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316" r:id="rId3"/>
    <p:sldId id="320" r:id="rId4"/>
    <p:sldId id="323" r:id="rId5"/>
    <p:sldId id="333" r:id="rId6"/>
    <p:sldId id="329" r:id="rId7"/>
    <p:sldId id="334" r:id="rId8"/>
    <p:sldId id="335" r:id="rId9"/>
    <p:sldId id="365" r:id="rId10"/>
    <p:sldId id="337" r:id="rId11"/>
    <p:sldId id="338" r:id="rId12"/>
    <p:sldId id="339" r:id="rId13"/>
    <p:sldId id="340" r:id="rId14"/>
    <p:sldId id="342" r:id="rId15"/>
    <p:sldId id="343" r:id="rId16"/>
    <p:sldId id="344" r:id="rId17"/>
    <p:sldId id="366" r:id="rId18"/>
    <p:sldId id="363" r:id="rId19"/>
    <p:sldId id="364" r:id="rId20"/>
    <p:sldId id="345" r:id="rId21"/>
    <p:sldId id="346" r:id="rId22"/>
    <p:sldId id="347" r:id="rId23"/>
    <p:sldId id="348" r:id="rId24"/>
    <p:sldId id="349" r:id="rId25"/>
    <p:sldId id="362" r:id="rId26"/>
    <p:sldId id="350" r:id="rId27"/>
    <p:sldId id="351" r:id="rId28"/>
    <p:sldId id="352" r:id="rId29"/>
    <p:sldId id="353" r:id="rId30"/>
    <p:sldId id="354" r:id="rId31"/>
    <p:sldId id="355" r:id="rId32"/>
    <p:sldId id="367" r:id="rId33"/>
    <p:sldId id="356" r:id="rId34"/>
    <p:sldId id="357" r:id="rId35"/>
    <p:sldId id="368" r:id="rId36"/>
    <p:sldId id="369" r:id="rId37"/>
    <p:sldId id="358" r:id="rId38"/>
    <p:sldId id="359" r:id="rId39"/>
    <p:sldId id="370" r:id="rId40"/>
    <p:sldId id="360" r:id="rId41"/>
    <p:sldId id="361" r:id="rId42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88810" autoAdjust="0"/>
  </p:normalViewPr>
  <p:slideViewPr>
    <p:cSldViewPr>
      <p:cViewPr varScale="1">
        <p:scale>
          <a:sx n="65" d="100"/>
          <a:sy n="65" d="100"/>
        </p:scale>
        <p:origin x="-66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31E0D3-1EC4-4F8F-ABFA-7AD88E8BF1B9}" type="datetimeFigureOut">
              <a:rPr lang="es-AR" smtClean="0"/>
              <a:t>15/04/2015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4D8A0-7B39-4C40-84F4-B1A68912BC9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92794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7C5D7-6C5F-4397-AEF0-D60020DFBE81}" type="datetimeFigureOut">
              <a:rPr lang="es-ES"/>
              <a:pPr>
                <a:defRPr/>
              </a:pPr>
              <a:t>15/04/2015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1CBCB-6166-4562-BFFF-1C4F1A0FCA35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746073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52EB9-6328-42A5-AE40-E25BEACE4DB4}" type="datetimeFigureOut">
              <a:rPr lang="es-ES"/>
              <a:pPr>
                <a:defRPr/>
              </a:pPr>
              <a:t>15/04/2015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D919E8-8682-45B3-9B0E-518F61711E13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111876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1A434-BD57-4768-AE5A-14F4C1D574E5}" type="datetimeFigureOut">
              <a:rPr lang="es-ES"/>
              <a:pPr>
                <a:defRPr/>
              </a:pPr>
              <a:t>15/04/2015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9121F8-7BBD-46DE-8C5D-65585BC69F19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833734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7BE17-458E-4FF4-B583-17F8F48EC7FD}" type="datetimeFigureOut">
              <a:rPr lang="es-ES"/>
              <a:pPr>
                <a:defRPr/>
              </a:pPr>
              <a:t>15/04/2015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AEE967-1630-4EB1-AD45-75557387D9DE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093293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CB63F-B053-4603-BA68-E80B6C47C0EC}" type="datetimeFigureOut">
              <a:rPr lang="es-ES"/>
              <a:pPr>
                <a:defRPr/>
              </a:pPr>
              <a:t>15/04/2015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633A65-4F19-4C18-92CF-C6EB87EDB742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923617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78974-02EE-446A-B81F-E33D3E09DCC5}" type="datetimeFigureOut">
              <a:rPr lang="es-ES"/>
              <a:pPr>
                <a:defRPr/>
              </a:pPr>
              <a:t>15/04/2015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F87D2-7CE8-4AB6-A6AA-A92EAEB8B642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849757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1096C-8027-4F2F-AEE6-16B5D7A0F219}" type="datetimeFigureOut">
              <a:rPr lang="es-ES"/>
              <a:pPr>
                <a:defRPr/>
              </a:pPr>
              <a:t>15/04/2015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8CA8D4-2AAB-4DF6-8D6C-F1686906394D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483113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A2D26-8646-494D-A572-DBAF3C69010D}" type="datetimeFigureOut">
              <a:rPr lang="es-ES"/>
              <a:pPr>
                <a:defRPr/>
              </a:pPr>
              <a:t>15/04/2015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9A14B-D1EE-40A9-BED6-27CFD6D12911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911372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67C43-FBB1-42A3-A831-A6A53DEBFC85}" type="datetimeFigureOut">
              <a:rPr lang="es-ES"/>
              <a:pPr>
                <a:defRPr/>
              </a:pPr>
              <a:t>15/04/2015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DDF944-5827-4C07-9377-70690988317B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968306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A2E42-957C-4AE0-902F-C396088B38FD}" type="datetimeFigureOut">
              <a:rPr lang="es-ES"/>
              <a:pPr>
                <a:defRPr/>
              </a:pPr>
              <a:t>15/04/2015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ADDF5-367F-4FEC-B78B-090805F9FC20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957591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7D84E-398B-4C8B-AE96-E6A441D3FFFE}" type="datetimeFigureOut">
              <a:rPr lang="es-ES"/>
              <a:pPr>
                <a:defRPr/>
              </a:pPr>
              <a:t>15/04/2015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467CE0-D9C4-470A-9A47-462B1EC31D2A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802598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 smtClean="0"/>
              <a:t>Haga clic para modificar el estilo de texto del patrón</a:t>
            </a:r>
          </a:p>
          <a:p>
            <a:pPr lvl="1"/>
            <a:r>
              <a:rPr lang="es-ES" altLang="es-AR" smtClean="0"/>
              <a:t>Segundo nivel</a:t>
            </a:r>
          </a:p>
          <a:p>
            <a:pPr lvl="2"/>
            <a:r>
              <a:rPr lang="es-ES" altLang="es-AR" smtClean="0"/>
              <a:t>Tercer nivel</a:t>
            </a:r>
          </a:p>
          <a:p>
            <a:pPr lvl="3"/>
            <a:r>
              <a:rPr lang="es-ES" altLang="es-AR" smtClean="0"/>
              <a:t>Cuarto nivel</a:t>
            </a:r>
          </a:p>
          <a:p>
            <a:pPr lvl="4"/>
            <a:r>
              <a:rPr lang="es-ES" altLang="es-AR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BE046E-9EFD-446C-8362-4097D8256969}" type="datetimeFigureOut">
              <a:rPr lang="es-ES"/>
              <a:pPr>
                <a:defRPr/>
              </a:pPr>
              <a:t>15/04/2015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390559D2-3454-42CF-B04B-749D4A0055D8}" type="slidenum">
              <a:rPr lang="es-ES" altLang="es-AR"/>
              <a:pPr/>
              <a:t>‹Nº›</a:t>
            </a:fld>
            <a:endParaRPr lang="es-ES" alt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QUÍMICA </a:t>
            </a:r>
            <a:br>
              <a:rPr lang="es-ES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s-ES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ORGANICA I</a:t>
            </a:r>
          </a:p>
        </p:txBody>
      </p:sp>
      <p:sp>
        <p:nvSpPr>
          <p:cNvPr id="2051" name="2 Subtítulo"/>
          <p:cNvSpPr>
            <a:spLocks noGrp="1"/>
          </p:cNvSpPr>
          <p:nvPr>
            <p:ph type="subTitle" idx="1"/>
          </p:nvPr>
        </p:nvSpPr>
        <p:spPr>
          <a:xfrm>
            <a:off x="2627312" y="5292825"/>
            <a:ext cx="6400800" cy="1320700"/>
          </a:xfrm>
        </p:spPr>
        <p:txBody>
          <a:bodyPr/>
          <a:lstStyle/>
          <a:p>
            <a:pPr algn="r" eaLnBrk="1" hangingPunct="1"/>
            <a:r>
              <a:rPr lang="es-ES" altLang="es-AR" sz="3600" b="1" dirty="0" smtClean="0">
                <a:solidFill>
                  <a:schemeClr val="tx1"/>
                </a:solidFill>
                <a:latin typeface="Comic Sans MS" pitchFamily="66" charset="0"/>
              </a:rPr>
              <a:t>Isomería II</a:t>
            </a:r>
          </a:p>
        </p:txBody>
      </p:sp>
      <p:sp>
        <p:nvSpPr>
          <p:cNvPr id="2052" name="1 CuadroTexto"/>
          <p:cNvSpPr txBox="1">
            <a:spLocks noChangeArrowheads="1"/>
          </p:cNvSpPr>
          <p:nvPr/>
        </p:nvSpPr>
        <p:spPr bwMode="auto">
          <a:xfrm>
            <a:off x="250825" y="5659438"/>
            <a:ext cx="47529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s-ES" altLang="es-AR" sz="2800" b="1">
                <a:latin typeface="Comic Sans MS" pitchFamily="66" charset="0"/>
              </a:rPr>
              <a:t>Florencia Grasso</a:t>
            </a:r>
          </a:p>
          <a:p>
            <a:pPr eaLnBrk="1" hangingPunct="1"/>
            <a:r>
              <a:rPr lang="es-ES" altLang="es-AR" sz="2800" b="1">
                <a:latin typeface="Comic Sans MS" pitchFamily="66" charset="0"/>
              </a:rPr>
              <a:t>fgrasso@agro.unc.edu.ar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 txBox="1">
            <a:spLocks/>
          </p:cNvSpPr>
          <p:nvPr/>
        </p:nvSpPr>
        <p:spPr>
          <a:xfrm>
            <a:off x="251519" y="1973944"/>
            <a:ext cx="8712968" cy="476742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q"/>
            </a:pPr>
            <a:r>
              <a:rPr lang="es-ES" dirty="0" smtClean="0">
                <a:latin typeface="Comic Sans MS" pitchFamily="66" charset="0"/>
              </a:rPr>
              <a:t> </a:t>
            </a:r>
            <a:r>
              <a:rPr lang="es-ES" sz="2400" dirty="0" smtClean="0">
                <a:latin typeface="Comic Sans MS" pitchFamily="66" charset="0"/>
              </a:rPr>
              <a:t>Si los primeros átomos son iguales en el sustituyente, considerar los segundos, terceros o cuartos alejándose de los carbonos  hasta encontrar la primera diferencia.</a:t>
            </a:r>
            <a:endParaRPr lang="es-ES" sz="2400" dirty="0">
              <a:latin typeface="Comic Sans MS" pitchFamily="66" charset="0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611560" y="260648"/>
            <a:ext cx="8229600" cy="1143000"/>
          </a:xfrm>
          <a:prstGeom prst="rect">
            <a:avLst/>
          </a:prstGeom>
          <a:solidFill>
            <a:schemeClr val="bg1">
              <a:lumMod val="65000"/>
              <a:alpha val="29000"/>
            </a:schemeClr>
          </a:solidFill>
          <a:ln>
            <a:solidFill>
              <a:srgbClr val="C00000"/>
            </a:solidFill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s-ES" b="1" smtClean="0">
                <a:solidFill>
                  <a:srgbClr val="C00000"/>
                </a:solidFill>
                <a:latin typeface="Comic Sans MS" pitchFamily="66" charset="0"/>
              </a:rPr>
              <a:t>Isomería geométrica</a:t>
            </a:r>
            <a:endParaRPr lang="es-ES" b="1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505766" y="1412347"/>
            <a:ext cx="6441187" cy="58477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s-ES" sz="3200" b="1" dirty="0">
                <a:latin typeface="Comic Sans MS" pitchFamily="66" charset="0"/>
              </a:rPr>
              <a:t>Reglas para asignar prioridades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236" y="3284984"/>
            <a:ext cx="5685534" cy="334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 noGrp="1"/>
          </p:cNvSpPr>
          <p:nvPr>
            <p:ph type="title"/>
          </p:nvPr>
        </p:nvSpPr>
        <p:spPr bwMode="auto">
          <a:xfrm>
            <a:off x="457200" y="116632"/>
            <a:ext cx="8229600" cy="1143000"/>
          </a:xfrm>
          <a:prstGeom prst="rect">
            <a:avLst/>
          </a:prstGeom>
          <a:solidFill>
            <a:schemeClr val="bg1">
              <a:lumMod val="65000"/>
              <a:alpha val="29000"/>
            </a:schemeClr>
          </a:solidFill>
          <a:ln>
            <a:solidFill>
              <a:srgbClr val="C00000"/>
            </a:solidFill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s-ES" b="1" smtClean="0">
                <a:solidFill>
                  <a:srgbClr val="C00000"/>
                </a:solidFill>
                <a:latin typeface="Comic Sans MS" pitchFamily="66" charset="0"/>
              </a:rPr>
              <a:t>Isomería geométrica</a:t>
            </a:r>
            <a:endParaRPr lang="es-ES" b="1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505766" y="1268760"/>
            <a:ext cx="6441187" cy="58477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s-ES" sz="3200" b="1" dirty="0">
                <a:latin typeface="Comic Sans MS" pitchFamily="66" charset="0"/>
              </a:rPr>
              <a:t>Reglas para asignar prioridades</a:t>
            </a: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179512" y="1853535"/>
            <a:ext cx="8712968" cy="498668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q"/>
            </a:pPr>
            <a:r>
              <a:rPr lang="es-ES" dirty="0" smtClean="0">
                <a:latin typeface="Comic Sans MS" pitchFamily="66" charset="0"/>
              </a:rPr>
              <a:t> </a:t>
            </a:r>
            <a:r>
              <a:rPr lang="es-ES" sz="2400" dirty="0" smtClean="0">
                <a:latin typeface="Comic Sans MS" pitchFamily="66" charset="0"/>
              </a:rPr>
              <a:t>Los átomos con enlace múltiple equivalen a la misma cantidad de átomos con enlace sencillo.</a:t>
            </a:r>
            <a:endParaRPr lang="es-ES" sz="2400" dirty="0">
              <a:latin typeface="Comic Sans MS" pitchFamily="66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239" y="2708920"/>
            <a:ext cx="8171522" cy="212925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133" y="4736722"/>
            <a:ext cx="7068275" cy="210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05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solidFill>
            <a:schemeClr val="bg1">
              <a:lumMod val="65000"/>
              <a:alpha val="29000"/>
            </a:schemeClr>
          </a:solidFill>
          <a:ln>
            <a:solidFill>
              <a:srgbClr val="C00000"/>
            </a:solidFill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s-ES" b="1" smtClean="0">
                <a:solidFill>
                  <a:srgbClr val="C00000"/>
                </a:solidFill>
                <a:latin typeface="Comic Sans MS" pitchFamily="66" charset="0"/>
              </a:rPr>
              <a:t>Isomería geométrica</a:t>
            </a:r>
            <a:endParaRPr lang="es-ES" b="1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475656" y="1628800"/>
            <a:ext cx="5894562" cy="58477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s-ES" sz="3200" b="1" dirty="0" smtClean="0">
                <a:latin typeface="Comic Sans MS" pitchFamily="66" charset="0"/>
              </a:rPr>
              <a:t>Nomenclatura </a:t>
            </a:r>
            <a:r>
              <a:rPr lang="es-ES" sz="3200" b="1" i="1" dirty="0" smtClean="0">
                <a:latin typeface="Comic Sans MS" pitchFamily="66" charset="0"/>
              </a:rPr>
              <a:t>CIS - TRANS</a:t>
            </a:r>
            <a:endParaRPr lang="es-ES" sz="3200" b="1" dirty="0">
              <a:latin typeface="Comic Sans MS" pitchFamily="66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219" y="2420888"/>
            <a:ext cx="8307800" cy="237646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25219" y="4869160"/>
            <a:ext cx="4002765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Comic Sans MS" panose="030F0702030302020204" pitchFamily="66" charset="0"/>
              </a:rPr>
              <a:t>del mismo lado del plano</a:t>
            </a:r>
            <a:endParaRPr lang="es-AR" sz="2400" b="1" i="1" dirty="0">
              <a:latin typeface="Comic Sans MS" panose="030F0702030302020204" pitchFamily="66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422937" y="4869160"/>
            <a:ext cx="4282972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Comic Sans MS" panose="030F0702030302020204" pitchFamily="66" charset="0"/>
              </a:rPr>
              <a:t>de lados opuestos al plano</a:t>
            </a:r>
            <a:endParaRPr lang="es-AR" sz="2400" b="1" i="1" dirty="0">
              <a:latin typeface="Comic Sans MS" panose="030F0702030302020204" pitchFamily="66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79000" y="5517232"/>
            <a:ext cx="8307800" cy="101566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La nomenclatura </a:t>
            </a:r>
            <a:r>
              <a:rPr lang="es-ES" sz="2000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cis-trans</a:t>
            </a:r>
            <a:r>
              <a:rPr lang="es-ES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es un caso particular de la nomenclatura </a:t>
            </a:r>
            <a:r>
              <a:rPr lang="es-ES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E-Z</a:t>
            </a:r>
            <a:r>
              <a:rPr lang="es-ES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en moléculas sencillos (existen 2 sustituyentes iguales que se pueden tomar como referencia)</a:t>
            </a:r>
            <a:endParaRPr lang="es-AR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40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57200" y="1772816"/>
            <a:ext cx="8229600" cy="101566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Comic Sans MS" panose="030F0702030302020204" pitchFamily="66" charset="0"/>
              </a:rPr>
              <a:t>LOS ALQUENOS NO PUEDEN TENER ISÓMEROS GEOMÉTRICOS SI UN ÁTOMO DE CARBONO DEL DOBLE ENLACE ESTÁ UNIDO A GRUPOS IDÉNTICOS</a:t>
            </a:r>
            <a:endParaRPr lang="es-AR" sz="2000" b="1" dirty="0">
              <a:latin typeface="Comic Sans MS" panose="030F0702030302020204" pitchFamily="66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5660" t="39043" r="6604" b="18134"/>
          <a:stretch/>
        </p:blipFill>
        <p:spPr>
          <a:xfrm>
            <a:off x="445233" y="3107898"/>
            <a:ext cx="8469412" cy="309634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57200" y="3284984"/>
            <a:ext cx="13784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Comic Sans MS" panose="030F0702030302020204" pitchFamily="66" charset="0"/>
              </a:rPr>
              <a:t>idénticos</a:t>
            </a:r>
            <a:endParaRPr lang="es-AR" dirty="0">
              <a:latin typeface="Comic Sans MS" panose="030F0702030302020204" pitchFamily="66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7164288" y="3314748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Comic Sans MS" panose="030F0702030302020204" pitchFamily="66" charset="0"/>
              </a:rPr>
              <a:t>idénticos</a:t>
            </a:r>
            <a:endParaRPr lang="es-AR" dirty="0">
              <a:latin typeface="Comic Sans MS" panose="030F0702030302020204" pitchFamily="66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755576" y="5863127"/>
            <a:ext cx="21602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Comic Sans MS" panose="030F0702030302020204" pitchFamily="66" charset="0"/>
              </a:rPr>
              <a:t>2-Bromopropeno</a:t>
            </a:r>
            <a:endParaRPr lang="es-AR" dirty="0">
              <a:latin typeface="Comic Sans MS" panose="030F0702030302020204" pitchFamily="66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436096" y="5822499"/>
            <a:ext cx="23042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Comic Sans MS" panose="030F0702030302020204" pitchFamily="66" charset="0"/>
              </a:rPr>
              <a:t>1,1-Dibromoeteno</a:t>
            </a:r>
            <a:endParaRPr lang="es-AR" dirty="0">
              <a:latin typeface="Comic Sans MS" panose="030F0702030302020204" pitchFamily="66" charset="0"/>
            </a:endParaRPr>
          </a:p>
        </p:txBody>
      </p:sp>
      <p:cxnSp>
        <p:nvCxnSpPr>
          <p:cNvPr id="8" name="Conector recto de flecha 7"/>
          <p:cNvCxnSpPr/>
          <p:nvPr/>
        </p:nvCxnSpPr>
        <p:spPr>
          <a:xfrm flipH="1">
            <a:off x="7380312" y="3684080"/>
            <a:ext cx="360040" cy="320984"/>
          </a:xfrm>
          <a:prstGeom prst="straightConnector1">
            <a:avLst/>
          </a:prstGeom>
          <a:ln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 flipH="1">
            <a:off x="7236296" y="3844572"/>
            <a:ext cx="576064" cy="1277055"/>
          </a:xfrm>
          <a:prstGeom prst="straightConnector1">
            <a:avLst/>
          </a:prstGeom>
          <a:ln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>
            <a:off x="878474" y="3657778"/>
            <a:ext cx="267974" cy="347286"/>
          </a:xfrm>
          <a:prstGeom prst="straightConnector1">
            <a:avLst/>
          </a:prstGeom>
          <a:ln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>
            <a:off x="806466" y="3684080"/>
            <a:ext cx="195966" cy="1549180"/>
          </a:xfrm>
          <a:prstGeom prst="straightConnector1">
            <a:avLst/>
          </a:prstGeom>
          <a:ln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1 Título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solidFill>
            <a:schemeClr val="bg1">
              <a:lumMod val="65000"/>
              <a:alpha val="29000"/>
            </a:schemeClr>
          </a:solidFill>
          <a:ln>
            <a:solidFill>
              <a:srgbClr val="C00000"/>
            </a:solidFill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Isomería geométrica</a:t>
            </a:r>
          </a:p>
        </p:txBody>
      </p:sp>
    </p:spTree>
    <p:extLst>
      <p:ext uri="{BB962C8B-B14F-4D97-AF65-F5344CB8AC3E}">
        <p14:creationId xmlns:p14="http://schemas.microsoft.com/office/powerpoint/2010/main" val="279535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276872"/>
            <a:ext cx="8784976" cy="402758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83568" y="1554867"/>
            <a:ext cx="8003232" cy="58477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err="1" smtClean="0">
                <a:latin typeface="Comic Sans MS" panose="030F0702030302020204" pitchFamily="66" charset="0"/>
              </a:rPr>
              <a:t>Ciclohexanos</a:t>
            </a:r>
            <a:r>
              <a:rPr lang="es-ES" sz="3200" b="1" dirty="0" smtClean="0">
                <a:latin typeface="Comic Sans MS" panose="030F0702030302020204" pitchFamily="66" charset="0"/>
              </a:rPr>
              <a:t> </a:t>
            </a:r>
            <a:r>
              <a:rPr lang="es-ES" sz="3200" b="1" dirty="0" err="1" smtClean="0">
                <a:latin typeface="Comic Sans MS" panose="030F0702030302020204" pitchFamily="66" charset="0"/>
              </a:rPr>
              <a:t>disustituidos</a:t>
            </a:r>
            <a:r>
              <a:rPr lang="es-ES" sz="3200" b="1" dirty="0" smtClean="0">
                <a:latin typeface="Comic Sans MS" panose="030F0702030302020204" pitchFamily="66" charset="0"/>
              </a:rPr>
              <a:t> 1,2</a:t>
            </a:r>
            <a:endParaRPr lang="es-AR" sz="3200" b="1" dirty="0">
              <a:latin typeface="Comic Sans MS" panose="030F0702030302020204" pitchFamily="66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65000"/>
              <a:alpha val="29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Isomería geométrica</a:t>
            </a:r>
          </a:p>
        </p:txBody>
      </p:sp>
    </p:spTree>
    <p:extLst>
      <p:ext uri="{BB962C8B-B14F-4D97-AF65-F5344CB8AC3E}">
        <p14:creationId xmlns:p14="http://schemas.microsoft.com/office/powerpoint/2010/main" val="289979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60" y="2708920"/>
            <a:ext cx="9022680" cy="361920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83568" y="1700808"/>
            <a:ext cx="8003232" cy="58477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err="1" smtClean="0">
                <a:latin typeface="Comic Sans MS" panose="030F0702030302020204" pitchFamily="66" charset="0"/>
              </a:rPr>
              <a:t>Ciclohexanos</a:t>
            </a:r>
            <a:r>
              <a:rPr lang="es-ES" sz="3200" b="1" dirty="0" smtClean="0">
                <a:latin typeface="Comic Sans MS" panose="030F0702030302020204" pitchFamily="66" charset="0"/>
              </a:rPr>
              <a:t> </a:t>
            </a:r>
            <a:r>
              <a:rPr lang="es-ES" sz="3200" b="1" dirty="0" err="1" smtClean="0">
                <a:latin typeface="Comic Sans MS" panose="030F0702030302020204" pitchFamily="66" charset="0"/>
              </a:rPr>
              <a:t>disustituidos</a:t>
            </a:r>
            <a:r>
              <a:rPr lang="es-ES" sz="3200" b="1" dirty="0" smtClean="0">
                <a:latin typeface="Comic Sans MS" panose="030F0702030302020204" pitchFamily="66" charset="0"/>
              </a:rPr>
              <a:t> 1,3</a:t>
            </a:r>
            <a:endParaRPr lang="es-AR" sz="3200" b="1" dirty="0">
              <a:latin typeface="Comic Sans MS" panose="030F0702030302020204" pitchFamily="66" charset="0"/>
            </a:endParaRP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65000"/>
              <a:alpha val="29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Isomería geométrica</a:t>
            </a:r>
          </a:p>
        </p:txBody>
      </p:sp>
    </p:spTree>
    <p:extLst>
      <p:ext uri="{BB962C8B-B14F-4D97-AF65-F5344CB8AC3E}">
        <p14:creationId xmlns:p14="http://schemas.microsoft.com/office/powerpoint/2010/main" val="296819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683568" y="1700808"/>
            <a:ext cx="8003232" cy="58477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err="1" smtClean="0">
                <a:latin typeface="Comic Sans MS" panose="030F0702030302020204" pitchFamily="66" charset="0"/>
              </a:rPr>
              <a:t>Ciclohexanos</a:t>
            </a:r>
            <a:r>
              <a:rPr lang="es-ES" sz="3200" b="1" dirty="0" smtClean="0">
                <a:latin typeface="Comic Sans MS" panose="030F0702030302020204" pitchFamily="66" charset="0"/>
              </a:rPr>
              <a:t> </a:t>
            </a:r>
            <a:r>
              <a:rPr lang="es-ES" sz="3200" b="1" dirty="0" err="1" smtClean="0">
                <a:latin typeface="Comic Sans MS" panose="030F0702030302020204" pitchFamily="66" charset="0"/>
              </a:rPr>
              <a:t>disustituidos</a:t>
            </a:r>
            <a:r>
              <a:rPr lang="es-ES" sz="3200" b="1" dirty="0" smtClean="0">
                <a:latin typeface="Comic Sans MS" panose="030F0702030302020204" pitchFamily="66" charset="0"/>
              </a:rPr>
              <a:t> 1,4</a:t>
            </a:r>
            <a:endParaRPr lang="es-AR" sz="3200" b="1" dirty="0">
              <a:latin typeface="Comic Sans MS" panose="030F0702030302020204" pitchFamily="66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2568753"/>
            <a:ext cx="8856984" cy="3524543"/>
          </a:xfrm>
          <a:prstGeom prst="rect">
            <a:avLst/>
          </a:prstGeom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65000"/>
              <a:alpha val="29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Isomería geométrica</a:t>
            </a:r>
          </a:p>
        </p:txBody>
      </p:sp>
    </p:spTree>
    <p:extLst>
      <p:ext uri="{BB962C8B-B14F-4D97-AF65-F5344CB8AC3E}">
        <p14:creationId xmlns:p14="http://schemas.microsoft.com/office/powerpoint/2010/main" val="186736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58815" y="1772235"/>
            <a:ext cx="3384376" cy="132343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latin typeface="Comic Sans MS" pitchFamily="66" charset="0"/>
              </a:rPr>
              <a:t>Distinta configuración</a:t>
            </a:r>
            <a:endParaRPr lang="es-ES" sz="4000" b="1" dirty="0">
              <a:latin typeface="Comic Sans MS" pitchFamily="66" charset="0"/>
            </a:endParaRPr>
          </a:p>
        </p:txBody>
      </p:sp>
      <p:sp>
        <p:nvSpPr>
          <p:cNvPr id="5" name="4 Flecha derecha"/>
          <p:cNvSpPr/>
          <p:nvPr/>
        </p:nvSpPr>
        <p:spPr>
          <a:xfrm>
            <a:off x="3923928" y="2029159"/>
            <a:ext cx="936104" cy="50405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4945951" y="1556792"/>
            <a:ext cx="3888432" cy="175432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latin typeface="Comic Sans MS" pitchFamily="66" charset="0"/>
              </a:rPr>
              <a:t>Distinta disposición espacial</a:t>
            </a:r>
            <a:endParaRPr lang="es-ES" sz="3600" b="1" dirty="0">
              <a:latin typeface="Comic Sans MS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297560" y="3501008"/>
            <a:ext cx="5544616" cy="156966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è"/>
            </a:pPr>
            <a:r>
              <a:rPr lang="es-ES" sz="2400" b="1" dirty="0" smtClean="0">
                <a:latin typeface="Comic Sans MS" pitchFamily="66" charset="0"/>
              </a:rPr>
              <a:t>Iguales esqueletos</a:t>
            </a:r>
          </a:p>
          <a:p>
            <a:pPr marL="285750" indent="-285750">
              <a:buFont typeface="Wingdings" pitchFamily="2" charset="2"/>
              <a:buChar char="è"/>
            </a:pPr>
            <a:r>
              <a:rPr lang="es-ES" sz="2400" b="1" dirty="0" smtClean="0">
                <a:latin typeface="Comic Sans MS" pitchFamily="66" charset="0"/>
              </a:rPr>
              <a:t>Iguales grupos funcionales</a:t>
            </a:r>
          </a:p>
          <a:p>
            <a:pPr marL="285750" indent="-285750">
              <a:buFont typeface="Wingdings" pitchFamily="2" charset="2"/>
              <a:buChar char="è"/>
            </a:pPr>
            <a:r>
              <a:rPr lang="es-ES" sz="2400" b="1" dirty="0" smtClean="0">
                <a:latin typeface="Comic Sans MS" pitchFamily="66" charset="0"/>
              </a:rPr>
              <a:t>Iguales puntos de unión</a:t>
            </a:r>
          </a:p>
          <a:p>
            <a:pPr marL="285750" indent="-285750">
              <a:buFont typeface="Wingdings" pitchFamily="2" charset="2"/>
              <a:buChar char="è"/>
            </a:pPr>
            <a:r>
              <a:rPr lang="es-ES" sz="2400" b="1" dirty="0" smtClean="0">
                <a:latin typeface="Comic Sans MS" pitchFamily="66" charset="0"/>
              </a:rPr>
              <a:t>Distinta polaridad y estabilidad</a:t>
            </a:r>
            <a:endParaRPr lang="es-ES" sz="2400" b="1" dirty="0">
              <a:latin typeface="Comic Sans MS" pitchFamily="66" charset="0"/>
            </a:endParaRPr>
          </a:p>
        </p:txBody>
      </p:sp>
      <p:sp>
        <p:nvSpPr>
          <p:cNvPr id="8" name="7 Flecha abajo"/>
          <p:cNvSpPr/>
          <p:nvPr/>
        </p:nvSpPr>
        <p:spPr>
          <a:xfrm>
            <a:off x="1686359" y="3501008"/>
            <a:ext cx="720080" cy="1512168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261785" y="5376698"/>
            <a:ext cx="8712968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Comic Sans MS" pitchFamily="66" charset="0"/>
              </a:rPr>
              <a:t>Distintas propiedades físicas y químicas. </a:t>
            </a:r>
            <a:endParaRPr lang="es-ES" sz="2800" b="1" dirty="0">
              <a:latin typeface="Comic Sans MS" pitchFamily="66" charset="0"/>
            </a:endParaRPr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solidFill>
            <a:schemeClr val="bg1">
              <a:lumMod val="65000"/>
              <a:alpha val="29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Isomería geométrica</a:t>
            </a:r>
          </a:p>
        </p:txBody>
      </p:sp>
    </p:spTree>
    <p:extLst>
      <p:ext uri="{BB962C8B-B14F-4D97-AF65-F5344CB8AC3E}">
        <p14:creationId xmlns:p14="http://schemas.microsoft.com/office/powerpoint/2010/main" val="242362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85" y="1946450"/>
            <a:ext cx="8268762" cy="2371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solidFill>
            <a:schemeClr val="bg1">
              <a:lumMod val="65000"/>
              <a:alpha val="29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Isomería geométrica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699910" y="1383159"/>
            <a:ext cx="7933037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Comic Sans MS" pitchFamily="66" charset="0"/>
              </a:rPr>
              <a:t>PROPIEDADES FISICAS DIFERENTES</a:t>
            </a:r>
            <a:endParaRPr lang="es-ES" sz="2400" b="1" dirty="0">
              <a:latin typeface="Comic Sans MS" pitchFamily="66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318422"/>
            <a:ext cx="4559954" cy="2422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75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18864" y="116632"/>
            <a:ext cx="8229600" cy="1143000"/>
          </a:xfrm>
          <a:solidFill>
            <a:schemeClr val="bg1">
              <a:lumMod val="65000"/>
              <a:alpha val="29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Isomería geométrica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25" y="1916832"/>
            <a:ext cx="8566947" cy="243356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958363" y="279824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Comic Sans MS" panose="030F0702030302020204" pitchFamily="66" charset="0"/>
              </a:rPr>
              <a:t>Calores de combustión</a:t>
            </a:r>
            <a:endParaRPr lang="es-AR" sz="2400" dirty="0">
              <a:latin typeface="Comic Sans MS" panose="030F0702030302020204" pitchFamily="66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4311158"/>
            <a:ext cx="2736211" cy="236531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1548" y="4280552"/>
            <a:ext cx="2736211" cy="2389781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619672" y="4280552"/>
            <a:ext cx="172823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aglomeración</a:t>
            </a:r>
            <a:endParaRPr lang="es-AR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815426" y="1383159"/>
            <a:ext cx="7933037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Comic Sans MS" pitchFamily="66" charset="0"/>
              </a:rPr>
              <a:t>PROPIEDADES QUÍMICAS DIFERENTES</a:t>
            </a:r>
            <a:endParaRPr lang="es-ES" sz="2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17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65000"/>
              <a:alpha val="29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s-ES" b="1" smtClean="0">
                <a:solidFill>
                  <a:srgbClr val="C00000"/>
                </a:solidFill>
                <a:latin typeface="Comic Sans MS" pitchFamily="66" charset="0"/>
              </a:rPr>
              <a:t>Isomería</a:t>
            </a:r>
            <a:endParaRPr lang="es-ES" b="1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91661" y="1772816"/>
            <a:ext cx="8712967" cy="397031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latin typeface="Comic Sans MS" pitchFamily="66" charset="0"/>
              </a:rPr>
              <a:t>Fenómeno que presentan ciertos </a:t>
            </a:r>
            <a:endParaRPr lang="es-ES" sz="3600" dirty="0" smtClean="0">
              <a:latin typeface="Comic Sans MS" pitchFamily="66" charset="0"/>
            </a:endParaRPr>
          </a:p>
          <a:p>
            <a:pPr algn="ctr"/>
            <a:r>
              <a:rPr lang="es-ES" sz="3600" dirty="0">
                <a:latin typeface="Comic Sans MS" pitchFamily="66" charset="0"/>
              </a:rPr>
              <a:t>c</a:t>
            </a:r>
            <a:r>
              <a:rPr lang="es-ES" sz="3600" dirty="0" smtClean="0">
                <a:latin typeface="Comic Sans MS" pitchFamily="66" charset="0"/>
              </a:rPr>
              <a:t>ompuestos llamados</a:t>
            </a:r>
            <a:r>
              <a:rPr lang="es-ES" sz="3600" dirty="0">
                <a:latin typeface="Comic Sans MS" pitchFamily="66" charset="0"/>
              </a:rPr>
              <a:t> isómeros </a:t>
            </a:r>
            <a:endParaRPr lang="es-ES" sz="3600" dirty="0" smtClean="0">
              <a:latin typeface="Comic Sans MS" pitchFamily="66" charset="0"/>
            </a:endParaRPr>
          </a:p>
          <a:p>
            <a:pPr algn="ctr"/>
            <a:r>
              <a:rPr lang="es-ES" sz="3600" dirty="0" smtClean="0">
                <a:latin typeface="Comic Sans MS" pitchFamily="66" charset="0"/>
              </a:rPr>
              <a:t>consistente</a:t>
            </a:r>
            <a:r>
              <a:rPr lang="es-ES" sz="3600" dirty="0">
                <a:latin typeface="Comic Sans MS" pitchFamily="66" charset="0"/>
              </a:rPr>
              <a:t> </a:t>
            </a:r>
            <a:r>
              <a:rPr lang="es-ES" sz="3600" dirty="0" smtClean="0">
                <a:latin typeface="Comic Sans MS" pitchFamily="66" charset="0"/>
              </a:rPr>
              <a:t>en poseer</a:t>
            </a:r>
            <a:r>
              <a:rPr lang="es-ES" sz="3600" dirty="0">
                <a:latin typeface="Comic Sans MS" pitchFamily="66" charset="0"/>
              </a:rPr>
              <a:t> </a:t>
            </a:r>
            <a:r>
              <a:rPr lang="es-ES" sz="3600" dirty="0" smtClean="0">
                <a:latin typeface="Comic Sans MS" pitchFamily="66" charset="0"/>
              </a:rPr>
              <a:t>la misma</a:t>
            </a:r>
            <a:r>
              <a:rPr lang="es-ES" sz="3600" dirty="0">
                <a:latin typeface="Comic Sans MS" pitchFamily="66" charset="0"/>
              </a:rPr>
              <a:t> </a:t>
            </a:r>
            <a:endParaRPr lang="es-ES" sz="3600" dirty="0" smtClean="0">
              <a:latin typeface="Comic Sans MS" pitchFamily="66" charset="0"/>
            </a:endParaRPr>
          </a:p>
          <a:p>
            <a:pPr algn="ctr"/>
            <a:r>
              <a:rPr lang="es-ES" sz="3600" dirty="0" smtClean="0">
                <a:latin typeface="Comic Sans MS" pitchFamily="66" charset="0"/>
              </a:rPr>
              <a:t>fórmula</a:t>
            </a:r>
            <a:r>
              <a:rPr lang="es-ES" sz="3600" dirty="0">
                <a:latin typeface="Comic Sans MS" pitchFamily="66" charset="0"/>
              </a:rPr>
              <a:t> molecular pero propiedades </a:t>
            </a:r>
            <a:endParaRPr lang="es-ES" sz="3600" dirty="0" smtClean="0">
              <a:latin typeface="Comic Sans MS" pitchFamily="66" charset="0"/>
            </a:endParaRPr>
          </a:p>
          <a:p>
            <a:pPr algn="ctr"/>
            <a:r>
              <a:rPr lang="es-ES" sz="3600" dirty="0" smtClean="0">
                <a:latin typeface="Comic Sans MS" pitchFamily="66" charset="0"/>
              </a:rPr>
              <a:t>físicas</a:t>
            </a:r>
            <a:r>
              <a:rPr lang="es-ES" sz="3600" dirty="0">
                <a:latin typeface="Comic Sans MS" pitchFamily="66" charset="0"/>
              </a:rPr>
              <a:t> y químicas distintas, debido a </a:t>
            </a:r>
            <a:r>
              <a:rPr lang="es-ES" sz="3600" dirty="0" smtClean="0">
                <a:latin typeface="Comic Sans MS" pitchFamily="66" charset="0"/>
              </a:rPr>
              <a:t>la </a:t>
            </a:r>
          </a:p>
          <a:p>
            <a:pPr algn="ctr"/>
            <a:r>
              <a:rPr lang="es-ES" sz="3600" dirty="0" smtClean="0">
                <a:latin typeface="Comic Sans MS" pitchFamily="66" charset="0"/>
              </a:rPr>
              <a:t>distinta</a:t>
            </a:r>
            <a:r>
              <a:rPr lang="es-ES" sz="3600" dirty="0">
                <a:latin typeface="Comic Sans MS" pitchFamily="66" charset="0"/>
              </a:rPr>
              <a:t> disposición de los átomos o </a:t>
            </a:r>
            <a:endParaRPr lang="es-ES" sz="3600" dirty="0" smtClean="0">
              <a:latin typeface="Comic Sans MS" pitchFamily="66" charset="0"/>
            </a:endParaRPr>
          </a:p>
          <a:p>
            <a:pPr algn="ctr"/>
            <a:r>
              <a:rPr lang="es-ES" sz="3600" dirty="0" smtClean="0">
                <a:latin typeface="Comic Sans MS" pitchFamily="66" charset="0"/>
              </a:rPr>
              <a:t>grupos</a:t>
            </a:r>
            <a:r>
              <a:rPr lang="es-ES" sz="3600" dirty="0">
                <a:latin typeface="Comic Sans MS" pitchFamily="66" charset="0"/>
              </a:rPr>
              <a:t> </a:t>
            </a:r>
            <a:r>
              <a:rPr lang="es-ES" sz="3600" dirty="0" smtClean="0">
                <a:latin typeface="Comic Sans MS" pitchFamily="66" charset="0"/>
              </a:rPr>
              <a:t>de</a:t>
            </a:r>
            <a:r>
              <a:rPr lang="es-ES" sz="3600" dirty="0">
                <a:latin typeface="Comic Sans MS" pitchFamily="66" charset="0"/>
              </a:rPr>
              <a:t> átomos dentro de la molécula.</a:t>
            </a:r>
          </a:p>
        </p:txBody>
      </p:sp>
    </p:spTree>
    <p:extLst>
      <p:ext uri="{BB962C8B-B14F-4D97-AF65-F5344CB8AC3E}">
        <p14:creationId xmlns:p14="http://schemas.microsoft.com/office/powerpoint/2010/main" val="132589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solidFill>
            <a:schemeClr val="bg1">
              <a:lumMod val="65000"/>
              <a:alpha val="29000"/>
            </a:schemeClr>
          </a:solidFill>
          <a:ln>
            <a:solidFill>
              <a:srgbClr val="C00000"/>
            </a:solidFill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Isomería óptica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62834" y="1844824"/>
            <a:ext cx="8280920" cy="452431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atin typeface="Comic Sans MS" panose="030F0702030302020204" pitchFamily="66" charset="0"/>
              </a:rPr>
              <a:t>La isomería óptica se presenta en moléculas que son asimétricas como consecuencia directa de la disposición espacial de sus átomos.</a:t>
            </a:r>
          </a:p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es-ES" sz="3200" dirty="0" smtClean="0">
                <a:latin typeface="Comic Sans MS" panose="030F0702030302020204" pitchFamily="66" charset="0"/>
              </a:rPr>
              <a:t>Moléculas con </a:t>
            </a:r>
            <a:r>
              <a:rPr lang="es-ES" sz="3200" b="1" dirty="0" smtClean="0">
                <a:latin typeface="Comic Sans MS" panose="030F0702030302020204" pitchFamily="66" charset="0"/>
              </a:rPr>
              <a:t>centro </a:t>
            </a:r>
            <a:r>
              <a:rPr lang="es-ES" sz="3200" b="1" dirty="0" err="1" smtClean="0">
                <a:latin typeface="Comic Sans MS" panose="030F0702030302020204" pitchFamily="66" charset="0"/>
              </a:rPr>
              <a:t>quirales</a:t>
            </a:r>
            <a:r>
              <a:rPr lang="es-ES" sz="3200" dirty="0" smtClean="0">
                <a:latin typeface="Comic Sans MS" panose="030F0702030302020204" pitchFamily="66" charset="0"/>
              </a:rPr>
              <a:t>: átomos de carbono con hibridación sp3 con 4 sustituyentes diferentes.</a:t>
            </a:r>
          </a:p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es-ES" sz="3200" dirty="0" smtClean="0">
                <a:latin typeface="Comic Sans MS" panose="030F0702030302020204" pitchFamily="66" charset="0"/>
              </a:rPr>
              <a:t>Moléculas con un </a:t>
            </a:r>
            <a:r>
              <a:rPr lang="es-ES" sz="3200" b="1" dirty="0" smtClean="0">
                <a:latin typeface="Comic Sans MS" panose="030F0702030302020204" pitchFamily="66" charset="0"/>
              </a:rPr>
              <a:t>plano </a:t>
            </a:r>
            <a:r>
              <a:rPr lang="es-ES" sz="3200" b="1" dirty="0" err="1" smtClean="0">
                <a:latin typeface="Comic Sans MS" panose="030F0702030302020204" pitchFamily="66" charset="0"/>
              </a:rPr>
              <a:t>quiral</a:t>
            </a:r>
            <a:r>
              <a:rPr lang="es-ES" sz="3200" dirty="0" smtClean="0">
                <a:latin typeface="Comic Sans MS" panose="030F0702030302020204" pitchFamily="66" charset="0"/>
              </a:rPr>
              <a:t>: se identifica un plano interno de asimetría.</a:t>
            </a:r>
            <a:endParaRPr lang="es-AR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20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solidFill>
            <a:schemeClr val="bg1">
              <a:lumMod val="65000"/>
              <a:alpha val="29000"/>
            </a:schemeClr>
          </a:solidFill>
          <a:ln>
            <a:solidFill>
              <a:srgbClr val="C00000"/>
            </a:solidFill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Isomería óptica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596" y="1628800"/>
            <a:ext cx="7272808" cy="493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69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 noGrp="1"/>
          </p:cNvSpPr>
          <p:nvPr>
            <p:ph type="title"/>
          </p:nvPr>
        </p:nvSpPr>
        <p:spPr bwMode="auto">
          <a:xfrm>
            <a:off x="457200" y="116632"/>
            <a:ext cx="8229600" cy="1143000"/>
          </a:xfrm>
          <a:prstGeom prst="rect">
            <a:avLst/>
          </a:prstGeom>
          <a:solidFill>
            <a:schemeClr val="bg1">
              <a:lumMod val="65000"/>
              <a:alpha val="29000"/>
            </a:schemeClr>
          </a:solidFill>
          <a:ln>
            <a:solidFill>
              <a:srgbClr val="C00000"/>
            </a:solidFill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Isomería óptica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660" y="1259632"/>
            <a:ext cx="6192688" cy="428294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23528" y="5715253"/>
            <a:ext cx="8568952" cy="95410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Comic Sans MS" panose="030F0702030302020204" pitchFamily="66" charset="0"/>
              </a:rPr>
              <a:t>Las imágenes especulares no se superponen = ENANTIÓMEROS</a:t>
            </a:r>
            <a:endParaRPr lang="es-AR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26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952" y="1478764"/>
            <a:ext cx="2088232" cy="247522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275856" y="1700808"/>
            <a:ext cx="5266928" cy="138499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Comic Sans MS" panose="030F0702030302020204" pitchFamily="66" charset="0"/>
              </a:rPr>
              <a:t>Plano interno de simetría</a:t>
            </a:r>
          </a:p>
          <a:p>
            <a:r>
              <a:rPr lang="es-ES" sz="2800" dirty="0" smtClean="0">
                <a:latin typeface="Comic Sans MS" panose="030F0702030302020204" pitchFamily="66" charset="0"/>
              </a:rPr>
              <a:t>Molécula </a:t>
            </a:r>
            <a:r>
              <a:rPr lang="es-ES" sz="2800" dirty="0" err="1" smtClean="0">
                <a:latin typeface="Comic Sans MS" panose="030F0702030302020204" pitchFamily="66" charset="0"/>
              </a:rPr>
              <a:t>aquiral</a:t>
            </a:r>
            <a:endParaRPr lang="es-ES" sz="2800" dirty="0" smtClean="0">
              <a:latin typeface="Comic Sans MS" panose="030F0702030302020204" pitchFamily="66" charset="0"/>
            </a:endParaRPr>
          </a:p>
          <a:p>
            <a:r>
              <a:rPr lang="es-ES" sz="2800" b="1" dirty="0" smtClean="0">
                <a:latin typeface="Comic Sans MS" panose="030F0702030302020204" pitchFamily="66" charset="0"/>
              </a:rPr>
              <a:t>No presenta isomería óptica</a:t>
            </a:r>
            <a:endParaRPr lang="es-AR" sz="2800" b="1" dirty="0">
              <a:latin typeface="Comic Sans MS" panose="030F0702030302020204" pitchFamily="66" charset="0"/>
            </a:endParaRPr>
          </a:p>
        </p:txBody>
      </p:sp>
      <p:sp>
        <p:nvSpPr>
          <p:cNvPr id="7" name="1 Título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solidFill>
            <a:schemeClr val="bg1">
              <a:lumMod val="65000"/>
              <a:alpha val="29000"/>
            </a:schemeClr>
          </a:solidFill>
          <a:ln>
            <a:solidFill>
              <a:srgbClr val="C00000"/>
            </a:solidFill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Isomería óptica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119" y="4374746"/>
            <a:ext cx="7659335" cy="190172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547664" y="3964314"/>
            <a:ext cx="2366903" cy="40011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Comic Sans MS" panose="030F0702030302020204" pitchFamily="66" charset="0"/>
              </a:rPr>
              <a:t>m</a:t>
            </a:r>
            <a:r>
              <a:rPr lang="es-ES" sz="2000" dirty="0" smtClean="0">
                <a:latin typeface="Comic Sans MS" panose="030F0702030302020204" pitchFamily="66" charset="0"/>
              </a:rPr>
              <a:t>ismo compuesto</a:t>
            </a:r>
            <a:endParaRPr lang="es-AR" sz="2000" b="1" dirty="0">
              <a:latin typeface="Comic Sans MS" panose="030F0702030302020204" pitchFamily="66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652120" y="3953992"/>
            <a:ext cx="2808312" cy="40011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latin typeface="Comic Sans MS" panose="030F0702030302020204" pitchFamily="66" charset="0"/>
              </a:rPr>
              <a:t>c</a:t>
            </a:r>
            <a:r>
              <a:rPr lang="es-ES" sz="2000" dirty="0" smtClean="0">
                <a:latin typeface="Comic Sans MS" panose="030F0702030302020204" pitchFamily="66" charset="0"/>
              </a:rPr>
              <a:t>ompuestos distintos</a:t>
            </a:r>
            <a:endParaRPr lang="es-AR" sz="2000" b="1" dirty="0">
              <a:latin typeface="Comic Sans MS" panose="030F0702030302020204" pitchFamily="66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02380" y="6276466"/>
            <a:ext cx="434162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i="1" dirty="0" smtClean="0">
                <a:latin typeface="Comic Sans MS" panose="030F0702030302020204" pitchFamily="66" charset="0"/>
              </a:rPr>
              <a:t>cis</a:t>
            </a:r>
            <a:r>
              <a:rPr lang="es-ES" dirty="0" smtClean="0">
                <a:latin typeface="Comic Sans MS" panose="030F0702030302020204" pitchFamily="66" charset="0"/>
              </a:rPr>
              <a:t>-1,2-diclorociclopentano </a:t>
            </a:r>
            <a:r>
              <a:rPr lang="es-E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AQUIRAL</a:t>
            </a:r>
            <a:endParaRPr lang="es-AR" b="1" i="1" dirty="0">
              <a:latin typeface="Comic Sans MS" panose="030F0702030302020204" pitchFamily="66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644008" y="6286788"/>
            <a:ext cx="4392487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i="1" dirty="0" smtClean="0">
                <a:latin typeface="Comic Sans MS" panose="030F0702030302020204" pitchFamily="66" charset="0"/>
              </a:rPr>
              <a:t>Trans</a:t>
            </a:r>
            <a:r>
              <a:rPr lang="es-ES" dirty="0" smtClean="0">
                <a:latin typeface="Comic Sans MS" panose="030F0702030302020204" pitchFamily="66" charset="0"/>
              </a:rPr>
              <a:t>-1,2-diclorociclopentano </a:t>
            </a:r>
            <a:r>
              <a:rPr lang="es-E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QUIRAL</a:t>
            </a:r>
            <a:endParaRPr lang="es-AR" b="1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72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solidFill>
            <a:schemeClr val="bg1">
              <a:lumMod val="65000"/>
              <a:alpha val="29000"/>
            </a:schemeClr>
          </a:solidFill>
          <a:ln>
            <a:solidFill>
              <a:srgbClr val="C00000"/>
            </a:solidFill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Isomería óptica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04979" y="5283205"/>
            <a:ext cx="7727461" cy="95410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latin typeface="Comic Sans MS" panose="030F0702030302020204" pitchFamily="66" charset="0"/>
              </a:rPr>
              <a:t>Plano interno de simetría, molécula </a:t>
            </a:r>
            <a:r>
              <a:rPr lang="es-ES" sz="2800" dirty="0" err="1" smtClean="0">
                <a:latin typeface="Comic Sans MS" panose="030F0702030302020204" pitchFamily="66" charset="0"/>
              </a:rPr>
              <a:t>aquiral</a:t>
            </a:r>
            <a:endParaRPr lang="es-ES" sz="2800" dirty="0" smtClean="0">
              <a:latin typeface="Comic Sans MS" panose="030F0702030302020204" pitchFamily="66" charset="0"/>
            </a:endParaRPr>
          </a:p>
          <a:p>
            <a:pPr algn="ctr"/>
            <a:r>
              <a:rPr lang="es-ES" sz="2800" b="1" dirty="0" smtClean="0">
                <a:latin typeface="Comic Sans MS" panose="030F0702030302020204" pitchFamily="66" charset="0"/>
              </a:rPr>
              <a:t>No presenta isomería óptica</a:t>
            </a:r>
            <a:endParaRPr lang="es-AR" sz="2800" b="1" dirty="0">
              <a:latin typeface="Comic Sans MS" panose="030F0702030302020204" pitchFamily="66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628800"/>
            <a:ext cx="6840760" cy="332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89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65000"/>
              <a:alpha val="29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Isomería óptica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458815" y="1688004"/>
            <a:ext cx="3384376" cy="132343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latin typeface="Comic Sans MS" pitchFamily="66" charset="0"/>
              </a:rPr>
              <a:t>Distinta configuración</a:t>
            </a:r>
            <a:endParaRPr lang="es-ES" sz="4000" b="1" dirty="0">
              <a:latin typeface="Comic Sans MS" pitchFamily="66" charset="0"/>
            </a:endParaRPr>
          </a:p>
        </p:txBody>
      </p:sp>
      <p:sp>
        <p:nvSpPr>
          <p:cNvPr id="6" name="5 Flecha derecha"/>
          <p:cNvSpPr/>
          <p:nvPr/>
        </p:nvSpPr>
        <p:spPr>
          <a:xfrm>
            <a:off x="3923928" y="2038489"/>
            <a:ext cx="936104" cy="50405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4953744" y="1523775"/>
            <a:ext cx="3888432" cy="175432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latin typeface="Comic Sans MS" pitchFamily="66" charset="0"/>
              </a:rPr>
              <a:t>Distinta disposición espacial</a:t>
            </a:r>
            <a:endParaRPr lang="es-ES" sz="3600" b="1" dirty="0">
              <a:latin typeface="Comic Sans MS" pitchFamily="66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311005" y="3452807"/>
            <a:ext cx="4705541" cy="12003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è"/>
            </a:pPr>
            <a:r>
              <a:rPr lang="es-ES" sz="2400" b="1" dirty="0" smtClean="0">
                <a:latin typeface="Comic Sans MS" pitchFamily="66" charset="0"/>
              </a:rPr>
              <a:t>Iguales esqueletos</a:t>
            </a:r>
          </a:p>
          <a:p>
            <a:pPr marL="285750" indent="-285750">
              <a:buFont typeface="Wingdings" pitchFamily="2" charset="2"/>
              <a:buChar char="è"/>
            </a:pPr>
            <a:r>
              <a:rPr lang="es-ES" sz="2400" b="1" dirty="0" smtClean="0">
                <a:latin typeface="Comic Sans MS" pitchFamily="66" charset="0"/>
              </a:rPr>
              <a:t>Iguales grupos funcionales</a:t>
            </a:r>
          </a:p>
          <a:p>
            <a:pPr marL="285750" indent="-285750">
              <a:buFont typeface="Wingdings" pitchFamily="2" charset="2"/>
              <a:buChar char="è"/>
            </a:pPr>
            <a:r>
              <a:rPr lang="es-ES" sz="2400" b="1" dirty="0" smtClean="0">
                <a:latin typeface="Comic Sans MS" pitchFamily="66" charset="0"/>
              </a:rPr>
              <a:t>Iguales puntos de unión</a:t>
            </a:r>
            <a:endParaRPr lang="es-ES" sz="2400" b="1" dirty="0">
              <a:latin typeface="Comic Sans MS" pitchFamily="66" charset="0"/>
            </a:endParaRPr>
          </a:p>
        </p:txBody>
      </p:sp>
      <p:sp>
        <p:nvSpPr>
          <p:cNvPr id="11" name="10 Flecha abajo"/>
          <p:cNvSpPr/>
          <p:nvPr/>
        </p:nvSpPr>
        <p:spPr>
          <a:xfrm>
            <a:off x="1686359" y="3140968"/>
            <a:ext cx="720080" cy="1512168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261785" y="4797152"/>
            <a:ext cx="8712968" cy="181588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Comic Sans MS" pitchFamily="66" charset="0"/>
              </a:rPr>
              <a:t>Iguales propiedades físicas y químicas, excepto la reactividad </a:t>
            </a:r>
            <a:r>
              <a:rPr lang="es-ES" sz="2800" b="1" dirty="0" err="1" smtClean="0">
                <a:latin typeface="Comic Sans MS" pitchFamily="66" charset="0"/>
              </a:rPr>
              <a:t>estereoespecífica</a:t>
            </a:r>
            <a:r>
              <a:rPr lang="es-ES" sz="2800" b="1" dirty="0" smtClean="0">
                <a:latin typeface="Comic Sans MS" pitchFamily="66" charset="0"/>
              </a:rPr>
              <a:t> (reacciones químicas, procesos enzimáticos y biológicos) y la rotación específica.</a:t>
            </a:r>
            <a:endParaRPr lang="es-ES" sz="28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32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solidFill>
            <a:schemeClr val="bg1">
              <a:lumMod val="65000"/>
              <a:alpha val="29000"/>
            </a:schemeClr>
          </a:solidFill>
          <a:ln>
            <a:solidFill>
              <a:srgbClr val="C00000"/>
            </a:solidFill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Isomería óptica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749719"/>
              </p:ext>
            </p:extLst>
          </p:nvPr>
        </p:nvGraphicFramePr>
        <p:xfrm>
          <a:off x="486522" y="1628800"/>
          <a:ext cx="8200278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6741"/>
                <a:gridCol w="2296061"/>
                <a:gridCol w="2317476"/>
              </a:tblGrid>
              <a:tr h="385192">
                <a:tc>
                  <a:txBody>
                    <a:bodyPr/>
                    <a:lstStyle/>
                    <a:p>
                      <a:r>
                        <a:rPr lang="es-ES" sz="2400" dirty="0" smtClean="0">
                          <a:latin typeface="Comic Sans MS" panose="030F0702030302020204" pitchFamily="66" charset="0"/>
                        </a:rPr>
                        <a:t>Propiedad física</a:t>
                      </a:r>
                      <a:endParaRPr lang="es-AR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latin typeface="Comic Sans MS" panose="030F0702030302020204" pitchFamily="66" charset="0"/>
                        </a:rPr>
                        <a:t>(+)-2-Butanol</a:t>
                      </a:r>
                      <a:endParaRPr lang="es-AR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latin typeface="Comic Sans MS" panose="030F0702030302020204" pitchFamily="66" charset="0"/>
                        </a:rPr>
                        <a:t>(-)-2-Butanol</a:t>
                      </a:r>
                      <a:endParaRPr lang="es-AR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400" dirty="0" smtClean="0">
                          <a:latin typeface="Comic Sans MS" panose="030F0702030302020204" pitchFamily="66" charset="0"/>
                        </a:rPr>
                        <a:t>Punto de ebullición</a:t>
                      </a:r>
                      <a:endParaRPr lang="es-AR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latin typeface="Comic Sans MS" panose="030F0702030302020204" pitchFamily="66" charset="0"/>
                        </a:rPr>
                        <a:t>99,5 </a:t>
                      </a:r>
                      <a:r>
                        <a:rPr lang="es-ES" sz="2400" dirty="0" err="1" smtClean="0">
                          <a:latin typeface="Comic Sans MS" panose="030F0702030302020204" pitchFamily="66" charset="0"/>
                        </a:rPr>
                        <a:t>ºC</a:t>
                      </a:r>
                      <a:endParaRPr lang="es-AR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latin typeface="Comic Sans MS" panose="030F0702030302020204" pitchFamily="66" charset="0"/>
                        </a:rPr>
                        <a:t>99,5 </a:t>
                      </a:r>
                      <a:r>
                        <a:rPr lang="es-ES" sz="2400" dirty="0" err="1" smtClean="0">
                          <a:latin typeface="Comic Sans MS" panose="030F0702030302020204" pitchFamily="66" charset="0"/>
                        </a:rPr>
                        <a:t>ºC</a:t>
                      </a:r>
                      <a:endParaRPr lang="es-AR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400" dirty="0" smtClean="0">
                          <a:latin typeface="Comic Sans MS" panose="030F0702030302020204" pitchFamily="66" charset="0"/>
                        </a:rPr>
                        <a:t>Densidad (g/</a:t>
                      </a:r>
                      <a:r>
                        <a:rPr lang="es-ES" sz="2400" dirty="0" err="1" smtClean="0">
                          <a:latin typeface="Comic Sans MS" panose="030F0702030302020204" pitchFamily="66" charset="0"/>
                        </a:rPr>
                        <a:t>mL</a:t>
                      </a:r>
                      <a:r>
                        <a:rPr lang="es-ES" sz="2400" dirty="0" smtClean="0">
                          <a:latin typeface="Comic Sans MS" panose="030F0702030302020204" pitchFamily="66" charset="0"/>
                        </a:rPr>
                        <a:t>)</a:t>
                      </a:r>
                      <a:endParaRPr lang="es-AR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latin typeface="Comic Sans MS" panose="030F0702030302020204" pitchFamily="66" charset="0"/>
                        </a:rPr>
                        <a:t>0,808</a:t>
                      </a:r>
                      <a:endParaRPr lang="es-AR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latin typeface="Comic Sans MS" panose="030F0702030302020204" pitchFamily="66" charset="0"/>
                        </a:rPr>
                        <a:t>0,808</a:t>
                      </a:r>
                      <a:endParaRPr lang="es-AR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s-ES" sz="2400" dirty="0" smtClean="0">
                          <a:latin typeface="Comic Sans MS" panose="030F0702030302020204" pitchFamily="66" charset="0"/>
                        </a:rPr>
                        <a:t>Índice</a:t>
                      </a:r>
                      <a:r>
                        <a:rPr lang="es-ES" sz="2400" baseline="0" dirty="0" smtClean="0">
                          <a:latin typeface="Comic Sans MS" panose="030F0702030302020204" pitchFamily="66" charset="0"/>
                        </a:rPr>
                        <a:t> de refracción</a:t>
                      </a:r>
                      <a:endParaRPr lang="es-AR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latin typeface="Comic Sans MS" panose="030F0702030302020204" pitchFamily="66" charset="0"/>
                        </a:rPr>
                        <a:t>1,397</a:t>
                      </a:r>
                      <a:endParaRPr lang="es-AR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latin typeface="Comic Sans MS" panose="030F0702030302020204" pitchFamily="66" charset="0"/>
                        </a:rPr>
                        <a:t>1,397</a:t>
                      </a:r>
                      <a:endParaRPr lang="es-AR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s-ES" sz="2400" dirty="0" smtClean="0">
                          <a:latin typeface="Comic Sans MS" panose="030F0702030302020204" pitchFamily="66" charset="0"/>
                        </a:rPr>
                        <a:t>Ángulo</a:t>
                      </a:r>
                      <a:r>
                        <a:rPr lang="es-ES" sz="2400" baseline="0" dirty="0" smtClean="0">
                          <a:latin typeface="Comic Sans MS" panose="030F0702030302020204" pitchFamily="66" charset="0"/>
                        </a:rPr>
                        <a:t> de rotación específica, [</a:t>
                      </a:r>
                      <a:r>
                        <a:rPr lang="es-ES" sz="2400" baseline="0" dirty="0" smtClean="0">
                          <a:latin typeface="Symbol" panose="05050102010706020507" pitchFamily="18" charset="2"/>
                        </a:rPr>
                        <a:t>a</a:t>
                      </a:r>
                      <a:r>
                        <a:rPr lang="es-ES" sz="2400" baseline="0" dirty="0" smtClean="0">
                          <a:latin typeface="Comic Sans MS" panose="030F0702030302020204" pitchFamily="66" charset="0"/>
                        </a:rPr>
                        <a:t>]</a:t>
                      </a:r>
                      <a:r>
                        <a:rPr lang="es-ES" sz="2400" baseline="-25000" dirty="0" smtClean="0">
                          <a:latin typeface="Comic Sans MS" panose="030F0702030302020204" pitchFamily="66" charset="0"/>
                        </a:rPr>
                        <a:t>D</a:t>
                      </a:r>
                      <a:endParaRPr lang="es-AR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latin typeface="Comic Sans MS" panose="030F0702030302020204" pitchFamily="66" charset="0"/>
                        </a:rPr>
                        <a:t>+ 13,5 º</a:t>
                      </a:r>
                      <a:endParaRPr lang="es-AR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latin typeface="Comic Sans MS" panose="030F0702030302020204" pitchFamily="66" charset="0"/>
                        </a:rPr>
                        <a:t>- 13,5 º</a:t>
                      </a:r>
                      <a:endParaRPr lang="es-AR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4365104"/>
            <a:ext cx="5067300" cy="13144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190" y="5805263"/>
            <a:ext cx="7812359" cy="93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11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7269" t="24923" r="6540" b="15540"/>
          <a:stretch/>
        </p:blipFill>
        <p:spPr>
          <a:xfrm>
            <a:off x="476423" y="1556792"/>
            <a:ext cx="8191154" cy="4243610"/>
          </a:xfrm>
          <a:prstGeom prst="rect">
            <a:avLst/>
          </a:prstGeom>
        </p:spPr>
      </p:pic>
      <p:sp>
        <p:nvSpPr>
          <p:cNvPr id="4" name="1 Título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solidFill>
            <a:schemeClr val="bg1">
              <a:lumMod val="65000"/>
              <a:alpha val="29000"/>
            </a:schemeClr>
          </a:solidFill>
          <a:ln>
            <a:solidFill>
              <a:srgbClr val="C00000"/>
            </a:solidFill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Isomería óptica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123728" y="5957283"/>
            <a:ext cx="5519460" cy="58477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s-ES" sz="3200" b="1" dirty="0" smtClean="0">
                <a:latin typeface="Comic Sans MS" pitchFamily="66" charset="0"/>
              </a:rPr>
              <a:t>Esquema de un polarímetro</a:t>
            </a:r>
            <a:endParaRPr lang="es-ES" sz="32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8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95" y="1700808"/>
            <a:ext cx="8990409" cy="2658938"/>
          </a:xfrm>
          <a:prstGeom prst="rect">
            <a:avLst/>
          </a:prstGeom>
        </p:spPr>
      </p:pic>
      <p:sp>
        <p:nvSpPr>
          <p:cNvPr id="4" name="1 Título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solidFill>
            <a:schemeClr val="bg1">
              <a:lumMod val="65000"/>
              <a:alpha val="29000"/>
            </a:schemeClr>
          </a:solidFill>
          <a:ln>
            <a:solidFill>
              <a:srgbClr val="C00000"/>
            </a:solidFill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Isomería óptica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663787" y="4725144"/>
            <a:ext cx="3816424" cy="181588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Comic Sans MS" panose="030F0702030302020204" pitchFamily="66" charset="0"/>
              </a:rPr>
              <a:t>Las moléculas </a:t>
            </a:r>
            <a:r>
              <a:rPr lang="es-ES" sz="2800" b="1" dirty="0" err="1" smtClean="0">
                <a:latin typeface="Comic Sans MS" panose="030F0702030302020204" pitchFamily="66" charset="0"/>
              </a:rPr>
              <a:t>aquirales</a:t>
            </a:r>
            <a:r>
              <a:rPr lang="es-ES" sz="2800" b="1" dirty="0" smtClean="0">
                <a:latin typeface="Comic Sans MS" panose="030F0702030302020204" pitchFamily="66" charset="0"/>
              </a:rPr>
              <a:t> no presentan actividad óptica</a:t>
            </a:r>
            <a:endParaRPr lang="es-AR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16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65" y="1700808"/>
            <a:ext cx="8664669" cy="25610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55575" y="4797152"/>
            <a:ext cx="3816424" cy="138499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Comic Sans MS" panose="030F0702030302020204" pitchFamily="66" charset="0"/>
              </a:rPr>
              <a:t>Las moléculas </a:t>
            </a:r>
            <a:r>
              <a:rPr lang="es-ES" sz="2800" b="1" dirty="0" err="1" smtClean="0">
                <a:latin typeface="Comic Sans MS" panose="030F0702030302020204" pitchFamily="66" charset="0"/>
              </a:rPr>
              <a:t>quirales</a:t>
            </a:r>
            <a:r>
              <a:rPr lang="es-ES" sz="2800" b="1" dirty="0" smtClean="0">
                <a:latin typeface="Comic Sans MS" panose="030F0702030302020204" pitchFamily="66" charset="0"/>
              </a:rPr>
              <a:t> presentan actividad óptica</a:t>
            </a:r>
            <a:endParaRPr lang="es-AR" sz="2800" b="1" dirty="0">
              <a:latin typeface="Comic Sans MS" panose="030F0702030302020204" pitchFamily="66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832" y="4407515"/>
            <a:ext cx="3962743" cy="2164268"/>
          </a:xfrm>
          <a:prstGeom prst="rect">
            <a:avLst/>
          </a:prstGeom>
        </p:spPr>
      </p:pic>
      <p:sp>
        <p:nvSpPr>
          <p:cNvPr id="7" name="1 Título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solidFill>
            <a:schemeClr val="bg1">
              <a:lumMod val="65000"/>
              <a:alpha val="29000"/>
            </a:schemeClr>
          </a:solidFill>
          <a:ln>
            <a:solidFill>
              <a:srgbClr val="C00000"/>
            </a:solidFill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Isomería óptica</a:t>
            </a:r>
          </a:p>
        </p:txBody>
      </p:sp>
    </p:spTree>
    <p:extLst>
      <p:ext uri="{BB962C8B-B14F-4D97-AF65-F5344CB8AC3E}">
        <p14:creationId xmlns:p14="http://schemas.microsoft.com/office/powerpoint/2010/main" val="379649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solidFill>
            <a:schemeClr val="bg1">
              <a:lumMod val="65000"/>
              <a:alpha val="29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s-ES" b="1" smtClean="0">
                <a:solidFill>
                  <a:srgbClr val="C00000"/>
                </a:solidFill>
                <a:latin typeface="Comic Sans MS" pitchFamily="66" charset="0"/>
              </a:rPr>
              <a:t>Isomería</a:t>
            </a:r>
            <a:endParaRPr lang="es-ES" b="1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2 Flecha izquierda, derecha y arriba"/>
          <p:cNvSpPr/>
          <p:nvPr/>
        </p:nvSpPr>
        <p:spPr>
          <a:xfrm rot="10800000">
            <a:off x="2771800" y="1667113"/>
            <a:ext cx="3168352" cy="1185822"/>
          </a:xfrm>
          <a:prstGeom prst="leftRight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179512" y="1609538"/>
            <a:ext cx="2439471" cy="107721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atin typeface="Comic Sans MS" pitchFamily="66" charset="0"/>
              </a:rPr>
              <a:t>Isomería estructural</a:t>
            </a:r>
            <a:endParaRPr lang="es-ES" sz="3200" dirty="0">
              <a:latin typeface="Comic Sans MS" pitchFamily="66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699792" y="2852936"/>
            <a:ext cx="3312368" cy="58477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dirty="0" err="1" smtClean="0">
                <a:latin typeface="Comic Sans MS" pitchFamily="66" charset="0"/>
              </a:rPr>
              <a:t>Estereoisomería</a:t>
            </a:r>
            <a:endParaRPr lang="es-ES" sz="3200" dirty="0">
              <a:latin typeface="Comic Sans MS" pitchFamily="66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940152" y="1609538"/>
            <a:ext cx="3168352" cy="107721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atin typeface="Comic Sans MS" pitchFamily="66" charset="0"/>
              </a:rPr>
              <a:t>Isomería conformacional</a:t>
            </a:r>
            <a:endParaRPr lang="es-ES" sz="3200" dirty="0">
              <a:latin typeface="Comic Sans MS" pitchFamily="66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23528" y="2852936"/>
            <a:ext cx="1831459" cy="193899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Comic Sans MS" pitchFamily="66" charset="0"/>
              </a:rPr>
              <a:t>Compuestos con igual fórmula molecular, pero distinta estructura</a:t>
            </a:r>
            <a:endParaRPr lang="es-ES" sz="2000" b="1" dirty="0">
              <a:latin typeface="Comic Sans MS" pitchFamily="66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059832" y="3506232"/>
            <a:ext cx="2499906" cy="193899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Comic Sans MS" pitchFamily="66" charset="0"/>
              </a:rPr>
              <a:t>Compuestos con igual fórmula molecular, igual estructura, pero distinta configuración</a:t>
            </a:r>
            <a:endParaRPr lang="es-ES" sz="2000" b="1" dirty="0">
              <a:latin typeface="Comic Sans MS" pitchFamily="66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372200" y="2799263"/>
            <a:ext cx="2499906" cy="224676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Comic Sans MS" pitchFamily="66" charset="0"/>
              </a:rPr>
              <a:t>Compuestos con igual fórmula molecular, igual estructura, igual configuración, pero distinta conformación</a:t>
            </a:r>
            <a:endParaRPr lang="es-ES" sz="2000" b="1" dirty="0">
              <a:latin typeface="Comic Sans MS" pitchFamily="66" charset="0"/>
            </a:endParaRPr>
          </a:p>
        </p:txBody>
      </p:sp>
      <p:sp>
        <p:nvSpPr>
          <p:cNvPr id="2" name="1 Flecha abajo"/>
          <p:cNvSpPr/>
          <p:nvPr/>
        </p:nvSpPr>
        <p:spPr>
          <a:xfrm>
            <a:off x="2934889" y="5426609"/>
            <a:ext cx="504056" cy="576064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C00000"/>
              </a:solidFill>
            </a:endParaRPr>
          </a:p>
        </p:txBody>
      </p:sp>
      <p:sp>
        <p:nvSpPr>
          <p:cNvPr id="16" name="15 Flecha abajo"/>
          <p:cNvSpPr/>
          <p:nvPr/>
        </p:nvSpPr>
        <p:spPr>
          <a:xfrm>
            <a:off x="5056559" y="5445224"/>
            <a:ext cx="504056" cy="576064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C00000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99840" y="6021288"/>
            <a:ext cx="4244168" cy="58477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atin typeface="Comic Sans MS" pitchFamily="66" charset="0"/>
              </a:rPr>
              <a:t>Isomería geométrica</a:t>
            </a:r>
            <a:endParaRPr lang="es-ES" sz="3200" b="1" dirty="0">
              <a:latin typeface="Comic Sans MS" pitchFamily="66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056559" y="6032701"/>
            <a:ext cx="3312368" cy="58477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atin typeface="Comic Sans MS" pitchFamily="66" charset="0"/>
              </a:rPr>
              <a:t>Isomería óptica</a:t>
            </a:r>
            <a:endParaRPr lang="es-ES" sz="32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5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660" y="1628800"/>
            <a:ext cx="7442679" cy="3303630"/>
          </a:xfrm>
          <a:prstGeom prst="rect">
            <a:avLst/>
          </a:prstGeom>
        </p:spPr>
      </p:pic>
      <p:sp>
        <p:nvSpPr>
          <p:cNvPr id="4" name="1 Título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solidFill>
            <a:schemeClr val="bg1">
              <a:lumMod val="65000"/>
              <a:alpha val="29000"/>
            </a:schemeClr>
          </a:solidFill>
          <a:ln>
            <a:solidFill>
              <a:srgbClr val="C00000"/>
            </a:solidFill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Isomería óptica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51519" y="5143592"/>
            <a:ext cx="8640960" cy="156966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Comic Sans MS" panose="030F0702030302020204" pitchFamily="66" charset="0"/>
              </a:rPr>
              <a:t>La nomenclatura R-S determina la configuración absoluta pero no tiene relación con la dirección del desvío del plano de la luz polarizada. </a:t>
            </a:r>
            <a:r>
              <a:rPr lang="es-ES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Este dato es experimental.</a:t>
            </a:r>
            <a:endParaRPr lang="es-AR" sz="2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56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solidFill>
            <a:schemeClr val="bg1">
              <a:lumMod val="65000"/>
              <a:alpha val="29000"/>
            </a:schemeClr>
          </a:solidFill>
          <a:ln>
            <a:solidFill>
              <a:srgbClr val="C00000"/>
            </a:solidFill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Isomería óptica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547664" y="1620089"/>
            <a:ext cx="6441187" cy="58477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s-ES" sz="3200" b="1" dirty="0">
                <a:latin typeface="Comic Sans MS" pitchFamily="66" charset="0"/>
              </a:rPr>
              <a:t>Reglas para asignar prioridades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15516" y="2420888"/>
            <a:ext cx="8712968" cy="341632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s-ES" sz="2400" dirty="0" smtClean="0">
                <a:latin typeface="Comic Sans MS" pitchFamily="66" charset="0"/>
              </a:rPr>
              <a:t> Considerar </a:t>
            </a:r>
            <a:r>
              <a:rPr lang="es-ES" sz="2400" dirty="0">
                <a:latin typeface="Comic Sans MS" pitchFamily="66" charset="0"/>
              </a:rPr>
              <a:t>por separado cada uno de los átomos de carbono, identificar los dos átomos directamente unidos y clasificar por número atómico. La mayor prioridad es para el mayor número atómico. </a:t>
            </a:r>
            <a:endParaRPr lang="es-ES" sz="2400" dirty="0" smtClean="0">
              <a:latin typeface="Comic Sans MS" pitchFamily="66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s-ES" sz="2400" dirty="0">
                <a:latin typeface="Comic Sans MS" pitchFamily="66" charset="0"/>
              </a:rPr>
              <a:t> Si los primeros átomos son iguales en el sustituyente, considerar los segundos, terceros o cuartos alejándose de los carbonos  hasta encontrar la primera diferencia.</a:t>
            </a:r>
          </a:p>
          <a:p>
            <a:pPr algn="just">
              <a:buFont typeface="Wingdings" pitchFamily="2" charset="2"/>
              <a:buChar char="q"/>
            </a:pPr>
            <a:r>
              <a:rPr lang="es-ES" sz="2400" dirty="0" smtClean="0">
                <a:latin typeface="Comic Sans MS" pitchFamily="66" charset="0"/>
              </a:rPr>
              <a:t> </a:t>
            </a:r>
            <a:r>
              <a:rPr lang="es-ES" sz="2400" dirty="0">
                <a:latin typeface="Comic Sans MS" pitchFamily="66" charset="0"/>
              </a:rPr>
              <a:t>Los átomos con enlace múltiple equivalen a la misma cantidad de átomos con enlace sencillo</a:t>
            </a:r>
            <a:r>
              <a:rPr lang="es-ES" sz="2400" dirty="0" smtClean="0">
                <a:latin typeface="Comic Sans MS" pitchFamily="66" charset="0"/>
              </a:rPr>
              <a:t>.</a:t>
            </a:r>
            <a:endParaRPr lang="es-ES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39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11" y="1916832"/>
            <a:ext cx="8604978" cy="4752528"/>
          </a:xfrm>
          <a:prstGeom prst="rect">
            <a:avLst/>
          </a:prstGeom>
        </p:spPr>
      </p:pic>
      <p:sp>
        <p:nvSpPr>
          <p:cNvPr id="4" name="1 Título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solidFill>
            <a:schemeClr val="bg1">
              <a:lumMod val="65000"/>
              <a:alpha val="29000"/>
            </a:schemeClr>
          </a:solidFill>
          <a:ln>
            <a:solidFill>
              <a:srgbClr val="C00000"/>
            </a:solidFill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Isomería óptica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196619" y="1424219"/>
            <a:ext cx="6750761" cy="52322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Comic Sans MS" panose="030F0702030302020204" pitchFamily="66" charset="0"/>
              </a:rPr>
              <a:t>Equivalencias para enlaces múltiples</a:t>
            </a:r>
            <a:endParaRPr lang="es-AR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25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solidFill>
            <a:schemeClr val="bg1">
              <a:lumMod val="65000"/>
              <a:alpha val="29000"/>
            </a:schemeClr>
          </a:solidFill>
          <a:ln>
            <a:solidFill>
              <a:srgbClr val="C00000"/>
            </a:solidFill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Isomería óptica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1" y="1628800"/>
            <a:ext cx="7661481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50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664" y="1844824"/>
            <a:ext cx="8539320" cy="4680520"/>
          </a:xfrm>
          <a:prstGeom prst="rect">
            <a:avLst/>
          </a:prstGeom>
        </p:spPr>
      </p:pic>
      <p:sp>
        <p:nvSpPr>
          <p:cNvPr id="6" name="1 Título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solidFill>
            <a:schemeClr val="bg1">
              <a:lumMod val="65000"/>
              <a:alpha val="29000"/>
            </a:schemeClr>
          </a:solidFill>
          <a:ln>
            <a:solidFill>
              <a:srgbClr val="C00000"/>
            </a:solidFill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Isomería óptica</a:t>
            </a:r>
          </a:p>
        </p:txBody>
      </p:sp>
    </p:spTree>
    <p:extLst>
      <p:ext uri="{BB962C8B-B14F-4D97-AF65-F5344CB8AC3E}">
        <p14:creationId xmlns:p14="http://schemas.microsoft.com/office/powerpoint/2010/main" val="137788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466" y="1935449"/>
            <a:ext cx="7063065" cy="195412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4186628"/>
            <a:ext cx="2952328" cy="164275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79513" y="4573670"/>
            <a:ext cx="2232247" cy="95410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Comic Sans MS" panose="030F0702030302020204" pitchFamily="66" charset="0"/>
              </a:rPr>
              <a:t>Proyección de Fisher</a:t>
            </a:r>
            <a:endParaRPr lang="es-AR" sz="2800" b="1" dirty="0">
              <a:latin typeface="Comic Sans MS" panose="030F0702030302020204" pitchFamily="66" charset="0"/>
            </a:endParaRPr>
          </a:p>
        </p:txBody>
      </p:sp>
      <p:sp>
        <p:nvSpPr>
          <p:cNvPr id="8" name="Flecha derecha 7"/>
          <p:cNvSpPr/>
          <p:nvPr/>
        </p:nvSpPr>
        <p:spPr>
          <a:xfrm>
            <a:off x="5517293" y="4830314"/>
            <a:ext cx="998578" cy="322493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C0000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515871" y="4322605"/>
            <a:ext cx="2232247" cy="120032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Comic Sans MS" panose="030F0702030302020204" pitchFamily="66" charset="0"/>
              </a:rPr>
              <a:t>La horizontal representa los grupos saliendo del plano del dibujo</a:t>
            </a:r>
            <a:endParaRPr lang="es-AR" dirty="0">
              <a:latin typeface="Comic Sans MS" panose="030F0702030302020204" pitchFamily="66" charset="0"/>
            </a:endParaRPr>
          </a:p>
        </p:txBody>
      </p:sp>
      <p:sp>
        <p:nvSpPr>
          <p:cNvPr id="11" name="Flecha doblada 10"/>
          <p:cNvSpPr/>
          <p:nvPr/>
        </p:nvSpPr>
        <p:spPr>
          <a:xfrm rot="10800000" flipH="1">
            <a:off x="4175953" y="5949280"/>
            <a:ext cx="792090" cy="695962"/>
          </a:xfrm>
          <a:prstGeom prst="bentArrow">
            <a:avLst>
              <a:gd name="adj1" fmla="val 25000"/>
              <a:gd name="adj2" fmla="val 21641"/>
              <a:gd name="adj3" fmla="val 25000"/>
              <a:gd name="adj4" fmla="val 4375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079195" y="5846795"/>
            <a:ext cx="3024336" cy="92333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Comic Sans MS" panose="030F0702030302020204" pitchFamily="66" charset="0"/>
              </a:rPr>
              <a:t>La vertical representa los grupos entrando al plano del dibujo</a:t>
            </a:r>
            <a:endParaRPr lang="es-AR" dirty="0">
              <a:latin typeface="Comic Sans MS" panose="030F0702030302020204" pitchFamily="66" charset="0"/>
            </a:endParaRPr>
          </a:p>
        </p:txBody>
      </p:sp>
      <p:sp>
        <p:nvSpPr>
          <p:cNvPr id="13" name="1 Título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solidFill>
            <a:schemeClr val="bg1">
              <a:lumMod val="65000"/>
              <a:alpha val="29000"/>
            </a:schemeClr>
          </a:solidFill>
          <a:ln>
            <a:solidFill>
              <a:srgbClr val="C00000"/>
            </a:solidFill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Isomería óptica</a:t>
            </a:r>
          </a:p>
        </p:txBody>
      </p:sp>
    </p:spTree>
    <p:extLst>
      <p:ext uri="{BB962C8B-B14F-4D97-AF65-F5344CB8AC3E}">
        <p14:creationId xmlns:p14="http://schemas.microsoft.com/office/powerpoint/2010/main" val="199045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74066"/>
            <a:ext cx="3876299" cy="201459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1774066"/>
            <a:ext cx="4335621" cy="208698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4759" y="4205891"/>
            <a:ext cx="4331043" cy="2160240"/>
          </a:xfrm>
          <a:prstGeom prst="rect">
            <a:avLst/>
          </a:prstGeom>
        </p:spPr>
      </p:pic>
      <p:sp>
        <p:nvSpPr>
          <p:cNvPr id="6" name="1 Título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solidFill>
            <a:schemeClr val="bg1">
              <a:lumMod val="65000"/>
              <a:alpha val="29000"/>
            </a:schemeClr>
          </a:solidFill>
          <a:ln>
            <a:solidFill>
              <a:srgbClr val="C00000"/>
            </a:solidFill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Isomería óptica</a:t>
            </a:r>
          </a:p>
        </p:txBody>
      </p:sp>
    </p:spTree>
    <p:extLst>
      <p:ext uri="{BB962C8B-B14F-4D97-AF65-F5344CB8AC3E}">
        <p14:creationId xmlns:p14="http://schemas.microsoft.com/office/powerpoint/2010/main" val="363657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 noGrp="1"/>
          </p:cNvSpPr>
          <p:nvPr>
            <p:ph type="title"/>
          </p:nvPr>
        </p:nvSpPr>
        <p:spPr bwMode="auto">
          <a:xfrm>
            <a:off x="395536" y="404664"/>
            <a:ext cx="8229600" cy="1143000"/>
          </a:xfrm>
          <a:prstGeom prst="rect">
            <a:avLst/>
          </a:prstGeom>
          <a:solidFill>
            <a:schemeClr val="bg1">
              <a:lumMod val="65000"/>
              <a:alpha val="29000"/>
            </a:schemeClr>
          </a:solidFill>
          <a:ln>
            <a:solidFill>
              <a:srgbClr val="C00000"/>
            </a:solidFill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Isomería óptica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83" y="1916832"/>
            <a:ext cx="9017988" cy="199828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44" y="3915113"/>
            <a:ext cx="9014860" cy="57060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187624" y="4472007"/>
            <a:ext cx="230425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dirty="0" err="1" smtClean="0">
                <a:latin typeface="Comic Sans MS" panose="030F0702030302020204" pitchFamily="66" charset="0"/>
              </a:rPr>
              <a:t>enantiómeros</a:t>
            </a:r>
            <a:endParaRPr lang="es-AR" sz="2400" dirty="0">
              <a:latin typeface="Comic Sans MS" panose="030F0702030302020204" pitchFamily="66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940152" y="4472006"/>
            <a:ext cx="230425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dirty="0" err="1" smtClean="0">
                <a:latin typeface="Comic Sans MS" panose="030F0702030302020204" pitchFamily="66" charset="0"/>
              </a:rPr>
              <a:t>enantiómeros</a:t>
            </a:r>
            <a:endParaRPr lang="es-AR" sz="2400" dirty="0">
              <a:latin typeface="Comic Sans MS" panose="030F0702030302020204" pitchFamily="66" charset="0"/>
            </a:endParaRPr>
          </a:p>
        </p:txBody>
      </p:sp>
      <p:cxnSp>
        <p:nvCxnSpPr>
          <p:cNvPr id="12" name="Conector angular 11"/>
          <p:cNvCxnSpPr/>
          <p:nvPr/>
        </p:nvCxnSpPr>
        <p:spPr>
          <a:xfrm rot="16200000" flipH="1">
            <a:off x="3576680" y="4591646"/>
            <a:ext cx="982528" cy="720080"/>
          </a:xfrm>
          <a:prstGeom prst="bentConnector3">
            <a:avLst>
              <a:gd name="adj1" fmla="val 50000"/>
            </a:avLst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angular 27"/>
          <p:cNvCxnSpPr/>
          <p:nvPr/>
        </p:nvCxnSpPr>
        <p:spPr>
          <a:xfrm rot="5400000">
            <a:off x="4926817" y="4573631"/>
            <a:ext cx="1018558" cy="720080"/>
          </a:xfrm>
          <a:prstGeom prst="bentConnector3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uadroTexto 31"/>
          <p:cNvSpPr txBox="1"/>
          <p:nvPr/>
        </p:nvSpPr>
        <p:spPr>
          <a:xfrm>
            <a:off x="3494832" y="5490564"/>
            <a:ext cx="230425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dirty="0" err="1" smtClean="0">
                <a:latin typeface="Comic Sans MS" panose="030F0702030302020204" pitchFamily="66" charset="0"/>
              </a:rPr>
              <a:t>diasterómeros</a:t>
            </a:r>
            <a:endParaRPr lang="es-AR" sz="2400" dirty="0">
              <a:latin typeface="Comic Sans MS" panose="030F0702030302020204" pitchFamily="66" charset="0"/>
            </a:endParaRPr>
          </a:p>
        </p:txBody>
      </p:sp>
      <p:cxnSp>
        <p:nvCxnSpPr>
          <p:cNvPr id="34" name="Conector angular 33"/>
          <p:cNvCxnSpPr>
            <a:endCxn id="32" idx="1"/>
          </p:cNvCxnSpPr>
          <p:nvPr/>
        </p:nvCxnSpPr>
        <p:spPr>
          <a:xfrm>
            <a:off x="755576" y="4424392"/>
            <a:ext cx="2739256" cy="1297005"/>
          </a:xfrm>
          <a:prstGeom prst="bentConnector3">
            <a:avLst>
              <a:gd name="adj1" fmla="val -337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angular 38"/>
          <p:cNvCxnSpPr>
            <a:endCxn id="32" idx="3"/>
          </p:cNvCxnSpPr>
          <p:nvPr/>
        </p:nvCxnSpPr>
        <p:spPr>
          <a:xfrm rot="10800000" flipV="1">
            <a:off x="5799088" y="4485717"/>
            <a:ext cx="2826048" cy="1235679"/>
          </a:xfrm>
          <a:prstGeom prst="bentConnector3">
            <a:avLst>
              <a:gd name="adj1" fmla="val 182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92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412776"/>
            <a:ext cx="5211648" cy="5301208"/>
          </a:xfrm>
          <a:prstGeom prst="rect">
            <a:avLst/>
          </a:prstGeom>
        </p:spPr>
      </p:pic>
      <p:sp>
        <p:nvSpPr>
          <p:cNvPr id="4" name="1 Título"/>
          <p:cNvSpPr txBox="1">
            <a:spLocks noGrp="1"/>
          </p:cNvSpPr>
          <p:nvPr>
            <p:ph type="title"/>
          </p:nvPr>
        </p:nvSpPr>
        <p:spPr bwMode="auto">
          <a:xfrm>
            <a:off x="478047" y="116632"/>
            <a:ext cx="8229600" cy="1143000"/>
          </a:xfrm>
          <a:prstGeom prst="rect">
            <a:avLst/>
          </a:prstGeom>
          <a:solidFill>
            <a:schemeClr val="bg1">
              <a:lumMod val="65000"/>
              <a:alpha val="29000"/>
            </a:schemeClr>
          </a:solidFill>
          <a:ln>
            <a:solidFill>
              <a:srgbClr val="C00000"/>
            </a:solidFill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Isomería óptica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5938890" y="2852936"/>
            <a:ext cx="2746648" cy="230832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Comic Sans MS" panose="030F0702030302020204" pitchFamily="66" charset="0"/>
              </a:rPr>
              <a:t>Número de isómeros ópticos:</a:t>
            </a:r>
          </a:p>
          <a:p>
            <a:r>
              <a:rPr lang="es-ES" sz="2400" b="1" dirty="0" smtClean="0">
                <a:latin typeface="Comic Sans MS" panose="030F0702030302020204" pitchFamily="66" charset="0"/>
              </a:rPr>
              <a:t>2</a:t>
            </a:r>
            <a:r>
              <a:rPr lang="es-ES" sz="2400" b="1" baseline="30000" dirty="0" smtClean="0">
                <a:latin typeface="Comic Sans MS" panose="030F0702030302020204" pitchFamily="66" charset="0"/>
              </a:rPr>
              <a:t>n</a:t>
            </a:r>
            <a:endParaRPr lang="es-ES" sz="2400" b="1" dirty="0" smtClean="0">
              <a:latin typeface="Comic Sans MS" panose="030F0702030302020204" pitchFamily="66" charset="0"/>
            </a:endParaRPr>
          </a:p>
          <a:p>
            <a:r>
              <a:rPr lang="es-ES" sz="2400" dirty="0" smtClean="0">
                <a:latin typeface="Comic Sans MS" panose="030F0702030302020204" pitchFamily="66" charset="0"/>
              </a:rPr>
              <a:t>Donde n es el número de carbonos </a:t>
            </a:r>
            <a:r>
              <a:rPr lang="es-ES" sz="2400" dirty="0" err="1" smtClean="0">
                <a:latin typeface="Comic Sans MS" panose="030F0702030302020204" pitchFamily="66" charset="0"/>
              </a:rPr>
              <a:t>quirales</a:t>
            </a:r>
            <a:r>
              <a:rPr lang="es-ES" sz="2400" dirty="0" smtClean="0">
                <a:latin typeface="Comic Sans MS" panose="030F0702030302020204" pitchFamily="66" charset="0"/>
              </a:rPr>
              <a:t>.</a:t>
            </a:r>
            <a:endParaRPr lang="es-AR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31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 noGrp="1"/>
          </p:cNvSpPr>
          <p:nvPr>
            <p:ph type="title"/>
          </p:nvPr>
        </p:nvSpPr>
        <p:spPr bwMode="auto">
          <a:xfrm>
            <a:off x="457200" y="231775"/>
            <a:ext cx="8229600" cy="1143000"/>
          </a:xfrm>
          <a:prstGeom prst="rect">
            <a:avLst/>
          </a:prstGeom>
          <a:solidFill>
            <a:schemeClr val="bg1">
              <a:lumMod val="65000"/>
              <a:alpha val="29000"/>
            </a:schemeClr>
          </a:solidFill>
          <a:ln>
            <a:solidFill>
              <a:srgbClr val="C00000"/>
            </a:solidFill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Isomería óptica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3334" t="1362" r="6665" b="25082"/>
          <a:stretch/>
        </p:blipFill>
        <p:spPr>
          <a:xfrm>
            <a:off x="107504" y="1484784"/>
            <a:ext cx="2520280" cy="504056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3269" t="38923" r="3269" b="7077"/>
          <a:stretch/>
        </p:blipFill>
        <p:spPr>
          <a:xfrm>
            <a:off x="2627784" y="2996952"/>
            <a:ext cx="6480720" cy="280831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105853" y="1753833"/>
            <a:ext cx="3807100" cy="52322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Comic Sans MS" panose="030F0702030302020204" pitchFamily="66" charset="0"/>
              </a:rPr>
              <a:t>Moléculas inactivas</a:t>
            </a:r>
            <a:endParaRPr lang="es-AR" sz="2800" b="1" dirty="0">
              <a:latin typeface="Comic Sans MS" panose="030F0702030302020204" pitchFamily="66" charset="0"/>
            </a:endParaRPr>
          </a:p>
        </p:txBody>
      </p:sp>
      <p:sp>
        <p:nvSpPr>
          <p:cNvPr id="10" name="Flecha abajo 9"/>
          <p:cNvSpPr/>
          <p:nvPr/>
        </p:nvSpPr>
        <p:spPr>
          <a:xfrm>
            <a:off x="5781931" y="2404083"/>
            <a:ext cx="413400" cy="504056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Flecha izquierda 10"/>
          <p:cNvSpPr/>
          <p:nvPr/>
        </p:nvSpPr>
        <p:spPr>
          <a:xfrm>
            <a:off x="2843808" y="1815208"/>
            <a:ext cx="1080120" cy="446856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6137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65000"/>
              <a:alpha val="29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Isomería geométrica</a:t>
            </a: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s-ES" b="1" dirty="0" smtClean="0">
                <a:latin typeface="Comic Sans MS" pitchFamily="66" charset="0"/>
              </a:rPr>
              <a:t>Es un tipo de isomería que resulta de la rigidez de las moléculas.</a:t>
            </a:r>
          </a:p>
          <a:p>
            <a:pPr algn="ctr">
              <a:buFont typeface="Wingdings" pitchFamily="2" charset="2"/>
              <a:buChar char="q"/>
            </a:pPr>
            <a:r>
              <a:rPr lang="es-ES" dirty="0">
                <a:latin typeface="Comic Sans MS" pitchFamily="66" charset="0"/>
              </a:rPr>
              <a:t> </a:t>
            </a:r>
            <a:r>
              <a:rPr lang="es-ES" b="1" dirty="0" smtClean="0">
                <a:latin typeface="Comic Sans MS" pitchFamily="66" charset="0"/>
              </a:rPr>
              <a:t>ALQUENOS</a:t>
            </a:r>
            <a:r>
              <a:rPr lang="es-ES" dirty="0" smtClean="0">
                <a:latin typeface="Comic Sans MS" pitchFamily="66" charset="0"/>
              </a:rPr>
              <a:t>: los grupos unidos a un doble enlace no pueden girar alrededor de ese enlace, rotación restringida.</a:t>
            </a:r>
          </a:p>
          <a:p>
            <a:pPr algn="ctr">
              <a:buFont typeface="Wingdings" pitchFamily="2" charset="2"/>
              <a:buChar char="q"/>
            </a:pPr>
            <a:r>
              <a:rPr lang="es-ES" dirty="0">
                <a:latin typeface="Comic Sans MS" pitchFamily="66" charset="0"/>
              </a:rPr>
              <a:t> </a:t>
            </a:r>
            <a:r>
              <a:rPr lang="es-ES" b="1" dirty="0" smtClean="0">
                <a:latin typeface="Comic Sans MS" pitchFamily="66" charset="0"/>
              </a:rPr>
              <a:t>COMPUESTOS CÍCLICOS</a:t>
            </a:r>
            <a:r>
              <a:rPr lang="es-ES" dirty="0" smtClean="0">
                <a:latin typeface="Comic Sans MS" pitchFamily="66" charset="0"/>
              </a:rPr>
              <a:t>: cuando un anillo se encuentra </a:t>
            </a:r>
            <a:r>
              <a:rPr lang="es-ES" dirty="0" err="1" smtClean="0">
                <a:latin typeface="Comic Sans MS" pitchFamily="66" charset="0"/>
              </a:rPr>
              <a:t>disustituído</a:t>
            </a:r>
            <a:r>
              <a:rPr lang="es-ES" dirty="0" smtClean="0">
                <a:latin typeface="Comic Sans MS" pitchFamily="66" charset="0"/>
              </a:rPr>
              <a:t> los sustituyentes tampoco pueden girar libremente, rotación restringida. </a:t>
            </a:r>
            <a:endParaRPr lang="es-E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8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45024"/>
            <a:ext cx="9059596" cy="1902123"/>
          </a:xfrm>
          <a:prstGeom prst="rect">
            <a:avLst/>
          </a:prstGeom>
        </p:spPr>
      </p:pic>
      <p:sp>
        <p:nvSpPr>
          <p:cNvPr id="4" name="1 Título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solidFill>
            <a:schemeClr val="bg1">
              <a:lumMod val="65000"/>
              <a:alpha val="29000"/>
            </a:schemeClr>
          </a:solidFill>
          <a:ln>
            <a:solidFill>
              <a:srgbClr val="C00000"/>
            </a:solidFill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Isomería óptica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57200" y="1934929"/>
            <a:ext cx="8229600" cy="120032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Comic Sans MS" panose="030F0702030302020204" pitchFamily="66" charset="0"/>
              </a:rPr>
              <a:t>Existen moléculas que no poseen centros </a:t>
            </a:r>
            <a:r>
              <a:rPr lang="es-ES" sz="2400" b="1" dirty="0" err="1" smtClean="0">
                <a:latin typeface="Comic Sans MS" panose="030F0702030302020204" pitchFamily="66" charset="0"/>
              </a:rPr>
              <a:t>quirales</a:t>
            </a:r>
            <a:r>
              <a:rPr lang="es-ES" sz="2400" b="1" dirty="0" smtClean="0">
                <a:latin typeface="Comic Sans MS" panose="030F0702030302020204" pitchFamily="66" charset="0"/>
              </a:rPr>
              <a:t> pero presentan actividad debido a que poseen un plano de asimetría. </a:t>
            </a:r>
            <a:r>
              <a:rPr lang="es-ES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Son </a:t>
            </a:r>
            <a:r>
              <a:rPr lang="es-ES" sz="2400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quirales</a:t>
            </a:r>
            <a:r>
              <a:rPr lang="es-ES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por ser asimétricas</a:t>
            </a:r>
            <a:r>
              <a:rPr lang="es-ES" sz="2400" b="1" dirty="0" smtClean="0">
                <a:latin typeface="Comic Sans MS" panose="030F0702030302020204" pitchFamily="66" charset="0"/>
              </a:rPr>
              <a:t>. </a:t>
            </a:r>
            <a:endParaRPr lang="es-AR" sz="2400" b="1" dirty="0">
              <a:latin typeface="Comic Sans MS" panose="030F0702030302020204" pitchFamily="66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419872" y="5764525"/>
            <a:ext cx="1912703" cy="58477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s-ES" sz="3200" b="1" dirty="0" smtClean="0">
                <a:latin typeface="Comic Sans MS" pitchFamily="66" charset="0"/>
              </a:rPr>
              <a:t>ALENOS</a:t>
            </a:r>
            <a:endParaRPr lang="es-ES" sz="32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19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9750" y="2636838"/>
            <a:ext cx="8229600" cy="1468437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s-ES" sz="8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Muchas gracias!!</a:t>
            </a:r>
            <a:endParaRPr lang="es-AR" sz="8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23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41" y="3140968"/>
            <a:ext cx="8496944" cy="2012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65000"/>
              <a:alpha val="29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Isomería geométrica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842453" y="2181606"/>
            <a:ext cx="3171061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s-ES" sz="4000" b="1" dirty="0">
                <a:latin typeface="Comic Sans MS" pitchFamily="66" charset="0"/>
              </a:rPr>
              <a:t>ALQUENOS</a:t>
            </a:r>
            <a:endParaRPr lang="es-ES" sz="4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2613722" y="5373216"/>
            <a:ext cx="4478558" cy="58477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atin typeface="Comic Sans MS" pitchFamily="66" charset="0"/>
              </a:rPr>
              <a:t>Rotación restringida</a:t>
            </a:r>
            <a:endParaRPr lang="es-ES" sz="3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58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65000"/>
              <a:alpha val="29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Isomería geométrica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56992"/>
            <a:ext cx="8454986" cy="2401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971600" y="1905093"/>
            <a:ext cx="7776864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err="1" smtClean="0">
                <a:latin typeface="Comic Sans MS" pitchFamily="66" charset="0"/>
              </a:rPr>
              <a:t>CHCl</a:t>
            </a:r>
            <a:r>
              <a:rPr lang="es-ES" sz="4000" b="1" dirty="0" smtClean="0">
                <a:latin typeface="Comic Sans MS" pitchFamily="66" charset="0"/>
              </a:rPr>
              <a:t>=</a:t>
            </a:r>
            <a:r>
              <a:rPr lang="es-ES" sz="4000" b="1" dirty="0" err="1" smtClean="0">
                <a:latin typeface="Comic Sans MS" pitchFamily="66" charset="0"/>
              </a:rPr>
              <a:t>CHCl</a:t>
            </a:r>
            <a:r>
              <a:rPr lang="es-ES" sz="4000" b="1" dirty="0" smtClean="0">
                <a:latin typeface="Comic Sans MS" pitchFamily="66" charset="0"/>
              </a:rPr>
              <a:t>	1,2-dicloroetileno</a:t>
            </a:r>
            <a:endParaRPr lang="es-ES" sz="4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1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49080"/>
            <a:ext cx="7520580" cy="2506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65000"/>
              <a:alpha val="29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Isomería geométrica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627434" y="1553701"/>
            <a:ext cx="7776864" cy="13234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latin typeface="Comic Sans MS" pitchFamily="66" charset="0"/>
              </a:rPr>
              <a:t>Nomenclatura: reglas de </a:t>
            </a:r>
            <a:r>
              <a:rPr lang="es-ES" sz="4000" b="1" dirty="0" err="1" smtClean="0">
                <a:latin typeface="Comic Sans MS" pitchFamily="66" charset="0"/>
              </a:rPr>
              <a:t>Cahn-Ingold-Prelog</a:t>
            </a:r>
            <a:endParaRPr lang="es-ES" sz="4000" b="1" dirty="0">
              <a:latin typeface="Comic Sans MS" pitchFamily="66" charset="0"/>
            </a:endParaRPr>
          </a:p>
        </p:txBody>
      </p:sp>
      <p:sp>
        <p:nvSpPr>
          <p:cNvPr id="4" name="3 Flecha abajo"/>
          <p:cNvSpPr/>
          <p:nvPr/>
        </p:nvSpPr>
        <p:spPr>
          <a:xfrm>
            <a:off x="1403648" y="2996952"/>
            <a:ext cx="504056" cy="72008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2121117" y="3132257"/>
            <a:ext cx="5544616" cy="58477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atin typeface="Comic Sans MS" pitchFamily="66" charset="0"/>
              </a:rPr>
              <a:t>e</a:t>
            </a:r>
            <a:r>
              <a:rPr lang="es-ES" sz="3200" b="1" dirty="0" smtClean="0">
                <a:latin typeface="Comic Sans MS" pitchFamily="66" charset="0"/>
              </a:rPr>
              <a:t>stablecer prioridades</a:t>
            </a:r>
            <a:endParaRPr lang="es-ES" sz="32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15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56" y="1945878"/>
            <a:ext cx="2610299" cy="1624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804814"/>
            <a:ext cx="5184576" cy="195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220072" y="1772816"/>
            <a:ext cx="122413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rgbClr val="C00000"/>
                </a:solidFill>
                <a:latin typeface="Comic Sans MS" pitchFamily="66" charset="0"/>
              </a:rPr>
              <a:t>del mismo lado</a:t>
            </a:r>
            <a:endParaRPr lang="es-ES" sz="16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26" y="4581128"/>
            <a:ext cx="2627392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180" y="4149266"/>
            <a:ext cx="5153589" cy="2375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6084168" y="4149266"/>
            <a:ext cx="192771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rgbClr val="C00000"/>
                </a:solidFill>
                <a:latin typeface="Comic Sans MS" pitchFamily="66" charset="0"/>
              </a:rPr>
              <a:t>l</a:t>
            </a:r>
            <a:r>
              <a:rPr lang="es-ES" sz="1600" dirty="0" smtClean="0">
                <a:solidFill>
                  <a:srgbClr val="C00000"/>
                </a:solidFill>
                <a:latin typeface="Comic Sans MS" pitchFamily="66" charset="0"/>
              </a:rPr>
              <a:t>ados opuestos</a:t>
            </a:r>
            <a:endParaRPr lang="es-ES" sz="16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65000"/>
              <a:alpha val="29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Isomería geométrica</a:t>
            </a:r>
          </a:p>
        </p:txBody>
      </p:sp>
    </p:spTree>
    <p:extLst>
      <p:ext uri="{BB962C8B-B14F-4D97-AF65-F5344CB8AC3E}">
        <p14:creationId xmlns:p14="http://schemas.microsoft.com/office/powerpoint/2010/main" val="29718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5516" y="2119777"/>
            <a:ext cx="8712968" cy="4477576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pPr algn="just">
              <a:buFont typeface="Wingdings" pitchFamily="2" charset="2"/>
              <a:buChar char="q"/>
            </a:pPr>
            <a:r>
              <a:rPr lang="es-ES" sz="2400" dirty="0" smtClean="0">
                <a:latin typeface="Comic Sans MS" pitchFamily="66" charset="0"/>
              </a:rPr>
              <a:t>Considerar por separado cada uno de los átomos de carbono, identificar los dos átomos directamente unidos y clasificar por número atómico. La mayor prioridad es para el mayor número atómico. </a:t>
            </a:r>
          </a:p>
          <a:p>
            <a:pPr marL="0" indent="0">
              <a:buNone/>
            </a:pPr>
            <a:endParaRPr lang="es-ES" dirty="0">
              <a:latin typeface="Comic Sans MS" pitchFamily="66" charset="0"/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65000"/>
              <a:alpha val="29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Isomería geométrica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4174" y="3284984"/>
            <a:ext cx="2484677" cy="55171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547664" y="1548081"/>
            <a:ext cx="6441187" cy="58477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s-ES" sz="3200" b="1" dirty="0">
                <a:latin typeface="Comic Sans MS" pitchFamily="66" charset="0"/>
              </a:rPr>
              <a:t>Reglas para asignar prioridades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849205"/>
            <a:ext cx="7322741" cy="240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40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3567</TotalTime>
  <Words>763</Words>
  <Application>Microsoft Office PowerPoint</Application>
  <PresentationFormat>Presentación en pantalla (4:3)</PresentationFormat>
  <Paragraphs>153</Paragraphs>
  <Slides>41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2" baseType="lpstr">
      <vt:lpstr>Tema de Office</vt:lpstr>
      <vt:lpstr>QUÍMICA  ORGANICA I</vt:lpstr>
      <vt:lpstr>Isomería</vt:lpstr>
      <vt:lpstr>Isomería</vt:lpstr>
      <vt:lpstr>Isomería geométrica</vt:lpstr>
      <vt:lpstr>Isomería geométrica</vt:lpstr>
      <vt:lpstr>Isomería geométrica</vt:lpstr>
      <vt:lpstr>Isomería geométrica</vt:lpstr>
      <vt:lpstr>Isomería geométrica</vt:lpstr>
      <vt:lpstr>Isomería geométrica</vt:lpstr>
      <vt:lpstr>Presentación de PowerPoint</vt:lpstr>
      <vt:lpstr>Isomería geométrica</vt:lpstr>
      <vt:lpstr>Isomería geométrica</vt:lpstr>
      <vt:lpstr>Isomería geométrica</vt:lpstr>
      <vt:lpstr>Isomería geométrica</vt:lpstr>
      <vt:lpstr>Isomería geométrica</vt:lpstr>
      <vt:lpstr>Isomería geométrica</vt:lpstr>
      <vt:lpstr>Isomería geométrica</vt:lpstr>
      <vt:lpstr>Isomería geométrica</vt:lpstr>
      <vt:lpstr>Isomería geométrica</vt:lpstr>
      <vt:lpstr>Isomería óptica</vt:lpstr>
      <vt:lpstr>Isomería óptica</vt:lpstr>
      <vt:lpstr>Isomería óptica</vt:lpstr>
      <vt:lpstr>Isomería óptica</vt:lpstr>
      <vt:lpstr>Isomería óptica</vt:lpstr>
      <vt:lpstr>Isomería óptica</vt:lpstr>
      <vt:lpstr>Isomería óptica</vt:lpstr>
      <vt:lpstr>Isomería óptica</vt:lpstr>
      <vt:lpstr>Isomería óptica</vt:lpstr>
      <vt:lpstr>Isomería óptica</vt:lpstr>
      <vt:lpstr>Isomería óptica</vt:lpstr>
      <vt:lpstr>Isomería óptica</vt:lpstr>
      <vt:lpstr>Isomería óptica</vt:lpstr>
      <vt:lpstr>Isomería óptica</vt:lpstr>
      <vt:lpstr>Isomería óptica</vt:lpstr>
      <vt:lpstr>Isomería óptica</vt:lpstr>
      <vt:lpstr>Isomería óptica</vt:lpstr>
      <vt:lpstr>Isomería óptica</vt:lpstr>
      <vt:lpstr>Isomería óptica</vt:lpstr>
      <vt:lpstr>Isomería óptica</vt:lpstr>
      <vt:lpstr>Isomería óptica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Laboratorio</dc:creator>
  <cp:lastModifiedBy>Laboratorio</cp:lastModifiedBy>
  <cp:revision>224</cp:revision>
  <dcterms:created xsi:type="dcterms:W3CDTF">2013-10-29T14:13:15Z</dcterms:created>
  <dcterms:modified xsi:type="dcterms:W3CDTF">2015-04-15T17:52:47Z</dcterms:modified>
</cp:coreProperties>
</file>