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1"/>
  </p:notesMasterIdLst>
  <p:sldIdLst>
    <p:sldId id="266" r:id="rId2"/>
    <p:sldId id="325" r:id="rId3"/>
    <p:sldId id="326" r:id="rId4"/>
    <p:sldId id="272" r:id="rId5"/>
    <p:sldId id="267" r:id="rId6"/>
    <p:sldId id="268" r:id="rId7"/>
    <p:sldId id="269" r:id="rId8"/>
    <p:sldId id="306" r:id="rId9"/>
    <p:sldId id="257" r:id="rId10"/>
    <p:sldId id="263" r:id="rId11"/>
    <p:sldId id="258" r:id="rId12"/>
    <p:sldId id="259" r:id="rId13"/>
    <p:sldId id="260" r:id="rId14"/>
    <p:sldId id="261" r:id="rId15"/>
    <p:sldId id="265" r:id="rId16"/>
    <p:sldId id="262" r:id="rId17"/>
    <p:sldId id="329" r:id="rId18"/>
    <p:sldId id="303" r:id="rId19"/>
    <p:sldId id="304" r:id="rId20"/>
    <p:sldId id="270" r:id="rId21"/>
    <p:sldId id="271" r:id="rId22"/>
    <p:sldId id="273" r:id="rId23"/>
    <p:sldId id="274" r:id="rId24"/>
    <p:sldId id="275" r:id="rId25"/>
    <p:sldId id="276" r:id="rId26"/>
    <p:sldId id="305" r:id="rId27"/>
    <p:sldId id="307" r:id="rId28"/>
    <p:sldId id="321" r:id="rId29"/>
    <p:sldId id="342" r:id="rId30"/>
    <p:sldId id="309" r:id="rId31"/>
    <p:sldId id="311" r:id="rId32"/>
    <p:sldId id="308" r:id="rId33"/>
    <p:sldId id="322" r:id="rId34"/>
    <p:sldId id="312" r:id="rId35"/>
    <p:sldId id="313" r:id="rId36"/>
    <p:sldId id="277" r:id="rId37"/>
    <p:sldId id="278" r:id="rId38"/>
    <p:sldId id="279" r:id="rId39"/>
    <p:sldId id="280" r:id="rId40"/>
    <p:sldId id="281" r:id="rId41"/>
    <p:sldId id="282" r:id="rId42"/>
    <p:sldId id="323" r:id="rId43"/>
    <p:sldId id="314" r:id="rId44"/>
    <p:sldId id="315" r:id="rId45"/>
    <p:sldId id="316" r:id="rId46"/>
    <p:sldId id="317" r:id="rId47"/>
    <p:sldId id="318" r:id="rId48"/>
    <p:sldId id="319" r:id="rId49"/>
    <p:sldId id="320" r:id="rId50"/>
    <p:sldId id="327" r:id="rId51"/>
    <p:sldId id="299" r:id="rId52"/>
    <p:sldId id="328" r:id="rId53"/>
    <p:sldId id="302" r:id="rId54"/>
    <p:sldId id="330" r:id="rId55"/>
    <p:sldId id="337" r:id="rId56"/>
    <p:sldId id="338" r:id="rId57"/>
    <p:sldId id="339" r:id="rId58"/>
    <p:sldId id="340" r:id="rId59"/>
    <p:sldId id="341"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A56B3-DD92-4FB5-8E21-043ECC453B00}" v="9" dt="2018-08-13T15:25:34.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25735" autoAdjust="0"/>
    <p:restoredTop sz="94660"/>
  </p:normalViewPr>
  <p:slideViewPr>
    <p:cSldViewPr snapToGrid="0">
      <p:cViewPr varScale="1">
        <p:scale>
          <a:sx n="88" d="100"/>
          <a:sy n="88" d="100"/>
        </p:scale>
        <p:origin x="84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quín Sebastián Segura Ellis" userId="d088d9c53fde54ca" providerId="LiveId" clId="{71EA56B3-DD92-4FB5-8E21-043ECC453B00}"/>
    <pc:docChg chg="undo custSel modSld">
      <pc:chgData name="Joaquín Sebastián Segura Ellis" userId="d088d9c53fde54ca" providerId="LiveId" clId="{71EA56B3-DD92-4FB5-8E21-043ECC453B00}" dt="2018-08-13T15:25:34.550" v="8" actId="20577"/>
      <pc:docMkLst>
        <pc:docMk/>
      </pc:docMkLst>
      <pc:sldChg chg="modSp">
        <pc:chgData name="Joaquín Sebastián Segura Ellis" userId="d088d9c53fde54ca" providerId="LiveId" clId="{71EA56B3-DD92-4FB5-8E21-043ECC453B00}" dt="2018-08-13T15:25:34.550" v="8" actId="20577"/>
        <pc:sldMkLst>
          <pc:docMk/>
          <pc:sldMk cId="4257659351" sldId="257"/>
        </pc:sldMkLst>
        <pc:spChg chg="mod">
          <ac:chgData name="Joaquín Sebastián Segura Ellis" userId="d088d9c53fde54ca" providerId="LiveId" clId="{71EA56B3-DD92-4FB5-8E21-043ECC453B00}" dt="2018-08-13T15:25:34.550" v="8" actId="20577"/>
          <ac:spMkLst>
            <pc:docMk/>
            <pc:sldMk cId="4257659351" sldId="257"/>
            <ac:spMk id="7" creationId="{A7ED06E0-2237-4DF2-B429-5317FD1E91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4C298-D72E-470F-95E6-990128FF1448}" type="datetimeFigureOut">
              <a:rPr lang="es-AR" smtClean="0"/>
              <a:t>17/8/2018</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E13ED-E7F5-4EAE-AABB-B6C56B8E6EC4}" type="slidenum">
              <a:rPr lang="es-AR" smtClean="0"/>
              <a:t>‹Nº›</a:t>
            </a:fld>
            <a:endParaRPr lang="es-AR"/>
          </a:p>
        </p:txBody>
      </p:sp>
    </p:spTree>
    <p:extLst>
      <p:ext uri="{BB962C8B-B14F-4D97-AF65-F5344CB8AC3E}">
        <p14:creationId xmlns:p14="http://schemas.microsoft.com/office/powerpoint/2010/main" val="398166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B522F74-6D86-46F0-839A-52BFC4B02759}" type="datetime1">
              <a:rPr lang="es-AR" smtClean="0"/>
              <a:t>17/8/2018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C1145B1-5381-4E01-AA55-1D597B8A4A3C}" type="slidenum">
              <a:rPr lang="es-AR" smtClean="0"/>
              <a:t>‹Nº›</a:t>
            </a:fld>
            <a:endParaRPr lang="es-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5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86D579-B7F8-4526-966F-0B5EEB0D7952}" type="datetime1">
              <a:rPr lang="es-AR" smtClean="0"/>
              <a:t>17/8/2018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C1145B1-5381-4E01-AA55-1D597B8A4A3C}" type="slidenum">
              <a:rPr lang="es-AR" smtClean="0"/>
              <a:t>‹Nº›</a:t>
            </a:fld>
            <a:endParaRPr lang="es-AR"/>
          </a:p>
        </p:txBody>
      </p:sp>
    </p:spTree>
    <p:extLst>
      <p:ext uri="{BB962C8B-B14F-4D97-AF65-F5344CB8AC3E}">
        <p14:creationId xmlns:p14="http://schemas.microsoft.com/office/powerpoint/2010/main" val="133725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B60529-6468-4499-A6BF-D5852F914960}" type="datetime1">
              <a:rPr lang="es-AR" smtClean="0"/>
              <a:t>17/8/2018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C1145B1-5381-4E01-AA55-1D597B8A4A3C}" type="slidenum">
              <a:rPr lang="es-AR" smtClean="0"/>
              <a:t>‹Nº›</a:t>
            </a:fld>
            <a:endParaRPr lang="es-AR"/>
          </a:p>
        </p:txBody>
      </p:sp>
    </p:spTree>
    <p:extLst>
      <p:ext uri="{BB962C8B-B14F-4D97-AF65-F5344CB8AC3E}">
        <p14:creationId xmlns:p14="http://schemas.microsoft.com/office/powerpoint/2010/main" val="209659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16AC66-E5D7-4FA2-8829-39D28C9689E8}" type="datetime1">
              <a:rPr lang="es-AR" smtClean="0"/>
              <a:t>17/8/2018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C1145B1-5381-4E01-AA55-1D597B8A4A3C}" type="slidenum">
              <a:rPr lang="es-AR" smtClean="0"/>
              <a:t>‹Nº›</a:t>
            </a:fld>
            <a:endParaRPr lang="es-AR"/>
          </a:p>
        </p:txBody>
      </p:sp>
    </p:spTree>
    <p:extLst>
      <p:ext uri="{BB962C8B-B14F-4D97-AF65-F5344CB8AC3E}">
        <p14:creationId xmlns:p14="http://schemas.microsoft.com/office/powerpoint/2010/main" val="201982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67743CF-CCF5-497E-A3A6-DD7B963D00A8}" type="datetime1">
              <a:rPr lang="es-AR" smtClean="0"/>
              <a:t>17/8/2018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7C1145B1-5381-4E01-AA55-1D597B8A4A3C}" type="slidenum">
              <a:rPr lang="es-AR" smtClean="0"/>
              <a:t>‹Nº›</a:t>
            </a:fld>
            <a:endParaRPr lang="es-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06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49B7919-35CF-4EDF-B63E-25DE44496DDA}" type="datetime1">
              <a:rPr lang="es-AR" smtClean="0"/>
              <a:t>17/8/2018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C1145B1-5381-4E01-AA55-1D597B8A4A3C}" type="slidenum">
              <a:rPr lang="es-AR" smtClean="0"/>
              <a:t>‹Nº›</a:t>
            </a:fld>
            <a:endParaRPr lang="es-AR"/>
          </a:p>
        </p:txBody>
      </p:sp>
    </p:spTree>
    <p:extLst>
      <p:ext uri="{BB962C8B-B14F-4D97-AF65-F5344CB8AC3E}">
        <p14:creationId xmlns:p14="http://schemas.microsoft.com/office/powerpoint/2010/main" val="89643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95006E8-04FD-4558-AB27-68F212BE86D6}" type="datetime1">
              <a:rPr lang="es-AR" smtClean="0"/>
              <a:t>17/8/2018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7C1145B1-5381-4E01-AA55-1D597B8A4A3C}" type="slidenum">
              <a:rPr lang="es-AR" smtClean="0"/>
              <a:t>‹Nº›</a:t>
            </a:fld>
            <a:endParaRPr lang="es-AR"/>
          </a:p>
        </p:txBody>
      </p:sp>
    </p:spTree>
    <p:extLst>
      <p:ext uri="{BB962C8B-B14F-4D97-AF65-F5344CB8AC3E}">
        <p14:creationId xmlns:p14="http://schemas.microsoft.com/office/powerpoint/2010/main" val="421061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1D0FE24-16BD-4C4E-8F87-B6F04B19185E}" type="datetime1">
              <a:rPr lang="es-AR" smtClean="0"/>
              <a:t>17/8/2018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7C1145B1-5381-4E01-AA55-1D597B8A4A3C}" type="slidenum">
              <a:rPr lang="es-AR" smtClean="0"/>
              <a:t>‹Nº›</a:t>
            </a:fld>
            <a:endParaRPr lang="es-AR"/>
          </a:p>
        </p:txBody>
      </p:sp>
    </p:spTree>
    <p:extLst>
      <p:ext uri="{BB962C8B-B14F-4D97-AF65-F5344CB8AC3E}">
        <p14:creationId xmlns:p14="http://schemas.microsoft.com/office/powerpoint/2010/main" val="413983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2474D4-A14F-43B6-B3A0-2B88013D69F6}" type="datetime1">
              <a:rPr lang="es-AR" smtClean="0"/>
              <a:t>17/8/2018</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7C1145B1-5381-4E01-AA55-1D597B8A4A3C}" type="slidenum">
              <a:rPr lang="es-AR" smtClean="0"/>
              <a:t>‹Nº›</a:t>
            </a:fld>
            <a:endParaRPr lang="es-AR"/>
          </a:p>
        </p:txBody>
      </p:sp>
    </p:spTree>
    <p:extLst>
      <p:ext uri="{BB962C8B-B14F-4D97-AF65-F5344CB8AC3E}">
        <p14:creationId xmlns:p14="http://schemas.microsoft.com/office/powerpoint/2010/main" val="206849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AE74DFF-08CE-403B-AF21-06A75FCF7F2F}" type="datetime1">
              <a:rPr lang="es-AR" smtClean="0"/>
              <a:t>17/8/2018</a:t>
            </a:fld>
            <a:endParaRPr lang="es-A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C1145B1-5381-4E01-AA55-1D597B8A4A3C}" type="slidenum">
              <a:rPr lang="es-AR" smtClean="0"/>
              <a:t>‹Nº›</a:t>
            </a:fld>
            <a:endParaRPr lang="es-AR"/>
          </a:p>
        </p:txBody>
      </p:sp>
    </p:spTree>
    <p:extLst>
      <p:ext uri="{BB962C8B-B14F-4D97-AF65-F5344CB8AC3E}">
        <p14:creationId xmlns:p14="http://schemas.microsoft.com/office/powerpoint/2010/main" val="14400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1C286D07-D27D-4123-AFBE-6F512D6E0165}" type="datetime1">
              <a:rPr lang="es-AR" smtClean="0"/>
              <a:t>17/8/2018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7C1145B1-5381-4E01-AA55-1D597B8A4A3C}" type="slidenum">
              <a:rPr lang="es-AR" smtClean="0"/>
              <a:t>‹Nº›</a:t>
            </a:fld>
            <a:endParaRPr lang="es-AR"/>
          </a:p>
        </p:txBody>
      </p:sp>
    </p:spTree>
    <p:extLst>
      <p:ext uri="{BB962C8B-B14F-4D97-AF65-F5344CB8AC3E}">
        <p14:creationId xmlns:p14="http://schemas.microsoft.com/office/powerpoint/2010/main" val="86345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C31BF80-4C66-4E09-9BD9-BAAD72B2ED2C}" type="datetime1">
              <a:rPr lang="es-AR" smtClean="0"/>
              <a:t>17/8/2018</a:t>
            </a:fld>
            <a:endParaRPr lang="es-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C1145B1-5381-4E01-AA55-1D597B8A4A3C}" type="slidenum">
              <a:rPr lang="es-AR" smtClean="0"/>
              <a:t>‹Nº›</a:t>
            </a:fld>
            <a:endParaRPr lang="es-A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6322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2"/>
          </p:nvPr>
        </p:nvSpPr>
        <p:spPr/>
        <p:txBody>
          <a:bodyPr/>
          <a:lstStyle/>
          <a:p>
            <a:fld id="{7C1145B1-5381-4E01-AA55-1D597B8A4A3C}" type="slidenum">
              <a:rPr lang="es-AR" smtClean="0"/>
              <a:t>1</a:t>
            </a:fld>
            <a:endParaRPr lang="es-AR"/>
          </a:p>
        </p:txBody>
      </p:sp>
      <p:sp>
        <p:nvSpPr>
          <p:cNvPr id="2" name="Título 1"/>
          <p:cNvSpPr>
            <a:spLocks noGrp="1"/>
          </p:cNvSpPr>
          <p:nvPr>
            <p:ph type="ctrTitle" idx="4294967295"/>
          </p:nvPr>
        </p:nvSpPr>
        <p:spPr>
          <a:xfrm>
            <a:off x="933995" y="1489307"/>
            <a:ext cx="7543800" cy="1506538"/>
          </a:xfrm>
          <a:prstGeom prst="rect">
            <a:avLst/>
          </a:prstGeom>
        </p:spPr>
        <p:txBody>
          <a:bodyPr>
            <a:normAutofit/>
          </a:bodyPr>
          <a:lstStyle/>
          <a:p>
            <a:pPr algn="ctr"/>
            <a:r>
              <a:rPr lang="es-AR" sz="4500" dirty="0">
                <a:effectLst>
                  <a:outerShdw blurRad="38100" dist="38100" dir="2700000" algn="tl">
                    <a:srgbClr val="000000">
                      <a:alpha val="43137"/>
                    </a:srgbClr>
                  </a:outerShdw>
                </a:effectLst>
              </a:rPr>
              <a:t>ASEGURADORAS DE RIESGOS DEL TRABAJO</a:t>
            </a:r>
          </a:p>
        </p:txBody>
      </p:sp>
      <p:sp>
        <p:nvSpPr>
          <p:cNvPr id="3" name="Subtítulo 2"/>
          <p:cNvSpPr>
            <a:spLocks noGrp="1"/>
          </p:cNvSpPr>
          <p:nvPr>
            <p:ph type="subTitle" idx="4294967295"/>
          </p:nvPr>
        </p:nvSpPr>
        <p:spPr>
          <a:xfrm>
            <a:off x="1619795" y="3577358"/>
            <a:ext cx="6858000" cy="2032000"/>
          </a:xfrm>
          <a:prstGeom prst="rect">
            <a:avLst/>
          </a:prstGeom>
        </p:spPr>
        <p:txBody>
          <a:bodyPr>
            <a:noAutofit/>
          </a:bodyPr>
          <a:lstStyle/>
          <a:p>
            <a:pPr algn="l"/>
            <a:r>
              <a:rPr lang="es-AR" sz="1800" b="1" dirty="0">
                <a:effectLst>
                  <a:outerShdw blurRad="38100" dist="38100" dir="2700000" algn="tl">
                    <a:srgbClr val="000000">
                      <a:alpha val="43137"/>
                    </a:srgbClr>
                  </a:outerShdw>
                </a:effectLst>
              </a:rPr>
              <a:t>Grupo N° 1</a:t>
            </a:r>
          </a:p>
          <a:p>
            <a:pPr algn="l"/>
            <a:r>
              <a:rPr lang="es-AR" sz="1800" b="1" u="sng" dirty="0">
                <a:effectLst>
                  <a:outerShdw blurRad="38100" dist="38100" dir="2700000" algn="tl">
                    <a:srgbClr val="000000">
                      <a:alpha val="43137"/>
                    </a:srgbClr>
                  </a:outerShdw>
                </a:effectLst>
              </a:rPr>
              <a:t>Integrantes:</a:t>
            </a:r>
          </a:p>
          <a:p>
            <a:pPr marL="342900" indent="-342900" algn="l">
              <a:buFontTx/>
              <a:buChar char="-"/>
            </a:pPr>
            <a:r>
              <a:rPr lang="es-AR" sz="1800" dirty="0">
                <a:effectLst>
                  <a:outerShdw blurRad="38100" dist="38100" dir="2700000" algn="tl">
                    <a:srgbClr val="000000">
                      <a:alpha val="43137"/>
                    </a:srgbClr>
                  </a:outerShdw>
                </a:effectLst>
              </a:rPr>
              <a:t>Epstein Tomás</a:t>
            </a:r>
          </a:p>
          <a:p>
            <a:pPr marL="342900" indent="-342900" algn="l">
              <a:buFontTx/>
              <a:buChar char="-"/>
            </a:pPr>
            <a:r>
              <a:rPr lang="es-AR" sz="1800" dirty="0">
                <a:effectLst>
                  <a:outerShdw blurRad="38100" dist="38100" dir="2700000" algn="tl">
                    <a:srgbClr val="000000">
                      <a:alpha val="43137"/>
                    </a:srgbClr>
                  </a:outerShdw>
                </a:effectLst>
              </a:rPr>
              <a:t>Gallo Nahuel</a:t>
            </a:r>
          </a:p>
          <a:p>
            <a:pPr marL="342900" indent="-342900" algn="l">
              <a:buFontTx/>
              <a:buChar char="-"/>
            </a:pPr>
            <a:r>
              <a:rPr lang="es-AR" sz="1800" dirty="0">
                <a:effectLst>
                  <a:outerShdw blurRad="38100" dist="38100" dir="2700000" algn="tl">
                    <a:srgbClr val="000000">
                      <a:alpha val="43137"/>
                    </a:srgbClr>
                  </a:outerShdw>
                </a:effectLst>
              </a:rPr>
              <a:t>Segura Ellis </a:t>
            </a:r>
            <a:r>
              <a:rPr lang="es-AR" sz="1800" dirty="0" err="1">
                <a:effectLst>
                  <a:outerShdw blurRad="38100" dist="38100" dir="2700000" algn="tl">
                    <a:srgbClr val="000000">
                      <a:alpha val="43137"/>
                    </a:srgbClr>
                  </a:outerShdw>
                </a:effectLst>
              </a:rPr>
              <a:t>Joaquin</a:t>
            </a:r>
            <a:endParaRPr lang="es-AR" sz="1800" dirty="0">
              <a:effectLst>
                <a:outerShdw blurRad="38100" dist="38100" dir="2700000" algn="tl">
                  <a:srgbClr val="000000">
                    <a:alpha val="43137"/>
                  </a:srgbClr>
                </a:outerShdw>
              </a:effectLst>
            </a:endParaRPr>
          </a:p>
          <a:p>
            <a:pPr marL="342900" indent="-342900" algn="l">
              <a:buFontTx/>
              <a:buChar char="-"/>
            </a:pPr>
            <a:r>
              <a:rPr lang="es-AR" sz="1800" dirty="0">
                <a:effectLst>
                  <a:outerShdw blurRad="38100" dist="38100" dir="2700000" algn="tl">
                    <a:srgbClr val="000000">
                      <a:alpha val="43137"/>
                    </a:srgbClr>
                  </a:outerShdw>
                </a:effectLst>
              </a:rPr>
              <a:t>Vaca Diego</a:t>
            </a:r>
          </a:p>
        </p:txBody>
      </p:sp>
      <p:sp>
        <p:nvSpPr>
          <p:cNvPr id="4" name="Subtítulo 2"/>
          <p:cNvSpPr txBox="1">
            <a:spLocks/>
          </p:cNvSpPr>
          <p:nvPr/>
        </p:nvSpPr>
        <p:spPr>
          <a:xfrm>
            <a:off x="1143000" y="843417"/>
            <a:ext cx="6858000" cy="28600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AR" sz="1800" dirty="0"/>
              <a:t>Cátedra de Higiene y Seguridad </a:t>
            </a:r>
          </a:p>
        </p:txBody>
      </p:sp>
      <p:sp>
        <p:nvSpPr>
          <p:cNvPr id="7" name="Subtítulo 2"/>
          <p:cNvSpPr txBox="1">
            <a:spLocks/>
          </p:cNvSpPr>
          <p:nvPr/>
        </p:nvSpPr>
        <p:spPr>
          <a:xfrm>
            <a:off x="1143000" y="6410553"/>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AR" b="1" dirty="0">
                <a:solidFill>
                  <a:schemeClr val="bg1"/>
                </a:solidFill>
              </a:rPr>
              <a:t>Año 2018</a:t>
            </a:r>
          </a:p>
        </p:txBody>
      </p:sp>
      <p:sp>
        <p:nvSpPr>
          <p:cNvPr id="8" name="Subtítulo 2"/>
          <p:cNvSpPr txBox="1">
            <a:spLocks/>
          </p:cNvSpPr>
          <p:nvPr/>
        </p:nvSpPr>
        <p:spPr>
          <a:xfrm>
            <a:off x="587829" y="384463"/>
            <a:ext cx="823613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AR" sz="2100" dirty="0"/>
              <a:t>UNC – FACULTAD DE CIENCIAS EXACTAS, FISICAS Y NATURALES</a:t>
            </a: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470" y="2942101"/>
            <a:ext cx="1372939" cy="3398365"/>
          </a:xfrm>
          <a:prstGeom prst="rect">
            <a:avLst/>
          </a:prstGeom>
        </p:spPr>
      </p:pic>
    </p:spTree>
    <p:extLst>
      <p:ext uri="{BB962C8B-B14F-4D97-AF65-F5344CB8AC3E}">
        <p14:creationId xmlns:p14="http://schemas.microsoft.com/office/powerpoint/2010/main" val="2885247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ED06E0-2237-4DF2-B429-5317FD1E91DA}"/>
              </a:ext>
            </a:extLst>
          </p:cNvPr>
          <p:cNvSpPr/>
          <p:nvPr/>
        </p:nvSpPr>
        <p:spPr>
          <a:xfrm>
            <a:off x="445979" y="2723936"/>
            <a:ext cx="7963384" cy="2341025"/>
          </a:xfrm>
          <a:prstGeom prst="rect">
            <a:avLst/>
          </a:prstGeom>
        </p:spPr>
        <p:txBody>
          <a:bodyPr wrap="square">
            <a:spAutoFit/>
          </a:bodyPr>
          <a:lstStyle/>
          <a:p>
            <a:pPr>
              <a:lnSpc>
                <a:spcPct val="150000"/>
              </a:lnSpc>
            </a:pPr>
            <a:r>
              <a:rPr lang="es-419" sz="2500" dirty="0">
                <a:solidFill>
                  <a:schemeClr val="accent1"/>
                </a:solidFill>
              </a:rPr>
              <a:t>- </a:t>
            </a:r>
            <a:r>
              <a:rPr lang="es-419" sz="2500" dirty="0"/>
              <a:t>Organismo descentralizado</a:t>
            </a:r>
          </a:p>
          <a:p>
            <a:pPr>
              <a:lnSpc>
                <a:spcPct val="150000"/>
              </a:lnSpc>
            </a:pPr>
            <a:r>
              <a:rPr lang="es-419" sz="2500" dirty="0">
                <a:solidFill>
                  <a:schemeClr val="accent1"/>
                </a:solidFill>
              </a:rPr>
              <a:t>-</a:t>
            </a:r>
            <a:r>
              <a:rPr lang="es-419" sz="2500" dirty="0"/>
              <a:t> Dependiente del Ministerio de Hacienda</a:t>
            </a:r>
          </a:p>
          <a:p>
            <a:pPr>
              <a:lnSpc>
                <a:spcPct val="150000"/>
              </a:lnSpc>
            </a:pPr>
            <a:r>
              <a:rPr lang="es-419" sz="2500" dirty="0">
                <a:solidFill>
                  <a:schemeClr val="accent1"/>
                </a:solidFill>
              </a:rPr>
              <a:t>- </a:t>
            </a:r>
            <a:r>
              <a:rPr lang="es-419" sz="2500" dirty="0"/>
              <a:t>Proteger los derechos de los asegurados</a:t>
            </a:r>
          </a:p>
          <a:p>
            <a:pPr>
              <a:lnSpc>
                <a:spcPct val="150000"/>
              </a:lnSpc>
            </a:pPr>
            <a:r>
              <a:rPr lang="es-419" sz="2500" dirty="0">
                <a:solidFill>
                  <a:schemeClr val="accent1"/>
                </a:solidFill>
              </a:rPr>
              <a:t>- </a:t>
            </a:r>
            <a:r>
              <a:rPr lang="es-419" sz="2500" dirty="0"/>
              <a:t>Supervisión y regulación</a:t>
            </a:r>
            <a:endParaRPr lang="es-AR" sz="2500" dirty="0"/>
          </a:p>
        </p:txBody>
      </p:sp>
      <p:sp>
        <p:nvSpPr>
          <p:cNvPr id="5" name="CuadroTexto 4">
            <a:extLst>
              <a:ext uri="{FF2B5EF4-FFF2-40B4-BE49-F238E27FC236}">
                <a16:creationId xmlns:a16="http://schemas.microsoft.com/office/drawing/2014/main" id="{220C941B-6155-41A7-9372-4DD31A57EB99}"/>
              </a:ext>
            </a:extLst>
          </p:cNvPr>
          <p:cNvSpPr txBox="1"/>
          <p:nvPr/>
        </p:nvSpPr>
        <p:spPr>
          <a:xfrm>
            <a:off x="1868416" y="1899138"/>
            <a:ext cx="5736444" cy="923330"/>
          </a:xfrm>
          <a:prstGeom prst="rect">
            <a:avLst/>
          </a:prstGeom>
          <a:noFill/>
        </p:spPr>
        <p:txBody>
          <a:bodyPr wrap="square" rtlCol="0">
            <a:spAutoFit/>
          </a:bodyPr>
          <a:lstStyle/>
          <a:p>
            <a:pPr algn="ctr"/>
            <a:r>
              <a:rPr lang="es-419" sz="2700" b="1" dirty="0"/>
              <a:t>Superintendencia de Seguros de la Nación</a:t>
            </a:r>
          </a:p>
        </p:txBody>
      </p:sp>
      <p:sp>
        <p:nvSpPr>
          <p:cNvPr id="6" name="CuadroTexto 5">
            <a:extLst>
              <a:ext uri="{FF2B5EF4-FFF2-40B4-BE49-F238E27FC236}">
                <a16:creationId xmlns:a16="http://schemas.microsoft.com/office/drawing/2014/main" id="{0E89104D-0E89-414F-9C7D-E669E44F0DDF}"/>
              </a:ext>
            </a:extLst>
          </p:cNvPr>
          <p:cNvSpPr txBox="1"/>
          <p:nvPr/>
        </p:nvSpPr>
        <p:spPr>
          <a:xfrm>
            <a:off x="912752" y="1194384"/>
            <a:ext cx="7647773" cy="523220"/>
          </a:xfrm>
          <a:prstGeom prst="rect">
            <a:avLst/>
          </a:prstGeom>
          <a:noFill/>
        </p:spPr>
        <p:txBody>
          <a:bodyPr wrap="square" rtlCol="0">
            <a:spAutoFit/>
          </a:bodyPr>
          <a:lstStyle/>
          <a:p>
            <a:pPr algn="ctr"/>
            <a:r>
              <a:rPr lang="es-419"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Ley Nº 20091 de Entidades de Seguros y su Control</a:t>
            </a:r>
            <a:endParaRPr lang="es-AR" sz="2000" dirty="0">
              <a:effectLst>
                <a:outerShdw blurRad="38100" dist="38100" dir="2700000" algn="tl">
                  <a:srgbClr val="000000">
                    <a:alpha val="43137"/>
                  </a:srgbClr>
                </a:outerShdw>
              </a:effectLst>
            </a:endParaRPr>
          </a:p>
        </p:txBody>
      </p:sp>
      <p:sp>
        <p:nvSpPr>
          <p:cNvPr id="2" name="Marcador de número de diapositiva 1"/>
          <p:cNvSpPr>
            <a:spLocks noGrp="1"/>
          </p:cNvSpPr>
          <p:nvPr>
            <p:ph type="sldNum" sz="quarter" idx="12"/>
          </p:nvPr>
        </p:nvSpPr>
        <p:spPr/>
        <p:txBody>
          <a:bodyPr/>
          <a:lstStyle/>
          <a:p>
            <a:fld id="{7C1145B1-5381-4E01-AA55-1D597B8A4A3C}" type="slidenum">
              <a:rPr lang="es-AR" smtClean="0"/>
              <a:t>10</a:t>
            </a:fld>
            <a:endParaRPr lang="es-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580" y="5239500"/>
            <a:ext cx="1857994" cy="1038752"/>
          </a:xfrm>
          <a:prstGeom prst="rect">
            <a:avLst/>
          </a:prstGeom>
        </p:spPr>
      </p:pic>
    </p:spTree>
    <p:extLst>
      <p:ext uri="{BB962C8B-B14F-4D97-AF65-F5344CB8AC3E}">
        <p14:creationId xmlns:p14="http://schemas.microsoft.com/office/powerpoint/2010/main" val="17392368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ED06E0-2237-4DF2-B429-5317FD1E91DA}"/>
              </a:ext>
            </a:extLst>
          </p:cNvPr>
          <p:cNvSpPr/>
          <p:nvPr/>
        </p:nvSpPr>
        <p:spPr>
          <a:xfrm>
            <a:off x="279160" y="2324174"/>
            <a:ext cx="8612631" cy="3554819"/>
          </a:xfrm>
          <a:prstGeom prst="rect">
            <a:avLst/>
          </a:prstGeom>
        </p:spPr>
        <p:txBody>
          <a:bodyPr wrap="square">
            <a:spAutoFit/>
          </a:bodyPr>
          <a:lstStyle/>
          <a:p>
            <a:r>
              <a:rPr lang="es-419" sz="2500" dirty="0"/>
              <a:t>	</a:t>
            </a:r>
            <a:r>
              <a:rPr lang="es-419" sz="2500" dirty="0">
                <a:solidFill>
                  <a:schemeClr val="accent1"/>
                </a:solidFill>
              </a:rPr>
              <a:t>-</a:t>
            </a:r>
            <a:r>
              <a:rPr lang="es-419" sz="2500" dirty="0"/>
              <a:t> Funcionarios y empleados del sector público.</a:t>
            </a:r>
            <a:endParaRPr lang="es-AR" sz="2500" dirty="0"/>
          </a:p>
          <a:p>
            <a:r>
              <a:rPr lang="es-419" sz="2500" dirty="0"/>
              <a:t>	</a:t>
            </a:r>
            <a:r>
              <a:rPr lang="es-419" sz="2500" dirty="0">
                <a:solidFill>
                  <a:schemeClr val="accent1"/>
                </a:solidFill>
              </a:rPr>
              <a:t>-</a:t>
            </a:r>
            <a:r>
              <a:rPr lang="es-419" sz="2500" dirty="0"/>
              <a:t> Trabajadores en relación de dependencia del sector privado.</a:t>
            </a:r>
            <a:endParaRPr lang="es-AR" sz="2500" dirty="0"/>
          </a:p>
          <a:p>
            <a:r>
              <a:rPr lang="es-419" sz="2500" dirty="0"/>
              <a:t>	</a:t>
            </a:r>
            <a:r>
              <a:rPr lang="es-419" sz="2500" dirty="0">
                <a:solidFill>
                  <a:schemeClr val="accent1"/>
                </a:solidFill>
              </a:rPr>
              <a:t>-</a:t>
            </a:r>
            <a:r>
              <a:rPr lang="es-419" sz="2500" dirty="0"/>
              <a:t> Personas obligadas a prestar un servicio de carga pública.</a:t>
            </a:r>
          </a:p>
          <a:p>
            <a:endParaRPr lang="es-AR" sz="2500" dirty="0"/>
          </a:p>
          <a:p>
            <a:r>
              <a:rPr lang="es-419" sz="2500" dirty="0"/>
              <a:t>El poder ejecutivo puede incluir:</a:t>
            </a:r>
            <a:endParaRPr lang="es-AR" sz="2500" dirty="0"/>
          </a:p>
          <a:p>
            <a:r>
              <a:rPr lang="es-419" sz="2500" dirty="0"/>
              <a:t>	</a:t>
            </a:r>
            <a:r>
              <a:rPr lang="es-419" sz="2500" dirty="0">
                <a:solidFill>
                  <a:schemeClr val="accent1"/>
                </a:solidFill>
              </a:rPr>
              <a:t>-</a:t>
            </a:r>
            <a:r>
              <a:rPr lang="es-419" sz="2500" dirty="0"/>
              <a:t> Trabajadores domésticos.</a:t>
            </a:r>
            <a:endParaRPr lang="es-AR" sz="2500" dirty="0"/>
          </a:p>
          <a:p>
            <a:r>
              <a:rPr lang="es-419" sz="2500" dirty="0"/>
              <a:t>	</a:t>
            </a:r>
            <a:r>
              <a:rPr lang="es-419" sz="2500" dirty="0">
                <a:solidFill>
                  <a:schemeClr val="accent1"/>
                </a:solidFill>
              </a:rPr>
              <a:t>-</a:t>
            </a:r>
            <a:r>
              <a:rPr lang="es-419" sz="2500" dirty="0"/>
              <a:t> Trabajadores autónomos.</a:t>
            </a:r>
            <a:endParaRPr lang="es-AR" sz="2500" dirty="0"/>
          </a:p>
          <a:p>
            <a:r>
              <a:rPr lang="es-419" sz="2500" dirty="0"/>
              <a:t>	</a:t>
            </a:r>
            <a:r>
              <a:rPr lang="es-419" sz="2500" dirty="0">
                <a:solidFill>
                  <a:schemeClr val="accent1"/>
                </a:solidFill>
              </a:rPr>
              <a:t>-</a:t>
            </a:r>
            <a:r>
              <a:rPr lang="es-419" sz="2500" dirty="0"/>
              <a:t> Trabajadores vinculados por relaciones no laborales.</a:t>
            </a:r>
            <a:endParaRPr lang="es-AR" sz="2500" dirty="0"/>
          </a:p>
          <a:p>
            <a:r>
              <a:rPr lang="es-419" sz="2500" dirty="0"/>
              <a:t>	</a:t>
            </a:r>
            <a:r>
              <a:rPr lang="es-419" sz="2500" dirty="0">
                <a:solidFill>
                  <a:schemeClr val="accent1"/>
                </a:solidFill>
              </a:rPr>
              <a:t>-</a:t>
            </a:r>
            <a:r>
              <a:rPr lang="es-419" sz="2500" dirty="0"/>
              <a:t> Bomberos voluntarios.</a:t>
            </a:r>
            <a:endParaRPr lang="es-AR" sz="2500" dirty="0"/>
          </a:p>
        </p:txBody>
      </p:sp>
      <p:sp>
        <p:nvSpPr>
          <p:cNvPr id="4" name="CuadroTexto 3">
            <a:extLst>
              <a:ext uri="{FF2B5EF4-FFF2-40B4-BE49-F238E27FC236}">
                <a16:creationId xmlns:a16="http://schemas.microsoft.com/office/drawing/2014/main" id="{ABA1F947-8C35-470C-9CBD-AEA742F2E3DD}"/>
              </a:ext>
            </a:extLst>
          </p:cNvPr>
          <p:cNvSpPr txBox="1"/>
          <p:nvPr/>
        </p:nvSpPr>
        <p:spPr>
          <a:xfrm>
            <a:off x="3004045" y="1743381"/>
            <a:ext cx="3162859" cy="400110"/>
          </a:xfrm>
          <a:prstGeom prst="rect">
            <a:avLst/>
          </a:prstGeom>
          <a:noFill/>
        </p:spPr>
        <p:txBody>
          <a:bodyPr wrap="square" rtlCol="0">
            <a:spAutoFit/>
          </a:bodyPr>
          <a:lstStyle/>
          <a:p>
            <a:pPr algn="ctr"/>
            <a:r>
              <a:rPr lang="es-419" sz="2000" dirty="0">
                <a:effectLst>
                  <a:outerShdw blurRad="38100" dist="38100" dir="2700000" algn="tl">
                    <a:srgbClr val="000000">
                      <a:alpha val="43137"/>
                    </a:srgbClr>
                  </a:outerShdw>
                </a:effectLst>
              </a:rPr>
              <a:t>Ámbito de Aplicación</a:t>
            </a:r>
            <a:endParaRPr lang="es-AR" sz="2000"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E89104D-0E89-414F-9C7D-E669E44F0DDF}"/>
              </a:ext>
            </a:extLst>
          </p:cNvPr>
          <p:cNvSpPr txBox="1"/>
          <p:nvPr/>
        </p:nvSpPr>
        <p:spPr>
          <a:xfrm>
            <a:off x="761590" y="1112439"/>
            <a:ext cx="7647773" cy="630942"/>
          </a:xfrm>
          <a:prstGeom prst="rect">
            <a:avLst/>
          </a:prstGeom>
          <a:noFill/>
        </p:spPr>
        <p:txBody>
          <a:bodyPr wrap="square" rtlCol="0">
            <a:spAutoFit/>
          </a:bodyPr>
          <a:lstStyle/>
          <a:p>
            <a:pPr algn="ctr"/>
            <a:r>
              <a:rPr lang="es-419" sz="3500" dirty="0">
                <a:effectLst>
                  <a:outerShdw blurRad="38100" dist="38100" dir="2700000" algn="tl">
                    <a:srgbClr val="000000">
                      <a:alpha val="43137"/>
                    </a:srgbClr>
                  </a:outerShdw>
                </a:effectLst>
              </a:rPr>
              <a:t>Ley de Riesgos del Trabajo</a:t>
            </a:r>
            <a:endParaRPr lang="es-AR" sz="3500" dirty="0">
              <a:effectLst>
                <a:outerShdw blurRad="38100" dist="38100" dir="2700000" algn="tl">
                  <a:srgbClr val="000000">
                    <a:alpha val="43137"/>
                  </a:srgbClr>
                </a:outerShdw>
              </a:effectLst>
            </a:endParaRPr>
          </a:p>
        </p:txBody>
      </p:sp>
      <p:sp>
        <p:nvSpPr>
          <p:cNvPr id="2" name="Marcador de número de diapositiva 1"/>
          <p:cNvSpPr>
            <a:spLocks noGrp="1"/>
          </p:cNvSpPr>
          <p:nvPr>
            <p:ph type="sldNum" sz="quarter" idx="12"/>
          </p:nvPr>
        </p:nvSpPr>
        <p:spPr/>
        <p:txBody>
          <a:bodyPr/>
          <a:lstStyle/>
          <a:p>
            <a:fld id="{7C1145B1-5381-4E01-AA55-1D597B8A4A3C}" type="slidenum">
              <a:rPr lang="es-AR" smtClean="0"/>
              <a:t>11</a:t>
            </a:fld>
            <a:endParaRPr lang="es-AR"/>
          </a:p>
        </p:txBody>
      </p:sp>
    </p:spTree>
    <p:extLst>
      <p:ext uri="{BB962C8B-B14F-4D97-AF65-F5344CB8AC3E}">
        <p14:creationId xmlns:p14="http://schemas.microsoft.com/office/powerpoint/2010/main" val="16024466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ED06E0-2237-4DF2-B429-5317FD1E91DA}"/>
              </a:ext>
            </a:extLst>
          </p:cNvPr>
          <p:cNvSpPr/>
          <p:nvPr/>
        </p:nvSpPr>
        <p:spPr>
          <a:xfrm>
            <a:off x="379484" y="2394926"/>
            <a:ext cx="8555510" cy="3323987"/>
          </a:xfrm>
          <a:prstGeom prst="rect">
            <a:avLst/>
          </a:prstGeom>
        </p:spPr>
        <p:txBody>
          <a:bodyPr wrap="square">
            <a:spAutoFit/>
          </a:bodyPr>
          <a:lstStyle/>
          <a:p>
            <a:pPr>
              <a:lnSpc>
                <a:spcPct val="150000"/>
              </a:lnSpc>
            </a:pPr>
            <a:r>
              <a:rPr lang="es-419" sz="2800" dirty="0">
                <a:solidFill>
                  <a:schemeClr val="accent1"/>
                </a:solidFill>
              </a:rPr>
              <a:t>- </a:t>
            </a:r>
            <a:r>
              <a:rPr lang="es-419" sz="2800" dirty="0"/>
              <a:t>Reducir la siniestralidad laboral mediante la prevención.</a:t>
            </a:r>
            <a:endParaRPr lang="es-AR" sz="2800" dirty="0"/>
          </a:p>
          <a:p>
            <a:pPr>
              <a:lnSpc>
                <a:spcPct val="150000"/>
              </a:lnSpc>
            </a:pPr>
            <a:r>
              <a:rPr lang="es-419" sz="2800" dirty="0">
                <a:solidFill>
                  <a:schemeClr val="accent1"/>
                </a:solidFill>
              </a:rPr>
              <a:t>- </a:t>
            </a:r>
            <a:r>
              <a:rPr lang="es-419" sz="2800" dirty="0"/>
              <a:t>Reparar daños y rehabilitar al trabajador.</a:t>
            </a:r>
            <a:endParaRPr lang="es-AR" sz="2800" dirty="0"/>
          </a:p>
          <a:p>
            <a:pPr>
              <a:lnSpc>
                <a:spcPct val="150000"/>
              </a:lnSpc>
            </a:pPr>
            <a:r>
              <a:rPr lang="es-419" sz="2800" dirty="0">
                <a:solidFill>
                  <a:schemeClr val="accent1"/>
                </a:solidFill>
              </a:rPr>
              <a:t>- </a:t>
            </a:r>
            <a:r>
              <a:rPr lang="es-419" sz="2800" dirty="0"/>
              <a:t>Promover recalificación y recolocación del trabajador.</a:t>
            </a:r>
            <a:endParaRPr lang="es-AR" sz="2800" dirty="0"/>
          </a:p>
          <a:p>
            <a:pPr>
              <a:lnSpc>
                <a:spcPct val="150000"/>
              </a:lnSpc>
            </a:pPr>
            <a:r>
              <a:rPr lang="es-419" sz="2800" dirty="0">
                <a:solidFill>
                  <a:schemeClr val="accent1"/>
                </a:solidFill>
              </a:rPr>
              <a:t>- </a:t>
            </a:r>
            <a:r>
              <a:rPr lang="es-419" sz="2800" dirty="0"/>
              <a:t>Promover una negociación para mejorar la prevención y la reparación de daños.</a:t>
            </a:r>
            <a:endParaRPr lang="es-AR" sz="2800" dirty="0"/>
          </a:p>
        </p:txBody>
      </p:sp>
      <p:sp>
        <p:nvSpPr>
          <p:cNvPr id="4" name="CuadroTexto 3">
            <a:extLst>
              <a:ext uri="{FF2B5EF4-FFF2-40B4-BE49-F238E27FC236}">
                <a16:creationId xmlns:a16="http://schemas.microsoft.com/office/drawing/2014/main" id="{ABA1F947-8C35-470C-9CBD-AEA742F2E3DD}"/>
              </a:ext>
            </a:extLst>
          </p:cNvPr>
          <p:cNvSpPr txBox="1"/>
          <p:nvPr/>
        </p:nvSpPr>
        <p:spPr>
          <a:xfrm>
            <a:off x="3534032" y="1759980"/>
            <a:ext cx="2075936" cy="400110"/>
          </a:xfrm>
          <a:prstGeom prst="rect">
            <a:avLst/>
          </a:prstGeom>
          <a:noFill/>
        </p:spPr>
        <p:txBody>
          <a:bodyPr wrap="square" rtlCol="0">
            <a:spAutoFit/>
          </a:bodyPr>
          <a:lstStyle/>
          <a:p>
            <a:pPr algn="ctr"/>
            <a:r>
              <a:rPr lang="es-419" sz="2000" dirty="0">
                <a:effectLst>
                  <a:outerShdw blurRad="38100" dist="38100" dir="2700000" algn="tl">
                    <a:srgbClr val="000000">
                      <a:alpha val="43137"/>
                    </a:srgbClr>
                  </a:outerShdw>
                </a:effectLst>
              </a:rPr>
              <a:t>Objetivos</a:t>
            </a:r>
            <a:endParaRPr lang="es-AR" sz="2000" dirty="0">
              <a:effectLst>
                <a:outerShdw blurRad="38100" dist="38100" dir="2700000" algn="tl">
                  <a:srgbClr val="000000">
                    <a:alpha val="43137"/>
                  </a:srgbClr>
                </a:outerShdw>
              </a:effectLst>
            </a:endParaRPr>
          </a:p>
        </p:txBody>
      </p:sp>
      <p:sp>
        <p:nvSpPr>
          <p:cNvPr id="2" name="Marcador de número de diapositiva 1"/>
          <p:cNvSpPr>
            <a:spLocks noGrp="1"/>
          </p:cNvSpPr>
          <p:nvPr>
            <p:ph type="sldNum" sz="quarter" idx="12"/>
          </p:nvPr>
        </p:nvSpPr>
        <p:spPr/>
        <p:txBody>
          <a:bodyPr/>
          <a:lstStyle/>
          <a:p>
            <a:fld id="{7C1145B1-5381-4E01-AA55-1D597B8A4A3C}" type="slidenum">
              <a:rPr lang="es-AR" smtClean="0"/>
              <a:t>12</a:t>
            </a:fld>
            <a:endParaRPr lang="es-AR"/>
          </a:p>
        </p:txBody>
      </p:sp>
      <p:sp>
        <p:nvSpPr>
          <p:cNvPr id="6" name="CuadroTexto 5">
            <a:extLst>
              <a:ext uri="{FF2B5EF4-FFF2-40B4-BE49-F238E27FC236}">
                <a16:creationId xmlns:a16="http://schemas.microsoft.com/office/drawing/2014/main" id="{0E89104D-0E89-414F-9C7D-E669E44F0DDF}"/>
              </a:ext>
            </a:extLst>
          </p:cNvPr>
          <p:cNvSpPr txBox="1"/>
          <p:nvPr/>
        </p:nvSpPr>
        <p:spPr>
          <a:xfrm>
            <a:off x="761590" y="1023112"/>
            <a:ext cx="7647773" cy="630942"/>
          </a:xfrm>
          <a:prstGeom prst="rect">
            <a:avLst/>
          </a:prstGeom>
          <a:noFill/>
        </p:spPr>
        <p:txBody>
          <a:bodyPr wrap="square" rtlCol="0">
            <a:spAutoFit/>
          </a:bodyPr>
          <a:lstStyle/>
          <a:p>
            <a:pPr algn="ctr"/>
            <a:r>
              <a:rPr lang="es-419" sz="3500" dirty="0">
                <a:effectLst>
                  <a:outerShdw blurRad="38100" dist="38100" dir="2700000" algn="tl">
                    <a:srgbClr val="000000">
                      <a:alpha val="43137"/>
                    </a:srgbClr>
                  </a:outerShdw>
                </a:effectLst>
              </a:rPr>
              <a:t>Ley de Riesgos del Trabajo</a:t>
            </a:r>
            <a:endParaRPr lang="es-AR" sz="3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98359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ED06E0-2237-4DF2-B429-5317FD1E91DA}"/>
              </a:ext>
            </a:extLst>
          </p:cNvPr>
          <p:cNvSpPr/>
          <p:nvPr/>
        </p:nvSpPr>
        <p:spPr>
          <a:xfrm>
            <a:off x="518818" y="2077247"/>
            <a:ext cx="8224587" cy="3647152"/>
          </a:xfrm>
          <a:prstGeom prst="rect">
            <a:avLst/>
          </a:prstGeom>
        </p:spPr>
        <p:txBody>
          <a:bodyPr wrap="square">
            <a:spAutoFit/>
          </a:bodyPr>
          <a:lstStyle/>
          <a:p>
            <a:r>
              <a:rPr lang="es-419" sz="2100" dirty="0">
                <a:solidFill>
                  <a:schemeClr val="accent1"/>
                </a:solidFill>
              </a:rPr>
              <a:t>-</a:t>
            </a:r>
            <a:r>
              <a:rPr lang="es-419" sz="2100" dirty="0"/>
              <a:t> Controlar el cumplimiento de las normas de higiene y seguridad en el trabajo.</a:t>
            </a:r>
            <a:endParaRPr lang="es-AR" sz="2100" dirty="0"/>
          </a:p>
          <a:p>
            <a:pPr>
              <a:lnSpc>
                <a:spcPct val="150000"/>
              </a:lnSpc>
            </a:pPr>
            <a:r>
              <a:rPr lang="es-419" sz="2100" dirty="0">
                <a:solidFill>
                  <a:schemeClr val="accent1"/>
                </a:solidFill>
              </a:rPr>
              <a:t>- </a:t>
            </a:r>
            <a:r>
              <a:rPr lang="es-419" sz="2100" dirty="0"/>
              <a:t>Supervisar y fiscalizar el funcionamiento de las ART.</a:t>
            </a:r>
            <a:endParaRPr lang="es-AR" sz="2100" dirty="0"/>
          </a:p>
          <a:p>
            <a:pPr>
              <a:lnSpc>
                <a:spcPct val="150000"/>
              </a:lnSpc>
            </a:pPr>
            <a:r>
              <a:rPr lang="es-419" sz="2100" dirty="0">
                <a:solidFill>
                  <a:schemeClr val="accent1"/>
                </a:solidFill>
              </a:rPr>
              <a:t>- </a:t>
            </a:r>
            <a:r>
              <a:rPr lang="es-419" sz="2100" dirty="0"/>
              <a:t>Imponer las sanciones correspondientes.</a:t>
            </a:r>
            <a:endParaRPr lang="es-AR" sz="2100" dirty="0"/>
          </a:p>
          <a:p>
            <a:pPr>
              <a:lnSpc>
                <a:spcPct val="150000"/>
              </a:lnSpc>
            </a:pPr>
            <a:r>
              <a:rPr lang="es-419" sz="2100" dirty="0">
                <a:solidFill>
                  <a:schemeClr val="accent1"/>
                </a:solidFill>
              </a:rPr>
              <a:t>- </a:t>
            </a:r>
            <a:r>
              <a:rPr lang="es-419" sz="2100" dirty="0"/>
              <a:t>Requerir la información necesaria.</a:t>
            </a:r>
            <a:endParaRPr lang="es-AR" sz="2100" dirty="0"/>
          </a:p>
          <a:p>
            <a:pPr>
              <a:lnSpc>
                <a:spcPct val="150000"/>
              </a:lnSpc>
            </a:pPr>
            <a:r>
              <a:rPr lang="es-419" sz="2100" dirty="0">
                <a:solidFill>
                  <a:schemeClr val="accent1"/>
                </a:solidFill>
              </a:rPr>
              <a:t>- </a:t>
            </a:r>
            <a:r>
              <a:rPr lang="es-419" sz="2100" dirty="0"/>
              <a:t>Gestionar su estructura, el Fondo de Garantía y su reglamento.</a:t>
            </a:r>
            <a:endParaRPr lang="es-AR" sz="2100" dirty="0"/>
          </a:p>
          <a:p>
            <a:pPr>
              <a:lnSpc>
                <a:spcPct val="150000"/>
              </a:lnSpc>
            </a:pPr>
            <a:r>
              <a:rPr lang="es-419" sz="2100" dirty="0">
                <a:solidFill>
                  <a:schemeClr val="accent1"/>
                </a:solidFill>
              </a:rPr>
              <a:t>- </a:t>
            </a:r>
            <a:r>
              <a:rPr lang="es-419" sz="2100" dirty="0"/>
              <a:t>Registrar las Incapacidades Laborales.</a:t>
            </a:r>
            <a:endParaRPr lang="es-AR" sz="2100" dirty="0"/>
          </a:p>
          <a:p>
            <a:pPr>
              <a:lnSpc>
                <a:spcPct val="150000"/>
              </a:lnSpc>
            </a:pPr>
            <a:r>
              <a:rPr lang="es-419" sz="2100" dirty="0">
                <a:solidFill>
                  <a:schemeClr val="accent1"/>
                </a:solidFill>
              </a:rPr>
              <a:t>- </a:t>
            </a:r>
            <a:r>
              <a:rPr lang="es-419" sz="2100" dirty="0"/>
              <a:t>Supervisar y fiscalizar a las empresas </a:t>
            </a:r>
            <a:r>
              <a:rPr lang="es-419" sz="2100" dirty="0" err="1"/>
              <a:t>autoaseguradas</a:t>
            </a:r>
            <a:r>
              <a:rPr lang="es-419" sz="2100" dirty="0"/>
              <a:t>.</a:t>
            </a:r>
            <a:endParaRPr lang="es-AR" sz="2100" dirty="0"/>
          </a:p>
        </p:txBody>
      </p:sp>
      <p:sp>
        <p:nvSpPr>
          <p:cNvPr id="5" name="CuadroTexto 4">
            <a:extLst>
              <a:ext uri="{FF2B5EF4-FFF2-40B4-BE49-F238E27FC236}">
                <a16:creationId xmlns:a16="http://schemas.microsoft.com/office/drawing/2014/main" id="{220C941B-6155-41A7-9372-4DD31A57EB99}"/>
              </a:ext>
            </a:extLst>
          </p:cNvPr>
          <p:cNvSpPr txBox="1"/>
          <p:nvPr/>
        </p:nvSpPr>
        <p:spPr>
          <a:xfrm>
            <a:off x="3790431" y="1677137"/>
            <a:ext cx="1563132" cy="400110"/>
          </a:xfrm>
          <a:prstGeom prst="rect">
            <a:avLst/>
          </a:prstGeom>
          <a:noFill/>
        </p:spPr>
        <p:txBody>
          <a:bodyPr wrap="square" rtlCol="0">
            <a:spAutoFit/>
          </a:bodyPr>
          <a:lstStyle/>
          <a:p>
            <a:pPr algn="ctr"/>
            <a:r>
              <a:rPr lang="es-419" sz="2000" dirty="0">
                <a:effectLst>
                  <a:outerShdw blurRad="38100" dist="38100" dir="2700000" algn="tl">
                    <a:srgbClr val="000000">
                      <a:alpha val="43137"/>
                    </a:srgbClr>
                  </a:outerShdw>
                </a:effectLst>
              </a:rPr>
              <a:t>Funciones</a:t>
            </a:r>
          </a:p>
        </p:txBody>
      </p:sp>
      <p:sp>
        <p:nvSpPr>
          <p:cNvPr id="2" name="Marcador de número de diapositiva 1"/>
          <p:cNvSpPr>
            <a:spLocks noGrp="1"/>
          </p:cNvSpPr>
          <p:nvPr>
            <p:ph type="sldNum" sz="quarter" idx="12"/>
          </p:nvPr>
        </p:nvSpPr>
        <p:spPr/>
        <p:txBody>
          <a:bodyPr/>
          <a:lstStyle/>
          <a:p>
            <a:fld id="{7C1145B1-5381-4E01-AA55-1D597B8A4A3C}" type="slidenum">
              <a:rPr lang="es-AR" smtClean="0"/>
              <a:t>13</a:t>
            </a:fld>
            <a:endParaRPr lang="es-AR"/>
          </a:p>
        </p:txBody>
      </p:sp>
      <p:sp>
        <p:nvSpPr>
          <p:cNvPr id="9" name="CuadroTexto 8">
            <a:extLst>
              <a:ext uri="{FF2B5EF4-FFF2-40B4-BE49-F238E27FC236}">
                <a16:creationId xmlns:a16="http://schemas.microsoft.com/office/drawing/2014/main" id="{0E89104D-0E89-414F-9C7D-E669E44F0DDF}"/>
              </a:ext>
            </a:extLst>
          </p:cNvPr>
          <p:cNvSpPr txBox="1"/>
          <p:nvPr/>
        </p:nvSpPr>
        <p:spPr>
          <a:xfrm>
            <a:off x="237101" y="1030806"/>
            <a:ext cx="8669793" cy="646331"/>
          </a:xfrm>
          <a:prstGeom prst="rect">
            <a:avLst/>
          </a:prstGeom>
          <a:noFill/>
        </p:spPr>
        <p:txBody>
          <a:bodyPr wrap="square" rtlCol="0">
            <a:spAutoFit/>
          </a:bodyPr>
          <a:lstStyle/>
          <a:p>
            <a:pPr algn="ctr"/>
            <a:r>
              <a:rPr lang="es-419" sz="3600" dirty="0">
                <a:effectLst>
                  <a:outerShdw blurRad="38100" dist="38100" dir="2700000" algn="tl">
                    <a:srgbClr val="000000">
                      <a:alpha val="43137"/>
                    </a:srgbClr>
                  </a:outerShdw>
                </a:effectLst>
              </a:rPr>
              <a:t>Superintendencia de Riesgos del Trabajo</a:t>
            </a:r>
            <a:endParaRPr lang="es-AR" sz="3600" dirty="0">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3"/>
          <a:stretch>
            <a:fillRect/>
          </a:stretch>
        </p:blipFill>
        <p:spPr>
          <a:xfrm>
            <a:off x="6221369" y="5607156"/>
            <a:ext cx="2826836" cy="669813"/>
          </a:xfrm>
          <a:prstGeom prst="rect">
            <a:avLst/>
          </a:prstGeom>
        </p:spPr>
      </p:pic>
    </p:spTree>
    <p:extLst>
      <p:ext uri="{BB962C8B-B14F-4D97-AF65-F5344CB8AC3E}">
        <p14:creationId xmlns:p14="http://schemas.microsoft.com/office/powerpoint/2010/main" val="1121099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ED06E0-2237-4DF2-B429-5317FD1E91DA}"/>
              </a:ext>
            </a:extLst>
          </p:cNvPr>
          <p:cNvSpPr/>
          <p:nvPr/>
        </p:nvSpPr>
        <p:spPr>
          <a:xfrm>
            <a:off x="442525" y="2657898"/>
            <a:ext cx="8258948" cy="3477875"/>
          </a:xfrm>
          <a:prstGeom prst="rect">
            <a:avLst/>
          </a:prstGeom>
        </p:spPr>
        <p:txBody>
          <a:bodyPr wrap="square">
            <a:spAutoFit/>
          </a:bodyPr>
          <a:lstStyle/>
          <a:p>
            <a:r>
              <a:rPr lang="es-419" sz="2200" dirty="0">
                <a:solidFill>
                  <a:schemeClr val="accent1"/>
                </a:solidFill>
              </a:rPr>
              <a:t>- </a:t>
            </a:r>
            <a:r>
              <a:rPr lang="es-419" sz="2200" dirty="0"/>
              <a:t>Reglamentar la ley.</a:t>
            </a:r>
            <a:endParaRPr lang="es-AR" sz="2200" dirty="0"/>
          </a:p>
          <a:p>
            <a:r>
              <a:rPr lang="es-419" sz="2200" dirty="0">
                <a:solidFill>
                  <a:schemeClr val="accent1"/>
                </a:solidFill>
              </a:rPr>
              <a:t>-</a:t>
            </a:r>
            <a:r>
              <a:rPr lang="es-419" sz="2200" dirty="0"/>
              <a:t> Listar las enfermedades profesionales previo dictamen de la Comisión Médica Central.</a:t>
            </a:r>
            <a:endParaRPr lang="es-AR" sz="2200" dirty="0"/>
          </a:p>
          <a:p>
            <a:r>
              <a:rPr lang="es-419" sz="2200" dirty="0">
                <a:solidFill>
                  <a:schemeClr val="accent1"/>
                </a:solidFill>
              </a:rPr>
              <a:t>- </a:t>
            </a:r>
            <a:r>
              <a:rPr lang="es-419" sz="2200" dirty="0"/>
              <a:t>Evaluación de incapacidades laborales.</a:t>
            </a:r>
            <a:endParaRPr lang="es-AR" sz="2200" dirty="0"/>
          </a:p>
          <a:p>
            <a:r>
              <a:rPr lang="es-419" sz="2200" dirty="0">
                <a:solidFill>
                  <a:schemeClr val="accent1"/>
                </a:solidFill>
              </a:rPr>
              <a:t>- </a:t>
            </a:r>
            <a:r>
              <a:rPr lang="es-419" sz="2200" dirty="0"/>
              <a:t>Determinar el alcance de las prestaciones en especie.</a:t>
            </a:r>
            <a:endParaRPr lang="es-AR" sz="2200" dirty="0"/>
          </a:p>
          <a:p>
            <a:r>
              <a:rPr lang="es-419" sz="2200" dirty="0">
                <a:solidFill>
                  <a:schemeClr val="accent1"/>
                </a:solidFill>
              </a:rPr>
              <a:t>- </a:t>
            </a:r>
            <a:r>
              <a:rPr lang="es-419" sz="2200" dirty="0"/>
              <a:t>Acciones de prevención de los riesgos del trabajo.</a:t>
            </a:r>
            <a:endParaRPr lang="es-AR" sz="2200" dirty="0"/>
          </a:p>
          <a:p>
            <a:r>
              <a:rPr lang="es-419" sz="2200" dirty="0">
                <a:solidFill>
                  <a:schemeClr val="accent1"/>
                </a:solidFill>
              </a:rPr>
              <a:t>- </a:t>
            </a:r>
            <a:r>
              <a:rPr lang="es-419" sz="2200" dirty="0"/>
              <a:t>Indicadores de la solvencia económica financiera de los </a:t>
            </a:r>
            <a:r>
              <a:rPr lang="es-419" sz="2200" dirty="0" err="1"/>
              <a:t>autoasegurados</a:t>
            </a:r>
            <a:r>
              <a:rPr lang="es-419" sz="2200" dirty="0"/>
              <a:t>.</a:t>
            </a:r>
            <a:endParaRPr lang="es-AR" sz="2200" dirty="0"/>
          </a:p>
          <a:p>
            <a:r>
              <a:rPr lang="es-419" sz="2200" dirty="0">
                <a:solidFill>
                  <a:schemeClr val="accent1"/>
                </a:solidFill>
              </a:rPr>
              <a:t>- </a:t>
            </a:r>
            <a:r>
              <a:rPr lang="es-419" sz="2200" dirty="0"/>
              <a:t>Definición del cronograma de etapas de las prestaciones dinerarias.</a:t>
            </a:r>
            <a:endParaRPr lang="es-AR" sz="2200" dirty="0"/>
          </a:p>
          <a:p>
            <a:r>
              <a:rPr lang="es-419" sz="2200" dirty="0">
                <a:solidFill>
                  <a:schemeClr val="accent1"/>
                </a:solidFill>
              </a:rPr>
              <a:t>- </a:t>
            </a:r>
            <a:r>
              <a:rPr lang="es-419" sz="2200" dirty="0"/>
              <a:t>Pautas y contenidos del plan de mejoramiento.</a:t>
            </a:r>
            <a:endParaRPr lang="es-AR" sz="2200" dirty="0"/>
          </a:p>
        </p:txBody>
      </p:sp>
      <p:sp>
        <p:nvSpPr>
          <p:cNvPr id="4" name="CuadroTexto 3">
            <a:extLst>
              <a:ext uri="{FF2B5EF4-FFF2-40B4-BE49-F238E27FC236}">
                <a16:creationId xmlns:a16="http://schemas.microsoft.com/office/drawing/2014/main" id="{ABA1F947-8C35-470C-9CBD-AEA742F2E3DD}"/>
              </a:ext>
            </a:extLst>
          </p:cNvPr>
          <p:cNvSpPr txBox="1"/>
          <p:nvPr/>
        </p:nvSpPr>
        <p:spPr>
          <a:xfrm>
            <a:off x="2745139" y="1327756"/>
            <a:ext cx="3496963" cy="369332"/>
          </a:xfrm>
          <a:prstGeom prst="rect">
            <a:avLst/>
          </a:prstGeom>
          <a:noFill/>
        </p:spPr>
        <p:txBody>
          <a:bodyPr wrap="square" rtlCol="0">
            <a:spAutoFit/>
          </a:bodyPr>
          <a:lstStyle/>
          <a:p>
            <a:pPr algn="ctr"/>
            <a:r>
              <a:rPr lang="es-419" dirty="0">
                <a:effectLst>
                  <a:outerShdw blurRad="38100" dist="38100" dir="2700000" algn="tl">
                    <a:srgbClr val="000000">
                      <a:alpha val="43137"/>
                    </a:srgbClr>
                  </a:outerShdw>
                </a:effectLst>
              </a:rPr>
              <a:t>Comité Consultivo Permanente</a:t>
            </a:r>
            <a:endParaRPr lang="es-AR" sz="1350"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20C941B-6155-41A7-9372-4DD31A57EB99}"/>
              </a:ext>
            </a:extLst>
          </p:cNvPr>
          <p:cNvSpPr txBox="1"/>
          <p:nvPr/>
        </p:nvSpPr>
        <p:spPr>
          <a:xfrm>
            <a:off x="3790433" y="1794220"/>
            <a:ext cx="1563132" cy="400110"/>
          </a:xfrm>
          <a:prstGeom prst="rect">
            <a:avLst/>
          </a:prstGeom>
          <a:noFill/>
        </p:spPr>
        <p:txBody>
          <a:bodyPr wrap="square" rtlCol="0">
            <a:spAutoFit/>
          </a:bodyPr>
          <a:lstStyle/>
          <a:p>
            <a:pPr algn="ctr"/>
            <a:r>
              <a:rPr lang="es-419" sz="2000" dirty="0">
                <a:effectLst>
                  <a:outerShdw blurRad="38100" dist="38100" dir="2700000" algn="tl">
                    <a:srgbClr val="000000">
                      <a:alpha val="43137"/>
                    </a:srgbClr>
                  </a:outerShdw>
                </a:effectLst>
              </a:rPr>
              <a:t>Funciones</a:t>
            </a:r>
          </a:p>
        </p:txBody>
      </p:sp>
      <p:sp>
        <p:nvSpPr>
          <p:cNvPr id="2" name="Marcador de número de diapositiva 1"/>
          <p:cNvSpPr>
            <a:spLocks noGrp="1"/>
          </p:cNvSpPr>
          <p:nvPr>
            <p:ph type="sldNum" sz="quarter" idx="12"/>
          </p:nvPr>
        </p:nvSpPr>
        <p:spPr/>
        <p:txBody>
          <a:bodyPr/>
          <a:lstStyle/>
          <a:p>
            <a:fld id="{7C1145B1-5381-4E01-AA55-1D597B8A4A3C}" type="slidenum">
              <a:rPr lang="es-AR" smtClean="0"/>
              <a:t>14</a:t>
            </a:fld>
            <a:endParaRPr lang="es-AR"/>
          </a:p>
        </p:txBody>
      </p:sp>
      <p:sp>
        <p:nvSpPr>
          <p:cNvPr id="8" name="CuadroTexto 7">
            <a:extLst>
              <a:ext uri="{FF2B5EF4-FFF2-40B4-BE49-F238E27FC236}">
                <a16:creationId xmlns:a16="http://schemas.microsoft.com/office/drawing/2014/main" id="{0E89104D-0E89-414F-9C7D-E669E44F0DDF}"/>
              </a:ext>
            </a:extLst>
          </p:cNvPr>
          <p:cNvSpPr txBox="1"/>
          <p:nvPr/>
        </p:nvSpPr>
        <p:spPr>
          <a:xfrm>
            <a:off x="748112" y="799241"/>
            <a:ext cx="7647773" cy="630942"/>
          </a:xfrm>
          <a:prstGeom prst="rect">
            <a:avLst/>
          </a:prstGeom>
          <a:noFill/>
        </p:spPr>
        <p:txBody>
          <a:bodyPr wrap="square" rtlCol="0">
            <a:spAutoFit/>
          </a:bodyPr>
          <a:lstStyle/>
          <a:p>
            <a:pPr algn="ctr"/>
            <a:r>
              <a:rPr lang="es-419" sz="3500" dirty="0">
                <a:effectLst>
                  <a:outerShdw blurRad="38100" dist="38100" dir="2700000" algn="tl">
                    <a:srgbClr val="000000">
                      <a:alpha val="43137"/>
                    </a:srgbClr>
                  </a:outerShdw>
                </a:effectLst>
              </a:rPr>
              <a:t>Ley de Riesgos del Trabajo</a:t>
            </a:r>
            <a:endParaRPr lang="es-AR" sz="3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63388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ED06E0-2237-4DF2-B429-5317FD1E91DA}"/>
              </a:ext>
            </a:extLst>
          </p:cNvPr>
          <p:cNvSpPr/>
          <p:nvPr/>
        </p:nvSpPr>
        <p:spPr>
          <a:xfrm>
            <a:off x="129017" y="2205052"/>
            <a:ext cx="9084652" cy="2246769"/>
          </a:xfrm>
          <a:prstGeom prst="rect">
            <a:avLst/>
          </a:prstGeom>
        </p:spPr>
        <p:txBody>
          <a:bodyPr wrap="square">
            <a:spAutoFit/>
          </a:bodyPr>
          <a:lstStyle/>
          <a:p>
            <a:pPr>
              <a:lnSpc>
                <a:spcPct val="200000"/>
              </a:lnSpc>
            </a:pPr>
            <a:r>
              <a:rPr lang="es-419" sz="3500" dirty="0">
                <a:solidFill>
                  <a:schemeClr val="accent1"/>
                </a:solidFill>
              </a:rPr>
              <a:t>- </a:t>
            </a:r>
            <a:r>
              <a:rPr lang="es-419" sz="3500" dirty="0"/>
              <a:t>Solvencia económica-financiera.</a:t>
            </a:r>
            <a:endParaRPr lang="es-AR" sz="3500" dirty="0"/>
          </a:p>
          <a:p>
            <a:r>
              <a:rPr lang="es-419" sz="3500" dirty="0">
                <a:solidFill>
                  <a:schemeClr val="accent1"/>
                </a:solidFill>
              </a:rPr>
              <a:t>- </a:t>
            </a:r>
            <a:r>
              <a:rPr lang="es-419" sz="3500" dirty="0"/>
              <a:t>Garantizar los servicios necesarios para otorgar las prestaciones necesarias.</a:t>
            </a:r>
            <a:endParaRPr lang="es-AR" sz="3500" dirty="0"/>
          </a:p>
        </p:txBody>
      </p:sp>
      <p:sp>
        <p:nvSpPr>
          <p:cNvPr id="4" name="CuadroTexto 3">
            <a:extLst>
              <a:ext uri="{FF2B5EF4-FFF2-40B4-BE49-F238E27FC236}">
                <a16:creationId xmlns:a16="http://schemas.microsoft.com/office/drawing/2014/main" id="{ABA1F947-8C35-470C-9CBD-AEA742F2E3DD}"/>
              </a:ext>
            </a:extLst>
          </p:cNvPr>
          <p:cNvSpPr txBox="1"/>
          <p:nvPr/>
        </p:nvSpPr>
        <p:spPr>
          <a:xfrm>
            <a:off x="2823517" y="1654054"/>
            <a:ext cx="3496963" cy="430887"/>
          </a:xfrm>
          <a:prstGeom prst="rect">
            <a:avLst/>
          </a:prstGeom>
          <a:noFill/>
        </p:spPr>
        <p:txBody>
          <a:bodyPr wrap="square" rtlCol="0">
            <a:spAutoFit/>
          </a:bodyPr>
          <a:lstStyle/>
          <a:p>
            <a:pPr algn="ctr"/>
            <a:r>
              <a:rPr lang="es-419" sz="2200" dirty="0" err="1">
                <a:effectLst>
                  <a:outerShdw blurRad="38100" dist="38100" dir="2700000" algn="tl">
                    <a:srgbClr val="000000">
                      <a:alpha val="43137"/>
                    </a:srgbClr>
                  </a:outerShdw>
                </a:effectLst>
              </a:rPr>
              <a:t>Autoasegurados</a:t>
            </a:r>
            <a:endParaRPr lang="es-AR" sz="2200" dirty="0">
              <a:effectLst>
                <a:outerShdw blurRad="38100" dist="38100" dir="2700000" algn="tl">
                  <a:srgbClr val="000000">
                    <a:alpha val="43137"/>
                  </a:srgbClr>
                </a:outerShdw>
              </a:effectLst>
            </a:endParaRPr>
          </a:p>
        </p:txBody>
      </p:sp>
      <p:sp>
        <p:nvSpPr>
          <p:cNvPr id="2" name="Marcador de número de diapositiva 1"/>
          <p:cNvSpPr>
            <a:spLocks noGrp="1"/>
          </p:cNvSpPr>
          <p:nvPr>
            <p:ph type="sldNum" sz="quarter" idx="12"/>
          </p:nvPr>
        </p:nvSpPr>
        <p:spPr/>
        <p:txBody>
          <a:bodyPr/>
          <a:lstStyle/>
          <a:p>
            <a:fld id="{7C1145B1-5381-4E01-AA55-1D597B8A4A3C}" type="slidenum">
              <a:rPr lang="es-AR" smtClean="0"/>
              <a:t>15</a:t>
            </a:fld>
            <a:endParaRPr lang="es-AR"/>
          </a:p>
        </p:txBody>
      </p:sp>
      <p:sp>
        <p:nvSpPr>
          <p:cNvPr id="6" name="CuadroTexto 5">
            <a:extLst>
              <a:ext uri="{FF2B5EF4-FFF2-40B4-BE49-F238E27FC236}">
                <a16:creationId xmlns:a16="http://schemas.microsoft.com/office/drawing/2014/main" id="{0E89104D-0E89-414F-9C7D-E669E44F0DDF}"/>
              </a:ext>
            </a:extLst>
          </p:cNvPr>
          <p:cNvSpPr txBox="1"/>
          <p:nvPr/>
        </p:nvSpPr>
        <p:spPr>
          <a:xfrm>
            <a:off x="761590" y="1023112"/>
            <a:ext cx="7647773" cy="630942"/>
          </a:xfrm>
          <a:prstGeom prst="rect">
            <a:avLst/>
          </a:prstGeom>
          <a:noFill/>
        </p:spPr>
        <p:txBody>
          <a:bodyPr wrap="square" rtlCol="0">
            <a:spAutoFit/>
          </a:bodyPr>
          <a:lstStyle/>
          <a:p>
            <a:pPr algn="ctr"/>
            <a:r>
              <a:rPr lang="es-419" sz="3500" dirty="0">
                <a:effectLst>
                  <a:outerShdw blurRad="38100" dist="38100" dir="2700000" algn="tl">
                    <a:srgbClr val="000000">
                      <a:alpha val="43137"/>
                    </a:srgbClr>
                  </a:outerShdw>
                </a:effectLst>
              </a:rPr>
              <a:t>Ley de Riesgos del Trabajo</a:t>
            </a:r>
            <a:endParaRPr lang="es-AR" sz="3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7338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ED06E0-2237-4DF2-B429-5317FD1E91DA}"/>
              </a:ext>
            </a:extLst>
          </p:cNvPr>
          <p:cNvSpPr/>
          <p:nvPr/>
        </p:nvSpPr>
        <p:spPr>
          <a:xfrm>
            <a:off x="442525" y="2657898"/>
            <a:ext cx="8570846" cy="2693045"/>
          </a:xfrm>
          <a:prstGeom prst="rect">
            <a:avLst/>
          </a:prstGeom>
        </p:spPr>
        <p:txBody>
          <a:bodyPr wrap="square">
            <a:spAutoFit/>
          </a:bodyPr>
          <a:lstStyle/>
          <a:p>
            <a:r>
              <a:rPr lang="es-419" sz="2600" dirty="0">
                <a:solidFill>
                  <a:schemeClr val="accent1"/>
                </a:solidFill>
              </a:rPr>
              <a:t>- </a:t>
            </a:r>
            <a:r>
              <a:rPr lang="es-419" sz="2600" dirty="0"/>
              <a:t>Comisiones médicas jurisdiccionales</a:t>
            </a:r>
            <a:r>
              <a:rPr lang="es-AR" sz="2600" dirty="0"/>
              <a:t> y luego Comisión Médica Central</a:t>
            </a:r>
          </a:p>
          <a:p>
            <a:pPr>
              <a:lnSpc>
                <a:spcPct val="150000"/>
              </a:lnSpc>
            </a:pPr>
            <a:r>
              <a:rPr lang="es-AR" sz="2600" dirty="0">
                <a:solidFill>
                  <a:schemeClr val="accent1"/>
                </a:solidFill>
              </a:rPr>
              <a:t>- </a:t>
            </a:r>
            <a:r>
              <a:rPr lang="es-AR" sz="2600" dirty="0"/>
              <a:t>Trabajador puede ir a la Justicia</a:t>
            </a:r>
          </a:p>
          <a:p>
            <a:pPr>
              <a:lnSpc>
                <a:spcPct val="150000"/>
              </a:lnSpc>
            </a:pPr>
            <a:r>
              <a:rPr lang="es-419" sz="2600" dirty="0">
                <a:solidFill>
                  <a:schemeClr val="accent1"/>
                </a:solidFill>
              </a:rPr>
              <a:t>- </a:t>
            </a:r>
            <a:r>
              <a:rPr lang="es-419" sz="2600" dirty="0"/>
              <a:t>Servicio de Homologación</a:t>
            </a:r>
          </a:p>
          <a:p>
            <a:pPr>
              <a:lnSpc>
                <a:spcPct val="150000"/>
              </a:lnSpc>
            </a:pPr>
            <a:r>
              <a:rPr lang="es-419" sz="2600" dirty="0">
                <a:solidFill>
                  <a:schemeClr val="accent1"/>
                </a:solidFill>
              </a:rPr>
              <a:t>-</a:t>
            </a:r>
            <a:r>
              <a:rPr lang="es-419" sz="2600" dirty="0"/>
              <a:t> </a:t>
            </a:r>
            <a:r>
              <a:rPr lang="es-419" sz="2600" dirty="0" err="1"/>
              <a:t>Autoseguro</a:t>
            </a:r>
            <a:r>
              <a:rPr lang="es-419" sz="2600" dirty="0"/>
              <a:t> Público Provincial</a:t>
            </a:r>
            <a:endParaRPr lang="es-AR" sz="2600" dirty="0"/>
          </a:p>
        </p:txBody>
      </p:sp>
      <p:sp>
        <p:nvSpPr>
          <p:cNvPr id="5" name="CuadroTexto 4">
            <a:extLst>
              <a:ext uri="{FF2B5EF4-FFF2-40B4-BE49-F238E27FC236}">
                <a16:creationId xmlns:a16="http://schemas.microsoft.com/office/drawing/2014/main" id="{220C941B-6155-41A7-9372-4DD31A57EB99}"/>
              </a:ext>
            </a:extLst>
          </p:cNvPr>
          <p:cNvSpPr txBox="1"/>
          <p:nvPr/>
        </p:nvSpPr>
        <p:spPr>
          <a:xfrm>
            <a:off x="2338385" y="1811315"/>
            <a:ext cx="4467222" cy="400110"/>
          </a:xfrm>
          <a:prstGeom prst="rect">
            <a:avLst/>
          </a:prstGeom>
          <a:noFill/>
        </p:spPr>
        <p:txBody>
          <a:bodyPr wrap="square" rtlCol="0">
            <a:spAutoFit/>
          </a:bodyPr>
          <a:lstStyle/>
          <a:p>
            <a:pPr algn="ctr"/>
            <a:r>
              <a:rPr lang="es-419" sz="2000" dirty="0">
                <a:effectLst>
                  <a:outerShdw blurRad="38100" dist="38100" dir="2700000" algn="tl">
                    <a:srgbClr val="000000">
                      <a:alpha val="43137"/>
                    </a:srgbClr>
                  </a:outerShdw>
                </a:effectLst>
              </a:rPr>
              <a:t>Cambios más importantes</a:t>
            </a:r>
          </a:p>
        </p:txBody>
      </p:sp>
      <p:sp>
        <p:nvSpPr>
          <p:cNvPr id="2" name="Marcador de número de diapositiva 1"/>
          <p:cNvSpPr>
            <a:spLocks noGrp="1"/>
          </p:cNvSpPr>
          <p:nvPr>
            <p:ph type="sldNum" sz="quarter" idx="12"/>
          </p:nvPr>
        </p:nvSpPr>
        <p:spPr/>
        <p:txBody>
          <a:bodyPr/>
          <a:lstStyle/>
          <a:p>
            <a:fld id="{7C1145B1-5381-4E01-AA55-1D597B8A4A3C}" type="slidenum">
              <a:rPr lang="es-AR" smtClean="0"/>
              <a:t>16</a:t>
            </a:fld>
            <a:endParaRPr lang="es-AR"/>
          </a:p>
        </p:txBody>
      </p:sp>
      <p:sp>
        <p:nvSpPr>
          <p:cNvPr id="6" name="CuadroTexto 5">
            <a:extLst>
              <a:ext uri="{FF2B5EF4-FFF2-40B4-BE49-F238E27FC236}">
                <a16:creationId xmlns:a16="http://schemas.microsoft.com/office/drawing/2014/main" id="{0E89104D-0E89-414F-9C7D-E669E44F0DDF}"/>
              </a:ext>
            </a:extLst>
          </p:cNvPr>
          <p:cNvSpPr txBox="1"/>
          <p:nvPr/>
        </p:nvSpPr>
        <p:spPr>
          <a:xfrm>
            <a:off x="748110" y="1180177"/>
            <a:ext cx="7647773" cy="584775"/>
          </a:xfrm>
          <a:prstGeom prst="rect">
            <a:avLst/>
          </a:prstGeom>
          <a:noFill/>
        </p:spPr>
        <p:txBody>
          <a:bodyPr wrap="square" rtlCol="0">
            <a:spAutoFit/>
          </a:bodyPr>
          <a:lstStyle/>
          <a:p>
            <a:pPr algn="ctr"/>
            <a:r>
              <a:rPr lang="es-419" sz="3200" dirty="0">
                <a:effectLst>
                  <a:outerShdw blurRad="38100" dist="38100" dir="2700000" algn="tl">
                    <a:srgbClr val="000000">
                      <a:alpha val="43137"/>
                    </a:srgbClr>
                  </a:outerShdw>
                </a:effectLst>
              </a:rPr>
              <a:t>Ley Complementaria Nº 27348</a:t>
            </a:r>
            <a:endParaRPr lang="es-AR"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8063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17</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1631216"/>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Prevención de Riesgos laborales</a:t>
            </a:r>
            <a:endParaRPr lang="es-AR"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83101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13954" y="306197"/>
            <a:ext cx="8399417" cy="1450757"/>
          </a:xfrm>
        </p:spPr>
        <p:txBody>
          <a:bodyPr>
            <a:normAutofit/>
          </a:bodyPr>
          <a:lstStyle/>
          <a:p>
            <a:r>
              <a:rPr lang="es-AR" sz="4000" b="1" dirty="0">
                <a:effectLst>
                  <a:outerShdw blurRad="38100" dist="38100" dir="2700000" algn="tl">
                    <a:srgbClr val="000000">
                      <a:alpha val="43137"/>
                    </a:srgbClr>
                  </a:outerShdw>
                </a:effectLst>
                <a:latin typeface="+mn-lt"/>
              </a:rPr>
              <a:t>Prevención de Riesgos Laborales</a:t>
            </a:r>
          </a:p>
        </p:txBody>
      </p:sp>
      <p:sp>
        <p:nvSpPr>
          <p:cNvPr id="3" name="2 Marcador de contenido"/>
          <p:cNvSpPr>
            <a:spLocks noGrp="1"/>
          </p:cNvSpPr>
          <p:nvPr>
            <p:ph idx="1"/>
          </p:nvPr>
        </p:nvSpPr>
        <p:spPr>
          <a:xfrm>
            <a:off x="275305" y="1899767"/>
            <a:ext cx="8738066" cy="4925144"/>
          </a:xfrm>
        </p:spPr>
        <p:txBody>
          <a:bodyPr>
            <a:normAutofit/>
          </a:bodyPr>
          <a:lstStyle/>
          <a:p>
            <a:r>
              <a:rPr lang="es-AR" sz="2200" dirty="0"/>
              <a:t>Es responsabilidad del empleador con el asesoramiento de las ART y el control del Estado.</a:t>
            </a:r>
          </a:p>
          <a:p>
            <a:pPr marL="0" indent="0">
              <a:buNone/>
            </a:pPr>
            <a:r>
              <a:rPr lang="es-AR" sz="2200" dirty="0"/>
              <a:t>      Se debe comprender que la prevención debe implementarse bajo un sistema de gestión que aborde como mínimo los siguientes puntos:</a:t>
            </a:r>
          </a:p>
          <a:p>
            <a:pPr marL="0" indent="0">
              <a:buNone/>
            </a:pPr>
            <a:r>
              <a:rPr lang="es-AR" sz="2200" dirty="0"/>
              <a:t>   a) Evaluación.</a:t>
            </a:r>
          </a:p>
          <a:p>
            <a:pPr marL="0" indent="0">
              <a:buNone/>
            </a:pPr>
            <a:r>
              <a:rPr lang="es-AR" sz="2200" dirty="0"/>
              <a:t>   b) Eliminación.</a:t>
            </a:r>
          </a:p>
          <a:p>
            <a:pPr marL="0" indent="0">
              <a:buNone/>
            </a:pPr>
            <a:r>
              <a:rPr lang="es-AR" sz="2200" dirty="0"/>
              <a:t>   c) Aislación.</a:t>
            </a:r>
          </a:p>
          <a:p>
            <a:pPr marL="0" indent="0">
              <a:buNone/>
            </a:pPr>
            <a:r>
              <a:rPr lang="es-AR" sz="2200" dirty="0"/>
              <a:t>   d) Elementos de protección personal.</a:t>
            </a:r>
          </a:p>
          <a:p>
            <a:pPr marL="0" indent="0">
              <a:buNone/>
            </a:pPr>
            <a:r>
              <a:rPr lang="es-AR" sz="2200" dirty="0"/>
              <a:t>   e) Control.</a:t>
            </a:r>
          </a:p>
          <a:p>
            <a:pPr marL="0" indent="0">
              <a:buNone/>
            </a:pPr>
            <a:r>
              <a:rPr lang="es-AR" sz="2200" dirty="0"/>
              <a:t>   f) Capacitación.</a:t>
            </a:r>
          </a:p>
        </p:txBody>
      </p:sp>
      <p:sp>
        <p:nvSpPr>
          <p:cNvPr id="4" name="Marcador de número de diapositiva 3"/>
          <p:cNvSpPr>
            <a:spLocks noGrp="1"/>
          </p:cNvSpPr>
          <p:nvPr>
            <p:ph type="sldNum" sz="quarter" idx="12"/>
          </p:nvPr>
        </p:nvSpPr>
        <p:spPr/>
        <p:txBody>
          <a:bodyPr/>
          <a:lstStyle/>
          <a:p>
            <a:fld id="{7C1145B1-5381-4E01-AA55-1D597B8A4A3C}" type="slidenum">
              <a:rPr lang="es-AR" smtClean="0"/>
              <a:t>18</a:t>
            </a:fld>
            <a:endParaRPr lang="es-AR"/>
          </a:p>
        </p:txBody>
      </p:sp>
    </p:spTree>
    <p:extLst>
      <p:ext uri="{BB962C8B-B14F-4D97-AF65-F5344CB8AC3E}">
        <p14:creationId xmlns:p14="http://schemas.microsoft.com/office/powerpoint/2010/main" val="16136573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latin typeface="+mn-lt"/>
              </a:rPr>
              <a:t>Capacitación del Personal</a:t>
            </a:r>
          </a:p>
        </p:txBody>
      </p:sp>
      <p:sp>
        <p:nvSpPr>
          <p:cNvPr id="3" name="2 Marcador de contenido"/>
          <p:cNvSpPr>
            <a:spLocks noGrp="1"/>
          </p:cNvSpPr>
          <p:nvPr>
            <p:ph idx="1"/>
          </p:nvPr>
        </p:nvSpPr>
        <p:spPr/>
        <p:txBody>
          <a:bodyPr>
            <a:normAutofit/>
          </a:bodyPr>
          <a:lstStyle/>
          <a:p>
            <a:r>
              <a:rPr lang="es-ES" sz="2200" dirty="0" smtClean="0"/>
              <a:t>- La realiza el especialista en higiene y seguridad y también</a:t>
            </a:r>
            <a:r>
              <a:rPr lang="es-ES" sz="2200" smtClean="0"/>
              <a:t>, ocasionalmente, la ART.</a:t>
            </a:r>
            <a:endParaRPr lang="es-ES" sz="2200" dirty="0"/>
          </a:p>
          <a:p>
            <a:r>
              <a:rPr lang="es-ES" sz="2200" dirty="0" smtClean="0"/>
              <a:t>- </a:t>
            </a:r>
            <a:r>
              <a:rPr lang="es-ES" sz="2200" dirty="0"/>
              <a:t>La capacitación brindada por la aseguradora deberá realizarse en el domicilio del empleador o del establecimiento en su caso, salvo acuerdo en contrario.</a:t>
            </a:r>
          </a:p>
          <a:p>
            <a:r>
              <a:rPr lang="es-ES" sz="2200" dirty="0"/>
              <a:t>- Las fechas y horarios de capacitación serán acordados con el empleador.</a:t>
            </a:r>
          </a:p>
          <a:p>
            <a:r>
              <a:rPr lang="es-ES" sz="2200" dirty="0"/>
              <a:t>- Los trabajadores estarán obligados a concurrir a los cursos de capacitación que se dicten dentro de su horario de trabajo, y a firmar las constancias correspondientes.</a:t>
            </a:r>
          </a:p>
          <a:p>
            <a:pPr marL="0" indent="0">
              <a:buNone/>
            </a:pPr>
            <a:endParaRPr lang="es-AR" sz="2200" dirty="0"/>
          </a:p>
        </p:txBody>
      </p:sp>
      <p:sp>
        <p:nvSpPr>
          <p:cNvPr id="4" name="Marcador de número de diapositiva 3"/>
          <p:cNvSpPr>
            <a:spLocks noGrp="1"/>
          </p:cNvSpPr>
          <p:nvPr>
            <p:ph type="sldNum" sz="quarter" idx="12"/>
          </p:nvPr>
        </p:nvSpPr>
        <p:spPr/>
        <p:txBody>
          <a:bodyPr/>
          <a:lstStyle/>
          <a:p>
            <a:fld id="{7C1145B1-5381-4E01-AA55-1D597B8A4A3C}" type="slidenum">
              <a:rPr lang="es-AR" smtClean="0"/>
              <a:t>19</a:t>
            </a:fld>
            <a:endParaRPr lang="es-AR"/>
          </a:p>
        </p:txBody>
      </p:sp>
    </p:spTree>
    <p:extLst>
      <p:ext uri="{BB962C8B-B14F-4D97-AF65-F5344CB8AC3E}">
        <p14:creationId xmlns:p14="http://schemas.microsoft.com/office/powerpoint/2010/main" val="21195094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5562" y="2834640"/>
            <a:ext cx="7543801" cy="4023360"/>
          </a:xfrm>
        </p:spPr>
        <p:txBody>
          <a:bodyPr>
            <a:normAutofit/>
          </a:bodyPr>
          <a:lstStyle/>
          <a:p>
            <a:pPr marL="0" indent="0">
              <a:buNone/>
            </a:pPr>
            <a:r>
              <a:rPr lang="es-AR" sz="2200" dirty="0">
                <a:solidFill>
                  <a:schemeClr val="accent1"/>
                </a:solidFill>
              </a:rPr>
              <a:t>-</a:t>
            </a:r>
            <a:r>
              <a:rPr lang="es-AR" sz="2200" dirty="0"/>
              <a:t> </a:t>
            </a:r>
            <a:r>
              <a:rPr lang="es-MX" sz="2200" dirty="0"/>
              <a:t>Posibilidad de que se produzca un contratiempo o una desgracia, de que alguien o algo sufra perjuicio o daño.</a:t>
            </a:r>
          </a:p>
          <a:p>
            <a:pPr marL="0" indent="0">
              <a:buNone/>
            </a:pPr>
            <a:endParaRPr lang="es-MX" sz="2200" dirty="0"/>
          </a:p>
          <a:p>
            <a:pPr marL="0" indent="0">
              <a:buNone/>
            </a:pPr>
            <a:endParaRPr lang="es-MX" sz="2200" dirty="0"/>
          </a:p>
          <a:p>
            <a:pPr marL="0" indent="0">
              <a:buNone/>
            </a:pPr>
            <a:r>
              <a:rPr lang="es-MX" sz="2200" dirty="0">
                <a:solidFill>
                  <a:schemeClr val="accent1"/>
                </a:solidFill>
              </a:rPr>
              <a:t>- </a:t>
            </a:r>
            <a:r>
              <a:rPr lang="es-MX" sz="2200" dirty="0"/>
              <a:t>Posibilidades de que un trabajador sufra una enfermedad o un accidente vinculado a su </a:t>
            </a:r>
            <a:r>
              <a:rPr lang="es-MX" sz="2200" dirty="0" smtClean="0"/>
              <a:t>trabajo, comúnmente conocidos como enfermedades profesionales y accidentes laborales.</a:t>
            </a:r>
            <a:endParaRPr lang="es-AR" sz="2200" dirty="0"/>
          </a:p>
        </p:txBody>
      </p:sp>
      <p:sp>
        <p:nvSpPr>
          <p:cNvPr id="4" name="Marcador de número de diapositiva 3"/>
          <p:cNvSpPr>
            <a:spLocks noGrp="1"/>
          </p:cNvSpPr>
          <p:nvPr>
            <p:ph type="sldNum" sz="quarter" idx="12"/>
          </p:nvPr>
        </p:nvSpPr>
        <p:spPr/>
        <p:txBody>
          <a:bodyPr/>
          <a:lstStyle/>
          <a:p>
            <a:fld id="{7C1145B1-5381-4E01-AA55-1D597B8A4A3C}" type="slidenum">
              <a:rPr lang="es-AR" smtClean="0"/>
              <a:t>2</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INTRODUCCION</a:t>
            </a:r>
            <a:endParaRPr lang="es-AR" sz="4000" dirty="0">
              <a:effectLst>
                <a:outerShdw blurRad="38100" dist="38100" dir="2700000" algn="tl">
                  <a:srgbClr val="000000">
                    <a:alpha val="43137"/>
                  </a:srgbClr>
                </a:outerShdw>
              </a:effectLst>
            </a:endParaRPr>
          </a:p>
        </p:txBody>
      </p:sp>
      <p:sp>
        <p:nvSpPr>
          <p:cNvPr id="6" name="Rectángulo 5"/>
          <p:cNvSpPr/>
          <p:nvPr/>
        </p:nvSpPr>
        <p:spPr>
          <a:xfrm>
            <a:off x="865562" y="2140021"/>
            <a:ext cx="4572000" cy="477054"/>
          </a:xfrm>
          <a:prstGeom prst="rect">
            <a:avLst/>
          </a:prstGeom>
        </p:spPr>
        <p:txBody>
          <a:bodyPr>
            <a:spAutoFit/>
          </a:bodyPr>
          <a:lstStyle/>
          <a:p>
            <a:r>
              <a:rPr lang="es-MX" sz="2500" b="1" dirty="0"/>
              <a:t>¿Qué es un riesgo?</a:t>
            </a:r>
          </a:p>
        </p:txBody>
      </p:sp>
      <p:sp>
        <p:nvSpPr>
          <p:cNvPr id="8" name="Rectángulo 7"/>
          <p:cNvSpPr/>
          <p:nvPr/>
        </p:nvSpPr>
        <p:spPr>
          <a:xfrm>
            <a:off x="865561" y="3890322"/>
            <a:ext cx="5543947" cy="477054"/>
          </a:xfrm>
          <a:prstGeom prst="rect">
            <a:avLst/>
          </a:prstGeom>
        </p:spPr>
        <p:txBody>
          <a:bodyPr wrap="square">
            <a:spAutoFit/>
          </a:bodyPr>
          <a:lstStyle/>
          <a:p>
            <a:r>
              <a:rPr lang="es-MX" sz="2500" b="1" dirty="0"/>
              <a:t>¿Qué son los riesgos laborales?</a:t>
            </a:r>
          </a:p>
        </p:txBody>
      </p:sp>
    </p:spTree>
    <p:extLst>
      <p:ext uri="{BB962C8B-B14F-4D97-AF65-F5344CB8AC3E}">
        <p14:creationId xmlns:p14="http://schemas.microsoft.com/office/powerpoint/2010/main" val="36331008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20</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1323439"/>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DERECHOS Y OBLIGACIONES DE LAS PARTES</a:t>
            </a:r>
            <a:endParaRPr lang="es-AR"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02151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2385" y="2159243"/>
            <a:ext cx="7543801" cy="4023360"/>
          </a:xfrm>
        </p:spPr>
        <p:txBody>
          <a:bodyPr>
            <a:normAutofit/>
          </a:bodyPr>
          <a:lstStyle/>
          <a:p>
            <a:r>
              <a:rPr lang="es-AR" dirty="0"/>
              <a:t>o Trabajar en un ambiente sano y saludable</a:t>
            </a:r>
          </a:p>
          <a:p>
            <a:r>
              <a:rPr lang="es-AR" dirty="0"/>
              <a:t>o Conocer los riesgos asociados a su tarea.</a:t>
            </a:r>
          </a:p>
          <a:p>
            <a:r>
              <a:rPr lang="es-AR" dirty="0"/>
              <a:t>o Recibir los elementos de protección personal.</a:t>
            </a:r>
          </a:p>
          <a:p>
            <a:r>
              <a:rPr lang="es-AR" dirty="0"/>
              <a:t>o Recibir capacitación sobre los métodos de prevención</a:t>
            </a:r>
          </a:p>
          <a:p>
            <a:r>
              <a:rPr lang="es-AR" dirty="0" smtClean="0"/>
              <a:t>o </a:t>
            </a:r>
            <a:r>
              <a:rPr lang="es-AR" dirty="0"/>
              <a:t>Recibir asistencia médica de la ART hasta su curación completa</a:t>
            </a:r>
          </a:p>
          <a:p>
            <a:r>
              <a:rPr lang="es-AR" dirty="0"/>
              <a:t>o Recibir indemnización </a:t>
            </a:r>
            <a:r>
              <a:rPr lang="es-AR" dirty="0" smtClean="0"/>
              <a:t>correspondiente</a:t>
            </a:r>
          </a:p>
          <a:p>
            <a:r>
              <a:rPr lang="es-AR" dirty="0"/>
              <a:t>o Estar cubierto por una ART</a:t>
            </a:r>
          </a:p>
          <a:p>
            <a:r>
              <a:rPr lang="es-AR" dirty="0"/>
              <a:t>o Conocer su ART</a:t>
            </a:r>
          </a:p>
          <a:p>
            <a:endParaRPr lang="es-AR" dirty="0"/>
          </a:p>
        </p:txBody>
      </p:sp>
      <p:sp>
        <p:nvSpPr>
          <p:cNvPr id="4" name="Marcador de número de diapositiva 3"/>
          <p:cNvSpPr>
            <a:spLocks noGrp="1"/>
          </p:cNvSpPr>
          <p:nvPr>
            <p:ph type="sldNum" sz="quarter" idx="12"/>
          </p:nvPr>
        </p:nvSpPr>
        <p:spPr/>
        <p:txBody>
          <a:bodyPr/>
          <a:lstStyle/>
          <a:p>
            <a:fld id="{7C1145B1-5381-4E01-AA55-1D597B8A4A3C}" type="slidenum">
              <a:rPr lang="es-AR" smtClean="0"/>
              <a:t>21</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DERECHOS DEL TRABAJADOR</a:t>
            </a:r>
            <a:endParaRPr lang="es-AR" sz="4000"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750" y="2781555"/>
            <a:ext cx="2581205" cy="2934526"/>
          </a:xfrm>
          <a:prstGeom prst="rect">
            <a:avLst/>
          </a:prstGeom>
        </p:spPr>
      </p:pic>
    </p:spTree>
    <p:extLst>
      <p:ext uri="{BB962C8B-B14F-4D97-AF65-F5344CB8AC3E}">
        <p14:creationId xmlns:p14="http://schemas.microsoft.com/office/powerpoint/2010/main" val="2488287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5562" y="2202786"/>
            <a:ext cx="7543801" cy="4023360"/>
          </a:xfrm>
        </p:spPr>
        <p:txBody>
          <a:bodyPr>
            <a:normAutofit/>
          </a:bodyPr>
          <a:lstStyle/>
          <a:p>
            <a:r>
              <a:rPr lang="es-AR" dirty="0"/>
              <a:t>o Denunciar su accidente ante el empleador o ART.</a:t>
            </a:r>
          </a:p>
          <a:p>
            <a:r>
              <a:rPr lang="es-AR" dirty="0"/>
              <a:t>o Denunciar ante su empleador, ART, SRT cualquier situación riesgosa para usted o resto del personal relacionado con el puesto de trabajo.</a:t>
            </a:r>
          </a:p>
          <a:p>
            <a:r>
              <a:rPr lang="es-AR" dirty="0"/>
              <a:t>o Utilizar correctamente los elementos de protección</a:t>
            </a:r>
          </a:p>
          <a:p>
            <a:r>
              <a:rPr lang="es-AR" dirty="0"/>
              <a:t>o Realizarse exámenes médicos.</a:t>
            </a:r>
          </a:p>
        </p:txBody>
      </p:sp>
      <p:sp>
        <p:nvSpPr>
          <p:cNvPr id="4" name="Marcador de número de diapositiva 3"/>
          <p:cNvSpPr>
            <a:spLocks noGrp="1"/>
          </p:cNvSpPr>
          <p:nvPr>
            <p:ph type="sldNum" sz="quarter" idx="12"/>
          </p:nvPr>
        </p:nvSpPr>
        <p:spPr/>
        <p:txBody>
          <a:bodyPr/>
          <a:lstStyle/>
          <a:p>
            <a:fld id="{7C1145B1-5381-4E01-AA55-1D597B8A4A3C}" type="slidenum">
              <a:rPr lang="es-AR" smtClean="0"/>
              <a:t>22</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OBLIGACIONES DEL TRABAJADOR</a:t>
            </a:r>
            <a:endParaRPr lang="es-AR" sz="4000"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776" y="3495263"/>
            <a:ext cx="1325655" cy="2847703"/>
          </a:xfrm>
          <a:prstGeom prst="rect">
            <a:avLst/>
          </a:prstGeom>
        </p:spPr>
      </p:pic>
    </p:spTree>
    <p:extLst>
      <p:ext uri="{BB962C8B-B14F-4D97-AF65-F5344CB8AC3E}">
        <p14:creationId xmlns:p14="http://schemas.microsoft.com/office/powerpoint/2010/main" val="31544755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5562" y="2202786"/>
            <a:ext cx="5796495" cy="4023360"/>
          </a:xfrm>
        </p:spPr>
        <p:txBody>
          <a:bodyPr>
            <a:normAutofit/>
          </a:bodyPr>
          <a:lstStyle/>
          <a:p>
            <a:r>
              <a:rPr lang="es-AR" sz="2300" dirty="0"/>
              <a:t>o Recibir información y asesoramiento de su ART sobre la existencia de riesgos en su actividad, sobre la elección y uso de los elementos de protección, acerca de la capacitación a sus trabajadores sobre salud y seguridad.</a:t>
            </a:r>
          </a:p>
          <a:p>
            <a:r>
              <a:rPr lang="es-AR" sz="2300" dirty="0"/>
              <a:t>o Elegir una ART y cambiarla luego de cumplir los plazos mínimos de afiliación.</a:t>
            </a:r>
          </a:p>
        </p:txBody>
      </p:sp>
      <p:sp>
        <p:nvSpPr>
          <p:cNvPr id="4" name="Marcador de número de diapositiva 3"/>
          <p:cNvSpPr>
            <a:spLocks noGrp="1"/>
          </p:cNvSpPr>
          <p:nvPr>
            <p:ph type="sldNum" sz="quarter" idx="12"/>
          </p:nvPr>
        </p:nvSpPr>
        <p:spPr/>
        <p:txBody>
          <a:bodyPr/>
          <a:lstStyle/>
          <a:p>
            <a:fld id="{7C1145B1-5381-4E01-AA55-1D597B8A4A3C}" type="slidenum">
              <a:rPr lang="es-AR" smtClean="0"/>
              <a:t>23</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DERECHOS DEL EMPLEADOR</a:t>
            </a:r>
            <a:endParaRPr lang="es-AR" sz="4000"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860033" y="2435595"/>
            <a:ext cx="2823897" cy="2823897"/>
          </a:xfrm>
          <a:prstGeom prst="rect">
            <a:avLst/>
          </a:prstGeom>
        </p:spPr>
      </p:pic>
    </p:spTree>
    <p:extLst>
      <p:ext uri="{BB962C8B-B14F-4D97-AF65-F5344CB8AC3E}">
        <p14:creationId xmlns:p14="http://schemas.microsoft.com/office/powerpoint/2010/main" val="41722679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8443" y="1993407"/>
            <a:ext cx="7268244" cy="4023360"/>
          </a:xfrm>
        </p:spPr>
        <p:txBody>
          <a:bodyPr>
            <a:normAutofit/>
          </a:bodyPr>
          <a:lstStyle/>
          <a:p>
            <a:r>
              <a:rPr lang="es-AR" dirty="0" smtClean="0"/>
              <a:t>o Implementar medidas de seguridad.</a:t>
            </a:r>
          </a:p>
          <a:p>
            <a:r>
              <a:rPr lang="es-AR" dirty="0" smtClean="0"/>
              <a:t>o </a:t>
            </a:r>
            <a:r>
              <a:rPr lang="es-AR" dirty="0"/>
              <a:t>Cumplir las normas de Higiene y Seguridad establecidas por la Ley 19587 y 24557 con sus normativas complementarias</a:t>
            </a:r>
            <a:r>
              <a:rPr lang="es-AR" dirty="0" smtClean="0"/>
              <a:t>.</a:t>
            </a:r>
          </a:p>
          <a:p>
            <a:r>
              <a:rPr lang="es-AR" dirty="0"/>
              <a:t>o Informar a sus trabajadores el riesgo asociado a su tarea</a:t>
            </a:r>
          </a:p>
          <a:p>
            <a:r>
              <a:rPr lang="es-AR" dirty="0" smtClean="0"/>
              <a:t>o </a:t>
            </a:r>
            <a:r>
              <a:rPr lang="es-AR" dirty="0"/>
              <a:t>Capacitar a sus trabajadores en métodos de </a:t>
            </a:r>
            <a:r>
              <a:rPr lang="es-AR" dirty="0" smtClean="0"/>
              <a:t>prevención</a:t>
            </a:r>
          </a:p>
          <a:p>
            <a:pPr marL="0" indent="0">
              <a:buNone/>
            </a:pPr>
            <a:r>
              <a:rPr lang="es-AR" dirty="0" smtClean="0"/>
              <a:t> o </a:t>
            </a:r>
            <a:r>
              <a:rPr lang="es-AR" dirty="0"/>
              <a:t>Realizar los exámenes médicos e informar al trabajador.</a:t>
            </a:r>
          </a:p>
          <a:p>
            <a:r>
              <a:rPr lang="es-AR" dirty="0" smtClean="0"/>
              <a:t>o </a:t>
            </a:r>
            <a:r>
              <a:rPr lang="es-AR" dirty="0"/>
              <a:t>Dar los elementos de protección personal</a:t>
            </a:r>
          </a:p>
          <a:p>
            <a:r>
              <a:rPr lang="es-AR" dirty="0"/>
              <a:t>o Denunciar ante la ART los accidentes de trabajo.</a:t>
            </a:r>
          </a:p>
          <a:p>
            <a:r>
              <a:rPr lang="es-AR" dirty="0" smtClean="0"/>
              <a:t>o </a:t>
            </a:r>
            <a:r>
              <a:rPr lang="es-AR" dirty="0"/>
              <a:t>Denunciar incumplimientos de su ART ante la SRT.</a:t>
            </a:r>
          </a:p>
        </p:txBody>
      </p:sp>
      <p:sp>
        <p:nvSpPr>
          <p:cNvPr id="4" name="Marcador de número de diapositiva 3"/>
          <p:cNvSpPr>
            <a:spLocks noGrp="1"/>
          </p:cNvSpPr>
          <p:nvPr>
            <p:ph type="sldNum" sz="quarter" idx="12"/>
          </p:nvPr>
        </p:nvSpPr>
        <p:spPr/>
        <p:txBody>
          <a:bodyPr/>
          <a:lstStyle/>
          <a:p>
            <a:fld id="{7C1145B1-5381-4E01-AA55-1D597B8A4A3C}" type="slidenum">
              <a:rPr lang="es-AR" smtClean="0"/>
              <a:t>24</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OBLIGACIONES DEL EMPLEADOR</a:t>
            </a:r>
            <a:endParaRPr lang="es-AR" sz="4000" dirty="0">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45" y="3515909"/>
            <a:ext cx="2021683" cy="2853182"/>
          </a:xfrm>
          <a:prstGeom prst="rect">
            <a:avLst/>
          </a:prstGeom>
        </p:spPr>
      </p:pic>
    </p:spTree>
    <p:extLst>
      <p:ext uri="{BB962C8B-B14F-4D97-AF65-F5344CB8AC3E}">
        <p14:creationId xmlns:p14="http://schemas.microsoft.com/office/powerpoint/2010/main" val="29203162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5562" y="2202786"/>
            <a:ext cx="7543801" cy="4023360"/>
          </a:xfrm>
        </p:spPr>
        <p:txBody>
          <a:bodyPr>
            <a:normAutofit/>
          </a:bodyPr>
          <a:lstStyle/>
          <a:p>
            <a:r>
              <a:rPr lang="es-AR" dirty="0"/>
              <a:t>o Informar a sus trabajadores el riesgo asociado a su tarea</a:t>
            </a:r>
          </a:p>
          <a:p>
            <a:r>
              <a:rPr lang="es-AR" dirty="0"/>
              <a:t>o Implementar medidas de seguridad.</a:t>
            </a:r>
          </a:p>
          <a:p>
            <a:r>
              <a:rPr lang="es-AR" dirty="0"/>
              <a:t>o Cumplir las normas de Higiene y Seguridad establecidas por la Ley 19587 y 24557 con sus normativas complementarias.</a:t>
            </a:r>
          </a:p>
          <a:p>
            <a:r>
              <a:rPr lang="es-AR" dirty="0"/>
              <a:t>o Capacitar a sus trabajadores en métodos de prevención</a:t>
            </a:r>
          </a:p>
          <a:p>
            <a:r>
              <a:rPr lang="es-AR" dirty="0"/>
              <a:t>o Dar los elementos de protección personal</a:t>
            </a:r>
          </a:p>
          <a:p>
            <a:r>
              <a:rPr lang="es-AR" dirty="0"/>
              <a:t>o Denunciar ante la ART los accidentes de trabajo.</a:t>
            </a:r>
          </a:p>
          <a:p>
            <a:r>
              <a:rPr lang="es-AR" dirty="0"/>
              <a:t>o Realizar los exámenes médicos e informar al trabajador.</a:t>
            </a:r>
          </a:p>
          <a:p>
            <a:r>
              <a:rPr lang="es-AR" dirty="0"/>
              <a:t>o Denunciar incumplimientos de su ART ante la SRT.</a:t>
            </a:r>
          </a:p>
        </p:txBody>
      </p:sp>
      <p:sp>
        <p:nvSpPr>
          <p:cNvPr id="4" name="Marcador de número de diapositiva 3"/>
          <p:cNvSpPr>
            <a:spLocks noGrp="1"/>
          </p:cNvSpPr>
          <p:nvPr>
            <p:ph type="sldNum" sz="quarter" idx="12"/>
          </p:nvPr>
        </p:nvSpPr>
        <p:spPr/>
        <p:txBody>
          <a:bodyPr/>
          <a:lstStyle/>
          <a:p>
            <a:fld id="{7C1145B1-5381-4E01-AA55-1D597B8A4A3C}" type="slidenum">
              <a:rPr lang="es-AR" smtClean="0"/>
              <a:t>25</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OBLIGACIONES DEL EMPLEADOR</a:t>
            </a:r>
            <a:endParaRPr lang="es-AR" sz="4000"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745" y="3489784"/>
            <a:ext cx="2021683" cy="2853182"/>
          </a:xfrm>
          <a:prstGeom prst="rect">
            <a:avLst/>
          </a:prstGeom>
        </p:spPr>
      </p:pic>
    </p:spTree>
    <p:extLst>
      <p:ext uri="{BB962C8B-B14F-4D97-AF65-F5344CB8AC3E}">
        <p14:creationId xmlns:p14="http://schemas.microsoft.com/office/powerpoint/2010/main" val="11522992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26</a:t>
            </a:fld>
            <a:endParaRPr lang="es-AR"/>
          </a:p>
        </p:txBody>
      </p:sp>
      <p:sp>
        <p:nvSpPr>
          <p:cNvPr id="3" name="Rectángulo 2"/>
          <p:cNvSpPr/>
          <p:nvPr/>
        </p:nvSpPr>
        <p:spPr>
          <a:xfrm>
            <a:off x="3431213" y="648206"/>
            <a:ext cx="1834156" cy="619272"/>
          </a:xfrm>
          <a:prstGeom prst="rect">
            <a:avLst/>
          </a:prstGeom>
        </p:spPr>
        <p:txBody>
          <a:bodyPr wrap="none">
            <a:spAutoFit/>
          </a:bodyPr>
          <a:lstStyle/>
          <a:p>
            <a:pPr>
              <a:lnSpc>
                <a:spcPct val="107000"/>
              </a:lnSpc>
              <a:spcAft>
                <a:spcPts val="800"/>
              </a:spcAft>
            </a:pPr>
            <a:r>
              <a:rPr lang="es-AR" sz="3200" b="1" dirty="0">
                <a:latin typeface="Calibri" panose="020F0502020204030204" pitchFamily="34" charset="0"/>
                <a:ea typeface="Calibri" panose="020F0502020204030204" pitchFamily="34" charset="0"/>
                <a:cs typeface="Times New Roman" panose="02020603050405020304" pitchFamily="18" charset="0"/>
              </a:rPr>
              <a:t>Afiliación</a:t>
            </a:r>
            <a:r>
              <a:rPr lang="es-AR" b="1" dirty="0">
                <a:latin typeface="Calibri" panose="020F0502020204030204" pitchFamily="34" charset="0"/>
                <a:ea typeface="Calibri" panose="020F0502020204030204" pitchFamily="34" charset="0"/>
                <a:cs typeface="Times New Roman" panose="02020603050405020304" pitchFamily="18" charset="0"/>
              </a:rPr>
              <a:t> </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719192" y="1399911"/>
            <a:ext cx="7563394" cy="499014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AR" sz="1900" dirty="0">
                <a:latin typeface="Calibri" panose="020F0502020204030204" pitchFamily="34" charset="0"/>
                <a:ea typeface="Calibri" panose="020F0502020204030204" pitchFamily="34" charset="0"/>
                <a:cs typeface="Times New Roman" panose="02020603050405020304" pitchFamily="18" charset="0"/>
              </a:rPr>
              <a:t>Es obligatorio para todos los empleadores, salvo que puedan auto-asegurarse</a:t>
            </a:r>
          </a:p>
          <a:p>
            <a:pPr marL="285750" lvl="0" indent="-285750">
              <a:lnSpc>
                <a:spcPct val="107000"/>
              </a:lnSpc>
              <a:spcAft>
                <a:spcPts val="0"/>
              </a:spcAft>
              <a:buFont typeface="Arial" panose="020B0604020202020204" pitchFamily="34" charset="0"/>
              <a:buChar char="•"/>
            </a:pPr>
            <a:r>
              <a:rPr lang="es-AR" sz="1900" dirty="0">
                <a:latin typeface="Calibri" panose="020F0502020204030204" pitchFamily="34" charset="0"/>
                <a:ea typeface="Calibri" panose="020F0502020204030204" pitchFamily="34" charset="0"/>
                <a:cs typeface="Times New Roman" panose="02020603050405020304" pitchFamily="18" charset="0"/>
              </a:rPr>
              <a:t>La ART no podrá rechazar la afiliación de ningún empleador incluido en su ámbito de actuación.</a:t>
            </a:r>
          </a:p>
          <a:p>
            <a:pPr marL="285750" lvl="0" indent="-285750">
              <a:lnSpc>
                <a:spcPct val="107000"/>
              </a:lnSpc>
              <a:spcAft>
                <a:spcPts val="0"/>
              </a:spcAft>
              <a:buFont typeface="Arial" panose="020B0604020202020204" pitchFamily="34" charset="0"/>
              <a:buChar char="•"/>
            </a:pPr>
            <a:endParaRPr lang="es-AR" sz="19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s-AR" sz="1900" dirty="0">
                <a:latin typeface="Calibri" panose="020F0502020204030204" pitchFamily="34" charset="0"/>
                <a:ea typeface="Calibri" panose="020F0502020204030204" pitchFamily="34" charset="0"/>
                <a:cs typeface="Times New Roman" panose="02020603050405020304" pitchFamily="18" charset="0"/>
              </a:rPr>
              <a:t>La afiliación celebrará en un contrato cuya forma, contenido, y plazo de vigencia será determinada por la SRT.</a:t>
            </a:r>
          </a:p>
          <a:p>
            <a:pPr marL="285750" lvl="0" indent="-285750">
              <a:lnSpc>
                <a:spcPct val="107000"/>
              </a:lnSpc>
              <a:spcAft>
                <a:spcPts val="0"/>
              </a:spcAft>
              <a:buFont typeface="Arial" panose="020B0604020202020204" pitchFamily="34" charset="0"/>
              <a:buChar char="•"/>
            </a:pPr>
            <a:endParaRPr lang="es-AR" sz="19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s-AR" sz="1900" dirty="0">
                <a:latin typeface="Calibri" panose="020F0502020204030204" pitchFamily="34" charset="0"/>
                <a:ea typeface="Calibri" panose="020F0502020204030204" pitchFamily="34" charset="0"/>
                <a:cs typeface="Times New Roman" panose="02020603050405020304" pitchFamily="18" charset="0"/>
              </a:rPr>
              <a:t>La renovación del contrato será anual y automática aplicándose el régimen de alícuotas vigente a la fecha de la renovación.</a:t>
            </a:r>
          </a:p>
          <a:p>
            <a:pPr marL="285750" lvl="0" indent="-285750">
              <a:lnSpc>
                <a:spcPct val="107000"/>
              </a:lnSpc>
              <a:spcAft>
                <a:spcPts val="0"/>
              </a:spcAft>
              <a:buFont typeface="Arial" panose="020B0604020202020204" pitchFamily="34" charset="0"/>
              <a:buChar char="•"/>
            </a:pPr>
            <a:endParaRPr lang="es-AR" sz="19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s-AR" sz="1900" dirty="0">
                <a:latin typeface="Calibri" panose="020F0502020204030204" pitchFamily="34" charset="0"/>
                <a:ea typeface="Calibri" panose="020F0502020204030204" pitchFamily="34" charset="0"/>
                <a:cs typeface="Times New Roman" panose="02020603050405020304" pitchFamily="18" charset="0"/>
              </a:rPr>
              <a:t>La rescisión del contrato de afiliación estará supeditada a la firma de un nuevo contrato por parte del empleador con otra ART o a su incorporación en el régimen de </a:t>
            </a:r>
            <a:r>
              <a:rPr lang="es-AR" sz="1900" dirty="0" err="1">
                <a:latin typeface="Calibri" panose="020F0502020204030204" pitchFamily="34" charset="0"/>
                <a:ea typeface="Calibri" panose="020F0502020204030204" pitchFamily="34" charset="0"/>
                <a:cs typeface="Times New Roman" panose="02020603050405020304" pitchFamily="18" charset="0"/>
              </a:rPr>
              <a:t>autoseguro</a:t>
            </a:r>
            <a:r>
              <a:rPr lang="es-AR" sz="19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endParaRPr lang="es-AR" sz="1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3157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27</a:t>
            </a:fld>
            <a:endParaRPr lang="es-AR"/>
          </a:p>
        </p:txBody>
      </p:sp>
      <p:sp>
        <p:nvSpPr>
          <p:cNvPr id="3" name="Rectángulo 2"/>
          <p:cNvSpPr/>
          <p:nvPr/>
        </p:nvSpPr>
        <p:spPr>
          <a:xfrm>
            <a:off x="3431213" y="648206"/>
            <a:ext cx="1728743" cy="619272"/>
          </a:xfrm>
          <a:prstGeom prst="rect">
            <a:avLst/>
          </a:prstGeom>
        </p:spPr>
        <p:txBody>
          <a:bodyPr wrap="none">
            <a:spAutoFit/>
          </a:bodyPr>
          <a:lstStyle/>
          <a:p>
            <a:pPr>
              <a:lnSpc>
                <a:spcPct val="107000"/>
              </a:lnSpc>
              <a:spcAft>
                <a:spcPts val="800"/>
              </a:spcAft>
            </a:pPr>
            <a:r>
              <a:rPr lang="es-AR"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Traspaso</a:t>
            </a:r>
            <a:r>
              <a:rPr lang="es-A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s-A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845969" y="1980412"/>
            <a:ext cx="7563394" cy="787652"/>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pPr>
            <a:r>
              <a:rPr lang="es-AR" dirty="0"/>
              <a:t>6 meses, si se trata del primer traspaso.</a:t>
            </a:r>
          </a:p>
          <a:p>
            <a:pPr marL="285750" indent="-285750">
              <a:lnSpc>
                <a:spcPct val="107000"/>
              </a:lnSpc>
              <a:spcAft>
                <a:spcPts val="800"/>
              </a:spcAft>
              <a:buFont typeface="Arial" panose="020B0604020202020204" pitchFamily="34" charset="0"/>
              <a:buChar char="•"/>
            </a:pPr>
            <a:r>
              <a:rPr lang="es-AR" dirty="0"/>
              <a:t>12 meses, si su afiliación vigente se ha generado por un traspaso anterior.</a:t>
            </a:r>
            <a:endParaRPr lang="es-A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45969" y="1506030"/>
            <a:ext cx="7782876" cy="369332"/>
          </a:xfrm>
          <a:prstGeom prst="rect">
            <a:avLst/>
          </a:prstGeom>
        </p:spPr>
        <p:txBody>
          <a:bodyPr wrap="square">
            <a:spAutoFit/>
          </a:bodyPr>
          <a:lstStyle/>
          <a:p>
            <a:r>
              <a:rPr lang="es-AR" dirty="0">
                <a:latin typeface="Calibri" panose="020F0502020204030204" pitchFamily="34" charset="0"/>
                <a:ea typeface="Calibri" panose="020F0502020204030204" pitchFamily="34" charset="0"/>
                <a:cs typeface="Times New Roman" panose="02020603050405020304" pitchFamily="18" charset="0"/>
              </a:rPr>
              <a:t>Se deberán considerar los plazos legales de permanencia en la ART anterior:</a:t>
            </a:r>
            <a:endParaRPr lang="es-AR" dirty="0"/>
          </a:p>
        </p:txBody>
      </p:sp>
      <p:pic>
        <p:nvPicPr>
          <p:cNvPr id="8" name="Imagen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7389" y="3622765"/>
            <a:ext cx="8820553" cy="150137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9609368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28</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861774"/>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ALICUOTA</a:t>
            </a:r>
            <a:endParaRPr lang="es-AR"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74363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29</a:t>
            </a:fld>
            <a:endParaRPr lang="es-AR"/>
          </a:p>
        </p:txBody>
      </p:sp>
      <p:sp>
        <p:nvSpPr>
          <p:cNvPr id="3" name="Rectángulo 2"/>
          <p:cNvSpPr/>
          <p:nvPr/>
        </p:nvSpPr>
        <p:spPr>
          <a:xfrm>
            <a:off x="3431213" y="648206"/>
            <a:ext cx="1640962" cy="619272"/>
          </a:xfrm>
          <a:prstGeom prst="rect">
            <a:avLst/>
          </a:prstGeom>
        </p:spPr>
        <p:txBody>
          <a:bodyPr wrap="none">
            <a:spAutoFit/>
          </a:bodyPr>
          <a:lstStyle/>
          <a:p>
            <a:pPr>
              <a:lnSpc>
                <a:spcPct val="107000"/>
              </a:lnSpc>
              <a:spcAft>
                <a:spcPts val="800"/>
              </a:spcAft>
            </a:pPr>
            <a:r>
              <a:rPr lang="es-AR"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Alícuota</a:t>
            </a:r>
            <a:r>
              <a:rPr lang="es-A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s-A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45969" y="1506030"/>
            <a:ext cx="7782876" cy="430887"/>
          </a:xfrm>
          <a:prstGeom prst="rect">
            <a:avLst/>
          </a:prstGeom>
        </p:spPr>
        <p:txBody>
          <a:bodyPr wrap="square">
            <a:spAutoFit/>
          </a:bodyPr>
          <a:lstStyle/>
          <a:p>
            <a:r>
              <a:rPr lang="es-AR" sz="2200" dirty="0"/>
              <a:t>La alícuota es el porcentaje legal aplicable sobre la base imponible</a:t>
            </a:r>
          </a:p>
        </p:txBody>
      </p:sp>
      <p:sp>
        <p:nvSpPr>
          <p:cNvPr id="4" name="Rectángulo 3"/>
          <p:cNvSpPr/>
          <p:nvPr/>
        </p:nvSpPr>
        <p:spPr>
          <a:xfrm>
            <a:off x="682388" y="2374750"/>
            <a:ext cx="7726975" cy="2554545"/>
          </a:xfrm>
          <a:prstGeom prst="rect">
            <a:avLst/>
          </a:prstGeom>
        </p:spPr>
        <p:txBody>
          <a:bodyPr wrap="square">
            <a:spAutoFit/>
          </a:bodyPr>
          <a:lstStyle/>
          <a:p>
            <a:pPr marL="285750" indent="-285750">
              <a:buFont typeface="Arial" panose="020B0604020202020204" pitchFamily="34" charset="0"/>
              <a:buChar char="•"/>
            </a:pPr>
            <a:r>
              <a:rPr lang="es-AR" sz="2000" dirty="0">
                <a:solidFill>
                  <a:srgbClr val="222222"/>
                </a:solidFill>
              </a:rPr>
              <a:t>La ART sólo podrá modificar el monto de la alícuota previa autorización de la Superintendencia de Seguros de la Nación. </a:t>
            </a:r>
          </a:p>
          <a:p>
            <a:pPr marL="285750" indent="-285750">
              <a:buFont typeface="Arial" panose="020B0604020202020204" pitchFamily="34" charset="0"/>
              <a:buChar char="•"/>
            </a:pPr>
            <a:endParaRPr lang="es-AR" sz="2000" dirty="0">
              <a:solidFill>
                <a:srgbClr val="222222"/>
              </a:solidFill>
            </a:endParaRPr>
          </a:p>
          <a:p>
            <a:pPr marL="285750" indent="-285750">
              <a:buFont typeface="Arial" panose="020B0604020202020204" pitchFamily="34" charset="0"/>
              <a:buChar char="•"/>
            </a:pPr>
            <a:r>
              <a:rPr lang="es-AR" sz="2000" dirty="0">
                <a:solidFill>
                  <a:srgbClr val="222222"/>
                </a:solidFill>
              </a:rPr>
              <a:t>El valor de las alícuotas se acuerda con la ART en el contrato de afiliación, y depende de la actividad y nivel de riesgo.</a:t>
            </a:r>
          </a:p>
          <a:p>
            <a:pPr marL="285750" indent="-285750">
              <a:buFont typeface="Arial" panose="020B0604020202020204" pitchFamily="34" charset="0"/>
              <a:buChar char="•"/>
            </a:pPr>
            <a:endParaRPr lang="es-AR" sz="2000" dirty="0">
              <a:solidFill>
                <a:srgbClr val="222222"/>
              </a:solidFill>
            </a:endParaRPr>
          </a:p>
          <a:p>
            <a:pPr marL="285750" indent="-285750">
              <a:buFont typeface="Arial" panose="020B0604020202020204" pitchFamily="34" charset="0"/>
              <a:buChar char="•"/>
            </a:pPr>
            <a:r>
              <a:rPr lang="es-AR" sz="2000" dirty="0">
                <a:solidFill>
                  <a:srgbClr val="222222"/>
                </a:solidFill>
              </a:rPr>
              <a:t>La alícuota que cobra la ART no puede exceder la alícuota máxima para la actividad y nivel de riesgo de su empresa.</a:t>
            </a:r>
            <a:endParaRPr lang="es-AR" sz="2000" b="0" i="0" dirty="0">
              <a:solidFill>
                <a:srgbClr val="222222"/>
              </a:solidFill>
              <a:effectLst/>
            </a:endParaRPr>
          </a:p>
        </p:txBody>
      </p:sp>
    </p:spTree>
    <p:extLst>
      <p:ext uri="{BB962C8B-B14F-4D97-AF65-F5344CB8AC3E}">
        <p14:creationId xmlns:p14="http://schemas.microsoft.com/office/powerpoint/2010/main" val="19215243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7814" y="2274287"/>
            <a:ext cx="8256552" cy="4023360"/>
          </a:xfrm>
        </p:spPr>
        <p:txBody>
          <a:bodyPr>
            <a:normAutofit/>
          </a:bodyPr>
          <a:lstStyle/>
          <a:p>
            <a:pPr marL="0" indent="0">
              <a:buNone/>
            </a:pPr>
            <a:r>
              <a:rPr lang="es-MX" sz="2200" dirty="0"/>
              <a:t>Está compuesto por</a:t>
            </a:r>
            <a:r>
              <a:rPr lang="es-MX" sz="2200" dirty="0" smtClean="0"/>
              <a:t>:</a:t>
            </a:r>
            <a:endParaRPr lang="es-MX" sz="2200" dirty="0"/>
          </a:p>
          <a:p>
            <a:pPr>
              <a:buFontTx/>
              <a:buChar char="-"/>
            </a:pPr>
            <a:r>
              <a:rPr lang="es-MX" sz="2200" dirty="0"/>
              <a:t>Comitentes</a:t>
            </a:r>
          </a:p>
          <a:p>
            <a:pPr>
              <a:buFontTx/>
              <a:buChar char="-"/>
            </a:pPr>
            <a:r>
              <a:rPr lang="es-MX" sz="2200" dirty="0" smtClean="0"/>
              <a:t>Empleadores</a:t>
            </a:r>
          </a:p>
          <a:p>
            <a:pPr>
              <a:buFontTx/>
              <a:buChar char="-"/>
            </a:pPr>
            <a:r>
              <a:rPr lang="es-MX" sz="2200" dirty="0" smtClean="0"/>
              <a:t>Empleados</a:t>
            </a:r>
            <a:endParaRPr lang="es-MX" sz="2200" dirty="0"/>
          </a:p>
          <a:p>
            <a:pPr>
              <a:buFontTx/>
              <a:buChar char="-"/>
            </a:pPr>
            <a:r>
              <a:rPr lang="es-MX" sz="2200" dirty="0" smtClean="0"/>
              <a:t>Superintendencia de Riesgos del Trabajo (SRT)</a:t>
            </a:r>
            <a:endParaRPr lang="es-MX" sz="2200" dirty="0"/>
          </a:p>
          <a:p>
            <a:pPr>
              <a:buFontTx/>
              <a:buChar char="-"/>
            </a:pPr>
            <a:r>
              <a:rPr lang="es-MX" sz="2200" b="1" u="sng" dirty="0" smtClean="0"/>
              <a:t>Aseguradoras de Riesgo del Trabajo (ART)</a:t>
            </a:r>
            <a:endParaRPr lang="es-MX" sz="2200" b="1" u="sng" dirty="0"/>
          </a:p>
          <a:p>
            <a:pPr marL="0" indent="0">
              <a:buNone/>
            </a:pPr>
            <a:r>
              <a:rPr lang="es-MX" sz="2200" dirty="0"/>
              <a:t>Origen: Ley 24557 – “Ley de riesgos de trabajo”</a:t>
            </a:r>
          </a:p>
          <a:p>
            <a:pPr marL="0" indent="0">
              <a:buNone/>
            </a:pPr>
            <a:r>
              <a:rPr lang="es-MX" sz="2200" dirty="0"/>
              <a:t>Objetivo: Reducir la siniestralidad laboral: previniendo o reparando.</a:t>
            </a:r>
          </a:p>
          <a:p>
            <a:pPr>
              <a:buFontTx/>
              <a:buChar char="-"/>
            </a:pPr>
            <a:endParaRPr lang="es-MX" sz="2200" dirty="0"/>
          </a:p>
          <a:p>
            <a:pPr marL="0" indent="0">
              <a:buNone/>
            </a:pPr>
            <a:endParaRPr lang="es-MX" sz="2200" dirty="0"/>
          </a:p>
        </p:txBody>
      </p:sp>
      <p:sp>
        <p:nvSpPr>
          <p:cNvPr id="4" name="Marcador de número de diapositiva 3"/>
          <p:cNvSpPr>
            <a:spLocks noGrp="1"/>
          </p:cNvSpPr>
          <p:nvPr>
            <p:ph type="sldNum" sz="quarter" idx="12"/>
          </p:nvPr>
        </p:nvSpPr>
        <p:spPr/>
        <p:txBody>
          <a:bodyPr/>
          <a:lstStyle/>
          <a:p>
            <a:fld id="{7C1145B1-5381-4E01-AA55-1D597B8A4A3C}" type="slidenum">
              <a:rPr lang="es-AR" smtClean="0"/>
              <a:t>3</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INTRODUCCION</a:t>
            </a:r>
            <a:endParaRPr lang="es-AR" sz="4000" dirty="0">
              <a:effectLst>
                <a:outerShdw blurRad="38100" dist="38100" dir="2700000" algn="tl">
                  <a:srgbClr val="000000">
                    <a:alpha val="43137"/>
                  </a:srgbClr>
                </a:outerShdw>
              </a:effectLst>
            </a:endParaRPr>
          </a:p>
        </p:txBody>
      </p:sp>
      <p:sp>
        <p:nvSpPr>
          <p:cNvPr id="6" name="Rectángulo 5"/>
          <p:cNvSpPr/>
          <p:nvPr/>
        </p:nvSpPr>
        <p:spPr>
          <a:xfrm>
            <a:off x="547814" y="1797233"/>
            <a:ext cx="4572000" cy="477054"/>
          </a:xfrm>
          <a:prstGeom prst="rect">
            <a:avLst/>
          </a:prstGeom>
        </p:spPr>
        <p:txBody>
          <a:bodyPr>
            <a:spAutoFit/>
          </a:bodyPr>
          <a:lstStyle/>
          <a:p>
            <a:r>
              <a:rPr lang="es-MX" sz="2500" b="1" u="sng" dirty="0"/>
              <a:t>Sistema de Riesgos de trabajo</a:t>
            </a:r>
          </a:p>
        </p:txBody>
      </p:sp>
    </p:spTree>
    <p:extLst>
      <p:ext uri="{BB962C8B-B14F-4D97-AF65-F5344CB8AC3E}">
        <p14:creationId xmlns:p14="http://schemas.microsoft.com/office/powerpoint/2010/main" val="37891926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30</a:t>
            </a:fld>
            <a:endParaRPr lang="es-AR"/>
          </a:p>
        </p:txBody>
      </p:sp>
      <p:sp>
        <p:nvSpPr>
          <p:cNvPr id="7" name="Rectángulo 6"/>
          <p:cNvSpPr/>
          <p:nvPr/>
        </p:nvSpPr>
        <p:spPr>
          <a:xfrm>
            <a:off x="362806" y="310404"/>
            <a:ext cx="2367699" cy="430887"/>
          </a:xfrm>
          <a:prstGeom prst="rect">
            <a:avLst/>
          </a:prstGeom>
        </p:spPr>
        <p:txBody>
          <a:bodyPr wrap="none">
            <a:spAutoFit/>
          </a:bodyPr>
          <a:lstStyle/>
          <a:p>
            <a:r>
              <a:rPr lang="es-AR" sz="2200" b="1" dirty="0">
                <a:latin typeface="Calibri" panose="020F0502020204030204" pitchFamily="34" charset="0"/>
                <a:ea typeface="Calibri" panose="020F0502020204030204" pitchFamily="34" charset="0"/>
                <a:cs typeface="Times New Roman" panose="02020603050405020304" pitchFamily="18" charset="0"/>
              </a:rPr>
              <a:t>Cálculo cuota total</a:t>
            </a:r>
            <a:endParaRPr lang="es-AR" sz="2200" dirty="0"/>
          </a:p>
        </p:txBody>
      </p:sp>
      <p:pic>
        <p:nvPicPr>
          <p:cNvPr id="8" name="Imagen 7" descr="C:\Users\N\Documents\ShareX\Screenshots\2018-08\chrome_2018-08-11_11-22-08.png"/>
          <p:cNvPicPr/>
          <p:nvPr/>
        </p:nvPicPr>
        <p:blipFill>
          <a:blip r:embed="rId3">
            <a:extLst>
              <a:ext uri="{28A0092B-C50C-407E-A947-70E740481C1C}">
                <a14:useLocalDpi xmlns:a14="http://schemas.microsoft.com/office/drawing/2010/main" val="0"/>
              </a:ext>
            </a:extLst>
          </a:blip>
          <a:srcRect/>
          <a:stretch>
            <a:fillRect/>
          </a:stretch>
        </p:blipFill>
        <p:spPr bwMode="auto">
          <a:xfrm>
            <a:off x="362806" y="2776301"/>
            <a:ext cx="8638653" cy="2250823"/>
          </a:xfrm>
          <a:prstGeom prst="rect">
            <a:avLst/>
          </a:prstGeom>
          <a:noFill/>
          <a:ln w="57150">
            <a:solidFill>
              <a:schemeClr val="accent6">
                <a:lumMod val="60000"/>
                <a:lumOff val="40000"/>
              </a:schemeClr>
            </a:solidFill>
          </a:ln>
        </p:spPr>
      </p:pic>
      <p:sp>
        <p:nvSpPr>
          <p:cNvPr id="4" name="Rectángulo 3"/>
          <p:cNvSpPr/>
          <p:nvPr/>
        </p:nvSpPr>
        <p:spPr>
          <a:xfrm>
            <a:off x="362806" y="5338678"/>
            <a:ext cx="8095444" cy="1631216"/>
          </a:xfrm>
          <a:prstGeom prst="rect">
            <a:avLst/>
          </a:prstGeom>
        </p:spPr>
        <p:txBody>
          <a:bodyPr wrap="square">
            <a:spAutoFit/>
          </a:bodyPr>
          <a:lstStyle/>
          <a:p>
            <a:pPr fontAlgn="base"/>
            <a:r>
              <a:rPr lang="es-AR" dirty="0">
                <a:ea typeface="Calibri" panose="020F0502020204030204" pitchFamily="34" charset="0"/>
                <a:cs typeface="Times New Roman" panose="02020603050405020304" pitchFamily="18" charset="0"/>
              </a:rPr>
              <a:t>*</a:t>
            </a:r>
            <a:r>
              <a:rPr lang="es-AR" sz="1600" dirty="0">
                <a:ea typeface="Calibri" panose="020F0502020204030204" pitchFamily="34" charset="0"/>
                <a:cs typeface="Times New Roman" panose="02020603050405020304" pitchFamily="18" charset="0"/>
              </a:rPr>
              <a:t>FFEP: Fondo Fiduciario de enfermedades profesionales. Los empleadores deben aportar $0,60 por cada empleado, para solventar parte de los costos de hipoacusias y enfermedades. no listadas</a:t>
            </a:r>
            <a:endParaRPr lang="es-AR" sz="1600" dirty="0">
              <a:solidFill>
                <a:srgbClr val="666666"/>
              </a:solidFill>
            </a:endParaRPr>
          </a:p>
          <a:p>
            <a:r>
              <a:rPr lang="es-AR" sz="2400" dirty="0"/>
              <a:t/>
            </a:r>
            <a:br>
              <a:rPr lang="es-AR" sz="2400" dirty="0"/>
            </a:br>
            <a:r>
              <a:rPr lang="es-AR" sz="2200" dirty="0">
                <a:latin typeface="Calibri" panose="020F0502020204030204" pitchFamily="34" charset="0"/>
                <a:ea typeface="Calibri" panose="020F0502020204030204" pitchFamily="34" charset="0"/>
                <a:cs typeface="Times New Roman" panose="02020603050405020304" pitchFamily="18" charset="0"/>
              </a:rPr>
              <a:t> </a:t>
            </a:r>
            <a:endParaRPr lang="es-AR" sz="2200" dirty="0"/>
          </a:p>
        </p:txBody>
      </p:sp>
      <p:sp>
        <p:nvSpPr>
          <p:cNvPr id="9" name="Rectángulo 8"/>
          <p:cNvSpPr/>
          <p:nvPr/>
        </p:nvSpPr>
        <p:spPr>
          <a:xfrm>
            <a:off x="362806" y="833532"/>
            <a:ext cx="7726975" cy="1938992"/>
          </a:xfrm>
          <a:prstGeom prst="rect">
            <a:avLst/>
          </a:prstGeom>
        </p:spPr>
        <p:txBody>
          <a:bodyPr wrap="square">
            <a:spAutoFit/>
          </a:bodyPr>
          <a:lstStyle/>
          <a:p>
            <a:r>
              <a:rPr lang="es-AR" sz="2000" dirty="0"/>
              <a:t>La cuota se integra por:</a:t>
            </a:r>
          </a:p>
          <a:p>
            <a:pPr marL="285750" indent="-285750">
              <a:buFont typeface="Arial" panose="020B0604020202020204" pitchFamily="34" charset="0"/>
              <a:buChar char="•"/>
            </a:pPr>
            <a:r>
              <a:rPr lang="es-AR" sz="2000" dirty="0"/>
              <a:t>Una alícuota de suma fija multiplicada por cada trabajador declarado,</a:t>
            </a:r>
          </a:p>
          <a:p>
            <a:pPr marL="285750" indent="-285750">
              <a:buFont typeface="Arial" panose="020B0604020202020204" pitchFamily="34" charset="0"/>
              <a:buChar char="•"/>
            </a:pPr>
            <a:r>
              <a:rPr lang="es-AR" sz="2000" dirty="0"/>
              <a:t>Una alícuota variable: porcentaje calculado sobre la masa salarial </a:t>
            </a:r>
            <a:r>
              <a:rPr lang="es-AR" sz="2000" dirty="0">
                <a:latin typeface="Calibri" panose="020F0502020204030204" pitchFamily="34" charset="0"/>
                <a:ea typeface="Calibri" panose="020F0502020204030204" pitchFamily="34" charset="0"/>
                <a:cs typeface="Times New Roman" panose="02020603050405020304" pitchFamily="18" charset="0"/>
              </a:rPr>
              <a:t>(conceptos remunerativos + </a:t>
            </a:r>
            <a:r>
              <a:rPr lang="es-AR" sz="2000">
                <a:latin typeface="Calibri" panose="020F0502020204030204" pitchFamily="34" charset="0"/>
                <a:ea typeface="Calibri" panose="020F0502020204030204" pitchFamily="34" charset="0"/>
                <a:cs typeface="Times New Roman" panose="02020603050405020304" pitchFamily="18" charset="0"/>
              </a:rPr>
              <a:t>no </a:t>
            </a:r>
            <a:r>
              <a:rPr lang="es-AR" sz="2000" smtClean="0">
                <a:latin typeface="Calibri" panose="020F0502020204030204" pitchFamily="34" charset="0"/>
                <a:ea typeface="Calibri" panose="020F0502020204030204" pitchFamily="34" charset="0"/>
                <a:cs typeface="Times New Roman" panose="02020603050405020304" pitchFamily="18" charset="0"/>
              </a:rPr>
              <a:t>remunerativos) </a:t>
            </a:r>
            <a:r>
              <a:rPr lang="es-AR" sz="2000" dirty="0">
                <a:latin typeface="Calibri" panose="020F0502020204030204" pitchFamily="34" charset="0"/>
                <a:ea typeface="Calibri" panose="020F0502020204030204" pitchFamily="34" charset="0"/>
                <a:cs typeface="Times New Roman" panose="02020603050405020304" pitchFamily="18" charset="0"/>
              </a:rPr>
              <a:t>sin topes </a:t>
            </a:r>
            <a:endParaRPr lang="es-AR" sz="2000" dirty="0"/>
          </a:p>
          <a:p>
            <a:pPr marL="285750" indent="-285750">
              <a:buFont typeface="Arial" panose="020B0604020202020204" pitchFamily="34" charset="0"/>
              <a:buChar char="•"/>
            </a:pPr>
            <a:r>
              <a:rPr lang="es-AR" sz="2000" dirty="0"/>
              <a:t> Un importe fijo con destino al Fondo Fiduciario de Enfermedades Profesionales (FFEP), multiplicado por cada uno de los trabajadores.</a:t>
            </a:r>
          </a:p>
        </p:txBody>
      </p:sp>
    </p:spTree>
    <p:extLst>
      <p:ext uri="{BB962C8B-B14F-4D97-AF65-F5344CB8AC3E}">
        <p14:creationId xmlns:p14="http://schemas.microsoft.com/office/powerpoint/2010/main" val="32142314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31</a:t>
            </a:fld>
            <a:endParaRPr lang="es-AR"/>
          </a:p>
        </p:txBody>
      </p:sp>
      <p:sp>
        <p:nvSpPr>
          <p:cNvPr id="7" name="Rectángulo 6"/>
          <p:cNvSpPr/>
          <p:nvPr/>
        </p:nvSpPr>
        <p:spPr>
          <a:xfrm>
            <a:off x="541834" y="630605"/>
            <a:ext cx="2966118" cy="430887"/>
          </a:xfrm>
          <a:prstGeom prst="rect">
            <a:avLst/>
          </a:prstGeom>
        </p:spPr>
        <p:txBody>
          <a:bodyPr wrap="square">
            <a:spAutoFit/>
          </a:bodyPr>
          <a:lstStyle/>
          <a:p>
            <a:r>
              <a:rPr lang="es-AR" sz="2200" b="1" dirty="0">
                <a:latin typeface="Calibri" panose="020F0502020204030204" pitchFamily="34" charset="0"/>
                <a:ea typeface="Calibri" panose="020F0502020204030204" pitchFamily="34" charset="0"/>
                <a:cs typeface="Times New Roman" panose="02020603050405020304" pitchFamily="18" charset="0"/>
              </a:rPr>
              <a:t>Cálculo cuota total</a:t>
            </a:r>
            <a:endParaRPr lang="es-AR" sz="2200" dirty="0"/>
          </a:p>
        </p:txBody>
      </p:sp>
      <p:sp>
        <p:nvSpPr>
          <p:cNvPr id="10" name="Rectángulo 9"/>
          <p:cNvSpPr/>
          <p:nvPr/>
        </p:nvSpPr>
        <p:spPr>
          <a:xfrm>
            <a:off x="373297" y="1380936"/>
            <a:ext cx="3032516" cy="3139321"/>
          </a:xfrm>
          <a:prstGeom prst="rect">
            <a:avLst/>
          </a:prstGeom>
        </p:spPr>
        <p:txBody>
          <a:bodyPr wrap="square">
            <a:spAutoFit/>
          </a:bodyPr>
          <a:lstStyle/>
          <a:p>
            <a:pPr marL="285750" indent="-285750">
              <a:buFont typeface="Arial" panose="020B0604020202020204" pitchFamily="34" charset="0"/>
              <a:buChar char="•"/>
            </a:pPr>
            <a:r>
              <a:rPr lang="es-AR" sz="2200" dirty="0">
                <a:latin typeface="Calibri" panose="020F0502020204030204" pitchFamily="34" charset="0"/>
                <a:ea typeface="Calibri" panose="020F0502020204030204" pitchFamily="34" charset="0"/>
                <a:cs typeface="Times New Roman" panose="02020603050405020304" pitchFamily="18" charset="0"/>
              </a:rPr>
              <a:t>Los valores fijos y variables </a:t>
            </a:r>
            <a:r>
              <a:rPr lang="es-AR" sz="2200" dirty="0"/>
              <a:t>dependen de la actividad que desarrolla la empresa ya que está relacionado con las tareas que realiza el empleado y el nivel de riesgo</a:t>
            </a:r>
            <a:r>
              <a:rPr lang="es-AR" sz="2200" dirty="0">
                <a:latin typeface="Calibri" panose="020F0502020204030204" pitchFamily="34" charset="0"/>
                <a:ea typeface="Calibri" panose="020F0502020204030204" pitchFamily="34" charset="0"/>
                <a:cs typeface="Times New Roman" panose="02020603050405020304" pitchFamily="18" charset="0"/>
              </a:rPr>
              <a:t> </a:t>
            </a:r>
            <a:endParaRPr lang="es-AR" sz="2200" dirty="0"/>
          </a:p>
        </p:txBody>
      </p:sp>
      <p:pic>
        <p:nvPicPr>
          <p:cNvPr id="11" name="4 Imagen"/>
          <p:cNvPicPr/>
          <p:nvPr/>
        </p:nvPicPr>
        <p:blipFill>
          <a:blip r:embed="rId3" cstate="print"/>
          <a:srcRect/>
          <a:stretch>
            <a:fillRect/>
          </a:stretch>
        </p:blipFill>
        <p:spPr bwMode="auto">
          <a:xfrm>
            <a:off x="3805613" y="846048"/>
            <a:ext cx="4635500" cy="4610100"/>
          </a:xfrm>
          <a:prstGeom prst="rect">
            <a:avLst/>
          </a:prstGeom>
          <a:noFill/>
          <a:ln w="9525">
            <a:noFill/>
            <a:miter lim="800000"/>
            <a:headEnd/>
            <a:tailEnd/>
          </a:ln>
        </p:spPr>
      </p:pic>
      <p:sp>
        <p:nvSpPr>
          <p:cNvPr id="4" name="Rectángulo 3"/>
          <p:cNvSpPr/>
          <p:nvPr/>
        </p:nvSpPr>
        <p:spPr>
          <a:xfrm>
            <a:off x="3805613" y="5436511"/>
            <a:ext cx="4572000" cy="738664"/>
          </a:xfrm>
          <a:prstGeom prst="rect">
            <a:avLst/>
          </a:prstGeom>
        </p:spPr>
        <p:txBody>
          <a:bodyPr>
            <a:spAutoFit/>
          </a:bodyPr>
          <a:lstStyle/>
          <a:p>
            <a:pPr>
              <a:spcAft>
                <a:spcPts val="0"/>
              </a:spcAft>
            </a:pPr>
            <a:r>
              <a:rPr lang="es-AR" sz="1400" dirty="0">
                <a:solidFill>
                  <a:srgbClr val="000000"/>
                </a:solidFill>
                <a:latin typeface="Calibri" panose="020F0502020204030204" pitchFamily="34" charset="0"/>
                <a:ea typeface="Calibri" panose="020F0502020204030204" pitchFamily="34" charset="0"/>
              </a:rPr>
              <a:t>Las alícuotas máximas son aprobadas por la Superintendencia de Seguros de la Nación para cada actividad económica.</a:t>
            </a:r>
            <a:endParaRPr lang="es-AR" sz="16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837056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32</a:t>
            </a:fld>
            <a:endParaRPr lang="es-AR"/>
          </a:p>
        </p:txBody>
      </p:sp>
      <p:sp>
        <p:nvSpPr>
          <p:cNvPr id="9" name="Rectángulo 8"/>
          <p:cNvSpPr/>
          <p:nvPr/>
        </p:nvSpPr>
        <p:spPr>
          <a:xfrm>
            <a:off x="626487" y="1879238"/>
            <a:ext cx="7782876" cy="2462213"/>
          </a:xfrm>
          <a:prstGeom prst="rect">
            <a:avLst/>
          </a:prstGeom>
        </p:spPr>
        <p:txBody>
          <a:bodyPr wrap="square">
            <a:spAutoFit/>
          </a:bodyPr>
          <a:lstStyle/>
          <a:p>
            <a:pPr marL="285750" indent="-285750">
              <a:buFont typeface="Arial" panose="020B0604020202020204" pitchFamily="34" charset="0"/>
              <a:buChar char="•"/>
            </a:pPr>
            <a:r>
              <a:rPr lang="es-AR" sz="2200" dirty="0"/>
              <a:t>El pago de la ART se efectúa por adelantado en función de la nómina salarial del mes anterior. </a:t>
            </a:r>
          </a:p>
          <a:p>
            <a:pPr marL="45720" indent="0">
              <a:buNone/>
            </a:pPr>
            <a:endParaRPr lang="es-AR" sz="2200" dirty="0"/>
          </a:p>
          <a:p>
            <a:pPr marL="285750" indent="-285750">
              <a:buFont typeface="Arial" panose="020B0604020202020204" pitchFamily="34" charset="0"/>
              <a:buChar char="•"/>
            </a:pPr>
            <a:r>
              <a:rPr lang="es-AR" sz="2200" b="1" dirty="0"/>
              <a:t>Primer Periodo</a:t>
            </a:r>
            <a:r>
              <a:rPr lang="es-AR" sz="2200" dirty="0"/>
              <a:t>: Como la ART se paga por adelantado, es necesario pagar el Seguro de Riesgos del Trabajo por fuera realizando el cálculo en función de lo que se estima que se va a pagar de salarios brutos por ese mes.</a:t>
            </a:r>
          </a:p>
        </p:txBody>
      </p:sp>
      <p:sp>
        <p:nvSpPr>
          <p:cNvPr id="7" name="Rectángulo 6"/>
          <p:cNvSpPr/>
          <p:nvPr/>
        </p:nvSpPr>
        <p:spPr>
          <a:xfrm>
            <a:off x="626487" y="845637"/>
            <a:ext cx="2966118" cy="430887"/>
          </a:xfrm>
          <a:prstGeom prst="rect">
            <a:avLst/>
          </a:prstGeom>
        </p:spPr>
        <p:txBody>
          <a:bodyPr wrap="square">
            <a:spAutoFit/>
          </a:bodyPr>
          <a:lstStyle/>
          <a:p>
            <a:r>
              <a:rPr lang="es-AR" sz="2200" b="1" dirty="0">
                <a:latin typeface="Calibri" panose="020F0502020204030204" pitchFamily="34" charset="0"/>
                <a:ea typeface="Calibri" panose="020F0502020204030204" pitchFamily="34" charset="0"/>
                <a:cs typeface="Times New Roman" panose="02020603050405020304" pitchFamily="18" charset="0"/>
              </a:rPr>
              <a:t>Forma de Pago</a:t>
            </a:r>
            <a:endParaRPr lang="es-AR" sz="2200" dirty="0"/>
          </a:p>
        </p:txBody>
      </p:sp>
    </p:spTree>
    <p:extLst>
      <p:ext uri="{BB962C8B-B14F-4D97-AF65-F5344CB8AC3E}">
        <p14:creationId xmlns:p14="http://schemas.microsoft.com/office/powerpoint/2010/main" val="37492193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33</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861774"/>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CONTINGENCIAS</a:t>
            </a:r>
            <a:endParaRPr lang="es-AR"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57091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34</a:t>
            </a:fld>
            <a:endParaRPr lang="es-AR"/>
          </a:p>
        </p:txBody>
      </p:sp>
      <p:sp>
        <p:nvSpPr>
          <p:cNvPr id="3" name="Rectángulo 2"/>
          <p:cNvSpPr/>
          <p:nvPr/>
        </p:nvSpPr>
        <p:spPr>
          <a:xfrm>
            <a:off x="3380413" y="274005"/>
            <a:ext cx="2609817" cy="619272"/>
          </a:xfrm>
          <a:prstGeom prst="rect">
            <a:avLst/>
          </a:prstGeom>
        </p:spPr>
        <p:txBody>
          <a:bodyPr wrap="none">
            <a:spAutoFit/>
          </a:bodyPr>
          <a:lstStyle/>
          <a:p>
            <a:pPr algn="ctr">
              <a:lnSpc>
                <a:spcPct val="107000"/>
              </a:lnSpc>
              <a:spcAft>
                <a:spcPts val="800"/>
              </a:spcAft>
            </a:pPr>
            <a:r>
              <a:rPr lang="es-AR"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Contingencias</a:t>
            </a:r>
            <a:r>
              <a:rPr lang="es-A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s-A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95921" y="1352540"/>
            <a:ext cx="8178800" cy="3477875"/>
          </a:xfrm>
          <a:prstGeom prst="rect">
            <a:avLst/>
          </a:prstGeom>
        </p:spPr>
        <p:txBody>
          <a:bodyPr wrap="square">
            <a:spAutoFit/>
          </a:bodyPr>
          <a:lstStyle/>
          <a:p>
            <a:r>
              <a:rPr lang="es-AR" sz="2200" b="1" dirty="0">
                <a:cs typeface="Calibri" pitchFamily="34" charset="0"/>
              </a:rPr>
              <a:t>Cubiertas por la Ley</a:t>
            </a:r>
          </a:p>
          <a:p>
            <a:endParaRPr lang="es-AR" sz="2200" b="1" dirty="0">
              <a:cs typeface="Calibri" pitchFamily="34" charset="0"/>
            </a:endParaRPr>
          </a:p>
          <a:p>
            <a:pPr marL="457200" lvl="0" indent="-457200">
              <a:buNone/>
            </a:pPr>
            <a:r>
              <a:rPr lang="es-AR" sz="2200" b="1" dirty="0">
                <a:cs typeface="Calibri" pitchFamily="34" charset="0"/>
              </a:rPr>
              <a:t>1.   Accidente laboral: </a:t>
            </a:r>
            <a:r>
              <a:rPr lang="es-AR" sz="2200" dirty="0">
                <a:cs typeface="Calibri" pitchFamily="34" charset="0"/>
              </a:rPr>
              <a:t>Todo acontecimiento súbito y violento ocurrido por el hecho o en ocasión del trabajo, o en el trayecto entre el domicilio del trabajador y el lugar de trabajo. La modificación del itinerario será aceptada siempre que previamente se notifique.</a:t>
            </a:r>
          </a:p>
          <a:p>
            <a:pPr marL="457200" lvl="0" indent="-457200">
              <a:buNone/>
            </a:pPr>
            <a:endParaRPr lang="es-AR" sz="2200" b="1" dirty="0">
              <a:cs typeface="Calibri" pitchFamily="34" charset="0"/>
            </a:endParaRPr>
          </a:p>
          <a:p>
            <a:pPr marL="457200" lvl="0" indent="-457200">
              <a:buNone/>
            </a:pPr>
            <a:endParaRPr lang="es-AR" sz="2200" b="1" dirty="0">
              <a:cs typeface="Calibri" pitchFamily="34" charset="0"/>
            </a:endParaRPr>
          </a:p>
          <a:p>
            <a:pPr marL="457200" lvl="0" indent="-457200">
              <a:buNone/>
            </a:pPr>
            <a:r>
              <a:rPr lang="es-AR" sz="2200" b="1" dirty="0">
                <a:cs typeface="Calibri" pitchFamily="34" charset="0"/>
              </a:rPr>
              <a:t>2.  Enfermedades profesionales: </a:t>
            </a:r>
            <a:r>
              <a:rPr lang="es-AR" sz="2200" dirty="0">
                <a:cs typeface="Calibri" pitchFamily="34" charset="0"/>
              </a:rPr>
              <a:t>El amparo legal queda en principio limitado a un listado de enfermedades.</a:t>
            </a:r>
          </a:p>
        </p:txBody>
      </p:sp>
    </p:spTree>
    <p:extLst>
      <p:ext uri="{BB962C8B-B14F-4D97-AF65-F5344CB8AC3E}">
        <p14:creationId xmlns:p14="http://schemas.microsoft.com/office/powerpoint/2010/main" val="912086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35</a:t>
            </a:fld>
            <a:endParaRPr lang="es-AR"/>
          </a:p>
        </p:txBody>
      </p:sp>
      <p:sp>
        <p:nvSpPr>
          <p:cNvPr id="3" name="Rectángulo 2"/>
          <p:cNvSpPr/>
          <p:nvPr/>
        </p:nvSpPr>
        <p:spPr>
          <a:xfrm>
            <a:off x="3380413" y="274005"/>
            <a:ext cx="2609817" cy="595932"/>
          </a:xfrm>
          <a:prstGeom prst="rect">
            <a:avLst/>
          </a:prstGeom>
        </p:spPr>
        <p:txBody>
          <a:bodyPr wrap="none">
            <a:spAutoFit/>
          </a:bodyPr>
          <a:lstStyle/>
          <a:p>
            <a:pPr algn="ctr">
              <a:lnSpc>
                <a:spcPct val="107000"/>
              </a:lnSpc>
              <a:spcAft>
                <a:spcPts val="800"/>
              </a:spcAft>
            </a:pPr>
            <a:r>
              <a:rPr lang="es-AR" sz="3200" b="1" dirty="0">
                <a:latin typeface="Calibri" panose="020F0502020204030204" pitchFamily="34" charset="0"/>
                <a:ea typeface="Calibri" panose="020F0502020204030204" pitchFamily="34" charset="0"/>
                <a:cs typeface="Times New Roman" panose="02020603050405020304" pitchFamily="18" charset="0"/>
              </a:rPr>
              <a:t>Contingencias</a:t>
            </a:r>
            <a:r>
              <a:rPr lang="es-AR" b="1" dirty="0">
                <a:latin typeface="Calibri" panose="020F0502020204030204" pitchFamily="34" charset="0"/>
                <a:ea typeface="Calibri" panose="020F0502020204030204" pitchFamily="34" charset="0"/>
                <a:cs typeface="Times New Roman" panose="02020603050405020304" pitchFamily="18" charset="0"/>
              </a:rPr>
              <a:t> </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95921" y="1352540"/>
            <a:ext cx="8178800" cy="769441"/>
          </a:xfrm>
          <a:prstGeom prst="rect">
            <a:avLst/>
          </a:prstGeom>
        </p:spPr>
        <p:txBody>
          <a:bodyPr wrap="square">
            <a:spAutoFit/>
          </a:bodyPr>
          <a:lstStyle/>
          <a:p>
            <a:r>
              <a:rPr lang="es-AR" sz="2200" b="1" dirty="0">
                <a:cs typeface="Calibri" pitchFamily="34" charset="0"/>
              </a:rPr>
              <a:t>No Cubiertas por la Ley</a:t>
            </a:r>
          </a:p>
          <a:p>
            <a:endParaRPr lang="es-AR" sz="2200" b="1" dirty="0">
              <a:cs typeface="Calibri" pitchFamily="34" charset="0"/>
            </a:endParaRPr>
          </a:p>
        </p:txBody>
      </p:sp>
      <p:sp>
        <p:nvSpPr>
          <p:cNvPr id="7" name="Rectángulo 6"/>
          <p:cNvSpPr/>
          <p:nvPr/>
        </p:nvSpPr>
        <p:spPr>
          <a:xfrm>
            <a:off x="595920" y="1934061"/>
            <a:ext cx="8548079" cy="4439677"/>
          </a:xfrm>
          <a:prstGeom prst="rect">
            <a:avLst/>
          </a:prstGeom>
        </p:spPr>
        <p:txBody>
          <a:bodyPr wrap="square">
            <a:spAutoFit/>
          </a:bodyPr>
          <a:lstStyle/>
          <a:p>
            <a:pPr marL="285750" lvl="0" indent="-285750">
              <a:lnSpc>
                <a:spcPct val="107000"/>
              </a:lnSpc>
              <a:spcAft>
                <a:spcPts val="0"/>
              </a:spcAft>
              <a:buFont typeface="Arial" panose="020B0604020202020204" pitchFamily="34" charset="0"/>
              <a:buChar char="•"/>
            </a:pPr>
            <a:r>
              <a:rPr lang="es-AR" sz="2200" dirty="0">
                <a:latin typeface="Calibri" panose="020F0502020204030204" pitchFamily="34" charset="0"/>
                <a:ea typeface="Calibri" panose="020F0502020204030204" pitchFamily="34" charset="0"/>
                <a:cs typeface="Times New Roman" panose="02020603050405020304" pitchFamily="18" charset="0"/>
              </a:rPr>
              <a:t>Los accidentes de trabajo y las enfermedades profesionales causados por dolo del trabajador o por fuerza mayor extraña al trabajo.</a:t>
            </a:r>
          </a:p>
          <a:p>
            <a:pPr marL="285750" lvl="0" indent="-285750">
              <a:lnSpc>
                <a:spcPct val="107000"/>
              </a:lnSpc>
              <a:spcAft>
                <a:spcPts val="0"/>
              </a:spcAft>
              <a:buFont typeface="Arial" panose="020B0604020202020204" pitchFamily="34" charset="0"/>
              <a:buChar char="•"/>
            </a:pPr>
            <a:endParaRPr lang="es-AR" sz="22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s-AR" sz="2200" dirty="0">
                <a:latin typeface="Calibri" panose="020F0502020204030204" pitchFamily="34" charset="0"/>
                <a:ea typeface="Calibri" panose="020F0502020204030204" pitchFamily="34" charset="0"/>
                <a:cs typeface="Times New Roman" panose="02020603050405020304" pitchFamily="18" charset="0"/>
              </a:rPr>
              <a:t>Las incapacidades del trabajador preexistentes a la iniciación de la relación laboral. </a:t>
            </a:r>
          </a:p>
          <a:p>
            <a:pPr marL="285750" lvl="0" indent="-285750">
              <a:lnSpc>
                <a:spcPct val="107000"/>
              </a:lnSpc>
              <a:spcAft>
                <a:spcPts val="0"/>
              </a:spcAft>
              <a:buFont typeface="Arial" panose="020B0604020202020204" pitchFamily="34" charset="0"/>
              <a:buChar char="•"/>
            </a:pPr>
            <a:endParaRPr lang="es-AR" sz="22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s-AR" sz="2200" dirty="0">
                <a:latin typeface="Calibri" panose="020F0502020204030204" pitchFamily="34" charset="0"/>
                <a:ea typeface="Calibri" panose="020F0502020204030204" pitchFamily="34" charset="0"/>
                <a:cs typeface="Times New Roman" panose="02020603050405020304" pitchFamily="18" charset="0"/>
              </a:rPr>
              <a:t>Por no haber denunciado el accidente a tiempo (dentro de las 48 horas)</a:t>
            </a:r>
          </a:p>
          <a:p>
            <a:pPr marL="285750" lvl="0" indent="-285750">
              <a:lnSpc>
                <a:spcPct val="107000"/>
              </a:lnSpc>
              <a:spcAft>
                <a:spcPts val="0"/>
              </a:spcAft>
              <a:buFont typeface="Arial" panose="020B0604020202020204" pitchFamily="34" charset="0"/>
              <a:buChar char="•"/>
            </a:pPr>
            <a:endParaRPr lang="es-AR" sz="22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0"/>
              </a:spcAft>
              <a:buFont typeface="Arial" panose="020B0604020202020204" pitchFamily="34" charset="0"/>
              <a:buChar char="•"/>
            </a:pPr>
            <a:r>
              <a:rPr lang="es-AR" sz="2200" dirty="0">
                <a:latin typeface="Calibri" panose="020F0502020204030204" pitchFamily="34" charset="0"/>
                <a:ea typeface="Calibri" panose="020F0502020204030204" pitchFamily="34" charset="0"/>
                <a:cs typeface="Times New Roman" panose="02020603050405020304" pitchFamily="18" charset="0"/>
              </a:rPr>
              <a:t>Cambio de trayecto sin previo aviso.</a:t>
            </a:r>
          </a:p>
          <a:p>
            <a:pPr marL="285750" lvl="0" indent="-285750">
              <a:lnSpc>
                <a:spcPct val="107000"/>
              </a:lnSpc>
              <a:spcAft>
                <a:spcPts val="0"/>
              </a:spcAft>
              <a:buFont typeface="Arial" panose="020B0604020202020204" pitchFamily="34" charset="0"/>
              <a:buChar char="•"/>
            </a:pPr>
            <a:endParaRPr lang="es-AR" sz="22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s-AR" sz="2200" dirty="0">
                <a:latin typeface="Calibri" panose="020F0502020204030204" pitchFamily="34" charset="0"/>
                <a:ea typeface="Calibri" panose="020F0502020204030204" pitchFamily="34" charset="0"/>
                <a:cs typeface="Times New Roman" panose="02020603050405020304" pitchFamily="18" charset="0"/>
              </a:rPr>
              <a:t>Porque el accidentado abandonó el tratamiento.</a:t>
            </a:r>
          </a:p>
        </p:txBody>
      </p:sp>
    </p:spTree>
    <p:extLst>
      <p:ext uri="{BB962C8B-B14F-4D97-AF65-F5344CB8AC3E}">
        <p14:creationId xmlns:p14="http://schemas.microsoft.com/office/powerpoint/2010/main" val="31078045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36</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861774"/>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EXAMENES MÉDICOS</a:t>
            </a:r>
            <a:endParaRPr lang="es-AR"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54566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5562" y="2202786"/>
            <a:ext cx="7543801" cy="4023360"/>
          </a:xfrm>
        </p:spPr>
        <p:txBody>
          <a:bodyPr>
            <a:normAutofit/>
          </a:bodyPr>
          <a:lstStyle/>
          <a:p>
            <a:r>
              <a:rPr lang="es-AR" dirty="0"/>
              <a:t>Las comisiones médicas y la Comisión Médica Central creadas por la ley 24.241 (artículo 51), serán las encargadas de determinar:</a:t>
            </a:r>
          </a:p>
          <a:p>
            <a:r>
              <a:rPr lang="es-AR" dirty="0">
                <a:solidFill>
                  <a:schemeClr val="accent1"/>
                </a:solidFill>
              </a:rPr>
              <a:t>-</a:t>
            </a:r>
            <a:r>
              <a:rPr lang="es-AR" dirty="0"/>
              <a:t> La naturaleza laboral del accidente o profesional de la enfermedad;</a:t>
            </a:r>
          </a:p>
          <a:p>
            <a:r>
              <a:rPr lang="es-AR" dirty="0">
                <a:solidFill>
                  <a:schemeClr val="accent1"/>
                </a:solidFill>
              </a:rPr>
              <a:t>-</a:t>
            </a:r>
            <a:r>
              <a:rPr lang="es-AR" dirty="0"/>
              <a:t> El carácter y grado de la incapacidad;</a:t>
            </a:r>
          </a:p>
          <a:p>
            <a:r>
              <a:rPr lang="es-AR" dirty="0">
                <a:solidFill>
                  <a:schemeClr val="accent1"/>
                </a:solidFill>
              </a:rPr>
              <a:t>-</a:t>
            </a:r>
            <a:r>
              <a:rPr lang="es-AR" dirty="0"/>
              <a:t> El contenido y alcances de las prestaciones en especie.</a:t>
            </a:r>
          </a:p>
          <a:p>
            <a:endParaRPr lang="es-AR" dirty="0"/>
          </a:p>
        </p:txBody>
      </p:sp>
      <p:sp>
        <p:nvSpPr>
          <p:cNvPr id="4" name="Marcador de número de diapositiva 3"/>
          <p:cNvSpPr>
            <a:spLocks noGrp="1"/>
          </p:cNvSpPr>
          <p:nvPr>
            <p:ph type="sldNum" sz="quarter" idx="12"/>
          </p:nvPr>
        </p:nvSpPr>
        <p:spPr/>
        <p:txBody>
          <a:bodyPr/>
          <a:lstStyle/>
          <a:p>
            <a:fld id="{7C1145B1-5381-4E01-AA55-1D597B8A4A3C}" type="slidenum">
              <a:rPr lang="es-AR" smtClean="0"/>
              <a:t>37</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COMISIONES MEDICAS</a:t>
            </a:r>
            <a:endParaRPr lang="es-AR" sz="4000" dirty="0">
              <a:effectLst>
                <a:outerShdw blurRad="38100" dist="38100" dir="2700000" algn="tl">
                  <a:srgbClr val="000000">
                    <a:alpha val="43137"/>
                  </a:srgbClr>
                </a:outerShdw>
              </a:effectLst>
            </a:endParaRPr>
          </a:p>
        </p:txBody>
      </p:sp>
      <p:pic>
        <p:nvPicPr>
          <p:cNvPr id="3076" name="Picture 4" descr="Resultado de imagen para comision med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655" y="4363419"/>
            <a:ext cx="3536859" cy="1738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4464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4602" y="3160728"/>
            <a:ext cx="5925945" cy="2534677"/>
          </a:xfrm>
        </p:spPr>
        <p:txBody>
          <a:bodyPr>
            <a:noAutofit/>
          </a:bodyPr>
          <a:lstStyle/>
          <a:p>
            <a:r>
              <a:rPr lang="es-AR" sz="2200" dirty="0"/>
              <a:t>- Pre-ocupacionales o de ingreso</a:t>
            </a:r>
          </a:p>
          <a:p>
            <a:r>
              <a:rPr lang="es-AR" sz="2200" dirty="0"/>
              <a:t>- Periódicos</a:t>
            </a:r>
          </a:p>
          <a:p>
            <a:pPr marL="0" indent="0">
              <a:buNone/>
            </a:pPr>
            <a:r>
              <a:rPr lang="es-AR" sz="2200" dirty="0"/>
              <a:t> - Previos a una transferencia de actividad</a:t>
            </a:r>
          </a:p>
          <a:p>
            <a:r>
              <a:rPr lang="es-AR" sz="2200" dirty="0"/>
              <a:t>- Posteriores a una ausencia prolongada</a:t>
            </a:r>
          </a:p>
          <a:p>
            <a:r>
              <a:rPr lang="es-AR" sz="2200" dirty="0"/>
              <a:t>- Previos a la terminación de la relación laboral o de egreso</a:t>
            </a:r>
          </a:p>
        </p:txBody>
      </p:sp>
      <p:sp>
        <p:nvSpPr>
          <p:cNvPr id="4" name="Marcador de número de diapositiva 3"/>
          <p:cNvSpPr>
            <a:spLocks noGrp="1"/>
          </p:cNvSpPr>
          <p:nvPr>
            <p:ph type="sldNum" sz="quarter" idx="12"/>
          </p:nvPr>
        </p:nvSpPr>
        <p:spPr/>
        <p:txBody>
          <a:bodyPr/>
          <a:lstStyle/>
          <a:p>
            <a:fld id="{7C1145B1-5381-4E01-AA55-1D597B8A4A3C}" type="slidenum">
              <a:rPr lang="es-AR" smtClean="0"/>
              <a:t>38</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634900" y="966485"/>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EXAMENES MEDICOS</a:t>
            </a:r>
            <a:endParaRPr lang="es-AR" sz="4000" dirty="0">
              <a:effectLst>
                <a:outerShdw blurRad="38100" dist="38100" dir="2700000" algn="tl">
                  <a:srgbClr val="000000">
                    <a:alpha val="43137"/>
                  </a:srgbClr>
                </a:outerShdw>
              </a:effectLst>
            </a:endParaRPr>
          </a:p>
        </p:txBody>
      </p:sp>
      <p:pic>
        <p:nvPicPr>
          <p:cNvPr id="4098" name="Picture 2" descr="Resultado de imagen para EXAMEN MED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284" y="2931835"/>
            <a:ext cx="2552790" cy="227338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44137" y="2035517"/>
            <a:ext cx="8560526" cy="769441"/>
          </a:xfrm>
          <a:prstGeom prst="rect">
            <a:avLst/>
          </a:prstGeom>
        </p:spPr>
        <p:txBody>
          <a:bodyPr wrap="square">
            <a:spAutoFit/>
          </a:bodyPr>
          <a:lstStyle/>
          <a:p>
            <a:r>
              <a:rPr lang="es-AR" sz="2200" dirty="0"/>
              <a:t>Los exámenes médicos en salud incluidos en el sistema de riesgos del trabajo (Resolución 37/10) son los siguientes:</a:t>
            </a:r>
          </a:p>
        </p:txBody>
      </p:sp>
    </p:spTree>
    <p:extLst>
      <p:ext uri="{BB962C8B-B14F-4D97-AF65-F5344CB8AC3E}">
        <p14:creationId xmlns:p14="http://schemas.microsoft.com/office/powerpoint/2010/main" val="5169727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39</a:t>
            </a:fld>
            <a:endParaRPr lang="es-AR"/>
          </a:p>
        </p:txBody>
      </p:sp>
      <p:sp>
        <p:nvSpPr>
          <p:cNvPr id="3" name="Marcador de contenido 2"/>
          <p:cNvSpPr>
            <a:spLocks noGrp="1"/>
          </p:cNvSpPr>
          <p:nvPr>
            <p:ph idx="4294967295"/>
          </p:nvPr>
        </p:nvSpPr>
        <p:spPr>
          <a:xfrm>
            <a:off x="865563" y="1898651"/>
            <a:ext cx="7543800" cy="1306104"/>
          </a:xfrm>
        </p:spPr>
        <p:txBody>
          <a:bodyPr>
            <a:normAutofit fontScale="92500" lnSpcReduction="20000"/>
          </a:bodyPr>
          <a:lstStyle/>
          <a:p>
            <a:r>
              <a:rPr lang="es-AR" dirty="0"/>
              <a:t>- Obligatorios</a:t>
            </a:r>
          </a:p>
          <a:p>
            <a:r>
              <a:rPr lang="es-AR" dirty="0"/>
              <a:t>- Propósito: determinar si el postulante es apto o no (condiciones psicofísicas)</a:t>
            </a:r>
          </a:p>
          <a:p>
            <a:pPr marL="0" indent="0">
              <a:buNone/>
            </a:pPr>
            <a:r>
              <a:rPr lang="es-AR" dirty="0"/>
              <a:t> - Responsabilidad: Empleador</a:t>
            </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EXAMENES PRE-OCUPACIONALES</a:t>
            </a:r>
            <a:endParaRPr lang="es-AR" sz="4000"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E89104D-0E89-414F-9C7D-E669E44F0DDF}"/>
              </a:ext>
            </a:extLst>
          </p:cNvPr>
          <p:cNvSpPr txBox="1"/>
          <p:nvPr/>
        </p:nvSpPr>
        <p:spPr>
          <a:xfrm>
            <a:off x="813576" y="3407177"/>
            <a:ext cx="7647773" cy="707886"/>
          </a:xfrm>
          <a:prstGeom prst="rect">
            <a:avLst/>
          </a:prstGeom>
          <a:noFill/>
        </p:spPr>
        <p:txBody>
          <a:bodyPr wrap="square" rtlCol="0">
            <a:spAutoFit/>
          </a:bodyPr>
          <a:lstStyle/>
          <a:p>
            <a:r>
              <a:rPr lang="es-419" sz="4000" dirty="0">
                <a:effectLst>
                  <a:outerShdw blurRad="38100" dist="38100" dir="2700000" algn="tl">
                    <a:srgbClr val="000000">
                      <a:alpha val="43137"/>
                    </a:srgbClr>
                  </a:outerShdw>
                </a:effectLst>
              </a:rPr>
              <a:t>EXÁMENES PERIÓDICOS</a:t>
            </a:r>
            <a:endParaRPr lang="es-AR" sz="4000"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917549" y="4243374"/>
            <a:ext cx="7543800" cy="1306104"/>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AR" dirty="0"/>
              <a:t>- Obligatorios (si hay exposición a agentes de riesgo)</a:t>
            </a:r>
          </a:p>
          <a:p>
            <a:r>
              <a:rPr lang="es-AR" dirty="0"/>
              <a:t>- Finalidad: detectar en forma precoz las afecciones producidas por los mismos.</a:t>
            </a:r>
          </a:p>
          <a:p>
            <a:r>
              <a:rPr lang="es-AR" dirty="0"/>
              <a:t> - Responsabilidad: ART</a:t>
            </a:r>
          </a:p>
          <a:p>
            <a:pPr marL="0" indent="0">
              <a:buFont typeface="Calibri" panose="020F0502020204030204" pitchFamily="34" charset="0"/>
              <a:buNone/>
            </a:pPr>
            <a:endParaRPr lang="es-AR" dirty="0"/>
          </a:p>
        </p:txBody>
      </p:sp>
    </p:spTree>
    <p:extLst>
      <p:ext uri="{BB962C8B-B14F-4D97-AF65-F5344CB8AC3E}">
        <p14:creationId xmlns:p14="http://schemas.microsoft.com/office/powerpoint/2010/main" val="809634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4</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366503"/>
            <a:ext cx="7647773" cy="1477328"/>
          </a:xfrm>
          <a:prstGeom prst="rect">
            <a:avLst/>
          </a:prstGeom>
          <a:noFill/>
        </p:spPr>
        <p:txBody>
          <a:bodyPr wrap="square" rtlCol="0">
            <a:spAutoFit/>
          </a:bodyPr>
          <a:lstStyle/>
          <a:p>
            <a:pPr algn="ctr"/>
            <a:r>
              <a:rPr lang="es-419" sz="4500" dirty="0">
                <a:effectLst>
                  <a:outerShdw blurRad="38100" dist="38100" dir="2700000" algn="tl">
                    <a:srgbClr val="000000">
                      <a:alpha val="43137"/>
                    </a:srgbClr>
                  </a:outerShdw>
                </a:effectLst>
              </a:rPr>
              <a:t>ASEGURADORAS DE RIESGOS DEL TRABAJO</a:t>
            </a:r>
            <a:endParaRPr lang="es-AR" sz="4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37925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40</a:t>
            </a:fld>
            <a:endParaRPr lang="es-AR"/>
          </a:p>
        </p:txBody>
      </p:sp>
      <p:sp>
        <p:nvSpPr>
          <p:cNvPr id="3" name="Marcador de contenido 2"/>
          <p:cNvSpPr>
            <a:spLocks noGrp="1"/>
          </p:cNvSpPr>
          <p:nvPr>
            <p:ph idx="4294967295"/>
          </p:nvPr>
        </p:nvSpPr>
        <p:spPr>
          <a:xfrm>
            <a:off x="865563" y="1898651"/>
            <a:ext cx="7543800" cy="1306104"/>
          </a:xfrm>
        </p:spPr>
        <p:txBody>
          <a:bodyPr>
            <a:normAutofit fontScale="92500" lnSpcReduction="20000"/>
          </a:bodyPr>
          <a:lstStyle/>
          <a:p>
            <a:r>
              <a:rPr lang="es-AR" dirty="0"/>
              <a:t>- Obligatorios siempre y cuando dicho cambio implique el comienzo a una exposición ante agentes de riesgo</a:t>
            </a:r>
          </a:p>
          <a:p>
            <a:r>
              <a:rPr lang="es-AR" dirty="0"/>
              <a:t>- Se realizan previamente al cambio efectivo de tareas.</a:t>
            </a:r>
          </a:p>
          <a:p>
            <a:r>
              <a:rPr lang="es-AR" dirty="0"/>
              <a:t> - Responsabilidad: ART</a:t>
            </a:r>
          </a:p>
          <a:p>
            <a:endParaRPr lang="es-AR" dirty="0"/>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553998"/>
          </a:xfrm>
          <a:prstGeom prst="rect">
            <a:avLst/>
          </a:prstGeom>
          <a:noFill/>
        </p:spPr>
        <p:txBody>
          <a:bodyPr wrap="square" rtlCol="0">
            <a:spAutoFit/>
          </a:bodyPr>
          <a:lstStyle/>
          <a:p>
            <a:pPr algn="ctr"/>
            <a:r>
              <a:rPr lang="es-419" sz="3000" dirty="0">
                <a:effectLst>
                  <a:outerShdw blurRad="38100" dist="38100" dir="2700000" algn="tl">
                    <a:srgbClr val="000000">
                      <a:alpha val="43137"/>
                    </a:srgbClr>
                  </a:outerShdw>
                </a:effectLst>
              </a:rPr>
              <a:t>EXAMENES PREVIOS AL CAMBIO DE ACTIVIDAD</a:t>
            </a:r>
            <a:endParaRPr lang="es-AR" sz="3000"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E89104D-0E89-414F-9C7D-E669E44F0DDF}"/>
              </a:ext>
            </a:extLst>
          </p:cNvPr>
          <p:cNvSpPr txBox="1"/>
          <p:nvPr/>
        </p:nvSpPr>
        <p:spPr>
          <a:xfrm>
            <a:off x="322100" y="3511221"/>
            <a:ext cx="8734697" cy="553998"/>
          </a:xfrm>
          <a:prstGeom prst="rect">
            <a:avLst/>
          </a:prstGeom>
          <a:noFill/>
        </p:spPr>
        <p:txBody>
          <a:bodyPr wrap="square" rtlCol="0">
            <a:spAutoFit/>
          </a:bodyPr>
          <a:lstStyle/>
          <a:p>
            <a:pPr algn="ctr"/>
            <a:r>
              <a:rPr lang="es-419" sz="3000" dirty="0">
                <a:effectLst>
                  <a:outerShdw blurRad="38100" dist="38100" dir="2700000" algn="tl">
                    <a:srgbClr val="000000">
                      <a:alpha val="43137"/>
                    </a:srgbClr>
                  </a:outerShdw>
                </a:effectLst>
              </a:rPr>
              <a:t>EXÁMENES POSTERIORES A AUSENCIAS PROLONGADAS</a:t>
            </a:r>
            <a:endParaRPr lang="es-AR" sz="3000" dirty="0">
              <a:effectLst>
                <a:outerShdw blurRad="38100" dist="38100" dir="2700000" algn="tl">
                  <a:srgbClr val="000000">
                    <a:alpha val="43137"/>
                  </a:srgbClr>
                </a:outerShdw>
              </a:effectLst>
            </a:endParaRPr>
          </a:p>
        </p:txBody>
      </p:sp>
      <p:sp>
        <p:nvSpPr>
          <p:cNvPr id="6" name="Marcador de contenido 2"/>
          <p:cNvSpPr txBox="1">
            <a:spLocks/>
          </p:cNvSpPr>
          <p:nvPr/>
        </p:nvSpPr>
        <p:spPr>
          <a:xfrm>
            <a:off x="917549" y="4243373"/>
            <a:ext cx="7543800" cy="1809083"/>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AR" dirty="0"/>
              <a:t>- Optativos.</a:t>
            </a:r>
          </a:p>
          <a:p>
            <a:r>
              <a:rPr lang="es-AR" dirty="0"/>
              <a:t>- Previas al reinicio de actividades.</a:t>
            </a:r>
          </a:p>
          <a:p>
            <a:r>
              <a:rPr lang="es-AR" dirty="0"/>
              <a:t>- Finalidad: </a:t>
            </a:r>
            <a:r>
              <a:rPr lang="es-MX" dirty="0"/>
              <a:t>detectar las patologías eventualmente sobrevenidas durante la ausencia.</a:t>
            </a:r>
          </a:p>
          <a:p>
            <a:r>
              <a:rPr lang="es-AR" dirty="0"/>
              <a:t> - Responsabilidad: ART o Empleador </a:t>
            </a:r>
            <a:r>
              <a:rPr lang="es-AR" dirty="0" err="1"/>
              <a:t>autoasegurado</a:t>
            </a:r>
            <a:endParaRPr lang="es-MX" dirty="0"/>
          </a:p>
          <a:p>
            <a:endParaRPr lang="es-AR" dirty="0"/>
          </a:p>
        </p:txBody>
      </p:sp>
    </p:spTree>
    <p:extLst>
      <p:ext uri="{BB962C8B-B14F-4D97-AF65-F5344CB8AC3E}">
        <p14:creationId xmlns:p14="http://schemas.microsoft.com/office/powerpoint/2010/main" val="13688055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41</a:t>
            </a:fld>
            <a:endParaRPr lang="es-AR"/>
          </a:p>
        </p:txBody>
      </p:sp>
      <p:sp>
        <p:nvSpPr>
          <p:cNvPr id="3" name="Marcador de contenido 2"/>
          <p:cNvSpPr>
            <a:spLocks noGrp="1"/>
          </p:cNvSpPr>
          <p:nvPr>
            <p:ph idx="4294967295"/>
          </p:nvPr>
        </p:nvSpPr>
        <p:spPr>
          <a:xfrm>
            <a:off x="865563" y="1898651"/>
            <a:ext cx="7543800" cy="3727086"/>
          </a:xfrm>
        </p:spPr>
        <p:txBody>
          <a:bodyPr>
            <a:normAutofit/>
          </a:bodyPr>
          <a:lstStyle/>
          <a:p>
            <a:r>
              <a:rPr lang="es-AR" dirty="0"/>
              <a:t>- Optativos</a:t>
            </a:r>
          </a:p>
          <a:p>
            <a:r>
              <a:rPr lang="es-AR" dirty="0"/>
              <a:t>- Objetivo: comprobar el estado de salud del trabajador frente a los elementos de riesgo a los que hubiera estado expuesto al momento de la desvinculación. </a:t>
            </a:r>
          </a:p>
          <a:p>
            <a:r>
              <a:rPr lang="es-AR" dirty="0"/>
              <a:t>- permiten el tratamiento de enfermedades profesionales y detección de secuelas.</a:t>
            </a:r>
          </a:p>
          <a:p>
            <a:pPr marL="0" indent="0">
              <a:buNone/>
            </a:pPr>
            <a:r>
              <a:rPr lang="es-AR" dirty="0"/>
              <a:t>  - Entre los DIEZ (10) días anteriores y los TREINTA (30) días posteriores a la terminación de la relación laboral</a:t>
            </a:r>
          </a:p>
          <a:p>
            <a:pPr marL="0" indent="0">
              <a:buNone/>
            </a:pPr>
            <a:r>
              <a:rPr lang="es-AR" dirty="0"/>
              <a:t>- Responsabilidad: ART</a:t>
            </a:r>
          </a:p>
          <a:p>
            <a:endParaRPr lang="es-AR" dirty="0"/>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1015663"/>
          </a:xfrm>
          <a:prstGeom prst="rect">
            <a:avLst/>
          </a:prstGeom>
          <a:noFill/>
        </p:spPr>
        <p:txBody>
          <a:bodyPr wrap="square" rtlCol="0">
            <a:spAutoFit/>
          </a:bodyPr>
          <a:lstStyle/>
          <a:p>
            <a:pPr algn="ctr"/>
            <a:r>
              <a:rPr lang="es-419" sz="3000" dirty="0">
                <a:effectLst>
                  <a:outerShdw blurRad="38100" dist="38100" dir="2700000" algn="tl">
                    <a:srgbClr val="000000">
                      <a:alpha val="43137"/>
                    </a:srgbClr>
                  </a:outerShdw>
                </a:effectLst>
              </a:rPr>
              <a:t>EXAMENES PREVIOS A LA TERMINACION DE RELACION LABORAL</a:t>
            </a:r>
            <a:endParaRPr lang="es-AR"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02193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42</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861774"/>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PRESTACIONES DINERARIAS</a:t>
            </a:r>
            <a:endParaRPr lang="es-AR"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75462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43</a:t>
            </a:fld>
            <a:endParaRPr lang="es-AR"/>
          </a:p>
        </p:txBody>
      </p:sp>
      <p:sp>
        <p:nvSpPr>
          <p:cNvPr id="3" name="Rectángulo 2"/>
          <p:cNvSpPr/>
          <p:nvPr/>
        </p:nvSpPr>
        <p:spPr>
          <a:xfrm>
            <a:off x="2603598" y="274005"/>
            <a:ext cx="4163447" cy="595932"/>
          </a:xfrm>
          <a:prstGeom prst="rect">
            <a:avLst/>
          </a:prstGeom>
        </p:spPr>
        <p:txBody>
          <a:bodyPr wrap="none">
            <a:spAutoFit/>
          </a:bodyPr>
          <a:lstStyle/>
          <a:p>
            <a:pPr algn="ctr">
              <a:lnSpc>
                <a:spcPct val="107000"/>
              </a:lnSpc>
              <a:spcAft>
                <a:spcPts val="800"/>
              </a:spcAft>
            </a:pPr>
            <a:r>
              <a:rPr lang="es-AR" sz="3200" b="1" dirty="0">
                <a:effectLst>
                  <a:outerShdw blurRad="38100" dist="38100" dir="2700000" algn="tl">
                    <a:srgbClr val="000000">
                      <a:alpha val="43137"/>
                    </a:srgbClr>
                  </a:outerShdw>
                </a:effectLst>
              </a:rPr>
              <a:t>Prestaciones Dinerarias</a:t>
            </a:r>
            <a:endParaRPr lang="es-A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95921" y="1352540"/>
            <a:ext cx="8178800" cy="3139321"/>
          </a:xfrm>
          <a:prstGeom prst="rect">
            <a:avLst/>
          </a:prstGeom>
        </p:spPr>
        <p:txBody>
          <a:bodyPr wrap="square">
            <a:spAutoFit/>
          </a:bodyPr>
          <a:lstStyle/>
          <a:p>
            <a:pPr marL="114300" indent="0">
              <a:buNone/>
            </a:pPr>
            <a:r>
              <a:rPr lang="es-AR" sz="2200" b="1" u="sng" dirty="0"/>
              <a:t>Incapacidad Laboral Temporaria (ILT):</a:t>
            </a:r>
            <a:r>
              <a:rPr lang="es-AR" sz="2200" dirty="0"/>
              <a:t> Cuando el daño sufrido por el trabajador le impida temporariamente la realización de sus tareas habituales. Finaliza por:</a:t>
            </a:r>
          </a:p>
          <a:p>
            <a:pPr marL="114300" indent="0">
              <a:buNone/>
            </a:pPr>
            <a:endParaRPr lang="es-AR" sz="2200" dirty="0"/>
          </a:p>
          <a:p>
            <a:pPr marL="285750" indent="-285750">
              <a:buFont typeface="Arial" panose="020B0604020202020204" pitchFamily="34" charset="0"/>
              <a:buChar char="•"/>
            </a:pPr>
            <a:r>
              <a:rPr lang="es-AR" sz="2200" dirty="0"/>
              <a:t>Alta médica</a:t>
            </a:r>
          </a:p>
          <a:p>
            <a:pPr marL="285750" indent="-285750">
              <a:buFont typeface="Arial" panose="020B0604020202020204" pitchFamily="34" charset="0"/>
              <a:buChar char="•"/>
            </a:pPr>
            <a:r>
              <a:rPr lang="es-AR" sz="2200" dirty="0"/>
              <a:t>Declaración de Incapacidad Laboral Permanente (ILP).</a:t>
            </a:r>
          </a:p>
          <a:p>
            <a:pPr marL="285750" indent="-285750">
              <a:buFont typeface="Arial" panose="020B0604020202020204" pitchFamily="34" charset="0"/>
              <a:buChar char="•"/>
            </a:pPr>
            <a:r>
              <a:rPr lang="es-AR" sz="2200" dirty="0"/>
              <a:t>Transcurso de 2 años desde la primera manifestación invalidante</a:t>
            </a:r>
          </a:p>
          <a:p>
            <a:pPr marL="285750" indent="-285750">
              <a:buFont typeface="Arial" panose="020B0604020202020204" pitchFamily="34" charset="0"/>
              <a:buChar char="•"/>
            </a:pPr>
            <a:r>
              <a:rPr lang="es-AR" sz="2200" dirty="0"/>
              <a:t>Muerte del damnificado</a:t>
            </a:r>
          </a:p>
          <a:p>
            <a:endParaRPr lang="es-AR" sz="2200" b="1" dirty="0">
              <a:cs typeface="Calibri" pitchFamily="34" charset="0"/>
            </a:endParaRPr>
          </a:p>
        </p:txBody>
      </p:sp>
      <p:sp>
        <p:nvSpPr>
          <p:cNvPr id="7" name="Rectángulo 6"/>
          <p:cNvSpPr/>
          <p:nvPr/>
        </p:nvSpPr>
        <p:spPr>
          <a:xfrm>
            <a:off x="525164" y="4210827"/>
            <a:ext cx="7813442" cy="2131353"/>
          </a:xfrm>
          <a:prstGeom prst="rect">
            <a:avLst/>
          </a:prstGeom>
        </p:spPr>
        <p:txBody>
          <a:bodyPr wrap="square">
            <a:spAutoFit/>
          </a:bodyPr>
          <a:lstStyle/>
          <a:p>
            <a:pPr marL="114300" indent="0">
              <a:buNone/>
            </a:pPr>
            <a:r>
              <a:rPr lang="es-AR" sz="2200" dirty="0"/>
              <a:t>El damnificado percibirá una prestación de pago mensual, de cantidad igual al valor mensual del ingreso base.</a:t>
            </a:r>
          </a:p>
          <a:p>
            <a:pPr marL="114300" indent="0">
              <a:buNone/>
            </a:pPr>
            <a:endParaRPr lang="es-AR" sz="2200" dirty="0"/>
          </a:p>
          <a:p>
            <a:pPr marL="114300" indent="0">
              <a:buNone/>
            </a:pPr>
            <a:r>
              <a:rPr lang="es-AR" sz="2200" dirty="0"/>
              <a:t>Los primeros 10 días del accidente, el </a:t>
            </a:r>
            <a:r>
              <a:rPr lang="es-AR" sz="2200" u="sng" dirty="0"/>
              <a:t>empleador</a:t>
            </a:r>
            <a:r>
              <a:rPr lang="es-AR" sz="2200" dirty="0"/>
              <a:t> se hace cargo de la prestación.</a:t>
            </a:r>
          </a:p>
          <a:p>
            <a:pPr marL="285750" lvl="0" indent="-285750">
              <a:lnSpc>
                <a:spcPct val="107000"/>
              </a:lnSpc>
              <a:spcAft>
                <a:spcPts val="0"/>
              </a:spcAft>
              <a:buFont typeface="Arial" panose="020B0604020202020204" pitchFamily="34" charset="0"/>
              <a:buChar char="•"/>
            </a:pPr>
            <a:endParaRPr lang="es-AR"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986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44</a:t>
            </a:fld>
            <a:endParaRPr lang="es-AR"/>
          </a:p>
        </p:txBody>
      </p:sp>
      <p:sp>
        <p:nvSpPr>
          <p:cNvPr id="3" name="Rectángulo 2"/>
          <p:cNvSpPr/>
          <p:nvPr/>
        </p:nvSpPr>
        <p:spPr>
          <a:xfrm>
            <a:off x="2603598" y="274005"/>
            <a:ext cx="4163447" cy="595932"/>
          </a:xfrm>
          <a:prstGeom prst="rect">
            <a:avLst/>
          </a:prstGeom>
        </p:spPr>
        <p:txBody>
          <a:bodyPr wrap="none">
            <a:spAutoFit/>
          </a:bodyPr>
          <a:lstStyle/>
          <a:p>
            <a:pPr algn="ctr">
              <a:lnSpc>
                <a:spcPct val="107000"/>
              </a:lnSpc>
              <a:spcAft>
                <a:spcPts val="800"/>
              </a:spcAft>
            </a:pPr>
            <a:r>
              <a:rPr lang="es-AR" sz="3200" b="1" dirty="0">
                <a:effectLst>
                  <a:outerShdw blurRad="38100" dist="38100" dir="2700000" algn="tl">
                    <a:srgbClr val="000000">
                      <a:alpha val="43137"/>
                    </a:srgbClr>
                  </a:outerShdw>
                </a:effectLst>
              </a:rPr>
              <a:t>Prestaciones Dinerarias</a:t>
            </a:r>
            <a:endParaRPr lang="es-A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95921" y="1352540"/>
            <a:ext cx="8178800" cy="2462213"/>
          </a:xfrm>
          <a:prstGeom prst="rect">
            <a:avLst/>
          </a:prstGeom>
        </p:spPr>
        <p:txBody>
          <a:bodyPr wrap="square">
            <a:spAutoFit/>
          </a:bodyPr>
          <a:lstStyle/>
          <a:p>
            <a:pPr marL="114300"/>
            <a:r>
              <a:rPr lang="es-AR" sz="2200" b="1" u="sng" dirty="0"/>
              <a:t>Incapacidad Laboral Permanente (ILP):</a:t>
            </a:r>
            <a:r>
              <a:rPr lang="es-AR" sz="2200" dirty="0"/>
              <a:t> Cuando el daño sufrido por el trabajador le ocasionó una disminución de su capacidad de trabajo que durará toda su vida. Puede</a:t>
            </a:r>
          </a:p>
          <a:p>
            <a:pPr marL="285750" indent="-285750">
              <a:buFont typeface="Arial" panose="020B0604020202020204" pitchFamily="34" charset="0"/>
              <a:buChar char="•"/>
            </a:pPr>
            <a:r>
              <a:rPr lang="es-AR" sz="2200" b="1" dirty="0"/>
              <a:t>Parcial (ILPP): </a:t>
            </a:r>
            <a:r>
              <a:rPr lang="es-AR" sz="2200" dirty="0"/>
              <a:t>porcentaje de incapacidad menor al 66%</a:t>
            </a:r>
          </a:p>
          <a:p>
            <a:pPr marL="400050" indent="-285750">
              <a:buFont typeface="Arial" panose="020B0604020202020204" pitchFamily="34" charset="0"/>
              <a:buChar char="•"/>
            </a:pPr>
            <a:endParaRPr lang="es-AR" sz="2200" dirty="0"/>
          </a:p>
          <a:p>
            <a:pPr marL="285750" indent="-285750">
              <a:buFont typeface="Arial" panose="020B0604020202020204" pitchFamily="34" charset="0"/>
              <a:buChar char="•"/>
            </a:pPr>
            <a:r>
              <a:rPr lang="es-AR" sz="2200" b="1" dirty="0"/>
              <a:t>Total (ILPT): </a:t>
            </a:r>
            <a:r>
              <a:rPr lang="es-AR" sz="2200" dirty="0"/>
              <a:t>porcentaje de incapacidad igual o mayor al 66%.</a:t>
            </a:r>
          </a:p>
          <a:p>
            <a:endParaRPr lang="es-AR" sz="2200" b="1" dirty="0">
              <a:cs typeface="Calibri" pitchFamily="34" charset="0"/>
            </a:endParaRPr>
          </a:p>
        </p:txBody>
      </p:sp>
      <p:sp>
        <p:nvSpPr>
          <p:cNvPr id="7" name="Rectángulo 6"/>
          <p:cNvSpPr/>
          <p:nvPr/>
        </p:nvSpPr>
        <p:spPr>
          <a:xfrm>
            <a:off x="595921" y="3989879"/>
            <a:ext cx="7813442" cy="2469907"/>
          </a:xfrm>
          <a:prstGeom prst="rect">
            <a:avLst/>
          </a:prstGeom>
        </p:spPr>
        <p:txBody>
          <a:bodyPr wrap="square">
            <a:spAutoFit/>
          </a:bodyPr>
          <a:lstStyle/>
          <a:p>
            <a:pPr marL="114300" indent="0">
              <a:buNone/>
            </a:pPr>
            <a:r>
              <a:rPr lang="es-AR" sz="2200" dirty="0"/>
              <a:t>El grado de incapacidad laboral permanente será determinado por las Comisiones Médicas. </a:t>
            </a:r>
          </a:p>
          <a:p>
            <a:pPr marL="114300" indent="0">
              <a:buNone/>
            </a:pPr>
            <a:endParaRPr lang="es-AR" sz="2200" dirty="0"/>
          </a:p>
          <a:p>
            <a:pPr marL="114300" indent="0">
              <a:buNone/>
            </a:pPr>
            <a:r>
              <a:rPr lang="es-AR" sz="2200" dirty="0"/>
              <a:t>Para su determinación se pondera la edad del trabajador, el tipo de actividad y las posibilidades de reubicación labor.</a:t>
            </a:r>
          </a:p>
          <a:p>
            <a:pPr marL="114300" indent="0">
              <a:buNone/>
            </a:pPr>
            <a:endParaRPr lang="es-AR" sz="2200" dirty="0"/>
          </a:p>
          <a:p>
            <a:pPr marL="285750" lvl="0" indent="-285750">
              <a:lnSpc>
                <a:spcPct val="107000"/>
              </a:lnSpc>
              <a:spcAft>
                <a:spcPts val="0"/>
              </a:spcAft>
              <a:buFont typeface="Arial" panose="020B0604020202020204" pitchFamily="34" charset="0"/>
              <a:buChar char="•"/>
            </a:pPr>
            <a:endParaRPr lang="es-AR"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74224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45</a:t>
            </a:fld>
            <a:endParaRPr lang="es-AR"/>
          </a:p>
        </p:txBody>
      </p:sp>
      <p:sp>
        <p:nvSpPr>
          <p:cNvPr id="3" name="Rectángulo 2"/>
          <p:cNvSpPr/>
          <p:nvPr/>
        </p:nvSpPr>
        <p:spPr>
          <a:xfrm>
            <a:off x="2603598" y="274005"/>
            <a:ext cx="4163447" cy="595932"/>
          </a:xfrm>
          <a:prstGeom prst="rect">
            <a:avLst/>
          </a:prstGeom>
        </p:spPr>
        <p:txBody>
          <a:bodyPr wrap="none">
            <a:spAutoFit/>
          </a:bodyPr>
          <a:lstStyle/>
          <a:p>
            <a:pPr algn="ctr">
              <a:lnSpc>
                <a:spcPct val="107000"/>
              </a:lnSpc>
              <a:spcAft>
                <a:spcPts val="800"/>
              </a:spcAft>
            </a:pPr>
            <a:r>
              <a:rPr lang="es-AR" sz="3200" b="1" dirty="0">
                <a:effectLst>
                  <a:outerShdw blurRad="38100" dist="38100" dir="2700000" algn="tl">
                    <a:srgbClr val="000000">
                      <a:alpha val="43137"/>
                    </a:srgbClr>
                  </a:outerShdw>
                </a:effectLst>
              </a:rPr>
              <a:t>Prestaciones Dinerarias</a:t>
            </a:r>
            <a:endParaRPr lang="es-A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22831" y="1090883"/>
            <a:ext cx="8178800" cy="1077218"/>
          </a:xfrm>
          <a:prstGeom prst="rect">
            <a:avLst/>
          </a:prstGeom>
        </p:spPr>
        <p:txBody>
          <a:bodyPr wrap="square">
            <a:spAutoFit/>
          </a:bodyPr>
          <a:lstStyle/>
          <a:p>
            <a:pPr marL="114300" indent="0">
              <a:buNone/>
            </a:pPr>
            <a:r>
              <a:rPr lang="es-AR" sz="2000" b="1" dirty="0"/>
              <a:t>Incapacidad Laboral Permanente Parcial (porcentaje de incapacidad ≤ 50%)</a:t>
            </a:r>
          </a:p>
          <a:p>
            <a:pPr marL="114300" indent="0">
              <a:buNone/>
            </a:pPr>
            <a:endParaRPr lang="es-AR" sz="2200" b="1" dirty="0"/>
          </a:p>
          <a:p>
            <a:endParaRPr lang="es-AR" sz="2200" b="1" dirty="0">
              <a:cs typeface="Calibri" pitchFamily="34" charset="0"/>
            </a:endParaRPr>
          </a:p>
        </p:txBody>
      </p:sp>
      <mc:AlternateContent xmlns:mc="http://schemas.openxmlformats.org/markup-compatibility/2006" xmlns:a14="http://schemas.microsoft.com/office/drawing/2010/main">
        <mc:Choice Requires="a14">
          <p:sp>
            <p:nvSpPr>
              <p:cNvPr id="7" name="Rectángulo 6"/>
              <p:cNvSpPr/>
              <p:nvPr/>
            </p:nvSpPr>
            <p:spPr>
              <a:xfrm>
                <a:off x="122831" y="1768510"/>
                <a:ext cx="8884691" cy="3495765"/>
              </a:xfrm>
              <a:prstGeom prst="rect">
                <a:avLst/>
              </a:prstGeom>
            </p:spPr>
            <p:txBody>
              <a:bodyPr wrap="square">
                <a:spAutoFit/>
              </a:bodyPr>
              <a:lstStyle/>
              <a:p>
                <a:pPr marL="285750" indent="-285750">
                  <a:buFont typeface="Arial" panose="020B0604020202020204" pitchFamily="34" charset="0"/>
                  <a:buChar char="•"/>
                </a:pPr>
                <a:endParaRPr lang="es-AR" sz="2000" dirty="0"/>
              </a:p>
              <a:p>
                <a:pPr marL="285750" indent="-285750">
                  <a:buFont typeface="Arial" panose="020B0604020202020204" pitchFamily="34" charset="0"/>
                  <a:buChar char="•"/>
                </a:pPr>
                <a:r>
                  <a:rPr lang="es-AR" sz="2000" dirty="0"/>
                  <a:t>Cálculo de la indemnización: </a:t>
                </a:r>
                <a14:m>
                  <m:oMath xmlns:m="http://schemas.openxmlformats.org/officeDocument/2006/math">
                    <m:r>
                      <a:rPr lang="es-AR" sz="2000" i="1" smtClean="0">
                        <a:latin typeface="Cambria Math" panose="02040503050406030204" pitchFamily="18" charset="0"/>
                      </a:rPr>
                      <m:t>5</m:t>
                    </m:r>
                    <m:r>
                      <a:rPr lang="es-AR" sz="2000" i="1">
                        <a:latin typeface="Cambria Math" panose="02040503050406030204" pitchFamily="18" charset="0"/>
                      </a:rPr>
                      <m:t>3 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𝑉𝐼𝐵</m:t>
                    </m:r>
                    <m:r>
                      <m:rPr>
                        <m:nor/>
                      </m:rPr>
                      <a:rPr lang="es-AR" sz="2000" dirty="0"/>
                      <m:t>(∗)</m:t>
                    </m:r>
                    <m:r>
                      <a:rPr lang="es-AR" sz="2000" b="0" i="1" dirty="0" smtClean="0">
                        <a:latin typeface="Cambria Math" panose="02040503050406030204" pitchFamily="18" charset="0"/>
                      </a:rPr>
                      <m:t> </m:t>
                    </m:r>
                    <m:r>
                      <a:rPr lang="es-AR" sz="2000" i="1">
                        <a:latin typeface="Cambria Math" panose="02040503050406030204" pitchFamily="18" charset="0"/>
                      </a:rPr>
                      <m:t>𝑥</m:t>
                    </m:r>
                    <m:r>
                      <a:rPr lang="es-AR" sz="2000" b="0" i="1" smtClean="0">
                        <a:latin typeface="Cambria Math" panose="02040503050406030204" pitchFamily="18" charset="0"/>
                      </a:rPr>
                      <m:t> </m:t>
                    </m:r>
                    <m:r>
                      <a:rPr lang="es-AR" sz="2000" i="1">
                        <a:latin typeface="Cambria Math" panose="02040503050406030204" pitchFamily="18" charset="0"/>
                      </a:rPr>
                      <m:t>𝑔𝑟𝑎𝑑𝑜</m:t>
                    </m:r>
                    <m:r>
                      <a:rPr lang="es-AR" sz="2000" i="1">
                        <a:latin typeface="Cambria Math" panose="02040503050406030204" pitchFamily="18" charset="0"/>
                      </a:rPr>
                      <m:t> </m:t>
                    </m:r>
                    <m:r>
                      <a:rPr lang="es-AR" sz="2000" i="1">
                        <a:latin typeface="Cambria Math" panose="02040503050406030204" pitchFamily="18" charset="0"/>
                      </a:rPr>
                      <m:t>𝑑𝑒</m:t>
                    </m:r>
                    <m:r>
                      <a:rPr lang="es-AR" sz="2000" i="1">
                        <a:latin typeface="Cambria Math" panose="02040503050406030204" pitchFamily="18" charset="0"/>
                      </a:rPr>
                      <m:t> </m:t>
                    </m:r>
                    <m:r>
                      <a:rPr lang="es-AR" sz="2000" i="1">
                        <a:latin typeface="Cambria Math" panose="02040503050406030204" pitchFamily="18" charset="0"/>
                      </a:rPr>
                      <m:t>𝐼𝐿𝑃</m:t>
                    </m:r>
                    <m:r>
                      <a:rPr lang="es-AR" sz="2000" b="0" i="1" smtClean="0">
                        <a:latin typeface="Cambria Math" panose="02040503050406030204" pitchFamily="18" charset="0"/>
                      </a:rPr>
                      <m:t> </m:t>
                    </m:r>
                    <m:r>
                      <a:rPr lang="es-AR" sz="2000" i="1">
                        <a:latin typeface="Cambria Math" panose="02040503050406030204" pitchFamily="18" charset="0"/>
                      </a:rPr>
                      <m:t>𝑥</m:t>
                    </m:r>
                    <m:r>
                      <a:rPr lang="es-AR" sz="2000" b="0" i="1" smtClean="0">
                        <a:latin typeface="Cambria Math" panose="02040503050406030204" pitchFamily="18" charset="0"/>
                      </a:rPr>
                      <m:t> </m:t>
                    </m:r>
                    <m:f>
                      <m:fPr>
                        <m:ctrlPr>
                          <a:rPr lang="es-AR" sz="2000" b="0" i="1" smtClean="0">
                            <a:latin typeface="Cambria Math" panose="02040503050406030204" pitchFamily="18" charset="0"/>
                          </a:rPr>
                        </m:ctrlPr>
                      </m:fPr>
                      <m:num>
                        <m:r>
                          <a:rPr lang="es-AR" sz="2000" b="0" i="1" smtClean="0">
                            <a:latin typeface="Cambria Math" panose="02040503050406030204" pitchFamily="18" charset="0"/>
                          </a:rPr>
                          <m:t>65</m:t>
                        </m:r>
                      </m:num>
                      <m:den>
                        <m:r>
                          <a:rPr lang="es-AR" sz="2000" b="0" i="1" smtClean="0">
                            <a:latin typeface="Cambria Math" panose="02040503050406030204" pitchFamily="18" charset="0"/>
                          </a:rPr>
                          <m:t>𝐸𝑑𝑎𝑑</m:t>
                        </m:r>
                        <m:r>
                          <a:rPr lang="es-AR" sz="2000" b="0" i="1" smtClean="0">
                            <a:latin typeface="Cambria Math" panose="02040503050406030204" pitchFamily="18" charset="0"/>
                          </a:rPr>
                          <m:t> </m:t>
                        </m:r>
                        <m:r>
                          <a:rPr lang="es-AR" sz="2000" b="0" i="1" smtClean="0">
                            <a:latin typeface="Cambria Math" panose="02040503050406030204" pitchFamily="18" charset="0"/>
                          </a:rPr>
                          <m:t>𝑑𝑒𝑙</m:t>
                        </m:r>
                        <m:r>
                          <a:rPr lang="es-AR" sz="2000" b="0" i="1" smtClean="0">
                            <a:latin typeface="Cambria Math" panose="02040503050406030204" pitchFamily="18" charset="0"/>
                          </a:rPr>
                          <m:t> </m:t>
                        </m:r>
                        <m:r>
                          <a:rPr lang="es-AR" sz="2000" b="0" i="1" smtClean="0">
                            <a:latin typeface="Cambria Math" panose="02040503050406030204" pitchFamily="18" charset="0"/>
                          </a:rPr>
                          <m:t>𝑑𝑎𝑚𝑖𝑛𝑖𝑓𝑖𝑐𝑎𝑑𝑜</m:t>
                        </m:r>
                        <m:r>
                          <a:rPr lang="es-AR" sz="2000" b="0" i="1" smtClean="0">
                            <a:latin typeface="Cambria Math" panose="02040503050406030204" pitchFamily="18" charset="0"/>
                          </a:rPr>
                          <m:t> </m:t>
                        </m:r>
                        <m:r>
                          <a:rPr lang="es-AR" sz="2000" b="0" i="1" smtClean="0">
                            <a:latin typeface="Cambria Math" panose="02040503050406030204" pitchFamily="18" charset="0"/>
                          </a:rPr>
                          <m:t>𝑎</m:t>
                        </m:r>
                        <m:r>
                          <a:rPr lang="es-AR" sz="2000" b="0" i="1" smtClean="0">
                            <a:latin typeface="Cambria Math" panose="02040503050406030204" pitchFamily="18" charset="0"/>
                          </a:rPr>
                          <m:t> </m:t>
                        </m:r>
                        <m:r>
                          <a:rPr lang="es-AR" sz="2000" b="0" i="1" smtClean="0">
                            <a:latin typeface="Cambria Math" panose="02040503050406030204" pitchFamily="18" charset="0"/>
                          </a:rPr>
                          <m:t>𝑙𝑎</m:t>
                        </m:r>
                        <m:r>
                          <a:rPr lang="es-AR" sz="2000" b="0" i="1" smtClean="0">
                            <a:latin typeface="Cambria Math" panose="02040503050406030204" pitchFamily="18" charset="0"/>
                          </a:rPr>
                          <m:t> </m:t>
                        </m:r>
                        <m:r>
                          <a:rPr lang="es-AR" sz="2000" b="0" i="1" smtClean="0">
                            <a:latin typeface="Cambria Math" panose="02040503050406030204" pitchFamily="18" charset="0"/>
                          </a:rPr>
                          <m:t>𝑃𝑀𝐼</m:t>
                        </m:r>
                      </m:den>
                    </m:f>
                  </m:oMath>
                </a14:m>
                <a:endParaRPr lang="es-AR" sz="2000" dirty="0"/>
              </a:p>
              <a:p>
                <a:r>
                  <a:rPr lang="es-AR" sz="2000" dirty="0"/>
                  <a:t>  </a:t>
                </a:r>
                <a:r>
                  <a:rPr lang="es-AR" sz="1600" dirty="0"/>
                  <a:t>(*) con </a:t>
                </a:r>
                <a:r>
                  <a:rPr lang="es-AR" sz="1600" dirty="0" err="1"/>
                  <a:t>Ripte+tasa</a:t>
                </a:r>
                <a:endParaRPr lang="es-AR" sz="1600" dirty="0"/>
              </a:p>
              <a:p>
                <a:endParaRPr lang="es-AR" sz="2000" dirty="0"/>
              </a:p>
              <a:p>
                <a:pPr marL="285750" indent="-285750">
                  <a:buFont typeface="Arial" panose="020B0604020202020204" pitchFamily="34" charset="0"/>
                  <a:buChar char="•"/>
                </a:pPr>
                <a:r>
                  <a:rPr lang="es-AR" sz="2000" dirty="0"/>
                  <a:t>Piso Mínimo: </a:t>
                </a:r>
                <a14:m>
                  <m:oMath xmlns:m="http://schemas.openxmlformats.org/officeDocument/2006/math">
                    <m:r>
                      <a:rPr lang="es-AR" sz="2000" b="0" i="1" smtClean="0">
                        <a:latin typeface="Cambria Math" panose="02040503050406030204" pitchFamily="18" charset="0"/>
                      </a:rPr>
                      <m:t>$180.000 </m:t>
                    </m:r>
                    <m:d>
                      <m:dPr>
                        <m:ctrlPr>
                          <a:rPr lang="es-AR" sz="2000" b="0" i="1" smtClean="0">
                            <a:latin typeface="Cambria Math" panose="02040503050406030204" pitchFamily="18" charset="0"/>
                          </a:rPr>
                        </m:ctrlPr>
                      </m:dPr>
                      <m:e>
                        <m:r>
                          <a:rPr lang="es-AR" sz="2000" b="0" i="1" smtClean="0">
                            <a:latin typeface="Cambria Math" panose="02040503050406030204" pitchFamily="18" charset="0"/>
                          </a:rPr>
                          <m:t>𝑎𝑐𝑡𝑢𝑎𝑙𝑖𝑧𝑎𝑑𝑜</m:t>
                        </m:r>
                        <m:r>
                          <a:rPr lang="es-AR" sz="2000" b="0" i="1" smtClean="0">
                            <a:latin typeface="Cambria Math" panose="02040503050406030204" pitchFamily="18" charset="0"/>
                          </a:rPr>
                          <m:t> </m:t>
                        </m:r>
                        <m:r>
                          <a:rPr lang="es-AR" sz="2000" b="0" i="1" smtClean="0">
                            <a:latin typeface="Cambria Math" panose="02040503050406030204" pitchFamily="18" charset="0"/>
                          </a:rPr>
                          <m:t>𝑝𝑜𝑟</m:t>
                        </m:r>
                        <m:r>
                          <a:rPr lang="es-AR" sz="2000" b="0" i="1" smtClean="0">
                            <a:latin typeface="Cambria Math" panose="02040503050406030204" pitchFamily="18" charset="0"/>
                          </a:rPr>
                          <m:t> </m:t>
                        </m:r>
                        <m:r>
                          <a:rPr lang="es-AR" sz="2000" b="0" i="1" smtClean="0">
                            <a:latin typeface="Cambria Math" panose="02040503050406030204" pitchFamily="18" charset="0"/>
                          </a:rPr>
                          <m:t>𝑅𝐼𝑃𝑇𝐸</m:t>
                        </m:r>
                      </m:e>
                    </m:d>
                    <m:r>
                      <a:rPr lang="es-AR" sz="2000" b="0" i="1" smtClean="0">
                        <a:latin typeface="Cambria Math" panose="02040503050406030204" pitchFamily="18" charset="0"/>
                      </a:rPr>
                      <m:t> </m:t>
                    </m:r>
                    <m:r>
                      <a:rPr lang="es-AR" sz="2000" b="0" i="1" smtClean="0">
                        <a:latin typeface="Cambria Math" panose="02040503050406030204" pitchFamily="18" charset="0"/>
                      </a:rPr>
                      <m:t>𝑥</m:t>
                    </m:r>
                    <m:r>
                      <a:rPr lang="es-AR" sz="2000" b="0" i="1" smtClean="0">
                        <a:latin typeface="Cambria Math" panose="02040503050406030204" pitchFamily="18" charset="0"/>
                      </a:rPr>
                      <m:t> </m:t>
                    </m:r>
                    <m:f>
                      <m:fPr>
                        <m:ctrlPr>
                          <a:rPr lang="es-AR" sz="2000" b="0" i="1" smtClean="0">
                            <a:latin typeface="Cambria Math" panose="02040503050406030204" pitchFamily="18" charset="0"/>
                          </a:rPr>
                        </m:ctrlPr>
                      </m:fPr>
                      <m:num>
                        <m:r>
                          <a:rPr lang="es-AR" sz="2000" b="0" i="1" smtClean="0">
                            <a:latin typeface="Cambria Math" panose="02040503050406030204" pitchFamily="18" charset="0"/>
                          </a:rPr>
                          <m:t>𝑔𝑟𝑎𝑑𝑜</m:t>
                        </m:r>
                        <m:r>
                          <a:rPr lang="es-AR" sz="2000" b="0" i="1" smtClean="0">
                            <a:latin typeface="Cambria Math" panose="02040503050406030204" pitchFamily="18" charset="0"/>
                          </a:rPr>
                          <m:t> </m:t>
                        </m:r>
                        <m:r>
                          <a:rPr lang="es-AR" sz="2000" b="0" i="1" smtClean="0">
                            <a:latin typeface="Cambria Math" panose="02040503050406030204" pitchFamily="18" charset="0"/>
                          </a:rPr>
                          <m:t>𝐼𝐿𝑃</m:t>
                        </m:r>
                      </m:num>
                      <m:den>
                        <m:r>
                          <a:rPr lang="es-AR" sz="2000" b="0" i="1" smtClean="0">
                            <a:latin typeface="Cambria Math" panose="02040503050406030204" pitchFamily="18" charset="0"/>
                          </a:rPr>
                          <m:t>100</m:t>
                        </m:r>
                      </m:den>
                    </m:f>
                  </m:oMath>
                </a14:m>
                <a:endParaRPr lang="es-AR" sz="2000" b="0" dirty="0"/>
              </a:p>
              <a:p>
                <a:endParaRPr lang="es-AR" sz="2000" dirty="0"/>
              </a:p>
              <a:p>
                <a:pPr marL="285750" indent="-285750">
                  <a:buFont typeface="Arial" panose="020B0604020202020204" pitchFamily="34" charset="0"/>
                  <a:buChar char="•"/>
                </a:pPr>
                <a:r>
                  <a:rPr lang="es-AR" sz="2000" dirty="0"/>
                  <a:t>Si se trata de un accidente de trabajo o enfermedad profesional (excluido in </a:t>
                </a:r>
                <a:r>
                  <a:rPr lang="es-AR" sz="2000" dirty="0" err="1"/>
                  <a:t>itinere</a:t>
                </a:r>
                <a:r>
                  <a:rPr lang="es-AR" sz="2000" dirty="0"/>
                  <a:t>) </a:t>
                </a:r>
                <a:r>
                  <a:rPr lang="es-AR" sz="2000" dirty="0">
                    <a:sym typeface="Wingdings" panose="05000000000000000000" pitchFamily="2" charset="2"/>
                  </a:rPr>
                  <a:t> </a:t>
                </a:r>
                <a:r>
                  <a:rPr lang="es-AR" sz="2000" dirty="0"/>
                  <a:t>indemnización adicional de pago único 20% del calculo o piso</a:t>
                </a:r>
              </a:p>
              <a:p>
                <a:pPr marL="285750" lvl="0" indent="-285750">
                  <a:lnSpc>
                    <a:spcPct val="107000"/>
                  </a:lnSpc>
                  <a:spcAft>
                    <a:spcPts val="0"/>
                  </a:spcAft>
                  <a:buFont typeface="Arial" panose="020B0604020202020204" pitchFamily="34" charset="0"/>
                  <a:buChar char="•"/>
                </a:pPr>
                <a:endParaRPr lang="es-A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122831" y="1768510"/>
                <a:ext cx="8884691" cy="3495765"/>
              </a:xfrm>
              <a:prstGeom prst="rect">
                <a:avLst/>
              </a:prstGeom>
              <a:blipFill>
                <a:blip r:embed="rId3"/>
                <a:stretch>
                  <a:fillRect l="-617"/>
                </a:stretch>
              </a:blipFill>
            </p:spPr>
            <p:txBody>
              <a:bodyPr/>
              <a:lstStyle/>
              <a:p>
                <a:r>
                  <a:rPr lang="es-AR">
                    <a:noFill/>
                  </a:rPr>
                  <a:t> </a:t>
                </a:r>
              </a:p>
            </p:txBody>
          </p:sp>
        </mc:Fallback>
      </mc:AlternateContent>
      <p:sp>
        <p:nvSpPr>
          <p:cNvPr id="5" name="Rectángulo 4"/>
          <p:cNvSpPr/>
          <p:nvPr/>
        </p:nvSpPr>
        <p:spPr>
          <a:xfrm>
            <a:off x="0" y="5963903"/>
            <a:ext cx="8894201" cy="307777"/>
          </a:xfrm>
          <a:prstGeom prst="rect">
            <a:avLst/>
          </a:prstGeom>
        </p:spPr>
        <p:txBody>
          <a:bodyPr wrap="square">
            <a:spAutoFit/>
          </a:bodyPr>
          <a:lstStyle/>
          <a:p>
            <a:r>
              <a:rPr lang="es-AR" sz="1400" dirty="0"/>
              <a:t>RIPTE: Remuneración Imponible Promedio de los Trabajadores Estables</a:t>
            </a:r>
          </a:p>
        </p:txBody>
      </p:sp>
    </p:spTree>
    <p:extLst>
      <p:ext uri="{BB962C8B-B14F-4D97-AF65-F5344CB8AC3E}">
        <p14:creationId xmlns:p14="http://schemas.microsoft.com/office/powerpoint/2010/main" val="31689814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46</a:t>
            </a:fld>
            <a:endParaRPr lang="es-AR"/>
          </a:p>
        </p:txBody>
      </p:sp>
      <p:sp>
        <p:nvSpPr>
          <p:cNvPr id="3" name="Rectángulo 2"/>
          <p:cNvSpPr/>
          <p:nvPr/>
        </p:nvSpPr>
        <p:spPr>
          <a:xfrm>
            <a:off x="2603598" y="274005"/>
            <a:ext cx="4163447" cy="595932"/>
          </a:xfrm>
          <a:prstGeom prst="rect">
            <a:avLst/>
          </a:prstGeom>
        </p:spPr>
        <p:txBody>
          <a:bodyPr wrap="none">
            <a:spAutoFit/>
          </a:bodyPr>
          <a:lstStyle/>
          <a:p>
            <a:pPr algn="ctr">
              <a:lnSpc>
                <a:spcPct val="107000"/>
              </a:lnSpc>
              <a:spcAft>
                <a:spcPts val="800"/>
              </a:spcAft>
            </a:pPr>
            <a:r>
              <a:rPr lang="es-AR" sz="3200" b="1" dirty="0">
                <a:effectLst>
                  <a:outerShdw blurRad="38100" dist="38100" dir="2700000" algn="tl">
                    <a:srgbClr val="000000">
                      <a:alpha val="43137"/>
                    </a:srgbClr>
                  </a:outerShdw>
                </a:effectLst>
              </a:rPr>
              <a:t>Prestaciones Dinerarias</a:t>
            </a:r>
            <a:endParaRPr lang="es-A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121710" y="1013691"/>
                <a:ext cx="9022290" cy="4951548"/>
              </a:xfrm>
              <a:prstGeom prst="rect">
                <a:avLst/>
              </a:prstGeom>
            </p:spPr>
            <p:txBody>
              <a:bodyPr wrap="square">
                <a:spAutoFit/>
              </a:bodyPr>
              <a:lstStyle/>
              <a:p>
                <a:pPr marL="114300" indent="0">
                  <a:buNone/>
                </a:pPr>
                <a:r>
                  <a:rPr lang="es-AR" sz="2000" b="1" dirty="0"/>
                  <a:t>Incapacidad Laboral Permanente Parcial (50% &lt; porcentaje de incapacidad &lt; 66%)</a:t>
                </a:r>
              </a:p>
              <a:p>
                <a:pPr marL="285750" indent="-285750">
                  <a:buFont typeface="Arial" panose="020B0604020202020204" pitchFamily="34" charset="0"/>
                  <a:buChar char="•"/>
                </a:pPr>
                <a:endParaRPr lang="es-AR" sz="2000" dirty="0" smtClean="0"/>
              </a:p>
              <a:p>
                <a:pPr marL="285750" indent="-285750">
                  <a:buFont typeface="Arial" panose="020B0604020202020204" pitchFamily="34" charset="0"/>
                  <a:buChar char="•"/>
                </a:pPr>
                <a:endParaRPr lang="es-AR" sz="2000" dirty="0"/>
              </a:p>
              <a:p>
                <a:pPr marL="285750" indent="-285750">
                  <a:buFont typeface="Arial" panose="020B0604020202020204" pitchFamily="34" charset="0"/>
                  <a:buChar char="•"/>
                </a:pPr>
                <a:r>
                  <a:rPr lang="es-AR" sz="2000" dirty="0"/>
                  <a:t>Cálculo de la indemnización: </a:t>
                </a:r>
                <a:endParaRPr lang="es-AR" sz="2000" b="1" dirty="0"/>
              </a:p>
              <a:p>
                <a:r>
                  <a:rPr lang="es-AR" dirty="0">
                    <a:latin typeface="Cambria Math" panose="02040503050406030204" pitchFamily="18" charset="0"/>
                    <a:ea typeface="Cambria Math" panose="02040503050406030204" pitchFamily="18" charset="0"/>
                  </a:rPr>
                  <a:t>      </a:t>
                </a:r>
                <a14:m>
                  <m:oMath xmlns:m="http://schemas.openxmlformats.org/officeDocument/2006/math">
                    <m:r>
                      <a:rPr lang="es-AR" sz="2000" i="1">
                        <a:latin typeface="Cambria Math" panose="02040503050406030204" pitchFamily="18" charset="0"/>
                      </a:rPr>
                      <m:t>53 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𝑉𝐼𝐵</m:t>
                    </m:r>
                    <m:r>
                      <m:rPr>
                        <m:nor/>
                      </m:rPr>
                      <a:rPr lang="es-AR" sz="2000" dirty="0"/>
                      <m:t>(∗)</m:t>
                    </m:r>
                    <m:r>
                      <a:rPr lang="es-AR" sz="2000" i="1" dirty="0">
                        <a:latin typeface="Cambria Math" panose="02040503050406030204" pitchFamily="18" charset="0"/>
                      </a:rPr>
                      <m:t>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𝑔𝑟𝑎𝑑𝑜</m:t>
                    </m:r>
                    <m:r>
                      <a:rPr lang="es-AR" sz="2000" i="1">
                        <a:latin typeface="Cambria Math" panose="02040503050406030204" pitchFamily="18" charset="0"/>
                      </a:rPr>
                      <m:t> </m:t>
                    </m:r>
                    <m:r>
                      <a:rPr lang="es-AR" sz="2000" i="1">
                        <a:latin typeface="Cambria Math" panose="02040503050406030204" pitchFamily="18" charset="0"/>
                      </a:rPr>
                      <m:t>𝑑𝑒</m:t>
                    </m:r>
                    <m:r>
                      <a:rPr lang="es-AR" sz="2000" i="1">
                        <a:latin typeface="Cambria Math" panose="02040503050406030204" pitchFamily="18" charset="0"/>
                      </a:rPr>
                      <m:t> </m:t>
                    </m:r>
                    <m:r>
                      <a:rPr lang="es-AR" sz="2000" i="1">
                        <a:latin typeface="Cambria Math" panose="02040503050406030204" pitchFamily="18" charset="0"/>
                      </a:rPr>
                      <m:t>𝐼𝐿𝑃</m:t>
                    </m:r>
                    <m:r>
                      <a:rPr lang="es-AR" sz="2000" i="1">
                        <a:latin typeface="Cambria Math" panose="02040503050406030204" pitchFamily="18" charset="0"/>
                      </a:rPr>
                      <m:t> </m:t>
                    </m:r>
                    <m:r>
                      <a:rPr lang="es-AR" sz="2000" i="1">
                        <a:latin typeface="Cambria Math" panose="02040503050406030204" pitchFamily="18" charset="0"/>
                      </a:rPr>
                      <m:t>𝑥</m:t>
                    </m:r>
                    <m:r>
                      <a:rPr lang="es-AR" sz="2000" i="1">
                        <a:latin typeface="Cambria Math" panose="02040503050406030204" pitchFamily="18" charset="0"/>
                      </a:rPr>
                      <m:t> </m:t>
                    </m:r>
                    <m:f>
                      <m:fPr>
                        <m:ctrlPr>
                          <a:rPr lang="es-AR" sz="2000" i="1">
                            <a:latin typeface="Cambria Math" panose="02040503050406030204" pitchFamily="18" charset="0"/>
                          </a:rPr>
                        </m:ctrlPr>
                      </m:fPr>
                      <m:num>
                        <m:r>
                          <a:rPr lang="es-AR" sz="2000" i="1">
                            <a:latin typeface="Cambria Math" panose="02040503050406030204" pitchFamily="18" charset="0"/>
                          </a:rPr>
                          <m:t>65</m:t>
                        </m:r>
                      </m:num>
                      <m:den>
                        <m:r>
                          <a:rPr lang="es-AR" sz="2000" i="1">
                            <a:latin typeface="Cambria Math" panose="02040503050406030204" pitchFamily="18" charset="0"/>
                          </a:rPr>
                          <m:t>𝐸𝑑𝑎𝑑</m:t>
                        </m:r>
                        <m:r>
                          <a:rPr lang="es-AR" sz="2000" i="1">
                            <a:latin typeface="Cambria Math" panose="02040503050406030204" pitchFamily="18" charset="0"/>
                          </a:rPr>
                          <m:t> </m:t>
                        </m:r>
                        <m:r>
                          <a:rPr lang="es-AR" sz="2000" i="1">
                            <a:latin typeface="Cambria Math" panose="02040503050406030204" pitchFamily="18" charset="0"/>
                          </a:rPr>
                          <m:t>𝑑𝑒𝑙</m:t>
                        </m:r>
                        <m:r>
                          <a:rPr lang="es-AR" sz="2000" i="1">
                            <a:latin typeface="Cambria Math" panose="02040503050406030204" pitchFamily="18" charset="0"/>
                          </a:rPr>
                          <m:t> </m:t>
                        </m:r>
                        <m:r>
                          <a:rPr lang="es-AR" sz="2000" i="1">
                            <a:latin typeface="Cambria Math" panose="02040503050406030204" pitchFamily="18" charset="0"/>
                          </a:rPr>
                          <m:t>𝑑𝑎𝑚𝑖𝑛𝑖𝑓𝑖𝑐𝑎𝑑𝑜</m:t>
                        </m:r>
                        <m:r>
                          <a:rPr lang="es-AR" sz="2000" i="1">
                            <a:latin typeface="Cambria Math" panose="02040503050406030204" pitchFamily="18" charset="0"/>
                          </a:rPr>
                          <m:t> </m:t>
                        </m:r>
                        <m:r>
                          <a:rPr lang="es-AR" sz="2000" i="1">
                            <a:latin typeface="Cambria Math" panose="02040503050406030204" pitchFamily="18" charset="0"/>
                          </a:rPr>
                          <m:t>𝑎</m:t>
                        </m:r>
                        <m:r>
                          <a:rPr lang="es-AR" sz="2000" i="1">
                            <a:latin typeface="Cambria Math" panose="02040503050406030204" pitchFamily="18" charset="0"/>
                          </a:rPr>
                          <m:t> </m:t>
                        </m:r>
                        <m:r>
                          <a:rPr lang="es-AR" sz="2000" i="1">
                            <a:latin typeface="Cambria Math" panose="02040503050406030204" pitchFamily="18" charset="0"/>
                          </a:rPr>
                          <m:t>𝑙𝑎</m:t>
                        </m:r>
                        <m:r>
                          <a:rPr lang="es-AR" sz="2000" i="1">
                            <a:latin typeface="Cambria Math" panose="02040503050406030204" pitchFamily="18" charset="0"/>
                          </a:rPr>
                          <m:t> </m:t>
                        </m:r>
                        <m:r>
                          <a:rPr lang="es-AR" sz="2000" i="1">
                            <a:latin typeface="Cambria Math" panose="02040503050406030204" pitchFamily="18" charset="0"/>
                          </a:rPr>
                          <m:t>𝑃𝑀𝐼</m:t>
                        </m:r>
                      </m:den>
                    </m:f>
                  </m:oMath>
                </a14:m>
                <a:endParaRPr lang="es-AR" sz="1600" dirty="0"/>
              </a:p>
              <a:p>
                <a:pPr lvl="0"/>
                <a:r>
                  <a:rPr lang="es-AR" sz="1600" dirty="0"/>
                  <a:t>       </a:t>
                </a:r>
                <a:r>
                  <a:rPr lang="es-AR" sz="1600" dirty="0">
                    <a:solidFill>
                      <a:srgbClr val="000000"/>
                    </a:solidFill>
                  </a:rPr>
                  <a:t>(*) con </a:t>
                </a:r>
                <a:r>
                  <a:rPr lang="es-AR" sz="1600" dirty="0" err="1">
                    <a:solidFill>
                      <a:srgbClr val="000000"/>
                    </a:solidFill>
                  </a:rPr>
                  <a:t>Ripte+tasa</a:t>
                </a:r>
                <a:endParaRPr lang="es-AR" sz="1600" dirty="0">
                  <a:solidFill>
                    <a:srgbClr val="000000"/>
                  </a:solidFill>
                </a:endParaRPr>
              </a:p>
              <a:p>
                <a:pPr lvl="0"/>
                <a:endParaRPr lang="es-AR" sz="2000" dirty="0">
                  <a:solidFill>
                    <a:srgbClr val="000000"/>
                  </a:solidFill>
                </a:endParaRPr>
              </a:p>
              <a:p>
                <a:pPr marL="285750" indent="-285750">
                  <a:buFont typeface="Arial" panose="020B0604020202020204" pitchFamily="34" charset="0"/>
                  <a:buChar char="•"/>
                </a:pPr>
                <a:r>
                  <a:rPr lang="es-AR" sz="2000" dirty="0"/>
                  <a:t>Piso mínimo: </a:t>
                </a:r>
                <a14:m>
                  <m:oMath xmlns:m="http://schemas.openxmlformats.org/officeDocument/2006/math">
                    <m:r>
                      <a:rPr lang="es-AR" sz="2000" i="1" smtClean="0">
                        <a:latin typeface="Cambria Math" panose="02040503050406030204" pitchFamily="18" charset="0"/>
                      </a:rPr>
                      <m:t>$180.00</m:t>
                    </m:r>
                    <m:r>
                      <a:rPr lang="es-AR" sz="2000" i="1">
                        <a:latin typeface="Cambria Math" panose="02040503050406030204" pitchFamily="18" charset="0"/>
                      </a:rPr>
                      <m:t> </m:t>
                    </m:r>
                    <m:d>
                      <m:dPr>
                        <m:ctrlPr>
                          <a:rPr lang="es-AR" sz="2000" i="1" smtClean="0">
                            <a:latin typeface="Cambria Math" panose="02040503050406030204" pitchFamily="18" charset="0"/>
                          </a:rPr>
                        </m:ctrlPr>
                      </m:dPr>
                      <m:e>
                        <m:r>
                          <a:rPr lang="es-AR" sz="2000" i="1">
                            <a:latin typeface="Cambria Math" panose="02040503050406030204" pitchFamily="18" charset="0"/>
                          </a:rPr>
                          <m:t>𝑎𝑐𝑡𝑢𝑎𝑙𝑖𝑧𝑎𝑑𝑜</m:t>
                        </m:r>
                        <m:r>
                          <a:rPr lang="es-AR" sz="2000" i="1">
                            <a:latin typeface="Cambria Math" panose="02040503050406030204" pitchFamily="18" charset="0"/>
                          </a:rPr>
                          <m:t> </m:t>
                        </m:r>
                        <m:r>
                          <a:rPr lang="es-AR" sz="2000" i="1">
                            <a:latin typeface="Cambria Math" panose="02040503050406030204" pitchFamily="18" charset="0"/>
                          </a:rPr>
                          <m:t>𝑝𝑜𝑟</m:t>
                        </m:r>
                        <m:r>
                          <a:rPr lang="es-AR" sz="2000" i="1">
                            <a:latin typeface="Cambria Math" panose="02040503050406030204" pitchFamily="18" charset="0"/>
                          </a:rPr>
                          <m:t> </m:t>
                        </m:r>
                        <m:r>
                          <a:rPr lang="es-AR" sz="2000" i="1">
                            <a:latin typeface="Cambria Math" panose="02040503050406030204" pitchFamily="18" charset="0"/>
                          </a:rPr>
                          <m:t>𝑅𝐼𝑃𝑇𝐸</m:t>
                        </m:r>
                      </m:e>
                    </m:d>
                    <m:r>
                      <a:rPr lang="es-AR" sz="2000" b="0" i="1" smtClean="0">
                        <a:latin typeface="Cambria Math" panose="02040503050406030204" pitchFamily="18" charset="0"/>
                      </a:rPr>
                      <m:t> </m:t>
                    </m:r>
                    <m:r>
                      <a:rPr lang="es-AR" sz="2000" i="1">
                        <a:latin typeface="Cambria Math" panose="02040503050406030204" pitchFamily="18" charset="0"/>
                      </a:rPr>
                      <m:t>𝑥</m:t>
                    </m:r>
                    <m:r>
                      <a:rPr lang="es-AR" sz="2000" b="0" i="1" smtClean="0">
                        <a:latin typeface="Cambria Math" panose="02040503050406030204" pitchFamily="18" charset="0"/>
                      </a:rPr>
                      <m:t> </m:t>
                    </m:r>
                    <m:f>
                      <m:fPr>
                        <m:ctrlPr>
                          <a:rPr lang="es-AR" sz="2000" i="1">
                            <a:latin typeface="Cambria Math" panose="02040503050406030204" pitchFamily="18" charset="0"/>
                          </a:rPr>
                        </m:ctrlPr>
                      </m:fPr>
                      <m:num>
                        <m:r>
                          <a:rPr lang="es-AR" sz="2000" i="1">
                            <a:latin typeface="Cambria Math" panose="02040503050406030204" pitchFamily="18" charset="0"/>
                          </a:rPr>
                          <m:t>𝑔𝑟𝑎𝑑𝑜</m:t>
                        </m:r>
                        <m:r>
                          <a:rPr lang="es-AR" sz="2000" i="1">
                            <a:latin typeface="Cambria Math" panose="02040503050406030204" pitchFamily="18" charset="0"/>
                          </a:rPr>
                          <m:t> </m:t>
                        </m:r>
                        <m:r>
                          <a:rPr lang="es-AR" sz="2000" i="1">
                            <a:latin typeface="Cambria Math" panose="02040503050406030204" pitchFamily="18" charset="0"/>
                          </a:rPr>
                          <m:t>𝐼𝐿𝑃</m:t>
                        </m:r>
                      </m:num>
                      <m:den>
                        <m:r>
                          <a:rPr lang="es-AR" sz="2000" i="1">
                            <a:latin typeface="Cambria Math" panose="02040503050406030204" pitchFamily="18" charset="0"/>
                          </a:rPr>
                          <m:t>100</m:t>
                        </m:r>
                      </m:den>
                    </m:f>
                    <m:r>
                      <a:rPr lang="es-AR" sz="2000" b="0" i="1" smtClean="0">
                        <a:latin typeface="Cambria Math" panose="02040503050406030204" pitchFamily="18" charset="0"/>
                      </a:rPr>
                      <m:t> </m:t>
                    </m:r>
                  </m:oMath>
                </a14:m>
                <a:endParaRPr lang="es-AR" sz="2000" dirty="0"/>
              </a:p>
              <a:p>
                <a:endParaRPr lang="es-AR" sz="2000" dirty="0"/>
              </a:p>
              <a:p>
                <a:pPr marL="285750" indent="-285750">
                  <a:buFont typeface="Arial" panose="020B0604020202020204" pitchFamily="34" charset="0"/>
                  <a:buChar char="•"/>
                </a:pPr>
                <a:r>
                  <a:rPr lang="es-AR" sz="2000" dirty="0"/>
                  <a:t>Compensación adicional de pago único: $80.000, actualizada por RIPTE</a:t>
                </a:r>
              </a:p>
              <a:p>
                <a:endParaRPr lang="es-AR" sz="2000" dirty="0"/>
              </a:p>
              <a:p>
                <a:pPr marL="285750" indent="-285750">
                  <a:buFont typeface="Arial" panose="020B0604020202020204" pitchFamily="34" charset="0"/>
                  <a:buChar char="•"/>
                </a:pPr>
                <a:r>
                  <a:rPr lang="es-AR" sz="2000" dirty="0"/>
                  <a:t>Si se trata de un accidente de trabajo o enfermedad profesional (excluido in </a:t>
                </a:r>
                <a:r>
                  <a:rPr lang="es-AR" sz="2000" dirty="0" err="1"/>
                  <a:t>itinere</a:t>
                </a:r>
                <a:r>
                  <a:rPr lang="es-AR" sz="2000" dirty="0"/>
                  <a:t>) </a:t>
                </a:r>
                <a:r>
                  <a:rPr lang="es-AR" sz="2000" dirty="0">
                    <a:sym typeface="Wingdings" panose="05000000000000000000" pitchFamily="2" charset="2"/>
                  </a:rPr>
                  <a:t> </a:t>
                </a:r>
                <a:r>
                  <a:rPr lang="es-AR" sz="2000" dirty="0"/>
                  <a:t>indemnización adicional de pago único 20% del calculo o piso + </a:t>
                </a:r>
                <a:r>
                  <a:rPr lang="es-AR" sz="2000" dirty="0" smtClean="0"/>
                  <a:t>adicional de pago </a:t>
                </a:r>
                <a:r>
                  <a:rPr lang="es-AR" sz="2000" dirty="0"/>
                  <a:t>único. </a:t>
                </a:r>
              </a:p>
              <a:p>
                <a:endParaRPr lang="es-AR" sz="2000" dirty="0"/>
              </a:p>
            </p:txBody>
          </p:sp>
        </mc:Choice>
        <mc:Fallback xmlns="">
          <p:sp>
            <p:nvSpPr>
              <p:cNvPr id="4" name="Rectángulo 3"/>
              <p:cNvSpPr>
                <a:spLocks noRot="1" noChangeAspect="1" noMove="1" noResize="1" noEditPoints="1" noAdjustHandles="1" noChangeArrowheads="1" noChangeShapeType="1" noTextEdit="1"/>
              </p:cNvSpPr>
              <p:nvPr/>
            </p:nvSpPr>
            <p:spPr>
              <a:xfrm>
                <a:off x="121710" y="1013691"/>
                <a:ext cx="9022290" cy="4951548"/>
              </a:xfrm>
              <a:prstGeom prst="rect">
                <a:avLst/>
              </a:prstGeom>
              <a:blipFill>
                <a:blip r:embed="rId3"/>
                <a:stretch>
                  <a:fillRect l="-608" t="-615"/>
                </a:stretch>
              </a:blipFill>
            </p:spPr>
            <p:txBody>
              <a:bodyPr/>
              <a:lstStyle/>
              <a:p>
                <a:r>
                  <a:rPr lang="es-AR">
                    <a:noFill/>
                  </a:rPr>
                  <a:t> </a:t>
                </a:r>
              </a:p>
            </p:txBody>
          </p:sp>
        </mc:Fallback>
      </mc:AlternateContent>
      <p:sp>
        <p:nvSpPr>
          <p:cNvPr id="7" name="Rectángulo 6"/>
          <p:cNvSpPr/>
          <p:nvPr/>
        </p:nvSpPr>
        <p:spPr>
          <a:xfrm>
            <a:off x="595921" y="1986875"/>
            <a:ext cx="7813442" cy="665695"/>
          </a:xfrm>
          <a:prstGeom prst="rect">
            <a:avLst/>
          </a:prstGeom>
        </p:spPr>
        <p:txBody>
          <a:bodyPr wrap="square">
            <a:spAutoFit/>
          </a:bodyPr>
          <a:lstStyle/>
          <a:p>
            <a:pPr marL="114300" indent="0">
              <a:buNone/>
            </a:pPr>
            <a:endParaRPr lang="es-AR" dirty="0"/>
          </a:p>
          <a:p>
            <a:pPr marL="285750" lvl="0" indent="-285750">
              <a:lnSpc>
                <a:spcPct val="107000"/>
              </a:lnSpc>
              <a:spcAft>
                <a:spcPts val="0"/>
              </a:spcAft>
              <a:buFont typeface="Arial" panose="020B0604020202020204" pitchFamily="34" charset="0"/>
              <a:buChar char="•"/>
            </a:pPr>
            <a:endParaRPr lang="es-A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5035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47</a:t>
            </a:fld>
            <a:endParaRPr lang="es-AR"/>
          </a:p>
        </p:txBody>
      </p:sp>
      <p:sp>
        <p:nvSpPr>
          <p:cNvPr id="3" name="Rectángulo 2"/>
          <p:cNvSpPr/>
          <p:nvPr/>
        </p:nvSpPr>
        <p:spPr>
          <a:xfrm>
            <a:off x="2603598" y="274005"/>
            <a:ext cx="4163447" cy="595932"/>
          </a:xfrm>
          <a:prstGeom prst="rect">
            <a:avLst/>
          </a:prstGeom>
        </p:spPr>
        <p:txBody>
          <a:bodyPr wrap="none">
            <a:spAutoFit/>
          </a:bodyPr>
          <a:lstStyle/>
          <a:p>
            <a:pPr algn="ctr">
              <a:lnSpc>
                <a:spcPct val="107000"/>
              </a:lnSpc>
              <a:spcAft>
                <a:spcPts val="800"/>
              </a:spcAft>
            </a:pPr>
            <a:r>
              <a:rPr lang="es-AR" sz="3200" b="1" dirty="0">
                <a:effectLst>
                  <a:outerShdw blurRad="38100" dist="38100" dir="2700000" algn="tl">
                    <a:srgbClr val="000000">
                      <a:alpha val="43137"/>
                    </a:srgbClr>
                  </a:outerShdw>
                </a:effectLst>
              </a:rPr>
              <a:t>Prestaciones Dinerarias</a:t>
            </a:r>
            <a:endParaRPr lang="es-A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313898" y="1138234"/>
                <a:ext cx="8392584" cy="4877297"/>
              </a:xfrm>
              <a:prstGeom prst="rect">
                <a:avLst/>
              </a:prstGeom>
            </p:spPr>
            <p:txBody>
              <a:bodyPr wrap="square">
                <a:spAutoFit/>
              </a:bodyPr>
              <a:lstStyle/>
              <a:p>
                <a:pPr marL="114300" indent="0">
                  <a:buNone/>
                </a:pPr>
                <a:r>
                  <a:rPr lang="es-AR" sz="2000" b="1" dirty="0"/>
                  <a:t>Incapacidad Laboral Permanente Total (porcentaje de incapacidad ≥ 66%)</a:t>
                </a:r>
              </a:p>
              <a:p>
                <a:pPr marL="114300" indent="0">
                  <a:buNone/>
                </a:pPr>
                <a:endParaRPr lang="es-AR" sz="2000" b="1" dirty="0"/>
              </a:p>
              <a:p>
                <a:pPr marL="285750" indent="-285750">
                  <a:buFont typeface="Arial" panose="020B0604020202020204" pitchFamily="34" charset="0"/>
                  <a:buChar char="•"/>
                </a:pPr>
                <a:endParaRPr lang="es-AR" sz="2000" dirty="0"/>
              </a:p>
              <a:p>
                <a:pPr marL="285750" indent="-285750">
                  <a:buFont typeface="Arial" panose="020B0604020202020204" pitchFamily="34" charset="0"/>
                  <a:buChar char="•"/>
                </a:pPr>
                <a:r>
                  <a:rPr lang="es-AR" sz="2000" dirty="0"/>
                  <a:t>Cálculo de la Indemnización: </a:t>
                </a:r>
                <a14:m>
                  <m:oMath xmlns:m="http://schemas.openxmlformats.org/officeDocument/2006/math">
                    <m:r>
                      <a:rPr lang="es-AR" sz="2000" i="1">
                        <a:latin typeface="Cambria Math" panose="02040503050406030204" pitchFamily="18" charset="0"/>
                      </a:rPr>
                      <m:t>53 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𝑉𝐼𝐵</m:t>
                    </m:r>
                    <m:r>
                      <m:rPr>
                        <m:nor/>
                      </m:rPr>
                      <a:rPr lang="es-AR" sz="2000" dirty="0"/>
                      <m:t>(∗)</m:t>
                    </m:r>
                    <m:r>
                      <m:rPr>
                        <m:nor/>
                      </m:rPr>
                      <a:rPr lang="es-AR" sz="2000" b="0" i="0" dirty="0" smtClean="0"/>
                      <m:t> </m:t>
                    </m:r>
                    <m:r>
                      <a:rPr lang="es-AR" sz="2000" b="0" i="1" smtClean="0">
                        <a:latin typeface="Cambria Math" panose="02040503050406030204" pitchFamily="18" charset="0"/>
                      </a:rPr>
                      <m:t>𝑥</m:t>
                    </m:r>
                    <m:r>
                      <a:rPr lang="es-AR" sz="2000" b="0" i="1" smtClean="0">
                        <a:latin typeface="Cambria Math" panose="02040503050406030204" pitchFamily="18" charset="0"/>
                      </a:rPr>
                      <m:t> </m:t>
                    </m:r>
                    <m:f>
                      <m:fPr>
                        <m:ctrlPr>
                          <a:rPr lang="es-AR" sz="2000" i="1">
                            <a:latin typeface="Cambria Math" panose="02040503050406030204" pitchFamily="18" charset="0"/>
                          </a:rPr>
                        </m:ctrlPr>
                      </m:fPr>
                      <m:num>
                        <m:r>
                          <a:rPr lang="es-AR" sz="2000" i="1">
                            <a:latin typeface="Cambria Math" panose="02040503050406030204" pitchFamily="18" charset="0"/>
                          </a:rPr>
                          <m:t>65</m:t>
                        </m:r>
                      </m:num>
                      <m:den>
                        <m:r>
                          <a:rPr lang="es-AR" sz="2000" i="1">
                            <a:latin typeface="Cambria Math" panose="02040503050406030204" pitchFamily="18" charset="0"/>
                          </a:rPr>
                          <m:t>𝐸𝑑𝑎𝑑</m:t>
                        </m:r>
                        <m:r>
                          <a:rPr lang="es-AR" sz="2000" i="1">
                            <a:latin typeface="Cambria Math" panose="02040503050406030204" pitchFamily="18" charset="0"/>
                          </a:rPr>
                          <m:t> </m:t>
                        </m:r>
                        <m:r>
                          <a:rPr lang="es-AR" sz="2000" i="1">
                            <a:latin typeface="Cambria Math" panose="02040503050406030204" pitchFamily="18" charset="0"/>
                          </a:rPr>
                          <m:t>𝑑𝑒𝑙</m:t>
                        </m:r>
                        <m:r>
                          <a:rPr lang="es-AR" sz="2000" i="1">
                            <a:latin typeface="Cambria Math" panose="02040503050406030204" pitchFamily="18" charset="0"/>
                          </a:rPr>
                          <m:t> </m:t>
                        </m:r>
                        <m:r>
                          <a:rPr lang="es-AR" sz="2000" i="1">
                            <a:latin typeface="Cambria Math" panose="02040503050406030204" pitchFamily="18" charset="0"/>
                          </a:rPr>
                          <m:t>𝑑𝑎𝑚𝑖𝑛𝑖𝑓𝑖𝑐𝑎𝑑𝑜</m:t>
                        </m:r>
                        <m:r>
                          <a:rPr lang="es-AR" sz="2000" i="1">
                            <a:latin typeface="Cambria Math" panose="02040503050406030204" pitchFamily="18" charset="0"/>
                          </a:rPr>
                          <m:t> </m:t>
                        </m:r>
                        <m:r>
                          <a:rPr lang="es-AR" sz="2000" i="1">
                            <a:latin typeface="Cambria Math" panose="02040503050406030204" pitchFamily="18" charset="0"/>
                          </a:rPr>
                          <m:t>𝑎</m:t>
                        </m:r>
                        <m:r>
                          <a:rPr lang="es-AR" sz="2000" i="1">
                            <a:latin typeface="Cambria Math" panose="02040503050406030204" pitchFamily="18" charset="0"/>
                          </a:rPr>
                          <m:t> </m:t>
                        </m:r>
                        <m:r>
                          <a:rPr lang="es-AR" sz="2000" i="1">
                            <a:latin typeface="Cambria Math" panose="02040503050406030204" pitchFamily="18" charset="0"/>
                          </a:rPr>
                          <m:t>𝑙𝑎</m:t>
                        </m:r>
                        <m:r>
                          <a:rPr lang="es-AR" sz="2000" i="1">
                            <a:latin typeface="Cambria Math" panose="02040503050406030204" pitchFamily="18" charset="0"/>
                          </a:rPr>
                          <m:t> </m:t>
                        </m:r>
                        <m:r>
                          <a:rPr lang="es-AR" sz="2000" i="1">
                            <a:latin typeface="Cambria Math" panose="02040503050406030204" pitchFamily="18" charset="0"/>
                          </a:rPr>
                          <m:t>𝑃𝑀𝐼</m:t>
                        </m:r>
                      </m:den>
                    </m:f>
                  </m:oMath>
                </a14:m>
                <a:endParaRPr lang="es-AR" sz="2000" dirty="0"/>
              </a:p>
              <a:p>
                <a:r>
                  <a:rPr lang="es-AR" sz="2000" dirty="0"/>
                  <a:t>      </a:t>
                </a:r>
                <a:r>
                  <a:rPr lang="es-AR" sz="1600" dirty="0"/>
                  <a:t>(*) con </a:t>
                </a:r>
                <a:r>
                  <a:rPr lang="es-AR" sz="1600" dirty="0" err="1"/>
                  <a:t>Ripte+tasa</a:t>
                </a:r>
                <a:endParaRPr lang="es-AR" sz="1600" dirty="0"/>
              </a:p>
              <a:p>
                <a:pPr marL="285750" indent="-285750">
                  <a:buFont typeface="Arial" panose="020B0604020202020204" pitchFamily="34" charset="0"/>
                  <a:buChar char="•"/>
                </a:pPr>
                <a:endParaRPr lang="es-AR" sz="2000" dirty="0"/>
              </a:p>
              <a:p>
                <a:pPr marL="285750" indent="-285750">
                  <a:buFont typeface="Arial" panose="020B0604020202020204" pitchFamily="34" charset="0"/>
                  <a:buChar char="•"/>
                </a:pPr>
                <a:r>
                  <a:rPr lang="es-AR" sz="2000" dirty="0"/>
                  <a:t>Piso mínimo: </a:t>
                </a:r>
                <a14:m>
                  <m:oMath xmlns:m="http://schemas.openxmlformats.org/officeDocument/2006/math">
                    <m:r>
                      <a:rPr lang="es-AR" sz="2000" i="1">
                        <a:latin typeface="Cambria Math" panose="02040503050406030204" pitchFamily="18" charset="0"/>
                      </a:rPr>
                      <m:t>$180.000 </m:t>
                    </m:r>
                    <m:d>
                      <m:dPr>
                        <m:ctrlPr>
                          <a:rPr lang="es-AR" sz="2000" i="1">
                            <a:latin typeface="Cambria Math" panose="02040503050406030204" pitchFamily="18" charset="0"/>
                          </a:rPr>
                        </m:ctrlPr>
                      </m:dPr>
                      <m:e>
                        <m:r>
                          <a:rPr lang="es-AR" sz="2000" i="1">
                            <a:latin typeface="Cambria Math" panose="02040503050406030204" pitchFamily="18" charset="0"/>
                          </a:rPr>
                          <m:t>𝑎𝑐𝑡𝑢𝑎𝑙𝑖𝑧𝑎𝑑𝑜</m:t>
                        </m:r>
                        <m:r>
                          <a:rPr lang="es-AR" sz="2000" i="1">
                            <a:latin typeface="Cambria Math" panose="02040503050406030204" pitchFamily="18" charset="0"/>
                          </a:rPr>
                          <m:t> </m:t>
                        </m:r>
                        <m:r>
                          <a:rPr lang="es-AR" sz="2000" i="1">
                            <a:latin typeface="Cambria Math" panose="02040503050406030204" pitchFamily="18" charset="0"/>
                          </a:rPr>
                          <m:t>𝑝𝑜𝑟</m:t>
                        </m:r>
                        <m:r>
                          <a:rPr lang="es-AR" sz="2000" i="1">
                            <a:latin typeface="Cambria Math" panose="02040503050406030204" pitchFamily="18" charset="0"/>
                          </a:rPr>
                          <m:t> </m:t>
                        </m:r>
                        <m:r>
                          <a:rPr lang="es-AR" sz="2000" i="1">
                            <a:latin typeface="Cambria Math" panose="02040503050406030204" pitchFamily="18" charset="0"/>
                          </a:rPr>
                          <m:t>𝑅𝐼𝑃𝑇𝐸</m:t>
                        </m:r>
                      </m:e>
                    </m:d>
                  </m:oMath>
                </a14:m>
                <a:endParaRPr lang="es-AR" sz="2000" dirty="0"/>
              </a:p>
              <a:p>
                <a:pPr marL="285750" indent="-285750">
                  <a:buFont typeface="Arial" panose="020B0604020202020204" pitchFamily="34" charset="0"/>
                  <a:buChar char="•"/>
                </a:pPr>
                <a:endParaRPr lang="es-AR" sz="2000" dirty="0"/>
              </a:p>
              <a:p>
                <a:pPr marL="285750" indent="-285750">
                  <a:buFont typeface="Arial" panose="020B0604020202020204" pitchFamily="34" charset="0"/>
                  <a:buChar char="•"/>
                </a:pPr>
                <a:r>
                  <a:rPr lang="es-AR" sz="2000" dirty="0"/>
                  <a:t>Compensación adicional: pago único de $100.000, actualizada por RIPTE</a:t>
                </a:r>
              </a:p>
              <a:p>
                <a:pPr marL="285750" indent="-285750">
                  <a:buFont typeface="Arial" panose="020B0604020202020204" pitchFamily="34" charset="0"/>
                  <a:buChar char="•"/>
                </a:pPr>
                <a:endParaRPr lang="es-AR" sz="2000" dirty="0"/>
              </a:p>
              <a:p>
                <a:pPr marL="285750" indent="-285750">
                  <a:buFont typeface="Arial" panose="020B0604020202020204" pitchFamily="34" charset="0"/>
                  <a:buChar char="•"/>
                </a:pPr>
                <a:r>
                  <a:rPr lang="es-AR" sz="2000" dirty="0"/>
                  <a:t>Si se trata de un accidente de trabajo o enfermedad profesional (excluido in </a:t>
                </a:r>
                <a:r>
                  <a:rPr lang="es-AR" sz="2000" dirty="0" err="1"/>
                  <a:t>itinere</a:t>
                </a:r>
                <a:r>
                  <a:rPr lang="es-AR" sz="2000" dirty="0"/>
                  <a:t>) </a:t>
                </a:r>
                <a:r>
                  <a:rPr lang="es-AR" sz="2000" dirty="0">
                    <a:sym typeface="Wingdings" panose="05000000000000000000" pitchFamily="2" charset="2"/>
                  </a:rPr>
                  <a:t> </a:t>
                </a:r>
                <a:r>
                  <a:rPr lang="es-AR" sz="2000" dirty="0"/>
                  <a:t>indemnización adicional de pago único 20% del calculo o piso + </a:t>
                </a:r>
                <a:r>
                  <a:rPr lang="es-AR" sz="2000" dirty="0" smtClean="0"/>
                  <a:t>adicional de pago único.</a:t>
                </a:r>
                <a:endParaRPr lang="es-AR" sz="2000" dirty="0"/>
              </a:p>
              <a:p>
                <a:pPr marL="285750" indent="-285750">
                  <a:buFont typeface="Arial" panose="020B0604020202020204" pitchFamily="34" charset="0"/>
                  <a:buChar char="•"/>
                </a:pPr>
                <a:endParaRPr lang="es-AR" sz="2000" dirty="0"/>
              </a:p>
              <a:p>
                <a:pPr marL="285750" indent="-285750">
                  <a:buFont typeface="Arial" panose="020B0604020202020204" pitchFamily="34" charset="0"/>
                  <a:buChar char="•"/>
                </a:pPr>
                <a:endParaRPr lang="es-AR" sz="2000" b="1" dirty="0">
                  <a:cs typeface="Calibri"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13898" y="1138234"/>
                <a:ext cx="8392584" cy="4877297"/>
              </a:xfrm>
              <a:prstGeom prst="rect">
                <a:avLst/>
              </a:prstGeom>
              <a:blipFill>
                <a:blip r:embed="rId3"/>
                <a:stretch>
                  <a:fillRect l="-654" t="-750"/>
                </a:stretch>
              </a:blipFill>
            </p:spPr>
            <p:txBody>
              <a:bodyPr/>
              <a:lstStyle/>
              <a:p>
                <a:r>
                  <a:rPr lang="es-AR">
                    <a:noFill/>
                  </a:rPr>
                  <a:t> </a:t>
                </a:r>
              </a:p>
            </p:txBody>
          </p:sp>
        </mc:Fallback>
      </mc:AlternateContent>
    </p:spTree>
    <p:extLst>
      <p:ext uri="{BB962C8B-B14F-4D97-AF65-F5344CB8AC3E}">
        <p14:creationId xmlns:p14="http://schemas.microsoft.com/office/powerpoint/2010/main" val="16933047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48</a:t>
            </a:fld>
            <a:endParaRPr lang="es-AR"/>
          </a:p>
        </p:txBody>
      </p:sp>
      <p:sp>
        <p:nvSpPr>
          <p:cNvPr id="3" name="Rectángulo 2"/>
          <p:cNvSpPr/>
          <p:nvPr/>
        </p:nvSpPr>
        <p:spPr>
          <a:xfrm>
            <a:off x="2603598" y="274005"/>
            <a:ext cx="4163447" cy="595932"/>
          </a:xfrm>
          <a:prstGeom prst="rect">
            <a:avLst/>
          </a:prstGeom>
        </p:spPr>
        <p:txBody>
          <a:bodyPr wrap="none">
            <a:spAutoFit/>
          </a:bodyPr>
          <a:lstStyle/>
          <a:p>
            <a:pPr algn="ctr">
              <a:lnSpc>
                <a:spcPct val="107000"/>
              </a:lnSpc>
              <a:spcAft>
                <a:spcPts val="800"/>
              </a:spcAft>
            </a:pPr>
            <a:r>
              <a:rPr lang="es-AR" sz="3200" b="1" dirty="0">
                <a:effectLst>
                  <a:outerShdw blurRad="38100" dist="38100" dir="2700000" algn="tl">
                    <a:srgbClr val="000000">
                      <a:alpha val="43137"/>
                    </a:srgbClr>
                  </a:outerShdw>
                </a:effectLst>
              </a:rPr>
              <a:t>Prestaciones Dinerarias</a:t>
            </a:r>
            <a:endParaRPr lang="es-A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95921" y="1276012"/>
            <a:ext cx="8178800" cy="5170646"/>
          </a:xfrm>
          <a:prstGeom prst="rect">
            <a:avLst/>
          </a:prstGeom>
        </p:spPr>
        <p:txBody>
          <a:bodyPr wrap="square">
            <a:spAutoFit/>
          </a:bodyPr>
          <a:lstStyle/>
          <a:p>
            <a:pPr marL="114300" indent="0">
              <a:buNone/>
            </a:pPr>
            <a:r>
              <a:rPr lang="es-AR" sz="2200" b="1" dirty="0"/>
              <a:t>Gran Invalidez</a:t>
            </a:r>
          </a:p>
          <a:p>
            <a:pPr marL="114300" indent="0">
              <a:buNone/>
            </a:pPr>
            <a:endParaRPr lang="es-AR" sz="2200" dirty="0"/>
          </a:p>
          <a:p>
            <a:pPr marL="114300" indent="0">
              <a:buNone/>
            </a:pPr>
            <a:r>
              <a:rPr lang="es-AR" sz="2200" dirty="0"/>
              <a:t>Existe Gran Invalidez siempre y cuando la situación de incapacidad laboral sea permanente total y necesite la asistencia continua de otra persona para realizar los actos elementales de su vida.</a:t>
            </a:r>
          </a:p>
          <a:p>
            <a:pPr marL="114300" indent="0">
              <a:buNone/>
            </a:pPr>
            <a:endParaRPr lang="es-AR" sz="2200" dirty="0"/>
          </a:p>
          <a:p>
            <a:pPr marL="114300" indent="0">
              <a:buNone/>
            </a:pPr>
            <a:endParaRPr lang="es-AR" sz="2200" dirty="0"/>
          </a:p>
          <a:p>
            <a:pPr marL="400050" indent="-285750">
              <a:buFont typeface="Arial" panose="020B0604020202020204" pitchFamily="34" charset="0"/>
              <a:buChar char="•"/>
            </a:pPr>
            <a:r>
              <a:rPr lang="es-AR" sz="2200" dirty="0"/>
              <a:t>El damnificado percibirá las prestaciones correspondientes a los supuestos de Incapacidad laboral permanente total</a:t>
            </a:r>
          </a:p>
          <a:p>
            <a:pPr marL="400050" indent="-285750">
              <a:buFont typeface="Arial" panose="020B0604020202020204" pitchFamily="34" charset="0"/>
              <a:buChar char="•"/>
            </a:pPr>
            <a:endParaRPr lang="es-AR" sz="2200" dirty="0"/>
          </a:p>
          <a:p>
            <a:pPr marL="285750" indent="-285750">
              <a:buFont typeface="Arial" panose="020B0604020202020204" pitchFamily="34" charset="0"/>
              <a:buChar char="•"/>
            </a:pPr>
            <a:r>
              <a:rPr lang="es-AR" sz="2200" dirty="0"/>
              <a:t>Adicional: Pago mensual equivalente a $2000 actualizado por Sistema Previsional Argentino.</a:t>
            </a:r>
          </a:p>
          <a:p>
            <a:pPr marL="114300" indent="0">
              <a:buNone/>
            </a:pPr>
            <a:endParaRPr lang="es-AR" sz="2200" dirty="0"/>
          </a:p>
          <a:p>
            <a:pPr marL="114300" indent="0">
              <a:buNone/>
            </a:pPr>
            <a:endParaRPr lang="es-AR" sz="2200" dirty="0"/>
          </a:p>
          <a:p>
            <a:endParaRPr lang="es-AR" sz="2200" b="1" dirty="0">
              <a:cs typeface="Calibri" pitchFamily="34" charset="0"/>
            </a:endParaRPr>
          </a:p>
        </p:txBody>
      </p:sp>
      <p:sp>
        <p:nvSpPr>
          <p:cNvPr id="7" name="Rectángulo 6"/>
          <p:cNvSpPr/>
          <p:nvPr/>
        </p:nvSpPr>
        <p:spPr>
          <a:xfrm>
            <a:off x="595921" y="1986875"/>
            <a:ext cx="7813442" cy="665695"/>
          </a:xfrm>
          <a:prstGeom prst="rect">
            <a:avLst/>
          </a:prstGeom>
        </p:spPr>
        <p:txBody>
          <a:bodyPr wrap="square">
            <a:spAutoFit/>
          </a:bodyPr>
          <a:lstStyle/>
          <a:p>
            <a:pPr marL="114300" indent="0">
              <a:buNone/>
            </a:pPr>
            <a:endParaRPr lang="es-AR" dirty="0"/>
          </a:p>
          <a:p>
            <a:pPr marL="285750" lvl="0" indent="-285750">
              <a:lnSpc>
                <a:spcPct val="107000"/>
              </a:lnSpc>
              <a:spcAft>
                <a:spcPts val="0"/>
              </a:spcAft>
              <a:buFont typeface="Arial" panose="020B0604020202020204" pitchFamily="34" charset="0"/>
              <a:buChar char="•"/>
            </a:pPr>
            <a:endParaRPr lang="es-A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545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49</a:t>
            </a:fld>
            <a:endParaRPr lang="es-AR"/>
          </a:p>
        </p:txBody>
      </p:sp>
      <p:sp>
        <p:nvSpPr>
          <p:cNvPr id="3" name="Rectángulo 2"/>
          <p:cNvSpPr/>
          <p:nvPr/>
        </p:nvSpPr>
        <p:spPr>
          <a:xfrm>
            <a:off x="2603598" y="274005"/>
            <a:ext cx="4163447" cy="595932"/>
          </a:xfrm>
          <a:prstGeom prst="rect">
            <a:avLst/>
          </a:prstGeom>
        </p:spPr>
        <p:txBody>
          <a:bodyPr wrap="none">
            <a:spAutoFit/>
          </a:bodyPr>
          <a:lstStyle/>
          <a:p>
            <a:pPr algn="ctr">
              <a:lnSpc>
                <a:spcPct val="107000"/>
              </a:lnSpc>
              <a:spcAft>
                <a:spcPts val="800"/>
              </a:spcAft>
            </a:pPr>
            <a:r>
              <a:rPr lang="es-AR" sz="3200" b="1" dirty="0">
                <a:effectLst>
                  <a:outerShdw blurRad="38100" dist="38100" dir="2700000" algn="tl">
                    <a:srgbClr val="000000">
                      <a:alpha val="43137"/>
                    </a:srgbClr>
                  </a:outerShdw>
                </a:effectLst>
              </a:rPr>
              <a:t>Prestaciones Dinerarias</a:t>
            </a:r>
            <a:endParaRPr lang="es-A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595921" y="1352540"/>
                <a:ext cx="8178800" cy="5229701"/>
              </a:xfrm>
              <a:prstGeom prst="rect">
                <a:avLst/>
              </a:prstGeom>
            </p:spPr>
            <p:txBody>
              <a:bodyPr wrap="square">
                <a:spAutoFit/>
              </a:bodyPr>
              <a:lstStyle/>
              <a:p>
                <a:pPr marL="114300" indent="0">
                  <a:buNone/>
                </a:pPr>
                <a:r>
                  <a:rPr lang="es-AR" sz="2000" b="1" dirty="0"/>
                  <a:t>Muerte del damnificado</a:t>
                </a:r>
              </a:p>
              <a:p>
                <a:pPr marL="114300" indent="0">
                  <a:buNone/>
                </a:pPr>
                <a:endParaRPr lang="es-AR" dirty="0"/>
              </a:p>
              <a:p>
                <a:r>
                  <a:rPr lang="es-AR" dirty="0"/>
                  <a:t>Los derechohabientes del trabajador accederán a la pensión por fallecimiento prevista en el </a:t>
                </a:r>
                <a:r>
                  <a:rPr lang="es-AR" dirty="0" smtClean="0"/>
                  <a:t>Régimen </a:t>
                </a:r>
                <a:r>
                  <a:rPr lang="es-AR" dirty="0"/>
                  <a:t>previsional.</a:t>
                </a:r>
              </a:p>
              <a:p>
                <a:endParaRPr lang="es-AR" dirty="0"/>
              </a:p>
              <a:p>
                <a:pPr marL="285750" indent="-285750">
                  <a:buFont typeface="Arial" panose="020B0604020202020204" pitchFamily="34" charset="0"/>
                  <a:buChar char="•"/>
                </a:pPr>
                <a:r>
                  <a:rPr lang="es-AR" dirty="0"/>
                  <a:t>Cálculo de la indemnización: </a:t>
                </a:r>
                <a14:m>
                  <m:oMath xmlns:m="http://schemas.openxmlformats.org/officeDocument/2006/math">
                    <m:r>
                      <a:rPr lang="es-AR" i="1">
                        <a:latin typeface="Cambria Math" panose="02040503050406030204" pitchFamily="18" charset="0"/>
                      </a:rPr>
                      <m:t>53 </m:t>
                    </m:r>
                    <m:r>
                      <a:rPr lang="es-AR" i="1">
                        <a:latin typeface="Cambria Math" panose="02040503050406030204" pitchFamily="18" charset="0"/>
                      </a:rPr>
                      <m:t>𝑥</m:t>
                    </m:r>
                    <m:r>
                      <a:rPr lang="es-AR" i="1">
                        <a:latin typeface="Cambria Math" panose="02040503050406030204" pitchFamily="18" charset="0"/>
                      </a:rPr>
                      <m:t> </m:t>
                    </m:r>
                    <m:r>
                      <a:rPr lang="es-AR" i="1">
                        <a:latin typeface="Cambria Math" panose="02040503050406030204" pitchFamily="18" charset="0"/>
                      </a:rPr>
                      <m:t>𝑉𝐼𝐵</m:t>
                    </m:r>
                    <m:r>
                      <m:rPr>
                        <m:nor/>
                      </m:rPr>
                      <a:rPr lang="es-AR" dirty="0"/>
                      <m:t>(∗)</m:t>
                    </m:r>
                    <m:r>
                      <a:rPr lang="es-AR" i="1">
                        <a:latin typeface="Cambria Math" panose="02040503050406030204" pitchFamily="18" charset="0"/>
                      </a:rPr>
                      <m:t>𝑥</m:t>
                    </m:r>
                    <m:f>
                      <m:fPr>
                        <m:ctrlPr>
                          <a:rPr lang="es-AR" i="1">
                            <a:latin typeface="Cambria Math" panose="02040503050406030204" pitchFamily="18" charset="0"/>
                          </a:rPr>
                        </m:ctrlPr>
                      </m:fPr>
                      <m:num>
                        <m:r>
                          <a:rPr lang="es-AR" i="1">
                            <a:latin typeface="Cambria Math" panose="02040503050406030204" pitchFamily="18" charset="0"/>
                          </a:rPr>
                          <m:t>65</m:t>
                        </m:r>
                      </m:num>
                      <m:den>
                        <m:r>
                          <a:rPr lang="es-AR" i="1">
                            <a:latin typeface="Cambria Math" panose="02040503050406030204" pitchFamily="18" charset="0"/>
                          </a:rPr>
                          <m:t>𝐸𝑑𝑎𝑑</m:t>
                        </m:r>
                        <m:r>
                          <a:rPr lang="es-AR" i="1">
                            <a:latin typeface="Cambria Math" panose="02040503050406030204" pitchFamily="18" charset="0"/>
                          </a:rPr>
                          <m:t> </m:t>
                        </m:r>
                        <m:r>
                          <a:rPr lang="es-AR" i="1">
                            <a:latin typeface="Cambria Math" panose="02040503050406030204" pitchFamily="18" charset="0"/>
                          </a:rPr>
                          <m:t>𝑑𝑒𝑙</m:t>
                        </m:r>
                        <m:r>
                          <a:rPr lang="es-AR" i="1">
                            <a:latin typeface="Cambria Math" panose="02040503050406030204" pitchFamily="18" charset="0"/>
                          </a:rPr>
                          <m:t> </m:t>
                        </m:r>
                        <m:r>
                          <a:rPr lang="es-AR" i="1">
                            <a:latin typeface="Cambria Math" panose="02040503050406030204" pitchFamily="18" charset="0"/>
                          </a:rPr>
                          <m:t>𝑑𝑎𝑚𝑖𝑛𝑖𝑓𝑖𝑐𝑎𝑑𝑜</m:t>
                        </m:r>
                        <m:r>
                          <a:rPr lang="es-AR" i="1">
                            <a:latin typeface="Cambria Math" panose="02040503050406030204" pitchFamily="18" charset="0"/>
                          </a:rPr>
                          <m:t> </m:t>
                        </m:r>
                        <m:r>
                          <a:rPr lang="es-AR" i="1">
                            <a:latin typeface="Cambria Math" panose="02040503050406030204" pitchFamily="18" charset="0"/>
                          </a:rPr>
                          <m:t>𝑎</m:t>
                        </m:r>
                        <m:r>
                          <a:rPr lang="es-AR" i="1">
                            <a:latin typeface="Cambria Math" panose="02040503050406030204" pitchFamily="18" charset="0"/>
                          </a:rPr>
                          <m:t> </m:t>
                        </m:r>
                        <m:r>
                          <a:rPr lang="es-AR" i="1">
                            <a:latin typeface="Cambria Math" panose="02040503050406030204" pitchFamily="18" charset="0"/>
                          </a:rPr>
                          <m:t>𝑙𝑎</m:t>
                        </m:r>
                        <m:r>
                          <a:rPr lang="es-AR" i="1">
                            <a:latin typeface="Cambria Math" panose="02040503050406030204" pitchFamily="18" charset="0"/>
                          </a:rPr>
                          <m:t> </m:t>
                        </m:r>
                        <m:r>
                          <a:rPr lang="es-AR" i="1">
                            <a:latin typeface="Cambria Math" panose="02040503050406030204" pitchFamily="18" charset="0"/>
                          </a:rPr>
                          <m:t>𝑃𝑀𝐼</m:t>
                        </m:r>
                      </m:den>
                    </m:f>
                  </m:oMath>
                </a14:m>
                <a:endParaRPr lang="es-AR" dirty="0"/>
              </a:p>
              <a:p>
                <a:pPr lvl="0"/>
                <a:r>
                  <a:rPr lang="es-AR" sz="1400" dirty="0">
                    <a:solidFill>
                      <a:srgbClr val="000000"/>
                    </a:solidFill>
                  </a:rPr>
                  <a:t>        </a:t>
                </a:r>
                <a:r>
                  <a:rPr lang="es-AR" sz="1600" dirty="0">
                    <a:solidFill>
                      <a:srgbClr val="000000"/>
                    </a:solidFill>
                  </a:rPr>
                  <a:t>(*) con </a:t>
                </a:r>
                <a:r>
                  <a:rPr lang="es-AR" sz="1600" dirty="0" err="1">
                    <a:solidFill>
                      <a:srgbClr val="000000"/>
                    </a:solidFill>
                  </a:rPr>
                  <a:t>Ripte+tasa</a:t>
                </a:r>
                <a:endParaRPr lang="es-AR" sz="1600" dirty="0">
                  <a:solidFill>
                    <a:srgbClr val="000000"/>
                  </a:solidFill>
                </a:endParaRPr>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r>
                  <a:rPr lang="es-AR" dirty="0"/>
                  <a:t>Piso mínimo: </a:t>
                </a:r>
                <a14:m>
                  <m:oMath xmlns:m="http://schemas.openxmlformats.org/officeDocument/2006/math">
                    <m:r>
                      <a:rPr lang="es-AR" i="1">
                        <a:latin typeface="Cambria Math" panose="02040503050406030204" pitchFamily="18" charset="0"/>
                      </a:rPr>
                      <m:t>$180.000 </m:t>
                    </m:r>
                    <m:d>
                      <m:dPr>
                        <m:ctrlPr>
                          <a:rPr lang="es-AR" i="1">
                            <a:latin typeface="Cambria Math" panose="02040503050406030204" pitchFamily="18" charset="0"/>
                          </a:rPr>
                        </m:ctrlPr>
                      </m:dPr>
                      <m:e>
                        <m:r>
                          <a:rPr lang="es-AR" i="1">
                            <a:latin typeface="Cambria Math" panose="02040503050406030204" pitchFamily="18" charset="0"/>
                          </a:rPr>
                          <m:t>𝑎𝑐𝑡𝑢𝑎𝑙𝑖𝑧𝑎𝑑𝑜</m:t>
                        </m:r>
                        <m:r>
                          <a:rPr lang="es-AR" i="1">
                            <a:latin typeface="Cambria Math" panose="02040503050406030204" pitchFamily="18" charset="0"/>
                          </a:rPr>
                          <m:t> </m:t>
                        </m:r>
                        <m:r>
                          <a:rPr lang="es-AR" i="1">
                            <a:latin typeface="Cambria Math" panose="02040503050406030204" pitchFamily="18" charset="0"/>
                          </a:rPr>
                          <m:t>𝑝𝑜𝑟</m:t>
                        </m:r>
                        <m:r>
                          <a:rPr lang="es-AR" i="1">
                            <a:latin typeface="Cambria Math" panose="02040503050406030204" pitchFamily="18" charset="0"/>
                          </a:rPr>
                          <m:t> </m:t>
                        </m:r>
                        <m:r>
                          <a:rPr lang="es-AR" i="1">
                            <a:latin typeface="Cambria Math" panose="02040503050406030204" pitchFamily="18" charset="0"/>
                          </a:rPr>
                          <m:t>𝑅𝐼𝑃𝑇𝐸</m:t>
                        </m:r>
                      </m:e>
                    </m:d>
                  </m:oMath>
                </a14:m>
                <a:endParaRPr lang="es-AR" dirty="0"/>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r>
                  <a:rPr lang="es-AR" dirty="0"/>
                  <a:t>Compensación adicional: pago único de $120.000, actualizada por RIPTE</a:t>
                </a:r>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r>
                  <a:rPr lang="es-AR" dirty="0"/>
                  <a:t>Si se trata de un accidente de trabajo o enfermedad profesional (excluido in </a:t>
                </a:r>
                <a:r>
                  <a:rPr lang="es-AR" dirty="0" err="1"/>
                  <a:t>itinere</a:t>
                </a:r>
                <a:r>
                  <a:rPr lang="es-AR" dirty="0"/>
                  <a:t>) </a:t>
                </a:r>
                <a:r>
                  <a:rPr lang="es-AR" dirty="0">
                    <a:sym typeface="Wingdings" panose="05000000000000000000" pitchFamily="2" charset="2"/>
                  </a:rPr>
                  <a:t> </a:t>
                </a:r>
                <a:r>
                  <a:rPr lang="es-AR" dirty="0"/>
                  <a:t>indemnización adicional de pago único 20% del calculo o piso + </a:t>
                </a:r>
                <a:r>
                  <a:rPr lang="es-AR" dirty="0" smtClean="0"/>
                  <a:t>adicional de pago único.</a:t>
                </a:r>
                <a:endParaRPr lang="es-AR" dirty="0"/>
              </a:p>
              <a:p>
                <a:pPr marL="285750" indent="-285750">
                  <a:buFont typeface="Arial" panose="020B0604020202020204" pitchFamily="34" charset="0"/>
                  <a:buChar char="•"/>
                </a:pPr>
                <a:endParaRPr lang="es-AR" b="1" dirty="0">
                  <a:cs typeface="Calibri" pitchFamily="34" charset="0"/>
                </a:endParaRPr>
              </a:p>
              <a:p>
                <a:endParaRPr lang="es-AR" dirty="0"/>
              </a:p>
              <a:p>
                <a:endParaRPr lang="es-AR" b="1" dirty="0">
                  <a:cs typeface="Calibri"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595921" y="1352540"/>
                <a:ext cx="8178800" cy="5229701"/>
              </a:xfrm>
              <a:prstGeom prst="rect">
                <a:avLst/>
              </a:prstGeom>
              <a:blipFill>
                <a:blip r:embed="rId3"/>
                <a:stretch>
                  <a:fillRect l="-671" t="-699"/>
                </a:stretch>
              </a:blipFill>
            </p:spPr>
            <p:txBody>
              <a:bodyPr/>
              <a:lstStyle/>
              <a:p>
                <a:r>
                  <a:rPr lang="es-AR">
                    <a:noFill/>
                  </a:rPr>
                  <a:t> </a:t>
                </a:r>
              </a:p>
            </p:txBody>
          </p:sp>
        </mc:Fallback>
      </mc:AlternateContent>
      <p:sp>
        <p:nvSpPr>
          <p:cNvPr id="7" name="Rectángulo 6"/>
          <p:cNvSpPr/>
          <p:nvPr/>
        </p:nvSpPr>
        <p:spPr>
          <a:xfrm>
            <a:off x="595921" y="1986875"/>
            <a:ext cx="7813442" cy="665695"/>
          </a:xfrm>
          <a:prstGeom prst="rect">
            <a:avLst/>
          </a:prstGeom>
        </p:spPr>
        <p:txBody>
          <a:bodyPr wrap="square">
            <a:spAutoFit/>
          </a:bodyPr>
          <a:lstStyle/>
          <a:p>
            <a:pPr marL="114300" indent="0">
              <a:buNone/>
            </a:pPr>
            <a:endParaRPr lang="es-AR" dirty="0"/>
          </a:p>
          <a:p>
            <a:pPr marL="285750" lvl="0" indent="-285750">
              <a:lnSpc>
                <a:spcPct val="107000"/>
              </a:lnSpc>
              <a:spcAft>
                <a:spcPts val="0"/>
              </a:spcAft>
              <a:buFont typeface="Arial" panose="020B0604020202020204" pitchFamily="34" charset="0"/>
              <a:buChar char="•"/>
            </a:pPr>
            <a:endParaRPr lang="es-A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7745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5562" y="1993407"/>
            <a:ext cx="7543801" cy="4023360"/>
          </a:xfrm>
        </p:spPr>
        <p:txBody>
          <a:bodyPr>
            <a:normAutofit/>
          </a:bodyPr>
          <a:lstStyle/>
          <a:p>
            <a:pPr>
              <a:lnSpc>
                <a:spcPct val="150000"/>
              </a:lnSpc>
              <a:buFontTx/>
              <a:buChar char="-"/>
            </a:pPr>
            <a:r>
              <a:rPr lang="es-AR" sz="2500" dirty="0"/>
              <a:t>Empresas privadas contratadas por los empleadores.</a:t>
            </a:r>
          </a:p>
          <a:p>
            <a:pPr>
              <a:lnSpc>
                <a:spcPct val="150000"/>
              </a:lnSpc>
              <a:buFontTx/>
              <a:buChar char="-"/>
            </a:pPr>
            <a:r>
              <a:rPr lang="es-AR" sz="2500" dirty="0"/>
              <a:t> Brindan asesoramiento en las medidas de prevención y en las normas de Higiene y Seguridad. </a:t>
            </a:r>
          </a:p>
        </p:txBody>
      </p:sp>
      <p:sp>
        <p:nvSpPr>
          <p:cNvPr id="4" name="Marcador de número de diapositiva 3"/>
          <p:cNvSpPr>
            <a:spLocks noGrp="1"/>
          </p:cNvSpPr>
          <p:nvPr>
            <p:ph type="sldNum" sz="quarter" idx="12"/>
          </p:nvPr>
        </p:nvSpPr>
        <p:spPr/>
        <p:txBody>
          <a:bodyPr/>
          <a:lstStyle/>
          <a:p>
            <a:fld id="{7C1145B1-5381-4E01-AA55-1D597B8A4A3C}" type="slidenum">
              <a:rPr lang="es-AR" smtClean="0"/>
              <a:t>5</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547814" y="842502"/>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¿Qué son las ART?</a:t>
            </a:r>
            <a:endParaRPr lang="es-AR" sz="4000"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3"/>
          <a:stretch>
            <a:fillRect/>
          </a:stretch>
        </p:blipFill>
        <p:spPr>
          <a:xfrm>
            <a:off x="4913996" y="4005087"/>
            <a:ext cx="3942622" cy="2120932"/>
          </a:xfrm>
          <a:prstGeom prst="rect">
            <a:avLst/>
          </a:prstGeom>
        </p:spPr>
      </p:pic>
      <p:sp>
        <p:nvSpPr>
          <p:cNvPr id="6" name="Rectángulo 5"/>
          <p:cNvSpPr/>
          <p:nvPr/>
        </p:nvSpPr>
        <p:spPr>
          <a:xfrm>
            <a:off x="817792" y="4385551"/>
            <a:ext cx="3553908" cy="1631216"/>
          </a:xfrm>
          <a:prstGeom prst="rect">
            <a:avLst/>
          </a:prstGeom>
        </p:spPr>
        <p:txBody>
          <a:bodyPr wrap="square">
            <a:spAutoFit/>
          </a:bodyPr>
          <a:lstStyle/>
          <a:p>
            <a:r>
              <a:rPr lang="es-MX" sz="2500" dirty="0">
                <a:solidFill>
                  <a:schemeClr val="accent1"/>
                </a:solidFill>
              </a:rPr>
              <a:t>- </a:t>
            </a:r>
            <a:r>
              <a:rPr lang="es-MX" sz="2500" dirty="0"/>
              <a:t>Debe reparar los daños en casos de accidentes de trabajo o enfermedades profesionales. </a:t>
            </a:r>
          </a:p>
        </p:txBody>
      </p:sp>
    </p:spTree>
    <p:extLst>
      <p:ext uri="{BB962C8B-B14F-4D97-AF65-F5344CB8AC3E}">
        <p14:creationId xmlns:p14="http://schemas.microsoft.com/office/powerpoint/2010/main" val="17369983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50</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861774"/>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PRESTACIONES EN ESPECIE</a:t>
            </a:r>
            <a:endParaRPr lang="es-AR"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9035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1106402" y="1996849"/>
            <a:ext cx="6400800" cy="3987800"/>
          </a:xfrm>
        </p:spPr>
        <p:txBody>
          <a:bodyPr>
            <a:normAutofit/>
          </a:bodyPr>
          <a:lstStyle/>
          <a:p>
            <a:pPr marL="502920" indent="-457200" algn="l">
              <a:buFont typeface="+mj-lt"/>
              <a:buAutoNum type="alphaLcParenR"/>
            </a:pPr>
            <a:endParaRPr lang="es-AR" sz="2500" dirty="0">
              <a:solidFill>
                <a:schemeClr val="tx1"/>
              </a:solidFill>
              <a:latin typeface="+mn-lt"/>
            </a:endParaRPr>
          </a:p>
          <a:p>
            <a:pPr marL="502920" indent="-457200" algn="l">
              <a:buFont typeface="+mj-lt"/>
              <a:buAutoNum type="alphaLcParenR"/>
            </a:pPr>
            <a:r>
              <a:rPr lang="es-AR" sz="2500" dirty="0">
                <a:solidFill>
                  <a:schemeClr val="tx1"/>
                </a:solidFill>
                <a:latin typeface="+mn-lt"/>
              </a:rPr>
              <a:t>Asistencia médica y farmacéutica.</a:t>
            </a:r>
          </a:p>
          <a:p>
            <a:pPr marL="45720" algn="l"/>
            <a:r>
              <a:rPr lang="es-AR" sz="2500" dirty="0">
                <a:solidFill>
                  <a:schemeClr val="accent1"/>
                </a:solidFill>
                <a:latin typeface="+mn-lt"/>
              </a:rPr>
              <a:t>b) </a:t>
            </a:r>
            <a:r>
              <a:rPr lang="es-AR" sz="2500" dirty="0">
                <a:solidFill>
                  <a:schemeClr val="tx1"/>
                </a:solidFill>
                <a:latin typeface="+mn-lt"/>
              </a:rPr>
              <a:t>Prótesis y ortopedia.</a:t>
            </a:r>
          </a:p>
          <a:p>
            <a:pPr marL="45720" algn="l"/>
            <a:r>
              <a:rPr lang="es-AR" sz="2500" dirty="0">
                <a:solidFill>
                  <a:schemeClr val="accent1"/>
                </a:solidFill>
                <a:latin typeface="+mn-lt"/>
              </a:rPr>
              <a:t>c) </a:t>
            </a:r>
            <a:r>
              <a:rPr lang="es-AR" sz="2500" dirty="0">
                <a:solidFill>
                  <a:schemeClr val="tx1"/>
                </a:solidFill>
                <a:latin typeface="+mn-lt"/>
              </a:rPr>
              <a:t>Rehabilitación.</a:t>
            </a:r>
          </a:p>
          <a:p>
            <a:pPr marL="45720" algn="l"/>
            <a:r>
              <a:rPr lang="es-AR" sz="2500" dirty="0">
                <a:solidFill>
                  <a:schemeClr val="accent1"/>
                </a:solidFill>
                <a:latin typeface="+mn-lt"/>
              </a:rPr>
              <a:t>d) </a:t>
            </a:r>
            <a:r>
              <a:rPr lang="es-AR" sz="2500" dirty="0">
                <a:solidFill>
                  <a:schemeClr val="tx1"/>
                </a:solidFill>
                <a:latin typeface="+mn-lt"/>
              </a:rPr>
              <a:t>Recalificación profesional.</a:t>
            </a:r>
          </a:p>
          <a:p>
            <a:pPr marL="45720" algn="l"/>
            <a:r>
              <a:rPr lang="es-AR" sz="2500" dirty="0">
                <a:solidFill>
                  <a:schemeClr val="accent1"/>
                </a:solidFill>
                <a:latin typeface="+mn-lt"/>
              </a:rPr>
              <a:t>e) </a:t>
            </a:r>
            <a:r>
              <a:rPr lang="es-AR" sz="2500" dirty="0">
                <a:solidFill>
                  <a:schemeClr val="tx1"/>
                </a:solidFill>
                <a:latin typeface="+mn-lt"/>
              </a:rPr>
              <a:t>Servicio funerario.</a:t>
            </a:r>
          </a:p>
        </p:txBody>
      </p:sp>
      <p:pic>
        <p:nvPicPr>
          <p:cNvPr id="4" name="Imagen 3"/>
          <p:cNvPicPr>
            <a:picLocks noChangeAspect="1"/>
          </p:cNvPicPr>
          <p:nvPr/>
        </p:nvPicPr>
        <p:blipFill>
          <a:blip r:embed="rId3"/>
          <a:stretch>
            <a:fillRect/>
          </a:stretch>
        </p:blipFill>
        <p:spPr>
          <a:xfrm>
            <a:off x="7192701" y="1907175"/>
            <a:ext cx="1553122" cy="3581139"/>
          </a:xfrm>
          <a:prstGeom prst="rect">
            <a:avLst/>
          </a:prstGeom>
        </p:spPr>
      </p:pic>
      <p:sp>
        <p:nvSpPr>
          <p:cNvPr id="5" name="CuadroTexto 4">
            <a:extLst>
              <a:ext uri="{FF2B5EF4-FFF2-40B4-BE49-F238E27FC236}">
                <a16:creationId xmlns:a16="http://schemas.microsoft.com/office/drawing/2014/main" id="{0E89104D-0E89-414F-9C7D-E669E44F0DDF}"/>
              </a:ext>
            </a:extLst>
          </p:cNvPr>
          <p:cNvSpPr txBox="1"/>
          <p:nvPr/>
        </p:nvSpPr>
        <p:spPr>
          <a:xfrm>
            <a:off x="482916" y="643813"/>
            <a:ext cx="7647773" cy="861774"/>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PRESTACIONES EN ESPECIE</a:t>
            </a:r>
            <a:endParaRPr lang="es-AR" sz="5000" dirty="0">
              <a:effectLst>
                <a:outerShdw blurRad="38100" dist="38100" dir="2700000" algn="tl">
                  <a:srgbClr val="000000">
                    <a:alpha val="43137"/>
                  </a:srgbClr>
                </a:outerShdw>
              </a:effectLst>
            </a:endParaRPr>
          </a:p>
        </p:txBody>
      </p:sp>
      <p:sp>
        <p:nvSpPr>
          <p:cNvPr id="6" name="Marcador de número de diapositiva 5"/>
          <p:cNvSpPr>
            <a:spLocks noGrp="1"/>
          </p:cNvSpPr>
          <p:nvPr>
            <p:ph type="sldNum" sz="quarter" idx="12"/>
          </p:nvPr>
        </p:nvSpPr>
        <p:spPr/>
        <p:txBody>
          <a:bodyPr/>
          <a:lstStyle/>
          <a:p>
            <a:fld id="{7C1145B1-5381-4E01-AA55-1D597B8A4A3C}" type="slidenum">
              <a:rPr lang="es-AR" smtClean="0"/>
              <a:t>51</a:t>
            </a:fld>
            <a:endParaRPr lang="es-AR"/>
          </a:p>
        </p:txBody>
      </p:sp>
    </p:spTree>
    <p:extLst>
      <p:ext uri="{BB962C8B-B14F-4D97-AF65-F5344CB8AC3E}">
        <p14:creationId xmlns:p14="http://schemas.microsoft.com/office/powerpoint/2010/main" val="41789721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52</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1631216"/>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¿Cómo actuar frente a un Accidente?</a:t>
            </a:r>
            <a:endParaRPr lang="es-AR"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03271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7C1145B1-5381-4E01-AA55-1D597B8A4A3C}" type="slidenum">
              <a:rPr lang="es-AR" smtClean="0"/>
              <a:t>53</a:t>
            </a:fld>
            <a:endParaRPr lang="es-AR"/>
          </a:p>
        </p:txBody>
      </p:sp>
      <p:pic>
        <p:nvPicPr>
          <p:cNvPr id="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00382" y="330247"/>
            <a:ext cx="5976076"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9619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54</a:t>
            </a:fld>
            <a:endParaRPr lang="es-AR"/>
          </a:p>
        </p:txBody>
      </p:sp>
      <p:sp>
        <p:nvSpPr>
          <p:cNvPr id="7" name="CuadroTexto 6">
            <a:extLst>
              <a:ext uri="{FF2B5EF4-FFF2-40B4-BE49-F238E27FC236}">
                <a16:creationId xmlns:a16="http://schemas.microsoft.com/office/drawing/2014/main" id="{0E89104D-0E89-414F-9C7D-E669E44F0DDF}"/>
              </a:ext>
            </a:extLst>
          </p:cNvPr>
          <p:cNvSpPr txBox="1"/>
          <p:nvPr/>
        </p:nvSpPr>
        <p:spPr>
          <a:xfrm>
            <a:off x="761590" y="2505839"/>
            <a:ext cx="7647773" cy="861774"/>
          </a:xfrm>
          <a:prstGeom prst="rect">
            <a:avLst/>
          </a:prstGeom>
          <a:noFill/>
        </p:spPr>
        <p:txBody>
          <a:bodyPr wrap="square" rtlCol="0">
            <a:spAutoFit/>
          </a:bodyPr>
          <a:lstStyle/>
          <a:p>
            <a:pPr algn="ctr"/>
            <a:r>
              <a:rPr lang="es-419" sz="5000" dirty="0">
                <a:effectLst>
                  <a:outerShdw blurRad="38100" dist="38100" dir="2700000" algn="tl">
                    <a:srgbClr val="000000">
                      <a:alpha val="43137"/>
                    </a:srgbClr>
                  </a:outerShdw>
                </a:effectLst>
              </a:rPr>
              <a:t>EJEMPLOS</a:t>
            </a:r>
            <a:endParaRPr lang="es-AR"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706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55</a:t>
            </a:fld>
            <a:endParaRPr lang="es-AR"/>
          </a:p>
        </p:txBody>
      </p:sp>
      <p:sp>
        <p:nvSpPr>
          <p:cNvPr id="5" name="1 Título"/>
          <p:cNvSpPr txBox="1">
            <a:spLocks/>
          </p:cNvSpPr>
          <p:nvPr/>
        </p:nvSpPr>
        <p:spPr>
          <a:xfrm>
            <a:off x="675564" y="451530"/>
            <a:ext cx="8229600" cy="98072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3600" dirty="0">
                <a:solidFill>
                  <a:schemeClr val="tx1"/>
                </a:solidFill>
              </a:rPr>
              <a:t>Incapacidad laboral permanente parcial</a:t>
            </a:r>
          </a:p>
        </p:txBody>
      </p:sp>
      <p:sp>
        <p:nvSpPr>
          <p:cNvPr id="6" name="2 Marcador de contenido"/>
          <p:cNvSpPr txBox="1">
            <a:spLocks/>
          </p:cNvSpPr>
          <p:nvPr/>
        </p:nvSpPr>
        <p:spPr>
          <a:xfrm>
            <a:off x="675564" y="1432258"/>
            <a:ext cx="8229600" cy="521744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ES" sz="2400" dirty="0">
                <a:solidFill>
                  <a:schemeClr val="tx1"/>
                </a:solidFill>
              </a:rPr>
              <a:t>Un trabajador de 30 años sufre un accidente, por el cual padece una amputación a nivel de 1/3 superior de antebrazo.</a:t>
            </a:r>
          </a:p>
          <a:p>
            <a:r>
              <a:rPr lang="es-ES" sz="2400" dirty="0">
                <a:solidFill>
                  <a:schemeClr val="tx1"/>
                </a:solidFill>
              </a:rPr>
              <a:t>DATOS:</a:t>
            </a:r>
          </a:p>
          <a:p>
            <a:pPr>
              <a:buFont typeface="Arial" panose="020B0604020202020204" pitchFamily="34" charset="0"/>
              <a:buChar char="•"/>
            </a:pPr>
            <a:r>
              <a:rPr lang="es-ES" sz="2400" dirty="0">
                <a:solidFill>
                  <a:schemeClr val="tx1"/>
                </a:solidFill>
              </a:rPr>
              <a:t>Ingreso Base Mensual: $20.000.</a:t>
            </a:r>
          </a:p>
          <a:p>
            <a:pPr>
              <a:buFont typeface="Arial" panose="020B0604020202020204" pitchFamily="34" charset="0"/>
              <a:buChar char="•"/>
            </a:pPr>
            <a:r>
              <a:rPr lang="es-ES" sz="2400" dirty="0">
                <a:solidFill>
                  <a:schemeClr val="tx1"/>
                </a:solidFill>
              </a:rPr>
              <a:t>Grado de incapacidad: 50%.</a:t>
            </a:r>
          </a:p>
          <a:p>
            <a:pPr>
              <a:buFont typeface="Arial" panose="020B0604020202020204" pitchFamily="34" charset="0"/>
              <a:buChar char="•"/>
            </a:pPr>
            <a:r>
              <a:rPr lang="es-ES" sz="2400" dirty="0">
                <a:solidFill>
                  <a:schemeClr val="tx1"/>
                </a:solidFill>
              </a:rPr>
              <a:t>Edad al momento del siniestro: 30 años</a:t>
            </a:r>
          </a:p>
        </p:txBody>
      </p:sp>
    </p:spTree>
    <p:extLst>
      <p:ext uri="{BB962C8B-B14F-4D97-AF65-F5344CB8AC3E}">
        <p14:creationId xmlns:p14="http://schemas.microsoft.com/office/powerpoint/2010/main" val="14665030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56</a:t>
            </a:fld>
            <a:endParaRPr lang="es-AR"/>
          </a:p>
        </p:txBody>
      </p:sp>
      <p:sp>
        <p:nvSpPr>
          <p:cNvPr id="5" name="1 Título"/>
          <p:cNvSpPr txBox="1">
            <a:spLocks/>
          </p:cNvSpPr>
          <p:nvPr/>
        </p:nvSpPr>
        <p:spPr>
          <a:xfrm>
            <a:off x="457200" y="274638"/>
            <a:ext cx="8229600" cy="1143000"/>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3100" dirty="0">
                <a:solidFill>
                  <a:schemeClr val="tx1"/>
                </a:solidFill>
              </a:rPr>
              <a:t>La indemnización que le corresponde por ley será:</a:t>
            </a:r>
            <a:r>
              <a:rPr lang="es-ES" dirty="0">
                <a:solidFill>
                  <a:schemeClr val="tx1"/>
                </a:solidFill>
              </a:rPr>
              <a:t/>
            </a:r>
            <a:br>
              <a:rPr lang="es-ES" dirty="0">
                <a:solidFill>
                  <a:schemeClr val="tx1"/>
                </a:solidFill>
              </a:rPr>
            </a:br>
            <a:endParaRPr lang="es-ES" dirty="0">
              <a:solidFill>
                <a:schemeClr val="tx1"/>
              </a:solidFill>
            </a:endParaRPr>
          </a:p>
        </p:txBody>
      </p:sp>
      <p:sp>
        <p:nvSpPr>
          <p:cNvPr id="6" name="2 Marcador de contenido"/>
          <p:cNvSpPr txBox="1">
            <a:spLocks/>
          </p:cNvSpPr>
          <p:nvPr/>
        </p:nvSpPr>
        <p:spPr>
          <a:xfrm>
            <a:off x="457200" y="836712"/>
            <a:ext cx="8229600" cy="583264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 typeface="Calibri" panose="020F0502020204030204" pitchFamily="34" charset="0"/>
              <a:buAutoNum type="arabicParenR"/>
            </a:pPr>
            <a:r>
              <a:rPr lang="es-ES" sz="2400" dirty="0">
                <a:solidFill>
                  <a:schemeClr val="tx1"/>
                </a:solidFill>
              </a:rPr>
              <a:t>Formula de cálculo:</a:t>
            </a:r>
          </a:p>
          <a:p>
            <a:pPr marL="0" indent="0">
              <a:buFont typeface="Calibri" panose="020F0502020204030204" pitchFamily="34" charset="0"/>
              <a:buNone/>
            </a:pPr>
            <a:endParaRPr lang="es-ES" sz="2400" dirty="0">
              <a:solidFill>
                <a:schemeClr val="tx1"/>
              </a:solidFill>
            </a:endParaRPr>
          </a:p>
          <a:p>
            <a:pPr marL="0" indent="0">
              <a:buFont typeface="Calibri" panose="020F0502020204030204" pitchFamily="34" charset="0"/>
              <a:buNone/>
            </a:pPr>
            <a:endParaRPr lang="es-ES" sz="2400" dirty="0" smtClean="0">
              <a:solidFill>
                <a:schemeClr val="tx1"/>
              </a:solidFill>
            </a:endParaRPr>
          </a:p>
          <a:p>
            <a:pPr marL="0" indent="0">
              <a:buFont typeface="Calibri" panose="020F0502020204030204" pitchFamily="34" charset="0"/>
              <a:buNone/>
            </a:pPr>
            <a:endParaRPr lang="es-ES" sz="2400" dirty="0" smtClean="0">
              <a:solidFill>
                <a:schemeClr val="tx1"/>
              </a:solidFill>
            </a:endParaRPr>
          </a:p>
          <a:p>
            <a:pPr marL="0" indent="0">
              <a:buFont typeface="Calibri" panose="020F0502020204030204" pitchFamily="34" charset="0"/>
              <a:buNone/>
            </a:pPr>
            <a:endParaRPr lang="es-ES" dirty="0" smtClean="0">
              <a:solidFill>
                <a:schemeClr val="tx1"/>
              </a:solidFill>
            </a:endParaRPr>
          </a:p>
          <a:p>
            <a:pPr marL="0" indent="0">
              <a:buFont typeface="Calibri" panose="020F0502020204030204" pitchFamily="34" charset="0"/>
              <a:buNone/>
            </a:pPr>
            <a:r>
              <a:rPr lang="es-ES" dirty="0" smtClean="0">
                <a:solidFill>
                  <a:schemeClr val="tx1"/>
                </a:solidFill>
              </a:rPr>
              <a:t>Debemos </a:t>
            </a:r>
            <a:r>
              <a:rPr lang="es-ES" dirty="0">
                <a:solidFill>
                  <a:schemeClr val="tx1"/>
                </a:solidFill>
              </a:rPr>
              <a:t>verificar que la fórmula sea superior al piso mínimo, si la fórmula es menor debe pagarse el importe del piso mínimo. </a:t>
            </a:r>
          </a:p>
          <a:p>
            <a:pPr marL="0" indent="0">
              <a:buFont typeface="Calibri" panose="020F0502020204030204" pitchFamily="34" charset="0"/>
              <a:buNone/>
            </a:pPr>
            <a:r>
              <a:rPr lang="es-ES" dirty="0" smtClean="0">
                <a:solidFill>
                  <a:schemeClr val="tx1"/>
                </a:solidFill>
              </a:rPr>
              <a:t>Piso </a:t>
            </a:r>
            <a:r>
              <a:rPr lang="es-ES" dirty="0">
                <a:solidFill>
                  <a:schemeClr val="tx1"/>
                </a:solidFill>
              </a:rPr>
              <a:t>mínimo=$1.569.865 x </a:t>
            </a:r>
            <a:r>
              <a:rPr lang="es-ES" dirty="0" smtClean="0">
                <a:solidFill>
                  <a:schemeClr val="tx1"/>
                </a:solidFill>
              </a:rPr>
              <a:t>grado </a:t>
            </a:r>
            <a:r>
              <a:rPr lang="es-ES" dirty="0">
                <a:solidFill>
                  <a:schemeClr val="tx1"/>
                </a:solidFill>
              </a:rPr>
              <a:t>de ILP:</a:t>
            </a:r>
          </a:p>
          <a:p>
            <a:pPr marL="0" indent="0" algn="ctr">
              <a:buFont typeface="Calibri" panose="020F0502020204030204" pitchFamily="34" charset="0"/>
              <a:buNone/>
            </a:pPr>
            <a:r>
              <a:rPr lang="es-ES" dirty="0">
                <a:solidFill>
                  <a:schemeClr val="tx1"/>
                </a:solidFill>
              </a:rPr>
              <a:t>                      </a:t>
            </a:r>
            <a:r>
              <a:rPr lang="es-ES" sz="1800" dirty="0">
                <a:solidFill>
                  <a:schemeClr val="tx1"/>
                </a:solidFill>
              </a:rPr>
              <a:t>$𝟏.𝟓𝟔𝟗.𝟖𝟔𝟓𝐱𝟎,𝟓𝟎=$𝟕𝟖𝟒.𝟗𝟑𝟐,𝟓</a:t>
            </a:r>
          </a:p>
          <a:p>
            <a:pPr marL="0" indent="0">
              <a:buFont typeface="Calibri" panose="020F0502020204030204" pitchFamily="34" charset="0"/>
              <a:buNone/>
            </a:pPr>
            <a:r>
              <a:rPr lang="es-ES" dirty="0">
                <a:solidFill>
                  <a:schemeClr val="tx1"/>
                </a:solidFill>
              </a:rPr>
              <a:t>En este caso la fórmula es mayor que el piso mínimo.</a:t>
            </a:r>
          </a:p>
        </p:txBody>
      </p:sp>
      <mc:AlternateContent xmlns:mc="http://schemas.openxmlformats.org/markup-compatibility/2006" xmlns:a14="http://schemas.microsoft.com/office/drawing/2010/main">
        <mc:Choice Requires="a14">
          <p:sp>
            <p:nvSpPr>
              <p:cNvPr id="11" name="Rectángulo 10"/>
              <p:cNvSpPr/>
              <p:nvPr/>
            </p:nvSpPr>
            <p:spPr>
              <a:xfrm>
                <a:off x="1808328" y="1845111"/>
                <a:ext cx="4572000" cy="938719"/>
              </a:xfrm>
              <a:prstGeom prst="rect">
                <a:avLst/>
              </a:prstGeom>
            </p:spPr>
            <p:txBody>
              <a:bodyPr>
                <a:spAutoFit/>
              </a:bodyPr>
              <a:lstStyle/>
              <a:p>
                <a:pPr algn="just">
                  <a:lnSpc>
                    <a:spcPts val="1350"/>
                  </a:lnSpc>
                  <a:spcAft>
                    <a:spcPts val="750"/>
                  </a:spcAft>
                </a:pPr>
                <a14:m>
                  <m:oMathPara xmlns:m="http://schemas.openxmlformats.org/officeDocument/2006/math">
                    <m:oMathParaPr>
                      <m:jc m:val="centerGroup"/>
                    </m:oMathParaPr>
                    <m:oMath xmlns:m="http://schemas.openxmlformats.org/officeDocument/2006/math">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53 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𝑉𝐼𝐵</m:t>
                      </m:r>
                      <m:r>
                        <m:rPr>
                          <m:nor/>
                        </m:rPr>
                        <a:rPr lang="es-AR">
                          <a:solidFill>
                            <a:srgbClr val="000000"/>
                          </a:solidFill>
                          <a:latin typeface="Calibri" panose="020F0502020204030204" pitchFamily="34" charset="0"/>
                          <a:ea typeface="Times New Roman" panose="02020603050405020304" pitchFamily="18" charset="0"/>
                          <a:cs typeface="Calibri" panose="020F0502020204030204" pitchFamily="34" charset="0"/>
                        </a:rPr>
                        <m:t>(</m:t>
                      </m:r>
                      <m:r>
                        <m:rPr>
                          <m:nor/>
                        </m:rPr>
                        <a:rPr lang="es-AR"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m:rPr>
                          <m:nor/>
                        </m:rPr>
                        <a:rPr lang="es-AR">
                          <a:solidFill>
                            <a:srgbClr val="000000"/>
                          </a:solidFill>
                          <a:latin typeface="Calibri" panose="020F0502020204030204" pitchFamily="34" charset="0"/>
                          <a:ea typeface="Times New Roman" panose="02020603050405020304" pitchFamily="18" charset="0"/>
                          <a:cs typeface="Calibri" panose="020F0502020204030204" pitchFamily="34" charset="0"/>
                        </a:rPr>
                        <m:t>)</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𝑔𝑟𝑎𝑑𝑜</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𝑑𝑒</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𝐼𝐿𝑃𝑥</m:t>
                      </m:r>
                      <m:f>
                        <m:fPr>
                          <m:ctrlP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fPr>
                        <m:num>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65</m:t>
                          </m:r>
                        </m:num>
                        <m:den>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𝐸𝑑𝑎𝑑</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𝑑𝑒𝑙</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𝑑𝑎𝑚𝑖𝑛𝑖𝑓𝑖𝑐𝑎𝑑𝑜</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𝑎</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𝑙𝑎</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𝑃𝑀𝐼</m:t>
                          </m:r>
                        </m:den>
                      </m:f>
                    </m:oMath>
                  </m:oMathPara>
                </a14:m>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350"/>
                  </a:lnSpc>
                  <a:spcAft>
                    <a:spcPts val="750"/>
                  </a:spcAft>
                </a:pPr>
                <a:endParaRPr lang="es-AR"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endParaRPr>
              </a:p>
              <a:p>
                <a:pPr algn="just">
                  <a:lnSpc>
                    <a:spcPts val="1350"/>
                  </a:lnSpc>
                  <a:spcAft>
                    <a:spcPts val="750"/>
                  </a:spcAft>
                </a:pPr>
                <a14:m>
                  <m:oMathPara xmlns:m="http://schemas.openxmlformats.org/officeDocument/2006/math">
                    <m:oMathParaPr>
                      <m:jc m:val="centerGroup"/>
                    </m:oMathParaPr>
                    <m:oMath xmlns:m="http://schemas.openxmlformats.org/officeDocument/2006/math">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53 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$20.000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 0,50 </m:t>
                      </m:r>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f>
                        <m:fPr>
                          <m:ctrlP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fPr>
                        <m:num>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65</m:t>
                          </m:r>
                        </m:num>
                        <m:den>
                          <m:r>
                            <a:rPr lang="es-AR" i="1">
                              <a:solidFill>
                                <a:srgbClr val="000000"/>
                              </a:solidFill>
                              <a:latin typeface="Cambria Math" panose="02040503050406030204" pitchFamily="18" charset="0"/>
                              <a:ea typeface="Times New Roman" panose="02020603050405020304" pitchFamily="18" charset="0"/>
                              <a:cs typeface="Calibri" panose="020F0502020204030204" pitchFamily="34" charset="0"/>
                            </a:rPr>
                            <m:t>30</m:t>
                          </m:r>
                        </m:den>
                      </m:f>
                      <m:r>
                        <a:rPr lang="es-AR"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𝟏</m:t>
                      </m:r>
                      <m:r>
                        <a:rPr lang="es-AR"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𝟏𝟒𝟖</m:t>
                      </m:r>
                      <m:r>
                        <a:rPr lang="es-AR"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𝟑𝟑𝟑</m:t>
                      </m:r>
                      <m:r>
                        <a:rPr lang="es-AR"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𝟑𝟑</m:t>
                      </m:r>
                    </m:oMath>
                  </m:oMathPara>
                </a14:m>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808328" y="1845111"/>
                <a:ext cx="4572000" cy="938719"/>
              </a:xfrm>
              <a:prstGeom prst="rect">
                <a:avLst/>
              </a:prstGeom>
              <a:blipFill>
                <a:blip r:embed="rId3"/>
                <a:stretch>
                  <a:fillRect t="-28571" r="-37067" b="-1299"/>
                </a:stretch>
              </a:blipFill>
            </p:spPr>
            <p:txBody>
              <a:bodyPr/>
              <a:lstStyle/>
              <a:p>
                <a:r>
                  <a:rPr lang="es-AR">
                    <a:noFill/>
                  </a:rPr>
                  <a:t> </a:t>
                </a:r>
              </a:p>
            </p:txBody>
          </p:sp>
        </mc:Fallback>
      </mc:AlternateContent>
    </p:spTree>
    <p:extLst>
      <p:ext uri="{BB962C8B-B14F-4D97-AF65-F5344CB8AC3E}">
        <p14:creationId xmlns:p14="http://schemas.microsoft.com/office/powerpoint/2010/main" val="1306206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57</a:t>
            </a:fld>
            <a:endParaRPr lang="es-AR"/>
          </a:p>
        </p:txBody>
      </p:sp>
      <p:sp>
        <p:nvSpPr>
          <p:cNvPr id="8" name="1 CuadroTexto"/>
          <p:cNvSpPr txBox="1"/>
          <p:nvPr/>
        </p:nvSpPr>
        <p:spPr>
          <a:xfrm>
            <a:off x="179512" y="692696"/>
            <a:ext cx="8424936" cy="1446550"/>
          </a:xfrm>
          <a:prstGeom prst="rect">
            <a:avLst/>
          </a:prstGeom>
          <a:noFill/>
        </p:spPr>
        <p:txBody>
          <a:bodyPr wrap="square" rtlCol="0">
            <a:spAutoFit/>
          </a:bodyPr>
          <a:lstStyle/>
          <a:p>
            <a:r>
              <a:rPr lang="es-ES" sz="2400" dirty="0"/>
              <a:t>2</a:t>
            </a:r>
            <a:r>
              <a:rPr lang="es-ES" sz="2000" dirty="0"/>
              <a:t>) Si estamos ante una enfermedad profesional o un accidente sucedido en ocasión del trabajo (excluido in </a:t>
            </a:r>
            <a:r>
              <a:rPr lang="es-ES" sz="2000" dirty="0" err="1"/>
              <a:t>itinere</a:t>
            </a:r>
            <a:r>
              <a:rPr lang="es-ES" sz="2000" dirty="0"/>
              <a:t>) debemos adicionar un 20% al cálculo.</a:t>
            </a:r>
          </a:p>
          <a:p>
            <a:pPr algn="ctr"/>
            <a:endParaRPr lang="es-ES" sz="2400" dirty="0"/>
          </a:p>
          <a:p>
            <a:pPr algn="ctr"/>
            <a:r>
              <a:rPr lang="es-ES" sz="2000" dirty="0"/>
              <a:t>                   $𝟏.𝟏𝟒𝟖.𝟑𝟑𝟑,𝟑𝟑 𝐱 𝟎,𝟐 = $𝟐𝟐𝟗.𝟔𝟔𝟔,𝟔</a:t>
            </a:r>
          </a:p>
        </p:txBody>
      </p:sp>
      <mc:AlternateContent xmlns:mc="http://schemas.openxmlformats.org/markup-compatibility/2006" xmlns:a14="http://schemas.microsoft.com/office/drawing/2010/main">
        <mc:Choice Requires="a14">
          <p:sp>
            <p:nvSpPr>
              <p:cNvPr id="2" name="Rectángulo 1"/>
              <p:cNvSpPr/>
              <p:nvPr/>
            </p:nvSpPr>
            <p:spPr>
              <a:xfrm>
                <a:off x="179512" y="2910722"/>
                <a:ext cx="7845372" cy="769441"/>
              </a:xfrm>
              <a:prstGeom prst="rect">
                <a:avLst/>
              </a:prstGeom>
            </p:spPr>
            <p:txBody>
              <a:bodyPr wrap="square">
                <a:spAutoFit/>
              </a:bodyPr>
              <a:lstStyle/>
              <a:p>
                <a:r>
                  <a:rPr lang="es-ES" sz="2400" dirty="0"/>
                  <a:t>3</a:t>
                </a:r>
                <a:r>
                  <a:rPr lang="es-ES" sz="2400" dirty="0" smtClean="0"/>
                  <a:t>) </a:t>
                </a:r>
                <a:r>
                  <a:rPr lang="es-ES" sz="2000" dirty="0" smtClean="0"/>
                  <a:t>TOTAL = $</a:t>
                </a:r>
                <a14:m>
                  <m:oMath xmlns:m="http://schemas.openxmlformats.org/officeDocument/2006/math">
                    <m:r>
                      <a:rPr lang="es-AR" sz="2000" b="0" i="1">
                        <a:solidFill>
                          <a:srgbClr val="000000"/>
                        </a:solidFill>
                        <a:latin typeface="Cambria Math" panose="02040503050406030204" pitchFamily="18" charset="0"/>
                        <a:ea typeface="Times New Roman" panose="02020603050405020304" pitchFamily="18" charset="0"/>
                        <a:cs typeface="Calibri" panose="020F0502020204030204" pitchFamily="34" charset="0"/>
                      </a:rPr>
                      <m:t>1.148.333,33</m:t>
                    </m:r>
                    <m:r>
                      <a:rPr lang="es-AR" sz="20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+229.666,66 </m:t>
                    </m:r>
                  </m:oMath>
                </a14:m>
                <a:r>
                  <a:rPr lang="es-ES" sz="2000" dirty="0" smtClean="0"/>
                  <a:t>= </a:t>
                </a:r>
                <a:r>
                  <a:rPr lang="es-ES" sz="2000" b="1" dirty="0" smtClean="0"/>
                  <a:t>$1.377.999,93</a:t>
                </a:r>
                <a:endParaRPr lang="es-ES" sz="2000" b="1" dirty="0"/>
              </a:p>
              <a:p>
                <a:r>
                  <a:rPr lang="es-ES" sz="2000" dirty="0" smtClean="0"/>
                  <a:t> </a:t>
                </a:r>
                <a:endParaRPr lang="es-ES" sz="2000" dirty="0"/>
              </a:p>
            </p:txBody>
          </p:sp>
        </mc:Choice>
        <mc:Fallback xmlns="">
          <p:sp>
            <p:nvSpPr>
              <p:cNvPr id="2" name="Rectángulo 1"/>
              <p:cNvSpPr>
                <a:spLocks noRot="1" noChangeAspect="1" noMove="1" noResize="1" noEditPoints="1" noAdjustHandles="1" noChangeArrowheads="1" noChangeShapeType="1" noTextEdit="1"/>
              </p:cNvSpPr>
              <p:nvPr/>
            </p:nvSpPr>
            <p:spPr>
              <a:xfrm>
                <a:off x="179512" y="2910722"/>
                <a:ext cx="7845372" cy="769441"/>
              </a:xfrm>
              <a:prstGeom prst="rect">
                <a:avLst/>
              </a:prstGeom>
              <a:blipFill>
                <a:blip r:embed="rId3"/>
                <a:stretch>
                  <a:fillRect l="-1166" t="-6299"/>
                </a:stretch>
              </a:blipFill>
            </p:spPr>
            <p:txBody>
              <a:bodyPr/>
              <a:lstStyle/>
              <a:p>
                <a:r>
                  <a:rPr lang="es-AR">
                    <a:noFill/>
                  </a:rPr>
                  <a:t> </a:t>
                </a:r>
              </a:p>
            </p:txBody>
          </p:sp>
        </mc:Fallback>
      </mc:AlternateContent>
    </p:spTree>
    <p:extLst>
      <p:ext uri="{BB962C8B-B14F-4D97-AF65-F5344CB8AC3E}">
        <p14:creationId xmlns:p14="http://schemas.microsoft.com/office/powerpoint/2010/main" val="16117722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58</a:t>
            </a:fld>
            <a:endParaRPr lang="es-AR"/>
          </a:p>
        </p:txBody>
      </p:sp>
      <p:sp>
        <p:nvSpPr>
          <p:cNvPr id="5" name="1 Título"/>
          <p:cNvSpPr txBox="1">
            <a:spLocks/>
          </p:cNvSpPr>
          <p:nvPr/>
        </p:nvSpPr>
        <p:spPr>
          <a:xfrm>
            <a:off x="457200" y="274638"/>
            <a:ext cx="8229600" cy="706090"/>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3600" dirty="0">
                <a:solidFill>
                  <a:schemeClr val="tx1"/>
                </a:solidFill>
              </a:rPr>
              <a:t>Fallecimiento</a:t>
            </a:r>
          </a:p>
        </p:txBody>
      </p:sp>
      <p:sp>
        <p:nvSpPr>
          <p:cNvPr id="6" name="2 Marcador de contenido"/>
          <p:cNvSpPr txBox="1">
            <a:spLocks/>
          </p:cNvSpPr>
          <p:nvPr/>
        </p:nvSpPr>
        <p:spPr>
          <a:xfrm>
            <a:off x="457200" y="873458"/>
            <a:ext cx="8229600" cy="544545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ES" sz="2400" dirty="0">
                <a:solidFill>
                  <a:schemeClr val="tx1"/>
                </a:solidFill>
              </a:rPr>
              <a:t>DATOS</a:t>
            </a:r>
          </a:p>
          <a:p>
            <a:pPr>
              <a:buFont typeface="Arial" panose="020B0604020202020204" pitchFamily="34" charset="0"/>
              <a:buChar char="•"/>
            </a:pPr>
            <a:r>
              <a:rPr lang="es-ES" dirty="0" smtClean="0">
                <a:solidFill>
                  <a:schemeClr val="tx1"/>
                </a:solidFill>
              </a:rPr>
              <a:t>Ingreso </a:t>
            </a:r>
            <a:r>
              <a:rPr lang="es-ES" dirty="0">
                <a:solidFill>
                  <a:schemeClr val="tx1"/>
                </a:solidFill>
              </a:rPr>
              <a:t>Base Mensual: $20.000.</a:t>
            </a:r>
          </a:p>
          <a:p>
            <a:pPr>
              <a:buFont typeface="Arial" panose="020B0604020202020204" pitchFamily="34" charset="0"/>
              <a:buChar char="•"/>
            </a:pPr>
            <a:r>
              <a:rPr lang="es-ES" dirty="0" smtClean="0">
                <a:solidFill>
                  <a:schemeClr val="tx1"/>
                </a:solidFill>
              </a:rPr>
              <a:t>Edad </a:t>
            </a:r>
            <a:r>
              <a:rPr lang="es-ES" dirty="0">
                <a:solidFill>
                  <a:schemeClr val="tx1"/>
                </a:solidFill>
              </a:rPr>
              <a:t>al momento del siniestro: 30 años.</a:t>
            </a:r>
          </a:p>
          <a:p>
            <a:pPr marL="457200" indent="-457200">
              <a:buFont typeface="Calibri" panose="020F0502020204030204" pitchFamily="34" charset="0"/>
              <a:buAutoNum type="arabicParenR"/>
            </a:pPr>
            <a:r>
              <a:rPr lang="es-ES" dirty="0">
                <a:solidFill>
                  <a:schemeClr val="tx1"/>
                </a:solidFill>
              </a:rPr>
              <a:t>Fórmula de cálculo:</a:t>
            </a:r>
          </a:p>
          <a:p>
            <a:pPr marL="457200" indent="-457200">
              <a:buFont typeface="Calibri" panose="020F0502020204030204" pitchFamily="34" charset="0"/>
              <a:buAutoNum type="arabicParenR"/>
            </a:pPr>
            <a:endParaRPr lang="es-ES" sz="2400" dirty="0">
              <a:solidFill>
                <a:schemeClr val="tx1"/>
              </a:solidFill>
            </a:endParaRPr>
          </a:p>
          <a:p>
            <a:pPr marL="0" indent="0">
              <a:buFont typeface="Calibri" panose="020F0502020204030204" pitchFamily="34" charset="0"/>
              <a:buNone/>
            </a:pPr>
            <a:endParaRPr lang="es-ES" dirty="0">
              <a:solidFill>
                <a:schemeClr val="tx1"/>
              </a:solidFill>
            </a:endParaRPr>
          </a:p>
          <a:p>
            <a:pPr marL="0" indent="0">
              <a:buFont typeface="Calibri" panose="020F0502020204030204" pitchFamily="34" charset="0"/>
              <a:buNone/>
            </a:pPr>
            <a:endParaRPr lang="es-ES" dirty="0">
              <a:solidFill>
                <a:schemeClr val="tx1"/>
              </a:solidFill>
            </a:endParaRPr>
          </a:p>
          <a:p>
            <a:pPr marL="0" indent="0">
              <a:buFont typeface="Calibri" panose="020F0502020204030204" pitchFamily="34" charset="0"/>
              <a:buNone/>
            </a:pPr>
            <a:endParaRPr lang="es-ES" sz="2800" dirty="0" smtClean="0">
              <a:solidFill>
                <a:schemeClr val="tx1"/>
              </a:solidFill>
            </a:endParaRPr>
          </a:p>
          <a:p>
            <a:pPr marL="0" indent="0" fontAlgn="base">
              <a:buFont typeface="Calibri" panose="020F0502020204030204" pitchFamily="34" charset="0"/>
              <a:buNone/>
            </a:pPr>
            <a:r>
              <a:rPr lang="es-ES" dirty="0" smtClean="0">
                <a:solidFill>
                  <a:schemeClr val="tx1"/>
                </a:solidFill>
              </a:rPr>
              <a:t>Debemos </a:t>
            </a:r>
            <a:r>
              <a:rPr lang="es-ES" dirty="0">
                <a:solidFill>
                  <a:schemeClr val="tx1"/>
                </a:solidFill>
              </a:rPr>
              <a:t>verificar que la fórmula sea superior al piso mínimo, si la fórmula es menor debe pagarse el importe del piso mínimo. En este caso es </a:t>
            </a:r>
            <a:r>
              <a:rPr lang="es-ES" b="1" dirty="0">
                <a:solidFill>
                  <a:schemeClr val="tx1"/>
                </a:solidFill>
              </a:rPr>
              <a:t>$1.569.865</a:t>
            </a:r>
            <a:r>
              <a:rPr lang="es-ES" dirty="0">
                <a:solidFill>
                  <a:schemeClr val="tx1"/>
                </a:solidFill>
              </a:rPr>
              <a:t>  </a:t>
            </a:r>
          </a:p>
          <a:p>
            <a:pPr marL="0" indent="0" fontAlgn="base">
              <a:buFont typeface="Calibri" panose="020F0502020204030204" pitchFamily="34" charset="0"/>
              <a:buNone/>
            </a:pPr>
            <a:r>
              <a:rPr lang="es-ES" dirty="0">
                <a:solidFill>
                  <a:schemeClr val="tx1"/>
                </a:solidFill>
              </a:rPr>
              <a:t>La fórmula es mayor que el piso mínimo. </a:t>
            </a:r>
          </a:p>
          <a:p>
            <a:pPr marL="0" indent="0">
              <a:buFont typeface="Calibri" panose="020F0502020204030204" pitchFamily="34" charset="0"/>
              <a:buNone/>
            </a:pPr>
            <a:endParaRPr lang="es-ES" dirty="0"/>
          </a:p>
        </p:txBody>
      </p:sp>
      <mc:AlternateContent xmlns:mc="http://schemas.openxmlformats.org/markup-compatibility/2006" xmlns:a14="http://schemas.microsoft.com/office/drawing/2010/main">
        <mc:Choice Requires="a14">
          <p:sp>
            <p:nvSpPr>
              <p:cNvPr id="7" name="Rectángulo 6"/>
              <p:cNvSpPr/>
              <p:nvPr/>
            </p:nvSpPr>
            <p:spPr>
              <a:xfrm>
                <a:off x="2286000" y="2712801"/>
                <a:ext cx="4572000" cy="1874039"/>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53 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𝑉𝐼𝐵</m:t>
                      </m:r>
                      <m:r>
                        <m:rPr>
                          <m:nor/>
                        </m:rPr>
                        <a:rPr lang="es-AR">
                          <a:solidFill>
                            <a:srgbClr val="000000"/>
                          </a:solidFill>
                          <a:latin typeface="Calibri" panose="020F0502020204030204" pitchFamily="34" charset="0"/>
                          <a:ea typeface="Calibri" panose="020F0502020204030204" pitchFamily="34" charset="0"/>
                          <a:cs typeface="Times New Roman" panose="02020603050405020304" pitchFamily="18" charset="0"/>
                        </a:rPr>
                        <m:t>(</m:t>
                      </m:r>
                      <m:r>
                        <m:rPr>
                          <m:nor/>
                        </m:rPr>
                        <a:rPr lang="es-AR"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m:rPr>
                          <m:nor/>
                        </m:rPr>
                        <a:rPr lang="es-AR">
                          <a:solidFill>
                            <a:srgbClr val="000000"/>
                          </a:solidFill>
                          <a:latin typeface="Calibri" panose="020F0502020204030204" pitchFamily="34" charset="0"/>
                          <a:ea typeface="Calibri" panose="020F0502020204030204" pitchFamily="34" charset="0"/>
                          <a:cs typeface="Times New Roman" panose="02020603050405020304" pitchFamily="18" charset="0"/>
                        </a:rPr>
                        <m:t>)</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f>
                        <m:fPr>
                          <m:ctrlP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65</m:t>
                          </m:r>
                        </m:num>
                        <m:den>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𝐸𝑑𝑎𝑑</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𝑑𝑒𝑙</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𝑑𝑎𝑚𝑖𝑛𝑖𝑓𝑖𝑐𝑎𝑑𝑜</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𝑙𝑎</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𝑃𝑀𝐼</m:t>
                          </m:r>
                        </m:den>
                      </m:f>
                    </m:oMath>
                  </m:oMathPara>
                </a14:m>
                <a:endParaRPr lang="es-A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s-AR"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53 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 $20.000  </m:t>
                      </m:r>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f>
                        <m:fPr>
                          <m:ctrlP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65</m:t>
                          </m:r>
                        </m:num>
                        <m:den>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den>
                      </m:f>
                      <m:r>
                        <a:rPr lang="es-AR" i="1">
                          <a:solidFill>
                            <a:srgbClr val="000000"/>
                          </a:solidFill>
                          <a:latin typeface="Cambria Math" panose="02040503050406030204" pitchFamily="18" charset="0"/>
                          <a:ea typeface="Calibri" panose="020F0502020204030204" pitchFamily="34" charset="0"/>
                          <a:cs typeface="Times New Roman" panose="02020603050405020304" pitchFamily="18" charset="0"/>
                        </a:rPr>
                        <m:t>=$2.296.666,67</m:t>
                      </m:r>
                    </m:oMath>
                  </m:oMathPara>
                </a14:m>
                <a:endParaRPr lang="es-AR"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286000" y="2712801"/>
                <a:ext cx="4572000" cy="1874039"/>
              </a:xfrm>
              <a:prstGeom prst="rect">
                <a:avLst/>
              </a:prstGeom>
              <a:blipFill>
                <a:blip r:embed="rId3"/>
                <a:stretch>
                  <a:fillRect r="-2400"/>
                </a:stretch>
              </a:blipFill>
            </p:spPr>
            <p:txBody>
              <a:bodyPr/>
              <a:lstStyle/>
              <a:p>
                <a:r>
                  <a:rPr lang="es-AR">
                    <a:noFill/>
                  </a:rPr>
                  <a:t> </a:t>
                </a:r>
              </a:p>
            </p:txBody>
          </p:sp>
        </mc:Fallback>
      </mc:AlternateContent>
    </p:spTree>
    <p:extLst>
      <p:ext uri="{BB962C8B-B14F-4D97-AF65-F5344CB8AC3E}">
        <p14:creationId xmlns:p14="http://schemas.microsoft.com/office/powerpoint/2010/main" val="15145905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59</a:t>
            </a:fld>
            <a:endParaRPr lang="es-AR"/>
          </a:p>
        </p:txBody>
      </p:sp>
      <mc:AlternateContent xmlns:mc="http://schemas.openxmlformats.org/markup-compatibility/2006" xmlns:a14="http://schemas.microsoft.com/office/drawing/2010/main">
        <mc:Choice Requires="a14">
          <p:sp>
            <p:nvSpPr>
              <p:cNvPr id="5" name="1 CuadroTexto"/>
              <p:cNvSpPr txBox="1"/>
              <p:nvPr/>
            </p:nvSpPr>
            <p:spPr>
              <a:xfrm>
                <a:off x="251520" y="476672"/>
                <a:ext cx="8712968" cy="5632311"/>
              </a:xfrm>
              <a:prstGeom prst="rect">
                <a:avLst/>
              </a:prstGeom>
              <a:noFill/>
            </p:spPr>
            <p:txBody>
              <a:bodyPr wrap="square" rtlCol="0">
                <a:spAutoFit/>
              </a:bodyPr>
              <a:lstStyle/>
              <a:p>
                <a:pPr fontAlgn="base"/>
                <a:r>
                  <a:rPr lang="es-ES" sz="2200" dirty="0" smtClean="0"/>
                  <a:t>2) Compensación adicional de pago único: </a:t>
                </a:r>
                <a:r>
                  <a:rPr lang="es-ES" sz="2200" b="1" dirty="0"/>
                  <a:t>$1.046.577</a:t>
                </a:r>
                <a:r>
                  <a:rPr lang="es-ES" sz="2200" dirty="0"/>
                  <a:t>. (Para contingencias ocurridas entre el 01/03/18 hasta el 31/08/18) </a:t>
                </a:r>
              </a:p>
              <a:p>
                <a:pPr fontAlgn="base"/>
                <a:endParaRPr lang="es-ES" sz="2200" dirty="0"/>
              </a:p>
              <a:p>
                <a:pPr fontAlgn="base"/>
                <a:endParaRPr lang="es-ES" sz="2200" dirty="0"/>
              </a:p>
              <a:p>
                <a:pPr fontAlgn="base"/>
                <a:r>
                  <a:rPr lang="es-ES" sz="2200" dirty="0"/>
                  <a:t>3) Si estamos ante una enfermedad profesional o un accidente sucedido en ocasión del trabajo (excluido in </a:t>
                </a:r>
                <a:r>
                  <a:rPr lang="es-ES" sz="2200" dirty="0" err="1"/>
                  <a:t>itinere</a:t>
                </a:r>
                <a:r>
                  <a:rPr lang="es-ES" sz="2200" dirty="0"/>
                  <a:t>) debemos adicionar un 20% al cálculo más el pago único.</a:t>
                </a:r>
              </a:p>
              <a:p>
                <a:pPr fontAlgn="base"/>
                <a:r>
                  <a:rPr lang="es-ES" sz="2200" dirty="0"/>
                  <a:t/>
                </a:r>
                <a:br>
                  <a:rPr lang="es-ES" sz="2200" dirty="0"/>
                </a:br>
                <a:r>
                  <a:rPr lang="es-ES" sz="2200" dirty="0"/>
                  <a:t>($2.296.666,67+$1.046.577)x0,2=($3.343.243,67)x0,2</a:t>
                </a:r>
                <a:r>
                  <a:rPr lang="es-ES" sz="2200" b="1" dirty="0"/>
                  <a:t>= $668.648,73</a:t>
                </a:r>
              </a:p>
              <a:p>
                <a:pPr fontAlgn="base"/>
                <a:endParaRPr lang="es-ES" sz="2000" b="1" dirty="0"/>
              </a:p>
              <a:p>
                <a:pPr fontAlgn="base"/>
                <a:endParaRPr lang="es-ES" sz="2000" b="1" dirty="0"/>
              </a:p>
              <a:p>
                <a:pPr fontAlgn="base"/>
                <a:r>
                  <a:rPr lang="es-ES" sz="2400" dirty="0"/>
                  <a:t>3) </a:t>
                </a:r>
                <a:r>
                  <a:rPr lang="es-ES" sz="2000" dirty="0"/>
                  <a:t>TOTAL = $</a:t>
                </a:r>
                <a14:m>
                  <m:oMath xmlns:m="http://schemas.openxmlformats.org/officeDocument/2006/math">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2.296.666,67</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sz="20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$1.046.577+$668.648,73</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oMath>
                </a14:m>
                <a:r>
                  <a:rPr lang="es-ES" sz="2000" dirty="0"/>
                  <a:t>= </a:t>
                </a:r>
                <a:r>
                  <a:rPr lang="es-ES" sz="2000" b="1" dirty="0" smtClean="0"/>
                  <a:t>$4.011.892,4</a:t>
                </a:r>
                <a:endParaRPr lang="es-ES" sz="2000" b="1" dirty="0"/>
              </a:p>
              <a:p>
                <a:pPr fontAlgn="base"/>
                <a:endParaRPr lang="es-ES" sz="2000" b="1" dirty="0"/>
              </a:p>
              <a:p>
                <a:pPr fontAlgn="base"/>
                <a:r>
                  <a:rPr lang="es-ES" sz="2000" dirty="0"/>
                  <a:t> </a:t>
                </a:r>
              </a:p>
              <a:p>
                <a:pPr fontAlgn="base"/>
                <a:r>
                  <a:rPr lang="es-ES" sz="2000" dirty="0"/>
                  <a:t> </a:t>
                </a:r>
              </a:p>
              <a:p>
                <a:pPr fontAlgn="base"/>
                <a:endParaRPr lang="es-ES" sz="2000" dirty="0"/>
              </a:p>
              <a:p>
                <a:endParaRPr lang="es-ES" dirty="0"/>
              </a:p>
            </p:txBody>
          </p:sp>
        </mc:Choice>
        <mc:Fallback xmlns="">
          <p:sp>
            <p:nvSpPr>
              <p:cNvPr id="5" name="1 CuadroTexto"/>
              <p:cNvSpPr txBox="1">
                <a:spLocks noRot="1" noChangeAspect="1" noMove="1" noResize="1" noEditPoints="1" noAdjustHandles="1" noChangeArrowheads="1" noChangeShapeType="1" noTextEdit="1"/>
              </p:cNvSpPr>
              <p:nvPr/>
            </p:nvSpPr>
            <p:spPr>
              <a:xfrm>
                <a:off x="251520" y="476672"/>
                <a:ext cx="8712968" cy="5632311"/>
              </a:xfrm>
              <a:prstGeom prst="rect">
                <a:avLst/>
              </a:prstGeom>
              <a:blipFill>
                <a:blip r:embed="rId3"/>
                <a:stretch>
                  <a:fillRect l="-1049" t="-758" r="-1119"/>
                </a:stretch>
              </a:blipFill>
            </p:spPr>
            <p:txBody>
              <a:bodyPr/>
              <a:lstStyle/>
              <a:p>
                <a:r>
                  <a:rPr lang="es-AR">
                    <a:noFill/>
                  </a:rPr>
                  <a:t> </a:t>
                </a:r>
              </a:p>
            </p:txBody>
          </p:sp>
        </mc:Fallback>
      </mc:AlternateContent>
    </p:spTree>
    <p:extLst>
      <p:ext uri="{BB962C8B-B14F-4D97-AF65-F5344CB8AC3E}">
        <p14:creationId xmlns:p14="http://schemas.microsoft.com/office/powerpoint/2010/main" val="3152772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6</a:t>
            </a:fld>
            <a:endParaRPr lang="es-AR"/>
          </a:p>
        </p:txBody>
      </p:sp>
      <p:sp>
        <p:nvSpPr>
          <p:cNvPr id="5" name="Elipse 4"/>
          <p:cNvSpPr/>
          <p:nvPr/>
        </p:nvSpPr>
        <p:spPr>
          <a:xfrm>
            <a:off x="3130640" y="1596753"/>
            <a:ext cx="2799039" cy="1281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t>OBJETIVOS</a:t>
            </a:r>
          </a:p>
        </p:txBody>
      </p:sp>
      <p:sp>
        <p:nvSpPr>
          <p:cNvPr id="6" name="CuadroTexto 5">
            <a:extLst>
              <a:ext uri="{FF2B5EF4-FFF2-40B4-BE49-F238E27FC236}">
                <a16:creationId xmlns:a16="http://schemas.microsoft.com/office/drawing/2014/main" id="{0E89104D-0E89-414F-9C7D-E669E44F0DDF}"/>
              </a:ext>
            </a:extLst>
          </p:cNvPr>
          <p:cNvSpPr txBox="1"/>
          <p:nvPr/>
        </p:nvSpPr>
        <p:spPr>
          <a:xfrm>
            <a:off x="547811" y="688183"/>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¿Qué son las ART?</a:t>
            </a:r>
            <a:endParaRPr lang="es-AR" sz="4000" dirty="0">
              <a:effectLst>
                <a:outerShdw blurRad="38100" dist="38100" dir="2700000" algn="tl">
                  <a:srgbClr val="000000">
                    <a:alpha val="43137"/>
                  </a:srgbClr>
                </a:outerShdw>
              </a:effectLst>
            </a:endParaRPr>
          </a:p>
        </p:txBody>
      </p:sp>
      <p:cxnSp>
        <p:nvCxnSpPr>
          <p:cNvPr id="16" name="Conector recto de flecha 15"/>
          <p:cNvCxnSpPr/>
          <p:nvPr/>
        </p:nvCxnSpPr>
        <p:spPr>
          <a:xfrm>
            <a:off x="6065907" y="2469275"/>
            <a:ext cx="1291978" cy="8330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Elipse 30"/>
          <p:cNvSpPr/>
          <p:nvPr/>
        </p:nvSpPr>
        <p:spPr>
          <a:xfrm>
            <a:off x="2349741" y="4288624"/>
            <a:ext cx="2141501" cy="12422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1"/>
                </a:solidFill>
                <a:effectLst>
                  <a:outerShdw blurRad="50800" dist="38100" dir="2700000" algn="tl" rotWithShape="0">
                    <a:prstClr val="black">
                      <a:alpha val="40000"/>
                    </a:prstClr>
                  </a:outerShdw>
                </a:effectLst>
              </a:rPr>
              <a:t>Prevención de accidentes</a:t>
            </a:r>
            <a:endParaRPr lang="es-AR" sz="1700" dirty="0">
              <a:solidFill>
                <a:schemeClr val="accent1"/>
              </a:solidFill>
              <a:effectLst>
                <a:outerShdw blurRad="50800" dist="38100" dir="2700000" algn="tl" rotWithShape="0">
                  <a:prstClr val="black">
                    <a:alpha val="40000"/>
                  </a:prstClr>
                </a:outerShdw>
              </a:effectLst>
            </a:endParaRPr>
          </a:p>
        </p:txBody>
      </p:sp>
      <p:sp>
        <p:nvSpPr>
          <p:cNvPr id="35" name="Elipse 34"/>
          <p:cNvSpPr/>
          <p:nvPr/>
        </p:nvSpPr>
        <p:spPr>
          <a:xfrm>
            <a:off x="5080223" y="4210875"/>
            <a:ext cx="2141501" cy="12422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solidFill>
                  <a:schemeClr val="accent1"/>
                </a:solidFill>
                <a:effectLst>
                  <a:outerShdw blurRad="50800" dist="38100" dir="2700000" algn="tl" rotWithShape="0">
                    <a:prstClr val="black">
                      <a:alpha val="40000"/>
                    </a:prstClr>
                  </a:outerShdw>
                </a:effectLst>
              </a:rPr>
              <a:t>Resarcimiento de los daños a los trabajadores</a:t>
            </a:r>
            <a:endParaRPr lang="es-AR" sz="1500" dirty="0">
              <a:solidFill>
                <a:schemeClr val="accent1"/>
              </a:solidFill>
              <a:effectLst>
                <a:outerShdw blurRad="50800" dist="38100" dir="2700000" algn="tl" rotWithShape="0">
                  <a:prstClr val="black">
                    <a:alpha val="40000"/>
                  </a:prstClr>
                </a:outerShdw>
              </a:effectLst>
            </a:endParaRPr>
          </a:p>
        </p:txBody>
      </p:sp>
      <p:sp>
        <p:nvSpPr>
          <p:cNvPr id="36" name="Elipse 35"/>
          <p:cNvSpPr/>
          <p:nvPr/>
        </p:nvSpPr>
        <p:spPr>
          <a:xfrm>
            <a:off x="7046042" y="3302307"/>
            <a:ext cx="1827992" cy="115648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accent1"/>
                </a:solidFill>
                <a:effectLst>
                  <a:outerShdw blurRad="50800" dist="38100" dir="2700000" algn="tl" rotWithShape="0">
                    <a:prstClr val="black">
                      <a:alpha val="40000"/>
                    </a:prstClr>
                  </a:outerShdw>
                </a:effectLst>
              </a:rPr>
              <a:t>Rehabilitación y recalificación personal</a:t>
            </a:r>
            <a:endParaRPr lang="es-AR" sz="1400" dirty="0">
              <a:solidFill>
                <a:schemeClr val="accent1"/>
              </a:solidFill>
              <a:effectLst>
                <a:outerShdw blurRad="50800" dist="38100" dir="2700000" algn="tl" rotWithShape="0">
                  <a:prstClr val="black">
                    <a:alpha val="40000"/>
                  </a:prstClr>
                </a:outerShdw>
              </a:effectLst>
            </a:endParaRPr>
          </a:p>
        </p:txBody>
      </p:sp>
      <p:sp>
        <p:nvSpPr>
          <p:cNvPr id="37" name="Elipse 36"/>
          <p:cNvSpPr/>
          <p:nvPr/>
        </p:nvSpPr>
        <p:spPr>
          <a:xfrm>
            <a:off x="162823" y="3589738"/>
            <a:ext cx="1920062" cy="115643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accent1"/>
                </a:solidFill>
                <a:effectLst>
                  <a:outerShdw blurRad="50800" dist="38100" dir="2700000" algn="tl" rotWithShape="0">
                    <a:prstClr val="black">
                      <a:alpha val="40000"/>
                    </a:prstClr>
                  </a:outerShdw>
                </a:effectLst>
              </a:rPr>
              <a:t>Reducir costos laborales y siniéstrales</a:t>
            </a:r>
            <a:endParaRPr lang="es-AR" sz="1400" dirty="0">
              <a:solidFill>
                <a:schemeClr val="accent1"/>
              </a:solidFill>
              <a:effectLst>
                <a:outerShdw blurRad="50800" dist="38100" dir="2700000" algn="tl" rotWithShape="0">
                  <a:prstClr val="black">
                    <a:alpha val="40000"/>
                  </a:prstClr>
                </a:outerShdw>
              </a:effectLst>
            </a:endParaRPr>
          </a:p>
        </p:txBody>
      </p:sp>
      <p:cxnSp>
        <p:nvCxnSpPr>
          <p:cNvPr id="39" name="Conector recto de flecha 38"/>
          <p:cNvCxnSpPr/>
          <p:nvPr/>
        </p:nvCxnSpPr>
        <p:spPr>
          <a:xfrm>
            <a:off x="5080223" y="2878236"/>
            <a:ext cx="718827" cy="12322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H="1">
            <a:off x="3420491" y="2885790"/>
            <a:ext cx="291156" cy="13250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H="1">
            <a:off x="1679897" y="2647406"/>
            <a:ext cx="1239296" cy="9398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512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C1145B1-5381-4E01-AA55-1D597B8A4A3C}" type="slidenum">
              <a:rPr lang="es-AR" smtClean="0"/>
              <a:t>7</a:t>
            </a:fld>
            <a:endParaRPr lang="es-AR"/>
          </a:p>
        </p:txBody>
      </p:sp>
      <p:sp>
        <p:nvSpPr>
          <p:cNvPr id="5" name="Elipse 4"/>
          <p:cNvSpPr/>
          <p:nvPr/>
        </p:nvSpPr>
        <p:spPr>
          <a:xfrm>
            <a:off x="3130640" y="1596754"/>
            <a:ext cx="2765063" cy="1181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t>OBLIGACIONES</a:t>
            </a:r>
          </a:p>
        </p:txBody>
      </p:sp>
      <p:sp>
        <p:nvSpPr>
          <p:cNvPr id="6" name="CuadroTexto 5">
            <a:extLst>
              <a:ext uri="{FF2B5EF4-FFF2-40B4-BE49-F238E27FC236}">
                <a16:creationId xmlns:a16="http://schemas.microsoft.com/office/drawing/2014/main" id="{0E89104D-0E89-414F-9C7D-E669E44F0DDF}"/>
              </a:ext>
            </a:extLst>
          </p:cNvPr>
          <p:cNvSpPr txBox="1"/>
          <p:nvPr/>
        </p:nvSpPr>
        <p:spPr>
          <a:xfrm>
            <a:off x="547811" y="688183"/>
            <a:ext cx="7647773"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¿Qué son las ART?</a:t>
            </a:r>
            <a:endParaRPr lang="es-AR" sz="4000" dirty="0">
              <a:effectLst>
                <a:outerShdw blurRad="38100" dist="38100" dir="2700000" algn="tl">
                  <a:srgbClr val="000000">
                    <a:alpha val="43137"/>
                  </a:srgbClr>
                </a:outerShdw>
              </a:effectLst>
            </a:endParaRPr>
          </a:p>
        </p:txBody>
      </p:sp>
      <p:cxnSp>
        <p:nvCxnSpPr>
          <p:cNvPr id="16" name="Conector recto de flecha 15"/>
          <p:cNvCxnSpPr/>
          <p:nvPr/>
        </p:nvCxnSpPr>
        <p:spPr>
          <a:xfrm>
            <a:off x="5654832" y="2703445"/>
            <a:ext cx="1590699" cy="14331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Elipse 30"/>
          <p:cNvSpPr/>
          <p:nvPr/>
        </p:nvSpPr>
        <p:spPr>
          <a:xfrm>
            <a:off x="1254811" y="4210875"/>
            <a:ext cx="2141501" cy="12422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1"/>
                </a:solidFill>
                <a:effectLst>
                  <a:outerShdw blurRad="50800" dist="38100" dir="2700000" algn="tl" rotWithShape="0">
                    <a:prstClr val="black">
                      <a:alpha val="40000"/>
                    </a:prstClr>
                  </a:outerShdw>
                </a:effectLst>
              </a:rPr>
              <a:t>Efectuar exámenes médicos </a:t>
            </a:r>
            <a:endParaRPr lang="es-AR" sz="1700" dirty="0">
              <a:solidFill>
                <a:schemeClr val="accent1"/>
              </a:solidFill>
              <a:effectLst>
                <a:outerShdw blurRad="50800" dist="38100" dir="2700000" algn="tl" rotWithShape="0">
                  <a:prstClr val="black">
                    <a:alpha val="40000"/>
                  </a:prstClr>
                </a:outerShdw>
              </a:effectLst>
            </a:endParaRPr>
          </a:p>
        </p:txBody>
      </p:sp>
      <p:sp>
        <p:nvSpPr>
          <p:cNvPr id="35" name="Elipse 34"/>
          <p:cNvSpPr/>
          <p:nvPr/>
        </p:nvSpPr>
        <p:spPr>
          <a:xfrm>
            <a:off x="4043071" y="4311303"/>
            <a:ext cx="2277662" cy="132002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chemeClr val="accent1"/>
                </a:solidFill>
                <a:effectLst>
                  <a:outerShdw blurRad="50800" dist="38100" dir="2700000" algn="tl" rotWithShape="0">
                    <a:prstClr val="black">
                      <a:alpha val="40000"/>
                    </a:prstClr>
                  </a:outerShdw>
                </a:effectLst>
              </a:rPr>
              <a:t>Promover y controlar el cumplimiento de las normas de prevención</a:t>
            </a:r>
            <a:endParaRPr lang="es-AR" sz="1500" dirty="0">
              <a:solidFill>
                <a:schemeClr val="accent1"/>
              </a:solidFill>
              <a:effectLst>
                <a:outerShdw blurRad="50800" dist="38100" dir="2700000" algn="tl" rotWithShape="0">
                  <a:prstClr val="black">
                    <a:alpha val="40000"/>
                  </a:prstClr>
                </a:outerShdw>
              </a:effectLst>
            </a:endParaRPr>
          </a:p>
        </p:txBody>
      </p:sp>
      <p:sp>
        <p:nvSpPr>
          <p:cNvPr id="36" name="Elipse 35"/>
          <p:cNvSpPr/>
          <p:nvPr/>
        </p:nvSpPr>
        <p:spPr>
          <a:xfrm>
            <a:off x="6862989" y="4253772"/>
            <a:ext cx="1899722" cy="115648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accent1"/>
                </a:solidFill>
                <a:effectLst>
                  <a:outerShdw blurRad="50800" dist="38100" dir="2700000" algn="tl" rotWithShape="0">
                    <a:prstClr val="black">
                      <a:alpha val="40000"/>
                    </a:prstClr>
                  </a:outerShdw>
                </a:effectLst>
              </a:rPr>
              <a:t>Registro siniestralidad por establecimiento</a:t>
            </a:r>
            <a:endParaRPr lang="es-AR" sz="1400" dirty="0">
              <a:solidFill>
                <a:schemeClr val="accent1"/>
              </a:solidFill>
              <a:effectLst>
                <a:outerShdw blurRad="50800" dist="38100" dir="2700000" algn="tl" rotWithShape="0">
                  <a:prstClr val="black">
                    <a:alpha val="40000"/>
                  </a:prstClr>
                </a:outerShdw>
              </a:effectLst>
            </a:endParaRPr>
          </a:p>
        </p:txBody>
      </p:sp>
      <p:sp>
        <p:nvSpPr>
          <p:cNvPr id="37" name="Elipse 36"/>
          <p:cNvSpPr/>
          <p:nvPr/>
        </p:nvSpPr>
        <p:spPr>
          <a:xfrm>
            <a:off x="50331" y="2090945"/>
            <a:ext cx="1920062" cy="115643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accent1"/>
                </a:solidFill>
                <a:effectLst>
                  <a:outerShdw blurRad="50800" dist="38100" dir="2700000" algn="tl" rotWithShape="0">
                    <a:prstClr val="black">
                      <a:alpha val="40000"/>
                    </a:prstClr>
                  </a:outerShdw>
                </a:effectLst>
              </a:rPr>
              <a:t>Brindar todas las prestaciones que fija la ley</a:t>
            </a:r>
            <a:endParaRPr lang="es-AR" sz="1400" dirty="0">
              <a:solidFill>
                <a:schemeClr val="accent1"/>
              </a:solidFill>
              <a:effectLst>
                <a:outerShdw blurRad="50800" dist="38100" dir="2700000" algn="tl" rotWithShape="0">
                  <a:prstClr val="black">
                    <a:alpha val="40000"/>
                  </a:prstClr>
                </a:outerShdw>
              </a:effectLst>
            </a:endParaRPr>
          </a:p>
        </p:txBody>
      </p:sp>
      <p:cxnSp>
        <p:nvCxnSpPr>
          <p:cNvPr id="39" name="Conector recto de flecha 38"/>
          <p:cNvCxnSpPr/>
          <p:nvPr/>
        </p:nvCxnSpPr>
        <p:spPr>
          <a:xfrm>
            <a:off x="5080223" y="2878236"/>
            <a:ext cx="217623" cy="13326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H="1">
            <a:off x="2666770" y="2868951"/>
            <a:ext cx="1130167" cy="12676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H="1">
            <a:off x="1970393" y="2450461"/>
            <a:ext cx="990043" cy="687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6063323" y="2231457"/>
            <a:ext cx="1182208" cy="3260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7155741" y="2385303"/>
            <a:ext cx="1978290" cy="115648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accent1"/>
                </a:solidFill>
                <a:effectLst>
                  <a:outerShdw blurRad="50800" dist="38100" dir="2700000" algn="tl" rotWithShape="0">
                    <a:prstClr val="black">
                      <a:alpha val="40000"/>
                    </a:prstClr>
                  </a:outerShdw>
                </a:effectLst>
              </a:rPr>
              <a:t>Denunciar a la SRT los incumplimientos</a:t>
            </a:r>
            <a:endParaRPr lang="es-AR" sz="1400" dirty="0">
              <a:solidFill>
                <a:schemeClr val="accent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99580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C1145B1-5381-4E01-AA55-1D597B8A4A3C}" type="slidenum">
              <a:rPr lang="es-AR" smtClean="0"/>
              <a:t>8</a:t>
            </a:fld>
            <a:endParaRPr lang="es-AR"/>
          </a:p>
        </p:txBody>
      </p:sp>
      <p:sp>
        <p:nvSpPr>
          <p:cNvPr id="5" name="CuadroTexto 4"/>
          <p:cNvSpPr txBox="1"/>
          <p:nvPr/>
        </p:nvSpPr>
        <p:spPr>
          <a:xfrm>
            <a:off x="972775" y="2473235"/>
            <a:ext cx="7410555" cy="861774"/>
          </a:xfrm>
          <a:prstGeom prst="rect">
            <a:avLst/>
          </a:prstGeom>
          <a:noFill/>
          <a:effectLst>
            <a:outerShdw blurRad="50800" dist="38100" dir="2700000" algn="tl" rotWithShape="0">
              <a:prstClr val="black">
                <a:alpha val="40000"/>
              </a:prstClr>
            </a:outerShdw>
          </a:effectLst>
        </p:spPr>
        <p:txBody>
          <a:bodyPr wrap="none" rtlCol="0">
            <a:spAutoFit/>
          </a:bodyPr>
          <a:lstStyle/>
          <a:p>
            <a:r>
              <a:rPr lang="es-AR" sz="5000" dirty="0"/>
              <a:t>MARCO HISTORICO Y LEGAL</a:t>
            </a:r>
          </a:p>
        </p:txBody>
      </p:sp>
    </p:spTree>
    <p:extLst>
      <p:ext uri="{BB962C8B-B14F-4D97-AF65-F5344CB8AC3E}">
        <p14:creationId xmlns:p14="http://schemas.microsoft.com/office/powerpoint/2010/main" val="6643154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43000"/>
          </a:blip>
          <a:tile tx="0" ty="0" sx="100000" sy="100000" flip="none" algn="tl"/>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7ED06E0-2237-4DF2-B429-5317FD1E91DA}"/>
              </a:ext>
            </a:extLst>
          </p:cNvPr>
          <p:cNvSpPr/>
          <p:nvPr/>
        </p:nvSpPr>
        <p:spPr>
          <a:xfrm>
            <a:off x="1053738" y="2242128"/>
            <a:ext cx="8090262" cy="4072269"/>
          </a:xfrm>
          <a:prstGeom prst="rect">
            <a:avLst/>
          </a:prstGeom>
        </p:spPr>
        <p:txBody>
          <a:bodyPr wrap="square">
            <a:spAutoFit/>
          </a:bodyPr>
          <a:lstStyle/>
          <a:p>
            <a:pPr>
              <a:lnSpc>
                <a:spcPct val="150000"/>
              </a:lnSpc>
            </a:pPr>
            <a:r>
              <a:rPr lang="es-419" sz="25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r>
              <a:rPr lang="es-419" sz="2500" dirty="0">
                <a:latin typeface="Calibri" panose="020F0502020204030204" pitchFamily="34" charset="0"/>
                <a:ea typeface="Calibri" panose="020F0502020204030204" pitchFamily="34" charset="0"/>
                <a:cs typeface="Times New Roman" panose="02020603050405020304" pitchFamily="18" charset="0"/>
              </a:rPr>
              <a:t> 1915 Ley Nº 9688 de Accidentes de Trabajo</a:t>
            </a:r>
          </a:p>
          <a:p>
            <a:pPr>
              <a:lnSpc>
                <a:spcPct val="150000"/>
              </a:lnSpc>
            </a:pPr>
            <a:r>
              <a:rPr lang="es-419" sz="25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s-419" sz="2500" dirty="0">
                <a:latin typeface="Calibri" panose="020F0502020204030204" pitchFamily="34" charset="0"/>
                <a:ea typeface="Calibri" panose="020F0502020204030204" pitchFamily="34" charset="0"/>
                <a:cs typeface="Times New Roman" panose="02020603050405020304" pitchFamily="18" charset="0"/>
              </a:rPr>
              <a:t>1973 Ley Nº 20091 de Entidades de Seguros y su Control</a:t>
            </a:r>
            <a:endParaRPr lang="es-419" sz="2500" dirty="0"/>
          </a:p>
          <a:p>
            <a:pPr>
              <a:lnSpc>
                <a:spcPct val="150000"/>
              </a:lnSpc>
            </a:pPr>
            <a:r>
              <a:rPr lang="es-419" sz="2500" dirty="0">
                <a:solidFill>
                  <a:schemeClr val="accent1"/>
                </a:solidFill>
              </a:rPr>
              <a:t>-</a:t>
            </a:r>
            <a:r>
              <a:rPr lang="es-419" sz="2500" dirty="0"/>
              <a:t> 1988 Ley Nº 23643</a:t>
            </a:r>
          </a:p>
          <a:p>
            <a:pPr>
              <a:lnSpc>
                <a:spcPct val="150000"/>
              </a:lnSpc>
            </a:pPr>
            <a:r>
              <a:rPr lang="es-419" sz="2500" dirty="0">
                <a:solidFill>
                  <a:schemeClr val="accent1"/>
                </a:solidFill>
              </a:rPr>
              <a:t>-</a:t>
            </a:r>
            <a:r>
              <a:rPr lang="es-419" sz="2500" dirty="0"/>
              <a:t> 1991 Ley Nº 24013 de Empleo y 24028</a:t>
            </a:r>
          </a:p>
          <a:p>
            <a:pPr>
              <a:lnSpc>
                <a:spcPct val="150000"/>
              </a:lnSpc>
            </a:pPr>
            <a:r>
              <a:rPr lang="es-419" sz="2500" dirty="0">
                <a:solidFill>
                  <a:schemeClr val="accent1"/>
                </a:solidFill>
              </a:rPr>
              <a:t>-</a:t>
            </a:r>
            <a:r>
              <a:rPr lang="es-419" sz="2500" dirty="0"/>
              <a:t> 1995 Ley Nº 24557 de Riesgos del Trabajo</a:t>
            </a:r>
          </a:p>
          <a:p>
            <a:pPr>
              <a:lnSpc>
                <a:spcPct val="150000"/>
              </a:lnSpc>
            </a:pPr>
            <a:r>
              <a:rPr lang="es-419" sz="2500" dirty="0">
                <a:solidFill>
                  <a:schemeClr val="accent1"/>
                </a:solidFill>
              </a:rPr>
              <a:t>-</a:t>
            </a:r>
            <a:r>
              <a:rPr lang="es-419" sz="2500" dirty="0"/>
              <a:t> 2012 Ley </a:t>
            </a:r>
            <a:r>
              <a:rPr lang="es-419" sz="2500" dirty="0" err="1"/>
              <a:t>Nº</a:t>
            </a:r>
            <a:r>
              <a:rPr lang="es-419" sz="2500"/>
              <a:t> 26773</a:t>
            </a:r>
            <a:endParaRPr lang="es-419" sz="2500" dirty="0"/>
          </a:p>
          <a:p>
            <a:pPr>
              <a:lnSpc>
                <a:spcPct val="150000"/>
              </a:lnSpc>
            </a:pPr>
            <a:r>
              <a:rPr lang="es-419" sz="2500" dirty="0">
                <a:solidFill>
                  <a:schemeClr val="accent1"/>
                </a:solidFill>
              </a:rPr>
              <a:t>-</a:t>
            </a:r>
            <a:r>
              <a:rPr lang="es-419" sz="2500" dirty="0"/>
              <a:t> 2017 Ley Nº 27348 de Riesgos del Trabajo Complementaria</a:t>
            </a:r>
            <a:endParaRPr lang="es-AR" sz="2500" dirty="0"/>
          </a:p>
        </p:txBody>
      </p:sp>
      <p:sp>
        <p:nvSpPr>
          <p:cNvPr id="8" name="CuadroTexto 7">
            <a:extLst>
              <a:ext uri="{FF2B5EF4-FFF2-40B4-BE49-F238E27FC236}">
                <a16:creationId xmlns:a16="http://schemas.microsoft.com/office/drawing/2014/main" id="{0E89104D-0E89-414F-9C7D-E669E44F0DDF}"/>
              </a:ext>
            </a:extLst>
          </p:cNvPr>
          <p:cNvSpPr txBox="1"/>
          <p:nvPr/>
        </p:nvSpPr>
        <p:spPr>
          <a:xfrm>
            <a:off x="294443" y="1037629"/>
            <a:ext cx="6803041" cy="707886"/>
          </a:xfrm>
          <a:prstGeom prst="rect">
            <a:avLst/>
          </a:prstGeom>
          <a:noFill/>
        </p:spPr>
        <p:txBody>
          <a:bodyPr wrap="square" rtlCol="0">
            <a:spAutoFit/>
          </a:bodyPr>
          <a:lstStyle/>
          <a:p>
            <a:pPr algn="ctr"/>
            <a:r>
              <a:rPr lang="es-419" sz="4000" dirty="0">
                <a:effectLst>
                  <a:outerShdw blurRad="38100" dist="38100" dir="2700000" algn="tl">
                    <a:srgbClr val="000000">
                      <a:alpha val="43137"/>
                    </a:srgbClr>
                  </a:outerShdw>
                </a:effectLst>
              </a:rPr>
              <a:t>Marco Histórico y Legal</a:t>
            </a:r>
            <a:endParaRPr lang="es-AR" sz="4000" dirty="0">
              <a:effectLst>
                <a:outerShdw blurRad="38100" dist="38100" dir="2700000" algn="tl">
                  <a:srgbClr val="000000">
                    <a:alpha val="43137"/>
                  </a:srgbClr>
                </a:outerShdw>
              </a:effectLst>
            </a:endParaRPr>
          </a:p>
        </p:txBody>
      </p:sp>
      <p:sp>
        <p:nvSpPr>
          <p:cNvPr id="2" name="Marcador de número de diapositiva 1"/>
          <p:cNvSpPr>
            <a:spLocks noGrp="1"/>
          </p:cNvSpPr>
          <p:nvPr>
            <p:ph type="sldNum" sz="quarter" idx="12"/>
          </p:nvPr>
        </p:nvSpPr>
        <p:spPr/>
        <p:txBody>
          <a:bodyPr/>
          <a:lstStyle/>
          <a:p>
            <a:fld id="{7C1145B1-5381-4E01-AA55-1D597B8A4A3C}" type="slidenum">
              <a:rPr lang="es-AR" smtClean="0"/>
              <a:t>9</a:t>
            </a:fld>
            <a:endParaRPr lang="es-AR"/>
          </a:p>
        </p:txBody>
      </p:sp>
      <p:cxnSp>
        <p:nvCxnSpPr>
          <p:cNvPr id="4" name="Conector recto de flecha 3"/>
          <p:cNvCxnSpPr/>
          <p:nvPr/>
        </p:nvCxnSpPr>
        <p:spPr>
          <a:xfrm>
            <a:off x="1045030" y="2416300"/>
            <a:ext cx="0" cy="38103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6593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2615</TotalTime>
  <Words>2754</Words>
  <Application>Microsoft Office PowerPoint</Application>
  <PresentationFormat>Presentación en pantalla (4:3)</PresentationFormat>
  <Paragraphs>444</Paragraphs>
  <Slides>59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59</vt:i4>
      </vt:variant>
    </vt:vector>
  </HeadingPairs>
  <TitlesOfParts>
    <vt:vector size="66" baseType="lpstr">
      <vt:lpstr>Arial</vt:lpstr>
      <vt:lpstr>Calibri</vt:lpstr>
      <vt:lpstr>Calibri Light</vt:lpstr>
      <vt:lpstr>Cambria Math</vt:lpstr>
      <vt:lpstr>Times New Roman</vt:lpstr>
      <vt:lpstr>Wingdings</vt:lpstr>
      <vt:lpstr>Retrospección</vt:lpstr>
      <vt:lpstr>ASEGURADORAS DE RIESGOS DEL TRABAJO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Prevención de Riesgos Laborales</vt:lpstr>
      <vt:lpstr>Capacitación del Personal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Joaquín Sebastián Segura Ellis</dc:creator>
  <cp:lastModifiedBy>Tomás Epstein</cp:lastModifiedBy>
  <cp:revision>94</cp:revision>
  <dcterms:created xsi:type="dcterms:W3CDTF">2018-08-09T15:13:31Z</dcterms:created>
  <dcterms:modified xsi:type="dcterms:W3CDTF">2018-08-17T14:56:21Z</dcterms:modified>
</cp:coreProperties>
</file>