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59" r:id="rId4"/>
    <p:sldId id="261" r:id="rId5"/>
    <p:sldId id="260" r:id="rId6"/>
    <p:sldId id="262" r:id="rId7"/>
    <p:sldId id="263" r:id="rId8"/>
    <p:sldId id="264" r:id="rId9"/>
    <p:sldId id="265" r:id="rId10"/>
    <p:sldId id="271" r:id="rId11"/>
    <p:sldId id="291" r:id="rId12"/>
    <p:sldId id="276" r:id="rId13"/>
    <p:sldId id="267" r:id="rId14"/>
    <p:sldId id="268" r:id="rId15"/>
    <p:sldId id="269" r:id="rId16"/>
    <p:sldId id="270" r:id="rId17"/>
    <p:sldId id="272" r:id="rId18"/>
    <p:sldId id="266" r:id="rId19"/>
    <p:sldId id="273" r:id="rId20"/>
    <p:sldId id="274" r:id="rId21"/>
    <p:sldId id="275" r:id="rId22"/>
    <p:sldId id="277" r:id="rId23"/>
    <p:sldId id="278" r:id="rId24"/>
    <p:sldId id="279" r:id="rId25"/>
    <p:sldId id="293" r:id="rId26"/>
    <p:sldId id="292" r:id="rId27"/>
    <p:sldId id="294" r:id="rId28"/>
    <p:sldId id="296" r:id="rId29"/>
    <p:sldId id="295" r:id="rId30"/>
    <p:sldId id="299" r:id="rId31"/>
    <p:sldId id="301" r:id="rId32"/>
    <p:sldId id="298" r:id="rId33"/>
    <p:sldId id="302" r:id="rId34"/>
    <p:sldId id="303" r:id="rId35"/>
    <p:sldId id="304" r:id="rId36"/>
    <p:sldId id="305" r:id="rId37"/>
    <p:sldId id="306" r:id="rId38"/>
    <p:sldId id="307" r:id="rId39"/>
    <p:sldId id="308" r:id="rId40"/>
    <p:sldId id="309" r:id="rId41"/>
    <p:sldId id="310"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94660"/>
  </p:normalViewPr>
  <p:slideViewPr>
    <p:cSldViewPr snapToGrid="0">
      <p:cViewPr varScale="1">
        <p:scale>
          <a:sx n="73" d="100"/>
          <a:sy n="73" d="100"/>
        </p:scale>
        <p:origin x="618"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9/24/2018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los estilos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9/24/2018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9/24/2018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9/24/2018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9/24/2018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pPr/>
              <a:t>9/24/2018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pPr/>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pPr/>
              <a:t>9/24/2018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9/24/2018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pPr/>
              <a:t>9/24/2018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pPr/>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9/24/2018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9/24/2018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9/24/2018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42A54C80-263E-416B-A8E0-580EDEADCBDC}" type="datetimeFigureOut">
              <a:rPr lang="en-US" dirty="0"/>
              <a:pPr/>
              <a:t>9/24/2018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pPr/>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9/24/2018</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9/24/2018</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E00CAB-1F27-4645-9F4F-F19966FC0465}"/>
              </a:ext>
            </a:extLst>
          </p:cNvPr>
          <p:cNvSpPr>
            <a:spLocks noGrp="1"/>
          </p:cNvSpPr>
          <p:nvPr>
            <p:ph type="ctrTitle"/>
          </p:nvPr>
        </p:nvSpPr>
        <p:spPr/>
        <p:txBody>
          <a:bodyPr/>
          <a:lstStyle/>
          <a:p>
            <a:r>
              <a:rPr lang="es-AR" dirty="0"/>
              <a:t>Ascensores y Montacargas</a:t>
            </a:r>
          </a:p>
        </p:txBody>
      </p:sp>
      <p:sp>
        <p:nvSpPr>
          <p:cNvPr id="3" name="Subtítulo 2">
            <a:extLst>
              <a:ext uri="{FF2B5EF4-FFF2-40B4-BE49-F238E27FC236}">
                <a16:creationId xmlns:a16="http://schemas.microsoft.com/office/drawing/2014/main" id="{579F5CC2-D7AB-42F2-BDEA-2BE0AFC8CACF}"/>
              </a:ext>
            </a:extLst>
          </p:cNvPr>
          <p:cNvSpPr>
            <a:spLocks noGrp="1"/>
          </p:cNvSpPr>
          <p:nvPr>
            <p:ph type="subTitle" idx="1"/>
          </p:nvPr>
        </p:nvSpPr>
        <p:spPr>
          <a:xfrm>
            <a:off x="1480475" y="1460032"/>
            <a:ext cx="7766936" cy="1096899"/>
          </a:xfrm>
        </p:spPr>
        <p:txBody>
          <a:bodyPr>
            <a:normAutofit/>
          </a:bodyPr>
          <a:lstStyle/>
          <a:p>
            <a:r>
              <a:rPr lang="es-AR" sz="3200" dirty="0"/>
              <a:t>Cátedra de Higiene y Seguridad</a:t>
            </a:r>
          </a:p>
          <a:p>
            <a:endParaRPr lang="es-AR" sz="2400" dirty="0"/>
          </a:p>
        </p:txBody>
      </p:sp>
      <p:sp>
        <p:nvSpPr>
          <p:cNvPr id="4" name="CuadroTexto 3">
            <a:extLst>
              <a:ext uri="{FF2B5EF4-FFF2-40B4-BE49-F238E27FC236}">
                <a16:creationId xmlns:a16="http://schemas.microsoft.com/office/drawing/2014/main" id="{9449BBA4-12B2-4933-8A2E-2C55BA953A27}"/>
              </a:ext>
            </a:extLst>
          </p:cNvPr>
          <p:cNvSpPr txBox="1"/>
          <p:nvPr/>
        </p:nvSpPr>
        <p:spPr>
          <a:xfrm>
            <a:off x="1302327" y="4995338"/>
            <a:ext cx="2396836" cy="1569660"/>
          </a:xfrm>
          <a:prstGeom prst="rect">
            <a:avLst/>
          </a:prstGeom>
          <a:noFill/>
        </p:spPr>
        <p:txBody>
          <a:bodyPr wrap="square" rtlCol="0">
            <a:spAutoFit/>
          </a:bodyPr>
          <a:lstStyle/>
          <a:p>
            <a:r>
              <a:rPr lang="es-AR" sz="2400" dirty="0">
                <a:solidFill>
                  <a:schemeClr val="tx1">
                    <a:lumMod val="65000"/>
                    <a:lumOff val="35000"/>
                  </a:schemeClr>
                </a:solidFill>
              </a:rPr>
              <a:t>Grupo 9</a:t>
            </a:r>
          </a:p>
          <a:p>
            <a:r>
              <a:rPr lang="es-AR" dirty="0" err="1">
                <a:solidFill>
                  <a:schemeClr val="tx1">
                    <a:lumMod val="65000"/>
                    <a:lumOff val="35000"/>
                  </a:schemeClr>
                </a:solidFill>
              </a:rPr>
              <a:t>Battello</a:t>
            </a:r>
            <a:r>
              <a:rPr lang="es-AR" dirty="0">
                <a:solidFill>
                  <a:schemeClr val="tx1">
                    <a:lumMod val="65000"/>
                    <a:lumOff val="35000"/>
                  </a:schemeClr>
                </a:solidFill>
              </a:rPr>
              <a:t>, Facundo</a:t>
            </a:r>
          </a:p>
          <a:p>
            <a:r>
              <a:rPr lang="es-AR" dirty="0" err="1">
                <a:solidFill>
                  <a:schemeClr val="tx1">
                    <a:lumMod val="65000"/>
                    <a:lumOff val="35000"/>
                  </a:schemeClr>
                </a:solidFill>
              </a:rPr>
              <a:t>Mathier</a:t>
            </a:r>
            <a:r>
              <a:rPr lang="es-AR" dirty="0">
                <a:solidFill>
                  <a:schemeClr val="tx1">
                    <a:lumMod val="65000"/>
                    <a:lumOff val="35000"/>
                  </a:schemeClr>
                </a:solidFill>
              </a:rPr>
              <a:t>, Lucas</a:t>
            </a:r>
          </a:p>
          <a:p>
            <a:r>
              <a:rPr lang="es-AR" dirty="0" err="1">
                <a:solidFill>
                  <a:schemeClr val="tx1">
                    <a:lumMod val="65000"/>
                    <a:lumOff val="35000"/>
                  </a:schemeClr>
                </a:solidFill>
              </a:rPr>
              <a:t>Panzone</a:t>
            </a:r>
            <a:r>
              <a:rPr lang="es-AR" dirty="0">
                <a:solidFill>
                  <a:schemeClr val="tx1">
                    <a:lumMod val="65000"/>
                    <a:lumOff val="35000"/>
                  </a:schemeClr>
                </a:solidFill>
              </a:rPr>
              <a:t>, Franco</a:t>
            </a:r>
          </a:p>
          <a:p>
            <a:r>
              <a:rPr lang="es-AR" dirty="0">
                <a:solidFill>
                  <a:schemeClr val="tx1">
                    <a:lumMod val="65000"/>
                    <a:lumOff val="35000"/>
                  </a:schemeClr>
                </a:solidFill>
              </a:rPr>
              <a:t>Storani, Julio</a:t>
            </a:r>
          </a:p>
        </p:txBody>
      </p:sp>
    </p:spTree>
    <p:extLst>
      <p:ext uri="{BB962C8B-B14F-4D97-AF65-F5344CB8AC3E}">
        <p14:creationId xmlns:p14="http://schemas.microsoft.com/office/powerpoint/2010/main" val="7363367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082A6FC-D50E-40EE-BECB-DCC50AF57722}"/>
              </a:ext>
            </a:extLst>
          </p:cNvPr>
          <p:cNvSpPr>
            <a:spLocks noGrp="1"/>
          </p:cNvSpPr>
          <p:nvPr>
            <p:ph idx="1"/>
          </p:nvPr>
        </p:nvSpPr>
        <p:spPr>
          <a:xfrm>
            <a:off x="0" y="568036"/>
            <a:ext cx="9113004" cy="3944971"/>
          </a:xfrm>
        </p:spPr>
        <p:txBody>
          <a:bodyPr>
            <a:normAutofit/>
          </a:bodyPr>
          <a:lstStyle/>
          <a:p>
            <a:pPr lvl="1" algn="just">
              <a:buClr>
                <a:srgbClr val="5FCBEF"/>
              </a:buClr>
            </a:pPr>
            <a:endParaRPr lang="es-US" sz="1500" dirty="0">
              <a:solidFill>
                <a:prstClr val="black">
                  <a:lumMod val="75000"/>
                  <a:lumOff val="25000"/>
                </a:prstClr>
              </a:solidFill>
            </a:endParaRPr>
          </a:p>
          <a:p>
            <a:pPr lvl="2" algn="just">
              <a:buClr>
                <a:srgbClr val="5FCBEF"/>
              </a:buClr>
            </a:pPr>
            <a:r>
              <a:rPr lang="es-US" sz="1600" dirty="0">
                <a:solidFill>
                  <a:prstClr val="black">
                    <a:lumMod val="75000"/>
                    <a:lumOff val="25000"/>
                  </a:prstClr>
                </a:solidFill>
              </a:rPr>
              <a:t>Es habitual también la instalación en la cabina de un espejo interior para incrementar la sensación de amplitud.</a:t>
            </a:r>
          </a:p>
          <a:p>
            <a:pPr lvl="2" algn="just">
              <a:buClr>
                <a:srgbClr val="5FCBEF"/>
              </a:buClr>
            </a:pPr>
            <a:r>
              <a:rPr lang="es-ES" sz="1600" dirty="0" smtClean="0">
                <a:solidFill>
                  <a:prstClr val="black">
                    <a:lumMod val="75000"/>
                    <a:lumOff val="25000"/>
                  </a:prstClr>
                </a:solidFill>
              </a:rPr>
              <a:t>También </a:t>
            </a:r>
            <a:r>
              <a:rPr lang="es-ES" sz="1600" dirty="0">
                <a:solidFill>
                  <a:prstClr val="black">
                    <a:lumMod val="75000"/>
                    <a:lumOff val="25000"/>
                  </a:prstClr>
                </a:solidFill>
              </a:rPr>
              <a:t>debe contar con alarma acústica de emergencia autónoma con su respectiva batería en cabina.</a:t>
            </a:r>
            <a:endParaRPr lang="es-AR" sz="1600" dirty="0">
              <a:solidFill>
                <a:prstClr val="black">
                  <a:lumMod val="75000"/>
                  <a:lumOff val="25000"/>
                </a:prstClr>
              </a:solidFill>
            </a:endParaRPr>
          </a:p>
          <a:p>
            <a:pPr lvl="2" algn="just">
              <a:buClr>
                <a:srgbClr val="5FCBEF"/>
              </a:buClr>
            </a:pPr>
            <a:r>
              <a:rPr lang="es-ES" sz="1600" dirty="0">
                <a:solidFill>
                  <a:prstClr val="black">
                    <a:lumMod val="75000"/>
                    <a:lumOff val="25000"/>
                  </a:prstClr>
                </a:solidFill>
              </a:rPr>
              <a:t>La iluminación de la cabina esta compuerta por una permanente, una con interruptor y una de emergencia, todas protegidas con un interruptor diferencial.</a:t>
            </a:r>
          </a:p>
          <a:p>
            <a:pPr lvl="2" algn="just">
              <a:buClr>
                <a:srgbClr val="5FCBEF"/>
              </a:buClr>
            </a:pPr>
            <a:r>
              <a:rPr lang="es-AR" sz="1600" b="1" dirty="0">
                <a:solidFill>
                  <a:prstClr val="black">
                    <a:lumMod val="75000"/>
                    <a:lumOff val="25000"/>
                  </a:prstClr>
                </a:solidFill>
              </a:rPr>
              <a:t>Limitador de carga</a:t>
            </a:r>
          </a:p>
          <a:p>
            <a:pPr lvl="2" algn="just">
              <a:buClr>
                <a:srgbClr val="5FCBEF"/>
              </a:buClr>
            </a:pPr>
            <a:r>
              <a:rPr lang="es-ES" sz="1600" b="1" dirty="0">
                <a:solidFill>
                  <a:prstClr val="black">
                    <a:lumMod val="75000"/>
                    <a:lumOff val="25000"/>
                  </a:prstClr>
                </a:solidFill>
              </a:rPr>
              <a:t>DIMESIONES MÍNIMAS: </a:t>
            </a:r>
            <a:r>
              <a:rPr lang="es-ES" sz="1600" dirty="0">
                <a:solidFill>
                  <a:prstClr val="black">
                    <a:lumMod val="75000"/>
                    <a:lumOff val="25000"/>
                  </a:prstClr>
                </a:solidFill>
              </a:rPr>
              <a:t>1,10m de ancho por 1,30m de profundidad</a:t>
            </a:r>
            <a:endParaRPr lang="es-AR" sz="1600" dirty="0">
              <a:solidFill>
                <a:prstClr val="black">
                  <a:lumMod val="75000"/>
                  <a:lumOff val="25000"/>
                </a:prstClr>
              </a:solidFill>
            </a:endParaRPr>
          </a:p>
          <a:p>
            <a:endParaRPr lang="es-AR" dirty="0"/>
          </a:p>
        </p:txBody>
      </p:sp>
      <p:pic>
        <p:nvPicPr>
          <p:cNvPr id="4" name="Imagen 3">
            <a:extLst>
              <a:ext uri="{FF2B5EF4-FFF2-40B4-BE49-F238E27FC236}">
                <a16:creationId xmlns:a16="http://schemas.microsoft.com/office/drawing/2014/main" id="{B5BAF3D4-CE4B-4FBE-ACAD-C9A785FF1757}"/>
              </a:ext>
            </a:extLst>
          </p:cNvPr>
          <p:cNvPicPr>
            <a:picLocks noChangeAspect="1"/>
          </p:cNvPicPr>
          <p:nvPr/>
        </p:nvPicPr>
        <p:blipFill>
          <a:blip r:embed="rId2"/>
          <a:stretch>
            <a:fillRect/>
          </a:stretch>
        </p:blipFill>
        <p:spPr>
          <a:xfrm>
            <a:off x="9484798" y="1675671"/>
            <a:ext cx="2707202" cy="4066451"/>
          </a:xfrm>
          <a:prstGeom prst="rect">
            <a:avLst/>
          </a:prstGeom>
        </p:spPr>
      </p:pic>
      <p:pic>
        <p:nvPicPr>
          <p:cNvPr id="5" name="Imagen 4">
            <a:extLst>
              <a:ext uri="{FF2B5EF4-FFF2-40B4-BE49-F238E27FC236}">
                <a16:creationId xmlns:a16="http://schemas.microsoft.com/office/drawing/2014/main" id="{A4BDD836-72A6-4849-B68C-BFE9C8E2AF8C}"/>
              </a:ext>
            </a:extLst>
          </p:cNvPr>
          <p:cNvPicPr>
            <a:picLocks noChangeAspect="1"/>
          </p:cNvPicPr>
          <p:nvPr/>
        </p:nvPicPr>
        <p:blipFill>
          <a:blip r:embed="rId3"/>
          <a:stretch>
            <a:fillRect/>
          </a:stretch>
        </p:blipFill>
        <p:spPr>
          <a:xfrm>
            <a:off x="5637464" y="4335456"/>
            <a:ext cx="3475540" cy="2314763"/>
          </a:xfrm>
          <a:prstGeom prst="rect">
            <a:avLst/>
          </a:prstGeom>
        </p:spPr>
      </p:pic>
    </p:spTree>
    <p:extLst>
      <p:ext uri="{BB962C8B-B14F-4D97-AF65-F5344CB8AC3E}">
        <p14:creationId xmlns:p14="http://schemas.microsoft.com/office/powerpoint/2010/main" val="3752329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33643" y="488544"/>
            <a:ext cx="2575317" cy="726302"/>
          </a:xfrm>
        </p:spPr>
        <p:txBody>
          <a:bodyPr>
            <a:normAutofit/>
          </a:bodyPr>
          <a:lstStyle/>
          <a:p>
            <a:pPr marL="0" indent="0">
              <a:buNone/>
            </a:pPr>
            <a:r>
              <a:rPr lang="es-US" sz="2400" dirty="0"/>
              <a:t>Faldón vertical</a:t>
            </a:r>
          </a:p>
        </p:txBody>
      </p:sp>
      <p:sp>
        <p:nvSpPr>
          <p:cNvPr id="5" name="Marcador de contenido 2"/>
          <p:cNvSpPr txBox="1">
            <a:spLocks/>
          </p:cNvSpPr>
          <p:nvPr/>
        </p:nvSpPr>
        <p:spPr>
          <a:xfrm>
            <a:off x="659918" y="1555343"/>
            <a:ext cx="4055773" cy="1788747"/>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US" sz="1600" dirty="0"/>
              <a:t>Es un bastidor metálico adosado al fondo de la cabina, que se despliega hacia abajo tapando el hueco que queda si el ascensor está parado más arriba del nivel de piso, evitando que las personas caigan al vacío</a:t>
            </a:r>
          </a:p>
        </p:txBody>
      </p:sp>
      <p:sp>
        <p:nvSpPr>
          <p:cNvPr id="6" name="Marcador de contenido 2"/>
          <p:cNvSpPr txBox="1">
            <a:spLocks/>
          </p:cNvSpPr>
          <p:nvPr/>
        </p:nvSpPr>
        <p:spPr>
          <a:xfrm>
            <a:off x="6181152" y="2857274"/>
            <a:ext cx="4055773" cy="1788747"/>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endParaRPr lang="es-US" sz="8000" dirty="0">
              <a:solidFill>
                <a:srgbClr val="FF0000"/>
              </a:solidFill>
            </a:endParaRPr>
          </a:p>
        </p:txBody>
      </p:sp>
      <p:pic>
        <p:nvPicPr>
          <p:cNvPr id="7" name="Imagen 6"/>
          <p:cNvPicPr>
            <a:picLocks noChangeAspect="1"/>
          </p:cNvPicPr>
          <p:nvPr/>
        </p:nvPicPr>
        <p:blipFill>
          <a:blip r:embed="rId2"/>
          <a:stretch>
            <a:fillRect/>
          </a:stretch>
        </p:blipFill>
        <p:spPr>
          <a:xfrm>
            <a:off x="5358628" y="1214846"/>
            <a:ext cx="4177257" cy="3637040"/>
          </a:xfrm>
          <a:prstGeom prst="rect">
            <a:avLst/>
          </a:prstGeom>
        </p:spPr>
      </p:pic>
      <p:pic>
        <p:nvPicPr>
          <p:cNvPr id="8" name="Imagen 7"/>
          <p:cNvPicPr>
            <a:picLocks noChangeAspect="1"/>
          </p:cNvPicPr>
          <p:nvPr/>
        </p:nvPicPr>
        <p:blipFill>
          <a:blip r:embed="rId3"/>
          <a:stretch>
            <a:fillRect/>
          </a:stretch>
        </p:blipFill>
        <p:spPr>
          <a:xfrm>
            <a:off x="722035" y="3327535"/>
            <a:ext cx="3993656" cy="3394302"/>
          </a:xfrm>
          <a:prstGeom prst="rect">
            <a:avLst/>
          </a:prstGeom>
        </p:spPr>
      </p:pic>
    </p:spTree>
    <p:extLst>
      <p:ext uri="{BB962C8B-B14F-4D97-AF65-F5344CB8AC3E}">
        <p14:creationId xmlns:p14="http://schemas.microsoft.com/office/powerpoint/2010/main" val="14327073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EADDB44-8EFD-48F1-888D-A1D88DE97309}"/>
              </a:ext>
            </a:extLst>
          </p:cNvPr>
          <p:cNvSpPr>
            <a:spLocks noGrp="1"/>
          </p:cNvSpPr>
          <p:nvPr>
            <p:ph idx="1"/>
          </p:nvPr>
        </p:nvSpPr>
        <p:spPr>
          <a:xfrm>
            <a:off x="1208277" y="486391"/>
            <a:ext cx="8596668" cy="1873352"/>
          </a:xfrm>
        </p:spPr>
        <p:txBody>
          <a:bodyPr/>
          <a:lstStyle/>
          <a:p>
            <a:pPr marL="0" indent="0">
              <a:buNone/>
            </a:pPr>
            <a:r>
              <a:rPr lang="es-US" b="1" dirty="0"/>
              <a:t> </a:t>
            </a:r>
            <a:endParaRPr lang="es-AR" dirty="0"/>
          </a:p>
          <a:p>
            <a:pPr algn="just"/>
            <a:r>
              <a:rPr lang="es-US" b="1" dirty="0"/>
              <a:t>Sistema de Paracaídas: </a:t>
            </a:r>
            <a:r>
              <a:rPr lang="es-US" dirty="0"/>
              <a:t>También ubicado en la cabina, es un elemento obligatorio en todo ascensor, que traba automáticamente el desplazamiento descendente de la cabina cuando esta comienza a descender a una velocidad mayor que la previamente establecida. Esto evita consecuencias fatales en caso de caída. </a:t>
            </a:r>
            <a:endParaRPr lang="es-AR" dirty="0"/>
          </a:p>
          <a:p>
            <a:endParaRPr lang="es-AR" dirty="0"/>
          </a:p>
        </p:txBody>
      </p:sp>
      <p:cxnSp>
        <p:nvCxnSpPr>
          <p:cNvPr id="7" name="Conector recto de flecha 6">
            <a:extLst>
              <a:ext uri="{FF2B5EF4-FFF2-40B4-BE49-F238E27FC236}">
                <a16:creationId xmlns:a16="http://schemas.microsoft.com/office/drawing/2014/main" id="{A90D2421-3506-4512-89F9-3A11A45F18C4}"/>
              </a:ext>
            </a:extLst>
          </p:cNvPr>
          <p:cNvCxnSpPr/>
          <p:nvPr/>
        </p:nvCxnSpPr>
        <p:spPr>
          <a:xfrm>
            <a:off x="6622026" y="2514600"/>
            <a:ext cx="914400" cy="9144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 name="Conector recto de flecha 8">
            <a:extLst>
              <a:ext uri="{FF2B5EF4-FFF2-40B4-BE49-F238E27FC236}">
                <a16:creationId xmlns:a16="http://schemas.microsoft.com/office/drawing/2014/main" id="{243CC66A-02A9-4E3E-A188-6EF07999A640}"/>
              </a:ext>
            </a:extLst>
          </p:cNvPr>
          <p:cNvCxnSpPr>
            <a:cxnSpLocks/>
          </p:cNvCxnSpPr>
          <p:nvPr/>
        </p:nvCxnSpPr>
        <p:spPr>
          <a:xfrm flipH="1">
            <a:off x="3082413" y="2514600"/>
            <a:ext cx="1120877" cy="85509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CuadroTexto 9">
            <a:extLst>
              <a:ext uri="{FF2B5EF4-FFF2-40B4-BE49-F238E27FC236}">
                <a16:creationId xmlns:a16="http://schemas.microsoft.com/office/drawing/2014/main" id="{1E0A7A23-1A2E-432F-AD50-098CB1A475E2}"/>
              </a:ext>
            </a:extLst>
          </p:cNvPr>
          <p:cNvSpPr txBox="1"/>
          <p:nvPr/>
        </p:nvSpPr>
        <p:spPr>
          <a:xfrm>
            <a:off x="2138515" y="3429000"/>
            <a:ext cx="2300749" cy="369332"/>
          </a:xfrm>
          <a:prstGeom prst="rect">
            <a:avLst/>
          </a:prstGeom>
          <a:noFill/>
        </p:spPr>
        <p:txBody>
          <a:bodyPr wrap="square" rtlCol="0">
            <a:spAutoFit/>
          </a:bodyPr>
          <a:lstStyle/>
          <a:p>
            <a:r>
              <a:rPr lang="es-AR" dirty="0"/>
              <a:t>Instantáneo</a:t>
            </a:r>
          </a:p>
        </p:txBody>
      </p:sp>
      <p:sp>
        <p:nvSpPr>
          <p:cNvPr id="12" name="CuadroTexto 11">
            <a:extLst>
              <a:ext uri="{FF2B5EF4-FFF2-40B4-BE49-F238E27FC236}">
                <a16:creationId xmlns:a16="http://schemas.microsoft.com/office/drawing/2014/main" id="{C599CF18-ABA9-460D-B072-299F7A839E65}"/>
              </a:ext>
            </a:extLst>
          </p:cNvPr>
          <p:cNvSpPr txBox="1"/>
          <p:nvPr/>
        </p:nvSpPr>
        <p:spPr>
          <a:xfrm>
            <a:off x="7012858" y="3429000"/>
            <a:ext cx="2138516" cy="369332"/>
          </a:xfrm>
          <a:prstGeom prst="rect">
            <a:avLst/>
          </a:prstGeom>
          <a:noFill/>
        </p:spPr>
        <p:txBody>
          <a:bodyPr wrap="square" rtlCol="0">
            <a:spAutoFit/>
          </a:bodyPr>
          <a:lstStyle/>
          <a:p>
            <a:r>
              <a:rPr lang="es-AR" dirty="0"/>
              <a:t>Progresivo</a:t>
            </a:r>
          </a:p>
        </p:txBody>
      </p:sp>
      <p:cxnSp>
        <p:nvCxnSpPr>
          <p:cNvPr id="15" name="Conector recto de flecha 14">
            <a:extLst>
              <a:ext uri="{FF2B5EF4-FFF2-40B4-BE49-F238E27FC236}">
                <a16:creationId xmlns:a16="http://schemas.microsoft.com/office/drawing/2014/main" id="{ADCD872A-14B2-462B-9ABE-0FABE896674B}"/>
              </a:ext>
            </a:extLst>
          </p:cNvPr>
          <p:cNvCxnSpPr/>
          <p:nvPr/>
        </p:nvCxnSpPr>
        <p:spPr>
          <a:xfrm>
            <a:off x="2728452" y="3798332"/>
            <a:ext cx="0" cy="28697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a:extLst>
              <a:ext uri="{FF2B5EF4-FFF2-40B4-BE49-F238E27FC236}">
                <a16:creationId xmlns:a16="http://schemas.microsoft.com/office/drawing/2014/main" id="{EB26D5E3-FB1D-48E2-B668-ADFA608F6F3C}"/>
              </a:ext>
            </a:extLst>
          </p:cNvPr>
          <p:cNvCxnSpPr>
            <a:cxnSpLocks/>
          </p:cNvCxnSpPr>
          <p:nvPr/>
        </p:nvCxnSpPr>
        <p:spPr>
          <a:xfrm>
            <a:off x="7816646" y="3798332"/>
            <a:ext cx="0" cy="28697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9" name="CuadroTexto 18">
            <a:extLst>
              <a:ext uri="{FF2B5EF4-FFF2-40B4-BE49-F238E27FC236}">
                <a16:creationId xmlns:a16="http://schemas.microsoft.com/office/drawing/2014/main" id="{CAA99D76-E2FA-4021-B60E-D8810192F1B9}"/>
              </a:ext>
            </a:extLst>
          </p:cNvPr>
          <p:cNvSpPr txBox="1"/>
          <p:nvPr/>
        </p:nvSpPr>
        <p:spPr>
          <a:xfrm>
            <a:off x="1194621" y="4167664"/>
            <a:ext cx="3775584" cy="1200329"/>
          </a:xfrm>
          <a:prstGeom prst="rect">
            <a:avLst/>
          </a:prstGeom>
          <a:noFill/>
        </p:spPr>
        <p:txBody>
          <a:bodyPr wrap="square" rtlCol="0">
            <a:spAutoFit/>
          </a:bodyPr>
          <a:lstStyle/>
          <a:p>
            <a:pPr algn="just"/>
            <a:r>
              <a:rPr lang="es-US" dirty="0"/>
              <a:t>Para ascensores de baja velocidad nominal: no más de 60 m/min, y una vez accionado detiene la cabina en forma instantánea. </a:t>
            </a:r>
            <a:endParaRPr lang="es-AR" dirty="0"/>
          </a:p>
        </p:txBody>
      </p:sp>
      <p:sp>
        <p:nvSpPr>
          <p:cNvPr id="20" name="CuadroTexto 19">
            <a:extLst>
              <a:ext uri="{FF2B5EF4-FFF2-40B4-BE49-F238E27FC236}">
                <a16:creationId xmlns:a16="http://schemas.microsoft.com/office/drawing/2014/main" id="{1A7F9AD3-53CE-48C2-8A54-24B71D7AF201}"/>
              </a:ext>
            </a:extLst>
          </p:cNvPr>
          <p:cNvSpPr txBox="1"/>
          <p:nvPr/>
        </p:nvSpPr>
        <p:spPr>
          <a:xfrm>
            <a:off x="6194324" y="4026931"/>
            <a:ext cx="3775584" cy="2308324"/>
          </a:xfrm>
          <a:prstGeom prst="rect">
            <a:avLst/>
          </a:prstGeom>
          <a:noFill/>
        </p:spPr>
        <p:txBody>
          <a:bodyPr wrap="square" rtlCol="0">
            <a:spAutoFit/>
          </a:bodyPr>
          <a:lstStyle/>
          <a:p>
            <a:pPr algn="just"/>
            <a:r>
              <a:rPr lang="es-US" dirty="0"/>
              <a:t>Para velocidades superiores de cabina, las consecuencias que podrían padecer los usuarios con una detención brusca de ésta, por acción del paracaídas, serían severos daños. Es por ello que el frenado se produce en forma progresiva.</a:t>
            </a:r>
            <a:endParaRPr lang="es-AR" dirty="0"/>
          </a:p>
        </p:txBody>
      </p:sp>
    </p:spTree>
    <p:extLst>
      <p:ext uri="{BB962C8B-B14F-4D97-AF65-F5344CB8AC3E}">
        <p14:creationId xmlns:p14="http://schemas.microsoft.com/office/powerpoint/2010/main" val="2834337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3428B2-17CD-4F4D-8ADD-5F98D0DD05C0}"/>
              </a:ext>
            </a:extLst>
          </p:cNvPr>
          <p:cNvSpPr>
            <a:spLocks noGrp="1"/>
          </p:cNvSpPr>
          <p:nvPr>
            <p:ph type="title"/>
          </p:nvPr>
        </p:nvSpPr>
        <p:spPr/>
        <p:txBody>
          <a:bodyPr/>
          <a:lstStyle/>
          <a:p>
            <a:r>
              <a:rPr lang="es-AR" dirty="0"/>
              <a:t>Partes</a:t>
            </a:r>
          </a:p>
        </p:txBody>
      </p:sp>
      <p:sp>
        <p:nvSpPr>
          <p:cNvPr id="3" name="Marcador de contenido 2">
            <a:extLst>
              <a:ext uri="{FF2B5EF4-FFF2-40B4-BE49-F238E27FC236}">
                <a16:creationId xmlns:a16="http://schemas.microsoft.com/office/drawing/2014/main" id="{D138FB7E-8220-4A14-A981-AF62D3283748}"/>
              </a:ext>
            </a:extLst>
          </p:cNvPr>
          <p:cNvSpPr>
            <a:spLocks noGrp="1"/>
          </p:cNvSpPr>
          <p:nvPr>
            <p:ph idx="1"/>
          </p:nvPr>
        </p:nvSpPr>
        <p:spPr>
          <a:xfrm>
            <a:off x="677334" y="1930400"/>
            <a:ext cx="7973181" cy="5718629"/>
          </a:xfrm>
        </p:spPr>
        <p:txBody>
          <a:bodyPr>
            <a:normAutofit/>
          </a:bodyPr>
          <a:lstStyle/>
          <a:p>
            <a:pPr algn="just"/>
            <a:r>
              <a:rPr lang="es-US" b="1" dirty="0"/>
              <a:t>Cables de suspensión:</a:t>
            </a:r>
            <a:r>
              <a:rPr lang="es-US" dirty="0"/>
              <a:t> Sostienen el coche y son imprescindibles para la tracción y movimiento del mismo, consisten en cables de acero. Estos son siempre de composición Warrington y su número y diámetro depende siempre de la carga que pretendemos transportar</a:t>
            </a:r>
            <a:endParaRPr lang="es-AR" dirty="0"/>
          </a:p>
          <a:p>
            <a:pPr algn="just"/>
            <a:r>
              <a:rPr lang="es-US" b="1" dirty="0"/>
              <a:t>Cable viajero</a:t>
            </a:r>
            <a:r>
              <a:rPr lang="es-US" dirty="0"/>
              <a:t>: Cable eléctrico flexible colocado entre la cabina y un punto fijo, conectando los servicios eléctricos de la cabina con el cuarto de máquinas.</a:t>
            </a:r>
            <a:endParaRPr lang="es-AR" dirty="0"/>
          </a:p>
          <a:p>
            <a:pPr algn="just"/>
            <a:r>
              <a:rPr lang="es-US" b="1" dirty="0"/>
              <a:t>Contrapeso:</a:t>
            </a:r>
            <a:r>
              <a:rPr lang="es-US" dirty="0"/>
              <a:t> Consiste en una masa igual a la mitad de la cabina más la mitad de la carga máxima autorizada. Fabricados en hierro u hormigón y de forma rectangular. Su presencia permite que el motor no deba verse obligado a mover el total de la carga de la cabina con el consiguiente ahorro de energía.</a:t>
            </a:r>
            <a:endParaRPr lang="es-AR" dirty="0"/>
          </a:p>
          <a:p>
            <a:endParaRPr lang="es-AR" dirty="0"/>
          </a:p>
        </p:txBody>
      </p:sp>
      <p:pic>
        <p:nvPicPr>
          <p:cNvPr id="4" name="Imagen 3">
            <a:extLst>
              <a:ext uri="{FF2B5EF4-FFF2-40B4-BE49-F238E27FC236}">
                <a16:creationId xmlns:a16="http://schemas.microsoft.com/office/drawing/2014/main" id="{48D38145-819F-4CFF-B158-7CC4DDCB25DE}"/>
              </a:ext>
            </a:extLst>
          </p:cNvPr>
          <p:cNvPicPr>
            <a:picLocks noChangeAspect="1"/>
          </p:cNvPicPr>
          <p:nvPr/>
        </p:nvPicPr>
        <p:blipFill>
          <a:blip r:embed="rId2"/>
          <a:stretch>
            <a:fillRect/>
          </a:stretch>
        </p:blipFill>
        <p:spPr>
          <a:xfrm>
            <a:off x="8650515" y="1829203"/>
            <a:ext cx="3261300" cy="2437997"/>
          </a:xfrm>
          <a:prstGeom prst="rect">
            <a:avLst/>
          </a:prstGeom>
        </p:spPr>
      </p:pic>
      <p:sp>
        <p:nvSpPr>
          <p:cNvPr id="5" name="CuadroTexto 4">
            <a:extLst>
              <a:ext uri="{FF2B5EF4-FFF2-40B4-BE49-F238E27FC236}">
                <a16:creationId xmlns:a16="http://schemas.microsoft.com/office/drawing/2014/main" id="{BF0C7609-502C-4E0F-AF62-6DA0AA94149B}"/>
              </a:ext>
            </a:extLst>
          </p:cNvPr>
          <p:cNvSpPr txBox="1"/>
          <p:nvPr/>
        </p:nvSpPr>
        <p:spPr>
          <a:xfrm>
            <a:off x="653245" y="1182872"/>
            <a:ext cx="9831009" cy="646331"/>
          </a:xfrm>
          <a:prstGeom prst="rect">
            <a:avLst/>
          </a:prstGeom>
          <a:noFill/>
        </p:spPr>
        <p:txBody>
          <a:bodyPr wrap="square" rtlCol="0">
            <a:spAutoFit/>
          </a:bodyPr>
          <a:lstStyle/>
          <a:p>
            <a:pPr marL="342900" lvl="0" indent="-342900" algn="just">
              <a:spcBef>
                <a:spcPts val="1000"/>
              </a:spcBef>
              <a:buClr>
                <a:srgbClr val="5FCBEF"/>
              </a:buClr>
              <a:buSzPct val="80000"/>
              <a:buFont typeface="Wingdings 3" charset="2"/>
              <a:buChar char=""/>
            </a:pPr>
            <a:r>
              <a:rPr lang="es-US" b="1" dirty="0">
                <a:solidFill>
                  <a:prstClr val="black">
                    <a:lumMod val="75000"/>
                    <a:lumOff val="25000"/>
                  </a:prstClr>
                </a:solidFill>
              </a:rPr>
              <a:t>Bastidor:</a:t>
            </a:r>
            <a:r>
              <a:rPr lang="es-US" dirty="0">
                <a:solidFill>
                  <a:prstClr val="black">
                    <a:lumMod val="75000"/>
                    <a:lumOff val="25000"/>
                  </a:prstClr>
                </a:solidFill>
              </a:rPr>
              <a:t> Es la estructura metálica que soporta a la cabina y a la que se fijan los elementos de suspensión. Puede ser parte integrante de las paredes de la cabina.</a:t>
            </a:r>
          </a:p>
        </p:txBody>
      </p:sp>
      <p:pic>
        <p:nvPicPr>
          <p:cNvPr id="6" name="Imagen 5">
            <a:extLst>
              <a:ext uri="{FF2B5EF4-FFF2-40B4-BE49-F238E27FC236}">
                <a16:creationId xmlns:a16="http://schemas.microsoft.com/office/drawing/2014/main" id="{A0632554-5EF8-47BB-853A-FFDF28F1D913}"/>
              </a:ext>
            </a:extLst>
          </p:cNvPr>
          <p:cNvPicPr>
            <a:picLocks noChangeAspect="1"/>
          </p:cNvPicPr>
          <p:nvPr/>
        </p:nvPicPr>
        <p:blipFill>
          <a:blip r:embed="rId3"/>
          <a:stretch>
            <a:fillRect/>
          </a:stretch>
        </p:blipFill>
        <p:spPr>
          <a:xfrm>
            <a:off x="8650515" y="4267768"/>
            <a:ext cx="3507392" cy="2336800"/>
          </a:xfrm>
          <a:prstGeom prst="rect">
            <a:avLst/>
          </a:prstGeom>
        </p:spPr>
      </p:pic>
    </p:spTree>
    <p:extLst>
      <p:ext uri="{BB962C8B-B14F-4D97-AF65-F5344CB8AC3E}">
        <p14:creationId xmlns:p14="http://schemas.microsoft.com/office/powerpoint/2010/main" val="1501279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3428B2-17CD-4F4D-8ADD-5F98D0DD05C0}"/>
              </a:ext>
            </a:extLst>
          </p:cNvPr>
          <p:cNvSpPr>
            <a:spLocks noGrp="1"/>
          </p:cNvSpPr>
          <p:nvPr>
            <p:ph type="title"/>
          </p:nvPr>
        </p:nvSpPr>
        <p:spPr/>
        <p:txBody>
          <a:bodyPr/>
          <a:lstStyle/>
          <a:p>
            <a:r>
              <a:rPr lang="es-AR" dirty="0"/>
              <a:t>Partes</a:t>
            </a:r>
          </a:p>
        </p:txBody>
      </p:sp>
      <p:sp>
        <p:nvSpPr>
          <p:cNvPr id="3" name="Marcador de contenido 2">
            <a:extLst>
              <a:ext uri="{FF2B5EF4-FFF2-40B4-BE49-F238E27FC236}">
                <a16:creationId xmlns:a16="http://schemas.microsoft.com/office/drawing/2014/main" id="{D138FB7E-8220-4A14-A981-AF62D3283748}"/>
              </a:ext>
            </a:extLst>
          </p:cNvPr>
          <p:cNvSpPr>
            <a:spLocks noGrp="1"/>
          </p:cNvSpPr>
          <p:nvPr>
            <p:ph idx="1"/>
          </p:nvPr>
        </p:nvSpPr>
        <p:spPr>
          <a:xfrm>
            <a:off x="677333" y="1291770"/>
            <a:ext cx="10542210" cy="5718629"/>
          </a:xfrm>
        </p:spPr>
        <p:txBody>
          <a:bodyPr>
            <a:normAutofit/>
          </a:bodyPr>
          <a:lstStyle/>
          <a:p>
            <a:pPr algn="just"/>
            <a:r>
              <a:rPr lang="es-US" b="1" dirty="0"/>
              <a:t>Guías</a:t>
            </a:r>
            <a:r>
              <a:rPr lang="es-US" dirty="0"/>
              <a:t>: Componentes rígidos destinados a guiar la cabina y el contrapeso. Generalmente se encuentran constituidos por perfiles metálicos en forma de T que se encajan en el chasis que rodea la cabina. La fricción y el ruido se limitan con deslizaderas y rodaderas que amortiguan el paso del bastidor de la cabina sobre las guías.</a:t>
            </a:r>
            <a:endParaRPr lang="es-AR" dirty="0"/>
          </a:p>
          <a:p>
            <a:pPr algn="just"/>
            <a:r>
              <a:rPr lang="es-US" b="1" dirty="0"/>
              <a:t>Equipo motriz o máquina</a:t>
            </a:r>
            <a:r>
              <a:rPr lang="es-US" dirty="0"/>
              <a:t>: El grupo tractor de un ascensor es el dispositivo mecánico que genera la energía necesaria para producir el movimiento y la parada del ascensor. Consta siempre de:</a:t>
            </a:r>
            <a:endParaRPr lang="es-AR" dirty="0"/>
          </a:p>
          <a:p>
            <a:pPr marL="3324225" lvl="4" algn="just"/>
            <a:r>
              <a:rPr lang="es-US" sz="1600" dirty="0"/>
              <a:t>Motor eléctrico.</a:t>
            </a:r>
            <a:endParaRPr lang="es-AR" sz="1600" dirty="0"/>
          </a:p>
          <a:p>
            <a:pPr marL="3324225" lvl="4" algn="just"/>
            <a:r>
              <a:rPr lang="es-US" sz="1600" dirty="0"/>
              <a:t>Eje helicoidal.</a:t>
            </a:r>
            <a:endParaRPr lang="es-AR" sz="1600" dirty="0"/>
          </a:p>
          <a:p>
            <a:pPr marL="3324225" lvl="4" algn="just"/>
            <a:r>
              <a:rPr lang="es-US" sz="1400" dirty="0"/>
              <a:t>Caja de reducción en combinación con el eje helicoidal.</a:t>
            </a:r>
            <a:endParaRPr lang="es-AR" sz="1400" dirty="0"/>
          </a:p>
          <a:p>
            <a:pPr marL="3324225" lvl="4" algn="just"/>
            <a:r>
              <a:rPr lang="es-US" sz="1400" dirty="0"/>
              <a:t>Freno a zapata que actúa sobre el eje del motor.</a:t>
            </a:r>
            <a:endParaRPr lang="es-AR" sz="1400" dirty="0"/>
          </a:p>
          <a:p>
            <a:pPr marL="3324225" lvl="4" algn="just"/>
            <a:r>
              <a:rPr lang="es-US" sz="1400" dirty="0"/>
              <a:t>Polea de tracción con ranuras en V.</a:t>
            </a:r>
            <a:endParaRPr lang="es-AR" sz="1400" dirty="0"/>
          </a:p>
          <a:p>
            <a:endParaRPr lang="es-AR" dirty="0"/>
          </a:p>
        </p:txBody>
      </p:sp>
      <p:pic>
        <p:nvPicPr>
          <p:cNvPr id="4" name="Imagen 3">
            <a:extLst>
              <a:ext uri="{FF2B5EF4-FFF2-40B4-BE49-F238E27FC236}">
                <a16:creationId xmlns:a16="http://schemas.microsoft.com/office/drawing/2014/main" id="{2036D449-C09C-4CD6-8032-8B6C68DF4599}"/>
              </a:ext>
            </a:extLst>
          </p:cNvPr>
          <p:cNvPicPr>
            <a:picLocks noChangeAspect="1"/>
          </p:cNvPicPr>
          <p:nvPr/>
        </p:nvPicPr>
        <p:blipFill>
          <a:blip r:embed="rId2"/>
          <a:stretch>
            <a:fillRect/>
          </a:stretch>
        </p:blipFill>
        <p:spPr>
          <a:xfrm>
            <a:off x="8650514" y="3293689"/>
            <a:ext cx="3357434" cy="2812097"/>
          </a:xfrm>
          <a:prstGeom prst="rect">
            <a:avLst/>
          </a:prstGeom>
        </p:spPr>
      </p:pic>
      <p:pic>
        <p:nvPicPr>
          <p:cNvPr id="5" name="Imagen 4">
            <a:extLst>
              <a:ext uri="{FF2B5EF4-FFF2-40B4-BE49-F238E27FC236}">
                <a16:creationId xmlns:a16="http://schemas.microsoft.com/office/drawing/2014/main" id="{161F83A8-9BAB-4467-9913-BD49B41DD9ED}"/>
              </a:ext>
            </a:extLst>
          </p:cNvPr>
          <p:cNvPicPr>
            <a:picLocks noChangeAspect="1"/>
          </p:cNvPicPr>
          <p:nvPr/>
        </p:nvPicPr>
        <p:blipFill>
          <a:blip r:embed="rId3"/>
          <a:stretch>
            <a:fillRect/>
          </a:stretch>
        </p:blipFill>
        <p:spPr>
          <a:xfrm>
            <a:off x="5682390" y="5267494"/>
            <a:ext cx="2474639" cy="838292"/>
          </a:xfrm>
          <a:prstGeom prst="rect">
            <a:avLst/>
          </a:prstGeom>
        </p:spPr>
      </p:pic>
    </p:spTree>
    <p:extLst>
      <p:ext uri="{BB962C8B-B14F-4D97-AF65-F5344CB8AC3E}">
        <p14:creationId xmlns:p14="http://schemas.microsoft.com/office/powerpoint/2010/main" val="35008572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3428B2-17CD-4F4D-8ADD-5F98D0DD05C0}"/>
              </a:ext>
            </a:extLst>
          </p:cNvPr>
          <p:cNvSpPr>
            <a:spLocks noGrp="1"/>
          </p:cNvSpPr>
          <p:nvPr>
            <p:ph type="title"/>
          </p:nvPr>
        </p:nvSpPr>
        <p:spPr>
          <a:xfrm>
            <a:off x="662586" y="299884"/>
            <a:ext cx="8596668" cy="1320800"/>
          </a:xfrm>
        </p:spPr>
        <p:txBody>
          <a:bodyPr/>
          <a:lstStyle/>
          <a:p>
            <a:r>
              <a:rPr lang="es-AR" dirty="0"/>
              <a:t>Partes</a:t>
            </a:r>
          </a:p>
        </p:txBody>
      </p:sp>
      <p:sp>
        <p:nvSpPr>
          <p:cNvPr id="3" name="Marcador de contenido 2">
            <a:extLst>
              <a:ext uri="{FF2B5EF4-FFF2-40B4-BE49-F238E27FC236}">
                <a16:creationId xmlns:a16="http://schemas.microsoft.com/office/drawing/2014/main" id="{D138FB7E-8220-4A14-A981-AF62D3283748}"/>
              </a:ext>
            </a:extLst>
          </p:cNvPr>
          <p:cNvSpPr>
            <a:spLocks noGrp="1"/>
          </p:cNvSpPr>
          <p:nvPr>
            <p:ph idx="1"/>
          </p:nvPr>
        </p:nvSpPr>
        <p:spPr>
          <a:xfrm>
            <a:off x="3486964" y="1743587"/>
            <a:ext cx="6576353" cy="5866580"/>
          </a:xfrm>
        </p:spPr>
        <p:txBody>
          <a:bodyPr>
            <a:normAutofit/>
          </a:bodyPr>
          <a:lstStyle/>
          <a:p>
            <a:pPr marL="457200" lvl="1" indent="0" algn="just">
              <a:buNone/>
            </a:pPr>
            <a:r>
              <a:rPr lang="es-ES" dirty="0"/>
              <a:t>Sobre recorrido: en la parte superior debe existir una distancia libre de 4,2m por lo menos de sobre recorrido.</a:t>
            </a:r>
          </a:p>
          <a:p>
            <a:pPr marL="457200" lvl="1" indent="0" algn="just">
              <a:buNone/>
            </a:pPr>
            <a:endParaRPr lang="es-ES" dirty="0"/>
          </a:p>
          <a:p>
            <a:pPr marL="457200" lvl="1" indent="0" algn="just">
              <a:buNone/>
            </a:pPr>
            <a:endParaRPr lang="es-ES" dirty="0"/>
          </a:p>
          <a:p>
            <a:pPr marL="457200" lvl="1" indent="0" algn="just">
              <a:buNone/>
            </a:pPr>
            <a:endParaRPr lang="es-AR" dirty="0"/>
          </a:p>
          <a:p>
            <a:pPr marL="457200" lvl="1" indent="0" algn="just">
              <a:buNone/>
            </a:pPr>
            <a:endParaRPr lang="es-AR" dirty="0"/>
          </a:p>
          <a:p>
            <a:pPr marL="457200" lvl="1" indent="0" algn="just">
              <a:buNone/>
            </a:pPr>
            <a:endParaRPr lang="es-AR" dirty="0"/>
          </a:p>
          <a:p>
            <a:pPr marL="457200" lvl="1" indent="0" algn="just">
              <a:buNone/>
            </a:pPr>
            <a:r>
              <a:rPr lang="es-ES" dirty="0"/>
              <a:t>Bajo recorrido o pozo: el pozo debe tener por lo menos 1,4m de profundidad, siendo esta principalmente función de la velocidad del aparato. El área debe estar libre de fundaciones, debe tener una losa inferior apoyada sobre tierra firme, preferentemente. También se debe prever una escalera de acceso fija e incombustible de altura igual a la suma del bajo recorrido más 80cm. Se debe dejar espacio libre de seguridad de 50x60x100cm, pintado de color amarillo para que se refugie un operario en caso de puesta en funcionamiento del coche.</a:t>
            </a:r>
          </a:p>
          <a:p>
            <a:endParaRPr lang="es-AR" dirty="0"/>
          </a:p>
        </p:txBody>
      </p:sp>
      <p:pic>
        <p:nvPicPr>
          <p:cNvPr id="5" name="Imagen 4">
            <a:extLst>
              <a:ext uri="{FF2B5EF4-FFF2-40B4-BE49-F238E27FC236}">
                <a16:creationId xmlns:a16="http://schemas.microsoft.com/office/drawing/2014/main" id="{0E0BA4FF-A2D7-472A-8671-31F75A0C25B3}"/>
              </a:ext>
            </a:extLst>
          </p:cNvPr>
          <p:cNvPicPr>
            <a:picLocks noChangeAspect="1"/>
          </p:cNvPicPr>
          <p:nvPr/>
        </p:nvPicPr>
        <p:blipFill>
          <a:blip r:embed="rId2"/>
          <a:stretch>
            <a:fillRect/>
          </a:stretch>
        </p:blipFill>
        <p:spPr>
          <a:xfrm>
            <a:off x="1036550" y="1419225"/>
            <a:ext cx="1924050" cy="5438775"/>
          </a:xfrm>
          <a:prstGeom prst="rect">
            <a:avLst/>
          </a:prstGeom>
        </p:spPr>
      </p:pic>
      <p:sp>
        <p:nvSpPr>
          <p:cNvPr id="8" name="Marcador de contenido 2">
            <a:extLst>
              <a:ext uri="{FF2B5EF4-FFF2-40B4-BE49-F238E27FC236}">
                <a16:creationId xmlns:a16="http://schemas.microsoft.com/office/drawing/2014/main" id="{97198879-53AF-45DB-84F8-15100C0864A2}"/>
              </a:ext>
            </a:extLst>
          </p:cNvPr>
          <p:cNvSpPr txBox="1">
            <a:spLocks/>
          </p:cNvSpPr>
          <p:nvPr/>
        </p:nvSpPr>
        <p:spPr>
          <a:xfrm>
            <a:off x="1194619" y="825911"/>
            <a:ext cx="8868698" cy="593314"/>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s-US" b="1" dirty="0"/>
              <a:t>Caja: </a:t>
            </a:r>
            <a:r>
              <a:rPr lang="es-US" dirty="0"/>
              <a:t>Recinto en el que se desplaza la cabina y contrapeso. También llamado hueco o pasadizo.</a:t>
            </a:r>
            <a:endParaRPr lang="es-AR" dirty="0"/>
          </a:p>
        </p:txBody>
      </p:sp>
      <p:cxnSp>
        <p:nvCxnSpPr>
          <p:cNvPr id="10" name="Conector recto de flecha 9">
            <a:extLst>
              <a:ext uri="{FF2B5EF4-FFF2-40B4-BE49-F238E27FC236}">
                <a16:creationId xmlns:a16="http://schemas.microsoft.com/office/drawing/2014/main" id="{61E0A398-706F-46D4-9AA9-5C155C430819}"/>
              </a:ext>
            </a:extLst>
          </p:cNvPr>
          <p:cNvCxnSpPr/>
          <p:nvPr/>
        </p:nvCxnSpPr>
        <p:spPr>
          <a:xfrm flipV="1">
            <a:off x="2960600" y="2138516"/>
            <a:ext cx="977219" cy="25072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a:extLst>
              <a:ext uri="{FF2B5EF4-FFF2-40B4-BE49-F238E27FC236}">
                <a16:creationId xmlns:a16="http://schemas.microsoft.com/office/drawing/2014/main" id="{52D68518-A4B5-4CC5-A158-2D1ABE5FB104}"/>
              </a:ext>
            </a:extLst>
          </p:cNvPr>
          <p:cNvCxnSpPr/>
          <p:nvPr/>
        </p:nvCxnSpPr>
        <p:spPr>
          <a:xfrm flipV="1">
            <a:off x="2960600" y="4866968"/>
            <a:ext cx="977219" cy="150433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95789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2">
            <a:extLst>
              <a:ext uri="{FF2B5EF4-FFF2-40B4-BE49-F238E27FC236}">
                <a16:creationId xmlns:a16="http://schemas.microsoft.com/office/drawing/2014/main" id="{61C653ED-8EC5-46F0-A92E-1F8B98AAEC7C}"/>
              </a:ext>
            </a:extLst>
          </p:cNvPr>
          <p:cNvSpPr txBox="1">
            <a:spLocks/>
          </p:cNvSpPr>
          <p:nvPr/>
        </p:nvSpPr>
        <p:spPr>
          <a:xfrm>
            <a:off x="401782" y="277091"/>
            <a:ext cx="9171709" cy="39624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914400" lvl="2" indent="0">
              <a:buFont typeface="Wingdings 3" charset="2"/>
              <a:buNone/>
            </a:pPr>
            <a:endParaRPr lang="es-AR" dirty="0"/>
          </a:p>
          <a:p>
            <a:pPr algn="just"/>
            <a:r>
              <a:rPr lang="es-ES" sz="2000" dirty="0"/>
              <a:t>Materiales: Deben ser de superficie llena, material incombustible, resistente, y con ventilación suficiente.</a:t>
            </a:r>
          </a:p>
          <a:p>
            <a:pPr algn="just"/>
            <a:r>
              <a:rPr lang="es-ES" sz="2000" dirty="0"/>
              <a:t>Se debe realizar una limpieza general y periódica</a:t>
            </a:r>
          </a:p>
          <a:p>
            <a:pPr algn="just"/>
            <a:r>
              <a:rPr lang="es-ES" sz="2000" dirty="0"/>
              <a:t>Debe impedirse que los conductores eléctricos ajenos al funcionamiento pasen por dentro del hueco.</a:t>
            </a:r>
          </a:p>
          <a:p>
            <a:pPr algn="just"/>
            <a:r>
              <a:rPr lang="es-ES" sz="2000" dirty="0"/>
              <a:t>Debe contar con amortiguadores al final del recorrido</a:t>
            </a:r>
            <a:endParaRPr lang="es-AR" sz="2000" dirty="0"/>
          </a:p>
        </p:txBody>
      </p:sp>
      <p:pic>
        <p:nvPicPr>
          <p:cNvPr id="11" name="Imagen 10">
            <a:extLst>
              <a:ext uri="{FF2B5EF4-FFF2-40B4-BE49-F238E27FC236}">
                <a16:creationId xmlns:a16="http://schemas.microsoft.com/office/drawing/2014/main" id="{6F85070D-9B6B-402C-B523-2F2B3C79281C}"/>
              </a:ext>
            </a:extLst>
          </p:cNvPr>
          <p:cNvPicPr>
            <a:picLocks noChangeAspect="1"/>
          </p:cNvPicPr>
          <p:nvPr/>
        </p:nvPicPr>
        <p:blipFill>
          <a:blip r:embed="rId2"/>
          <a:stretch>
            <a:fillRect/>
          </a:stretch>
        </p:blipFill>
        <p:spPr>
          <a:xfrm>
            <a:off x="3111881" y="3547940"/>
            <a:ext cx="3302775" cy="2642220"/>
          </a:xfrm>
          <a:prstGeom prst="rect">
            <a:avLst/>
          </a:prstGeom>
        </p:spPr>
      </p:pic>
    </p:spTree>
    <p:extLst>
      <p:ext uri="{BB962C8B-B14F-4D97-AF65-F5344CB8AC3E}">
        <p14:creationId xmlns:p14="http://schemas.microsoft.com/office/powerpoint/2010/main" val="11930632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3428B2-17CD-4F4D-8ADD-5F98D0DD05C0}"/>
              </a:ext>
            </a:extLst>
          </p:cNvPr>
          <p:cNvSpPr>
            <a:spLocks noGrp="1"/>
          </p:cNvSpPr>
          <p:nvPr>
            <p:ph type="title"/>
          </p:nvPr>
        </p:nvSpPr>
        <p:spPr>
          <a:xfrm>
            <a:off x="677333" y="196645"/>
            <a:ext cx="8596668" cy="1320800"/>
          </a:xfrm>
        </p:spPr>
        <p:txBody>
          <a:bodyPr/>
          <a:lstStyle/>
          <a:p>
            <a:r>
              <a:rPr lang="es-AR" dirty="0"/>
              <a:t>Partes</a:t>
            </a:r>
          </a:p>
        </p:txBody>
      </p:sp>
      <p:sp>
        <p:nvSpPr>
          <p:cNvPr id="3" name="Marcador de contenido 2">
            <a:extLst>
              <a:ext uri="{FF2B5EF4-FFF2-40B4-BE49-F238E27FC236}">
                <a16:creationId xmlns:a16="http://schemas.microsoft.com/office/drawing/2014/main" id="{D138FB7E-8220-4A14-A981-AF62D3283748}"/>
              </a:ext>
            </a:extLst>
          </p:cNvPr>
          <p:cNvSpPr>
            <a:spLocks noGrp="1"/>
          </p:cNvSpPr>
          <p:nvPr>
            <p:ph idx="1"/>
          </p:nvPr>
        </p:nvSpPr>
        <p:spPr>
          <a:xfrm>
            <a:off x="677333" y="942726"/>
            <a:ext cx="7973181" cy="5718629"/>
          </a:xfrm>
        </p:spPr>
        <p:txBody>
          <a:bodyPr>
            <a:normAutofit/>
          </a:bodyPr>
          <a:lstStyle/>
          <a:p>
            <a:pPr algn="just"/>
            <a:r>
              <a:rPr lang="es-US" b="1" dirty="0"/>
              <a:t>Sala de máquina:</a:t>
            </a:r>
            <a:r>
              <a:rPr lang="es-US" dirty="0"/>
              <a:t> Cuarto donde se encuentra la maquina motriz, tableros y demás elementos, que comandan el funcionamiento del ascensor. Consta de los siguientes elementos fundamentales:</a:t>
            </a:r>
            <a:endParaRPr lang="es-AR" dirty="0"/>
          </a:p>
          <a:p>
            <a:pPr lvl="1" algn="just"/>
            <a:r>
              <a:rPr lang="es-US" dirty="0"/>
              <a:t>Escalera</a:t>
            </a:r>
            <a:r>
              <a:rPr lang="es-AR" b="1" dirty="0"/>
              <a:t>: </a:t>
            </a:r>
            <a:r>
              <a:rPr lang="es-ES" dirty="0"/>
              <a:t>material incombustible y antideslizante, ésta tendrá 0,80 m de ancho o el mínimo     permitido ediliciamente.</a:t>
            </a:r>
            <a:r>
              <a:rPr lang="es-ES" b="1" dirty="0"/>
              <a:t> </a:t>
            </a:r>
            <a:r>
              <a:rPr lang="es-AR" dirty="0"/>
              <a:t>D</a:t>
            </a:r>
            <a:r>
              <a:rPr lang="es-ES" dirty="0" err="1"/>
              <a:t>ebe</a:t>
            </a:r>
            <a:r>
              <a:rPr lang="es-ES" dirty="0"/>
              <a:t> tener una pendiente máxima de 45º, con pasamanos a 0.90 m del peldaño. Con defensas laterales y rellano horizontal frente a la puerta.</a:t>
            </a:r>
            <a:endParaRPr lang="es-AR" dirty="0"/>
          </a:p>
          <a:p>
            <a:pPr lvl="1" algn="just"/>
            <a:r>
              <a:rPr lang="es-US" dirty="0"/>
              <a:t>Puerta de Acceso: </a:t>
            </a:r>
            <a:r>
              <a:rPr lang="es-AR" dirty="0"/>
              <a:t>de material incombustible y apertura hacia afuera. Debe tener un cartel con la leyenda: </a:t>
            </a:r>
            <a:r>
              <a:rPr lang="es-ES" dirty="0"/>
              <a:t>“PELIGRO MÁQUINA DE ASCENSOR ACCESO PROHIBIDO A TODA PERSONA AJENA A LA EMPRESA”. Dimensiones mínimas de 70x200cm</a:t>
            </a:r>
            <a:endParaRPr lang="es-AR" dirty="0"/>
          </a:p>
          <a:p>
            <a:pPr lvl="1" algn="just"/>
            <a:r>
              <a:rPr lang="es-US" dirty="0"/>
              <a:t>Ventilación: debe ser permanente, se debe asegurar 20 renovaciones horarias.</a:t>
            </a:r>
            <a:r>
              <a:rPr lang="es-AR" dirty="0"/>
              <a:t> </a:t>
            </a:r>
            <a:r>
              <a:rPr lang="es-US" dirty="0"/>
              <a:t>La misma debe ser cruzada forzada o natural.</a:t>
            </a:r>
            <a:endParaRPr lang="es-AR" dirty="0"/>
          </a:p>
          <a:p>
            <a:pPr lvl="1" algn="just"/>
            <a:r>
              <a:rPr lang="es-US" dirty="0"/>
              <a:t>Extintor reglamentario (clase B-C)</a:t>
            </a:r>
          </a:p>
          <a:p>
            <a:pPr lvl="1" algn="just"/>
            <a:r>
              <a:rPr lang="es-ES" dirty="0"/>
              <a:t>Iluminación 200 lux más iluminación de emergencia.</a:t>
            </a:r>
            <a:endParaRPr lang="es-AR" dirty="0"/>
          </a:p>
          <a:p>
            <a:endParaRPr lang="es-AR" dirty="0"/>
          </a:p>
        </p:txBody>
      </p:sp>
      <p:pic>
        <p:nvPicPr>
          <p:cNvPr id="6" name="Imagen 5">
            <a:extLst>
              <a:ext uri="{FF2B5EF4-FFF2-40B4-BE49-F238E27FC236}">
                <a16:creationId xmlns:a16="http://schemas.microsoft.com/office/drawing/2014/main" id="{113B461B-CB03-4B01-8316-9412E5557BC7}"/>
              </a:ext>
            </a:extLst>
          </p:cNvPr>
          <p:cNvPicPr>
            <a:picLocks noChangeAspect="1"/>
          </p:cNvPicPr>
          <p:nvPr/>
        </p:nvPicPr>
        <p:blipFill>
          <a:blip r:embed="rId2"/>
          <a:stretch>
            <a:fillRect/>
          </a:stretch>
        </p:blipFill>
        <p:spPr>
          <a:xfrm>
            <a:off x="8776883" y="3048000"/>
            <a:ext cx="3162300" cy="3810000"/>
          </a:xfrm>
          <a:prstGeom prst="rect">
            <a:avLst/>
          </a:prstGeom>
        </p:spPr>
      </p:pic>
    </p:spTree>
    <p:extLst>
      <p:ext uri="{BB962C8B-B14F-4D97-AF65-F5344CB8AC3E}">
        <p14:creationId xmlns:p14="http://schemas.microsoft.com/office/powerpoint/2010/main" val="26926342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6BD9597-74ED-4328-A34B-897C16E8D8EB}"/>
              </a:ext>
            </a:extLst>
          </p:cNvPr>
          <p:cNvSpPr>
            <a:spLocks noGrp="1"/>
          </p:cNvSpPr>
          <p:nvPr>
            <p:ph idx="1"/>
          </p:nvPr>
        </p:nvSpPr>
        <p:spPr>
          <a:xfrm>
            <a:off x="0" y="365759"/>
            <a:ext cx="10659291" cy="6740434"/>
          </a:xfrm>
        </p:spPr>
        <p:txBody>
          <a:bodyPr>
            <a:normAutofit fontScale="40000" lnSpcReduction="20000"/>
          </a:bodyPr>
          <a:lstStyle/>
          <a:p>
            <a:pPr lvl="1"/>
            <a:r>
              <a:rPr lang="es-ES" sz="3800" dirty="0"/>
              <a:t>Gancho sobre cada máquina </a:t>
            </a:r>
            <a:endParaRPr lang="es-ES" sz="3800" dirty="0" smtClean="0"/>
          </a:p>
          <a:p>
            <a:pPr marL="457200" lvl="1" indent="0">
              <a:buNone/>
            </a:pPr>
            <a:endParaRPr lang="es-ES" sz="3800" dirty="0" smtClean="0"/>
          </a:p>
          <a:p>
            <a:pPr lvl="1"/>
            <a:r>
              <a:rPr lang="es-US" sz="3800" dirty="0" smtClean="0"/>
              <a:t>Tablero </a:t>
            </a:r>
            <a:r>
              <a:rPr lang="es-US" sz="3800" dirty="0"/>
              <a:t>de </a:t>
            </a:r>
            <a:r>
              <a:rPr lang="es-AR" sz="3800" dirty="0"/>
              <a:t>Fuerza Motriz</a:t>
            </a:r>
          </a:p>
          <a:p>
            <a:pPr marL="457200" lvl="1" indent="0">
              <a:buNone/>
            </a:pPr>
            <a:endParaRPr lang="es-AR" sz="3800" dirty="0"/>
          </a:p>
          <a:p>
            <a:pPr lvl="1"/>
            <a:r>
              <a:rPr lang="es-US" sz="3800" dirty="0"/>
              <a:t>Tablero para Iluminación y Alarmas</a:t>
            </a:r>
          </a:p>
          <a:p>
            <a:pPr marL="457200" lvl="1" indent="0">
              <a:buNone/>
            </a:pPr>
            <a:endParaRPr lang="es-AR" sz="3800" dirty="0"/>
          </a:p>
          <a:p>
            <a:pPr lvl="1"/>
            <a:r>
              <a:rPr lang="es-US" sz="3800" dirty="0"/>
              <a:t>Toma a Tierra</a:t>
            </a:r>
          </a:p>
          <a:p>
            <a:pPr marL="457200" lvl="1" indent="0">
              <a:buNone/>
            </a:pPr>
            <a:endParaRPr lang="es-AR" sz="3800" dirty="0"/>
          </a:p>
          <a:p>
            <a:pPr lvl="1"/>
            <a:r>
              <a:rPr lang="es-US" sz="3800" dirty="0"/>
              <a:t>Instalaciones y Elementos Especiales</a:t>
            </a:r>
          </a:p>
          <a:p>
            <a:pPr marL="457200" lvl="1" indent="0">
              <a:buNone/>
            </a:pPr>
            <a:endParaRPr lang="es-AR" sz="3800" dirty="0"/>
          </a:p>
          <a:p>
            <a:pPr lvl="1"/>
            <a:r>
              <a:rPr lang="es-US" sz="3800" dirty="0"/>
              <a:t>Cartelería de Seguridad</a:t>
            </a:r>
          </a:p>
          <a:p>
            <a:pPr marL="457200" lvl="1" indent="0">
              <a:buNone/>
            </a:pPr>
            <a:endParaRPr lang="es-AR" sz="3800" dirty="0"/>
          </a:p>
          <a:p>
            <a:pPr lvl="1"/>
            <a:r>
              <a:rPr lang="es-US" sz="3800" dirty="0"/>
              <a:t>Limpieza General</a:t>
            </a:r>
          </a:p>
          <a:p>
            <a:pPr marL="457200" lvl="1" indent="0">
              <a:buNone/>
            </a:pPr>
            <a:endParaRPr lang="es-AR" sz="3800" dirty="0"/>
          </a:p>
          <a:p>
            <a:pPr lvl="1"/>
            <a:r>
              <a:rPr lang="es-AR" sz="3800" dirty="0"/>
              <a:t>Debe asegurarse una </a:t>
            </a:r>
            <a:r>
              <a:rPr lang="es-AR" sz="3800" b="1" dirty="0"/>
              <a:t>presión acústica </a:t>
            </a:r>
            <a:r>
              <a:rPr lang="es-AR" sz="3800" dirty="0"/>
              <a:t>que no supere los valores máximos permitidos (Ordenanza Nº 8167/86 – Ruidos excesivos).</a:t>
            </a:r>
          </a:p>
          <a:p>
            <a:pPr marL="457200" lvl="1" indent="0">
              <a:buNone/>
            </a:pPr>
            <a:endParaRPr lang="es-AR" sz="3800" dirty="0"/>
          </a:p>
          <a:p>
            <a:pPr lvl="1"/>
            <a:r>
              <a:rPr lang="es-US" sz="3800" dirty="0"/>
              <a:t>Adecuada conservación (humedad, filtraciones, etc.)</a:t>
            </a:r>
          </a:p>
          <a:p>
            <a:pPr marL="457200" lvl="1" indent="0">
              <a:buNone/>
            </a:pPr>
            <a:endParaRPr lang="es-US" sz="3800" dirty="0"/>
          </a:p>
          <a:p>
            <a:pPr lvl="1"/>
            <a:r>
              <a:rPr lang="es-ES" sz="3800" dirty="0"/>
              <a:t>No se permiten instalaciones extrañas al ascensor.</a:t>
            </a:r>
            <a:endParaRPr lang="es-AR" sz="3800" dirty="0"/>
          </a:p>
          <a:p>
            <a:pPr lvl="1"/>
            <a:endParaRPr lang="es-AR" dirty="0"/>
          </a:p>
          <a:p>
            <a:endParaRPr lang="es-AR" dirty="0"/>
          </a:p>
        </p:txBody>
      </p:sp>
    </p:spTree>
    <p:extLst>
      <p:ext uri="{BB962C8B-B14F-4D97-AF65-F5344CB8AC3E}">
        <p14:creationId xmlns:p14="http://schemas.microsoft.com/office/powerpoint/2010/main" val="3138653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3428B2-17CD-4F4D-8ADD-5F98D0DD05C0}"/>
              </a:ext>
            </a:extLst>
          </p:cNvPr>
          <p:cNvSpPr>
            <a:spLocks noGrp="1"/>
          </p:cNvSpPr>
          <p:nvPr>
            <p:ph type="title"/>
          </p:nvPr>
        </p:nvSpPr>
        <p:spPr>
          <a:xfrm>
            <a:off x="677333" y="196645"/>
            <a:ext cx="8596668" cy="1320800"/>
          </a:xfrm>
        </p:spPr>
        <p:txBody>
          <a:bodyPr/>
          <a:lstStyle/>
          <a:p>
            <a:r>
              <a:rPr lang="es-AR" dirty="0"/>
              <a:t>Partes</a:t>
            </a:r>
          </a:p>
        </p:txBody>
      </p:sp>
      <p:sp>
        <p:nvSpPr>
          <p:cNvPr id="3" name="Marcador de contenido 2">
            <a:extLst>
              <a:ext uri="{FF2B5EF4-FFF2-40B4-BE49-F238E27FC236}">
                <a16:creationId xmlns:a16="http://schemas.microsoft.com/office/drawing/2014/main" id="{D138FB7E-8220-4A14-A981-AF62D3283748}"/>
              </a:ext>
            </a:extLst>
          </p:cNvPr>
          <p:cNvSpPr>
            <a:spLocks noGrp="1"/>
          </p:cNvSpPr>
          <p:nvPr>
            <p:ph idx="1"/>
          </p:nvPr>
        </p:nvSpPr>
        <p:spPr>
          <a:xfrm>
            <a:off x="677333" y="942726"/>
            <a:ext cx="7973181" cy="5718629"/>
          </a:xfrm>
        </p:spPr>
        <p:txBody>
          <a:bodyPr>
            <a:normAutofit/>
          </a:bodyPr>
          <a:lstStyle/>
          <a:p>
            <a:r>
              <a:rPr lang="es-US" b="1" dirty="0"/>
              <a:t>Puertas: </a:t>
            </a:r>
          </a:p>
          <a:p>
            <a:pPr lvl="1"/>
            <a:r>
              <a:rPr lang="es-US" dirty="0"/>
              <a:t>Son dobles, una en palier y otra en ascensor. </a:t>
            </a:r>
            <a:endParaRPr lang="es-AR" dirty="0"/>
          </a:p>
          <a:p>
            <a:pPr lvl="1"/>
            <a:r>
              <a:rPr lang="es-US" b="1" dirty="0"/>
              <a:t>Prohibido el uso de puertas  de abrir hacia palieres y tipo tijera </a:t>
            </a:r>
            <a:endParaRPr lang="es-AR" b="1" dirty="0"/>
          </a:p>
          <a:p>
            <a:pPr lvl="1"/>
            <a:r>
              <a:rPr lang="es-US" dirty="0"/>
              <a:t>En puertas manuales se deberá colocar una mirilla para ver si la cabina está en el piso.</a:t>
            </a:r>
            <a:endParaRPr lang="es-AR" dirty="0"/>
          </a:p>
          <a:p>
            <a:pPr lvl="1"/>
            <a:r>
              <a:rPr lang="es-US" b="1" dirty="0"/>
              <a:t>Prohibido el uso de cerraduras de cualquier tipo en las puertas exteriores, a excepción que comunique con un espacio propio. </a:t>
            </a:r>
            <a:endParaRPr lang="es-AR" b="1" dirty="0"/>
          </a:p>
          <a:p>
            <a:pPr lvl="1"/>
            <a:r>
              <a:rPr lang="es-AR" dirty="0"/>
              <a:t>Dimensiones mínimas</a:t>
            </a:r>
            <a:r>
              <a:rPr lang="es-AR" b="1" dirty="0"/>
              <a:t>: </a:t>
            </a:r>
            <a:r>
              <a:rPr lang="es-AR" dirty="0"/>
              <a:t>De 0,80 x 2,00 m. para permitir el ingreso de personas con movilidad reducida</a:t>
            </a:r>
          </a:p>
          <a:p>
            <a:pPr algn="just"/>
            <a:endParaRPr lang="es-AR" dirty="0"/>
          </a:p>
        </p:txBody>
      </p:sp>
      <p:pic>
        <p:nvPicPr>
          <p:cNvPr id="4" name="Imagen 3">
            <a:extLst>
              <a:ext uri="{FF2B5EF4-FFF2-40B4-BE49-F238E27FC236}">
                <a16:creationId xmlns:a16="http://schemas.microsoft.com/office/drawing/2014/main" id="{31977F3E-450D-4C4F-8AF9-2352544E6AE5}"/>
              </a:ext>
            </a:extLst>
          </p:cNvPr>
          <p:cNvPicPr>
            <a:picLocks noChangeAspect="1"/>
          </p:cNvPicPr>
          <p:nvPr/>
        </p:nvPicPr>
        <p:blipFill>
          <a:blip r:embed="rId2"/>
          <a:stretch>
            <a:fillRect/>
          </a:stretch>
        </p:blipFill>
        <p:spPr>
          <a:xfrm>
            <a:off x="1345851" y="4080360"/>
            <a:ext cx="4106307" cy="2278250"/>
          </a:xfrm>
          <a:prstGeom prst="rect">
            <a:avLst/>
          </a:prstGeom>
        </p:spPr>
      </p:pic>
      <p:pic>
        <p:nvPicPr>
          <p:cNvPr id="5" name="Imagen 4">
            <a:extLst>
              <a:ext uri="{FF2B5EF4-FFF2-40B4-BE49-F238E27FC236}">
                <a16:creationId xmlns:a16="http://schemas.microsoft.com/office/drawing/2014/main" id="{D39F4C6A-481B-4757-950C-9D96FE51BD0F}"/>
              </a:ext>
            </a:extLst>
          </p:cNvPr>
          <p:cNvPicPr>
            <a:picLocks noChangeAspect="1"/>
          </p:cNvPicPr>
          <p:nvPr/>
        </p:nvPicPr>
        <p:blipFill>
          <a:blip r:embed="rId3"/>
          <a:stretch>
            <a:fillRect/>
          </a:stretch>
        </p:blipFill>
        <p:spPr>
          <a:xfrm>
            <a:off x="5452158" y="4080360"/>
            <a:ext cx="5695626" cy="2278250"/>
          </a:xfrm>
          <a:prstGeom prst="rect">
            <a:avLst/>
          </a:prstGeom>
        </p:spPr>
      </p:pic>
    </p:spTree>
    <p:extLst>
      <p:ext uri="{BB962C8B-B14F-4D97-AF65-F5344CB8AC3E}">
        <p14:creationId xmlns:p14="http://schemas.microsoft.com/office/powerpoint/2010/main" val="338899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5A6A90-DAED-48B2-AF62-079DDF7914DF}"/>
              </a:ext>
            </a:extLst>
          </p:cNvPr>
          <p:cNvSpPr>
            <a:spLocks noGrp="1"/>
          </p:cNvSpPr>
          <p:nvPr>
            <p:ph type="title"/>
          </p:nvPr>
        </p:nvSpPr>
        <p:spPr/>
        <p:txBody>
          <a:bodyPr/>
          <a:lstStyle/>
          <a:p>
            <a:r>
              <a:rPr lang="es-AR" dirty="0"/>
              <a:t>Objetivos de la clase</a:t>
            </a:r>
          </a:p>
        </p:txBody>
      </p:sp>
      <p:sp>
        <p:nvSpPr>
          <p:cNvPr id="5" name="Marcador de contenido 4">
            <a:extLst>
              <a:ext uri="{FF2B5EF4-FFF2-40B4-BE49-F238E27FC236}">
                <a16:creationId xmlns:a16="http://schemas.microsoft.com/office/drawing/2014/main" id="{7127F219-48C8-4C41-8B51-FE199B900F20}"/>
              </a:ext>
            </a:extLst>
          </p:cNvPr>
          <p:cNvSpPr>
            <a:spLocks noGrp="1"/>
          </p:cNvSpPr>
          <p:nvPr>
            <p:ph idx="1"/>
          </p:nvPr>
        </p:nvSpPr>
        <p:spPr>
          <a:xfrm>
            <a:off x="677334" y="1270000"/>
            <a:ext cx="8596668" cy="3880773"/>
          </a:xfrm>
        </p:spPr>
        <p:txBody>
          <a:bodyPr>
            <a:normAutofit lnSpcReduction="10000"/>
          </a:bodyPr>
          <a:lstStyle/>
          <a:p>
            <a:pPr marL="0" indent="0" algn="just">
              <a:buNone/>
            </a:pPr>
            <a:endParaRPr lang="es-AR" dirty="0"/>
          </a:p>
          <a:p>
            <a:pPr algn="just"/>
            <a:r>
              <a:rPr lang="es-AR" sz="2400" dirty="0"/>
              <a:t>Exponer los distintos tipos de Ascensores y Montacargas existentes</a:t>
            </a:r>
          </a:p>
          <a:p>
            <a:pPr algn="just"/>
            <a:r>
              <a:rPr lang="es-AR" sz="2400" dirty="0"/>
              <a:t>Interiorizar a los alumnos sobre la importancia de las medidas de seguridad en Ascensores y Montacargas</a:t>
            </a:r>
          </a:p>
          <a:p>
            <a:pPr algn="just"/>
            <a:r>
              <a:rPr lang="es-AR" sz="2400" dirty="0"/>
              <a:t>Conocer los principales riesgos de una instalación deficiente</a:t>
            </a:r>
          </a:p>
          <a:p>
            <a:pPr algn="just"/>
            <a:r>
              <a:rPr lang="es-AR" sz="2400" dirty="0"/>
              <a:t>Informar sobre el correcto uso de los mismos</a:t>
            </a:r>
          </a:p>
          <a:p>
            <a:pPr algn="just"/>
            <a:r>
              <a:rPr lang="es-AR" sz="2400" dirty="0"/>
              <a:t>Conocer la normativa vigente</a:t>
            </a:r>
          </a:p>
          <a:p>
            <a:pPr marL="0" indent="0" algn="just">
              <a:buNone/>
            </a:pPr>
            <a:endParaRPr lang="es-AR" sz="2400" dirty="0"/>
          </a:p>
        </p:txBody>
      </p:sp>
    </p:spTree>
    <p:extLst>
      <p:ext uri="{BB962C8B-B14F-4D97-AF65-F5344CB8AC3E}">
        <p14:creationId xmlns:p14="http://schemas.microsoft.com/office/powerpoint/2010/main" val="30757064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E343455-82AC-4B03-8304-D5B9A719BC96}"/>
              </a:ext>
            </a:extLst>
          </p:cNvPr>
          <p:cNvSpPr>
            <a:spLocks noGrp="1"/>
          </p:cNvSpPr>
          <p:nvPr>
            <p:ph idx="1"/>
          </p:nvPr>
        </p:nvSpPr>
        <p:spPr>
          <a:xfrm>
            <a:off x="491354" y="595260"/>
            <a:ext cx="9055602" cy="3945743"/>
          </a:xfrm>
        </p:spPr>
        <p:txBody>
          <a:bodyPr>
            <a:normAutofit/>
          </a:bodyPr>
          <a:lstStyle/>
          <a:p>
            <a:pPr algn="just"/>
            <a:r>
              <a:rPr lang="es-US" sz="1600" dirty="0"/>
              <a:t>Patín retráctil: Todas las puertas, no importando el modelo, tienen un “fleje” o un brazo con una “ruedita” que al ser oprimido permite el destrabe. En la cabina hay un elemento normalmente llamado “patín” o “cama” que es el encargado de esa función.</a:t>
            </a:r>
            <a:r>
              <a:rPr lang="es-AR" sz="1600" i="1" dirty="0">
                <a:solidFill>
                  <a:srgbClr val="FF0000"/>
                </a:solidFill>
                <a:cs typeface="CordiaUPC" pitchFamily="34" charset="-34"/>
              </a:rPr>
              <a:t> </a:t>
            </a:r>
            <a:r>
              <a:rPr lang="es-AR" sz="1600" b="1" dirty="0"/>
              <a:t>Evita la apertura de puertas cuando el ascensor no esta en el piso.</a:t>
            </a:r>
          </a:p>
          <a:p>
            <a:pPr algn="just"/>
            <a:r>
              <a:rPr lang="es-US" sz="1600" dirty="0"/>
              <a:t>M</a:t>
            </a:r>
            <a:r>
              <a:rPr lang="es-AR" sz="1600" dirty="0" err="1"/>
              <a:t>ecanismos</a:t>
            </a:r>
            <a:r>
              <a:rPr lang="es-AR" sz="1600" dirty="0"/>
              <a:t> de seguridad en puertas automáticas</a:t>
            </a:r>
            <a:r>
              <a:rPr lang="es-AR" sz="1600" b="1" dirty="0"/>
              <a:t>: </a:t>
            </a:r>
            <a:r>
              <a:rPr lang="es-AR" sz="1600" dirty="0"/>
              <a:t>para evitar </a:t>
            </a:r>
            <a:r>
              <a:rPr lang="es-ES" sz="1600" dirty="0"/>
              <a:t>daños de golpes de una hoja contra las personas:</a:t>
            </a:r>
            <a:endParaRPr lang="es-AR" sz="1600" dirty="0"/>
          </a:p>
          <a:p>
            <a:pPr marL="3765550" lvl="1" algn="just"/>
            <a:r>
              <a:rPr lang="es-ES" dirty="0"/>
              <a:t>El esfuerzo necesario para impedir el cierre de la puerta no debe superar 150 N.</a:t>
            </a:r>
            <a:endParaRPr lang="es-AR" dirty="0"/>
          </a:p>
          <a:p>
            <a:pPr marL="3765550" lvl="1" algn="just"/>
            <a:r>
              <a:rPr lang="es-ES" dirty="0"/>
              <a:t>Sensor infrarrojo que reabra la puerta automáticamente cuando un pasajero sea golpeado o esté a punto de serlo. Puede ser de un haz o </a:t>
            </a:r>
            <a:r>
              <a:rPr lang="es-ES" dirty="0" err="1"/>
              <a:t>multihaz</a:t>
            </a:r>
            <a:r>
              <a:rPr lang="es-ES" dirty="0"/>
              <a:t>.</a:t>
            </a:r>
            <a:endParaRPr lang="es-AR" dirty="0"/>
          </a:p>
          <a:p>
            <a:endParaRPr lang="es-AR" dirty="0"/>
          </a:p>
        </p:txBody>
      </p:sp>
      <p:pic>
        <p:nvPicPr>
          <p:cNvPr id="4" name="Imagen 3">
            <a:extLst>
              <a:ext uri="{FF2B5EF4-FFF2-40B4-BE49-F238E27FC236}">
                <a16:creationId xmlns:a16="http://schemas.microsoft.com/office/drawing/2014/main" id="{9EA96975-C34A-4071-92EC-BC6C41F6014E}"/>
              </a:ext>
            </a:extLst>
          </p:cNvPr>
          <p:cNvPicPr>
            <a:picLocks noChangeAspect="1"/>
          </p:cNvPicPr>
          <p:nvPr/>
        </p:nvPicPr>
        <p:blipFill>
          <a:blip r:embed="rId2"/>
          <a:stretch>
            <a:fillRect/>
          </a:stretch>
        </p:blipFill>
        <p:spPr>
          <a:xfrm>
            <a:off x="9546956" y="595260"/>
            <a:ext cx="2377000" cy="3147476"/>
          </a:xfrm>
          <a:prstGeom prst="rect">
            <a:avLst/>
          </a:prstGeom>
        </p:spPr>
      </p:pic>
      <p:pic>
        <p:nvPicPr>
          <p:cNvPr id="5" name="Imagen 4">
            <a:extLst>
              <a:ext uri="{FF2B5EF4-FFF2-40B4-BE49-F238E27FC236}">
                <a16:creationId xmlns:a16="http://schemas.microsoft.com/office/drawing/2014/main" id="{9E7A6ACF-5EBD-4F13-B3B0-E4CA3AD369C1}"/>
              </a:ext>
            </a:extLst>
          </p:cNvPr>
          <p:cNvPicPr>
            <a:picLocks noChangeAspect="1"/>
          </p:cNvPicPr>
          <p:nvPr/>
        </p:nvPicPr>
        <p:blipFill>
          <a:blip r:embed="rId3"/>
          <a:stretch>
            <a:fillRect/>
          </a:stretch>
        </p:blipFill>
        <p:spPr>
          <a:xfrm>
            <a:off x="1108129" y="2882685"/>
            <a:ext cx="2631922" cy="3524895"/>
          </a:xfrm>
          <a:prstGeom prst="rect">
            <a:avLst/>
          </a:prstGeom>
        </p:spPr>
      </p:pic>
      <p:pic>
        <p:nvPicPr>
          <p:cNvPr id="2" name="Imagen 1"/>
          <p:cNvPicPr>
            <a:picLocks noChangeAspect="1"/>
          </p:cNvPicPr>
          <p:nvPr/>
        </p:nvPicPr>
        <p:blipFill>
          <a:blip r:embed="rId4"/>
          <a:stretch>
            <a:fillRect/>
          </a:stretch>
        </p:blipFill>
        <p:spPr>
          <a:xfrm>
            <a:off x="3990113" y="3814809"/>
            <a:ext cx="733425" cy="2638425"/>
          </a:xfrm>
          <a:prstGeom prst="rect">
            <a:avLst/>
          </a:prstGeom>
        </p:spPr>
      </p:pic>
    </p:spTree>
    <p:extLst>
      <p:ext uri="{BB962C8B-B14F-4D97-AF65-F5344CB8AC3E}">
        <p14:creationId xmlns:p14="http://schemas.microsoft.com/office/powerpoint/2010/main" val="15716985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9C1180A-3709-4FF3-AF06-C9085F78F943}"/>
              </a:ext>
            </a:extLst>
          </p:cNvPr>
          <p:cNvSpPr>
            <a:spLocks noGrp="1"/>
          </p:cNvSpPr>
          <p:nvPr>
            <p:ph idx="1"/>
          </p:nvPr>
        </p:nvSpPr>
        <p:spPr>
          <a:xfrm>
            <a:off x="1095788" y="719247"/>
            <a:ext cx="8596668" cy="3880773"/>
          </a:xfrm>
        </p:spPr>
        <p:txBody>
          <a:bodyPr/>
          <a:lstStyle/>
          <a:p>
            <a:r>
              <a:rPr lang="es-US" sz="1600" b="1" dirty="0"/>
              <a:t>Mecanismos de seguridad en puertas exteriores: </a:t>
            </a:r>
            <a:r>
              <a:rPr lang="es-US" sz="1600" dirty="0"/>
              <a:t>evitar la puesta en marcha de la cabina cuando la puerta exterior se encuentre abierta.</a:t>
            </a:r>
            <a:endParaRPr lang="es-AR" sz="1600" dirty="0"/>
          </a:p>
          <a:p>
            <a:pPr marL="0" indent="0">
              <a:buNone/>
            </a:pPr>
            <a:endParaRPr lang="es-AR" dirty="0"/>
          </a:p>
        </p:txBody>
      </p:sp>
      <p:pic>
        <p:nvPicPr>
          <p:cNvPr id="4" name="Imagen 3">
            <a:extLst>
              <a:ext uri="{FF2B5EF4-FFF2-40B4-BE49-F238E27FC236}">
                <a16:creationId xmlns:a16="http://schemas.microsoft.com/office/drawing/2014/main" id="{3034DC21-8064-4550-8708-4267716F681C}"/>
              </a:ext>
            </a:extLst>
          </p:cNvPr>
          <p:cNvPicPr>
            <a:picLocks noChangeAspect="1"/>
          </p:cNvPicPr>
          <p:nvPr/>
        </p:nvPicPr>
        <p:blipFill>
          <a:blip r:embed="rId2"/>
          <a:stretch>
            <a:fillRect/>
          </a:stretch>
        </p:blipFill>
        <p:spPr>
          <a:xfrm>
            <a:off x="2375557" y="1564134"/>
            <a:ext cx="6365487" cy="4605280"/>
          </a:xfrm>
          <a:prstGeom prst="rect">
            <a:avLst/>
          </a:prstGeom>
        </p:spPr>
      </p:pic>
    </p:spTree>
    <p:extLst>
      <p:ext uri="{BB962C8B-B14F-4D97-AF65-F5344CB8AC3E}">
        <p14:creationId xmlns:p14="http://schemas.microsoft.com/office/powerpoint/2010/main" val="26533251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3428B2-17CD-4F4D-8ADD-5F98D0DD05C0}"/>
              </a:ext>
            </a:extLst>
          </p:cNvPr>
          <p:cNvSpPr>
            <a:spLocks noGrp="1"/>
          </p:cNvSpPr>
          <p:nvPr>
            <p:ph type="title"/>
          </p:nvPr>
        </p:nvSpPr>
        <p:spPr>
          <a:xfrm>
            <a:off x="677333" y="196645"/>
            <a:ext cx="8596668" cy="1320800"/>
          </a:xfrm>
        </p:spPr>
        <p:txBody>
          <a:bodyPr/>
          <a:lstStyle/>
          <a:p>
            <a:r>
              <a:rPr lang="es-AR" dirty="0"/>
              <a:t>Partes</a:t>
            </a:r>
          </a:p>
        </p:txBody>
      </p:sp>
      <p:sp>
        <p:nvSpPr>
          <p:cNvPr id="3" name="Marcador de contenido 2">
            <a:extLst>
              <a:ext uri="{FF2B5EF4-FFF2-40B4-BE49-F238E27FC236}">
                <a16:creationId xmlns:a16="http://schemas.microsoft.com/office/drawing/2014/main" id="{D138FB7E-8220-4A14-A981-AF62D3283748}"/>
              </a:ext>
            </a:extLst>
          </p:cNvPr>
          <p:cNvSpPr>
            <a:spLocks noGrp="1"/>
          </p:cNvSpPr>
          <p:nvPr>
            <p:ph idx="1"/>
          </p:nvPr>
        </p:nvSpPr>
        <p:spPr>
          <a:xfrm>
            <a:off x="677333" y="942726"/>
            <a:ext cx="5847453" cy="5718629"/>
          </a:xfrm>
        </p:spPr>
        <p:txBody>
          <a:bodyPr>
            <a:normAutofit/>
          </a:bodyPr>
          <a:lstStyle/>
          <a:p>
            <a:pPr algn="just"/>
            <a:r>
              <a:rPr lang="es-US" b="1" dirty="0"/>
              <a:t>Limitador de Velocidad: </a:t>
            </a:r>
            <a:r>
              <a:rPr lang="es-US" dirty="0"/>
              <a:t>Es un sistema formado por dos poleas, una situada en la parte superior del hueco del ascensor o en el cuarto de máquinas y otra instalada en el foso. Ambas se mueven solidariamente con la cabina mediante un cable conectado a ella. La polea instalada en la parte superior detecta cualquier tipo de </a:t>
            </a:r>
            <a:r>
              <a:rPr lang="es-US" dirty="0" err="1"/>
              <a:t>sobrevelocidad</a:t>
            </a:r>
            <a:r>
              <a:rPr lang="es-US" dirty="0"/>
              <a:t> de la cabina, bloquea el cable del limitador y hace que este tire del juego de palancas que completa el sistema de acuñamiento que está situado en el chasis de cabina. De este modo se logra que la velocidad no se dispare.</a:t>
            </a:r>
            <a:endParaRPr lang="es-AR" dirty="0"/>
          </a:p>
          <a:p>
            <a:pPr algn="just"/>
            <a:endParaRPr lang="es-AR" dirty="0"/>
          </a:p>
        </p:txBody>
      </p:sp>
      <p:pic>
        <p:nvPicPr>
          <p:cNvPr id="6" name="Imagen 5">
            <a:extLst>
              <a:ext uri="{FF2B5EF4-FFF2-40B4-BE49-F238E27FC236}">
                <a16:creationId xmlns:a16="http://schemas.microsoft.com/office/drawing/2014/main" id="{64CCDD5A-47CD-4D56-802F-1B941E33C64F}"/>
              </a:ext>
            </a:extLst>
          </p:cNvPr>
          <p:cNvPicPr>
            <a:picLocks noChangeAspect="1"/>
          </p:cNvPicPr>
          <p:nvPr/>
        </p:nvPicPr>
        <p:blipFill>
          <a:blip r:embed="rId2"/>
          <a:stretch>
            <a:fillRect/>
          </a:stretch>
        </p:blipFill>
        <p:spPr>
          <a:xfrm>
            <a:off x="7020732" y="857045"/>
            <a:ext cx="4309378" cy="5885980"/>
          </a:xfrm>
          <a:prstGeom prst="rect">
            <a:avLst/>
          </a:prstGeom>
        </p:spPr>
      </p:pic>
    </p:spTree>
    <p:extLst>
      <p:ext uri="{BB962C8B-B14F-4D97-AF65-F5344CB8AC3E}">
        <p14:creationId xmlns:p14="http://schemas.microsoft.com/office/powerpoint/2010/main" val="1965896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3428B2-17CD-4F4D-8ADD-5F98D0DD05C0}"/>
              </a:ext>
            </a:extLst>
          </p:cNvPr>
          <p:cNvSpPr>
            <a:spLocks noGrp="1"/>
          </p:cNvSpPr>
          <p:nvPr>
            <p:ph type="title"/>
          </p:nvPr>
        </p:nvSpPr>
        <p:spPr>
          <a:xfrm>
            <a:off x="677333" y="196645"/>
            <a:ext cx="8596668" cy="1320800"/>
          </a:xfrm>
        </p:spPr>
        <p:txBody>
          <a:bodyPr/>
          <a:lstStyle/>
          <a:p>
            <a:r>
              <a:rPr lang="es-AR" dirty="0"/>
              <a:t>Partes</a:t>
            </a:r>
          </a:p>
        </p:txBody>
      </p:sp>
      <p:sp>
        <p:nvSpPr>
          <p:cNvPr id="3" name="Marcador de contenido 2">
            <a:extLst>
              <a:ext uri="{FF2B5EF4-FFF2-40B4-BE49-F238E27FC236}">
                <a16:creationId xmlns:a16="http://schemas.microsoft.com/office/drawing/2014/main" id="{D138FB7E-8220-4A14-A981-AF62D3283748}"/>
              </a:ext>
            </a:extLst>
          </p:cNvPr>
          <p:cNvSpPr>
            <a:spLocks noGrp="1"/>
          </p:cNvSpPr>
          <p:nvPr>
            <p:ph idx="1"/>
          </p:nvPr>
        </p:nvSpPr>
        <p:spPr>
          <a:xfrm>
            <a:off x="677333" y="942726"/>
            <a:ext cx="7973181" cy="5718629"/>
          </a:xfrm>
        </p:spPr>
        <p:txBody>
          <a:bodyPr>
            <a:normAutofit/>
          </a:bodyPr>
          <a:lstStyle/>
          <a:p>
            <a:pPr algn="just"/>
            <a:r>
              <a:rPr lang="es-US" b="1" dirty="0"/>
              <a:t>Dispositivos de señalización</a:t>
            </a:r>
            <a:r>
              <a:rPr lang="es-US" dirty="0"/>
              <a:t> son complementos de los de maniobra, indican la posición del ascensor, si viene ocupado, si sube o baja, etc.</a:t>
            </a:r>
            <a:endParaRPr lang="es-AR" dirty="0"/>
          </a:p>
          <a:p>
            <a:pPr algn="just"/>
            <a:r>
              <a:rPr lang="es-AR" b="1" dirty="0"/>
              <a:t>Toma a tierra: </a:t>
            </a:r>
            <a:r>
              <a:rPr lang="es-ES" dirty="0"/>
              <a:t>Todas las partes metálicas del ascensor (no sometidas a  tensión eléctrica) emplazadas tanto en el cuarto de máquinas como en el pasadizo deberán estar conectadas a tierra.</a:t>
            </a:r>
            <a:endParaRPr lang="es-AR" dirty="0"/>
          </a:p>
          <a:p>
            <a:pPr algn="just"/>
            <a:endParaRPr lang="es-AR" dirty="0"/>
          </a:p>
        </p:txBody>
      </p:sp>
      <p:pic>
        <p:nvPicPr>
          <p:cNvPr id="6" name="Imagen 5">
            <a:extLst>
              <a:ext uri="{FF2B5EF4-FFF2-40B4-BE49-F238E27FC236}">
                <a16:creationId xmlns:a16="http://schemas.microsoft.com/office/drawing/2014/main" id="{609616DB-CB3D-4189-AC45-460A8069EC0D}"/>
              </a:ext>
            </a:extLst>
          </p:cNvPr>
          <p:cNvPicPr>
            <a:picLocks noChangeAspect="1"/>
          </p:cNvPicPr>
          <p:nvPr/>
        </p:nvPicPr>
        <p:blipFill>
          <a:blip r:embed="rId2"/>
          <a:stretch>
            <a:fillRect/>
          </a:stretch>
        </p:blipFill>
        <p:spPr>
          <a:xfrm>
            <a:off x="6607202" y="2263526"/>
            <a:ext cx="2507302" cy="4178837"/>
          </a:xfrm>
          <a:prstGeom prst="rect">
            <a:avLst/>
          </a:prstGeom>
        </p:spPr>
      </p:pic>
    </p:spTree>
    <p:extLst>
      <p:ext uri="{BB962C8B-B14F-4D97-AF65-F5344CB8AC3E}">
        <p14:creationId xmlns:p14="http://schemas.microsoft.com/office/powerpoint/2010/main" val="6018531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77333" y="1167814"/>
            <a:ext cx="2640632" cy="935308"/>
          </a:xfrm>
        </p:spPr>
        <p:txBody>
          <a:bodyPr>
            <a:normAutofit/>
          </a:bodyPr>
          <a:lstStyle/>
          <a:p>
            <a:pPr marL="0" indent="0">
              <a:buNone/>
            </a:pPr>
            <a:r>
              <a:rPr lang="es-US" sz="2400" dirty="0"/>
              <a:t>Obligaciones</a:t>
            </a:r>
          </a:p>
        </p:txBody>
      </p:sp>
      <p:sp>
        <p:nvSpPr>
          <p:cNvPr id="5" name="Marcador de contenido 2"/>
          <p:cNvSpPr txBox="1">
            <a:spLocks/>
          </p:cNvSpPr>
          <p:nvPr/>
        </p:nvSpPr>
        <p:spPr>
          <a:xfrm>
            <a:off x="677333" y="327436"/>
            <a:ext cx="8571770" cy="100497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US" sz="2800" b="1" dirty="0">
                <a:solidFill>
                  <a:schemeClr val="accent1"/>
                </a:solidFill>
              </a:rPr>
              <a:t>ORDENANZA MUNICIPAL 10.950/05 y </a:t>
            </a:r>
            <a:r>
              <a:rPr lang="es-US" sz="2800" b="1" dirty="0" err="1">
                <a:solidFill>
                  <a:schemeClr val="accent1"/>
                </a:solidFill>
              </a:rPr>
              <a:t>dec</a:t>
            </a:r>
            <a:r>
              <a:rPr lang="es-US" sz="2800" b="1" dirty="0">
                <a:solidFill>
                  <a:schemeClr val="accent1"/>
                </a:solidFill>
              </a:rPr>
              <a:t>. 479/05</a:t>
            </a:r>
          </a:p>
        </p:txBody>
      </p:sp>
      <p:sp>
        <p:nvSpPr>
          <p:cNvPr id="7" name="Marcador de contenido 2"/>
          <p:cNvSpPr txBox="1">
            <a:spLocks/>
          </p:cNvSpPr>
          <p:nvPr/>
        </p:nvSpPr>
        <p:spPr>
          <a:xfrm>
            <a:off x="677332" y="1746934"/>
            <a:ext cx="9720701" cy="490205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US" u="sng" dirty="0"/>
              <a:t>Del propietario:</a:t>
            </a:r>
          </a:p>
          <a:p>
            <a:pPr>
              <a:buClrTx/>
              <a:buSzPct val="90000"/>
              <a:buFont typeface="Arial" panose="020B0604020202020204" pitchFamily="34" charset="0"/>
              <a:buChar char="•"/>
            </a:pPr>
            <a:r>
              <a:rPr lang="es-ES" sz="1600" dirty="0"/>
              <a:t>Incorporación al “Registro de medios de circulación mecánica estacionaria</a:t>
            </a:r>
            <a:r>
              <a:rPr lang="es-ES" sz="1600" dirty="0" smtClean="0"/>
              <a:t>”</a:t>
            </a:r>
            <a:endParaRPr lang="es-ES" sz="1600" dirty="0"/>
          </a:p>
          <a:p>
            <a:pPr lvl="0">
              <a:buClrTx/>
              <a:buSzPct val="90000"/>
              <a:buFont typeface="Arial" panose="020B0604020202020204" pitchFamily="34" charset="0"/>
              <a:buChar char="•"/>
            </a:pPr>
            <a:r>
              <a:rPr lang="es-ES" sz="1600" dirty="0" smtClean="0"/>
              <a:t>Estado </a:t>
            </a:r>
            <a:r>
              <a:rPr lang="es-ES" sz="1600" dirty="0"/>
              <a:t>de </a:t>
            </a:r>
            <a:r>
              <a:rPr lang="es-ES" sz="1600" dirty="0" smtClean="0"/>
              <a:t>conservación</a:t>
            </a:r>
            <a:endParaRPr lang="es-US" sz="1600" dirty="0"/>
          </a:p>
          <a:p>
            <a:pPr lvl="0">
              <a:buClrTx/>
              <a:buSzPct val="90000"/>
              <a:buFont typeface="Arial" panose="020B0604020202020204" pitchFamily="34" charset="0"/>
              <a:buChar char="•"/>
            </a:pPr>
            <a:r>
              <a:rPr lang="es-ES" sz="1600" dirty="0" smtClean="0"/>
              <a:t>Servicio </a:t>
            </a:r>
            <a:r>
              <a:rPr lang="es-ES" sz="1600" dirty="0"/>
              <a:t>de Mantenimiento y asistencia </a:t>
            </a:r>
            <a:r>
              <a:rPr lang="es-ES" sz="1600" dirty="0" smtClean="0"/>
              <a:t>Técnica</a:t>
            </a:r>
            <a:endParaRPr lang="es-US" sz="1600" dirty="0"/>
          </a:p>
          <a:p>
            <a:pPr lvl="0">
              <a:buClrTx/>
              <a:buSzPct val="90000"/>
              <a:buFont typeface="Arial" panose="020B0604020202020204" pitchFamily="34" charset="0"/>
              <a:buChar char="•"/>
            </a:pPr>
            <a:r>
              <a:rPr lang="es-ES" sz="1600" dirty="0" smtClean="0"/>
              <a:t>Libro de inspección.</a:t>
            </a:r>
            <a:endParaRPr lang="es-US" sz="1600" dirty="0"/>
          </a:p>
          <a:p>
            <a:pPr lvl="0">
              <a:buClrTx/>
              <a:buSzPct val="90000"/>
              <a:buFont typeface="Arial" panose="020B0604020202020204" pitchFamily="34" charset="0"/>
              <a:buChar char="•"/>
            </a:pPr>
            <a:r>
              <a:rPr lang="es-ES" sz="1600" dirty="0" smtClean="0"/>
              <a:t>Seguro </a:t>
            </a:r>
            <a:r>
              <a:rPr lang="es-ES" sz="1600" dirty="0"/>
              <a:t>de Responsabilidad </a:t>
            </a:r>
            <a:r>
              <a:rPr lang="es-ES" sz="1600" dirty="0" smtClean="0"/>
              <a:t>Civil.</a:t>
            </a:r>
            <a:endParaRPr lang="es-ES" sz="1600" dirty="0"/>
          </a:p>
          <a:p>
            <a:pPr>
              <a:buClrTx/>
              <a:buSzPct val="90000"/>
              <a:buFont typeface="Arial" panose="020B0604020202020204" pitchFamily="34" charset="0"/>
              <a:buChar char="•"/>
            </a:pPr>
            <a:r>
              <a:rPr lang="es-ES" sz="1600" dirty="0" smtClean="0"/>
              <a:t>Tarjeta de datos en la cabina.</a:t>
            </a:r>
            <a:endParaRPr lang="es-US" sz="1600" dirty="0"/>
          </a:p>
          <a:p>
            <a:pPr lvl="0">
              <a:buFont typeface="Arial" panose="020B0604020202020204" pitchFamily="34" charset="0"/>
              <a:buChar char="•"/>
            </a:pPr>
            <a:endParaRPr lang="es-US" dirty="0"/>
          </a:p>
          <a:p>
            <a:pPr>
              <a:buFont typeface="Arial" panose="020B0604020202020204" pitchFamily="34" charset="0"/>
              <a:buChar char="•"/>
            </a:pPr>
            <a:endParaRPr lang="es-ES" dirty="0"/>
          </a:p>
          <a:p>
            <a:pPr>
              <a:buFont typeface="Arial" panose="020B0604020202020204" pitchFamily="34" charset="0"/>
              <a:buChar char="•"/>
            </a:pPr>
            <a:endParaRPr lang="es-US" dirty="0"/>
          </a:p>
          <a:p>
            <a:pPr>
              <a:buClrTx/>
              <a:buSzPct val="90000"/>
              <a:buFont typeface="Arial" panose="020B0604020202020204" pitchFamily="34" charset="0"/>
              <a:buChar char="•"/>
            </a:pPr>
            <a:endParaRPr lang="es-US" u="sng" dirty="0"/>
          </a:p>
        </p:txBody>
      </p:sp>
    </p:spTree>
    <p:extLst>
      <p:ext uri="{BB962C8B-B14F-4D97-AF65-F5344CB8AC3E}">
        <p14:creationId xmlns:p14="http://schemas.microsoft.com/office/powerpoint/2010/main" val="6285676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77333" y="1167814"/>
            <a:ext cx="2640632" cy="935308"/>
          </a:xfrm>
        </p:spPr>
        <p:txBody>
          <a:bodyPr>
            <a:normAutofit/>
          </a:bodyPr>
          <a:lstStyle/>
          <a:p>
            <a:pPr marL="0" indent="0">
              <a:buNone/>
            </a:pPr>
            <a:r>
              <a:rPr lang="es-US" sz="2400" dirty="0"/>
              <a:t>Obligaciones</a:t>
            </a:r>
          </a:p>
        </p:txBody>
      </p:sp>
      <p:sp>
        <p:nvSpPr>
          <p:cNvPr id="5" name="Marcador de contenido 2"/>
          <p:cNvSpPr txBox="1">
            <a:spLocks/>
          </p:cNvSpPr>
          <p:nvPr/>
        </p:nvSpPr>
        <p:spPr>
          <a:xfrm>
            <a:off x="677333" y="327436"/>
            <a:ext cx="8676874" cy="100497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US" sz="2800" b="1" dirty="0">
                <a:solidFill>
                  <a:schemeClr val="accent1"/>
                </a:solidFill>
              </a:rPr>
              <a:t>ORDENANZA MUNICIPAL 10.950/05 y </a:t>
            </a:r>
            <a:r>
              <a:rPr lang="es-US" sz="2800" b="1" dirty="0" err="1">
                <a:solidFill>
                  <a:schemeClr val="accent1"/>
                </a:solidFill>
              </a:rPr>
              <a:t>dec</a:t>
            </a:r>
            <a:r>
              <a:rPr lang="es-US" sz="2800" b="1" dirty="0">
                <a:solidFill>
                  <a:schemeClr val="accent1"/>
                </a:solidFill>
              </a:rPr>
              <a:t>. 479/05</a:t>
            </a:r>
          </a:p>
        </p:txBody>
      </p:sp>
      <p:sp>
        <p:nvSpPr>
          <p:cNvPr id="7" name="Marcador de contenido 2"/>
          <p:cNvSpPr txBox="1">
            <a:spLocks/>
          </p:cNvSpPr>
          <p:nvPr/>
        </p:nvSpPr>
        <p:spPr>
          <a:xfrm>
            <a:off x="677332" y="1746934"/>
            <a:ext cx="9720701" cy="490205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US" u="sng" dirty="0"/>
              <a:t>Del conservador:</a:t>
            </a:r>
          </a:p>
          <a:p>
            <a:pPr lvl="0">
              <a:buClrTx/>
              <a:buSzPct val="90000"/>
              <a:buFont typeface="Arial" panose="020B0604020202020204" pitchFamily="34" charset="0"/>
              <a:buChar char="•"/>
            </a:pPr>
            <a:r>
              <a:rPr lang="es-ES" sz="1600" dirty="0" smtClean="0"/>
              <a:t>Inscripto </a:t>
            </a:r>
            <a:r>
              <a:rPr lang="es-ES" sz="1600" dirty="0"/>
              <a:t>en el Registro de conservadores.</a:t>
            </a:r>
            <a:endParaRPr lang="es-US" sz="1600" dirty="0"/>
          </a:p>
          <a:p>
            <a:pPr lvl="0">
              <a:buClrTx/>
              <a:buSzPct val="90000"/>
              <a:buFont typeface="Arial" panose="020B0604020202020204" pitchFamily="34" charset="0"/>
              <a:buChar char="•"/>
            </a:pPr>
            <a:r>
              <a:rPr lang="es-ES" sz="1600" dirty="0"/>
              <a:t>Tiene a su cargo el servicio de mantenimiento y asistencia técnica.</a:t>
            </a:r>
          </a:p>
          <a:p>
            <a:pPr lvl="0">
              <a:buClrTx/>
              <a:buSzPct val="90000"/>
              <a:buFont typeface="Arial" panose="020B0604020202020204" pitchFamily="34" charset="0"/>
              <a:buChar char="•"/>
            </a:pPr>
            <a:r>
              <a:rPr lang="es-ES" sz="1600" dirty="0" smtClean="0"/>
              <a:t>Representante técnico.</a:t>
            </a:r>
            <a:endParaRPr lang="es-ES" sz="1600" dirty="0"/>
          </a:p>
          <a:p>
            <a:pPr lvl="0">
              <a:buClrTx/>
              <a:buSzPct val="90000"/>
              <a:buFont typeface="Arial" panose="020B0604020202020204" pitchFamily="34" charset="0"/>
              <a:buChar char="•"/>
            </a:pPr>
            <a:r>
              <a:rPr lang="es-ES" sz="1600" dirty="0" smtClean="0"/>
              <a:t>Límite de </a:t>
            </a:r>
            <a:r>
              <a:rPr lang="es-ES" sz="1600" dirty="0"/>
              <a:t>instalaciones a conservar.</a:t>
            </a:r>
            <a:endParaRPr lang="es-US" sz="1600" dirty="0"/>
          </a:p>
          <a:p>
            <a:pPr lvl="0">
              <a:buClrTx/>
              <a:buSzPct val="90000"/>
              <a:buFont typeface="Arial" panose="020B0604020202020204" pitchFamily="34" charset="0"/>
              <a:buChar char="•"/>
            </a:pPr>
            <a:r>
              <a:rPr lang="es-ES" sz="1600" dirty="0" smtClean="0"/>
              <a:t>Guardia </a:t>
            </a:r>
            <a:r>
              <a:rPr lang="es-ES" sz="1600" dirty="0"/>
              <a:t>técnica y de </a:t>
            </a:r>
            <a:r>
              <a:rPr lang="es-ES" sz="1600" dirty="0" smtClean="0"/>
              <a:t>emergencia.</a:t>
            </a:r>
            <a:endParaRPr lang="es-US" sz="1600" dirty="0"/>
          </a:p>
          <a:p>
            <a:pPr lvl="0">
              <a:buClrTx/>
              <a:buSzPct val="90000"/>
              <a:buFont typeface="Arial" panose="020B0604020202020204" pitchFamily="34" charset="0"/>
              <a:buChar char="•"/>
            </a:pPr>
            <a:r>
              <a:rPr lang="es-ES" sz="1600" dirty="0" smtClean="0"/>
              <a:t>Garantizar la seguridad.</a:t>
            </a:r>
            <a:endParaRPr lang="es-US" sz="1600" dirty="0"/>
          </a:p>
          <a:p>
            <a:pPr lvl="0">
              <a:buClrTx/>
              <a:buSzPct val="90000"/>
              <a:buFont typeface="Arial" panose="020B0604020202020204" pitchFamily="34" charset="0"/>
              <a:buChar char="•"/>
            </a:pPr>
            <a:r>
              <a:rPr lang="es-ES" sz="1600" dirty="0"/>
              <a:t>En caso de renuncia del conservador, </a:t>
            </a:r>
            <a:r>
              <a:rPr lang="es-ES" sz="1600" dirty="0" smtClean="0"/>
              <a:t>deberá comunicarlo.</a:t>
            </a:r>
            <a:endParaRPr lang="es-US" sz="1600" dirty="0"/>
          </a:p>
          <a:p>
            <a:pPr lvl="0">
              <a:buFont typeface="Arial" panose="020B0604020202020204" pitchFamily="34" charset="0"/>
              <a:buChar char="•"/>
            </a:pPr>
            <a:endParaRPr lang="es-US" dirty="0"/>
          </a:p>
          <a:p>
            <a:pPr>
              <a:buFont typeface="Arial" panose="020B0604020202020204" pitchFamily="34" charset="0"/>
              <a:buChar char="•"/>
            </a:pPr>
            <a:endParaRPr lang="es-ES" dirty="0"/>
          </a:p>
          <a:p>
            <a:pPr>
              <a:buFont typeface="Arial" panose="020B0604020202020204" pitchFamily="34" charset="0"/>
              <a:buChar char="•"/>
            </a:pPr>
            <a:endParaRPr lang="es-US" dirty="0"/>
          </a:p>
          <a:p>
            <a:pPr>
              <a:buClrTx/>
              <a:buSzPct val="90000"/>
              <a:buFont typeface="Arial" panose="020B0604020202020204" pitchFamily="34" charset="0"/>
              <a:buChar char="•"/>
            </a:pPr>
            <a:endParaRPr lang="es-US" u="sng" dirty="0"/>
          </a:p>
        </p:txBody>
      </p:sp>
    </p:spTree>
    <p:extLst>
      <p:ext uri="{BB962C8B-B14F-4D97-AF65-F5344CB8AC3E}">
        <p14:creationId xmlns:p14="http://schemas.microsoft.com/office/powerpoint/2010/main" val="32959923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77333" y="1167814"/>
            <a:ext cx="2640632" cy="935308"/>
          </a:xfrm>
        </p:spPr>
        <p:txBody>
          <a:bodyPr>
            <a:normAutofit/>
          </a:bodyPr>
          <a:lstStyle/>
          <a:p>
            <a:pPr marL="0" indent="0">
              <a:buNone/>
            </a:pPr>
            <a:r>
              <a:rPr lang="es-US" sz="2400" dirty="0"/>
              <a:t>Obligaciones</a:t>
            </a:r>
          </a:p>
        </p:txBody>
      </p:sp>
      <p:sp>
        <p:nvSpPr>
          <p:cNvPr id="5" name="Marcador de contenido 2"/>
          <p:cNvSpPr txBox="1">
            <a:spLocks/>
          </p:cNvSpPr>
          <p:nvPr/>
        </p:nvSpPr>
        <p:spPr>
          <a:xfrm>
            <a:off x="677333" y="327436"/>
            <a:ext cx="8561260" cy="100497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US" sz="2800" b="1" dirty="0">
                <a:solidFill>
                  <a:schemeClr val="accent1"/>
                </a:solidFill>
              </a:rPr>
              <a:t>ORDENANZA MUNICIPAL 10.950/05 y </a:t>
            </a:r>
            <a:r>
              <a:rPr lang="es-US" sz="2800" b="1" dirty="0" err="1">
                <a:solidFill>
                  <a:schemeClr val="accent1"/>
                </a:solidFill>
              </a:rPr>
              <a:t>dec</a:t>
            </a:r>
            <a:r>
              <a:rPr lang="es-US" sz="2800" b="1" dirty="0">
                <a:solidFill>
                  <a:schemeClr val="accent1"/>
                </a:solidFill>
              </a:rPr>
              <a:t>. 479/05</a:t>
            </a:r>
          </a:p>
        </p:txBody>
      </p:sp>
      <p:sp>
        <p:nvSpPr>
          <p:cNvPr id="7" name="Marcador de contenido 2"/>
          <p:cNvSpPr txBox="1">
            <a:spLocks/>
          </p:cNvSpPr>
          <p:nvPr/>
        </p:nvSpPr>
        <p:spPr>
          <a:xfrm>
            <a:off x="677332" y="1746934"/>
            <a:ext cx="9394131" cy="490205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US" u="sng" dirty="0"/>
              <a:t>Del representante técnico del conservador:</a:t>
            </a:r>
          </a:p>
          <a:p>
            <a:pPr lvl="0">
              <a:buClrTx/>
              <a:buSzPct val="90000"/>
              <a:buFont typeface="Arial" panose="020B0604020202020204" pitchFamily="34" charset="0"/>
              <a:buChar char="•"/>
            </a:pPr>
            <a:r>
              <a:rPr lang="es-ES" sz="1600" dirty="0" smtClean="0"/>
              <a:t>Habilitación y matrícula.</a:t>
            </a:r>
            <a:endParaRPr lang="es-US" sz="1600" dirty="0"/>
          </a:p>
          <a:p>
            <a:pPr lvl="0">
              <a:buClrTx/>
              <a:buSzPct val="90000"/>
              <a:buFont typeface="Arial" panose="020B0604020202020204" pitchFamily="34" charset="0"/>
              <a:buChar char="•"/>
            </a:pPr>
            <a:r>
              <a:rPr lang="es-ES" sz="1600" dirty="0" smtClean="0"/>
              <a:t>Revisión </a:t>
            </a:r>
            <a:r>
              <a:rPr lang="es-ES" sz="1600" dirty="0"/>
              <a:t>técnica inicial de la </a:t>
            </a:r>
            <a:r>
              <a:rPr lang="es-ES" sz="1600" dirty="0" smtClean="0"/>
              <a:t>instalación.</a:t>
            </a:r>
            <a:endParaRPr lang="es-US" sz="1600" dirty="0"/>
          </a:p>
          <a:p>
            <a:pPr lvl="0">
              <a:buClrTx/>
              <a:buSzPct val="90000"/>
              <a:buFont typeface="Arial" panose="020B0604020202020204" pitchFamily="34" charset="0"/>
              <a:buChar char="•"/>
            </a:pPr>
            <a:r>
              <a:rPr lang="es-ES" sz="1600" dirty="0" smtClean="0"/>
              <a:t>Libro </a:t>
            </a:r>
            <a:r>
              <a:rPr lang="es-ES" sz="1600" dirty="0"/>
              <a:t>de </a:t>
            </a:r>
            <a:r>
              <a:rPr lang="es-ES" sz="1600" dirty="0" smtClean="0"/>
              <a:t>Inspección.</a:t>
            </a:r>
            <a:endParaRPr lang="es-US" sz="1600" dirty="0"/>
          </a:p>
          <a:p>
            <a:pPr lvl="0">
              <a:buClrTx/>
              <a:buSzPct val="90000"/>
              <a:buFont typeface="Arial" panose="020B0604020202020204" pitchFamily="34" charset="0"/>
              <a:buChar char="•"/>
            </a:pPr>
            <a:r>
              <a:rPr lang="es-ES" sz="1600" dirty="0" smtClean="0"/>
              <a:t>Máximo </a:t>
            </a:r>
            <a:r>
              <a:rPr lang="es-ES" sz="1600" dirty="0"/>
              <a:t>150 máquinas por representante </a:t>
            </a:r>
            <a:r>
              <a:rPr lang="es-ES" sz="1600" dirty="0" smtClean="0"/>
              <a:t>técnico.</a:t>
            </a:r>
            <a:endParaRPr lang="es-US" u="sng" dirty="0"/>
          </a:p>
          <a:p>
            <a:pPr lvl="0">
              <a:buFont typeface="Arial" panose="020B0604020202020204" pitchFamily="34" charset="0"/>
              <a:buChar char="•"/>
            </a:pPr>
            <a:endParaRPr lang="es-US" dirty="0"/>
          </a:p>
          <a:p>
            <a:pPr>
              <a:buFont typeface="Arial" panose="020B0604020202020204" pitchFamily="34" charset="0"/>
              <a:buChar char="•"/>
            </a:pPr>
            <a:endParaRPr lang="es-ES" dirty="0"/>
          </a:p>
          <a:p>
            <a:pPr>
              <a:buFont typeface="Arial" panose="020B0604020202020204" pitchFamily="34" charset="0"/>
              <a:buChar char="•"/>
            </a:pPr>
            <a:endParaRPr lang="es-US" dirty="0"/>
          </a:p>
          <a:p>
            <a:pPr>
              <a:buClrTx/>
              <a:buSzPct val="90000"/>
              <a:buFont typeface="Arial" panose="020B0604020202020204" pitchFamily="34" charset="0"/>
              <a:buChar char="•"/>
            </a:pPr>
            <a:endParaRPr lang="es-US" u="sng" dirty="0"/>
          </a:p>
        </p:txBody>
      </p:sp>
    </p:spTree>
    <p:extLst>
      <p:ext uri="{BB962C8B-B14F-4D97-AF65-F5344CB8AC3E}">
        <p14:creationId xmlns:p14="http://schemas.microsoft.com/office/powerpoint/2010/main" val="28146496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77333" y="1168686"/>
            <a:ext cx="3280713" cy="778553"/>
          </a:xfrm>
        </p:spPr>
        <p:txBody>
          <a:bodyPr>
            <a:normAutofit/>
          </a:bodyPr>
          <a:lstStyle/>
          <a:p>
            <a:pPr marL="0" indent="0">
              <a:buNone/>
            </a:pPr>
            <a:r>
              <a:rPr lang="es-US" sz="2400" u="sng" dirty="0"/>
              <a:t>Decreto 911/96</a:t>
            </a:r>
          </a:p>
        </p:txBody>
      </p:sp>
      <p:sp>
        <p:nvSpPr>
          <p:cNvPr id="5" name="Marcador de contenido 2"/>
          <p:cNvSpPr txBox="1">
            <a:spLocks/>
          </p:cNvSpPr>
          <p:nvPr/>
        </p:nvSpPr>
        <p:spPr>
          <a:xfrm>
            <a:off x="677333" y="327436"/>
            <a:ext cx="8283787" cy="100497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US" sz="2800" b="1" dirty="0">
                <a:solidFill>
                  <a:schemeClr val="accent1"/>
                </a:solidFill>
              </a:rPr>
              <a:t>Ley N°19587 “Ley de Higiene y seguridad”</a:t>
            </a:r>
          </a:p>
        </p:txBody>
      </p:sp>
      <p:sp>
        <p:nvSpPr>
          <p:cNvPr id="10" name="Marcador de contenido 2"/>
          <p:cNvSpPr txBox="1">
            <a:spLocks/>
          </p:cNvSpPr>
          <p:nvPr/>
        </p:nvSpPr>
        <p:spPr>
          <a:xfrm>
            <a:off x="677332" y="1783512"/>
            <a:ext cx="8283787" cy="331100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ClrTx/>
              <a:buSzPct val="90000"/>
              <a:buNone/>
            </a:pPr>
            <a:r>
              <a:rPr lang="es-AR" sz="1600" dirty="0"/>
              <a:t>Trabajos en pozos de ascensores:</a:t>
            </a:r>
          </a:p>
          <a:p>
            <a:pPr>
              <a:buClrTx/>
              <a:buSzPct val="90000"/>
              <a:buFont typeface="Arial" panose="020B0604020202020204" pitchFamily="34" charset="0"/>
              <a:buChar char="•"/>
            </a:pPr>
            <a:r>
              <a:rPr lang="es-AR" sz="1600" dirty="0"/>
              <a:t>Art. 58 </a:t>
            </a:r>
            <a:r>
              <a:rPr lang="es-AR" sz="1600" dirty="0" smtClean="0"/>
              <a:t>- C</a:t>
            </a:r>
            <a:r>
              <a:rPr lang="es-ES" sz="1600" dirty="0" smtClean="0"/>
              <a:t>ubierta de piso.</a:t>
            </a:r>
            <a:endParaRPr lang="es-ES" sz="1600" dirty="0"/>
          </a:p>
          <a:p>
            <a:pPr>
              <a:buClrTx/>
              <a:buSzPct val="90000"/>
              <a:buFont typeface="Arial" panose="020B0604020202020204" pitchFamily="34" charset="0"/>
              <a:buChar char="•"/>
            </a:pPr>
            <a:r>
              <a:rPr lang="es-AR" sz="1600" dirty="0"/>
              <a:t>Art. 59 - </a:t>
            </a:r>
            <a:r>
              <a:rPr lang="es-AR" sz="1600" dirty="0" smtClean="0"/>
              <a:t>Red </a:t>
            </a:r>
            <a:r>
              <a:rPr lang="es-AR" sz="1600" dirty="0"/>
              <a:t>protectora o elemento de similares </a:t>
            </a:r>
            <a:r>
              <a:rPr lang="es-AR" sz="1600" dirty="0" smtClean="0"/>
              <a:t>características.</a:t>
            </a:r>
            <a:endParaRPr lang="es-AR" sz="1600" dirty="0"/>
          </a:p>
          <a:p>
            <a:pPr>
              <a:buClrTx/>
              <a:buSzPct val="90000"/>
              <a:buFont typeface="Arial" panose="020B0604020202020204" pitchFamily="34" charset="0"/>
              <a:buChar char="•"/>
            </a:pPr>
            <a:r>
              <a:rPr lang="es-AR" sz="1600" dirty="0"/>
              <a:t>Art. 60 - </a:t>
            </a:r>
            <a:r>
              <a:rPr lang="es-ES" sz="1600" dirty="0"/>
              <a:t>Si existiere un ascensor contiguo, </a:t>
            </a:r>
            <a:r>
              <a:rPr lang="es-ES" sz="1600" dirty="0" smtClean="0"/>
              <a:t>separación eficaz.</a:t>
            </a:r>
            <a:endParaRPr lang="es-ES" sz="1600" dirty="0"/>
          </a:p>
          <a:p>
            <a:pPr>
              <a:buClrTx/>
              <a:buSzPct val="90000"/>
              <a:buFont typeface="Arial" panose="020B0604020202020204" pitchFamily="34" charset="0"/>
              <a:buChar char="•"/>
            </a:pPr>
            <a:endParaRPr lang="es-US" sz="1600" dirty="0"/>
          </a:p>
          <a:p>
            <a:pPr marL="0" indent="0">
              <a:buFont typeface="Wingdings 3" charset="2"/>
              <a:buNone/>
            </a:pPr>
            <a:endParaRPr lang="es-US" sz="2400" u="sng" dirty="0"/>
          </a:p>
        </p:txBody>
      </p:sp>
    </p:spTree>
    <p:extLst>
      <p:ext uri="{BB962C8B-B14F-4D97-AF65-F5344CB8AC3E}">
        <p14:creationId xmlns:p14="http://schemas.microsoft.com/office/powerpoint/2010/main" val="24446594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77333" y="1168686"/>
            <a:ext cx="3280713" cy="778553"/>
          </a:xfrm>
        </p:spPr>
        <p:txBody>
          <a:bodyPr>
            <a:normAutofit/>
          </a:bodyPr>
          <a:lstStyle/>
          <a:p>
            <a:pPr marL="0" indent="0">
              <a:buNone/>
            </a:pPr>
            <a:r>
              <a:rPr lang="es-US" sz="2400" u="sng" dirty="0"/>
              <a:t>Decreto 351/79</a:t>
            </a:r>
          </a:p>
        </p:txBody>
      </p:sp>
      <p:sp>
        <p:nvSpPr>
          <p:cNvPr id="5" name="Marcador de contenido 2"/>
          <p:cNvSpPr txBox="1">
            <a:spLocks/>
          </p:cNvSpPr>
          <p:nvPr/>
        </p:nvSpPr>
        <p:spPr>
          <a:xfrm>
            <a:off x="677333" y="327436"/>
            <a:ext cx="8283787" cy="100497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US" sz="2800" b="1" dirty="0">
                <a:solidFill>
                  <a:schemeClr val="accent1"/>
                </a:solidFill>
              </a:rPr>
              <a:t>Ley N°19587 “Ley de Higiene y seguridad”</a:t>
            </a:r>
          </a:p>
        </p:txBody>
      </p:sp>
      <p:sp>
        <p:nvSpPr>
          <p:cNvPr id="10" name="Marcador de contenido 2"/>
          <p:cNvSpPr txBox="1">
            <a:spLocks/>
          </p:cNvSpPr>
          <p:nvPr/>
        </p:nvSpPr>
        <p:spPr>
          <a:xfrm>
            <a:off x="677332" y="1783511"/>
            <a:ext cx="10543662" cy="493079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ClrTx/>
              <a:buSzPct val="90000"/>
              <a:buNone/>
            </a:pPr>
            <a:r>
              <a:rPr lang="es-AR" sz="1600" dirty="0"/>
              <a:t>Ascensores y montacargas</a:t>
            </a:r>
          </a:p>
          <a:p>
            <a:pPr marL="0" indent="0">
              <a:buClrTx/>
              <a:buSzPct val="90000"/>
              <a:buNone/>
            </a:pPr>
            <a:r>
              <a:rPr lang="es-AR" sz="1600" dirty="0"/>
              <a:t>Artículo 137</a:t>
            </a:r>
          </a:p>
          <a:p>
            <a:pPr>
              <a:buClrTx/>
              <a:buSzPct val="90000"/>
              <a:buFont typeface="Arial" panose="020B0604020202020204" pitchFamily="34" charset="0"/>
              <a:buChar char="•"/>
            </a:pPr>
            <a:r>
              <a:rPr lang="es-AR" sz="1600" dirty="0" smtClean="0"/>
              <a:t>Cargas </a:t>
            </a:r>
            <a:r>
              <a:rPr lang="es-AR" sz="1600" dirty="0"/>
              <a:t>máximas </a:t>
            </a:r>
            <a:r>
              <a:rPr lang="es-AR" sz="1600" dirty="0" smtClean="0"/>
              <a:t>admisibles.</a:t>
            </a:r>
            <a:endParaRPr lang="es-AR" sz="1600" dirty="0"/>
          </a:p>
          <a:p>
            <a:pPr>
              <a:buClrTx/>
              <a:buSzPct val="90000"/>
              <a:buFont typeface="Arial" panose="020B0604020202020204" pitchFamily="34" charset="0"/>
              <a:buChar char="•"/>
            </a:pPr>
            <a:r>
              <a:rPr lang="es-AR" sz="1600" dirty="0"/>
              <a:t>Cerraduras electromecánicas. </a:t>
            </a:r>
          </a:p>
          <a:p>
            <a:pPr>
              <a:buClrTx/>
              <a:buSzPct val="90000"/>
              <a:buFont typeface="Arial" panose="020B0604020202020204" pitchFamily="34" charset="0"/>
              <a:buChar char="•"/>
            </a:pPr>
            <a:r>
              <a:rPr lang="es-AR" sz="1600" dirty="0"/>
              <a:t>Las puertas de cabina </a:t>
            </a:r>
            <a:r>
              <a:rPr lang="es-AR" sz="1600" dirty="0" smtClean="0"/>
              <a:t>con contacto eléctrico.</a:t>
            </a:r>
            <a:endParaRPr lang="es-AR" sz="1600" dirty="0"/>
          </a:p>
          <a:p>
            <a:pPr>
              <a:buClrTx/>
              <a:buSzPct val="90000"/>
              <a:buFont typeface="Arial" panose="020B0604020202020204" pitchFamily="34" charset="0"/>
              <a:buChar char="•"/>
            </a:pPr>
            <a:r>
              <a:rPr lang="es-AR" sz="1600" dirty="0"/>
              <a:t>Mecanismo de apertura </a:t>
            </a:r>
            <a:r>
              <a:rPr lang="es-AR" sz="1600" dirty="0" smtClean="0"/>
              <a:t>manual.</a:t>
            </a:r>
            <a:endParaRPr lang="es-AR" sz="1600" dirty="0"/>
          </a:p>
          <a:p>
            <a:pPr>
              <a:buClrTx/>
              <a:buSzPct val="90000"/>
              <a:buFont typeface="Arial" panose="020B0604020202020204" pitchFamily="34" charset="0"/>
              <a:buChar char="•"/>
            </a:pPr>
            <a:r>
              <a:rPr lang="es-AR" sz="1600" dirty="0"/>
              <a:t>Interruptores de límite de carrera. </a:t>
            </a:r>
          </a:p>
          <a:p>
            <a:pPr>
              <a:buClrTx/>
              <a:buSzPct val="90000"/>
              <a:buFont typeface="Arial" panose="020B0604020202020204" pitchFamily="34" charset="0"/>
              <a:buChar char="•"/>
            </a:pPr>
            <a:r>
              <a:rPr lang="es-AR" sz="1600" dirty="0" smtClean="0"/>
              <a:t>Detención instantánea y trabado.</a:t>
            </a:r>
            <a:endParaRPr lang="es-AR" sz="1600" dirty="0"/>
          </a:p>
          <a:p>
            <a:pPr>
              <a:buClrTx/>
              <a:buSzPct val="90000"/>
              <a:buFont typeface="Arial" panose="020B0604020202020204" pitchFamily="34" charset="0"/>
              <a:buChar char="•"/>
            </a:pPr>
            <a:r>
              <a:rPr lang="es-AR" sz="1600" dirty="0" smtClean="0"/>
              <a:t>Detención instantánea desde el interior. </a:t>
            </a:r>
            <a:endParaRPr lang="es-AR" sz="1600" dirty="0"/>
          </a:p>
          <a:p>
            <a:pPr>
              <a:buClrTx/>
              <a:buSzPct val="90000"/>
              <a:buFont typeface="Arial" panose="020B0604020202020204" pitchFamily="34" charset="0"/>
              <a:buChar char="•"/>
            </a:pPr>
            <a:r>
              <a:rPr lang="es-AR" sz="1600" dirty="0" smtClean="0"/>
              <a:t>Conductores </a:t>
            </a:r>
            <a:r>
              <a:rPr lang="es-AR" sz="1600" dirty="0"/>
              <a:t>eléctricos ajenos al </a:t>
            </a:r>
            <a:r>
              <a:rPr lang="es-AR" sz="1600" dirty="0" smtClean="0"/>
              <a:t>funcionamiento. </a:t>
            </a:r>
            <a:endParaRPr lang="es-AR" sz="1600" dirty="0"/>
          </a:p>
          <a:p>
            <a:pPr>
              <a:buClrTx/>
              <a:buSzPct val="90000"/>
              <a:buFont typeface="Arial" panose="020B0604020202020204" pitchFamily="34" charset="0"/>
              <a:buChar char="•"/>
            </a:pPr>
            <a:r>
              <a:rPr lang="es-AR" sz="1600" dirty="0"/>
              <a:t>Medios de intercomunicación.</a:t>
            </a:r>
          </a:p>
          <a:p>
            <a:pPr>
              <a:buClrTx/>
              <a:buSzPct val="90000"/>
              <a:buFont typeface="Arial" panose="020B0604020202020204" pitchFamily="34" charset="0"/>
              <a:buChar char="•"/>
            </a:pPr>
            <a:r>
              <a:rPr lang="es-AR" sz="1600" dirty="0"/>
              <a:t>Sala de </a:t>
            </a:r>
            <a:r>
              <a:rPr lang="es-AR" sz="1600" dirty="0" smtClean="0"/>
              <a:t>máquinas.</a:t>
            </a:r>
            <a:endParaRPr lang="es-US" sz="1600" dirty="0"/>
          </a:p>
          <a:p>
            <a:pPr marL="0" indent="0">
              <a:buFont typeface="Wingdings 3" charset="2"/>
              <a:buNone/>
            </a:pPr>
            <a:endParaRPr lang="es-US" sz="2400" u="sng" dirty="0"/>
          </a:p>
        </p:txBody>
      </p:sp>
    </p:spTree>
    <p:extLst>
      <p:ext uri="{BB962C8B-B14F-4D97-AF65-F5344CB8AC3E}">
        <p14:creationId xmlns:p14="http://schemas.microsoft.com/office/powerpoint/2010/main" val="33882803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12019" y="352698"/>
            <a:ext cx="5018071" cy="1528354"/>
          </a:xfrm>
        </p:spPr>
        <p:txBody>
          <a:bodyPr>
            <a:normAutofit/>
          </a:bodyPr>
          <a:lstStyle/>
          <a:p>
            <a:pPr marL="0" indent="0">
              <a:buNone/>
            </a:pPr>
            <a:r>
              <a:rPr lang="es-US" sz="2800" b="1" dirty="0">
                <a:solidFill>
                  <a:schemeClr val="accent1"/>
                </a:solidFill>
              </a:rPr>
              <a:t>MANTENIMIENTO</a:t>
            </a:r>
          </a:p>
        </p:txBody>
      </p:sp>
      <p:sp>
        <p:nvSpPr>
          <p:cNvPr id="5" name="Marcador de contenido 2"/>
          <p:cNvSpPr txBox="1">
            <a:spLocks/>
          </p:cNvSpPr>
          <p:nvPr/>
        </p:nvSpPr>
        <p:spPr>
          <a:xfrm>
            <a:off x="612019" y="1237047"/>
            <a:ext cx="9302689" cy="432773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ClrTx/>
              <a:buSzPct val="90000"/>
              <a:buNone/>
            </a:pPr>
            <a:r>
              <a:rPr lang="es-US" dirty="0"/>
              <a:t>Comprende los trabajos destinados a mantener las máquinas operativas y con las condiciones de seguridad necesarias, que deben ser realizados por técnicos con capacitación adecuada.</a:t>
            </a:r>
          </a:p>
          <a:p>
            <a:pPr marL="0" indent="0">
              <a:buClrTx/>
              <a:buSzPct val="90000"/>
              <a:buNone/>
            </a:pPr>
            <a:endParaRPr lang="es-US" dirty="0"/>
          </a:p>
          <a:p>
            <a:pPr>
              <a:buClrTx/>
              <a:buSzPct val="90000"/>
            </a:pPr>
            <a:r>
              <a:rPr lang="es-US" dirty="0"/>
              <a:t>Reparación de averías o piezas desgastadas.</a:t>
            </a:r>
          </a:p>
          <a:p>
            <a:pPr>
              <a:buClrTx/>
              <a:buSzPct val="90000"/>
            </a:pPr>
            <a:r>
              <a:rPr lang="es-US" dirty="0"/>
              <a:t>Realizar las modificaciones que se estipulen en leyes y ordenanzas.</a:t>
            </a:r>
          </a:p>
          <a:p>
            <a:pPr>
              <a:buClrTx/>
              <a:buSzPct val="90000"/>
            </a:pPr>
            <a:endParaRPr lang="es-US" dirty="0"/>
          </a:p>
          <a:p>
            <a:pPr marL="0" indent="0">
              <a:buClrTx/>
              <a:buSzPct val="90000"/>
              <a:buNone/>
            </a:pPr>
            <a:endParaRPr lang="es-US" dirty="0"/>
          </a:p>
          <a:p>
            <a:pPr marL="0" indent="0">
              <a:buClrTx/>
              <a:buSzPct val="90000"/>
              <a:buNone/>
            </a:pPr>
            <a:endParaRPr lang="es-US" dirty="0"/>
          </a:p>
          <a:p>
            <a:pPr marL="0" indent="0">
              <a:buClrTx/>
              <a:buSzPct val="90000"/>
              <a:buNone/>
            </a:pPr>
            <a:r>
              <a:rPr lang="es-US" dirty="0"/>
              <a:t>Puede ser</a:t>
            </a:r>
          </a:p>
        </p:txBody>
      </p:sp>
      <p:sp>
        <p:nvSpPr>
          <p:cNvPr id="6" name="Abrir llave 5"/>
          <p:cNvSpPr/>
          <p:nvPr/>
        </p:nvSpPr>
        <p:spPr>
          <a:xfrm>
            <a:off x="1854926" y="3905795"/>
            <a:ext cx="274320" cy="176348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US"/>
          </a:p>
        </p:txBody>
      </p:sp>
      <p:sp>
        <p:nvSpPr>
          <p:cNvPr id="7" name="Marcador de contenido 2"/>
          <p:cNvSpPr txBox="1">
            <a:spLocks/>
          </p:cNvSpPr>
          <p:nvPr/>
        </p:nvSpPr>
        <p:spPr>
          <a:xfrm>
            <a:off x="2129246" y="3540035"/>
            <a:ext cx="3481978" cy="212924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ClrTx/>
              <a:buSzPct val="90000"/>
              <a:buNone/>
            </a:pPr>
            <a:endParaRPr lang="es-US" dirty="0"/>
          </a:p>
          <a:p>
            <a:pPr marL="0" indent="0">
              <a:buClrTx/>
              <a:buSzPct val="90000"/>
              <a:buNone/>
            </a:pPr>
            <a:r>
              <a:rPr lang="es-US" dirty="0"/>
              <a:t>Mensual</a:t>
            </a:r>
          </a:p>
          <a:p>
            <a:pPr marL="0" indent="0">
              <a:buClrTx/>
              <a:buSzPct val="90000"/>
              <a:buNone/>
            </a:pPr>
            <a:r>
              <a:rPr lang="es-US" dirty="0"/>
              <a:t>Trimestral</a:t>
            </a:r>
          </a:p>
          <a:p>
            <a:pPr marL="0" indent="0">
              <a:buClrTx/>
              <a:buSzPct val="90000"/>
              <a:buNone/>
            </a:pPr>
            <a:r>
              <a:rPr lang="es-US" dirty="0"/>
              <a:t>Semestral</a:t>
            </a:r>
          </a:p>
          <a:p>
            <a:pPr marL="0" indent="0">
              <a:buClrTx/>
              <a:buSzPct val="90000"/>
              <a:buNone/>
            </a:pPr>
            <a:r>
              <a:rPr lang="es-US" dirty="0"/>
              <a:t>Anual</a:t>
            </a:r>
          </a:p>
          <a:p>
            <a:pPr marL="0" indent="0">
              <a:buClrTx/>
              <a:buSzPct val="90000"/>
              <a:buNone/>
            </a:pPr>
            <a:endParaRPr lang="es-US" dirty="0"/>
          </a:p>
          <a:p>
            <a:pPr marL="0" indent="0">
              <a:buClrTx/>
              <a:buSzPct val="90000"/>
              <a:buNone/>
            </a:pPr>
            <a:endParaRPr lang="es-US" dirty="0"/>
          </a:p>
        </p:txBody>
      </p:sp>
    </p:spTree>
    <p:extLst>
      <p:ext uri="{BB962C8B-B14F-4D97-AF65-F5344CB8AC3E}">
        <p14:creationId xmlns:p14="http://schemas.microsoft.com/office/powerpoint/2010/main" val="3371188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10824E-56BB-43A6-BD69-97E56579BA74}"/>
              </a:ext>
            </a:extLst>
          </p:cNvPr>
          <p:cNvSpPr>
            <a:spLocks noGrp="1"/>
          </p:cNvSpPr>
          <p:nvPr>
            <p:ph type="title"/>
          </p:nvPr>
        </p:nvSpPr>
        <p:spPr/>
        <p:txBody>
          <a:bodyPr/>
          <a:lstStyle/>
          <a:p>
            <a:r>
              <a:rPr lang="es-AR" dirty="0"/>
              <a:t>Marco Legal</a:t>
            </a:r>
          </a:p>
        </p:txBody>
      </p:sp>
      <p:sp>
        <p:nvSpPr>
          <p:cNvPr id="3" name="Marcador de contenido 2">
            <a:extLst>
              <a:ext uri="{FF2B5EF4-FFF2-40B4-BE49-F238E27FC236}">
                <a16:creationId xmlns:a16="http://schemas.microsoft.com/office/drawing/2014/main" id="{751375D6-FAD5-4EB1-9C6B-1B9742C971C2}"/>
              </a:ext>
            </a:extLst>
          </p:cNvPr>
          <p:cNvSpPr>
            <a:spLocks noGrp="1"/>
          </p:cNvSpPr>
          <p:nvPr>
            <p:ph idx="1"/>
          </p:nvPr>
        </p:nvSpPr>
        <p:spPr>
          <a:xfrm>
            <a:off x="677333" y="1634116"/>
            <a:ext cx="8743757" cy="3990829"/>
          </a:xfrm>
        </p:spPr>
        <p:txBody>
          <a:bodyPr>
            <a:normAutofit fontScale="85000" lnSpcReduction="20000"/>
          </a:bodyPr>
          <a:lstStyle/>
          <a:p>
            <a:pPr algn="just"/>
            <a:r>
              <a:rPr lang="es-AR" sz="2200" b="1" dirty="0"/>
              <a:t>Ley de higiene y seguridad </a:t>
            </a:r>
            <a:r>
              <a:rPr lang="es-AR" sz="2200" b="1" dirty="0" err="1"/>
              <a:t>N°</a:t>
            </a:r>
            <a:r>
              <a:rPr lang="es-AR" sz="2200" b="1" dirty="0"/>
              <a:t> 19587</a:t>
            </a:r>
          </a:p>
          <a:p>
            <a:pPr algn="just"/>
            <a:r>
              <a:rPr lang="es-AR" sz="2200" b="1" dirty="0"/>
              <a:t>Decreto 911/96</a:t>
            </a:r>
          </a:p>
          <a:p>
            <a:pPr algn="just"/>
            <a:r>
              <a:rPr lang="es-AR" sz="2200" b="1" dirty="0"/>
              <a:t>Decreto 351/79</a:t>
            </a:r>
          </a:p>
          <a:p>
            <a:pPr algn="just"/>
            <a:r>
              <a:rPr lang="es-AR" sz="2200" b="1" dirty="0"/>
              <a:t>Ley N. 24.314 Accesibilidad de personas con movilidad reducida.</a:t>
            </a:r>
            <a:endParaRPr lang="es-AR" sz="2200" dirty="0"/>
          </a:p>
          <a:p>
            <a:pPr algn="just"/>
            <a:r>
              <a:rPr lang="es-AR" sz="2200" b="1" dirty="0"/>
              <a:t>ORDENANZA MUNICIPAL10.950/05</a:t>
            </a:r>
            <a:endParaRPr lang="es-AR" sz="2200" dirty="0"/>
          </a:p>
          <a:p>
            <a:pPr algn="just"/>
            <a:r>
              <a:rPr lang="es-ES" sz="2200" b="1" dirty="0"/>
              <a:t>Ordenanza MUNICIPAL 9387/95 modificada por la 10741/04</a:t>
            </a:r>
          </a:p>
          <a:p>
            <a:pPr algn="just"/>
            <a:r>
              <a:rPr lang="es-ES" sz="2200" b="1" dirty="0"/>
              <a:t>Decreto municipal 479/07</a:t>
            </a:r>
          </a:p>
          <a:p>
            <a:pPr algn="just"/>
            <a:r>
              <a:rPr lang="es-ES" sz="2200" b="1" dirty="0"/>
              <a:t>IRAM NM 267: Ascensores hidráulicos de pasajeros</a:t>
            </a:r>
            <a:endParaRPr lang="es-AR" sz="2200" b="1" dirty="0"/>
          </a:p>
          <a:p>
            <a:pPr algn="just"/>
            <a:r>
              <a:rPr lang="es-ES" sz="2200" b="1" dirty="0"/>
              <a:t>NORMA IRAM 3681-1: Ascensores eléctricos de pasajeros.</a:t>
            </a:r>
            <a:endParaRPr lang="es-AR" sz="2200" b="1" dirty="0"/>
          </a:p>
          <a:p>
            <a:pPr algn="just"/>
            <a:r>
              <a:rPr lang="es-ES" sz="2200" b="1" dirty="0"/>
              <a:t>NORMA IRAM 3681-4: Ascensores de pasajeros y montacargas</a:t>
            </a:r>
            <a:endParaRPr lang="es-AR" sz="2200" b="1" dirty="0"/>
          </a:p>
          <a:p>
            <a:pPr algn="just"/>
            <a:r>
              <a:rPr lang="es-ES" sz="2200" b="1" dirty="0"/>
              <a:t>IRAM 3681-5: Seguridad en ascensores de pasajeros y montacargas</a:t>
            </a:r>
            <a:endParaRPr lang="es-AR" sz="2200" b="1" dirty="0"/>
          </a:p>
          <a:p>
            <a:endParaRPr lang="es-ES" b="1" dirty="0"/>
          </a:p>
          <a:p>
            <a:endParaRPr lang="es-AR" dirty="0"/>
          </a:p>
          <a:p>
            <a:endParaRPr lang="es-AR" dirty="0"/>
          </a:p>
          <a:p>
            <a:endParaRPr lang="es-AR" b="1" dirty="0"/>
          </a:p>
          <a:p>
            <a:endParaRPr lang="es-AR" dirty="0"/>
          </a:p>
          <a:p>
            <a:endParaRPr lang="es-AR" dirty="0"/>
          </a:p>
        </p:txBody>
      </p:sp>
    </p:spTree>
    <p:extLst>
      <p:ext uri="{BB962C8B-B14F-4D97-AF65-F5344CB8AC3E}">
        <p14:creationId xmlns:p14="http://schemas.microsoft.com/office/powerpoint/2010/main" val="6765946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41517" y="1899332"/>
            <a:ext cx="8596668" cy="3880773"/>
          </a:xfrm>
        </p:spPr>
        <p:txBody>
          <a:bodyPr>
            <a:normAutofit/>
          </a:bodyPr>
          <a:lstStyle/>
          <a:p>
            <a:pPr lvl="0">
              <a:buClrTx/>
              <a:buSzPct val="90000"/>
              <a:buFont typeface="Arial" panose="020B0604020202020204" pitchFamily="34" charset="0"/>
              <a:buChar char="•"/>
            </a:pPr>
            <a:r>
              <a:rPr lang="es-US" dirty="0"/>
              <a:t>Alarma</a:t>
            </a:r>
          </a:p>
          <a:p>
            <a:pPr lvl="0">
              <a:buClrTx/>
              <a:buSzPct val="90000"/>
              <a:buFont typeface="Arial" panose="020B0604020202020204" pitchFamily="34" charset="0"/>
              <a:buChar char="•"/>
            </a:pPr>
            <a:r>
              <a:rPr lang="es-US" dirty="0"/>
              <a:t>Parada</a:t>
            </a:r>
          </a:p>
          <a:p>
            <a:pPr lvl="0">
              <a:buClrTx/>
              <a:buSzPct val="90000"/>
              <a:buFont typeface="Arial" panose="020B0604020202020204" pitchFamily="34" charset="0"/>
              <a:buChar char="•"/>
            </a:pPr>
            <a:r>
              <a:rPr lang="es-US" dirty="0"/>
              <a:t>Arranque </a:t>
            </a:r>
          </a:p>
          <a:p>
            <a:pPr lvl="0">
              <a:buClrTx/>
              <a:buSzPct val="90000"/>
              <a:buFont typeface="Arial" panose="020B0604020202020204" pitchFamily="34" charset="0"/>
              <a:buChar char="•"/>
            </a:pPr>
            <a:r>
              <a:rPr lang="es-US" dirty="0"/>
              <a:t>Nivelación</a:t>
            </a:r>
          </a:p>
          <a:p>
            <a:pPr lvl="0">
              <a:buClrTx/>
              <a:buSzPct val="90000"/>
              <a:buFont typeface="Arial" panose="020B0604020202020204" pitchFamily="34" charset="0"/>
              <a:buChar char="•"/>
            </a:pPr>
            <a:r>
              <a:rPr lang="es-US" dirty="0"/>
              <a:t>Apertura y cierre de puertas de la cabina</a:t>
            </a:r>
          </a:p>
          <a:p>
            <a:pPr lvl="0">
              <a:buClrTx/>
              <a:buSzPct val="90000"/>
              <a:buFont typeface="Arial" panose="020B0604020202020204" pitchFamily="34" charset="0"/>
              <a:buChar char="•"/>
            </a:pPr>
            <a:r>
              <a:rPr lang="es-US" dirty="0"/>
              <a:t>Componentes de la cabina</a:t>
            </a:r>
          </a:p>
          <a:p>
            <a:pPr lvl="0">
              <a:buClrTx/>
              <a:buSzPct val="90000"/>
              <a:buFont typeface="Arial" panose="020B0604020202020204" pitchFamily="34" charset="0"/>
              <a:buChar char="•"/>
            </a:pPr>
            <a:r>
              <a:rPr lang="es-US" dirty="0"/>
              <a:t>Señalización de las puertas de pisos</a:t>
            </a:r>
          </a:p>
        </p:txBody>
      </p:sp>
      <p:sp>
        <p:nvSpPr>
          <p:cNvPr id="4" name="Marcador de contenido 2"/>
          <p:cNvSpPr txBox="1">
            <a:spLocks/>
          </p:cNvSpPr>
          <p:nvPr/>
        </p:nvSpPr>
        <p:spPr>
          <a:xfrm>
            <a:off x="841517" y="1247052"/>
            <a:ext cx="4134151" cy="91353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ClrTx/>
              <a:buSzPct val="90000"/>
              <a:buNone/>
            </a:pPr>
            <a:r>
              <a:rPr lang="es-US" u="sng" dirty="0"/>
              <a:t>MENSUAL</a:t>
            </a:r>
          </a:p>
        </p:txBody>
      </p:sp>
      <p:sp>
        <p:nvSpPr>
          <p:cNvPr id="5" name="Marcador de contenido 2"/>
          <p:cNvSpPr txBox="1">
            <a:spLocks/>
          </p:cNvSpPr>
          <p:nvPr/>
        </p:nvSpPr>
        <p:spPr>
          <a:xfrm>
            <a:off x="759393" y="501476"/>
            <a:ext cx="4134151" cy="91353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ClrTx/>
              <a:buSzPct val="90000"/>
              <a:buNone/>
            </a:pPr>
            <a:r>
              <a:rPr lang="es-US" sz="2800" b="1" dirty="0">
                <a:solidFill>
                  <a:schemeClr val="accent1"/>
                </a:solidFill>
              </a:rPr>
              <a:t>MANTENIMIENTO</a:t>
            </a:r>
          </a:p>
        </p:txBody>
      </p:sp>
      <p:sp>
        <p:nvSpPr>
          <p:cNvPr id="6" name="Marcador de contenido 2"/>
          <p:cNvSpPr txBox="1">
            <a:spLocks/>
          </p:cNvSpPr>
          <p:nvPr/>
        </p:nvSpPr>
        <p:spPr>
          <a:xfrm>
            <a:off x="6166808" y="1247051"/>
            <a:ext cx="4134151" cy="91353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ClrTx/>
              <a:buSzPct val="90000"/>
              <a:buNone/>
            </a:pPr>
            <a:r>
              <a:rPr lang="es-US" u="sng" dirty="0"/>
              <a:t>TRIMESTRAL</a:t>
            </a:r>
          </a:p>
        </p:txBody>
      </p:sp>
      <p:sp>
        <p:nvSpPr>
          <p:cNvPr id="7" name="Marcador de contenido 2"/>
          <p:cNvSpPr txBox="1">
            <a:spLocks/>
          </p:cNvSpPr>
          <p:nvPr/>
        </p:nvSpPr>
        <p:spPr>
          <a:xfrm>
            <a:off x="6166808" y="1899332"/>
            <a:ext cx="4858243" cy="351304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Tx/>
              <a:buSzPct val="90000"/>
              <a:buFont typeface="Arial" panose="020B0604020202020204" pitchFamily="34" charset="0"/>
              <a:buChar char="•"/>
            </a:pPr>
            <a:r>
              <a:rPr lang="es-US"/>
              <a:t>Freno</a:t>
            </a:r>
          </a:p>
          <a:p>
            <a:pPr>
              <a:buClrTx/>
              <a:buSzPct val="90000"/>
              <a:buFont typeface="Arial" panose="020B0604020202020204" pitchFamily="34" charset="0"/>
              <a:buChar char="•"/>
            </a:pPr>
            <a:r>
              <a:rPr lang="es-US"/>
              <a:t>Se limpia el foso, la pisadera de puertas y el cuarto de máquinas </a:t>
            </a:r>
          </a:p>
          <a:p>
            <a:pPr>
              <a:buClrTx/>
              <a:buSzPct val="90000"/>
              <a:buFont typeface="Arial" panose="020B0604020202020204" pitchFamily="34" charset="0"/>
              <a:buChar char="•"/>
            </a:pPr>
            <a:r>
              <a:rPr lang="es-US"/>
              <a:t>Se controla el nivel de aceite de motores y máquina.</a:t>
            </a:r>
            <a:endParaRPr lang="es-US" dirty="0"/>
          </a:p>
        </p:txBody>
      </p:sp>
    </p:spTree>
    <p:extLst>
      <p:ext uri="{BB962C8B-B14F-4D97-AF65-F5344CB8AC3E}">
        <p14:creationId xmlns:p14="http://schemas.microsoft.com/office/powerpoint/2010/main" val="7358043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41517" y="1899332"/>
            <a:ext cx="5115146" cy="3678508"/>
          </a:xfrm>
        </p:spPr>
        <p:txBody>
          <a:bodyPr>
            <a:normAutofit/>
          </a:bodyPr>
          <a:lstStyle/>
          <a:p>
            <a:pPr lvl="0">
              <a:buClrTx/>
              <a:buSzPct val="90000"/>
              <a:buFont typeface="Arial" panose="020B0604020202020204" pitchFamily="34" charset="0"/>
              <a:buChar char="•"/>
            </a:pPr>
            <a:r>
              <a:rPr lang="es-US" dirty="0"/>
              <a:t>Se controla el operador</a:t>
            </a:r>
          </a:p>
          <a:p>
            <a:pPr lvl="0">
              <a:buClrTx/>
              <a:buSzPct val="90000"/>
              <a:buFont typeface="Arial" panose="020B0604020202020204" pitchFamily="34" charset="0"/>
              <a:buChar char="•"/>
            </a:pPr>
            <a:r>
              <a:rPr lang="es-US" dirty="0"/>
              <a:t>Luz de emergencia</a:t>
            </a:r>
          </a:p>
          <a:p>
            <a:pPr lvl="0">
              <a:buClrTx/>
              <a:buSzPct val="90000"/>
              <a:buFont typeface="Arial" panose="020B0604020202020204" pitchFamily="34" charset="0"/>
              <a:buChar char="•"/>
            </a:pPr>
            <a:r>
              <a:rPr lang="es-US" dirty="0"/>
              <a:t>El estado de patinaje y tensión de cables</a:t>
            </a:r>
          </a:p>
          <a:p>
            <a:pPr lvl="0">
              <a:buClrTx/>
              <a:buSzPct val="90000"/>
              <a:buFont typeface="Arial" panose="020B0604020202020204" pitchFamily="34" charset="0"/>
              <a:buChar char="•"/>
            </a:pPr>
            <a:r>
              <a:rPr lang="es-US" dirty="0"/>
              <a:t>Se limpian y revisan las puertas de cabina, cuadros y protecciones</a:t>
            </a:r>
          </a:p>
        </p:txBody>
      </p:sp>
      <p:sp>
        <p:nvSpPr>
          <p:cNvPr id="4" name="Marcador de contenido 2"/>
          <p:cNvSpPr txBox="1">
            <a:spLocks/>
          </p:cNvSpPr>
          <p:nvPr/>
        </p:nvSpPr>
        <p:spPr>
          <a:xfrm>
            <a:off x="1051662" y="1316289"/>
            <a:ext cx="4134151" cy="91353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ClrTx/>
              <a:buSzPct val="90000"/>
              <a:buNone/>
            </a:pPr>
            <a:r>
              <a:rPr lang="es-US" u="sng" dirty="0"/>
              <a:t>SEMESTRAL</a:t>
            </a:r>
          </a:p>
        </p:txBody>
      </p:sp>
      <p:sp>
        <p:nvSpPr>
          <p:cNvPr id="5" name="Marcador de contenido 2"/>
          <p:cNvSpPr txBox="1">
            <a:spLocks/>
          </p:cNvSpPr>
          <p:nvPr/>
        </p:nvSpPr>
        <p:spPr>
          <a:xfrm>
            <a:off x="832808" y="408928"/>
            <a:ext cx="4134151" cy="91353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ClrTx/>
              <a:buSzPct val="90000"/>
              <a:buNone/>
            </a:pPr>
            <a:r>
              <a:rPr lang="es-US" sz="2800" b="1" dirty="0">
                <a:solidFill>
                  <a:schemeClr val="accent1"/>
                </a:solidFill>
              </a:rPr>
              <a:t>MANTENIMIENTO</a:t>
            </a:r>
          </a:p>
        </p:txBody>
      </p:sp>
      <p:sp>
        <p:nvSpPr>
          <p:cNvPr id="6" name="Marcador de contenido 2"/>
          <p:cNvSpPr txBox="1">
            <a:spLocks/>
          </p:cNvSpPr>
          <p:nvPr/>
        </p:nvSpPr>
        <p:spPr>
          <a:xfrm>
            <a:off x="6454191" y="1273178"/>
            <a:ext cx="4134151" cy="91353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ClrTx/>
              <a:buSzPct val="90000"/>
              <a:buNone/>
            </a:pPr>
            <a:r>
              <a:rPr lang="es-US" u="sng" dirty="0"/>
              <a:t>ANUAL</a:t>
            </a:r>
          </a:p>
        </p:txBody>
      </p:sp>
      <p:sp>
        <p:nvSpPr>
          <p:cNvPr id="7" name="Marcador de contenido 2"/>
          <p:cNvSpPr txBox="1">
            <a:spLocks/>
          </p:cNvSpPr>
          <p:nvPr/>
        </p:nvSpPr>
        <p:spPr>
          <a:xfrm>
            <a:off x="6454191" y="1899332"/>
            <a:ext cx="5402529" cy="348256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ClrTx/>
              <a:buSzPct val="90000"/>
              <a:buFont typeface="Wingdings 3" charset="2"/>
              <a:buNone/>
            </a:pPr>
            <a:r>
              <a:rPr lang="es-US"/>
              <a:t>Se revisa el estado de:</a:t>
            </a:r>
          </a:p>
          <a:p>
            <a:pPr>
              <a:buClrTx/>
              <a:buSzPct val="90000"/>
              <a:buFont typeface="Arial" panose="020B0604020202020204" pitchFamily="34" charset="0"/>
              <a:buChar char="•"/>
            </a:pPr>
            <a:r>
              <a:rPr lang="es-US"/>
              <a:t>Amarres de cabina</a:t>
            </a:r>
          </a:p>
          <a:p>
            <a:pPr>
              <a:buClrTx/>
              <a:buSzPct val="90000"/>
              <a:buFont typeface="Arial" panose="020B0604020202020204" pitchFamily="34" charset="0"/>
              <a:buChar char="•"/>
            </a:pPr>
            <a:r>
              <a:rPr lang="es-US"/>
              <a:t>Amarres de contrapeso</a:t>
            </a:r>
          </a:p>
          <a:p>
            <a:pPr>
              <a:buClrTx/>
              <a:buSzPct val="90000"/>
              <a:buFont typeface="Arial" panose="020B0604020202020204" pitchFamily="34" charset="0"/>
              <a:buChar char="•"/>
            </a:pPr>
            <a:r>
              <a:rPr lang="es-US"/>
              <a:t>Paracaídas</a:t>
            </a:r>
          </a:p>
          <a:p>
            <a:pPr>
              <a:buClrTx/>
              <a:buSzPct val="90000"/>
              <a:buFont typeface="Arial" panose="020B0604020202020204" pitchFamily="34" charset="0"/>
              <a:buChar char="•"/>
            </a:pPr>
            <a:r>
              <a:rPr lang="es-US"/>
              <a:t>Cables y su nivel de tensión</a:t>
            </a:r>
          </a:p>
          <a:p>
            <a:pPr>
              <a:buClrTx/>
              <a:buSzPct val="90000"/>
              <a:buFont typeface="Arial" panose="020B0604020202020204" pitchFamily="34" charset="0"/>
              <a:buChar char="•"/>
            </a:pPr>
            <a:r>
              <a:rPr lang="es-US"/>
              <a:t>Polea</a:t>
            </a:r>
            <a:endParaRPr lang="es-US" dirty="0"/>
          </a:p>
        </p:txBody>
      </p:sp>
    </p:spTree>
    <p:extLst>
      <p:ext uri="{BB962C8B-B14F-4D97-AF65-F5344CB8AC3E}">
        <p14:creationId xmlns:p14="http://schemas.microsoft.com/office/powerpoint/2010/main" val="7809368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12020" y="593046"/>
            <a:ext cx="6398380" cy="1288005"/>
          </a:xfrm>
        </p:spPr>
        <p:txBody>
          <a:bodyPr>
            <a:normAutofit/>
          </a:bodyPr>
          <a:lstStyle/>
          <a:p>
            <a:pPr marL="0" indent="0">
              <a:buNone/>
            </a:pPr>
            <a:r>
              <a:rPr lang="es-US" sz="2800" b="1" dirty="0">
                <a:solidFill>
                  <a:schemeClr val="accent1"/>
                </a:solidFill>
              </a:rPr>
              <a:t>Uso correcto de los ascensores</a:t>
            </a:r>
          </a:p>
        </p:txBody>
      </p:sp>
      <p:sp>
        <p:nvSpPr>
          <p:cNvPr id="5" name="Marcador de contenido 2"/>
          <p:cNvSpPr txBox="1">
            <a:spLocks/>
          </p:cNvSpPr>
          <p:nvPr/>
        </p:nvSpPr>
        <p:spPr>
          <a:xfrm>
            <a:off x="612019" y="1237047"/>
            <a:ext cx="9302689" cy="432773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Tx/>
              <a:buSzPct val="90000"/>
              <a:buFont typeface="Arial" panose="020B0604020202020204" pitchFamily="34" charset="0"/>
              <a:buChar char="•"/>
            </a:pPr>
            <a:r>
              <a:rPr lang="es-US" sz="1900" dirty="0"/>
              <a:t>No usarlos en caso de incendio o inundación.</a:t>
            </a:r>
          </a:p>
          <a:p>
            <a:pPr>
              <a:buClrTx/>
              <a:buSzPct val="90000"/>
              <a:buFont typeface="Arial" panose="020B0604020202020204" pitchFamily="34" charset="0"/>
              <a:buChar char="•"/>
            </a:pPr>
            <a:r>
              <a:rPr lang="es-US" sz="1900" dirty="0"/>
              <a:t>Respetar la capacidad máxima.</a:t>
            </a:r>
          </a:p>
          <a:p>
            <a:pPr>
              <a:buClrTx/>
              <a:buSzPct val="90000"/>
              <a:buFont typeface="Arial" panose="020B0604020202020204" pitchFamily="34" charset="0"/>
              <a:buChar char="•"/>
            </a:pPr>
            <a:r>
              <a:rPr lang="es-AR" dirty="0"/>
              <a:t>Antes de ingresar, asegurarse que el ascensor esté al nivel del piso.</a:t>
            </a:r>
            <a:endParaRPr lang="es-US" sz="1900" dirty="0"/>
          </a:p>
          <a:p>
            <a:pPr>
              <a:buClrTx/>
              <a:buSzPct val="90000"/>
              <a:buFont typeface="Arial" panose="020B0604020202020204" pitchFamily="34" charset="0"/>
              <a:buChar char="•"/>
            </a:pPr>
            <a:r>
              <a:rPr lang="es-US" sz="1900" dirty="0"/>
              <a:t>No saltar ni hacer movimientos bruscos dentro de la cabina.</a:t>
            </a:r>
          </a:p>
          <a:p>
            <a:pPr>
              <a:buClrTx/>
              <a:buSzPct val="90000"/>
              <a:buFont typeface="Arial" panose="020B0604020202020204" pitchFamily="34" charset="0"/>
              <a:buChar char="•"/>
            </a:pPr>
            <a:r>
              <a:rPr lang="es-US" sz="1900" dirty="0"/>
              <a:t>No intentar salir de la cabina si se detiene entre pisos, pulsar la alarma y aguardar.</a:t>
            </a:r>
          </a:p>
          <a:p>
            <a:pPr>
              <a:buClrTx/>
              <a:buSzPct val="90000"/>
              <a:buFont typeface="Arial" panose="020B0604020202020204" pitchFamily="34" charset="0"/>
              <a:buChar char="•"/>
            </a:pPr>
            <a:r>
              <a:rPr lang="es-US" sz="1900" dirty="0"/>
              <a:t>No detenerse en el umbral de la cabina.</a:t>
            </a:r>
          </a:p>
          <a:p>
            <a:pPr>
              <a:buClrTx/>
              <a:buSzPct val="90000"/>
              <a:buFont typeface="Arial" panose="020B0604020202020204" pitchFamily="34" charset="0"/>
              <a:buChar char="•"/>
            </a:pPr>
            <a:r>
              <a:rPr lang="es-US" sz="1900" dirty="0"/>
              <a:t>Los niños no deben viajar solos y se los debe alejar de las puertas.</a:t>
            </a:r>
          </a:p>
          <a:p>
            <a:pPr>
              <a:buClrTx/>
              <a:buSzPct val="90000"/>
              <a:buFont typeface="Arial" panose="020B0604020202020204" pitchFamily="34" charset="0"/>
              <a:buChar char="•"/>
            </a:pPr>
            <a:r>
              <a:rPr lang="es-US" sz="1900" dirty="0"/>
              <a:t>No forzar las puertas.</a:t>
            </a:r>
          </a:p>
          <a:p>
            <a:pPr>
              <a:buClrTx/>
              <a:buSzPct val="90000"/>
              <a:buFont typeface="Arial" panose="020B0604020202020204" pitchFamily="34" charset="0"/>
              <a:buChar char="•"/>
            </a:pPr>
            <a:r>
              <a:rPr lang="es-AR" dirty="0"/>
              <a:t>No rescatar a las personas atrapadas, sino llamar a la empresa conservadora para su auxilio.</a:t>
            </a:r>
            <a:endParaRPr lang="es-US" sz="1900" dirty="0"/>
          </a:p>
          <a:p>
            <a:pPr marL="0" indent="0">
              <a:buNone/>
            </a:pPr>
            <a:endParaRPr lang="es-US" dirty="0"/>
          </a:p>
        </p:txBody>
      </p:sp>
    </p:spTree>
    <p:extLst>
      <p:ext uri="{BB962C8B-B14F-4D97-AF65-F5344CB8AC3E}">
        <p14:creationId xmlns:p14="http://schemas.microsoft.com/office/powerpoint/2010/main" val="7421331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41131" y="493986"/>
            <a:ext cx="8632871" cy="1436414"/>
          </a:xfrm>
        </p:spPr>
        <p:txBody>
          <a:bodyPr/>
          <a:lstStyle/>
          <a:p>
            <a:r>
              <a:rPr lang="es-AR" b="1" dirty="0"/>
              <a:t>Principales accidentes</a:t>
            </a:r>
            <a:endParaRPr lang="en-GB" b="1" dirty="0"/>
          </a:p>
        </p:txBody>
      </p:sp>
      <p:sp>
        <p:nvSpPr>
          <p:cNvPr id="3" name="2 Marcador de contenido"/>
          <p:cNvSpPr>
            <a:spLocks noGrp="1"/>
          </p:cNvSpPr>
          <p:nvPr>
            <p:ph idx="1"/>
          </p:nvPr>
        </p:nvSpPr>
        <p:spPr>
          <a:xfrm>
            <a:off x="620110" y="1240221"/>
            <a:ext cx="8660524" cy="5370786"/>
          </a:xfrm>
        </p:spPr>
        <p:txBody>
          <a:bodyPr>
            <a:normAutofit fontScale="55000" lnSpcReduction="20000"/>
          </a:bodyPr>
          <a:lstStyle/>
          <a:p>
            <a:pPr fontAlgn="base"/>
            <a:r>
              <a:rPr lang="es-ES" sz="2600" dirty="0"/>
              <a:t>La caída del pasajero al abrir la puerta del pasillo y no encontrar el coche, por falta de cerradura.</a:t>
            </a:r>
          </a:p>
          <a:p>
            <a:pPr fontAlgn="base"/>
            <a:r>
              <a:rPr lang="es-ES" sz="2600" dirty="0"/>
              <a:t>Por arrancar el ascensor con las puertas abiertas también por falta del sistema de cerradura.</a:t>
            </a:r>
          </a:p>
          <a:p>
            <a:pPr fontAlgn="base"/>
            <a:r>
              <a:rPr lang="es-ES" sz="2600" dirty="0"/>
              <a:t>Por quedar atrapados entre la puerta de pasillo y la de coche por haber una distancia mayor de la reglamentaria entre ambas puertas.</a:t>
            </a:r>
          </a:p>
          <a:p>
            <a:pPr fontAlgn="base"/>
            <a:r>
              <a:rPr lang="es-ES" sz="2600" dirty="0"/>
              <a:t>Por no tener los correspondientes “guardapiés” en los ascensores con puertas telescópicas o tipo tijera.</a:t>
            </a:r>
          </a:p>
          <a:p>
            <a:pPr fontAlgn="base"/>
            <a:r>
              <a:rPr lang="es-ES" sz="2600" dirty="0"/>
              <a:t>Por resbalamiento de los cables de tracción sobre la polea</a:t>
            </a:r>
          </a:p>
          <a:p>
            <a:pPr fontAlgn="base"/>
            <a:r>
              <a:rPr lang="es-ES" sz="2600" dirty="0"/>
              <a:t>Por golpear en los extremos al fallar los límites de seguridad, y no tener los paragolpes en condiciones reglamentarias.</a:t>
            </a:r>
          </a:p>
          <a:p>
            <a:pPr fontAlgn="base"/>
            <a:r>
              <a:rPr lang="es-ES" sz="2600" dirty="0"/>
              <a:t>Por salirse de su lugar el contrapeso o uno de sus lingotes al no estar debidamente sujetos</a:t>
            </a:r>
          </a:p>
          <a:p>
            <a:pPr fontAlgn="base"/>
            <a:r>
              <a:rPr lang="es-ES" sz="2600" dirty="0"/>
              <a:t>Por una mala maniobra de rescate, que termina atrapando al pasajero en su intento de salir, o su caída al vacío.</a:t>
            </a:r>
          </a:p>
          <a:p>
            <a:pPr fontAlgn="base"/>
            <a:r>
              <a:rPr lang="es-ES" sz="2600" dirty="0"/>
              <a:t>Por no actuar el paracaídas durante una caída de la cabina</a:t>
            </a:r>
          </a:p>
          <a:p>
            <a:pPr fontAlgn="base"/>
            <a:r>
              <a:rPr lang="es-ES" sz="2600" dirty="0"/>
              <a:t>Por electrocución o golpes en la sala de máquinas, como consecuencia de no tener los espacios necesarios para un normal desplazamiento del personal o a la existencia de objetos extraños en la sala de máquinas.</a:t>
            </a:r>
          </a:p>
          <a:p>
            <a:pPr fontAlgn="base"/>
            <a:r>
              <a:rPr lang="es-ES" sz="2600" dirty="0"/>
              <a:t>Por falla del freno mecánico en la máquina.</a:t>
            </a:r>
          </a:p>
          <a:p>
            <a:pPr fontAlgn="base"/>
            <a:r>
              <a:rPr lang="es-ES" sz="2500" dirty="0"/>
              <a:t>Por fallas humanas, tanto de la empresa de mantenimiento como de los pasajeros, por falta de capacitación.</a:t>
            </a:r>
          </a:p>
          <a:p>
            <a:endParaRPr lang="en-GB"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a:xfrm>
            <a:off x="981550" y="2457085"/>
            <a:ext cx="7766936" cy="1646302"/>
          </a:xfrm>
        </p:spPr>
        <p:txBody>
          <a:bodyPr/>
          <a:lstStyle/>
          <a:p>
            <a:pPr algn="l"/>
            <a:r>
              <a:rPr lang="es-AR" dirty="0"/>
              <a:t>Montacargas</a:t>
            </a:r>
            <a:endParaRPr lang="en-GB"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51210" y="420413"/>
            <a:ext cx="8596668" cy="1320800"/>
          </a:xfrm>
        </p:spPr>
        <p:txBody>
          <a:bodyPr/>
          <a:lstStyle/>
          <a:p>
            <a:r>
              <a:rPr lang="es-AR" dirty="0"/>
              <a:t>Definición:</a:t>
            </a:r>
            <a:endParaRPr lang="en-GB" dirty="0"/>
          </a:p>
        </p:txBody>
      </p:sp>
      <p:sp>
        <p:nvSpPr>
          <p:cNvPr id="3" name="2 Marcador de contenido"/>
          <p:cNvSpPr>
            <a:spLocks noGrp="1"/>
          </p:cNvSpPr>
          <p:nvPr>
            <p:ph idx="1"/>
          </p:nvPr>
        </p:nvSpPr>
        <p:spPr>
          <a:xfrm>
            <a:off x="420413" y="1035983"/>
            <a:ext cx="8538277" cy="1276294"/>
          </a:xfrm>
        </p:spPr>
        <p:txBody>
          <a:bodyPr/>
          <a:lstStyle/>
          <a:p>
            <a:pPr>
              <a:buNone/>
            </a:pPr>
            <a:r>
              <a:rPr lang="es-US" dirty="0"/>
              <a:t>     Los montacargas son ascensores que por la construcción de su cabina y lugar</a:t>
            </a:r>
            <a:r>
              <a:rPr lang="es-AR" dirty="0"/>
              <a:t> </a:t>
            </a:r>
            <a:r>
              <a:rPr lang="es-US" dirty="0"/>
              <a:t>de emplazamiento están destinados principalmente al transporte de bultos o mercancías,</a:t>
            </a:r>
            <a:r>
              <a:rPr lang="es-AR" dirty="0"/>
              <a:t> </a:t>
            </a:r>
            <a:r>
              <a:rPr lang="es-US" dirty="0"/>
              <a:t>pero en los que también con el agregado de elementos de seguridad se pueden</a:t>
            </a:r>
            <a:r>
              <a:rPr lang="es-AR" dirty="0"/>
              <a:t> </a:t>
            </a:r>
            <a:r>
              <a:rPr lang="es-US" dirty="0"/>
              <a:t>transportar personas.</a:t>
            </a:r>
            <a:endParaRPr lang="en-GB" dirty="0"/>
          </a:p>
        </p:txBody>
      </p:sp>
      <p:pic>
        <p:nvPicPr>
          <p:cNvPr id="4" name="Imagen 4">
            <a:extLst>
              <a:ext uri="{FF2B5EF4-FFF2-40B4-BE49-F238E27FC236}">
                <a16:creationId xmlns:a16="http://schemas.microsoft.com/office/drawing/2014/main" id="{5147B467-8084-4323-9168-282A974293E0}"/>
              </a:ext>
            </a:extLst>
          </p:cNvPr>
          <p:cNvPicPr>
            <a:picLocks noChangeAspect="1"/>
          </p:cNvPicPr>
          <p:nvPr/>
        </p:nvPicPr>
        <p:blipFill>
          <a:blip r:embed="rId2"/>
          <a:stretch>
            <a:fillRect/>
          </a:stretch>
        </p:blipFill>
        <p:spPr>
          <a:xfrm>
            <a:off x="999119" y="2447865"/>
            <a:ext cx="2584909" cy="3541412"/>
          </a:xfrm>
          <a:prstGeom prst="rect">
            <a:avLst/>
          </a:prstGeom>
        </p:spPr>
      </p:pic>
      <p:pic>
        <p:nvPicPr>
          <p:cNvPr id="5" name="Picture 2"/>
          <p:cNvPicPr>
            <a:picLocks noChangeAspect="1" noChangeArrowheads="1"/>
          </p:cNvPicPr>
          <p:nvPr/>
        </p:nvPicPr>
        <p:blipFill>
          <a:blip r:embed="rId3"/>
          <a:srcRect/>
          <a:stretch>
            <a:fillRect/>
          </a:stretch>
        </p:blipFill>
        <p:spPr bwMode="auto">
          <a:xfrm>
            <a:off x="3946722" y="2280745"/>
            <a:ext cx="4254554" cy="4035972"/>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b="1" dirty="0"/>
              <a:t>Requisitos de montacargas para uso exclusivo de materiales</a:t>
            </a:r>
            <a:endParaRPr lang="en-GB" dirty="0"/>
          </a:p>
        </p:txBody>
      </p:sp>
      <p:sp>
        <p:nvSpPr>
          <p:cNvPr id="3" name="2 Marcador de contenido"/>
          <p:cNvSpPr>
            <a:spLocks noGrp="1"/>
          </p:cNvSpPr>
          <p:nvPr>
            <p:ph idx="1"/>
          </p:nvPr>
        </p:nvSpPr>
        <p:spPr>
          <a:xfrm>
            <a:off x="614272" y="2570493"/>
            <a:ext cx="8596668" cy="3880773"/>
          </a:xfrm>
        </p:spPr>
        <p:txBody>
          <a:bodyPr/>
          <a:lstStyle/>
          <a:p>
            <a:pPr lvl="0"/>
            <a:r>
              <a:rPr lang="es-US" dirty="0"/>
              <a:t>No se exige techo ni puertas en la cabina.</a:t>
            </a:r>
            <a:endParaRPr lang="en-GB" dirty="0"/>
          </a:p>
          <a:p>
            <a:pPr lvl="0"/>
            <a:r>
              <a:rPr lang="es-US" dirty="0"/>
              <a:t>Defensa metálica en el perímetro en caso de ser necesario.</a:t>
            </a:r>
            <a:endParaRPr lang="en-GB" dirty="0"/>
          </a:p>
          <a:p>
            <a:pPr lvl="0"/>
            <a:r>
              <a:rPr lang="es-US" dirty="0"/>
              <a:t>Llamadas solo desde el exterior del coche.</a:t>
            </a:r>
            <a:endParaRPr lang="en-GB" dirty="0"/>
          </a:p>
          <a:p>
            <a:pPr lvl="0"/>
            <a:r>
              <a:rPr lang="es-US" dirty="0"/>
              <a:t>Velocidad &lt;= 15m/s.</a:t>
            </a:r>
            <a:endParaRPr lang="en-GB" dirty="0"/>
          </a:p>
          <a:p>
            <a:pPr lvl="0"/>
            <a:r>
              <a:rPr lang="es-US" dirty="0"/>
              <a:t>Puede no tener contrapeso.</a:t>
            </a:r>
            <a:endParaRPr lang="en-GB" dirty="0"/>
          </a:p>
          <a:p>
            <a:pPr lvl="0"/>
            <a:r>
              <a:rPr lang="es-US" dirty="0"/>
              <a:t>Marchar del coche solo con pulsador comprimido y señal luminosa.</a:t>
            </a:r>
            <a:endParaRPr lang="en-GB" dirty="0"/>
          </a:p>
          <a:p>
            <a:pPr lvl="0"/>
            <a:r>
              <a:rPr lang="es-US" dirty="0"/>
              <a:t>Inclinación de guías &lt;= 15º.</a:t>
            </a:r>
            <a:endParaRPr lang="en-GB" dirty="0"/>
          </a:p>
          <a:p>
            <a:endParaRPr lang="en-GB"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b="1" dirty="0"/>
              <a:t>Medidas de Seguridad</a:t>
            </a:r>
            <a:endParaRPr lang="en-GB" b="1" dirty="0"/>
          </a:p>
        </p:txBody>
      </p:sp>
      <p:sp>
        <p:nvSpPr>
          <p:cNvPr id="3" name="2 Marcador de contenido"/>
          <p:cNvSpPr>
            <a:spLocks noGrp="1"/>
          </p:cNvSpPr>
          <p:nvPr>
            <p:ph idx="1"/>
          </p:nvPr>
        </p:nvSpPr>
        <p:spPr>
          <a:xfrm>
            <a:off x="536028" y="1608083"/>
            <a:ext cx="8737974" cy="4889699"/>
          </a:xfrm>
        </p:spPr>
        <p:txBody>
          <a:bodyPr>
            <a:normAutofit fontScale="92500"/>
          </a:bodyPr>
          <a:lstStyle/>
          <a:p>
            <a:pPr>
              <a:buNone/>
            </a:pPr>
            <a:r>
              <a:rPr lang="es-US" b="1" dirty="0"/>
              <a:t>Características estructurales</a:t>
            </a:r>
            <a:r>
              <a:rPr lang="es-US" dirty="0"/>
              <a:t>:</a:t>
            </a:r>
          </a:p>
          <a:p>
            <a:r>
              <a:rPr lang="es-US" dirty="0"/>
              <a:t>La base a apoyo del montacargas debe estar dispuesta sobre el suelo, con dimensiones y resistencia adecuada para evitar asentamientos.</a:t>
            </a:r>
          </a:p>
          <a:p>
            <a:r>
              <a:rPr lang="es-US" dirty="0"/>
              <a:t>Las guías que dirigen el deslizamiento del montacargas deben asegurar la estabilidad horizontal y vertical de la plataforma, y estar calculadas para soportar los esfuerzos de los sistemas de frenados.</a:t>
            </a:r>
          </a:p>
          <a:p>
            <a:pPr>
              <a:buNone/>
            </a:pPr>
            <a:r>
              <a:rPr lang="es-US" b="1" dirty="0"/>
              <a:t>Mecanismo de elevación</a:t>
            </a:r>
            <a:r>
              <a:rPr lang="es-US" dirty="0"/>
              <a:t>:</a:t>
            </a:r>
          </a:p>
          <a:p>
            <a:r>
              <a:rPr lang="es-US" dirty="0"/>
              <a:t>Los elementos móviles del equipo motriz deben encontrarse debidamente protegidos.</a:t>
            </a:r>
          </a:p>
          <a:p>
            <a:r>
              <a:rPr lang="es-US" dirty="0"/>
              <a:t>Los cables de suspensión deberán estar diseñados con un factor de seguridad no menor a </a:t>
            </a:r>
            <a:r>
              <a:rPr lang="es-US" dirty="0" smtClean="0"/>
              <a:t>cinco, </a:t>
            </a:r>
            <a:r>
              <a:rPr lang="es-US" dirty="0"/>
              <a:t>deberán estar libres de nudos, torceduras y otros defectos.</a:t>
            </a:r>
          </a:p>
          <a:p>
            <a:r>
              <a:rPr lang="es-US" dirty="0"/>
              <a:t>Los limitadores de velocidad detienen automáticamente la plataforma del montacargas, cuando la velocidad de descenso de ésta, sobrepasa ciertos límites.</a:t>
            </a:r>
          </a:p>
          <a:p>
            <a:pPr marL="360363" lvl="1"/>
            <a:r>
              <a:rPr lang="es-ES" sz="1800" dirty="0"/>
              <a:t>Se deben instalar interruptores eléctricos tipo golpe de puño (para frenar el coche)</a:t>
            </a:r>
          </a:p>
          <a:p>
            <a:pPr marL="457200" lvl="1" indent="0">
              <a:buNone/>
            </a:pPr>
            <a:endParaRPr lang="es-ES" dirty="0"/>
          </a:p>
          <a:p>
            <a:pPr marL="0" indent="0">
              <a:buNone/>
            </a:pPr>
            <a:endParaRPr lang="es-US" dirty="0"/>
          </a:p>
          <a:p>
            <a:endParaRPr lang="es-US" dirty="0"/>
          </a:p>
          <a:p>
            <a:endParaRPr lang="en-GB" dirty="0"/>
          </a:p>
          <a:p>
            <a:endParaRPr lang="en-GB" dirty="0"/>
          </a:p>
        </p:txBody>
      </p:sp>
      <p:pic>
        <p:nvPicPr>
          <p:cNvPr id="4" name="Imagen 3">
            <a:extLst>
              <a:ext uri="{FF2B5EF4-FFF2-40B4-BE49-F238E27FC236}">
                <a16:creationId xmlns:a16="http://schemas.microsoft.com/office/drawing/2014/main" id="{692B5655-6A73-4B29-B245-D1CAB8E4A3C1}"/>
              </a:ext>
            </a:extLst>
          </p:cNvPr>
          <p:cNvPicPr>
            <a:picLocks noChangeAspect="1"/>
          </p:cNvPicPr>
          <p:nvPr/>
        </p:nvPicPr>
        <p:blipFill>
          <a:blip r:embed="rId2"/>
          <a:stretch>
            <a:fillRect/>
          </a:stretch>
        </p:blipFill>
        <p:spPr>
          <a:xfrm>
            <a:off x="9853394" y="4418866"/>
            <a:ext cx="2078916" cy="2078916"/>
          </a:xfrm>
          <a:prstGeom prst="rect">
            <a:avLst/>
          </a:prstGeom>
        </p:spPr>
      </p:pic>
      <p:cxnSp>
        <p:nvCxnSpPr>
          <p:cNvPr id="6" name="Conector recto de flecha 5">
            <a:extLst>
              <a:ext uri="{FF2B5EF4-FFF2-40B4-BE49-F238E27FC236}">
                <a16:creationId xmlns:a16="http://schemas.microsoft.com/office/drawing/2014/main" id="{84496B03-1096-465C-A2CA-08597E01CE7B}"/>
              </a:ext>
            </a:extLst>
          </p:cNvPr>
          <p:cNvCxnSpPr/>
          <p:nvPr/>
        </p:nvCxnSpPr>
        <p:spPr>
          <a:xfrm flipH="1">
            <a:off x="9157855" y="5777345"/>
            <a:ext cx="665018" cy="2632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15007" y="388883"/>
            <a:ext cx="8758995" cy="651641"/>
          </a:xfrm>
        </p:spPr>
        <p:txBody>
          <a:bodyPr/>
          <a:lstStyle/>
          <a:p>
            <a:r>
              <a:rPr lang="es-AR" b="1" dirty="0"/>
              <a:t>Medidas de Seguridad</a:t>
            </a:r>
            <a:endParaRPr lang="en-GB" dirty="0"/>
          </a:p>
        </p:txBody>
      </p:sp>
      <p:sp>
        <p:nvSpPr>
          <p:cNvPr id="3" name="2 Marcador de contenido"/>
          <p:cNvSpPr>
            <a:spLocks noGrp="1"/>
          </p:cNvSpPr>
          <p:nvPr>
            <p:ph idx="1"/>
          </p:nvPr>
        </p:nvSpPr>
        <p:spPr>
          <a:xfrm>
            <a:off x="525517" y="987972"/>
            <a:ext cx="8716954" cy="5412827"/>
          </a:xfrm>
        </p:spPr>
        <p:txBody>
          <a:bodyPr>
            <a:normAutofit lnSpcReduction="10000"/>
          </a:bodyPr>
          <a:lstStyle/>
          <a:p>
            <a:r>
              <a:rPr lang="es-AR" dirty="0"/>
              <a:t>Finales de carrera en la parte superior e inferior del recorrido, con limitador adicional en la parte superior que corta la corriente si se supera el fin de carrera</a:t>
            </a:r>
            <a:r>
              <a:rPr lang="en-GB" dirty="0"/>
              <a:t>.</a:t>
            </a:r>
          </a:p>
          <a:p>
            <a:pPr>
              <a:buNone/>
            </a:pPr>
            <a:r>
              <a:rPr lang="es-AR" b="1" dirty="0"/>
              <a:t>Plataforma de elevación</a:t>
            </a:r>
            <a:r>
              <a:rPr lang="es-AR" dirty="0"/>
              <a:t>:</a:t>
            </a:r>
          </a:p>
          <a:p>
            <a:r>
              <a:rPr lang="es-US" dirty="0"/>
              <a:t>La misma debe estar protegida en su techo y paredes laterales, de modo que no puedan sobresalir los materiales transportados y no exista riesgo de caída de materiales al y desde el exterior.</a:t>
            </a:r>
            <a:endParaRPr lang="en-GB" dirty="0"/>
          </a:p>
          <a:p>
            <a:r>
              <a:rPr lang="es-US" dirty="0"/>
              <a:t>Los materiales utilizados en la construcción de esta cabina deben tener suficiente resistencia mecánica.</a:t>
            </a:r>
          </a:p>
          <a:p>
            <a:r>
              <a:rPr lang="es-US" dirty="0"/>
              <a:t>Las puertas de la plataforma deben tener dispositivos que no permitan el funcionamiento si esta no se encuentra correctamente cerrada, deben tener una correcta iluminación y </a:t>
            </a:r>
            <a:r>
              <a:rPr lang="es-US" dirty="0" err="1"/>
              <a:t>carteleria</a:t>
            </a:r>
            <a:r>
              <a:rPr lang="es-US" dirty="0"/>
              <a:t> que indique la carga máxima </a:t>
            </a:r>
            <a:r>
              <a:rPr lang="es-AR" dirty="0"/>
              <a:t>admisible.</a:t>
            </a:r>
          </a:p>
          <a:p>
            <a:r>
              <a:rPr lang="es-AR" dirty="0"/>
              <a:t>Contener dispositivos de paracaídas en la parte superior y sistema de salvavidas en la parte inferior</a:t>
            </a:r>
          </a:p>
          <a:p>
            <a:r>
              <a:rPr lang="es-US" dirty="0"/>
              <a:t>Sensor óptico de barrera por reflexión </a:t>
            </a:r>
            <a:r>
              <a:rPr lang="es-AR" dirty="0"/>
              <a:t>para la </a:t>
            </a:r>
          </a:p>
          <a:p>
            <a:pPr>
              <a:buNone/>
            </a:pPr>
            <a:r>
              <a:rPr lang="es-AR" dirty="0"/>
              <a:t>     detección y seguimiento de objetos </a:t>
            </a:r>
          </a:p>
          <a:p>
            <a:pPr>
              <a:buNone/>
            </a:pPr>
            <a:r>
              <a:rPr lang="es-AR" dirty="0"/>
              <a:t>     durante la manipulación de materiales.</a:t>
            </a:r>
            <a:endParaRPr lang="en-GB" dirty="0"/>
          </a:p>
          <a:p>
            <a:endParaRPr lang="es-AR" dirty="0"/>
          </a:p>
          <a:p>
            <a:endParaRPr lang="en-GB" dirty="0"/>
          </a:p>
        </p:txBody>
      </p:sp>
      <p:pic>
        <p:nvPicPr>
          <p:cNvPr id="4" name="3 Imagen" descr="https://files.pepperl-fuchs.com/webcat/navi/productInfo/pd/b228930a.png"/>
          <p:cNvPicPr/>
          <p:nvPr/>
        </p:nvPicPr>
        <p:blipFill>
          <a:blip r:embed="rId2"/>
          <a:srcRect/>
          <a:stretch>
            <a:fillRect/>
          </a:stretch>
        </p:blipFill>
        <p:spPr bwMode="auto">
          <a:xfrm>
            <a:off x="5416462" y="4974636"/>
            <a:ext cx="1246031" cy="1559724"/>
          </a:xfrm>
          <a:prstGeom prst="rect">
            <a:avLst/>
          </a:prstGeom>
          <a:noFill/>
          <a:ln w="9525">
            <a:noFill/>
            <a:miter lim="800000"/>
            <a:headEnd/>
            <a:tailEnd/>
          </a:ln>
        </p:spPr>
      </p:pic>
      <p:pic>
        <p:nvPicPr>
          <p:cNvPr id="5" name="4 Imagen"/>
          <p:cNvPicPr/>
          <p:nvPr/>
        </p:nvPicPr>
        <p:blipFill>
          <a:blip r:embed="rId3"/>
          <a:srcRect/>
          <a:stretch>
            <a:fillRect/>
          </a:stretch>
        </p:blipFill>
        <p:spPr bwMode="auto">
          <a:xfrm>
            <a:off x="6495637" y="5034455"/>
            <a:ext cx="2375096" cy="1156138"/>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35293" y="262758"/>
            <a:ext cx="8596668" cy="1320800"/>
          </a:xfrm>
        </p:spPr>
        <p:txBody>
          <a:bodyPr/>
          <a:lstStyle/>
          <a:p>
            <a:r>
              <a:rPr lang="es-AR" dirty="0"/>
              <a:t>Recomendaciones de Uso</a:t>
            </a:r>
            <a:endParaRPr lang="en-GB" dirty="0"/>
          </a:p>
        </p:txBody>
      </p:sp>
      <p:sp>
        <p:nvSpPr>
          <p:cNvPr id="3" name="2 Marcador de contenido"/>
          <p:cNvSpPr>
            <a:spLocks noGrp="1"/>
          </p:cNvSpPr>
          <p:nvPr>
            <p:ph idx="1"/>
          </p:nvPr>
        </p:nvSpPr>
        <p:spPr>
          <a:xfrm>
            <a:off x="567559" y="1072055"/>
            <a:ext cx="8706443" cy="4969307"/>
          </a:xfrm>
        </p:spPr>
        <p:txBody>
          <a:bodyPr>
            <a:normAutofit/>
          </a:bodyPr>
          <a:lstStyle/>
          <a:p>
            <a:pPr lvl="0"/>
            <a:r>
              <a:rPr lang="es-US" dirty="0"/>
              <a:t>No utilización del mismo para desplazamientos de personas.</a:t>
            </a:r>
            <a:endParaRPr lang="en-GB" dirty="0"/>
          </a:p>
          <a:p>
            <a:pPr lvl="0"/>
            <a:r>
              <a:rPr lang="es-US" dirty="0"/>
              <a:t>No circular por su base.</a:t>
            </a:r>
            <a:endParaRPr lang="en-GB" dirty="0"/>
          </a:p>
          <a:p>
            <a:pPr lvl="0"/>
            <a:r>
              <a:rPr lang="es-US" dirty="0"/>
              <a:t>No asomarse por los huecos de carga y descarga.</a:t>
            </a:r>
            <a:endParaRPr lang="en-GB" dirty="0"/>
          </a:p>
          <a:p>
            <a:pPr lvl="0"/>
            <a:r>
              <a:rPr lang="es-US" dirty="0"/>
              <a:t>Mantener limpia de restos de materiales la plataforma y las plantas de carga y descarga.</a:t>
            </a:r>
            <a:endParaRPr lang="en-GB" dirty="0"/>
          </a:p>
          <a:p>
            <a:pPr lvl="0"/>
            <a:r>
              <a:rPr lang="es-US" dirty="0" smtClean="0"/>
              <a:t>No </a:t>
            </a:r>
            <a:r>
              <a:rPr lang="es-US" dirty="0"/>
              <a:t>sobrecargar la plataforma.</a:t>
            </a:r>
            <a:endParaRPr lang="en-GB" dirty="0"/>
          </a:p>
          <a:p>
            <a:pPr lvl="0"/>
            <a:r>
              <a:rPr lang="es-US" dirty="0"/>
              <a:t>Distribuir la carga dentro de la plataforma, sin que sobresalga.</a:t>
            </a:r>
            <a:endParaRPr lang="en-GB" dirty="0"/>
          </a:p>
          <a:p>
            <a:pPr lvl="0"/>
            <a:r>
              <a:rPr lang="es-US" dirty="0" smtClean="0"/>
              <a:t>Mantener </a:t>
            </a:r>
            <a:r>
              <a:rPr lang="es-US" dirty="0"/>
              <a:t>en buen estado la puesta a tierra y disponer de interruptor diferencial que controle el circuito.</a:t>
            </a:r>
            <a:endParaRPr lang="en-GB" dirty="0"/>
          </a:p>
          <a:p>
            <a:pPr lvl="0"/>
            <a:r>
              <a:rPr lang="es-US" dirty="0"/>
              <a:t>Instruir al personal sobre su utilización y sus riesgos.</a:t>
            </a:r>
            <a:endParaRPr lang="en-GB" dirty="0"/>
          </a:p>
          <a:p>
            <a:pPr lvl="0"/>
            <a:r>
              <a:rPr lang="es-US" dirty="0"/>
              <a:t>En caso de avería, desconectar la instalación y avisar al personal de reparaciones.</a:t>
            </a:r>
            <a:endParaRPr lang="en-GB" dirty="0"/>
          </a:p>
          <a:p>
            <a:pPr lvl="0"/>
            <a:r>
              <a:rPr lang="es-US" dirty="0"/>
              <a:t>Empleo de prendas de protección personal.</a:t>
            </a:r>
            <a:endParaRPr lang="en-GB" dirty="0"/>
          </a:p>
          <a:p>
            <a:endParaRPr lang="en-GB"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A5616A4E-10F8-4386-9FA1-C709D01A46ED}"/>
              </a:ext>
            </a:extLst>
          </p:cNvPr>
          <p:cNvSpPr>
            <a:spLocks noGrp="1"/>
          </p:cNvSpPr>
          <p:nvPr>
            <p:ph type="title"/>
          </p:nvPr>
        </p:nvSpPr>
        <p:spPr>
          <a:xfrm>
            <a:off x="928057" y="2022441"/>
            <a:ext cx="8596668" cy="1826581"/>
          </a:xfrm>
        </p:spPr>
        <p:txBody>
          <a:bodyPr>
            <a:normAutofit/>
          </a:bodyPr>
          <a:lstStyle/>
          <a:p>
            <a:r>
              <a:rPr lang="es-AR" sz="5400" dirty="0"/>
              <a:t>Marco Teórico</a:t>
            </a:r>
          </a:p>
        </p:txBody>
      </p:sp>
    </p:spTree>
    <p:extLst>
      <p:ext uri="{BB962C8B-B14F-4D97-AF65-F5344CB8AC3E}">
        <p14:creationId xmlns:p14="http://schemas.microsoft.com/office/powerpoint/2010/main" val="20782261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35293" y="357351"/>
            <a:ext cx="8596668" cy="1320800"/>
          </a:xfrm>
        </p:spPr>
        <p:txBody>
          <a:bodyPr/>
          <a:lstStyle/>
          <a:p>
            <a:r>
              <a:rPr lang="es-AR" dirty="0"/>
              <a:t>Principales Accidentes</a:t>
            </a:r>
            <a:endParaRPr lang="en-GB" dirty="0"/>
          </a:p>
        </p:txBody>
      </p:sp>
      <p:sp>
        <p:nvSpPr>
          <p:cNvPr id="3" name="2 Marcador de contenido"/>
          <p:cNvSpPr>
            <a:spLocks noGrp="1"/>
          </p:cNvSpPr>
          <p:nvPr>
            <p:ph idx="1"/>
          </p:nvPr>
        </p:nvSpPr>
        <p:spPr>
          <a:xfrm>
            <a:off x="504497" y="1040525"/>
            <a:ext cx="8769505" cy="5265682"/>
          </a:xfrm>
        </p:spPr>
        <p:txBody>
          <a:bodyPr>
            <a:normAutofit fontScale="92500" lnSpcReduction="10000"/>
          </a:bodyPr>
          <a:lstStyle/>
          <a:p>
            <a:pPr>
              <a:buNone/>
            </a:pPr>
            <a:r>
              <a:rPr lang="es-US" b="1" u="sng" dirty="0"/>
              <a:t>Riesgos directos</a:t>
            </a:r>
            <a:endParaRPr lang="en-GB" b="1" u="sng" dirty="0"/>
          </a:p>
          <a:p>
            <a:r>
              <a:rPr lang="es-US" b="1" dirty="0"/>
              <a:t>Desplome de la estructura o de la plataforma de elevación por :</a:t>
            </a:r>
            <a:endParaRPr lang="en-GB" dirty="0"/>
          </a:p>
          <a:p>
            <a:pPr lvl="3">
              <a:buFont typeface="Wingdings" pitchFamily="2" charset="2"/>
              <a:buChar char="q"/>
            </a:pPr>
            <a:r>
              <a:rPr lang="es-US" sz="1700" dirty="0"/>
              <a:t>Por mal asentamiento de la estructura o deficiente anclaje a la obra.</a:t>
            </a:r>
          </a:p>
          <a:p>
            <a:pPr lvl="3">
              <a:buFont typeface="Wingdings" pitchFamily="2" charset="2"/>
              <a:buChar char="q"/>
            </a:pPr>
            <a:r>
              <a:rPr lang="es-US" sz="1700" dirty="0"/>
              <a:t>Falta de finales de carrera en los extremos del recorrido.</a:t>
            </a:r>
            <a:endParaRPr lang="en-GB" sz="1700" dirty="0"/>
          </a:p>
          <a:p>
            <a:pPr lvl="3">
              <a:buFont typeface="Wingdings" pitchFamily="2" charset="2"/>
              <a:buChar char="q"/>
            </a:pPr>
            <a:r>
              <a:rPr lang="es-US" sz="1700" dirty="0"/>
              <a:t>Desgaste de los elementos de frenado o mala regulación.</a:t>
            </a:r>
            <a:endParaRPr lang="en-GB" sz="1700" dirty="0"/>
          </a:p>
          <a:p>
            <a:pPr lvl="3">
              <a:buFont typeface="Wingdings" pitchFamily="2" charset="2"/>
              <a:buChar char="q"/>
            </a:pPr>
            <a:r>
              <a:rPr lang="es-US" sz="1700" dirty="0"/>
              <a:t>Cables en malas condiciones.</a:t>
            </a:r>
            <a:endParaRPr lang="en-GB" sz="1700" dirty="0"/>
          </a:p>
          <a:p>
            <a:r>
              <a:rPr lang="es-US" b="1" dirty="0"/>
              <a:t>Caídas de altura </a:t>
            </a:r>
            <a:r>
              <a:rPr lang="es-US" dirty="0"/>
              <a:t>en la fase de montaje/desmontaje o por caídas por los huecos de carga y descarga o desde la plataforma</a:t>
            </a:r>
            <a:endParaRPr lang="en-GB" dirty="0"/>
          </a:p>
          <a:p>
            <a:r>
              <a:rPr lang="es-US" b="1" dirty="0"/>
              <a:t> </a:t>
            </a:r>
            <a:r>
              <a:rPr lang="es-US" b="1" dirty="0" err="1"/>
              <a:t>Atrapamientos</a:t>
            </a:r>
            <a:r>
              <a:rPr lang="es-US" b="1" dirty="0"/>
              <a:t> </a:t>
            </a:r>
            <a:r>
              <a:rPr lang="es-US" dirty="0"/>
              <a:t>contra elementos estructurales del propio montacargas o por la propia plataforma.</a:t>
            </a:r>
          </a:p>
          <a:p>
            <a:pPr lvl="0"/>
            <a:r>
              <a:rPr lang="es-US" b="1" dirty="0"/>
              <a:t>Riesgos eléctricos </a:t>
            </a:r>
            <a:r>
              <a:rPr lang="es-US" dirty="0"/>
              <a:t>por contactos eléctricos directos o indirectos.</a:t>
            </a:r>
            <a:endParaRPr lang="en-GB" dirty="0"/>
          </a:p>
          <a:p>
            <a:pPr>
              <a:buNone/>
            </a:pPr>
            <a:r>
              <a:rPr lang="en-GB" dirty="0"/>
              <a:t> </a:t>
            </a:r>
            <a:r>
              <a:rPr lang="es-US" b="1" u="sng" dirty="0"/>
              <a:t>Riesgos indirectos</a:t>
            </a:r>
            <a:endParaRPr lang="en-GB" b="1" u="sng" dirty="0"/>
          </a:p>
          <a:p>
            <a:r>
              <a:rPr lang="es-US" b="1" dirty="0"/>
              <a:t> Caída de objetos</a:t>
            </a:r>
            <a:endParaRPr lang="en-GB" b="1" dirty="0"/>
          </a:p>
          <a:p>
            <a:pPr lvl="0"/>
            <a:r>
              <a:rPr lang="es-US" b="1" dirty="0"/>
              <a:t> Caídas a nivel </a:t>
            </a:r>
            <a:r>
              <a:rPr lang="es-US" dirty="0"/>
              <a:t>en las operaciones de carga y descarga de la plataforma.</a:t>
            </a:r>
            <a:endParaRPr lang="en-GB" dirty="0"/>
          </a:p>
          <a:p>
            <a:r>
              <a:rPr lang="es-US" b="1" dirty="0"/>
              <a:t> Sobreesfuerzos</a:t>
            </a:r>
            <a:endParaRPr lang="en-GB" b="1" dirty="0"/>
          </a:p>
          <a:p>
            <a:endParaRPr lang="en-GB"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a:xfrm>
            <a:off x="1507067" y="2099734"/>
            <a:ext cx="7766936" cy="1646302"/>
          </a:xfrm>
        </p:spPr>
        <p:txBody>
          <a:bodyPr/>
          <a:lstStyle/>
          <a:p>
            <a:pPr algn="ctr"/>
            <a:r>
              <a:rPr lang="es-AR" dirty="0"/>
              <a:t>MUCHAS GRACIAS!!</a:t>
            </a:r>
            <a:endParaRPr lang="en-GB"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EBACE0-20A5-4337-B5B8-CC14758BDC6C}"/>
              </a:ext>
            </a:extLst>
          </p:cNvPr>
          <p:cNvSpPr>
            <a:spLocks noGrp="1"/>
          </p:cNvSpPr>
          <p:nvPr>
            <p:ph type="title"/>
          </p:nvPr>
        </p:nvSpPr>
        <p:spPr/>
        <p:txBody>
          <a:bodyPr/>
          <a:lstStyle/>
          <a:p>
            <a:r>
              <a:rPr lang="es-AR" dirty="0"/>
              <a:t>Definiciones</a:t>
            </a:r>
          </a:p>
        </p:txBody>
      </p:sp>
      <p:sp>
        <p:nvSpPr>
          <p:cNvPr id="3" name="Marcador de contenido 2">
            <a:extLst>
              <a:ext uri="{FF2B5EF4-FFF2-40B4-BE49-F238E27FC236}">
                <a16:creationId xmlns:a16="http://schemas.microsoft.com/office/drawing/2014/main" id="{4161683F-A0F7-4E4F-8A16-6191B7A4CD80}"/>
              </a:ext>
            </a:extLst>
          </p:cNvPr>
          <p:cNvSpPr>
            <a:spLocks noGrp="1"/>
          </p:cNvSpPr>
          <p:nvPr>
            <p:ph idx="1"/>
          </p:nvPr>
        </p:nvSpPr>
        <p:spPr>
          <a:xfrm>
            <a:off x="677334" y="1180220"/>
            <a:ext cx="6804121" cy="5069996"/>
          </a:xfrm>
        </p:spPr>
        <p:txBody>
          <a:bodyPr/>
          <a:lstStyle/>
          <a:p>
            <a:pPr algn="just">
              <a:buNone/>
            </a:pPr>
            <a:r>
              <a:rPr lang="es-AR" dirty="0"/>
              <a:t>     Ascensor: </a:t>
            </a:r>
            <a:r>
              <a:rPr lang="es-US" dirty="0"/>
              <a:t>son sistemas de transporte vertical que tienen como finalidad el transporte de personas u objetos entre diferentes niveles de un edificio.</a:t>
            </a:r>
          </a:p>
          <a:p>
            <a:pPr>
              <a:buNone/>
            </a:pPr>
            <a:endParaRPr lang="es-AR" dirty="0"/>
          </a:p>
        </p:txBody>
      </p:sp>
      <p:pic>
        <p:nvPicPr>
          <p:cNvPr id="4" name="Imagen 3">
            <a:extLst>
              <a:ext uri="{FF2B5EF4-FFF2-40B4-BE49-F238E27FC236}">
                <a16:creationId xmlns:a16="http://schemas.microsoft.com/office/drawing/2014/main" id="{6792EB7F-689A-4646-8AFE-8D9326FFEDD9}"/>
              </a:ext>
            </a:extLst>
          </p:cNvPr>
          <p:cNvPicPr>
            <a:picLocks noChangeAspect="1"/>
          </p:cNvPicPr>
          <p:nvPr/>
        </p:nvPicPr>
        <p:blipFill>
          <a:blip r:embed="rId2"/>
          <a:stretch>
            <a:fillRect/>
          </a:stretch>
        </p:blipFill>
        <p:spPr>
          <a:xfrm>
            <a:off x="1689278" y="2354317"/>
            <a:ext cx="2680638" cy="4093779"/>
          </a:xfrm>
          <a:prstGeom prst="rect">
            <a:avLst/>
          </a:prstGeom>
        </p:spPr>
      </p:pic>
    </p:spTree>
    <p:extLst>
      <p:ext uri="{BB962C8B-B14F-4D97-AF65-F5344CB8AC3E}">
        <p14:creationId xmlns:p14="http://schemas.microsoft.com/office/powerpoint/2010/main" val="33164155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68225D-0EEC-4EB2-B4A7-3A439C8D3F02}"/>
              </a:ext>
            </a:extLst>
          </p:cNvPr>
          <p:cNvSpPr>
            <a:spLocks noGrp="1"/>
          </p:cNvSpPr>
          <p:nvPr>
            <p:ph type="title"/>
          </p:nvPr>
        </p:nvSpPr>
        <p:spPr>
          <a:xfrm>
            <a:off x="677333" y="476865"/>
            <a:ext cx="8596668" cy="1320800"/>
          </a:xfrm>
        </p:spPr>
        <p:txBody>
          <a:bodyPr>
            <a:normAutofit/>
          </a:bodyPr>
          <a:lstStyle/>
          <a:p>
            <a:r>
              <a:rPr lang="es-AR" sz="4000" dirty="0"/>
              <a:t>Clasificación</a:t>
            </a:r>
          </a:p>
        </p:txBody>
      </p:sp>
      <p:sp>
        <p:nvSpPr>
          <p:cNvPr id="3" name="Marcador de contenido 2">
            <a:extLst>
              <a:ext uri="{FF2B5EF4-FFF2-40B4-BE49-F238E27FC236}">
                <a16:creationId xmlns:a16="http://schemas.microsoft.com/office/drawing/2014/main" id="{C92AF099-B965-4603-9C1D-8D8507CD6DE2}"/>
              </a:ext>
            </a:extLst>
          </p:cNvPr>
          <p:cNvSpPr>
            <a:spLocks noGrp="1"/>
          </p:cNvSpPr>
          <p:nvPr>
            <p:ph idx="1"/>
          </p:nvPr>
        </p:nvSpPr>
        <p:spPr>
          <a:xfrm>
            <a:off x="677333" y="1797665"/>
            <a:ext cx="10133235" cy="5294671"/>
          </a:xfrm>
        </p:spPr>
        <p:txBody>
          <a:bodyPr>
            <a:normAutofit/>
          </a:bodyPr>
          <a:lstStyle/>
          <a:p>
            <a:r>
              <a:rPr lang="es-US" sz="2800" dirty="0"/>
              <a:t>Según su destino</a:t>
            </a:r>
            <a:endParaRPr lang="es-AR" sz="2800" dirty="0"/>
          </a:p>
          <a:p>
            <a:pPr lvl="2"/>
            <a:r>
              <a:rPr lang="es-US" sz="2000" dirty="0"/>
              <a:t>Pasajeros </a:t>
            </a:r>
            <a:endParaRPr lang="es-AR" sz="2000" dirty="0"/>
          </a:p>
          <a:p>
            <a:pPr lvl="2"/>
            <a:r>
              <a:rPr lang="es-US" sz="2000" dirty="0"/>
              <a:t>Cargas </a:t>
            </a:r>
            <a:endParaRPr lang="es-AR" sz="2000" dirty="0"/>
          </a:p>
          <a:p>
            <a:pPr lvl="3"/>
            <a:r>
              <a:rPr lang="es-US" sz="1800" dirty="0"/>
              <a:t>Montacargas</a:t>
            </a:r>
            <a:endParaRPr lang="es-AR" sz="1800" dirty="0"/>
          </a:p>
          <a:p>
            <a:pPr lvl="2"/>
            <a:r>
              <a:rPr lang="es-US" sz="2000" dirty="0"/>
              <a:t>Vehículos</a:t>
            </a:r>
            <a:endParaRPr lang="es-AR" sz="2000" dirty="0"/>
          </a:p>
          <a:p>
            <a:pPr lvl="3"/>
            <a:r>
              <a:rPr lang="es-US" sz="1800" dirty="0" err="1"/>
              <a:t>Montavehículos</a:t>
            </a:r>
            <a:r>
              <a:rPr lang="es-US" sz="1800" dirty="0"/>
              <a:t> </a:t>
            </a:r>
            <a:endParaRPr lang="es-AR" sz="1800" dirty="0"/>
          </a:p>
          <a:p>
            <a:endParaRPr lang="es-AR" dirty="0"/>
          </a:p>
        </p:txBody>
      </p:sp>
    </p:spTree>
    <p:extLst>
      <p:ext uri="{BB962C8B-B14F-4D97-AF65-F5344CB8AC3E}">
        <p14:creationId xmlns:p14="http://schemas.microsoft.com/office/powerpoint/2010/main" val="19521143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12468B-7581-4D41-B033-9AFD2C346A64}"/>
              </a:ext>
            </a:extLst>
          </p:cNvPr>
          <p:cNvSpPr>
            <a:spLocks noGrp="1"/>
          </p:cNvSpPr>
          <p:nvPr>
            <p:ph type="title"/>
          </p:nvPr>
        </p:nvSpPr>
        <p:spPr>
          <a:xfrm>
            <a:off x="3037077" y="1037303"/>
            <a:ext cx="8596668" cy="1320800"/>
          </a:xfrm>
        </p:spPr>
        <p:txBody>
          <a:bodyPr>
            <a:normAutofit/>
          </a:bodyPr>
          <a:lstStyle/>
          <a:p>
            <a:r>
              <a:rPr lang="es-AR" sz="2800" dirty="0">
                <a:solidFill>
                  <a:schemeClr val="tx1"/>
                </a:solidFill>
              </a:rPr>
              <a:t>Según su accionamiento</a:t>
            </a:r>
          </a:p>
        </p:txBody>
      </p:sp>
      <p:pic>
        <p:nvPicPr>
          <p:cNvPr id="17" name="Marcador de contenido 16">
            <a:extLst>
              <a:ext uri="{FF2B5EF4-FFF2-40B4-BE49-F238E27FC236}">
                <a16:creationId xmlns:a16="http://schemas.microsoft.com/office/drawing/2014/main" id="{20BA892F-0E0B-4B6D-BFE4-7EB1A1C3E7F1}"/>
              </a:ext>
            </a:extLst>
          </p:cNvPr>
          <p:cNvPicPr>
            <a:picLocks noGrp="1" noChangeAspect="1"/>
          </p:cNvPicPr>
          <p:nvPr>
            <p:ph idx="1"/>
          </p:nvPr>
        </p:nvPicPr>
        <p:blipFill>
          <a:blip r:embed="rId2"/>
          <a:stretch>
            <a:fillRect/>
          </a:stretch>
        </p:blipFill>
        <p:spPr>
          <a:xfrm>
            <a:off x="6098203" y="2206153"/>
            <a:ext cx="3525373" cy="4018926"/>
          </a:xfrm>
          <a:prstGeom prst="rect">
            <a:avLst/>
          </a:prstGeom>
        </p:spPr>
      </p:pic>
      <p:cxnSp>
        <p:nvCxnSpPr>
          <p:cNvPr id="10" name="Conector recto 9">
            <a:extLst>
              <a:ext uri="{FF2B5EF4-FFF2-40B4-BE49-F238E27FC236}">
                <a16:creationId xmlns:a16="http://schemas.microsoft.com/office/drawing/2014/main" id="{A5F499D7-528B-4EA7-B24B-8767CF0EA265}"/>
              </a:ext>
            </a:extLst>
          </p:cNvPr>
          <p:cNvCxnSpPr>
            <a:cxnSpLocks/>
          </p:cNvCxnSpPr>
          <p:nvPr/>
        </p:nvCxnSpPr>
        <p:spPr>
          <a:xfrm>
            <a:off x="7049729" y="1297858"/>
            <a:ext cx="81116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76C1040F-6B16-4113-8028-A34D00C5AF13}"/>
              </a:ext>
            </a:extLst>
          </p:cNvPr>
          <p:cNvCxnSpPr>
            <a:cxnSpLocks/>
          </p:cNvCxnSpPr>
          <p:nvPr/>
        </p:nvCxnSpPr>
        <p:spPr>
          <a:xfrm>
            <a:off x="2225916" y="1297858"/>
            <a:ext cx="81116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Conector recto de flecha 14">
            <a:extLst>
              <a:ext uri="{FF2B5EF4-FFF2-40B4-BE49-F238E27FC236}">
                <a16:creationId xmlns:a16="http://schemas.microsoft.com/office/drawing/2014/main" id="{E1CD77C0-EF38-4FD8-9988-92745B2DBDBF}"/>
              </a:ext>
            </a:extLst>
          </p:cNvPr>
          <p:cNvCxnSpPr/>
          <p:nvPr/>
        </p:nvCxnSpPr>
        <p:spPr>
          <a:xfrm>
            <a:off x="2225916" y="1297858"/>
            <a:ext cx="0" cy="39984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Conector recto de flecha 15">
            <a:extLst>
              <a:ext uri="{FF2B5EF4-FFF2-40B4-BE49-F238E27FC236}">
                <a16:creationId xmlns:a16="http://schemas.microsoft.com/office/drawing/2014/main" id="{52942475-8CE0-498C-BDEE-8355899F24D9}"/>
              </a:ext>
            </a:extLst>
          </p:cNvPr>
          <p:cNvCxnSpPr/>
          <p:nvPr/>
        </p:nvCxnSpPr>
        <p:spPr>
          <a:xfrm>
            <a:off x="7860890" y="1297857"/>
            <a:ext cx="0" cy="39984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CuadroTexto 17">
            <a:extLst>
              <a:ext uri="{FF2B5EF4-FFF2-40B4-BE49-F238E27FC236}">
                <a16:creationId xmlns:a16="http://schemas.microsoft.com/office/drawing/2014/main" id="{BC444EF5-A9F5-4144-8451-D0B18652F43C}"/>
              </a:ext>
            </a:extLst>
          </p:cNvPr>
          <p:cNvSpPr txBox="1"/>
          <p:nvPr/>
        </p:nvSpPr>
        <p:spPr>
          <a:xfrm>
            <a:off x="7049729" y="1721095"/>
            <a:ext cx="2507226" cy="461665"/>
          </a:xfrm>
          <a:prstGeom prst="rect">
            <a:avLst/>
          </a:prstGeom>
          <a:noFill/>
        </p:spPr>
        <p:txBody>
          <a:bodyPr wrap="square" rtlCol="0">
            <a:spAutoFit/>
          </a:bodyPr>
          <a:lstStyle/>
          <a:p>
            <a:r>
              <a:rPr lang="es-AR" sz="2400" dirty="0">
                <a:latin typeface="+mj-lt"/>
                <a:ea typeface="+mj-ea"/>
                <a:cs typeface="+mj-cs"/>
              </a:rPr>
              <a:t>Hidráulicos</a:t>
            </a:r>
          </a:p>
        </p:txBody>
      </p:sp>
      <p:sp>
        <p:nvSpPr>
          <p:cNvPr id="19" name="CuadroTexto 18">
            <a:extLst>
              <a:ext uri="{FF2B5EF4-FFF2-40B4-BE49-F238E27FC236}">
                <a16:creationId xmlns:a16="http://schemas.microsoft.com/office/drawing/2014/main" id="{857A98DD-8359-4803-BFB8-F2381CDFC7D2}"/>
              </a:ext>
            </a:extLst>
          </p:cNvPr>
          <p:cNvSpPr txBox="1"/>
          <p:nvPr/>
        </p:nvSpPr>
        <p:spPr>
          <a:xfrm>
            <a:off x="1276422" y="1697702"/>
            <a:ext cx="2710147" cy="461665"/>
          </a:xfrm>
          <a:prstGeom prst="rect">
            <a:avLst/>
          </a:prstGeom>
          <a:noFill/>
        </p:spPr>
        <p:txBody>
          <a:bodyPr wrap="square" rtlCol="0">
            <a:spAutoFit/>
          </a:bodyPr>
          <a:lstStyle/>
          <a:p>
            <a:r>
              <a:rPr lang="es-AR" sz="2400" dirty="0">
                <a:latin typeface="+mj-lt"/>
                <a:ea typeface="+mj-ea"/>
                <a:cs typeface="+mj-cs"/>
              </a:rPr>
              <a:t>Electromecánicos</a:t>
            </a:r>
          </a:p>
        </p:txBody>
      </p:sp>
      <p:pic>
        <p:nvPicPr>
          <p:cNvPr id="20" name="Imagen 19">
            <a:extLst>
              <a:ext uri="{FF2B5EF4-FFF2-40B4-BE49-F238E27FC236}">
                <a16:creationId xmlns:a16="http://schemas.microsoft.com/office/drawing/2014/main" id="{024B7F03-D6EA-4FFB-91A2-072D8284CE2E}"/>
              </a:ext>
            </a:extLst>
          </p:cNvPr>
          <p:cNvPicPr>
            <a:picLocks noChangeAspect="1"/>
          </p:cNvPicPr>
          <p:nvPr/>
        </p:nvPicPr>
        <p:blipFill>
          <a:blip r:embed="rId3"/>
          <a:stretch>
            <a:fillRect/>
          </a:stretch>
        </p:blipFill>
        <p:spPr>
          <a:xfrm>
            <a:off x="745999" y="2243957"/>
            <a:ext cx="4036467" cy="3943318"/>
          </a:xfrm>
          <a:prstGeom prst="rect">
            <a:avLst/>
          </a:prstGeom>
        </p:spPr>
      </p:pic>
    </p:spTree>
    <p:extLst>
      <p:ext uri="{BB962C8B-B14F-4D97-AF65-F5344CB8AC3E}">
        <p14:creationId xmlns:p14="http://schemas.microsoft.com/office/powerpoint/2010/main" val="18031963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099F84-7FF5-4723-9AD4-2A0E94C6B7DC}"/>
              </a:ext>
            </a:extLst>
          </p:cNvPr>
          <p:cNvSpPr>
            <a:spLocks noGrp="1"/>
          </p:cNvSpPr>
          <p:nvPr>
            <p:ph type="title"/>
          </p:nvPr>
        </p:nvSpPr>
        <p:spPr>
          <a:xfrm>
            <a:off x="259932" y="3097980"/>
            <a:ext cx="1461182" cy="662039"/>
          </a:xfrm>
        </p:spPr>
        <p:txBody>
          <a:bodyPr/>
          <a:lstStyle/>
          <a:p>
            <a:r>
              <a:rPr lang="es-AR" dirty="0"/>
              <a:t>Partes</a:t>
            </a:r>
          </a:p>
        </p:txBody>
      </p:sp>
      <p:sp>
        <p:nvSpPr>
          <p:cNvPr id="3" name="Marcador de contenido 2">
            <a:extLst>
              <a:ext uri="{FF2B5EF4-FFF2-40B4-BE49-F238E27FC236}">
                <a16:creationId xmlns:a16="http://schemas.microsoft.com/office/drawing/2014/main" id="{F6322E46-D563-4177-ADC8-44AAAC801F69}"/>
              </a:ext>
            </a:extLst>
          </p:cNvPr>
          <p:cNvSpPr>
            <a:spLocks noGrp="1"/>
          </p:cNvSpPr>
          <p:nvPr>
            <p:ph idx="1"/>
          </p:nvPr>
        </p:nvSpPr>
        <p:spPr>
          <a:xfrm>
            <a:off x="2666884" y="526259"/>
            <a:ext cx="9418054" cy="5820228"/>
          </a:xfrm>
        </p:spPr>
        <p:txBody>
          <a:bodyPr>
            <a:normAutofit/>
          </a:bodyPr>
          <a:lstStyle/>
          <a:p>
            <a:r>
              <a:rPr lang="es-AR" dirty="0"/>
              <a:t>Pasadizo</a:t>
            </a:r>
          </a:p>
          <a:p>
            <a:r>
              <a:rPr lang="es-AR" dirty="0"/>
              <a:t>Sala de máquinas</a:t>
            </a:r>
          </a:p>
          <a:p>
            <a:r>
              <a:rPr lang="es-AR" dirty="0"/>
              <a:t>Máquina</a:t>
            </a:r>
          </a:p>
          <a:p>
            <a:r>
              <a:rPr lang="es-AR" dirty="0"/>
              <a:t>Sistema de control</a:t>
            </a:r>
          </a:p>
          <a:p>
            <a:r>
              <a:rPr lang="es-AR" dirty="0"/>
              <a:t>Cabina-bastidor</a:t>
            </a:r>
          </a:p>
          <a:p>
            <a:r>
              <a:rPr lang="es-AR" dirty="0"/>
              <a:t>Puertas de acceso</a:t>
            </a:r>
          </a:p>
          <a:p>
            <a:r>
              <a:rPr lang="es-AR" dirty="0"/>
              <a:t>Cables (</a:t>
            </a:r>
            <a:r>
              <a:rPr lang="es-AR" dirty="0" err="1"/>
              <a:t>susp</a:t>
            </a:r>
            <a:r>
              <a:rPr lang="es-AR" dirty="0"/>
              <a:t>. y viajero)</a:t>
            </a:r>
          </a:p>
          <a:p>
            <a:r>
              <a:rPr lang="es-AR" dirty="0"/>
              <a:t>Contrapeso</a:t>
            </a:r>
          </a:p>
          <a:p>
            <a:r>
              <a:rPr lang="es-AR" dirty="0"/>
              <a:t>Guías</a:t>
            </a:r>
          </a:p>
          <a:p>
            <a:r>
              <a:rPr lang="es-AR" b="1" dirty="0">
                <a:solidFill>
                  <a:srgbClr val="FF0000"/>
                </a:solidFill>
              </a:rPr>
              <a:t>Sistema de paracaídas</a:t>
            </a:r>
          </a:p>
          <a:p>
            <a:r>
              <a:rPr lang="es-AR" b="1" dirty="0">
                <a:solidFill>
                  <a:srgbClr val="FF0000"/>
                </a:solidFill>
              </a:rPr>
              <a:t>Disp. de señalización</a:t>
            </a:r>
          </a:p>
          <a:p>
            <a:r>
              <a:rPr lang="es-AR" b="1" dirty="0">
                <a:solidFill>
                  <a:srgbClr val="FF0000"/>
                </a:solidFill>
              </a:rPr>
              <a:t>Disp. de seguridad</a:t>
            </a:r>
          </a:p>
          <a:p>
            <a:r>
              <a:rPr lang="es-AR" b="1" dirty="0">
                <a:solidFill>
                  <a:srgbClr val="FF0000"/>
                </a:solidFill>
              </a:rPr>
              <a:t>Limitador de velocidad</a:t>
            </a:r>
          </a:p>
          <a:p>
            <a:r>
              <a:rPr lang="es-AR" b="1" dirty="0">
                <a:solidFill>
                  <a:srgbClr val="FF0000"/>
                </a:solidFill>
              </a:rPr>
              <a:t>Amortiguador</a:t>
            </a:r>
          </a:p>
          <a:p>
            <a:endParaRPr lang="es-AR" dirty="0"/>
          </a:p>
        </p:txBody>
      </p:sp>
      <p:sp>
        <p:nvSpPr>
          <p:cNvPr id="5" name="Abrir llave 4">
            <a:extLst>
              <a:ext uri="{FF2B5EF4-FFF2-40B4-BE49-F238E27FC236}">
                <a16:creationId xmlns:a16="http://schemas.microsoft.com/office/drawing/2014/main" id="{D56DA0E4-644E-4EC1-BA02-86F23FDB8499}"/>
              </a:ext>
            </a:extLst>
          </p:cNvPr>
          <p:cNvSpPr/>
          <p:nvPr/>
        </p:nvSpPr>
        <p:spPr>
          <a:xfrm>
            <a:off x="1721114" y="324464"/>
            <a:ext cx="1253613" cy="622381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pic>
        <p:nvPicPr>
          <p:cNvPr id="7" name="Imagen 6">
            <a:extLst>
              <a:ext uri="{FF2B5EF4-FFF2-40B4-BE49-F238E27FC236}">
                <a16:creationId xmlns:a16="http://schemas.microsoft.com/office/drawing/2014/main" id="{22DF2DBF-8708-4C8F-977F-CBADA501D2B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767024" y="212914"/>
            <a:ext cx="5002576" cy="6432169"/>
          </a:xfrm>
          <a:prstGeom prst="rect">
            <a:avLst/>
          </a:prstGeom>
          <a:noFill/>
        </p:spPr>
      </p:pic>
    </p:spTree>
    <p:extLst>
      <p:ext uri="{BB962C8B-B14F-4D97-AF65-F5344CB8AC3E}">
        <p14:creationId xmlns:p14="http://schemas.microsoft.com/office/powerpoint/2010/main" val="8697653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3428B2-17CD-4F4D-8ADD-5F98D0DD05C0}"/>
              </a:ext>
            </a:extLst>
          </p:cNvPr>
          <p:cNvSpPr>
            <a:spLocks noGrp="1"/>
          </p:cNvSpPr>
          <p:nvPr>
            <p:ph type="title"/>
          </p:nvPr>
        </p:nvSpPr>
        <p:spPr>
          <a:xfrm>
            <a:off x="677332" y="157724"/>
            <a:ext cx="8596668" cy="1320800"/>
          </a:xfrm>
        </p:spPr>
        <p:txBody>
          <a:bodyPr/>
          <a:lstStyle/>
          <a:p>
            <a:r>
              <a:rPr lang="es-AR" dirty="0"/>
              <a:t>Partes</a:t>
            </a:r>
          </a:p>
        </p:txBody>
      </p:sp>
      <p:sp>
        <p:nvSpPr>
          <p:cNvPr id="3" name="Marcador de contenido 2">
            <a:extLst>
              <a:ext uri="{FF2B5EF4-FFF2-40B4-BE49-F238E27FC236}">
                <a16:creationId xmlns:a16="http://schemas.microsoft.com/office/drawing/2014/main" id="{D138FB7E-8220-4A14-A981-AF62D3283748}"/>
              </a:ext>
            </a:extLst>
          </p:cNvPr>
          <p:cNvSpPr>
            <a:spLocks noGrp="1"/>
          </p:cNvSpPr>
          <p:nvPr>
            <p:ph idx="1"/>
          </p:nvPr>
        </p:nvSpPr>
        <p:spPr>
          <a:xfrm>
            <a:off x="677332" y="811161"/>
            <a:ext cx="8422423" cy="3760839"/>
          </a:xfrm>
        </p:spPr>
        <p:txBody>
          <a:bodyPr>
            <a:normAutofit fontScale="70000" lnSpcReduction="20000"/>
          </a:bodyPr>
          <a:lstStyle/>
          <a:p>
            <a:pPr algn="just"/>
            <a:r>
              <a:rPr lang="es-US" sz="1900" b="1" dirty="0"/>
              <a:t>Coche:</a:t>
            </a:r>
            <a:r>
              <a:rPr lang="es-US" sz="1900" dirty="0"/>
              <a:t> Conjunto formado por el bastidor, la cabina, plataforma y accesorios que se desliza sobre las guías principales.</a:t>
            </a:r>
          </a:p>
          <a:p>
            <a:pPr algn="just"/>
            <a:r>
              <a:rPr lang="es-US" sz="1900" b="1" dirty="0"/>
              <a:t>Cabina:</a:t>
            </a:r>
          </a:p>
          <a:p>
            <a:pPr lvl="1" algn="just"/>
            <a:r>
              <a:rPr lang="es-US" sz="1900" dirty="0"/>
              <a:t>Cajón resistente a los impactos, ignífugo, luminoso, aireado, seguro y, según las normativas actualmente en vigor, adaptado al uso de personas con discapacidad. </a:t>
            </a:r>
          </a:p>
          <a:p>
            <a:pPr lvl="1" algn="just"/>
            <a:r>
              <a:rPr lang="es-US" sz="1900" dirty="0"/>
              <a:t>Suelo antideslizante y tiene puertas que impiden acceder al hueco por el que circula el elevador. Una fotocélula no permite que las puertas se cierren antes de tiempo. </a:t>
            </a:r>
          </a:p>
          <a:p>
            <a:pPr lvl="1" algn="just"/>
            <a:r>
              <a:rPr lang="es-US" sz="1900" dirty="0"/>
              <a:t>Se instalan siempre en las cabinas algún tipo de ventana abierta al </a:t>
            </a:r>
            <a:r>
              <a:rPr lang="es-US" sz="1900" dirty="0" smtClean="0"/>
              <a:t>hueco </a:t>
            </a:r>
            <a:r>
              <a:rPr lang="es-US" sz="1900" dirty="0"/>
              <a:t>o un indicador de posición.</a:t>
            </a:r>
          </a:p>
          <a:p>
            <a:pPr lvl="1" algn="just"/>
            <a:r>
              <a:rPr lang="es-US" sz="1900" dirty="0"/>
              <a:t>Botón interior que permite al usuario ordenar al sistema en qué planta debe detenerse, y que debe estar a una altura adecuada para usuarios en silla de ruedas 1.20 y 1.50m (Discapacitados)</a:t>
            </a:r>
          </a:p>
          <a:p>
            <a:pPr lvl="1" algn="just"/>
            <a:r>
              <a:rPr lang="es-US" sz="1900" dirty="0"/>
              <a:t>Botones de control de parada de color rojo y  de alarma de color amarillo, que deben contar con escritura en </a:t>
            </a:r>
            <a:r>
              <a:rPr lang="es-US" sz="1900" dirty="0" err="1"/>
              <a:t>Braile</a:t>
            </a:r>
            <a:r>
              <a:rPr lang="es-AR" sz="1900" dirty="0"/>
              <a:t>. Además debe contar con instrucciones de operación en la que se indique</a:t>
            </a:r>
            <a:r>
              <a:rPr lang="es-US" sz="1900" dirty="0"/>
              <a:t>: Nombre del fabricante y/o instalador e</a:t>
            </a:r>
            <a:r>
              <a:rPr lang="es-AR" sz="1900" dirty="0"/>
              <a:t> Instrucciones de maniobra y seguridad.</a:t>
            </a:r>
          </a:p>
          <a:p>
            <a:endParaRPr lang="es-AR" dirty="0"/>
          </a:p>
        </p:txBody>
      </p:sp>
      <p:pic>
        <p:nvPicPr>
          <p:cNvPr id="4" name="Imagen 3">
            <a:extLst>
              <a:ext uri="{FF2B5EF4-FFF2-40B4-BE49-F238E27FC236}">
                <a16:creationId xmlns:a16="http://schemas.microsoft.com/office/drawing/2014/main" id="{F5185382-7D57-4F2F-AB4E-E42458AA88A7}"/>
              </a:ext>
            </a:extLst>
          </p:cNvPr>
          <p:cNvPicPr>
            <a:picLocks noChangeAspect="1"/>
          </p:cNvPicPr>
          <p:nvPr/>
        </p:nvPicPr>
        <p:blipFill>
          <a:blip r:embed="rId2"/>
          <a:stretch>
            <a:fillRect/>
          </a:stretch>
        </p:blipFill>
        <p:spPr>
          <a:xfrm>
            <a:off x="1349064" y="3887431"/>
            <a:ext cx="2109633" cy="2812844"/>
          </a:xfrm>
          <a:prstGeom prst="rect">
            <a:avLst/>
          </a:prstGeom>
        </p:spPr>
      </p:pic>
      <p:pic>
        <p:nvPicPr>
          <p:cNvPr id="5" name="Imagen 4">
            <a:extLst>
              <a:ext uri="{FF2B5EF4-FFF2-40B4-BE49-F238E27FC236}">
                <a16:creationId xmlns:a16="http://schemas.microsoft.com/office/drawing/2014/main" id="{6A4265FD-ACD2-4B68-9748-D2E21EFB796E}"/>
              </a:ext>
            </a:extLst>
          </p:cNvPr>
          <p:cNvPicPr>
            <a:picLocks noChangeAspect="1"/>
          </p:cNvPicPr>
          <p:nvPr/>
        </p:nvPicPr>
        <p:blipFill>
          <a:blip r:embed="rId3"/>
          <a:stretch>
            <a:fillRect/>
          </a:stretch>
        </p:blipFill>
        <p:spPr>
          <a:xfrm>
            <a:off x="9060348" y="1342103"/>
            <a:ext cx="3013972" cy="5358172"/>
          </a:xfrm>
          <a:prstGeom prst="rect">
            <a:avLst/>
          </a:prstGeom>
        </p:spPr>
      </p:pic>
    </p:spTree>
    <p:extLst>
      <p:ext uri="{BB962C8B-B14F-4D97-AF65-F5344CB8AC3E}">
        <p14:creationId xmlns:p14="http://schemas.microsoft.com/office/powerpoint/2010/main" val="692084888"/>
      </p:ext>
    </p:extLst>
  </p:cSld>
  <p:clrMapOvr>
    <a:masterClrMapping/>
  </p:clrMapOvr>
</p:sld>
</file>

<file path=ppt/theme/theme1.xml><?xml version="1.0" encoding="utf-8"?>
<a:theme xmlns:a="http://schemas.openxmlformats.org/drawingml/2006/main" name="Faceta">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Facet</Template>
  <TotalTime>681</TotalTime>
  <Words>2939</Words>
  <Application>Microsoft Office PowerPoint</Application>
  <PresentationFormat>Panorámica</PresentationFormat>
  <Paragraphs>324</Paragraphs>
  <Slides>41</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41</vt:i4>
      </vt:variant>
    </vt:vector>
  </HeadingPairs>
  <TitlesOfParts>
    <vt:vector size="47" baseType="lpstr">
      <vt:lpstr>Arial</vt:lpstr>
      <vt:lpstr>CordiaUPC</vt:lpstr>
      <vt:lpstr>Trebuchet MS</vt:lpstr>
      <vt:lpstr>Wingdings</vt:lpstr>
      <vt:lpstr>Wingdings 3</vt:lpstr>
      <vt:lpstr>Faceta</vt:lpstr>
      <vt:lpstr>Ascensores y Montacargas</vt:lpstr>
      <vt:lpstr>Objetivos de la clase</vt:lpstr>
      <vt:lpstr>Marco Legal</vt:lpstr>
      <vt:lpstr>Marco Teórico</vt:lpstr>
      <vt:lpstr>Definiciones</vt:lpstr>
      <vt:lpstr>Clasificación</vt:lpstr>
      <vt:lpstr>Según su accionamiento</vt:lpstr>
      <vt:lpstr>Partes</vt:lpstr>
      <vt:lpstr>Partes</vt:lpstr>
      <vt:lpstr>Presentación de PowerPoint</vt:lpstr>
      <vt:lpstr>Presentación de PowerPoint</vt:lpstr>
      <vt:lpstr>Presentación de PowerPoint</vt:lpstr>
      <vt:lpstr>Partes</vt:lpstr>
      <vt:lpstr>Partes</vt:lpstr>
      <vt:lpstr>Partes</vt:lpstr>
      <vt:lpstr>Presentación de PowerPoint</vt:lpstr>
      <vt:lpstr>Partes</vt:lpstr>
      <vt:lpstr>Presentación de PowerPoint</vt:lpstr>
      <vt:lpstr>Partes</vt:lpstr>
      <vt:lpstr>Presentación de PowerPoint</vt:lpstr>
      <vt:lpstr>Presentación de PowerPoint</vt:lpstr>
      <vt:lpstr>Partes</vt:lpstr>
      <vt:lpstr>Partes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Principales accidentes</vt:lpstr>
      <vt:lpstr>Montacargas</vt:lpstr>
      <vt:lpstr>Definición:</vt:lpstr>
      <vt:lpstr>Requisitos de montacargas para uso exclusivo de materiales</vt:lpstr>
      <vt:lpstr>Medidas de Seguridad</vt:lpstr>
      <vt:lpstr>Medidas de Seguridad</vt:lpstr>
      <vt:lpstr>Recomendaciones de Uso</vt:lpstr>
      <vt:lpstr>Principales Accidentes</vt:lpstr>
      <vt:lpstr>MUCHAS 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Julio Storani</dc:creator>
  <cp:lastModifiedBy>Usuario</cp:lastModifiedBy>
  <cp:revision>124</cp:revision>
  <dcterms:created xsi:type="dcterms:W3CDTF">2018-08-30T13:51:06Z</dcterms:created>
  <dcterms:modified xsi:type="dcterms:W3CDTF">2018-09-24T21:56:28Z</dcterms:modified>
</cp:coreProperties>
</file>