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notesMasterIdLst>
    <p:notesMasterId r:id="rId57"/>
  </p:notesMasterIdLst>
  <p:sldIdLst>
    <p:sldId id="320" r:id="rId2"/>
    <p:sldId id="361" r:id="rId3"/>
    <p:sldId id="321" r:id="rId4"/>
    <p:sldId id="322" r:id="rId5"/>
    <p:sldId id="355" r:id="rId6"/>
    <p:sldId id="324" r:id="rId7"/>
    <p:sldId id="357" r:id="rId8"/>
    <p:sldId id="356" r:id="rId9"/>
    <p:sldId id="325" r:id="rId10"/>
    <p:sldId id="326" r:id="rId11"/>
    <p:sldId id="327" r:id="rId12"/>
    <p:sldId id="328" r:id="rId13"/>
    <p:sldId id="329" r:id="rId14"/>
    <p:sldId id="330" r:id="rId15"/>
    <p:sldId id="334" r:id="rId16"/>
    <p:sldId id="331" r:id="rId17"/>
    <p:sldId id="332" r:id="rId18"/>
    <p:sldId id="335" r:id="rId19"/>
    <p:sldId id="304" r:id="rId20"/>
    <p:sldId id="360" r:id="rId21"/>
    <p:sldId id="337" r:id="rId22"/>
    <p:sldId id="310" r:id="rId23"/>
    <p:sldId id="339" r:id="rId24"/>
    <p:sldId id="314" r:id="rId25"/>
    <p:sldId id="315" r:id="rId26"/>
    <p:sldId id="341" r:id="rId27"/>
    <p:sldId id="342" r:id="rId28"/>
    <p:sldId id="359" r:id="rId29"/>
    <p:sldId id="343" r:id="rId30"/>
    <p:sldId id="366" r:id="rId31"/>
    <p:sldId id="365" r:id="rId32"/>
    <p:sldId id="363" r:id="rId33"/>
    <p:sldId id="344" r:id="rId34"/>
    <p:sldId id="345" r:id="rId35"/>
    <p:sldId id="346" r:id="rId36"/>
    <p:sldId id="347" r:id="rId37"/>
    <p:sldId id="348" r:id="rId38"/>
    <p:sldId id="286" r:id="rId39"/>
    <p:sldId id="333" r:id="rId40"/>
    <p:sldId id="349" r:id="rId41"/>
    <p:sldId id="350" r:id="rId42"/>
    <p:sldId id="295" r:id="rId43"/>
    <p:sldId id="296" r:id="rId44"/>
    <p:sldId id="297" r:id="rId45"/>
    <p:sldId id="289" r:id="rId46"/>
    <p:sldId id="294" r:id="rId47"/>
    <p:sldId id="351" r:id="rId48"/>
    <p:sldId id="290" r:id="rId49"/>
    <p:sldId id="291" r:id="rId50"/>
    <p:sldId id="292" r:id="rId51"/>
    <p:sldId id="293" r:id="rId52"/>
    <p:sldId id="352" r:id="rId53"/>
    <p:sldId id="353" r:id="rId54"/>
    <p:sldId id="367" r:id="rId55"/>
    <p:sldId id="354" r:id="rId5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/>
        <a:cs typeface="DejaVu Sans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/>
        <a:cs typeface="DejaVu Sans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/>
        <a:cs typeface="DejaVu Sans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/>
        <a:cs typeface="DejaVu Sans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DejaVu Sans"/>
        <a:cs typeface="DejaVu San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DejaVu Sans"/>
        <a:cs typeface="DejaVu San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DejaVu Sans"/>
        <a:cs typeface="DejaVu San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DejaVu Sans"/>
        <a:cs typeface="DejaVu San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DejaVu Sans"/>
        <a:cs typeface="DejaVu San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533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  <a:defRPr/>
            </a:pPr>
            <a:endParaRPr lang="es-AR">
              <a:ea typeface="+mn-ea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AR" noProof="0"/>
          </a:p>
        </p:txBody>
      </p:sp>
    </p:spTree>
    <p:extLst>
      <p:ext uri="{BB962C8B-B14F-4D97-AF65-F5344CB8AC3E}">
        <p14:creationId xmlns:p14="http://schemas.microsoft.com/office/powerpoint/2010/main" val="148086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ln>
            <a:solidFill>
              <a:srgbClr val="000000"/>
            </a:solidFill>
            <a:miter lim="800000"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>
              <a:latin typeface="Times New Roman" pitchFamily="18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fld id="{377993AD-05C5-4487-A740-37383A294B2C}" type="slidenum">
              <a:rPr lang="es-AR"/>
              <a:pPr>
                <a:buClr>
                  <a:srgbClr val="292929"/>
                </a:buClr>
                <a:buSzPct val="100000"/>
                <a:buFont typeface="Arial" charset="0"/>
                <a:buNone/>
              </a:pPr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0902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7577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3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7782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10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7987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54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8192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62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ES"/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3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ES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82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66563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9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86019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73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8806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0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901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46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31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  <p:sp>
        <p:nvSpPr>
          <p:cNvPr id="8397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es-A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4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0F462-162B-41A0-BCA2-377E9FD71579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1597-FAF7-4166-9C97-4E8D9BF4570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850C5-B9B5-483B-A167-BEAE35D6577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49C0D-2ACB-48A7-8DDB-702C83CFFBD4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3299-8EEF-4C86-9703-ABD920599B4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8C03F-9726-4C49-A8D6-29F670583C7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FFE02-397C-4C03-A454-7E0DCA0A3B04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05021-B5F8-40C0-B1DF-D0515AB3E07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3D1D0-1730-4DBC-8638-C8020D965B4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FCD16-8258-4C6F-B9DB-8026A7A7F1A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0FB89-8D04-4F19-BB60-7C38F0A5D1F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292929"/>
              </a:buClr>
              <a:buSzPct val="100000"/>
              <a:buFont typeface="Arial" charset="0"/>
              <a:buNone/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292929"/>
              </a:buClr>
              <a:buSzPct val="100000"/>
              <a:buFont typeface="Arial" charset="0"/>
              <a:buNone/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buClr>
                <a:srgbClr val="292929"/>
              </a:buClr>
              <a:buSzPct val="100000"/>
              <a:buFont typeface="Arial" charset="0"/>
              <a:buNone/>
              <a:defRPr sz="1800" smtClean="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4A87D9F3-F55E-4C08-B0FF-E18374DA9759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292929"/>
              </a:buClr>
              <a:buSzPct val="100000"/>
              <a:buFont typeface="Arial" charset="0"/>
              <a:buNone/>
              <a:defRPr sz="1200">
                <a:solidFill>
                  <a:schemeClr val="bg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292929"/>
              </a:buClr>
              <a:buSzPct val="100000"/>
              <a:buFont typeface="Arial" charset="0"/>
              <a:buNone/>
              <a:defRPr sz="1200">
                <a:solidFill>
                  <a:schemeClr val="bg2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7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543800" cy="25939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A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RECIPIENTES A PRESION Y AMBIENTES HIPERBÁRICOS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195736" y="4653136"/>
            <a:ext cx="4608512" cy="720725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AR" dirty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AR" dirty="0"/>
              <a:t>HIGIENE Y SEGURIDAD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7848600" cy="3024683"/>
          </a:xfrm>
        </p:spPr>
        <p:txBody>
          <a:bodyPr rtlCol="0">
            <a:normAutofit/>
          </a:bodyPr>
          <a:lstStyle/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000" dirty="0">
                <a:latin typeface="+mj-lt"/>
              </a:rPr>
              <a:t>Incendio externo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000" dirty="0">
                <a:latin typeface="+mj-lt"/>
              </a:rPr>
              <a:t>Actuaciones incorrectas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000" dirty="0">
                <a:latin typeface="+mj-lt"/>
              </a:rPr>
              <a:t>Fallos de instrumentación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000" dirty="0">
                <a:latin typeface="+mj-lt"/>
              </a:rPr>
              <a:t>Fallos de equipos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000" dirty="0">
                <a:latin typeface="+mj-lt"/>
              </a:rPr>
              <a:t>Fallos de los servicios generales de la planta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000" dirty="0">
                <a:latin typeface="+mj-lt"/>
              </a:rPr>
              <a:t>Otros efectos</a:t>
            </a:r>
            <a:endParaRPr lang="es-AR" sz="1800" dirty="0"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4094" y="332656"/>
            <a:ext cx="7848600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17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Accidentes</a:t>
            </a:r>
            <a:r>
              <a:rPr lang="es-AR" sz="17600" b="1" dirty="0">
                <a:latin typeface="+mj-lt"/>
              </a:rPr>
              <a:t>:</a:t>
            </a:r>
            <a:br>
              <a:rPr lang="es-AR" sz="10500" dirty="0">
                <a:latin typeface="+mj-lt"/>
              </a:rPr>
            </a:br>
            <a:endParaRPr lang="es-AR" sz="105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2" y="3334569"/>
            <a:ext cx="3084639" cy="21925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12" y="4221088"/>
            <a:ext cx="3128211" cy="23365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37" y="3102993"/>
            <a:ext cx="3039739" cy="26556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7154863" cy="14097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b="1" dirty="0"/>
              <a:t>NORMATIVA </a:t>
            </a:r>
            <a:br>
              <a:rPr lang="es-AR" b="1" dirty="0"/>
            </a:br>
            <a:r>
              <a:rPr lang="es-AR" b="1" dirty="0"/>
              <a:t>DECRETO 351/79</a:t>
            </a:r>
            <a:br>
              <a:rPr lang="es-AR" sz="2800" b="1" dirty="0"/>
            </a:br>
            <a:endParaRPr lang="es-AR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7858125" cy="4800600"/>
          </a:xfrm>
        </p:spPr>
        <p:txBody>
          <a:bodyPr rtlCol="0">
            <a:normAutofit/>
          </a:bodyPr>
          <a:lstStyle/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400" dirty="0">
                <a:latin typeface="+mj-lt"/>
              </a:rPr>
              <a:t>La </a:t>
            </a:r>
            <a:r>
              <a:rPr lang="es-AR" sz="2400" b="1" dirty="0">
                <a:latin typeface="+mj-lt"/>
              </a:rPr>
              <a:t>Ley 19587 </a:t>
            </a:r>
            <a:r>
              <a:rPr lang="es-AR" sz="2400" dirty="0">
                <a:latin typeface="+mj-lt"/>
              </a:rPr>
              <a:t>en su Decreto reglamentario </a:t>
            </a:r>
            <a:r>
              <a:rPr lang="es-AR" sz="2400" b="1" dirty="0">
                <a:latin typeface="+mj-lt"/>
              </a:rPr>
              <a:t>351/79</a:t>
            </a:r>
            <a:r>
              <a:rPr lang="es-AR" sz="2400" dirty="0">
                <a:latin typeface="+mj-lt"/>
              </a:rPr>
              <a:t> trata en </a:t>
            </a:r>
            <a:r>
              <a:rPr lang="es-AR" sz="2400" b="1" dirty="0">
                <a:latin typeface="+mj-lt"/>
              </a:rPr>
              <a:t>sus artículos 138 al 144 acerca del control de los recipientes que se encuentran sometidos a presión</a:t>
            </a:r>
            <a:r>
              <a:rPr lang="es-AR" sz="2400" dirty="0">
                <a:latin typeface="+mj-lt"/>
              </a:rPr>
              <a:t>, tales como calderas, hogares, hornos, calentadores y demás aparatos que puedan desarrollar presiones internas.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139" y="1412776"/>
            <a:ext cx="7848600" cy="1800225"/>
          </a:xfrm>
        </p:spPr>
        <p:txBody>
          <a:bodyPr rtlCol="0">
            <a:noAutofit/>
          </a:bodyPr>
          <a:lstStyle/>
          <a:p>
            <a:pPr algn="just" fontAlgn="auto">
              <a:spcBef>
                <a:spcPts val="7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dirty="0">
                <a:latin typeface="+mj-lt"/>
              </a:rPr>
              <a:t> </a:t>
            </a:r>
            <a:r>
              <a:rPr lang="es-AR" dirty="0">
                <a:latin typeface="+mj-lt"/>
              </a:rPr>
              <a:t>En todo establecimiento en que existan aparatos que puedan desarrollar presión interna, </a:t>
            </a:r>
            <a:r>
              <a:rPr lang="es-ES_tradnl" dirty="0">
                <a:latin typeface="+mj-lt"/>
              </a:rPr>
              <a:t>deben contar con </a:t>
            </a:r>
            <a:r>
              <a:rPr lang="es-ES_tradnl" b="1" dirty="0">
                <a:latin typeface="+mj-lt"/>
              </a:rPr>
              <a:t>dispositivos de seguridad bien visibles</a:t>
            </a:r>
          </a:p>
          <a:p>
            <a:pPr algn="just" fontAlgn="auto">
              <a:spcBef>
                <a:spcPts val="7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b="1" dirty="0">
                <a:latin typeface="+mj-lt"/>
              </a:rPr>
              <a:t>Señalización</a:t>
            </a:r>
          </a:p>
          <a:p>
            <a:pPr algn="just" fontAlgn="auto">
              <a:spcBef>
                <a:spcPts val="7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dirty="0">
                <a:latin typeface="+mj-lt"/>
              </a:rPr>
              <a:t> </a:t>
            </a:r>
            <a:r>
              <a:rPr lang="es-ES_tradnl" b="1" dirty="0">
                <a:latin typeface="+mj-lt"/>
              </a:rPr>
              <a:t>Indicar prescripciones </a:t>
            </a:r>
            <a:r>
              <a:rPr lang="es-ES_tradnl" dirty="0">
                <a:latin typeface="+mj-lt"/>
              </a:rPr>
              <a:t>para ejecutar maniobras correctas</a:t>
            </a:r>
          </a:p>
          <a:p>
            <a:pPr algn="just" fontAlgn="auto">
              <a:spcBef>
                <a:spcPts val="7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dirty="0">
                <a:latin typeface="+mj-lt"/>
              </a:rPr>
              <a:t> </a:t>
            </a:r>
            <a:r>
              <a:rPr lang="es-ES_tradnl" b="1" dirty="0">
                <a:latin typeface="+mj-lt"/>
              </a:rPr>
              <a:t>Trabajadores capacitados</a:t>
            </a:r>
            <a:endParaRPr lang="es-AR" sz="1800" b="1" dirty="0"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850" y="692150"/>
            <a:ext cx="7848600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17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Art. 138: “Establecimientos”</a:t>
            </a:r>
            <a:br>
              <a:rPr lang="es-AR" sz="10500" dirty="0">
                <a:latin typeface="+mj-lt"/>
              </a:rPr>
            </a:br>
            <a:endParaRPr lang="es-AR" sz="105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</p:txBody>
      </p:sp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99" y="4365104"/>
            <a:ext cx="4389097" cy="2398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3857908"/>
            <a:ext cx="4707214" cy="15873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3" y="1989138"/>
            <a:ext cx="8208962" cy="2087562"/>
          </a:xfrm>
        </p:spPr>
        <p:txBody>
          <a:bodyPr rtlCol="0">
            <a:normAutofit fontScale="92500"/>
          </a:bodyPr>
          <a:lstStyle/>
          <a:p>
            <a:pPr algn="just" fontAlgn="auto">
              <a:spcBef>
                <a:spcPts val="7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sz="2400" dirty="0">
                <a:latin typeface="+mj-lt"/>
              </a:rPr>
              <a:t> Debido a que son elementos que aumentan la temperatura, se recomienda colocar pantallas o revestimientos para </a:t>
            </a:r>
            <a:r>
              <a:rPr lang="es-ES_tradnl" sz="2400" b="1" dirty="0">
                <a:latin typeface="+mj-lt"/>
              </a:rPr>
              <a:t>evitar la acción excesiva del calor </a:t>
            </a:r>
            <a:r>
              <a:rPr lang="es-ES_tradnl" sz="2400" dirty="0">
                <a:latin typeface="+mj-lt"/>
              </a:rPr>
              <a:t>en el personal.</a:t>
            </a:r>
            <a:endParaRPr lang="es-ES_tradnl" sz="500" dirty="0">
              <a:latin typeface="+mj-lt"/>
            </a:endParaRPr>
          </a:p>
          <a:p>
            <a:pPr algn="just" fontAlgn="auto">
              <a:spcBef>
                <a:spcPts val="7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ES_tradnl" sz="2400" dirty="0">
                <a:latin typeface="+mj-lt"/>
              </a:rPr>
              <a:t> </a:t>
            </a:r>
            <a:r>
              <a:rPr lang="es-ES_tradnl" sz="2400" b="1" dirty="0">
                <a:latin typeface="+mj-lt"/>
              </a:rPr>
              <a:t>No almacenar materiales combustible cerca </a:t>
            </a:r>
            <a:r>
              <a:rPr lang="es-ES_tradnl" sz="2400" dirty="0">
                <a:latin typeface="+mj-lt"/>
              </a:rPr>
              <a:t>de las calderas, hornos y hogares.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0350" y="620713"/>
            <a:ext cx="7850188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17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Art. 139: “Calderas, hornos y hogares”</a:t>
            </a:r>
            <a:br>
              <a:rPr lang="es-AR" sz="1050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s-AR" sz="105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3988848"/>
            <a:ext cx="1344607" cy="1616608"/>
          </a:xfrm>
          <a:prstGeom prst="rect">
            <a:avLst/>
          </a:prstGeom>
        </p:spPr>
      </p:pic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678179"/>
            <a:ext cx="3137644" cy="18545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7" y="3405184"/>
            <a:ext cx="38105" cy="47632"/>
          </a:xfrm>
          <a:prstGeom prst="rect">
            <a:avLst/>
          </a:prstGeom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98" y="3793729"/>
            <a:ext cx="2985940" cy="26048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92100" y="620713"/>
            <a:ext cx="7848600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17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Art. 140: “Protección en Calderas”</a:t>
            </a:r>
            <a:br>
              <a:rPr lang="es-AR" sz="1050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s-AR" sz="105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92100" y="1933575"/>
            <a:ext cx="7951788" cy="187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Bef>
                <a:spcPts val="700"/>
              </a:spcBef>
              <a:buClr>
                <a:srgbClr val="292929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s-AR" sz="2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Las calderas, ya sean de encendido manual o automático, serán </a:t>
            </a:r>
            <a:r>
              <a:rPr lang="es-AR" sz="2200" b="1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controladas e inspeccionadas totalmente </a:t>
            </a:r>
            <a:r>
              <a:rPr lang="es-AR" sz="2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por lo menos una vez al año o por temporadas.</a:t>
            </a:r>
          </a:p>
          <a:p>
            <a:pPr marL="342900" indent="-342900" algn="just">
              <a:spcBef>
                <a:spcPts val="700"/>
              </a:spcBef>
              <a:buClr>
                <a:srgbClr val="292929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s-AR" sz="2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Se realizaran </a:t>
            </a:r>
            <a:r>
              <a:rPr lang="es-AR" sz="2200" b="1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pruebas sobre las válvulas </a:t>
            </a:r>
            <a:r>
              <a:rPr lang="es-AR" sz="2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bajo situaciones de operación.</a:t>
            </a:r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89789"/>
            <a:ext cx="2808312" cy="2044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4 Imagen" descr="Recorte de pantalla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6"/>
          <a:stretch/>
        </p:blipFill>
        <p:spPr>
          <a:xfrm>
            <a:off x="4543351" y="3865793"/>
            <a:ext cx="2576100" cy="26324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6"/>
          <p:cNvSpPr>
            <a:spLocks noGrp="1" noChangeArrowheads="1"/>
          </p:cNvSpPr>
          <p:nvPr>
            <p:ph idx="1"/>
          </p:nvPr>
        </p:nvSpPr>
        <p:spPr>
          <a:xfrm>
            <a:off x="260350" y="1844675"/>
            <a:ext cx="7850188" cy="1606550"/>
          </a:xfr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_tradnl" dirty="0">
                <a:latin typeface="Constantia" pitchFamily="18" charset="0"/>
              </a:rPr>
              <a:t> Las </a:t>
            </a:r>
            <a:r>
              <a:rPr lang="es-ES_tradnl" b="1" dirty="0">
                <a:latin typeface="Constantia" pitchFamily="18" charset="0"/>
              </a:rPr>
              <a:t>válvulas de seguridad </a:t>
            </a:r>
            <a:r>
              <a:rPr lang="es-ES_tradnl" dirty="0">
                <a:latin typeface="Constantia" pitchFamily="18" charset="0"/>
              </a:rPr>
              <a:t>para evacuar en casa de emergencia el volumen total de fluido, previendo el riesgo.</a:t>
            </a:r>
          </a:p>
          <a:p>
            <a:pPr algn="just">
              <a:buFont typeface="Wingdings" pitchFamily="2" charset="2"/>
              <a:buChar char="q"/>
            </a:pPr>
            <a:endParaRPr lang="es-ES_tradnl" sz="500" dirty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s-ES_tradnl" dirty="0">
                <a:latin typeface="Constantia" pitchFamily="18" charset="0"/>
              </a:rPr>
              <a:t> Presencia de </a:t>
            </a:r>
            <a:r>
              <a:rPr lang="es-ES_tradnl" b="1" dirty="0">
                <a:latin typeface="Constantia" pitchFamily="18" charset="0"/>
              </a:rPr>
              <a:t>dispositivos para interrumpir el suministro de combustible</a:t>
            </a:r>
            <a:r>
              <a:rPr lang="es-ES_tradnl" dirty="0">
                <a:latin typeface="Constantia" pitchFamily="18" charset="0"/>
              </a:rPr>
              <a:t> para que cese el incremento de presión</a:t>
            </a:r>
            <a:endParaRPr lang="es-ES" dirty="0">
              <a:latin typeface="Constantia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0350" y="333375"/>
            <a:ext cx="7850188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17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Art. 141: “Otros elementos de seguridad”</a:t>
            </a:r>
            <a:br>
              <a:rPr lang="es-AR" sz="1050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s-AR" sz="105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AR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8" y="1196975"/>
            <a:ext cx="8229600" cy="2519363"/>
          </a:xfrm>
        </p:spPr>
        <p:txBody>
          <a:bodyPr rtlCol="0">
            <a:normAutofit fontScale="25000" lnSpcReduction="20000"/>
          </a:bodyPr>
          <a:lstStyle/>
          <a:p>
            <a:pPr algn="just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s-AR" sz="8000" dirty="0"/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AR" sz="8000" dirty="0">
                <a:latin typeface="+mj-lt"/>
              </a:rPr>
              <a:t> Evitar el almacenamiento excesivo de gases.</a:t>
            </a:r>
          </a:p>
          <a:p>
            <a:pPr marL="11430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AR" sz="1600" u="sng" dirty="0">
              <a:latin typeface="+mj-lt"/>
            </a:endParaRP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AR" sz="8000" dirty="0">
                <a:latin typeface="+mj-lt"/>
              </a:rPr>
              <a:t> Colocación de los recipientes de manera tal de evitar caídas o  </a:t>
            </a:r>
          </a:p>
          <a:p>
            <a:pPr marL="11430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AR" sz="8000" dirty="0">
                <a:latin typeface="+mj-lt"/>
              </a:rPr>
              <a:t>     choques.</a:t>
            </a:r>
          </a:p>
          <a:p>
            <a:pPr marL="11430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AR" sz="1600" dirty="0">
              <a:latin typeface="+mj-lt"/>
            </a:endParaRP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AR" sz="8000" dirty="0">
                <a:latin typeface="+mj-lt"/>
              </a:rPr>
              <a:t>Los locales de almacenaje serán de paredes resistentes al fuego y cumplirán las prescripciones dictadas para sustancias inflamables o explosivas. </a:t>
            </a: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s-AR" sz="1600" dirty="0">
              <a:latin typeface="+mj-lt"/>
            </a:endParaRP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AR" sz="8000" dirty="0">
                <a:latin typeface="+mj-lt"/>
              </a:rPr>
              <a:t> Colocar cartelería de “PELIGRO DE EXPLOSIÓN”.                                                      </a:t>
            </a: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AR" sz="8000" dirty="0">
                <a:latin typeface="+mj-lt"/>
              </a:rPr>
              <a:t> Para traslado: se disponen de carretillas con ruedas y trabas o </a:t>
            </a:r>
          </a:p>
          <a:p>
            <a:pPr marL="11430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AR" sz="8000" dirty="0">
                <a:latin typeface="+mj-lt"/>
              </a:rPr>
              <a:t>     cadenas que impidan caídas.</a:t>
            </a:r>
          </a:p>
          <a:p>
            <a:pPr marL="640080" lvl="1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s-AR" sz="6800" dirty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6800" u="sng" dirty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6800" dirty="0"/>
          </a:p>
          <a:p>
            <a:pPr marL="11430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AR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0350" y="549275"/>
            <a:ext cx="7850188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9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Art. 142: “Formas de almacenar los recipientes que contengan gases licuados a presión”</a:t>
            </a:r>
            <a:br>
              <a:rPr lang="es-AR" sz="1050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s-AR" sz="105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"/>
          <a:stretch/>
        </p:blipFill>
        <p:spPr>
          <a:xfrm>
            <a:off x="1979712" y="4492929"/>
            <a:ext cx="4680520" cy="21592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628774"/>
            <a:ext cx="8039100" cy="1800225"/>
          </a:xfrm>
        </p:spPr>
        <p:txBody>
          <a:bodyPr rtlCol="0">
            <a:normAutofit lnSpcReduction="10000"/>
          </a:bodyPr>
          <a:lstStyle/>
          <a:p>
            <a:pPr algn="just" fontAlgn="auto">
              <a:spcBef>
                <a:spcPts val="7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2400" dirty="0">
                <a:latin typeface="+mj-lt"/>
              </a:rPr>
              <a:t>Los aparatos en los cuales se pueda desarrollar presión interna por cualquier causa ajena a su función específica, poseerán dispositivos de alivio de presión. Además los lugares que almacenen estos apartados deberán contar con salidas adecuadas</a:t>
            </a:r>
            <a:endParaRPr lang="es-ES_tradnl" sz="2400" dirty="0"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288" y="333375"/>
            <a:ext cx="7848600" cy="106045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3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Art. 143: “Aparatos que desarrollen presión interna”</a:t>
            </a:r>
            <a:br>
              <a:rPr lang="es-AR" sz="320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s-AR" sz="32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1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1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1000" b="1" dirty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50825" y="260350"/>
            <a:ext cx="7850188" cy="106045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Art. 144: “Aparatos capaces de producir frío”</a:t>
            </a:r>
            <a:br>
              <a:rPr lang="es-AR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es-AR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105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105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1050" b="1" dirty="0">
              <a:latin typeface="+mj-lt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7513" y="1700213"/>
            <a:ext cx="7704137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292929"/>
              </a:buClr>
              <a:buSzPct val="100000"/>
              <a:buFont typeface="Arial" charset="0"/>
              <a:buNone/>
              <a:defRPr/>
            </a:pPr>
            <a:r>
              <a:rPr lang="es-AR" sz="24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Los aparatos sometidos a presión interna capaces de producir frío, con la posibilidad de desprendimiento de contaminantes, deberán estar aislados y ventilados convenientemente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981075"/>
            <a:ext cx="8353425" cy="5253038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500" u="sng" dirty="0">
                <a:latin typeface="+mj-lt"/>
              </a:rPr>
              <a:t>DE LOS EMPLEADORES:</a:t>
            </a:r>
            <a:br>
              <a:rPr lang="es-AR" sz="2500" u="sng" dirty="0">
                <a:latin typeface="+mj-lt"/>
              </a:rPr>
            </a:br>
            <a:r>
              <a:rPr lang="es-AR" sz="2500" dirty="0">
                <a:latin typeface="+mj-lt"/>
              </a:rPr>
              <a:t>- </a:t>
            </a:r>
            <a:r>
              <a:rPr lang="es-AR" sz="2100" dirty="0">
                <a:latin typeface="+mj-lt"/>
              </a:rPr>
              <a:t>Autorización de los equipos por la autoridad competente.</a:t>
            </a:r>
            <a:br>
              <a:rPr lang="es-AR" sz="2100" u="sng" dirty="0">
                <a:latin typeface="+mj-lt"/>
              </a:rPr>
            </a:br>
            <a:r>
              <a:rPr lang="es-AR" sz="2100" dirty="0">
                <a:latin typeface="+mj-lt"/>
              </a:rPr>
              <a:t>- Contar con personal capacitado.</a:t>
            </a:r>
            <a:br>
              <a:rPr lang="es-AR" sz="2100" dirty="0">
                <a:latin typeface="+mj-lt"/>
              </a:rPr>
            </a:br>
            <a:r>
              <a:rPr lang="es-AR" sz="2100" dirty="0">
                <a:latin typeface="+mj-lt"/>
              </a:rPr>
              <a:t>- Elaborar y establecer por escrito un manual de higiene y seguridad.</a:t>
            </a:r>
            <a:br>
              <a:rPr lang="es-AR" sz="2100" dirty="0">
                <a:latin typeface="+mj-lt"/>
              </a:rPr>
            </a:br>
            <a:r>
              <a:rPr lang="es-AR" sz="2100" dirty="0">
                <a:latin typeface="+mj-lt"/>
              </a:rPr>
              <a:t>- Dar aviso sobre modificaciones en operación o instalaciones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25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500" u="sng" dirty="0">
                <a:latin typeface="+mj-lt"/>
              </a:rPr>
              <a:t>DE LOS TRABAJADORES:</a:t>
            </a:r>
            <a:br>
              <a:rPr lang="es-AR" sz="2500" dirty="0">
                <a:latin typeface="+mj-lt"/>
              </a:rPr>
            </a:br>
            <a:r>
              <a:rPr lang="es-AR" sz="2000" dirty="0">
                <a:latin typeface="+mj-lt"/>
              </a:rPr>
              <a:t>- </a:t>
            </a:r>
            <a:r>
              <a:rPr lang="es-AR" sz="2100" dirty="0">
                <a:latin typeface="+mj-lt"/>
              </a:rPr>
              <a:t>Participar en cursos de capacitación.</a:t>
            </a:r>
            <a:br>
              <a:rPr lang="es-AR" sz="2100" dirty="0">
                <a:latin typeface="+mj-lt"/>
              </a:rPr>
            </a:br>
            <a:r>
              <a:rPr lang="es-AR" sz="2100" dirty="0">
                <a:latin typeface="+mj-lt"/>
              </a:rPr>
              <a:t>- Reportar las condiciones de operación de los equipos.</a:t>
            </a:r>
            <a:br>
              <a:rPr lang="es-AR" sz="2100" dirty="0">
                <a:latin typeface="+mj-lt"/>
              </a:rPr>
            </a:br>
            <a:r>
              <a:rPr lang="es-AR" sz="2100" dirty="0">
                <a:latin typeface="+mj-lt"/>
              </a:rPr>
              <a:t>- Operar los equipos según los manuales.</a:t>
            </a:r>
            <a:br>
              <a:rPr lang="es-AR" sz="2100" dirty="0">
                <a:latin typeface="+mj-lt"/>
              </a:rPr>
            </a:br>
            <a:endParaRPr lang="es-AR" sz="21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20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20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2000" dirty="0"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7950" y="246063"/>
            <a:ext cx="7848600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s-AR" sz="17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OBLIGACIONES</a:t>
            </a:r>
            <a:br>
              <a:rPr lang="es-AR" sz="10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s-AR" sz="105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630965"/>
            <a:ext cx="2376264" cy="20906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608D7-A5FF-45CD-A2BB-5E03A70E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96D30F-590F-409C-8807-ABD272538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2600" dirty="0"/>
              <a:t>Identificación y análisis de riesgos.</a:t>
            </a:r>
          </a:p>
          <a:p>
            <a:r>
              <a:rPr lang="es-AR" sz="2600" dirty="0"/>
              <a:t>Evitar exposición a riesgos. </a:t>
            </a:r>
          </a:p>
          <a:p>
            <a:r>
              <a:rPr lang="es-AR" sz="2600" dirty="0"/>
              <a:t>Prevención de accidentes.</a:t>
            </a:r>
          </a:p>
          <a:p>
            <a:r>
              <a:rPr lang="es-AR" sz="2600" dirty="0"/>
              <a:t>Trabajar con seguridad y a conciencia.</a:t>
            </a:r>
          </a:p>
          <a:p>
            <a:r>
              <a:rPr lang="es-AR" sz="2600" dirty="0"/>
              <a:t>Informar sobre la normativa vigente y disposiciones reglamentarias.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30019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95288" y="1700213"/>
            <a:ext cx="7661275" cy="4033837"/>
          </a:xfrm>
        </p:spPr>
        <p:txBody>
          <a:bodyPr lIns="0" tIns="0" rIns="0" bIns="0"/>
          <a:lstStyle/>
          <a:p>
            <a:pPr marL="533400" indent="-419100"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100" dirty="0">
              <a:latin typeface="Cambria" pitchFamily="18" charset="0"/>
            </a:endParaRPr>
          </a:p>
          <a:p>
            <a:pPr marL="533400" indent="-4191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dirty="0">
                <a:latin typeface="Cambria" pitchFamily="18" charset="0"/>
              </a:rPr>
              <a:t>La Secretaría de Energía asignará un número de control a cada equipo.</a:t>
            </a:r>
          </a:p>
          <a:p>
            <a:pPr marL="533400" indent="-4191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dirty="0">
                <a:latin typeface="Cambria" pitchFamily="18" charset="0"/>
              </a:rPr>
              <a:t>La autorización de funcionamiento tendrá una vigencia de 10 años para equipos nuevos y de 5 años para equipos usados.</a:t>
            </a:r>
          </a:p>
          <a:p>
            <a:pPr marL="533400" indent="-4191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dirty="0">
                <a:latin typeface="Cambria" pitchFamily="18" charset="0"/>
              </a:rPr>
              <a:t>Antes del vencimiento de los plazos, el empleador deberá presentar un dictamen expedido por una unidad de verificación acreditada que certifique que los equipos continúan con las condiciones de seguridad y los dispositivos establecidos en la norma, o solicitar una visita de inspección a la Dirección correspondiente.</a:t>
            </a:r>
            <a:endParaRPr lang="es-ES_tradnl" sz="2100" dirty="0">
              <a:latin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7950" y="24606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Procedimiento de autorización de Equipos</a:t>
            </a:r>
            <a:endParaRPr lang="es-AR" sz="26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65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95288" y="1700213"/>
            <a:ext cx="7661275" cy="4033837"/>
          </a:xfrm>
        </p:spPr>
        <p:txBody>
          <a:bodyPr lIns="0" tIns="0" rIns="0" bIns="0"/>
          <a:lstStyle/>
          <a:p>
            <a:pPr marL="533400" indent="-419100"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100" dirty="0">
              <a:latin typeface="Cambria" pitchFamily="18" charset="0"/>
            </a:endParaRPr>
          </a:p>
          <a:p>
            <a:pPr marL="533400" indent="-4191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dirty="0">
                <a:latin typeface="Cambria" pitchFamily="18" charset="0"/>
              </a:rPr>
              <a:t>Si se detectara que los equipos no reúnen las condiciones de seguridad establecidos en normas, la Dirección correspondiente ordenará se subsanen las deficiencias identificadas y colocará un aviso.</a:t>
            </a:r>
          </a:p>
          <a:p>
            <a:pPr marL="533400" indent="-419100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dirty="0">
                <a:latin typeface="Cambria" pitchFamily="18" charset="0"/>
              </a:rPr>
              <a:t>Si se detecta que los equipos ya no son susceptibles de reparación alguna y representan un riesgo inminente para la seguridad de los trabajadores o del centro de trabajo, se cancelará la autorización de funcionamiento.</a:t>
            </a:r>
            <a:endParaRPr lang="es-ES_tradnl" sz="2100" dirty="0">
              <a:latin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7950" y="24606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Procedimiento de autorización de Equipos</a:t>
            </a:r>
            <a:endParaRPr lang="es-AR" sz="260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>
                <a:latin typeface="Cambria" pitchFamily="18" charset="0"/>
              </a:rPr>
              <a:t>Instalación de equipos en lugares de mínimo riesgo.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>
                <a:latin typeface="Cambria" pitchFamily="18" charset="0"/>
              </a:rPr>
              <a:t>Estructuras resistentes a cargas y a agentes externos.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>
                <a:latin typeface="Cambria" pitchFamily="18" charset="0"/>
              </a:rPr>
              <a:t>Instalación en zonas libres de impacto, vibraciones y con ventilación permanente.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>
                <a:latin typeface="Cambria" pitchFamily="18" charset="0"/>
              </a:rPr>
              <a:t>Los accesos al equipo y dispositivos de seguridad deben mantenerse despejados.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>
                <a:latin typeface="Cambria" pitchFamily="18" charset="0"/>
              </a:rPr>
              <a:t>Los generadores de vapor o calderas deben estar en un area destinada solo para ellos.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>
                <a:latin typeface="Cambria" pitchFamily="18" charset="0"/>
              </a:rPr>
              <a:t>Altura mín. entre el techo del local y el equipo: 1,5m.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>
                <a:latin typeface="Cambria" pitchFamily="18" charset="0"/>
              </a:rPr>
              <a:t>Espacio mín. entre equipos: 1m.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>
                <a:latin typeface="Cambria" pitchFamily="18" charset="0"/>
              </a:rPr>
              <a:t>Los equipos deben ser vigilados permanentemente.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None/>
            </a:pPr>
            <a:endParaRPr lang="es-AR" sz="2300">
              <a:latin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8891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Condiciones de Higiene y Seguridad</a:t>
            </a:r>
            <a:endParaRPr lang="es-AR" sz="260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692150"/>
            <a:ext cx="8064500" cy="79216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Tipos de Inspecciones</a:t>
            </a: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104452" name="Rectangle 2"/>
          <p:cNvSpPr>
            <a:spLocks noChangeArrowheads="1"/>
          </p:cNvSpPr>
          <p:nvPr/>
        </p:nvSpPr>
        <p:spPr bwMode="auto">
          <a:xfrm>
            <a:off x="395288" y="1700213"/>
            <a:ext cx="766127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100">
              <a:solidFill>
                <a:schemeClr val="tx1"/>
              </a:solidFill>
              <a:latin typeface="Cambria" pitchFamily="18" charset="0"/>
            </a:endParaRP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Inspección Inicial</a:t>
            </a:r>
            <a:r>
              <a:rPr lang="es-AR" sz="2100">
                <a:solidFill>
                  <a:schemeClr val="tx1"/>
                </a:solidFill>
                <a:latin typeface="Cambria" pitchFamily="18" charset="0"/>
              </a:rPr>
              <a:t>: se realiza después de otorgada la autorización provisional de funcionamiento, debe efectuarse en un término no mayor de seis meses</a:t>
            </a:r>
            <a:r>
              <a:rPr lang="es-ES" sz="210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Inspección periódica</a:t>
            </a:r>
            <a:r>
              <a:rPr lang="es-AR" sz="2100">
                <a:solidFill>
                  <a:schemeClr val="tx1"/>
                </a:solidFill>
                <a:latin typeface="Cambria" pitchFamily="18" charset="0"/>
              </a:rPr>
              <a:t>: Debe efectuarse cada 12 meses.</a:t>
            </a: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Inspección de comprobación</a:t>
            </a:r>
            <a:r>
              <a:rPr lang="es-AR" sz="2100">
                <a:solidFill>
                  <a:schemeClr val="tx1"/>
                </a:solidFill>
                <a:latin typeface="Cambria" pitchFamily="18" charset="0"/>
              </a:rPr>
              <a:t>: verifica que las medidas de seguridad, reparación o adecuación de un equipo señaladas en la inspección inicial, periódica o extraordinaria, son o no cumplidas en los términos de esta norma.</a:t>
            </a: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Inspección extraordinaria</a:t>
            </a:r>
            <a:r>
              <a:rPr lang="es-ES" sz="2100" u="sng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sz="2100" u="sng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9388" y="333375"/>
            <a:ext cx="8064500" cy="79216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Calderas</a:t>
            </a: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39750" y="1052513"/>
            <a:ext cx="691197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dirty="0">
                <a:solidFill>
                  <a:schemeClr val="tx1"/>
                </a:solidFill>
              </a:rPr>
              <a:t>Recipiente cerrado que genera vapor de agua a presiones superiores a las atmosféricas, absorbiendo parte del calor que desarrolla la combustión de algún material combustible en el hogar</a:t>
            </a:r>
            <a:r>
              <a:rPr lang="es-ES" dirty="0">
                <a:solidFill>
                  <a:schemeClr val="tx1"/>
                </a:solidFill>
              </a:rPr>
              <a:t>.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60422" name="Rectangle 2"/>
          <p:cNvSpPr>
            <a:spLocks noChangeArrowheads="1"/>
          </p:cNvSpPr>
          <p:nvPr/>
        </p:nvSpPr>
        <p:spPr bwMode="auto">
          <a:xfrm>
            <a:off x="323850" y="2492375"/>
            <a:ext cx="766127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100" dirty="0">
              <a:solidFill>
                <a:schemeClr val="tx1"/>
              </a:solidFill>
              <a:latin typeface="Cambria" pitchFamily="18" charset="0"/>
            </a:endParaRP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dirty="0">
                <a:solidFill>
                  <a:schemeClr val="tx1"/>
                </a:solidFill>
                <a:latin typeface="Cambria" pitchFamily="18" charset="0"/>
              </a:rPr>
              <a:t>El nivel de agua</a:t>
            </a:r>
            <a:r>
              <a:rPr lang="es-ES" sz="2100" dirty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s-AR" sz="2100" dirty="0">
                <a:solidFill>
                  <a:schemeClr val="tx1"/>
                </a:solidFill>
                <a:latin typeface="Cambria" pitchFamily="18" charset="0"/>
              </a:rPr>
              <a:t>nunca debe dejar al descubierto aquellas partes de la caldera que se encuentran en contacto con la llama o con los gases calientes, ya que el recalentamiento de las chapas entraña el peligro de explosión.</a:t>
            </a:r>
            <a:r>
              <a:rPr lang="es-ES" sz="2100" dirty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AR" sz="2100" dirty="0">
              <a:solidFill>
                <a:schemeClr val="tx1"/>
              </a:solidFill>
              <a:latin typeface="Cambria" pitchFamily="18" charset="0"/>
            </a:endParaRP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dirty="0">
                <a:solidFill>
                  <a:schemeClr val="tx1"/>
                </a:solidFill>
                <a:latin typeface="Cambria" pitchFamily="18" charset="0"/>
              </a:rPr>
              <a:t>La toma de vapor debe estar alejada del nivel de agua, para que el vapor que sale de la caldera arrastre la menor cantidad posible del agua que proyecta la ebullición; es decir que el vapor salga lo más seco posible.</a:t>
            </a:r>
            <a:r>
              <a:rPr lang="es-ES" sz="2100" dirty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sz="2100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363" y="1557338"/>
            <a:ext cx="4321175" cy="4525962"/>
          </a:xfrm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5925" y="2205038"/>
            <a:ext cx="4162425" cy="325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79388" y="333375"/>
            <a:ext cx="8064500" cy="79216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Calderas</a:t>
            </a: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8891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Mecanismos de Seguridad en Calderas</a:t>
            </a:r>
            <a:endParaRPr lang="es-AR" sz="260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107524" name="Rectangle 2"/>
          <p:cNvSpPr>
            <a:spLocks noChangeArrowheads="1"/>
          </p:cNvSpPr>
          <p:nvPr/>
        </p:nvSpPr>
        <p:spPr bwMode="auto">
          <a:xfrm>
            <a:off x="323850" y="1484313"/>
            <a:ext cx="76612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100">
              <a:solidFill>
                <a:schemeClr val="tx1"/>
              </a:solidFill>
              <a:latin typeface="Cambria" pitchFamily="18" charset="0"/>
            </a:endParaRP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Válvulas de Seguridad o Alivio</a:t>
            </a:r>
            <a:r>
              <a:rPr lang="es-AR" sz="2100">
                <a:solidFill>
                  <a:schemeClr val="tx1"/>
                </a:solidFill>
                <a:latin typeface="Cambria" pitchFamily="18" charset="0"/>
              </a:rPr>
              <a:t>: </a:t>
            </a:r>
          </a:p>
          <a:p>
            <a:pPr marL="838200" lvl="1" indent="-381000" defTabSz="9144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Toda caldera deberá tener una o varias válvulas de seguridad que permitan el DESALOJO de vapor con una capacidad igual o mayor de la capacidad de generación nominal del equipo</a:t>
            </a:r>
            <a:r>
              <a:rPr lang="es-ES" sz="170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marL="838200" lvl="1" indent="-381000" defTabSz="9144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Deben ser accionadas manualmente con regularidad, mínimo una vez al mes, para asegurar su buen funcionamiento</a:t>
            </a:r>
            <a:r>
              <a:rPr lang="es-ES" sz="170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marL="838200" lvl="1" indent="-381000" defTabSz="9144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Se deberá realizar una prueba de disparo automático c/6 meses de las válvulas incrementando la presión hasta el límite de diseño</a:t>
            </a:r>
            <a:r>
              <a:rPr lang="es-AR" sz="2200">
                <a:solidFill>
                  <a:schemeClr val="tx1"/>
                </a:solidFill>
                <a:latin typeface="Calibri" pitchFamily="34" charset="0"/>
              </a:rPr>
              <a:t>.</a:t>
            </a:r>
          </a:p>
          <a:p>
            <a:pPr marL="838200" lvl="1" indent="-381000" defTabSz="9144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En caso de fallo, la válvula sustituta deberá tener la misma capacidad de desalojo que la original y respetar el diámetro</a:t>
            </a:r>
            <a:r>
              <a:rPr lang="es-ES" sz="1700">
                <a:solidFill>
                  <a:schemeClr val="tx1"/>
                </a:solidFill>
                <a:latin typeface="Cambria" pitchFamily="18" charset="0"/>
              </a:rPr>
              <a:t>.</a:t>
            </a:r>
            <a:endParaRPr lang="es-AR" sz="1700">
              <a:solidFill>
                <a:schemeClr val="tx1"/>
              </a:solidFill>
              <a:latin typeface="Cambria" pitchFamily="18" charset="0"/>
            </a:endParaRP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Detector de Llama o Fotocelda</a:t>
            </a:r>
            <a:r>
              <a:rPr lang="es-AR" sz="2100">
                <a:solidFill>
                  <a:schemeClr val="tx1"/>
                </a:solidFill>
                <a:latin typeface="Cambria" pitchFamily="18" charset="0"/>
              </a:rPr>
              <a:t>:</a:t>
            </a:r>
          </a:p>
          <a:p>
            <a:pPr marL="838200" lvl="1" indent="-381000" defTabSz="9144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Principal control de seguridad de operación del quemador. Sin detectar la llama, automáticamente e inmediatamente APAGA el quemador, mientras exista llama, mantiene operando el quemador. </a:t>
            </a:r>
            <a:endParaRPr lang="es-ES_tradnl" sz="170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8891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Mecanismos de Seguridad en Calderas</a:t>
            </a:r>
            <a:endParaRPr lang="es-AR" sz="260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395288" y="1700213"/>
            <a:ext cx="766127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100">
              <a:solidFill>
                <a:schemeClr val="tx1"/>
              </a:solidFill>
              <a:latin typeface="Cambria" pitchFamily="18" charset="0"/>
            </a:endParaRP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Control de presión de seguridad o límite:</a:t>
            </a:r>
          </a:p>
          <a:p>
            <a:pPr marL="838200" lvl="1" indent="-381000" defTabSz="9144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Dispositivo de control de presión que bloquea totalmente la operación de la caldera cuando la presión excede de la presión normal de operación; por esta razón es llamado control límite.</a:t>
            </a: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Control auxiliar de bajo nivel de agua ALWC</a:t>
            </a:r>
            <a:r>
              <a:rPr lang="es-ES" sz="2100" u="sng">
                <a:solidFill>
                  <a:schemeClr val="tx1"/>
                </a:solidFill>
                <a:latin typeface="Cambria" pitchFamily="18" charset="0"/>
              </a:rPr>
              <a:t>:</a:t>
            </a:r>
          </a:p>
          <a:p>
            <a:pPr marL="838200" lvl="1" indent="-381000" defTabSz="9144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Dispositivo OPCIONAL que evita problemas de falta de nivel de agua, en caso fallara el control de nivel principal. </a:t>
            </a:r>
            <a:endParaRPr lang="es-ES" sz="1700">
              <a:solidFill>
                <a:schemeClr val="tx1"/>
              </a:solidFill>
              <a:latin typeface="Cambria" pitchFamily="18" charset="0"/>
            </a:endParaRPr>
          </a:p>
          <a:p>
            <a:pPr marL="533400" indent="-419100" defTabSz="9144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100" u="sng">
                <a:solidFill>
                  <a:schemeClr val="tx1"/>
                </a:solidFill>
                <a:latin typeface="Cambria" pitchFamily="18" charset="0"/>
              </a:rPr>
              <a:t>Alarmas tipo acústica o visual:</a:t>
            </a:r>
          </a:p>
          <a:p>
            <a:pPr marL="838200" lvl="1" indent="-381000" defTabSz="9144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Dispositivo que anuncia una falla o corte de operación</a:t>
            </a:r>
            <a:r>
              <a:rPr lang="es-ES" sz="170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s-AR" sz="1700">
                <a:solidFill>
                  <a:schemeClr val="tx1"/>
                </a:solidFill>
                <a:latin typeface="Cambria" pitchFamily="18" charset="0"/>
              </a:rPr>
              <a:t>alerta al operador para tomar acción correctiva inmediata.</a:t>
            </a:r>
            <a:endParaRPr lang="es-ES_tradnl" sz="170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valvula de alivio cald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145"/>
            <a:ext cx="324660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valvula de alivio calde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426270" y="147145"/>
            <a:ext cx="214329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etector de llama cald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4" y="3429000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84168" y="1551301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Válvulas de alivio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082733" y="6094711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Fotocelda</a:t>
            </a:r>
          </a:p>
        </p:txBody>
      </p:sp>
      <p:pic>
        <p:nvPicPr>
          <p:cNvPr id="1032" name="Picture 8" descr="Resultado de imagen para manÃ³metro cald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22" y="3364951"/>
            <a:ext cx="2071447" cy="27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985393" y="6126373"/>
            <a:ext cx="109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Manómetro</a:t>
            </a:r>
          </a:p>
        </p:txBody>
      </p:sp>
      <p:pic>
        <p:nvPicPr>
          <p:cNvPr id="1034" name="Picture 10" descr="Resultado de imagen para alarma acustica visual de calde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9000"/>
            <a:ext cx="1932982" cy="245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192180" y="6094710"/>
            <a:ext cx="214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tx1"/>
                </a:solidFill>
              </a:rPr>
              <a:t>Alarma Acústica Visual</a:t>
            </a:r>
          </a:p>
        </p:txBody>
      </p:sp>
    </p:spTree>
    <p:extLst>
      <p:ext uri="{BB962C8B-B14F-4D97-AF65-F5344CB8AC3E}">
        <p14:creationId xmlns:p14="http://schemas.microsoft.com/office/powerpoint/2010/main" val="655991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 dirty="0">
                <a:latin typeface="Cambria" pitchFamily="18" charset="0"/>
              </a:rPr>
              <a:t>Deben contar cuando menos con una válvula de seguridad calculada técnicamente.</a:t>
            </a:r>
            <a:r>
              <a:rPr lang="es-ES" dirty="0"/>
              <a:t> 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 dirty="0">
                <a:latin typeface="Cambria" pitchFamily="18" charset="0"/>
              </a:rPr>
              <a:t>Las válvulas deben instalarse en la parte superior de los mismos y tener la capacidad de descarga acorde al flujo de desfogue teórico.</a:t>
            </a:r>
            <a:r>
              <a:rPr lang="es-ES" dirty="0"/>
              <a:t> 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 dirty="0">
                <a:latin typeface="Cambria" pitchFamily="18" charset="0"/>
              </a:rPr>
              <a:t>Deben tener al menos un manómetro graduado que no esté sujeto a vibraciones y ofrezca una visión clara y libre de obstáculos.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 dirty="0">
                <a:latin typeface="Cambria" pitchFamily="18" charset="0"/>
              </a:rPr>
              <a:t>El desfogue de fluidos tóxicos, inflamables y explosivos, a través de dispositivos de seguridad, deberá señalarse en el manual de seguridad para evitar riesgos a los trabajadores, medio ambiente de trabajo y atmósfera en general.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  <a:buFont typeface="Wingdings 2" pitchFamily="18" charset="2"/>
              <a:buAutoNum type="arabicPeriod"/>
            </a:pPr>
            <a:r>
              <a:rPr lang="es-AR" sz="2100" dirty="0">
                <a:latin typeface="Cambria" pitchFamily="18" charset="0"/>
              </a:rPr>
              <a:t>El personal no solo deberá estar capacitado en el funcionamiento y manejo sino que también en la ejecución de instalaciones rutinarias de los controles operativos y de seguridad.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8891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Disposiciones de Seguridad de Calderas.</a:t>
            </a:r>
            <a:endParaRPr lang="es-AR" sz="260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s-AR" dirty="0"/>
            </a:br>
            <a:endParaRPr lang="es-A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476250"/>
            <a:ext cx="7848600" cy="561022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DEFINICIÓN</a:t>
            </a:r>
            <a:r>
              <a:rPr lang="es-AR" sz="5000" b="1" dirty="0">
                <a:latin typeface="+mj-lt"/>
              </a:rPr>
              <a:t>:</a:t>
            </a:r>
            <a:br>
              <a:rPr lang="es-AR" sz="3000" dirty="0">
                <a:latin typeface="+mj-lt"/>
              </a:rPr>
            </a:br>
            <a:endParaRPr lang="es-AR" sz="3000" dirty="0">
              <a:latin typeface="+mj-lt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3200" dirty="0"/>
              <a:t>Se conoce como </a:t>
            </a:r>
            <a:r>
              <a:rPr lang="es-AR" sz="3200" b="1" i="1" dirty="0"/>
              <a:t>recipiente sometido </a:t>
            </a:r>
            <a:r>
              <a:rPr lang="es-AR" sz="3200" i="1" dirty="0"/>
              <a:t>a presión, a todo elemento construido para operar con fluidos a una presión diferente de la atmosférica.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Llegada de gas hasta la estación a presiones entre 2 y 16 bar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Compresor (250 bar)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GNC enviado a almacenamiento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Conducción hasta dispensadores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Carga al vehículo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8891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Estación de servicio-GNC</a:t>
            </a:r>
            <a:endParaRPr lang="es-AR" sz="26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FF7584-B7E0-4D1C-B05D-044874F8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799781"/>
            <a:ext cx="3017912" cy="27010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0FD879-B3CE-4C97-8E22-60793F0D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265847"/>
            <a:ext cx="3709540" cy="21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79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500" y="1086001"/>
            <a:ext cx="7620000" cy="4800600"/>
          </a:xfrm>
        </p:spPr>
        <p:txBody>
          <a:bodyPr>
            <a:normAutofit/>
          </a:bodyPr>
          <a:lstStyle/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Baranda de protección en surtidores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Matafuego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Carteles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Botón parada de emergencia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Válvula de cierre manual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Sistema de bloqueo por alta presión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Válvula de exceso de flujo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Manómetro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endParaRPr lang="es-AR" sz="2100" dirty="0">
              <a:latin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8891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ELEMENTOS  DE  SEGURIDAD</a:t>
            </a:r>
            <a:endParaRPr lang="es-AR" sz="26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405951-610F-4EE1-BE6E-B2EEC5334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148929"/>
            <a:ext cx="1352558" cy="16230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C94D59-DEC1-435A-83A1-AFA4E2C8C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43" t="-2083" r="60161" b="2083"/>
          <a:stretch/>
        </p:blipFill>
        <p:spPr>
          <a:xfrm>
            <a:off x="6241257" y="844550"/>
            <a:ext cx="2016223" cy="29685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72EB29-5A1C-483A-AFD0-F7FF775B3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191544"/>
            <a:ext cx="3096344" cy="22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17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No fumar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Eliminar la posibilidad de fuegos abiertos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AR" sz="2100" dirty="0">
                <a:latin typeface="Cambria" pitchFamily="18" charset="0"/>
              </a:rPr>
              <a:t>Asegurar ventilación adecuada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MX" sz="2100" dirty="0">
                <a:latin typeface="Cambria" pitchFamily="18" charset="0"/>
              </a:rPr>
              <a:t>El operador y su personal, deberán estar familiarizados con equipos de lucha contra el fuego y su manejo.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MX" sz="2100" dirty="0">
                <a:latin typeface="Cambria" pitchFamily="18" charset="0"/>
              </a:rPr>
              <a:t>Precaución con instalación eléctrica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MX" sz="2100" dirty="0">
                <a:latin typeface="Cambria" pitchFamily="18" charset="0"/>
              </a:rPr>
              <a:t>Equipos e instalaciones adecuadamente mantenidos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MX" sz="2100" dirty="0">
                <a:latin typeface="Cambria" pitchFamily="18" charset="0"/>
              </a:rPr>
              <a:t>Protocolo a seguir en caso de fuga de combustible </a:t>
            </a:r>
          </a:p>
          <a:p>
            <a:pPr marL="419100" indent="-419100">
              <a:lnSpc>
                <a:spcPct val="90000"/>
              </a:lnSpc>
              <a:buClr>
                <a:srgbClr val="D2CB6C"/>
              </a:buClr>
            </a:pPr>
            <a:r>
              <a:rPr lang="es-MX" sz="2100" dirty="0">
                <a:latin typeface="Cambria" pitchFamily="18" charset="0"/>
              </a:rPr>
              <a:t>Prueba hidráulica</a:t>
            </a:r>
            <a:endParaRPr lang="es-AR" sz="2100" dirty="0">
              <a:latin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88913"/>
            <a:ext cx="8064500" cy="131127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Arial" charset="0"/>
              <a:buNone/>
            </a:pPr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Elementos a tener en cuenta</a:t>
            </a:r>
            <a:endParaRPr lang="es-AR" sz="26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None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D2CB6C"/>
              </a:buClr>
              <a:buFont typeface="Wingdings 2" pitchFamily="18" charset="2"/>
              <a:buChar char=""/>
            </a:pPr>
            <a:endParaRPr lang="es-AR" sz="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4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Personal Encargado de Operaciones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9430" y="1916832"/>
            <a:ext cx="6704857" cy="3168352"/>
          </a:xfrm>
        </p:spPr>
        <p:txBody>
          <a:bodyPr/>
          <a:lstStyle/>
          <a:p>
            <a:pPr algn="just"/>
            <a:r>
              <a:rPr lang="es-AR" sz="2400" dirty="0">
                <a:latin typeface="Cambria" pitchFamily="18" charset="0"/>
              </a:rPr>
              <a:t>Recibir instrucciones necesarias. </a:t>
            </a:r>
          </a:p>
          <a:p>
            <a:pPr algn="just"/>
            <a:r>
              <a:rPr lang="es-AR" sz="2400" dirty="0">
                <a:latin typeface="Cambria" pitchFamily="18" charset="0"/>
              </a:rPr>
              <a:t>Título o habilitación expedida por la autoridad.</a:t>
            </a:r>
          </a:p>
          <a:p>
            <a:pPr algn="just"/>
            <a:r>
              <a:rPr lang="es-AR" sz="2400" dirty="0">
                <a:latin typeface="Cambria" pitchFamily="18" charset="0"/>
              </a:rPr>
              <a:t>Capacitado en funcionamiento y en ejecución de controles</a:t>
            </a:r>
          </a:p>
          <a:p>
            <a:pPr algn="just"/>
            <a:r>
              <a:rPr lang="es-AR" sz="2400" dirty="0">
                <a:latin typeface="Cambria" pitchFamily="18" charset="0"/>
              </a:rPr>
              <a:t>Carnet</a:t>
            </a:r>
          </a:p>
          <a:p>
            <a:endParaRPr lang="es-AR" sz="2100" dirty="0">
              <a:latin typeface="Cambria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57708"/>
            <a:ext cx="4327128" cy="30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9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-53009"/>
            <a:ext cx="7715200" cy="1354162"/>
          </a:xfrm>
        </p:spPr>
        <p:txBody>
          <a:bodyPr/>
          <a:lstStyle/>
          <a:p>
            <a:r>
              <a:rPr lang="es-AR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Inspección y Mantenimiento de Aparatos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8520" y="1301153"/>
            <a:ext cx="6218921" cy="5229200"/>
          </a:xfrm>
        </p:spPr>
        <p:txBody>
          <a:bodyPr/>
          <a:lstStyle/>
          <a:p>
            <a:pPr lvl="0" algn="just"/>
            <a:r>
              <a:rPr lang="es-AR" sz="2400" dirty="0">
                <a:latin typeface="Cambria" pitchFamily="18" charset="0"/>
              </a:rPr>
              <a:t>Asegurarse que en el interior del aparato no existan gases tóxicos y disponer de ventilación.</a:t>
            </a:r>
          </a:p>
          <a:p>
            <a:pPr algn="just"/>
            <a:r>
              <a:rPr lang="es-AR" sz="2400" dirty="0">
                <a:latin typeface="Cambria" pitchFamily="18" charset="0"/>
              </a:rPr>
              <a:t>Proveer equipos de respiración autónoma, iluminación, y elementos de protección personal (gafas o anteojos, guantes y cascos).</a:t>
            </a:r>
          </a:p>
          <a:p>
            <a:pPr algn="just"/>
            <a:r>
              <a:rPr lang="es-AR" sz="2400" dirty="0">
                <a:latin typeface="Cambria" pitchFamily="18" charset="0"/>
              </a:rPr>
              <a:t>El personal que trabaje en zonas confinadas deberá utilizar un cabo salvavidas. </a:t>
            </a:r>
          </a:p>
          <a:p>
            <a:pPr algn="just"/>
            <a:r>
              <a:rPr lang="es-AR" sz="2400" dirty="0">
                <a:latin typeface="Cambria" pitchFamily="18" charset="0"/>
              </a:rPr>
              <a:t>Nunca mezclar combustibles sólidos con líquidos o gaseosos.</a:t>
            </a:r>
          </a:p>
          <a:p>
            <a:pPr lvl="0" algn="just"/>
            <a:r>
              <a:rPr lang="es-AR" sz="2400" dirty="0">
                <a:latin typeface="Cambria" pitchFamily="18" charset="0"/>
              </a:rPr>
              <a:t>Solicitar al proveedor instrucciones para efectuar la puesta en marcha de los aparatos.</a:t>
            </a:r>
          </a:p>
          <a:p>
            <a:endParaRPr lang="es-AR" dirty="0"/>
          </a:p>
          <a:p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8" t="18770" r="1562" b="17410"/>
          <a:stretch/>
        </p:blipFill>
        <p:spPr>
          <a:xfrm>
            <a:off x="6309456" y="3284984"/>
            <a:ext cx="2834544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46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r="9068"/>
          <a:stretch/>
        </p:blipFill>
        <p:spPr>
          <a:xfrm>
            <a:off x="5008443" y="3212976"/>
            <a:ext cx="4135557" cy="305095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35361"/>
            <a:ext cx="7620000" cy="1143000"/>
          </a:xfrm>
        </p:spPr>
        <p:txBody>
          <a:bodyPr/>
          <a:lstStyle/>
          <a:p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Emergencias de Calderas o Máquinas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8520" y="1340768"/>
            <a:ext cx="6336704" cy="5257800"/>
          </a:xfrm>
        </p:spPr>
        <p:txBody>
          <a:bodyPr/>
          <a:lstStyle/>
          <a:p>
            <a:pPr lvl="0"/>
            <a:r>
              <a:rPr lang="es-AR" sz="2400" i="1" dirty="0">
                <a:latin typeface="Cambria" pitchFamily="18" charset="0"/>
              </a:rPr>
              <a:t>Bajo nivel de agua en la caldera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u="sng" dirty="0">
                <a:latin typeface="Cambria" pitchFamily="18" charset="0"/>
              </a:rPr>
              <a:t>Actuación</a:t>
            </a:r>
            <a:r>
              <a:rPr lang="es-AR" sz="2400" dirty="0">
                <a:latin typeface="Cambria" pitchFamily="18" charset="0"/>
              </a:rPr>
              <a:t>: 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- Cortar el suministro de combustible.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u="sng" dirty="0">
                <a:latin typeface="Cambria" pitchFamily="18" charset="0"/>
              </a:rPr>
              <a:t>Prevención</a:t>
            </a:r>
            <a:r>
              <a:rPr lang="es-AR" sz="2400" dirty="0">
                <a:latin typeface="Cambria" pitchFamily="18" charset="0"/>
              </a:rPr>
              <a:t>: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- Instalar controles de nivel mínimo de agua y alarma adecuados. </a:t>
            </a:r>
          </a:p>
          <a:p>
            <a:pPr lvl="0"/>
            <a:r>
              <a:rPr lang="es-AR" sz="2400" i="1" dirty="0">
                <a:latin typeface="Cambria" pitchFamily="18" charset="0"/>
              </a:rPr>
              <a:t>Alto nivel de agua en la caldera: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Actuación</a:t>
            </a:r>
            <a:r>
              <a:rPr lang="es-AR" sz="2400" dirty="0">
                <a:latin typeface="Cambria" pitchFamily="18" charset="0"/>
              </a:rPr>
              <a:t>: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- Cortar alimentación de agua.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Prevención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indent="0">
              <a:buNone/>
            </a:pPr>
            <a:r>
              <a:rPr lang="es-AR" sz="2400" dirty="0">
                <a:latin typeface="Cambria" pitchFamily="18" charset="0"/>
              </a:rPr>
              <a:t>   - Instalar controles de alimentación de agua y alarme de   nivel máximo. </a:t>
            </a:r>
            <a:endParaRPr lang="es-AR" sz="2400" u="sng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2175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43" y="1556792"/>
            <a:ext cx="8452589" cy="5184576"/>
          </a:xfrm>
        </p:spPr>
        <p:txBody>
          <a:bodyPr/>
          <a:lstStyle/>
          <a:p>
            <a:r>
              <a:rPr lang="es-AR" sz="2400" i="1" dirty="0">
                <a:latin typeface="Cambria" pitchFamily="18" charset="0"/>
              </a:rPr>
              <a:t>Turbina fuera de control</a:t>
            </a:r>
            <a:r>
              <a:rPr lang="es-AR" sz="2400" dirty="0">
                <a:latin typeface="Cambria" pitchFamily="18" charset="0"/>
              </a:rPr>
              <a:t>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Actuación</a:t>
            </a:r>
            <a:r>
              <a:rPr lang="es-AR" sz="2400" dirty="0">
                <a:latin typeface="Cambria" pitchFamily="18" charset="0"/>
              </a:rPr>
              <a:t>: 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   - Desconectar manualmente.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- Cerrar la válvula de toma de vapor.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Prevención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- Comprobar periódicamente mecanismo de </a:t>
            </a:r>
            <a:r>
              <a:rPr lang="es-AR" sz="2400" dirty="0" err="1">
                <a:latin typeface="Cambria" pitchFamily="18" charset="0"/>
              </a:rPr>
              <a:t>sobrevelocidad</a:t>
            </a:r>
            <a:r>
              <a:rPr lang="es-AR" sz="2400" dirty="0">
                <a:latin typeface="Cambria" pitchFamily="18" charset="0"/>
              </a:rPr>
              <a:t>.</a:t>
            </a:r>
          </a:p>
          <a:p>
            <a:r>
              <a:rPr lang="es-AR" sz="2400" i="1" dirty="0">
                <a:latin typeface="Cambria" pitchFamily="18" charset="0"/>
              </a:rPr>
              <a:t>Cortocircuito</a:t>
            </a:r>
            <a:r>
              <a:rPr lang="es-AR" sz="2400" dirty="0">
                <a:latin typeface="Cambria" pitchFamily="18" charset="0"/>
              </a:rPr>
              <a:t>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Actuación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- Desconectar el circuito.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Prevención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- Realizar mediciones de resistencia eléctrica del aislamiento.</a:t>
            </a:r>
          </a:p>
          <a:p>
            <a:endParaRPr lang="es-A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Emergencias de Calderas o Máquinas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92947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Emergencias de Calderas o Máquinas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556792"/>
            <a:ext cx="8460432" cy="5501208"/>
          </a:xfrm>
        </p:spPr>
        <p:txBody>
          <a:bodyPr/>
          <a:lstStyle/>
          <a:p>
            <a:r>
              <a:rPr lang="es-AR" sz="2400" i="1" dirty="0">
                <a:latin typeface="Cambria" pitchFamily="18" charset="0"/>
              </a:rPr>
              <a:t>Equipo eléctrico inundado </a:t>
            </a:r>
          </a:p>
          <a:p>
            <a:pPr marL="114300" indent="0">
              <a:buNone/>
            </a:pPr>
            <a:r>
              <a:rPr lang="es-AR" sz="2400" i="1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Actuación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indent="0">
              <a:buNone/>
            </a:pPr>
            <a:r>
              <a:rPr lang="es-AR" sz="2400" dirty="0">
                <a:latin typeface="Cambria" pitchFamily="18" charset="0"/>
              </a:rPr>
              <a:t>   - Hacer que no circule corriente por el circuito de energía eléctrica.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Prevención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- Escoger un lugar que no sea propicio a las inundaciones para la instalación. </a:t>
            </a:r>
          </a:p>
          <a:p>
            <a:r>
              <a:rPr lang="es-AR" sz="2400" i="1" dirty="0">
                <a:latin typeface="Cambria" pitchFamily="18" charset="0"/>
              </a:rPr>
              <a:t>Incendio en un motor eléctrico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Actuación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- Abrir el disyuntor del circuito.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</a:t>
            </a:r>
            <a:r>
              <a:rPr lang="es-AR" sz="2400" u="sng" dirty="0">
                <a:latin typeface="Cambria" pitchFamily="18" charset="0"/>
              </a:rPr>
              <a:t>Prevención</a:t>
            </a:r>
            <a:r>
              <a:rPr lang="es-AR" sz="2400" dirty="0">
                <a:latin typeface="Cambria" pitchFamily="18" charset="0"/>
              </a:rPr>
              <a:t>: </a:t>
            </a:r>
          </a:p>
          <a:p>
            <a:pPr marL="114300" lvl="0" indent="0">
              <a:buNone/>
            </a:pPr>
            <a:r>
              <a:rPr lang="es-AR" sz="2400" dirty="0">
                <a:latin typeface="Cambria" pitchFamily="18" charset="0"/>
              </a:rPr>
              <a:t>   - Mantenimiento periódico de motores.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35649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30162"/>
            <a:ext cx="7711826" cy="1412875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Gases comprimidos, tubos, cilindros, tambores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895061"/>
            <a:ext cx="7661275" cy="4172364"/>
          </a:xfrm>
        </p:spPr>
        <p:txBody>
          <a:bodyPr lIns="0" tIns="0" rIns="0" bIns="0"/>
          <a:lstStyle/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sz="2400" dirty="0">
                <a:latin typeface="Cambria" pitchFamily="18" charset="0"/>
              </a:rPr>
              <a:t>Paredes resistentes al fuego.</a:t>
            </a: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sz="2400" dirty="0">
                <a:latin typeface="Cambria" pitchFamily="18" charset="0"/>
              </a:rPr>
              <a:t>Buena ventilación e iluminación.</a:t>
            </a: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sz="2400" dirty="0">
                <a:latin typeface="Cambria" pitchFamily="18" charset="0"/>
              </a:rPr>
              <a:t>Lejos de fuentes de calor excesivo o sustancias combustibles.</a:t>
            </a: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sz="2400" dirty="0">
                <a:latin typeface="Cambria" pitchFamily="18" charset="0"/>
              </a:rPr>
              <a:t>Debe proteger de sol y humedad intensa.</a:t>
            </a: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sz="2400" dirty="0">
                <a:latin typeface="Cambria" pitchFamily="18" charset="0"/>
              </a:rPr>
              <a:t>Evitar sótanos, debajo de superficies o tarimas.</a:t>
            </a:r>
          </a:p>
          <a:p>
            <a:pPr algn="just">
              <a:spcBef>
                <a:spcPts val="7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sz="2400" dirty="0">
                <a:latin typeface="Cambria" pitchFamily="18" charset="0"/>
              </a:rPr>
              <a:t>Contar con señalización clara y visible.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079500" y="539750"/>
            <a:ext cx="77406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292929"/>
              </a:buClr>
              <a:buSzPct val="100000"/>
              <a:buFont typeface="Arial" charset="0"/>
              <a:buNone/>
            </a:pPr>
            <a:endParaRPr lang="es-A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3 Marcador de contenido" descr="Sin título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1803" y="187325"/>
            <a:ext cx="6335712" cy="6670675"/>
          </a:xfrm>
        </p:spPr>
      </p:pic>
      <p:cxnSp>
        <p:nvCxnSpPr>
          <p:cNvPr id="3" name="Conector recto de flecha 2"/>
          <p:cNvCxnSpPr/>
          <p:nvPr/>
        </p:nvCxnSpPr>
        <p:spPr>
          <a:xfrm flipH="1">
            <a:off x="1187624" y="2348880"/>
            <a:ext cx="936104" cy="850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179512" y="335699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Botellas identificadas con nombre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6660232" y="3141303"/>
            <a:ext cx="360040" cy="5388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516217" y="367157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Transporte en carretillas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187624" y="615347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Almacenaje de botellas en el exterior: lugar con drenaje adecuado y protegido de los rayos del sol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196752"/>
            <a:ext cx="8208962" cy="498792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500" u="sng" dirty="0">
                <a:latin typeface="+mj-lt"/>
              </a:rPr>
              <a:t>POR SU USO:</a:t>
            </a:r>
            <a:r>
              <a:rPr lang="es-AR" sz="2500" dirty="0">
                <a:latin typeface="+mj-lt"/>
              </a:rPr>
              <a:t> de Almacenamiento o de Proceso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500" u="sng" dirty="0">
                <a:latin typeface="+mj-lt"/>
              </a:rPr>
              <a:t>POR SU FORMA:</a:t>
            </a:r>
            <a:r>
              <a:rPr lang="es-AR" sz="2500" dirty="0">
                <a:latin typeface="+mj-lt"/>
              </a:rPr>
              <a:t> 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s-AR" sz="2500" dirty="0">
                <a:latin typeface="+mj-lt"/>
              </a:rPr>
              <a:t>             - Cilíndricos</a:t>
            </a:r>
            <a:br>
              <a:rPr lang="es-AR" sz="2500" dirty="0">
                <a:latin typeface="+mj-lt"/>
              </a:rPr>
            </a:br>
            <a:r>
              <a:rPr lang="es-AR" sz="2500" dirty="0">
                <a:latin typeface="+mj-lt"/>
              </a:rPr>
              <a:t>             - Esféricos: para grandes volúmenes        </a:t>
            </a:r>
          </a:p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s-AR" sz="2500" dirty="0">
                <a:latin typeface="+mj-lt"/>
              </a:rPr>
              <a:t>                               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2500" u="sng" dirty="0">
                <a:latin typeface="+mj-lt"/>
              </a:rPr>
              <a:t>POR SU GEOMETRÍA:</a:t>
            </a:r>
            <a:r>
              <a:rPr lang="es-AR" sz="2500" dirty="0">
                <a:latin typeface="+mj-lt"/>
              </a:rPr>
              <a:t> 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s-AR" sz="2500" dirty="0">
                <a:latin typeface="+mj-lt"/>
              </a:rPr>
              <a:t>            - Cerrados: para fluidos combustibles o tóxicos y 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s-AR" sz="2500" dirty="0">
                <a:latin typeface="+mj-lt"/>
              </a:rPr>
              <a:t>                                   sustancias químicas peligrosas.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es-AR" sz="2500" dirty="0">
                <a:latin typeface="+mj-lt"/>
              </a:rPr>
              <a:t>            </a:t>
            </a:r>
            <a:r>
              <a:rPr lang="es-AR" sz="2500" dirty="0"/>
              <a:t>- </a:t>
            </a:r>
            <a:r>
              <a:rPr lang="es-AR" sz="2500" dirty="0">
                <a:latin typeface="+mj-lt"/>
              </a:rPr>
              <a:t>Abiertos     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s-AR" sz="2500" dirty="0">
                <a:latin typeface="+mj-lt"/>
              </a:rPr>
              <a:t>            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9388" y="379413"/>
            <a:ext cx="7848600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17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TIPOS DE RECIPIENTES</a:t>
            </a:r>
            <a:r>
              <a:rPr lang="es-AR" sz="17600" b="1" dirty="0">
                <a:latin typeface="+mj-lt"/>
              </a:rPr>
              <a:t>:</a:t>
            </a:r>
            <a:br>
              <a:rPr lang="es-AR" sz="10500" dirty="0">
                <a:latin typeface="+mj-lt"/>
              </a:rPr>
            </a:br>
            <a:endParaRPr lang="es-AR" sz="105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325562"/>
          </a:xfrm>
        </p:spPr>
        <p:txBody>
          <a:bodyPr/>
          <a:lstStyle/>
          <a:p>
            <a:r>
              <a:rPr lang="es-AR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Ambientes Hiperbáricos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44824"/>
            <a:ext cx="7620000" cy="4800600"/>
          </a:xfrm>
        </p:spPr>
        <p:txBody>
          <a:bodyPr/>
          <a:lstStyle/>
          <a:p>
            <a:r>
              <a:rPr lang="es-AR" sz="2400" dirty="0">
                <a:latin typeface="Cambria" pitchFamily="18" charset="0"/>
              </a:rPr>
              <a:t>Ambiente cuya presión barométrica es al menos dos veces mayor que la presión atmosférica a nivel del mar. </a:t>
            </a:r>
          </a:p>
          <a:p>
            <a:r>
              <a:rPr lang="es-AR" sz="2400" dirty="0">
                <a:latin typeface="Cambria" pitchFamily="18" charset="0"/>
              </a:rPr>
              <a:t>Hasta presiones barométricas de 2 atm, fisiológicamente, el cuerpo no se ve afectado por la presión.</a:t>
            </a:r>
          </a:p>
          <a:p>
            <a:pPr marL="11430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45593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066130"/>
          </a:xfrm>
        </p:spPr>
        <p:txBody>
          <a:bodyPr/>
          <a:lstStyle/>
          <a:p>
            <a: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Trabajos en Ambientes Hiperbáricos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s-AR" dirty="0"/>
              <a:t> En las profundidades del mar  en donde el ambiente de trabajo es naturalmente hiperbárico.</a:t>
            </a:r>
          </a:p>
          <a:p>
            <a:pPr marL="571500" indent="-457200">
              <a:buFont typeface="+mj-lt"/>
              <a:buAutoNum type="arabicPeriod"/>
            </a:pPr>
            <a:r>
              <a:rPr lang="es-AR" dirty="0"/>
              <a:t>En ambientes presurizados artificialmente con el fin de solucionar problemas del tipo técnico. </a:t>
            </a:r>
          </a:p>
          <a:p>
            <a:endParaRPr lang="es-A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110" y="3201133"/>
            <a:ext cx="2628900" cy="349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0" y="3569433"/>
            <a:ext cx="4013200" cy="275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6273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i="1" dirty="0"/>
              <a:t>Formas de trabajo en ambientes hiperbáricos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647825"/>
            <a:ext cx="8173219" cy="5011738"/>
          </a:xfrm>
        </p:spPr>
        <p:txBody>
          <a:bodyPr/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dirty="0"/>
              <a:t>INMERSIONES: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Las tareas las realizan buzos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3 Trabajadores mínimo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Personal instruido y apto físicamente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Equipo adecuado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Riesgo de sufrir la enfermedad del buzo o necesitar </a:t>
            </a:r>
            <a:r>
              <a:rPr lang="es-ES_tradnl" dirty="0" err="1"/>
              <a:t>recompresión</a:t>
            </a:r>
            <a:endParaRPr lang="es-ES_tradnl" dirty="0"/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Trabajos a profundidades mayores o menores a 50 metros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ES_tradn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B6AF5D-1E38-44F4-9BB6-D2DCD590A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97152"/>
            <a:ext cx="2809898" cy="1580034"/>
          </a:xfrm>
          <a:prstGeom prst="rect">
            <a:avLst/>
          </a:prstGeom>
        </p:spPr>
      </p:pic>
      <p:pic>
        <p:nvPicPr>
          <p:cNvPr id="1026" name="Picture 2" descr="Resultado de imagen para buzo trabajando">
            <a:extLst>
              <a:ext uri="{FF2B5EF4-FFF2-40B4-BE49-F238E27FC236}">
                <a16:creationId xmlns:a16="http://schemas.microsoft.com/office/drawing/2014/main" id="{DFC8F7F6-0BE7-4829-B6EE-71157003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92" y="4776057"/>
            <a:ext cx="3312368" cy="17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931863" y="141288"/>
            <a:ext cx="7158037" cy="1323975"/>
          </a:xfrm>
        </p:spPr>
        <p:txBody>
          <a:bodyPr lIns="0" tIns="0" rIns="0" bIns="0"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i="1"/>
              <a:t>Formas de trabajo en ambientes hiperbáricos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idx="1"/>
          </p:nvPr>
        </p:nvSpPr>
        <p:spPr>
          <a:xfrm>
            <a:off x="680243" y="1628775"/>
            <a:ext cx="7661275" cy="5229225"/>
          </a:xfrm>
        </p:spPr>
        <p:txBody>
          <a:bodyPr lIns="0" tIns="0" rIns="0" bIns="0"/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dirty="0"/>
              <a:t>CAJONES: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Se monta una estructura de cajones herméticos hasta la zona de trabajo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Abiertos o cerrados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Se desplaza el agua bombeando aire comprimido</a:t>
            </a:r>
          </a:p>
          <a:p>
            <a:pPr algn="just" eaLnBrk="0" hangingPunct="0">
              <a:spcBef>
                <a:spcPts val="700"/>
              </a:spcBef>
              <a:buClr>
                <a:srgbClr val="FF9966"/>
              </a:buClr>
              <a:buSzPct val="50000"/>
              <a:buFont typeface="Monotype Sorts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ES_tradnl" dirty="0"/>
              <a:t>Escalera de escape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C811707-2D60-4EC2-AD0D-BF188233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617640"/>
            <a:ext cx="3240360" cy="32403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C64B52-8F48-47E3-88D3-5FBE73D61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4" y="4139664"/>
            <a:ext cx="4087824" cy="25679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7158037" cy="1414463"/>
          </a:xfrm>
        </p:spPr>
        <p:txBody>
          <a:bodyPr lIns="0" tIns="0" rIns="0" bIns="0"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i="1"/>
              <a:t>Formas de trabajo en ambientes hiperbáricos</a:t>
            </a: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949325" y="1981200"/>
            <a:ext cx="7661275" cy="4144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44500" indent="-444500">
              <a:spcBef>
                <a:spcPts val="800"/>
              </a:spcBef>
              <a:buClr>
                <a:srgbClr val="CC9900"/>
              </a:buClr>
              <a:buSzPct val="70000"/>
              <a:buFont typeface="Wingdings" pitchFamily="2" charset="2"/>
              <a:buNone/>
              <a:tabLst>
                <a:tab pos="444500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</a:tabLst>
            </a:pPr>
            <a:endParaRPr lang="es-AR" sz="3200">
              <a:solidFill>
                <a:srgbClr val="292929"/>
              </a:solidFill>
            </a:endParaRPr>
          </a:p>
          <a:p>
            <a:pPr marL="444500" indent="-444500">
              <a:spcBef>
                <a:spcPts val="800"/>
              </a:spcBef>
              <a:buClr>
                <a:srgbClr val="CC9900"/>
              </a:buClr>
              <a:buSzPct val="70000"/>
              <a:buFont typeface="Wingdings" pitchFamily="2" charset="2"/>
              <a:buNone/>
              <a:tabLst>
                <a:tab pos="444500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</a:tabLst>
            </a:pPr>
            <a:endParaRPr lang="es-AR" sz="3200">
              <a:solidFill>
                <a:srgbClr val="292929"/>
              </a:solidFill>
            </a:endParaRPr>
          </a:p>
          <a:p>
            <a:pPr marL="444500" indent="-444500">
              <a:spcBef>
                <a:spcPts val="800"/>
              </a:spcBef>
              <a:buClr>
                <a:srgbClr val="CC9900"/>
              </a:buClr>
              <a:buSzPct val="70000"/>
              <a:buFont typeface="Wingdings" pitchFamily="2" charset="2"/>
              <a:buNone/>
              <a:tabLst>
                <a:tab pos="444500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9428163" algn="l"/>
              </a:tabLst>
            </a:pPr>
            <a:endParaRPr lang="es-AR" sz="3200">
              <a:solidFill>
                <a:srgbClr val="292929"/>
              </a:solidFill>
            </a:endParaRP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0" y="1772816"/>
            <a:ext cx="8224838" cy="233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00100" lvl="1" indent="-342900" algn="just" eaLnBrk="0" hangingPunct="0">
              <a:spcBef>
                <a:spcPts val="600"/>
              </a:spcBef>
              <a:buClr>
                <a:srgbClr val="336699"/>
              </a:buClr>
              <a:buSzPct val="75000"/>
              <a:buFont typeface="Wingdings" panose="05000000000000000000" pitchFamily="2" charset="2"/>
              <a:buChar char="v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</a:pPr>
            <a:r>
              <a:rPr lang="es-ES_tradnl" sz="2400" dirty="0">
                <a:solidFill>
                  <a:srgbClr val="000000"/>
                </a:solidFill>
              </a:rPr>
              <a:t>Las tuneladoras EPB (</a:t>
            </a:r>
            <a:r>
              <a:rPr lang="es-ES_tradnl" sz="2400" dirty="0" err="1">
                <a:solidFill>
                  <a:srgbClr val="000000"/>
                </a:solidFill>
              </a:rPr>
              <a:t>Earth</a:t>
            </a:r>
            <a:r>
              <a:rPr lang="es-ES_tradnl" sz="2400" dirty="0">
                <a:solidFill>
                  <a:srgbClr val="000000"/>
                </a:solidFill>
              </a:rPr>
              <a:t> </a:t>
            </a:r>
            <a:r>
              <a:rPr lang="es-ES_tradnl" sz="2400" dirty="0" err="1">
                <a:solidFill>
                  <a:srgbClr val="000000"/>
                </a:solidFill>
              </a:rPr>
              <a:t>Pressure</a:t>
            </a:r>
            <a:r>
              <a:rPr lang="es-ES_tradnl" sz="2400" dirty="0">
                <a:solidFill>
                  <a:srgbClr val="000000"/>
                </a:solidFill>
              </a:rPr>
              <a:t> Balance) mantienen el frente de excavación presurizado para evitar derrumbes de terreno</a:t>
            </a:r>
          </a:p>
          <a:p>
            <a:pPr marL="800100" lvl="1" indent="-342900" algn="just" eaLnBrk="0" hangingPunct="0">
              <a:spcBef>
                <a:spcPts val="600"/>
              </a:spcBef>
              <a:buClr>
                <a:srgbClr val="336699"/>
              </a:buClr>
              <a:buSzPct val="75000"/>
              <a:buFont typeface="Wingdings" panose="05000000000000000000" pitchFamily="2" charset="2"/>
              <a:buChar char="v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</a:pPr>
            <a:r>
              <a:rPr lang="es-ES_tradnl" sz="2400" dirty="0">
                <a:solidFill>
                  <a:srgbClr val="000000"/>
                </a:solidFill>
              </a:rPr>
              <a:t>Cilindro metálico</a:t>
            </a:r>
          </a:p>
          <a:p>
            <a:pPr marL="800100" lvl="1" indent="-342900" algn="just" eaLnBrk="0" hangingPunct="0">
              <a:spcBef>
                <a:spcPts val="600"/>
              </a:spcBef>
              <a:buClr>
                <a:srgbClr val="336699"/>
              </a:buClr>
              <a:buSzPct val="75000"/>
              <a:buFont typeface="Wingdings" panose="05000000000000000000" pitchFamily="2" charset="2"/>
              <a:buChar char="v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</a:pPr>
            <a:r>
              <a:rPr lang="es-ES_tradnl" sz="2400" dirty="0">
                <a:solidFill>
                  <a:srgbClr val="000000"/>
                </a:solidFill>
              </a:rPr>
              <a:t>Escudo de presión</a:t>
            </a:r>
          </a:p>
          <a:p>
            <a:pPr marL="800100" lvl="1" indent="-342900" algn="just" eaLnBrk="0" hangingPunct="0">
              <a:spcBef>
                <a:spcPts val="600"/>
              </a:spcBef>
              <a:buClr>
                <a:srgbClr val="336699"/>
              </a:buClr>
              <a:buSzPct val="75000"/>
              <a:buFont typeface="Wingdings" panose="05000000000000000000" pitchFamily="2" charset="2"/>
              <a:buChar char="v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</a:pPr>
            <a:endParaRPr lang="es-ES_tradnl" sz="2400" dirty="0">
              <a:solidFill>
                <a:srgbClr val="00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FA32BE-9F2E-4E7E-A95A-FE2C8C108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4110357"/>
            <a:ext cx="4192455" cy="23399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idx="1"/>
          </p:nvPr>
        </p:nvSpPr>
        <p:spPr>
          <a:xfrm>
            <a:off x="266057" y="1052736"/>
            <a:ext cx="7661275" cy="4827588"/>
          </a:xfrm>
        </p:spPr>
        <p:txBody>
          <a:bodyPr/>
          <a:lstStyle/>
          <a:p>
            <a:r>
              <a:rPr lang="es-ES_tradnl" sz="2400" dirty="0">
                <a:latin typeface="Cambria" pitchFamily="18" charset="0"/>
              </a:rPr>
              <a:t>Se comienzan a sentir a 2 bar</a:t>
            </a:r>
          </a:p>
          <a:p>
            <a:r>
              <a:rPr lang="es-ES_tradnl" sz="2400" dirty="0">
                <a:latin typeface="Cambria" pitchFamily="18" charset="0"/>
              </a:rPr>
              <a:t>Acumulación de nitrógeno</a:t>
            </a:r>
          </a:p>
          <a:p>
            <a:r>
              <a:rPr lang="es-ES_tradnl" sz="2400" dirty="0">
                <a:latin typeface="Cambria" pitchFamily="18" charset="0"/>
              </a:rPr>
              <a:t>Embolia gaseosa</a:t>
            </a:r>
          </a:p>
          <a:p>
            <a:pPr lvl="1"/>
            <a:r>
              <a:rPr lang="es-ES_tradnl" sz="2200" dirty="0">
                <a:latin typeface="Cambria" pitchFamily="18" charset="0"/>
              </a:rPr>
              <a:t>Taponamiento de las arterias del cerebro</a:t>
            </a:r>
          </a:p>
          <a:p>
            <a:pPr lvl="1"/>
            <a:r>
              <a:rPr lang="es-ES_tradnl" sz="2200" dirty="0">
                <a:latin typeface="Cambria" pitchFamily="18" charset="0"/>
              </a:rPr>
              <a:t>Parálisis de brazo</a:t>
            </a:r>
          </a:p>
          <a:p>
            <a:pPr lvl="1"/>
            <a:r>
              <a:rPr lang="es-ES_tradnl" sz="2200" dirty="0">
                <a:latin typeface="Cambria" pitchFamily="18" charset="0"/>
              </a:rPr>
              <a:t>Dolores articulares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347048" cy="106613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Efectos en la salud</a:t>
            </a:r>
            <a:endParaRPr lang="es-ES_tradnl" sz="40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  <a:ea typeface="DejaVu Sans"/>
              <a:cs typeface="DejaVu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2861" y="-216024"/>
            <a:ext cx="7938342" cy="1556792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sz="3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Accidentes biofísicos (disolución de gases en líquidos del cuerpo): 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idx="1"/>
          </p:nvPr>
        </p:nvSpPr>
        <p:spPr>
          <a:xfrm>
            <a:off x="-32861" y="1196752"/>
            <a:ext cx="5400599" cy="5661248"/>
          </a:xfrm>
        </p:spPr>
        <p:txBody>
          <a:bodyPr/>
          <a:lstStyle/>
          <a:p>
            <a:pPr marL="11430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300" dirty="0">
                <a:latin typeface="Cambria" pitchFamily="18" charset="0"/>
              </a:rPr>
              <a:t>Embolia gaseosa:</a:t>
            </a:r>
          </a:p>
          <a:p>
            <a:r>
              <a:rPr lang="es-AR" sz="2300" dirty="0">
                <a:latin typeface="Cambria" pitchFamily="18" charset="0"/>
              </a:rPr>
              <a:t>Aumenta la presión del nitrógeno y la cantidad de este gas disuelto en la sangre.</a:t>
            </a:r>
          </a:p>
          <a:p>
            <a:r>
              <a:rPr lang="es-AR" sz="2300" dirty="0">
                <a:latin typeface="Cambria" pitchFamily="18" charset="0"/>
              </a:rPr>
              <a:t>Causa que el equilibrio de presiones entre el pulmón y la sangre se rompa.</a:t>
            </a:r>
          </a:p>
          <a:p>
            <a:r>
              <a:rPr lang="es-AR" sz="2300" dirty="0">
                <a:latin typeface="Cambria" pitchFamily="18" charset="0"/>
              </a:rPr>
              <a:t>Cuando el trabajador vuelve a la superficie, sucede el proceso inverso.</a:t>
            </a:r>
          </a:p>
          <a:p>
            <a:r>
              <a:rPr lang="es-AR" sz="2300" dirty="0">
                <a:latin typeface="Cambria" pitchFamily="18" charset="0"/>
              </a:rPr>
              <a:t>Si la diferencia de presiones es grande el desprendimiento de nitrógeno de los tejidos es abrupto. </a:t>
            </a:r>
          </a:p>
          <a:p>
            <a:r>
              <a:rPr lang="es-AR" sz="2300" dirty="0">
                <a:latin typeface="Cambria" pitchFamily="18" charset="0"/>
              </a:rPr>
              <a:t>Formación de burbujas en la sangre que causan desde mareos hasta parálisis.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5133" r="2191" b="3402"/>
          <a:stretch/>
        </p:blipFill>
        <p:spPr>
          <a:xfrm>
            <a:off x="5175733" y="1539821"/>
            <a:ext cx="3968267" cy="53181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7620000" cy="1143000"/>
          </a:xfrm>
        </p:spPr>
        <p:txBody>
          <a:bodyPr/>
          <a:lstStyle/>
          <a:p>
            <a: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Riesgos en la salud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08520" y="1016732"/>
            <a:ext cx="4968552" cy="5328592"/>
          </a:xfrm>
        </p:spPr>
        <p:txBody>
          <a:bodyPr/>
          <a:lstStyle/>
          <a:p>
            <a:pPr lvl="0"/>
            <a:r>
              <a:rPr lang="es-AR" sz="2300" dirty="0">
                <a:latin typeface="Cambria" pitchFamily="18" charset="0"/>
              </a:rPr>
              <a:t>En inmersiones: ahogamiento, mal de descompresión, hipotermia y atrapamiento debajo del agua. </a:t>
            </a:r>
          </a:p>
          <a:p>
            <a:pPr lvl="0"/>
            <a:r>
              <a:rPr lang="es-AR" sz="2300" dirty="0">
                <a:latin typeface="Cambria" pitchFamily="18" charset="0"/>
              </a:rPr>
              <a:t>En trabajo en cajones neumáticos: enfermedad del buzo y ahogamiento si el agua penetra en el cajón </a:t>
            </a:r>
          </a:p>
          <a:p>
            <a:pPr lvl="0"/>
            <a:r>
              <a:rPr lang="es-AR" sz="2300" dirty="0">
                <a:latin typeface="Cambria" pitchFamily="18" charset="0"/>
              </a:rPr>
              <a:t>Trabajadores en túneles: Mismos riesgo de enfermedad de los buzos que los trabajadores en cajones.</a:t>
            </a:r>
          </a:p>
          <a:p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1869" r="3769" b="2798"/>
          <a:stretch/>
        </p:blipFill>
        <p:spPr>
          <a:xfrm>
            <a:off x="5580112" y="620688"/>
            <a:ext cx="3185295" cy="34563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78" y="4365104"/>
            <a:ext cx="373934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26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705665" y="-99"/>
            <a:ext cx="7158037" cy="1412875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Accidentes debidos a trabajos en ambientes hiperbáricos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>
          <a:xfrm>
            <a:off x="454045" y="1340768"/>
            <a:ext cx="7661275" cy="5400600"/>
          </a:xfrm>
        </p:spPr>
        <p:txBody>
          <a:bodyPr rtlCol="0">
            <a:noAutofit/>
          </a:bodyPr>
          <a:lstStyle/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Según el momento en que se producen: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endParaRPr lang="es-AR" sz="2400" dirty="0">
              <a:latin typeface="Cambria" pitchFamily="18" charset="0"/>
            </a:endParaRP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1. Accidentes de descenso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2. Accidentes de permanencia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3. Accidentes de ascenso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endParaRPr lang="es-AR" sz="2400" dirty="0">
              <a:latin typeface="Cambria" pitchFamily="18" charset="0"/>
            </a:endParaRP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Según la causa que los desencadena: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endParaRPr lang="es-AR" sz="2400" dirty="0">
              <a:latin typeface="Cambria" pitchFamily="18" charset="0"/>
            </a:endParaRP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1. Accidentes por déficit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2. Accidentes mecánicos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3. Accidentes bioquímicos 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4. Accidentes biofísicos 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5. Accidentes debidos al frío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6. Accidentes por seres vivos</a:t>
            </a:r>
          </a:p>
          <a:p>
            <a:pPr marL="606425" indent="-606425" fontAlgn="auto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Font typeface="Wingdings" charset="2"/>
              <a:buNone/>
              <a:tabLst>
                <a:tab pos="608013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</a:tabLst>
              <a:defRPr/>
            </a:pPr>
            <a:r>
              <a:rPr lang="es-AR" sz="2400" dirty="0">
                <a:latin typeface="Cambria" pitchFamily="18" charset="0"/>
              </a:rPr>
              <a:t>      7. Accidentes por causas diversas</a:t>
            </a:r>
            <a:r>
              <a:rPr lang="es-ES_tradnl" sz="2400" dirty="0">
                <a:latin typeface="Cambria" pitchFamily="18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254597" y="0"/>
            <a:ext cx="8208912" cy="1412875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Accidentes por déficit respiratorio (suspensión de la respiración):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>
          <a:xfrm>
            <a:off x="107505" y="1412874"/>
            <a:ext cx="8503096" cy="5445125"/>
          </a:xfrm>
        </p:spPr>
        <p:txBody>
          <a:bodyPr/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Ahogamiento: 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El agua ingresa a las vías respiratorias. 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Consecuencia: Hipoxia e hipercapnia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Evitar accidente: mantener entrenado el personal y no realizar trabajos solos.</a:t>
            </a:r>
          </a:p>
          <a:p>
            <a:pPr marL="11430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400" dirty="0">
              <a:latin typeface="Cambria" pitchFamily="18" charset="0"/>
            </a:endParaRPr>
          </a:p>
          <a:p>
            <a:r>
              <a:rPr lang="es-AR" sz="2400" dirty="0">
                <a:latin typeface="Cambria" pitchFamily="18" charset="0"/>
              </a:rPr>
              <a:t>Hidrocución: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Shock </a:t>
            </a:r>
            <a:r>
              <a:rPr lang="es-AR" sz="2400" dirty="0" err="1">
                <a:latin typeface="Cambria" pitchFamily="18" charset="0"/>
              </a:rPr>
              <a:t>termodiferencial</a:t>
            </a:r>
            <a:endParaRPr lang="es-AR" sz="2400" dirty="0">
              <a:latin typeface="Cambria" pitchFamily="18" charset="0"/>
            </a:endParaRPr>
          </a:p>
          <a:p>
            <a:pPr marL="114300" indent="0">
              <a:buNone/>
            </a:pPr>
            <a:r>
              <a:rPr lang="es-AR" sz="2400" dirty="0">
                <a:latin typeface="Cambria" pitchFamily="18" charset="0"/>
              </a:rPr>
              <a:t>   Inhibición de respiración y circulación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Evitar accidente: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- Acostumbrarse a la temperatura</a:t>
            </a:r>
            <a:br>
              <a:rPr lang="es-AR" sz="2400" dirty="0">
                <a:latin typeface="Cambria" pitchFamily="18" charset="0"/>
              </a:rPr>
            </a:br>
            <a:r>
              <a:rPr lang="es-AR" sz="2400" dirty="0">
                <a:latin typeface="Cambria" pitchFamily="18" charset="0"/>
              </a:rPr>
              <a:t>- No bucear después de haber realizado trabajos físicos intensos</a:t>
            </a:r>
          </a:p>
          <a:p>
            <a:pPr marL="114300" indent="0"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2025"/>
            <a:ext cx="4752528" cy="3574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2223"/>
            <a:ext cx="4784142" cy="2530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43821"/>
            <a:ext cx="3373566" cy="30825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010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9540"/>
            <a:ext cx="7158037" cy="1412875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Accidentes mecánicos </a:t>
            </a:r>
            <a:b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</a:br>
            <a: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(debidos a la presión):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idx="1"/>
          </p:nvPr>
        </p:nvSpPr>
        <p:spPr>
          <a:xfrm>
            <a:off x="180330" y="1844824"/>
            <a:ext cx="7661275" cy="4114800"/>
          </a:xfrm>
        </p:spPr>
        <p:txBody>
          <a:bodyPr/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 err="1">
                <a:latin typeface="Cambria" pitchFamily="18" charset="0"/>
              </a:rPr>
              <a:t>Barotrauma</a:t>
            </a:r>
            <a:r>
              <a:rPr lang="es-AR" sz="2400" dirty="0">
                <a:latin typeface="Cambria" pitchFamily="18" charset="0"/>
              </a:rPr>
              <a:t> de oído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 err="1">
                <a:latin typeface="Cambria" pitchFamily="18" charset="0"/>
              </a:rPr>
              <a:t>Barotrauma</a:t>
            </a:r>
            <a:r>
              <a:rPr lang="es-AR" sz="2400" dirty="0">
                <a:latin typeface="Cambria" pitchFamily="18" charset="0"/>
              </a:rPr>
              <a:t> de senos paranasales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Dolor dentario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Dolor abdominal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Accidentes por sobrepresión pulmonar</a:t>
            </a:r>
          </a:p>
          <a:p>
            <a:pP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400" dirty="0">
              <a:latin typeface="Cambria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0500"/>
            <a:ext cx="2790825" cy="2857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A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Accidentes bioquímicos (toxicidad de los gases ):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idx="1"/>
          </p:nvPr>
        </p:nvSpPr>
        <p:spPr>
          <a:xfrm>
            <a:off x="949325" y="1981200"/>
            <a:ext cx="7661275" cy="4114800"/>
          </a:xfrm>
        </p:spPr>
        <p:txBody>
          <a:bodyPr/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Intoxicación por nitrógeno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Intoxicación por oxígeno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Intoxicación por dióxido de carbono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s-AR" sz="2400" dirty="0">
                <a:latin typeface="Cambria" pitchFamily="18" charset="0"/>
              </a:rPr>
              <a:t>Intoxicación por monóxido de carbono </a:t>
            </a:r>
          </a:p>
          <a:p>
            <a:pP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s-AR" sz="2400" dirty="0"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4340"/>
            <a:ext cx="8172400" cy="1656184"/>
          </a:xfrm>
        </p:spPr>
        <p:txBody>
          <a:bodyPr/>
          <a:lstStyle/>
          <a:p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DejaVu Sans"/>
                <a:cs typeface="DejaVu Sans"/>
              </a:rPr>
              <a:t>Accidentes biofísicos (disolución de gases en líquidos del cuerpo): </a:t>
            </a:r>
            <a:endParaRPr lang="es-AR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844824"/>
            <a:ext cx="7620000" cy="4032448"/>
          </a:xfrm>
        </p:spPr>
        <p:txBody>
          <a:bodyPr/>
          <a:lstStyle/>
          <a:p>
            <a:pPr marL="114300" indent="0">
              <a:buNone/>
            </a:pPr>
            <a:r>
              <a:rPr lang="es-AR" sz="2400" dirty="0">
                <a:latin typeface="Cambria" pitchFamily="18" charset="0"/>
              </a:rPr>
              <a:t>Factores que afectan: </a:t>
            </a:r>
          </a:p>
          <a:p>
            <a:r>
              <a:rPr lang="es-AR" sz="2400" dirty="0">
                <a:latin typeface="Cambria" pitchFamily="18" charset="0"/>
              </a:rPr>
              <a:t>Tiempo de permanencia </a:t>
            </a:r>
          </a:p>
          <a:p>
            <a:r>
              <a:rPr lang="es-AR" sz="2400" dirty="0">
                <a:latin typeface="Cambria" pitchFamily="18" charset="0"/>
              </a:rPr>
              <a:t>La presión a la que se somete el trabajador</a:t>
            </a:r>
          </a:p>
          <a:p>
            <a:pPr marL="114300" indent="0">
              <a:buNone/>
            </a:pPr>
            <a:endParaRPr lang="es-AR" sz="2400" dirty="0">
              <a:latin typeface="Cambria" pitchFamily="18" charset="0"/>
            </a:endParaRPr>
          </a:p>
          <a:p>
            <a:pPr marL="114300" indent="0">
              <a:buNone/>
            </a:pPr>
            <a:r>
              <a:rPr lang="es-AR" sz="2400" dirty="0">
                <a:latin typeface="Cambria" pitchFamily="18" charset="0"/>
              </a:rPr>
              <a:t>Solución:</a:t>
            </a:r>
          </a:p>
          <a:p>
            <a:r>
              <a:rPr lang="es-AR" sz="2400" dirty="0">
                <a:latin typeface="Cambria" pitchFamily="18" charset="0"/>
              </a:rPr>
              <a:t>Para evitarlo se debe tener una perfecta planificación, utilizando tablas de descompresión.</a:t>
            </a:r>
          </a:p>
          <a:p>
            <a:pPr marL="114300" indent="0">
              <a:buNone/>
            </a:pPr>
            <a:endParaRPr lang="es-AR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951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63E9D-738E-469C-92FE-7275ABC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Cámaras hiperbáricas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CEEFC1-073B-478A-B201-105D8742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La cámara hiperbárica es un habitáculo (contenedor) preparado para soportar elevadas presiones en su interior, pues los tratamientos suelen realizarse entre 2 y 3 ATA (Atmósferas Absolutas)</a:t>
            </a:r>
          </a:p>
          <a:p>
            <a:r>
              <a:rPr lang="es-AR" dirty="0"/>
              <a:t>Monoplazas</a:t>
            </a:r>
          </a:p>
          <a:p>
            <a:r>
              <a:rPr lang="es-AR" dirty="0"/>
              <a:t>Multiplazas</a:t>
            </a:r>
          </a:p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152153-823A-4893-A66E-61D070F0C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052762"/>
            <a:ext cx="2409825" cy="18954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4865AB-B7F5-4803-872E-EABF91F86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44" y="4106788"/>
            <a:ext cx="2883656" cy="199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1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1A9FB-4C64-479A-B6C8-BC36CC03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Cámaras hiperbáricas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58A4E8-CE75-4055-AEC5-E8C0196B7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7620000" cy="4800600"/>
          </a:xfrm>
        </p:spPr>
        <p:txBody>
          <a:bodyPr/>
          <a:lstStyle/>
          <a:p>
            <a:r>
              <a:rPr lang="es-AR" dirty="0"/>
              <a:t>PARTES</a:t>
            </a:r>
          </a:p>
          <a:p>
            <a:pPr lvl="1"/>
            <a:r>
              <a:rPr lang="es-AR" dirty="0"/>
              <a:t>Cuerpo principal</a:t>
            </a:r>
          </a:p>
          <a:p>
            <a:pPr lvl="1"/>
            <a:r>
              <a:rPr lang="es-AR" dirty="0"/>
              <a:t>Antecámara</a:t>
            </a:r>
          </a:p>
          <a:p>
            <a:pPr lvl="1"/>
            <a:r>
              <a:rPr lang="es-AR" dirty="0"/>
              <a:t>Cuadro de control</a:t>
            </a:r>
          </a:p>
          <a:p>
            <a:pPr lvl="1"/>
            <a:r>
              <a:rPr lang="es-AR" dirty="0"/>
              <a:t>Silenciadores</a:t>
            </a:r>
          </a:p>
          <a:p>
            <a:pPr lvl="1"/>
            <a:r>
              <a:rPr lang="es-AR" dirty="0"/>
              <a:t>Sistema de humidificadores</a:t>
            </a:r>
          </a:p>
          <a:p>
            <a:pPr lvl="1"/>
            <a:r>
              <a:rPr lang="es-AR" dirty="0"/>
              <a:t>Absorbente dióxido de carbono</a:t>
            </a:r>
          </a:p>
          <a:p>
            <a:pPr lvl="1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D2F835-D1E9-42B8-8C16-4A9632790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628800"/>
            <a:ext cx="2728669" cy="20547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A38E7F-C29E-490D-9A7A-4DF70F223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360166"/>
            <a:ext cx="3268627" cy="217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98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01DA2-FDF2-4F8E-B4C6-75271BA2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Medicina hiperbárica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31AC78-60F8-4245-93FC-A9ED8FCA3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Principios </a:t>
            </a:r>
            <a:r>
              <a:rPr lang="es-MX" dirty="0"/>
              <a:t>terapéuticos de la medicina hiperbárica:</a:t>
            </a:r>
          </a:p>
          <a:p>
            <a:pPr lvl="1"/>
            <a:r>
              <a:rPr lang="es-MX" dirty="0"/>
              <a:t>Tratamiento de descompresión</a:t>
            </a:r>
          </a:p>
          <a:p>
            <a:pPr lvl="1"/>
            <a:r>
              <a:rPr lang="es-MX" dirty="0"/>
              <a:t>Incremento de la presión parcial del oxígeno en los tejidos</a:t>
            </a:r>
          </a:p>
          <a:p>
            <a:pPr lvl="1"/>
            <a:r>
              <a:rPr lang="es-MX" dirty="0"/>
              <a:t>Incremento de capacidad de transporte de oxígeno de la sangre</a:t>
            </a:r>
          </a:p>
          <a:p>
            <a:pPr lvl="1"/>
            <a:r>
              <a:rPr lang="es-MX" dirty="0"/>
              <a:t>Tratamiento en buceadores</a:t>
            </a:r>
          </a:p>
          <a:p>
            <a:pPr marL="411163" lvl="1" indent="0">
              <a:buNone/>
            </a:pPr>
            <a:br>
              <a:rPr lang="es-MX" dirty="0"/>
            </a:br>
            <a:endParaRPr lang="es-MX" dirty="0"/>
          </a:p>
          <a:p>
            <a:pPr lvl="1"/>
            <a:endParaRPr lang="es-A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7497E6-3D5D-4614-836A-3B40BFE1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80520"/>
            <a:ext cx="352839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1844675"/>
            <a:ext cx="8172450" cy="4800600"/>
          </a:xfrm>
        </p:spPr>
        <p:txBody>
          <a:bodyPr rtlCol="0">
            <a:normAutofit/>
          </a:bodyPr>
          <a:lstStyle/>
          <a:p>
            <a:pPr indent="-342900" algn="just" fontAlgn="auto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  <a:defRPr/>
            </a:pPr>
            <a:r>
              <a:rPr lang="es-AR" sz="2400" dirty="0">
                <a:latin typeface="+mj-lt"/>
              </a:rPr>
              <a:t>PROPIEDADES MECÁNICAS: buena resistencia a la tensión, un alto nivel de alargamiento y una mínima reducción de área.</a:t>
            </a:r>
          </a:p>
          <a:p>
            <a:pPr indent="-342900" algn="just" fontAlgn="auto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  <a:defRPr/>
            </a:pPr>
            <a:endParaRPr lang="es-AR" sz="600" dirty="0">
              <a:latin typeface="+mj-lt"/>
            </a:endParaRPr>
          </a:p>
          <a:p>
            <a:pPr indent="-342900" algn="just" fontAlgn="auto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  <a:defRPr/>
            </a:pPr>
            <a:r>
              <a:rPr lang="es-AR" sz="2400" dirty="0">
                <a:latin typeface="+mj-lt"/>
              </a:rPr>
              <a:t>PROPIEDADES FÍSICAS: coeficiente de dilatación térmica</a:t>
            </a:r>
            <a:endParaRPr lang="es-AR" sz="600" dirty="0">
              <a:latin typeface="+mj-lt"/>
            </a:endParaRPr>
          </a:p>
          <a:p>
            <a:pPr indent="-342900" algn="just" fontAlgn="auto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  <a:defRPr/>
            </a:pPr>
            <a:r>
              <a:rPr lang="es-AR" sz="2400" dirty="0">
                <a:latin typeface="+mj-lt"/>
              </a:rPr>
              <a:t>PROPIEDADES QUÍMICAS: resistencia a la corrosión para evitar reposiciones del equipo, sobredimensionado, mantenimientos preventivos, paros y contaminaciones o pérdidas del fluido.</a:t>
            </a:r>
          </a:p>
          <a:p>
            <a:pPr indent="-342900" algn="just" fontAlgn="auto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  <a:defRPr/>
            </a:pPr>
            <a:endParaRPr lang="es-AR" sz="600" dirty="0">
              <a:latin typeface="+mj-lt"/>
            </a:endParaRPr>
          </a:p>
          <a:p>
            <a:pPr indent="-342900" algn="just" fontAlgn="auto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  <a:defRPr/>
            </a:pPr>
            <a:r>
              <a:rPr lang="es-AR" sz="2400" dirty="0">
                <a:latin typeface="+mj-lt"/>
              </a:rPr>
              <a:t>SOLDADIBILIDAD</a:t>
            </a:r>
            <a:endParaRPr lang="es-AR" sz="2400" dirty="0"/>
          </a:p>
          <a:p>
            <a:pPr indent="-342900" algn="just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s-AR" sz="2500" dirty="0">
              <a:latin typeface="+mj-lt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2500" dirty="0"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850" y="404813"/>
            <a:ext cx="7848600" cy="106045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AR" sz="17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PROPIEDADES QUE DEBEN CUMPLIR LOS MATERIALES</a:t>
            </a:r>
            <a:r>
              <a:rPr lang="es-AR" sz="17600" b="1" dirty="0">
                <a:latin typeface="+mj-lt"/>
              </a:rPr>
              <a:t>:</a:t>
            </a:r>
            <a:br>
              <a:rPr lang="es-AR" sz="10500" dirty="0">
                <a:latin typeface="+mj-lt"/>
              </a:rPr>
            </a:br>
            <a:endParaRPr lang="es-AR" sz="105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s-AR" sz="3000" b="1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s-AR" sz="3000" b="1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4" cy="59229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2072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3" y="404665"/>
            <a:ext cx="8913491" cy="55025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78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6632"/>
            <a:ext cx="6052686" cy="4212807"/>
          </a:xfrm>
          <a:prstGeom prst="rect">
            <a:avLst/>
          </a:prstGeom>
        </p:spPr>
      </p:pic>
      <p:pic>
        <p:nvPicPr>
          <p:cNvPr id="33795" name="Picture 5" descr="untitle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4230" y="4363353"/>
            <a:ext cx="4484688" cy="3363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</TotalTime>
  <Words>2415</Words>
  <Application>Microsoft Office PowerPoint</Application>
  <PresentationFormat>Presentación en pantalla (4:3)</PresentationFormat>
  <Paragraphs>331</Paragraphs>
  <Slides>55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5" baseType="lpstr">
      <vt:lpstr>Arial</vt:lpstr>
      <vt:lpstr>Calibri</vt:lpstr>
      <vt:lpstr>Cambria</vt:lpstr>
      <vt:lpstr>Constantia</vt:lpstr>
      <vt:lpstr>DejaVu Sans</vt:lpstr>
      <vt:lpstr>Monotype Sorts</vt:lpstr>
      <vt:lpstr>Times New Roman</vt:lpstr>
      <vt:lpstr>Wingdings</vt:lpstr>
      <vt:lpstr>Wingdings 2</vt:lpstr>
      <vt:lpstr>Adyacencia</vt:lpstr>
      <vt:lpstr>RECIPIENTES A PRESION Y AMBIENTES HIPERBÁRICOS</vt:lpstr>
      <vt:lpstr>OBJETIVOS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NORMATIVA  DECRETO 351/79 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Personal Encargado de Operaciones</vt:lpstr>
      <vt:lpstr>Inspección y Mantenimiento de Aparatos</vt:lpstr>
      <vt:lpstr>Emergencias de Calderas o Máquinas</vt:lpstr>
      <vt:lpstr>Emergencias de Calderas o Máquinas</vt:lpstr>
      <vt:lpstr>Emergencias de Calderas o Máquinas</vt:lpstr>
      <vt:lpstr>Gases comprimidos, tubos, cilindros, tambores</vt:lpstr>
      <vt:lpstr>Presentación de PowerPoint</vt:lpstr>
      <vt:lpstr>Ambientes Hiperbáricos </vt:lpstr>
      <vt:lpstr>Trabajos en Ambientes Hiperbáricos</vt:lpstr>
      <vt:lpstr>Formas de trabajo en ambientes hiperbáricos</vt:lpstr>
      <vt:lpstr>Formas de trabajo en ambientes hiperbáricos</vt:lpstr>
      <vt:lpstr>Formas de trabajo en ambientes hiperbáricos</vt:lpstr>
      <vt:lpstr>Efectos en la salud</vt:lpstr>
      <vt:lpstr>Accidentes biofísicos (disolución de gases en líquidos del cuerpo): </vt:lpstr>
      <vt:lpstr>Riesgos en la salud</vt:lpstr>
      <vt:lpstr>Accidentes debidos a trabajos en ambientes hiperbáricos</vt:lpstr>
      <vt:lpstr>Accidentes por déficit respiratorio (suspensión de la respiración):</vt:lpstr>
      <vt:lpstr>Accidentes mecánicos  (debidos a la presión):</vt:lpstr>
      <vt:lpstr>Accidentes bioquímicos (toxicidad de los gases ):</vt:lpstr>
      <vt:lpstr>Accidentes biofísicos (disolución de gases en líquidos del cuerpo): </vt:lpstr>
      <vt:lpstr>Cámaras hiperbáricas</vt:lpstr>
      <vt:lpstr>Cámaras hiperbáricas</vt:lpstr>
      <vt:lpstr>Medicina hiperbárica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de recipientes a presión</dc:title>
  <dc:creator>Claudia Gutierrez</dc:creator>
  <cp:lastModifiedBy>nicolas allende</cp:lastModifiedBy>
  <cp:revision>82</cp:revision>
  <dcterms:modified xsi:type="dcterms:W3CDTF">2018-10-01T21:46:02Z</dcterms:modified>
</cp:coreProperties>
</file>