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
  </p:sldMasterIdLst>
  <p:notesMasterIdLst>
    <p:notesMasterId r:id="rId110"/>
  </p:notesMasterIdLst>
  <p:handoutMasterIdLst>
    <p:handoutMasterId r:id="rId111"/>
  </p:handoutMasterIdLst>
  <p:sldIdLst>
    <p:sldId id="486" r:id="rId3"/>
    <p:sldId id="504" r:id="rId4"/>
    <p:sldId id="505" r:id="rId5"/>
    <p:sldId id="506" r:id="rId6"/>
    <p:sldId id="507" r:id="rId7"/>
    <p:sldId id="509" r:id="rId8"/>
    <p:sldId id="510" r:id="rId9"/>
    <p:sldId id="511" r:id="rId10"/>
    <p:sldId id="512" r:id="rId11"/>
    <p:sldId id="513" r:id="rId12"/>
    <p:sldId id="514" r:id="rId13"/>
    <p:sldId id="619" r:id="rId14"/>
    <p:sldId id="516" r:id="rId15"/>
    <p:sldId id="519" r:id="rId16"/>
    <p:sldId id="521" r:id="rId17"/>
    <p:sldId id="612" r:id="rId18"/>
    <p:sldId id="524" r:id="rId19"/>
    <p:sldId id="525" r:id="rId20"/>
    <p:sldId id="526" r:id="rId21"/>
    <p:sldId id="613" r:id="rId22"/>
    <p:sldId id="528" r:id="rId23"/>
    <p:sldId id="529" r:id="rId24"/>
    <p:sldId id="614" r:id="rId25"/>
    <p:sldId id="530" r:id="rId26"/>
    <p:sldId id="532" r:id="rId27"/>
    <p:sldId id="622" r:id="rId28"/>
    <p:sldId id="536" r:id="rId29"/>
    <p:sldId id="537" r:id="rId30"/>
    <p:sldId id="621" r:id="rId31"/>
    <p:sldId id="616" r:id="rId32"/>
    <p:sldId id="490" r:id="rId33"/>
    <p:sldId id="491" r:id="rId34"/>
    <p:sldId id="492" r:id="rId35"/>
    <p:sldId id="493" r:id="rId36"/>
    <p:sldId id="494" r:id="rId37"/>
    <p:sldId id="618" r:id="rId38"/>
    <p:sldId id="497" r:id="rId39"/>
    <p:sldId id="498" r:id="rId40"/>
    <p:sldId id="499" r:id="rId41"/>
    <p:sldId id="500" r:id="rId42"/>
    <p:sldId id="502" r:id="rId43"/>
    <p:sldId id="540" r:id="rId44"/>
    <p:sldId id="542" r:id="rId45"/>
    <p:sldId id="489" r:id="rId46"/>
    <p:sldId id="487" r:id="rId47"/>
    <p:sldId id="488" r:id="rId48"/>
    <p:sldId id="544" r:id="rId49"/>
    <p:sldId id="546" r:id="rId50"/>
    <p:sldId id="547" r:id="rId51"/>
    <p:sldId id="548" r:id="rId52"/>
    <p:sldId id="550" r:id="rId53"/>
    <p:sldId id="551" r:id="rId54"/>
    <p:sldId id="561" r:id="rId55"/>
    <p:sldId id="553" r:id="rId56"/>
    <p:sldId id="554" r:id="rId57"/>
    <p:sldId id="555" r:id="rId58"/>
    <p:sldId id="556" r:id="rId59"/>
    <p:sldId id="557" r:id="rId60"/>
    <p:sldId id="558" r:id="rId61"/>
    <p:sldId id="560" r:id="rId62"/>
    <p:sldId id="562" r:id="rId63"/>
    <p:sldId id="565" r:id="rId64"/>
    <p:sldId id="566" r:id="rId65"/>
    <p:sldId id="567" r:id="rId66"/>
    <p:sldId id="568" r:id="rId67"/>
    <p:sldId id="569" r:id="rId68"/>
    <p:sldId id="570" r:id="rId69"/>
    <p:sldId id="620" r:id="rId70"/>
    <p:sldId id="580" r:id="rId71"/>
    <p:sldId id="623" r:id="rId72"/>
    <p:sldId id="577" r:id="rId73"/>
    <p:sldId id="581" r:id="rId74"/>
    <p:sldId id="576" r:id="rId75"/>
    <p:sldId id="575" r:id="rId76"/>
    <p:sldId id="574" r:id="rId77"/>
    <p:sldId id="573" r:id="rId78"/>
    <p:sldId id="572" r:id="rId79"/>
    <p:sldId id="587" r:id="rId80"/>
    <p:sldId id="586" r:id="rId81"/>
    <p:sldId id="624" r:id="rId82"/>
    <p:sldId id="585" r:id="rId83"/>
    <p:sldId id="584" r:id="rId84"/>
    <p:sldId id="583" r:id="rId85"/>
    <p:sldId id="592" r:id="rId86"/>
    <p:sldId id="593" r:id="rId87"/>
    <p:sldId id="594" r:id="rId88"/>
    <p:sldId id="595" r:id="rId89"/>
    <p:sldId id="596" r:id="rId90"/>
    <p:sldId id="597" r:id="rId91"/>
    <p:sldId id="598" r:id="rId92"/>
    <p:sldId id="599" r:id="rId93"/>
    <p:sldId id="600" r:id="rId94"/>
    <p:sldId id="601" r:id="rId95"/>
    <p:sldId id="602" r:id="rId96"/>
    <p:sldId id="603" r:id="rId97"/>
    <p:sldId id="604" r:id="rId98"/>
    <p:sldId id="605" r:id="rId99"/>
    <p:sldId id="606" r:id="rId100"/>
    <p:sldId id="607" r:id="rId101"/>
    <p:sldId id="591" r:id="rId102"/>
    <p:sldId id="590" r:id="rId103"/>
    <p:sldId id="589" r:id="rId104"/>
    <p:sldId id="588" r:id="rId105"/>
    <p:sldId id="611" r:id="rId106"/>
    <p:sldId id="610" r:id="rId107"/>
    <p:sldId id="609" r:id="rId108"/>
    <p:sldId id="608" r:id="rId109"/>
  </p:sldIdLst>
  <p:sldSz cx="9144000" cy="6858000" type="screen4x3"/>
  <p:notesSz cx="6699250" cy="9836150"/>
  <p:custDataLst>
    <p:tags r:id="rId112"/>
  </p:custDataLst>
  <p:defaultTextStyle>
    <a:defPPr>
      <a:defRPr lang="de-DE"/>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315" userDrawn="1">
          <p15:clr>
            <a:srgbClr val="A4A3A4"/>
          </p15:clr>
        </p15:guide>
        <p15:guide id="2" orient="horz" pos="3566" userDrawn="1">
          <p15:clr>
            <a:srgbClr val="A4A3A4"/>
          </p15:clr>
        </p15:guide>
        <p15:guide id="3" orient="horz" pos="981" userDrawn="1">
          <p15:clr>
            <a:srgbClr val="A4A3A4"/>
          </p15:clr>
        </p15:guide>
        <p15:guide id="4" pos="235">
          <p15:clr>
            <a:srgbClr val="A4A3A4"/>
          </p15:clr>
        </p15:guide>
        <p15:guide id="5" pos="55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5" autoAdjust="0"/>
    <p:restoredTop sz="94900" autoAdjust="0"/>
  </p:normalViewPr>
  <p:slideViewPr>
    <p:cSldViewPr snapToGrid="0">
      <p:cViewPr varScale="1">
        <p:scale>
          <a:sx n="69" d="100"/>
          <a:sy n="69" d="100"/>
        </p:scale>
        <p:origin x="1062" y="66"/>
      </p:cViewPr>
      <p:guideLst>
        <p:guide orient="horz" pos="4315"/>
        <p:guide orient="horz" pos="3566"/>
        <p:guide orient="horz" pos="981"/>
        <p:guide pos="235"/>
        <p:guide pos="550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tags" Target="tags/tag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9106" name="Rectangle 2"/>
          <p:cNvSpPr>
            <a:spLocks noGrp="1" noChangeArrowheads="1"/>
          </p:cNvSpPr>
          <p:nvPr>
            <p:ph type="hdr" sz="quarter"/>
          </p:nvPr>
        </p:nvSpPr>
        <p:spPr bwMode="auto">
          <a:xfrm>
            <a:off x="0" y="0"/>
            <a:ext cx="2878138" cy="522288"/>
          </a:xfrm>
          <a:prstGeom prst="rect">
            <a:avLst/>
          </a:prstGeom>
          <a:noFill/>
          <a:ln w="9525">
            <a:noFill/>
            <a:miter lim="800000"/>
            <a:headEnd/>
            <a:tailEnd/>
          </a:ln>
          <a:effectLst/>
        </p:spPr>
        <p:txBody>
          <a:bodyPr vert="horz" wrap="square" lIns="89101" tIns="44550" rIns="89101" bIns="44550" numCol="1" anchor="t" anchorCtr="0" compatLnSpc="1">
            <a:prstTxWarp prst="textNoShape">
              <a:avLst/>
            </a:prstTxWarp>
          </a:bodyPr>
          <a:lstStyle>
            <a:lvl1pPr defTabSz="889000" eaLnBrk="1" hangingPunct="1">
              <a:defRPr sz="1200"/>
            </a:lvl1pPr>
          </a:lstStyle>
          <a:p>
            <a:endParaRPr lang="en-GB"/>
          </a:p>
        </p:txBody>
      </p:sp>
      <p:sp>
        <p:nvSpPr>
          <p:cNvPr id="559107" name="Rectangle 3"/>
          <p:cNvSpPr>
            <a:spLocks noGrp="1" noChangeArrowheads="1"/>
          </p:cNvSpPr>
          <p:nvPr>
            <p:ph type="dt" sz="quarter" idx="1"/>
          </p:nvPr>
        </p:nvSpPr>
        <p:spPr bwMode="auto">
          <a:xfrm>
            <a:off x="3762375" y="0"/>
            <a:ext cx="2952750" cy="522288"/>
          </a:xfrm>
          <a:prstGeom prst="rect">
            <a:avLst/>
          </a:prstGeom>
          <a:noFill/>
          <a:ln w="9525">
            <a:noFill/>
            <a:miter lim="800000"/>
            <a:headEnd/>
            <a:tailEnd/>
          </a:ln>
          <a:effectLst/>
        </p:spPr>
        <p:txBody>
          <a:bodyPr vert="horz" wrap="square" lIns="89101" tIns="44550" rIns="89101" bIns="44550" numCol="1" anchor="t" anchorCtr="0" compatLnSpc="1">
            <a:prstTxWarp prst="textNoShape">
              <a:avLst/>
            </a:prstTxWarp>
          </a:bodyPr>
          <a:lstStyle>
            <a:lvl1pPr algn="r" defTabSz="889000" eaLnBrk="1" hangingPunct="1">
              <a:defRPr sz="1200"/>
            </a:lvl1pPr>
          </a:lstStyle>
          <a:p>
            <a:endParaRPr lang="en-GB"/>
          </a:p>
        </p:txBody>
      </p:sp>
      <p:sp>
        <p:nvSpPr>
          <p:cNvPr id="559108" name="Rectangle 4"/>
          <p:cNvSpPr>
            <a:spLocks noGrp="1" noChangeArrowheads="1"/>
          </p:cNvSpPr>
          <p:nvPr>
            <p:ph type="ftr" sz="quarter" idx="2"/>
          </p:nvPr>
        </p:nvSpPr>
        <p:spPr bwMode="auto">
          <a:xfrm>
            <a:off x="0" y="9323388"/>
            <a:ext cx="2878138" cy="522287"/>
          </a:xfrm>
          <a:prstGeom prst="rect">
            <a:avLst/>
          </a:prstGeom>
          <a:noFill/>
          <a:ln w="9525">
            <a:noFill/>
            <a:miter lim="800000"/>
            <a:headEnd/>
            <a:tailEnd/>
          </a:ln>
          <a:effectLst/>
        </p:spPr>
        <p:txBody>
          <a:bodyPr vert="horz" wrap="square" lIns="89101" tIns="44550" rIns="89101" bIns="44550" numCol="1" anchor="b" anchorCtr="0" compatLnSpc="1">
            <a:prstTxWarp prst="textNoShape">
              <a:avLst/>
            </a:prstTxWarp>
          </a:bodyPr>
          <a:lstStyle>
            <a:lvl1pPr defTabSz="889000" eaLnBrk="1" hangingPunct="1">
              <a:defRPr sz="1200"/>
            </a:lvl1pPr>
          </a:lstStyle>
          <a:p>
            <a:endParaRPr lang="en-GB"/>
          </a:p>
        </p:txBody>
      </p:sp>
      <p:sp>
        <p:nvSpPr>
          <p:cNvPr id="559109" name="Rectangle 5"/>
          <p:cNvSpPr>
            <a:spLocks noGrp="1" noChangeArrowheads="1"/>
          </p:cNvSpPr>
          <p:nvPr>
            <p:ph type="sldNum" sz="quarter" idx="3"/>
          </p:nvPr>
        </p:nvSpPr>
        <p:spPr bwMode="auto">
          <a:xfrm>
            <a:off x="3762375" y="9323388"/>
            <a:ext cx="2952750" cy="522287"/>
          </a:xfrm>
          <a:prstGeom prst="rect">
            <a:avLst/>
          </a:prstGeom>
          <a:noFill/>
          <a:ln w="9525">
            <a:noFill/>
            <a:miter lim="800000"/>
            <a:headEnd/>
            <a:tailEnd/>
          </a:ln>
          <a:effectLst/>
        </p:spPr>
        <p:txBody>
          <a:bodyPr vert="horz" wrap="square" lIns="89101" tIns="44550" rIns="89101" bIns="44550" numCol="1" anchor="b" anchorCtr="0" compatLnSpc="1">
            <a:prstTxWarp prst="textNoShape">
              <a:avLst/>
            </a:prstTxWarp>
          </a:bodyPr>
          <a:lstStyle>
            <a:lvl1pPr algn="r" defTabSz="889000" eaLnBrk="1" hangingPunct="1">
              <a:defRPr sz="1200"/>
            </a:lvl1pPr>
          </a:lstStyle>
          <a:p>
            <a:fld id="{477FA428-02F5-42AB-92A7-291E485E113E}" type="slidenum">
              <a:rPr lang="en-GB"/>
              <a:pPr/>
              <a:t>‹Nº›</a:t>
            </a:fld>
            <a:endParaRPr lang="en-GB"/>
          </a:p>
        </p:txBody>
      </p:sp>
    </p:spTree>
    <p:extLst>
      <p:ext uri="{BB962C8B-B14F-4D97-AF65-F5344CB8AC3E}">
        <p14:creationId xmlns:p14="http://schemas.microsoft.com/office/powerpoint/2010/main" val="18080492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01950" cy="492125"/>
          </a:xfrm>
          <a:prstGeom prst="rect">
            <a:avLst/>
          </a:prstGeom>
          <a:noFill/>
          <a:ln w="9525">
            <a:noFill/>
            <a:miter lim="800000"/>
            <a:headEnd/>
            <a:tailEnd/>
          </a:ln>
          <a:effectLst/>
        </p:spPr>
        <p:txBody>
          <a:bodyPr vert="horz" wrap="square" lIns="94475" tIns="47239" rIns="94475" bIns="47239" numCol="1" anchor="t" anchorCtr="0" compatLnSpc="1">
            <a:prstTxWarp prst="textNoShape">
              <a:avLst/>
            </a:prstTxWarp>
          </a:bodyPr>
          <a:lstStyle>
            <a:lvl1pPr defTabSz="942975" eaLnBrk="1" hangingPunct="1">
              <a:defRPr sz="1300"/>
            </a:lvl1pPr>
          </a:lstStyle>
          <a:p>
            <a:endParaRPr lang="en-GB"/>
          </a:p>
        </p:txBody>
      </p:sp>
      <p:sp>
        <p:nvSpPr>
          <p:cNvPr id="6147" name="Rectangle 3"/>
          <p:cNvSpPr>
            <a:spLocks noGrp="1" noChangeArrowheads="1"/>
          </p:cNvSpPr>
          <p:nvPr>
            <p:ph type="dt" idx="1"/>
          </p:nvPr>
        </p:nvSpPr>
        <p:spPr bwMode="auto">
          <a:xfrm>
            <a:off x="3797300" y="0"/>
            <a:ext cx="2901950" cy="492125"/>
          </a:xfrm>
          <a:prstGeom prst="rect">
            <a:avLst/>
          </a:prstGeom>
          <a:noFill/>
          <a:ln w="9525">
            <a:noFill/>
            <a:miter lim="800000"/>
            <a:headEnd/>
            <a:tailEnd/>
          </a:ln>
          <a:effectLst/>
        </p:spPr>
        <p:txBody>
          <a:bodyPr vert="horz" wrap="square" lIns="94475" tIns="47239" rIns="94475" bIns="47239" numCol="1" anchor="t" anchorCtr="0" compatLnSpc="1">
            <a:prstTxWarp prst="textNoShape">
              <a:avLst/>
            </a:prstTxWarp>
          </a:bodyPr>
          <a:lstStyle>
            <a:lvl1pPr algn="r" defTabSz="942975" eaLnBrk="1" hangingPunct="1">
              <a:defRPr sz="1300"/>
            </a:lvl1pPr>
          </a:lstStyle>
          <a:p>
            <a:endParaRPr lang="en-GB"/>
          </a:p>
        </p:txBody>
      </p:sp>
      <p:sp>
        <p:nvSpPr>
          <p:cNvPr id="6148" name="Rectangle 4"/>
          <p:cNvSpPr>
            <a:spLocks noGrp="1" noRot="1" noChangeAspect="1" noChangeArrowheads="1" noTextEdit="1"/>
          </p:cNvSpPr>
          <p:nvPr>
            <p:ph type="sldImg" idx="2"/>
          </p:nvPr>
        </p:nvSpPr>
        <p:spPr bwMode="auto">
          <a:xfrm>
            <a:off x="890588" y="738188"/>
            <a:ext cx="4919662" cy="36893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93763" y="4672013"/>
            <a:ext cx="4911725" cy="4425950"/>
          </a:xfrm>
          <a:prstGeom prst="rect">
            <a:avLst/>
          </a:prstGeom>
          <a:noFill/>
          <a:ln w="9525">
            <a:noFill/>
            <a:miter lim="800000"/>
            <a:headEnd/>
            <a:tailEnd/>
          </a:ln>
          <a:effectLst/>
        </p:spPr>
        <p:txBody>
          <a:bodyPr vert="horz" wrap="square" lIns="94475" tIns="47239" rIns="94475" bIns="47239" numCol="1" anchor="t" anchorCtr="0" compatLnSpc="1">
            <a:prstTxWarp prst="textNoShape">
              <a:avLst/>
            </a:prstTxWarp>
          </a:bodyPr>
          <a:lstStyle/>
          <a:p>
            <a:pPr lvl="0"/>
            <a:r>
              <a:rPr lang="en-GB"/>
              <a:t>Klicken Sie, um die Formate des Vorlagentextes zu bearbeiten</a:t>
            </a:r>
          </a:p>
          <a:p>
            <a:pPr lvl="1"/>
            <a:r>
              <a:rPr lang="en-GB"/>
              <a:t>Zweite Ebene</a:t>
            </a:r>
          </a:p>
          <a:p>
            <a:pPr lvl="2"/>
            <a:r>
              <a:rPr lang="en-GB"/>
              <a:t>Dritte Ebene</a:t>
            </a:r>
          </a:p>
          <a:p>
            <a:pPr lvl="3"/>
            <a:r>
              <a:rPr lang="en-GB"/>
              <a:t>Vierte Ebene</a:t>
            </a:r>
          </a:p>
          <a:p>
            <a:pPr lvl="4"/>
            <a:r>
              <a:rPr lang="en-GB"/>
              <a:t>Fünfte Ebene</a:t>
            </a:r>
          </a:p>
        </p:txBody>
      </p:sp>
      <p:sp>
        <p:nvSpPr>
          <p:cNvPr id="6150" name="Rectangle 6"/>
          <p:cNvSpPr>
            <a:spLocks noGrp="1" noChangeArrowheads="1"/>
          </p:cNvSpPr>
          <p:nvPr>
            <p:ph type="ftr" sz="quarter" idx="4"/>
          </p:nvPr>
        </p:nvSpPr>
        <p:spPr bwMode="auto">
          <a:xfrm>
            <a:off x="0" y="9345613"/>
            <a:ext cx="2901950" cy="490537"/>
          </a:xfrm>
          <a:prstGeom prst="rect">
            <a:avLst/>
          </a:prstGeom>
          <a:noFill/>
          <a:ln w="9525">
            <a:noFill/>
            <a:miter lim="800000"/>
            <a:headEnd/>
            <a:tailEnd/>
          </a:ln>
          <a:effectLst/>
        </p:spPr>
        <p:txBody>
          <a:bodyPr vert="horz" wrap="square" lIns="94475" tIns="47239" rIns="94475" bIns="47239" numCol="1" anchor="b" anchorCtr="0" compatLnSpc="1">
            <a:prstTxWarp prst="textNoShape">
              <a:avLst/>
            </a:prstTxWarp>
          </a:bodyPr>
          <a:lstStyle>
            <a:lvl1pPr defTabSz="942975" eaLnBrk="1" hangingPunct="1">
              <a:defRPr sz="1300"/>
            </a:lvl1pPr>
          </a:lstStyle>
          <a:p>
            <a:endParaRPr lang="en-GB"/>
          </a:p>
        </p:txBody>
      </p:sp>
      <p:sp>
        <p:nvSpPr>
          <p:cNvPr id="6151" name="Rectangle 7"/>
          <p:cNvSpPr>
            <a:spLocks noGrp="1" noChangeArrowheads="1"/>
          </p:cNvSpPr>
          <p:nvPr>
            <p:ph type="sldNum" sz="quarter" idx="5"/>
          </p:nvPr>
        </p:nvSpPr>
        <p:spPr bwMode="auto">
          <a:xfrm>
            <a:off x="3797300" y="9345613"/>
            <a:ext cx="2901950" cy="490537"/>
          </a:xfrm>
          <a:prstGeom prst="rect">
            <a:avLst/>
          </a:prstGeom>
          <a:noFill/>
          <a:ln w="9525">
            <a:noFill/>
            <a:miter lim="800000"/>
            <a:headEnd/>
            <a:tailEnd/>
          </a:ln>
          <a:effectLst/>
        </p:spPr>
        <p:txBody>
          <a:bodyPr vert="horz" wrap="square" lIns="94475" tIns="47239" rIns="94475" bIns="47239" numCol="1" anchor="b" anchorCtr="0" compatLnSpc="1">
            <a:prstTxWarp prst="textNoShape">
              <a:avLst/>
            </a:prstTxWarp>
          </a:bodyPr>
          <a:lstStyle>
            <a:lvl1pPr algn="r" defTabSz="942975" eaLnBrk="1" hangingPunct="1">
              <a:defRPr sz="1300"/>
            </a:lvl1pPr>
          </a:lstStyle>
          <a:p>
            <a:fld id="{9A6A5697-D76F-4E25-AD51-D6E465399F37}" type="slidenum">
              <a:rPr lang="en-GB"/>
              <a:pPr/>
              <a:t>‹Nº›</a:t>
            </a:fld>
            <a:endParaRPr lang="en-GB"/>
          </a:p>
        </p:txBody>
      </p:sp>
    </p:spTree>
    <p:extLst>
      <p:ext uri="{BB962C8B-B14F-4D97-AF65-F5344CB8AC3E}">
        <p14:creationId xmlns:p14="http://schemas.microsoft.com/office/powerpoint/2010/main" val="1677703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9A6A5697-D76F-4E25-AD51-D6E465399F37}" type="slidenum">
              <a:rPr lang="en-GB" smtClean="0"/>
              <a:pPr/>
              <a:t>1</a:t>
            </a:fld>
            <a:endParaRPr lang="en-GB"/>
          </a:p>
        </p:txBody>
      </p:sp>
    </p:spTree>
    <p:extLst>
      <p:ext uri="{BB962C8B-B14F-4D97-AF65-F5344CB8AC3E}">
        <p14:creationId xmlns:p14="http://schemas.microsoft.com/office/powerpoint/2010/main" val="3304852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5506" name="Rectangle 2"/>
          <p:cNvSpPr>
            <a:spLocks noGrp="1" noChangeArrowheads="1"/>
          </p:cNvSpPr>
          <p:nvPr>
            <p:ph type="ctrTitle" sz="quarter"/>
          </p:nvPr>
        </p:nvSpPr>
        <p:spPr>
          <a:xfrm>
            <a:off x="373063" y="2301875"/>
            <a:ext cx="6010275" cy="1323975"/>
          </a:xfrm>
        </p:spPr>
        <p:txBody>
          <a:bodyPr lIns="91440" rIns="91440" anchor="b"/>
          <a:lstStyle>
            <a:lvl1pPr>
              <a:defRPr sz="3200" i="1">
                <a:solidFill>
                  <a:schemeClr val="tx1"/>
                </a:solidFill>
              </a:defRPr>
            </a:lvl1pPr>
          </a:lstStyle>
          <a:p>
            <a:r>
              <a:rPr lang="es-ES"/>
              <a:t>Haga clic para modificar el estilo de título del patrón</a:t>
            </a:r>
            <a:endParaRPr lang="de-DE"/>
          </a:p>
        </p:txBody>
      </p:sp>
      <p:sp>
        <p:nvSpPr>
          <p:cNvPr id="1045507" name="Rectangle 3"/>
          <p:cNvSpPr>
            <a:spLocks noGrp="1" noChangeArrowheads="1"/>
          </p:cNvSpPr>
          <p:nvPr>
            <p:ph type="subTitle" sz="quarter" idx="1"/>
          </p:nvPr>
        </p:nvSpPr>
        <p:spPr>
          <a:xfrm>
            <a:off x="373063" y="3867150"/>
            <a:ext cx="6027737" cy="904875"/>
          </a:xfrm>
        </p:spPr>
        <p:txBody>
          <a:bodyPr lIns="91440" rIns="91440"/>
          <a:lstStyle>
            <a:lvl1pPr marL="0" indent="0">
              <a:spcBef>
                <a:spcPct val="0"/>
              </a:spcBef>
              <a:buFont typeface="Wingdings" pitchFamily="2" charset="2"/>
              <a:buNone/>
              <a:defRPr sz="2200" b="1"/>
            </a:lvl1pPr>
          </a:lstStyle>
          <a:p>
            <a:r>
              <a:rPr lang="es-ES"/>
              <a:t>Haga clic para modificar el estilo de subtítulo del patrón</a:t>
            </a:r>
            <a:endParaRPr lang="en-US"/>
          </a:p>
        </p:txBody>
      </p:sp>
      <p:sp>
        <p:nvSpPr>
          <p:cNvPr id="1045513" name="AutoShape 9"/>
          <p:cNvSpPr>
            <a:spLocks noChangeArrowheads="1"/>
          </p:cNvSpPr>
          <p:nvPr userDrawn="1"/>
        </p:nvSpPr>
        <p:spPr bwMode="auto">
          <a:xfrm rot="10800000">
            <a:off x="5214938" y="5621338"/>
            <a:ext cx="927100" cy="514350"/>
          </a:xfrm>
          <a:prstGeom prst="leftArrow">
            <a:avLst>
              <a:gd name="adj1" fmla="val 51620"/>
              <a:gd name="adj2" fmla="val 51229"/>
            </a:avLst>
          </a:prstGeom>
          <a:gradFill rotWithShape="1">
            <a:gsLst>
              <a:gs pos="0">
                <a:srgbClr val="B7B7B7"/>
              </a:gs>
              <a:gs pos="100000">
                <a:srgbClr val="B7B7B7">
                  <a:gamma/>
                  <a:tint val="48627"/>
                  <a:invGamma/>
                  <a:alpha val="2000"/>
                </a:srgbClr>
              </a:gs>
            </a:gsLst>
            <a:lin ang="0" scaled="1"/>
          </a:gradFill>
          <a:ln w="12700">
            <a:noFill/>
            <a:miter lim="800000"/>
            <a:headEnd/>
            <a:tailEnd/>
          </a:ln>
          <a:effectLst/>
        </p:spPr>
        <p:txBody>
          <a:bodyPr rot="10800000" wrap="none" anchor="ctr"/>
          <a:lstStyle/>
          <a:p>
            <a:pPr algn="ctr"/>
            <a:r>
              <a:rPr lang="en-US" sz="1400">
                <a:solidFill>
                  <a:schemeClr val="bg1"/>
                </a:solidFill>
              </a:rPr>
              <a:t>Your Logo</a:t>
            </a:r>
          </a:p>
        </p:txBody>
      </p:sp>
      <p:pic>
        <p:nvPicPr>
          <p:cNvPr id="1045515" name="Picture 11" descr="PP small"/>
          <p:cNvPicPr>
            <a:picLocks noChangeAspect="1" noChangeArrowheads="1"/>
          </p:cNvPicPr>
          <p:nvPr userDrawn="1"/>
        </p:nvPicPr>
        <p:blipFill>
          <a:blip r:embed="rId3"/>
          <a:srcRect b="34532"/>
          <a:stretch>
            <a:fillRect/>
          </a:stretch>
        </p:blipFill>
        <p:spPr bwMode="auto">
          <a:xfrm>
            <a:off x="6361113" y="5707063"/>
            <a:ext cx="2463800" cy="307975"/>
          </a:xfrm>
          <a:prstGeom prst="rect">
            <a:avLst/>
          </a:prstGeom>
          <a:noFill/>
        </p:spPr>
      </p:pic>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711950" y="215900"/>
            <a:ext cx="2132013" cy="56451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314325" y="215900"/>
            <a:ext cx="6245225" cy="5645150"/>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Editar los estilos de texto del patrón</a:t>
            </a:r>
          </a:p>
        </p:txBody>
      </p:sp>
      <p:sp>
        <p:nvSpPr>
          <p:cNvPr id="4" name="3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319088" y="1920875"/>
            <a:ext cx="4186237" cy="394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57725" y="1920875"/>
            <a:ext cx="4186238" cy="3940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4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5" name="4 Marcador de pie de página"/>
          <p:cNvSpPr>
            <a:spLocks noGrp="1"/>
          </p:cNvSpPr>
          <p:nvPr>
            <p:ph type="ftr" sz="quarter" idx="10"/>
          </p:nvPr>
        </p:nvSpPr>
        <p:spPr/>
        <p:txBody>
          <a:bodyPr/>
          <a:lstStyle>
            <a:lvl1pPr>
              <a:defRPr/>
            </a:lvl1pPr>
          </a:lstStyle>
          <a:p>
            <a:endParaRPr lang="de-DE"/>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bwMode="auto">
          <a:xfrm>
            <a:off x="314325" y="215900"/>
            <a:ext cx="8515350" cy="600075"/>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p>
            <a:pPr lvl="0"/>
            <a:r>
              <a:rPr lang="es-ES"/>
              <a:t>Haga clic para modificar el estilo de título del patrón</a:t>
            </a:r>
            <a:endParaRPr lang="de-DE"/>
          </a:p>
        </p:txBody>
      </p:sp>
      <p:sp>
        <p:nvSpPr>
          <p:cNvPr id="1044483" name="Rectangle 3"/>
          <p:cNvSpPr>
            <a:spLocks noGrp="1" noChangeArrowheads="1"/>
          </p:cNvSpPr>
          <p:nvPr>
            <p:ph type="body" idx="1"/>
          </p:nvPr>
        </p:nvSpPr>
        <p:spPr bwMode="auto">
          <a:xfrm>
            <a:off x="319088" y="1920875"/>
            <a:ext cx="8524875" cy="3940175"/>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044485" name="Rectangle 5"/>
          <p:cNvSpPr>
            <a:spLocks noGrp="1" noChangeArrowheads="1"/>
          </p:cNvSpPr>
          <p:nvPr>
            <p:ph type="ftr" sz="quarter" idx="3"/>
          </p:nvPr>
        </p:nvSpPr>
        <p:spPr bwMode="auto">
          <a:xfrm>
            <a:off x="285750" y="6167438"/>
            <a:ext cx="3048000" cy="247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4F4F4F"/>
                </a:solidFill>
              </a:defRPr>
            </a:lvl1pPr>
          </a:lstStyle>
          <a:p>
            <a:endParaRPr lang="de-DE"/>
          </a:p>
        </p:txBody>
      </p:sp>
      <p:pic>
        <p:nvPicPr>
          <p:cNvPr id="1044486" name="Picture 6" descr="PP small"/>
          <p:cNvPicPr>
            <a:picLocks noChangeAspect="1" noChangeArrowheads="1"/>
          </p:cNvPicPr>
          <p:nvPr userDrawn="1"/>
        </p:nvPicPr>
        <p:blipFill>
          <a:blip r:embed="rId14"/>
          <a:srcRect b="34532"/>
          <a:stretch>
            <a:fillRect/>
          </a:stretch>
        </p:blipFill>
        <p:spPr bwMode="auto">
          <a:xfrm>
            <a:off x="6361113" y="6135688"/>
            <a:ext cx="2463800" cy="307975"/>
          </a:xfrm>
          <a:prstGeom prst="rect">
            <a:avLst/>
          </a:prstGeom>
          <a:noFill/>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med">
    <p:wipe dir="r"/>
  </p:transition>
  <p:hf hdr="0" ftr="0" dt="0"/>
  <p:txStyles>
    <p:titleStyle>
      <a:lvl1pPr algn="l" rtl="0" eaLnBrk="1" fontAlgn="base" hangingPunct="1">
        <a:spcBef>
          <a:spcPct val="0"/>
        </a:spcBef>
        <a:spcAft>
          <a:spcPct val="0"/>
        </a:spcAft>
        <a:defRPr sz="2800" b="1">
          <a:solidFill>
            <a:srgbClr val="FFFFFF"/>
          </a:solidFill>
          <a:latin typeface="+mj-lt"/>
          <a:ea typeface="+mj-ea"/>
          <a:cs typeface="+mj-cs"/>
        </a:defRPr>
      </a:lvl1pPr>
      <a:lvl2pPr algn="l" rtl="0" eaLnBrk="1" fontAlgn="base" hangingPunct="1">
        <a:spcBef>
          <a:spcPct val="0"/>
        </a:spcBef>
        <a:spcAft>
          <a:spcPct val="0"/>
        </a:spcAft>
        <a:defRPr sz="2800" b="1">
          <a:solidFill>
            <a:srgbClr val="FFFFFF"/>
          </a:solidFill>
          <a:latin typeface="Arial" charset="0"/>
        </a:defRPr>
      </a:lvl2pPr>
      <a:lvl3pPr algn="l" rtl="0" eaLnBrk="1" fontAlgn="base" hangingPunct="1">
        <a:spcBef>
          <a:spcPct val="0"/>
        </a:spcBef>
        <a:spcAft>
          <a:spcPct val="0"/>
        </a:spcAft>
        <a:defRPr sz="2800" b="1">
          <a:solidFill>
            <a:srgbClr val="FFFFFF"/>
          </a:solidFill>
          <a:latin typeface="Arial" charset="0"/>
        </a:defRPr>
      </a:lvl3pPr>
      <a:lvl4pPr algn="l" rtl="0" eaLnBrk="1" fontAlgn="base" hangingPunct="1">
        <a:spcBef>
          <a:spcPct val="0"/>
        </a:spcBef>
        <a:spcAft>
          <a:spcPct val="0"/>
        </a:spcAft>
        <a:defRPr sz="2800" b="1">
          <a:solidFill>
            <a:srgbClr val="FFFFFF"/>
          </a:solidFill>
          <a:latin typeface="Arial" charset="0"/>
        </a:defRPr>
      </a:lvl4pPr>
      <a:lvl5pPr algn="l" rtl="0" eaLnBrk="1" fontAlgn="base" hangingPunct="1">
        <a:spcBef>
          <a:spcPct val="0"/>
        </a:spcBef>
        <a:spcAft>
          <a:spcPct val="0"/>
        </a:spcAft>
        <a:defRPr sz="2800" b="1">
          <a:solidFill>
            <a:srgbClr val="FFFFFF"/>
          </a:solidFill>
          <a:latin typeface="Arial" charset="0"/>
        </a:defRPr>
      </a:lvl5pPr>
      <a:lvl6pPr marL="457200" algn="l" rtl="0" eaLnBrk="1" fontAlgn="base" hangingPunct="1">
        <a:spcBef>
          <a:spcPct val="0"/>
        </a:spcBef>
        <a:spcAft>
          <a:spcPct val="0"/>
        </a:spcAft>
        <a:defRPr sz="2800" b="1">
          <a:solidFill>
            <a:srgbClr val="FFFFFF"/>
          </a:solidFill>
          <a:latin typeface="Arial" charset="0"/>
        </a:defRPr>
      </a:lvl6pPr>
      <a:lvl7pPr marL="914400" algn="l" rtl="0" eaLnBrk="1" fontAlgn="base" hangingPunct="1">
        <a:spcBef>
          <a:spcPct val="0"/>
        </a:spcBef>
        <a:spcAft>
          <a:spcPct val="0"/>
        </a:spcAft>
        <a:defRPr sz="2800" b="1">
          <a:solidFill>
            <a:srgbClr val="FFFFFF"/>
          </a:solidFill>
          <a:latin typeface="Arial" charset="0"/>
        </a:defRPr>
      </a:lvl7pPr>
      <a:lvl8pPr marL="1371600" algn="l" rtl="0" eaLnBrk="1" fontAlgn="base" hangingPunct="1">
        <a:spcBef>
          <a:spcPct val="0"/>
        </a:spcBef>
        <a:spcAft>
          <a:spcPct val="0"/>
        </a:spcAft>
        <a:defRPr sz="2800" b="1">
          <a:solidFill>
            <a:srgbClr val="FFFFFF"/>
          </a:solidFill>
          <a:latin typeface="Arial" charset="0"/>
        </a:defRPr>
      </a:lvl8pPr>
      <a:lvl9pPr marL="1828800" algn="l" rtl="0" eaLnBrk="1" fontAlgn="base" hangingPunct="1">
        <a:spcBef>
          <a:spcPct val="0"/>
        </a:spcBef>
        <a:spcAft>
          <a:spcPct val="0"/>
        </a:spcAft>
        <a:defRPr sz="2800" b="1">
          <a:solidFill>
            <a:srgbClr val="FFFFFF"/>
          </a:solidFill>
          <a:latin typeface="Arial" charset="0"/>
        </a:defRPr>
      </a:lvl9pPr>
    </p:titleStyle>
    <p:bodyStyle>
      <a:lvl1pPr marL="190500" indent="-1905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20000"/>
        </a:spcBef>
        <a:spcAft>
          <a:spcPct val="0"/>
        </a:spcAft>
        <a:buClr>
          <a:schemeClr val="hlink"/>
        </a:buClr>
        <a:buChar char="-"/>
        <a:defRPr>
          <a:solidFill>
            <a:schemeClr val="tx1"/>
          </a:solidFill>
          <a:latin typeface="+mn-lt"/>
        </a:defRPr>
      </a:lvl2pPr>
      <a:lvl3pPr marL="561975" indent="-179388" algn="l" rtl="0" eaLnBrk="1" fontAlgn="base" hangingPunct="1">
        <a:spcBef>
          <a:spcPct val="20000"/>
        </a:spcBef>
        <a:spcAft>
          <a:spcPct val="0"/>
        </a:spcAft>
        <a:buClr>
          <a:schemeClr val="hlink"/>
        </a:buClr>
        <a:buChar char="-"/>
        <a:defRPr>
          <a:solidFill>
            <a:schemeClr val="tx1"/>
          </a:solidFill>
          <a:latin typeface="+mn-lt"/>
        </a:defRPr>
      </a:lvl3pPr>
      <a:lvl4pPr marL="752475" indent="-188913" algn="l" rtl="0" eaLnBrk="1" fontAlgn="base" hangingPunct="1">
        <a:spcBef>
          <a:spcPct val="20000"/>
        </a:spcBef>
        <a:spcAft>
          <a:spcPct val="0"/>
        </a:spcAft>
        <a:buClr>
          <a:schemeClr val="hlink"/>
        </a:buClr>
        <a:buChar char="-"/>
        <a:defRPr>
          <a:solidFill>
            <a:schemeClr val="tx1"/>
          </a:solidFill>
          <a:latin typeface="+mn-lt"/>
        </a:defRPr>
      </a:lvl4pPr>
      <a:lvl5pPr marL="9620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5pPr>
      <a:lvl6pPr marL="14192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6pPr>
      <a:lvl7pPr marL="18764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7pPr>
      <a:lvl8pPr marL="23336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8pPr>
      <a:lvl9pPr marL="27908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0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9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1A966D0F-BB8C-4238-9225-B01FC8367E1B}"/>
              </a:ext>
            </a:extLst>
          </p:cNvPr>
          <p:cNvSpPr>
            <a:spLocks noGrp="1"/>
          </p:cNvSpPr>
          <p:nvPr>
            <p:ph type="ctrTitle" sz="quarter"/>
          </p:nvPr>
        </p:nvSpPr>
        <p:spPr>
          <a:xfrm>
            <a:off x="373063" y="2659684"/>
            <a:ext cx="6010275" cy="1323975"/>
          </a:xfrm>
        </p:spPr>
        <p:txBody>
          <a:bodyPr/>
          <a:lstStyle/>
          <a:p>
            <a:r>
              <a:rPr lang="es-ES" dirty="0"/>
              <a:t>ACCIDENTOLOGÍA Y PRIMEROS AUXILIOS</a:t>
            </a:r>
          </a:p>
        </p:txBody>
      </p:sp>
      <p:sp>
        <p:nvSpPr>
          <p:cNvPr id="7" name="Subtítulo 6">
            <a:extLst>
              <a:ext uri="{FF2B5EF4-FFF2-40B4-BE49-F238E27FC236}">
                <a16:creationId xmlns:a16="http://schemas.microsoft.com/office/drawing/2014/main" id="{249FC0F6-22AB-4516-A505-9818BAB9FCA2}"/>
              </a:ext>
            </a:extLst>
          </p:cNvPr>
          <p:cNvSpPr>
            <a:spLocks noGrp="1"/>
          </p:cNvSpPr>
          <p:nvPr>
            <p:ph type="subTitle" sz="quarter" idx="1"/>
          </p:nvPr>
        </p:nvSpPr>
        <p:spPr>
          <a:xfrm>
            <a:off x="187533" y="5208105"/>
            <a:ext cx="8505893" cy="1114426"/>
          </a:xfrm>
        </p:spPr>
        <p:txBody>
          <a:bodyPr/>
          <a:lstStyle/>
          <a:p>
            <a:r>
              <a:rPr lang="es-ES" dirty="0">
                <a:solidFill>
                  <a:schemeClr val="bg1"/>
                </a:solidFill>
              </a:rPr>
              <a:t>Grupo Nº 16</a:t>
            </a:r>
          </a:p>
          <a:p>
            <a:r>
              <a:rPr lang="es-ES" dirty="0">
                <a:solidFill>
                  <a:schemeClr val="bg1"/>
                </a:solidFill>
              </a:rPr>
              <a:t>Integrantes: AHUMADA Leila, LESZCZYNSKI Santiago, SANABRIA Alejandro, VAZQUEZ DE NOVOA, Andrés Roberto</a:t>
            </a:r>
          </a:p>
        </p:txBody>
      </p:sp>
      <p:sp>
        <p:nvSpPr>
          <p:cNvPr id="8" name="Subtítulo 6">
            <a:extLst>
              <a:ext uri="{FF2B5EF4-FFF2-40B4-BE49-F238E27FC236}">
                <a16:creationId xmlns:a16="http://schemas.microsoft.com/office/drawing/2014/main" id="{5316A41A-0D92-448E-89C6-F05124D47582}"/>
              </a:ext>
            </a:extLst>
          </p:cNvPr>
          <p:cNvSpPr txBox="1">
            <a:spLocks/>
          </p:cNvSpPr>
          <p:nvPr/>
        </p:nvSpPr>
        <p:spPr bwMode="auto">
          <a:xfrm>
            <a:off x="187532" y="83032"/>
            <a:ext cx="8797442" cy="904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0"/>
              </a:spcBef>
              <a:spcAft>
                <a:spcPct val="0"/>
              </a:spcAft>
              <a:buClr>
                <a:schemeClr val="hlink"/>
              </a:buClr>
              <a:buFont typeface="Wingdings" pitchFamily="2" charset="2"/>
              <a:buNone/>
              <a:defRPr sz="2200" b="1">
                <a:solidFill>
                  <a:schemeClr val="tx1"/>
                </a:solidFill>
                <a:latin typeface="+mn-lt"/>
                <a:ea typeface="+mn-ea"/>
                <a:cs typeface="+mn-cs"/>
              </a:defRPr>
            </a:lvl1pPr>
            <a:lvl2pPr marL="381000" indent="-188913" algn="l" rtl="0" eaLnBrk="1" fontAlgn="base" hangingPunct="1">
              <a:spcBef>
                <a:spcPct val="20000"/>
              </a:spcBef>
              <a:spcAft>
                <a:spcPct val="0"/>
              </a:spcAft>
              <a:buClr>
                <a:schemeClr val="hlink"/>
              </a:buClr>
              <a:buChar char="-"/>
              <a:defRPr>
                <a:solidFill>
                  <a:schemeClr val="tx1"/>
                </a:solidFill>
                <a:latin typeface="+mn-lt"/>
              </a:defRPr>
            </a:lvl2pPr>
            <a:lvl3pPr marL="561975" indent="-179388" algn="l" rtl="0" eaLnBrk="1" fontAlgn="base" hangingPunct="1">
              <a:spcBef>
                <a:spcPct val="20000"/>
              </a:spcBef>
              <a:spcAft>
                <a:spcPct val="0"/>
              </a:spcAft>
              <a:buClr>
                <a:schemeClr val="hlink"/>
              </a:buClr>
              <a:buChar char="-"/>
              <a:defRPr>
                <a:solidFill>
                  <a:schemeClr val="tx1"/>
                </a:solidFill>
                <a:latin typeface="+mn-lt"/>
              </a:defRPr>
            </a:lvl3pPr>
            <a:lvl4pPr marL="752475" indent="-188913" algn="l" rtl="0" eaLnBrk="1" fontAlgn="base" hangingPunct="1">
              <a:spcBef>
                <a:spcPct val="20000"/>
              </a:spcBef>
              <a:spcAft>
                <a:spcPct val="0"/>
              </a:spcAft>
              <a:buClr>
                <a:schemeClr val="hlink"/>
              </a:buClr>
              <a:buChar char="-"/>
              <a:defRPr>
                <a:solidFill>
                  <a:schemeClr val="tx1"/>
                </a:solidFill>
                <a:latin typeface="+mn-lt"/>
              </a:defRPr>
            </a:lvl4pPr>
            <a:lvl5pPr marL="9620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5pPr>
            <a:lvl6pPr marL="14192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6pPr>
            <a:lvl7pPr marL="18764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7pPr>
            <a:lvl8pPr marL="23336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8pPr>
            <a:lvl9pPr marL="27908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9pPr>
          </a:lstStyle>
          <a:p>
            <a:pPr algn="ctr"/>
            <a:r>
              <a:rPr lang="es-ES" kern="0" dirty="0">
                <a:solidFill>
                  <a:schemeClr val="bg1"/>
                </a:solidFill>
              </a:rPr>
              <a:t>FACULTAD DE CIENCIAS EXACTAS, FÍSICAS  Y NATURALES</a:t>
            </a:r>
          </a:p>
          <a:p>
            <a:pPr algn="ctr"/>
            <a:r>
              <a:rPr lang="es-ES" kern="0" dirty="0">
                <a:solidFill>
                  <a:schemeClr val="bg1"/>
                </a:solidFill>
              </a:rPr>
              <a:t>Cátedra de Higiene y Seguridad en el Trabajo</a:t>
            </a: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319088" y="150125"/>
            <a:ext cx="8515350" cy="822606"/>
          </a:xfrm>
        </p:spPr>
        <p:txBody>
          <a:bodyPr/>
          <a:lstStyle/>
          <a:p>
            <a:pPr algn="ctr"/>
            <a:r>
              <a:rPr lang="es-ES" sz="2000" dirty="0"/>
              <a:t>Accionar la cadena de sobrevida correctamente permitirá finalmente salvar la vida otro ser humano.</a:t>
            </a:r>
            <a:endParaRPr lang="es-AR" dirty="0"/>
          </a:p>
        </p:txBody>
      </p:sp>
      <p:pic>
        <p:nvPicPr>
          <p:cNvPr id="4" name="5 Imagen"/>
          <p:cNvPicPr>
            <a:picLocks noGrp="1"/>
          </p:cNvPicPr>
          <p:nvPr>
            <p:ph idx="1"/>
          </p:nvPr>
        </p:nvPicPr>
        <p:blipFill>
          <a:blip r:embed="rId2" cstate="print"/>
          <a:stretch>
            <a:fillRect/>
          </a:stretch>
        </p:blipFill>
        <p:spPr>
          <a:xfrm>
            <a:off x="1524000" y="1078093"/>
            <a:ext cx="5974080" cy="1839278"/>
          </a:xfrm>
          <a:prstGeom prst="rect">
            <a:avLst/>
          </a:prstGeom>
        </p:spPr>
      </p:pic>
      <p:sp>
        <p:nvSpPr>
          <p:cNvPr id="6" name="Rectángulo 5"/>
          <p:cNvSpPr/>
          <p:nvPr/>
        </p:nvSpPr>
        <p:spPr>
          <a:xfrm>
            <a:off x="373063" y="2828836"/>
            <a:ext cx="8358187" cy="584775"/>
          </a:xfrm>
          <a:prstGeom prst="rect">
            <a:avLst/>
          </a:prstGeom>
        </p:spPr>
        <p:txBody>
          <a:bodyPr wrap="square">
            <a:spAutoFit/>
          </a:bodyPr>
          <a:lstStyle/>
          <a:p>
            <a:pPr marL="0" indent="0">
              <a:buNone/>
            </a:pPr>
            <a:r>
              <a:rPr lang="es-ES" sz="1600" dirty="0"/>
              <a:t>Mientras dos personas discuten, la víctima           Si va a intervenir, inspire hondo y actúe</a:t>
            </a:r>
            <a:br>
              <a:rPr lang="es-ES" sz="1600" dirty="0"/>
            </a:br>
            <a:r>
              <a:rPr lang="es-ES" sz="1600" dirty="0"/>
              <a:t>no está siendo atendida.                                        con calma en todo momento.</a:t>
            </a:r>
          </a:p>
        </p:txBody>
      </p:sp>
      <p:pic>
        <p:nvPicPr>
          <p:cNvPr id="7" name="6 Imagen"/>
          <p:cNvPicPr/>
          <p:nvPr/>
        </p:nvPicPr>
        <p:blipFill>
          <a:blip r:embed="rId3" cstate="print"/>
          <a:stretch>
            <a:fillRect/>
          </a:stretch>
        </p:blipFill>
        <p:spPr>
          <a:xfrm>
            <a:off x="1953577" y="3501118"/>
            <a:ext cx="5114925" cy="2990850"/>
          </a:xfrm>
          <a:prstGeom prst="rect">
            <a:avLst/>
          </a:prstGeom>
        </p:spPr>
      </p:pic>
    </p:spTree>
    <p:extLst>
      <p:ext uri="{BB962C8B-B14F-4D97-AF65-F5344CB8AC3E}">
        <p14:creationId xmlns:p14="http://schemas.microsoft.com/office/powerpoint/2010/main" val="3131794628"/>
      </p:ext>
    </p:extLst>
  </p:cSld>
  <p:clrMapOvr>
    <a:masterClrMapping/>
  </p:clrMapOvr>
  <p:transition spd="med">
    <p:wipe dir="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ALERGIAS</a:t>
            </a:r>
          </a:p>
        </p:txBody>
      </p:sp>
      <p:sp>
        <p:nvSpPr>
          <p:cNvPr id="4" name="Marcador de contenido 3"/>
          <p:cNvSpPr>
            <a:spLocks noGrp="1"/>
          </p:cNvSpPr>
          <p:nvPr>
            <p:ph idx="1"/>
          </p:nvPr>
        </p:nvSpPr>
        <p:spPr>
          <a:xfrm>
            <a:off x="206375" y="1245373"/>
            <a:ext cx="8524875" cy="3940175"/>
          </a:xfrm>
        </p:spPr>
        <p:txBody>
          <a:bodyPr/>
          <a:lstStyle/>
          <a:p>
            <a:pPr marL="0" indent="0" algn="just">
              <a:buNone/>
            </a:pPr>
            <a:r>
              <a:rPr lang="es-ES" b="1" dirty="0"/>
              <a:t>Reacción severa</a:t>
            </a:r>
            <a:endParaRPr lang="es-AR" dirty="0"/>
          </a:p>
          <a:p>
            <a:pPr marL="0" indent="0" algn="just">
              <a:buNone/>
            </a:pPr>
            <a:r>
              <a:rPr lang="es-ES" dirty="0"/>
              <a:t>Una reacción severa afecta todo el cuerpo. En casos extremos, pueden hincharse las vías respiratorias desde la boca hasta los pulmones (anafilaxis). Esto puede ocurrir inmediatamente o durante un período de varias horas.</a:t>
            </a:r>
          </a:p>
          <a:p>
            <a:pPr marL="0" indent="0" algn="just">
              <a:buNone/>
            </a:pPr>
            <a:endParaRPr lang="es-ES" u="sng" dirty="0"/>
          </a:p>
          <a:p>
            <a:pPr marL="0" indent="0" algn="just">
              <a:buNone/>
            </a:pPr>
            <a:r>
              <a:rPr lang="es-ES" u="sng" dirty="0"/>
              <a:t>Actuación</a:t>
            </a:r>
            <a:r>
              <a:rPr lang="es-ES" dirty="0"/>
              <a:t>:</a:t>
            </a:r>
          </a:p>
          <a:p>
            <a:pPr marL="0" indent="0" algn="just">
              <a:buNone/>
            </a:pPr>
            <a:endParaRPr lang="es-AR" dirty="0"/>
          </a:p>
          <a:p>
            <a:pPr algn="just"/>
            <a:r>
              <a:rPr lang="es-AR" dirty="0"/>
              <a:t>Buscar ayuda médica especializada.</a:t>
            </a:r>
          </a:p>
          <a:p>
            <a:pPr algn="just"/>
            <a:r>
              <a:rPr lang="es-ES" dirty="0"/>
              <a:t>Tranquilice a la persona y ayude a la víctima a reposar en una posición cómoda. Elévele la cabeza para ayudarle a respirar.</a:t>
            </a:r>
          </a:p>
          <a:p>
            <a:pPr algn="just"/>
            <a:r>
              <a:rPr lang="es-ES" dirty="0"/>
              <a:t>Si la persona tiene el medicamento para controlar la anafilaxis, ayúdele a usarlo.</a:t>
            </a:r>
            <a:endParaRPr lang="es-AR" dirty="0"/>
          </a:p>
          <a:p>
            <a:pPr algn="just"/>
            <a:r>
              <a:rPr lang="es-ES" dirty="0"/>
              <a:t>Observe la respiración.</a:t>
            </a:r>
            <a:endParaRPr lang="es-AR" dirty="0"/>
          </a:p>
          <a:p>
            <a:pPr algn="just"/>
            <a:r>
              <a:rPr lang="es-ES" dirty="0"/>
              <a:t>Dé respiración de salvamento, si fuese necesario.</a:t>
            </a:r>
          </a:p>
          <a:p>
            <a:pPr marL="0" indent="0" algn="just">
              <a:buNone/>
            </a:pPr>
            <a:endParaRPr lang="es-AR" dirty="0"/>
          </a:p>
          <a:p>
            <a:endParaRPr lang="es-AR" dirty="0"/>
          </a:p>
        </p:txBody>
      </p:sp>
    </p:spTree>
    <p:extLst>
      <p:ext uri="{BB962C8B-B14F-4D97-AF65-F5344CB8AC3E}">
        <p14:creationId xmlns:p14="http://schemas.microsoft.com/office/powerpoint/2010/main" val="3785037413"/>
      </p:ext>
    </p:extLst>
  </p:cSld>
  <p:clrMapOvr>
    <a:masterClrMapping/>
  </p:clrMapOvr>
  <p:transition spd="med">
    <p:wipe dir="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LESIONES ELECTRICAS</a:t>
            </a:r>
          </a:p>
        </p:txBody>
      </p:sp>
      <p:sp>
        <p:nvSpPr>
          <p:cNvPr id="4" name="Marcador de contenido 3"/>
          <p:cNvSpPr>
            <a:spLocks noGrp="1"/>
          </p:cNvSpPr>
          <p:nvPr>
            <p:ph idx="1"/>
          </p:nvPr>
        </p:nvSpPr>
        <p:spPr>
          <a:xfrm>
            <a:off x="206375" y="1187707"/>
            <a:ext cx="8524875" cy="3940175"/>
          </a:xfrm>
        </p:spPr>
        <p:txBody>
          <a:bodyPr/>
          <a:lstStyle/>
          <a:p>
            <a:pPr marL="0" indent="0" algn="just">
              <a:buNone/>
            </a:pPr>
            <a:r>
              <a:rPr lang="es-AR" dirty="0"/>
              <a:t>Las lesiones eléctricas ocurren en el organismo cuando este cierra el circuito entre dos elementos que están sometidos a una diferencia de tensión. </a:t>
            </a:r>
          </a:p>
          <a:p>
            <a:pPr marL="0" indent="0" algn="just">
              <a:buNone/>
            </a:pPr>
            <a:r>
              <a:rPr lang="es-AR" b="1" dirty="0"/>
              <a:t>QUEMADURAS ELÉCTRICAS </a:t>
            </a:r>
            <a:r>
              <a:rPr lang="es-AR" dirty="0"/>
              <a:t>: Provocan grandes destrozos dentro del organismo ocasionando calor y destrucción de los tejidos, y sale por un punto distinto, que generalmente está en contacto con otra superficie (suelo, objeto metálico, etc.).</a:t>
            </a:r>
          </a:p>
          <a:p>
            <a:pPr marL="0" indent="0" algn="just">
              <a:buNone/>
            </a:pPr>
            <a:r>
              <a:rPr lang="es-AR" b="1" dirty="0"/>
              <a:t>EFECTO TETANIZANTE: </a:t>
            </a:r>
            <a:r>
              <a:rPr lang="es-AR" dirty="0"/>
              <a:t>Es el efecto que produce la electricidad por el mecanismo de </a:t>
            </a:r>
            <a:r>
              <a:rPr lang="es-AR" dirty="0" err="1"/>
              <a:t>sobreestimulación</a:t>
            </a:r>
            <a:r>
              <a:rPr lang="es-AR" dirty="0"/>
              <a:t> celular, produciendo violentas contracciones musculares en el organismo que pueden ocasionar fracturas y luxaciones en huesos y articulaciones. </a:t>
            </a:r>
          </a:p>
          <a:p>
            <a:pPr marL="0" indent="0" algn="just">
              <a:buNone/>
            </a:pPr>
            <a:r>
              <a:rPr lang="es-AR" b="1" dirty="0"/>
              <a:t>ELECTROCUCIÓN</a:t>
            </a:r>
            <a:r>
              <a:rPr lang="es-AR" dirty="0"/>
              <a:t>: Se produce por el mecanismo de </a:t>
            </a:r>
            <a:r>
              <a:rPr lang="es-AR" dirty="0" err="1"/>
              <a:t>sobreestimulación</a:t>
            </a:r>
            <a:r>
              <a:rPr lang="es-AR" dirty="0"/>
              <a:t> celular de órganos vitales, sobre todo a nivel cardiaco, respiratorio y cerebral. Si la descarga afecta a la musculatura cardiaca puede provocar una fibrilación ventricular y esta puede llevar al paro cardíaco. Si afectara a la musculatura respiratoria podría provocar una parada respiratoria y esta a su vez llevaría a un paro cardiaco</a:t>
            </a:r>
            <a:r>
              <a:rPr lang="es-AR" sz="1800" dirty="0"/>
              <a:t>.</a:t>
            </a:r>
          </a:p>
          <a:p>
            <a:endParaRPr lang="es-AR" dirty="0"/>
          </a:p>
        </p:txBody>
      </p:sp>
    </p:spTree>
    <p:extLst>
      <p:ext uri="{BB962C8B-B14F-4D97-AF65-F5344CB8AC3E}">
        <p14:creationId xmlns:p14="http://schemas.microsoft.com/office/powerpoint/2010/main" val="349836382"/>
      </p:ext>
    </p:extLst>
  </p:cSld>
  <p:clrMapOvr>
    <a:masterClrMapping/>
  </p:clrMapOvr>
  <p:transition spd="med">
    <p:wipe dir="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LESIONES ELECTRICAS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285" y="4837419"/>
            <a:ext cx="2542439" cy="201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36" y="5210976"/>
            <a:ext cx="1716321" cy="163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9805" y="5124924"/>
            <a:ext cx="2299870" cy="161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arcador de contenido 6"/>
          <p:cNvSpPr>
            <a:spLocks noGrp="1"/>
          </p:cNvSpPr>
          <p:nvPr>
            <p:ph idx="1"/>
          </p:nvPr>
        </p:nvSpPr>
        <p:spPr>
          <a:xfrm>
            <a:off x="206375" y="1184749"/>
            <a:ext cx="8524875" cy="3940175"/>
          </a:xfrm>
        </p:spPr>
        <p:txBody>
          <a:bodyPr/>
          <a:lstStyle/>
          <a:p>
            <a:pPr marL="0" indent="0" algn="just">
              <a:buNone/>
            </a:pPr>
            <a:r>
              <a:rPr lang="es-ES" u="sng" dirty="0"/>
              <a:t>Pautas a seguir:</a:t>
            </a:r>
            <a:endParaRPr lang="es-AR" dirty="0"/>
          </a:p>
          <a:p>
            <a:pPr lvl="0" algn="just"/>
            <a:r>
              <a:rPr lang="es-ES" dirty="0"/>
              <a:t>Desconectar la corriente antes de tocar a la víctima. </a:t>
            </a:r>
            <a:endParaRPr lang="es-AR" dirty="0"/>
          </a:p>
          <a:p>
            <a:pPr algn="just"/>
            <a:r>
              <a:rPr lang="es-ES" dirty="0"/>
              <a:t>Si no es posible cortar la corriente haga lo siguiente:</a:t>
            </a:r>
            <a:r>
              <a:rPr lang="es-AR" dirty="0"/>
              <a:t>  </a:t>
            </a:r>
            <a:r>
              <a:rPr lang="es-ES" dirty="0"/>
              <a:t>Si la fuente es de alta tensión, llame a los bomberos.</a:t>
            </a:r>
            <a:endParaRPr lang="es-AR" dirty="0"/>
          </a:p>
          <a:p>
            <a:pPr lvl="0" algn="just"/>
            <a:r>
              <a:rPr lang="es-ES" dirty="0"/>
              <a:t>Párese en una superficie seca de caucho o madera y retírela de la fuente eléctrica con un objeto de madera o plástico.</a:t>
            </a:r>
          </a:p>
          <a:p>
            <a:pPr lvl="0" algn="just"/>
            <a:r>
              <a:rPr lang="es-ES" dirty="0"/>
              <a:t>NO la toque con sus manos</a:t>
            </a:r>
            <a:r>
              <a:rPr lang="es-AR" dirty="0"/>
              <a:t>.</a:t>
            </a:r>
          </a:p>
          <a:p>
            <a:pPr lvl="0" algn="just"/>
            <a:r>
              <a:rPr lang="es-ES" dirty="0"/>
              <a:t>Comprobar las constantes vitales e iniciar RCP</a:t>
            </a:r>
            <a:r>
              <a:rPr lang="es-AR" dirty="0"/>
              <a:t>.</a:t>
            </a:r>
          </a:p>
          <a:p>
            <a:pPr lvl="0" algn="just"/>
            <a:r>
              <a:rPr lang="es-ES" dirty="0"/>
              <a:t>Cubrir la zona afectada (orificios de entrada y salida). </a:t>
            </a:r>
            <a:endParaRPr lang="es-AR" dirty="0"/>
          </a:p>
          <a:p>
            <a:pPr lvl="0" algn="just"/>
            <a:r>
              <a:rPr lang="es-ES" dirty="0"/>
              <a:t>Trasladar al hospital aunque las lesiones sean mínimas: pueden aparecer alteraciones tardías. </a:t>
            </a:r>
            <a:endParaRPr lang="es-AR" dirty="0"/>
          </a:p>
          <a:p>
            <a:endParaRPr lang="es-AR" dirty="0"/>
          </a:p>
        </p:txBody>
      </p:sp>
    </p:spTree>
    <p:extLst>
      <p:ext uri="{BB962C8B-B14F-4D97-AF65-F5344CB8AC3E}">
        <p14:creationId xmlns:p14="http://schemas.microsoft.com/office/powerpoint/2010/main" val="1033302862"/>
      </p:ext>
    </p:extLst>
  </p:cSld>
  <p:clrMapOvr>
    <a:masterClrMapping/>
  </p:clrMapOvr>
  <p:transition spd="med">
    <p:wipe dir="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AGOTAMIENTO POR CALOR</a:t>
            </a:r>
          </a:p>
        </p:txBody>
      </p:sp>
      <p:sp>
        <p:nvSpPr>
          <p:cNvPr id="3" name="Marcador de contenido 2"/>
          <p:cNvSpPr>
            <a:spLocks noGrp="1"/>
          </p:cNvSpPr>
          <p:nvPr>
            <p:ph idx="1"/>
          </p:nvPr>
        </p:nvSpPr>
        <p:spPr>
          <a:xfrm>
            <a:off x="314324" y="1039092"/>
            <a:ext cx="8730822" cy="4621934"/>
          </a:xfrm>
        </p:spPr>
        <p:txBody>
          <a:bodyPr/>
          <a:lstStyle/>
          <a:p>
            <a:pPr marL="0" indent="0" algn="just">
              <a:buNone/>
            </a:pPr>
            <a:r>
              <a:rPr lang="es-ES" sz="1800" dirty="0"/>
              <a:t>Es consecuencia de la  pérdida excesiva de líquidos y electrolitos por exposición a altas temperaturas ambientales. Los signos característicos de este padecimiento son nauseas, ligero mareo, ansiedad, dolor de cabeza, piel roja, fría y sudorosa. </a:t>
            </a:r>
            <a:endParaRPr lang="es-AR" sz="1800" dirty="0"/>
          </a:p>
          <a:p>
            <a:pPr marL="0" indent="0" algn="just">
              <a:buNone/>
            </a:pPr>
            <a:r>
              <a:rPr lang="es-ES" sz="1800" b="1" dirty="0"/>
              <a:t> </a:t>
            </a:r>
            <a:endParaRPr lang="es-AR" sz="1800" dirty="0"/>
          </a:p>
          <a:p>
            <a:pPr marL="0" indent="0" algn="just">
              <a:buNone/>
            </a:pPr>
            <a:r>
              <a:rPr lang="es-ES" sz="1800" u="sng" dirty="0"/>
              <a:t>Tratamiento: </a:t>
            </a:r>
            <a:endParaRPr lang="es-AR" sz="1800" dirty="0"/>
          </a:p>
          <a:p>
            <a:pPr lvl="0" algn="just"/>
            <a:r>
              <a:rPr lang="es-ES" sz="1800" dirty="0"/>
              <a:t>Retirar al paciente a un lugar fresco. </a:t>
            </a:r>
            <a:endParaRPr lang="es-AR" sz="1800" dirty="0"/>
          </a:p>
          <a:p>
            <a:pPr lvl="0" algn="just"/>
            <a:r>
              <a:rPr lang="es-ES" sz="1800" dirty="0"/>
              <a:t>Administración de líquidos .</a:t>
            </a:r>
            <a:endParaRPr lang="es-AR" sz="1800" dirty="0"/>
          </a:p>
          <a:p>
            <a:pPr lvl="0" algn="just"/>
            <a:r>
              <a:rPr lang="es-ES" sz="1800" dirty="0"/>
              <a:t>Retirar exceso de ropa. </a:t>
            </a:r>
            <a:endParaRPr lang="es-AR" sz="1800" dirty="0"/>
          </a:p>
          <a:p>
            <a:pPr lvl="0" algn="just"/>
            <a:r>
              <a:rPr lang="es-ES" sz="1800" dirty="0"/>
              <a:t>Valorar si requiere de traslado.</a:t>
            </a:r>
            <a:endParaRPr lang="es-AR" sz="1800" dirty="0"/>
          </a:p>
          <a:p>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110" y="4386762"/>
            <a:ext cx="4888236" cy="200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1049"/>
      </p:ext>
    </p:extLst>
  </p:cSld>
  <p:clrMapOvr>
    <a:masterClrMapping/>
  </p:clrMapOvr>
  <p:transition spd="med">
    <p:wipe dir="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LESIONES POR FRIO</a:t>
            </a:r>
          </a:p>
        </p:txBody>
      </p:sp>
      <p:sp>
        <p:nvSpPr>
          <p:cNvPr id="4" name="Marcador de contenido 3"/>
          <p:cNvSpPr>
            <a:spLocks noGrp="1"/>
          </p:cNvSpPr>
          <p:nvPr>
            <p:ph idx="1"/>
          </p:nvPr>
        </p:nvSpPr>
        <p:spPr>
          <a:xfrm>
            <a:off x="206375" y="1237135"/>
            <a:ext cx="8524875" cy="3940175"/>
          </a:xfrm>
        </p:spPr>
        <p:txBody>
          <a:bodyPr/>
          <a:lstStyle/>
          <a:p>
            <a:pPr marL="0" indent="0" algn="just">
              <a:buNone/>
            </a:pPr>
            <a:r>
              <a:rPr lang="es-ES" dirty="0"/>
              <a:t>El enfriamiento puede provocar hipotermia y congelación.</a:t>
            </a:r>
          </a:p>
          <a:p>
            <a:pPr marL="0" indent="0" algn="just">
              <a:buNone/>
            </a:pPr>
            <a:endParaRPr lang="es-ES" u="sng" dirty="0"/>
          </a:p>
          <a:p>
            <a:pPr marL="0" indent="0" algn="just">
              <a:buNone/>
            </a:pPr>
            <a:r>
              <a:rPr lang="es-ES" u="sng" dirty="0"/>
              <a:t>Los síntomas de hipotermia y congelamiento son:</a:t>
            </a:r>
            <a:endParaRPr lang="es-AR" dirty="0"/>
          </a:p>
          <a:p>
            <a:pPr marL="0" lvl="0" indent="0" algn="just">
              <a:buNone/>
            </a:pPr>
            <a:endParaRPr lang="es-ES" u="sng" dirty="0"/>
          </a:p>
          <a:p>
            <a:pPr marL="0" lvl="0" indent="0" algn="just">
              <a:buNone/>
            </a:pPr>
            <a:r>
              <a:rPr lang="es-ES" u="sng" dirty="0"/>
              <a:t>Hipotermia:</a:t>
            </a:r>
            <a:endParaRPr lang="es-AR" dirty="0"/>
          </a:p>
          <a:p>
            <a:pPr marL="0" lvl="0" indent="0" algn="just">
              <a:buNone/>
            </a:pPr>
            <a:r>
              <a:rPr lang="es-ES" dirty="0"/>
              <a:t>Al comienzo: escalofríos, fatiga, pérdida de la coordinación, confusión y desorientación.</a:t>
            </a:r>
            <a:endParaRPr lang="es-AR" dirty="0"/>
          </a:p>
          <a:p>
            <a:pPr marL="0" lvl="0" indent="0" algn="just">
              <a:buNone/>
            </a:pPr>
            <a:r>
              <a:rPr lang="es-ES" dirty="0"/>
              <a:t>Al final: no tiene escalofríos, piel color morado, pupilas dilatadas, pulso y respiración lentas, pérdida de la conciencia y coma.</a:t>
            </a:r>
            <a:endParaRPr lang="es-AR" dirty="0"/>
          </a:p>
          <a:p>
            <a:pPr marL="0" indent="0" algn="just">
              <a:buNone/>
            </a:pPr>
            <a:r>
              <a:rPr lang="es-ES" dirty="0"/>
              <a:t> </a:t>
            </a:r>
            <a:endParaRPr lang="es-AR" dirty="0"/>
          </a:p>
          <a:p>
            <a:pPr marL="0" lvl="0" indent="0" algn="just">
              <a:buNone/>
            </a:pPr>
            <a:r>
              <a:rPr lang="es-ES" u="sng" dirty="0"/>
              <a:t>Congelamiento:</a:t>
            </a:r>
            <a:endParaRPr lang="es-AR" dirty="0"/>
          </a:p>
          <a:p>
            <a:pPr marL="0" lvl="0" indent="0" algn="just">
              <a:buNone/>
            </a:pPr>
            <a:r>
              <a:rPr lang="es-ES" dirty="0"/>
              <a:t>El cuerpo reduce el flujo de la sangre a las manos y los pies para mantener la temperatura en el </a:t>
            </a:r>
            <a:r>
              <a:rPr lang="es-ES" dirty="0" err="1"/>
              <a:t>centro.Los</a:t>
            </a:r>
            <a:r>
              <a:rPr lang="es-ES" dirty="0"/>
              <a:t> dedos de las manos y los pies se congelan.</a:t>
            </a:r>
            <a:endParaRPr lang="es-AR" dirty="0"/>
          </a:p>
          <a:p>
            <a:pPr marL="0" lvl="0" indent="0" algn="just">
              <a:buNone/>
            </a:pPr>
            <a:r>
              <a:rPr lang="es-ES" dirty="0"/>
              <a:t>Síntomas posibles: adormecimiento, cosquilleo, dolor y piel color morado.</a:t>
            </a:r>
            <a:endParaRPr lang="es-AR" dirty="0"/>
          </a:p>
          <a:p>
            <a:pPr marL="0" lvl="0" indent="0" algn="just">
              <a:buNone/>
            </a:pPr>
            <a:r>
              <a:rPr lang="es-ES" dirty="0"/>
              <a:t>Puede matar los tejidos y forzar una amputación.</a:t>
            </a:r>
            <a:endParaRPr lang="es-AR" dirty="0"/>
          </a:p>
          <a:p>
            <a:endParaRPr lang="es-AR" dirty="0"/>
          </a:p>
        </p:txBody>
      </p:sp>
    </p:spTree>
    <p:extLst>
      <p:ext uri="{BB962C8B-B14F-4D97-AF65-F5344CB8AC3E}">
        <p14:creationId xmlns:p14="http://schemas.microsoft.com/office/powerpoint/2010/main" val="317218064"/>
      </p:ext>
    </p:extLst>
  </p:cSld>
  <p:clrMapOvr>
    <a:masterClrMapping/>
  </p:clrMapOvr>
  <p:transition spd="med">
    <p:wipe dir="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LESIONES POR FRIO</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2535" y="5033319"/>
            <a:ext cx="3723772" cy="153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arcador de contenido 4"/>
          <p:cNvSpPr>
            <a:spLocks noGrp="1"/>
          </p:cNvSpPr>
          <p:nvPr>
            <p:ph idx="1"/>
          </p:nvPr>
        </p:nvSpPr>
        <p:spPr>
          <a:xfrm>
            <a:off x="206375" y="1253610"/>
            <a:ext cx="8524875" cy="3940175"/>
          </a:xfrm>
        </p:spPr>
        <p:txBody>
          <a:bodyPr/>
          <a:lstStyle/>
          <a:p>
            <a:pPr marL="0" indent="0" algn="just">
              <a:buNone/>
            </a:pPr>
            <a:r>
              <a:rPr lang="es-ES" u="sng" dirty="0"/>
              <a:t>Tratamiento: </a:t>
            </a:r>
            <a:endParaRPr lang="es-AR" dirty="0"/>
          </a:p>
          <a:p>
            <a:pPr algn="just"/>
            <a:r>
              <a:rPr lang="es-ES" dirty="0"/>
              <a:t>Prevenir la pérdida de calor, llevando a la persona a un lugar tibio y cubriendo con mantas calientes. </a:t>
            </a:r>
            <a:endParaRPr lang="es-AR" dirty="0"/>
          </a:p>
          <a:p>
            <a:pPr algn="just"/>
            <a:r>
              <a:rPr lang="es-ES" dirty="0"/>
              <a:t>Evaluar si la persona puede respirar  y tiene pulso, sino iniciar RCP.</a:t>
            </a:r>
            <a:endParaRPr lang="es-AR" dirty="0"/>
          </a:p>
          <a:p>
            <a:pPr algn="just"/>
            <a:r>
              <a:rPr lang="es-ES" dirty="0"/>
              <a:t>Movilización cuidadosa del paciente. </a:t>
            </a:r>
            <a:endParaRPr lang="es-AR" dirty="0"/>
          </a:p>
          <a:p>
            <a:pPr algn="just"/>
            <a:r>
              <a:rPr lang="es-ES" dirty="0"/>
              <a:t>Retirar ropa mojada. </a:t>
            </a:r>
            <a:endParaRPr lang="es-AR" dirty="0"/>
          </a:p>
          <a:p>
            <a:pPr algn="just"/>
            <a:r>
              <a:rPr lang="es-ES" dirty="0"/>
              <a:t>Suministrar líquidos dulces calientes vía oral. </a:t>
            </a:r>
            <a:endParaRPr lang="es-AR" dirty="0"/>
          </a:p>
          <a:p>
            <a:pPr algn="just"/>
            <a:r>
              <a:rPr lang="es-ES" dirty="0"/>
              <a:t>Evitar el calentamiento y masaje de las extremidades. </a:t>
            </a:r>
            <a:endParaRPr lang="es-AR" dirty="0"/>
          </a:p>
          <a:p>
            <a:pPr algn="just"/>
            <a:r>
              <a:rPr lang="es-ES" dirty="0"/>
              <a:t>No se debe suponer que una persona que se encuentra acostada e inmóvil en el frío está muerta,  solo se puede saber que está muerta cuando esté a temperatura ambiente. </a:t>
            </a:r>
            <a:endParaRPr lang="es-AR" dirty="0"/>
          </a:p>
          <a:p>
            <a:pPr algn="just"/>
            <a:r>
              <a:rPr lang="es-ES" dirty="0"/>
              <a:t>No se debe dar alcohol a la víctima.</a:t>
            </a:r>
            <a:endParaRPr lang="es-AR" dirty="0"/>
          </a:p>
          <a:p>
            <a:endParaRPr lang="es-AR" dirty="0"/>
          </a:p>
        </p:txBody>
      </p:sp>
    </p:spTree>
    <p:extLst>
      <p:ext uri="{BB962C8B-B14F-4D97-AF65-F5344CB8AC3E}">
        <p14:creationId xmlns:p14="http://schemas.microsoft.com/office/powerpoint/2010/main" val="2821857228"/>
      </p:ext>
    </p:extLst>
  </p:cSld>
  <p:clrMapOvr>
    <a:masterClrMapping/>
  </p:clrMapOvr>
  <p:transition spd="med">
    <p:wipe dir="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EPILEPSIA</a:t>
            </a:r>
          </a:p>
        </p:txBody>
      </p:sp>
      <p:sp>
        <p:nvSpPr>
          <p:cNvPr id="4" name="Marcador de contenido 3"/>
          <p:cNvSpPr>
            <a:spLocks noGrp="1"/>
          </p:cNvSpPr>
          <p:nvPr>
            <p:ph idx="1"/>
          </p:nvPr>
        </p:nvSpPr>
        <p:spPr>
          <a:xfrm>
            <a:off x="140043" y="1097091"/>
            <a:ext cx="8689632" cy="3940175"/>
          </a:xfrm>
        </p:spPr>
        <p:txBody>
          <a:bodyPr/>
          <a:lstStyle/>
          <a:p>
            <a:pPr marL="0" indent="0" algn="just">
              <a:buNone/>
            </a:pPr>
            <a:r>
              <a:rPr lang="es-ES" dirty="0"/>
              <a:t>Es una enfermedad  que se caracteriza por uno o varios trastornos neurológicos que dejan una predisposición en el cerebro a padecer convulsiones recurrentes. Una convulsión, es un evento súbito y de corta duración, caracterizado por una anormal y excesiva actividad neuronal en el cerebro. </a:t>
            </a:r>
          </a:p>
          <a:p>
            <a:pPr marL="0" indent="0" algn="just">
              <a:buNone/>
            </a:pPr>
            <a:endParaRPr lang="es-ES" dirty="0"/>
          </a:p>
          <a:p>
            <a:pPr marL="0" indent="0" algn="just">
              <a:buNone/>
            </a:pPr>
            <a:r>
              <a:rPr lang="es-ES" u="sng" dirty="0"/>
              <a:t>Pasos a seguir:</a:t>
            </a:r>
            <a:endParaRPr lang="es-ES" dirty="0"/>
          </a:p>
          <a:p>
            <a:pPr lvl="0" algn="just"/>
            <a:r>
              <a:rPr lang="es-ES" dirty="0"/>
              <a:t>Tratar de que la persona no se lesione durante la crisis epiléptica, quitando objetos peligrosos de alrededor y colocando algo blando bajo su cabeza, para evitar que se golpee.</a:t>
            </a:r>
          </a:p>
          <a:p>
            <a:pPr lvl="0" algn="just"/>
            <a:r>
              <a:rPr lang="es-ES" dirty="0"/>
              <a:t>Aflojar ropas alrededor del cuello.</a:t>
            </a:r>
          </a:p>
          <a:p>
            <a:pPr lvl="0" algn="just"/>
            <a:r>
              <a:rPr lang="es-ES" dirty="0"/>
              <a:t>Se debe colocar de lado con cuidado, para facilitar la respiración.</a:t>
            </a:r>
          </a:p>
          <a:p>
            <a:pPr lvl="0" algn="just"/>
            <a:r>
              <a:rPr lang="es-ES" dirty="0"/>
              <a:t>Observar la duración de la crisis epiléptica. En la gran mayoría de las ocasiones este tipo de crisis epilépticas finaliza en dos o tres minutos.</a:t>
            </a:r>
          </a:p>
          <a:p>
            <a:pPr lvl="0" algn="just"/>
            <a:r>
              <a:rPr lang="es-ES" dirty="0"/>
              <a:t>Se debe esperar al lado de la persona hasta que la crisis epiléptica termine. Dejar que descanse hasta que se recupere y comprobar que vuelve poco a poco a la situación normal.</a:t>
            </a:r>
          </a:p>
          <a:p>
            <a:endParaRPr lang="es-AR" dirty="0"/>
          </a:p>
        </p:txBody>
      </p:sp>
    </p:spTree>
    <p:extLst>
      <p:ext uri="{BB962C8B-B14F-4D97-AF65-F5344CB8AC3E}">
        <p14:creationId xmlns:p14="http://schemas.microsoft.com/office/powerpoint/2010/main" val="959903326"/>
      </p:ext>
    </p:extLst>
  </p:cSld>
  <p:clrMapOvr>
    <a:masterClrMapping/>
  </p:clrMapOvr>
  <p:transition spd="med">
    <p:wipe dir="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EPILEPSIA</a:t>
            </a:r>
          </a:p>
        </p:txBody>
      </p:sp>
      <p:sp>
        <p:nvSpPr>
          <p:cNvPr id="4" name="Marcador de contenido 3"/>
          <p:cNvSpPr>
            <a:spLocks noGrp="1"/>
          </p:cNvSpPr>
          <p:nvPr>
            <p:ph idx="1"/>
          </p:nvPr>
        </p:nvSpPr>
        <p:spPr>
          <a:xfrm>
            <a:off x="206375" y="1162994"/>
            <a:ext cx="8524875" cy="3940175"/>
          </a:xfrm>
        </p:spPr>
        <p:txBody>
          <a:bodyPr/>
          <a:lstStyle/>
          <a:p>
            <a:pPr marL="0" indent="0" algn="just">
              <a:buNone/>
            </a:pPr>
            <a:r>
              <a:rPr lang="es-ES" sz="1800" u="sng" dirty="0"/>
              <a:t>Lo que no se debe hacer:</a:t>
            </a:r>
            <a:endParaRPr lang="es-ES" sz="1800" dirty="0"/>
          </a:p>
          <a:p>
            <a:pPr lvl="0" algn="just"/>
            <a:r>
              <a:rPr lang="es-ES" sz="1800" dirty="0"/>
              <a:t>No se debe tratar de inmovilizar a la persona por la fuerza.</a:t>
            </a:r>
          </a:p>
          <a:p>
            <a:pPr lvl="0" algn="just"/>
            <a:r>
              <a:rPr lang="es-ES" sz="1800" dirty="0"/>
              <a:t>No se debe introducir ningún objeto en la boca con el afán de que la lengua no vaya hacia atrás.</a:t>
            </a:r>
          </a:p>
          <a:p>
            <a:pPr lvl="0" algn="just"/>
            <a:r>
              <a:rPr lang="es-ES" sz="1800" dirty="0"/>
              <a:t>No es necesaria la respiración boca a boca durante la crisis convulsiva. Es anatómicamente imposible tragarse la lengua y la posibilidad de morderse la lengua es muy baja.</a:t>
            </a:r>
          </a:p>
          <a:p>
            <a:pPr lvl="0" algn="just"/>
            <a:r>
              <a:rPr lang="es-ES" sz="1800" dirty="0"/>
              <a:t>Nunca se debe dar agua, alimentos o pastillas por la boca durante la crisis epiléptica salvo indicación del médico en situaciones clínicas concretas. </a:t>
            </a:r>
          </a:p>
          <a:p>
            <a:pPr marL="0" lvl="0" indent="0" algn="just">
              <a:buNone/>
            </a:pPr>
            <a:endParaRPr lang="es-ES" sz="1800" u="sng" dirty="0"/>
          </a:p>
          <a:p>
            <a:pPr marL="0" lvl="0" indent="0" algn="just">
              <a:buNone/>
            </a:pPr>
            <a:r>
              <a:rPr lang="es-ES" sz="1800" u="sng" dirty="0"/>
              <a:t>Necesidad de atención médica urgente:</a:t>
            </a:r>
            <a:endParaRPr lang="es-ES" sz="1800" dirty="0"/>
          </a:p>
          <a:p>
            <a:pPr lvl="0" algn="just"/>
            <a:r>
              <a:rPr lang="es-ES" sz="1800" dirty="0"/>
              <a:t>Si la crisis epiléptica dura más de 5 minutos.</a:t>
            </a:r>
          </a:p>
          <a:p>
            <a:pPr lvl="0" algn="just"/>
            <a:r>
              <a:rPr lang="es-ES" sz="1800" dirty="0"/>
              <a:t>Si la crisis epiléptica se repite en corto espacio de tiempo.</a:t>
            </a:r>
          </a:p>
          <a:p>
            <a:pPr lvl="0" algn="just"/>
            <a:r>
              <a:rPr lang="es-ES" sz="1800" dirty="0"/>
              <a:t>Si no recupera por completo la situación previa.</a:t>
            </a:r>
          </a:p>
          <a:p>
            <a:pPr lvl="0" algn="just"/>
            <a:r>
              <a:rPr lang="es-ES" sz="1800" dirty="0"/>
              <a:t>Si ha habido un traumatismo importante durante la crisis epiléptica.</a:t>
            </a:r>
          </a:p>
          <a:p>
            <a:pPr lvl="0" algn="just"/>
            <a:r>
              <a:rPr lang="es-ES" sz="1800" dirty="0"/>
              <a:t>Si la persona que ha sufrido la crisis epiléptica está embarazada.</a:t>
            </a:r>
          </a:p>
          <a:p>
            <a:pPr lvl="0" algn="just"/>
            <a:r>
              <a:rPr lang="es-ES" sz="1800" dirty="0"/>
              <a:t>Si se trata de una persona que no sea epiléptica.</a:t>
            </a:r>
          </a:p>
          <a:p>
            <a:endParaRPr lang="es-AR" dirty="0"/>
          </a:p>
        </p:txBody>
      </p:sp>
    </p:spTree>
    <p:extLst>
      <p:ext uri="{BB962C8B-B14F-4D97-AF65-F5344CB8AC3E}">
        <p14:creationId xmlns:p14="http://schemas.microsoft.com/office/powerpoint/2010/main" val="3719889449"/>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PAUTA GENERAL DE ACTUACIÓN</a:t>
            </a:r>
            <a:br>
              <a:rPr lang="es-AR" dirty="0"/>
            </a:br>
            <a:r>
              <a:rPr lang="es-AR" dirty="0"/>
              <a:t>CONDUCTA </a:t>
            </a:r>
            <a:r>
              <a:rPr lang="es-AR" u="sng" dirty="0"/>
              <a:t>“PAS”</a:t>
            </a:r>
          </a:p>
        </p:txBody>
      </p:sp>
      <p:sp>
        <p:nvSpPr>
          <p:cNvPr id="3" name="Marcador de contenido 2"/>
          <p:cNvSpPr>
            <a:spLocks noGrp="1"/>
          </p:cNvSpPr>
          <p:nvPr>
            <p:ph idx="1"/>
          </p:nvPr>
        </p:nvSpPr>
        <p:spPr>
          <a:xfrm>
            <a:off x="304800" y="1050720"/>
            <a:ext cx="8524875" cy="3992335"/>
          </a:xfrm>
        </p:spPr>
        <p:txBody>
          <a:bodyPr/>
          <a:lstStyle/>
          <a:p>
            <a:pPr marL="0" indent="0" algn="just">
              <a:buNone/>
            </a:pPr>
            <a:r>
              <a:rPr lang="es-AR" dirty="0"/>
              <a:t>La pauta de actuación básica en materia de Primeros Auxilios se resume en lo siguiente (recordar </a:t>
            </a:r>
            <a:r>
              <a:rPr lang="es-AR" b="1" dirty="0"/>
              <a:t>PAS</a:t>
            </a:r>
            <a:r>
              <a:rPr lang="es-AR" dirty="0"/>
              <a:t>):</a:t>
            </a:r>
          </a:p>
          <a:p>
            <a:pPr algn="just"/>
            <a:r>
              <a:rPr lang="es-AR" b="1" u="sng" dirty="0"/>
              <a:t>P</a:t>
            </a:r>
            <a:r>
              <a:rPr lang="es-AR" u="sng" dirty="0"/>
              <a:t>ROTEGE al accidentado y a ti mismo</a:t>
            </a:r>
            <a:r>
              <a:rPr lang="es-AR" dirty="0"/>
              <a:t>:</a:t>
            </a:r>
          </a:p>
          <a:p>
            <a:pPr marL="0" indent="0" algn="just">
              <a:buNone/>
            </a:pPr>
            <a:r>
              <a:rPr lang="es-AR" dirty="0"/>
              <a:t>Después de cada accidente puede persistir el peligro que lo originó. Hay que hacer seguro el lugar del accidente. </a:t>
            </a:r>
            <a:r>
              <a:rPr lang="es-AR" u="sng" dirty="0"/>
              <a:t>Los muertos no salvan vidas.</a:t>
            </a:r>
          </a:p>
          <a:p>
            <a:pPr lvl="0" algn="just"/>
            <a:r>
              <a:rPr lang="es-AR" b="1" u="sng" dirty="0"/>
              <a:t>A</a:t>
            </a:r>
            <a:r>
              <a:rPr lang="es-AR" u="sng" dirty="0"/>
              <a:t>VISA</a:t>
            </a:r>
            <a:r>
              <a:rPr lang="es-AR" dirty="0"/>
              <a:t> al servicio de emergencias sanitarias. Mientras se espera la ayuda, se puede empezar a socorrer.</a:t>
            </a:r>
            <a:endParaRPr lang="es-ES" sz="2400" dirty="0"/>
          </a:p>
          <a:p>
            <a:pPr lvl="0" algn="just"/>
            <a:r>
              <a:rPr lang="es-AR" b="1" u="sng" dirty="0"/>
              <a:t>S</a:t>
            </a:r>
            <a:r>
              <a:rPr lang="es-AR" u="sng" dirty="0"/>
              <a:t>OCORRE </a:t>
            </a:r>
            <a:r>
              <a:rPr lang="es-AR" dirty="0"/>
              <a:t>al accidentado o enfermo.</a:t>
            </a:r>
            <a:endParaRPr lang="es-ES" dirty="0"/>
          </a:p>
          <a:p>
            <a:pPr marL="0" lvl="0" indent="0" algn="just">
              <a:buNone/>
            </a:pPr>
            <a:endParaRPr lang="es-ES" dirty="0"/>
          </a:p>
        </p:txBody>
      </p:sp>
      <p:pic>
        <p:nvPicPr>
          <p:cNvPr id="1028" name="Picture 4" descr="Resultado de imagen para proteger alertar socorrer">
            <a:extLst>
              <a:ext uri="{FF2B5EF4-FFF2-40B4-BE49-F238E27FC236}">
                <a16:creationId xmlns:a16="http://schemas.microsoft.com/office/drawing/2014/main" id="{509B9492-80E7-45C9-B6F5-59A84184FC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4" y="4019550"/>
            <a:ext cx="6143625" cy="283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195510"/>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E32B9BF-1CC3-4A06-A7CC-63353503009B}"/>
              </a:ext>
            </a:extLst>
          </p:cNvPr>
          <p:cNvPicPr/>
          <p:nvPr/>
        </p:nvPicPr>
        <p:blipFill>
          <a:blip r:embed="rId2"/>
          <a:stretch>
            <a:fillRect/>
          </a:stretch>
        </p:blipFill>
        <p:spPr>
          <a:xfrm>
            <a:off x="1908313" y="1126434"/>
            <a:ext cx="5261113" cy="5731565"/>
          </a:xfrm>
          <a:prstGeom prst="rect">
            <a:avLst/>
          </a:prstGeom>
        </p:spPr>
      </p:pic>
      <p:sp>
        <p:nvSpPr>
          <p:cNvPr id="6" name="Título 1">
            <a:extLst>
              <a:ext uri="{FF2B5EF4-FFF2-40B4-BE49-F238E27FC236}">
                <a16:creationId xmlns:a16="http://schemas.microsoft.com/office/drawing/2014/main" id="{4E90EA49-95DC-4515-8C14-34DCD2B83A52}"/>
              </a:ext>
            </a:extLst>
          </p:cNvPr>
          <p:cNvSpPr>
            <a:spLocks noGrp="1"/>
          </p:cNvSpPr>
          <p:nvPr>
            <p:ph type="title"/>
          </p:nvPr>
        </p:nvSpPr>
        <p:spPr>
          <a:xfrm>
            <a:off x="314325" y="215900"/>
            <a:ext cx="8515350" cy="600075"/>
          </a:xfrm>
        </p:spPr>
        <p:txBody>
          <a:bodyPr/>
          <a:lstStyle/>
          <a:p>
            <a:pPr algn="ctr"/>
            <a:r>
              <a:rPr lang="es-AR" dirty="0"/>
              <a:t>PAUTA GENERAL DE ACTUACIÓN</a:t>
            </a:r>
            <a:br>
              <a:rPr lang="es-AR" dirty="0"/>
            </a:br>
            <a:r>
              <a:rPr lang="es-AR" dirty="0"/>
              <a:t>CONDUCTA </a:t>
            </a:r>
            <a:r>
              <a:rPr lang="es-AR" u="sng" dirty="0"/>
              <a:t>“PAS”</a:t>
            </a:r>
          </a:p>
        </p:txBody>
      </p:sp>
    </p:spTree>
    <p:extLst>
      <p:ext uri="{BB962C8B-B14F-4D97-AF65-F5344CB8AC3E}">
        <p14:creationId xmlns:p14="http://schemas.microsoft.com/office/powerpoint/2010/main" val="2599413545"/>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A3EACA-4D76-4F25-8A69-7B9DEC58F6BD}"/>
              </a:ext>
            </a:extLst>
          </p:cNvPr>
          <p:cNvSpPr>
            <a:spLocks noGrp="1"/>
          </p:cNvSpPr>
          <p:nvPr>
            <p:ph type="title"/>
          </p:nvPr>
        </p:nvSpPr>
        <p:spPr/>
        <p:txBody>
          <a:bodyPr/>
          <a:lstStyle/>
          <a:p>
            <a:pPr algn="ctr"/>
            <a:r>
              <a:rPr lang="es-AR" dirty="0"/>
              <a:t>SEGURIDAD PERSONAL</a:t>
            </a:r>
            <a:endParaRPr lang="es-ES" dirty="0"/>
          </a:p>
        </p:txBody>
      </p:sp>
      <p:sp>
        <p:nvSpPr>
          <p:cNvPr id="3" name="Marcador de contenido 2">
            <a:extLst>
              <a:ext uri="{FF2B5EF4-FFF2-40B4-BE49-F238E27FC236}">
                <a16:creationId xmlns:a16="http://schemas.microsoft.com/office/drawing/2014/main" id="{703A8536-4109-4813-8D77-9EE8BAF189EC}"/>
              </a:ext>
            </a:extLst>
          </p:cNvPr>
          <p:cNvSpPr>
            <a:spLocks noGrp="1"/>
          </p:cNvSpPr>
          <p:nvPr>
            <p:ph idx="1"/>
          </p:nvPr>
        </p:nvSpPr>
        <p:spPr>
          <a:xfrm>
            <a:off x="319088" y="1017640"/>
            <a:ext cx="8524875" cy="5840360"/>
          </a:xfrm>
        </p:spPr>
        <p:txBody>
          <a:bodyPr/>
          <a:lstStyle/>
          <a:p>
            <a:pPr marL="0" indent="0" algn="just">
              <a:buNone/>
            </a:pPr>
            <a:r>
              <a:rPr lang="es-AR" dirty="0"/>
              <a:t>Se debe estar libres de riesgos para lo cual se toman diversas medidas para evaluar la escena donde ocurrió el accidente.</a:t>
            </a:r>
            <a:endParaRPr lang="es-ES" dirty="0"/>
          </a:p>
          <a:p>
            <a:pPr lvl="0" algn="just"/>
            <a:r>
              <a:rPr lang="es-AR" dirty="0"/>
              <a:t>Contar con el </a:t>
            </a:r>
            <a:r>
              <a:rPr lang="es-AR" u="sng" dirty="0"/>
              <a:t>EPP</a:t>
            </a:r>
            <a:r>
              <a:rPr lang="es-AR" dirty="0"/>
              <a:t>  como guantes, barbijos.</a:t>
            </a:r>
            <a:endParaRPr lang="es-ES" dirty="0"/>
          </a:p>
          <a:p>
            <a:pPr lvl="0" algn="just"/>
            <a:r>
              <a:rPr lang="es-AR" u="sng" dirty="0"/>
              <a:t>La regla del yo: “primero yo, luego yo y siempre yo”</a:t>
            </a:r>
            <a:r>
              <a:rPr lang="es-AR" dirty="0"/>
              <a:t>.</a:t>
            </a:r>
            <a:endParaRPr lang="es-ES" dirty="0"/>
          </a:p>
          <a:p>
            <a:pPr lvl="0" algn="just"/>
            <a:r>
              <a:rPr lang="es-AR" u="sng" dirty="0"/>
              <a:t>Evitar la visión de túnel de la escena</a:t>
            </a:r>
            <a:r>
              <a:rPr lang="es-AR" dirty="0"/>
              <a:t> sin evaluar el resto de la escena.</a:t>
            </a:r>
          </a:p>
          <a:p>
            <a:pPr lvl="0" algn="just"/>
            <a:r>
              <a:rPr lang="es-AR" dirty="0"/>
              <a:t>La </a:t>
            </a:r>
            <a:r>
              <a:rPr lang="es-AR" b="1" dirty="0"/>
              <a:t>evaluación de la escena </a:t>
            </a:r>
            <a:r>
              <a:rPr lang="es-AR" dirty="0"/>
              <a:t>se lleva a cabo con una </a:t>
            </a:r>
            <a:r>
              <a:rPr lang="es-AR" u="sng" dirty="0"/>
              <a:t>vista panorámica del lugar</a:t>
            </a:r>
            <a:r>
              <a:rPr lang="es-AR" dirty="0"/>
              <a:t> de abajo hacia arriba, de izquierda a derecha y de adelante a atrás. Se observa qué puede haber tirado, colgado, si hay líquidos con los que se pueda resbalar, cables, vidrios, animales, etc.</a:t>
            </a:r>
          </a:p>
          <a:p>
            <a:pPr lvl="0" algn="just"/>
            <a:r>
              <a:rPr lang="es-AR" dirty="0"/>
              <a:t>En general </a:t>
            </a:r>
            <a:r>
              <a:rPr lang="es-AR" b="1" dirty="0"/>
              <a:t>aplicar todos los sentidos en búsqueda de peligros potenciales para el rescatador. </a:t>
            </a:r>
            <a:r>
              <a:rPr lang="es-AR" dirty="0"/>
              <a:t>¿QUÉ PASÓ?, ¿CÓMO PASÓ?, ¿QUÉ PUEDE PASAR?.</a:t>
            </a:r>
          </a:p>
          <a:p>
            <a:pPr lvl="0" algn="just"/>
            <a:r>
              <a:rPr lang="es-AR" dirty="0"/>
              <a:t>Si el primer respondiente no presenció el incidente, debe averiguar, si es posible, que fue lo que sucedió.</a:t>
            </a:r>
          </a:p>
          <a:p>
            <a:pPr algn="just"/>
            <a:r>
              <a:rPr lang="es-AR" dirty="0"/>
              <a:t>Se evalúa la </a:t>
            </a:r>
            <a:r>
              <a:rPr lang="es-AR" b="1" dirty="0"/>
              <a:t>situación</a:t>
            </a:r>
            <a:r>
              <a:rPr lang="es-AR" dirty="0"/>
              <a:t>:</a:t>
            </a:r>
            <a:r>
              <a:rPr lang="es-ES" dirty="0"/>
              <a:t> </a:t>
            </a:r>
            <a:r>
              <a:rPr lang="es-AR" dirty="0"/>
              <a:t>¿Cuál fue la situación preexistente?,¿Existen aún esas condiciones?,¿CUÁNTOS HERIDOS HAY?, ¿CUÁNTOS NO ESTAN HERIDOS?, ¿CUÁL ES EL MAS GRAVE?</a:t>
            </a:r>
          </a:p>
        </p:txBody>
      </p:sp>
    </p:spTree>
    <p:extLst>
      <p:ext uri="{BB962C8B-B14F-4D97-AF65-F5344CB8AC3E}">
        <p14:creationId xmlns:p14="http://schemas.microsoft.com/office/powerpoint/2010/main" val="830543487"/>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D1FA07-E4D2-47C0-A775-EAE4654C0D59}"/>
              </a:ext>
            </a:extLst>
          </p:cNvPr>
          <p:cNvSpPr>
            <a:spLocks noGrp="1"/>
          </p:cNvSpPr>
          <p:nvPr>
            <p:ph type="title"/>
          </p:nvPr>
        </p:nvSpPr>
        <p:spPr/>
        <p:txBody>
          <a:bodyPr/>
          <a:lstStyle/>
          <a:p>
            <a:pPr algn="ctr"/>
            <a:r>
              <a:rPr lang="es-AR" dirty="0"/>
              <a:t>LLAMADO AL SISTEMA DE EMERGENCIAS</a:t>
            </a:r>
            <a:endParaRPr lang="es-ES" dirty="0"/>
          </a:p>
        </p:txBody>
      </p:sp>
      <p:sp>
        <p:nvSpPr>
          <p:cNvPr id="3" name="Marcador de contenido 2">
            <a:extLst>
              <a:ext uri="{FF2B5EF4-FFF2-40B4-BE49-F238E27FC236}">
                <a16:creationId xmlns:a16="http://schemas.microsoft.com/office/drawing/2014/main" id="{94E9C284-8DA5-402D-95E2-A9A21159F3B6}"/>
              </a:ext>
            </a:extLst>
          </p:cNvPr>
          <p:cNvSpPr>
            <a:spLocks noGrp="1"/>
          </p:cNvSpPr>
          <p:nvPr>
            <p:ph idx="1"/>
          </p:nvPr>
        </p:nvSpPr>
        <p:spPr>
          <a:xfrm>
            <a:off x="314325" y="1022518"/>
            <a:ext cx="8524875" cy="5724646"/>
          </a:xfrm>
        </p:spPr>
        <p:txBody>
          <a:bodyPr/>
          <a:lstStyle/>
          <a:p>
            <a:pPr marL="0" indent="0" algn="just">
              <a:buNone/>
            </a:pPr>
            <a:r>
              <a:rPr lang="es-AR" dirty="0"/>
              <a:t>La llamada puede ser generada por el </a:t>
            </a:r>
            <a:r>
              <a:rPr lang="es-AR" u="sng" dirty="0"/>
              <a:t>testigo socorrista</a:t>
            </a:r>
            <a:r>
              <a:rPr lang="es-AR" dirty="0"/>
              <a:t> (usted) o por </a:t>
            </a:r>
            <a:r>
              <a:rPr lang="es-AR" u="sng" dirty="0"/>
              <a:t>un tercero</a:t>
            </a:r>
            <a:r>
              <a:rPr lang="es-AR" dirty="0"/>
              <a:t> que él designe, a un </a:t>
            </a:r>
            <a:r>
              <a:rPr lang="es-AR" u="sng" dirty="0"/>
              <a:t>servicio de emergencias</a:t>
            </a:r>
            <a:r>
              <a:rPr lang="es-AR" dirty="0"/>
              <a:t> de salud o en caso de no ser posible llamar a los </a:t>
            </a:r>
            <a:r>
              <a:rPr lang="es-AR" u="sng" dirty="0"/>
              <a:t>bomberos o la policía</a:t>
            </a:r>
            <a:r>
              <a:rPr lang="es-AR" dirty="0"/>
              <a:t>. En caso de sucesos en el ámbito laboral llamar a la ART o al empleador.</a:t>
            </a:r>
          </a:p>
          <a:p>
            <a:pPr marL="0" indent="0" algn="ctr">
              <a:buNone/>
            </a:pPr>
            <a:r>
              <a:rPr lang="es-ES" sz="2400" b="1" dirty="0"/>
              <a:t> </a:t>
            </a:r>
            <a:r>
              <a:rPr lang="es-AR" b="1" dirty="0"/>
              <a:t>Son gratuitos, desde un celular, teléfono fijo o cabina pública.</a:t>
            </a:r>
            <a:endParaRPr lang="es-ES" b="1" dirty="0"/>
          </a:p>
          <a:p>
            <a:pPr lvl="0" algn="just"/>
            <a:r>
              <a:rPr lang="es-ES" dirty="0"/>
              <a:t>Bomberos: 100                                                 </a:t>
            </a:r>
          </a:p>
          <a:p>
            <a:pPr lvl="0" algn="just"/>
            <a:r>
              <a:rPr lang="es-ES" dirty="0"/>
              <a:t>Policía: 101</a:t>
            </a:r>
          </a:p>
          <a:p>
            <a:pPr lvl="0" algn="just"/>
            <a:r>
              <a:rPr lang="es-ES" dirty="0"/>
              <a:t>Defensa Civil: 103</a:t>
            </a:r>
          </a:p>
          <a:p>
            <a:pPr lvl="0" algn="just"/>
            <a:r>
              <a:rPr lang="es-ES" dirty="0"/>
              <a:t>Toxicologia:104</a:t>
            </a:r>
          </a:p>
          <a:p>
            <a:pPr lvl="0" algn="just"/>
            <a:r>
              <a:rPr lang="es-ES" dirty="0"/>
              <a:t>Emergencia Ambiental:105</a:t>
            </a:r>
          </a:p>
          <a:p>
            <a:pPr lvl="0" algn="just"/>
            <a:r>
              <a:rPr lang="es-ES" dirty="0"/>
              <a:t>Accidentes Vía Pública (Servicio de Emergencia Médica Municipal): 107</a:t>
            </a:r>
          </a:p>
          <a:p>
            <a:pPr lvl="0" algn="just"/>
            <a:r>
              <a:rPr lang="es-ES" dirty="0"/>
              <a:t>Protección ciudadana:108/4636823/4285835</a:t>
            </a:r>
          </a:p>
          <a:p>
            <a:pPr lvl="0" algn="just"/>
            <a:r>
              <a:rPr lang="es-ES" dirty="0"/>
              <a:t>Emergencias por Incendios: 0800-888-38346 (FUEGO)</a:t>
            </a:r>
          </a:p>
          <a:p>
            <a:pPr lvl="0" algn="just"/>
            <a:r>
              <a:rPr lang="es-ES" dirty="0" err="1"/>
              <a:t>Call</a:t>
            </a:r>
            <a:r>
              <a:rPr lang="es-ES" dirty="0"/>
              <a:t> Municipal:0800-888-2447 o *124 (sin cargo desde teléfonos fijos)</a:t>
            </a:r>
          </a:p>
          <a:p>
            <a:pPr lvl="0" algn="just"/>
            <a:r>
              <a:rPr lang="es-ES" dirty="0"/>
              <a:t>Número de la ART o empleador en accidentes laborales.</a:t>
            </a:r>
          </a:p>
          <a:p>
            <a:endParaRPr lang="es-ES" dirty="0"/>
          </a:p>
        </p:txBody>
      </p:sp>
    </p:spTree>
    <p:extLst>
      <p:ext uri="{BB962C8B-B14F-4D97-AF65-F5344CB8AC3E}">
        <p14:creationId xmlns:p14="http://schemas.microsoft.com/office/powerpoint/2010/main" val="2053669464"/>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C7E431-624D-4EDF-9861-C403152FDC81}"/>
              </a:ext>
            </a:extLst>
          </p:cNvPr>
          <p:cNvSpPr>
            <a:spLocks noGrp="1"/>
          </p:cNvSpPr>
          <p:nvPr>
            <p:ph type="title"/>
          </p:nvPr>
        </p:nvSpPr>
        <p:spPr/>
        <p:txBody>
          <a:bodyPr/>
          <a:lstStyle/>
          <a:p>
            <a:pPr algn="ctr"/>
            <a:r>
              <a:rPr lang="es-ES" dirty="0"/>
              <a:t>¿COMO LLAMAR?</a:t>
            </a:r>
          </a:p>
        </p:txBody>
      </p:sp>
      <p:sp>
        <p:nvSpPr>
          <p:cNvPr id="3" name="Marcador de contenido 2">
            <a:extLst>
              <a:ext uri="{FF2B5EF4-FFF2-40B4-BE49-F238E27FC236}">
                <a16:creationId xmlns:a16="http://schemas.microsoft.com/office/drawing/2014/main" id="{9428BBF7-86D6-4E2D-A936-5CCCD128647E}"/>
              </a:ext>
            </a:extLst>
          </p:cNvPr>
          <p:cNvSpPr>
            <a:spLocks noGrp="1"/>
          </p:cNvSpPr>
          <p:nvPr>
            <p:ph idx="1"/>
          </p:nvPr>
        </p:nvSpPr>
        <p:spPr>
          <a:xfrm>
            <a:off x="280515" y="1040885"/>
            <a:ext cx="8582969" cy="4776230"/>
          </a:xfrm>
        </p:spPr>
        <p:txBody>
          <a:bodyPr/>
          <a:lstStyle/>
          <a:p>
            <a:pPr marL="0" indent="0" algn="just">
              <a:buNone/>
            </a:pPr>
            <a:r>
              <a:rPr lang="es-AR" dirty="0"/>
              <a:t>Las personas más adecuadas para hacerlo son los, ya que el rescatador estará ocupado brindando la primera atención al lesionado. La manera correcta para llamar a los curiosos a activar el SES es la siguiente:</a:t>
            </a:r>
          </a:p>
          <a:p>
            <a:pPr marL="0" indent="0" algn="just">
              <a:buNone/>
            </a:pPr>
            <a:endParaRPr lang="es-ES" dirty="0"/>
          </a:p>
          <a:p>
            <a:pPr lvl="0" algn="just"/>
            <a:r>
              <a:rPr lang="es-AR" dirty="0"/>
              <a:t>Señalar a una persona llamándola por alguna característica particular.</a:t>
            </a:r>
            <a:endParaRPr lang="es-ES" dirty="0"/>
          </a:p>
          <a:p>
            <a:pPr lvl="0" algn="just"/>
            <a:r>
              <a:rPr lang="es-AR" dirty="0"/>
              <a:t>Utilizar una voz imperativa.</a:t>
            </a:r>
            <a:endParaRPr lang="es-ES" dirty="0"/>
          </a:p>
          <a:p>
            <a:pPr lvl="0" algn="just"/>
            <a:r>
              <a:rPr lang="es-AR" dirty="0"/>
              <a:t>Darle el número al que debe de llamar, ya que la gran mayoría no sabe cuáles son los números de emergencia.</a:t>
            </a:r>
            <a:endParaRPr lang="es-ES" dirty="0"/>
          </a:p>
          <a:p>
            <a:pPr lvl="0" algn="just"/>
            <a:r>
              <a:rPr lang="es-AR" dirty="0"/>
              <a:t>Pedirle que regrese a confirmar que ha hecho la llamada.</a:t>
            </a:r>
          </a:p>
          <a:p>
            <a:pPr lvl="0" algn="just"/>
            <a:endParaRPr lang="es-ES" dirty="0"/>
          </a:p>
          <a:p>
            <a:pPr algn="just"/>
            <a:r>
              <a:rPr lang="es-AR" b="1" dirty="0"/>
              <a:t>Ejemplo: ¡Hey vos! El de la camisa roja. Pedí una ambulancia al 107, regresas y me avisas.</a:t>
            </a:r>
            <a:endParaRPr lang="es-ES" b="1" dirty="0"/>
          </a:p>
        </p:txBody>
      </p:sp>
    </p:spTree>
    <p:extLst>
      <p:ext uri="{BB962C8B-B14F-4D97-AF65-F5344CB8AC3E}">
        <p14:creationId xmlns:p14="http://schemas.microsoft.com/office/powerpoint/2010/main" val="2570582634"/>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Marcador de contenido 5">
            <a:extLst>
              <a:ext uri="{FF2B5EF4-FFF2-40B4-BE49-F238E27FC236}">
                <a16:creationId xmlns:a16="http://schemas.microsoft.com/office/drawing/2014/main" id="{A0F066DE-B535-4256-A65A-52BD4C59431A}"/>
              </a:ext>
            </a:extLst>
          </p:cNvPr>
          <p:cNvPicPr>
            <a:picLocks noChangeAspect="1"/>
          </p:cNvPicPr>
          <p:nvPr/>
        </p:nvPicPr>
        <p:blipFill>
          <a:blip r:embed="rId2"/>
          <a:stretch>
            <a:fillRect/>
          </a:stretch>
        </p:blipFill>
        <p:spPr bwMode="auto">
          <a:xfrm>
            <a:off x="2461845" y="1046956"/>
            <a:ext cx="4220310" cy="5811044"/>
          </a:xfrm>
          <a:prstGeom prst="rect">
            <a:avLst/>
          </a:prstGeom>
          <a:noFill/>
          <a:ln w="9525">
            <a:noFill/>
            <a:miter lim="800000"/>
            <a:headEnd/>
            <a:tailEnd/>
          </a:ln>
          <a:effectLst/>
        </p:spPr>
      </p:pic>
      <p:sp>
        <p:nvSpPr>
          <p:cNvPr id="5" name="Título 1">
            <a:extLst>
              <a:ext uri="{FF2B5EF4-FFF2-40B4-BE49-F238E27FC236}">
                <a16:creationId xmlns:a16="http://schemas.microsoft.com/office/drawing/2014/main" id="{6C78D3CF-FD69-4043-A743-F6957F762039}"/>
              </a:ext>
            </a:extLst>
          </p:cNvPr>
          <p:cNvSpPr>
            <a:spLocks noGrp="1"/>
          </p:cNvSpPr>
          <p:nvPr>
            <p:ph type="title"/>
          </p:nvPr>
        </p:nvSpPr>
        <p:spPr>
          <a:xfrm>
            <a:off x="314325" y="215900"/>
            <a:ext cx="8515350" cy="600075"/>
          </a:xfrm>
        </p:spPr>
        <p:txBody>
          <a:bodyPr/>
          <a:lstStyle/>
          <a:p>
            <a:pPr algn="ctr"/>
            <a:r>
              <a:rPr lang="es-ES" dirty="0"/>
              <a:t>¿COMO LLAMAR?</a:t>
            </a:r>
          </a:p>
        </p:txBody>
      </p:sp>
    </p:spTree>
    <p:extLst>
      <p:ext uri="{BB962C8B-B14F-4D97-AF65-F5344CB8AC3E}">
        <p14:creationId xmlns:p14="http://schemas.microsoft.com/office/powerpoint/2010/main" val="3683442206"/>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F9A139-860E-4F39-B5D1-3A061F108617}"/>
              </a:ext>
            </a:extLst>
          </p:cNvPr>
          <p:cNvSpPr>
            <a:spLocks noGrp="1"/>
          </p:cNvSpPr>
          <p:nvPr>
            <p:ph type="title"/>
          </p:nvPr>
        </p:nvSpPr>
        <p:spPr/>
        <p:txBody>
          <a:bodyPr/>
          <a:lstStyle/>
          <a:p>
            <a:pPr algn="ctr"/>
            <a:r>
              <a:rPr lang="es-ES" dirty="0"/>
              <a:t>EVALUACIÓN INICIAL DEL LESIONADO</a:t>
            </a:r>
          </a:p>
        </p:txBody>
      </p:sp>
      <p:sp>
        <p:nvSpPr>
          <p:cNvPr id="3" name="Marcador de contenido 2">
            <a:extLst>
              <a:ext uri="{FF2B5EF4-FFF2-40B4-BE49-F238E27FC236}">
                <a16:creationId xmlns:a16="http://schemas.microsoft.com/office/drawing/2014/main" id="{C38EB775-EF51-46C3-8FD8-2F1166409257}"/>
              </a:ext>
            </a:extLst>
          </p:cNvPr>
          <p:cNvSpPr>
            <a:spLocks noGrp="1"/>
          </p:cNvSpPr>
          <p:nvPr>
            <p:ph idx="1"/>
          </p:nvPr>
        </p:nvSpPr>
        <p:spPr>
          <a:xfrm>
            <a:off x="319088" y="1058779"/>
            <a:ext cx="8524875" cy="5799221"/>
          </a:xfrm>
        </p:spPr>
        <p:txBody>
          <a:bodyPr/>
          <a:lstStyle/>
          <a:p>
            <a:pPr marL="0" indent="0" algn="just">
              <a:buNone/>
            </a:pPr>
            <a:r>
              <a:rPr lang="es-AR" dirty="0"/>
              <a:t>Es necesario que la actuación sea sistemática y secuencial.</a:t>
            </a:r>
          </a:p>
          <a:p>
            <a:pPr marL="0" lvl="0" indent="0" algn="just">
              <a:buNone/>
            </a:pPr>
            <a:r>
              <a:rPr lang="es-ES" b="1" u="sng" dirty="0"/>
              <a:t>Evaluación Primaria</a:t>
            </a:r>
          </a:p>
          <a:p>
            <a:pPr marL="0" lvl="0" indent="0" algn="just">
              <a:buNone/>
            </a:pPr>
            <a:r>
              <a:rPr lang="es-ES" dirty="0"/>
              <a:t>S</a:t>
            </a:r>
            <a:r>
              <a:rPr lang="es-AR" dirty="0"/>
              <a:t>e determina el estado general del lesionado, </a:t>
            </a:r>
            <a:r>
              <a:rPr lang="es-AR" u="sng" dirty="0"/>
              <a:t>estado de conciencia</a:t>
            </a:r>
            <a:r>
              <a:rPr lang="es-AR" dirty="0"/>
              <a:t> y si no responde, </a:t>
            </a:r>
            <a:r>
              <a:rPr lang="es-AR" u="sng" dirty="0"/>
              <a:t>la condición respiratoria y circulatoria.</a:t>
            </a:r>
            <a:endParaRPr lang="es-ES" dirty="0"/>
          </a:p>
          <a:p>
            <a:pPr lvl="0" algn="just"/>
            <a:r>
              <a:rPr lang="es-ES" b="1" dirty="0"/>
              <a:t>Evaluación del nivel de consciencia</a:t>
            </a:r>
            <a:endParaRPr lang="es-ES" dirty="0"/>
          </a:p>
          <a:p>
            <a:pPr marL="176213" indent="0" algn="just">
              <a:buNone/>
            </a:pPr>
            <a:r>
              <a:rPr lang="es-AR" dirty="0"/>
              <a:t>¿CÓMO SE HACE? Se coloca ambas rodillas flexionadas apoyadas en el piso, una a la altura del tronco u hombros y la otra de la cadera o el tronco del paciente, </a:t>
            </a:r>
            <a:r>
              <a:rPr lang="es-AR" u="sng" dirty="0"/>
              <a:t>se apoya las manos sobre los hombros y se le agita levemente mientras se le pregunta en voz alta y clara: ¿se encuentra bien? ¿me oye? ¿qué le pasa?</a:t>
            </a:r>
            <a:endParaRPr lang="es-ES" u="sng" dirty="0"/>
          </a:p>
          <a:p>
            <a:pPr marL="176213" indent="0" algn="just">
              <a:buNone/>
            </a:pPr>
            <a:endParaRPr lang="es-AR" dirty="0"/>
          </a:p>
          <a:p>
            <a:pPr marL="176213" indent="0" algn="just">
              <a:buNone/>
            </a:pPr>
            <a:r>
              <a:rPr lang="es-AR" dirty="0"/>
              <a:t>Si el lesionado </a:t>
            </a:r>
            <a:r>
              <a:rPr lang="es-AR" u="sng" dirty="0"/>
              <a:t>contesta</a:t>
            </a:r>
            <a:r>
              <a:rPr lang="es-AR" dirty="0"/>
              <a:t> podemos suponer que respira y que el sistema circulatorio funciona. Se deja en la posición que se encuentra si no hay riesgo. Tratar de averiguar qué es lo que ha ocurrido y ofrecerle ayuda si la necesita. Valorarla regularmente y realizar la </a:t>
            </a:r>
            <a:r>
              <a:rPr lang="es-AR" u="sng" dirty="0"/>
              <a:t>evaluación secundaria</a:t>
            </a:r>
            <a:r>
              <a:rPr lang="es-AR" dirty="0"/>
              <a:t>.</a:t>
            </a:r>
            <a:endParaRPr lang="es-ES" dirty="0"/>
          </a:p>
          <a:p>
            <a:endParaRPr lang="es-ES" dirty="0"/>
          </a:p>
        </p:txBody>
      </p:sp>
    </p:spTree>
    <p:extLst>
      <p:ext uri="{BB962C8B-B14F-4D97-AF65-F5344CB8AC3E}">
        <p14:creationId xmlns:p14="http://schemas.microsoft.com/office/powerpoint/2010/main" val="945018326"/>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0E28FA0-3554-4A19-A4E9-AACD31E5289C}"/>
              </a:ext>
            </a:extLst>
          </p:cNvPr>
          <p:cNvSpPr>
            <a:spLocks noGrp="1"/>
          </p:cNvSpPr>
          <p:nvPr>
            <p:ph idx="1"/>
          </p:nvPr>
        </p:nvSpPr>
        <p:spPr>
          <a:xfrm>
            <a:off x="319088" y="1026695"/>
            <a:ext cx="8524875" cy="4834355"/>
          </a:xfrm>
        </p:spPr>
        <p:txBody>
          <a:bodyPr/>
          <a:lstStyle/>
          <a:p>
            <a:pPr marL="176213" indent="0" algn="just">
              <a:buNone/>
            </a:pPr>
            <a:r>
              <a:rPr lang="es-AR" dirty="0"/>
              <a:t>Si </a:t>
            </a:r>
            <a:r>
              <a:rPr lang="es-AR" u="sng" dirty="0"/>
              <a:t>no contesta</a:t>
            </a:r>
            <a:r>
              <a:rPr lang="es-AR" dirty="0"/>
              <a:t> se le pellizca en la axila o trapecio, observando sus reacciones (gemidos, apertura de ojos, movimientos de cabeza).</a:t>
            </a:r>
            <a:endParaRPr lang="es-ES" dirty="0"/>
          </a:p>
          <a:p>
            <a:pPr lvl="1" algn="just"/>
            <a:r>
              <a:rPr lang="es-AR" sz="2000" u="sng" dirty="0"/>
              <a:t>Si responde </a:t>
            </a:r>
            <a:r>
              <a:rPr lang="es-AR" sz="2000" dirty="0"/>
              <a:t>al estímulo proceder a la </a:t>
            </a:r>
            <a:r>
              <a:rPr lang="es-AR" sz="2000" u="sng" dirty="0"/>
              <a:t>valoración secundaria.</a:t>
            </a:r>
            <a:endParaRPr lang="es-ES" sz="2000" u="sng" dirty="0"/>
          </a:p>
          <a:p>
            <a:pPr lvl="1" algn="just"/>
            <a:r>
              <a:rPr lang="es-AR" sz="2000" u="sng" dirty="0"/>
              <a:t>Si no existe reacción</a:t>
            </a:r>
            <a:r>
              <a:rPr lang="es-AR" sz="2000" dirty="0"/>
              <a:t>, está </a:t>
            </a:r>
            <a:r>
              <a:rPr lang="es-AR" sz="2000" u="sng" dirty="0"/>
              <a:t>inconsciente</a:t>
            </a:r>
            <a:r>
              <a:rPr lang="es-AR" sz="2000" dirty="0"/>
              <a:t>. En esta situación se continua con el </a:t>
            </a:r>
            <a:r>
              <a:rPr lang="es-AR" sz="2000" b="1" dirty="0"/>
              <a:t>procedimiento</a:t>
            </a:r>
            <a:r>
              <a:rPr lang="es-AR" sz="2000" dirty="0"/>
              <a:t> </a:t>
            </a:r>
            <a:r>
              <a:rPr lang="es-AR" sz="2000" b="1" dirty="0"/>
              <a:t>ABC de los primeros auxilios.</a:t>
            </a:r>
            <a:endParaRPr lang="es-ES" sz="2200" dirty="0"/>
          </a:p>
          <a:p>
            <a:endParaRPr lang="es-ES" dirty="0"/>
          </a:p>
        </p:txBody>
      </p:sp>
      <p:sp>
        <p:nvSpPr>
          <p:cNvPr id="4" name="Título 1">
            <a:extLst>
              <a:ext uri="{FF2B5EF4-FFF2-40B4-BE49-F238E27FC236}">
                <a16:creationId xmlns:a16="http://schemas.microsoft.com/office/drawing/2014/main" id="{6730A454-9C68-4869-B19A-843FC3AF78A0}"/>
              </a:ext>
            </a:extLst>
          </p:cNvPr>
          <p:cNvSpPr>
            <a:spLocks noGrp="1"/>
          </p:cNvSpPr>
          <p:nvPr>
            <p:ph type="title"/>
          </p:nvPr>
        </p:nvSpPr>
        <p:spPr>
          <a:xfrm>
            <a:off x="319088" y="355943"/>
            <a:ext cx="8515350" cy="600075"/>
          </a:xfrm>
        </p:spPr>
        <p:txBody>
          <a:bodyPr/>
          <a:lstStyle/>
          <a:p>
            <a:pPr algn="ctr"/>
            <a:r>
              <a:rPr lang="es-ES" dirty="0"/>
              <a:t>EVALUACIÓN INICIAL DEL LESIONADO</a:t>
            </a:r>
            <a:br>
              <a:rPr lang="es-ES" dirty="0"/>
            </a:br>
            <a:endParaRPr lang="es-ES" dirty="0"/>
          </a:p>
        </p:txBody>
      </p:sp>
    </p:spTree>
    <p:extLst>
      <p:ext uri="{BB962C8B-B14F-4D97-AF65-F5344CB8AC3E}">
        <p14:creationId xmlns:p14="http://schemas.microsoft.com/office/powerpoint/2010/main" val="4032530234"/>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D96C8BE-34E7-47C8-96D9-27C95CAE6DDD}"/>
              </a:ext>
            </a:extLst>
          </p:cNvPr>
          <p:cNvSpPr>
            <a:spLocks noGrp="1"/>
          </p:cNvSpPr>
          <p:nvPr>
            <p:ph idx="1"/>
          </p:nvPr>
        </p:nvSpPr>
        <p:spPr>
          <a:xfrm>
            <a:off x="319088" y="1010653"/>
            <a:ext cx="8524875" cy="4850397"/>
          </a:xfrm>
        </p:spPr>
        <p:txBody>
          <a:bodyPr/>
          <a:lstStyle/>
          <a:p>
            <a:pPr algn="just"/>
            <a:r>
              <a:rPr lang="es-AR" sz="2400" dirty="0"/>
              <a:t>Se identifican las lesiones que por sí solas no ponen en peligro inminente la vida de nuestro lesionado pero que sumadas unas a otras sí.</a:t>
            </a:r>
          </a:p>
          <a:p>
            <a:pPr algn="just"/>
            <a:r>
              <a:rPr lang="es-AR" sz="2400" dirty="0"/>
              <a:t>Se realiza la evaluación palpando de la cabeza a los pies empezando por cabeza, cuello, tórax, abdomen, cadera, piernas, pies, brazos y columna vertebral.</a:t>
            </a:r>
          </a:p>
          <a:p>
            <a:pPr algn="just"/>
            <a:r>
              <a:rPr lang="es-AR" sz="2400" dirty="0"/>
              <a:t>Se debe buscar heridas, fracturas, hemorragias, quemaduras, movimientos torácicos anormales, etc. para poder aplicar los cuidados necesarios.</a:t>
            </a:r>
            <a:endParaRPr lang="es-ES" sz="2400" dirty="0"/>
          </a:p>
        </p:txBody>
      </p:sp>
      <p:sp>
        <p:nvSpPr>
          <p:cNvPr id="4" name="Título 1">
            <a:extLst>
              <a:ext uri="{FF2B5EF4-FFF2-40B4-BE49-F238E27FC236}">
                <a16:creationId xmlns:a16="http://schemas.microsoft.com/office/drawing/2014/main" id="{CF14C34D-2C2C-4E3B-BAFC-8D604C58A4D7}"/>
              </a:ext>
            </a:extLst>
          </p:cNvPr>
          <p:cNvSpPr>
            <a:spLocks noGrp="1"/>
          </p:cNvSpPr>
          <p:nvPr>
            <p:ph type="title"/>
          </p:nvPr>
        </p:nvSpPr>
        <p:spPr>
          <a:xfrm>
            <a:off x="314325" y="215900"/>
            <a:ext cx="8515350" cy="600075"/>
          </a:xfrm>
        </p:spPr>
        <p:txBody>
          <a:bodyPr/>
          <a:lstStyle/>
          <a:p>
            <a:pPr algn="ctr"/>
            <a:r>
              <a:rPr lang="es-ES" dirty="0"/>
              <a:t>EVALUACIÓN INICIAL DEL LESIONADO</a:t>
            </a:r>
            <a:br>
              <a:rPr lang="es-ES" dirty="0"/>
            </a:br>
            <a:r>
              <a:rPr lang="es-ES" dirty="0"/>
              <a:t>EVALUACIÓN SECUNDARIA</a:t>
            </a:r>
          </a:p>
        </p:txBody>
      </p:sp>
    </p:spTree>
    <p:extLst>
      <p:ext uri="{BB962C8B-B14F-4D97-AF65-F5344CB8AC3E}">
        <p14:creationId xmlns:p14="http://schemas.microsoft.com/office/powerpoint/2010/main" val="2062391248"/>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n para primeros auxilios">
            <a:extLst>
              <a:ext uri="{FF2B5EF4-FFF2-40B4-BE49-F238E27FC236}">
                <a16:creationId xmlns:a16="http://schemas.microsoft.com/office/drawing/2014/main" id="{3370CD53-D175-4FCF-A36F-F1506D5B5B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4348162"/>
            <a:ext cx="4572000" cy="250983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pPr algn="ctr"/>
            <a:r>
              <a:rPr lang="es-AR" dirty="0"/>
              <a:t>OBJETIVOS</a:t>
            </a:r>
          </a:p>
        </p:txBody>
      </p:sp>
      <p:sp>
        <p:nvSpPr>
          <p:cNvPr id="3" name="Marcador de contenido 2"/>
          <p:cNvSpPr>
            <a:spLocks noGrp="1"/>
          </p:cNvSpPr>
          <p:nvPr>
            <p:ph idx="1"/>
          </p:nvPr>
        </p:nvSpPr>
        <p:spPr>
          <a:xfrm>
            <a:off x="304800" y="1048039"/>
            <a:ext cx="8524875" cy="4272106"/>
          </a:xfrm>
        </p:spPr>
        <p:txBody>
          <a:bodyPr/>
          <a:lstStyle/>
          <a:p>
            <a:pPr algn="just"/>
            <a:r>
              <a:rPr lang="es-AR" sz="2400" dirty="0"/>
              <a:t>Realizar los estudios necesarios a las diferentes actividades ya que cuanto mejor esté estudiada una tarea, mayor será la posibilidad de evitar que se produzcan accidentes o fallos durante la realización de la misma. </a:t>
            </a:r>
          </a:p>
          <a:p>
            <a:pPr algn="just"/>
            <a:r>
              <a:rPr lang="es-AR" sz="2400" dirty="0"/>
              <a:t> </a:t>
            </a:r>
            <a:r>
              <a:rPr lang="es-ES" sz="2400" dirty="0"/>
              <a:t>Conservar la vida de la persona.</a:t>
            </a:r>
            <a:endParaRPr lang="es-AR" sz="2400" b="1" dirty="0"/>
          </a:p>
          <a:p>
            <a:pPr algn="just"/>
            <a:r>
              <a:rPr lang="es-AR" sz="2400" dirty="0"/>
              <a:t> </a:t>
            </a:r>
            <a:r>
              <a:rPr lang="es-ES" sz="2400" dirty="0"/>
              <a:t>Evitar complicaciones físicas y psicológicas de la víctima.</a:t>
            </a:r>
          </a:p>
          <a:p>
            <a:pPr algn="just"/>
            <a:r>
              <a:rPr lang="es-AR" sz="2400" dirty="0"/>
              <a:t> </a:t>
            </a:r>
            <a:r>
              <a:rPr lang="es-ES" sz="2400" dirty="0"/>
              <a:t>Ayudar en la recuperación y en la vuelta a la normalidad.</a:t>
            </a:r>
          </a:p>
          <a:p>
            <a:pPr algn="just"/>
            <a:r>
              <a:rPr lang="es-AR" sz="2400" dirty="0"/>
              <a:t> </a:t>
            </a:r>
            <a:r>
              <a:rPr lang="es-ES" sz="2400" dirty="0"/>
              <a:t>Asegurar el traslado del o los accidentados a un centro asistencial adecuado y más </a:t>
            </a:r>
            <a:r>
              <a:rPr lang="es-ES" sz="2600" dirty="0"/>
              <a:t>cercano posible.</a:t>
            </a:r>
          </a:p>
        </p:txBody>
      </p:sp>
    </p:spTree>
    <p:extLst>
      <p:ext uri="{BB962C8B-B14F-4D97-AF65-F5344CB8AC3E}">
        <p14:creationId xmlns:p14="http://schemas.microsoft.com/office/powerpoint/2010/main" val="2034740013"/>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Resultado de imagen para EVALUACION SECUNDARIA PRIMEROS AUXILIOS">
            <a:extLst>
              <a:ext uri="{FF2B5EF4-FFF2-40B4-BE49-F238E27FC236}">
                <a16:creationId xmlns:a16="http://schemas.microsoft.com/office/drawing/2014/main" id="{4E091C64-7145-471D-80D5-CB7172166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700" y="1081886"/>
            <a:ext cx="7328600" cy="4694228"/>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E6574930-6611-4AE4-896D-F7B3A54084DE}"/>
              </a:ext>
            </a:extLst>
          </p:cNvPr>
          <p:cNvSpPr>
            <a:spLocks noGrp="1"/>
          </p:cNvSpPr>
          <p:nvPr>
            <p:ph type="title"/>
          </p:nvPr>
        </p:nvSpPr>
        <p:spPr>
          <a:xfrm>
            <a:off x="314325" y="215900"/>
            <a:ext cx="8515350" cy="600075"/>
          </a:xfrm>
        </p:spPr>
        <p:txBody>
          <a:bodyPr/>
          <a:lstStyle/>
          <a:p>
            <a:pPr algn="ctr"/>
            <a:r>
              <a:rPr lang="es-ES" dirty="0"/>
              <a:t>EVALUACIÓN INICIAL DEL LESIONADO</a:t>
            </a:r>
            <a:br>
              <a:rPr lang="es-ES" dirty="0"/>
            </a:br>
            <a:r>
              <a:rPr lang="es-ES" dirty="0"/>
              <a:t>EVALUACIÓN SECUNDARIA</a:t>
            </a:r>
          </a:p>
        </p:txBody>
      </p:sp>
    </p:spTree>
    <p:extLst>
      <p:ext uri="{BB962C8B-B14F-4D97-AF65-F5344CB8AC3E}">
        <p14:creationId xmlns:p14="http://schemas.microsoft.com/office/powerpoint/2010/main" val="1916204434"/>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4F68A-E661-4730-90DA-A7AF6236C937}"/>
              </a:ext>
            </a:extLst>
          </p:cNvPr>
          <p:cNvSpPr>
            <a:spLocks noGrp="1"/>
          </p:cNvSpPr>
          <p:nvPr>
            <p:ph type="title"/>
          </p:nvPr>
        </p:nvSpPr>
        <p:spPr/>
        <p:txBody>
          <a:bodyPr/>
          <a:lstStyle/>
          <a:p>
            <a:pPr algn="ctr"/>
            <a:r>
              <a:rPr lang="es-AR" dirty="0"/>
              <a:t>PROCEDIMIENTO ABC DE LOS PRIMEROS AUXILIOS</a:t>
            </a:r>
            <a:endParaRPr lang="es-ES" dirty="0"/>
          </a:p>
        </p:txBody>
      </p:sp>
      <p:sp>
        <p:nvSpPr>
          <p:cNvPr id="3" name="Marcador de contenido 2">
            <a:extLst>
              <a:ext uri="{FF2B5EF4-FFF2-40B4-BE49-F238E27FC236}">
                <a16:creationId xmlns:a16="http://schemas.microsoft.com/office/drawing/2014/main" id="{F2635C45-8B77-4259-84DD-FE726499C54D}"/>
              </a:ext>
            </a:extLst>
          </p:cNvPr>
          <p:cNvSpPr>
            <a:spLocks noGrp="1"/>
          </p:cNvSpPr>
          <p:nvPr>
            <p:ph idx="1"/>
          </p:nvPr>
        </p:nvSpPr>
        <p:spPr>
          <a:xfrm>
            <a:off x="304800" y="1011822"/>
            <a:ext cx="8524875" cy="5453146"/>
          </a:xfrm>
        </p:spPr>
        <p:txBody>
          <a:bodyPr/>
          <a:lstStyle/>
          <a:p>
            <a:pPr marL="0" indent="0" algn="just">
              <a:buNone/>
            </a:pPr>
            <a:r>
              <a:rPr lang="es-AR" dirty="0"/>
              <a:t>Se aplica a pacientes que se encuentran </a:t>
            </a:r>
            <a:r>
              <a:rPr lang="es-AR" u="sng" dirty="0"/>
              <a:t>en estado inconsciente.</a:t>
            </a:r>
            <a:r>
              <a:rPr lang="es-AR" dirty="0"/>
              <a:t> Para realizar esta evaluación se utiliza la </a:t>
            </a:r>
            <a:r>
              <a:rPr lang="es-AR" u="sng" dirty="0"/>
              <a:t>regla nemotécnica </a:t>
            </a:r>
            <a:r>
              <a:rPr lang="es-AR" b="1" u="sng" dirty="0"/>
              <a:t>ABC.</a:t>
            </a:r>
            <a:endParaRPr lang="es-ES" u="sng" dirty="0"/>
          </a:p>
          <a:p>
            <a:pPr lvl="0" algn="just"/>
            <a:r>
              <a:rPr lang="es-AR" u="sng" dirty="0"/>
              <a:t>APERTURA DE LA VÍA </a:t>
            </a:r>
            <a:r>
              <a:rPr lang="es-AR" b="1" u="sng" dirty="0"/>
              <a:t>A</a:t>
            </a:r>
            <a:r>
              <a:rPr lang="es-AR" u="sng" dirty="0"/>
              <a:t>ÉREA:</a:t>
            </a:r>
            <a:r>
              <a:rPr lang="es-AR" b="1" dirty="0"/>
              <a:t> </a:t>
            </a:r>
            <a:r>
              <a:rPr lang="es-AR" dirty="0"/>
              <a:t>Permite que la vía aérea este abierta y sin riesgo de obstrucción de objetos extraños o la lengua. Durante todo el tratamiento y hasta que los servicios de emergencia lleguen, </a:t>
            </a:r>
            <a:r>
              <a:rPr lang="es-AR" u="sng" dirty="0"/>
              <a:t>siempre debe estar abierta la vía aérea.</a:t>
            </a:r>
            <a:endParaRPr lang="es-ES" u="sng" dirty="0"/>
          </a:p>
          <a:p>
            <a:pPr marL="2774950" indent="0" algn="just">
              <a:buNone/>
            </a:pPr>
            <a:endParaRPr lang="es-AR" dirty="0"/>
          </a:p>
          <a:p>
            <a:pPr marL="2774950" indent="0" algn="just">
              <a:buNone/>
            </a:pPr>
            <a:r>
              <a:rPr lang="es-AR" dirty="0"/>
              <a:t>Se abre la boca en busca de algo que pueda obstruir la vía aérea, </a:t>
            </a:r>
            <a:r>
              <a:rPr lang="es-AR" u="sng" dirty="0"/>
              <a:t>si son visibles</a:t>
            </a:r>
            <a:r>
              <a:rPr lang="es-AR" dirty="0"/>
              <a:t> lo retiramos haciendo un </a:t>
            </a:r>
            <a:r>
              <a:rPr lang="es-AR" u="sng" dirty="0"/>
              <a:t>barrido de gancho </a:t>
            </a:r>
            <a:r>
              <a:rPr lang="es-AR" dirty="0"/>
              <a:t>con el dedo índice.</a:t>
            </a:r>
          </a:p>
          <a:p>
            <a:pPr marL="176213" indent="-176213" algn="just">
              <a:buNone/>
            </a:pPr>
            <a:r>
              <a:rPr lang="es-AR" dirty="0"/>
              <a:t>				</a:t>
            </a:r>
          </a:p>
          <a:p>
            <a:pPr marL="176213" indent="-176213" algn="just">
              <a:buNone/>
            </a:pPr>
            <a:endParaRPr lang="es-AR" dirty="0"/>
          </a:p>
          <a:p>
            <a:pPr marL="176213" indent="-176213" algn="just">
              <a:buNone/>
            </a:pPr>
            <a:endParaRPr lang="es-AR" dirty="0"/>
          </a:p>
          <a:p>
            <a:pPr marL="0" indent="0" algn="just">
              <a:buNone/>
            </a:pPr>
            <a:r>
              <a:rPr lang="es-AR" dirty="0"/>
              <a:t>Si el paciente presenta líquidos o semilíquidos (sangre, vómitos, etc.), deben extraerse con los dedos envueltos en un pañuelo o similar.</a:t>
            </a:r>
            <a:endParaRPr lang="es-ES" dirty="0"/>
          </a:p>
          <a:p>
            <a:endParaRPr lang="es-ES" dirty="0"/>
          </a:p>
        </p:txBody>
      </p:sp>
      <p:pic>
        <p:nvPicPr>
          <p:cNvPr id="5" name="Imagen 4">
            <a:extLst>
              <a:ext uri="{FF2B5EF4-FFF2-40B4-BE49-F238E27FC236}">
                <a16:creationId xmlns:a16="http://schemas.microsoft.com/office/drawing/2014/main" id="{7BF9F60B-A645-4054-8452-8FAC767A188C}"/>
              </a:ext>
            </a:extLst>
          </p:cNvPr>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4325" y="3048000"/>
            <a:ext cx="2727158" cy="2278647"/>
          </a:xfrm>
          <a:prstGeom prst="rect">
            <a:avLst/>
          </a:prstGeom>
        </p:spPr>
      </p:pic>
    </p:spTree>
    <p:extLst>
      <p:ext uri="{BB962C8B-B14F-4D97-AF65-F5344CB8AC3E}">
        <p14:creationId xmlns:p14="http://schemas.microsoft.com/office/powerpoint/2010/main" val="4025367746"/>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F4A44D4-7CA3-44DE-87A0-1410A2EEB089}"/>
              </a:ext>
            </a:extLst>
          </p:cNvPr>
          <p:cNvSpPr>
            <a:spLocks noGrp="1"/>
          </p:cNvSpPr>
          <p:nvPr>
            <p:ph idx="1"/>
          </p:nvPr>
        </p:nvSpPr>
        <p:spPr>
          <a:xfrm>
            <a:off x="319088" y="1026695"/>
            <a:ext cx="8524875" cy="4834355"/>
          </a:xfrm>
        </p:spPr>
        <p:txBody>
          <a:bodyPr/>
          <a:lstStyle/>
          <a:p>
            <a:pPr algn="just"/>
            <a:r>
              <a:rPr lang="es-AR" b="1" dirty="0"/>
              <a:t>Inclinación de la cabeza:</a:t>
            </a:r>
            <a:r>
              <a:rPr lang="es-AR" dirty="0"/>
              <a:t> </a:t>
            </a:r>
          </a:p>
          <a:p>
            <a:pPr marL="0" indent="0" algn="just">
              <a:buNone/>
            </a:pPr>
            <a:r>
              <a:rPr lang="es-AR" dirty="0"/>
              <a:t>O </a:t>
            </a:r>
            <a:r>
              <a:rPr lang="es-AR" u="sng" dirty="0"/>
              <a:t>maniobra Frente-Mentón</a:t>
            </a:r>
            <a:r>
              <a:rPr lang="es-AR" dirty="0"/>
              <a:t>, con una mano se coloca en la frente del paciente de forma de garra empujándola ligeramente hacia abajo y la otra con dos dedos en la barbilla empujándola hacia arriba. Esto permite desplazar la lengua y así abrir las vías respiratorias.</a:t>
            </a:r>
            <a:endParaRPr lang="es-ES" sz="2000" dirty="0"/>
          </a:p>
          <a:p>
            <a:pPr marL="0" indent="0">
              <a:buNone/>
            </a:pPr>
            <a:endParaRPr lang="es-AR" dirty="0"/>
          </a:p>
        </p:txBody>
      </p:sp>
      <p:sp>
        <p:nvSpPr>
          <p:cNvPr id="8" name="Título 1">
            <a:extLst>
              <a:ext uri="{FF2B5EF4-FFF2-40B4-BE49-F238E27FC236}">
                <a16:creationId xmlns:a16="http://schemas.microsoft.com/office/drawing/2014/main" id="{9B8F4FDB-ADD6-47B2-A924-7A1B875CD398}"/>
              </a:ext>
            </a:extLst>
          </p:cNvPr>
          <p:cNvSpPr>
            <a:spLocks noGrp="1"/>
          </p:cNvSpPr>
          <p:nvPr>
            <p:ph type="title"/>
          </p:nvPr>
        </p:nvSpPr>
        <p:spPr>
          <a:xfrm>
            <a:off x="314325" y="215900"/>
            <a:ext cx="8515350" cy="600075"/>
          </a:xfrm>
        </p:spPr>
        <p:txBody>
          <a:bodyPr/>
          <a:lstStyle/>
          <a:p>
            <a:pPr algn="ctr"/>
            <a:r>
              <a:rPr lang="es-AR" dirty="0">
                <a:solidFill>
                  <a:srgbClr val="FFC000"/>
                </a:solidFill>
              </a:rPr>
              <a:t>A</a:t>
            </a:r>
            <a:r>
              <a:rPr lang="es-AR" dirty="0"/>
              <a:t> - APERTURA DE LAS VÍAS </a:t>
            </a:r>
            <a:r>
              <a:rPr lang="es-AR" dirty="0">
                <a:solidFill>
                  <a:srgbClr val="FFC000"/>
                </a:solidFill>
              </a:rPr>
              <a:t>A</a:t>
            </a:r>
            <a:r>
              <a:rPr lang="es-AR" dirty="0"/>
              <a:t>ÉREAS</a:t>
            </a:r>
            <a:br>
              <a:rPr lang="es-AR" dirty="0"/>
            </a:br>
            <a:r>
              <a:rPr lang="es-AR" dirty="0"/>
              <a:t>MANIOBRA FRENTE-MENTÓN</a:t>
            </a:r>
            <a:endParaRPr lang="es-ES" dirty="0"/>
          </a:p>
        </p:txBody>
      </p:sp>
      <p:pic>
        <p:nvPicPr>
          <p:cNvPr id="5" name="Imagen 4" descr="https://www.merckmanuals.com/-/media/manual/home/images/phy_opening_an_airway_adult_es.gif?la=es&amp;thn=0">
            <a:extLst>
              <a:ext uri="{FF2B5EF4-FFF2-40B4-BE49-F238E27FC236}">
                <a16:creationId xmlns:a16="http://schemas.microsoft.com/office/drawing/2014/main" id="{2B2873BE-DC09-40D5-865B-6411CA5E1AB1}"/>
              </a:ext>
            </a:extLst>
          </p:cNvPr>
          <p:cNvPicPr/>
          <p:nvPr/>
        </p:nvPicPr>
        <p:blipFill rotWithShape="1">
          <a:blip r:embed="rId2">
            <a:extLst>
              <a:ext uri="{28A0092B-C50C-407E-A947-70E740481C1C}">
                <a14:useLocalDpi xmlns:a14="http://schemas.microsoft.com/office/drawing/2010/main" val="0"/>
              </a:ext>
            </a:extLst>
          </a:blip>
          <a:srcRect t="11691"/>
          <a:stretch/>
        </p:blipFill>
        <p:spPr bwMode="auto">
          <a:xfrm>
            <a:off x="1234589" y="2867891"/>
            <a:ext cx="6674822" cy="3990109"/>
          </a:xfrm>
          <a:prstGeom prst="rect">
            <a:avLst/>
          </a:prstGeom>
          <a:noFill/>
          <a:ln>
            <a:noFill/>
          </a:ln>
        </p:spPr>
      </p:pic>
    </p:spTree>
    <p:extLst>
      <p:ext uri="{BB962C8B-B14F-4D97-AF65-F5344CB8AC3E}">
        <p14:creationId xmlns:p14="http://schemas.microsoft.com/office/powerpoint/2010/main" val="1657759112"/>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56B785-B0BF-424F-B5C4-58E75A500378}"/>
              </a:ext>
            </a:extLst>
          </p:cNvPr>
          <p:cNvSpPr>
            <a:spLocks noGrp="1"/>
          </p:cNvSpPr>
          <p:nvPr>
            <p:ph idx="1"/>
          </p:nvPr>
        </p:nvSpPr>
        <p:spPr>
          <a:xfrm>
            <a:off x="319088" y="1039091"/>
            <a:ext cx="8524875" cy="4821959"/>
          </a:xfrm>
        </p:spPr>
        <p:txBody>
          <a:bodyPr/>
          <a:lstStyle/>
          <a:p>
            <a:pPr marL="0" indent="0" algn="just">
              <a:buNone/>
            </a:pPr>
            <a:r>
              <a:rPr lang="es-AR" dirty="0"/>
              <a:t>Sólo se puede utilizar cuando </a:t>
            </a:r>
            <a:r>
              <a:rPr lang="es-AR" u="sng" dirty="0"/>
              <a:t>no observemos signos que nos hagan pensar que pueda existir algún tipo de trauma a nivel cervical o a nivel cefálico</a:t>
            </a:r>
            <a:r>
              <a:rPr lang="es-AR" dirty="0"/>
              <a:t>. </a:t>
            </a:r>
          </a:p>
          <a:p>
            <a:pPr marL="0" indent="0" algn="just">
              <a:buNone/>
            </a:pPr>
            <a:r>
              <a:rPr lang="es-AR" dirty="0"/>
              <a:t>Si nos encontramos en un escenario similar, se procede a </a:t>
            </a:r>
            <a:r>
              <a:rPr lang="es-AR" b="1" dirty="0"/>
              <a:t>sustituir la maniobra Frente-Mentón por la maniobra tracción mandibular</a:t>
            </a:r>
            <a:r>
              <a:rPr lang="es-AR" dirty="0"/>
              <a:t>.</a:t>
            </a:r>
          </a:p>
          <a:p>
            <a:pPr marL="0" indent="0" algn="just">
              <a:buNone/>
            </a:pPr>
            <a:endParaRPr lang="es-AR" dirty="0"/>
          </a:p>
          <a:p>
            <a:pPr marL="0" indent="0" algn="just">
              <a:buNone/>
            </a:pPr>
            <a:r>
              <a:rPr lang="es-AR" b="1" u="sng" dirty="0"/>
              <a:t>Tracción mandibular o elevación del mentón:</a:t>
            </a:r>
            <a:r>
              <a:rPr lang="es-AR" u="sng" dirty="0"/>
              <a:t> </a:t>
            </a:r>
          </a:p>
          <a:p>
            <a:pPr marL="0" indent="0" algn="just">
              <a:buNone/>
            </a:pPr>
            <a:r>
              <a:rPr lang="es-AR" dirty="0"/>
              <a:t>Se coloca el dedo pulgar en la parte superior de la barbilla y los demás dedos en la parte inferior para “pellizcarla” y elevarla (esta maniobra se la conoce también como “triple maniobra modificada”).</a:t>
            </a:r>
          </a:p>
          <a:p>
            <a:pPr marL="0" indent="0" algn="just">
              <a:buNone/>
            </a:pPr>
            <a:endParaRPr lang="es-ES" dirty="0"/>
          </a:p>
          <a:p>
            <a:endParaRPr lang="es-ES" dirty="0"/>
          </a:p>
        </p:txBody>
      </p:sp>
      <p:sp>
        <p:nvSpPr>
          <p:cNvPr id="5" name="Título 1">
            <a:extLst>
              <a:ext uri="{FF2B5EF4-FFF2-40B4-BE49-F238E27FC236}">
                <a16:creationId xmlns:a16="http://schemas.microsoft.com/office/drawing/2014/main" id="{F07CDCB0-7941-444C-A393-CCC6A068C2BD}"/>
              </a:ext>
            </a:extLst>
          </p:cNvPr>
          <p:cNvSpPr>
            <a:spLocks noGrp="1"/>
          </p:cNvSpPr>
          <p:nvPr>
            <p:ph type="title"/>
          </p:nvPr>
        </p:nvSpPr>
        <p:spPr>
          <a:xfrm>
            <a:off x="314325" y="215900"/>
            <a:ext cx="8515350" cy="600075"/>
          </a:xfrm>
        </p:spPr>
        <p:txBody>
          <a:bodyPr/>
          <a:lstStyle/>
          <a:p>
            <a:pPr algn="ctr"/>
            <a:r>
              <a:rPr lang="es-AR" dirty="0">
                <a:solidFill>
                  <a:srgbClr val="FFC000"/>
                </a:solidFill>
              </a:rPr>
              <a:t>A</a:t>
            </a:r>
            <a:r>
              <a:rPr lang="es-AR" dirty="0"/>
              <a:t> - APERTURA DE LAS VÍAS </a:t>
            </a:r>
            <a:r>
              <a:rPr lang="es-AR" dirty="0">
                <a:solidFill>
                  <a:srgbClr val="FFC000"/>
                </a:solidFill>
              </a:rPr>
              <a:t>A</a:t>
            </a:r>
            <a:r>
              <a:rPr lang="es-AR" dirty="0"/>
              <a:t>ÉREAS</a:t>
            </a:r>
            <a:br>
              <a:rPr lang="es-AR" dirty="0"/>
            </a:br>
            <a:r>
              <a:rPr lang="es-AR" dirty="0"/>
              <a:t>MANIOBRA FRENTE-MENTÓN</a:t>
            </a:r>
            <a:endParaRPr lang="es-ES" dirty="0"/>
          </a:p>
        </p:txBody>
      </p:sp>
      <p:pic>
        <p:nvPicPr>
          <p:cNvPr id="4" name="Imagen 3" descr="https://i1.wp.com/piensaensalud.com/wp-content/uploads/2017/12/como-realizar-la-maniobra-de-traccion-mandibular.jpg?resize=700%2C644&amp;ssl=1">
            <a:extLst>
              <a:ext uri="{FF2B5EF4-FFF2-40B4-BE49-F238E27FC236}">
                <a16:creationId xmlns:a16="http://schemas.microsoft.com/office/drawing/2014/main" id="{362A8F62-5172-48EA-B1E8-A4C408823413}"/>
              </a:ext>
            </a:extLst>
          </p:cNvPr>
          <p:cNvPicPr/>
          <p:nvPr/>
        </p:nvPicPr>
        <p:blipFill rotWithShape="1">
          <a:blip r:embed="rId2" cstate="print">
            <a:extLst>
              <a:ext uri="{28A0092B-C50C-407E-A947-70E740481C1C}">
                <a14:useLocalDpi xmlns:a14="http://schemas.microsoft.com/office/drawing/2010/main" val="0"/>
              </a:ext>
            </a:extLst>
          </a:blip>
          <a:srcRect t="5414"/>
          <a:stretch/>
        </p:blipFill>
        <p:spPr bwMode="auto">
          <a:xfrm>
            <a:off x="2584174" y="4439479"/>
            <a:ext cx="3347069" cy="2418522"/>
          </a:xfrm>
          <a:prstGeom prst="rect">
            <a:avLst/>
          </a:prstGeom>
          <a:noFill/>
          <a:ln>
            <a:noFill/>
          </a:ln>
        </p:spPr>
      </p:pic>
    </p:spTree>
    <p:extLst>
      <p:ext uri="{BB962C8B-B14F-4D97-AF65-F5344CB8AC3E}">
        <p14:creationId xmlns:p14="http://schemas.microsoft.com/office/powerpoint/2010/main" val="877373717"/>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357EAA9-EB7C-4DCC-A8D3-D5E984A3E742}"/>
              </a:ext>
            </a:extLst>
          </p:cNvPr>
          <p:cNvSpPr>
            <a:spLocks noGrp="1"/>
          </p:cNvSpPr>
          <p:nvPr>
            <p:ph idx="1"/>
          </p:nvPr>
        </p:nvSpPr>
        <p:spPr>
          <a:xfrm>
            <a:off x="304800" y="1086095"/>
            <a:ext cx="8524875" cy="3320597"/>
          </a:xfrm>
        </p:spPr>
        <p:txBody>
          <a:bodyPr/>
          <a:lstStyle/>
          <a:p>
            <a:pPr marL="0" indent="0" algn="just">
              <a:buNone/>
            </a:pPr>
            <a:r>
              <a:rPr lang="es-AR" dirty="0"/>
              <a:t>Otra forma consiste en introducir el pulgar en la boca del herido y con los dedos pulgar e índice haciendo gancho traccionar de la mandíbula hacia arriba, mientras con la otra mano se fija la cabeza evitando que se desplace en cualquier dirección.</a:t>
            </a:r>
          </a:p>
          <a:p>
            <a:pPr marL="0" indent="0" algn="just">
              <a:buNone/>
            </a:pPr>
            <a:r>
              <a:rPr lang="es-AR" b="1" dirty="0"/>
              <a:t>Estas maniobras evitan el movimiento de la cervical evitando daños en   dicha zona.</a:t>
            </a:r>
            <a:endParaRPr lang="es-ES" b="1" dirty="0"/>
          </a:p>
          <a:p>
            <a:pPr marL="0" indent="0" algn="just">
              <a:buNone/>
            </a:pPr>
            <a:endParaRPr lang="es-ES" dirty="0"/>
          </a:p>
        </p:txBody>
      </p:sp>
      <p:sp>
        <p:nvSpPr>
          <p:cNvPr id="9" name="Título 1">
            <a:extLst>
              <a:ext uri="{FF2B5EF4-FFF2-40B4-BE49-F238E27FC236}">
                <a16:creationId xmlns:a16="http://schemas.microsoft.com/office/drawing/2014/main" id="{80841533-45B4-4768-AA77-5328F562456A}"/>
              </a:ext>
            </a:extLst>
          </p:cNvPr>
          <p:cNvSpPr>
            <a:spLocks noGrp="1"/>
          </p:cNvSpPr>
          <p:nvPr>
            <p:ph type="title"/>
          </p:nvPr>
        </p:nvSpPr>
        <p:spPr>
          <a:xfrm>
            <a:off x="314325" y="215900"/>
            <a:ext cx="8515350" cy="600075"/>
          </a:xfrm>
        </p:spPr>
        <p:txBody>
          <a:bodyPr/>
          <a:lstStyle/>
          <a:p>
            <a:pPr algn="ctr"/>
            <a:r>
              <a:rPr lang="es-AR" dirty="0">
                <a:solidFill>
                  <a:srgbClr val="FFC000"/>
                </a:solidFill>
              </a:rPr>
              <a:t>A</a:t>
            </a:r>
            <a:r>
              <a:rPr lang="es-AR" dirty="0"/>
              <a:t> - APERTURA DE LAS VÍAS </a:t>
            </a:r>
            <a:r>
              <a:rPr lang="es-AR" dirty="0">
                <a:solidFill>
                  <a:srgbClr val="FFC000"/>
                </a:solidFill>
              </a:rPr>
              <a:t>A</a:t>
            </a:r>
            <a:r>
              <a:rPr lang="es-AR" dirty="0"/>
              <a:t>ÉREAS</a:t>
            </a:r>
            <a:br>
              <a:rPr lang="es-AR" dirty="0"/>
            </a:br>
            <a:r>
              <a:rPr lang="es-AR" dirty="0"/>
              <a:t>TRACCIÓN MANDIBULAR</a:t>
            </a:r>
            <a:endParaRPr lang="es-ES" dirty="0"/>
          </a:p>
        </p:txBody>
      </p:sp>
      <p:pic>
        <p:nvPicPr>
          <p:cNvPr id="6" name="Imagen 5">
            <a:extLst>
              <a:ext uri="{FF2B5EF4-FFF2-40B4-BE49-F238E27FC236}">
                <a16:creationId xmlns:a16="http://schemas.microsoft.com/office/drawing/2014/main" id="{AA4106A3-D26D-45B8-B862-3F4B0B31A0A5}"/>
              </a:ext>
            </a:extLst>
          </p:cNvPr>
          <p:cNvPicPr/>
          <p:nvPr/>
        </p:nvPicPr>
        <p:blipFill rotWithShape="1">
          <a:blip r:embed="rId2">
            <a:extLst>
              <a:ext uri="{28A0092B-C50C-407E-A947-70E740481C1C}">
                <a14:useLocalDpi xmlns:a14="http://schemas.microsoft.com/office/drawing/2010/main" val="0"/>
              </a:ext>
            </a:extLst>
          </a:blip>
          <a:srcRect l="4201" r="7573"/>
          <a:stretch/>
        </p:blipFill>
        <p:spPr>
          <a:xfrm>
            <a:off x="2757348" y="3707026"/>
            <a:ext cx="3629304" cy="2935074"/>
          </a:xfrm>
          <a:prstGeom prst="rect">
            <a:avLst/>
          </a:prstGeom>
        </p:spPr>
      </p:pic>
    </p:spTree>
    <p:extLst>
      <p:ext uri="{BB962C8B-B14F-4D97-AF65-F5344CB8AC3E}">
        <p14:creationId xmlns:p14="http://schemas.microsoft.com/office/powerpoint/2010/main" val="2018965915"/>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B2AFB50-A819-4718-84B6-DB874C5BCA8C}"/>
              </a:ext>
            </a:extLst>
          </p:cNvPr>
          <p:cNvPicPr/>
          <p:nvPr/>
        </p:nvPicPr>
        <p:blipFill>
          <a:blip r:embed="rId2"/>
          <a:stretch>
            <a:fillRect/>
          </a:stretch>
        </p:blipFill>
        <p:spPr>
          <a:xfrm>
            <a:off x="5692609" y="1522716"/>
            <a:ext cx="3261658" cy="2851908"/>
          </a:xfrm>
          <a:prstGeom prst="rect">
            <a:avLst/>
          </a:prstGeom>
        </p:spPr>
      </p:pic>
      <p:sp>
        <p:nvSpPr>
          <p:cNvPr id="2" name="Título 1">
            <a:extLst>
              <a:ext uri="{FF2B5EF4-FFF2-40B4-BE49-F238E27FC236}">
                <a16:creationId xmlns:a16="http://schemas.microsoft.com/office/drawing/2014/main" id="{F75DBA1A-4AE4-497A-9CCB-AD12AF489090}"/>
              </a:ext>
            </a:extLst>
          </p:cNvPr>
          <p:cNvSpPr>
            <a:spLocks noGrp="1"/>
          </p:cNvSpPr>
          <p:nvPr>
            <p:ph type="title"/>
          </p:nvPr>
        </p:nvSpPr>
        <p:spPr>
          <a:xfrm>
            <a:off x="314325" y="215900"/>
            <a:ext cx="8515350" cy="600075"/>
          </a:xfrm>
        </p:spPr>
        <p:txBody>
          <a:bodyPr/>
          <a:lstStyle/>
          <a:p>
            <a:pPr algn="ctr"/>
            <a:r>
              <a:rPr lang="es-ES" dirty="0">
                <a:solidFill>
                  <a:srgbClr val="FFC000"/>
                </a:solidFill>
              </a:rPr>
              <a:t>B</a:t>
            </a:r>
            <a:r>
              <a:rPr lang="es-ES" dirty="0"/>
              <a:t> – RESPIRACIÓN (</a:t>
            </a:r>
            <a:r>
              <a:rPr lang="es-ES" dirty="0">
                <a:solidFill>
                  <a:srgbClr val="FFC000"/>
                </a:solidFill>
              </a:rPr>
              <a:t>B</a:t>
            </a:r>
            <a:r>
              <a:rPr lang="es-ES" dirty="0"/>
              <a:t>REATHING)</a:t>
            </a:r>
          </a:p>
        </p:txBody>
      </p:sp>
      <p:sp>
        <p:nvSpPr>
          <p:cNvPr id="3" name="Marcador de contenido 2">
            <a:extLst>
              <a:ext uri="{FF2B5EF4-FFF2-40B4-BE49-F238E27FC236}">
                <a16:creationId xmlns:a16="http://schemas.microsoft.com/office/drawing/2014/main" id="{83931068-1769-4C1A-AA9A-F90865FF8AE1}"/>
              </a:ext>
            </a:extLst>
          </p:cNvPr>
          <p:cNvSpPr>
            <a:spLocks noGrp="1"/>
          </p:cNvSpPr>
          <p:nvPr>
            <p:ph idx="1"/>
          </p:nvPr>
        </p:nvSpPr>
        <p:spPr>
          <a:xfrm>
            <a:off x="319088" y="1032386"/>
            <a:ext cx="8524875" cy="5825613"/>
          </a:xfrm>
        </p:spPr>
        <p:txBody>
          <a:bodyPr/>
          <a:lstStyle/>
          <a:p>
            <a:pPr marL="0" indent="0">
              <a:buNone/>
            </a:pPr>
            <a:r>
              <a:rPr lang="es-ES" dirty="0"/>
              <a:t>Se evalúa que esté respirando.</a:t>
            </a:r>
          </a:p>
          <a:p>
            <a:pPr marL="0" indent="0">
              <a:buNone/>
            </a:pPr>
            <a:r>
              <a:rPr lang="es-ES" u="sng" dirty="0"/>
              <a:t>Evaluar la ventilación utilizando la nemotecnia (VES):</a:t>
            </a:r>
            <a:endParaRPr lang="es-ES" dirty="0"/>
          </a:p>
          <a:p>
            <a:r>
              <a:rPr lang="es-ES" b="1" dirty="0"/>
              <a:t>V</a:t>
            </a:r>
            <a:r>
              <a:rPr lang="es-ES" dirty="0"/>
              <a:t>er: el pecho del paciente (si sube y baja).</a:t>
            </a:r>
          </a:p>
          <a:p>
            <a:r>
              <a:rPr lang="es-ES" b="1" dirty="0"/>
              <a:t>E</a:t>
            </a:r>
            <a:r>
              <a:rPr lang="es-ES" dirty="0"/>
              <a:t>scuchar: la respiración.</a:t>
            </a:r>
          </a:p>
          <a:p>
            <a:r>
              <a:rPr lang="es-ES" b="1" dirty="0"/>
              <a:t>S</a:t>
            </a:r>
            <a:r>
              <a:rPr lang="es-ES" dirty="0"/>
              <a:t>entir: el aire que sale por la boca o nariz.</a:t>
            </a:r>
          </a:p>
          <a:p>
            <a:endParaRPr lang="es-ES" dirty="0"/>
          </a:p>
          <a:p>
            <a:endParaRPr lang="es-ES" dirty="0"/>
          </a:p>
          <a:p>
            <a:pPr marL="0" indent="0" algn="just">
              <a:buNone/>
            </a:pPr>
            <a:r>
              <a:rPr lang="es-AR" b="1" dirty="0"/>
              <a:t>Procedimiento</a:t>
            </a:r>
            <a:endParaRPr lang="es-ES" sz="2400" dirty="0"/>
          </a:p>
          <a:p>
            <a:pPr lvl="0" algn="just"/>
            <a:r>
              <a:rPr lang="es-AR" dirty="0"/>
              <a:t>Aflojar las prendas de vestir ajustadas.</a:t>
            </a:r>
            <a:endParaRPr lang="es-ES" sz="2400" dirty="0"/>
          </a:p>
          <a:p>
            <a:pPr lvl="0" algn="just"/>
            <a:r>
              <a:rPr lang="es-AR" dirty="0"/>
              <a:t>Colocar el oído cerca de la cara y boca del lesionado mirando hacia el tórax.</a:t>
            </a:r>
            <a:endParaRPr lang="es-ES" dirty="0"/>
          </a:p>
          <a:p>
            <a:pPr lvl="0" algn="just"/>
            <a:r>
              <a:rPr lang="es-AR" dirty="0"/>
              <a:t>Luego empezar con el control de la respiración observando el tórax y el abdomen manteniendo abierta la vía aérea. Debemos </a:t>
            </a:r>
            <a:r>
              <a:rPr lang="es-AR" b="1" dirty="0"/>
              <a:t>v</a:t>
            </a:r>
            <a:r>
              <a:rPr lang="es-AR" dirty="0"/>
              <a:t>er el movimiento del tórax, </a:t>
            </a:r>
            <a:r>
              <a:rPr lang="es-AR" b="1" dirty="0"/>
              <a:t>e</a:t>
            </a:r>
            <a:r>
              <a:rPr lang="es-AR" dirty="0"/>
              <a:t>scuchar y </a:t>
            </a:r>
            <a:r>
              <a:rPr lang="es-AR" b="1" dirty="0"/>
              <a:t>s</a:t>
            </a:r>
            <a:r>
              <a:rPr lang="es-AR" dirty="0"/>
              <a:t>entir la respiración de la víctima.</a:t>
            </a:r>
          </a:p>
          <a:p>
            <a:pPr algn="just"/>
            <a:r>
              <a:rPr lang="es-AR" dirty="0"/>
              <a:t>Esta evaluación debe durar 10 segundos.</a:t>
            </a:r>
          </a:p>
          <a:p>
            <a:endParaRPr lang="es-ES" dirty="0"/>
          </a:p>
        </p:txBody>
      </p:sp>
    </p:spTree>
    <p:extLst>
      <p:ext uri="{BB962C8B-B14F-4D97-AF65-F5344CB8AC3E}">
        <p14:creationId xmlns:p14="http://schemas.microsoft.com/office/powerpoint/2010/main" val="1996425432"/>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CE3094A-045F-4E20-8E1B-93628A1ECFCF}"/>
              </a:ext>
            </a:extLst>
          </p:cNvPr>
          <p:cNvSpPr>
            <a:spLocks noGrp="1"/>
          </p:cNvSpPr>
          <p:nvPr>
            <p:ph idx="1"/>
          </p:nvPr>
        </p:nvSpPr>
        <p:spPr>
          <a:xfrm>
            <a:off x="319088" y="1011382"/>
            <a:ext cx="8524875" cy="5630717"/>
          </a:xfrm>
        </p:spPr>
        <p:txBody>
          <a:bodyPr/>
          <a:lstStyle/>
          <a:p>
            <a:pPr marL="0" indent="0" algn="just">
              <a:buNone/>
            </a:pPr>
            <a:r>
              <a:rPr lang="es-AR" u="sng" dirty="0"/>
              <a:t>SI LA VÍCTIMA RESPIRA CON NORMALIDAD </a:t>
            </a:r>
            <a:r>
              <a:rPr lang="es-AR" dirty="0"/>
              <a:t>indica presencia de circulación, por lo que, :</a:t>
            </a:r>
            <a:endParaRPr lang="es-ES" dirty="0"/>
          </a:p>
          <a:p>
            <a:pPr lvl="0" algn="just"/>
            <a:r>
              <a:rPr lang="es-AR" dirty="0"/>
              <a:t>Colocar a la víctima en posición lateral de seguridad (PLS) como se verá más adelante (excepto si se sospecha lesión cervical que también se trata más abajo).</a:t>
            </a:r>
            <a:endParaRPr lang="es-ES" dirty="0"/>
          </a:p>
          <a:p>
            <a:pPr lvl="0" algn="just"/>
            <a:r>
              <a:rPr lang="es-AR" dirty="0"/>
              <a:t>Alertar al SES si se encuentra solo o enviar a alguien que lo haga.</a:t>
            </a:r>
            <a:endParaRPr lang="es-ES" dirty="0"/>
          </a:p>
          <a:p>
            <a:pPr lvl="0" algn="just"/>
            <a:r>
              <a:rPr lang="es-AR" dirty="0"/>
              <a:t>Controlar el mantenimiento de la respiración.</a:t>
            </a:r>
            <a:endParaRPr lang="es-ES" dirty="0"/>
          </a:p>
          <a:p>
            <a:pPr marL="0" indent="0" algn="just">
              <a:buNone/>
            </a:pPr>
            <a:r>
              <a:rPr lang="es-AR" u="sng" dirty="0"/>
              <a:t>SI LA VÍCTIMA NO RESPIRA CON NORMALIDAD, SÓLO INSPIRA BOCANADAS OCASIONALES, HACE DÉBILES INTENTOS DE RESPIRAR, O SE TIENEN DUDAS</a:t>
            </a:r>
            <a:r>
              <a:rPr lang="es-AR" dirty="0"/>
              <a:t>, se debe pasar a la REANIMACIÓN CARDIOPULMONAR (RCP) o RESPIRACIÓN AUXILIAR </a:t>
            </a:r>
            <a:r>
              <a:rPr lang="es-AR" u="sng" dirty="0"/>
              <a:t>si se toma el pulso</a:t>
            </a:r>
            <a:r>
              <a:rPr lang="es-AR" dirty="0"/>
              <a:t>:</a:t>
            </a:r>
            <a:endParaRPr lang="es-ES" dirty="0"/>
          </a:p>
          <a:p>
            <a:pPr lvl="0" algn="just"/>
            <a:r>
              <a:rPr lang="es-AR" dirty="0"/>
              <a:t>Enviar a alguien para solicitar ayuda o, si se está solo, dejar a la víctima e ir a </a:t>
            </a:r>
            <a:r>
              <a:rPr lang="es-AR" u="sng" dirty="0"/>
              <a:t>alertar al SES</a:t>
            </a:r>
            <a:r>
              <a:rPr lang="es-AR" dirty="0"/>
              <a:t>.</a:t>
            </a:r>
            <a:endParaRPr lang="es-ES" dirty="0"/>
          </a:p>
          <a:p>
            <a:pPr lvl="0" algn="just"/>
            <a:r>
              <a:rPr lang="es-AR" dirty="0"/>
              <a:t>Volver al lado de la víctima e iniciar RCP o RA como se verá.</a:t>
            </a:r>
            <a:endParaRPr lang="es-ES" dirty="0"/>
          </a:p>
          <a:p>
            <a:pPr algn="just"/>
            <a:r>
              <a:rPr lang="es-ES" u="sng" dirty="0"/>
              <a:t>No coloque una almohada debajo de la cabeza</a:t>
            </a:r>
            <a:r>
              <a:rPr lang="es-ES" dirty="0"/>
              <a:t> de la persona. Esto puede cerrar las vías respiratorias.</a:t>
            </a:r>
          </a:p>
          <a:p>
            <a:endParaRPr lang="es-ES" dirty="0"/>
          </a:p>
        </p:txBody>
      </p:sp>
      <p:sp>
        <p:nvSpPr>
          <p:cNvPr id="4" name="Título 1">
            <a:extLst>
              <a:ext uri="{FF2B5EF4-FFF2-40B4-BE49-F238E27FC236}">
                <a16:creationId xmlns:a16="http://schemas.microsoft.com/office/drawing/2014/main" id="{3E8BC73F-539A-495F-9E3B-F2AB9C66B47A}"/>
              </a:ext>
            </a:extLst>
          </p:cNvPr>
          <p:cNvSpPr>
            <a:spLocks noGrp="1"/>
          </p:cNvSpPr>
          <p:nvPr>
            <p:ph type="title"/>
          </p:nvPr>
        </p:nvSpPr>
        <p:spPr>
          <a:xfrm>
            <a:off x="314325" y="215900"/>
            <a:ext cx="8515350" cy="600075"/>
          </a:xfrm>
        </p:spPr>
        <p:txBody>
          <a:bodyPr/>
          <a:lstStyle/>
          <a:p>
            <a:pPr algn="ctr"/>
            <a:r>
              <a:rPr lang="es-ES" dirty="0">
                <a:solidFill>
                  <a:srgbClr val="FFC000"/>
                </a:solidFill>
              </a:rPr>
              <a:t>B</a:t>
            </a:r>
            <a:r>
              <a:rPr lang="es-ES" dirty="0"/>
              <a:t> – RESPIRACIÓN (</a:t>
            </a:r>
            <a:r>
              <a:rPr lang="es-ES" dirty="0">
                <a:solidFill>
                  <a:srgbClr val="FFC000"/>
                </a:solidFill>
              </a:rPr>
              <a:t>B</a:t>
            </a:r>
            <a:r>
              <a:rPr lang="es-ES" dirty="0"/>
              <a:t>REATHING)</a:t>
            </a:r>
          </a:p>
        </p:txBody>
      </p:sp>
    </p:spTree>
    <p:extLst>
      <p:ext uri="{BB962C8B-B14F-4D97-AF65-F5344CB8AC3E}">
        <p14:creationId xmlns:p14="http://schemas.microsoft.com/office/powerpoint/2010/main" val="2615397271"/>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B28F03-1CE1-416A-B3FF-45FFB9AF5766}"/>
              </a:ext>
            </a:extLst>
          </p:cNvPr>
          <p:cNvSpPr>
            <a:spLocks noGrp="1"/>
          </p:cNvSpPr>
          <p:nvPr>
            <p:ph type="title"/>
          </p:nvPr>
        </p:nvSpPr>
        <p:spPr>
          <a:xfrm>
            <a:off x="314325" y="215900"/>
            <a:ext cx="8515350" cy="600075"/>
          </a:xfrm>
        </p:spPr>
        <p:txBody>
          <a:bodyPr/>
          <a:lstStyle/>
          <a:p>
            <a:pPr algn="ctr"/>
            <a:r>
              <a:rPr lang="es-ES" dirty="0">
                <a:solidFill>
                  <a:srgbClr val="FFC000"/>
                </a:solidFill>
              </a:rPr>
              <a:t>C</a:t>
            </a:r>
            <a:r>
              <a:rPr lang="es-ES" dirty="0"/>
              <a:t> - </a:t>
            </a:r>
            <a:r>
              <a:rPr lang="es-ES" dirty="0">
                <a:solidFill>
                  <a:srgbClr val="FFC000"/>
                </a:solidFill>
              </a:rPr>
              <a:t>C</a:t>
            </a:r>
            <a:r>
              <a:rPr lang="es-ES" dirty="0"/>
              <a:t>IRCULACIÓN</a:t>
            </a:r>
          </a:p>
        </p:txBody>
      </p:sp>
      <p:sp>
        <p:nvSpPr>
          <p:cNvPr id="3" name="Marcador de contenido 2">
            <a:extLst>
              <a:ext uri="{FF2B5EF4-FFF2-40B4-BE49-F238E27FC236}">
                <a16:creationId xmlns:a16="http://schemas.microsoft.com/office/drawing/2014/main" id="{538D4949-F23E-4C52-9AC3-FF365DD11245}"/>
              </a:ext>
            </a:extLst>
          </p:cNvPr>
          <p:cNvSpPr>
            <a:spLocks noGrp="1"/>
          </p:cNvSpPr>
          <p:nvPr>
            <p:ph idx="1"/>
          </p:nvPr>
        </p:nvSpPr>
        <p:spPr>
          <a:xfrm>
            <a:off x="319088" y="1047136"/>
            <a:ext cx="8524875" cy="5810864"/>
          </a:xfrm>
        </p:spPr>
        <p:txBody>
          <a:bodyPr/>
          <a:lstStyle/>
          <a:p>
            <a:pPr marL="0" lvl="0" indent="0" algn="just">
              <a:buNone/>
            </a:pPr>
            <a:r>
              <a:rPr lang="es-AR" dirty="0"/>
              <a:t>Se determina si hay </a:t>
            </a:r>
            <a:r>
              <a:rPr lang="es-AR" b="1" u="sng" dirty="0"/>
              <a:t>c</a:t>
            </a:r>
            <a:r>
              <a:rPr lang="es-AR" u="sng" dirty="0"/>
              <a:t>irculación mediante el pulso</a:t>
            </a:r>
            <a:r>
              <a:rPr lang="es-AR" dirty="0"/>
              <a:t>. Esta etapa debe ser realizada solo por socorristas entrenados (se puede confundir con el propio pulso).</a:t>
            </a:r>
            <a:endParaRPr lang="es-ES" dirty="0"/>
          </a:p>
          <a:p>
            <a:pPr algn="just"/>
            <a:r>
              <a:rPr lang="es-AR" dirty="0"/>
              <a:t>PULSO: Es la expansión rítmica de una arteria producida por el paso de la sangre bombeada por el corazón. Se controla para determinar el funcionamiento del corazón.</a:t>
            </a:r>
          </a:p>
          <a:p>
            <a:pPr marL="0" indent="0" algn="just">
              <a:buNone/>
            </a:pPr>
            <a:r>
              <a:rPr lang="es-AR" dirty="0"/>
              <a:t>Valores normales</a:t>
            </a:r>
            <a:endParaRPr lang="es-ES" dirty="0"/>
          </a:p>
          <a:p>
            <a:pPr lvl="1"/>
            <a:r>
              <a:rPr lang="es-AR" dirty="0"/>
              <a:t>LACTANTES: 130 a 140 Pulsaciones por minuto.</a:t>
            </a:r>
            <a:endParaRPr lang="es-ES" dirty="0"/>
          </a:p>
          <a:p>
            <a:pPr lvl="1"/>
            <a:r>
              <a:rPr lang="es-AR" dirty="0"/>
              <a:t>NIÑOS: 80 a 100 Pulsaciones por minuto.</a:t>
            </a:r>
            <a:endParaRPr lang="es-ES" dirty="0"/>
          </a:p>
          <a:p>
            <a:pPr lvl="1"/>
            <a:r>
              <a:rPr lang="es-AR" dirty="0"/>
              <a:t>ADULTOS: 72 a 80 Pulsaciones por minuto.</a:t>
            </a:r>
            <a:endParaRPr lang="es-ES" dirty="0"/>
          </a:p>
          <a:p>
            <a:pPr lvl="1"/>
            <a:r>
              <a:rPr lang="es-AR" dirty="0"/>
              <a:t>ANCIANOS: 60 o menos pulsaciones por minuto.</a:t>
            </a:r>
            <a:endParaRPr lang="es-ES" dirty="0"/>
          </a:p>
          <a:p>
            <a:pPr marL="0" indent="0" algn="just">
              <a:buNone/>
            </a:pPr>
            <a:endParaRPr lang="es-AR" sz="1800" dirty="0"/>
          </a:p>
          <a:p>
            <a:pPr marL="0" indent="0" algn="just">
              <a:buNone/>
            </a:pPr>
            <a:r>
              <a:rPr lang="es-AR" dirty="0"/>
              <a:t>En primeros auxilios se controla el pulso </a:t>
            </a:r>
            <a:r>
              <a:rPr lang="es-AR" b="1" dirty="0"/>
              <a:t>carotídeo. </a:t>
            </a:r>
            <a:r>
              <a:rPr lang="es-AR" dirty="0"/>
              <a:t>En los </a:t>
            </a:r>
            <a:r>
              <a:rPr lang="es-AR" u="sng" dirty="0"/>
              <a:t>recién nacidos</a:t>
            </a:r>
            <a:r>
              <a:rPr lang="es-AR" dirty="0"/>
              <a:t> se toma el humeral (o braquial) o apical, ya que ellos tienen mucho más sensible el nervio del cuello.</a:t>
            </a:r>
            <a:endParaRPr lang="es-ES" dirty="0"/>
          </a:p>
        </p:txBody>
      </p:sp>
    </p:spTree>
    <p:extLst>
      <p:ext uri="{BB962C8B-B14F-4D97-AF65-F5344CB8AC3E}">
        <p14:creationId xmlns:p14="http://schemas.microsoft.com/office/powerpoint/2010/main" val="2688670204"/>
      </p:ext>
    </p:extLst>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52950C8-63CB-429B-854D-080F81F333A2}"/>
              </a:ext>
            </a:extLst>
          </p:cNvPr>
          <p:cNvSpPr>
            <a:spLocks noGrp="1"/>
          </p:cNvSpPr>
          <p:nvPr>
            <p:ph idx="1"/>
          </p:nvPr>
        </p:nvSpPr>
        <p:spPr>
          <a:xfrm>
            <a:off x="319088" y="1032387"/>
            <a:ext cx="8524875" cy="5309419"/>
          </a:xfrm>
        </p:spPr>
        <p:txBody>
          <a:bodyPr/>
          <a:lstStyle/>
          <a:p>
            <a:pPr marL="0" indent="0" algn="just">
              <a:buNone/>
            </a:pPr>
            <a:r>
              <a:rPr lang="es-AR" dirty="0"/>
              <a:t>Se puede tomar en cualquier arteria superficial que pueda comprimirse contra un hueso. Los puntos donde se puede tomar el pulso son:</a:t>
            </a:r>
          </a:p>
          <a:p>
            <a:pPr lvl="0" algn="just"/>
            <a:r>
              <a:rPr lang="es-AR" sz="1800" dirty="0"/>
              <a:t>En la sien (temporal).</a:t>
            </a:r>
            <a:endParaRPr lang="es-ES" sz="1800" dirty="0"/>
          </a:p>
          <a:p>
            <a:pPr lvl="0" algn="just"/>
            <a:r>
              <a:rPr lang="es-AR" sz="1800" dirty="0"/>
              <a:t>En el cuello (carotídeo).</a:t>
            </a:r>
            <a:endParaRPr lang="es-ES" sz="1800" dirty="0"/>
          </a:p>
          <a:p>
            <a:pPr lvl="0" algn="just"/>
            <a:r>
              <a:rPr lang="es-AR" sz="1800" dirty="0"/>
              <a:t>En hueco clavicular (subclavia).</a:t>
            </a:r>
            <a:endParaRPr lang="es-ES" sz="1800" dirty="0"/>
          </a:p>
          <a:p>
            <a:pPr lvl="0" algn="just"/>
            <a:r>
              <a:rPr lang="es-AR" sz="1800" dirty="0"/>
              <a:t>Parte interna del brazo (humeral).</a:t>
            </a:r>
            <a:endParaRPr lang="es-ES" sz="1800" dirty="0"/>
          </a:p>
          <a:p>
            <a:pPr lvl="0" algn="just"/>
            <a:r>
              <a:rPr lang="es-AR" sz="1800" dirty="0"/>
              <a:t>En la muñeca (radial).</a:t>
            </a:r>
            <a:endParaRPr lang="es-ES" sz="1800" dirty="0"/>
          </a:p>
          <a:p>
            <a:pPr lvl="0" algn="just"/>
            <a:r>
              <a:rPr lang="es-AR" sz="1800" dirty="0"/>
              <a:t>Parte interna del pliegue del codo (cubital).</a:t>
            </a:r>
            <a:endParaRPr lang="es-ES" sz="1800" dirty="0"/>
          </a:p>
          <a:p>
            <a:pPr lvl="0" algn="just"/>
            <a:r>
              <a:rPr lang="es-AR" sz="1800" dirty="0"/>
              <a:t>En la ingle (femoral).</a:t>
            </a:r>
            <a:endParaRPr lang="es-ES" sz="1800" dirty="0"/>
          </a:p>
          <a:p>
            <a:pPr lvl="0" algn="just"/>
            <a:r>
              <a:rPr lang="es-AR" sz="1800" dirty="0"/>
              <a:t>En el dorso del pie (pedio).</a:t>
            </a:r>
            <a:endParaRPr lang="es-ES" sz="1800" dirty="0"/>
          </a:p>
          <a:p>
            <a:pPr lvl="0" algn="just"/>
            <a:r>
              <a:rPr lang="es-AR" sz="1800" dirty="0"/>
              <a:t>En la tetilla izquierda de bebés (apical).</a:t>
            </a:r>
            <a:endParaRPr lang="es-ES" sz="1800" dirty="0"/>
          </a:p>
          <a:p>
            <a:pPr lvl="0" algn="just"/>
            <a:endParaRPr lang="es-ES" sz="1800" dirty="0"/>
          </a:p>
        </p:txBody>
      </p:sp>
      <p:sp>
        <p:nvSpPr>
          <p:cNvPr id="4" name="Título 1">
            <a:extLst>
              <a:ext uri="{FF2B5EF4-FFF2-40B4-BE49-F238E27FC236}">
                <a16:creationId xmlns:a16="http://schemas.microsoft.com/office/drawing/2014/main" id="{AD0D28CA-7F2F-4BB2-81E2-A0074CA4C83E}"/>
              </a:ext>
            </a:extLst>
          </p:cNvPr>
          <p:cNvSpPr>
            <a:spLocks noGrp="1"/>
          </p:cNvSpPr>
          <p:nvPr>
            <p:ph type="title"/>
          </p:nvPr>
        </p:nvSpPr>
        <p:spPr>
          <a:xfrm>
            <a:off x="314325" y="215900"/>
            <a:ext cx="8515350" cy="600075"/>
          </a:xfrm>
        </p:spPr>
        <p:txBody>
          <a:bodyPr/>
          <a:lstStyle/>
          <a:p>
            <a:pPr algn="ctr"/>
            <a:r>
              <a:rPr lang="es-ES" dirty="0">
                <a:solidFill>
                  <a:srgbClr val="FFC000"/>
                </a:solidFill>
              </a:rPr>
              <a:t>C</a:t>
            </a:r>
            <a:r>
              <a:rPr lang="es-ES" dirty="0"/>
              <a:t> - </a:t>
            </a:r>
            <a:r>
              <a:rPr lang="es-ES" dirty="0">
                <a:solidFill>
                  <a:srgbClr val="FFC000"/>
                </a:solidFill>
              </a:rPr>
              <a:t>C</a:t>
            </a:r>
            <a:r>
              <a:rPr lang="es-ES" dirty="0"/>
              <a:t>IRCULACIÓN</a:t>
            </a:r>
          </a:p>
        </p:txBody>
      </p:sp>
      <p:pic>
        <p:nvPicPr>
          <p:cNvPr id="5" name="Imagen 4" descr="Resultado de imagen para hemorragias compresion indirecta">
            <a:extLst>
              <a:ext uri="{FF2B5EF4-FFF2-40B4-BE49-F238E27FC236}">
                <a16:creationId xmlns:a16="http://schemas.microsoft.com/office/drawing/2014/main" id="{BE20C65B-8DD1-4F64-8C43-A5E76EFB40B2}"/>
              </a:ext>
            </a:extLst>
          </p:cNvPr>
          <p:cNvPicPr/>
          <p:nvPr/>
        </p:nvPicPr>
        <p:blipFill rotWithShape="1">
          <a:blip r:embed="rId2">
            <a:extLst>
              <a:ext uri="{28A0092B-C50C-407E-A947-70E740481C1C}">
                <a14:useLocalDpi xmlns:a14="http://schemas.microsoft.com/office/drawing/2010/main" val="0"/>
              </a:ext>
            </a:extLst>
          </a:blip>
          <a:srcRect l="2961" r="2281" b="1830"/>
          <a:stretch/>
        </p:blipFill>
        <p:spPr bwMode="auto">
          <a:xfrm>
            <a:off x="5206182" y="1803082"/>
            <a:ext cx="3554514" cy="505491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8282179"/>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AB137D-77F7-4467-9AB1-9BC65D33844E}"/>
              </a:ext>
            </a:extLst>
          </p:cNvPr>
          <p:cNvSpPr>
            <a:spLocks noGrp="1"/>
          </p:cNvSpPr>
          <p:nvPr>
            <p:ph idx="1"/>
          </p:nvPr>
        </p:nvSpPr>
        <p:spPr>
          <a:xfrm>
            <a:off x="319088" y="1039091"/>
            <a:ext cx="8524875" cy="5818909"/>
          </a:xfrm>
        </p:spPr>
        <p:txBody>
          <a:bodyPr/>
          <a:lstStyle/>
          <a:p>
            <a:pPr marL="0" indent="0" algn="just">
              <a:buNone/>
            </a:pPr>
            <a:r>
              <a:rPr lang="es-AR" b="1" dirty="0"/>
              <a:t>Procedimiento del control del pulso</a:t>
            </a:r>
            <a:endParaRPr lang="es-ES" dirty="0"/>
          </a:p>
          <a:p>
            <a:pPr marL="0" indent="0">
              <a:buNone/>
            </a:pPr>
            <a:r>
              <a:rPr lang="es-AR" dirty="0"/>
              <a:t>Existe </a:t>
            </a:r>
            <a:r>
              <a:rPr lang="es-AR" u="sng" dirty="0"/>
              <a:t>dos</a:t>
            </a:r>
            <a:r>
              <a:rPr lang="es-AR" dirty="0"/>
              <a:t> formas de realizarlo:</a:t>
            </a:r>
            <a:endParaRPr lang="es-ES" dirty="0"/>
          </a:p>
          <a:p>
            <a:pPr marL="457200" lvl="0" indent="-457200" algn="just">
              <a:buFont typeface="+mj-lt"/>
              <a:buAutoNum type="arabicPeriod"/>
            </a:pPr>
            <a:r>
              <a:rPr lang="es-AR" dirty="0"/>
              <a:t>Se palpará el pulso durante 10 segundos simultáneamente con la etapa anterior (ver, escuchar y sentir – VES). Para ello </a:t>
            </a:r>
            <a:r>
              <a:rPr lang="es-AR" u="sng" dirty="0"/>
              <a:t>se coloca la yema de los dedos índice y medio</a:t>
            </a:r>
            <a:r>
              <a:rPr lang="es-AR" dirty="0"/>
              <a:t> (nunca el pulgar) sobre una de las </a:t>
            </a:r>
            <a:r>
              <a:rPr lang="es-AR" u="sng" dirty="0"/>
              <a:t>arterias carótidas</a:t>
            </a:r>
            <a:r>
              <a:rPr lang="es-AR" dirty="0"/>
              <a:t>. En caso de </a:t>
            </a:r>
            <a:r>
              <a:rPr lang="es-AR" u="sng" dirty="0"/>
              <a:t>un bebe</a:t>
            </a:r>
            <a:r>
              <a:rPr lang="es-AR" dirty="0"/>
              <a:t> se realiza sobre la arteria humeral o apical.</a:t>
            </a:r>
            <a:endParaRPr lang="es-ES" dirty="0"/>
          </a:p>
          <a:p>
            <a:pPr marL="457200" lvl="0" indent="-457200" algn="just">
              <a:buFont typeface="+mj-lt"/>
              <a:buAutoNum type="arabicPeriod"/>
            </a:pPr>
            <a:r>
              <a:rPr lang="es-AR" dirty="0"/>
              <a:t>Luego de verificar que el paciente no respira se realizar </a:t>
            </a:r>
            <a:r>
              <a:rPr lang="es-AR" u="sng" dirty="0"/>
              <a:t>dos insuflaciones</a:t>
            </a:r>
            <a:r>
              <a:rPr lang="es-AR" dirty="0"/>
              <a:t> como se indica en la sección de respiración de salvamento. Luego, se procede a palpar el pulso de la misma forma que el caso anterior.</a:t>
            </a:r>
            <a:endParaRPr lang="es-ES" dirty="0"/>
          </a:p>
          <a:p>
            <a:pPr algn="just"/>
            <a:r>
              <a:rPr lang="es-AR" dirty="0"/>
              <a:t>PULSO CAROTÍDEO: En primeros auxilios se toma este pulso porque es el de más fácil localización y por ser el que pulsa con más intensidad. La arteria carótida se encuentra en el cuello a ambos lados de la tráquea. Para localizarlo haga lo siguiente:</a:t>
            </a:r>
            <a:endParaRPr lang="es-ES" dirty="0"/>
          </a:p>
          <a:p>
            <a:pPr lvl="1" algn="just"/>
            <a:r>
              <a:rPr lang="es-AR" dirty="0"/>
              <a:t>Localizar la nuez.</a:t>
            </a:r>
            <a:endParaRPr lang="es-ES" dirty="0"/>
          </a:p>
          <a:p>
            <a:pPr lvl="1" algn="just"/>
            <a:r>
              <a:rPr lang="es-AR" dirty="0"/>
              <a:t>Deslice sus dedos hacia el lado de la tráquea.</a:t>
            </a:r>
            <a:endParaRPr lang="es-ES" dirty="0"/>
          </a:p>
          <a:p>
            <a:pPr lvl="1" algn="just"/>
            <a:r>
              <a:rPr lang="es-AR" dirty="0"/>
              <a:t>Presione ligeramente para sentir el pulso.</a:t>
            </a:r>
            <a:endParaRPr lang="es-ES" dirty="0"/>
          </a:p>
          <a:p>
            <a:endParaRPr lang="es-ES" dirty="0"/>
          </a:p>
        </p:txBody>
      </p:sp>
      <p:sp>
        <p:nvSpPr>
          <p:cNvPr id="4" name="Título 1">
            <a:extLst>
              <a:ext uri="{FF2B5EF4-FFF2-40B4-BE49-F238E27FC236}">
                <a16:creationId xmlns:a16="http://schemas.microsoft.com/office/drawing/2014/main" id="{591F409C-35C0-4FBB-AB83-EFDD2BAD558A}"/>
              </a:ext>
            </a:extLst>
          </p:cNvPr>
          <p:cNvSpPr>
            <a:spLocks noGrp="1"/>
          </p:cNvSpPr>
          <p:nvPr>
            <p:ph type="title"/>
          </p:nvPr>
        </p:nvSpPr>
        <p:spPr>
          <a:xfrm>
            <a:off x="314325" y="215900"/>
            <a:ext cx="8515350" cy="600075"/>
          </a:xfrm>
        </p:spPr>
        <p:txBody>
          <a:bodyPr/>
          <a:lstStyle/>
          <a:p>
            <a:pPr algn="ctr"/>
            <a:r>
              <a:rPr lang="es-ES" dirty="0">
                <a:solidFill>
                  <a:srgbClr val="FFC000"/>
                </a:solidFill>
              </a:rPr>
              <a:t>C</a:t>
            </a:r>
            <a:r>
              <a:rPr lang="es-ES" dirty="0"/>
              <a:t> - </a:t>
            </a:r>
            <a:r>
              <a:rPr lang="es-ES" dirty="0">
                <a:solidFill>
                  <a:srgbClr val="FFC000"/>
                </a:solidFill>
              </a:rPr>
              <a:t>C</a:t>
            </a:r>
            <a:r>
              <a:rPr lang="es-ES" dirty="0"/>
              <a:t>IRCULACIÓN</a:t>
            </a:r>
          </a:p>
        </p:txBody>
      </p:sp>
    </p:spTree>
    <p:extLst>
      <p:ext uri="{BB962C8B-B14F-4D97-AF65-F5344CB8AC3E}">
        <p14:creationId xmlns:p14="http://schemas.microsoft.com/office/powerpoint/2010/main" val="3333661883"/>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INTRODUCCION</a:t>
            </a:r>
          </a:p>
        </p:txBody>
      </p:sp>
      <p:sp>
        <p:nvSpPr>
          <p:cNvPr id="3" name="Marcador de contenido 2"/>
          <p:cNvSpPr>
            <a:spLocks noGrp="1"/>
          </p:cNvSpPr>
          <p:nvPr>
            <p:ph idx="1"/>
          </p:nvPr>
        </p:nvSpPr>
        <p:spPr>
          <a:xfrm>
            <a:off x="304800" y="1052946"/>
            <a:ext cx="8524875" cy="4346142"/>
          </a:xfrm>
        </p:spPr>
        <p:txBody>
          <a:bodyPr/>
          <a:lstStyle/>
          <a:p>
            <a:pPr algn="just"/>
            <a:r>
              <a:rPr lang="es-ES" sz="2400" u="sng" dirty="0"/>
              <a:t>Sin la intención de reemplazar a un profesional,</a:t>
            </a:r>
            <a:r>
              <a:rPr lang="es-ES" sz="2400" dirty="0"/>
              <a:t> nos servirá para guiarnos:</a:t>
            </a:r>
            <a:endParaRPr lang="es-ES" sz="2400" u="sng" dirty="0"/>
          </a:p>
          <a:p>
            <a:pPr lvl="1" algn="just"/>
            <a:r>
              <a:rPr lang="es-ES" sz="2400" dirty="0"/>
              <a:t>tanto en situaciones donde el riesgo de muerte es inminente, y nuestra acción puede ser fundamental,</a:t>
            </a:r>
          </a:p>
          <a:p>
            <a:pPr lvl="1" algn="just"/>
            <a:r>
              <a:rPr lang="es-ES" sz="2400" dirty="0"/>
              <a:t>como en casos en donde se requieran de una actuación rápida antes de la llegada de los profesionales.</a:t>
            </a:r>
          </a:p>
          <a:p>
            <a:pPr algn="just"/>
            <a:endParaRPr lang="es-ES" sz="2400" dirty="0"/>
          </a:p>
          <a:p>
            <a:pPr algn="just"/>
            <a:r>
              <a:rPr lang="es-ES" sz="2400" dirty="0"/>
              <a:t>Saber qué hacer y qué no hacer para evitar el riesgo a nosotros o a otras personas.</a:t>
            </a:r>
          </a:p>
          <a:p>
            <a:pPr marL="0" indent="0">
              <a:buNone/>
            </a:pPr>
            <a:endParaRPr lang="es-AR" dirty="0"/>
          </a:p>
          <a:p>
            <a:endParaRPr lang="es-AR" dirty="0"/>
          </a:p>
        </p:txBody>
      </p:sp>
    </p:spTree>
    <p:extLst>
      <p:ext uri="{BB962C8B-B14F-4D97-AF65-F5344CB8AC3E}">
        <p14:creationId xmlns:p14="http://schemas.microsoft.com/office/powerpoint/2010/main" val="72973620"/>
      </p:ext>
    </p:extLst>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D54387C-ECF3-45E3-B2B5-A7A369352290}"/>
              </a:ext>
            </a:extLst>
          </p:cNvPr>
          <p:cNvSpPr>
            <a:spLocks noGrp="1"/>
          </p:cNvSpPr>
          <p:nvPr>
            <p:ph idx="1"/>
          </p:nvPr>
        </p:nvSpPr>
        <p:spPr>
          <a:xfrm>
            <a:off x="319088" y="4080163"/>
            <a:ext cx="8524875" cy="2561937"/>
          </a:xfrm>
        </p:spPr>
        <p:txBody>
          <a:bodyPr/>
          <a:lstStyle/>
          <a:p>
            <a:pPr marL="0" indent="0" algn="just">
              <a:buNone/>
            </a:pPr>
            <a:r>
              <a:rPr lang="es-AR" dirty="0"/>
              <a:t>Luego:</a:t>
            </a:r>
          </a:p>
          <a:p>
            <a:pPr lvl="0"/>
            <a:r>
              <a:rPr lang="es-AR" u="sng" dirty="0"/>
              <a:t>Si la persona tiene pulso y respira</a:t>
            </a:r>
            <a:r>
              <a:rPr lang="es-AR" dirty="0"/>
              <a:t>: Colocar a la víctima en posición lateral de seguridad (PLS).</a:t>
            </a:r>
            <a:endParaRPr lang="es-ES" dirty="0"/>
          </a:p>
          <a:p>
            <a:pPr lvl="0"/>
            <a:r>
              <a:rPr lang="es-AR" u="sng" dirty="0"/>
              <a:t>Si la persona tiene pulso y solo existe parada respiratoria</a:t>
            </a:r>
            <a:r>
              <a:rPr lang="es-AR" dirty="0"/>
              <a:t>: realizar respiración auxiliar.</a:t>
            </a:r>
            <a:endParaRPr lang="es-ES" dirty="0"/>
          </a:p>
          <a:p>
            <a:pPr lvl="0"/>
            <a:r>
              <a:rPr lang="es-AR" u="sng" dirty="0"/>
              <a:t>Si la persona no tiene pulso:</a:t>
            </a:r>
            <a:r>
              <a:rPr lang="es-AR" dirty="0"/>
              <a:t> realizar reanimación cardiopulmonar (RCP).</a:t>
            </a:r>
            <a:endParaRPr lang="es-ES" dirty="0"/>
          </a:p>
          <a:p>
            <a:endParaRPr lang="es-ES" dirty="0"/>
          </a:p>
        </p:txBody>
      </p:sp>
      <p:pic>
        <p:nvPicPr>
          <p:cNvPr id="4" name="Picture 6" descr="CÃ³mo tomar el pulso carotÃ­deo">
            <a:extLst>
              <a:ext uri="{FF2B5EF4-FFF2-40B4-BE49-F238E27FC236}">
                <a16:creationId xmlns:a16="http://schemas.microsoft.com/office/drawing/2014/main" id="{EF35EE58-E0FA-4D29-A628-EB185300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032163"/>
            <a:ext cx="3810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79EC0284-1A10-470F-994F-186E20F9BFA7}"/>
              </a:ext>
            </a:extLst>
          </p:cNvPr>
          <p:cNvSpPr>
            <a:spLocks noGrp="1"/>
          </p:cNvSpPr>
          <p:nvPr>
            <p:ph type="title"/>
          </p:nvPr>
        </p:nvSpPr>
        <p:spPr>
          <a:xfrm>
            <a:off x="314325" y="215900"/>
            <a:ext cx="8515350" cy="600075"/>
          </a:xfrm>
        </p:spPr>
        <p:txBody>
          <a:bodyPr/>
          <a:lstStyle/>
          <a:p>
            <a:pPr algn="ctr"/>
            <a:r>
              <a:rPr lang="es-ES" dirty="0">
                <a:solidFill>
                  <a:srgbClr val="FFC000"/>
                </a:solidFill>
              </a:rPr>
              <a:t>C</a:t>
            </a:r>
            <a:r>
              <a:rPr lang="es-ES" dirty="0"/>
              <a:t> - </a:t>
            </a:r>
            <a:r>
              <a:rPr lang="es-ES" dirty="0">
                <a:solidFill>
                  <a:srgbClr val="FFC000"/>
                </a:solidFill>
              </a:rPr>
              <a:t>C</a:t>
            </a:r>
            <a:r>
              <a:rPr lang="es-ES" dirty="0"/>
              <a:t>IRCULACIÓN</a:t>
            </a:r>
          </a:p>
        </p:txBody>
      </p:sp>
      <p:pic>
        <p:nvPicPr>
          <p:cNvPr id="8" name="Imagen 7" descr="http://e-sanitas.edu.co/Cursos/reanima_avan_pedia/modulo_2/imagenes/pulso1.jpg">
            <a:extLst>
              <a:ext uri="{FF2B5EF4-FFF2-40B4-BE49-F238E27FC236}">
                <a16:creationId xmlns:a16="http://schemas.microsoft.com/office/drawing/2014/main" id="{2294419E-881F-4057-9036-A084BFDD087F}"/>
              </a:ext>
            </a:extLst>
          </p:cNvPr>
          <p:cNvPicPr/>
          <p:nvPr/>
        </p:nvPicPr>
        <p:blipFill rotWithShape="1">
          <a:blip r:embed="rId3">
            <a:extLst>
              <a:ext uri="{28A0092B-C50C-407E-A947-70E740481C1C}">
                <a14:useLocalDpi xmlns:a14="http://schemas.microsoft.com/office/drawing/2010/main" val="0"/>
              </a:ext>
            </a:extLst>
          </a:blip>
          <a:srcRect r="5512" b="17431"/>
          <a:stretch/>
        </p:blipFill>
        <p:spPr bwMode="auto">
          <a:xfrm>
            <a:off x="5019675" y="1370504"/>
            <a:ext cx="3661930" cy="20792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47661408"/>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57A65-5F0B-49F4-A350-7E04F8F5A3B9}"/>
              </a:ext>
            </a:extLst>
          </p:cNvPr>
          <p:cNvSpPr>
            <a:spLocks noGrp="1"/>
          </p:cNvSpPr>
          <p:nvPr>
            <p:ph type="title"/>
          </p:nvPr>
        </p:nvSpPr>
        <p:spPr/>
        <p:txBody>
          <a:bodyPr/>
          <a:lstStyle/>
          <a:p>
            <a:pPr algn="ctr"/>
            <a:r>
              <a:rPr lang="es-ES" dirty="0"/>
              <a:t>POSICIÓN DE RECUPERACIÓN</a:t>
            </a:r>
          </a:p>
        </p:txBody>
      </p:sp>
      <p:sp>
        <p:nvSpPr>
          <p:cNvPr id="3" name="Marcador de contenido 2">
            <a:extLst>
              <a:ext uri="{FF2B5EF4-FFF2-40B4-BE49-F238E27FC236}">
                <a16:creationId xmlns:a16="http://schemas.microsoft.com/office/drawing/2014/main" id="{699F62FC-960C-49EF-8417-7BB237FFE7EE}"/>
              </a:ext>
            </a:extLst>
          </p:cNvPr>
          <p:cNvSpPr>
            <a:spLocks noGrp="1"/>
          </p:cNvSpPr>
          <p:nvPr>
            <p:ph idx="1"/>
          </p:nvPr>
        </p:nvSpPr>
        <p:spPr>
          <a:xfrm>
            <a:off x="319088" y="1025236"/>
            <a:ext cx="8524875" cy="5832763"/>
          </a:xfrm>
        </p:spPr>
        <p:txBody>
          <a:bodyPr/>
          <a:lstStyle/>
          <a:p>
            <a:pPr algn="just">
              <a:spcAft>
                <a:spcPts val="24"/>
              </a:spcAft>
            </a:pPr>
            <a:r>
              <a:rPr lang="es-ES" dirty="0"/>
              <a:t>Si una persona sufre algún tipo de accidente, golpe o caída es fundamental </a:t>
            </a:r>
            <a:r>
              <a:rPr lang="es-ES" u="sng" dirty="0"/>
              <a:t>dejarla quieta y no movilizarla</a:t>
            </a:r>
            <a:r>
              <a:rPr lang="es-ES" dirty="0"/>
              <a:t>. </a:t>
            </a:r>
          </a:p>
          <a:p>
            <a:pPr algn="just"/>
            <a:r>
              <a:rPr lang="es-ES" u="sng" dirty="0"/>
              <a:t>Cualquier movimiento puede agravar potenciales lesiones</a:t>
            </a:r>
            <a:r>
              <a:rPr lang="es-ES" dirty="0"/>
              <a:t> en la columna vertebral y/o médula espinal. En ese caso, se debe colocar a la persona en una posición segura. Esta posición deja </a:t>
            </a:r>
            <a:r>
              <a:rPr lang="es-ES" u="sng" dirty="0"/>
              <a:t>libre las vías respiratorias y evita una posible aspiración de vómito por parte de la víctima.</a:t>
            </a:r>
          </a:p>
          <a:p>
            <a:pPr algn="just"/>
            <a:r>
              <a:rPr lang="es-ES" dirty="0"/>
              <a:t>PROCEDIMIENTO</a:t>
            </a:r>
          </a:p>
          <a:p>
            <a:pPr lvl="1" algn="just"/>
            <a:r>
              <a:rPr lang="es-ES" dirty="0"/>
              <a:t>Arrodíllese junto a la víctima que está boca arriba y extiéndale los brazos y las piernas.</a:t>
            </a:r>
          </a:p>
          <a:p>
            <a:pPr lvl="1" algn="just"/>
            <a:r>
              <a:rPr lang="es-ES" dirty="0"/>
              <a:t>El objetivo es colocar a la víctima de costado (de cúbito lateral).</a:t>
            </a:r>
          </a:p>
          <a:p>
            <a:pPr lvl="1" algn="just"/>
            <a:endParaRPr lang="es-ES" dirty="0"/>
          </a:p>
          <a:p>
            <a:pPr algn="just"/>
            <a:endParaRPr lang="es-ES" dirty="0"/>
          </a:p>
        </p:txBody>
      </p:sp>
      <p:pic>
        <p:nvPicPr>
          <p:cNvPr id="4" name="Imagen 3" descr="https://www.argentina.gob.ar/sites/default/files/posicion1.png">
            <a:extLst>
              <a:ext uri="{FF2B5EF4-FFF2-40B4-BE49-F238E27FC236}">
                <a16:creationId xmlns:a16="http://schemas.microsoft.com/office/drawing/2014/main" id="{4B4D5378-0DE5-4717-9105-FC31D6959A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2321" y="4514994"/>
            <a:ext cx="3234662" cy="2127106"/>
          </a:xfrm>
          <a:prstGeom prst="rect">
            <a:avLst/>
          </a:prstGeom>
          <a:noFill/>
          <a:ln>
            <a:noFill/>
          </a:ln>
        </p:spPr>
      </p:pic>
      <p:pic>
        <p:nvPicPr>
          <p:cNvPr id="6" name="Imagen 5" descr="https://www.argentina.gob.ar/sites/default/files/posicion2.png">
            <a:extLst>
              <a:ext uri="{FF2B5EF4-FFF2-40B4-BE49-F238E27FC236}">
                <a16:creationId xmlns:a16="http://schemas.microsoft.com/office/drawing/2014/main" id="{8EA27193-3CBD-4F35-ACE9-98AA0485864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14236" y="4360054"/>
            <a:ext cx="3599007" cy="2282046"/>
          </a:xfrm>
          <a:prstGeom prst="rect">
            <a:avLst/>
          </a:prstGeom>
          <a:noFill/>
          <a:ln>
            <a:noFill/>
          </a:ln>
        </p:spPr>
      </p:pic>
    </p:spTree>
    <p:extLst>
      <p:ext uri="{BB962C8B-B14F-4D97-AF65-F5344CB8AC3E}">
        <p14:creationId xmlns:p14="http://schemas.microsoft.com/office/powerpoint/2010/main" val="768713889"/>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4ED8A-08D2-402E-85B5-006FE247103D}"/>
              </a:ext>
            </a:extLst>
          </p:cNvPr>
          <p:cNvSpPr>
            <a:spLocks noGrp="1"/>
          </p:cNvSpPr>
          <p:nvPr>
            <p:ph type="title"/>
          </p:nvPr>
        </p:nvSpPr>
        <p:spPr>
          <a:xfrm>
            <a:off x="323850" y="202045"/>
            <a:ext cx="8515350" cy="600075"/>
          </a:xfrm>
        </p:spPr>
        <p:txBody>
          <a:bodyPr/>
          <a:lstStyle/>
          <a:p>
            <a:pPr algn="ctr"/>
            <a:r>
              <a:rPr lang="es-ES" dirty="0"/>
              <a:t>POSICIÓN DE RECUPERACIÓN</a:t>
            </a:r>
          </a:p>
        </p:txBody>
      </p:sp>
      <p:sp>
        <p:nvSpPr>
          <p:cNvPr id="3" name="Marcador de contenido 2">
            <a:extLst>
              <a:ext uri="{FF2B5EF4-FFF2-40B4-BE49-F238E27FC236}">
                <a16:creationId xmlns:a16="http://schemas.microsoft.com/office/drawing/2014/main" id="{58866C63-0651-49C6-9DAD-C9442200DA68}"/>
              </a:ext>
            </a:extLst>
          </p:cNvPr>
          <p:cNvSpPr>
            <a:spLocks noGrp="1"/>
          </p:cNvSpPr>
          <p:nvPr>
            <p:ph idx="1"/>
          </p:nvPr>
        </p:nvSpPr>
        <p:spPr>
          <a:xfrm>
            <a:off x="319088" y="1011382"/>
            <a:ext cx="8524875" cy="5846618"/>
          </a:xfrm>
        </p:spPr>
        <p:txBody>
          <a:bodyPr/>
          <a:lstStyle/>
          <a:p>
            <a:pPr algn="just"/>
            <a:r>
              <a:rPr lang="es-ES" dirty="0"/>
              <a:t>Coloque el brazo de la víctima más cercano a Ud. en ángulo recto al cuerpo, con el codo flexionado y la palma de la mano hacia arriba.</a:t>
            </a:r>
          </a:p>
          <a:p>
            <a:endParaRPr lang="es-ES" dirty="0"/>
          </a:p>
          <a:p>
            <a:endParaRPr lang="es-ES" dirty="0"/>
          </a:p>
          <a:p>
            <a:endParaRPr lang="es-ES" dirty="0"/>
          </a:p>
          <a:p>
            <a:endParaRPr lang="es-ES" dirty="0"/>
          </a:p>
          <a:p>
            <a:endParaRPr lang="es-ES" dirty="0"/>
          </a:p>
          <a:p>
            <a:endParaRPr lang="es-ES" dirty="0"/>
          </a:p>
          <a:p>
            <a:endParaRPr lang="es-ES" dirty="0"/>
          </a:p>
          <a:p>
            <a:pPr marL="0" indent="0" algn="just">
              <a:buNone/>
            </a:pPr>
            <a:r>
              <a:rPr lang="es-AR" sz="1600" b="1" dirty="0"/>
              <a:t>Recomendaciones</a:t>
            </a:r>
            <a:endParaRPr lang="es-ES" sz="1600" b="1" dirty="0"/>
          </a:p>
          <a:p>
            <a:pPr lvl="0" algn="just"/>
            <a:r>
              <a:rPr lang="es-AR" sz="1600" dirty="0"/>
              <a:t>Cambiar de lado cada 20 min. (aproximadamente).</a:t>
            </a:r>
            <a:endParaRPr lang="es-ES" sz="1600" dirty="0"/>
          </a:p>
          <a:p>
            <a:pPr lvl="0" algn="just"/>
            <a:r>
              <a:rPr lang="es-AR" sz="1600" dirty="0"/>
              <a:t>Se puede realizar sobre el lado izquierdo o el derecho. En embarazadas se recomienda sobre el lado izquierdo.</a:t>
            </a:r>
            <a:endParaRPr lang="es-ES" sz="1600" dirty="0"/>
          </a:p>
          <a:p>
            <a:pPr lvl="0" algn="just"/>
            <a:r>
              <a:rPr lang="es-AR" sz="1600" dirty="0"/>
              <a:t>Evite la manipulación innecesaria y cuide la presión de agarre al posicionarla.</a:t>
            </a:r>
            <a:endParaRPr lang="es-ES" sz="1600" dirty="0"/>
          </a:p>
          <a:p>
            <a:pPr lvl="0" algn="just"/>
            <a:r>
              <a:rPr lang="es-AR" sz="1600" dirty="0"/>
              <a:t>Si tiene dudas de su condición, no la movilice hasta que el personal de salud no haya confirmado que pueda hacerlo.</a:t>
            </a:r>
          </a:p>
          <a:p>
            <a:pPr algn="just"/>
            <a:r>
              <a:rPr lang="es-AR" sz="1600" dirty="0"/>
              <a:t>No movilice en caso de trauma grave o politraumatismo (mecanismo de lesión violento).</a:t>
            </a:r>
            <a:endParaRPr lang="es-ES" sz="1600" dirty="0"/>
          </a:p>
          <a:p>
            <a:endParaRPr lang="es-ES" dirty="0"/>
          </a:p>
        </p:txBody>
      </p:sp>
      <p:pic>
        <p:nvPicPr>
          <p:cNvPr id="4" name="Imagen 3" descr="https://www.argentina.gob.ar/sites/default/files/posicion3.png">
            <a:extLst>
              <a:ext uri="{FF2B5EF4-FFF2-40B4-BE49-F238E27FC236}">
                <a16:creationId xmlns:a16="http://schemas.microsoft.com/office/drawing/2014/main" id="{C4A6FA63-33CC-4BDC-BAD8-11706E002E1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9088" y="1733421"/>
            <a:ext cx="3508032" cy="2343313"/>
          </a:xfrm>
          <a:prstGeom prst="rect">
            <a:avLst/>
          </a:prstGeom>
          <a:noFill/>
          <a:ln>
            <a:noFill/>
          </a:ln>
        </p:spPr>
      </p:pic>
      <p:pic>
        <p:nvPicPr>
          <p:cNvPr id="5" name="Imagen 4" descr="https://www.argentina.gob.ar/sites/default/files/posicion4.png">
            <a:extLst>
              <a:ext uri="{FF2B5EF4-FFF2-40B4-BE49-F238E27FC236}">
                <a16:creationId xmlns:a16="http://schemas.microsoft.com/office/drawing/2014/main" id="{194D6A94-198E-461F-BCC5-A46EC886B2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21267" y="1733421"/>
            <a:ext cx="3495368" cy="2356362"/>
          </a:xfrm>
          <a:prstGeom prst="rect">
            <a:avLst/>
          </a:prstGeom>
          <a:noFill/>
          <a:ln>
            <a:noFill/>
          </a:ln>
        </p:spPr>
      </p:pic>
    </p:spTree>
    <p:extLst>
      <p:ext uri="{BB962C8B-B14F-4D97-AF65-F5344CB8AC3E}">
        <p14:creationId xmlns:p14="http://schemas.microsoft.com/office/powerpoint/2010/main" val="3632792244"/>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5D40FA-212E-436C-8FD8-0B3170DD46D4}"/>
              </a:ext>
            </a:extLst>
          </p:cNvPr>
          <p:cNvSpPr>
            <a:spLocks noGrp="1"/>
          </p:cNvSpPr>
          <p:nvPr>
            <p:ph type="title"/>
          </p:nvPr>
        </p:nvSpPr>
        <p:spPr/>
        <p:txBody>
          <a:bodyPr/>
          <a:lstStyle/>
          <a:p>
            <a:pPr algn="ctr"/>
            <a:r>
              <a:rPr lang="es-ES" dirty="0"/>
              <a:t>PROHIBICIONES</a:t>
            </a:r>
          </a:p>
        </p:txBody>
      </p:sp>
      <p:sp>
        <p:nvSpPr>
          <p:cNvPr id="3" name="Marcador de contenido 2">
            <a:extLst>
              <a:ext uri="{FF2B5EF4-FFF2-40B4-BE49-F238E27FC236}">
                <a16:creationId xmlns:a16="http://schemas.microsoft.com/office/drawing/2014/main" id="{E5F5E339-4CAB-4BD4-A537-447CCA0DBF0A}"/>
              </a:ext>
            </a:extLst>
          </p:cNvPr>
          <p:cNvSpPr>
            <a:spLocks noGrp="1"/>
          </p:cNvSpPr>
          <p:nvPr>
            <p:ph idx="1"/>
          </p:nvPr>
        </p:nvSpPr>
        <p:spPr>
          <a:xfrm>
            <a:off x="319088" y="1002890"/>
            <a:ext cx="8524875" cy="5639209"/>
          </a:xfrm>
        </p:spPr>
        <p:txBody>
          <a:bodyPr/>
          <a:lstStyle/>
          <a:p>
            <a:pPr algn="just"/>
            <a:r>
              <a:rPr lang="es-ES" dirty="0"/>
              <a:t>NO META LAS MANOS SI NO SABE.</a:t>
            </a:r>
          </a:p>
          <a:p>
            <a:pPr algn="just"/>
            <a:r>
              <a:rPr lang="es-AR" dirty="0"/>
              <a:t>No movilice en caso de trauma grave o politraumatismo.</a:t>
            </a:r>
          </a:p>
          <a:p>
            <a:pPr lvl="0" algn="just"/>
            <a:r>
              <a:rPr lang="es-ES" dirty="0"/>
              <a:t>No toque las heridas con las manos, boca o cualquier otro material sin esterilizar.</a:t>
            </a:r>
          </a:p>
          <a:p>
            <a:pPr lvl="0" algn="just"/>
            <a:r>
              <a:rPr lang="es-ES" dirty="0"/>
              <a:t>No retire elementos que hayan penetrado en el cuerpo.</a:t>
            </a:r>
          </a:p>
          <a:p>
            <a:pPr lvl="0" algn="just"/>
            <a:r>
              <a:rPr lang="es-ES" dirty="0"/>
              <a:t>Nunca sople sobre una herida.</a:t>
            </a:r>
          </a:p>
          <a:p>
            <a:pPr lvl="0" algn="just"/>
            <a:r>
              <a:rPr lang="es-ES" dirty="0"/>
              <a:t>No lave heridas profundas ni heridas por fracturas expuestas, únicamente cúbralas con apósitos estériles y transporte inmediatamente al médico.</a:t>
            </a:r>
          </a:p>
          <a:p>
            <a:pPr lvl="0" algn="just"/>
            <a:r>
              <a:rPr lang="es-ES" dirty="0"/>
              <a:t>No toque ni mueva los coágulos de sangre.</a:t>
            </a:r>
          </a:p>
          <a:p>
            <a:pPr lvl="0" algn="just"/>
            <a:r>
              <a:rPr lang="es-ES" dirty="0"/>
              <a:t>No intente coser una herida, pues esto es asunto de un médico.</a:t>
            </a:r>
          </a:p>
          <a:p>
            <a:pPr lvl="0" algn="just"/>
            <a:r>
              <a:rPr lang="es-ES" dirty="0"/>
              <a:t>No coloque algodón absorbente directo sobre heridas o quemaduras.</a:t>
            </a:r>
          </a:p>
          <a:p>
            <a:pPr lvl="0" algn="just"/>
            <a:r>
              <a:rPr lang="es-ES" dirty="0"/>
              <a:t>No aplique tela adhesiva directamente sobre heridas.</a:t>
            </a:r>
          </a:p>
          <a:p>
            <a:pPr lvl="0" algn="just"/>
            <a:r>
              <a:rPr lang="es-ES" dirty="0"/>
              <a:t>No desprenda con violencia las gasas que cubren las heridas.</a:t>
            </a:r>
          </a:p>
          <a:p>
            <a:pPr lvl="0" algn="just"/>
            <a:r>
              <a:rPr lang="es-ES" dirty="0"/>
              <a:t>No aplique vendajes húmedos; tampoco demasiado flojos, ni demasiados apretados.</a:t>
            </a:r>
          </a:p>
          <a:p>
            <a:pPr algn="just"/>
            <a:endParaRPr lang="es-ES" dirty="0"/>
          </a:p>
          <a:p>
            <a:pPr marL="0" indent="0">
              <a:buNone/>
            </a:pPr>
            <a:endParaRPr lang="es-ES" dirty="0"/>
          </a:p>
        </p:txBody>
      </p:sp>
    </p:spTree>
    <p:extLst>
      <p:ext uri="{BB962C8B-B14F-4D97-AF65-F5344CB8AC3E}">
        <p14:creationId xmlns:p14="http://schemas.microsoft.com/office/powerpoint/2010/main" val="3680030959"/>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7FA35-1420-4AEF-9774-9D3BC8E99180}"/>
              </a:ext>
            </a:extLst>
          </p:cNvPr>
          <p:cNvSpPr>
            <a:spLocks noGrp="1"/>
          </p:cNvSpPr>
          <p:nvPr>
            <p:ph type="title"/>
          </p:nvPr>
        </p:nvSpPr>
        <p:spPr/>
        <p:txBody>
          <a:bodyPr/>
          <a:lstStyle/>
          <a:p>
            <a:pPr algn="ctr"/>
            <a:r>
              <a:rPr lang="es-ES" dirty="0"/>
              <a:t>REANIMACIÓN CARDIOPULMONAR</a:t>
            </a:r>
          </a:p>
        </p:txBody>
      </p:sp>
      <p:sp>
        <p:nvSpPr>
          <p:cNvPr id="3" name="Marcador de contenido 2">
            <a:extLst>
              <a:ext uri="{FF2B5EF4-FFF2-40B4-BE49-F238E27FC236}">
                <a16:creationId xmlns:a16="http://schemas.microsoft.com/office/drawing/2014/main" id="{6782D90D-B4DD-47A3-90BE-FAE40CFB2928}"/>
              </a:ext>
            </a:extLst>
          </p:cNvPr>
          <p:cNvSpPr>
            <a:spLocks noGrp="1"/>
          </p:cNvSpPr>
          <p:nvPr>
            <p:ph idx="1"/>
          </p:nvPr>
        </p:nvSpPr>
        <p:spPr>
          <a:xfrm>
            <a:off x="319088" y="1032387"/>
            <a:ext cx="8524875" cy="5825613"/>
          </a:xfrm>
        </p:spPr>
        <p:txBody>
          <a:bodyPr/>
          <a:lstStyle/>
          <a:p>
            <a:pPr algn="just"/>
            <a:r>
              <a:rPr lang="es-ES" dirty="0"/>
              <a:t>La RCP es una combinación de:</a:t>
            </a:r>
          </a:p>
          <a:p>
            <a:pPr lvl="1" algn="just"/>
            <a:r>
              <a:rPr lang="es-ES" sz="2000" dirty="0"/>
              <a:t>Respiraciones de emergencia</a:t>
            </a:r>
          </a:p>
          <a:p>
            <a:pPr lvl="1" algn="just"/>
            <a:r>
              <a:rPr lang="es-ES" sz="2000" dirty="0"/>
              <a:t>Compresiones pectorales</a:t>
            </a:r>
          </a:p>
          <a:p>
            <a:pPr marL="192087" lvl="1" indent="0" algn="just">
              <a:buNone/>
            </a:pPr>
            <a:endParaRPr lang="es-ES" b="1" u="sng" dirty="0"/>
          </a:p>
          <a:p>
            <a:pPr marL="0" indent="0" algn="just">
              <a:buNone/>
            </a:pPr>
            <a:r>
              <a:rPr lang="es-ES" b="1" u="sng" dirty="0"/>
              <a:t>¿Cuándo hacer RCP?</a:t>
            </a:r>
            <a:endParaRPr lang="es-ES" u="sng" dirty="0"/>
          </a:p>
          <a:p>
            <a:pPr algn="just"/>
            <a:r>
              <a:rPr lang="es-ES" b="1" dirty="0"/>
              <a:t>Durante un episodio de Paro Respiratorio o Cardiorrespiratorio. </a:t>
            </a:r>
          </a:p>
          <a:p>
            <a:pPr algn="just"/>
            <a:endParaRPr lang="es-ES" b="1" dirty="0"/>
          </a:p>
          <a:p>
            <a:pPr marL="0" indent="0" algn="just">
              <a:buNone/>
            </a:pPr>
            <a:r>
              <a:rPr lang="es-ES" b="1" dirty="0"/>
              <a:t>Señales de ataque cardíaco:</a:t>
            </a:r>
          </a:p>
          <a:p>
            <a:pPr algn="just"/>
            <a:r>
              <a:rPr lang="es-ES" dirty="0"/>
              <a:t>Sensación de opresión.</a:t>
            </a:r>
          </a:p>
          <a:p>
            <a:pPr algn="just"/>
            <a:r>
              <a:rPr lang="es-ES" dirty="0"/>
              <a:t>Dolor del pecho PERSISTENTE que se extiende hacia los hombros, cuello, mandíbula y brazos.</a:t>
            </a:r>
          </a:p>
          <a:p>
            <a:pPr algn="just"/>
            <a:r>
              <a:rPr lang="es-ES" dirty="0"/>
              <a:t>Malestar torácico acompañado de vahídos, desvanecimiento, sudoración, náuseas o falta de aire.</a:t>
            </a:r>
          </a:p>
          <a:p>
            <a:pPr marL="0" indent="0" algn="just">
              <a:buNone/>
            </a:pPr>
            <a:r>
              <a:rPr lang="es-ES" dirty="0"/>
              <a:t>Si advierte uno o varios de ellos, busque ayuda de inmediato.</a:t>
            </a:r>
          </a:p>
          <a:p>
            <a:endParaRPr lang="es-ES" dirty="0"/>
          </a:p>
        </p:txBody>
      </p:sp>
    </p:spTree>
    <p:extLst>
      <p:ext uri="{BB962C8B-B14F-4D97-AF65-F5344CB8AC3E}">
        <p14:creationId xmlns:p14="http://schemas.microsoft.com/office/powerpoint/2010/main" val="3487933780"/>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E508E-155C-469C-8DDF-BCC0808E61C3}"/>
              </a:ext>
            </a:extLst>
          </p:cNvPr>
          <p:cNvSpPr>
            <a:spLocks noGrp="1"/>
          </p:cNvSpPr>
          <p:nvPr>
            <p:ph type="title"/>
          </p:nvPr>
        </p:nvSpPr>
        <p:spPr/>
        <p:txBody>
          <a:bodyPr/>
          <a:lstStyle/>
          <a:p>
            <a:pPr algn="ctr"/>
            <a:r>
              <a:rPr lang="es-ES" dirty="0"/>
              <a:t>REANIMACIÓN CARDIOPULMONAR ADULTOS</a:t>
            </a:r>
          </a:p>
        </p:txBody>
      </p:sp>
      <p:sp>
        <p:nvSpPr>
          <p:cNvPr id="3" name="Marcador de contenido 2">
            <a:extLst>
              <a:ext uri="{FF2B5EF4-FFF2-40B4-BE49-F238E27FC236}">
                <a16:creationId xmlns:a16="http://schemas.microsoft.com/office/drawing/2014/main" id="{A353DA14-2383-4BB5-91CF-0BC0647EA05A}"/>
              </a:ext>
            </a:extLst>
          </p:cNvPr>
          <p:cNvSpPr>
            <a:spLocks noGrp="1"/>
          </p:cNvSpPr>
          <p:nvPr>
            <p:ph idx="1"/>
          </p:nvPr>
        </p:nvSpPr>
        <p:spPr>
          <a:xfrm>
            <a:off x="314326" y="1032387"/>
            <a:ext cx="8515350" cy="5825613"/>
          </a:xfrm>
        </p:spPr>
        <p:txBody>
          <a:bodyPr/>
          <a:lstStyle/>
          <a:p>
            <a:pPr marL="0" indent="0" algn="just">
              <a:buNone/>
            </a:pPr>
            <a:r>
              <a:rPr lang="es-AR" sz="1800" b="1" dirty="0"/>
              <a:t>Pasos a seguir:</a:t>
            </a:r>
            <a:endParaRPr lang="es-ES" sz="1800" dirty="0"/>
          </a:p>
          <a:p>
            <a:pPr marL="457200" lvl="0" indent="-457200" algn="just">
              <a:buFont typeface="+mj-lt"/>
              <a:buAutoNum type="arabicPeriod"/>
            </a:pPr>
            <a:r>
              <a:rPr lang="es-AR" sz="1800" b="1" dirty="0"/>
              <a:t>Pida a otra persona que llame al SES o hágalo Ud.</a:t>
            </a:r>
          </a:p>
          <a:p>
            <a:pPr marL="457200" lvl="0" indent="-457200" algn="just">
              <a:buFont typeface="+mj-lt"/>
              <a:buAutoNum type="arabicPeriod"/>
            </a:pPr>
            <a:r>
              <a:rPr lang="es-ES" sz="1800" b="1" dirty="0"/>
              <a:t>Inicie la maniobra de reanimación cardiopulmonar (RPC).</a:t>
            </a:r>
          </a:p>
          <a:p>
            <a:pPr marL="647700" lvl="1" indent="-457200" algn="just">
              <a:spcAft>
                <a:spcPts val="24"/>
              </a:spcAft>
              <a:buFont typeface="+mj-lt"/>
              <a:buAutoNum type="alphaLcParenR"/>
            </a:pPr>
            <a:r>
              <a:rPr lang="es-ES" dirty="0"/>
              <a:t>Arrodíllese al costado del tórax de la víctima (cualquier lado) y coloque el talón de una de sus manos sobre el centro del tórax, en el esternón.</a:t>
            </a:r>
          </a:p>
          <a:p>
            <a:pPr marL="647700" lvl="1" indent="-457200" algn="just">
              <a:spcAft>
                <a:spcPts val="24"/>
              </a:spcAft>
              <a:buFont typeface="+mj-lt"/>
              <a:buAutoNum type="alphaLcParenR"/>
            </a:pPr>
            <a:r>
              <a:rPr lang="es-ES" dirty="0"/>
              <a:t>Coloque su otra mano encima de la anterior, asegurándote de no tocar las costillas de la víctima con sus dedos (manténgalos levantados y entrecruzados). Sólo el talón de la mano inferior apoya sobre el esternón.</a:t>
            </a:r>
          </a:p>
          <a:p>
            <a:pPr marL="647700" lvl="1" indent="-457200" algn="just">
              <a:spcAft>
                <a:spcPts val="24"/>
              </a:spcAft>
              <a:buFont typeface="+mj-lt"/>
              <a:buAutoNum type="alphaLcParenR"/>
            </a:pPr>
            <a:r>
              <a:rPr lang="es-ES" dirty="0"/>
              <a:t>Adopte una postura erguida y avance sus hombros de manera que queden directamente encima del esternón de la víctima. Mantenga sus brazos rectos y use el peso de su cuerpo para transmitir la presión sobre tus manos. El esternón de la persona atendida debe descender 5 o 6 cm. NO SE DEBE DOBLAR LOS CODOS.</a:t>
            </a:r>
          </a:p>
          <a:p>
            <a:pPr marL="647700" lvl="1" indent="-457200" algn="just">
              <a:spcAft>
                <a:spcPts val="24"/>
              </a:spcAft>
              <a:buFont typeface="+mj-lt"/>
              <a:buAutoNum type="alphaLcParenR"/>
            </a:pPr>
            <a:r>
              <a:rPr lang="es-ES" dirty="0"/>
              <a:t>A continuación, libera por completo la compresión sobre el esternón sin retirar las manos para permitir que el tórax vuelva a su posición de reposo y el corazón se llene con sangre.</a:t>
            </a:r>
          </a:p>
          <a:p>
            <a:pPr marL="533400" lvl="1" indent="-342900" algn="just">
              <a:spcAft>
                <a:spcPts val="24"/>
              </a:spcAft>
              <a:buFont typeface="+mj-lt"/>
              <a:buAutoNum type="arabicPeriod" startAt="4"/>
            </a:pPr>
            <a:r>
              <a:rPr lang="es-ES" dirty="0"/>
              <a:t>Realice 2 insuflaciones auxiliares como se indica más adelante cada 30 compresiones.</a:t>
            </a:r>
          </a:p>
          <a:p>
            <a:pPr marL="190500" lvl="1" indent="0" algn="just">
              <a:spcAft>
                <a:spcPts val="24"/>
              </a:spcAft>
              <a:buNone/>
            </a:pPr>
            <a:endParaRPr lang="es-ES" sz="1600" dirty="0"/>
          </a:p>
          <a:p>
            <a:pPr marL="457200" lvl="0" indent="-457200" algn="just">
              <a:buFont typeface="+mj-lt"/>
              <a:buAutoNum type="arabicPeriod"/>
            </a:pPr>
            <a:endParaRPr lang="es-ES" dirty="0"/>
          </a:p>
          <a:p>
            <a:pPr lvl="1"/>
            <a:endParaRPr lang="es-ES" dirty="0"/>
          </a:p>
        </p:txBody>
      </p:sp>
    </p:spTree>
    <p:extLst>
      <p:ext uri="{BB962C8B-B14F-4D97-AF65-F5344CB8AC3E}">
        <p14:creationId xmlns:p14="http://schemas.microsoft.com/office/powerpoint/2010/main" val="3493690783"/>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2329F48-199A-4B5E-A1B7-7050239F9E9D}"/>
              </a:ext>
            </a:extLst>
          </p:cNvPr>
          <p:cNvSpPr>
            <a:spLocks noGrp="1"/>
          </p:cNvSpPr>
          <p:nvPr>
            <p:ph type="title"/>
          </p:nvPr>
        </p:nvSpPr>
        <p:spPr>
          <a:xfrm>
            <a:off x="314325" y="215900"/>
            <a:ext cx="8515350" cy="600075"/>
          </a:xfrm>
        </p:spPr>
        <p:txBody>
          <a:bodyPr/>
          <a:lstStyle/>
          <a:p>
            <a:pPr algn="ctr"/>
            <a:r>
              <a:rPr lang="es-ES" dirty="0"/>
              <a:t>REANIMACIÓN CARDIOPULMONAR ADULTOS</a:t>
            </a:r>
          </a:p>
        </p:txBody>
      </p:sp>
      <p:pic>
        <p:nvPicPr>
          <p:cNvPr id="5" name="Marcador de contenido 3">
            <a:extLst>
              <a:ext uri="{FF2B5EF4-FFF2-40B4-BE49-F238E27FC236}">
                <a16:creationId xmlns:a16="http://schemas.microsoft.com/office/drawing/2014/main" id="{37D64A88-E491-4DC8-B7F8-512C618AAA70}"/>
              </a:ext>
            </a:extLst>
          </p:cNvPr>
          <p:cNvPicPr>
            <a:picLocks noGrp="1"/>
          </p:cNvPicPr>
          <p:nvPr>
            <p:ph idx="1"/>
          </p:nvPr>
        </p:nvPicPr>
        <p:blipFill>
          <a:blip r:embed="rId2"/>
          <a:stretch>
            <a:fillRect/>
          </a:stretch>
        </p:blipFill>
        <p:spPr>
          <a:xfrm>
            <a:off x="314325" y="1066800"/>
            <a:ext cx="8515349" cy="5791200"/>
          </a:xfrm>
          <a:prstGeom prst="rect">
            <a:avLst/>
          </a:prstGeom>
        </p:spPr>
      </p:pic>
    </p:spTree>
    <p:extLst>
      <p:ext uri="{BB962C8B-B14F-4D97-AF65-F5344CB8AC3E}">
        <p14:creationId xmlns:p14="http://schemas.microsoft.com/office/powerpoint/2010/main" val="3744267515"/>
      </p:ext>
    </p:extLst>
  </p:cSld>
  <p:clrMapOvr>
    <a:masterClrMapping/>
  </p:clrMapOvr>
  <p:transition spd="med">
    <p:wipe dir="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1E6DEB-A4BD-4F03-9446-E3B7B4A37D58}"/>
              </a:ext>
            </a:extLst>
          </p:cNvPr>
          <p:cNvSpPr>
            <a:spLocks noGrp="1"/>
          </p:cNvSpPr>
          <p:nvPr>
            <p:ph type="title"/>
          </p:nvPr>
        </p:nvSpPr>
        <p:spPr/>
        <p:txBody>
          <a:bodyPr/>
          <a:lstStyle/>
          <a:p>
            <a:pPr algn="ctr"/>
            <a:r>
              <a:rPr lang="es-ES" dirty="0"/>
              <a:t>REANIMACIÓN CARDIOPULMONAR ADULTOS</a:t>
            </a:r>
          </a:p>
        </p:txBody>
      </p:sp>
      <p:sp>
        <p:nvSpPr>
          <p:cNvPr id="3" name="Marcador de contenido 2">
            <a:extLst>
              <a:ext uri="{FF2B5EF4-FFF2-40B4-BE49-F238E27FC236}">
                <a16:creationId xmlns:a16="http://schemas.microsoft.com/office/drawing/2014/main" id="{F49A4F07-5385-4B9B-9CCF-1BE4FDB05CE0}"/>
              </a:ext>
            </a:extLst>
          </p:cNvPr>
          <p:cNvSpPr>
            <a:spLocks noGrp="1"/>
          </p:cNvSpPr>
          <p:nvPr>
            <p:ph idx="1"/>
          </p:nvPr>
        </p:nvSpPr>
        <p:spPr>
          <a:xfrm>
            <a:off x="319088" y="1017639"/>
            <a:ext cx="8524875" cy="4843411"/>
          </a:xfrm>
        </p:spPr>
        <p:txBody>
          <a:bodyPr/>
          <a:lstStyle/>
          <a:p>
            <a:pPr lvl="0" algn="ctr"/>
            <a:r>
              <a:rPr lang="es-ES" b="1" dirty="0"/>
              <a:t>Realice 30 compresiones ininterrumpidas y 2 insuflaciones.</a:t>
            </a:r>
            <a:endParaRPr lang="es-ES" dirty="0"/>
          </a:p>
          <a:p>
            <a:pPr lvl="0" algn="ctr"/>
            <a:r>
              <a:rPr lang="es-ES" b="1" dirty="0"/>
              <a:t>Repita 5 ciclos.</a:t>
            </a:r>
            <a:endParaRPr lang="es-ES" dirty="0"/>
          </a:p>
          <a:p>
            <a:pPr lvl="0" algn="ctr"/>
            <a:r>
              <a:rPr lang="es-ES" b="1" dirty="0"/>
              <a:t>Tiene que hacer entre 100 y 120 compresiones por minuto.</a:t>
            </a:r>
            <a:endParaRPr lang="es-ES" dirty="0"/>
          </a:p>
          <a:p>
            <a:pPr lvl="0" algn="ctr"/>
            <a:r>
              <a:rPr lang="es-ES" b="1" dirty="0"/>
              <a:t>Evalúe a la víctima cada 5 ciclos, si no hay recuperación, continúe con las compresiones.</a:t>
            </a:r>
          </a:p>
          <a:p>
            <a:pPr marL="0" lvl="0" indent="0" algn="just">
              <a:buNone/>
            </a:pPr>
            <a:endParaRPr lang="es-ES" b="1" u="sng" dirty="0"/>
          </a:p>
          <a:p>
            <a:pPr marL="0" lvl="0" indent="0" algn="just">
              <a:buNone/>
            </a:pPr>
            <a:r>
              <a:rPr lang="es-ES" b="1" u="sng" dirty="0"/>
              <a:t>¿Cuando terminar la RCP?</a:t>
            </a:r>
            <a:endParaRPr lang="es-ES" u="sng" dirty="0"/>
          </a:p>
          <a:p>
            <a:pPr lvl="1" algn="just">
              <a:buFont typeface="Wingdings" panose="05000000000000000000" pitchFamily="2" charset="2"/>
              <a:buChar char="§"/>
            </a:pPr>
            <a:r>
              <a:rPr lang="es-ES" sz="2000" u="sng" dirty="0"/>
              <a:t>Si no recupera la conciencia continúe con las compresiones </a:t>
            </a:r>
            <a:r>
              <a:rPr lang="es-ES" sz="2000" dirty="0"/>
              <a:t>hasta que llegue el equipo de emergencias.</a:t>
            </a:r>
          </a:p>
          <a:p>
            <a:pPr lvl="1" algn="just">
              <a:buFont typeface="Wingdings" panose="05000000000000000000" pitchFamily="2" charset="2"/>
              <a:buChar char="§"/>
            </a:pPr>
            <a:r>
              <a:rPr lang="es-ES" sz="2000" u="sng" dirty="0"/>
              <a:t>Si la persona recupera la conciencia</a:t>
            </a:r>
            <a:r>
              <a:rPr lang="es-ES" sz="2000" dirty="0"/>
              <a:t>, colóquela en </a:t>
            </a:r>
            <a:r>
              <a:rPr lang="es-ES" sz="2000" u="sng" dirty="0"/>
              <a:t>PLS</a:t>
            </a:r>
            <a:r>
              <a:rPr lang="es-ES" sz="2000" dirty="0"/>
              <a:t> hasta que llegue el equipo de emergencias.</a:t>
            </a:r>
          </a:p>
          <a:p>
            <a:endParaRPr lang="es-ES" dirty="0"/>
          </a:p>
        </p:txBody>
      </p:sp>
    </p:spTree>
    <p:extLst>
      <p:ext uri="{BB962C8B-B14F-4D97-AF65-F5344CB8AC3E}">
        <p14:creationId xmlns:p14="http://schemas.microsoft.com/office/powerpoint/2010/main" val="1518138915"/>
      </p:ext>
    </p:extLst>
  </p:cSld>
  <p:clrMapOvr>
    <a:masterClrMapping/>
  </p:clrMapOvr>
  <p:transition spd="med">
    <p:wipe dir="r"/>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6394EF-D9D5-49AD-8D5B-D0739746ED24}"/>
              </a:ext>
            </a:extLst>
          </p:cNvPr>
          <p:cNvSpPr>
            <a:spLocks noGrp="1"/>
          </p:cNvSpPr>
          <p:nvPr>
            <p:ph type="title"/>
          </p:nvPr>
        </p:nvSpPr>
        <p:spPr/>
        <p:txBody>
          <a:bodyPr/>
          <a:lstStyle/>
          <a:p>
            <a:pPr algn="ctr"/>
            <a:r>
              <a:rPr lang="es-ES" dirty="0"/>
              <a:t>REANIMACIÓN CARDIOPULMONAR BEBÉS</a:t>
            </a:r>
          </a:p>
        </p:txBody>
      </p:sp>
      <p:sp>
        <p:nvSpPr>
          <p:cNvPr id="3" name="Marcador de contenido 2">
            <a:extLst>
              <a:ext uri="{FF2B5EF4-FFF2-40B4-BE49-F238E27FC236}">
                <a16:creationId xmlns:a16="http://schemas.microsoft.com/office/drawing/2014/main" id="{412648B0-54EF-4AF5-8D9F-2C4949A9F968}"/>
              </a:ext>
            </a:extLst>
          </p:cNvPr>
          <p:cNvSpPr>
            <a:spLocks noGrp="1"/>
          </p:cNvSpPr>
          <p:nvPr>
            <p:ph idx="1"/>
          </p:nvPr>
        </p:nvSpPr>
        <p:spPr>
          <a:xfrm>
            <a:off x="319088" y="1032387"/>
            <a:ext cx="8524875" cy="5825613"/>
          </a:xfrm>
        </p:spPr>
        <p:txBody>
          <a:bodyPr/>
          <a:lstStyle/>
          <a:p>
            <a:pPr algn="just"/>
            <a:r>
              <a:rPr lang="es-ES" b="1" u="sng" dirty="0"/>
              <a:t>Reanimación Cardiopulmonar en Niños</a:t>
            </a:r>
            <a:endParaRPr lang="es-ES" u="sng" dirty="0"/>
          </a:p>
          <a:p>
            <a:pPr marL="0" indent="0" algn="just">
              <a:spcAft>
                <a:spcPts val="50"/>
              </a:spcAft>
              <a:buNone/>
            </a:pPr>
            <a:r>
              <a:rPr lang="es-ES" u="sng" dirty="0"/>
              <a:t>Mismo protocolo en adultos</a:t>
            </a:r>
            <a:r>
              <a:rPr lang="es-ES" dirty="0"/>
              <a:t> adaptando las técnicas de ventilación y masaje cardiaco. </a:t>
            </a:r>
            <a:r>
              <a:rPr lang="es-ES" u="sng" dirty="0"/>
              <a:t>Las vías aéreas se abren inclinando levemente el mentón</a:t>
            </a:r>
            <a:r>
              <a:rPr lang="es-ES" dirty="0"/>
              <a:t>.</a:t>
            </a:r>
          </a:p>
          <a:p>
            <a:pPr marL="0" lvl="0" indent="0" algn="just">
              <a:spcAft>
                <a:spcPts val="50"/>
              </a:spcAft>
              <a:buNone/>
            </a:pPr>
            <a:endParaRPr lang="es-ES" b="1" dirty="0"/>
          </a:p>
          <a:p>
            <a:pPr marL="0" lvl="0" indent="0" algn="just">
              <a:spcAft>
                <a:spcPts val="50"/>
              </a:spcAft>
              <a:buNone/>
            </a:pPr>
            <a:r>
              <a:rPr lang="es-ES" b="1" dirty="0"/>
              <a:t>Procedimiento RCP</a:t>
            </a:r>
          </a:p>
          <a:p>
            <a:pPr marL="647700" lvl="1" indent="-457200" algn="just">
              <a:spcAft>
                <a:spcPts val="50"/>
              </a:spcAft>
              <a:buFont typeface="+mj-lt"/>
              <a:buAutoNum type="alphaLcParenR"/>
            </a:pPr>
            <a:r>
              <a:rPr lang="es-ES" sz="2000" dirty="0"/>
              <a:t>Inicie la </a:t>
            </a:r>
            <a:r>
              <a:rPr lang="es-ES" sz="2000" b="1" dirty="0"/>
              <a:t>RCP </a:t>
            </a:r>
            <a:r>
              <a:rPr lang="es-ES" sz="2000" dirty="0"/>
              <a:t>y pida a un tercero que </a:t>
            </a:r>
            <a:r>
              <a:rPr lang="es-ES" sz="2000" b="1" dirty="0"/>
              <a:t>llame a emergencias.</a:t>
            </a:r>
            <a:endParaRPr lang="es-ES" sz="2000" dirty="0"/>
          </a:p>
          <a:p>
            <a:pPr marL="647700" lvl="1" indent="-457200" algn="just">
              <a:spcAft>
                <a:spcPts val="50"/>
              </a:spcAft>
              <a:buFont typeface="+mj-lt"/>
              <a:buAutoNum type="alphaLcParenR"/>
            </a:pPr>
            <a:r>
              <a:rPr lang="es-ES" sz="2000" dirty="0"/>
              <a:t>Si se encuentra solo, haga dos (2) minutos de RCP, llame a emergencias y continuá con las maniobras hasta la llegada de la ayuda médica.</a:t>
            </a:r>
          </a:p>
          <a:p>
            <a:pPr marL="647700" lvl="1" indent="-457200" algn="just">
              <a:spcAft>
                <a:spcPts val="50"/>
              </a:spcAft>
              <a:buFont typeface="+mj-lt"/>
              <a:buAutoNum type="alphaLcParenR"/>
            </a:pPr>
            <a:r>
              <a:rPr lang="es-AR" sz="2000" dirty="0"/>
              <a:t>Cubra firmemente con la boca, la boca y nariz del bebé. </a:t>
            </a:r>
            <a:r>
              <a:rPr lang="es-ES" sz="2000" b="1" dirty="0"/>
              <a:t>Aplique 2 insuflaciones, de 1 segundo cada una,</a:t>
            </a:r>
            <a:r>
              <a:rPr lang="es-ES" sz="2000" dirty="0"/>
              <a:t> apenas soplando, que eleven el pecho del bebé.</a:t>
            </a:r>
          </a:p>
          <a:p>
            <a:pPr marL="647700" lvl="1" indent="-457200" algn="just">
              <a:spcAft>
                <a:spcPts val="50"/>
              </a:spcAft>
              <a:buFont typeface="+mj-lt"/>
              <a:buAutoNum type="alphaLcParenR"/>
            </a:pPr>
            <a:r>
              <a:rPr lang="es-ES" sz="2000" b="1" dirty="0"/>
              <a:t>Comprima y ventile </a:t>
            </a:r>
            <a:r>
              <a:rPr lang="es-ES" sz="2000" dirty="0"/>
              <a:t>hasta que el bebé se mueva o llegue ayuda médica.</a:t>
            </a:r>
          </a:p>
          <a:p>
            <a:endParaRPr lang="es-ES" dirty="0"/>
          </a:p>
        </p:txBody>
      </p:sp>
    </p:spTree>
    <p:extLst>
      <p:ext uri="{BB962C8B-B14F-4D97-AF65-F5344CB8AC3E}">
        <p14:creationId xmlns:p14="http://schemas.microsoft.com/office/powerpoint/2010/main" val="549514476"/>
      </p:ext>
    </p:extLst>
  </p:cSld>
  <p:clrMapOvr>
    <a:masterClrMapping/>
  </p:clrMapOvr>
  <p:transition spd="med">
    <p:wipe dir="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Marcador de contenido 3" descr="https://www.argentina.gob.ar/sites/default/files/rcpbebes6.jpg">
            <a:extLst>
              <a:ext uri="{FF2B5EF4-FFF2-40B4-BE49-F238E27FC236}">
                <a16:creationId xmlns:a16="http://schemas.microsoft.com/office/drawing/2014/main" id="{B4A4C866-287A-4114-B56F-27669706BDEB}"/>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36730" y="2849279"/>
            <a:ext cx="2594520" cy="3678026"/>
          </a:xfrm>
          <a:prstGeom prst="rect">
            <a:avLst/>
          </a:prstGeom>
          <a:noFill/>
          <a:ln>
            <a:noFill/>
          </a:ln>
        </p:spPr>
      </p:pic>
      <p:sp>
        <p:nvSpPr>
          <p:cNvPr id="2" name="Título 1">
            <a:extLst>
              <a:ext uri="{FF2B5EF4-FFF2-40B4-BE49-F238E27FC236}">
                <a16:creationId xmlns:a16="http://schemas.microsoft.com/office/drawing/2014/main" id="{519A0E3E-D258-417A-84F1-10C501167219}"/>
              </a:ext>
            </a:extLst>
          </p:cNvPr>
          <p:cNvSpPr>
            <a:spLocks noGrp="1"/>
          </p:cNvSpPr>
          <p:nvPr>
            <p:ph type="title"/>
          </p:nvPr>
        </p:nvSpPr>
        <p:spPr/>
        <p:txBody>
          <a:bodyPr/>
          <a:lstStyle/>
          <a:p>
            <a:pPr algn="ctr"/>
            <a:r>
              <a:rPr lang="es-ES" dirty="0"/>
              <a:t>REANIMACIÓN CARDIOPULMONAR BEBÉS</a:t>
            </a:r>
          </a:p>
        </p:txBody>
      </p:sp>
      <p:sp>
        <p:nvSpPr>
          <p:cNvPr id="5" name="Marcador de contenido 2">
            <a:extLst>
              <a:ext uri="{FF2B5EF4-FFF2-40B4-BE49-F238E27FC236}">
                <a16:creationId xmlns:a16="http://schemas.microsoft.com/office/drawing/2014/main" id="{4E69B41C-F1FD-4C42-BE5F-035896350C81}"/>
              </a:ext>
            </a:extLst>
          </p:cNvPr>
          <p:cNvSpPr txBox="1">
            <a:spLocks/>
          </p:cNvSpPr>
          <p:nvPr/>
        </p:nvSpPr>
        <p:spPr bwMode="auto">
          <a:xfrm>
            <a:off x="314325" y="1015911"/>
            <a:ext cx="8515350" cy="1630307"/>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marL="190500" indent="-190500" algn="l" rtl="0" eaLnBrk="1" fontAlgn="base" hangingPunct="1">
              <a:spcBef>
                <a:spcPct val="20000"/>
              </a:spcBef>
              <a:spcAft>
                <a:spcPct val="0"/>
              </a:spcAft>
              <a:buClr>
                <a:schemeClr val="hlink"/>
              </a:buClr>
              <a:buFont typeface="Wingdings" pitchFamily="2" charset="2"/>
              <a:buChar char="§"/>
              <a:defRPr sz="2000">
                <a:solidFill>
                  <a:schemeClr val="tx1"/>
                </a:solidFill>
                <a:latin typeface="+mn-lt"/>
                <a:ea typeface="+mn-ea"/>
                <a:cs typeface="+mn-cs"/>
              </a:defRPr>
            </a:lvl1pPr>
            <a:lvl2pPr marL="381000" indent="-188913" algn="l" rtl="0" eaLnBrk="1" fontAlgn="base" hangingPunct="1">
              <a:spcBef>
                <a:spcPct val="20000"/>
              </a:spcBef>
              <a:spcAft>
                <a:spcPct val="0"/>
              </a:spcAft>
              <a:buClr>
                <a:schemeClr val="hlink"/>
              </a:buClr>
              <a:buChar char="-"/>
              <a:defRPr>
                <a:solidFill>
                  <a:schemeClr val="tx1"/>
                </a:solidFill>
                <a:latin typeface="+mn-lt"/>
              </a:defRPr>
            </a:lvl2pPr>
            <a:lvl3pPr marL="561975" indent="-179388" algn="l" rtl="0" eaLnBrk="1" fontAlgn="base" hangingPunct="1">
              <a:spcBef>
                <a:spcPct val="20000"/>
              </a:spcBef>
              <a:spcAft>
                <a:spcPct val="0"/>
              </a:spcAft>
              <a:buClr>
                <a:schemeClr val="hlink"/>
              </a:buClr>
              <a:buChar char="-"/>
              <a:defRPr>
                <a:solidFill>
                  <a:schemeClr val="tx1"/>
                </a:solidFill>
                <a:latin typeface="+mn-lt"/>
              </a:defRPr>
            </a:lvl3pPr>
            <a:lvl4pPr marL="752475" indent="-188913" algn="l" rtl="0" eaLnBrk="1" fontAlgn="base" hangingPunct="1">
              <a:spcBef>
                <a:spcPct val="20000"/>
              </a:spcBef>
              <a:spcAft>
                <a:spcPct val="0"/>
              </a:spcAft>
              <a:buClr>
                <a:schemeClr val="hlink"/>
              </a:buClr>
              <a:buChar char="-"/>
              <a:defRPr>
                <a:solidFill>
                  <a:schemeClr val="tx1"/>
                </a:solidFill>
                <a:latin typeface="+mn-lt"/>
              </a:defRPr>
            </a:lvl4pPr>
            <a:lvl5pPr marL="9620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5pPr>
            <a:lvl6pPr marL="14192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6pPr>
            <a:lvl7pPr marL="18764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7pPr>
            <a:lvl8pPr marL="23336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8pPr>
            <a:lvl9pPr marL="2790825" indent="-207963" algn="l" rtl="0" eaLnBrk="1" fontAlgn="base" hangingPunct="1">
              <a:spcBef>
                <a:spcPct val="20000"/>
              </a:spcBef>
              <a:spcAft>
                <a:spcPct val="0"/>
              </a:spcAft>
              <a:buClr>
                <a:schemeClr val="hlink"/>
              </a:buClr>
              <a:buFont typeface="Wingdings" pitchFamily="2" charset="2"/>
              <a:buChar char="§"/>
              <a:defRPr>
                <a:solidFill>
                  <a:schemeClr val="tx1"/>
                </a:solidFill>
                <a:latin typeface="+mn-lt"/>
              </a:defRPr>
            </a:lvl9pPr>
          </a:lstStyle>
          <a:p>
            <a:pPr lvl="0">
              <a:spcAft>
                <a:spcPts val="50"/>
              </a:spcAft>
            </a:pPr>
            <a:r>
              <a:rPr lang="es-ES" sz="1800" b="1" dirty="0"/>
              <a:t>Realice 30 compresiones ininterrumpidas y luego 2 insuflaciones.</a:t>
            </a:r>
            <a:endParaRPr lang="es-ES" sz="1800" dirty="0"/>
          </a:p>
          <a:p>
            <a:pPr lvl="0">
              <a:spcAft>
                <a:spcPts val="50"/>
              </a:spcAft>
            </a:pPr>
            <a:r>
              <a:rPr lang="es-ES" sz="1800" b="1" dirty="0"/>
              <a:t>Repita 5 ciclos.</a:t>
            </a:r>
            <a:endParaRPr lang="es-ES" sz="1800" dirty="0"/>
          </a:p>
          <a:p>
            <a:pPr lvl="0">
              <a:spcAft>
                <a:spcPts val="50"/>
              </a:spcAft>
            </a:pPr>
            <a:r>
              <a:rPr lang="es-ES" sz="1800" b="1" dirty="0"/>
              <a:t>Tiene que hacer entre 100 y 120 compresiones por minuto.</a:t>
            </a:r>
            <a:endParaRPr lang="es-ES" sz="1800" dirty="0"/>
          </a:p>
          <a:p>
            <a:pPr lvl="0">
              <a:spcAft>
                <a:spcPts val="50"/>
              </a:spcAft>
            </a:pPr>
            <a:r>
              <a:rPr lang="es-ES" sz="1800" b="1" dirty="0"/>
              <a:t>Reevalúe al bebé y, si no hay recuperación continúe con las compresiones.</a:t>
            </a:r>
          </a:p>
          <a:p>
            <a:pPr marL="0" lvl="0" indent="0">
              <a:spcAft>
                <a:spcPts val="50"/>
              </a:spcAft>
              <a:buNone/>
            </a:pPr>
            <a:endParaRPr lang="es-ES" sz="1800" dirty="0"/>
          </a:p>
          <a:p>
            <a:pPr marL="0" indent="0" algn="just">
              <a:buNone/>
            </a:pPr>
            <a:endParaRPr lang="es-ES" kern="0" dirty="0"/>
          </a:p>
        </p:txBody>
      </p:sp>
      <p:sp>
        <p:nvSpPr>
          <p:cNvPr id="7" name="Rectángulo 6"/>
          <p:cNvSpPr/>
          <p:nvPr/>
        </p:nvSpPr>
        <p:spPr>
          <a:xfrm>
            <a:off x="314325" y="2386901"/>
            <a:ext cx="5560791" cy="4247317"/>
          </a:xfrm>
          <a:prstGeom prst="rect">
            <a:avLst/>
          </a:prstGeom>
        </p:spPr>
        <p:txBody>
          <a:bodyPr wrap="square">
            <a:spAutoFit/>
          </a:bodyPr>
          <a:lstStyle/>
          <a:p>
            <a:pPr indent="-457200" algn="just"/>
            <a:r>
              <a:rPr lang="es-ES" b="1" u="sng" dirty="0">
                <a:latin typeface="+mn-lt"/>
              </a:rPr>
              <a:t>Técnicas de compresión en RCP en bebes</a:t>
            </a:r>
          </a:p>
          <a:p>
            <a:pPr marL="0" lvl="1" algn="just">
              <a:buClr>
                <a:srgbClr val="FF6600"/>
              </a:buClr>
            </a:pPr>
            <a:r>
              <a:rPr lang="es-ES" u="sng" dirty="0">
                <a:latin typeface="+mn-lt"/>
              </a:rPr>
              <a:t>Técnica A:</a:t>
            </a:r>
          </a:p>
          <a:p>
            <a:pPr marL="342900" lvl="2" indent="-342900" algn="just">
              <a:buClr>
                <a:srgbClr val="FF6600"/>
              </a:buClr>
              <a:buFont typeface="+mj-lt"/>
              <a:buAutoNum type="arabicPeriod"/>
            </a:pPr>
            <a:r>
              <a:rPr lang="es-ES" dirty="0">
                <a:latin typeface="+mn-lt"/>
              </a:rPr>
              <a:t>Coloque los dedos índice y medio en el centro del esternón, entre los pezones, sin presionar en el extremo del esternón.</a:t>
            </a:r>
          </a:p>
          <a:p>
            <a:pPr marL="342900" lvl="2" indent="-342900" algn="just">
              <a:buClr>
                <a:srgbClr val="FF6600"/>
              </a:buClr>
              <a:buFont typeface="+mj-lt"/>
              <a:buAutoNum type="arabicPeriod"/>
            </a:pPr>
            <a:r>
              <a:rPr lang="es-ES" dirty="0">
                <a:latin typeface="+mn-lt"/>
              </a:rPr>
              <a:t>Aplique presión hacia abajo, comprimiendo 4 cm de profundidad.</a:t>
            </a:r>
          </a:p>
          <a:p>
            <a:pPr marL="342900" lvl="2" indent="-342900" algn="just">
              <a:buClr>
                <a:srgbClr val="FF6600"/>
              </a:buClr>
              <a:buFont typeface="+mj-lt"/>
              <a:buAutoNum type="arabicPeriod"/>
            </a:pPr>
            <a:r>
              <a:rPr lang="es-ES" dirty="0">
                <a:latin typeface="+mn-lt"/>
              </a:rPr>
              <a:t>Continúe realizando RCP hasta que llegue la ayuda médica.</a:t>
            </a:r>
          </a:p>
          <a:p>
            <a:pPr marL="342900" lvl="2" indent="-342900" algn="just">
              <a:buClr>
                <a:srgbClr val="FF6600"/>
              </a:buClr>
              <a:buFont typeface="+mj-lt"/>
              <a:buAutoNum type="arabicPeriod"/>
            </a:pPr>
            <a:r>
              <a:rPr lang="es-ES" dirty="0">
                <a:latin typeface="+mn-lt"/>
              </a:rPr>
              <a:t>Haga 30 COMPRESIONES + 2 INSUFLACIONES y luego repita 5 VECES o 2 MINUTOS de RCP.</a:t>
            </a:r>
          </a:p>
          <a:p>
            <a:pPr marL="342900" lvl="2" indent="-342900" algn="just">
              <a:buClr>
                <a:srgbClr val="FF6600"/>
              </a:buClr>
              <a:buFont typeface="+mj-lt"/>
              <a:buAutoNum type="arabicPeriod"/>
            </a:pPr>
            <a:r>
              <a:rPr lang="es-ES" dirty="0">
                <a:latin typeface="+mn-lt"/>
              </a:rPr>
              <a:t>Si aún no presenta respiración normal, tos o algún movimiento, repita el ciclo hasta que se recupere o llegue la ayuda médica.</a:t>
            </a:r>
          </a:p>
        </p:txBody>
      </p:sp>
    </p:spTree>
    <p:extLst>
      <p:ext uri="{BB962C8B-B14F-4D97-AF65-F5344CB8AC3E}">
        <p14:creationId xmlns:p14="http://schemas.microsoft.com/office/powerpoint/2010/main" val="3969576179"/>
      </p:ext>
    </p:extLst>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319088" y="372654"/>
            <a:ext cx="8515350" cy="600075"/>
          </a:xfrm>
        </p:spPr>
        <p:txBody>
          <a:bodyPr/>
          <a:lstStyle/>
          <a:p>
            <a:pPr algn="ctr"/>
            <a:r>
              <a:rPr lang="es-ES" dirty="0"/>
              <a:t>¿Qué son los accidentes?</a:t>
            </a:r>
            <a:br>
              <a:rPr lang="es-ES" u="sng" dirty="0"/>
            </a:br>
            <a:endParaRPr lang="es-AR" dirty="0"/>
          </a:p>
        </p:txBody>
      </p:sp>
      <p:sp>
        <p:nvSpPr>
          <p:cNvPr id="3" name="Marcador de contenido 2"/>
          <p:cNvSpPr>
            <a:spLocks noGrp="1"/>
          </p:cNvSpPr>
          <p:nvPr>
            <p:ph idx="1"/>
          </p:nvPr>
        </p:nvSpPr>
        <p:spPr>
          <a:xfrm>
            <a:off x="319088" y="1045729"/>
            <a:ext cx="8524875" cy="4766541"/>
          </a:xfrm>
        </p:spPr>
        <p:txBody>
          <a:bodyPr/>
          <a:lstStyle/>
          <a:p>
            <a:pPr marL="0" indent="0" algn="just">
              <a:buNone/>
            </a:pPr>
            <a:r>
              <a:rPr lang="es-ES" sz="2400" dirty="0"/>
              <a:t>Según la Ley de Riesgo del Trabajo (Ley Nº 24.557) en el Capítulo III - Art 6º define a los accidentes de trabajo de la siguiente forma: </a:t>
            </a:r>
          </a:p>
          <a:p>
            <a:pPr algn="just"/>
            <a:r>
              <a:rPr lang="es-ES" sz="2400" dirty="0"/>
              <a:t>“Se llama accidente de trabajo a todo acontecimiento súbito y violento ocurrido por el hecho u ocasión del trabajo, o en el trayecto entre el domicilio del trabajador y el lugar del trabajo, siempre y cuando el damnificado no hubiere interrumpido o alterado dicho trayecto por causas ajenas al trabajo”.</a:t>
            </a:r>
          </a:p>
          <a:p>
            <a:endParaRPr lang="es-AR" dirty="0"/>
          </a:p>
        </p:txBody>
      </p:sp>
    </p:spTree>
    <p:extLst>
      <p:ext uri="{BB962C8B-B14F-4D97-AF65-F5344CB8AC3E}">
        <p14:creationId xmlns:p14="http://schemas.microsoft.com/office/powerpoint/2010/main" val="3572302284"/>
      </p:ext>
    </p:extLst>
  </p:cSld>
  <p:clrMapOvr>
    <a:masterClrMapping/>
  </p:clrMapOvr>
  <p:transition spd="med">
    <p:wipe dir="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B6CC8-181C-4F83-8380-C6415EE40DE5}"/>
              </a:ext>
            </a:extLst>
          </p:cNvPr>
          <p:cNvSpPr>
            <a:spLocks noGrp="1"/>
          </p:cNvSpPr>
          <p:nvPr>
            <p:ph type="title"/>
          </p:nvPr>
        </p:nvSpPr>
        <p:spPr/>
        <p:txBody>
          <a:bodyPr/>
          <a:lstStyle/>
          <a:p>
            <a:pPr algn="ctr"/>
            <a:r>
              <a:rPr lang="es-ES" dirty="0"/>
              <a:t>REANIMACIÓN CARDIOPULMONAR BEBÉS</a:t>
            </a:r>
          </a:p>
        </p:txBody>
      </p:sp>
      <p:sp>
        <p:nvSpPr>
          <p:cNvPr id="3" name="Marcador de contenido 2">
            <a:extLst>
              <a:ext uri="{FF2B5EF4-FFF2-40B4-BE49-F238E27FC236}">
                <a16:creationId xmlns:a16="http://schemas.microsoft.com/office/drawing/2014/main" id="{76488B5C-D731-4F58-B285-149C5ED90284}"/>
              </a:ext>
            </a:extLst>
          </p:cNvPr>
          <p:cNvSpPr>
            <a:spLocks noGrp="1"/>
          </p:cNvSpPr>
          <p:nvPr>
            <p:ph idx="1"/>
          </p:nvPr>
        </p:nvSpPr>
        <p:spPr>
          <a:xfrm>
            <a:off x="314325" y="1025237"/>
            <a:ext cx="5518439" cy="6471316"/>
          </a:xfrm>
        </p:spPr>
        <p:txBody>
          <a:bodyPr/>
          <a:lstStyle/>
          <a:p>
            <a:pPr marL="0" lvl="1" indent="0" algn="just">
              <a:buNone/>
            </a:pPr>
            <a:r>
              <a:rPr lang="es-ES" sz="2000" u="sng" dirty="0"/>
              <a:t>Técnica B:</a:t>
            </a:r>
          </a:p>
          <a:p>
            <a:pPr marL="354012" indent="-342900" algn="just">
              <a:buFont typeface="+mj-lt"/>
              <a:buAutoNum type="arabicPeriod"/>
            </a:pPr>
            <a:r>
              <a:rPr lang="es-ES" dirty="0"/>
              <a:t>Con ambas manos, tome al bebé del pecho y presiona con los pulgares en el centro del esternón. </a:t>
            </a:r>
          </a:p>
          <a:p>
            <a:pPr marL="354012" indent="-342900" algn="just">
              <a:buFont typeface="+mj-lt"/>
              <a:buAutoNum type="arabicPeriod"/>
            </a:pPr>
            <a:r>
              <a:rPr lang="es-ES" dirty="0"/>
              <a:t>Aplique presión hacia abajo, comprimiendo 4 cm de profundidad.</a:t>
            </a:r>
          </a:p>
          <a:p>
            <a:pPr marL="354012" indent="-342900" algn="just">
              <a:buFont typeface="+mj-lt"/>
              <a:buAutoNum type="arabicPeriod"/>
            </a:pPr>
            <a:r>
              <a:rPr lang="es-ES" dirty="0"/>
              <a:t>Continúe realizando RCP hasta que llegue la ayuda médica.</a:t>
            </a:r>
          </a:p>
          <a:p>
            <a:pPr marL="354012" indent="-342900" algn="just">
              <a:buFont typeface="+mj-lt"/>
              <a:buAutoNum type="arabicPeriod"/>
            </a:pPr>
            <a:r>
              <a:rPr lang="es-ES" dirty="0"/>
              <a:t>Haga 30 COMPRESIONES + 2 INSUFLACIONES y luego repita 5 VECES o 2 MINUTOS de RCP.</a:t>
            </a:r>
          </a:p>
          <a:p>
            <a:pPr marL="354012" indent="-342900" algn="just">
              <a:buFont typeface="+mj-lt"/>
              <a:buAutoNum type="arabicPeriod"/>
            </a:pPr>
            <a:r>
              <a:rPr lang="es-ES" dirty="0"/>
              <a:t>Si aún no presenta respiración normal, tos o algún movimiento, repita el ciclo hasta que se recupere o llegue la ayuda médica.</a:t>
            </a:r>
          </a:p>
          <a:p>
            <a:pPr marL="725487" lvl="2" indent="-342900" algn="just">
              <a:buFont typeface="+mj-lt"/>
              <a:buAutoNum type="alphaLcParenR"/>
            </a:pPr>
            <a:endParaRPr lang="es-ES" sz="2200" dirty="0"/>
          </a:p>
        </p:txBody>
      </p:sp>
      <p:pic>
        <p:nvPicPr>
          <p:cNvPr id="5" name="Picture 2" descr="https://www.argentina.gob.ar/sites/default/files/rcpbebes3.jpg">
            <a:extLst>
              <a:ext uri="{FF2B5EF4-FFF2-40B4-BE49-F238E27FC236}">
                <a16:creationId xmlns:a16="http://schemas.microsoft.com/office/drawing/2014/main" id="{11F36B1E-4AEF-48EE-94DF-E365595F7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1392" y="1835382"/>
            <a:ext cx="2848283" cy="37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898208"/>
      </p:ext>
    </p:extLst>
  </p:cSld>
  <p:clrMapOvr>
    <a:masterClrMapping/>
  </p:clrMapOvr>
  <p:transition spd="med">
    <p:wipe dir="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2718D6-9097-413A-A026-7D3E90191FA2}"/>
              </a:ext>
            </a:extLst>
          </p:cNvPr>
          <p:cNvSpPr>
            <a:spLocks noGrp="1"/>
          </p:cNvSpPr>
          <p:nvPr>
            <p:ph type="title"/>
          </p:nvPr>
        </p:nvSpPr>
        <p:spPr/>
        <p:txBody>
          <a:bodyPr/>
          <a:lstStyle/>
          <a:p>
            <a:pPr algn="ctr"/>
            <a:r>
              <a:rPr lang="es-ES" dirty="0"/>
              <a:t>REANIMACIÓN CARDIOPULMONAR NIÑOS</a:t>
            </a:r>
          </a:p>
        </p:txBody>
      </p:sp>
      <p:sp>
        <p:nvSpPr>
          <p:cNvPr id="3" name="Marcador de contenido 2">
            <a:extLst>
              <a:ext uri="{FF2B5EF4-FFF2-40B4-BE49-F238E27FC236}">
                <a16:creationId xmlns:a16="http://schemas.microsoft.com/office/drawing/2014/main" id="{42CA7E09-89B9-4B27-BEDC-4B6F60CBB27D}"/>
              </a:ext>
            </a:extLst>
          </p:cNvPr>
          <p:cNvSpPr>
            <a:spLocks noGrp="1"/>
          </p:cNvSpPr>
          <p:nvPr>
            <p:ph idx="1"/>
          </p:nvPr>
        </p:nvSpPr>
        <p:spPr>
          <a:xfrm>
            <a:off x="314325" y="1064299"/>
            <a:ext cx="8515350" cy="4149035"/>
          </a:xfrm>
        </p:spPr>
        <p:txBody>
          <a:bodyPr/>
          <a:lstStyle/>
          <a:p>
            <a:pPr algn="just"/>
            <a:r>
              <a:rPr lang="es-ES" b="1" dirty="0"/>
              <a:t>Si comienza a respirar por sí mismo, colóquelo en posición de recuperación (lateral), evaluándolo permanentemente hasta que llegue la ayuda.</a:t>
            </a:r>
            <a:endParaRPr lang="es-ES" dirty="0"/>
          </a:p>
          <a:p>
            <a:pPr marL="192087" lvl="1" indent="0" algn="just">
              <a:buNone/>
            </a:pPr>
            <a:endParaRPr lang="es-AR" sz="2000" b="1" dirty="0"/>
          </a:p>
          <a:p>
            <a:pPr marL="0" lvl="1" indent="0" algn="just">
              <a:buNone/>
            </a:pPr>
            <a:r>
              <a:rPr lang="es-AR" sz="2000" b="1" u="sng" dirty="0"/>
              <a:t>Niños pequeños</a:t>
            </a:r>
            <a:endParaRPr lang="es-ES" sz="2000" u="sng" dirty="0"/>
          </a:p>
          <a:p>
            <a:pPr algn="just"/>
            <a:r>
              <a:rPr lang="es-AR" dirty="0"/>
              <a:t>Realice la </a:t>
            </a:r>
            <a:r>
              <a:rPr lang="es-AR" u="sng" dirty="0"/>
              <a:t>compresión con el talón de una mano.</a:t>
            </a:r>
            <a:r>
              <a:rPr lang="es-AR" dirty="0"/>
              <a:t> Haga </a:t>
            </a:r>
            <a:r>
              <a:rPr lang="es-AR" u="sng" dirty="0"/>
              <a:t>descender el esternón como mínimo 5cm</a:t>
            </a:r>
            <a:r>
              <a:rPr lang="es-AR" dirty="0"/>
              <a:t> a una frecuencia de entre 100 y 120 compresiones por minuto.</a:t>
            </a:r>
            <a:endParaRPr lang="es-ES" dirty="0"/>
          </a:p>
          <a:p>
            <a:pPr algn="just"/>
            <a:r>
              <a:rPr lang="es-AR" dirty="0"/>
              <a:t>Si el niño es más grande (mayor de 12 años o de complexión grande), use las dos manos, igual que en el adulto.</a:t>
            </a:r>
          </a:p>
          <a:p>
            <a:pPr algn="just"/>
            <a:endParaRPr lang="es-AR" dirty="0"/>
          </a:p>
          <a:p>
            <a:pPr lvl="1" algn="just"/>
            <a:endParaRPr lang="es-AR" dirty="0"/>
          </a:p>
          <a:p>
            <a:pPr marL="192087" lvl="1" indent="0">
              <a:buNone/>
            </a:pPr>
            <a:endParaRPr lang="es-ES" dirty="0"/>
          </a:p>
          <a:p>
            <a:endParaRPr lang="es-ES" sz="1800" dirty="0"/>
          </a:p>
        </p:txBody>
      </p:sp>
      <p:pic>
        <p:nvPicPr>
          <p:cNvPr id="9" name="Picture 6" descr="Resultado de imagen para RCP NIÃOS"/>
          <p:cNvPicPr>
            <a:picLocks noChangeAspect="1" noChangeArrowheads="1"/>
          </p:cNvPicPr>
          <p:nvPr/>
        </p:nvPicPr>
        <p:blipFill rotWithShape="1">
          <a:blip r:embed="rId2">
            <a:extLst>
              <a:ext uri="{28A0092B-C50C-407E-A947-70E740481C1C}">
                <a14:useLocalDpi xmlns:a14="http://schemas.microsoft.com/office/drawing/2010/main" val="0"/>
              </a:ext>
            </a:extLst>
          </a:blip>
          <a:srcRect l="1118" t="54465" r="11173"/>
          <a:stretch/>
        </p:blipFill>
        <p:spPr bwMode="auto">
          <a:xfrm>
            <a:off x="1972656" y="4833815"/>
            <a:ext cx="5198687" cy="202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850614"/>
      </p:ext>
    </p:extLst>
  </p:cSld>
  <p:clrMapOvr>
    <a:masterClrMapping/>
  </p:clrMapOvr>
  <p:transition spd="med">
    <p:wipe dir="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31D1D3-81B5-465B-B40D-89DE5E07DD3F}"/>
              </a:ext>
            </a:extLst>
          </p:cNvPr>
          <p:cNvSpPr>
            <a:spLocks noGrp="1"/>
          </p:cNvSpPr>
          <p:nvPr>
            <p:ph type="title"/>
          </p:nvPr>
        </p:nvSpPr>
        <p:spPr/>
        <p:txBody>
          <a:bodyPr/>
          <a:lstStyle/>
          <a:p>
            <a:pPr algn="ctr"/>
            <a:r>
              <a:rPr lang="es-ES" dirty="0"/>
              <a:t>RESPIRACIÓN AUXILIAR – RESPIRAR POR LA PERSONA</a:t>
            </a:r>
          </a:p>
        </p:txBody>
      </p:sp>
      <p:sp>
        <p:nvSpPr>
          <p:cNvPr id="3" name="Marcador de contenido 2">
            <a:extLst>
              <a:ext uri="{FF2B5EF4-FFF2-40B4-BE49-F238E27FC236}">
                <a16:creationId xmlns:a16="http://schemas.microsoft.com/office/drawing/2014/main" id="{0FB2714E-A1A7-4ED1-81AA-5B4BE1F7DFCD}"/>
              </a:ext>
            </a:extLst>
          </p:cNvPr>
          <p:cNvSpPr>
            <a:spLocks noGrp="1"/>
          </p:cNvSpPr>
          <p:nvPr>
            <p:ph idx="1"/>
          </p:nvPr>
        </p:nvSpPr>
        <p:spPr>
          <a:xfrm>
            <a:off x="319088" y="1032387"/>
            <a:ext cx="8524875" cy="5825613"/>
          </a:xfrm>
        </p:spPr>
        <p:txBody>
          <a:bodyPr/>
          <a:lstStyle/>
          <a:p>
            <a:pPr marL="0" indent="0" algn="just">
              <a:buNone/>
            </a:pPr>
            <a:r>
              <a:rPr lang="es-AR" dirty="0"/>
              <a:t>Se aplica cuando </a:t>
            </a:r>
            <a:r>
              <a:rPr lang="es-AR" u="sng" dirty="0"/>
              <a:t>una persona no respira</a:t>
            </a:r>
            <a:r>
              <a:rPr lang="es-AR" dirty="0"/>
              <a:t> con vía aérea desobstruida insuflando aire a la cavidad torácica al ritmo que habitualmente respiraría un adulto promedio.</a:t>
            </a:r>
          </a:p>
          <a:p>
            <a:pPr marL="0" indent="0" algn="just">
              <a:buNone/>
            </a:pPr>
            <a:endParaRPr lang="es-ES" dirty="0"/>
          </a:p>
          <a:p>
            <a:pPr marL="0" indent="0">
              <a:buNone/>
            </a:pPr>
            <a:r>
              <a:rPr lang="es-ES" sz="1800" b="1" dirty="0"/>
              <a:t>Procedimiento</a:t>
            </a:r>
          </a:p>
          <a:p>
            <a:pPr marL="457200" indent="-457200" algn="just">
              <a:buFont typeface="+mj-lt"/>
              <a:buAutoNum type="arabicPeriod"/>
            </a:pPr>
            <a:r>
              <a:rPr lang="es-ES" sz="1800" u="sng" dirty="0"/>
              <a:t>Con las vías respiratorias abiertas</a:t>
            </a:r>
            <a:r>
              <a:rPr lang="es-ES" sz="1800" dirty="0"/>
              <a:t>, </a:t>
            </a:r>
            <a:r>
              <a:rPr lang="es-ES" sz="1800" u="sng" dirty="0"/>
              <a:t>cierre las fosas nasales con los dedos </a:t>
            </a:r>
            <a:r>
              <a:rPr lang="es-ES" sz="1800" dirty="0"/>
              <a:t>para hacer respiración boca a boca y </a:t>
            </a:r>
            <a:r>
              <a:rPr lang="es-ES" sz="1800" u="sng" dirty="0"/>
              <a:t>cubre la boca de la persona </a:t>
            </a:r>
            <a:r>
              <a:rPr lang="es-ES" sz="1800" dirty="0"/>
              <a:t>con la tuya, </a:t>
            </a:r>
            <a:r>
              <a:rPr lang="es-ES" sz="1800" u="sng" dirty="0"/>
              <a:t>sellándola por completo</a:t>
            </a:r>
            <a:r>
              <a:rPr lang="es-ES" sz="1800" dirty="0"/>
              <a:t>.</a:t>
            </a:r>
          </a:p>
          <a:p>
            <a:pPr marL="457200" indent="-457200" algn="just">
              <a:buFont typeface="+mj-lt"/>
              <a:buAutoNum type="arabicPeriod" startAt="2"/>
            </a:pPr>
            <a:r>
              <a:rPr lang="es-ES" sz="1800" dirty="0"/>
              <a:t>Proporcione la respiración de rescate de </a:t>
            </a:r>
            <a:r>
              <a:rPr lang="es-ES" sz="1800" u="sng" dirty="0"/>
              <a:t>1 segundo de duración</a:t>
            </a:r>
            <a:r>
              <a:rPr lang="es-ES" sz="1800" dirty="0"/>
              <a:t> y observe si </a:t>
            </a:r>
            <a:r>
              <a:rPr lang="es-ES" sz="1800" u="sng" dirty="0"/>
              <a:t>se eleva el pecho</a:t>
            </a:r>
            <a:r>
              <a:rPr lang="es-ES" sz="1800" dirty="0"/>
              <a:t>. </a:t>
            </a:r>
          </a:p>
          <a:p>
            <a:pPr marL="457200" indent="-457200" algn="just">
              <a:buFont typeface="+mj-lt"/>
              <a:buAutoNum type="arabicPeriod" startAt="2"/>
            </a:pPr>
            <a:r>
              <a:rPr lang="es-AR" sz="1800" dirty="0"/>
              <a:t>Separe la boca de la de la víctima y ladeando la cabeza, </a:t>
            </a:r>
            <a:r>
              <a:rPr lang="es-AR" sz="1800" u="sng" dirty="0"/>
              <a:t>mire como desciende el tórax cuando sale el aire</a:t>
            </a:r>
            <a:r>
              <a:rPr lang="es-AR" sz="1800" dirty="0"/>
              <a:t>. Si baja visiblemente y por completo, habrá dado una </a:t>
            </a:r>
            <a:r>
              <a:rPr lang="es-AR" sz="1800" u="sng" dirty="0"/>
              <a:t>insuflación efectiva</a:t>
            </a:r>
            <a:r>
              <a:rPr lang="es-AR" sz="1800" dirty="0"/>
              <a:t>.</a:t>
            </a:r>
            <a:endParaRPr lang="es-ES" sz="1800" dirty="0"/>
          </a:p>
          <a:p>
            <a:pPr marL="457200" lvl="0" indent="-457200" algn="just">
              <a:buFont typeface="+mj-lt"/>
              <a:buAutoNum type="arabicPeriod" startAt="4"/>
            </a:pPr>
            <a:r>
              <a:rPr lang="es-ES" sz="1800" dirty="0"/>
              <a:t>Si </a:t>
            </a:r>
            <a:r>
              <a:rPr lang="es-ES" sz="1800" u="sng" dirty="0"/>
              <a:t>se opta por palpar el pulso </a:t>
            </a:r>
            <a:r>
              <a:rPr lang="es-ES" sz="1800" dirty="0"/>
              <a:t>(paso C del ABC de los primeros auxilios): </a:t>
            </a:r>
            <a:r>
              <a:rPr lang="es-ES" sz="1800" u="sng" dirty="0"/>
              <a:t>Repita una respiración efectiva </a:t>
            </a:r>
            <a:r>
              <a:rPr lang="es-ES" sz="1800" dirty="0"/>
              <a:t>nuevamente y controle el pulso y vea si es necesario realizar RCP. </a:t>
            </a:r>
            <a:r>
              <a:rPr lang="es-ES" sz="1800" u="sng" dirty="0"/>
              <a:t>De lo contrario continuar con las insuflaciones</a:t>
            </a:r>
            <a:r>
              <a:rPr lang="es-ES" sz="1800" dirty="0"/>
              <a:t> (solo parada respiratoria). </a:t>
            </a:r>
          </a:p>
          <a:p>
            <a:pPr marL="457200" lvl="0" indent="-457200" algn="just">
              <a:buFont typeface="+mj-lt"/>
              <a:buAutoNum type="arabicPeriod" startAt="4"/>
            </a:pPr>
            <a:r>
              <a:rPr lang="es-AR" sz="1800" dirty="0"/>
              <a:t>Si solo hay para respiratoria se realiza una insuflación con la técnica descrita </a:t>
            </a:r>
            <a:r>
              <a:rPr lang="es-AR" sz="1800" u="sng" dirty="0"/>
              <a:t>cada 5 segundos, 12 veces, por minuto</a:t>
            </a:r>
            <a:r>
              <a:rPr lang="es-AR" sz="1800" dirty="0"/>
              <a:t>.</a:t>
            </a:r>
            <a:endParaRPr lang="es-ES" sz="1800" dirty="0"/>
          </a:p>
          <a:p>
            <a:pPr marL="457200" indent="-457200" algn="just">
              <a:buFont typeface="+mj-lt"/>
              <a:buAutoNum type="arabicPeriod"/>
            </a:pPr>
            <a:endParaRPr lang="es-ES" dirty="0"/>
          </a:p>
        </p:txBody>
      </p:sp>
    </p:spTree>
    <p:extLst>
      <p:ext uri="{BB962C8B-B14F-4D97-AF65-F5344CB8AC3E}">
        <p14:creationId xmlns:p14="http://schemas.microsoft.com/office/powerpoint/2010/main" val="2494827017"/>
      </p:ext>
    </p:extLst>
  </p:cSld>
  <p:clrMapOvr>
    <a:masterClrMapping/>
  </p:clrMapOvr>
  <p:transition spd="med">
    <p:wipe dir="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Resultado de imagen para reanimacion cardiopulmonar"/>
          <p:cNvPicPr>
            <a:picLocks noChangeAspect="1" noChangeArrowheads="1"/>
          </p:cNvPicPr>
          <p:nvPr/>
        </p:nvPicPr>
        <p:blipFill rotWithShape="1">
          <a:blip r:embed="rId2">
            <a:extLst>
              <a:ext uri="{28A0092B-C50C-407E-A947-70E740481C1C}">
                <a14:useLocalDpi xmlns:a14="http://schemas.microsoft.com/office/drawing/2010/main" val="0"/>
              </a:ext>
            </a:extLst>
          </a:blip>
          <a:srcRect t="26020"/>
          <a:stretch/>
        </p:blipFill>
        <p:spPr bwMode="auto">
          <a:xfrm>
            <a:off x="623457" y="2676061"/>
            <a:ext cx="7897085" cy="413051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3AF1B1BA-B632-4BA9-946A-9C99E6A98D14}"/>
              </a:ext>
            </a:extLst>
          </p:cNvPr>
          <p:cNvSpPr>
            <a:spLocks noGrp="1"/>
          </p:cNvSpPr>
          <p:nvPr>
            <p:ph idx="1"/>
          </p:nvPr>
        </p:nvSpPr>
        <p:spPr>
          <a:xfrm>
            <a:off x="319088" y="1032388"/>
            <a:ext cx="8524875" cy="2043321"/>
          </a:xfrm>
          <a:noFill/>
        </p:spPr>
        <p:txBody>
          <a:bodyPr/>
          <a:lstStyle/>
          <a:p>
            <a:pPr marL="360363" lvl="0" indent="-360363" algn="just">
              <a:buFont typeface="+mj-lt"/>
              <a:buAutoNum type="arabicPeriod" startAt="6"/>
            </a:pPr>
            <a:r>
              <a:rPr lang="es-AR" sz="1800" dirty="0"/>
              <a:t>Al término de éste </a:t>
            </a:r>
            <a:r>
              <a:rPr lang="es-AR" sz="1800" u="sng" dirty="0"/>
              <a:t>primer minuto se debe tomar el pulso</a:t>
            </a:r>
            <a:r>
              <a:rPr lang="es-AR" sz="1800" dirty="0"/>
              <a:t> para comprobar el estado de la circulación, tenemos varias opciones:</a:t>
            </a:r>
            <a:endParaRPr lang="es-ES" sz="1800" dirty="0"/>
          </a:p>
          <a:p>
            <a:pPr lvl="1" algn="just"/>
            <a:r>
              <a:rPr lang="es-AR" dirty="0"/>
              <a:t>Ventila (respira) y tiene pulso: Posición de recuperación.</a:t>
            </a:r>
            <a:endParaRPr lang="es-ES" dirty="0"/>
          </a:p>
          <a:p>
            <a:pPr lvl="1" algn="just"/>
            <a:r>
              <a:rPr lang="es-AR" dirty="0"/>
              <a:t>NO ventila (respira) y tiene pulso: Repetir ciclo de respiración de Salvamento.</a:t>
            </a:r>
            <a:endParaRPr lang="es-ES" dirty="0"/>
          </a:p>
          <a:p>
            <a:pPr lvl="1" algn="just"/>
            <a:r>
              <a:rPr lang="es-AR" dirty="0"/>
              <a:t>NO ventila (respira) ni tiene pulso: Ha evolucionado a paro cardiorrespiratorio, iniciar RCP.</a:t>
            </a:r>
            <a:endParaRPr lang="es-ES" dirty="0"/>
          </a:p>
          <a:p>
            <a:endParaRPr lang="es-ES" dirty="0"/>
          </a:p>
        </p:txBody>
      </p:sp>
      <p:sp>
        <p:nvSpPr>
          <p:cNvPr id="4" name="Título 1">
            <a:extLst>
              <a:ext uri="{FF2B5EF4-FFF2-40B4-BE49-F238E27FC236}">
                <a16:creationId xmlns:a16="http://schemas.microsoft.com/office/drawing/2014/main" id="{733EE877-1303-40D1-ADBD-F8DB47AD0C51}"/>
              </a:ext>
            </a:extLst>
          </p:cNvPr>
          <p:cNvSpPr>
            <a:spLocks noGrp="1"/>
          </p:cNvSpPr>
          <p:nvPr>
            <p:ph type="title"/>
          </p:nvPr>
        </p:nvSpPr>
        <p:spPr>
          <a:xfrm>
            <a:off x="314325" y="215900"/>
            <a:ext cx="8515350" cy="600075"/>
          </a:xfrm>
        </p:spPr>
        <p:txBody>
          <a:bodyPr/>
          <a:lstStyle/>
          <a:p>
            <a:pPr algn="ctr"/>
            <a:r>
              <a:rPr lang="es-ES" dirty="0"/>
              <a:t>RESPIRACIÓN AUXILIAR – RESPIRAR POR LA PERSONA</a:t>
            </a:r>
          </a:p>
        </p:txBody>
      </p:sp>
    </p:spTree>
    <p:extLst>
      <p:ext uri="{BB962C8B-B14F-4D97-AF65-F5344CB8AC3E}">
        <p14:creationId xmlns:p14="http://schemas.microsoft.com/office/powerpoint/2010/main" val="2896081157"/>
      </p:ext>
    </p:extLst>
  </p:cSld>
  <p:clrMapOvr>
    <a:masterClrMapping/>
  </p:clrMapOvr>
  <p:transition spd="med">
    <p:wipe dir="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CA2C84-3887-401C-B13E-AFF23C45B754}"/>
              </a:ext>
            </a:extLst>
          </p:cNvPr>
          <p:cNvSpPr>
            <a:spLocks noGrp="1"/>
          </p:cNvSpPr>
          <p:nvPr>
            <p:ph type="title"/>
          </p:nvPr>
        </p:nvSpPr>
        <p:spPr/>
        <p:txBody>
          <a:bodyPr/>
          <a:lstStyle/>
          <a:p>
            <a:pPr algn="ctr"/>
            <a:r>
              <a:rPr lang="es-ES" dirty="0"/>
              <a:t>BOTIQUÍN DE PRIMEROS AUXILIOS</a:t>
            </a:r>
          </a:p>
        </p:txBody>
      </p:sp>
      <p:sp>
        <p:nvSpPr>
          <p:cNvPr id="3" name="Marcador de contenido 2">
            <a:extLst>
              <a:ext uri="{FF2B5EF4-FFF2-40B4-BE49-F238E27FC236}">
                <a16:creationId xmlns:a16="http://schemas.microsoft.com/office/drawing/2014/main" id="{3B2486DA-B6F4-444B-BF56-3214AB288CD7}"/>
              </a:ext>
            </a:extLst>
          </p:cNvPr>
          <p:cNvSpPr>
            <a:spLocks noGrp="1"/>
          </p:cNvSpPr>
          <p:nvPr>
            <p:ph idx="1"/>
          </p:nvPr>
        </p:nvSpPr>
        <p:spPr>
          <a:xfrm>
            <a:off x="319088" y="1025236"/>
            <a:ext cx="8524875" cy="5832763"/>
          </a:xfrm>
        </p:spPr>
        <p:txBody>
          <a:bodyPr/>
          <a:lstStyle/>
          <a:p>
            <a:pPr algn="just">
              <a:spcAft>
                <a:spcPts val="600"/>
              </a:spcAft>
            </a:pPr>
            <a:r>
              <a:rPr lang="es-ES" sz="2400" dirty="0"/>
              <a:t>Guardar en un lugar fresco, seco, limpio, de fácil, lejos del alcance de los niños y de personas extrañas al mismo.</a:t>
            </a:r>
          </a:p>
          <a:p>
            <a:pPr algn="just">
              <a:spcAft>
                <a:spcPts val="600"/>
              </a:spcAft>
            </a:pPr>
            <a:r>
              <a:rPr lang="es-ES" sz="2400" dirty="0"/>
              <a:t>Los elementos tienen que mantenerse en buen estado, deben controlarse sus fechas de vencimiento y reponerse periódicamente.</a:t>
            </a:r>
          </a:p>
          <a:p>
            <a:pPr algn="just">
              <a:spcAft>
                <a:spcPts val="600"/>
              </a:spcAft>
            </a:pPr>
            <a:r>
              <a:rPr lang="es-ES" sz="2400" dirty="0"/>
              <a:t>No colocar cerradura.</a:t>
            </a:r>
          </a:p>
          <a:p>
            <a:pPr algn="just">
              <a:spcAft>
                <a:spcPts val="600"/>
              </a:spcAft>
            </a:pPr>
            <a:r>
              <a:rPr lang="es-ES" sz="2400" dirty="0"/>
              <a:t>Es aconsejable que todo este ordenado y etiquetado. Incluir teléfonos importantes de emergencia.</a:t>
            </a:r>
          </a:p>
          <a:p>
            <a:pPr algn="just">
              <a:spcAft>
                <a:spcPts val="600"/>
              </a:spcAft>
            </a:pPr>
            <a:r>
              <a:rPr lang="es-ES" sz="2400" dirty="0"/>
              <a:t>Desechar, una vez abiertos, los colirios, soluciones para el lavado de los ojos, jarabes para resfriados, pomadas, gotas para la nariz y cualquier otro medicamento que se ponga en duda su uso una vez utilizado.</a:t>
            </a:r>
          </a:p>
        </p:txBody>
      </p:sp>
    </p:spTree>
    <p:extLst>
      <p:ext uri="{BB962C8B-B14F-4D97-AF65-F5344CB8AC3E}">
        <p14:creationId xmlns:p14="http://schemas.microsoft.com/office/powerpoint/2010/main" val="2929753682"/>
      </p:ext>
    </p:extLst>
  </p:cSld>
  <p:clrMapOvr>
    <a:masterClrMapping/>
  </p:clrMapOvr>
  <p:transition spd="med">
    <p:wipe dir="r"/>
  </p:transition>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Resultado de imagen para botiquin de primeros auxilios">
            <a:extLst>
              <a:ext uri="{FF2B5EF4-FFF2-40B4-BE49-F238E27FC236}">
                <a16:creationId xmlns:a16="http://schemas.microsoft.com/office/drawing/2014/main" id="{7F162529-474A-4C04-BDEB-61029F3BB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945" y="3694945"/>
            <a:ext cx="5624945" cy="3163055"/>
          </a:xfrm>
          <a:prstGeom prst="rect">
            <a:avLst/>
          </a:prstGeom>
          <a:noFill/>
        </p:spPr>
      </p:pic>
      <p:sp>
        <p:nvSpPr>
          <p:cNvPr id="2" name="Título 1">
            <a:extLst>
              <a:ext uri="{FF2B5EF4-FFF2-40B4-BE49-F238E27FC236}">
                <a16:creationId xmlns:a16="http://schemas.microsoft.com/office/drawing/2014/main" id="{E90C1CB0-17EE-4EA7-B5A8-DA8455795F08}"/>
              </a:ext>
            </a:extLst>
          </p:cNvPr>
          <p:cNvSpPr>
            <a:spLocks noGrp="1"/>
          </p:cNvSpPr>
          <p:nvPr>
            <p:ph type="title"/>
          </p:nvPr>
        </p:nvSpPr>
        <p:spPr/>
        <p:txBody>
          <a:bodyPr/>
          <a:lstStyle/>
          <a:p>
            <a:pPr algn="ctr"/>
            <a:r>
              <a:rPr lang="es-ES" dirty="0"/>
              <a:t>BOTIQUÍN DE PRIMEROS AUXILIOS</a:t>
            </a:r>
          </a:p>
        </p:txBody>
      </p:sp>
      <p:sp>
        <p:nvSpPr>
          <p:cNvPr id="3" name="Marcador de contenido 2">
            <a:extLst>
              <a:ext uri="{FF2B5EF4-FFF2-40B4-BE49-F238E27FC236}">
                <a16:creationId xmlns:a16="http://schemas.microsoft.com/office/drawing/2014/main" id="{9D32507E-C84D-4190-B90B-FD1B3645DF49}"/>
              </a:ext>
            </a:extLst>
          </p:cNvPr>
          <p:cNvSpPr>
            <a:spLocks noGrp="1"/>
          </p:cNvSpPr>
          <p:nvPr>
            <p:ph idx="1"/>
          </p:nvPr>
        </p:nvSpPr>
        <p:spPr>
          <a:xfrm>
            <a:off x="314325" y="1039091"/>
            <a:ext cx="8524875" cy="4861715"/>
          </a:xfrm>
          <a:noFill/>
        </p:spPr>
        <p:txBody>
          <a:bodyPr/>
          <a:lstStyle/>
          <a:p>
            <a:pPr marL="0" indent="0" algn="just">
              <a:buNone/>
            </a:pPr>
            <a:r>
              <a:rPr lang="es-ES" sz="2400" b="1" dirty="0"/>
              <a:t>Botiquín básico</a:t>
            </a:r>
            <a:endParaRPr lang="es-ES" b="1" dirty="0"/>
          </a:p>
          <a:p>
            <a:pPr algn="just"/>
            <a:r>
              <a:rPr lang="es-ES" u="sng" dirty="0"/>
              <a:t>Guantes descartables de látex:</a:t>
            </a:r>
            <a:r>
              <a:rPr lang="es-ES" dirty="0"/>
              <a:t> para no contaminar heridas y para seguridad de quien asiste.</a:t>
            </a:r>
          </a:p>
          <a:p>
            <a:pPr algn="just"/>
            <a:r>
              <a:rPr lang="es-ES" u="sng" dirty="0"/>
              <a:t>Gasas y vendas limpias:</a:t>
            </a:r>
            <a:r>
              <a:rPr lang="es-ES" dirty="0"/>
              <a:t> para limpiar heridas y detener hemorragias.</a:t>
            </a:r>
          </a:p>
          <a:p>
            <a:pPr algn="just"/>
            <a:r>
              <a:rPr lang="es-ES" u="sng" dirty="0"/>
              <a:t>Apósitos estériles:</a:t>
            </a:r>
            <a:r>
              <a:rPr lang="es-ES" dirty="0"/>
              <a:t> para limpiar y cubrir heridas abiertas.</a:t>
            </a:r>
          </a:p>
          <a:p>
            <a:pPr algn="just"/>
            <a:r>
              <a:rPr lang="es-ES" u="sng" dirty="0"/>
              <a:t>Antisépticos, iodo povidona, agua oxigenada (de 10 volúmenes) o alcohol:</a:t>
            </a:r>
            <a:r>
              <a:rPr lang="es-ES" dirty="0"/>
              <a:t> para prevenir infecciones.</a:t>
            </a:r>
          </a:p>
          <a:p>
            <a:pPr algn="just"/>
            <a:r>
              <a:rPr lang="es-ES" u="sng" dirty="0"/>
              <a:t>Tijera:</a:t>
            </a:r>
            <a:r>
              <a:rPr lang="es-ES" dirty="0"/>
              <a:t> para cortar gasas y vendas o la ropa de la víctima.</a:t>
            </a:r>
          </a:p>
          <a:p>
            <a:pPr algn="just"/>
            <a:r>
              <a:rPr lang="es-ES" u="sng" dirty="0"/>
              <a:t>Cinta adhesiva:</a:t>
            </a:r>
            <a:r>
              <a:rPr lang="es-ES" dirty="0"/>
              <a:t> para fijar gasas o vendajes.</a:t>
            </a:r>
          </a:p>
          <a:p>
            <a:pPr algn="just"/>
            <a:r>
              <a:rPr lang="es-ES" u="sng" dirty="0"/>
              <a:t>Jabón neutro (blanco):</a:t>
            </a:r>
            <a:r>
              <a:rPr lang="es-ES" dirty="0"/>
              <a:t> para higienizar heridas.</a:t>
            </a:r>
          </a:p>
          <a:p>
            <a:pPr algn="just"/>
            <a:r>
              <a:rPr lang="es-ES" u="sng" dirty="0"/>
              <a:t>Alcohol en gel y líquido</a:t>
            </a:r>
            <a:r>
              <a:rPr lang="es-ES" dirty="0"/>
              <a:t> para higienizar las manos.</a:t>
            </a:r>
          </a:p>
          <a:p>
            <a:pPr algn="just"/>
            <a:r>
              <a:rPr lang="es-ES" u="sng" dirty="0"/>
              <a:t>Termómetro</a:t>
            </a:r>
          </a:p>
        </p:txBody>
      </p:sp>
    </p:spTree>
    <p:extLst>
      <p:ext uri="{BB962C8B-B14F-4D97-AF65-F5344CB8AC3E}">
        <p14:creationId xmlns:p14="http://schemas.microsoft.com/office/powerpoint/2010/main" val="3296010050"/>
      </p:ext>
    </p:extLst>
  </p:cSld>
  <p:clrMapOvr>
    <a:masterClrMapping/>
  </p:clrMapOvr>
  <p:transition spd="med">
    <p:wipe dir="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106C0-98FA-4EE5-B73D-BD34A5ABDCC4}"/>
              </a:ext>
            </a:extLst>
          </p:cNvPr>
          <p:cNvSpPr>
            <a:spLocks noGrp="1"/>
          </p:cNvSpPr>
          <p:nvPr>
            <p:ph type="title"/>
          </p:nvPr>
        </p:nvSpPr>
        <p:spPr/>
        <p:txBody>
          <a:bodyPr/>
          <a:lstStyle/>
          <a:p>
            <a:pPr algn="ctr"/>
            <a:r>
              <a:rPr lang="es-ES" dirty="0"/>
              <a:t>BOTIQUÍN DE PRIMEROS AUXILIOS</a:t>
            </a:r>
          </a:p>
        </p:txBody>
      </p:sp>
      <p:sp>
        <p:nvSpPr>
          <p:cNvPr id="3" name="Marcador de contenido 2">
            <a:extLst>
              <a:ext uri="{FF2B5EF4-FFF2-40B4-BE49-F238E27FC236}">
                <a16:creationId xmlns:a16="http://schemas.microsoft.com/office/drawing/2014/main" id="{08E8A80C-4D0A-4FA4-9643-BD6F0059AE98}"/>
              </a:ext>
            </a:extLst>
          </p:cNvPr>
          <p:cNvSpPr>
            <a:spLocks noGrp="1"/>
          </p:cNvSpPr>
          <p:nvPr>
            <p:ph idx="1"/>
          </p:nvPr>
        </p:nvSpPr>
        <p:spPr>
          <a:xfrm>
            <a:off x="319088" y="1025236"/>
            <a:ext cx="8524875" cy="5616863"/>
          </a:xfrm>
        </p:spPr>
        <p:txBody>
          <a:bodyPr/>
          <a:lstStyle/>
          <a:p>
            <a:pPr marL="0" indent="0" algn="just">
              <a:buNone/>
            </a:pPr>
            <a:r>
              <a:rPr lang="es-ES" sz="2400" b="1" dirty="0"/>
              <a:t>Botiquín complementario</a:t>
            </a:r>
          </a:p>
          <a:p>
            <a:pPr algn="just"/>
            <a:r>
              <a:rPr lang="es-ES" dirty="0"/>
              <a:t>Vendas (de 7 y 10 cm. de ancho).</a:t>
            </a:r>
          </a:p>
          <a:p>
            <a:pPr algn="just"/>
            <a:r>
              <a:rPr lang="es-ES" dirty="0"/>
              <a:t>Apósitos protectores autoadhesivos.</a:t>
            </a:r>
          </a:p>
          <a:p>
            <a:pPr algn="just"/>
            <a:r>
              <a:rPr lang="es-ES" dirty="0"/>
              <a:t>Alfileres de gancho.</a:t>
            </a:r>
          </a:p>
          <a:p>
            <a:pPr algn="just"/>
            <a:r>
              <a:rPr lang="es-ES" dirty="0"/>
              <a:t>Férulas: (inflables o cartones o maderas)</a:t>
            </a:r>
          </a:p>
          <a:p>
            <a:pPr algn="just"/>
            <a:r>
              <a:rPr lang="es-ES" dirty="0"/>
              <a:t>Colirio sin antibiótico (ojos).</a:t>
            </a:r>
          </a:p>
          <a:p>
            <a:pPr algn="just"/>
            <a:r>
              <a:rPr lang="es-ES" dirty="0"/>
              <a:t>Bicarbonato</a:t>
            </a:r>
          </a:p>
          <a:p>
            <a:pPr algn="just"/>
            <a:r>
              <a:rPr lang="es-ES" dirty="0"/>
              <a:t>Gasas de vaselina para quemaduras</a:t>
            </a:r>
          </a:p>
          <a:p>
            <a:pPr algn="just"/>
            <a:r>
              <a:rPr lang="es-ES" dirty="0"/>
              <a:t>Algodón</a:t>
            </a:r>
          </a:p>
          <a:p>
            <a:pPr algn="just"/>
            <a:r>
              <a:rPr lang="es-ES" dirty="0"/>
              <a:t>Jeringas descartables de 5. 10 y 20 </a:t>
            </a:r>
            <a:r>
              <a:rPr lang="es-ES" dirty="0" err="1"/>
              <a:t>cc.</a:t>
            </a:r>
            <a:endParaRPr lang="es-ES" dirty="0"/>
          </a:p>
          <a:p>
            <a:pPr algn="just"/>
            <a:r>
              <a:rPr lang="es-ES" dirty="0"/>
              <a:t>Baja lengua descartable.</a:t>
            </a:r>
          </a:p>
          <a:p>
            <a:pPr algn="just"/>
            <a:r>
              <a:rPr lang="es-ES" dirty="0"/>
              <a:t>Cloruro de sodio.</a:t>
            </a:r>
          </a:p>
          <a:p>
            <a:pPr algn="just"/>
            <a:r>
              <a:rPr lang="es-ES" dirty="0"/>
              <a:t>Equipos para venoclisis.</a:t>
            </a:r>
          </a:p>
          <a:p>
            <a:pPr marL="0" indent="0" algn="just">
              <a:buNone/>
            </a:pPr>
            <a:r>
              <a:rPr lang="es-ES" dirty="0"/>
              <a:t>Puede agregar los medicamentos utilizados habitualmente y que hayan sido recetados por el médico.</a:t>
            </a:r>
          </a:p>
          <a:p>
            <a:endParaRPr lang="es-ES" dirty="0"/>
          </a:p>
        </p:txBody>
      </p:sp>
    </p:spTree>
    <p:extLst>
      <p:ext uri="{BB962C8B-B14F-4D97-AF65-F5344CB8AC3E}">
        <p14:creationId xmlns:p14="http://schemas.microsoft.com/office/powerpoint/2010/main" val="4036219659"/>
      </p:ext>
    </p:extLst>
  </p:cSld>
  <p:clrMapOvr>
    <a:masterClrMapping/>
  </p:clrMapOvr>
  <p:transition spd="med">
    <p:wipe dir="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8B82EE-B114-4E9C-8D3B-32FA38D7D6DF}"/>
              </a:ext>
            </a:extLst>
          </p:cNvPr>
          <p:cNvSpPr>
            <a:spLocks noGrp="1"/>
          </p:cNvSpPr>
          <p:nvPr>
            <p:ph type="title"/>
          </p:nvPr>
        </p:nvSpPr>
        <p:spPr/>
        <p:txBody>
          <a:bodyPr/>
          <a:lstStyle/>
          <a:p>
            <a:pPr algn="ctr"/>
            <a:r>
              <a:rPr lang="es-ES" dirty="0"/>
              <a:t>HEMORRAGIAS</a:t>
            </a:r>
          </a:p>
        </p:txBody>
      </p:sp>
      <p:sp>
        <p:nvSpPr>
          <p:cNvPr id="3" name="Marcador de contenido 2">
            <a:extLst>
              <a:ext uri="{FF2B5EF4-FFF2-40B4-BE49-F238E27FC236}">
                <a16:creationId xmlns:a16="http://schemas.microsoft.com/office/drawing/2014/main" id="{F95EEDFC-57F4-4F4F-8946-6C42E8703AEB}"/>
              </a:ext>
            </a:extLst>
          </p:cNvPr>
          <p:cNvSpPr>
            <a:spLocks noGrp="1"/>
          </p:cNvSpPr>
          <p:nvPr>
            <p:ph idx="1"/>
          </p:nvPr>
        </p:nvSpPr>
        <p:spPr>
          <a:xfrm>
            <a:off x="314326" y="1032387"/>
            <a:ext cx="8529638" cy="5609713"/>
          </a:xfrm>
        </p:spPr>
        <p:txBody>
          <a:bodyPr/>
          <a:lstStyle/>
          <a:p>
            <a:pPr marL="0" indent="0" algn="just">
              <a:buNone/>
            </a:pPr>
            <a:r>
              <a:rPr lang="es-AR" dirty="0"/>
              <a:t>Salida o derrame de sangre fuera o dentro del organismo como consecuencia de la rotura accidental o espontánea de uno o varios vasos sanguíneos.</a:t>
            </a:r>
            <a:endParaRPr lang="es-ES" dirty="0"/>
          </a:p>
          <a:p>
            <a:pPr marL="0" indent="0" algn="just">
              <a:buNone/>
            </a:pPr>
            <a:endParaRPr lang="es-ES" dirty="0"/>
          </a:p>
          <a:p>
            <a:pPr marL="0" indent="0" algn="just">
              <a:buNone/>
            </a:pPr>
            <a:r>
              <a:rPr lang="es-AR" sz="1800" b="1" dirty="0"/>
              <a:t>Clasificación </a:t>
            </a:r>
            <a:endParaRPr lang="es-ES" sz="1800" dirty="0"/>
          </a:p>
          <a:p>
            <a:pPr marL="0" indent="0" algn="just">
              <a:buNone/>
            </a:pPr>
            <a:r>
              <a:rPr lang="es-AR" sz="1800" dirty="0"/>
              <a:t>Según en el espacio al que se vierte la sangre:</a:t>
            </a:r>
            <a:endParaRPr lang="es-ES" sz="1800" dirty="0"/>
          </a:p>
          <a:p>
            <a:pPr lvl="0" algn="just"/>
            <a:r>
              <a:rPr lang="es-AR" sz="1800" dirty="0"/>
              <a:t>EXTERNA</a:t>
            </a:r>
            <a:endParaRPr lang="es-ES" sz="1800" dirty="0"/>
          </a:p>
          <a:p>
            <a:pPr lvl="0" algn="just"/>
            <a:r>
              <a:rPr lang="es-AR" sz="1800" dirty="0"/>
              <a:t>INTERNA</a:t>
            </a:r>
            <a:endParaRPr lang="es-ES" sz="1800" dirty="0"/>
          </a:p>
          <a:p>
            <a:pPr lvl="0" algn="just"/>
            <a:r>
              <a:rPr lang="es-AR" sz="1800" dirty="0"/>
              <a:t>EXTERIORIZADAS</a:t>
            </a:r>
          </a:p>
          <a:p>
            <a:pPr marL="0" indent="0" algn="just">
              <a:buNone/>
            </a:pPr>
            <a:r>
              <a:rPr lang="es-AR" sz="1800" dirty="0"/>
              <a:t>Según el vaso sanguíneo lesionado se clasifican en:</a:t>
            </a:r>
            <a:endParaRPr lang="es-ES" sz="1800" dirty="0"/>
          </a:p>
          <a:p>
            <a:pPr lvl="0" algn="just"/>
            <a:r>
              <a:rPr lang="es-AR" sz="1800" dirty="0"/>
              <a:t>ARTERIALES</a:t>
            </a:r>
          </a:p>
          <a:p>
            <a:pPr lvl="0" algn="just"/>
            <a:r>
              <a:rPr lang="es-AR" sz="1800" dirty="0"/>
              <a:t>VENOSAS</a:t>
            </a:r>
          </a:p>
          <a:p>
            <a:pPr lvl="0" algn="just"/>
            <a:r>
              <a:rPr lang="es-AR" sz="1800" dirty="0"/>
              <a:t>CAPILARES</a:t>
            </a:r>
            <a:endParaRPr lang="es-ES" sz="1800" dirty="0"/>
          </a:p>
        </p:txBody>
      </p:sp>
      <p:pic>
        <p:nvPicPr>
          <p:cNvPr id="4" name="Imagen 3" descr="Resultado de imagen para hemorragias compresion indirecta">
            <a:extLst>
              <a:ext uri="{FF2B5EF4-FFF2-40B4-BE49-F238E27FC236}">
                <a16:creationId xmlns:a16="http://schemas.microsoft.com/office/drawing/2014/main" id="{5E52C435-5914-4B37-A891-F7874BC15FC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05575" y="4381836"/>
            <a:ext cx="5638425" cy="2476164"/>
          </a:xfrm>
          <a:prstGeom prst="rect">
            <a:avLst/>
          </a:prstGeom>
          <a:noFill/>
          <a:ln>
            <a:noFill/>
          </a:ln>
        </p:spPr>
      </p:pic>
    </p:spTree>
    <p:extLst>
      <p:ext uri="{BB962C8B-B14F-4D97-AF65-F5344CB8AC3E}">
        <p14:creationId xmlns:p14="http://schemas.microsoft.com/office/powerpoint/2010/main" val="2813105615"/>
      </p:ext>
    </p:extLst>
  </p:cSld>
  <p:clrMapOvr>
    <a:masterClrMapping/>
  </p:clrMapOvr>
  <p:transition spd="med">
    <p:wipe dir="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5AE7723-21B9-4646-9141-DF4A7C688771}"/>
              </a:ext>
            </a:extLst>
          </p:cNvPr>
          <p:cNvSpPr>
            <a:spLocks noGrp="1"/>
          </p:cNvSpPr>
          <p:nvPr>
            <p:ph idx="1"/>
          </p:nvPr>
        </p:nvSpPr>
        <p:spPr>
          <a:xfrm>
            <a:off x="319088" y="1047135"/>
            <a:ext cx="8524875" cy="4813915"/>
          </a:xfrm>
        </p:spPr>
        <p:txBody>
          <a:bodyPr/>
          <a:lstStyle/>
          <a:p>
            <a:pPr marL="0" indent="0" algn="just">
              <a:buNone/>
            </a:pPr>
            <a:r>
              <a:rPr lang="es-AR" sz="1800" dirty="0"/>
              <a:t>La persona adulta contiene aproximadamente 5 lts de sangre. Una pérdida de sangre de: Hasta 1 litro (20%) se puede soportar por el organismo. Pérdida de un 33% ya se corre peligro. A partir de 2 litros (40%) la mortalidad es elevada.</a:t>
            </a:r>
            <a:endParaRPr lang="es-ES" sz="1800" dirty="0"/>
          </a:p>
          <a:p>
            <a:endParaRPr lang="es-ES" dirty="0"/>
          </a:p>
        </p:txBody>
      </p:sp>
      <p:pic>
        <p:nvPicPr>
          <p:cNvPr id="4" name="Imagen 3">
            <a:extLst>
              <a:ext uri="{FF2B5EF4-FFF2-40B4-BE49-F238E27FC236}">
                <a16:creationId xmlns:a16="http://schemas.microsoft.com/office/drawing/2014/main" id="{96B547C8-0698-4AE2-BCFD-E3315F3B5E77}"/>
              </a:ext>
            </a:extLst>
          </p:cNvPr>
          <p:cNvPicPr/>
          <p:nvPr/>
        </p:nvPicPr>
        <p:blipFill rotWithShape="1">
          <a:blip r:embed="rId2"/>
          <a:srcRect t="13101"/>
          <a:stretch/>
        </p:blipFill>
        <p:spPr bwMode="auto">
          <a:xfrm>
            <a:off x="4044777" y="2507673"/>
            <a:ext cx="4799185" cy="4101475"/>
          </a:xfrm>
          <a:prstGeom prst="rect">
            <a:avLst/>
          </a:prstGeom>
          <a:ln>
            <a:noFill/>
          </a:ln>
          <a:extLst>
            <a:ext uri="{53640926-AAD7-44D8-BBD7-CCE9431645EC}">
              <a14:shadowObscured xmlns:a14="http://schemas.microsoft.com/office/drawing/2010/main"/>
            </a:ext>
          </a:extLst>
        </p:spPr>
      </p:pic>
      <p:sp>
        <p:nvSpPr>
          <p:cNvPr id="5" name="Título 1">
            <a:extLst>
              <a:ext uri="{FF2B5EF4-FFF2-40B4-BE49-F238E27FC236}">
                <a16:creationId xmlns:a16="http://schemas.microsoft.com/office/drawing/2014/main" id="{29A0E945-BAB5-4D6C-B7F7-E9B44DDD92D2}"/>
              </a:ext>
            </a:extLst>
          </p:cNvPr>
          <p:cNvSpPr>
            <a:spLocks noGrp="1"/>
          </p:cNvSpPr>
          <p:nvPr>
            <p:ph type="title"/>
          </p:nvPr>
        </p:nvSpPr>
        <p:spPr>
          <a:xfrm>
            <a:off x="314325" y="215900"/>
            <a:ext cx="8515350" cy="600075"/>
          </a:xfrm>
        </p:spPr>
        <p:txBody>
          <a:bodyPr/>
          <a:lstStyle/>
          <a:p>
            <a:pPr algn="ctr"/>
            <a:r>
              <a:rPr lang="es-ES" dirty="0"/>
              <a:t>HEMORRAGIAS</a:t>
            </a:r>
          </a:p>
        </p:txBody>
      </p:sp>
      <p:pic>
        <p:nvPicPr>
          <p:cNvPr id="7" name="Picture 2" descr="http://www.seg-social.es/ism/gsanitaria_es/ilustr_capitulo7/7-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344" y="2227561"/>
            <a:ext cx="3259823" cy="43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7000"/>
      </p:ext>
    </p:extLst>
  </p:cSld>
  <p:clrMapOvr>
    <a:masterClrMapping/>
  </p:clrMapOvr>
  <p:transition spd="med">
    <p:wipe dir="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3D84C3E-C026-48E7-AB16-0C69F4729DC6}"/>
              </a:ext>
            </a:extLst>
          </p:cNvPr>
          <p:cNvSpPr>
            <a:spLocks noGrp="1"/>
          </p:cNvSpPr>
          <p:nvPr>
            <p:ph idx="1"/>
          </p:nvPr>
        </p:nvSpPr>
        <p:spPr>
          <a:xfrm>
            <a:off x="319088" y="1039091"/>
            <a:ext cx="8524875" cy="5818909"/>
          </a:xfrm>
        </p:spPr>
        <p:txBody>
          <a:bodyPr/>
          <a:lstStyle/>
          <a:p>
            <a:pPr marL="0" indent="0" algn="just">
              <a:buNone/>
            </a:pPr>
            <a:r>
              <a:rPr lang="es-ES" b="1" dirty="0"/>
              <a:t>Primeros auxilios</a:t>
            </a:r>
            <a:endParaRPr lang="es-ES" dirty="0"/>
          </a:p>
          <a:p>
            <a:pPr marL="0" indent="0" algn="just">
              <a:buNone/>
            </a:pPr>
            <a:r>
              <a:rPr lang="es-ES" sz="1800" dirty="0"/>
              <a:t>Si hay un sangrado intenso, o usted cree que hay una hemorragia interna o la persona está en </a:t>
            </a:r>
            <a:r>
              <a:rPr lang="es-ES" sz="1800" i="1" dirty="0"/>
              <a:t>shock</a:t>
            </a:r>
            <a:r>
              <a:rPr lang="es-ES" sz="1800" dirty="0"/>
              <a:t>, consiga ayuda urgente.</a:t>
            </a:r>
          </a:p>
          <a:p>
            <a:pPr marL="0" indent="0" algn="just">
              <a:buNone/>
            </a:pPr>
            <a:endParaRPr lang="es-ES" sz="1800" dirty="0"/>
          </a:p>
          <a:p>
            <a:pPr marL="457200" lvl="0" indent="-457200" algn="just">
              <a:buFont typeface="+mj-lt"/>
              <a:buAutoNum type="arabicPeriod"/>
            </a:pPr>
            <a:r>
              <a:rPr lang="es-ES" sz="1800" dirty="0"/>
              <a:t>Calme y tranquilice a la persona.</a:t>
            </a:r>
          </a:p>
          <a:p>
            <a:pPr marL="457200" lvl="0" indent="-457200" algn="just">
              <a:buFont typeface="+mj-lt"/>
              <a:buAutoNum type="arabicPeriod"/>
            </a:pPr>
            <a:r>
              <a:rPr lang="es-ES" sz="1800" dirty="0"/>
              <a:t>Recueste a la persona. Siempre que sea posible, </a:t>
            </a:r>
            <a:r>
              <a:rPr lang="es-ES" sz="1800" u="sng" dirty="0"/>
              <a:t>eleve la parte del cuerpo que está sangrando.</a:t>
            </a:r>
          </a:p>
          <a:p>
            <a:pPr marL="457200" lvl="0" indent="-457200" algn="just">
              <a:buFont typeface="+mj-lt"/>
              <a:buAutoNum type="arabicPeriod"/>
            </a:pPr>
            <a:r>
              <a:rPr lang="es-ES" sz="1800" dirty="0"/>
              <a:t>Retire cualquier residuo suelto o suciedad visible de la herida.</a:t>
            </a:r>
          </a:p>
          <a:p>
            <a:pPr marL="457200" lvl="0" indent="-457200" algn="just">
              <a:buFont typeface="+mj-lt"/>
              <a:buAutoNum type="arabicPeriod"/>
            </a:pPr>
            <a:r>
              <a:rPr lang="es-ES" sz="1800" dirty="0"/>
              <a:t>No retire objetos que estén enterrado en el cuerpo. Hacerlo puede causar más daño y sangrado.</a:t>
            </a:r>
          </a:p>
          <a:p>
            <a:pPr marL="457200" indent="-457200" algn="just">
              <a:buFont typeface="+mj-lt"/>
              <a:buAutoNum type="arabicPeriod"/>
            </a:pPr>
            <a:r>
              <a:rPr lang="es-ES" sz="1800" u="sng" dirty="0"/>
              <a:t>Aplique presión directa sobre una herida externa</a:t>
            </a:r>
            <a:r>
              <a:rPr lang="es-ES" sz="1800" dirty="0"/>
              <a:t> con un vendaje estéril, un trozo de tela, sino hay otra cosa disponible use las manos. </a:t>
            </a:r>
          </a:p>
          <a:p>
            <a:pPr marL="457200" indent="-457200" algn="just">
              <a:buFont typeface="+mj-lt"/>
              <a:buAutoNum type="arabicPeriod"/>
            </a:pPr>
            <a:r>
              <a:rPr lang="es-ES" sz="1800" dirty="0"/>
              <a:t>Mantenga la presión hasta que se detenga el sangrado </a:t>
            </a:r>
            <a:r>
              <a:rPr lang="es-ES" sz="1800" u="sng" dirty="0"/>
              <a:t>(5 a 10 min.)</a:t>
            </a:r>
            <a:r>
              <a:rPr lang="es-ES" sz="1800" dirty="0"/>
              <a:t>. Cuando este se haya detenido, </a:t>
            </a:r>
            <a:r>
              <a:rPr lang="es-ES" sz="1800" u="sng" dirty="0"/>
              <a:t>envuelva fuertemente el apósito sobre la herida con cinta adhesiva o con un pedazo de tela limpio. </a:t>
            </a:r>
          </a:p>
          <a:p>
            <a:pPr marL="457200" indent="-457200" algn="just">
              <a:buFont typeface="+mj-lt"/>
              <a:buAutoNum type="arabicPeriod"/>
            </a:pPr>
            <a:endParaRPr lang="es-ES" sz="1800" dirty="0"/>
          </a:p>
          <a:p>
            <a:pPr marL="457200" lvl="0" indent="-457200" algn="just">
              <a:buFont typeface="+mj-lt"/>
              <a:buAutoNum type="arabicPeriod"/>
            </a:pPr>
            <a:endParaRPr lang="es-ES" dirty="0"/>
          </a:p>
        </p:txBody>
      </p:sp>
      <p:sp>
        <p:nvSpPr>
          <p:cNvPr id="8" name="Título 1">
            <a:extLst>
              <a:ext uri="{FF2B5EF4-FFF2-40B4-BE49-F238E27FC236}">
                <a16:creationId xmlns:a16="http://schemas.microsoft.com/office/drawing/2014/main" id="{F94A3691-6A46-42BC-8A1A-34BE345B8078}"/>
              </a:ext>
            </a:extLst>
          </p:cNvPr>
          <p:cNvSpPr>
            <a:spLocks noGrp="1"/>
          </p:cNvSpPr>
          <p:nvPr>
            <p:ph type="title"/>
          </p:nvPr>
        </p:nvSpPr>
        <p:spPr>
          <a:xfrm>
            <a:off x="314325" y="215900"/>
            <a:ext cx="8515350" cy="600075"/>
          </a:xfrm>
        </p:spPr>
        <p:txBody>
          <a:bodyPr/>
          <a:lstStyle/>
          <a:p>
            <a:pPr algn="ctr"/>
            <a:r>
              <a:rPr lang="es-ES" dirty="0"/>
              <a:t>HEMORRAGIAS EXTERIORIZADAS</a:t>
            </a:r>
            <a:br>
              <a:rPr lang="es-ES" dirty="0"/>
            </a:br>
            <a:r>
              <a:rPr lang="es-ES" dirty="0"/>
              <a:t>DETENCIÓN DE SANGRADO</a:t>
            </a:r>
          </a:p>
        </p:txBody>
      </p:sp>
    </p:spTree>
    <p:extLst>
      <p:ext uri="{BB962C8B-B14F-4D97-AF65-F5344CB8AC3E}">
        <p14:creationId xmlns:p14="http://schemas.microsoft.com/office/powerpoint/2010/main" val="314917395"/>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314325" y="359033"/>
            <a:ext cx="8515350" cy="600075"/>
          </a:xfrm>
        </p:spPr>
        <p:txBody>
          <a:bodyPr/>
          <a:lstStyle/>
          <a:p>
            <a:pPr algn="ctr"/>
            <a:r>
              <a:rPr lang="es-ES" dirty="0"/>
              <a:t>¿Qué son los primeros auxilios?</a:t>
            </a:r>
            <a:br>
              <a:rPr lang="es-ES" u="sng" dirty="0"/>
            </a:br>
            <a:endParaRPr lang="es-AR" dirty="0"/>
          </a:p>
        </p:txBody>
      </p:sp>
      <p:sp>
        <p:nvSpPr>
          <p:cNvPr id="3" name="Marcador de contenido 2"/>
          <p:cNvSpPr>
            <a:spLocks noGrp="1"/>
          </p:cNvSpPr>
          <p:nvPr>
            <p:ph idx="1"/>
          </p:nvPr>
        </p:nvSpPr>
        <p:spPr>
          <a:xfrm>
            <a:off x="304800" y="1066800"/>
            <a:ext cx="8524875" cy="5344140"/>
          </a:xfrm>
        </p:spPr>
        <p:txBody>
          <a:bodyPr/>
          <a:lstStyle/>
          <a:p>
            <a:pPr algn="just"/>
            <a:r>
              <a:rPr lang="es-ES" sz="2800" dirty="0"/>
              <a:t>Son los cuidados o ayuda inmediata, limitada, temporal o de carácter provisional y necesaria que se le da a una persona que ha sufrido un accidente, hasta la llegada de un médico o profesional paramédico que se encargará del trasladado a un hospital tratando de mejorar o mantener las condiciones en las que se encuentra.</a:t>
            </a:r>
          </a:p>
          <a:p>
            <a:pPr marL="0" indent="0" algn="just">
              <a:buNone/>
            </a:pPr>
            <a:endParaRPr lang="es-ES" sz="2800" dirty="0"/>
          </a:p>
          <a:p>
            <a:pPr algn="just"/>
            <a:r>
              <a:rPr lang="es-ES" sz="2800" dirty="0"/>
              <a:t>Es siempre conveniente que el mayor número posible de personas adquiriera nociones de primeros auxilios.</a:t>
            </a:r>
            <a:endParaRPr lang="es-AR" dirty="0"/>
          </a:p>
        </p:txBody>
      </p:sp>
    </p:spTree>
    <p:extLst>
      <p:ext uri="{BB962C8B-B14F-4D97-AF65-F5344CB8AC3E}">
        <p14:creationId xmlns:p14="http://schemas.microsoft.com/office/powerpoint/2010/main" val="762149479"/>
      </p:ext>
    </p:extLst>
  </p:cSld>
  <p:clrMapOvr>
    <a:masterClrMapping/>
  </p:clrMapOvr>
  <p:transition spd="med">
    <p:wipe dir="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62C2E9-1878-45BE-B0A5-B667776DD756}"/>
              </a:ext>
            </a:extLst>
          </p:cNvPr>
          <p:cNvSpPr>
            <a:spLocks noGrp="1"/>
          </p:cNvSpPr>
          <p:nvPr>
            <p:ph idx="1"/>
          </p:nvPr>
        </p:nvSpPr>
        <p:spPr>
          <a:xfrm>
            <a:off x="319088" y="1052945"/>
            <a:ext cx="8524875" cy="5805055"/>
          </a:xfrm>
        </p:spPr>
        <p:txBody>
          <a:bodyPr/>
          <a:lstStyle/>
          <a:p>
            <a:pPr marL="457200" indent="-457200" algn="just">
              <a:buFont typeface="+mj-lt"/>
              <a:buAutoNum type="arabicPeriod" startAt="8"/>
            </a:pPr>
            <a:r>
              <a:rPr lang="es-ES" sz="1800" u="sng" dirty="0"/>
              <a:t>Si el sangrado continúa</a:t>
            </a:r>
            <a:r>
              <a:rPr lang="es-ES" sz="1800" dirty="0"/>
              <a:t> y se filtra a través del material que está siendo sostenido sobre la herida, no lo retire. </a:t>
            </a:r>
            <a:r>
              <a:rPr lang="es-ES" sz="1800" u="sng" dirty="0"/>
              <a:t>Coloque otro vendaje sobre el primero </a:t>
            </a:r>
            <a:r>
              <a:rPr lang="es-ES" sz="1800" dirty="0"/>
              <a:t>y </a:t>
            </a:r>
            <a:r>
              <a:rPr lang="es-AR" sz="1800" u="sng" dirty="0"/>
              <a:t>ejerza presión indirecta en una zona entre la herida y el corazón</a:t>
            </a:r>
            <a:r>
              <a:rPr lang="es-AR" sz="1800" dirty="0"/>
              <a:t>. </a:t>
            </a:r>
            <a:r>
              <a:rPr lang="es-ES" sz="1800" dirty="0"/>
              <a:t>Asegúrese de </a:t>
            </a:r>
            <a:r>
              <a:rPr lang="es-ES" sz="1800" u="sng" dirty="0"/>
              <a:t>buscar atención médica de inmediato</a:t>
            </a:r>
            <a:r>
              <a:rPr lang="es-ES" sz="1800" dirty="0"/>
              <a:t>.</a:t>
            </a:r>
          </a:p>
          <a:p>
            <a:pPr marL="457200" indent="-457200" algn="just">
              <a:buFont typeface="+mj-lt"/>
              <a:buAutoNum type="arabicPeriod" startAt="8"/>
            </a:pPr>
            <a:r>
              <a:rPr lang="es-ES" sz="1800" dirty="0"/>
              <a:t>Si el sangrado es intenso, consiga ayuda médica de inmediato y </a:t>
            </a:r>
            <a:r>
              <a:rPr lang="es-ES" sz="1800" u="sng" dirty="0"/>
              <a:t>tome las medidas necesarias para evitar el </a:t>
            </a:r>
            <a:r>
              <a:rPr lang="es-ES" sz="1800" i="1" u="sng" dirty="0"/>
              <a:t>shock</a:t>
            </a:r>
            <a:r>
              <a:rPr lang="es-ES" sz="1800" dirty="0"/>
              <a:t>. Mantenga la parte del cuerpo lesionada completamente inmóvil. </a:t>
            </a:r>
            <a:r>
              <a:rPr lang="es-ES" sz="1800" u="sng" dirty="0"/>
              <a:t>NO mueva a la persona </a:t>
            </a:r>
            <a:r>
              <a:rPr lang="es-ES" sz="1800" dirty="0"/>
              <a:t>si ha habido una </a:t>
            </a:r>
            <a:r>
              <a:rPr lang="es-ES" sz="1800" u="sng" dirty="0"/>
              <a:t>lesión en la cabeza, el cuello o la espalda</a:t>
            </a:r>
            <a:r>
              <a:rPr lang="es-ES" sz="1800" dirty="0"/>
              <a:t>. Consiga ayuda médica lo más pronto posible.</a:t>
            </a:r>
          </a:p>
          <a:p>
            <a:pPr marL="457200" indent="-457200" algn="just">
              <a:buFont typeface="+mj-lt"/>
              <a:buAutoNum type="arabicPeriod" startAt="8"/>
            </a:pPr>
            <a:endParaRPr lang="es-ES" sz="1800" dirty="0"/>
          </a:p>
        </p:txBody>
      </p:sp>
      <p:sp>
        <p:nvSpPr>
          <p:cNvPr id="9" name="Título 1">
            <a:extLst>
              <a:ext uri="{FF2B5EF4-FFF2-40B4-BE49-F238E27FC236}">
                <a16:creationId xmlns:a16="http://schemas.microsoft.com/office/drawing/2014/main" id="{B293E10C-307F-431D-A008-09AF2911A58E}"/>
              </a:ext>
            </a:extLst>
          </p:cNvPr>
          <p:cNvSpPr>
            <a:spLocks noGrp="1"/>
          </p:cNvSpPr>
          <p:nvPr>
            <p:ph type="title"/>
          </p:nvPr>
        </p:nvSpPr>
        <p:spPr>
          <a:xfrm>
            <a:off x="314325" y="215900"/>
            <a:ext cx="8515350" cy="600075"/>
          </a:xfrm>
        </p:spPr>
        <p:txBody>
          <a:bodyPr/>
          <a:lstStyle/>
          <a:p>
            <a:pPr algn="ctr"/>
            <a:r>
              <a:rPr lang="es-ES" dirty="0"/>
              <a:t>HEMORRAGIAS EXTERIORIZADAS</a:t>
            </a:r>
            <a:br>
              <a:rPr lang="es-ES" dirty="0"/>
            </a:br>
            <a:r>
              <a:rPr lang="es-ES" dirty="0"/>
              <a:t>DETENCIÓN DE SANGRADO</a:t>
            </a:r>
          </a:p>
        </p:txBody>
      </p:sp>
      <p:pic>
        <p:nvPicPr>
          <p:cNvPr id="4" name="Imagen 3" descr="Resultado de imagen para hemorragias primeros auxilios">
            <a:extLst>
              <a:ext uri="{FF2B5EF4-FFF2-40B4-BE49-F238E27FC236}">
                <a16:creationId xmlns:a16="http://schemas.microsoft.com/office/drawing/2014/main" id="{91374E04-A1AF-4C14-8D4C-E5229A321959}"/>
              </a:ext>
            </a:extLst>
          </p:cNvPr>
          <p:cNvPicPr/>
          <p:nvPr/>
        </p:nvPicPr>
        <p:blipFill rotWithShape="1">
          <a:blip r:embed="rId2">
            <a:extLst>
              <a:ext uri="{28A0092B-C50C-407E-A947-70E740481C1C}">
                <a14:useLocalDpi xmlns:a14="http://schemas.microsoft.com/office/drawing/2010/main" val="0"/>
              </a:ext>
            </a:extLst>
          </a:blip>
          <a:srcRect r="5946"/>
          <a:stretch/>
        </p:blipFill>
        <p:spPr bwMode="auto">
          <a:xfrm>
            <a:off x="438583" y="3671455"/>
            <a:ext cx="4339364" cy="3079451"/>
          </a:xfrm>
          <a:prstGeom prst="rect">
            <a:avLst/>
          </a:prstGeom>
          <a:noFill/>
          <a:ln>
            <a:noFill/>
          </a:ln>
          <a:extLst>
            <a:ext uri="{53640926-AAD7-44D8-BBD7-CCE9431645EC}">
              <a14:shadowObscured xmlns:a14="http://schemas.microsoft.com/office/drawing/2010/main"/>
            </a:ext>
          </a:extLst>
        </p:spPr>
      </p:pic>
      <p:pic>
        <p:nvPicPr>
          <p:cNvPr id="5" name="Imagen 4" descr="Resultado de imagen para hemorragias compresion indirecta">
            <a:extLst>
              <a:ext uri="{FF2B5EF4-FFF2-40B4-BE49-F238E27FC236}">
                <a16:creationId xmlns:a16="http://schemas.microsoft.com/office/drawing/2014/main" id="{F5683BBE-2D56-4EE9-95C4-ECCC156AE2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950942" y="3671455"/>
            <a:ext cx="3754476" cy="2970644"/>
          </a:xfrm>
          <a:prstGeom prst="rect">
            <a:avLst/>
          </a:prstGeom>
          <a:noFill/>
          <a:ln>
            <a:noFill/>
          </a:ln>
        </p:spPr>
      </p:pic>
    </p:spTree>
    <p:extLst>
      <p:ext uri="{BB962C8B-B14F-4D97-AF65-F5344CB8AC3E}">
        <p14:creationId xmlns:p14="http://schemas.microsoft.com/office/powerpoint/2010/main" val="178558785"/>
      </p:ext>
    </p:extLst>
  </p:cSld>
  <p:clrMapOvr>
    <a:masterClrMapping/>
  </p:clrMapOvr>
  <p:transition spd="med">
    <p:wipe dir="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8AF4789-3571-4A45-8462-A80A5B72CF42}"/>
              </a:ext>
            </a:extLst>
          </p:cNvPr>
          <p:cNvSpPr>
            <a:spLocks noGrp="1"/>
          </p:cNvSpPr>
          <p:nvPr>
            <p:ph idx="1"/>
          </p:nvPr>
        </p:nvSpPr>
        <p:spPr>
          <a:xfrm>
            <a:off x="319088" y="1039091"/>
            <a:ext cx="8524875" cy="5818909"/>
          </a:xfrm>
        </p:spPr>
        <p:txBody>
          <a:bodyPr/>
          <a:lstStyle/>
          <a:p>
            <a:pPr marL="0" indent="0" algn="just">
              <a:buNone/>
            </a:pPr>
            <a:r>
              <a:rPr lang="es-ES" u="sng" dirty="0"/>
              <a:t>Si no se ha detenido el sangrado</a:t>
            </a:r>
            <a:r>
              <a:rPr lang="es-ES" dirty="0"/>
              <a:t> según lo indicado, y este es </a:t>
            </a:r>
            <a:r>
              <a:rPr lang="es-ES" u="sng" dirty="0"/>
              <a:t>extremadamente intenso</a:t>
            </a:r>
            <a:r>
              <a:rPr lang="es-ES" dirty="0"/>
              <a:t> (potencialmente mortal), se puede utilizar </a:t>
            </a:r>
            <a:r>
              <a:rPr lang="es-ES" u="sng" dirty="0"/>
              <a:t>un torniquete</a:t>
            </a:r>
            <a:r>
              <a:rPr lang="es-ES" dirty="0"/>
              <a:t> mientras llega la asistencia médica. También se usa para amputación o aplastamiento masivo de extremidades.</a:t>
            </a:r>
          </a:p>
          <a:p>
            <a:pPr marL="0" indent="0" algn="just">
              <a:buNone/>
            </a:pPr>
            <a:endParaRPr lang="es-ES" dirty="0"/>
          </a:p>
          <a:p>
            <a:pPr algn="just"/>
            <a:r>
              <a:rPr lang="es-AR" dirty="0"/>
              <a:t>El torniquete detiene TODA la circulación sanguínea pudiendo llegar a la amputación por debajo del apriete.</a:t>
            </a:r>
            <a:endParaRPr lang="es-ES" dirty="0"/>
          </a:p>
          <a:p>
            <a:pPr marL="0" indent="0" algn="just">
              <a:buNone/>
            </a:pPr>
            <a:endParaRPr lang="es-ES" b="1" dirty="0"/>
          </a:p>
          <a:p>
            <a:pPr marL="0" indent="0" algn="just">
              <a:buNone/>
            </a:pPr>
            <a:r>
              <a:rPr lang="es-ES" b="1" dirty="0"/>
              <a:t>Procedimiento:</a:t>
            </a:r>
            <a:endParaRPr lang="es-ES" dirty="0"/>
          </a:p>
          <a:p>
            <a:pPr algn="just"/>
            <a:r>
              <a:rPr lang="es-AR" dirty="0"/>
              <a:t>Se debe contar con: </a:t>
            </a:r>
            <a:r>
              <a:rPr lang="es-ES" dirty="0"/>
              <a:t>vendajes de 5 a 10 cm de ancho y un palo o varilla rígida.</a:t>
            </a:r>
          </a:p>
          <a:p>
            <a:pPr lvl="0" algn="just"/>
            <a:r>
              <a:rPr lang="es-ES" dirty="0"/>
              <a:t>El torniquete se debe aplicar en la extremidad de 5 a 7.5 cm arriba de la herida sangrante. Evite la articulación. De ser necesario, coloque el torniquete arriba de la articulación, hacia el torso.</a:t>
            </a:r>
          </a:p>
          <a:p>
            <a:pPr lvl="0" algn="just"/>
            <a:r>
              <a:rPr lang="es-ES" dirty="0"/>
              <a:t>Si es posible, no aplique el torniquete directamente sobre la piel. Use almohadillas o aplique el torniquete sobre la ropa del accidentado.</a:t>
            </a:r>
          </a:p>
        </p:txBody>
      </p:sp>
      <p:sp>
        <p:nvSpPr>
          <p:cNvPr id="4" name="Título 1">
            <a:extLst>
              <a:ext uri="{FF2B5EF4-FFF2-40B4-BE49-F238E27FC236}">
                <a16:creationId xmlns:a16="http://schemas.microsoft.com/office/drawing/2014/main" id="{FED117B9-CFF5-4C63-9BE7-8B64FB1E09E6}"/>
              </a:ext>
            </a:extLst>
          </p:cNvPr>
          <p:cNvSpPr>
            <a:spLocks noGrp="1"/>
          </p:cNvSpPr>
          <p:nvPr>
            <p:ph type="title"/>
          </p:nvPr>
        </p:nvSpPr>
        <p:spPr>
          <a:xfrm>
            <a:off x="314325" y="215900"/>
            <a:ext cx="8515350" cy="600075"/>
          </a:xfrm>
        </p:spPr>
        <p:txBody>
          <a:bodyPr/>
          <a:lstStyle/>
          <a:p>
            <a:pPr algn="ctr"/>
            <a:r>
              <a:rPr lang="es-ES" dirty="0"/>
              <a:t>HEMORRAGIAS EXTERIORIZADAS</a:t>
            </a:r>
            <a:br>
              <a:rPr lang="es-ES" dirty="0"/>
            </a:br>
            <a:r>
              <a:rPr lang="es-ES" dirty="0"/>
              <a:t>TORNIQUETE</a:t>
            </a:r>
          </a:p>
        </p:txBody>
      </p:sp>
    </p:spTree>
    <p:extLst>
      <p:ext uri="{BB962C8B-B14F-4D97-AF65-F5344CB8AC3E}">
        <p14:creationId xmlns:p14="http://schemas.microsoft.com/office/powerpoint/2010/main" val="3334755437"/>
      </p:ext>
    </p:extLst>
  </p:cSld>
  <p:clrMapOvr>
    <a:masterClrMapping/>
  </p:clrMapOvr>
  <p:transition spd="med">
    <p:wipe dir="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76DF116-5CE3-47A5-A597-1861A601493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836" y="3429000"/>
            <a:ext cx="3206664" cy="3429000"/>
          </a:xfrm>
          <a:prstGeom prst="rect">
            <a:avLst/>
          </a:prstGeom>
          <a:noFill/>
          <a:ln>
            <a:noFill/>
          </a:ln>
        </p:spPr>
      </p:pic>
      <p:sp>
        <p:nvSpPr>
          <p:cNvPr id="3" name="Marcador de contenido 2">
            <a:extLst>
              <a:ext uri="{FF2B5EF4-FFF2-40B4-BE49-F238E27FC236}">
                <a16:creationId xmlns:a16="http://schemas.microsoft.com/office/drawing/2014/main" id="{D225F943-7CD9-4360-BC3E-83440B2A0F92}"/>
              </a:ext>
            </a:extLst>
          </p:cNvPr>
          <p:cNvSpPr>
            <a:spLocks noGrp="1"/>
          </p:cNvSpPr>
          <p:nvPr>
            <p:ph idx="1"/>
          </p:nvPr>
        </p:nvSpPr>
        <p:spPr>
          <a:xfrm>
            <a:off x="319088" y="1039091"/>
            <a:ext cx="8524875" cy="4821959"/>
          </a:xfrm>
        </p:spPr>
        <p:txBody>
          <a:bodyPr/>
          <a:lstStyle/>
          <a:p>
            <a:pPr lvl="0" algn="just"/>
            <a:r>
              <a:rPr lang="es-ES" dirty="0"/>
              <a:t>Tome un vendaje y envuélvalos alrededor de la extremidad varias veces. Haga un nudo medio o cuadrado, dejando los extremos sueltos, lo suficientemente largos para hacer otro nudo. Se debe colocar un palo o varilla rígida entre los dos nudos. Gire la varilla hasta que el vendaje esté lo suficientemente apretado para detener el sangrado y luego asegúrelo en su lugar.</a:t>
            </a:r>
          </a:p>
          <a:p>
            <a:pPr lvl="0" algn="just"/>
            <a:r>
              <a:rPr lang="es-ES" dirty="0"/>
              <a:t>Anote o recuerde la hora en la que se aplicó el torniquete. Infórmeselo al servicio médico.</a:t>
            </a:r>
          </a:p>
          <a:p>
            <a:endParaRPr lang="es-ES" dirty="0"/>
          </a:p>
        </p:txBody>
      </p:sp>
      <p:sp>
        <p:nvSpPr>
          <p:cNvPr id="4" name="Título 1">
            <a:extLst>
              <a:ext uri="{FF2B5EF4-FFF2-40B4-BE49-F238E27FC236}">
                <a16:creationId xmlns:a16="http://schemas.microsoft.com/office/drawing/2014/main" id="{36824A5F-3015-4F16-8B6F-CA5AFEBA05AB}"/>
              </a:ext>
            </a:extLst>
          </p:cNvPr>
          <p:cNvSpPr>
            <a:spLocks noGrp="1"/>
          </p:cNvSpPr>
          <p:nvPr>
            <p:ph type="title"/>
          </p:nvPr>
        </p:nvSpPr>
        <p:spPr>
          <a:xfrm>
            <a:off x="314325" y="215900"/>
            <a:ext cx="8515350" cy="600075"/>
          </a:xfrm>
        </p:spPr>
        <p:txBody>
          <a:bodyPr/>
          <a:lstStyle/>
          <a:p>
            <a:pPr algn="ctr"/>
            <a:r>
              <a:rPr lang="es-ES" dirty="0"/>
              <a:t>HEMORRAGIAS EXTERIORIZADAS</a:t>
            </a:r>
            <a:br>
              <a:rPr lang="es-ES" dirty="0"/>
            </a:br>
            <a:r>
              <a:rPr lang="es-ES" dirty="0"/>
              <a:t>TORNIQUETE</a:t>
            </a:r>
          </a:p>
        </p:txBody>
      </p:sp>
      <p:pic>
        <p:nvPicPr>
          <p:cNvPr id="6" name="Imagen 5" descr="Resultado de imagen para torniquete medico">
            <a:extLst>
              <a:ext uri="{FF2B5EF4-FFF2-40B4-BE49-F238E27FC236}">
                <a16:creationId xmlns:a16="http://schemas.microsoft.com/office/drawing/2014/main" id="{C733F652-0D04-4F6C-AD6C-8946A5A327D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798952" y="3429000"/>
            <a:ext cx="3472212" cy="3429000"/>
          </a:xfrm>
          <a:prstGeom prst="rect">
            <a:avLst/>
          </a:prstGeom>
          <a:noFill/>
          <a:ln>
            <a:noFill/>
          </a:ln>
        </p:spPr>
      </p:pic>
    </p:spTree>
    <p:extLst>
      <p:ext uri="{BB962C8B-B14F-4D97-AF65-F5344CB8AC3E}">
        <p14:creationId xmlns:p14="http://schemas.microsoft.com/office/powerpoint/2010/main" val="1002257532"/>
      </p:ext>
    </p:extLst>
  </p:cSld>
  <p:clrMapOvr>
    <a:masterClrMapping/>
  </p:clrMapOvr>
  <p:transition spd="med">
    <p:wipe dir="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Resultado de imagen para compresion hemorragia">
            <a:extLst>
              <a:ext uri="{FF2B5EF4-FFF2-40B4-BE49-F238E27FC236}">
                <a16:creationId xmlns:a16="http://schemas.microsoft.com/office/drawing/2014/main" id="{0713352E-6495-45AA-9649-06DF974DA1C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14324" y="1108365"/>
            <a:ext cx="4257675" cy="5749635"/>
          </a:xfrm>
          <a:prstGeom prst="rect">
            <a:avLst/>
          </a:prstGeom>
          <a:noFill/>
          <a:ln>
            <a:noFill/>
          </a:ln>
        </p:spPr>
      </p:pic>
      <p:sp>
        <p:nvSpPr>
          <p:cNvPr id="5" name="Título 1">
            <a:extLst>
              <a:ext uri="{FF2B5EF4-FFF2-40B4-BE49-F238E27FC236}">
                <a16:creationId xmlns:a16="http://schemas.microsoft.com/office/drawing/2014/main" id="{8036D1C6-0E7F-475F-8C05-54C6350F1603}"/>
              </a:ext>
            </a:extLst>
          </p:cNvPr>
          <p:cNvSpPr>
            <a:spLocks noGrp="1"/>
          </p:cNvSpPr>
          <p:nvPr>
            <p:ph type="title"/>
          </p:nvPr>
        </p:nvSpPr>
        <p:spPr>
          <a:xfrm>
            <a:off x="314325" y="215900"/>
            <a:ext cx="8515350" cy="600075"/>
          </a:xfrm>
        </p:spPr>
        <p:txBody>
          <a:bodyPr/>
          <a:lstStyle/>
          <a:p>
            <a:pPr algn="ctr"/>
            <a:r>
              <a:rPr lang="es-ES" dirty="0"/>
              <a:t>HEMORRAGIAS EXTERIORIZADAS</a:t>
            </a:r>
            <a:br>
              <a:rPr lang="es-ES" dirty="0"/>
            </a:br>
            <a:r>
              <a:rPr lang="es-ES" dirty="0"/>
              <a:t>RESUMEN DE PROCEDIMIENTO</a:t>
            </a:r>
          </a:p>
        </p:txBody>
      </p:sp>
      <p:sp>
        <p:nvSpPr>
          <p:cNvPr id="2" name="Rectángulo 1"/>
          <p:cNvSpPr/>
          <p:nvPr/>
        </p:nvSpPr>
        <p:spPr>
          <a:xfrm>
            <a:off x="4789015" y="1701790"/>
            <a:ext cx="4040660" cy="4524315"/>
          </a:xfrm>
          <a:prstGeom prst="rect">
            <a:avLst/>
          </a:prstGeom>
        </p:spPr>
        <p:txBody>
          <a:bodyPr wrap="square">
            <a:spAutoFit/>
          </a:bodyPr>
          <a:lstStyle/>
          <a:p>
            <a:pPr marL="0" indent="0" algn="ctr">
              <a:buNone/>
            </a:pPr>
            <a:r>
              <a:rPr lang="es-ES" b="1" u="sng" dirty="0">
                <a:effectLst>
                  <a:outerShdw blurRad="38100" dist="38100" dir="2700000" algn="tl">
                    <a:srgbClr val="000000">
                      <a:alpha val="43137"/>
                    </a:srgbClr>
                  </a:outerShdw>
                </a:effectLst>
              </a:rPr>
              <a:t>No se debe</a:t>
            </a:r>
          </a:p>
          <a:p>
            <a:pPr marL="0" indent="0" algn="just">
              <a:buNone/>
            </a:pPr>
            <a:endParaRPr lang="es-ES" dirty="0"/>
          </a:p>
          <a:p>
            <a:pPr marL="285750" lvl="0" indent="-285750" algn="just">
              <a:buClr>
                <a:srgbClr val="FF6600"/>
              </a:buClr>
              <a:buFont typeface="Wingdings" panose="05000000000000000000" pitchFamily="2" charset="2"/>
              <a:buChar char="§"/>
            </a:pPr>
            <a:r>
              <a:rPr lang="es-ES" dirty="0"/>
              <a:t>NO eche un vistazo a la herida para ver si el sangrado se está deteniendo. </a:t>
            </a:r>
          </a:p>
          <a:p>
            <a:pPr marL="285750" lvl="0" indent="-285750" algn="just">
              <a:buClr>
                <a:srgbClr val="FF6600"/>
              </a:buClr>
              <a:buFont typeface="Wingdings" panose="05000000000000000000" pitchFamily="2" charset="2"/>
              <a:buChar char="§"/>
            </a:pPr>
            <a:r>
              <a:rPr lang="es-ES" dirty="0"/>
              <a:t>NO hurgue una herida ni saque un objeto incrustado en ella.</a:t>
            </a:r>
          </a:p>
          <a:p>
            <a:pPr marL="285750" lvl="0" indent="-285750" algn="just">
              <a:buClr>
                <a:srgbClr val="FF6600"/>
              </a:buClr>
              <a:buFont typeface="Wingdings" panose="05000000000000000000" pitchFamily="2" charset="2"/>
              <a:buChar char="§"/>
            </a:pPr>
            <a:r>
              <a:rPr lang="es-ES" dirty="0"/>
              <a:t>NO retire un apósito si está empapado en sangre. </a:t>
            </a:r>
          </a:p>
          <a:p>
            <a:pPr marL="285750" lvl="0" indent="-285750" algn="just">
              <a:buClr>
                <a:srgbClr val="FF6600"/>
              </a:buClr>
              <a:buFont typeface="Wingdings" panose="05000000000000000000" pitchFamily="2" charset="2"/>
              <a:buChar char="§"/>
            </a:pPr>
            <a:r>
              <a:rPr lang="es-ES" dirty="0"/>
              <a:t>NO trate de limpiar una herida grande. Esto puede causar un sangrado más intenso.</a:t>
            </a:r>
          </a:p>
          <a:p>
            <a:pPr marL="285750" lvl="0" indent="-285750" algn="just">
              <a:buClr>
                <a:srgbClr val="FF6600"/>
              </a:buClr>
              <a:buFont typeface="Wingdings" panose="05000000000000000000" pitchFamily="2" charset="2"/>
              <a:buChar char="§"/>
            </a:pPr>
            <a:r>
              <a:rPr lang="es-ES" dirty="0"/>
              <a:t>NO intente limpiar una herida una vez controlado el sangrado.</a:t>
            </a:r>
          </a:p>
          <a:p>
            <a:pPr marL="285750" lvl="0" indent="-285750" algn="just">
              <a:buClr>
                <a:srgbClr val="FF6600"/>
              </a:buClr>
              <a:buFont typeface="Wingdings" panose="05000000000000000000" pitchFamily="2" charset="2"/>
              <a:buChar char="§"/>
            </a:pPr>
            <a:r>
              <a:rPr lang="es-ES" dirty="0"/>
              <a:t>NO presione si existe una fractura expuesta.</a:t>
            </a:r>
          </a:p>
        </p:txBody>
      </p:sp>
    </p:spTree>
    <p:extLst>
      <p:ext uri="{BB962C8B-B14F-4D97-AF65-F5344CB8AC3E}">
        <p14:creationId xmlns:p14="http://schemas.microsoft.com/office/powerpoint/2010/main" val="2555149474"/>
      </p:ext>
    </p:extLst>
  </p:cSld>
  <p:clrMapOvr>
    <a:masterClrMapping/>
  </p:clrMapOvr>
  <p:transition spd="med">
    <p:wipe dir="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1E01E5-7B0C-4397-B568-83A6104A4B44}"/>
              </a:ext>
            </a:extLst>
          </p:cNvPr>
          <p:cNvSpPr>
            <a:spLocks noGrp="1"/>
          </p:cNvSpPr>
          <p:nvPr>
            <p:ph type="title"/>
          </p:nvPr>
        </p:nvSpPr>
        <p:spPr/>
        <p:txBody>
          <a:bodyPr/>
          <a:lstStyle/>
          <a:p>
            <a:pPr algn="ctr"/>
            <a:r>
              <a:rPr lang="es-ES" dirty="0"/>
              <a:t>HEMORRAGIAS INTERNAS</a:t>
            </a:r>
          </a:p>
        </p:txBody>
      </p:sp>
      <p:sp>
        <p:nvSpPr>
          <p:cNvPr id="3" name="Marcador de contenido 2">
            <a:extLst>
              <a:ext uri="{FF2B5EF4-FFF2-40B4-BE49-F238E27FC236}">
                <a16:creationId xmlns:a16="http://schemas.microsoft.com/office/drawing/2014/main" id="{A92994DF-BAFA-4836-A02E-1714F22D4EDB}"/>
              </a:ext>
            </a:extLst>
          </p:cNvPr>
          <p:cNvSpPr>
            <a:spLocks noGrp="1"/>
          </p:cNvSpPr>
          <p:nvPr>
            <p:ph idx="1"/>
          </p:nvPr>
        </p:nvSpPr>
        <p:spPr>
          <a:xfrm>
            <a:off x="319088" y="1039091"/>
            <a:ext cx="8524875" cy="5603009"/>
          </a:xfrm>
        </p:spPr>
        <p:txBody>
          <a:bodyPr/>
          <a:lstStyle/>
          <a:p>
            <a:pPr marL="0" indent="0" algn="just">
              <a:buNone/>
            </a:pPr>
            <a:r>
              <a:rPr lang="es-AR" dirty="0"/>
              <a:t>La hemorragia no sale al exterior, sino que </a:t>
            </a:r>
            <a:r>
              <a:rPr lang="es-AR" b="1" u="sng" dirty="0"/>
              <a:t>queda retenida en el interior del organismo en alguna cavidad ya existente</a:t>
            </a:r>
            <a:r>
              <a:rPr lang="es-AR" dirty="0"/>
              <a:t>. Son una situación grave que requieren intervención quirúrgica de urgencia, por lo que la víctima tiene que ser llevada urgentemente a centro hospitalario.</a:t>
            </a:r>
          </a:p>
          <a:p>
            <a:pPr marL="0" indent="0" algn="just">
              <a:buNone/>
            </a:pPr>
            <a:endParaRPr lang="es-ES" dirty="0"/>
          </a:p>
          <a:p>
            <a:pPr algn="just"/>
            <a:r>
              <a:rPr lang="es-AR" b="1" dirty="0"/>
              <a:t>Sospechamos su existencia tras un accidente violento o si la víctima presenta signos y síntomas de shock.</a:t>
            </a:r>
          </a:p>
          <a:p>
            <a:pPr marL="0" indent="0" algn="just">
              <a:buNone/>
            </a:pPr>
            <a:endParaRPr lang="es-ES" dirty="0"/>
          </a:p>
          <a:p>
            <a:pPr marL="0" indent="0" algn="just">
              <a:buNone/>
            </a:pPr>
            <a:r>
              <a:rPr lang="es-AR" b="1" dirty="0"/>
              <a:t>Primeros Auxilios</a:t>
            </a:r>
            <a:endParaRPr lang="es-ES" dirty="0"/>
          </a:p>
          <a:p>
            <a:pPr lvl="0" algn="just"/>
            <a:r>
              <a:rPr lang="es-AR" dirty="0"/>
              <a:t>Realizar una valoración primaria y secundaria de la víctima.</a:t>
            </a:r>
            <a:endParaRPr lang="es-ES" dirty="0"/>
          </a:p>
          <a:p>
            <a:pPr lvl="0" algn="just"/>
            <a:r>
              <a:rPr lang="es-AR" dirty="0"/>
              <a:t>Si aparecen síntomas de shock comunicarse con el servicio de urgencias.</a:t>
            </a:r>
            <a:endParaRPr lang="es-ES" dirty="0"/>
          </a:p>
          <a:p>
            <a:pPr lvl="0" algn="just"/>
            <a:r>
              <a:rPr lang="es-AR" dirty="0"/>
              <a:t>Aflojar todo lo que comprima a la víctima.</a:t>
            </a:r>
            <a:endParaRPr lang="es-ES" dirty="0"/>
          </a:p>
          <a:p>
            <a:pPr lvl="0" algn="just"/>
            <a:r>
              <a:rPr lang="es-AR" dirty="0"/>
              <a:t>Evitar pérdida de calor corporal, tapar al accidentado.</a:t>
            </a:r>
            <a:endParaRPr lang="es-ES" dirty="0"/>
          </a:p>
          <a:p>
            <a:pPr algn="just"/>
            <a:r>
              <a:rPr lang="es-AR" dirty="0"/>
              <a:t>Si las lesiones lo permiten, colocar la cabeza más baja que los pies.</a:t>
            </a:r>
            <a:endParaRPr lang="es-ES" dirty="0"/>
          </a:p>
        </p:txBody>
      </p:sp>
    </p:spTree>
    <p:extLst>
      <p:ext uri="{BB962C8B-B14F-4D97-AF65-F5344CB8AC3E}">
        <p14:creationId xmlns:p14="http://schemas.microsoft.com/office/powerpoint/2010/main" val="4254554861"/>
      </p:ext>
    </p:extLst>
  </p:cSld>
  <p:clrMapOvr>
    <a:masterClrMapping/>
  </p:clrMapOvr>
  <p:transition spd="med">
    <p:wipe dir="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02E711-2E8C-43F1-9A50-57B3C46CEDF0}"/>
              </a:ext>
            </a:extLst>
          </p:cNvPr>
          <p:cNvSpPr>
            <a:spLocks noGrp="1"/>
          </p:cNvSpPr>
          <p:nvPr>
            <p:ph type="title"/>
          </p:nvPr>
        </p:nvSpPr>
        <p:spPr/>
        <p:txBody>
          <a:bodyPr/>
          <a:lstStyle/>
          <a:p>
            <a:pPr algn="ctr"/>
            <a:r>
              <a:rPr lang="es-AR" dirty="0"/>
              <a:t>HEMORRAGIAS INTERNAS EXTERIORIZADAS POR ORIFICIOS NATURALES</a:t>
            </a:r>
            <a:endParaRPr lang="es-ES" dirty="0"/>
          </a:p>
        </p:txBody>
      </p:sp>
      <p:sp>
        <p:nvSpPr>
          <p:cNvPr id="3" name="Marcador de contenido 2">
            <a:extLst>
              <a:ext uri="{FF2B5EF4-FFF2-40B4-BE49-F238E27FC236}">
                <a16:creationId xmlns:a16="http://schemas.microsoft.com/office/drawing/2014/main" id="{60C1C391-5A97-47AC-B9C7-EC6285369010}"/>
              </a:ext>
            </a:extLst>
          </p:cNvPr>
          <p:cNvSpPr>
            <a:spLocks noGrp="1"/>
          </p:cNvSpPr>
          <p:nvPr>
            <p:ph idx="1"/>
          </p:nvPr>
        </p:nvSpPr>
        <p:spPr>
          <a:xfrm>
            <a:off x="319088" y="1052945"/>
            <a:ext cx="8524875" cy="5805055"/>
          </a:xfrm>
        </p:spPr>
        <p:txBody>
          <a:bodyPr/>
          <a:lstStyle/>
          <a:p>
            <a:pPr marL="0" lvl="0" indent="0" algn="just">
              <a:buNone/>
            </a:pPr>
            <a:r>
              <a:rPr lang="es-AR" sz="1800" b="1" u="sng" dirty="0"/>
              <a:t>SANGRADO NASAL (EPISTAXIS)</a:t>
            </a:r>
            <a:endParaRPr lang="es-ES" sz="1800" dirty="0"/>
          </a:p>
          <a:p>
            <a:pPr marL="0" indent="0" algn="just">
              <a:buNone/>
            </a:pPr>
            <a:r>
              <a:rPr lang="es-AR" sz="1800" u="sng" dirty="0"/>
              <a:t>Epistaxis es la salida de sangre por las fosas nasales</a:t>
            </a:r>
            <a:r>
              <a:rPr lang="es-AR" sz="1800" dirty="0"/>
              <a:t>. Puede ser por varias causas como la rotura de pequeños vasos por rascado o estornudos, enfermedades generales o de la sangre, traumatismos directos sobre la nariz.</a:t>
            </a:r>
          </a:p>
          <a:p>
            <a:pPr marL="0" indent="0" algn="just">
              <a:buNone/>
            </a:pPr>
            <a:endParaRPr lang="es-ES" sz="1800" dirty="0"/>
          </a:p>
          <a:p>
            <a:pPr marL="0" indent="0" algn="just">
              <a:buNone/>
            </a:pPr>
            <a:r>
              <a:rPr lang="es-AR" sz="1800" b="1" dirty="0"/>
              <a:t>En general la pérdida es escasa y de resolución espontanea.</a:t>
            </a:r>
          </a:p>
          <a:p>
            <a:pPr algn="just"/>
            <a:endParaRPr lang="es-ES" sz="1800" dirty="0"/>
          </a:p>
          <a:p>
            <a:pPr marL="0" indent="0" algn="just">
              <a:buNone/>
            </a:pPr>
            <a:r>
              <a:rPr lang="es-AR" sz="1800" b="1" dirty="0"/>
              <a:t>¿Qué se debe hacer?</a:t>
            </a:r>
            <a:r>
              <a:rPr lang="es-AR" sz="1800" dirty="0"/>
              <a:t> Siente a la persona inclinándole la cabeza ligeramente hacia delante para evitar la aspiración de coágulos. Pídale que se suene la nariz varias veces. Comprima el tabique y las alas nasales entre sus dedos índice y pulgar durante 5 min.</a:t>
            </a:r>
          </a:p>
          <a:p>
            <a:pPr marL="0" indent="0" algn="just">
              <a:buNone/>
            </a:pPr>
            <a:r>
              <a:rPr lang="es-AR" sz="1800" dirty="0"/>
              <a:t>Si el sagrado no para:</a:t>
            </a:r>
            <a:endParaRPr lang="es-ES" sz="1800" dirty="0"/>
          </a:p>
          <a:p>
            <a:pPr lvl="0" algn="just"/>
            <a:r>
              <a:rPr lang="es-AR" sz="1800" dirty="0"/>
              <a:t>Tapar con gasa empapada con agua oxigenada (algunos no aceptan este procedimiento).</a:t>
            </a:r>
            <a:endParaRPr lang="es-ES" sz="1800" dirty="0"/>
          </a:p>
          <a:p>
            <a:pPr algn="just"/>
            <a:r>
              <a:rPr lang="es-AR" sz="1800" dirty="0"/>
              <a:t>Seguir apretando 5 o 10 min o bien,</a:t>
            </a:r>
          </a:p>
          <a:p>
            <a:pPr lvl="0" algn="just"/>
            <a:r>
              <a:rPr lang="es-AR" sz="1800" dirty="0"/>
              <a:t>Llamar al servicio médico.</a:t>
            </a:r>
          </a:p>
          <a:p>
            <a:pPr marL="0" indent="0" algn="just">
              <a:buNone/>
            </a:pPr>
            <a:endParaRPr lang="es-ES" dirty="0"/>
          </a:p>
          <a:p>
            <a:pPr marL="0" indent="0" algn="just">
              <a:buNone/>
            </a:pPr>
            <a:endParaRPr lang="es-ES" dirty="0"/>
          </a:p>
        </p:txBody>
      </p:sp>
    </p:spTree>
    <p:extLst>
      <p:ext uri="{BB962C8B-B14F-4D97-AF65-F5344CB8AC3E}">
        <p14:creationId xmlns:p14="http://schemas.microsoft.com/office/powerpoint/2010/main" val="3558473112"/>
      </p:ext>
    </p:extLst>
  </p:cSld>
  <p:clrMapOvr>
    <a:masterClrMapping/>
  </p:clrMapOvr>
  <p:transition spd="med">
    <p:wipe dir="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00B008E-FA0E-4EA0-9CA3-B58B9404E5CF}"/>
              </a:ext>
            </a:extLst>
          </p:cNvPr>
          <p:cNvSpPr>
            <a:spLocks noGrp="1"/>
          </p:cNvSpPr>
          <p:nvPr>
            <p:ph idx="1"/>
          </p:nvPr>
        </p:nvSpPr>
        <p:spPr>
          <a:xfrm>
            <a:off x="319088" y="1039091"/>
            <a:ext cx="8524875" cy="5818909"/>
          </a:xfrm>
        </p:spPr>
        <p:txBody>
          <a:bodyPr/>
          <a:lstStyle/>
          <a:p>
            <a:pPr marL="0" indent="0" algn="just">
              <a:buNone/>
            </a:pPr>
            <a:r>
              <a:rPr lang="es-AR" b="1" u="sng" dirty="0"/>
              <a:t>OTORRAGIA</a:t>
            </a:r>
            <a:r>
              <a:rPr lang="es-AR" dirty="0"/>
              <a:t> </a:t>
            </a:r>
          </a:p>
          <a:p>
            <a:pPr marL="0" indent="0" algn="just">
              <a:buNone/>
            </a:pPr>
            <a:r>
              <a:rPr lang="es-AR" u="sng" dirty="0"/>
              <a:t>Salida de sangre por el oído</a:t>
            </a:r>
            <a:r>
              <a:rPr lang="es-AR" dirty="0"/>
              <a:t>. Puede ser causada por otitis o rascado del oído externo. También se producen por una explosión, al romperse el tímpano. </a:t>
            </a:r>
            <a:r>
              <a:rPr lang="es-AR" u="sng" dirty="0"/>
              <a:t>Se suelen considerar leves y no suele ser muy abundante.</a:t>
            </a:r>
            <a:r>
              <a:rPr lang="es-AR" dirty="0"/>
              <a:t> Si va precedido de un traumatismo craneoencefálico, </a:t>
            </a:r>
            <a:r>
              <a:rPr lang="es-AR" b="1" dirty="0"/>
              <a:t>la causa puede ser una fractura de la base del cráneo.</a:t>
            </a:r>
          </a:p>
          <a:p>
            <a:pPr marL="0" indent="0" algn="just">
              <a:buNone/>
            </a:pPr>
            <a:endParaRPr lang="es-AR" dirty="0"/>
          </a:p>
          <a:p>
            <a:pPr marL="0" indent="0" algn="just">
              <a:buNone/>
            </a:pPr>
            <a:r>
              <a:rPr lang="es-AR" b="1" dirty="0"/>
              <a:t>Primeros Auxilios</a:t>
            </a:r>
            <a:endParaRPr lang="es-ES" sz="2400" dirty="0"/>
          </a:p>
          <a:p>
            <a:pPr lvl="1" algn="just"/>
            <a:r>
              <a:rPr lang="es-AR" dirty="0"/>
              <a:t>Contactar con el servicio médico de emergencias.</a:t>
            </a:r>
            <a:endParaRPr lang="es-ES" sz="2000" dirty="0"/>
          </a:p>
          <a:p>
            <a:pPr lvl="1" algn="just"/>
            <a:r>
              <a:rPr lang="es-AR" dirty="0"/>
              <a:t>Poner en posición lateral de seguridad con el oído sangrante hacia el suelo.</a:t>
            </a:r>
            <a:endParaRPr lang="es-ES" sz="2000" dirty="0"/>
          </a:p>
          <a:p>
            <a:pPr lvl="1" algn="just"/>
            <a:r>
              <a:rPr lang="es-AR" dirty="0"/>
              <a:t>NO MOVER, pero facilitar la salida de sangre (no taponar ya que podría filtrarse líquido hacia el interior del cráneo aumentando a presión).</a:t>
            </a:r>
            <a:endParaRPr lang="es-ES" sz="2000" dirty="0"/>
          </a:p>
          <a:p>
            <a:pPr lvl="1" algn="just"/>
            <a:r>
              <a:rPr lang="es-AR" dirty="0"/>
              <a:t>No intentar nunca parar la hemorragia.</a:t>
            </a:r>
            <a:endParaRPr lang="es-ES" sz="2000" dirty="0"/>
          </a:p>
        </p:txBody>
      </p:sp>
      <p:sp>
        <p:nvSpPr>
          <p:cNvPr id="4" name="Título 1">
            <a:extLst>
              <a:ext uri="{FF2B5EF4-FFF2-40B4-BE49-F238E27FC236}">
                <a16:creationId xmlns:a16="http://schemas.microsoft.com/office/drawing/2014/main" id="{3C80CF9A-BB8C-45E8-897D-27F3D55994D0}"/>
              </a:ext>
            </a:extLst>
          </p:cNvPr>
          <p:cNvSpPr>
            <a:spLocks noGrp="1"/>
          </p:cNvSpPr>
          <p:nvPr>
            <p:ph type="title"/>
          </p:nvPr>
        </p:nvSpPr>
        <p:spPr>
          <a:xfrm>
            <a:off x="314325" y="215900"/>
            <a:ext cx="8515350" cy="600075"/>
          </a:xfrm>
        </p:spPr>
        <p:txBody>
          <a:bodyPr/>
          <a:lstStyle/>
          <a:p>
            <a:pPr algn="ctr"/>
            <a:r>
              <a:rPr lang="es-AR" dirty="0"/>
              <a:t>HEMORRAGIAS INTERNAS EXTERIORIZADAS POR ORIFICIOS NATURALES</a:t>
            </a:r>
            <a:endParaRPr lang="es-ES" dirty="0"/>
          </a:p>
        </p:txBody>
      </p:sp>
    </p:spTree>
    <p:extLst>
      <p:ext uri="{BB962C8B-B14F-4D97-AF65-F5344CB8AC3E}">
        <p14:creationId xmlns:p14="http://schemas.microsoft.com/office/powerpoint/2010/main" val="712211407"/>
      </p:ext>
    </p:extLst>
  </p:cSld>
  <p:clrMapOvr>
    <a:masterClrMapping/>
  </p:clrMapOvr>
  <p:transition spd="med">
    <p:wipe dir="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70EF526-24B1-4DCB-BE8E-DAC40AE20402}"/>
              </a:ext>
            </a:extLst>
          </p:cNvPr>
          <p:cNvPicPr/>
          <p:nvPr/>
        </p:nvPicPr>
        <p:blipFill>
          <a:blip r:embed="rId2"/>
          <a:stretch>
            <a:fillRect/>
          </a:stretch>
        </p:blipFill>
        <p:spPr>
          <a:xfrm>
            <a:off x="3449783" y="4100945"/>
            <a:ext cx="5694218" cy="2757055"/>
          </a:xfrm>
          <a:prstGeom prst="rect">
            <a:avLst/>
          </a:prstGeom>
        </p:spPr>
      </p:pic>
      <p:sp>
        <p:nvSpPr>
          <p:cNvPr id="2" name="Título 1">
            <a:extLst>
              <a:ext uri="{FF2B5EF4-FFF2-40B4-BE49-F238E27FC236}">
                <a16:creationId xmlns:a16="http://schemas.microsoft.com/office/drawing/2014/main" id="{1EEA6106-2A0A-4089-838E-19207DF2DE30}"/>
              </a:ext>
            </a:extLst>
          </p:cNvPr>
          <p:cNvSpPr>
            <a:spLocks noGrp="1"/>
          </p:cNvSpPr>
          <p:nvPr>
            <p:ph type="title"/>
          </p:nvPr>
        </p:nvSpPr>
        <p:spPr/>
        <p:txBody>
          <a:bodyPr/>
          <a:lstStyle/>
          <a:p>
            <a:pPr algn="ctr"/>
            <a:r>
              <a:rPr lang="es-AR" dirty="0"/>
              <a:t>HEMORRAGIAS INTERNAS EXTERIORIZADAS POR ORIFICIOS NATURALES</a:t>
            </a:r>
            <a:endParaRPr lang="es-ES" dirty="0"/>
          </a:p>
        </p:txBody>
      </p:sp>
      <p:sp>
        <p:nvSpPr>
          <p:cNvPr id="3" name="Marcador de contenido 2">
            <a:extLst>
              <a:ext uri="{FF2B5EF4-FFF2-40B4-BE49-F238E27FC236}">
                <a16:creationId xmlns:a16="http://schemas.microsoft.com/office/drawing/2014/main" id="{DC9A81C4-E9DC-421A-8487-16432C41B11A}"/>
              </a:ext>
            </a:extLst>
          </p:cNvPr>
          <p:cNvSpPr>
            <a:spLocks noGrp="1"/>
          </p:cNvSpPr>
          <p:nvPr>
            <p:ph idx="1"/>
          </p:nvPr>
        </p:nvSpPr>
        <p:spPr>
          <a:xfrm>
            <a:off x="319088" y="1039091"/>
            <a:ext cx="8524875" cy="4821959"/>
          </a:xfrm>
        </p:spPr>
        <p:txBody>
          <a:bodyPr/>
          <a:lstStyle/>
          <a:p>
            <a:pPr marL="0" lvl="0" indent="0" algn="just">
              <a:buNone/>
            </a:pPr>
            <a:r>
              <a:rPr lang="es-AR" b="1" u="sng" dirty="0"/>
              <a:t>HEMOPTISIS:</a:t>
            </a:r>
            <a:r>
              <a:rPr lang="es-AR" dirty="0"/>
              <a:t> </a:t>
            </a:r>
            <a:r>
              <a:rPr lang="es-AR" u="sng" dirty="0"/>
              <a:t>salida de sangre procedente del pulmón.</a:t>
            </a:r>
            <a:r>
              <a:rPr lang="es-AR" dirty="0"/>
              <a:t> Generalmente precedida de tos. </a:t>
            </a:r>
            <a:r>
              <a:rPr lang="es-AR" b="1" dirty="0"/>
              <a:t>Sangre de color rojo vivo y de aspecto espumoso por la presencia de burbujas de aire sin presencia. </a:t>
            </a:r>
            <a:r>
              <a:rPr lang="es-AR" dirty="0"/>
              <a:t>Causada por traumatismos torácicos o enfermedades del aparato respiratorio (bronquitis, neumonía, tuberculosis, tumores, cuerpos extraños).</a:t>
            </a:r>
          </a:p>
          <a:p>
            <a:pPr marL="0" lvl="0" indent="0" algn="just">
              <a:buNone/>
            </a:pPr>
            <a:endParaRPr lang="es-ES" sz="2400" dirty="0"/>
          </a:p>
          <a:p>
            <a:pPr algn="just"/>
            <a:r>
              <a:rPr lang="es-AR" b="1" dirty="0"/>
              <a:t>Primeros Auxilios</a:t>
            </a:r>
            <a:endParaRPr lang="es-ES" sz="2400" dirty="0"/>
          </a:p>
          <a:p>
            <a:pPr lvl="1" algn="just"/>
            <a:r>
              <a:rPr lang="es-AR" dirty="0"/>
              <a:t>Contactar con el servicio médico de emergencias.</a:t>
            </a:r>
            <a:endParaRPr lang="es-ES" sz="2000" dirty="0"/>
          </a:p>
          <a:p>
            <a:pPr lvl="1" algn="just"/>
            <a:r>
              <a:rPr lang="es-AR" dirty="0"/>
              <a:t>Poner en posición semisentada.</a:t>
            </a:r>
            <a:endParaRPr lang="es-ES" sz="2000" dirty="0"/>
          </a:p>
          <a:p>
            <a:pPr lvl="1" algn="just"/>
            <a:r>
              <a:rPr lang="es-AR" dirty="0"/>
              <a:t>Controlar los signos vitales.</a:t>
            </a:r>
            <a:endParaRPr lang="es-ES" sz="2000" dirty="0"/>
          </a:p>
          <a:p>
            <a:pPr lvl="1" algn="just"/>
            <a:r>
              <a:rPr lang="es-AR" dirty="0"/>
              <a:t>Reposo.</a:t>
            </a:r>
            <a:endParaRPr lang="es-ES" sz="2000" dirty="0"/>
          </a:p>
          <a:p>
            <a:endParaRPr lang="es-ES" dirty="0"/>
          </a:p>
        </p:txBody>
      </p:sp>
    </p:spTree>
    <p:extLst>
      <p:ext uri="{BB962C8B-B14F-4D97-AF65-F5344CB8AC3E}">
        <p14:creationId xmlns:p14="http://schemas.microsoft.com/office/powerpoint/2010/main" val="364713477"/>
      </p:ext>
    </p:extLst>
  </p:cSld>
  <p:clrMapOvr>
    <a:masterClrMapping/>
  </p:clrMapOvr>
  <p:transition spd="med">
    <p:wipe dir="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3E199C4-EDA8-4ABF-84A4-194C9139FBCC}"/>
              </a:ext>
            </a:extLst>
          </p:cNvPr>
          <p:cNvSpPr>
            <a:spLocks noGrp="1"/>
          </p:cNvSpPr>
          <p:nvPr>
            <p:ph idx="1"/>
          </p:nvPr>
        </p:nvSpPr>
        <p:spPr>
          <a:xfrm>
            <a:off x="319088" y="1039091"/>
            <a:ext cx="8524875" cy="4821959"/>
          </a:xfrm>
        </p:spPr>
        <p:txBody>
          <a:bodyPr/>
          <a:lstStyle/>
          <a:p>
            <a:pPr marL="0" lvl="0" indent="0" algn="just">
              <a:buNone/>
            </a:pPr>
            <a:r>
              <a:rPr lang="es-AR" b="1" u="sng" dirty="0"/>
              <a:t>HEMATEMESIS:</a:t>
            </a:r>
            <a:r>
              <a:rPr lang="es-AR" b="1" dirty="0"/>
              <a:t> </a:t>
            </a:r>
            <a:r>
              <a:rPr lang="es-AR" u="sng" dirty="0"/>
              <a:t>salida de sangre procedente de los primeros fragmentos del aparato digestivo (esófago, estómago, duodeno)</a:t>
            </a:r>
            <a:r>
              <a:rPr lang="es-AR" dirty="0"/>
              <a:t> </a:t>
            </a:r>
            <a:r>
              <a:rPr lang="es-AR" b="1" dirty="0"/>
              <a:t>pudiendo estar acompañado de restos de alimentos</a:t>
            </a:r>
            <a:r>
              <a:rPr lang="es-AR" dirty="0"/>
              <a:t>. Causado por procesos agudos o crónicos de estos órganos, como la úlcera gástrica.</a:t>
            </a:r>
          </a:p>
          <a:p>
            <a:pPr marL="0" lvl="0" indent="0" algn="just">
              <a:buNone/>
            </a:pPr>
            <a:endParaRPr lang="es-ES" sz="2400" dirty="0"/>
          </a:p>
          <a:p>
            <a:pPr algn="just"/>
            <a:r>
              <a:rPr lang="es-AR" b="1" dirty="0"/>
              <a:t>Primeros Auxilios</a:t>
            </a:r>
            <a:endParaRPr lang="es-ES" sz="2400" dirty="0"/>
          </a:p>
          <a:p>
            <a:pPr lvl="1" algn="just"/>
            <a:r>
              <a:rPr lang="es-AR" dirty="0"/>
              <a:t>Contactar con el servicio médico de emergencias.</a:t>
            </a:r>
            <a:endParaRPr lang="es-ES" sz="2000" dirty="0"/>
          </a:p>
          <a:p>
            <a:pPr lvl="1" algn="just"/>
            <a:r>
              <a:rPr lang="es-AR" dirty="0"/>
              <a:t>Colocar a la víctima en posición lateral de seguridad o acostada boca arriba (decúbito supino) con las rodillas flexionadas.</a:t>
            </a:r>
            <a:endParaRPr lang="es-ES" sz="2000" dirty="0"/>
          </a:p>
          <a:p>
            <a:pPr lvl="1" algn="just"/>
            <a:r>
              <a:rPr lang="es-AR" dirty="0"/>
              <a:t>Control de los signos vitales.</a:t>
            </a:r>
            <a:endParaRPr lang="es-ES" sz="2000" dirty="0"/>
          </a:p>
          <a:p>
            <a:pPr marL="0" indent="0">
              <a:buNone/>
            </a:pPr>
            <a:endParaRPr lang="es-ES" dirty="0"/>
          </a:p>
        </p:txBody>
      </p:sp>
      <p:pic>
        <p:nvPicPr>
          <p:cNvPr id="4" name="Imagen 3">
            <a:extLst>
              <a:ext uri="{FF2B5EF4-FFF2-40B4-BE49-F238E27FC236}">
                <a16:creationId xmlns:a16="http://schemas.microsoft.com/office/drawing/2014/main" id="{48E743E1-F1B1-45A5-9271-36A64AEF0052}"/>
              </a:ext>
            </a:extLst>
          </p:cNvPr>
          <p:cNvPicPr/>
          <p:nvPr/>
        </p:nvPicPr>
        <p:blipFill>
          <a:blip r:embed="rId2"/>
          <a:stretch>
            <a:fillRect/>
          </a:stretch>
        </p:blipFill>
        <p:spPr>
          <a:xfrm>
            <a:off x="1746421" y="4637902"/>
            <a:ext cx="5959303" cy="2220097"/>
          </a:xfrm>
          <a:prstGeom prst="rect">
            <a:avLst/>
          </a:prstGeom>
        </p:spPr>
      </p:pic>
      <p:sp>
        <p:nvSpPr>
          <p:cNvPr id="5" name="Título 1">
            <a:extLst>
              <a:ext uri="{FF2B5EF4-FFF2-40B4-BE49-F238E27FC236}">
                <a16:creationId xmlns:a16="http://schemas.microsoft.com/office/drawing/2014/main" id="{A32D843E-88CB-4687-BAA4-449CDEE338E9}"/>
              </a:ext>
            </a:extLst>
          </p:cNvPr>
          <p:cNvSpPr>
            <a:spLocks noGrp="1"/>
          </p:cNvSpPr>
          <p:nvPr>
            <p:ph type="title"/>
          </p:nvPr>
        </p:nvSpPr>
        <p:spPr>
          <a:xfrm>
            <a:off x="314325" y="215900"/>
            <a:ext cx="8515350" cy="600075"/>
          </a:xfrm>
        </p:spPr>
        <p:txBody>
          <a:bodyPr/>
          <a:lstStyle/>
          <a:p>
            <a:pPr algn="ctr"/>
            <a:r>
              <a:rPr lang="es-AR" dirty="0"/>
              <a:t>HEMORRAGIAS INTERNAS EXTERIORIZADAS POR ORIFICIOS NATURALES</a:t>
            </a:r>
            <a:endParaRPr lang="es-ES" dirty="0"/>
          </a:p>
        </p:txBody>
      </p:sp>
    </p:spTree>
    <p:extLst>
      <p:ext uri="{BB962C8B-B14F-4D97-AF65-F5344CB8AC3E}">
        <p14:creationId xmlns:p14="http://schemas.microsoft.com/office/powerpoint/2010/main" val="1600095233"/>
      </p:ext>
    </p:extLst>
  </p:cSld>
  <p:clrMapOvr>
    <a:masterClrMapping/>
  </p:clrMapOvr>
  <p:transition spd="med">
    <p:wipe dir="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23A2C6-496B-4017-A851-AF3D30E821DA}"/>
              </a:ext>
            </a:extLst>
          </p:cNvPr>
          <p:cNvSpPr>
            <a:spLocks noGrp="1"/>
          </p:cNvSpPr>
          <p:nvPr>
            <p:ph type="title"/>
          </p:nvPr>
        </p:nvSpPr>
        <p:spPr/>
        <p:txBody>
          <a:bodyPr/>
          <a:lstStyle/>
          <a:p>
            <a:pPr algn="ctr"/>
            <a:r>
              <a:rPr lang="es-AR" dirty="0"/>
              <a:t>SHOCK</a:t>
            </a:r>
            <a:endParaRPr lang="es-ES" dirty="0"/>
          </a:p>
        </p:txBody>
      </p:sp>
      <p:sp>
        <p:nvSpPr>
          <p:cNvPr id="3" name="Marcador de contenido 2">
            <a:extLst>
              <a:ext uri="{FF2B5EF4-FFF2-40B4-BE49-F238E27FC236}">
                <a16:creationId xmlns:a16="http://schemas.microsoft.com/office/drawing/2014/main" id="{0A394CA0-13D3-4665-8302-49146E1F515C}"/>
              </a:ext>
            </a:extLst>
          </p:cNvPr>
          <p:cNvSpPr>
            <a:spLocks noGrp="1"/>
          </p:cNvSpPr>
          <p:nvPr>
            <p:ph idx="1"/>
          </p:nvPr>
        </p:nvSpPr>
        <p:spPr>
          <a:xfrm>
            <a:off x="314325" y="1011382"/>
            <a:ext cx="8515350" cy="5846618"/>
          </a:xfrm>
        </p:spPr>
        <p:txBody>
          <a:bodyPr/>
          <a:lstStyle/>
          <a:p>
            <a:pPr marL="0" indent="0" algn="just">
              <a:buNone/>
            </a:pPr>
            <a:r>
              <a:rPr lang="es-ES" sz="1800" dirty="0"/>
              <a:t>Ocurre cuando </a:t>
            </a:r>
            <a:r>
              <a:rPr lang="es-ES" sz="1800" b="1" dirty="0"/>
              <a:t>no hay suficiente suministro de sangre y oxígeno a sus órganos y tejidos</a:t>
            </a:r>
            <a:r>
              <a:rPr lang="es-ES" sz="1800" dirty="0"/>
              <a:t>. Puede causar baja presión y ser un </a:t>
            </a:r>
            <a:r>
              <a:rPr lang="es-ES" sz="1800" b="1" dirty="0"/>
              <a:t>peligro para la vida.</a:t>
            </a:r>
            <a:r>
              <a:rPr lang="es-ES" sz="1800" dirty="0"/>
              <a:t> Suele suceder con una lesión grave. </a:t>
            </a:r>
            <a:r>
              <a:rPr lang="es-ES" sz="1800" b="1" dirty="0"/>
              <a:t>Es importante obtener ayuda médica de manera inmediata. </a:t>
            </a:r>
          </a:p>
          <a:p>
            <a:pPr marL="0" indent="0" algn="just">
              <a:buNone/>
            </a:pPr>
            <a:endParaRPr lang="es-ES" sz="1800" dirty="0"/>
          </a:p>
          <a:p>
            <a:pPr marL="0" indent="0" algn="just">
              <a:buNone/>
            </a:pPr>
            <a:r>
              <a:rPr lang="es-ES" sz="1800" dirty="0"/>
              <a:t>Existen muchos tipos de shocks:</a:t>
            </a:r>
          </a:p>
          <a:p>
            <a:pPr lvl="0" algn="just"/>
            <a:r>
              <a:rPr lang="es-ES" sz="1800" u="sng" dirty="0"/>
              <a:t>Shock hipovolémico:</a:t>
            </a:r>
            <a:r>
              <a:rPr lang="es-ES" sz="1800" dirty="0"/>
              <a:t> Hay mucha pérdida de sangre o líquidos.</a:t>
            </a:r>
          </a:p>
          <a:p>
            <a:pPr lvl="0" algn="just"/>
            <a:r>
              <a:rPr lang="es-ES" sz="1800" u="sng" dirty="0"/>
              <a:t>Shock séptico:</a:t>
            </a:r>
            <a:r>
              <a:rPr lang="es-ES" sz="1800" dirty="0"/>
              <a:t> causado por infecciones en el torrente sanguíneo.</a:t>
            </a:r>
          </a:p>
          <a:p>
            <a:pPr lvl="0" algn="just"/>
            <a:r>
              <a:rPr lang="es-ES" sz="1800" u="sng" dirty="0"/>
              <a:t>Shock anafiláctico:</a:t>
            </a:r>
            <a:r>
              <a:rPr lang="es-ES" sz="1800" dirty="0"/>
              <a:t> causado por una reacción alérgica grave.</a:t>
            </a:r>
          </a:p>
          <a:p>
            <a:pPr lvl="0" algn="just"/>
            <a:r>
              <a:rPr lang="es-ES" sz="1800" u="sng" dirty="0"/>
              <a:t>Shock cardiogénico:</a:t>
            </a:r>
            <a:r>
              <a:rPr lang="es-ES" sz="1800" dirty="0"/>
              <a:t> causado por la incapacidad del corazón de bombear sangre de manera eficiente y pudiendo haber una detención de la circulación sanguínea. </a:t>
            </a:r>
          </a:p>
          <a:p>
            <a:pPr lvl="0" algn="just"/>
            <a:r>
              <a:rPr lang="es-ES" sz="1800" u="sng" dirty="0"/>
              <a:t>Shock neurogénico:</a:t>
            </a:r>
            <a:r>
              <a:rPr lang="es-ES" sz="1800" dirty="0"/>
              <a:t> causado por daño al sistema nervioso.</a:t>
            </a:r>
          </a:p>
          <a:p>
            <a:pPr marL="0" indent="0" algn="just">
              <a:buNone/>
            </a:pPr>
            <a:endParaRPr lang="es-ES" sz="1800" dirty="0"/>
          </a:p>
          <a:p>
            <a:pPr marL="0" indent="0" algn="just">
              <a:buNone/>
            </a:pPr>
            <a:r>
              <a:rPr lang="es-ES" sz="1800" b="1" u="sng" dirty="0"/>
              <a:t>Los síntomas incluyen:</a:t>
            </a:r>
          </a:p>
          <a:p>
            <a:pPr marL="0" lvl="0" indent="0" algn="just">
              <a:buNone/>
            </a:pPr>
            <a:r>
              <a:rPr lang="es-ES" sz="1800" dirty="0"/>
              <a:t>Latidos del corazón rápidos, respiración acelerada, pulso débil y tensión baja, palidez, pies y manos frías, labios azulados, reducción del flujo o detención total de orina, confusión o falta de lucidez mental, pérdida de la conciencia, transpiración, pupilas dilatadas o que no reaccionan bien.</a:t>
            </a:r>
          </a:p>
          <a:p>
            <a:pPr lvl="0" algn="just"/>
            <a:endParaRPr lang="es-ES" sz="1800" dirty="0"/>
          </a:p>
        </p:txBody>
      </p:sp>
    </p:spTree>
    <p:extLst>
      <p:ext uri="{BB962C8B-B14F-4D97-AF65-F5344CB8AC3E}">
        <p14:creationId xmlns:p14="http://schemas.microsoft.com/office/powerpoint/2010/main" val="304933457"/>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4325" y="1042398"/>
            <a:ext cx="8524875" cy="5815602"/>
          </a:xfrm>
        </p:spPr>
        <p:txBody>
          <a:bodyPr/>
          <a:lstStyle/>
          <a:p>
            <a:pPr marL="0" indent="0" algn="ctr">
              <a:buNone/>
            </a:pPr>
            <a:r>
              <a:rPr lang="es-ES" sz="2400" b="1" dirty="0"/>
              <a:t>PRIMER RESPONDIENTE</a:t>
            </a:r>
          </a:p>
          <a:p>
            <a:pPr marL="0" indent="0" algn="just">
              <a:buNone/>
            </a:pPr>
            <a:r>
              <a:rPr lang="es-ES" sz="2400" dirty="0"/>
              <a:t>Es la primera persona que decide participar en la atención de un lesionado. Puede o no ser un profesional de la salud. Es el encargado de evaluar la escena, comenzar la revisión del lesionado y alertar al servicio médico de urgencia.</a:t>
            </a:r>
          </a:p>
          <a:p>
            <a:pPr marL="0" indent="0" algn="just">
              <a:buNone/>
            </a:pPr>
            <a:r>
              <a:rPr lang="es-ES" sz="2400" b="1" dirty="0"/>
              <a:t>Obligaciones</a:t>
            </a:r>
          </a:p>
          <a:p>
            <a:pPr algn="just"/>
            <a:r>
              <a:rPr lang="es-ES" sz="2400" dirty="0"/>
              <a:t>Pedir ayuda.</a:t>
            </a:r>
          </a:p>
          <a:p>
            <a:pPr lvl="0" algn="just"/>
            <a:r>
              <a:rPr lang="es-ES" sz="2400" dirty="0"/>
              <a:t>Realizar la evaluación primaria del paciente. (Revise)</a:t>
            </a:r>
            <a:endParaRPr lang="es-AR" sz="2400" dirty="0"/>
          </a:p>
          <a:p>
            <a:pPr algn="just"/>
            <a:r>
              <a:rPr lang="es-ES" sz="2400" dirty="0"/>
              <a:t>Solicitar el apoyo de los cuerpos de emergencia adecuados (Llame)</a:t>
            </a:r>
          </a:p>
          <a:p>
            <a:pPr algn="just"/>
            <a:r>
              <a:rPr lang="es-ES" sz="2400" dirty="0"/>
              <a:t>Liberar la vía aérea. (Atienda)</a:t>
            </a:r>
          </a:p>
          <a:p>
            <a:pPr algn="just"/>
            <a:r>
              <a:rPr lang="es-ES" sz="2400" dirty="0"/>
              <a:t>En caso necesario, iniciar RCP (básico).</a:t>
            </a:r>
          </a:p>
          <a:p>
            <a:r>
              <a:rPr lang="es-ES" sz="2400" dirty="0"/>
              <a:t>Dar datos del padecimiento o atención a los servicios de emergencia que lleguen al lugar.</a:t>
            </a:r>
            <a:endParaRPr lang="es-AR" sz="2400" dirty="0"/>
          </a:p>
        </p:txBody>
      </p:sp>
      <p:sp>
        <p:nvSpPr>
          <p:cNvPr id="5" name="Título 4">
            <a:extLst>
              <a:ext uri="{FF2B5EF4-FFF2-40B4-BE49-F238E27FC236}">
                <a16:creationId xmlns:a16="http://schemas.microsoft.com/office/drawing/2014/main" id="{7C377E29-12C7-4E47-A0E6-C70C6F1BFF10}"/>
              </a:ext>
            </a:extLst>
          </p:cNvPr>
          <p:cNvSpPr>
            <a:spLocks noGrp="1"/>
          </p:cNvSpPr>
          <p:nvPr>
            <p:ph type="title"/>
          </p:nvPr>
        </p:nvSpPr>
        <p:spPr/>
        <p:txBody>
          <a:bodyPr/>
          <a:lstStyle/>
          <a:p>
            <a:pPr algn="ctr"/>
            <a:r>
              <a:rPr lang="es-ES" dirty="0"/>
              <a:t>CONCEPTOS BÁSICOS</a:t>
            </a:r>
          </a:p>
        </p:txBody>
      </p:sp>
    </p:spTree>
    <p:extLst>
      <p:ext uri="{BB962C8B-B14F-4D97-AF65-F5344CB8AC3E}">
        <p14:creationId xmlns:p14="http://schemas.microsoft.com/office/powerpoint/2010/main" val="1312902290"/>
      </p:ext>
    </p:extLst>
  </p:cSld>
  <p:clrMapOvr>
    <a:masterClrMapping/>
  </p:clrMapOvr>
  <p:transition spd="med">
    <p:wipe dir="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agen 4" descr="Resultado de imagen para posicion para recuperar shock">
            <a:extLst>
              <a:ext uri="{FF2B5EF4-FFF2-40B4-BE49-F238E27FC236}">
                <a16:creationId xmlns:a16="http://schemas.microsoft.com/office/drawing/2014/main" id="{75E6F92E-1435-4099-953D-38CFCE28340A}"/>
              </a:ext>
            </a:extLst>
          </p:cNvPr>
          <p:cNvPicPr/>
          <p:nvPr/>
        </p:nvPicPr>
        <p:blipFill rotWithShape="1">
          <a:blip r:embed="rId2">
            <a:extLst>
              <a:ext uri="{28A0092B-C50C-407E-A947-70E740481C1C}">
                <a14:useLocalDpi xmlns:a14="http://schemas.microsoft.com/office/drawing/2010/main" val="0"/>
              </a:ext>
            </a:extLst>
          </a:blip>
          <a:srcRect b="20807"/>
          <a:stretch/>
        </p:blipFill>
        <p:spPr bwMode="auto">
          <a:xfrm>
            <a:off x="4176209" y="3910960"/>
            <a:ext cx="4967791" cy="2947040"/>
          </a:xfrm>
          <a:prstGeom prst="rect">
            <a:avLst/>
          </a:prstGeom>
          <a:noFill/>
          <a:ln>
            <a:noFill/>
          </a:ln>
          <a:extLst>
            <a:ext uri="{53640926-AAD7-44D8-BBD7-CCE9431645EC}">
              <a14:shadowObscured xmlns:a14="http://schemas.microsoft.com/office/drawing/2010/main"/>
            </a:ext>
          </a:extLst>
        </p:spPr>
      </p:pic>
      <p:sp>
        <p:nvSpPr>
          <p:cNvPr id="3" name="Marcador de contenido 2">
            <a:extLst>
              <a:ext uri="{FF2B5EF4-FFF2-40B4-BE49-F238E27FC236}">
                <a16:creationId xmlns:a16="http://schemas.microsoft.com/office/drawing/2014/main" id="{53349593-76BB-46D5-B883-1912580D82EC}"/>
              </a:ext>
            </a:extLst>
          </p:cNvPr>
          <p:cNvSpPr>
            <a:spLocks noGrp="1"/>
          </p:cNvSpPr>
          <p:nvPr>
            <p:ph idx="1"/>
          </p:nvPr>
        </p:nvSpPr>
        <p:spPr>
          <a:xfrm>
            <a:off x="319088" y="1039091"/>
            <a:ext cx="8524875" cy="5818909"/>
          </a:xfrm>
        </p:spPr>
        <p:txBody>
          <a:bodyPr/>
          <a:lstStyle/>
          <a:p>
            <a:pPr marL="0" indent="0" algn="just">
              <a:buNone/>
            </a:pPr>
            <a:r>
              <a:rPr lang="es-ES" b="1" dirty="0"/>
              <a:t>Primeros Auxilios</a:t>
            </a:r>
            <a:endParaRPr lang="es-ES" dirty="0"/>
          </a:p>
          <a:p>
            <a:pPr algn="just"/>
            <a:r>
              <a:rPr lang="es-AR" dirty="0"/>
              <a:t>Detectado el estado de shock, alertar a emergencias y mantenerla con vida.</a:t>
            </a:r>
          </a:p>
          <a:p>
            <a:pPr lvl="0" algn="just"/>
            <a:r>
              <a:rPr lang="es-AR" dirty="0"/>
              <a:t>Control de signos vitales.</a:t>
            </a:r>
            <a:endParaRPr lang="es-ES" dirty="0"/>
          </a:p>
          <a:p>
            <a:pPr lvl="0" algn="just"/>
            <a:r>
              <a:rPr lang="es-AR" dirty="0"/>
              <a:t>Tratar las lesiones que lo provocan.</a:t>
            </a:r>
            <a:endParaRPr lang="es-ES" dirty="0"/>
          </a:p>
          <a:p>
            <a:pPr lvl="0" algn="just"/>
            <a:r>
              <a:rPr lang="es-AR" dirty="0"/>
              <a:t>Aflojar todo lo que comprima a la víctima.</a:t>
            </a:r>
            <a:endParaRPr lang="es-ES" dirty="0"/>
          </a:p>
          <a:p>
            <a:pPr lvl="0" algn="just"/>
            <a:r>
              <a:rPr lang="es-AR" dirty="0"/>
              <a:t>Evitar pérdida de calor corporal, tapar al accidentado.</a:t>
            </a:r>
            <a:endParaRPr lang="es-ES" dirty="0"/>
          </a:p>
          <a:p>
            <a:pPr lvl="0" algn="just"/>
            <a:r>
              <a:rPr lang="es-AR" dirty="0"/>
              <a:t>Si las lesiones lo permiten, colocar la cabeza más baja que los pies (pies elevados 30 cm del suelo).</a:t>
            </a:r>
          </a:p>
          <a:p>
            <a:pPr lvl="0" algn="just"/>
            <a:endParaRPr lang="es-AR" dirty="0"/>
          </a:p>
          <a:p>
            <a:pPr algn="just"/>
            <a:r>
              <a:rPr lang="es-AR" dirty="0"/>
              <a:t>La elevación de los pies facilita</a:t>
            </a:r>
          </a:p>
          <a:p>
            <a:pPr marL="0" indent="179388" algn="just">
              <a:buNone/>
            </a:pPr>
            <a:r>
              <a:rPr lang="es-AR" dirty="0"/>
              <a:t>por el efecto de la gravedad, el </a:t>
            </a:r>
          </a:p>
          <a:p>
            <a:pPr marL="0" indent="179388" algn="just">
              <a:buNone/>
            </a:pPr>
            <a:r>
              <a:rPr lang="es-AR" dirty="0"/>
              <a:t>retorno de un gran volumen de </a:t>
            </a:r>
          </a:p>
          <a:p>
            <a:pPr marL="0" indent="179388" algn="just">
              <a:buNone/>
            </a:pPr>
            <a:r>
              <a:rPr lang="es-AR" dirty="0"/>
              <a:t>sangre desde el sistema de la </a:t>
            </a:r>
          </a:p>
          <a:p>
            <a:pPr marL="0" indent="179388" algn="just">
              <a:buNone/>
            </a:pPr>
            <a:r>
              <a:rPr lang="es-AR" dirty="0"/>
              <a:t>vena cava inferior al corazón.</a:t>
            </a:r>
            <a:endParaRPr lang="es-ES" dirty="0"/>
          </a:p>
          <a:p>
            <a:pPr lvl="0" algn="just"/>
            <a:endParaRPr lang="es-ES" dirty="0"/>
          </a:p>
        </p:txBody>
      </p:sp>
      <p:sp>
        <p:nvSpPr>
          <p:cNvPr id="4" name="Título 1">
            <a:extLst>
              <a:ext uri="{FF2B5EF4-FFF2-40B4-BE49-F238E27FC236}">
                <a16:creationId xmlns:a16="http://schemas.microsoft.com/office/drawing/2014/main" id="{5462B408-FB37-4FEE-850E-8DDB3C2DF9E6}"/>
              </a:ext>
            </a:extLst>
          </p:cNvPr>
          <p:cNvSpPr>
            <a:spLocks noGrp="1"/>
          </p:cNvSpPr>
          <p:nvPr>
            <p:ph type="title"/>
          </p:nvPr>
        </p:nvSpPr>
        <p:spPr>
          <a:xfrm>
            <a:off x="314325" y="215900"/>
            <a:ext cx="8515350" cy="600075"/>
          </a:xfrm>
        </p:spPr>
        <p:txBody>
          <a:bodyPr/>
          <a:lstStyle/>
          <a:p>
            <a:pPr algn="ctr"/>
            <a:r>
              <a:rPr lang="es-AR" dirty="0"/>
              <a:t>SHOCK</a:t>
            </a:r>
            <a:endParaRPr lang="es-ES" dirty="0"/>
          </a:p>
        </p:txBody>
      </p:sp>
    </p:spTree>
    <p:extLst>
      <p:ext uri="{BB962C8B-B14F-4D97-AF65-F5344CB8AC3E}">
        <p14:creationId xmlns:p14="http://schemas.microsoft.com/office/powerpoint/2010/main" val="1968718364"/>
      </p:ext>
    </p:extLst>
  </p:cSld>
  <p:clrMapOvr>
    <a:masterClrMapping/>
  </p:clrMapOvr>
  <p:transition spd="med">
    <p:wipe dir="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E6E29-09BE-47AA-B8D2-42513A36CBEC}"/>
              </a:ext>
            </a:extLst>
          </p:cNvPr>
          <p:cNvSpPr>
            <a:spLocks noGrp="1"/>
          </p:cNvSpPr>
          <p:nvPr>
            <p:ph type="title"/>
          </p:nvPr>
        </p:nvSpPr>
        <p:spPr/>
        <p:txBody>
          <a:bodyPr/>
          <a:lstStyle/>
          <a:p>
            <a:pPr algn="ctr"/>
            <a:r>
              <a:rPr lang="es-ES" dirty="0"/>
              <a:t>DESOBSTRUCCIÓN DE LA VÍA AÉREA  MANIOBRA DE HEIMLICH</a:t>
            </a:r>
          </a:p>
        </p:txBody>
      </p:sp>
      <p:sp>
        <p:nvSpPr>
          <p:cNvPr id="3" name="Marcador de contenido 2">
            <a:extLst>
              <a:ext uri="{FF2B5EF4-FFF2-40B4-BE49-F238E27FC236}">
                <a16:creationId xmlns:a16="http://schemas.microsoft.com/office/drawing/2014/main" id="{F9D0F14B-B1EC-4B9E-8260-3CE8C43F82A7}"/>
              </a:ext>
            </a:extLst>
          </p:cNvPr>
          <p:cNvSpPr>
            <a:spLocks noGrp="1"/>
          </p:cNvSpPr>
          <p:nvPr>
            <p:ph idx="1"/>
          </p:nvPr>
        </p:nvSpPr>
        <p:spPr>
          <a:xfrm>
            <a:off x="319088" y="1052945"/>
            <a:ext cx="8524875" cy="5805055"/>
          </a:xfrm>
        </p:spPr>
        <p:txBody>
          <a:bodyPr/>
          <a:lstStyle/>
          <a:p>
            <a:pPr marL="0" indent="0" algn="just">
              <a:buNone/>
            </a:pPr>
            <a:r>
              <a:rPr lang="es-ES" sz="1800" dirty="0"/>
              <a:t>Se produce cuando un trozo de alimento o algún otro cuerpo extraño se queda atorado en la garganta</a:t>
            </a:r>
            <a:r>
              <a:rPr lang="es-AR" sz="1800" dirty="0"/>
              <a:t>.</a:t>
            </a:r>
          </a:p>
          <a:p>
            <a:pPr marL="0" indent="0" algn="just">
              <a:buNone/>
            </a:pPr>
            <a:r>
              <a:rPr lang="es-AR" sz="1800" b="1" dirty="0"/>
              <a:t>Cuando se obstruye la vía aérea lo importante es actuar con rapidez.</a:t>
            </a:r>
          </a:p>
          <a:p>
            <a:pPr marL="0" indent="0" algn="just">
              <a:buNone/>
            </a:pPr>
            <a:r>
              <a:rPr lang="es-AR" sz="1800" b="1" dirty="0"/>
              <a:t>Procedimiento de desobstrucción</a:t>
            </a:r>
            <a:endParaRPr lang="es-ES" sz="1800" dirty="0"/>
          </a:p>
          <a:p>
            <a:pPr algn="just"/>
            <a:r>
              <a:rPr lang="es-AR" sz="1800" dirty="0"/>
              <a:t>En caso de escuchar que </a:t>
            </a:r>
            <a:r>
              <a:rPr lang="es-AR" sz="1800" u="sng" dirty="0"/>
              <a:t>la persona puede toser o emitir algún silbido o habla con dificultad,</a:t>
            </a:r>
            <a:r>
              <a:rPr lang="es-AR" sz="1800" dirty="0"/>
              <a:t> lo único que se hace es calmar a la persona e </a:t>
            </a:r>
            <a:r>
              <a:rPr lang="es-AR" sz="1800" b="1" dirty="0"/>
              <a:t>insistirle que siga tosiendo (no golpearle la espalda).</a:t>
            </a:r>
            <a:endParaRPr lang="es-ES" sz="1800" b="1" dirty="0"/>
          </a:p>
          <a:p>
            <a:pPr algn="just"/>
            <a:r>
              <a:rPr lang="es-AR" sz="1800" u="sng" dirty="0"/>
              <a:t>Si la vía aérea se encuentra totalmente obstruida</a:t>
            </a:r>
            <a:r>
              <a:rPr lang="es-AR" sz="1800" dirty="0"/>
              <a:t>, se realiza la </a:t>
            </a:r>
            <a:r>
              <a:rPr lang="es-AR" sz="1800" b="1" dirty="0"/>
              <a:t>maniobra Heimlich.</a:t>
            </a:r>
            <a:r>
              <a:rPr lang="es-AR" sz="1800" dirty="0"/>
              <a:t> Esta situación puede identificarse cuando una persona adulta generalmente se lleva las manos al cuello y enrojece rostro y cuello.</a:t>
            </a:r>
            <a:endParaRPr lang="es-ES" sz="1800" dirty="0"/>
          </a:p>
        </p:txBody>
      </p:sp>
      <p:pic>
        <p:nvPicPr>
          <p:cNvPr id="4" name="Imagen 3">
            <a:extLst>
              <a:ext uri="{FF2B5EF4-FFF2-40B4-BE49-F238E27FC236}">
                <a16:creationId xmlns:a16="http://schemas.microsoft.com/office/drawing/2014/main" id="{1E489BB4-C61C-42F0-BFB0-F1868AC7770E}"/>
              </a:ext>
            </a:extLst>
          </p:cNvPr>
          <p:cNvPicPr>
            <a:picLocks noChangeAspect="1"/>
          </p:cNvPicPr>
          <p:nvPr/>
        </p:nvPicPr>
        <p:blipFill>
          <a:blip r:embed="rId2"/>
          <a:stretch>
            <a:fillRect/>
          </a:stretch>
        </p:blipFill>
        <p:spPr>
          <a:xfrm>
            <a:off x="1623953" y="4059966"/>
            <a:ext cx="5915143" cy="2798034"/>
          </a:xfrm>
          <a:prstGeom prst="rect">
            <a:avLst/>
          </a:prstGeom>
        </p:spPr>
      </p:pic>
    </p:spTree>
    <p:extLst>
      <p:ext uri="{BB962C8B-B14F-4D97-AF65-F5344CB8AC3E}">
        <p14:creationId xmlns:p14="http://schemas.microsoft.com/office/powerpoint/2010/main" val="2135371986"/>
      </p:ext>
    </p:extLst>
  </p:cSld>
  <p:clrMapOvr>
    <a:masterClrMapping/>
  </p:clrMapOvr>
  <p:transition spd="med">
    <p:wipe dir="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B232AB7-FD32-46BB-AB33-F56E4999D2BA}"/>
              </a:ext>
            </a:extLst>
          </p:cNvPr>
          <p:cNvSpPr>
            <a:spLocks noGrp="1"/>
          </p:cNvSpPr>
          <p:nvPr>
            <p:ph type="title"/>
          </p:nvPr>
        </p:nvSpPr>
        <p:spPr>
          <a:xfrm>
            <a:off x="314325" y="215900"/>
            <a:ext cx="8515350" cy="600075"/>
          </a:xfrm>
        </p:spPr>
        <p:txBody>
          <a:bodyPr/>
          <a:lstStyle/>
          <a:p>
            <a:pPr algn="ctr"/>
            <a:r>
              <a:rPr lang="es-ES" dirty="0"/>
              <a:t>DESOBSTRUCCIÓN DE LA VÍA AÉREA</a:t>
            </a:r>
            <a:br>
              <a:rPr lang="es-ES" dirty="0"/>
            </a:br>
            <a:r>
              <a:rPr lang="es-ES" dirty="0"/>
              <a:t>AUTOMANIOBRA</a:t>
            </a:r>
          </a:p>
        </p:txBody>
      </p:sp>
      <p:sp>
        <p:nvSpPr>
          <p:cNvPr id="5" name="Título 1">
            <a:extLst>
              <a:ext uri="{FF2B5EF4-FFF2-40B4-BE49-F238E27FC236}">
                <a16:creationId xmlns:a16="http://schemas.microsoft.com/office/drawing/2014/main" id="{9B1B9F94-50FC-43FC-B51E-4E05885EC86E}"/>
              </a:ext>
            </a:extLst>
          </p:cNvPr>
          <p:cNvSpPr>
            <a:spLocks noGrp="1"/>
          </p:cNvSpPr>
          <p:nvPr>
            <p:ph idx="1"/>
          </p:nvPr>
        </p:nvSpPr>
        <p:spPr>
          <a:xfrm>
            <a:off x="319088" y="1039813"/>
            <a:ext cx="8524875" cy="4821237"/>
          </a:xfrm>
        </p:spPr>
        <p:txBody>
          <a:bodyPr/>
          <a:lstStyle/>
          <a:p>
            <a:pPr marL="457200" lvl="0" indent="-457200" algn="just">
              <a:buFont typeface="+mj-lt"/>
              <a:buAutoNum type="arabicPeriod"/>
            </a:pPr>
            <a:r>
              <a:rPr lang="es-AR" dirty="0"/>
              <a:t>Agarre una silla y ubíquese por detrás.</a:t>
            </a:r>
            <a:endParaRPr lang="es-ES" dirty="0"/>
          </a:p>
          <a:p>
            <a:pPr marL="457200" lvl="0" indent="-457200" algn="just">
              <a:buFont typeface="+mj-lt"/>
              <a:buAutoNum type="arabicPeriod"/>
            </a:pPr>
            <a:r>
              <a:rPr lang="es-AR" dirty="0"/>
              <a:t>Reclínese hacia delante, hasta apoyar tu abdomen en el respaldo. Tiene que apoyarlo entre el ombligo y el esternón.</a:t>
            </a:r>
            <a:endParaRPr lang="es-ES" dirty="0"/>
          </a:p>
          <a:p>
            <a:pPr marL="457200" lvl="0" indent="-457200" algn="just">
              <a:buFont typeface="+mj-lt"/>
              <a:buAutoNum type="arabicPeriod"/>
            </a:pPr>
            <a:r>
              <a:rPr lang="es-AR" dirty="0"/>
              <a:t>Haga presión muy fuerte sobre el respaldo para que salga el objeto o alimento atorado.</a:t>
            </a:r>
          </a:p>
          <a:p>
            <a:pPr marL="0" lvl="0" indent="0" algn="just">
              <a:buNone/>
            </a:pPr>
            <a:endParaRPr lang="es-ES" dirty="0"/>
          </a:p>
        </p:txBody>
      </p:sp>
      <p:pic>
        <p:nvPicPr>
          <p:cNvPr id="6" name="Imagen 5" descr="https://www.argentina.gob.ar/sites/default/files/2_heimlich_adultos_auto.png">
            <a:extLst>
              <a:ext uri="{FF2B5EF4-FFF2-40B4-BE49-F238E27FC236}">
                <a16:creationId xmlns:a16="http://schemas.microsoft.com/office/drawing/2014/main" id="{02D8DD93-C08C-47AC-B316-F6334BD02D47}"/>
              </a:ext>
            </a:extLst>
          </p:cNvPr>
          <p:cNvPicPr/>
          <p:nvPr/>
        </p:nvPicPr>
        <p:blipFill rotWithShape="1">
          <a:blip r:embed="rId2">
            <a:extLst>
              <a:ext uri="{28A0092B-C50C-407E-A947-70E740481C1C}">
                <a14:useLocalDpi xmlns:a14="http://schemas.microsoft.com/office/drawing/2010/main" val="0"/>
              </a:ext>
            </a:extLst>
          </a:blip>
          <a:srcRect t="9613" b="13302"/>
          <a:stretch/>
        </p:blipFill>
        <p:spPr bwMode="auto">
          <a:xfrm>
            <a:off x="3281203" y="3324664"/>
            <a:ext cx="2581593" cy="33121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6423073"/>
      </p:ext>
    </p:extLst>
  </p:cSld>
  <p:clrMapOvr>
    <a:masterClrMapping/>
  </p:clrMapOvr>
  <p:transition spd="med">
    <p:wipe dir="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139B570-773A-43F4-AE2B-9A40A56C5472}"/>
              </a:ext>
            </a:extLst>
          </p:cNvPr>
          <p:cNvPicPr>
            <a:picLocks noChangeAspect="1"/>
          </p:cNvPicPr>
          <p:nvPr/>
        </p:nvPicPr>
        <p:blipFill>
          <a:blip r:embed="rId2"/>
          <a:stretch>
            <a:fillRect/>
          </a:stretch>
        </p:blipFill>
        <p:spPr>
          <a:xfrm>
            <a:off x="5114925" y="1039091"/>
            <a:ext cx="4029075" cy="4029075"/>
          </a:xfrm>
          <a:prstGeom prst="rect">
            <a:avLst/>
          </a:prstGeom>
        </p:spPr>
      </p:pic>
      <p:sp>
        <p:nvSpPr>
          <p:cNvPr id="3" name="Marcador de contenido 2">
            <a:extLst>
              <a:ext uri="{FF2B5EF4-FFF2-40B4-BE49-F238E27FC236}">
                <a16:creationId xmlns:a16="http://schemas.microsoft.com/office/drawing/2014/main" id="{F5910CBD-D269-40B9-AEF1-FA45BFF20E41}"/>
              </a:ext>
            </a:extLst>
          </p:cNvPr>
          <p:cNvSpPr>
            <a:spLocks noGrp="1"/>
          </p:cNvSpPr>
          <p:nvPr>
            <p:ph idx="1"/>
          </p:nvPr>
        </p:nvSpPr>
        <p:spPr>
          <a:xfrm>
            <a:off x="319088" y="1039091"/>
            <a:ext cx="8524875" cy="5818909"/>
          </a:xfrm>
        </p:spPr>
        <p:txBody>
          <a:bodyPr/>
          <a:lstStyle/>
          <a:p>
            <a:pPr marL="0" indent="0" algn="just">
              <a:buNone/>
            </a:pPr>
            <a:r>
              <a:rPr lang="es-AR" b="1" dirty="0"/>
              <a:t>¿Qué hacer si la persona atorada se desmaya?</a:t>
            </a:r>
            <a:endParaRPr lang="es-ES" dirty="0"/>
          </a:p>
          <a:p>
            <a:pPr lvl="0" algn="just"/>
            <a:r>
              <a:rPr lang="es-AR" dirty="0"/>
              <a:t>Recuesta a la persona boca arriba.</a:t>
            </a:r>
            <a:endParaRPr lang="es-ES" dirty="0"/>
          </a:p>
          <a:p>
            <a:pPr lvl="0" algn="just"/>
            <a:r>
              <a:rPr lang="es-AR" dirty="0"/>
              <a:t>Haga 5 compresiones sobre la boca</a:t>
            </a:r>
          </a:p>
          <a:p>
            <a:pPr marL="0" lvl="0" indent="0" algn="just">
              <a:buNone/>
            </a:pPr>
            <a:r>
              <a:rPr lang="es-AR" dirty="0"/>
              <a:t>   del estómago.</a:t>
            </a:r>
            <a:endParaRPr lang="es-ES" dirty="0"/>
          </a:p>
          <a:p>
            <a:pPr lvl="0" algn="just"/>
            <a:r>
              <a:rPr lang="es-AR" dirty="0"/>
              <a:t>Evalúe si responde y respira.</a:t>
            </a:r>
            <a:endParaRPr lang="es-ES" dirty="0"/>
          </a:p>
          <a:p>
            <a:pPr lvl="0" algn="just"/>
            <a:r>
              <a:rPr lang="es-AR" dirty="0"/>
              <a:t>Si sigue atorada, repita todo de vuelta.</a:t>
            </a:r>
            <a:endParaRPr lang="es-ES" dirty="0"/>
          </a:p>
          <a:p>
            <a:pPr lvl="0" algn="just"/>
            <a:r>
              <a:rPr lang="es-AR" dirty="0"/>
              <a:t>Si ha hecho tres veces las 5 compresiones,</a:t>
            </a:r>
          </a:p>
          <a:p>
            <a:pPr marL="0" lvl="0" indent="0" algn="just">
              <a:buNone/>
            </a:pPr>
            <a:r>
              <a:rPr lang="es-AR" dirty="0"/>
              <a:t>  la persona no responde y su rostro se pone</a:t>
            </a:r>
          </a:p>
          <a:p>
            <a:pPr marL="0" lvl="0" indent="0" algn="just">
              <a:buNone/>
            </a:pPr>
            <a:r>
              <a:rPr lang="es-AR" dirty="0"/>
              <a:t>  azulado, comience con RCP.</a:t>
            </a:r>
            <a:endParaRPr lang="es-ES" dirty="0"/>
          </a:p>
          <a:p>
            <a:pPr marL="0" indent="0" algn="just">
              <a:buNone/>
            </a:pPr>
            <a:endParaRPr lang="es-AR" b="1" dirty="0"/>
          </a:p>
          <a:p>
            <a:pPr marL="0" indent="0" algn="just">
              <a:buNone/>
            </a:pPr>
            <a:r>
              <a:rPr lang="es-AR" b="1" dirty="0"/>
              <a:t>Maniobra de Heimlich en bebés</a:t>
            </a:r>
            <a:endParaRPr lang="es-ES" dirty="0"/>
          </a:p>
          <a:p>
            <a:pPr algn="just"/>
            <a:r>
              <a:rPr lang="es-AR" u="sng" dirty="0"/>
              <a:t>Si el niño balbucea, llora, habla o tose, tras un atragantamiento,</a:t>
            </a:r>
            <a:r>
              <a:rPr lang="es-AR" dirty="0"/>
              <a:t> es señal de que el aire está pasando por la vía aérea. </a:t>
            </a:r>
            <a:r>
              <a:rPr lang="es-ES" b="1" dirty="0"/>
              <a:t>Se procede igual que en caso de adultos.</a:t>
            </a:r>
          </a:p>
          <a:p>
            <a:pPr algn="just"/>
            <a:r>
              <a:rPr lang="es-AR" u="sng" dirty="0"/>
              <a:t>Si no ha conseguido expulsar el cuerpo extraño</a:t>
            </a:r>
            <a:r>
              <a:rPr lang="es-AR" dirty="0"/>
              <a:t>, hay que iniciar las compresiones abdominales o </a:t>
            </a:r>
            <a:r>
              <a:rPr lang="es-AR" u="sng" dirty="0"/>
              <a:t>maniobra de Heimlich</a:t>
            </a:r>
            <a:r>
              <a:rPr lang="es-AR" dirty="0"/>
              <a:t>.</a:t>
            </a:r>
            <a:endParaRPr lang="es-ES" dirty="0"/>
          </a:p>
        </p:txBody>
      </p:sp>
      <p:sp>
        <p:nvSpPr>
          <p:cNvPr id="4" name="Título 1">
            <a:extLst>
              <a:ext uri="{FF2B5EF4-FFF2-40B4-BE49-F238E27FC236}">
                <a16:creationId xmlns:a16="http://schemas.microsoft.com/office/drawing/2014/main" id="{B9119CD2-BE9E-4421-84E8-BA1690798828}"/>
              </a:ext>
            </a:extLst>
          </p:cNvPr>
          <p:cNvSpPr>
            <a:spLocks noGrp="1"/>
          </p:cNvSpPr>
          <p:nvPr>
            <p:ph type="title"/>
          </p:nvPr>
        </p:nvSpPr>
        <p:spPr>
          <a:xfrm>
            <a:off x="314325" y="215900"/>
            <a:ext cx="8515350" cy="600075"/>
          </a:xfrm>
        </p:spPr>
        <p:txBody>
          <a:bodyPr/>
          <a:lstStyle/>
          <a:p>
            <a:pPr algn="ctr"/>
            <a:r>
              <a:rPr lang="es-ES" dirty="0"/>
              <a:t>DESOBSTRUCCIÓN DE LA VÍA AÉREA</a:t>
            </a:r>
          </a:p>
        </p:txBody>
      </p:sp>
    </p:spTree>
    <p:extLst>
      <p:ext uri="{BB962C8B-B14F-4D97-AF65-F5344CB8AC3E}">
        <p14:creationId xmlns:p14="http://schemas.microsoft.com/office/powerpoint/2010/main" val="1546184014"/>
      </p:ext>
    </p:extLst>
  </p:cSld>
  <p:clrMapOvr>
    <a:masterClrMapping/>
  </p:clrMapOvr>
  <p:transition spd="med">
    <p:wipe dir="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9D3521B-A8DE-43CB-A4A9-F12475A79BB9}"/>
              </a:ext>
            </a:extLst>
          </p:cNvPr>
          <p:cNvSpPr>
            <a:spLocks noGrp="1"/>
          </p:cNvSpPr>
          <p:nvPr>
            <p:ph idx="1"/>
          </p:nvPr>
        </p:nvSpPr>
        <p:spPr>
          <a:xfrm>
            <a:off x="319088" y="1052945"/>
            <a:ext cx="8524875" cy="4808105"/>
          </a:xfrm>
        </p:spPr>
        <p:txBody>
          <a:bodyPr/>
          <a:lstStyle/>
          <a:p>
            <a:pPr algn="just"/>
            <a:r>
              <a:rPr lang="es-AR" dirty="0"/>
              <a:t>Coloque al bebé boca abajo a lo largo del antebrazo y dele 5 golpes rápidos en la espalda con el talón de la mano como se observa en la imagen. Luego colocar boca arriba al lactante y realice 5 compresiones torácicas con los 2 dedos en la mitad inferior del esternón, repitiendo 5 palmadas y 5 compresiones hasta que el niño respire, tosa o llore.</a:t>
            </a:r>
            <a:endParaRPr lang="es-ES" dirty="0"/>
          </a:p>
          <a:p>
            <a:endParaRPr lang="es-ES" dirty="0"/>
          </a:p>
        </p:txBody>
      </p:sp>
      <p:sp>
        <p:nvSpPr>
          <p:cNvPr id="4" name="Título 1">
            <a:extLst>
              <a:ext uri="{FF2B5EF4-FFF2-40B4-BE49-F238E27FC236}">
                <a16:creationId xmlns:a16="http://schemas.microsoft.com/office/drawing/2014/main" id="{872F76DB-E086-484A-A311-127CE4E97584}"/>
              </a:ext>
            </a:extLst>
          </p:cNvPr>
          <p:cNvSpPr>
            <a:spLocks noGrp="1"/>
          </p:cNvSpPr>
          <p:nvPr>
            <p:ph type="title"/>
          </p:nvPr>
        </p:nvSpPr>
        <p:spPr>
          <a:xfrm>
            <a:off x="314325" y="215900"/>
            <a:ext cx="8515350" cy="600075"/>
          </a:xfrm>
        </p:spPr>
        <p:txBody>
          <a:bodyPr/>
          <a:lstStyle/>
          <a:p>
            <a:pPr algn="ctr"/>
            <a:r>
              <a:rPr lang="es-ES" dirty="0"/>
              <a:t>DESOBSTRUCCIÓN DE LA VÍA AÉREA</a:t>
            </a:r>
            <a:br>
              <a:rPr lang="es-ES" dirty="0"/>
            </a:br>
            <a:r>
              <a:rPr lang="es-ES" dirty="0"/>
              <a:t>MANIOBRA HEIMLICH EN BEBÉS</a:t>
            </a:r>
          </a:p>
        </p:txBody>
      </p:sp>
      <p:pic>
        <p:nvPicPr>
          <p:cNvPr id="5" name="Imagen 4" descr="https://www.argentina.gob.ar/sites/default/files/1_heimlich_bebes1.png">
            <a:extLst>
              <a:ext uri="{FF2B5EF4-FFF2-40B4-BE49-F238E27FC236}">
                <a16:creationId xmlns:a16="http://schemas.microsoft.com/office/drawing/2014/main" id="{F126AC6A-0DBC-4D1E-BDDC-C009220E1CDF}"/>
              </a:ext>
            </a:extLst>
          </p:cNvPr>
          <p:cNvPicPr/>
          <p:nvPr/>
        </p:nvPicPr>
        <p:blipFill rotWithShape="1">
          <a:blip r:embed="rId2">
            <a:extLst>
              <a:ext uri="{28A0092B-C50C-407E-A947-70E740481C1C}">
                <a14:useLocalDpi xmlns:a14="http://schemas.microsoft.com/office/drawing/2010/main" val="0"/>
              </a:ext>
            </a:extLst>
          </a:blip>
          <a:srcRect l="12226" r="17112"/>
          <a:stretch/>
        </p:blipFill>
        <p:spPr bwMode="auto">
          <a:xfrm>
            <a:off x="3455468" y="2735494"/>
            <a:ext cx="2233064" cy="41225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05628008"/>
      </p:ext>
    </p:extLst>
  </p:cSld>
  <p:clrMapOvr>
    <a:masterClrMapping/>
  </p:clrMapOvr>
  <p:transition spd="med">
    <p:wipe dir="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D289F4-2F1C-4DA2-9E78-A8EFC84B053C}"/>
              </a:ext>
            </a:extLst>
          </p:cNvPr>
          <p:cNvSpPr>
            <a:spLocks noGrp="1"/>
          </p:cNvSpPr>
          <p:nvPr>
            <p:ph type="title"/>
          </p:nvPr>
        </p:nvSpPr>
        <p:spPr/>
        <p:txBody>
          <a:bodyPr/>
          <a:lstStyle/>
          <a:p>
            <a:pPr algn="ctr"/>
            <a:r>
              <a:rPr lang="es-ES" dirty="0"/>
              <a:t>TRAUMATISMOS</a:t>
            </a:r>
          </a:p>
        </p:txBody>
      </p:sp>
      <p:sp>
        <p:nvSpPr>
          <p:cNvPr id="3" name="Marcador de contenido 2">
            <a:extLst>
              <a:ext uri="{FF2B5EF4-FFF2-40B4-BE49-F238E27FC236}">
                <a16:creationId xmlns:a16="http://schemas.microsoft.com/office/drawing/2014/main" id="{46A45802-3C74-4F7D-977B-8A850CDD3720}"/>
              </a:ext>
            </a:extLst>
          </p:cNvPr>
          <p:cNvSpPr>
            <a:spLocks noGrp="1"/>
          </p:cNvSpPr>
          <p:nvPr>
            <p:ph idx="1"/>
          </p:nvPr>
        </p:nvSpPr>
        <p:spPr>
          <a:xfrm>
            <a:off x="363538" y="1033670"/>
            <a:ext cx="8466137" cy="4144203"/>
          </a:xfrm>
        </p:spPr>
        <p:txBody>
          <a:bodyPr/>
          <a:lstStyle/>
          <a:p>
            <a:pPr marL="0" indent="0" algn="just">
              <a:buNone/>
            </a:pPr>
            <a:r>
              <a:rPr lang="es-ES" sz="2400" dirty="0"/>
              <a:t>Producido por un agente mecánico que obra en forma brusca sobre los tejidos del cuerpo y vence su resistencia. </a:t>
            </a:r>
          </a:p>
          <a:p>
            <a:pPr marL="0" indent="0" algn="just">
              <a:buNone/>
            </a:pPr>
            <a:endParaRPr lang="es-ES" sz="2400" dirty="0"/>
          </a:p>
          <a:p>
            <a:pPr marL="0" indent="0" algn="just">
              <a:buNone/>
            </a:pPr>
            <a:r>
              <a:rPr lang="es-ES" sz="2400" dirty="0"/>
              <a:t>Se clasifican según su tipo en:</a:t>
            </a:r>
          </a:p>
          <a:p>
            <a:pPr algn="just"/>
            <a:r>
              <a:rPr lang="es-ES" sz="2400" b="1" dirty="0"/>
              <a:t>Contusiones</a:t>
            </a:r>
          </a:p>
          <a:p>
            <a:pPr algn="just"/>
            <a:r>
              <a:rPr lang="es-ES" sz="2400" b="1" dirty="0"/>
              <a:t>Heridas</a:t>
            </a:r>
          </a:p>
          <a:p>
            <a:pPr algn="just"/>
            <a:r>
              <a:rPr lang="es-ES" sz="2400" b="1" dirty="0"/>
              <a:t>Traumatismo  en huesos y articulaciones </a:t>
            </a:r>
            <a:endParaRPr lang="es-AR" sz="2400" b="1" dirty="0"/>
          </a:p>
          <a:p>
            <a:endParaRPr lang="es-ES" dirty="0"/>
          </a:p>
        </p:txBody>
      </p:sp>
      <p:pic>
        <p:nvPicPr>
          <p:cNvPr id="1026" name="Picture 2" descr="Resultado de imagen para traumatismo">
            <a:extLst>
              <a:ext uri="{FF2B5EF4-FFF2-40B4-BE49-F238E27FC236}">
                <a16:creationId xmlns:a16="http://schemas.microsoft.com/office/drawing/2014/main" id="{312180ED-A235-4E2B-9AD0-AF711601F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993" y="4187273"/>
            <a:ext cx="5136013" cy="2670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792190"/>
      </p:ext>
    </p:extLst>
  </p:cSld>
  <p:clrMapOvr>
    <a:masterClrMapping/>
  </p:clrMapOvr>
  <p:transition spd="med">
    <p:wipe dir="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sultado de imagen para CONTUSIONES"/>
          <p:cNvPicPr>
            <a:picLocks noChangeAspect="1" noChangeArrowheads="1"/>
          </p:cNvPicPr>
          <p:nvPr/>
        </p:nvPicPr>
        <p:blipFill rotWithShape="1">
          <a:blip r:embed="rId2">
            <a:extLst>
              <a:ext uri="{28A0092B-C50C-407E-A947-70E740481C1C}">
                <a14:useLocalDpi xmlns:a14="http://schemas.microsoft.com/office/drawing/2010/main" val="0"/>
              </a:ext>
            </a:extLst>
          </a:blip>
          <a:srcRect t="14112" r="12909" b="2766"/>
          <a:stretch/>
        </p:blipFill>
        <p:spPr bwMode="auto">
          <a:xfrm>
            <a:off x="3338945" y="1466043"/>
            <a:ext cx="5805055" cy="4155398"/>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212FE58B-D672-4B30-8A04-FF61F3D17F6C}"/>
              </a:ext>
            </a:extLst>
          </p:cNvPr>
          <p:cNvSpPr>
            <a:spLocks noGrp="1"/>
          </p:cNvSpPr>
          <p:nvPr>
            <p:ph type="title"/>
          </p:nvPr>
        </p:nvSpPr>
        <p:spPr/>
        <p:txBody>
          <a:bodyPr/>
          <a:lstStyle/>
          <a:p>
            <a:pPr algn="ctr"/>
            <a:r>
              <a:rPr lang="es-ES" dirty="0"/>
              <a:t>CONTUSIONES</a:t>
            </a:r>
          </a:p>
        </p:txBody>
      </p:sp>
      <p:sp>
        <p:nvSpPr>
          <p:cNvPr id="3" name="Marcador de contenido 2">
            <a:extLst>
              <a:ext uri="{FF2B5EF4-FFF2-40B4-BE49-F238E27FC236}">
                <a16:creationId xmlns:a16="http://schemas.microsoft.com/office/drawing/2014/main" id="{0227A521-B5A6-46AD-9CEA-1159C818B9BC}"/>
              </a:ext>
            </a:extLst>
          </p:cNvPr>
          <p:cNvSpPr>
            <a:spLocks noGrp="1"/>
          </p:cNvSpPr>
          <p:nvPr>
            <p:ph idx="1"/>
          </p:nvPr>
        </p:nvSpPr>
        <p:spPr>
          <a:xfrm>
            <a:off x="314325" y="1053754"/>
            <a:ext cx="8524875" cy="5444028"/>
          </a:xfrm>
        </p:spPr>
        <p:txBody>
          <a:bodyPr/>
          <a:lstStyle/>
          <a:p>
            <a:pPr marL="0" indent="0" algn="just">
              <a:buNone/>
            </a:pPr>
            <a:r>
              <a:rPr lang="es-ES" dirty="0"/>
              <a:t>Los tejidos del organismo sufren una lesión por un golpe o choque contra un cuerpo resistente </a:t>
            </a:r>
            <a:r>
              <a:rPr lang="es-ES" u="sng" dirty="0"/>
              <a:t>sin que exista herida en la piel.</a:t>
            </a:r>
          </a:p>
          <a:p>
            <a:pPr marL="0" indent="0" algn="just">
              <a:buNone/>
            </a:pPr>
            <a:endParaRPr lang="es-ES" u="sng" dirty="0"/>
          </a:p>
          <a:p>
            <a:pPr marL="0" indent="0" algn="just">
              <a:buNone/>
            </a:pPr>
            <a:r>
              <a:rPr lang="es-ES" u="sng" dirty="0"/>
              <a:t>Clasificación:</a:t>
            </a:r>
          </a:p>
          <a:p>
            <a:pPr algn="just"/>
            <a:r>
              <a:rPr lang="es-ES" dirty="0"/>
              <a:t>Equimosis</a:t>
            </a:r>
          </a:p>
          <a:p>
            <a:pPr algn="just"/>
            <a:r>
              <a:rPr lang="es-ES" dirty="0"/>
              <a:t>Hematoma</a:t>
            </a:r>
          </a:p>
          <a:p>
            <a:pPr marL="0" indent="0" algn="just">
              <a:buNone/>
            </a:pPr>
            <a:endParaRPr lang="es-ES" dirty="0"/>
          </a:p>
          <a:p>
            <a:pPr marL="0" indent="0" algn="just">
              <a:buNone/>
            </a:pPr>
            <a:r>
              <a:rPr lang="es-ES" u="sng" dirty="0"/>
              <a:t>Tratamiento: </a:t>
            </a:r>
            <a:endParaRPr lang="es-AR" dirty="0"/>
          </a:p>
          <a:p>
            <a:pPr lvl="0" algn="just"/>
            <a:r>
              <a:rPr lang="es-AR" dirty="0"/>
              <a:t>Aplicar hielo o paños humedecidos</a:t>
            </a:r>
          </a:p>
          <a:p>
            <a:pPr marL="0" lvl="0" indent="0" algn="just">
              <a:buNone/>
            </a:pPr>
            <a:r>
              <a:rPr lang="es-AR" dirty="0"/>
              <a:t>   con agua fría sobre la zona</a:t>
            </a:r>
          </a:p>
          <a:p>
            <a:pPr marL="0" lvl="0" indent="0" algn="just">
              <a:buNone/>
            </a:pPr>
            <a:r>
              <a:rPr lang="es-AR" dirty="0"/>
              <a:t>   afectada durante periodos de 10min</a:t>
            </a:r>
          </a:p>
          <a:p>
            <a:pPr algn="just"/>
            <a:r>
              <a:rPr lang="es-AR" dirty="0"/>
              <a:t>Elevarla por arriba del corazón si</a:t>
            </a:r>
          </a:p>
          <a:p>
            <a:pPr marL="0" indent="0" algn="just">
              <a:buNone/>
            </a:pPr>
            <a:r>
              <a:rPr lang="es-AR" dirty="0"/>
              <a:t>   se trata de una lesión en una extremidad</a:t>
            </a:r>
            <a:r>
              <a:rPr lang="es-ES" dirty="0"/>
              <a:t>.</a:t>
            </a:r>
            <a:endParaRPr lang="es-AR" dirty="0"/>
          </a:p>
          <a:p>
            <a:r>
              <a:rPr lang="es-AR" dirty="0"/>
              <a:t>Para lesiones en el tórax trasladar al centro médico.</a:t>
            </a:r>
            <a:endParaRPr lang="es-ES" dirty="0"/>
          </a:p>
          <a:p>
            <a:r>
              <a:rPr lang="es-AR" dirty="0"/>
              <a:t>No pinchar y reventar el hematoma.</a:t>
            </a:r>
            <a:endParaRPr lang="es-ES" dirty="0"/>
          </a:p>
        </p:txBody>
      </p:sp>
    </p:spTree>
    <p:extLst>
      <p:ext uri="{BB962C8B-B14F-4D97-AF65-F5344CB8AC3E}">
        <p14:creationId xmlns:p14="http://schemas.microsoft.com/office/powerpoint/2010/main" val="3302983967"/>
      </p:ext>
    </p:extLst>
  </p:cSld>
  <p:clrMapOvr>
    <a:masterClrMapping/>
  </p:clrMapOvr>
  <p:transition spd="med">
    <p:wipe dir="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B0F8CD-52A7-4BFF-BD4F-4D4F6212FC87}"/>
              </a:ext>
            </a:extLst>
          </p:cNvPr>
          <p:cNvSpPr>
            <a:spLocks noGrp="1"/>
          </p:cNvSpPr>
          <p:nvPr>
            <p:ph type="title"/>
          </p:nvPr>
        </p:nvSpPr>
        <p:spPr/>
        <p:txBody>
          <a:bodyPr/>
          <a:lstStyle/>
          <a:p>
            <a:pPr algn="ctr"/>
            <a:r>
              <a:rPr lang="es-ES" dirty="0"/>
              <a:t>HERIDAS</a:t>
            </a:r>
          </a:p>
        </p:txBody>
      </p:sp>
      <p:sp>
        <p:nvSpPr>
          <p:cNvPr id="3" name="Marcador de contenido 2">
            <a:extLst>
              <a:ext uri="{FF2B5EF4-FFF2-40B4-BE49-F238E27FC236}">
                <a16:creationId xmlns:a16="http://schemas.microsoft.com/office/drawing/2014/main" id="{A96592EF-7BA4-4B43-9477-044C3C79E354}"/>
              </a:ext>
            </a:extLst>
          </p:cNvPr>
          <p:cNvSpPr>
            <a:spLocks noGrp="1"/>
          </p:cNvSpPr>
          <p:nvPr>
            <p:ph idx="1"/>
          </p:nvPr>
        </p:nvSpPr>
        <p:spPr>
          <a:xfrm>
            <a:off x="314325" y="1048412"/>
            <a:ext cx="8515350" cy="5407805"/>
          </a:xfrm>
        </p:spPr>
        <p:txBody>
          <a:bodyPr/>
          <a:lstStyle/>
          <a:p>
            <a:pPr marL="0" indent="0" algn="just">
              <a:buNone/>
            </a:pPr>
            <a:r>
              <a:rPr lang="es-ES" dirty="0"/>
              <a:t>Es toda lesión penetrante con </a:t>
            </a:r>
            <a:r>
              <a:rPr lang="es-ES" u="sng" dirty="0"/>
              <a:t>interrupción de la continuidad de la piel</a:t>
            </a:r>
            <a:r>
              <a:rPr lang="es-ES" dirty="0"/>
              <a:t>, mucosa u otro tejido producida por un instrumento cortante, punzante o romo si actúa sobre un saliente óseo. Todas ellas plantean dos problemas fundamentales que son: </a:t>
            </a:r>
            <a:r>
              <a:rPr lang="es-ES" b="1" dirty="0"/>
              <a:t>una hemorragia y la posibilidad de infección. </a:t>
            </a:r>
          </a:p>
          <a:p>
            <a:pPr marL="0" indent="0" algn="just">
              <a:buNone/>
            </a:pPr>
            <a:endParaRPr lang="es-ES" dirty="0"/>
          </a:p>
          <a:p>
            <a:pPr marL="0" indent="0" algn="just">
              <a:buNone/>
            </a:pPr>
            <a:r>
              <a:rPr lang="es-ES" b="1" dirty="0"/>
              <a:t>Clasificación</a:t>
            </a:r>
          </a:p>
          <a:p>
            <a:pPr algn="just"/>
            <a:r>
              <a:rPr lang="es-AR" u="sng" dirty="0"/>
              <a:t>EXCORIACIÓN:</a:t>
            </a:r>
            <a:r>
              <a:rPr lang="es-AR" dirty="0"/>
              <a:t> Se produce por el </a:t>
            </a:r>
            <a:r>
              <a:rPr lang="es-AR" u="sng" dirty="0"/>
              <a:t>roce violento de una superficie áspera contra la piel</a:t>
            </a:r>
            <a:r>
              <a:rPr lang="es-AR" dirty="0"/>
              <a:t>.</a:t>
            </a:r>
            <a:endParaRPr lang="es-ES" dirty="0"/>
          </a:p>
          <a:p>
            <a:pPr algn="just"/>
            <a:r>
              <a:rPr lang="es-AR" u="sng" dirty="0"/>
              <a:t>CONTUSAS:</a:t>
            </a:r>
            <a:r>
              <a:rPr lang="es-AR" dirty="0"/>
              <a:t> </a:t>
            </a:r>
            <a:r>
              <a:rPr lang="es-AR" u="sng" dirty="0"/>
              <a:t>Son producidas por agentes contundentes</a:t>
            </a:r>
            <a:r>
              <a:rPr lang="es-AR" dirty="0"/>
              <a:t>, pero sin bordes afilados, por ejemplo, </a:t>
            </a:r>
            <a:r>
              <a:rPr lang="es-AR" u="sng" dirty="0"/>
              <a:t>un golpe con un palo</a:t>
            </a:r>
            <a:r>
              <a:rPr lang="es-AR" dirty="0"/>
              <a:t>.</a:t>
            </a:r>
            <a:endParaRPr lang="es-ES" dirty="0"/>
          </a:p>
          <a:p>
            <a:pPr lvl="0" algn="just"/>
            <a:r>
              <a:rPr lang="es-AR" u="sng" dirty="0"/>
              <a:t>PUNZANTES:</a:t>
            </a:r>
            <a:r>
              <a:rPr lang="es-AR" dirty="0"/>
              <a:t> Son producidas por elementos puntiagudos, tienen una extensión reducida, pero son de gran profundidad.</a:t>
            </a:r>
            <a:endParaRPr lang="es-ES" dirty="0"/>
          </a:p>
          <a:p>
            <a:pPr lvl="0" algn="just"/>
            <a:r>
              <a:rPr lang="es-AR" u="sng" dirty="0"/>
              <a:t>CORTANTES:</a:t>
            </a:r>
            <a:r>
              <a:rPr lang="es-AR" dirty="0"/>
              <a:t> Son producidas por instrumentos de hoja afilada y cortante. Se trata de heridas en las cuales el largo de la misma es mayor que su profundidad.</a:t>
            </a:r>
            <a:endParaRPr lang="es-ES" dirty="0"/>
          </a:p>
          <a:p>
            <a:pPr marL="0" indent="0">
              <a:buNone/>
            </a:pPr>
            <a:endParaRPr lang="es-ES" sz="2400" dirty="0"/>
          </a:p>
          <a:p>
            <a:pPr marL="0" indent="0">
              <a:buNone/>
            </a:pPr>
            <a:endParaRPr lang="es-ES" dirty="0"/>
          </a:p>
        </p:txBody>
      </p:sp>
    </p:spTree>
    <p:extLst>
      <p:ext uri="{BB962C8B-B14F-4D97-AF65-F5344CB8AC3E}">
        <p14:creationId xmlns:p14="http://schemas.microsoft.com/office/powerpoint/2010/main" val="1394042678"/>
      </p:ext>
    </p:extLst>
  </p:cSld>
  <p:clrMapOvr>
    <a:masterClrMapping/>
  </p:clrMapOvr>
  <p:transition spd="med">
    <p:wipe dir="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C51F12-630D-4B98-A7D0-D5B4A909EA66}"/>
              </a:ext>
            </a:extLst>
          </p:cNvPr>
          <p:cNvSpPr>
            <a:spLocks noGrp="1"/>
          </p:cNvSpPr>
          <p:nvPr>
            <p:ph type="title"/>
          </p:nvPr>
        </p:nvSpPr>
        <p:spPr/>
        <p:txBody>
          <a:bodyPr/>
          <a:lstStyle/>
          <a:p>
            <a:pPr algn="ctr"/>
            <a:r>
              <a:rPr lang="es-ES" dirty="0"/>
              <a:t>HERIDAS</a:t>
            </a:r>
            <a:br>
              <a:rPr lang="es-AR" dirty="0"/>
            </a:br>
            <a:r>
              <a:rPr lang="es-AR" dirty="0"/>
              <a:t>CLASIFICACIÓN</a:t>
            </a:r>
            <a:endParaRPr lang="es-ES" dirty="0"/>
          </a:p>
        </p:txBody>
      </p:sp>
      <p:pic>
        <p:nvPicPr>
          <p:cNvPr id="4" name="Picture 3">
            <a:extLst>
              <a:ext uri="{FF2B5EF4-FFF2-40B4-BE49-F238E27FC236}">
                <a16:creationId xmlns:a16="http://schemas.microsoft.com/office/drawing/2014/main" id="{919DEA45-4EB8-4E58-9FCD-E641DB3F53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49" t="19698" r="1281" b="1873"/>
          <a:stretch/>
        </p:blipFill>
        <p:spPr bwMode="auto">
          <a:xfrm>
            <a:off x="770278" y="1632283"/>
            <a:ext cx="7704742" cy="456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5496559"/>
      </p:ext>
    </p:extLst>
  </p:cSld>
  <p:clrMapOvr>
    <a:masterClrMapping/>
  </p:clrMapOvr>
  <p:transition spd="med">
    <p:wipe dir="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HERIDAS</a:t>
            </a:r>
            <a:br>
              <a:rPr lang="es-AR" dirty="0"/>
            </a:br>
            <a:r>
              <a:rPr lang="es-AR" dirty="0"/>
              <a:t>PRIMEROS AUXILIOS</a:t>
            </a:r>
          </a:p>
        </p:txBody>
      </p:sp>
      <p:sp>
        <p:nvSpPr>
          <p:cNvPr id="6" name="Marcador de contenido 2">
            <a:extLst>
              <a:ext uri="{FF2B5EF4-FFF2-40B4-BE49-F238E27FC236}">
                <a16:creationId xmlns:a16="http://schemas.microsoft.com/office/drawing/2014/main" id="{91171E10-F4D7-40EF-8759-F9DA8A76070F}"/>
              </a:ext>
            </a:extLst>
          </p:cNvPr>
          <p:cNvSpPr>
            <a:spLocks noGrp="1"/>
          </p:cNvSpPr>
          <p:nvPr>
            <p:ph idx="1"/>
          </p:nvPr>
        </p:nvSpPr>
        <p:spPr>
          <a:xfrm>
            <a:off x="319088" y="1052513"/>
            <a:ext cx="8524875" cy="5805487"/>
          </a:xfrm>
        </p:spPr>
        <p:txBody>
          <a:bodyPr/>
          <a:lstStyle/>
          <a:p>
            <a:pPr lvl="0" algn="just"/>
            <a:r>
              <a:rPr lang="es-AR" dirty="0"/>
              <a:t>Para prevenir infecciones en la víctima y a su vez protegerse, </a:t>
            </a:r>
            <a:r>
              <a:rPr lang="es-AR" u="sng" dirty="0"/>
              <a:t>lave bien sus manos con agua y jabón</a:t>
            </a:r>
            <a:r>
              <a:rPr lang="es-AR" dirty="0"/>
              <a:t>. Luego, </a:t>
            </a:r>
            <a:r>
              <a:rPr lang="es-AR" u="sng" dirty="0"/>
              <a:t>lave la herida y alrededores</a:t>
            </a:r>
            <a:r>
              <a:rPr lang="es-AR" dirty="0"/>
              <a:t> con agua y jabón blanco, bajo la canilla.</a:t>
            </a:r>
            <a:endParaRPr lang="es-ES" dirty="0"/>
          </a:p>
          <a:p>
            <a:pPr lvl="0" algn="just"/>
            <a:r>
              <a:rPr lang="es-AR" dirty="0"/>
              <a:t>Si la herida no sangra (contusa), </a:t>
            </a:r>
            <a:r>
              <a:rPr lang="es-AR" u="sng" dirty="0"/>
              <a:t>lave con abundante agua y jabón neutro (jabón blanco)</a:t>
            </a:r>
            <a:r>
              <a:rPr lang="es-AR" dirty="0"/>
              <a:t>. Seque la herida con una gasa, ponga </a:t>
            </a:r>
            <a:r>
              <a:rPr lang="es-AR" u="sng" dirty="0"/>
              <a:t>desinfectante y coloque un vendaje</a:t>
            </a:r>
            <a:r>
              <a:rPr lang="es-AR" dirty="0"/>
              <a:t>. No coloque algodón sobre el corte porque se pega a la piel. </a:t>
            </a:r>
            <a:r>
              <a:rPr lang="es-AR" b="1" dirty="0"/>
              <a:t>La herida debe ser evaluada por un médico lo antes posible.</a:t>
            </a:r>
            <a:endParaRPr lang="es-ES" b="1" dirty="0"/>
          </a:p>
          <a:p>
            <a:pPr lvl="0" algn="just"/>
            <a:r>
              <a:rPr lang="es-AR" u="sng" dirty="0"/>
              <a:t>Si la herida sangra poco</a:t>
            </a:r>
            <a:r>
              <a:rPr lang="es-AR" dirty="0"/>
              <a:t>, </a:t>
            </a:r>
            <a:r>
              <a:rPr lang="es-AR" u="sng" dirty="0"/>
              <a:t>lave con mucha agua y jabón neutro</a:t>
            </a:r>
            <a:r>
              <a:rPr lang="es-AR" dirty="0"/>
              <a:t> (jabón blanco). Si puede, coloque el corte bajo el chorro de agua de la canilla.</a:t>
            </a:r>
            <a:endParaRPr lang="es-ES" dirty="0"/>
          </a:p>
          <a:p>
            <a:pPr lvl="0" algn="just"/>
            <a:r>
              <a:rPr lang="es-AR" u="sng" dirty="0"/>
              <a:t>Si la herida presenta “hemorragia”</a:t>
            </a:r>
            <a:r>
              <a:rPr lang="es-AR" dirty="0"/>
              <a:t> se procede como se indicó en hemorragias.</a:t>
            </a:r>
          </a:p>
          <a:p>
            <a:pPr algn="just"/>
            <a:r>
              <a:rPr lang="es-ES" b="1" dirty="0"/>
              <a:t>No remover cuerpos extraños</a:t>
            </a:r>
          </a:p>
          <a:p>
            <a:pPr lvl="0" algn="just"/>
            <a:endParaRPr lang="es-AR" sz="1800" dirty="0"/>
          </a:p>
        </p:txBody>
      </p:sp>
    </p:spTree>
    <p:extLst>
      <p:ext uri="{BB962C8B-B14F-4D97-AF65-F5344CB8AC3E}">
        <p14:creationId xmlns:p14="http://schemas.microsoft.com/office/powerpoint/2010/main" val="3114114679"/>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04800" y="1039091"/>
            <a:ext cx="8515350" cy="4692969"/>
          </a:xfrm>
        </p:spPr>
        <p:txBody>
          <a:bodyPr/>
          <a:lstStyle/>
          <a:p>
            <a:pPr marL="0" indent="0" algn="ctr">
              <a:buNone/>
            </a:pPr>
            <a:r>
              <a:rPr lang="es-ES" sz="2400" b="1" dirty="0"/>
              <a:t>SERVICIO DE EMERGENCIAS SANITARIAS</a:t>
            </a:r>
          </a:p>
          <a:p>
            <a:pPr algn="just"/>
            <a:r>
              <a:rPr lang="es-ES" sz="2400" dirty="0"/>
              <a:t>Consiste en los mecanismos y procedimientos por medio de los que se atiende una emergencia.</a:t>
            </a:r>
          </a:p>
          <a:p>
            <a:pPr algn="just"/>
            <a:endParaRPr lang="es-ES" sz="2400" dirty="0"/>
          </a:p>
          <a:p>
            <a:pPr algn="just"/>
            <a:r>
              <a:rPr lang="es-ES" sz="2400" dirty="0"/>
              <a:t>Está constituido tanto por organizaciones públicas como privadas, las cuales colaboran entre sí para poder tener una adecuada capacidad de respuesta ante una emergencia. </a:t>
            </a:r>
          </a:p>
          <a:p>
            <a:pPr marL="0" indent="0" algn="just">
              <a:buNone/>
            </a:pPr>
            <a:endParaRPr lang="es-ES" sz="2400" dirty="0"/>
          </a:p>
        </p:txBody>
      </p:sp>
      <p:sp>
        <p:nvSpPr>
          <p:cNvPr id="5" name="Título 4">
            <a:extLst>
              <a:ext uri="{FF2B5EF4-FFF2-40B4-BE49-F238E27FC236}">
                <a16:creationId xmlns:a16="http://schemas.microsoft.com/office/drawing/2014/main" id="{152D5141-ED21-4997-9F25-86F8EDEF4800}"/>
              </a:ext>
            </a:extLst>
          </p:cNvPr>
          <p:cNvSpPr>
            <a:spLocks noGrp="1"/>
          </p:cNvSpPr>
          <p:nvPr>
            <p:ph type="title"/>
          </p:nvPr>
        </p:nvSpPr>
        <p:spPr>
          <a:xfrm>
            <a:off x="314325" y="215900"/>
            <a:ext cx="8515350" cy="600075"/>
          </a:xfrm>
        </p:spPr>
        <p:txBody>
          <a:bodyPr/>
          <a:lstStyle/>
          <a:p>
            <a:pPr algn="ctr"/>
            <a:r>
              <a:rPr lang="es-ES" dirty="0"/>
              <a:t>CONCEPTOS BÁSICOS</a:t>
            </a:r>
          </a:p>
        </p:txBody>
      </p:sp>
    </p:spTree>
    <p:extLst>
      <p:ext uri="{BB962C8B-B14F-4D97-AF65-F5344CB8AC3E}">
        <p14:creationId xmlns:p14="http://schemas.microsoft.com/office/powerpoint/2010/main" val="2893527414"/>
      </p:ext>
    </p:extLst>
  </p:cSld>
  <p:clrMapOvr>
    <a:masterClrMapping/>
  </p:clrMapOvr>
  <p:transition spd="med">
    <p:wipe dir="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7DCC192-ABE9-4D5E-888A-37179008892D}"/>
              </a:ext>
            </a:extLst>
          </p:cNvPr>
          <p:cNvSpPr>
            <a:spLocks noGrp="1"/>
          </p:cNvSpPr>
          <p:nvPr>
            <p:ph idx="1"/>
          </p:nvPr>
        </p:nvSpPr>
        <p:spPr>
          <a:xfrm>
            <a:off x="319088" y="1039091"/>
            <a:ext cx="8524875" cy="4821959"/>
          </a:xfrm>
        </p:spPr>
        <p:txBody>
          <a:bodyPr/>
          <a:lstStyle/>
          <a:p>
            <a:pPr marL="0" indent="0" algn="just">
              <a:buNone/>
            </a:pPr>
            <a:r>
              <a:rPr lang="es-ES" dirty="0"/>
              <a:t>Es la separación momentánea de las superficies articulares, que producen la distensión de los ligamentos.</a:t>
            </a:r>
            <a:endParaRPr lang="es-AR" dirty="0"/>
          </a:p>
          <a:p>
            <a:pPr marL="0" indent="0" algn="just">
              <a:buNone/>
            </a:pPr>
            <a:r>
              <a:rPr lang="es-ES" u="sng" dirty="0"/>
              <a:t>Clasificación:</a:t>
            </a:r>
            <a:endParaRPr lang="es-AR" dirty="0"/>
          </a:p>
          <a:p>
            <a:pPr algn="just"/>
            <a:r>
              <a:rPr lang="es-ES" dirty="0"/>
              <a:t>Grado I: Sobreestiramient</a:t>
            </a:r>
            <a:r>
              <a:rPr lang="es-AR" dirty="0"/>
              <a:t>o distención del ligamento, lo que provoca una ligera hinchazón.</a:t>
            </a:r>
          </a:p>
          <a:p>
            <a:pPr algn="just"/>
            <a:r>
              <a:rPr lang="es-ES" dirty="0"/>
              <a:t>Grado II: Ruptura parcial del ligamento. Alteración de la estabilidad articular.</a:t>
            </a:r>
            <a:endParaRPr lang="es-AR" dirty="0"/>
          </a:p>
          <a:p>
            <a:pPr algn="just"/>
            <a:r>
              <a:rPr lang="es-ES" dirty="0"/>
              <a:t>Grado III: Daño completo del ligamento, pérdida de la estabilidad articular.</a:t>
            </a:r>
          </a:p>
          <a:p>
            <a:endParaRPr lang="es-ES" dirty="0"/>
          </a:p>
        </p:txBody>
      </p:sp>
      <p:sp>
        <p:nvSpPr>
          <p:cNvPr id="4" name="Título 1">
            <a:extLst>
              <a:ext uri="{FF2B5EF4-FFF2-40B4-BE49-F238E27FC236}">
                <a16:creationId xmlns:a16="http://schemas.microsoft.com/office/drawing/2014/main" id="{CFE45B80-46CB-4353-B6A5-D16587C513AC}"/>
              </a:ext>
            </a:extLst>
          </p:cNvPr>
          <p:cNvSpPr>
            <a:spLocks noGrp="1"/>
          </p:cNvSpPr>
          <p:nvPr>
            <p:ph type="title"/>
          </p:nvPr>
        </p:nvSpPr>
        <p:spPr>
          <a:xfrm>
            <a:off x="314325" y="215900"/>
            <a:ext cx="8515350" cy="600075"/>
          </a:xfrm>
        </p:spPr>
        <p:txBody>
          <a:bodyPr/>
          <a:lstStyle/>
          <a:p>
            <a:pPr algn="ctr"/>
            <a:r>
              <a:rPr lang="es-ES" dirty="0"/>
              <a:t>TRAUMATISMOS ARTICULARES</a:t>
            </a:r>
            <a:br>
              <a:rPr lang="es-ES" dirty="0"/>
            </a:br>
            <a:r>
              <a:rPr lang="es-ES" dirty="0"/>
              <a:t>ESGUINCES</a:t>
            </a:r>
            <a:endParaRPr lang="es-AR" dirty="0"/>
          </a:p>
        </p:txBody>
      </p:sp>
      <p:pic>
        <p:nvPicPr>
          <p:cNvPr id="2050" name="Picture 2" descr="Resultado de imagen para esguince">
            <a:extLst>
              <a:ext uri="{FF2B5EF4-FFF2-40B4-BE49-F238E27FC236}">
                <a16:creationId xmlns:a16="http://schemas.microsoft.com/office/drawing/2014/main" id="{5C631C49-0458-4EC0-A907-E5A3A39EEA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0"/>
            <a:ext cx="4572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263258"/>
      </p:ext>
    </p:extLst>
  </p:cSld>
  <p:clrMapOvr>
    <a:masterClrMapping/>
  </p:clrMapOvr>
  <p:transition spd="med">
    <p:wipe dir="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ESGUINCES</a:t>
            </a:r>
          </a:p>
        </p:txBody>
      </p:sp>
      <p:sp>
        <p:nvSpPr>
          <p:cNvPr id="3" name="Marcador de contenido 2"/>
          <p:cNvSpPr>
            <a:spLocks noGrp="1"/>
          </p:cNvSpPr>
          <p:nvPr>
            <p:ph idx="1"/>
          </p:nvPr>
        </p:nvSpPr>
        <p:spPr>
          <a:xfrm>
            <a:off x="314324" y="1039091"/>
            <a:ext cx="8515351" cy="5818909"/>
          </a:xfrm>
        </p:spPr>
        <p:txBody>
          <a:bodyPr/>
          <a:lstStyle/>
          <a:p>
            <a:pPr marL="0" indent="0" algn="just">
              <a:buNone/>
            </a:pPr>
            <a:r>
              <a:rPr lang="es-ES" sz="1800" dirty="0"/>
              <a:t> </a:t>
            </a:r>
            <a:r>
              <a:rPr lang="es-ES" u="sng" dirty="0"/>
              <a:t>Síntomas:</a:t>
            </a:r>
          </a:p>
          <a:p>
            <a:pPr algn="just"/>
            <a:r>
              <a:rPr lang="es-ES" dirty="0"/>
              <a:t>Dolor articular intenso. </a:t>
            </a:r>
            <a:endParaRPr lang="es-AR" dirty="0"/>
          </a:p>
          <a:p>
            <a:pPr algn="just"/>
            <a:r>
              <a:rPr lang="es-ES" dirty="0"/>
              <a:t>Inflamación y aparición de hematomas en la zona. </a:t>
            </a:r>
            <a:endParaRPr lang="es-AR" dirty="0"/>
          </a:p>
          <a:p>
            <a:pPr algn="just"/>
            <a:r>
              <a:rPr lang="es-ES" dirty="0"/>
              <a:t>Impotencia funcional más o menos manifiesta. Imposibilidad de realizar movimientos habituales de esa articulación.</a:t>
            </a:r>
          </a:p>
          <a:p>
            <a:pPr marL="0" lvl="0" indent="0" algn="just">
              <a:buNone/>
            </a:pPr>
            <a:r>
              <a:rPr lang="es-ES" dirty="0"/>
              <a:t> </a:t>
            </a:r>
            <a:endParaRPr lang="es-AR" dirty="0"/>
          </a:p>
          <a:p>
            <a:pPr marL="0" indent="0" algn="just">
              <a:buNone/>
            </a:pPr>
            <a:r>
              <a:rPr lang="es-ES" u="sng" dirty="0"/>
              <a:t>Primeros auxilios en caso de esguince:</a:t>
            </a:r>
            <a:endParaRPr lang="es-AR" dirty="0"/>
          </a:p>
          <a:p>
            <a:pPr algn="just"/>
            <a:r>
              <a:rPr lang="es-ES" dirty="0"/>
              <a:t>Aplicar frío local. </a:t>
            </a:r>
          </a:p>
          <a:p>
            <a:pPr algn="just"/>
            <a:r>
              <a:rPr lang="es-ES" dirty="0"/>
              <a:t>Inmovilizar la articulación afectada mediante un vendaje compresivo. </a:t>
            </a:r>
            <a:endParaRPr lang="es-AR" dirty="0"/>
          </a:p>
          <a:p>
            <a:pPr algn="just"/>
            <a:r>
              <a:rPr lang="es-ES" dirty="0"/>
              <a:t>Elevar el miembro afectado y mantenerlo en reposo. </a:t>
            </a:r>
            <a:endParaRPr lang="es-AR" dirty="0"/>
          </a:p>
          <a:p>
            <a:pPr algn="just"/>
            <a:r>
              <a:rPr lang="es-ES" dirty="0"/>
              <a:t>Valoración de la lesión por personal facultativo. </a:t>
            </a:r>
            <a:endParaRPr lang="es-AR" dirty="0"/>
          </a:p>
          <a:p>
            <a:endParaRPr lang="es-AR" sz="1800" dirty="0"/>
          </a:p>
        </p:txBody>
      </p:sp>
    </p:spTree>
    <p:extLst>
      <p:ext uri="{BB962C8B-B14F-4D97-AF65-F5344CB8AC3E}">
        <p14:creationId xmlns:p14="http://schemas.microsoft.com/office/powerpoint/2010/main" val="104388036"/>
      </p:ext>
    </p:extLst>
  </p:cSld>
  <p:clrMapOvr>
    <a:masterClrMapping/>
  </p:clrMapOvr>
  <p:transition spd="med">
    <p:wipe dir="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LUXACIONES</a:t>
            </a:r>
          </a:p>
        </p:txBody>
      </p:sp>
      <p:sp>
        <p:nvSpPr>
          <p:cNvPr id="3" name="Marcador de contenido 2"/>
          <p:cNvSpPr>
            <a:spLocks noGrp="1"/>
          </p:cNvSpPr>
          <p:nvPr>
            <p:ph idx="1"/>
          </p:nvPr>
        </p:nvSpPr>
        <p:spPr>
          <a:xfrm>
            <a:off x="314325" y="1039091"/>
            <a:ext cx="8515350" cy="5347854"/>
          </a:xfrm>
        </p:spPr>
        <p:txBody>
          <a:bodyPr/>
          <a:lstStyle/>
          <a:p>
            <a:pPr marL="0" indent="0" algn="just">
              <a:buNone/>
            </a:pPr>
            <a:r>
              <a:rPr lang="es-ES" dirty="0"/>
              <a:t>Es</a:t>
            </a:r>
            <a:r>
              <a:rPr lang="es-ES" b="1" dirty="0"/>
              <a:t> </a:t>
            </a:r>
            <a:r>
              <a:rPr lang="es-ES" dirty="0"/>
              <a:t>la separación permanente de las superficies articulares. Pueden ser completas, incompletas, parciales o subluxaciones.</a:t>
            </a:r>
          </a:p>
          <a:p>
            <a:pPr marL="0" indent="0" algn="just">
              <a:buNone/>
            </a:pPr>
            <a:endParaRPr lang="es-ES" u="sng" dirty="0"/>
          </a:p>
          <a:p>
            <a:pPr marL="0" indent="0" algn="just">
              <a:buNone/>
            </a:pPr>
            <a:r>
              <a:rPr lang="es-ES" u="sng" dirty="0"/>
              <a:t>Síntomas :</a:t>
            </a:r>
          </a:p>
          <a:p>
            <a:pPr algn="just"/>
            <a:r>
              <a:rPr lang="es-ES" dirty="0"/>
              <a:t>Dolor muy agudo. </a:t>
            </a:r>
            <a:endParaRPr lang="es-AR" dirty="0"/>
          </a:p>
          <a:p>
            <a:pPr algn="just"/>
            <a:r>
              <a:rPr lang="es-ES" dirty="0"/>
              <a:t>Deformidad.</a:t>
            </a:r>
          </a:p>
          <a:p>
            <a:pPr algn="just"/>
            <a:r>
              <a:rPr lang="es-ES" dirty="0"/>
              <a:t>Impotencia funcional</a:t>
            </a:r>
            <a:endParaRPr lang="es-AR" dirty="0"/>
          </a:p>
          <a:p>
            <a:pPr algn="just"/>
            <a:r>
              <a:rPr lang="es-ES" dirty="0"/>
              <a:t>Pueden estar acompañadas de fracturas o fisuras.</a:t>
            </a:r>
            <a:endParaRPr lang="es-AR" dirty="0"/>
          </a:p>
          <a:p>
            <a:pPr marL="0" indent="0" algn="just">
              <a:buNone/>
            </a:pPr>
            <a:endParaRPr lang="es-ES" u="sng" dirty="0"/>
          </a:p>
          <a:p>
            <a:pPr marL="0" indent="0" algn="just">
              <a:buNone/>
            </a:pPr>
            <a:r>
              <a:rPr lang="es-ES" u="sng" dirty="0"/>
              <a:t>Primeros auxilios en caso de luxaciones:</a:t>
            </a:r>
            <a:endParaRPr lang="es-AR" dirty="0"/>
          </a:p>
          <a:p>
            <a:pPr algn="just"/>
            <a:r>
              <a:rPr lang="es-ES" dirty="0"/>
              <a:t>Inmovilizar la articulación afectada tal y como se encuentre. </a:t>
            </a:r>
            <a:endParaRPr lang="es-AR" dirty="0"/>
          </a:p>
          <a:p>
            <a:pPr algn="just"/>
            <a:r>
              <a:rPr lang="es-ES" dirty="0"/>
              <a:t>NO reducir la luxación.</a:t>
            </a:r>
            <a:endParaRPr lang="es-AR" dirty="0"/>
          </a:p>
          <a:p>
            <a:pPr algn="just"/>
            <a:r>
              <a:rPr lang="es-ES" dirty="0"/>
              <a:t>Traslado a un centro sanitario para su reducción y tratamiento</a:t>
            </a:r>
            <a:endParaRPr lang="es-AR" dirty="0"/>
          </a:p>
          <a:p>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3916" y="2381247"/>
            <a:ext cx="2651803" cy="230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0212279"/>
      </p:ext>
    </p:extLst>
  </p:cSld>
  <p:clrMapOvr>
    <a:masterClrMapping/>
  </p:clrMapOvr>
  <p:transition spd="med">
    <p:wipe dir="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TRAUMATISMOS OSEOS: FRACTURA</a:t>
            </a:r>
          </a:p>
        </p:txBody>
      </p:sp>
      <p:sp>
        <p:nvSpPr>
          <p:cNvPr id="3" name="Marcador de contenido 2"/>
          <p:cNvSpPr>
            <a:spLocks noGrp="1"/>
          </p:cNvSpPr>
          <p:nvPr>
            <p:ph idx="1"/>
          </p:nvPr>
        </p:nvSpPr>
        <p:spPr>
          <a:xfrm>
            <a:off x="314325" y="1025237"/>
            <a:ext cx="8524875" cy="5832764"/>
          </a:xfrm>
        </p:spPr>
        <p:txBody>
          <a:bodyPr/>
          <a:lstStyle/>
          <a:p>
            <a:pPr marL="0" indent="0" algn="just">
              <a:buNone/>
            </a:pPr>
            <a:r>
              <a:rPr lang="es-AR" dirty="0"/>
              <a:t>Es</a:t>
            </a:r>
            <a:r>
              <a:rPr lang="es-AR" b="1" dirty="0"/>
              <a:t> </a:t>
            </a:r>
            <a:r>
              <a:rPr lang="es-ES" dirty="0"/>
              <a:t>la pérdida de continuidad en el hueso.</a:t>
            </a:r>
          </a:p>
          <a:p>
            <a:pPr marL="0" indent="0" algn="just">
              <a:buNone/>
            </a:pPr>
            <a:endParaRPr lang="es-ES" u="sng" dirty="0"/>
          </a:p>
          <a:p>
            <a:pPr marL="0" indent="0" algn="just">
              <a:buNone/>
            </a:pPr>
            <a:r>
              <a:rPr lang="es-ES" u="sng" dirty="0"/>
              <a:t>Según su gravedad: </a:t>
            </a:r>
            <a:endParaRPr lang="es-AR" dirty="0"/>
          </a:p>
          <a:p>
            <a:pPr lvl="0" algn="just"/>
            <a:r>
              <a:rPr lang="es-ES" dirty="0"/>
              <a:t>Cerradas</a:t>
            </a:r>
          </a:p>
          <a:p>
            <a:pPr lvl="0" algn="just"/>
            <a:r>
              <a:rPr lang="es-ES" dirty="0"/>
              <a:t>Abiertas</a:t>
            </a:r>
            <a:endParaRPr lang="es-AR" dirty="0"/>
          </a:p>
          <a:p>
            <a:pPr lvl="0" algn="just"/>
            <a:r>
              <a:rPr lang="es-ES" dirty="0"/>
              <a:t>Fisura</a:t>
            </a:r>
          </a:p>
          <a:p>
            <a:pPr marL="0" lvl="0" indent="0" algn="just">
              <a:buNone/>
            </a:pPr>
            <a:r>
              <a:rPr lang="es-ES" u="sng" dirty="0"/>
              <a:t>Síntomas de las fracturas: </a:t>
            </a:r>
            <a:endParaRPr lang="es-AR" dirty="0"/>
          </a:p>
          <a:p>
            <a:pPr lvl="0" algn="just"/>
            <a:r>
              <a:rPr lang="es-ES" dirty="0"/>
              <a:t>Dolor que aumenta con la movilización de la zona. </a:t>
            </a:r>
            <a:endParaRPr lang="es-AR" dirty="0"/>
          </a:p>
          <a:p>
            <a:pPr lvl="0" algn="just"/>
            <a:r>
              <a:rPr lang="es-ES" dirty="0"/>
              <a:t>Deformidad</a:t>
            </a:r>
            <a:r>
              <a:rPr lang="es-AR" dirty="0"/>
              <a:t>.</a:t>
            </a:r>
          </a:p>
          <a:p>
            <a:pPr lvl="0" algn="just"/>
            <a:r>
              <a:rPr lang="es-ES" dirty="0"/>
              <a:t>Inflamación y </a:t>
            </a:r>
            <a:r>
              <a:rPr lang="es-ES" dirty="0" err="1"/>
              <a:t>amoratamiento</a:t>
            </a:r>
            <a:r>
              <a:rPr lang="es-ES" dirty="0"/>
              <a:t>. </a:t>
            </a:r>
            <a:endParaRPr lang="es-AR" dirty="0"/>
          </a:p>
          <a:p>
            <a:pPr algn="just"/>
            <a:r>
              <a:rPr lang="es-ES" dirty="0"/>
              <a:t>Impotencia funcional </a:t>
            </a:r>
          </a:p>
          <a:p>
            <a:pPr marL="0" indent="0" algn="just">
              <a:buNone/>
            </a:pPr>
            <a:r>
              <a:rPr lang="es-ES" u="sng" dirty="0"/>
              <a:t>Complicaciones: </a:t>
            </a:r>
            <a:endParaRPr lang="es-AR" dirty="0"/>
          </a:p>
          <a:p>
            <a:pPr lvl="0" algn="just"/>
            <a:r>
              <a:rPr lang="es-ES" dirty="0"/>
              <a:t>Posibilidad de lesión en las partes blandas </a:t>
            </a:r>
          </a:p>
          <a:p>
            <a:pPr lvl="0" algn="just"/>
            <a:r>
              <a:rPr lang="es-ES" dirty="0"/>
              <a:t>Infección por la herida.  </a:t>
            </a:r>
          </a:p>
          <a:p>
            <a:pPr algn="just"/>
            <a:r>
              <a:rPr lang="es-ES" dirty="0"/>
              <a:t>Hemorragia</a:t>
            </a:r>
            <a:endParaRPr lang="es-AR" dirty="0"/>
          </a:p>
          <a:p>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588" y="4247554"/>
            <a:ext cx="3002662" cy="239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41895"/>
      </p:ext>
    </p:extLst>
  </p:cSld>
  <p:clrMapOvr>
    <a:masterClrMapping/>
  </p:clrMapOvr>
  <p:transition spd="med">
    <p:wipe dir="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FRACTURA</a:t>
            </a:r>
          </a:p>
        </p:txBody>
      </p:sp>
      <p:sp>
        <p:nvSpPr>
          <p:cNvPr id="3" name="Rectángulo 2"/>
          <p:cNvSpPr/>
          <p:nvPr/>
        </p:nvSpPr>
        <p:spPr>
          <a:xfrm>
            <a:off x="667265" y="2075066"/>
            <a:ext cx="7521146" cy="3416320"/>
          </a:xfrm>
          <a:prstGeom prst="rect">
            <a:avLst/>
          </a:prstGeom>
        </p:spPr>
        <p:txBody>
          <a:bodyPr wrap="square">
            <a:spAutoFit/>
          </a:bodyPr>
          <a:lstStyle/>
          <a:p>
            <a:pPr lvl="0"/>
            <a:r>
              <a:rPr lang="es-ES" sz="2400" b="1" u="sng" dirty="0"/>
              <a:t>Primeros auxilios:</a:t>
            </a:r>
          </a:p>
          <a:p>
            <a:pPr marL="285750" lvl="0" indent="-285750" algn="just">
              <a:buClr>
                <a:srgbClr val="E2AC00"/>
              </a:buClr>
              <a:buFont typeface="Wingdings" panose="05000000000000000000" pitchFamily="2" charset="2"/>
              <a:buChar char="§"/>
            </a:pPr>
            <a:r>
              <a:rPr lang="es-ES" sz="2400" dirty="0"/>
              <a:t>NO movilizar al accidentado si no es absolutamente necesario para evitar agravar la fractura. </a:t>
            </a:r>
          </a:p>
          <a:p>
            <a:pPr marL="285750" lvl="0" indent="-285750" algn="just">
              <a:buClr>
                <a:srgbClr val="E2AC00"/>
              </a:buClr>
              <a:buFont typeface="Wingdings" panose="05000000000000000000" pitchFamily="2" charset="2"/>
              <a:buChar char="§"/>
            </a:pPr>
            <a:r>
              <a:rPr lang="es-ES" sz="2400" dirty="0"/>
              <a:t>Explorar la movilidad, sensibilidad y pulso . </a:t>
            </a:r>
            <a:endParaRPr lang="es-AR" sz="2400" dirty="0"/>
          </a:p>
          <a:p>
            <a:pPr marL="285750" lvl="0" indent="-285750" algn="just">
              <a:buClr>
                <a:srgbClr val="E2AC00"/>
              </a:buClr>
              <a:buFont typeface="Wingdings" panose="05000000000000000000" pitchFamily="2" charset="2"/>
              <a:buChar char="§"/>
            </a:pPr>
            <a:r>
              <a:rPr lang="es-ES" sz="2400" dirty="0"/>
              <a:t>Inmovilizar el foco de la fractura (sin reducirla).</a:t>
            </a:r>
          </a:p>
          <a:p>
            <a:pPr marL="285750" lvl="0" indent="-285750" algn="just">
              <a:buClr>
                <a:srgbClr val="E2AC00"/>
              </a:buClr>
              <a:buFont typeface="Wingdings" panose="05000000000000000000" pitchFamily="2" charset="2"/>
              <a:buChar char="§"/>
            </a:pPr>
            <a:r>
              <a:rPr lang="es-ES" sz="2400" dirty="0"/>
              <a:t>Cubrir la herida con apósitos estériles en el caso de las fracturas abiertas</a:t>
            </a:r>
          </a:p>
          <a:p>
            <a:pPr marL="285750" indent="-285750" algn="just">
              <a:buClr>
                <a:srgbClr val="E2AC00"/>
              </a:buClr>
              <a:buFont typeface="Wingdings" panose="05000000000000000000" pitchFamily="2" charset="2"/>
              <a:buChar char="§"/>
            </a:pPr>
            <a:r>
              <a:rPr lang="es-ES" sz="2400" dirty="0"/>
              <a:t>Traslado a un centro sanitario para su tratamiento definitivo.</a:t>
            </a:r>
          </a:p>
        </p:txBody>
      </p:sp>
    </p:spTree>
    <p:extLst>
      <p:ext uri="{BB962C8B-B14F-4D97-AF65-F5344CB8AC3E}">
        <p14:creationId xmlns:p14="http://schemas.microsoft.com/office/powerpoint/2010/main" val="1544636303"/>
      </p:ext>
    </p:extLst>
  </p:cSld>
  <p:clrMapOvr>
    <a:masterClrMapping/>
  </p:clrMapOvr>
  <p:transition spd="med">
    <p:wipe dir="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TRAUMATISMO CRANEAL</a:t>
            </a:r>
          </a:p>
        </p:txBody>
      </p:sp>
      <p:sp>
        <p:nvSpPr>
          <p:cNvPr id="3" name="Marcador de contenido 2"/>
          <p:cNvSpPr>
            <a:spLocks noGrp="1"/>
          </p:cNvSpPr>
          <p:nvPr>
            <p:ph idx="1"/>
          </p:nvPr>
        </p:nvSpPr>
        <p:spPr>
          <a:xfrm>
            <a:off x="215900" y="1426606"/>
            <a:ext cx="8515350" cy="5154678"/>
          </a:xfrm>
        </p:spPr>
        <p:txBody>
          <a:bodyPr/>
          <a:lstStyle/>
          <a:p>
            <a:pPr marL="0" indent="0" algn="just">
              <a:buNone/>
            </a:pPr>
            <a:r>
              <a:rPr lang="es-ES" sz="2400" dirty="0"/>
              <a:t>Es cualquier tipo de traumatismo en el cuero cabelludo, el cráneo o el cerebro. </a:t>
            </a:r>
          </a:p>
          <a:p>
            <a:pPr algn="just"/>
            <a:r>
              <a:rPr lang="es-ES" sz="2400" dirty="0"/>
              <a:t>Cerrado.</a:t>
            </a:r>
            <a:endParaRPr lang="es-AR" sz="2400" dirty="0"/>
          </a:p>
          <a:p>
            <a:pPr algn="just"/>
            <a:r>
              <a:rPr lang="es-ES" sz="2400" dirty="0"/>
              <a:t>Abierto.</a:t>
            </a:r>
          </a:p>
          <a:p>
            <a:pPr marL="0" indent="0" algn="just">
              <a:buNone/>
            </a:pPr>
            <a:endParaRPr lang="es-ES" sz="2400" dirty="0"/>
          </a:p>
          <a:p>
            <a:pPr marL="0" indent="0" algn="just">
              <a:buNone/>
            </a:pPr>
            <a:r>
              <a:rPr lang="es-ES" sz="2400" u="sng" dirty="0"/>
              <a:t>Los traumatismos craneales abarcan:</a:t>
            </a:r>
            <a:endParaRPr lang="es-AR" sz="2400" dirty="0"/>
          </a:p>
          <a:p>
            <a:pPr lvl="0" algn="just"/>
            <a:r>
              <a:rPr lang="es-ES" sz="2400" dirty="0"/>
              <a:t>La conmoción cerebral en la cual se sacude el cerebro.</a:t>
            </a:r>
            <a:endParaRPr lang="es-AR" sz="2400" dirty="0"/>
          </a:p>
          <a:p>
            <a:pPr lvl="0" algn="just"/>
            <a:r>
              <a:rPr lang="es-ES" sz="2400" dirty="0"/>
              <a:t>Heridas en el cuero cabelludo.</a:t>
            </a:r>
            <a:endParaRPr lang="es-AR" sz="2400" dirty="0"/>
          </a:p>
          <a:p>
            <a:pPr lvl="0" algn="just"/>
            <a:r>
              <a:rPr lang="es-ES" sz="2400" dirty="0"/>
              <a:t>Fracturas del cráneo.</a:t>
            </a:r>
            <a:endParaRPr lang="es-AR" sz="2400" dirty="0"/>
          </a:p>
          <a:p>
            <a:pPr lvl="0" algn="just"/>
            <a:r>
              <a:rPr lang="es-ES" sz="2400" dirty="0"/>
              <a:t>Sangrado en el tejido cerebral o en las capas que rodean al cerebro</a:t>
            </a:r>
          </a:p>
          <a:p>
            <a:endParaRPr lang="es-A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394"/>
          <a:stretch/>
        </p:blipFill>
        <p:spPr bwMode="auto">
          <a:xfrm>
            <a:off x="6113028" y="2022345"/>
            <a:ext cx="2618222" cy="19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0097019"/>
      </p:ext>
    </p:extLst>
  </p:cSld>
  <p:clrMapOvr>
    <a:masterClrMapping/>
  </p:clrMapOvr>
  <p:transition spd="med">
    <p:wipe dir="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TRAUMATISMO CRANEAL</a:t>
            </a:r>
          </a:p>
        </p:txBody>
      </p:sp>
      <p:sp>
        <p:nvSpPr>
          <p:cNvPr id="3" name="Marcador de contenido 2"/>
          <p:cNvSpPr>
            <a:spLocks noGrp="1"/>
          </p:cNvSpPr>
          <p:nvPr>
            <p:ph idx="1"/>
          </p:nvPr>
        </p:nvSpPr>
        <p:spPr>
          <a:xfrm>
            <a:off x="314325" y="1200406"/>
            <a:ext cx="8664918" cy="5047993"/>
          </a:xfrm>
        </p:spPr>
        <p:txBody>
          <a:bodyPr/>
          <a:lstStyle/>
          <a:p>
            <a:pPr marL="0" indent="0" algn="just">
              <a:buNone/>
            </a:pPr>
            <a:r>
              <a:rPr lang="es-ES" sz="2400" u="sng" dirty="0"/>
              <a:t>Primeros auxilios:</a:t>
            </a:r>
            <a:r>
              <a:rPr lang="es-ES" sz="2400" dirty="0"/>
              <a:t> Reconocer un traumatismo craneal grave:</a:t>
            </a:r>
          </a:p>
          <a:p>
            <a:pPr marL="0" indent="0" algn="just">
              <a:buNone/>
            </a:pPr>
            <a:endParaRPr lang="es-ES" sz="2400" dirty="0"/>
          </a:p>
          <a:p>
            <a:pPr algn="just"/>
            <a:r>
              <a:rPr lang="es-ES" sz="2400" dirty="0"/>
              <a:t>Se torna muy somnoliento.</a:t>
            </a:r>
            <a:endParaRPr lang="es-AR" sz="2400" dirty="0"/>
          </a:p>
          <a:p>
            <a:pPr lvl="0" algn="just"/>
            <a:r>
              <a:rPr lang="es-ES" sz="2400" dirty="0"/>
              <a:t>Presenta dolor de cabeza fuerte o rigidez en el cuello.</a:t>
            </a:r>
            <a:endParaRPr lang="es-AR" sz="2400" dirty="0"/>
          </a:p>
          <a:p>
            <a:pPr lvl="0" algn="just"/>
            <a:r>
              <a:rPr lang="es-ES" sz="2400" dirty="0"/>
              <a:t>Tiene las pupilas de tamaños diferentes.</a:t>
            </a:r>
            <a:endParaRPr lang="es-AR" sz="2400" dirty="0"/>
          </a:p>
          <a:p>
            <a:pPr lvl="0" algn="just"/>
            <a:r>
              <a:rPr lang="es-ES" sz="2400" dirty="0"/>
              <a:t>Es incapaz de mover un brazo o una pierna.</a:t>
            </a:r>
            <a:endParaRPr lang="es-AR" sz="2400" dirty="0"/>
          </a:p>
          <a:p>
            <a:pPr lvl="0" algn="just"/>
            <a:r>
              <a:rPr lang="es-ES" sz="2400" dirty="0"/>
              <a:t>Pierde el conocimiento</a:t>
            </a:r>
            <a:r>
              <a:rPr lang="es-AR" sz="2400" dirty="0"/>
              <a:t>.</a:t>
            </a:r>
          </a:p>
          <a:p>
            <a:pPr lvl="0" algn="just"/>
            <a:r>
              <a:rPr lang="es-ES" sz="2400" dirty="0"/>
              <a:t>Vomita más de una vez.</a:t>
            </a:r>
            <a:endParaRPr lang="es-AR" sz="2400" dirty="0"/>
          </a:p>
          <a:p>
            <a:endParaRPr lang="es-AR"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424"/>
          <a:stretch/>
        </p:blipFill>
        <p:spPr bwMode="auto">
          <a:xfrm>
            <a:off x="5329881" y="4357629"/>
            <a:ext cx="2875006" cy="2368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2051078"/>
      </p:ext>
    </p:extLst>
  </p:cSld>
  <p:clrMapOvr>
    <a:masterClrMapping/>
  </p:clrMapOvr>
  <p:transition spd="med">
    <p:wipe dir="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TRAUMATISMO CRANEAL</a:t>
            </a:r>
          </a:p>
        </p:txBody>
      </p:sp>
      <p:sp>
        <p:nvSpPr>
          <p:cNvPr id="3" name="Marcador de contenido 2"/>
          <p:cNvSpPr>
            <a:spLocks noGrp="1"/>
          </p:cNvSpPr>
          <p:nvPr>
            <p:ph idx="1"/>
          </p:nvPr>
        </p:nvSpPr>
        <p:spPr>
          <a:xfrm>
            <a:off x="314325" y="1039091"/>
            <a:ext cx="8515350" cy="5818909"/>
          </a:xfrm>
        </p:spPr>
        <p:txBody>
          <a:bodyPr/>
          <a:lstStyle/>
          <a:p>
            <a:pPr marL="0" indent="0" algn="just">
              <a:buNone/>
            </a:pPr>
            <a:r>
              <a:rPr lang="es-ES" u="sng" dirty="0"/>
              <a:t>Procedimiento:</a:t>
            </a:r>
            <a:endParaRPr lang="es-AR" dirty="0"/>
          </a:p>
          <a:p>
            <a:pPr lvl="0" algn="just"/>
            <a:r>
              <a:rPr lang="es-ES" dirty="0"/>
              <a:t>Revise la respiración y el pulso de la persona.</a:t>
            </a:r>
          </a:p>
          <a:p>
            <a:pPr lvl="0" algn="just"/>
            <a:r>
              <a:rPr lang="es-ES" dirty="0"/>
              <a:t> Si la respiración y la frecuencia cardiaca son normales, pero la persona está inconsciente, trátela como si hubiera una lesión de la columna. </a:t>
            </a:r>
          </a:p>
          <a:p>
            <a:pPr lvl="0" algn="just"/>
            <a:r>
              <a:rPr lang="es-ES" dirty="0"/>
              <a:t>Detenga cualquier sangrado, tenga cuidado de no mover la cabeza de la persona.</a:t>
            </a:r>
          </a:p>
          <a:p>
            <a:pPr lvl="0" algn="just"/>
            <a:r>
              <a:rPr lang="es-ES" dirty="0"/>
              <a:t> Si sospecha que se produjo una fractura craneal, no aplique presión directa en el sitio del sangrado ni tampoco retire ningún residuo de la herida. </a:t>
            </a:r>
          </a:p>
          <a:p>
            <a:pPr lvl="0" algn="just"/>
            <a:r>
              <a:rPr lang="es-ES" dirty="0"/>
              <a:t>Si la persona está vomitando, gírele la cabeza, el cuello y el cuerpo hacia el lado como una unidad para prevenir el ahogamiento. </a:t>
            </a:r>
          </a:p>
          <a:p>
            <a:pPr marL="0" indent="0" algn="just">
              <a:buNone/>
            </a:pPr>
            <a:r>
              <a:rPr lang="es-ES" u="sng" dirty="0"/>
              <a:t>No se debe:</a:t>
            </a:r>
            <a:endParaRPr lang="es-AR" dirty="0"/>
          </a:p>
          <a:p>
            <a:pPr lvl="0" algn="just"/>
            <a:r>
              <a:rPr lang="es-ES" dirty="0"/>
              <a:t>Lavar una herida de la cabeza si es profunda o está sangrando mucho.</a:t>
            </a:r>
            <a:endParaRPr lang="es-AR" dirty="0"/>
          </a:p>
          <a:p>
            <a:pPr lvl="0" algn="just"/>
            <a:r>
              <a:rPr lang="es-ES" dirty="0"/>
              <a:t>Retirar ningún objeto que sobresalga de una herida.</a:t>
            </a:r>
            <a:endParaRPr lang="es-AR" dirty="0"/>
          </a:p>
          <a:p>
            <a:pPr lvl="0" algn="just"/>
            <a:r>
              <a:rPr lang="es-ES" dirty="0"/>
              <a:t>Mover a la persona.</a:t>
            </a:r>
            <a:endParaRPr lang="es-AR" dirty="0"/>
          </a:p>
          <a:p>
            <a:pPr lvl="0" algn="just"/>
            <a:r>
              <a:rPr lang="es-ES" dirty="0"/>
              <a:t>Sacudir a la persona si parece mareada.</a:t>
            </a:r>
            <a:endParaRPr lang="es-AR" dirty="0"/>
          </a:p>
          <a:p>
            <a:pPr marL="0" indent="0">
              <a:buNone/>
            </a:pPr>
            <a:endParaRPr lang="es-AR" sz="1400" dirty="0"/>
          </a:p>
        </p:txBody>
      </p:sp>
    </p:spTree>
    <p:extLst>
      <p:ext uri="{BB962C8B-B14F-4D97-AF65-F5344CB8AC3E}">
        <p14:creationId xmlns:p14="http://schemas.microsoft.com/office/powerpoint/2010/main" val="2952741334"/>
      </p:ext>
    </p:extLst>
  </p:cSld>
  <p:clrMapOvr>
    <a:masterClrMapping/>
  </p:clrMapOvr>
  <p:transition spd="med">
    <p:wipe dir="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TRAUMATISMO COLUMNA VERTEBRAL</a:t>
            </a:r>
          </a:p>
        </p:txBody>
      </p:sp>
      <p:sp>
        <p:nvSpPr>
          <p:cNvPr id="3" name="Marcador de contenido 2"/>
          <p:cNvSpPr>
            <a:spLocks noGrp="1"/>
          </p:cNvSpPr>
          <p:nvPr>
            <p:ph idx="1"/>
          </p:nvPr>
        </p:nvSpPr>
        <p:spPr>
          <a:xfrm>
            <a:off x="314325" y="1072377"/>
            <a:ext cx="8515350" cy="5785623"/>
          </a:xfrm>
        </p:spPr>
        <p:txBody>
          <a:bodyPr/>
          <a:lstStyle/>
          <a:p>
            <a:pPr marL="0" indent="0">
              <a:buNone/>
            </a:pPr>
            <a:endParaRPr lang="es-AR" sz="1400" dirty="0"/>
          </a:p>
        </p:txBody>
      </p:sp>
      <p:sp>
        <p:nvSpPr>
          <p:cNvPr id="4" name="Rectángulo 3"/>
          <p:cNvSpPr/>
          <p:nvPr/>
        </p:nvSpPr>
        <p:spPr>
          <a:xfrm>
            <a:off x="168875" y="1973126"/>
            <a:ext cx="8806249" cy="3785652"/>
          </a:xfrm>
          <a:prstGeom prst="rect">
            <a:avLst/>
          </a:prstGeom>
        </p:spPr>
        <p:txBody>
          <a:bodyPr wrap="square">
            <a:spAutoFit/>
          </a:bodyPr>
          <a:lstStyle/>
          <a:p>
            <a:pPr marL="0" indent="0" algn="just">
              <a:buNone/>
            </a:pPr>
            <a:r>
              <a:rPr lang="es-ES" sz="2400" u="sng" dirty="0"/>
              <a:t>Concepto</a:t>
            </a:r>
            <a:r>
              <a:rPr lang="es-ES" sz="2400" dirty="0"/>
              <a:t>: Conjunto de lesiones de origen traumático que afectan a la columna vertebral o a la médula espinal. </a:t>
            </a:r>
          </a:p>
          <a:p>
            <a:pPr marL="0" indent="0" algn="just">
              <a:buNone/>
            </a:pPr>
            <a:endParaRPr lang="es-ES" sz="2400" dirty="0"/>
          </a:p>
          <a:p>
            <a:pPr marL="0" indent="0" algn="just">
              <a:buNone/>
            </a:pPr>
            <a:r>
              <a:rPr lang="es-ES" sz="2400" dirty="0"/>
              <a:t>Las formas más habituales de producción son las debidas a:</a:t>
            </a:r>
          </a:p>
          <a:p>
            <a:pPr marL="0" indent="0" algn="just">
              <a:buNone/>
            </a:pPr>
            <a:endParaRPr lang="es-AR" sz="2400" dirty="0"/>
          </a:p>
          <a:p>
            <a:pPr marL="342900" indent="-342900" algn="just">
              <a:buClr>
                <a:srgbClr val="FFC000"/>
              </a:buClr>
              <a:buFont typeface="Wingdings" panose="05000000000000000000" pitchFamily="2" charset="2"/>
              <a:buChar char="§"/>
            </a:pPr>
            <a:r>
              <a:rPr lang="es-ES" sz="2400" dirty="0"/>
              <a:t>Caída desde altura </a:t>
            </a:r>
            <a:endParaRPr lang="es-AR" sz="2400" dirty="0"/>
          </a:p>
          <a:p>
            <a:pPr marL="342900" indent="-342900" algn="just">
              <a:buClr>
                <a:srgbClr val="FFC000"/>
              </a:buClr>
              <a:buFont typeface="Wingdings" panose="05000000000000000000" pitchFamily="2" charset="2"/>
              <a:buChar char="§"/>
            </a:pPr>
            <a:r>
              <a:rPr lang="es-ES" sz="2400" dirty="0"/>
              <a:t>Caída sobre los pies, sentado o de cabeza</a:t>
            </a:r>
            <a:endParaRPr lang="es-AR" sz="2400" dirty="0"/>
          </a:p>
          <a:p>
            <a:pPr marL="342900" indent="-342900" algn="just">
              <a:buClr>
                <a:srgbClr val="FFC000"/>
              </a:buClr>
              <a:buFont typeface="Wingdings" panose="05000000000000000000" pitchFamily="2" charset="2"/>
              <a:buChar char="§"/>
            </a:pPr>
            <a:r>
              <a:rPr lang="es-ES" sz="2400" dirty="0"/>
              <a:t>Golpes directos sobre la columna </a:t>
            </a:r>
            <a:endParaRPr lang="es-AR" sz="2400" dirty="0"/>
          </a:p>
          <a:p>
            <a:pPr marL="342900" indent="-342900" algn="just">
              <a:buClr>
                <a:srgbClr val="FFC000"/>
              </a:buClr>
              <a:buFont typeface="Wingdings" panose="05000000000000000000" pitchFamily="2" charset="2"/>
              <a:buChar char="§"/>
            </a:pPr>
            <a:r>
              <a:rPr lang="es-ES" sz="2400" dirty="0"/>
              <a:t>Movimientos violentos del cuello </a:t>
            </a:r>
          </a:p>
          <a:p>
            <a:pPr marL="342900" indent="-342900" algn="just">
              <a:buClr>
                <a:srgbClr val="FFC000"/>
              </a:buClr>
              <a:buFont typeface="Wingdings" panose="05000000000000000000" pitchFamily="2" charset="2"/>
              <a:buChar char="§"/>
            </a:pPr>
            <a:endParaRPr lang="es-ES" sz="2400" dirty="0"/>
          </a:p>
        </p:txBody>
      </p:sp>
    </p:spTree>
    <p:extLst>
      <p:ext uri="{BB962C8B-B14F-4D97-AF65-F5344CB8AC3E}">
        <p14:creationId xmlns:p14="http://schemas.microsoft.com/office/powerpoint/2010/main" val="1367961470"/>
      </p:ext>
    </p:extLst>
  </p:cSld>
  <p:clrMapOvr>
    <a:masterClrMapping/>
  </p:clrMapOvr>
  <p:transition spd="med">
    <p:wipe dir="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TRAUMATISMO COLUMNA VERTEBRAL</a:t>
            </a:r>
          </a:p>
        </p:txBody>
      </p:sp>
      <p:sp>
        <p:nvSpPr>
          <p:cNvPr id="3" name="Marcador de contenido 2"/>
          <p:cNvSpPr>
            <a:spLocks noGrp="1"/>
          </p:cNvSpPr>
          <p:nvPr>
            <p:ph idx="1"/>
          </p:nvPr>
        </p:nvSpPr>
        <p:spPr>
          <a:xfrm>
            <a:off x="314325" y="1039091"/>
            <a:ext cx="8515350" cy="5603009"/>
          </a:xfrm>
        </p:spPr>
        <p:txBody>
          <a:bodyPr/>
          <a:lstStyle/>
          <a:p>
            <a:pPr marL="0" indent="0" algn="just">
              <a:buNone/>
            </a:pPr>
            <a:r>
              <a:rPr lang="es-ES" sz="2400" u="sng" dirty="0"/>
              <a:t>Síntomas:</a:t>
            </a:r>
            <a:endParaRPr lang="es-AR" sz="2400" dirty="0"/>
          </a:p>
          <a:p>
            <a:pPr marL="0" indent="0" algn="just">
              <a:buNone/>
            </a:pPr>
            <a:r>
              <a:rPr lang="es-ES" sz="2400" dirty="0"/>
              <a:t>Dolor, inflamación y cierto grado de impotencia funcional condicionada por el dolor.</a:t>
            </a:r>
            <a:endParaRPr lang="es-AR" sz="2400" dirty="0"/>
          </a:p>
          <a:p>
            <a:pPr marL="0" indent="0" algn="just">
              <a:buNone/>
            </a:pPr>
            <a:r>
              <a:rPr lang="es-ES" sz="2400" dirty="0"/>
              <a:t>Cuando existe lesión medular, se agregan síntomas como deficiencias sensitivas, motoras o ambas</a:t>
            </a:r>
          </a:p>
          <a:p>
            <a:pPr marL="0" indent="0" algn="just">
              <a:buNone/>
            </a:pPr>
            <a:r>
              <a:rPr lang="es-ES" sz="2400" dirty="0"/>
              <a:t>Los más significativos serán:</a:t>
            </a:r>
          </a:p>
          <a:p>
            <a:pPr marL="0" indent="0" algn="just">
              <a:buNone/>
            </a:pPr>
            <a:endParaRPr lang="es-AR" sz="2400" dirty="0"/>
          </a:p>
          <a:p>
            <a:pPr algn="just"/>
            <a:r>
              <a:rPr lang="es-ES" sz="2400" dirty="0"/>
              <a:t>Trastornos de la respiración. </a:t>
            </a:r>
            <a:endParaRPr lang="es-AR" sz="2400" dirty="0"/>
          </a:p>
          <a:p>
            <a:pPr algn="just"/>
            <a:r>
              <a:rPr lang="es-ES" sz="2400" dirty="0"/>
              <a:t>Parálisis, hormigueo, falta de sensibilidad en miembros. </a:t>
            </a:r>
            <a:endParaRPr lang="es-AR" sz="2400" dirty="0"/>
          </a:p>
          <a:p>
            <a:pPr algn="just"/>
            <a:r>
              <a:rPr lang="es-ES" sz="2400" dirty="0"/>
              <a:t>Impotencia funcional. </a:t>
            </a:r>
            <a:endParaRPr lang="es-AR" sz="2400" dirty="0"/>
          </a:p>
          <a:p>
            <a:pPr algn="just"/>
            <a:r>
              <a:rPr lang="es-ES" sz="2400" dirty="0"/>
              <a:t>Pérdida de control de esfínteres.</a:t>
            </a:r>
          </a:p>
          <a:p>
            <a:endParaRPr lang="es-AR" dirty="0"/>
          </a:p>
        </p:txBody>
      </p:sp>
    </p:spTree>
    <p:extLst>
      <p:ext uri="{BB962C8B-B14F-4D97-AF65-F5344CB8AC3E}">
        <p14:creationId xmlns:p14="http://schemas.microsoft.com/office/powerpoint/2010/main" val="1767000927"/>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14324" y="1043135"/>
            <a:ext cx="8520113" cy="5814865"/>
          </a:xfrm>
        </p:spPr>
        <p:txBody>
          <a:bodyPr/>
          <a:lstStyle/>
          <a:p>
            <a:pPr marL="0" indent="0" algn="ctr">
              <a:buNone/>
            </a:pPr>
            <a:r>
              <a:rPr lang="es-ES" sz="2400" b="1" dirty="0"/>
              <a:t>TESTIGO</a:t>
            </a:r>
          </a:p>
          <a:p>
            <a:pPr marL="0" indent="0" algn="just">
              <a:buNone/>
            </a:pPr>
            <a:r>
              <a:rPr lang="es-ES" dirty="0"/>
              <a:t>Es la persona que ve o que tiene información acerca de lo que está pasando en el lugar. Debe activar el Servicio de Emergencias Sanitarias (SES) para evitar la triangulación de la información y ahorrar tiempo.</a:t>
            </a:r>
          </a:p>
          <a:p>
            <a:pPr marL="0" indent="0" algn="just">
              <a:buNone/>
            </a:pPr>
            <a:endParaRPr lang="es-ES" u="sng" dirty="0"/>
          </a:p>
          <a:p>
            <a:pPr marL="0" indent="0" algn="just">
              <a:buNone/>
            </a:pPr>
            <a:r>
              <a:rPr lang="es-ES" u="sng" dirty="0"/>
              <a:t>Debe proporcionar:</a:t>
            </a:r>
          </a:p>
          <a:p>
            <a:pPr algn="just"/>
            <a:r>
              <a:rPr lang="es-ES" dirty="0"/>
              <a:t>Que tipo de apoyo necesita.</a:t>
            </a:r>
          </a:p>
          <a:p>
            <a:pPr algn="just"/>
            <a:r>
              <a:rPr lang="es-ES" dirty="0"/>
              <a:t>Que fue lo que pasó.</a:t>
            </a:r>
          </a:p>
          <a:p>
            <a:pPr algn="just"/>
            <a:r>
              <a:rPr lang="es-ES" dirty="0"/>
              <a:t>Dirección exacta y algún punto de referencia (parques, local.)</a:t>
            </a:r>
          </a:p>
          <a:p>
            <a:pPr algn="just"/>
            <a:r>
              <a:rPr lang="es-ES" dirty="0"/>
              <a:t>Hace cuanto tiempo que sucedió.</a:t>
            </a:r>
          </a:p>
          <a:p>
            <a:pPr lvl="0" algn="just"/>
            <a:r>
              <a:rPr lang="es-ES" dirty="0"/>
              <a:t>Síntomas, tipo y gravedad del accidente.</a:t>
            </a:r>
          </a:p>
          <a:p>
            <a:pPr lvl="0" algn="just"/>
            <a:r>
              <a:rPr lang="es-ES" dirty="0"/>
              <a:t>Número, sexo y edades.</a:t>
            </a:r>
          </a:p>
          <a:p>
            <a:pPr lvl="0" algn="just"/>
            <a:r>
              <a:rPr lang="es-ES" dirty="0"/>
              <a:t>No colgar hasta que el que atiende la llamada lo indique.</a:t>
            </a:r>
          </a:p>
          <a:p>
            <a:pPr lvl="0" algn="just"/>
            <a:r>
              <a:rPr lang="es-ES" dirty="0"/>
              <a:t>Según A.R.T: Centro coordinador, Centro de atención médica, Centro operativo médico. Seguir instrucciones operativas de la A.R.T.</a:t>
            </a:r>
          </a:p>
          <a:p>
            <a:endParaRPr lang="es-AR" dirty="0"/>
          </a:p>
        </p:txBody>
      </p:sp>
      <p:sp>
        <p:nvSpPr>
          <p:cNvPr id="6" name="Título 4">
            <a:extLst>
              <a:ext uri="{FF2B5EF4-FFF2-40B4-BE49-F238E27FC236}">
                <a16:creationId xmlns:a16="http://schemas.microsoft.com/office/drawing/2014/main" id="{0CCFA7BF-542D-4349-B8EF-2D96753B86F9}"/>
              </a:ext>
            </a:extLst>
          </p:cNvPr>
          <p:cNvSpPr>
            <a:spLocks noGrp="1"/>
          </p:cNvSpPr>
          <p:nvPr>
            <p:ph type="title"/>
          </p:nvPr>
        </p:nvSpPr>
        <p:spPr>
          <a:xfrm>
            <a:off x="314325" y="215900"/>
            <a:ext cx="8515350" cy="600075"/>
          </a:xfrm>
        </p:spPr>
        <p:txBody>
          <a:bodyPr/>
          <a:lstStyle/>
          <a:p>
            <a:pPr algn="ctr"/>
            <a:r>
              <a:rPr lang="es-ES" dirty="0"/>
              <a:t>CONCEPTOS BÁSICOS</a:t>
            </a:r>
          </a:p>
        </p:txBody>
      </p:sp>
    </p:spTree>
    <p:extLst>
      <p:ext uri="{BB962C8B-B14F-4D97-AF65-F5344CB8AC3E}">
        <p14:creationId xmlns:p14="http://schemas.microsoft.com/office/powerpoint/2010/main" val="3400706140"/>
      </p:ext>
    </p:extLst>
  </p:cSld>
  <p:clrMapOvr>
    <a:masterClrMapping/>
  </p:clrMapOvr>
  <p:transition spd="med">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TRAUMATISMO DE LA COLUMNA VERTEBRAL</a:t>
            </a:r>
          </a:p>
        </p:txBody>
      </p:sp>
      <p:sp>
        <p:nvSpPr>
          <p:cNvPr id="3" name="Marcador de contenido 2"/>
          <p:cNvSpPr>
            <a:spLocks noGrp="1"/>
          </p:cNvSpPr>
          <p:nvPr>
            <p:ph idx="1"/>
          </p:nvPr>
        </p:nvSpPr>
        <p:spPr>
          <a:xfrm>
            <a:off x="373063" y="1204183"/>
            <a:ext cx="8524875" cy="3940175"/>
          </a:xfrm>
        </p:spPr>
        <p:txBody>
          <a:bodyPr/>
          <a:lstStyle/>
          <a:p>
            <a:pPr marL="0" indent="0" algn="just">
              <a:buNone/>
            </a:pPr>
            <a:r>
              <a:rPr lang="es-ES" sz="2400" u="sng" dirty="0"/>
              <a:t>Las acciones a desarrollar serán las siguientes: </a:t>
            </a:r>
          </a:p>
          <a:p>
            <a:pPr marL="0" indent="0" algn="just">
              <a:buNone/>
            </a:pPr>
            <a:endParaRPr lang="es-AR" sz="2400" dirty="0"/>
          </a:p>
          <a:p>
            <a:pPr algn="just"/>
            <a:r>
              <a:rPr lang="es-ES" sz="2400" dirty="0"/>
              <a:t> Valoración de constantes vitales y en su caso, aplicación de RCP.</a:t>
            </a:r>
            <a:endParaRPr lang="es-AR" sz="2400" dirty="0"/>
          </a:p>
          <a:p>
            <a:pPr algn="just"/>
            <a:r>
              <a:rPr lang="es-ES" sz="2400" dirty="0"/>
              <a:t> Inmovilización. </a:t>
            </a:r>
            <a:endParaRPr lang="es-AR" sz="2400" dirty="0"/>
          </a:p>
          <a:p>
            <a:pPr algn="just"/>
            <a:r>
              <a:rPr lang="es-ES" sz="2400" dirty="0"/>
              <a:t> Observación de la sensibilidad, movilidad y los reflejos por debajo de la zona medular afectada.</a:t>
            </a:r>
            <a:endParaRPr lang="es-AR" sz="2400" dirty="0"/>
          </a:p>
          <a:p>
            <a:pPr algn="just"/>
            <a:r>
              <a:rPr lang="es-ES" sz="2400" dirty="0"/>
              <a:t>Buscar zonas de abultamiento por un hueso o articulación, puntos de dolor y desviación de la tráquea. </a:t>
            </a:r>
            <a:endParaRPr lang="es-AR" sz="2400" dirty="0"/>
          </a:p>
          <a:p>
            <a:pPr algn="just"/>
            <a:r>
              <a:rPr lang="es-ES" sz="2400" dirty="0"/>
              <a:t> Observación continua. </a:t>
            </a:r>
            <a:endParaRPr lang="es-AR" sz="2400" dirty="0"/>
          </a:p>
          <a:p>
            <a:endParaRPr lang="es-AR" dirty="0"/>
          </a:p>
        </p:txBody>
      </p:sp>
    </p:spTree>
    <p:extLst>
      <p:ext uri="{BB962C8B-B14F-4D97-AF65-F5344CB8AC3E}">
        <p14:creationId xmlns:p14="http://schemas.microsoft.com/office/powerpoint/2010/main" val="3752012650"/>
      </p:ext>
    </p:extLst>
  </p:cSld>
  <p:clrMapOvr>
    <a:masterClrMapping/>
  </p:clrMapOvr>
  <p:transition spd="med">
    <p:wipe dir="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QUEMADURAS</a:t>
            </a:r>
          </a:p>
        </p:txBody>
      </p:sp>
      <p:sp>
        <p:nvSpPr>
          <p:cNvPr id="3" name="Marcador de contenido 2"/>
          <p:cNvSpPr>
            <a:spLocks noGrp="1"/>
          </p:cNvSpPr>
          <p:nvPr>
            <p:ph idx="1"/>
          </p:nvPr>
        </p:nvSpPr>
        <p:spPr>
          <a:xfrm>
            <a:off x="314325" y="1039090"/>
            <a:ext cx="8515350" cy="5818909"/>
          </a:xfrm>
        </p:spPr>
        <p:txBody>
          <a:bodyPr/>
          <a:lstStyle/>
          <a:p>
            <a:pPr marL="0" indent="0">
              <a:buNone/>
            </a:pPr>
            <a:r>
              <a:rPr lang="es-ES" dirty="0"/>
              <a:t>Son las lesiones traumáticas producidas por el calor, en cualquiera de sus formas, así como por sustancias químicas, cáusticas o corrosivas.</a:t>
            </a:r>
          </a:p>
          <a:p>
            <a:pPr marL="0" indent="0">
              <a:buNone/>
            </a:pPr>
            <a:r>
              <a:rPr lang="es-ES" dirty="0"/>
              <a:t> </a:t>
            </a:r>
            <a:endParaRPr lang="es-AR" dirty="0"/>
          </a:p>
          <a:p>
            <a:pPr marL="0" indent="0">
              <a:buNone/>
            </a:pPr>
            <a:r>
              <a:rPr lang="es-ES" b="1" dirty="0"/>
              <a:t>Gravedad de las quemaduras</a:t>
            </a:r>
            <a:endParaRPr lang="es-AR" dirty="0"/>
          </a:p>
          <a:p>
            <a:pPr marL="0" indent="0">
              <a:buNone/>
            </a:pPr>
            <a:r>
              <a:rPr lang="es-ES" u="sng" dirty="0"/>
              <a:t>Depende de los siguientes factores:</a:t>
            </a:r>
            <a:endParaRPr lang="es-AR" dirty="0"/>
          </a:p>
          <a:p>
            <a:pPr lvl="0"/>
            <a:r>
              <a:rPr lang="es-ES" dirty="0"/>
              <a:t>Extensión</a:t>
            </a:r>
            <a:endParaRPr lang="es-AR" dirty="0"/>
          </a:p>
          <a:p>
            <a:pPr lvl="0"/>
            <a:r>
              <a:rPr lang="es-ES" dirty="0"/>
              <a:t>Profundidad</a:t>
            </a:r>
            <a:endParaRPr lang="es-AR" dirty="0"/>
          </a:p>
          <a:p>
            <a:pPr lvl="0"/>
            <a:r>
              <a:rPr lang="es-ES" dirty="0"/>
              <a:t>Edad</a:t>
            </a:r>
            <a:endParaRPr lang="es-AR" dirty="0"/>
          </a:p>
          <a:p>
            <a:pPr lvl="0"/>
            <a:r>
              <a:rPr lang="es-ES" dirty="0"/>
              <a:t>Localización de las lesiones. </a:t>
            </a:r>
            <a:endParaRPr lang="es-AR" dirty="0"/>
          </a:p>
          <a:p>
            <a:pPr lvl="0"/>
            <a:r>
              <a:rPr lang="es-ES" dirty="0"/>
              <a:t>Agente causante</a:t>
            </a:r>
          </a:p>
          <a:p>
            <a:pPr lvl="1"/>
            <a:r>
              <a:rPr lang="es-ES" dirty="0"/>
              <a:t>Calor</a:t>
            </a:r>
          </a:p>
          <a:p>
            <a:pPr lvl="1"/>
            <a:r>
              <a:rPr lang="es-ES" dirty="0"/>
              <a:t>Frio </a:t>
            </a:r>
          </a:p>
          <a:p>
            <a:pPr lvl="1"/>
            <a:r>
              <a:rPr lang="es-ES" dirty="0"/>
              <a:t>Químicas</a:t>
            </a:r>
          </a:p>
          <a:p>
            <a:pPr lvl="1"/>
            <a:r>
              <a:rPr lang="es-ES" dirty="0"/>
              <a:t>Eléctricas </a:t>
            </a:r>
          </a:p>
          <a:p>
            <a:pPr lvl="1"/>
            <a:r>
              <a:rPr lang="es-ES" dirty="0"/>
              <a:t>Radiaciones</a:t>
            </a:r>
            <a:endParaRPr lang="es-AR" sz="2400" dirty="0"/>
          </a:p>
          <a:p>
            <a:endParaRPr lang="es-AR" dirty="0"/>
          </a:p>
        </p:txBody>
      </p:sp>
    </p:spTree>
    <p:extLst>
      <p:ext uri="{BB962C8B-B14F-4D97-AF65-F5344CB8AC3E}">
        <p14:creationId xmlns:p14="http://schemas.microsoft.com/office/powerpoint/2010/main" val="2050981817"/>
      </p:ext>
    </p:extLst>
  </p:cSld>
  <p:clrMapOvr>
    <a:masterClrMapping/>
  </p:clrMapOvr>
  <p:transition spd="med">
    <p:wipe dir="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5814"/>
          <a:stretch/>
        </p:blipFill>
        <p:spPr bwMode="auto">
          <a:xfrm>
            <a:off x="7620001" y="2128711"/>
            <a:ext cx="1408670" cy="364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title"/>
          </p:nvPr>
        </p:nvSpPr>
        <p:spPr/>
        <p:txBody>
          <a:bodyPr/>
          <a:lstStyle/>
          <a:p>
            <a:pPr algn="ctr"/>
            <a:r>
              <a:rPr lang="es-AR" dirty="0"/>
              <a:t>CLASIFICACIÓN</a:t>
            </a:r>
          </a:p>
        </p:txBody>
      </p:sp>
      <p:sp>
        <p:nvSpPr>
          <p:cNvPr id="3" name="Marcador de contenido 2"/>
          <p:cNvSpPr>
            <a:spLocks noGrp="1"/>
          </p:cNvSpPr>
          <p:nvPr>
            <p:ph idx="1"/>
          </p:nvPr>
        </p:nvSpPr>
        <p:spPr>
          <a:xfrm>
            <a:off x="314325" y="1220659"/>
            <a:ext cx="6786691" cy="5826811"/>
          </a:xfrm>
        </p:spPr>
        <p:txBody>
          <a:bodyPr/>
          <a:lstStyle/>
          <a:p>
            <a:pPr marL="0" indent="0" algn="just">
              <a:buNone/>
            </a:pPr>
            <a:r>
              <a:rPr lang="es-ES" sz="1600" b="1" dirty="0"/>
              <a:t>1er Grado ERITEMA</a:t>
            </a:r>
            <a:r>
              <a:rPr lang="es-ES" sz="1600" dirty="0"/>
              <a:t>: afectan a la epidermis solamente. </a:t>
            </a:r>
          </a:p>
          <a:p>
            <a:pPr lvl="0" algn="just"/>
            <a:r>
              <a:rPr lang="es-ES" sz="1600" dirty="0"/>
              <a:t>Colocar el área quemada bajo un chorro de agua fría. </a:t>
            </a:r>
            <a:endParaRPr lang="es-AR" sz="1600" dirty="0"/>
          </a:p>
          <a:p>
            <a:pPr lvl="0" algn="just"/>
            <a:r>
              <a:rPr lang="es-ES" sz="1600" dirty="0"/>
              <a:t>Aplicar compresas húmedas. </a:t>
            </a:r>
            <a:endParaRPr lang="es-AR" sz="1600" dirty="0"/>
          </a:p>
          <a:p>
            <a:pPr lvl="0" algn="just"/>
            <a:r>
              <a:rPr lang="es-ES" sz="1600" dirty="0"/>
              <a:t>No aplicar pomadas. </a:t>
            </a:r>
            <a:endParaRPr lang="es-AR" sz="1600" dirty="0"/>
          </a:p>
          <a:p>
            <a:pPr algn="just"/>
            <a:r>
              <a:rPr lang="es-ES" sz="1600" dirty="0"/>
              <a:t>Sí la causa de la quemadura es un sustancia ácida, lavar con abundante agua bicarbonatada. Si la causa de la quemadura es una sustancia álcali, lavar con abundante agua y vinagre</a:t>
            </a:r>
          </a:p>
          <a:p>
            <a:pPr algn="just"/>
            <a:endParaRPr lang="es-AR" sz="1600" dirty="0"/>
          </a:p>
          <a:p>
            <a:pPr marL="0" indent="0" algn="just">
              <a:buNone/>
            </a:pPr>
            <a:r>
              <a:rPr lang="es-ES" sz="1600" b="1" dirty="0"/>
              <a:t>2do Grado AMPOLLAS</a:t>
            </a:r>
            <a:r>
              <a:rPr lang="es-ES" sz="1600" dirty="0"/>
              <a:t>: afectan a la epidermis y a la dermis. </a:t>
            </a:r>
          </a:p>
          <a:p>
            <a:pPr algn="just"/>
            <a:r>
              <a:rPr lang="es-ES" sz="1600" dirty="0"/>
              <a:t>Mismo procedimiento que 1er grado</a:t>
            </a:r>
          </a:p>
          <a:p>
            <a:pPr lvl="0" algn="just"/>
            <a:r>
              <a:rPr lang="es-ES" sz="1600" dirty="0"/>
              <a:t>No intentar romper las ampollas. </a:t>
            </a:r>
            <a:endParaRPr lang="es-AR" sz="1600" dirty="0"/>
          </a:p>
          <a:p>
            <a:pPr algn="just"/>
            <a:endParaRPr lang="es-AR" sz="1600" dirty="0"/>
          </a:p>
          <a:p>
            <a:pPr marL="0" indent="0" algn="just">
              <a:buNone/>
            </a:pPr>
            <a:r>
              <a:rPr lang="es-ES" sz="1600" b="1" dirty="0"/>
              <a:t>3er Grado ESCARA: </a:t>
            </a:r>
            <a:r>
              <a:rPr lang="es-ES" sz="1600" dirty="0"/>
              <a:t>afectan a toda la piel y tejidos subyacentes. </a:t>
            </a:r>
            <a:endParaRPr lang="es-AR" sz="1600" dirty="0"/>
          </a:p>
          <a:p>
            <a:pPr lvl="0" algn="just"/>
            <a:r>
              <a:rPr lang="es-ES" sz="1600" dirty="0"/>
              <a:t>No quitar las ropas que estén adheridas a las quemaduras. En caso de que las quemaduras abarquen más del 25% se usará una manta térmica.</a:t>
            </a:r>
            <a:endParaRPr lang="es-AR" sz="1600" dirty="0"/>
          </a:p>
          <a:p>
            <a:pPr lvl="0" algn="just"/>
            <a:r>
              <a:rPr lang="es-ES" sz="1600" dirty="0"/>
              <a:t>No aplicar pomadas, ni antisépticos colorantes.</a:t>
            </a:r>
            <a:endParaRPr lang="es-AR" sz="1600" dirty="0"/>
          </a:p>
          <a:p>
            <a:pPr lvl="0" algn="just"/>
            <a:r>
              <a:rPr lang="es-ES" sz="1600" dirty="0"/>
              <a:t>Enfriar las zonas quemadas con paños húmedos.  </a:t>
            </a:r>
            <a:endParaRPr lang="es-AR" sz="1600" dirty="0"/>
          </a:p>
          <a:p>
            <a:pPr lvl="0" algn="just"/>
            <a:r>
              <a:rPr lang="es-ES" sz="1600" dirty="0"/>
              <a:t>Si se observan dificultades respiratorias, reanimación respiratoria. </a:t>
            </a:r>
            <a:endParaRPr lang="es-AR" sz="1600" dirty="0"/>
          </a:p>
          <a:p>
            <a:endParaRPr lang="es-AR" sz="1800" dirty="0"/>
          </a:p>
        </p:txBody>
      </p:sp>
    </p:spTree>
    <p:extLst>
      <p:ext uri="{BB962C8B-B14F-4D97-AF65-F5344CB8AC3E}">
        <p14:creationId xmlns:p14="http://schemas.microsoft.com/office/powerpoint/2010/main" val="4180422923"/>
      </p:ext>
    </p:extLst>
  </p:cSld>
  <p:clrMapOvr>
    <a:masterClrMapping/>
  </p:clrMapOvr>
  <p:transition spd="med">
    <p:wipe dir="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a:xfrm>
            <a:off x="157805" y="248852"/>
            <a:ext cx="8837913" cy="600075"/>
          </a:xfrm>
        </p:spPr>
        <p:txBody>
          <a:bodyPr/>
          <a:lstStyle/>
          <a:p>
            <a:pPr algn="ctr"/>
            <a:r>
              <a:rPr lang="es-ES" dirty="0"/>
              <a:t>Pronóstico de las quemaduras según su extensión </a:t>
            </a:r>
            <a:endParaRPr lang="es-AR" dirty="0"/>
          </a:p>
        </p:txBody>
      </p:sp>
      <p:sp>
        <p:nvSpPr>
          <p:cNvPr id="3" name="Marcador de contenido 2"/>
          <p:cNvSpPr>
            <a:spLocks noGrp="1"/>
          </p:cNvSpPr>
          <p:nvPr>
            <p:ph idx="1"/>
          </p:nvPr>
        </p:nvSpPr>
        <p:spPr>
          <a:xfrm>
            <a:off x="309562" y="1048413"/>
            <a:ext cx="8524875" cy="5227696"/>
          </a:xfrm>
        </p:spPr>
        <p:txBody>
          <a:bodyPr/>
          <a:lstStyle/>
          <a:p>
            <a:pPr algn="just"/>
            <a:r>
              <a:rPr lang="es-ES" dirty="0"/>
              <a:t>10% Leve.</a:t>
            </a:r>
            <a:endParaRPr lang="es-AR" dirty="0"/>
          </a:p>
          <a:p>
            <a:pPr algn="just"/>
            <a:r>
              <a:rPr lang="es-ES" dirty="0"/>
              <a:t> 10% al 30% Grave. </a:t>
            </a:r>
            <a:endParaRPr lang="es-AR" dirty="0"/>
          </a:p>
          <a:p>
            <a:pPr algn="just"/>
            <a:r>
              <a:rPr lang="es-ES" dirty="0"/>
              <a:t> 30% al 50% Muy grave. </a:t>
            </a:r>
            <a:endParaRPr lang="es-AR" dirty="0"/>
          </a:p>
          <a:p>
            <a:pPr algn="just"/>
            <a:r>
              <a:rPr lang="es-ES" dirty="0"/>
              <a:t> 50% al 70% Gravísimo. </a:t>
            </a:r>
            <a:endParaRPr lang="es-AR" dirty="0"/>
          </a:p>
          <a:p>
            <a:pPr algn="just"/>
            <a:r>
              <a:rPr lang="es-ES" dirty="0"/>
              <a:t> más de 70% Teóricamente irreversible. </a:t>
            </a:r>
            <a:endParaRPr lang="es-AR" dirty="0"/>
          </a:p>
          <a:p>
            <a:pPr marL="0" indent="0">
              <a:buNone/>
            </a:pPr>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8390" y="3292848"/>
            <a:ext cx="4740777" cy="3557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014781"/>
      </p:ext>
    </p:extLst>
  </p:cSld>
  <p:clrMapOvr>
    <a:masterClrMapping/>
  </p:clrMapOvr>
  <p:transition spd="med">
    <p:wipe dir="r"/>
  </p:transition>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VENDAJES</a:t>
            </a:r>
          </a:p>
        </p:txBody>
      </p:sp>
      <p:sp>
        <p:nvSpPr>
          <p:cNvPr id="4" name="Marcador de contenido 3"/>
          <p:cNvSpPr>
            <a:spLocks noGrp="1"/>
          </p:cNvSpPr>
          <p:nvPr>
            <p:ph idx="1"/>
          </p:nvPr>
        </p:nvSpPr>
        <p:spPr>
          <a:xfrm>
            <a:off x="127687" y="1138281"/>
            <a:ext cx="8888626" cy="3940175"/>
          </a:xfrm>
        </p:spPr>
        <p:txBody>
          <a:bodyPr/>
          <a:lstStyle/>
          <a:p>
            <a:pPr marL="0" indent="0" algn="just">
              <a:buNone/>
            </a:pPr>
            <a:r>
              <a:rPr lang="es-ES" sz="2400" dirty="0"/>
              <a:t>Los vendajes son procedimientos que tienen como objetivo cubrir con una venda, una zona lesionada .</a:t>
            </a:r>
            <a:endParaRPr lang="es-AR" sz="2400" dirty="0"/>
          </a:p>
          <a:p>
            <a:pPr marL="0" indent="0" algn="just">
              <a:buNone/>
            </a:pPr>
            <a:r>
              <a:rPr lang="es-ES" sz="2400" b="1" dirty="0"/>
              <a:t>Venda:</a:t>
            </a:r>
            <a:r>
              <a:rPr lang="es-ES" sz="2400" dirty="0"/>
              <a:t> Es una porción de gasa, tela o cualquier otro material que pueda utilizarse para los fines antes mencionados</a:t>
            </a:r>
            <a:r>
              <a:rPr lang="es-AR" sz="2400" dirty="0"/>
              <a:t>.</a:t>
            </a:r>
          </a:p>
          <a:p>
            <a:pPr marL="0" indent="0" algn="just">
              <a:buNone/>
            </a:pPr>
            <a:r>
              <a:rPr lang="es-ES" sz="2400" dirty="0"/>
              <a:t> </a:t>
            </a:r>
            <a:endParaRPr lang="es-AR" sz="2400" dirty="0"/>
          </a:p>
          <a:p>
            <a:pPr marL="0" indent="0" algn="just">
              <a:buNone/>
            </a:pPr>
            <a:r>
              <a:rPr lang="es-ES" sz="2400" u="sng" dirty="0"/>
              <a:t>Funciones :</a:t>
            </a:r>
            <a:endParaRPr lang="es-AR" sz="2400" dirty="0"/>
          </a:p>
          <a:p>
            <a:pPr algn="just"/>
            <a:r>
              <a:rPr lang="es-ES" sz="2400" dirty="0"/>
              <a:t> Fijar el material de curación sobre la herida y así evitar la entrada de gérmenes a esta. </a:t>
            </a:r>
            <a:endParaRPr lang="es-AR" sz="2400" dirty="0"/>
          </a:p>
          <a:p>
            <a:pPr algn="just"/>
            <a:r>
              <a:rPr lang="es-ES" sz="2400" dirty="0"/>
              <a:t> Producir compresión sobre la herida y tratar de detener una hemorragia. </a:t>
            </a:r>
            <a:endParaRPr lang="es-AR" sz="2400" dirty="0"/>
          </a:p>
          <a:p>
            <a:pPr algn="just"/>
            <a:r>
              <a:rPr lang="es-ES" sz="2400" dirty="0"/>
              <a:t>Limitar el movimiento de alguna articulación o de un miembro lesionado. </a:t>
            </a:r>
            <a:endParaRPr lang="es-AR" sz="2400" dirty="0"/>
          </a:p>
          <a:p>
            <a:pPr algn="just"/>
            <a:r>
              <a:rPr lang="es-ES" sz="2400" dirty="0"/>
              <a:t>Para mantener fijas las férulas (tablillas) colocadas en algún miembro. </a:t>
            </a:r>
            <a:endParaRPr lang="es-AR" sz="2400" dirty="0"/>
          </a:p>
          <a:p>
            <a:endParaRPr lang="es-AR" dirty="0"/>
          </a:p>
        </p:txBody>
      </p:sp>
    </p:spTree>
    <p:extLst>
      <p:ext uri="{BB962C8B-B14F-4D97-AF65-F5344CB8AC3E}">
        <p14:creationId xmlns:p14="http://schemas.microsoft.com/office/powerpoint/2010/main" val="3188307451"/>
      </p:ext>
    </p:extLst>
  </p:cSld>
  <p:clrMapOvr>
    <a:masterClrMapping/>
  </p:clrMapOvr>
  <p:transition spd="med">
    <p:wipe dir="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VENDAJES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404" y="1253610"/>
            <a:ext cx="1573213"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741" y="3701560"/>
            <a:ext cx="1944538" cy="244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arcador de contenido 5"/>
          <p:cNvSpPr>
            <a:spLocks noGrp="1"/>
          </p:cNvSpPr>
          <p:nvPr>
            <p:ph idx="1"/>
          </p:nvPr>
        </p:nvSpPr>
        <p:spPr>
          <a:xfrm>
            <a:off x="314325" y="1479606"/>
            <a:ext cx="6646316" cy="3940175"/>
          </a:xfrm>
        </p:spPr>
        <p:txBody>
          <a:bodyPr/>
          <a:lstStyle/>
          <a:p>
            <a:pPr marL="0" indent="0" algn="just">
              <a:buNone/>
            </a:pPr>
            <a:r>
              <a:rPr lang="es-ES" sz="2400" b="1" dirty="0"/>
              <a:t>Vendaje circular:</a:t>
            </a:r>
            <a:endParaRPr lang="es-AR" sz="2400" dirty="0"/>
          </a:p>
          <a:p>
            <a:pPr marL="0" indent="0" algn="just">
              <a:buNone/>
            </a:pPr>
            <a:r>
              <a:rPr lang="es-ES" sz="2400" dirty="0"/>
              <a:t>Se realiza envolviendo un segmento a manera de anillo. Se utiliza para sostener un apósito en una región cilíndrica del cuerpo (frente, miembros superiores e inferiores) y para controlar un sangramiento. </a:t>
            </a:r>
          </a:p>
          <a:p>
            <a:pPr marL="0" indent="0" algn="just">
              <a:buNone/>
            </a:pPr>
            <a:endParaRPr lang="es-ES" sz="2400" b="1" dirty="0"/>
          </a:p>
          <a:p>
            <a:pPr marL="0" indent="0" algn="just">
              <a:buNone/>
            </a:pPr>
            <a:r>
              <a:rPr lang="es-ES" sz="2400" b="1" dirty="0"/>
              <a:t>Vendaje en espiral: </a:t>
            </a:r>
            <a:endParaRPr lang="es-AR" sz="2400" dirty="0"/>
          </a:p>
          <a:p>
            <a:pPr marL="0" indent="0" algn="just">
              <a:buNone/>
            </a:pPr>
            <a:r>
              <a:rPr lang="es-ES" sz="2400" dirty="0"/>
              <a:t>Se emplea una venda elástica o </a:t>
            </a:r>
            <a:r>
              <a:rPr lang="es-ES" sz="2400" dirty="0" err="1"/>
              <a:t>semielástica</a:t>
            </a:r>
            <a:r>
              <a:rPr lang="es-ES" sz="2400" dirty="0"/>
              <a:t> porque se puede adaptar a la zona que se va a vendar, se utiliza para sujetar gasas, apósitos o férulas en brazos, mano, muslo y piernas. </a:t>
            </a:r>
            <a:endParaRPr lang="es-AR" sz="2400" dirty="0"/>
          </a:p>
          <a:p>
            <a:endParaRPr lang="es-AR" dirty="0"/>
          </a:p>
        </p:txBody>
      </p:sp>
    </p:spTree>
    <p:extLst>
      <p:ext uri="{BB962C8B-B14F-4D97-AF65-F5344CB8AC3E}">
        <p14:creationId xmlns:p14="http://schemas.microsoft.com/office/powerpoint/2010/main" val="3513546084"/>
      </p:ext>
    </p:extLst>
  </p:cSld>
  <p:clrMapOvr>
    <a:masterClrMapping/>
  </p:clrMapOvr>
  <p:transition spd="med">
    <p:wipe dir="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VENDAJES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410" y="1077993"/>
            <a:ext cx="1872208" cy="1677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605" y="2926784"/>
            <a:ext cx="2005013"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0225" y="4905771"/>
            <a:ext cx="2223775" cy="155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arcador de contenido 6"/>
          <p:cNvSpPr>
            <a:spLocks noGrp="1"/>
          </p:cNvSpPr>
          <p:nvPr>
            <p:ph idx="1"/>
          </p:nvPr>
        </p:nvSpPr>
        <p:spPr>
          <a:xfrm>
            <a:off x="100399" y="1077993"/>
            <a:ext cx="6724263" cy="3940175"/>
          </a:xfrm>
        </p:spPr>
        <p:txBody>
          <a:bodyPr/>
          <a:lstStyle/>
          <a:p>
            <a:pPr marL="0" indent="0" algn="just">
              <a:buNone/>
            </a:pPr>
            <a:r>
              <a:rPr lang="es-ES" b="1" dirty="0"/>
              <a:t>Vendaje en ocho:</a:t>
            </a:r>
            <a:endParaRPr lang="es-AR" dirty="0"/>
          </a:p>
          <a:p>
            <a:pPr marL="0" indent="0" algn="just">
              <a:buNone/>
            </a:pPr>
            <a:r>
              <a:rPr lang="es-ES" dirty="0"/>
              <a:t>Esta técnica se aplica en las articulaciones (tobillos, rodilla, codo, etc.). Útil para sujetar apósitos e inmovilizar. </a:t>
            </a:r>
          </a:p>
          <a:p>
            <a:pPr marL="0" indent="0" algn="just">
              <a:buNone/>
            </a:pPr>
            <a:endParaRPr lang="es-ES" b="1" dirty="0"/>
          </a:p>
          <a:p>
            <a:pPr marL="0" indent="0" algn="just">
              <a:buNone/>
            </a:pPr>
            <a:r>
              <a:rPr lang="es-ES" b="1" dirty="0"/>
              <a:t>Vendaje recurrente: </a:t>
            </a:r>
            <a:endParaRPr lang="es-AR" dirty="0"/>
          </a:p>
          <a:p>
            <a:pPr marL="0" indent="0" algn="just">
              <a:buNone/>
            </a:pPr>
            <a:r>
              <a:rPr lang="es-ES" dirty="0"/>
              <a:t>Se aplica especialmente a la cabeza, dedos y muñones (Extremidad de un dedo o de un miembro que ha sido amputado). </a:t>
            </a:r>
          </a:p>
          <a:p>
            <a:pPr marL="0" indent="0" algn="just">
              <a:buNone/>
            </a:pPr>
            <a:endParaRPr lang="es-ES" b="1" dirty="0"/>
          </a:p>
          <a:p>
            <a:pPr marL="0" indent="0" algn="just">
              <a:buNone/>
            </a:pPr>
            <a:r>
              <a:rPr lang="es-ES" b="1" dirty="0"/>
              <a:t>Vendaje de cabestrillo: </a:t>
            </a:r>
            <a:endParaRPr lang="es-AR" dirty="0"/>
          </a:p>
          <a:p>
            <a:pPr marL="0" indent="0" algn="just">
              <a:buNone/>
            </a:pPr>
            <a:r>
              <a:rPr lang="es-ES" dirty="0"/>
              <a:t>Con una venda, se mide el largo adecuado, se amarra en sus puntas y se coloca pasando por debajo del antebrazo para sostenerlo e inmovilizarlo en el movimiento de abajo y arriba, el otro extremo se fija sobre la nuca (el brazo debe estar de forma tal que la mano esté un poco más alta que el codo) tiene como inconveniente que no inmoviliza completamente el miembro superior.</a:t>
            </a:r>
            <a:endParaRPr lang="es-AR" dirty="0"/>
          </a:p>
          <a:p>
            <a:endParaRPr lang="es-AR" dirty="0"/>
          </a:p>
        </p:txBody>
      </p:sp>
    </p:spTree>
    <p:extLst>
      <p:ext uri="{BB962C8B-B14F-4D97-AF65-F5344CB8AC3E}">
        <p14:creationId xmlns:p14="http://schemas.microsoft.com/office/powerpoint/2010/main" val="2364107426"/>
      </p:ext>
    </p:extLst>
  </p:cSld>
  <p:clrMapOvr>
    <a:masterClrMapping/>
  </p:clrMapOvr>
  <p:transition spd="med">
    <p:wipe dir="r"/>
  </p:transition>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INMOVILIZACION</a:t>
            </a:r>
          </a:p>
        </p:txBody>
      </p:sp>
      <p:sp>
        <p:nvSpPr>
          <p:cNvPr id="4" name="Marcador de contenido 3"/>
          <p:cNvSpPr>
            <a:spLocks noGrp="1"/>
          </p:cNvSpPr>
          <p:nvPr>
            <p:ph idx="1"/>
          </p:nvPr>
        </p:nvSpPr>
        <p:spPr>
          <a:xfrm>
            <a:off x="82807" y="1006474"/>
            <a:ext cx="8896436" cy="3940175"/>
          </a:xfrm>
        </p:spPr>
        <p:txBody>
          <a:bodyPr/>
          <a:lstStyle/>
          <a:p>
            <a:pPr marL="0" indent="0" algn="just">
              <a:buNone/>
            </a:pPr>
            <a:r>
              <a:rPr lang="es-ES" sz="1800" u="sng" dirty="0"/>
              <a:t>Función:</a:t>
            </a:r>
          </a:p>
          <a:p>
            <a:pPr algn="just"/>
            <a:r>
              <a:rPr lang="es-ES" sz="1800" dirty="0"/>
              <a:t> Alivio del dolor</a:t>
            </a:r>
          </a:p>
          <a:p>
            <a:pPr algn="just"/>
            <a:r>
              <a:rPr lang="es-ES" sz="1800" dirty="0"/>
              <a:t>Se evita incrementar el daño .</a:t>
            </a:r>
            <a:endParaRPr lang="es-AR" sz="1800" dirty="0"/>
          </a:p>
          <a:p>
            <a:pPr algn="just"/>
            <a:r>
              <a:rPr lang="es-ES" sz="1800" dirty="0"/>
              <a:t> Disminuir el sangramiento. </a:t>
            </a:r>
          </a:p>
          <a:p>
            <a:pPr marL="0" indent="0" algn="just">
              <a:buNone/>
            </a:pPr>
            <a:endParaRPr lang="es-AR" sz="1800" dirty="0"/>
          </a:p>
          <a:p>
            <a:pPr marL="0" indent="0" algn="just">
              <a:buNone/>
            </a:pPr>
            <a:r>
              <a:rPr lang="es-ES" sz="1800" u="sng" dirty="0"/>
              <a:t>Principios básicos para las inmovilizaciones:</a:t>
            </a:r>
          </a:p>
          <a:p>
            <a:pPr algn="just"/>
            <a:r>
              <a:rPr lang="es-ES" sz="1800" dirty="0"/>
              <a:t> Mantener las líneas y ejes del cuerpo.</a:t>
            </a:r>
            <a:endParaRPr lang="es-AR" sz="1800" dirty="0"/>
          </a:p>
          <a:p>
            <a:pPr algn="just"/>
            <a:r>
              <a:rPr lang="es-ES" sz="1800" dirty="0"/>
              <a:t> Mantener las articulaciones en posición funcional.</a:t>
            </a:r>
            <a:endParaRPr lang="es-AR" sz="1800" dirty="0"/>
          </a:p>
          <a:p>
            <a:pPr algn="just"/>
            <a:r>
              <a:rPr lang="es-ES" sz="1800" dirty="0"/>
              <a:t> Acolchar o almohadillar en los sitios donde las eminencias óseas se ponen en contacto con la férula. </a:t>
            </a:r>
            <a:endParaRPr lang="es-AR" sz="1800" dirty="0"/>
          </a:p>
          <a:p>
            <a:pPr algn="just"/>
            <a:r>
              <a:rPr lang="es-ES" sz="1800" dirty="0"/>
              <a:t>En fracturas de huesos por su parte central, inmovilice al menos una articulación por encima y una por debajo. </a:t>
            </a:r>
            <a:endParaRPr lang="es-AR" sz="1800" dirty="0"/>
          </a:p>
          <a:p>
            <a:pPr algn="just"/>
            <a:r>
              <a:rPr lang="es-ES" sz="1800" dirty="0"/>
              <a:t> Inmovilice el hueso que está por encima y por debajo de la lesión, si hay fracturas en articulaciones. </a:t>
            </a:r>
            <a:endParaRPr lang="es-AR" sz="1800" dirty="0"/>
          </a:p>
          <a:p>
            <a:pPr algn="just"/>
            <a:r>
              <a:rPr lang="es-ES" sz="1800" dirty="0"/>
              <a:t> La venda no debe estar ni muy apretada ni muy floja.</a:t>
            </a:r>
            <a:endParaRPr lang="es-AR" sz="1800" dirty="0"/>
          </a:p>
          <a:p>
            <a:pPr algn="just"/>
            <a:r>
              <a:rPr lang="es-ES" sz="1800" dirty="0"/>
              <a:t> Si existe una herida, cúbrala con un apósito estéril antes de colocar la férula y no anude sobre ella.</a:t>
            </a:r>
            <a:endParaRPr lang="es-AR" sz="1800" dirty="0"/>
          </a:p>
          <a:p>
            <a:pPr algn="just"/>
            <a:r>
              <a:rPr lang="es-ES" sz="1800" dirty="0"/>
              <a:t> Utilice el tipo de vendaje recomendado para cada área del cuerpo</a:t>
            </a:r>
            <a:endParaRPr lang="es-AR" sz="1800" dirty="0"/>
          </a:p>
          <a:p>
            <a:endParaRPr lang="es-AR" sz="1800" dirty="0"/>
          </a:p>
        </p:txBody>
      </p:sp>
    </p:spTree>
    <p:extLst>
      <p:ext uri="{BB962C8B-B14F-4D97-AF65-F5344CB8AC3E}">
        <p14:creationId xmlns:p14="http://schemas.microsoft.com/office/powerpoint/2010/main" val="3008657811"/>
      </p:ext>
    </p:extLst>
  </p:cSld>
  <p:clrMapOvr>
    <a:masterClrMapping/>
  </p:clrMapOvr>
  <p:transition spd="med">
    <p:wipe dir="r"/>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COLUMNA VERTEBRAL</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59" y="1557338"/>
            <a:ext cx="2786193" cy="486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480" y="2266467"/>
            <a:ext cx="4725217" cy="3684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186121"/>
      </p:ext>
    </p:extLst>
  </p:cSld>
  <p:clrMapOvr>
    <a:masterClrMapping/>
  </p:clrMapOvr>
  <p:transition spd="med">
    <p:wipe dir="r"/>
  </p:transition>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BRAZOS Y PIERNAS</a:t>
            </a:r>
          </a:p>
        </p:txBody>
      </p:sp>
      <p:pic>
        <p:nvPicPr>
          <p:cNvPr id="1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55575" y="1699578"/>
            <a:ext cx="3420407" cy="222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687090"/>
            <a:ext cx="3228648" cy="231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15373"/>
          <a:stretch/>
        </p:blipFill>
        <p:spPr bwMode="auto">
          <a:xfrm>
            <a:off x="286672" y="4090665"/>
            <a:ext cx="3889310" cy="189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918" y="4171248"/>
            <a:ext cx="3847332" cy="194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202732"/>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RECOMENDACIONES</a:t>
            </a:r>
          </a:p>
        </p:txBody>
      </p:sp>
      <p:sp>
        <p:nvSpPr>
          <p:cNvPr id="3" name="Marcador de contenido 2"/>
          <p:cNvSpPr>
            <a:spLocks noGrp="1"/>
          </p:cNvSpPr>
          <p:nvPr>
            <p:ph idx="1"/>
          </p:nvPr>
        </p:nvSpPr>
        <p:spPr>
          <a:xfrm>
            <a:off x="314325" y="1081010"/>
            <a:ext cx="8524875" cy="5666154"/>
          </a:xfrm>
        </p:spPr>
        <p:txBody>
          <a:bodyPr/>
          <a:lstStyle/>
          <a:p>
            <a:pPr lvl="0" algn="just"/>
            <a:r>
              <a:rPr lang="es-ES" sz="2200" u="sng" dirty="0"/>
              <a:t>Ante todo mantener la calma</a:t>
            </a:r>
            <a:r>
              <a:rPr lang="es-ES" sz="2200" dirty="0"/>
              <a:t>, actuar con rapidez pero sin precipitación, evitando el pánico, garantizando así la adecuada toma de decisiones y para lograr tranquilizar al accidentado.</a:t>
            </a:r>
          </a:p>
          <a:p>
            <a:pPr lvl="0" algn="just"/>
            <a:r>
              <a:rPr lang="es-ES" sz="2200" u="sng" dirty="0"/>
              <a:t>Ejercer el autocontrol</a:t>
            </a:r>
            <a:r>
              <a:rPr lang="es-ES" sz="2200" dirty="0"/>
              <a:t>, </a:t>
            </a:r>
            <a:r>
              <a:rPr lang="es-ES" sz="2200" u="sng" dirty="0"/>
              <a:t>evitar discutir</a:t>
            </a:r>
            <a:r>
              <a:rPr lang="es-ES" sz="2200" dirty="0"/>
              <a:t> con otras personas y </a:t>
            </a:r>
            <a:r>
              <a:rPr lang="es-ES" sz="2200" u="sng" dirty="0"/>
              <a:t>tomar el rol de líder</a:t>
            </a:r>
            <a:r>
              <a:rPr lang="es-ES" sz="2200" dirty="0"/>
              <a:t>.</a:t>
            </a:r>
          </a:p>
          <a:p>
            <a:pPr lvl="0" algn="just"/>
            <a:r>
              <a:rPr lang="es-ES" sz="2200" dirty="0"/>
              <a:t>Llamar inmediatamente a un médico o a una ambulancia.</a:t>
            </a:r>
          </a:p>
          <a:p>
            <a:pPr lvl="0" algn="just"/>
            <a:r>
              <a:rPr lang="es-ES" sz="2200" dirty="0"/>
              <a:t>Proteger el lugar para el manejo eficaz del accidentado alejando curiosos, previniendo posibles contingencias en el lugar del hecho.</a:t>
            </a:r>
          </a:p>
          <a:p>
            <a:pPr lvl="0" algn="just"/>
            <a:r>
              <a:rPr lang="es-ES" sz="2200" dirty="0"/>
              <a:t>El primer respondiente deberá estar capacitada o tener conocimientos mínimos sobre el tema para agravar las lesiones.</a:t>
            </a:r>
          </a:p>
          <a:p>
            <a:pPr lvl="0" algn="just"/>
            <a:r>
              <a:rPr lang="es-ES" sz="2200" dirty="0"/>
              <a:t>A menos que sea absolutamente necesario, </a:t>
            </a:r>
            <a:r>
              <a:rPr lang="es-ES" sz="2200" u="sng" dirty="0"/>
              <a:t>no se debe mover a la víctima.</a:t>
            </a:r>
            <a:r>
              <a:rPr lang="es-ES" sz="2200" dirty="0"/>
              <a:t> </a:t>
            </a:r>
          </a:p>
          <a:p>
            <a:endParaRPr lang="es-AR" sz="1800" dirty="0"/>
          </a:p>
        </p:txBody>
      </p:sp>
    </p:spTree>
    <p:extLst>
      <p:ext uri="{BB962C8B-B14F-4D97-AF65-F5344CB8AC3E}">
        <p14:creationId xmlns:p14="http://schemas.microsoft.com/office/powerpoint/2010/main" val="3210333315"/>
      </p:ext>
    </p:extLst>
  </p:cSld>
  <p:clrMapOvr>
    <a:masterClrMapping/>
  </p:clrMapOvr>
  <p:transition spd="med">
    <p:wipe dir="r"/>
  </p:transition>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CLAVICULA Y HOMBRO</a:t>
            </a:r>
          </a:p>
        </p:txBody>
      </p:sp>
      <p:sp>
        <p:nvSpPr>
          <p:cNvPr id="3" name="Marcador de contenido 2"/>
          <p:cNvSpPr>
            <a:spLocks noGrp="1"/>
          </p:cNvSpPr>
          <p:nvPr>
            <p:ph idx="1"/>
          </p:nvPr>
        </p:nvSpPr>
        <p:spPr/>
        <p:txBody>
          <a:bodyPr/>
          <a:lstStyle/>
          <a:p>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338465"/>
            <a:ext cx="3965621" cy="454686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1229" y="1673755"/>
            <a:ext cx="4460021" cy="3915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910288"/>
      </p:ext>
    </p:extLst>
  </p:cSld>
  <p:clrMapOvr>
    <a:masterClrMapping/>
  </p:clrMapOvr>
  <p:transition spd="med">
    <p:wipe dir="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ELEMENTOS ALTERNATIVOS</a:t>
            </a:r>
          </a:p>
        </p:txBody>
      </p:sp>
      <p:sp>
        <p:nvSpPr>
          <p:cNvPr id="3" name="Marcador de contenido 2"/>
          <p:cNvSpPr>
            <a:spLocks noGrp="1"/>
          </p:cNvSpPr>
          <p:nvPr>
            <p:ph idx="1"/>
          </p:nvPr>
        </p:nvSpPr>
        <p:spPr/>
        <p:txBody>
          <a:bodyPr/>
          <a:lstStyle/>
          <a:p>
            <a:endParaRPr lang="es-AR"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1839"/>
            <a:ext cx="5786383" cy="42884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5063" y="2500017"/>
            <a:ext cx="3044612" cy="3078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377884"/>
      </p:ext>
    </p:extLst>
  </p:cSld>
  <p:clrMapOvr>
    <a:masterClrMapping/>
  </p:clrMapOvr>
  <p:transition spd="med">
    <p:wipe dir="r"/>
  </p:transition>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PACIENTES</a:t>
            </a:r>
          </a:p>
        </p:txBody>
      </p:sp>
      <p:sp>
        <p:nvSpPr>
          <p:cNvPr id="3" name="Marcador de contenido 2"/>
          <p:cNvSpPr>
            <a:spLocks noGrp="1"/>
          </p:cNvSpPr>
          <p:nvPr>
            <p:ph idx="1"/>
          </p:nvPr>
        </p:nvSpPr>
        <p:spPr>
          <a:xfrm>
            <a:off x="314325" y="1418032"/>
            <a:ext cx="8515350" cy="5015344"/>
          </a:xfrm>
        </p:spPr>
        <p:txBody>
          <a:bodyPr/>
          <a:lstStyle/>
          <a:p>
            <a:pPr marL="0" indent="0" algn="just">
              <a:buNone/>
            </a:pPr>
            <a:r>
              <a:rPr lang="es-ES" sz="2400" dirty="0"/>
              <a:t>No siempre es posible brindar asistencia médica en el sitio donde se produce una emergencia; por ello, es necesario el traslado a otro sitio (fuera del escenario o a centros de salud) donde las condiciones sean más adecuadas o donde no exista peligro para el socorrista o la víctima.</a:t>
            </a:r>
            <a:endParaRPr lang="es-AR" sz="2400" dirty="0"/>
          </a:p>
          <a:p>
            <a:pPr marL="0" indent="0" algn="just">
              <a:buNone/>
            </a:pPr>
            <a:r>
              <a:rPr lang="es-ES" sz="2400" dirty="0"/>
              <a:t> </a:t>
            </a:r>
            <a:endParaRPr lang="es-AR" dirty="0"/>
          </a:p>
        </p:txBody>
      </p:sp>
      <p:pic>
        <p:nvPicPr>
          <p:cNvPr id="4"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4899" y="3835080"/>
            <a:ext cx="2723913" cy="2274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6494" y="3394360"/>
            <a:ext cx="1876236" cy="331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997394"/>
      </p:ext>
    </p:extLst>
  </p:cSld>
  <p:clrMapOvr>
    <a:masterClrMapping/>
  </p:clrMapOvr>
  <p:transition spd="med">
    <p:wipe dir="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PACIENTES</a:t>
            </a:r>
          </a:p>
        </p:txBody>
      </p:sp>
      <p:sp>
        <p:nvSpPr>
          <p:cNvPr id="3" name="Marcador de contenido 2"/>
          <p:cNvSpPr>
            <a:spLocks noGrp="1"/>
          </p:cNvSpPr>
          <p:nvPr>
            <p:ph idx="1"/>
          </p:nvPr>
        </p:nvSpPr>
        <p:spPr>
          <a:xfrm>
            <a:off x="314325" y="1270086"/>
            <a:ext cx="8416925" cy="3940175"/>
          </a:xfrm>
        </p:spPr>
        <p:txBody>
          <a:bodyPr/>
          <a:lstStyle/>
          <a:p>
            <a:pPr algn="just"/>
            <a:r>
              <a:rPr lang="es-ES" u="sng" dirty="0"/>
              <a:t>Son varias las técnicas empleadas para este fin: </a:t>
            </a:r>
            <a:endParaRPr lang="es-AR" dirty="0"/>
          </a:p>
          <a:p>
            <a:pPr lvl="0" algn="just"/>
            <a:r>
              <a:rPr lang="es-ES" dirty="0"/>
              <a:t>Traslado sin medios:</a:t>
            </a:r>
            <a:endParaRPr lang="es-AR" dirty="0"/>
          </a:p>
          <a:p>
            <a:pPr algn="just"/>
            <a:r>
              <a:rPr lang="es-ES" dirty="0"/>
              <a:t> • Arrastre.</a:t>
            </a:r>
            <a:endParaRPr lang="es-AR" dirty="0"/>
          </a:p>
          <a:p>
            <a:pPr algn="just"/>
            <a:r>
              <a:rPr lang="es-ES" dirty="0"/>
              <a:t> • Soporte o “muleta humana”.</a:t>
            </a:r>
            <a:endParaRPr lang="es-AR" dirty="0"/>
          </a:p>
          <a:p>
            <a:pPr algn="just"/>
            <a:r>
              <a:rPr lang="es-ES" dirty="0"/>
              <a:t> • Cargue en brazos.</a:t>
            </a:r>
            <a:endParaRPr lang="es-AR" dirty="0"/>
          </a:p>
          <a:p>
            <a:pPr algn="just"/>
            <a:r>
              <a:rPr lang="es-ES" dirty="0"/>
              <a:t> • Cargue de bombero. </a:t>
            </a:r>
            <a:endParaRPr lang="es-AR" dirty="0"/>
          </a:p>
          <a:p>
            <a:pPr algn="just"/>
            <a:r>
              <a:rPr lang="es-ES" dirty="0"/>
              <a:t>• Silla de dos y de cuatro manos. </a:t>
            </a:r>
            <a:endParaRPr lang="es-AR" dirty="0"/>
          </a:p>
          <a:p>
            <a:pPr algn="just"/>
            <a:r>
              <a:rPr lang="es-ES" dirty="0"/>
              <a:t>• Técnica de tres o cuatro socorristas. </a:t>
            </a:r>
            <a:endParaRPr lang="es-AR" dirty="0"/>
          </a:p>
          <a:p>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4141" y="1270086"/>
            <a:ext cx="200025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449" t="6902" b="2993"/>
          <a:stretch/>
        </p:blipFill>
        <p:spPr bwMode="auto">
          <a:xfrm>
            <a:off x="6450227" y="3245708"/>
            <a:ext cx="2015736" cy="143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6622" t="1" r="-1" b="-3814"/>
          <a:stretch/>
        </p:blipFill>
        <p:spPr bwMode="auto">
          <a:xfrm>
            <a:off x="206375" y="4691815"/>
            <a:ext cx="3105868" cy="194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9 Imagen" descr="Scan0006"/>
          <p:cNvPicPr/>
          <p:nvPr/>
        </p:nvPicPr>
        <p:blipFill rotWithShape="1">
          <a:blip r:embed="rId5" cstate="print"/>
          <a:srcRect l="35874" t="14005"/>
          <a:stretch/>
        </p:blipFill>
        <p:spPr bwMode="auto">
          <a:xfrm>
            <a:off x="4305466" y="5135206"/>
            <a:ext cx="3127332" cy="1402859"/>
          </a:xfrm>
          <a:prstGeom prst="rect">
            <a:avLst/>
          </a:prstGeom>
          <a:noFill/>
          <a:ln w="38100" cmpd="thinThick">
            <a:solidFill>
              <a:srgbClr val="7F7F7F"/>
            </a:solidFill>
            <a:miter lim="800000"/>
            <a:headEnd/>
            <a:tailEnd/>
          </a:ln>
          <a:effectLst/>
        </p:spPr>
      </p:pic>
    </p:spTree>
    <p:extLst>
      <p:ext uri="{BB962C8B-B14F-4D97-AF65-F5344CB8AC3E}">
        <p14:creationId xmlns:p14="http://schemas.microsoft.com/office/powerpoint/2010/main" val="465847780"/>
      </p:ext>
    </p:extLst>
  </p:cSld>
  <p:clrMapOvr>
    <a:masterClrMapping/>
  </p:clrMapOvr>
  <p:transition spd="med">
    <p:wipe dir="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TRASLADO DE PACIENTES</a:t>
            </a:r>
          </a:p>
        </p:txBody>
      </p:sp>
      <p:sp>
        <p:nvSpPr>
          <p:cNvPr id="3" name="Marcador de contenido 2"/>
          <p:cNvSpPr>
            <a:spLocks noGrp="1"/>
          </p:cNvSpPr>
          <p:nvPr>
            <p:ph idx="1"/>
          </p:nvPr>
        </p:nvSpPr>
        <p:spPr>
          <a:xfrm>
            <a:off x="304800" y="1187708"/>
            <a:ext cx="8524875" cy="3940175"/>
          </a:xfrm>
        </p:spPr>
        <p:txBody>
          <a:bodyPr/>
          <a:lstStyle/>
          <a:p>
            <a:pPr marL="0" lvl="0" indent="0" algn="just">
              <a:buNone/>
            </a:pPr>
            <a:r>
              <a:rPr lang="es-ES" dirty="0"/>
              <a:t>Traslado con medios:</a:t>
            </a:r>
            <a:endParaRPr lang="es-AR" dirty="0"/>
          </a:p>
          <a:p>
            <a:pPr algn="just"/>
            <a:r>
              <a:rPr lang="es-ES" dirty="0"/>
              <a:t> Con ayuda de una frazada o sábana. </a:t>
            </a:r>
            <a:endParaRPr lang="es-AR" dirty="0"/>
          </a:p>
          <a:p>
            <a:pPr algn="just"/>
            <a:r>
              <a:rPr lang="es-ES" dirty="0"/>
              <a:t>Transporte en silla.</a:t>
            </a:r>
            <a:endParaRPr lang="es-AR" dirty="0"/>
          </a:p>
          <a:p>
            <a:pPr algn="just"/>
            <a:r>
              <a:rPr lang="es-ES" dirty="0"/>
              <a:t> Camillas (de madera, lona o metal, de rescate, de vacío, improvisadas con colchas, etc.). </a:t>
            </a:r>
            <a:endParaRPr lang="es-AR" dirty="0"/>
          </a:p>
          <a:p>
            <a:endParaRPr lang="es-AR"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397" y="3462244"/>
            <a:ext cx="298132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318" y="3143581"/>
            <a:ext cx="3419475"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7332" y="4502315"/>
            <a:ext cx="1864221" cy="213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3366258"/>
      </p:ext>
    </p:extLst>
  </p:cSld>
  <p:clrMapOvr>
    <a:masterClrMapping/>
  </p:clrMapOvr>
  <p:transition spd="med">
    <p:wipe dir="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INTOXICACIONES</a:t>
            </a:r>
          </a:p>
        </p:txBody>
      </p:sp>
      <p:sp>
        <p:nvSpPr>
          <p:cNvPr id="4" name="Marcador de contenido 3"/>
          <p:cNvSpPr>
            <a:spLocks noGrp="1"/>
          </p:cNvSpPr>
          <p:nvPr>
            <p:ph idx="1"/>
          </p:nvPr>
        </p:nvSpPr>
        <p:spPr>
          <a:xfrm>
            <a:off x="206375" y="627535"/>
            <a:ext cx="8524875" cy="3940175"/>
          </a:xfrm>
        </p:spPr>
        <p:txBody>
          <a:bodyPr/>
          <a:lstStyle/>
          <a:p>
            <a:pPr algn="just"/>
            <a:endParaRPr lang="es-ES" sz="2400" u="sng" dirty="0"/>
          </a:p>
          <a:p>
            <a:pPr marL="0" indent="0" algn="just">
              <a:buNone/>
            </a:pPr>
            <a:r>
              <a:rPr lang="es-AR" sz="2400" dirty="0"/>
              <a:t>Es la entrada de un tóxico en el cuerpo en cantidad suficiente como para producir un daño.</a:t>
            </a:r>
          </a:p>
          <a:p>
            <a:pPr marL="0" indent="0" algn="just">
              <a:buNone/>
            </a:pPr>
            <a:r>
              <a:rPr lang="es-ES" sz="2400" u="sng" dirty="0"/>
              <a:t>Se pueden producir por una de estas tres vías:</a:t>
            </a:r>
            <a:endParaRPr lang="es-AR" sz="2400" dirty="0"/>
          </a:p>
          <a:p>
            <a:pPr algn="just"/>
            <a:r>
              <a:rPr lang="es-ES" sz="2400" dirty="0"/>
              <a:t>Por boca (intoxicación por ingestión).</a:t>
            </a:r>
            <a:endParaRPr lang="es-AR" sz="2400" dirty="0"/>
          </a:p>
          <a:p>
            <a:pPr algn="just"/>
            <a:r>
              <a:rPr lang="es-ES" sz="2400" dirty="0"/>
              <a:t>Por el aparato respiratorio (intoxicación por inhalación).</a:t>
            </a:r>
            <a:endParaRPr lang="es-AR" sz="2400" dirty="0"/>
          </a:p>
          <a:p>
            <a:pPr algn="just"/>
            <a:r>
              <a:rPr lang="es-ES" sz="2400" dirty="0"/>
              <a:t>Por la piel (intoxicación por inoculación).</a:t>
            </a:r>
          </a:p>
          <a:p>
            <a:pPr marL="0" lvl="0" indent="0" algn="just">
              <a:buNone/>
            </a:pPr>
            <a:endParaRPr lang="es-ES" sz="2400" dirty="0"/>
          </a:p>
          <a:p>
            <a:pPr marL="0" lvl="0" indent="0">
              <a:buNone/>
            </a:pPr>
            <a:r>
              <a:rPr lang="es-ES" sz="2400" b="1" dirty="0"/>
              <a:t>Por Ingestión</a:t>
            </a:r>
            <a:r>
              <a:rPr lang="es-AR" sz="2400" b="1" dirty="0"/>
              <a:t>:</a:t>
            </a:r>
            <a:endParaRPr lang="es-AR" sz="2400" dirty="0"/>
          </a:p>
          <a:p>
            <a:r>
              <a:rPr lang="es-ES" sz="2400" dirty="0"/>
              <a:t>No hacer vomitar o beber a una persona que está confundida, adormecida o tiene dificultad para tragar. En cualquier caso, comunicarse con un Centro de Información, Asesoramiento y Asistencia Toxicológica.</a:t>
            </a:r>
          </a:p>
          <a:p>
            <a:r>
              <a:rPr lang="es-ES" sz="2400" dirty="0"/>
              <a:t>En todos los casos de intoxicación acudir o trasladar al paciente al hospital sin perder tiempo.</a:t>
            </a:r>
            <a:endParaRPr lang="es-AR" sz="2400" dirty="0"/>
          </a:p>
          <a:p>
            <a:endParaRPr lang="es-AR" dirty="0"/>
          </a:p>
        </p:txBody>
      </p:sp>
    </p:spTree>
    <p:extLst>
      <p:ext uri="{BB962C8B-B14F-4D97-AF65-F5344CB8AC3E}">
        <p14:creationId xmlns:p14="http://schemas.microsoft.com/office/powerpoint/2010/main" val="215266768"/>
      </p:ext>
    </p:extLst>
  </p:cSld>
  <p:clrMapOvr>
    <a:masterClrMapping/>
  </p:clrMapOvr>
  <p:transition spd="med">
    <p:wipe dir="r"/>
  </p:transition>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INTOXICACIONES</a:t>
            </a:r>
          </a:p>
        </p:txBody>
      </p:sp>
      <p:sp>
        <p:nvSpPr>
          <p:cNvPr id="4" name="Marcador de contenido 3"/>
          <p:cNvSpPr>
            <a:spLocks noGrp="1"/>
          </p:cNvSpPr>
          <p:nvPr>
            <p:ph idx="1"/>
          </p:nvPr>
        </p:nvSpPr>
        <p:spPr>
          <a:xfrm>
            <a:off x="206375" y="1270085"/>
            <a:ext cx="8524875" cy="3940175"/>
          </a:xfrm>
        </p:spPr>
        <p:txBody>
          <a:bodyPr/>
          <a:lstStyle/>
          <a:p>
            <a:pPr marL="0" indent="0" algn="just">
              <a:buNone/>
            </a:pPr>
            <a:r>
              <a:rPr lang="es-ES" b="1" dirty="0"/>
              <a:t>Intoxicación por Inhalación.</a:t>
            </a:r>
            <a:endParaRPr lang="es-AR" dirty="0"/>
          </a:p>
          <a:p>
            <a:pPr marL="0" indent="0" algn="just">
              <a:buNone/>
            </a:pPr>
            <a:r>
              <a:rPr lang="es-AR" dirty="0"/>
              <a:t>Pueden ser producidas por:</a:t>
            </a:r>
          </a:p>
          <a:p>
            <a:pPr algn="just"/>
            <a:r>
              <a:rPr lang="es-AR" dirty="0"/>
              <a:t>Dióxido de carbono</a:t>
            </a:r>
          </a:p>
          <a:p>
            <a:pPr algn="just"/>
            <a:r>
              <a:rPr lang="es-ES" dirty="0"/>
              <a:t>Cloro</a:t>
            </a:r>
          </a:p>
          <a:p>
            <a:pPr algn="just"/>
            <a:r>
              <a:rPr lang="es-ES" dirty="0"/>
              <a:t>Detergentes </a:t>
            </a:r>
          </a:p>
          <a:p>
            <a:pPr algn="just"/>
            <a:r>
              <a:rPr lang="es-ES" dirty="0"/>
              <a:t>Removedores de Pintura</a:t>
            </a:r>
          </a:p>
          <a:p>
            <a:pPr algn="just"/>
            <a:r>
              <a:rPr lang="es-ES" dirty="0"/>
              <a:t>Pinturas</a:t>
            </a:r>
            <a:endParaRPr lang="es-AR" dirty="0"/>
          </a:p>
          <a:p>
            <a:pPr algn="just"/>
            <a:r>
              <a:rPr lang="es-ES" dirty="0"/>
              <a:t>Destapa Cañerías</a:t>
            </a:r>
            <a:endParaRPr lang="es-AR" dirty="0"/>
          </a:p>
          <a:p>
            <a:pPr algn="just"/>
            <a:r>
              <a:rPr lang="es-ES" dirty="0"/>
              <a:t>Soda Cáustica</a:t>
            </a:r>
            <a:endParaRPr lang="es-AR" dirty="0"/>
          </a:p>
          <a:p>
            <a:pPr algn="just"/>
            <a:r>
              <a:rPr lang="es-ES" dirty="0"/>
              <a:t>Ácido Fosfórico y productos fosforados en insecticidas</a:t>
            </a:r>
          </a:p>
          <a:p>
            <a:pPr algn="just"/>
            <a:endParaRPr lang="es-AR" dirty="0"/>
          </a:p>
          <a:p>
            <a:pPr marL="0" indent="0" algn="just">
              <a:buNone/>
            </a:pPr>
            <a:r>
              <a:rPr lang="es-ES" u="sng" dirty="0"/>
              <a:t>Tratamiento:</a:t>
            </a:r>
            <a:endParaRPr lang="es-AR" dirty="0"/>
          </a:p>
          <a:p>
            <a:pPr marL="0" lvl="0" indent="0" algn="just">
              <a:buNone/>
            </a:pPr>
            <a:r>
              <a:rPr lang="es-ES" dirty="0"/>
              <a:t>Aislar a la víctima de la atmosfera tóxica y hacerle respirar aire puro.</a:t>
            </a:r>
            <a:endParaRPr lang="es-AR" dirty="0"/>
          </a:p>
          <a:p>
            <a:pPr marL="0" lvl="0" indent="0" algn="just">
              <a:buNone/>
            </a:pPr>
            <a:r>
              <a:rPr lang="es-ES" dirty="0"/>
              <a:t>Si se observa parada respiratoria practicarle las maniobras de restitución.</a:t>
            </a:r>
            <a:endParaRPr lang="es-AR" dirty="0"/>
          </a:p>
          <a:p>
            <a:endParaRPr lang="es-AR" dirty="0"/>
          </a:p>
        </p:txBody>
      </p:sp>
    </p:spTree>
    <p:extLst>
      <p:ext uri="{BB962C8B-B14F-4D97-AF65-F5344CB8AC3E}">
        <p14:creationId xmlns:p14="http://schemas.microsoft.com/office/powerpoint/2010/main" val="2359691469"/>
      </p:ext>
    </p:extLst>
  </p:cSld>
  <p:clrMapOvr>
    <a:masterClrMapping/>
  </p:clrMapOvr>
  <p:transition spd="med">
    <p:wipe dir="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INTOXICACIONES</a:t>
            </a:r>
          </a:p>
        </p:txBody>
      </p:sp>
      <p:sp>
        <p:nvSpPr>
          <p:cNvPr id="4" name="Marcador de contenido 3"/>
          <p:cNvSpPr>
            <a:spLocks noGrp="1"/>
          </p:cNvSpPr>
          <p:nvPr>
            <p:ph idx="1"/>
          </p:nvPr>
        </p:nvSpPr>
        <p:spPr>
          <a:xfrm>
            <a:off x="206375" y="1179469"/>
            <a:ext cx="8524875" cy="3940175"/>
          </a:xfrm>
        </p:spPr>
        <p:txBody>
          <a:bodyPr/>
          <a:lstStyle/>
          <a:p>
            <a:pPr marL="0" indent="0" algn="just">
              <a:buNone/>
            </a:pPr>
            <a:r>
              <a:rPr lang="es-ES" sz="2400" b="1" dirty="0"/>
              <a:t>Intoxicación por Inoculación.</a:t>
            </a:r>
            <a:endParaRPr lang="es-AR" sz="2400" dirty="0"/>
          </a:p>
          <a:p>
            <a:pPr marL="0" indent="0" algn="just">
              <a:buNone/>
            </a:pPr>
            <a:r>
              <a:rPr lang="es-ES" sz="2400" dirty="0"/>
              <a:t>Se produce generalmente por mordedura de animales, serpientes, insectos, etc.</a:t>
            </a:r>
            <a:endParaRPr lang="es-AR" sz="2400" dirty="0"/>
          </a:p>
          <a:p>
            <a:pPr marL="0" indent="0" algn="just">
              <a:buNone/>
            </a:pPr>
            <a:r>
              <a:rPr lang="es-ES" sz="2400" dirty="0"/>
              <a:t>Pueden provocar  graves intoxicaciones e incluso ser mortales.</a:t>
            </a:r>
            <a:endParaRPr lang="es-AR" sz="2400" dirty="0"/>
          </a:p>
          <a:p>
            <a:pPr marL="0" indent="0" algn="just">
              <a:buNone/>
            </a:pPr>
            <a:endParaRPr lang="es-ES" sz="2400" u="sng" dirty="0"/>
          </a:p>
          <a:p>
            <a:pPr marL="0" indent="0" algn="just">
              <a:buNone/>
            </a:pPr>
            <a:r>
              <a:rPr lang="es-ES" sz="2400" u="sng" dirty="0"/>
              <a:t>Tratamiento para mordeduras:</a:t>
            </a:r>
            <a:endParaRPr lang="es-AR" sz="2400" dirty="0"/>
          </a:p>
          <a:p>
            <a:pPr algn="just"/>
            <a:r>
              <a:rPr lang="es-ES" sz="2400" dirty="0"/>
              <a:t>Colocar un torniquete, no muy apretado, por encima de la mordedura para evitar su difusión por el organismo.</a:t>
            </a:r>
          </a:p>
          <a:p>
            <a:pPr algn="just"/>
            <a:r>
              <a:rPr lang="es-ES" sz="2400" dirty="0"/>
              <a:t>Inmovilizar el área.</a:t>
            </a:r>
            <a:endParaRPr lang="es-AR" sz="2400" dirty="0"/>
          </a:p>
          <a:p>
            <a:pPr algn="just"/>
            <a:r>
              <a:rPr lang="es-ES" sz="2400" dirty="0"/>
              <a:t>Introducir la parte mordida en agua helada o colocar compresas de hielo </a:t>
            </a:r>
          </a:p>
          <a:p>
            <a:pPr algn="just"/>
            <a:r>
              <a:rPr lang="es-ES" sz="2400" dirty="0"/>
              <a:t>Evacuar al accidentado al hospital más cercano.</a:t>
            </a:r>
            <a:endParaRPr lang="es-AR" sz="2400" dirty="0"/>
          </a:p>
          <a:p>
            <a:endParaRPr lang="es-AR" dirty="0"/>
          </a:p>
        </p:txBody>
      </p:sp>
    </p:spTree>
    <p:extLst>
      <p:ext uri="{BB962C8B-B14F-4D97-AF65-F5344CB8AC3E}">
        <p14:creationId xmlns:p14="http://schemas.microsoft.com/office/powerpoint/2010/main" val="3178825953"/>
      </p:ext>
    </p:extLst>
  </p:cSld>
  <p:clrMapOvr>
    <a:masterClrMapping/>
  </p:clrMapOvr>
  <p:transition spd="med">
    <p:wipe dir="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ALERGIAS</a:t>
            </a:r>
          </a:p>
        </p:txBody>
      </p:sp>
      <p:sp>
        <p:nvSpPr>
          <p:cNvPr id="4" name="Marcador de contenido 3"/>
          <p:cNvSpPr>
            <a:spLocks noGrp="1"/>
          </p:cNvSpPr>
          <p:nvPr>
            <p:ph idx="1"/>
          </p:nvPr>
        </p:nvSpPr>
        <p:spPr>
          <a:xfrm>
            <a:off x="206375" y="1097091"/>
            <a:ext cx="8524875" cy="3940175"/>
          </a:xfrm>
        </p:spPr>
        <p:txBody>
          <a:bodyPr/>
          <a:lstStyle/>
          <a:p>
            <a:pPr marL="0" indent="0" algn="just">
              <a:buNone/>
            </a:pPr>
            <a:r>
              <a:rPr lang="es-ES" dirty="0"/>
              <a:t>Una alergia es la reacción excesiva del sistema inmunitario del cuerpo a materiales normalmente inocuos que se encuentran en el ambiente. </a:t>
            </a:r>
          </a:p>
          <a:p>
            <a:pPr marL="0" indent="0" algn="just">
              <a:buNone/>
            </a:pPr>
            <a:r>
              <a:rPr lang="es-ES" dirty="0"/>
              <a:t>Los posibles alérgenos son muy numerosos y pueden ponerse en contacto con nosotros a través de diversos medios:</a:t>
            </a:r>
            <a:endParaRPr lang="es-AR" dirty="0"/>
          </a:p>
          <a:p>
            <a:pPr algn="just"/>
            <a:r>
              <a:rPr lang="es-ES" dirty="0"/>
              <a:t>El aire que respiramos.</a:t>
            </a:r>
          </a:p>
          <a:p>
            <a:pPr algn="just"/>
            <a:r>
              <a:rPr lang="es-ES" dirty="0"/>
              <a:t>Los alimentos.</a:t>
            </a:r>
            <a:endParaRPr lang="es-AR" dirty="0"/>
          </a:p>
          <a:p>
            <a:pPr algn="just"/>
            <a:r>
              <a:rPr lang="es-ES" dirty="0"/>
              <a:t>Medicamentos</a:t>
            </a:r>
            <a:r>
              <a:rPr lang="es-AR" dirty="0"/>
              <a:t>.</a:t>
            </a:r>
          </a:p>
          <a:p>
            <a:pPr algn="just"/>
            <a:r>
              <a:rPr lang="es-ES" dirty="0"/>
              <a:t>Picaduras de insectos, mordeduras, etc.</a:t>
            </a:r>
            <a:endParaRPr lang="es-AR" dirty="0"/>
          </a:p>
          <a:p>
            <a:pPr algn="just"/>
            <a:r>
              <a:rPr lang="es-ES" dirty="0"/>
              <a:t>Contacto con la piel.</a:t>
            </a:r>
            <a:endParaRPr lang="es-AR" dirty="0"/>
          </a:p>
          <a:p>
            <a:pPr marL="0" indent="0" algn="just">
              <a:buNone/>
            </a:pPr>
            <a:r>
              <a:rPr lang="es-ES" dirty="0"/>
              <a:t>Las reacciones alérgicas son capaces de desencadenar trastornos muy diversos</a:t>
            </a:r>
            <a:r>
              <a:rPr lang="es-AR" dirty="0"/>
              <a:t>:</a:t>
            </a:r>
          </a:p>
          <a:p>
            <a:pPr algn="just"/>
            <a:r>
              <a:rPr lang="es-ES" dirty="0"/>
              <a:t>Aparato digestivo: diarreas, dolor abdominal.</a:t>
            </a:r>
            <a:endParaRPr lang="es-AR" dirty="0"/>
          </a:p>
          <a:p>
            <a:pPr algn="just"/>
            <a:r>
              <a:rPr lang="es-ES" dirty="0"/>
              <a:t>Ojos: conjuntivitis </a:t>
            </a:r>
            <a:r>
              <a:rPr lang="es-AR" dirty="0"/>
              <a:t>.</a:t>
            </a:r>
          </a:p>
          <a:p>
            <a:pPr algn="just"/>
            <a:r>
              <a:rPr lang="es-ES" dirty="0"/>
              <a:t>Nariz: rinitis </a:t>
            </a:r>
            <a:r>
              <a:rPr lang="es-AR" dirty="0"/>
              <a:t>.</a:t>
            </a:r>
          </a:p>
          <a:p>
            <a:pPr algn="just"/>
            <a:r>
              <a:rPr lang="es-ES" dirty="0"/>
              <a:t>Piel: urticarias  o eccemas.</a:t>
            </a:r>
            <a:endParaRPr lang="es-AR" dirty="0"/>
          </a:p>
          <a:p>
            <a:pPr algn="just"/>
            <a:r>
              <a:rPr lang="es-ES" dirty="0"/>
              <a:t>Pulmón: asma (obstrucción de los bronquios).</a:t>
            </a:r>
            <a:endParaRPr lang="es-AR" dirty="0"/>
          </a:p>
          <a:p>
            <a:endParaRPr lang="es-AR" dirty="0"/>
          </a:p>
        </p:txBody>
      </p:sp>
    </p:spTree>
    <p:extLst>
      <p:ext uri="{BB962C8B-B14F-4D97-AF65-F5344CB8AC3E}">
        <p14:creationId xmlns:p14="http://schemas.microsoft.com/office/powerpoint/2010/main" val="3494790400"/>
      </p:ext>
    </p:extLst>
  </p:cSld>
  <p:clrMapOvr>
    <a:masterClrMapping/>
  </p:clrMapOvr>
  <p:transition spd="med">
    <p:wipe dir="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AR" dirty="0"/>
              <a:t>ALERGIAS</a:t>
            </a:r>
          </a:p>
        </p:txBody>
      </p:sp>
      <p:sp>
        <p:nvSpPr>
          <p:cNvPr id="4" name="Marcador de contenido 3"/>
          <p:cNvSpPr>
            <a:spLocks noGrp="1"/>
          </p:cNvSpPr>
          <p:nvPr>
            <p:ph idx="1"/>
          </p:nvPr>
        </p:nvSpPr>
        <p:spPr>
          <a:xfrm>
            <a:off x="314325" y="1212420"/>
            <a:ext cx="8416925" cy="2299893"/>
          </a:xfrm>
        </p:spPr>
        <p:txBody>
          <a:bodyPr/>
          <a:lstStyle/>
          <a:p>
            <a:pPr marL="0" indent="0" algn="just">
              <a:buNone/>
            </a:pPr>
            <a:r>
              <a:rPr lang="es-ES" b="1" u="sng" dirty="0"/>
              <a:t>Primeros auxilios en reacciones alérgicas:</a:t>
            </a:r>
            <a:endParaRPr lang="es-AR" b="1" dirty="0"/>
          </a:p>
          <a:p>
            <a:pPr marL="0" indent="0" algn="just">
              <a:buNone/>
            </a:pPr>
            <a:r>
              <a:rPr lang="es-ES" b="1" dirty="0"/>
              <a:t> </a:t>
            </a:r>
            <a:endParaRPr lang="es-AR" dirty="0"/>
          </a:p>
          <a:p>
            <a:pPr marL="0" indent="0" algn="just">
              <a:buNone/>
            </a:pPr>
            <a:r>
              <a:rPr lang="es-ES" b="1" dirty="0"/>
              <a:t> Reacción limitada</a:t>
            </a:r>
            <a:endParaRPr lang="es-AR" dirty="0"/>
          </a:p>
          <a:p>
            <a:pPr marL="0" indent="0" algn="just">
              <a:buNone/>
            </a:pPr>
            <a:r>
              <a:rPr lang="es-ES" dirty="0"/>
              <a:t>Afecta solamente el área de contacto. Algunas reacciones pueden aparecer días después de ser expuesto, mientras que otras ocurren casi inmediatamente.</a:t>
            </a:r>
            <a:endParaRPr lang="es-AR" dirty="0"/>
          </a:p>
          <a:p>
            <a:pPr marL="0" indent="0" algn="just">
              <a:buNone/>
            </a:pPr>
            <a:endParaRPr lang="es-ES" u="sng" dirty="0"/>
          </a:p>
          <a:p>
            <a:pPr marL="0" indent="0" algn="just">
              <a:buNone/>
            </a:pPr>
            <a:r>
              <a:rPr lang="es-ES" u="sng" dirty="0"/>
              <a:t>Actuación:</a:t>
            </a:r>
            <a:endParaRPr lang="es-AR" dirty="0"/>
          </a:p>
          <a:p>
            <a:pPr marL="0" indent="0" algn="just">
              <a:buNone/>
            </a:pPr>
            <a:r>
              <a:rPr lang="es-ES" dirty="0"/>
              <a:t>1</a:t>
            </a:r>
            <a:r>
              <a:rPr lang="es-ES" b="1" dirty="0"/>
              <a:t>. Eliminar o remover la fuente.</a:t>
            </a:r>
            <a:r>
              <a:rPr lang="es-ES" dirty="0"/>
              <a:t> </a:t>
            </a:r>
            <a:endParaRPr lang="es-AR" b="1" dirty="0"/>
          </a:p>
          <a:p>
            <a:pPr marL="0" indent="0" algn="just">
              <a:buNone/>
            </a:pPr>
            <a:r>
              <a:rPr lang="es-ES" b="1" dirty="0"/>
              <a:t>2. Tratamiento de la irritación de la piel</a:t>
            </a:r>
          </a:p>
          <a:p>
            <a:pPr marL="0" indent="0" algn="just">
              <a:buNone/>
            </a:pPr>
            <a:endParaRPr lang="es-ES" b="1" dirty="0"/>
          </a:p>
          <a:p>
            <a:endParaRPr lang="es-AR" dirty="0"/>
          </a:p>
        </p:txBody>
      </p:sp>
      <p:pic>
        <p:nvPicPr>
          <p:cNvPr id="1026" name="Picture 2" descr="Resultado de imagen para alergias reaccion inmediat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3406" y="4329723"/>
            <a:ext cx="3245708" cy="2161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220429"/>
      </p:ext>
    </p:extLst>
  </p:cSld>
  <p:clrMapOvr>
    <a:masterClrMapping/>
  </p:clrMapOvr>
  <p:transition spd="med">
    <p:wipe dir="r"/>
  </p:transition>
</p:sld>
</file>

<file path=ppt/tags/tag1.xml><?xml version="1.0" encoding="utf-8"?>
<p:tagLst xmlns:a="http://schemas.openxmlformats.org/drawingml/2006/main" xmlns:r="http://schemas.openxmlformats.org/officeDocument/2006/relationships" xmlns:p="http://schemas.openxmlformats.org/presentationml/2006/main">
  <p:tag name="TAKE-OFF DISPLAYTYPE" val="0"/>
</p:tagLst>
</file>

<file path=ppt/theme/theme1.xml><?xml version="1.0" encoding="utf-8"?>
<a:theme xmlns:a="http://schemas.openxmlformats.org/drawingml/2006/main" name="Standarddesign">
  <a:themeElements>
    <a:clrScheme name="Standarddesign 1">
      <a:dk1>
        <a:srgbClr val="000000"/>
      </a:dk1>
      <a:lt1>
        <a:srgbClr val="FFFFFF"/>
      </a:lt1>
      <a:dk2>
        <a:srgbClr val="B2B2B2"/>
      </a:dk2>
      <a:lt2>
        <a:srgbClr val="800000"/>
      </a:lt2>
      <a:accent1>
        <a:srgbClr val="DDDDDD"/>
      </a:accent1>
      <a:accent2>
        <a:srgbClr val="CC0000"/>
      </a:accent2>
      <a:accent3>
        <a:srgbClr val="FFFFFF"/>
      </a:accent3>
      <a:accent4>
        <a:srgbClr val="000000"/>
      </a:accent4>
      <a:accent5>
        <a:srgbClr val="EBEBEB"/>
      </a:accent5>
      <a:accent6>
        <a:srgbClr val="B90000"/>
      </a:accent6>
      <a:hlink>
        <a:srgbClr val="FF6600"/>
      </a:hlink>
      <a:folHlink>
        <a:srgbClr val="D2C8B4"/>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B2B2B2"/>
        </a:dk2>
        <a:lt2>
          <a:srgbClr val="800000"/>
        </a:lt2>
        <a:accent1>
          <a:srgbClr val="DDDDDD"/>
        </a:accent1>
        <a:accent2>
          <a:srgbClr val="CC0000"/>
        </a:accent2>
        <a:accent3>
          <a:srgbClr val="FFFFFF"/>
        </a:accent3>
        <a:accent4>
          <a:srgbClr val="000000"/>
        </a:accent4>
        <a:accent5>
          <a:srgbClr val="EBEBEB"/>
        </a:accent5>
        <a:accent6>
          <a:srgbClr val="B90000"/>
        </a:accent6>
        <a:hlink>
          <a:srgbClr val="FF6600"/>
        </a:hlink>
        <a:folHlink>
          <a:srgbClr val="D2C8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7237ACF-8EAE-49A5-A290-A31D1B437A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Diseño</Template>
  <TotalTime>6760</TotalTime>
  <Words>9030</Words>
  <Application>Microsoft Office PowerPoint</Application>
  <PresentationFormat>Presentación en pantalla (4:3)</PresentationFormat>
  <Paragraphs>874</Paragraphs>
  <Slides>107</Slides>
  <Notes>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107</vt:i4>
      </vt:variant>
    </vt:vector>
  </HeadingPairs>
  <TitlesOfParts>
    <vt:vector size="110" baseType="lpstr">
      <vt:lpstr>Arial</vt:lpstr>
      <vt:lpstr>Wingdings</vt:lpstr>
      <vt:lpstr>Standarddesign</vt:lpstr>
      <vt:lpstr>ACCIDENTOLOGÍA Y PRIMEROS AUXILIOS</vt:lpstr>
      <vt:lpstr>OBJETIVOS</vt:lpstr>
      <vt:lpstr>INTRODUCCION</vt:lpstr>
      <vt:lpstr>¿Qué son los accidentes? </vt:lpstr>
      <vt:lpstr>¿Qué son los primeros auxilios? </vt:lpstr>
      <vt:lpstr>CONCEPTOS BÁSICOS</vt:lpstr>
      <vt:lpstr>CONCEPTOS BÁSICOS</vt:lpstr>
      <vt:lpstr>CONCEPTOS BÁSICOS</vt:lpstr>
      <vt:lpstr>RECOMENDACIONES</vt:lpstr>
      <vt:lpstr>Accionar la cadena de sobrevida correctamente permitirá finalmente salvar la vida otro ser humano.</vt:lpstr>
      <vt:lpstr>PAUTA GENERAL DE ACTUACIÓN CONDUCTA “PAS”</vt:lpstr>
      <vt:lpstr>PAUTA GENERAL DE ACTUACIÓN CONDUCTA “PAS”</vt:lpstr>
      <vt:lpstr>SEGURIDAD PERSONAL</vt:lpstr>
      <vt:lpstr>LLAMADO AL SISTEMA DE EMERGENCIAS</vt:lpstr>
      <vt:lpstr>¿COMO LLAMAR?</vt:lpstr>
      <vt:lpstr>¿COMO LLAMAR?</vt:lpstr>
      <vt:lpstr>EVALUACIÓN INICIAL DEL LESIONADO</vt:lpstr>
      <vt:lpstr>EVALUACIÓN INICIAL DEL LESIONADO </vt:lpstr>
      <vt:lpstr>EVALUACIÓN INICIAL DEL LESIONADO EVALUACIÓN SECUNDARIA</vt:lpstr>
      <vt:lpstr>EVALUACIÓN INICIAL DEL LESIONADO EVALUACIÓN SECUNDARIA</vt:lpstr>
      <vt:lpstr>PROCEDIMIENTO ABC DE LOS PRIMEROS AUXILIOS</vt:lpstr>
      <vt:lpstr>A - APERTURA DE LAS VÍAS AÉREAS MANIOBRA FRENTE-MENTÓN</vt:lpstr>
      <vt:lpstr>A - APERTURA DE LAS VÍAS AÉREAS MANIOBRA FRENTE-MENTÓN</vt:lpstr>
      <vt:lpstr>A - APERTURA DE LAS VÍAS AÉREAS TRACCIÓN MANDIBULAR</vt:lpstr>
      <vt:lpstr>B – RESPIRACIÓN (BREATHING)</vt:lpstr>
      <vt:lpstr>B – RESPIRACIÓN (BREATHING)</vt:lpstr>
      <vt:lpstr>C - CIRCULACIÓN</vt:lpstr>
      <vt:lpstr>C - CIRCULACIÓN</vt:lpstr>
      <vt:lpstr>C - CIRCULACIÓN</vt:lpstr>
      <vt:lpstr>C - CIRCULACIÓN</vt:lpstr>
      <vt:lpstr>POSICIÓN DE RECUPERACIÓN</vt:lpstr>
      <vt:lpstr>POSICIÓN DE RECUPERACIÓN</vt:lpstr>
      <vt:lpstr>PROHIBICIONES</vt:lpstr>
      <vt:lpstr>REANIMACIÓN CARDIOPULMONAR</vt:lpstr>
      <vt:lpstr>REANIMACIÓN CARDIOPULMONAR ADULTOS</vt:lpstr>
      <vt:lpstr>REANIMACIÓN CARDIOPULMONAR ADULTOS</vt:lpstr>
      <vt:lpstr>REANIMACIÓN CARDIOPULMONAR ADULTOS</vt:lpstr>
      <vt:lpstr>REANIMACIÓN CARDIOPULMONAR BEBÉS</vt:lpstr>
      <vt:lpstr>REANIMACIÓN CARDIOPULMONAR BEBÉS</vt:lpstr>
      <vt:lpstr>REANIMACIÓN CARDIOPULMONAR BEBÉS</vt:lpstr>
      <vt:lpstr>REANIMACIÓN CARDIOPULMONAR NIÑOS</vt:lpstr>
      <vt:lpstr>RESPIRACIÓN AUXILIAR – RESPIRAR POR LA PERSONA</vt:lpstr>
      <vt:lpstr>RESPIRACIÓN AUXILIAR – RESPIRAR POR LA PERSONA</vt:lpstr>
      <vt:lpstr>BOTIQUÍN DE PRIMEROS AUXILIOS</vt:lpstr>
      <vt:lpstr>BOTIQUÍN DE PRIMEROS AUXILIOS</vt:lpstr>
      <vt:lpstr>BOTIQUÍN DE PRIMEROS AUXILIOS</vt:lpstr>
      <vt:lpstr>HEMORRAGIAS</vt:lpstr>
      <vt:lpstr>HEMORRAGIAS</vt:lpstr>
      <vt:lpstr>HEMORRAGIAS EXTERIORIZADAS DETENCIÓN DE SANGRADO</vt:lpstr>
      <vt:lpstr>HEMORRAGIAS EXTERIORIZADAS DETENCIÓN DE SANGRADO</vt:lpstr>
      <vt:lpstr>HEMORRAGIAS EXTERIORIZADAS TORNIQUETE</vt:lpstr>
      <vt:lpstr>HEMORRAGIAS EXTERIORIZADAS TORNIQUETE</vt:lpstr>
      <vt:lpstr>HEMORRAGIAS EXTERIORIZADAS RESUMEN DE PROCEDIMIENTO</vt:lpstr>
      <vt:lpstr>HEMORRAGIAS INTERNAS</vt:lpstr>
      <vt:lpstr>HEMORRAGIAS INTERNAS EXTERIORIZADAS POR ORIFICIOS NATURALES</vt:lpstr>
      <vt:lpstr>HEMORRAGIAS INTERNAS EXTERIORIZADAS POR ORIFICIOS NATURALES</vt:lpstr>
      <vt:lpstr>HEMORRAGIAS INTERNAS EXTERIORIZADAS POR ORIFICIOS NATURALES</vt:lpstr>
      <vt:lpstr>HEMORRAGIAS INTERNAS EXTERIORIZADAS POR ORIFICIOS NATURALES</vt:lpstr>
      <vt:lpstr>SHOCK</vt:lpstr>
      <vt:lpstr>SHOCK</vt:lpstr>
      <vt:lpstr>DESOBSTRUCCIÓN DE LA VÍA AÉREA  MANIOBRA DE HEIMLICH</vt:lpstr>
      <vt:lpstr>DESOBSTRUCCIÓN DE LA VÍA AÉREA AUTOMANIOBRA</vt:lpstr>
      <vt:lpstr>DESOBSTRUCCIÓN DE LA VÍA AÉREA</vt:lpstr>
      <vt:lpstr>DESOBSTRUCCIÓN DE LA VÍA AÉREA MANIOBRA HEIMLICH EN BEBÉS</vt:lpstr>
      <vt:lpstr>TRAUMATISMOS</vt:lpstr>
      <vt:lpstr>CONTUSIONES</vt:lpstr>
      <vt:lpstr>HERIDAS</vt:lpstr>
      <vt:lpstr>HERIDAS CLASIFICACIÓN</vt:lpstr>
      <vt:lpstr>HERIDAS PRIMEROS AUXILIOS</vt:lpstr>
      <vt:lpstr>TRAUMATISMOS ARTICULARES ESGUINCES</vt:lpstr>
      <vt:lpstr>ESGUINCES</vt:lpstr>
      <vt:lpstr>LUXACIONES</vt:lpstr>
      <vt:lpstr>TRAUMATISMOS OSEOS: FRACTURA</vt:lpstr>
      <vt:lpstr>FRACTURA</vt:lpstr>
      <vt:lpstr>TRAUMATISMO CRANEAL</vt:lpstr>
      <vt:lpstr>TRAUMATISMO CRANEAL</vt:lpstr>
      <vt:lpstr>TRAUMATISMO CRANEAL</vt:lpstr>
      <vt:lpstr>TRAUMATISMO COLUMNA VERTEBRAL</vt:lpstr>
      <vt:lpstr>TRAUMATISMO COLUMNA VERTEBRAL</vt:lpstr>
      <vt:lpstr>TRAUMATISMO DE LA COLUMNA VERTEBRAL</vt:lpstr>
      <vt:lpstr>QUEMADURAS</vt:lpstr>
      <vt:lpstr>CLASIFICACIÓN</vt:lpstr>
      <vt:lpstr>Pronóstico de las quemaduras según su extensión </vt:lpstr>
      <vt:lpstr>VENDAJES</vt:lpstr>
      <vt:lpstr>VENDAJES</vt:lpstr>
      <vt:lpstr>VENDAJES</vt:lpstr>
      <vt:lpstr>INMOVILIZACION</vt:lpstr>
      <vt:lpstr>COLUMNA VERTEBRAL</vt:lpstr>
      <vt:lpstr>BRAZOS Y PIERNAS</vt:lpstr>
      <vt:lpstr>CLAVICULA Y HOMBRO</vt:lpstr>
      <vt:lpstr>ELEMENTOS ALTERNATIVOS</vt:lpstr>
      <vt:lpstr>TRASLADO DE PACIENTES</vt:lpstr>
      <vt:lpstr>TRASLADO DE PACIENTES</vt:lpstr>
      <vt:lpstr>TRASLADO DE PACIENTES</vt:lpstr>
      <vt:lpstr>INTOXICACIONES</vt:lpstr>
      <vt:lpstr>INTOXICACIONES</vt:lpstr>
      <vt:lpstr>INTOXICACIONES</vt:lpstr>
      <vt:lpstr>ALERGIAS</vt:lpstr>
      <vt:lpstr>ALERGIAS</vt:lpstr>
      <vt:lpstr>ALERGIAS</vt:lpstr>
      <vt:lpstr>LESIONES ELECTRICAS</vt:lpstr>
      <vt:lpstr>LESIONES ELECTRICAS</vt:lpstr>
      <vt:lpstr>AGOTAMIENTO POR CALOR</vt:lpstr>
      <vt:lpstr>LESIONES POR FRIO</vt:lpstr>
      <vt:lpstr>LESIONES POR FRIO</vt:lpstr>
      <vt:lpstr>EPILEPSIA</vt:lpstr>
      <vt:lpstr>EPILEPSIA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Andrés Vazquez de Novoa</dc:creator>
  <cp:keywords/>
  <cp:lastModifiedBy>Andrés Vazquez de Novoa</cp:lastModifiedBy>
  <cp:revision>202</cp:revision>
  <cp:lastPrinted>2005-03-15T07:48:11Z</cp:lastPrinted>
  <dcterms:created xsi:type="dcterms:W3CDTF">2018-09-18T16:27:09Z</dcterms:created>
  <dcterms:modified xsi:type="dcterms:W3CDTF">2018-10-22T19:49:45Z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TC300086699990</vt:lpwstr>
  </property>
</Properties>
</file>