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041C"/>
    <a:srgbClr val="000000"/>
    <a:srgbClr val="6699FF"/>
    <a:srgbClr val="9999FF"/>
    <a:srgbClr val="003399"/>
    <a:srgbClr val="336699"/>
    <a:srgbClr val="0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79" autoAdjust="0"/>
  </p:normalViewPr>
  <p:slideViewPr>
    <p:cSldViewPr>
      <p:cViewPr>
        <p:scale>
          <a:sx n="110" d="100"/>
          <a:sy n="110" d="100"/>
        </p:scale>
        <p:origin x="270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EA9EB89-80FF-4FC2-872C-743F54209B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B5D26A9-D66C-4E26-85AE-2918BBFFAE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1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1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2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25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4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4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890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981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5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8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43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1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42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32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83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66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05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90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924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595841"/>
                </a:solidFill>
              </a:defRPr>
            </a:lvl1pPr>
          </a:lstStyle>
          <a:p>
            <a:fld id="{4D8070C4-2D7D-4775-9A37-509B8EEEAD09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95841"/>
                </a:solidFill>
              </a:defRPr>
            </a:lvl1pPr>
          </a:lstStyle>
          <a:p>
            <a:r>
              <a:rPr lang="en-US"/>
              <a:t>[Nombre del proyecto]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18B68A-570D-4928-A211-CD8BD8EBE5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8C059A-221D-46D3-B020-329FDEAF53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972275-DE8A-41E3-843B-7BD74E5AAD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6F8004-828B-494E-8723-3962D72AA4B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2291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EAD3C-C7B0-4324-AA99-4329E6134E8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881511-4BF2-412E-B21A-378D996333B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B3A83-E562-45EA-AEFB-6DCAE6FBC4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919987-BAC0-4757-B615-CE197BF918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5AE1C-1E28-4483-B1C5-0B2435EDAF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7C3A5-C8DF-4901-B3C7-24915D97CD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7476FF-E89D-42FC-A3D3-2B6EAEE845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7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B9E63A-34E2-409A-A456-AB74EE8C9C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96D748-452C-4D45-B0C5-F28E57188A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8ED52DAC-906E-4B27-BBB8-49011ED94F6F}" type="datetime1">
              <a:rPr lang="en-US" sz="1400">
                <a:solidFill>
                  <a:srgbClr val="595841"/>
                </a:solidFill>
              </a:rPr>
              <a:pPr eaLnBrk="1" hangingPunct="1"/>
              <a:t>10/28/2018</a:t>
            </a:fld>
            <a:endParaRPr lang="en-US" sz="1400">
              <a:solidFill>
                <a:srgbClr val="595841"/>
              </a:solidFill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595841"/>
                </a:solidFill>
              </a:rPr>
              <a:t>[Nombre del proyecto]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95841"/>
                </a:solidFill>
              </a:defRPr>
            </a:lvl1pPr>
          </a:lstStyle>
          <a:p>
            <a:fld id="{7423B0B5-952C-4B71-A461-4B9C9A24DB25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84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84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84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84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69913" y="1556792"/>
            <a:ext cx="7924800" cy="1143000"/>
          </a:xfrm>
        </p:spPr>
        <p:txBody>
          <a:bodyPr/>
          <a:lstStyle/>
          <a:p>
            <a:r>
              <a:rPr lang="es-ES_tradnl" dirty="0" smtClean="0"/>
              <a:t>Protección catódica</a:t>
            </a:r>
            <a:br>
              <a:rPr lang="es-ES_tradnl" dirty="0" smtClean="0"/>
            </a:br>
            <a:r>
              <a:rPr lang="es-ES_tradnl" dirty="0" smtClean="0"/>
              <a:t>Ánodos de  sacrificio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331913" y="4005064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2400" dirty="0">
                <a:solidFill>
                  <a:srgbClr val="595841"/>
                </a:solidFill>
              </a:rPr>
              <a:t>MATERIALES DE LA INDUSTRIA </a:t>
            </a:r>
            <a:r>
              <a:rPr lang="es-ES" sz="24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24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2400" dirty="0" err="1" smtClean="0">
                <a:solidFill>
                  <a:srgbClr val="595841"/>
                </a:solidFill>
              </a:rPr>
              <a:t>FCEFyN</a:t>
            </a:r>
            <a:r>
              <a:rPr lang="es-ES" sz="2400" dirty="0" smtClean="0">
                <a:solidFill>
                  <a:srgbClr val="595841"/>
                </a:solidFill>
              </a:rPr>
              <a:t> - UNC</a:t>
            </a:r>
            <a:endParaRPr lang="es-ES_tradnl" sz="2400" dirty="0">
              <a:solidFill>
                <a:srgbClr val="59584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10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Número y duración de los electrodos </a:t>
            </a:r>
            <a:r>
              <a:rPr lang="es-ES_tradnl" dirty="0" smtClean="0">
                <a:solidFill>
                  <a:srgbClr val="C00000"/>
                </a:solidFill>
              </a:rPr>
              <a:t>N</a:t>
            </a:r>
            <a:r>
              <a:rPr lang="es-ES_tradnl" dirty="0" smtClean="0"/>
              <a:t> y </a:t>
            </a:r>
            <a:r>
              <a:rPr lang="es-ES_tradnl" dirty="0" smtClean="0">
                <a:solidFill>
                  <a:srgbClr val="C00000"/>
                </a:solidFill>
              </a:rPr>
              <a:t>t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23528" y="3284736"/>
            <a:ext cx="84969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dirty="0" smtClean="0">
              <a:solidFill>
                <a:srgbClr val="C00000"/>
              </a:solidFill>
            </a:endParaRPr>
          </a:p>
          <a:p>
            <a:pPr algn="l"/>
            <a:r>
              <a:rPr lang="es-ES" sz="3200" dirty="0" smtClean="0">
                <a:solidFill>
                  <a:srgbClr val="C00000"/>
                </a:solidFill>
              </a:rPr>
              <a:t>N</a:t>
            </a:r>
            <a:r>
              <a:rPr lang="es-ES" sz="3200" dirty="0" smtClean="0"/>
              <a:t> </a:t>
            </a:r>
            <a:r>
              <a:rPr lang="es-ES" sz="3200" dirty="0"/>
              <a:t>= </a:t>
            </a:r>
            <a:r>
              <a:rPr lang="es-ES" sz="3200" dirty="0" smtClean="0"/>
              <a:t>IT </a:t>
            </a:r>
            <a:r>
              <a:rPr lang="es-ES" sz="3200" dirty="0"/>
              <a:t>/ </a:t>
            </a:r>
            <a:r>
              <a:rPr lang="es-ES" sz="3200" dirty="0" smtClean="0"/>
              <a:t>I</a:t>
            </a:r>
            <a:endParaRPr lang="es-ES" sz="3200" dirty="0" smtClean="0"/>
          </a:p>
          <a:p>
            <a:pPr lvl="0" eaLnBrk="0" hangingPunct="0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eaLnBrk="0" hangingPunct="0"/>
            <a:r>
              <a:rPr lang="es-ES" altLang="es-ES" sz="2400" b="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</a:t>
            </a:r>
          </a:p>
          <a:p>
            <a:pPr lvl="0" eaLnBrk="0" hangingPunct="0"/>
            <a:endParaRPr lang="es-ES" altLang="es-ES" sz="2400" b="0" dirty="0" smtClean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eaLnBrk="0" hangingPunct="0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l" eaLnBrk="0" hangingPunct="0"/>
            <a:r>
              <a:rPr lang="es-ES" altLang="es-ES" sz="2400" b="0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</a:t>
            </a:r>
            <a:r>
              <a:rPr lang="es-ES" altLang="es-ES" sz="2400" b="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400" b="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C * P * </a:t>
            </a:r>
            <a:r>
              <a:rPr lang="es-ES" altLang="es-ES" sz="2400" b="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 * Fu / I</a:t>
            </a:r>
            <a:endParaRPr lang="es-ES" altLang="es-ES" sz="2400" b="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l" eaLnBrk="0" hangingPunct="0"/>
            <a:r>
              <a:rPr lang="es-ES" altLang="es-ES" sz="2400" b="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 </a:t>
            </a:r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capacidad de corriente electrodo </a:t>
            </a:r>
            <a:r>
              <a:rPr lang="es-ES" altLang="es-ES" sz="2400" b="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Amp</a:t>
            </a:r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*a</a:t>
            </a:r>
            <a:r>
              <a:rPr lang="es-ES" altLang="es-ES" sz="2400" b="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ñ</a:t>
            </a:r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o/Kg</a:t>
            </a:r>
            <a:endParaRPr lang="es-ES" altLang="es-ES" sz="2000" b="0" dirty="0"/>
          </a:p>
          <a:p>
            <a:pPr lvl="0" algn="l" eaLnBrk="0" hangingPunct="0"/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= peso electrodo</a:t>
            </a:r>
            <a:endParaRPr lang="es-ES" altLang="es-ES" sz="2000" b="0" dirty="0"/>
          </a:p>
          <a:p>
            <a:pPr lvl="0" algn="l" eaLnBrk="0" hangingPunct="0"/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</a:t>
            </a:r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= rendimiento</a:t>
            </a:r>
            <a:endParaRPr lang="es-ES" altLang="es-ES" sz="2000" b="0" dirty="0">
              <a:sym typeface="Symbol" panose="05050102010706020507" pitchFamily="18" charset="2"/>
            </a:endParaRPr>
          </a:p>
          <a:p>
            <a:pPr lvl="0" algn="l" eaLnBrk="0" hangingPunct="0"/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Fu = factor de utilizaci</a:t>
            </a:r>
            <a:r>
              <a:rPr lang="es-ES" altLang="es-ES" sz="2400" b="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ó</a:t>
            </a:r>
            <a:r>
              <a:rPr lang="es-ES" altLang="es-ES" sz="2400" b="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75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11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Radio de acción o protección </a:t>
            </a:r>
            <a:r>
              <a:rPr lang="es-ES_tradnl" dirty="0" smtClean="0">
                <a:solidFill>
                  <a:srgbClr val="C00000"/>
                </a:solidFill>
              </a:rPr>
              <a:t>r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 txBox="1">
                <a:spLocks noChangeArrowheads="1"/>
              </p:cNvSpPr>
              <p:nvPr/>
            </p:nvSpPr>
            <p:spPr bwMode="auto">
              <a:xfrm>
                <a:off x="395536" y="3212976"/>
                <a:ext cx="8496944" cy="2592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algn="l"/>
                <a:endParaRPr lang="es-ES" sz="3200" b="0" dirty="0" smtClean="0"/>
              </a:p>
              <a:p>
                <a:pPr algn="l"/>
                <a:r>
                  <a:rPr lang="es-ES" sz="2000" b="0" dirty="0" smtClean="0"/>
                  <a:t>Determinada a partir de las densidades </a:t>
                </a:r>
                <a:r>
                  <a:rPr lang="es-ES" sz="2000" b="0" dirty="0"/>
                  <a:t>de corriente de </a:t>
                </a:r>
                <a:r>
                  <a:rPr lang="es-ES" sz="2000" b="0" dirty="0" smtClean="0"/>
                  <a:t>protección para un dado material </a:t>
                </a:r>
                <a:r>
                  <a:rPr lang="es-ES" sz="2000" b="0" dirty="0"/>
                  <a:t>en distintos medios </a:t>
                </a:r>
                <a:r>
                  <a:rPr lang="es-ES" sz="2000" b="0" dirty="0" smtClean="0"/>
                  <a:t>agresivos a través de la relación</a:t>
                </a:r>
              </a:p>
              <a:p>
                <a:r>
                  <a:rPr lang="es-ES" sz="2400" b="0" dirty="0" smtClean="0"/>
                  <a:t>A = I / </a:t>
                </a:r>
                <a:r>
                  <a:rPr lang="es-ES" sz="2400" b="0" dirty="0" err="1" smtClean="0"/>
                  <a:t>im</a:t>
                </a:r>
                <a:endParaRPr lang="es-ES" sz="2400" b="0" dirty="0" smtClean="0"/>
              </a:p>
              <a:p>
                <a:pPr algn="just"/>
                <a:r>
                  <a:rPr lang="es-ES" sz="2000" b="0" dirty="0" smtClean="0"/>
                  <a:t>I = Intensidad de electrodo</a:t>
                </a:r>
              </a:p>
              <a:p>
                <a:pPr algn="just"/>
                <a:r>
                  <a:rPr lang="es-ES" sz="2000" b="0" dirty="0" err="1"/>
                  <a:t>i</a:t>
                </a:r>
                <a:r>
                  <a:rPr lang="es-ES" sz="2000" b="0" dirty="0" err="1" smtClean="0"/>
                  <a:t>m</a:t>
                </a:r>
                <a:r>
                  <a:rPr lang="es-ES" sz="2000" b="0" dirty="0" smtClean="0"/>
                  <a:t> = densidad de corriente de protección material en un medio</a:t>
                </a:r>
              </a:p>
              <a:p>
                <a:pPr algn="just"/>
                <a:r>
                  <a:rPr lang="es-ES" sz="2000" b="0" dirty="0" smtClean="0"/>
                  <a:t>A = área protegida</a:t>
                </a:r>
              </a:p>
              <a:p>
                <a:pPr algn="just"/>
                <a:endParaRPr lang="es-ES" sz="2000" b="0" dirty="0"/>
              </a:p>
              <a:p>
                <a:pPr algn="just"/>
                <a:r>
                  <a:rPr lang="es-ES" sz="2000" b="0" dirty="0" smtClean="0"/>
                  <a:t>En caso de materiales homogéneos se determina a través del área del círculo</a:t>
                </a:r>
              </a:p>
              <a:p>
                <a:r>
                  <a:rPr lang="es-E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2400" b="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s-ES" sz="2400" b="0" dirty="0" smtClean="0"/>
                  <a:t> </a:t>
                </a:r>
              </a:p>
              <a:p>
                <a:pPr algn="l"/>
                <a:endParaRPr lang="es-ES" altLang="es-ES" sz="2400" b="0" dirty="0" smtClean="0">
                  <a:solidFill>
                    <a:schemeClr val="tx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s-ES" sz="3200" dirty="0" smtClean="0"/>
              </a:p>
              <a:p>
                <a:pPr algn="l"/>
                <a:endParaRPr lang="es-ES" sz="3200" dirty="0" smtClean="0"/>
              </a:p>
              <a:p>
                <a:pPr algn="l"/>
                <a:endParaRPr lang="es-ES" sz="3200" dirty="0"/>
              </a:p>
              <a:p>
                <a:pPr algn="just"/>
                <a:r>
                  <a:rPr lang="es-ES" sz="2000" dirty="0"/>
                  <a:t>	</a:t>
                </a:r>
                <a:endParaRPr lang="es-ES" sz="2000" dirty="0" smtClean="0"/>
              </a:p>
              <a:p>
                <a:pPr algn="just"/>
                <a:endParaRPr lang="es-ES" sz="2000" dirty="0" smtClean="0"/>
              </a:p>
              <a:p>
                <a:pPr algn="just"/>
                <a:endParaRPr lang="es-ES" sz="2000" dirty="0"/>
              </a:p>
            </p:txBody>
          </p:sp>
        </mc:Choice>
        <mc:Fallback xmlns="">
          <p:sp>
            <p:nvSpPr>
              <p:cNvPr id="7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212976"/>
                <a:ext cx="8496944" cy="2592288"/>
              </a:xfrm>
              <a:prstGeom prst="rect">
                <a:avLst/>
              </a:prstGeom>
              <a:blipFill rotWithShape="0">
                <a:blip r:embed="rId3"/>
                <a:stretch>
                  <a:fillRect l="-789" t="-57647" r="-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3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Datos necesarios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207060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l"/>
            <a:r>
              <a:rPr lang="es-ES" sz="2000" b="0" dirty="0" smtClean="0"/>
              <a:t>Resistividad del medio </a:t>
            </a:r>
          </a:p>
          <a:p>
            <a:pPr algn="l"/>
            <a:r>
              <a:rPr lang="es-ES" sz="2000" b="0" dirty="0" smtClean="0"/>
              <a:t>Material a proteger -estructura</a:t>
            </a:r>
          </a:p>
          <a:p>
            <a:pPr algn="l"/>
            <a:r>
              <a:rPr lang="es-ES" sz="2000" b="0" dirty="0" smtClean="0"/>
              <a:t>Área - estructura</a:t>
            </a:r>
          </a:p>
          <a:p>
            <a:pPr algn="l"/>
            <a:r>
              <a:rPr lang="es-ES" sz="2000" b="0" dirty="0" smtClean="0"/>
              <a:t>Tensión de protección o trabajo - ánodo</a:t>
            </a:r>
          </a:p>
          <a:p>
            <a:pPr algn="l"/>
            <a:r>
              <a:rPr lang="es-ES" sz="2000" b="0" dirty="0" smtClean="0"/>
              <a:t>Densidad de corriente de protección - estructura</a:t>
            </a:r>
          </a:p>
          <a:p>
            <a:pPr algn="l"/>
            <a:r>
              <a:rPr lang="es-ES" sz="2000" b="0" dirty="0" smtClean="0"/>
              <a:t>Material - ánodo </a:t>
            </a:r>
          </a:p>
          <a:p>
            <a:pPr algn="l"/>
            <a:r>
              <a:rPr lang="es-ES" sz="2000" b="0" dirty="0" smtClean="0"/>
              <a:t>Dimensiones, peso, rendimiento y factor de utilización - ánodo</a:t>
            </a:r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6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Otras consideraciones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just"/>
            <a:r>
              <a:rPr lang="es-ES" sz="2000" dirty="0"/>
              <a:t>Sistema de fijación</a:t>
            </a:r>
          </a:p>
          <a:p>
            <a:pPr algn="just"/>
            <a:r>
              <a:rPr lang="es-ES" sz="2000" dirty="0"/>
              <a:t>Los ánodos se fijan en la estructura a proteger por distintos procedimientos, con la ayuda del alma que los atraviesa, tipo platina, varilla o barra de acero que se suelda, o con grapas, espárragos o simplemente atornillados; en este caso la corriente calculada disminuirá en un 20 o 25% aproximadamente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u="sng" dirty="0"/>
              <a:t>Preguntas:</a:t>
            </a:r>
            <a:endParaRPr lang="es-ES" sz="2000" dirty="0"/>
          </a:p>
          <a:p>
            <a:pPr algn="just"/>
            <a:r>
              <a:rPr lang="es-ES" sz="2000" dirty="0"/>
              <a:t>¿Cómo nos aseguramos que el potencial de trabajo es el calculado?</a:t>
            </a:r>
          </a:p>
          <a:p>
            <a:pPr algn="just"/>
            <a:r>
              <a:rPr lang="es-ES" sz="2000" dirty="0"/>
              <a:t>¿Cómo controlamos resistividad del suelo?</a:t>
            </a:r>
          </a:p>
          <a:p>
            <a:pPr algn="just"/>
            <a:r>
              <a:rPr lang="es-ES" sz="2000" dirty="0"/>
              <a:t>¿Cómo verificamos que la vida útil del electrodo está bien estimada?</a:t>
            </a:r>
          </a:p>
          <a:p>
            <a:pPr algn="just"/>
            <a:r>
              <a:rPr lang="es-ES" sz="2000" dirty="0"/>
              <a:t>¿Qué otros controles podemos realizar?   </a:t>
            </a:r>
          </a:p>
          <a:p>
            <a:pPr algn="just"/>
            <a:endParaRPr lang="es-ES" sz="2000" dirty="0"/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40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Problema propuesto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endParaRPr lang="es-ES" sz="3200" b="0" dirty="0"/>
          </a:p>
          <a:p>
            <a:pPr algn="just"/>
            <a:r>
              <a:rPr lang="es-ES" sz="2400" dirty="0" smtClean="0"/>
              <a:t>Tanque </a:t>
            </a:r>
            <a:r>
              <a:rPr lang="es-ES" sz="2400" dirty="0"/>
              <a:t>enterrado: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Forma</a:t>
            </a:r>
            <a:r>
              <a:rPr lang="es-ES" sz="2400" dirty="0"/>
              <a:t>: cilindro 2 m de diámetro, 4 de profundidad, </a:t>
            </a:r>
            <a:r>
              <a:rPr lang="es-ES" sz="2400" dirty="0" smtClean="0"/>
              <a:t>  tapas </a:t>
            </a:r>
            <a:r>
              <a:rPr lang="es-ES" sz="2400" dirty="0"/>
              <a:t>planas.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Material</a:t>
            </a:r>
            <a:r>
              <a:rPr lang="es-ES" sz="2400" dirty="0"/>
              <a:t>: acero pintado</a:t>
            </a:r>
          </a:p>
          <a:p>
            <a:pPr algn="just"/>
            <a:r>
              <a:rPr lang="es-ES" sz="2400" dirty="0" err="1"/>
              <a:t>Anodos</a:t>
            </a:r>
            <a:r>
              <a:rPr lang="es-ES" sz="2400" dirty="0"/>
              <a:t> de sacrificio: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Cilíndrico</a:t>
            </a:r>
            <a:r>
              <a:rPr lang="es-ES" sz="2400" dirty="0"/>
              <a:t>: 4 cm diámetro x 50 cm largo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Material</a:t>
            </a:r>
            <a:r>
              <a:rPr lang="es-ES" sz="2400" dirty="0"/>
              <a:t>: AZ63 – magnesio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Fu </a:t>
            </a:r>
            <a:r>
              <a:rPr lang="es-ES" sz="2400" dirty="0"/>
              <a:t>recomendado: 0,75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Suelo: resistividad eléctrica 350 oms.cm </a:t>
            </a:r>
          </a:p>
          <a:p>
            <a:pPr algn="just"/>
            <a:r>
              <a:rPr lang="es-ES" sz="2400" u="sng" dirty="0"/>
              <a:t>Determinar: </a:t>
            </a:r>
            <a:r>
              <a:rPr lang="es-ES" sz="2400" dirty="0"/>
              <a:t>Número de electrodos a utilizar. Separación máxima y vida útil  de los mismos</a:t>
            </a:r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420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15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501032"/>
            <a:ext cx="7924800" cy="1143000"/>
          </a:xfrm>
        </p:spPr>
        <p:txBody>
          <a:bodyPr/>
          <a:lstStyle/>
          <a:p>
            <a:r>
              <a:rPr lang="es-ES_tradnl" dirty="0" smtClean="0"/>
              <a:t>Datos adicionales problema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34088"/>
            <a:ext cx="4938188" cy="35298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938910" y="183408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Electrodo</a:t>
            </a:r>
          </a:p>
        </p:txBody>
      </p:sp>
    </p:spTree>
    <p:extLst>
      <p:ext uri="{BB962C8B-B14F-4D97-AF65-F5344CB8AC3E}">
        <p14:creationId xmlns:p14="http://schemas.microsoft.com/office/powerpoint/2010/main" val="44788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453441"/>
            <a:ext cx="7924800" cy="1143000"/>
          </a:xfrm>
        </p:spPr>
        <p:txBody>
          <a:bodyPr/>
          <a:lstStyle/>
          <a:p>
            <a:r>
              <a:rPr lang="es-ES_tradnl" dirty="0" smtClean="0"/>
              <a:t>Datos adicionales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91" y="1849530"/>
            <a:ext cx="6732923" cy="39788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99780" y="1434853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Densidad de corriente </a:t>
            </a:r>
            <a:r>
              <a:rPr lang="es-ES" dirty="0" smtClean="0">
                <a:solidFill>
                  <a:srgbClr val="C00000"/>
                </a:solidFill>
              </a:rPr>
              <a:t>material/medio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17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453441"/>
            <a:ext cx="7924800" cy="1143000"/>
          </a:xfrm>
        </p:spPr>
        <p:txBody>
          <a:bodyPr/>
          <a:lstStyle/>
          <a:p>
            <a:r>
              <a:rPr lang="es-ES_tradnl" dirty="0" smtClean="0"/>
              <a:t>Datos adicionales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099780" y="1434853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Resistividad agua salada </a:t>
            </a:r>
            <a:r>
              <a:rPr lang="es-ES" dirty="0" err="1">
                <a:solidFill>
                  <a:srgbClr val="C00000"/>
                </a:solidFill>
              </a:rPr>
              <a:t>oms</a:t>
            </a:r>
            <a:r>
              <a:rPr lang="es-ES" dirty="0">
                <a:solidFill>
                  <a:srgbClr val="C00000"/>
                </a:solidFill>
              </a:rPr>
              <a:t> cm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76" y="1861262"/>
            <a:ext cx="7086226" cy="12076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76" y="3467090"/>
            <a:ext cx="5401524" cy="165215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93913" y="309724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Resistividad agua </a:t>
            </a:r>
            <a:r>
              <a:rPr lang="es-ES" dirty="0" smtClean="0">
                <a:solidFill>
                  <a:srgbClr val="C00000"/>
                </a:solidFill>
              </a:rPr>
              <a:t>de mar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4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18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453441"/>
            <a:ext cx="7924800" cy="1143000"/>
          </a:xfrm>
        </p:spPr>
        <p:txBody>
          <a:bodyPr/>
          <a:lstStyle/>
          <a:p>
            <a:r>
              <a:rPr lang="es-ES_tradnl" dirty="0" smtClean="0"/>
              <a:t>Datos adicionales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3466056"/>
            <a:ext cx="8496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endParaRPr lang="es-ES" sz="3200" b="0" dirty="0" smtClean="0"/>
          </a:p>
          <a:p>
            <a:pPr algn="l"/>
            <a:endParaRPr lang="es-ES" altLang="es-ES" sz="2400" b="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l"/>
            <a:endParaRPr lang="es-ES" sz="3200" dirty="0" smtClean="0"/>
          </a:p>
          <a:p>
            <a:pPr algn="l"/>
            <a:endParaRPr lang="es-ES" sz="3200" dirty="0" smtClean="0"/>
          </a:p>
          <a:p>
            <a:pPr algn="l"/>
            <a:endParaRPr lang="es-ES" sz="3200" dirty="0"/>
          </a:p>
          <a:p>
            <a:pPr algn="just"/>
            <a:r>
              <a:rPr lang="es-ES" sz="2000" dirty="0"/>
              <a:t>	</a:t>
            </a:r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87" y="1412776"/>
            <a:ext cx="6456226" cy="4441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83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23528" y="1196752"/>
            <a:ext cx="8496944" cy="4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_tradnl" sz="2400" kern="0" dirty="0" smtClean="0">
                <a:latin typeface="+mn-lt"/>
              </a:rPr>
              <a:t>Objetivos:</a:t>
            </a:r>
          </a:p>
          <a:p>
            <a:pPr algn="just"/>
            <a:endParaRPr lang="es-ES_tradnl" sz="2400" kern="0" dirty="0" smtClean="0">
              <a:latin typeface="+mn-lt"/>
            </a:endParaRPr>
          </a:p>
          <a:p>
            <a:pPr algn="just"/>
            <a:r>
              <a:rPr lang="es-ES_tradnl" sz="2400" kern="0" dirty="0" smtClean="0">
                <a:latin typeface="+mn-lt"/>
              </a:rPr>
              <a:t>-Brindar al alumno conceptos básicos sobre la metodología de protección catódica </a:t>
            </a:r>
          </a:p>
          <a:p>
            <a:pPr algn="just"/>
            <a:endParaRPr lang="es-ES_tradnl" sz="2400" kern="0" dirty="0">
              <a:latin typeface="+mn-lt"/>
            </a:endParaRPr>
          </a:p>
          <a:p>
            <a:pPr algn="just"/>
            <a:r>
              <a:rPr lang="es-ES_tradnl" sz="2400" kern="0" dirty="0" smtClean="0">
                <a:latin typeface="+mn-lt"/>
              </a:rPr>
              <a:t>-Proveer una guía práctica para estimar parámetros básicos de una operación de </a:t>
            </a:r>
            <a:r>
              <a:rPr lang="es-ES_tradnl" sz="2400" kern="0" dirty="0" err="1" smtClean="0">
                <a:latin typeface="+mn-lt"/>
              </a:rPr>
              <a:t>prot</a:t>
            </a:r>
            <a:r>
              <a:rPr lang="es-ES_tradnl" sz="2400" kern="0" dirty="0" smtClean="0">
                <a:latin typeface="+mn-lt"/>
              </a:rPr>
              <a:t>. </a:t>
            </a:r>
            <a:r>
              <a:rPr lang="es-ES_tradnl" sz="2400" kern="0" dirty="0">
                <a:latin typeface="+mn-lt"/>
              </a:rPr>
              <a:t>c</a:t>
            </a:r>
            <a:r>
              <a:rPr lang="es-ES_tradnl" sz="2400" kern="0" dirty="0" smtClean="0">
                <a:latin typeface="+mn-lt"/>
              </a:rPr>
              <a:t>at. ánodo </a:t>
            </a:r>
            <a:r>
              <a:rPr lang="es-ES_tradnl" sz="2400" kern="0" dirty="0" err="1" smtClean="0">
                <a:latin typeface="+mn-lt"/>
              </a:rPr>
              <a:t>sacr</a:t>
            </a:r>
            <a:r>
              <a:rPr lang="es-ES_tradnl" sz="2400" kern="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07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Conceptos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23528" y="1196752"/>
            <a:ext cx="8496944" cy="4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_tradnl" sz="2400" kern="0" dirty="0" smtClean="0">
                <a:latin typeface="+mn-lt"/>
              </a:rPr>
              <a:t>-Aplicable a estructuras metálicas que trabajan como celda de corrosión</a:t>
            </a:r>
          </a:p>
          <a:p>
            <a:pPr algn="just"/>
            <a:endParaRPr lang="es-ES_tradnl" sz="2400" kern="0" dirty="0" smtClean="0">
              <a:latin typeface="+mn-lt"/>
            </a:endParaRPr>
          </a:p>
          <a:p>
            <a:pPr algn="just"/>
            <a:r>
              <a:rPr lang="es-ES_tradnl" sz="2400" kern="0" dirty="0" smtClean="0">
                <a:latin typeface="+mn-lt"/>
              </a:rPr>
              <a:t>-Obliga a la estructura a proteger a comportarse como cátodo</a:t>
            </a:r>
          </a:p>
          <a:p>
            <a:pPr algn="just"/>
            <a:endParaRPr lang="es-ES_tradnl" sz="2400" kern="0" dirty="0">
              <a:latin typeface="+mn-lt"/>
            </a:endParaRPr>
          </a:p>
          <a:p>
            <a:pPr algn="just"/>
            <a:r>
              <a:rPr lang="es-ES_tradnl" sz="2400" kern="0" dirty="0" smtClean="0">
                <a:latin typeface="+mn-lt"/>
              </a:rPr>
              <a:t>-Elementos metálicos (ánodos de sacrificio) se adosan a la estructura</a:t>
            </a:r>
          </a:p>
          <a:p>
            <a:pPr algn="just"/>
            <a:endParaRPr lang="es-ES_tradnl" sz="2400" kern="0" dirty="0">
              <a:latin typeface="+mn-lt"/>
            </a:endParaRPr>
          </a:p>
          <a:p>
            <a:r>
              <a:rPr lang="es-ES_tradnl" sz="2400" kern="0" dirty="0" smtClean="0">
                <a:solidFill>
                  <a:srgbClr val="C00000"/>
                </a:solidFill>
                <a:latin typeface="+mn-lt"/>
              </a:rPr>
              <a:t>Potenciales de disolución/reducción</a:t>
            </a:r>
          </a:p>
          <a:p>
            <a:r>
              <a:rPr lang="es-ES_tradnl" sz="2400" kern="0" dirty="0" err="1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s-ES_tradnl" sz="1600" kern="0" dirty="0" err="1" smtClean="0">
                <a:solidFill>
                  <a:srgbClr val="C00000"/>
                </a:solidFill>
                <a:latin typeface="+mn-lt"/>
              </a:rPr>
              <a:t>estructura</a:t>
            </a:r>
            <a:r>
              <a:rPr lang="es-ES_tradnl" sz="2400" kern="0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es-ES_tradnl" sz="2400" kern="0" dirty="0" err="1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s-ES_tradnl" sz="1600" kern="0" dirty="0" err="1" smtClean="0">
                <a:solidFill>
                  <a:srgbClr val="C00000"/>
                </a:solidFill>
                <a:latin typeface="+mn-lt"/>
              </a:rPr>
              <a:t>ánodo</a:t>
            </a:r>
            <a:r>
              <a:rPr lang="es-ES_tradnl" sz="2400" kern="0" dirty="0" smtClean="0">
                <a:solidFill>
                  <a:srgbClr val="C00000"/>
                </a:solidFill>
                <a:latin typeface="+mn-lt"/>
              </a:rPr>
              <a:t> &gt;&gt; 0</a:t>
            </a:r>
          </a:p>
          <a:p>
            <a:pPr algn="just"/>
            <a:r>
              <a:rPr lang="es-ES_tradnl" sz="2400" kern="0" dirty="0" smtClean="0">
                <a:latin typeface="+mn-lt"/>
              </a:rPr>
              <a:t>Equivalentemente </a:t>
            </a:r>
            <a:r>
              <a:rPr lang="es-ES_tradnl" sz="2400" kern="0" dirty="0" err="1" smtClean="0">
                <a:latin typeface="+mn-lt"/>
              </a:rPr>
              <a:t>Eánodo</a:t>
            </a:r>
            <a:r>
              <a:rPr lang="es-ES_tradnl" sz="2400" kern="0" dirty="0" smtClean="0">
                <a:latin typeface="+mn-lt"/>
              </a:rPr>
              <a:t>&lt;&lt;</a:t>
            </a:r>
            <a:r>
              <a:rPr lang="es-ES_tradnl" sz="2400" kern="0" dirty="0" err="1" smtClean="0">
                <a:latin typeface="+mn-lt"/>
              </a:rPr>
              <a:t>Eestructura</a:t>
            </a:r>
            <a:r>
              <a:rPr lang="es-ES_tradnl" sz="2400" kern="0" dirty="0" smtClean="0">
                <a:latin typeface="+mn-lt"/>
              </a:rPr>
              <a:t>; </a:t>
            </a:r>
            <a:r>
              <a:rPr lang="es-ES_tradnl" sz="2400" kern="0" dirty="0" err="1" smtClean="0">
                <a:latin typeface="+mn-lt"/>
              </a:rPr>
              <a:t>Eánodo</a:t>
            </a:r>
            <a:r>
              <a:rPr lang="es-ES_tradnl" sz="2400" kern="0" dirty="0" smtClean="0">
                <a:latin typeface="+mn-lt"/>
              </a:rPr>
              <a:t> &lt;&lt;0</a:t>
            </a:r>
          </a:p>
        </p:txBody>
      </p:sp>
    </p:spTree>
    <p:extLst>
      <p:ext uri="{BB962C8B-B14F-4D97-AF65-F5344CB8AC3E}">
        <p14:creationId xmlns:p14="http://schemas.microsoft.com/office/powerpoint/2010/main" val="365487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648072"/>
          </a:xfrm>
        </p:spPr>
        <p:txBody>
          <a:bodyPr/>
          <a:lstStyle/>
          <a:p>
            <a:r>
              <a:rPr lang="es-ES_tradnl" dirty="0" smtClean="0"/>
              <a:t>Procedimiento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1412776"/>
            <a:ext cx="8496944" cy="405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_tradnl" sz="1800" dirty="0"/>
              <a:t>Poner en contacto el</a:t>
            </a:r>
          </a:p>
          <a:p>
            <a:pPr algn="just"/>
            <a:r>
              <a:rPr lang="es-ES_tradnl" sz="1800" dirty="0"/>
              <a:t>ánodo y la estructura</a:t>
            </a:r>
          </a:p>
          <a:p>
            <a:pPr algn="just"/>
            <a:r>
              <a:rPr lang="es-ES_tradnl" sz="1800" dirty="0"/>
              <a:t>a proteger</a:t>
            </a:r>
          </a:p>
          <a:p>
            <a:pPr algn="just"/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Forma de sujeción es </a:t>
            </a: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Importante</a:t>
            </a:r>
          </a:p>
          <a:p>
            <a:pPr algn="just"/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Soldadura</a:t>
            </a:r>
            <a:endParaRPr lang="es-ES_tradnl" sz="2000" kern="0" dirty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Atornillado</a:t>
            </a: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Remachado</a:t>
            </a:r>
          </a:p>
          <a:p>
            <a:pPr algn="just"/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_tradnl" sz="2000" kern="0" dirty="0"/>
              <a:t>-Ánodos de sacrificio: </a:t>
            </a:r>
          </a:p>
          <a:p>
            <a:pPr algn="just"/>
            <a:r>
              <a:rPr lang="es-ES_tradnl" sz="2000" kern="0" dirty="0">
                <a:solidFill>
                  <a:srgbClr val="96041C"/>
                </a:solidFill>
              </a:rPr>
              <a:t>	composición </a:t>
            </a:r>
          </a:p>
          <a:p>
            <a:pPr algn="just"/>
            <a:r>
              <a:rPr lang="es-ES_tradnl" sz="2000" kern="0" dirty="0">
                <a:solidFill>
                  <a:srgbClr val="96041C"/>
                </a:solidFill>
              </a:rPr>
              <a:t>	masa </a:t>
            </a:r>
          </a:p>
          <a:p>
            <a:pPr algn="just"/>
            <a:r>
              <a:rPr lang="es-ES_tradnl" sz="2000" kern="0" dirty="0">
                <a:solidFill>
                  <a:srgbClr val="96041C"/>
                </a:solidFill>
              </a:rPr>
              <a:t>	dimensiones y forma</a:t>
            </a:r>
            <a:r>
              <a:rPr lang="es-ES_tradnl" sz="2000" kern="0" dirty="0"/>
              <a:t> </a:t>
            </a:r>
          </a:p>
          <a:p>
            <a:pPr algn="just"/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</p:txBody>
      </p:sp>
      <p:pic>
        <p:nvPicPr>
          <p:cNvPr id="8" name="Imagen 7" descr="Resultado de imagen para esquema ánodos de sacrifici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1461"/>
            <a:ext cx="2533925" cy="3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806" t="57792" r="50386" b="16924"/>
          <a:stretch/>
        </p:blipFill>
        <p:spPr>
          <a:xfrm>
            <a:off x="5969139" y="1481461"/>
            <a:ext cx="2195736" cy="25616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lum contrast="2000"/>
          </a:blip>
          <a:stretch>
            <a:fillRect/>
          </a:stretch>
        </p:blipFill>
        <p:spPr>
          <a:xfrm>
            <a:off x="5969139" y="4073178"/>
            <a:ext cx="2940046" cy="11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5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Ánodos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980728"/>
            <a:ext cx="8496944" cy="4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_tradnl" sz="2000" kern="0" dirty="0" smtClean="0">
                <a:latin typeface="+mn-lt"/>
              </a:rPr>
              <a:t>-Se fabrican por colada: menor </a:t>
            </a:r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segregación</a:t>
            </a:r>
          </a:p>
          <a:p>
            <a:pPr algn="just"/>
            <a:r>
              <a:rPr lang="es-ES_tradnl" sz="2000" kern="0" dirty="0" smtClean="0">
                <a:latin typeface="+mn-lt"/>
              </a:rPr>
              <a:t>-Ausencia: 	</a:t>
            </a:r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inclusiones materia extraña </a:t>
            </a:r>
          </a:p>
          <a:p>
            <a:pPr algn="just"/>
            <a:r>
              <a:rPr lang="es-ES_tradnl" sz="2000" kern="0" dirty="0">
                <a:solidFill>
                  <a:srgbClr val="96041C"/>
                </a:solidFill>
                <a:latin typeface="+mn-lt"/>
              </a:rPr>
              <a:t>	</a:t>
            </a:r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	segregación componentes de aleación  </a:t>
            </a:r>
          </a:p>
          <a:p>
            <a:pPr algn="just"/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		sopladuras y rechupes</a:t>
            </a:r>
          </a:p>
          <a:p>
            <a:pPr algn="just"/>
            <a:r>
              <a:rPr lang="es-ES" sz="2000" dirty="0"/>
              <a:t>-C</a:t>
            </a:r>
            <a:r>
              <a:rPr lang="es-ES" sz="2000" kern="0" dirty="0"/>
              <a:t>orrosión uniformemente</a:t>
            </a:r>
            <a:r>
              <a:rPr lang="es-ES" sz="2000" kern="0" dirty="0" smtClean="0"/>
              <a:t>.</a:t>
            </a:r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" sz="2000" kern="0" dirty="0" smtClean="0">
                <a:latin typeface="+mn-lt"/>
              </a:rPr>
              <a:t>-Potencial  negativo </a:t>
            </a:r>
            <a:r>
              <a:rPr lang="es-ES" sz="2000" kern="0" dirty="0">
                <a:latin typeface="+mn-lt"/>
              </a:rPr>
              <a:t>para </a:t>
            </a:r>
            <a:r>
              <a:rPr lang="es-ES" sz="2000" kern="0" dirty="0" smtClean="0">
                <a:latin typeface="+mn-lt"/>
              </a:rPr>
              <a:t>polarizar </a:t>
            </a:r>
            <a:r>
              <a:rPr lang="es-ES" sz="2000" kern="0" dirty="0">
                <a:latin typeface="+mn-lt"/>
              </a:rPr>
              <a:t>estructura </a:t>
            </a:r>
            <a:r>
              <a:rPr lang="es-ES" sz="2000" kern="0" dirty="0" smtClean="0">
                <a:latin typeface="+mn-lt"/>
              </a:rPr>
              <a:t>(acero </a:t>
            </a:r>
            <a:r>
              <a:rPr lang="es-ES" sz="2000" kern="0" dirty="0">
                <a:latin typeface="+mn-lt"/>
              </a:rPr>
              <a:t>a -0,8 V</a:t>
            </a:r>
            <a:r>
              <a:rPr lang="es-ES" sz="2000" kern="0" dirty="0" smtClean="0">
                <a:latin typeface="+mn-lt"/>
              </a:rPr>
              <a:t>)</a:t>
            </a:r>
            <a:endParaRPr lang="es-ES_tradnl" sz="2000" kern="0" dirty="0">
              <a:latin typeface="+mn-lt"/>
            </a:endParaRPr>
          </a:p>
          <a:p>
            <a:pPr algn="just"/>
            <a:r>
              <a:rPr lang="es-ES_tradnl" sz="2000" kern="0" dirty="0" smtClean="0"/>
              <a:t>-Baja tendencia a </a:t>
            </a:r>
            <a:r>
              <a:rPr lang="es-ES_tradnl" sz="2000" kern="0" dirty="0" smtClean="0">
                <a:solidFill>
                  <a:srgbClr val="96041C"/>
                </a:solidFill>
              </a:rPr>
              <a:t>polarizar</a:t>
            </a:r>
          </a:p>
          <a:p>
            <a:pPr algn="just"/>
            <a:r>
              <a:rPr lang="es-ES_tradnl" sz="2000" kern="0" dirty="0" smtClean="0">
                <a:latin typeface="+mn-lt"/>
              </a:rPr>
              <a:t>-Alta </a:t>
            </a:r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sobretensión de hidrógeno</a:t>
            </a:r>
          </a:p>
          <a:p>
            <a:pPr algn="just"/>
            <a:r>
              <a:rPr lang="es-ES_tradnl" sz="2000" kern="0" dirty="0">
                <a:latin typeface="+mn-lt"/>
              </a:rPr>
              <a:t>-E</a:t>
            </a:r>
            <a:r>
              <a:rPr lang="es-ES" sz="2000" kern="0" dirty="0">
                <a:latin typeface="+mn-lt"/>
              </a:rPr>
              <a:t>elevado rendimiento eléctrico en </a:t>
            </a:r>
            <a:r>
              <a:rPr lang="es-ES" sz="2000" dirty="0" smtClean="0">
                <a:solidFill>
                  <a:srgbClr val="96041C"/>
                </a:solidFill>
              </a:rPr>
              <a:t>A/h*kg</a:t>
            </a:r>
            <a:r>
              <a:rPr lang="es-ES" sz="2000" dirty="0">
                <a:solidFill>
                  <a:srgbClr val="96041C"/>
                </a:solidFill>
              </a:rPr>
              <a:t>.</a:t>
            </a:r>
          </a:p>
          <a:p>
            <a:pPr algn="just"/>
            <a:r>
              <a:rPr lang="es-ES" sz="2000" kern="0" dirty="0" smtClean="0">
                <a:latin typeface="+mn-lt"/>
              </a:rPr>
              <a:t>-Fundirse </a:t>
            </a:r>
            <a:r>
              <a:rPr lang="es-ES" sz="2000" kern="0" dirty="0">
                <a:latin typeface="+mn-lt"/>
              </a:rPr>
              <a:t>en diferentes formas y tamaños.</a:t>
            </a:r>
          </a:p>
          <a:p>
            <a:pPr algn="just"/>
            <a:r>
              <a:rPr lang="es-ES" sz="2000" kern="0" dirty="0" smtClean="0">
                <a:latin typeface="+mn-lt"/>
              </a:rPr>
              <a:t>-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Aleaciones</a:t>
            </a:r>
            <a:r>
              <a:rPr lang="es-ES" sz="2000" kern="0" dirty="0" smtClean="0">
                <a:latin typeface="+mn-lt"/>
              </a:rPr>
              <a:t> </a:t>
            </a:r>
            <a:r>
              <a:rPr lang="es-ES" sz="2000" kern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sz="2000" kern="0" dirty="0" smtClean="0">
                <a:latin typeface="+mn-lt"/>
              </a:rPr>
              <a:t>Bajo costo </a:t>
            </a:r>
            <a:endParaRPr lang="es-ES_tradnl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36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Aleaciones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980728"/>
            <a:ext cx="8496944" cy="4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_tradnl" sz="2000" kern="0" dirty="0" smtClean="0">
                <a:latin typeface="+mn-lt"/>
              </a:rPr>
              <a:t>Composición: aleaciones de </a:t>
            </a:r>
            <a:r>
              <a:rPr lang="es-ES_tradnl" sz="2000" kern="0" dirty="0" smtClean="0">
                <a:solidFill>
                  <a:srgbClr val="96041C"/>
                </a:solidFill>
                <a:latin typeface="+mn-lt"/>
              </a:rPr>
              <a:t>Zinc, Magnesio, Aluminio</a:t>
            </a:r>
          </a:p>
          <a:p>
            <a:pPr algn="just"/>
            <a:r>
              <a:rPr lang="es-ES" sz="1400" b="0" dirty="0" smtClean="0"/>
              <a:t>A.S.T.M</a:t>
            </a:r>
            <a:r>
              <a:rPr lang="es-ES" sz="1400" b="0" dirty="0"/>
              <a:t>.- B6-46 y la </a:t>
            </a:r>
            <a:r>
              <a:rPr lang="es-ES" sz="1400" b="0" dirty="0" smtClean="0"/>
              <a:t>especificación norteamericana </a:t>
            </a:r>
            <a:r>
              <a:rPr lang="es-ES" sz="1400" b="0" dirty="0"/>
              <a:t>U.S. Mil-A 18001 H </a:t>
            </a:r>
            <a:r>
              <a:rPr lang="es-ES" sz="1400" b="0" dirty="0" smtClean="0"/>
              <a:t>definen composición.</a:t>
            </a:r>
            <a:endParaRPr lang="es-ES_tradnl" sz="14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  <a:p>
            <a:pPr algn="just"/>
            <a:r>
              <a:rPr lang="es-ES_tradnl" sz="2000" kern="0" dirty="0">
                <a:latin typeface="+mn-lt"/>
              </a:rPr>
              <a:t>Propiedades ánodo:</a:t>
            </a:r>
          </a:p>
          <a:p>
            <a:pPr algn="just"/>
            <a:r>
              <a:rPr lang="es-ES" sz="2000" b="0" dirty="0"/>
              <a:t>• </a:t>
            </a:r>
            <a:r>
              <a:rPr lang="es-ES" sz="2000" b="0" dirty="0" smtClean="0"/>
              <a:t>Potencial </a:t>
            </a:r>
            <a:r>
              <a:rPr lang="es-ES" sz="2000" b="0" dirty="0"/>
              <a:t>de disolución.</a:t>
            </a:r>
          </a:p>
          <a:p>
            <a:pPr algn="just"/>
            <a:r>
              <a:rPr lang="es-ES" sz="2000" b="0" dirty="0" smtClean="0"/>
              <a:t>• Rendimiento </a:t>
            </a:r>
            <a:r>
              <a:rPr lang="es-ES" sz="2000" b="0" dirty="0"/>
              <a:t>de corriente.</a:t>
            </a:r>
          </a:p>
          <a:p>
            <a:pPr algn="just"/>
            <a:r>
              <a:rPr lang="es-ES" sz="2000" b="0" dirty="0"/>
              <a:t>• Polarización.</a:t>
            </a:r>
          </a:p>
          <a:p>
            <a:pPr algn="just"/>
            <a:r>
              <a:rPr lang="es-ES" sz="2000" b="0" dirty="0"/>
              <a:t>• Homogeneidad de la corrosión anódica.</a:t>
            </a:r>
          </a:p>
          <a:p>
            <a:pPr algn="just"/>
            <a:endParaRPr lang="es-ES" sz="2000" b="0" dirty="0" smtClean="0"/>
          </a:p>
          <a:p>
            <a:pPr algn="just"/>
            <a:r>
              <a:rPr lang="es-ES" sz="2000" dirty="0" smtClean="0"/>
              <a:t>Producto de corrosión</a:t>
            </a:r>
            <a:r>
              <a:rPr lang="es-ES" sz="2000" b="0" dirty="0" smtClean="0"/>
              <a:t>:</a:t>
            </a:r>
            <a:endParaRPr lang="es-ES" sz="2000" b="0" dirty="0"/>
          </a:p>
          <a:p>
            <a:pPr algn="just"/>
            <a:r>
              <a:rPr lang="es-ES" sz="2000" b="0" dirty="0"/>
              <a:t>• Porosidad.</a:t>
            </a:r>
          </a:p>
          <a:p>
            <a:pPr algn="just"/>
            <a:r>
              <a:rPr lang="es-ES" sz="2000" b="0" dirty="0"/>
              <a:t>• Adherencia.</a:t>
            </a:r>
          </a:p>
          <a:p>
            <a:pPr algn="just"/>
            <a:r>
              <a:rPr lang="es-ES" sz="2000" b="0" dirty="0"/>
              <a:t>• Dureza.</a:t>
            </a:r>
          </a:p>
          <a:p>
            <a:pPr algn="just"/>
            <a:r>
              <a:rPr lang="es-ES" sz="2000" b="0" dirty="0"/>
              <a:t>• Conductividad eléctrica.</a:t>
            </a:r>
            <a:endParaRPr lang="es-ES_tradnl" sz="2000" kern="0" dirty="0" smtClean="0">
              <a:solidFill>
                <a:srgbClr val="9604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282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7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Pasos de cálculo</a:t>
            </a:r>
            <a:endParaRPr lang="es-ES_tradnl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99592" y="908720"/>
            <a:ext cx="8496944" cy="4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" sz="2000" kern="0" dirty="0">
                <a:latin typeface="+mn-lt"/>
              </a:rPr>
              <a:t>Determinar cuántos ánodos se requieren, radio de acción y su vida </a:t>
            </a:r>
            <a:r>
              <a:rPr lang="es-ES" sz="2000" kern="0" dirty="0" smtClean="0">
                <a:latin typeface="+mn-lt"/>
              </a:rPr>
              <a:t>útil: </a:t>
            </a:r>
          </a:p>
          <a:p>
            <a:r>
              <a:rPr lang="es-ES" sz="2000" kern="0" dirty="0" smtClean="0">
                <a:solidFill>
                  <a:srgbClr val="C00000"/>
                </a:solidFill>
                <a:latin typeface="+mn-lt"/>
              </a:rPr>
              <a:t>LEY de ohm </a:t>
            </a:r>
          </a:p>
          <a:p>
            <a:r>
              <a:rPr lang="es-ES" sz="2000" kern="0" dirty="0" smtClean="0">
                <a:solidFill>
                  <a:srgbClr val="C00000"/>
                </a:solidFill>
                <a:latin typeface="+mn-lt"/>
              </a:rPr>
              <a:t>Equivalente mol/</a:t>
            </a:r>
            <a:r>
              <a:rPr lang="es-ES" sz="2000" kern="0" dirty="0" err="1" smtClean="0">
                <a:solidFill>
                  <a:srgbClr val="C00000"/>
                </a:solidFill>
                <a:latin typeface="+mn-lt"/>
              </a:rPr>
              <a:t>coulom</a:t>
            </a:r>
            <a:endParaRPr lang="es-ES" sz="2000" kern="0" dirty="0" smtClean="0">
              <a:solidFill>
                <a:srgbClr val="C00000"/>
              </a:solidFill>
              <a:latin typeface="+mn-lt"/>
            </a:endParaRPr>
          </a:p>
          <a:p>
            <a:endParaRPr lang="es-ES" sz="2000" kern="0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es-ES" sz="2000" kern="0" dirty="0" smtClean="0">
                <a:latin typeface="+mn-lt"/>
              </a:rPr>
              <a:t>Cálculos:</a:t>
            </a:r>
            <a:endParaRPr lang="es-ES" sz="2000" kern="0" dirty="0">
              <a:latin typeface="+mn-lt"/>
            </a:endParaRPr>
          </a:p>
          <a:p>
            <a:pPr algn="just"/>
            <a:r>
              <a:rPr lang="es-ES" sz="2000" kern="0" dirty="0">
                <a:solidFill>
                  <a:srgbClr val="96041C"/>
                </a:solidFill>
                <a:latin typeface="+mn-lt"/>
              </a:rPr>
              <a:t>1.	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R: </a:t>
            </a:r>
            <a:r>
              <a:rPr lang="es-ES" sz="2000" kern="0" dirty="0" smtClean="0">
                <a:latin typeface="+mn-lt"/>
              </a:rPr>
              <a:t>resistencia </a:t>
            </a:r>
            <a:r>
              <a:rPr lang="es-ES" sz="2000" kern="0" dirty="0">
                <a:latin typeface="+mn-lt"/>
              </a:rPr>
              <a:t>del sistema (electrodo/agua/suelo)</a:t>
            </a:r>
          </a:p>
          <a:p>
            <a:pPr algn="just"/>
            <a:r>
              <a:rPr lang="es-ES" sz="2000" kern="0" dirty="0">
                <a:solidFill>
                  <a:srgbClr val="96041C"/>
                </a:solidFill>
                <a:latin typeface="+mn-lt"/>
              </a:rPr>
              <a:t>2.	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I, IT: </a:t>
            </a:r>
            <a:r>
              <a:rPr lang="es-ES" sz="2000" kern="0" dirty="0" smtClean="0">
                <a:latin typeface="+mn-lt"/>
              </a:rPr>
              <a:t>intensidad </a:t>
            </a:r>
            <a:r>
              <a:rPr lang="es-ES" sz="2000" kern="0" dirty="0">
                <a:latin typeface="+mn-lt"/>
              </a:rPr>
              <a:t>de corriente en el electrodo y </a:t>
            </a:r>
            <a:r>
              <a:rPr lang="es-ES" sz="2000" kern="0" dirty="0" smtClean="0">
                <a:latin typeface="+mn-lt"/>
              </a:rPr>
              <a:t>corriente </a:t>
            </a:r>
            <a:r>
              <a:rPr lang="es-ES" sz="2000" kern="0" dirty="0">
                <a:latin typeface="+mn-lt"/>
              </a:rPr>
              <a:t>total necesaria para proteger la estructura</a:t>
            </a:r>
          </a:p>
          <a:p>
            <a:pPr algn="just"/>
            <a:r>
              <a:rPr lang="es-ES" sz="2000" kern="0" dirty="0">
                <a:solidFill>
                  <a:srgbClr val="96041C"/>
                </a:solidFill>
                <a:latin typeface="+mn-lt"/>
              </a:rPr>
              <a:t>3.	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N: </a:t>
            </a:r>
            <a:r>
              <a:rPr lang="es-ES" sz="2000" kern="0" dirty="0" smtClean="0">
                <a:latin typeface="+mn-lt"/>
              </a:rPr>
              <a:t>número </a:t>
            </a:r>
            <a:r>
              <a:rPr lang="es-ES" sz="2000" kern="0" dirty="0">
                <a:latin typeface="+mn-lt"/>
              </a:rPr>
              <a:t>de electrodos</a:t>
            </a:r>
          </a:p>
          <a:p>
            <a:pPr algn="just"/>
            <a:r>
              <a:rPr lang="es-ES" sz="2000" kern="0" dirty="0">
                <a:solidFill>
                  <a:srgbClr val="96041C"/>
                </a:solidFill>
                <a:latin typeface="+mn-lt"/>
              </a:rPr>
              <a:t>4.	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t: </a:t>
            </a:r>
            <a:r>
              <a:rPr lang="es-ES" sz="2000" kern="0" dirty="0">
                <a:latin typeface="+mn-lt"/>
              </a:rPr>
              <a:t>duración de los electrodos a partir de sus características individuales</a:t>
            </a:r>
          </a:p>
          <a:p>
            <a:pPr algn="just"/>
            <a:r>
              <a:rPr lang="es-ES" sz="2000" kern="0" dirty="0">
                <a:solidFill>
                  <a:srgbClr val="96041C"/>
                </a:solidFill>
                <a:latin typeface="+mn-lt"/>
              </a:rPr>
              <a:t>5.	</a:t>
            </a:r>
            <a:r>
              <a:rPr lang="es-ES" sz="2000" kern="0" dirty="0" smtClean="0">
                <a:solidFill>
                  <a:srgbClr val="96041C"/>
                </a:solidFill>
                <a:latin typeface="+mn-lt"/>
              </a:rPr>
              <a:t>r: </a:t>
            </a:r>
            <a:r>
              <a:rPr lang="es-ES" sz="2000" kern="0" dirty="0" smtClean="0">
                <a:latin typeface="+mn-lt"/>
              </a:rPr>
              <a:t>estimar </a:t>
            </a:r>
            <a:r>
              <a:rPr lang="es-ES" sz="2000" kern="0" dirty="0">
                <a:latin typeface="+mn-lt"/>
              </a:rPr>
              <a:t>radio de acción del electrodo</a:t>
            </a:r>
          </a:p>
        </p:txBody>
      </p:sp>
    </p:spTree>
    <p:extLst>
      <p:ext uri="{BB962C8B-B14F-4D97-AF65-F5344CB8AC3E}">
        <p14:creationId xmlns:p14="http://schemas.microsoft.com/office/powerpoint/2010/main" val="3504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8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Resistencia </a:t>
            </a:r>
            <a:r>
              <a:rPr lang="es-ES_tradnl" dirty="0" smtClean="0">
                <a:solidFill>
                  <a:srgbClr val="C00000"/>
                </a:solidFill>
              </a:rPr>
              <a:t>R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23864" y="717284"/>
            <a:ext cx="84969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" sz="2000" kern="0" dirty="0" smtClean="0">
                <a:latin typeface="+mn-lt"/>
              </a:rPr>
              <a:t>Se utilizan fórmulas empíricas</a:t>
            </a:r>
          </a:p>
          <a:p>
            <a:pPr algn="just"/>
            <a:r>
              <a:rPr lang="es-ES" sz="2000" kern="0" dirty="0" smtClean="0">
                <a:latin typeface="+mn-lt"/>
              </a:rPr>
              <a:t>Parametrizadas con resistividad medio y geometría electrodo</a:t>
            </a:r>
          </a:p>
          <a:p>
            <a:pPr algn="just"/>
            <a:endParaRPr lang="es-ES" sz="2000" kern="0" dirty="0">
              <a:latin typeface="+mn-lt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lum bright="-7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862857"/>
            <a:ext cx="8396608" cy="26856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23864" y="4548491"/>
            <a:ext cx="82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kern="0" dirty="0" smtClean="0">
                <a:solidFill>
                  <a:schemeClr val="bg2"/>
                </a:solidFill>
              </a:rPr>
              <a:t>Dwight: electrodos trapezoidales suspendidos</a:t>
            </a:r>
          </a:p>
          <a:p>
            <a:pPr algn="just"/>
            <a:r>
              <a:rPr lang="es-ES" kern="0" dirty="0" err="1" smtClean="0">
                <a:solidFill>
                  <a:schemeClr val="bg2"/>
                </a:solidFill>
              </a:rPr>
              <a:t>McCoy</a:t>
            </a:r>
            <a:r>
              <a:rPr lang="es-ES" kern="0" dirty="0" smtClean="0">
                <a:solidFill>
                  <a:schemeClr val="bg2"/>
                </a:solidFill>
              </a:rPr>
              <a:t>: electrodos trapezoidales apoyados</a:t>
            </a:r>
          </a:p>
          <a:p>
            <a:pPr algn="just"/>
            <a:r>
              <a:rPr lang="es-ES" kern="0" dirty="0" err="1" smtClean="0">
                <a:solidFill>
                  <a:schemeClr val="bg2"/>
                </a:solidFill>
              </a:rPr>
              <a:t>Waldron</a:t>
            </a:r>
            <a:r>
              <a:rPr lang="es-ES" kern="0" dirty="0" smtClean="0">
                <a:solidFill>
                  <a:schemeClr val="bg2"/>
                </a:solidFill>
              </a:rPr>
              <a:t> y Peterson: planos, rectangulares y brazalete</a:t>
            </a:r>
          </a:p>
          <a:p>
            <a:pPr algn="just"/>
            <a:r>
              <a:rPr lang="es-ES" kern="0" dirty="0" err="1" smtClean="0">
                <a:solidFill>
                  <a:schemeClr val="bg2"/>
                </a:solidFill>
              </a:rPr>
              <a:t>Lloyd’s</a:t>
            </a:r>
            <a:r>
              <a:rPr lang="es-ES" kern="0" dirty="0" smtClean="0">
                <a:solidFill>
                  <a:schemeClr val="bg2"/>
                </a:solidFill>
              </a:rPr>
              <a:t>: placas</a:t>
            </a:r>
          </a:p>
          <a:p>
            <a:pPr algn="just"/>
            <a:endParaRPr lang="es-ES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639FF8F-20B0-40DD-A8D7-089675498C01}" type="datetime1">
              <a:rPr lang="en-US"/>
              <a:pPr/>
              <a:t>10/28/2018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810E95-680E-4CE8-826A-29603E373B81}" type="slidenum">
              <a:rPr lang="en-US"/>
              <a:pPr/>
              <a:t>9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5664" y="188640"/>
            <a:ext cx="7924800" cy="1143000"/>
          </a:xfrm>
        </p:spPr>
        <p:txBody>
          <a:bodyPr/>
          <a:lstStyle/>
          <a:p>
            <a:r>
              <a:rPr lang="es-ES_tradnl" dirty="0" smtClean="0"/>
              <a:t>Intensidades </a:t>
            </a:r>
            <a:r>
              <a:rPr lang="es-ES_tradnl" dirty="0" smtClean="0">
                <a:solidFill>
                  <a:srgbClr val="C00000"/>
                </a:solidFill>
              </a:rPr>
              <a:t>I </a:t>
            </a:r>
            <a:r>
              <a:rPr lang="es-ES_tradnl" dirty="0" smtClean="0"/>
              <a:t>e</a:t>
            </a:r>
            <a:r>
              <a:rPr lang="es-ES_tradnl" dirty="0" smtClean="0">
                <a:solidFill>
                  <a:srgbClr val="C00000"/>
                </a:solidFill>
              </a:rPr>
              <a:t> IT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547664" y="5949032"/>
            <a:ext cx="6400800" cy="7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" sz="1200" dirty="0">
                <a:solidFill>
                  <a:srgbClr val="595841"/>
                </a:solidFill>
              </a:rPr>
              <a:t>MATERIALES DE LA INDUSTRIA </a:t>
            </a:r>
            <a:r>
              <a:rPr lang="es-ES" sz="1200" dirty="0" smtClean="0">
                <a:solidFill>
                  <a:srgbClr val="595841"/>
                </a:solidFill>
              </a:rPr>
              <a:t>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smtClean="0">
                <a:solidFill>
                  <a:srgbClr val="595841"/>
                </a:solidFill>
              </a:rPr>
              <a:t>Carrera de Ingeniería Química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" sz="1200" dirty="0" err="1" smtClean="0">
                <a:solidFill>
                  <a:srgbClr val="595841"/>
                </a:solidFill>
              </a:rPr>
              <a:t>FCEFyN</a:t>
            </a:r>
            <a:r>
              <a:rPr lang="es-ES" sz="1200" dirty="0" smtClean="0">
                <a:solidFill>
                  <a:srgbClr val="595841"/>
                </a:solidFill>
              </a:rPr>
              <a:t> - UNC</a:t>
            </a:r>
            <a:endParaRPr lang="es-ES_tradnl" sz="1200" dirty="0">
              <a:solidFill>
                <a:srgbClr val="59584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23864" y="2348880"/>
            <a:ext cx="84969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s-ES" sz="2000" dirty="0" smtClean="0"/>
              <a:t>Ley </a:t>
            </a:r>
            <a:r>
              <a:rPr lang="es-ES" sz="2000" dirty="0"/>
              <a:t>de Ohm E = </a:t>
            </a:r>
            <a:r>
              <a:rPr lang="es-ES" sz="2000" dirty="0" smtClean="0">
                <a:solidFill>
                  <a:srgbClr val="C00000"/>
                </a:solidFill>
              </a:rPr>
              <a:t>I</a:t>
            </a:r>
            <a:r>
              <a:rPr lang="es-ES" sz="2000" dirty="0" smtClean="0"/>
              <a:t> </a:t>
            </a:r>
            <a:r>
              <a:rPr lang="es-ES" sz="2000" dirty="0"/>
              <a:t>* R</a:t>
            </a:r>
          </a:p>
          <a:p>
            <a:pPr algn="just"/>
            <a:r>
              <a:rPr lang="es-ES" sz="2000" dirty="0" smtClean="0"/>
              <a:t>E</a:t>
            </a:r>
            <a:r>
              <a:rPr lang="es-ES" sz="2000" dirty="0"/>
              <a:t>= Potencial de trabajo (en suelo similar al de agua de mar: -1,05 a -1,5 V según material)</a:t>
            </a:r>
          </a:p>
          <a:p>
            <a:pPr algn="just"/>
            <a:r>
              <a:rPr lang="es-ES" sz="2000" dirty="0" smtClean="0"/>
              <a:t>I= </a:t>
            </a:r>
            <a:r>
              <a:rPr lang="es-ES" sz="2000" dirty="0"/>
              <a:t>corriente desarrollada sobre un electrodo</a:t>
            </a:r>
          </a:p>
          <a:p>
            <a:pPr algn="just"/>
            <a:r>
              <a:rPr lang="es-ES" sz="2000" dirty="0"/>
              <a:t>R= resistencia sistema 	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IT</a:t>
            </a:r>
            <a:r>
              <a:rPr lang="es-ES" sz="2000" dirty="0" smtClean="0"/>
              <a:t> </a:t>
            </a:r>
            <a:r>
              <a:rPr lang="es-ES" sz="2000" dirty="0"/>
              <a:t>= </a:t>
            </a:r>
            <a:r>
              <a:rPr lang="es-ES" sz="2000" dirty="0" smtClean="0"/>
              <a:t>∑(</a:t>
            </a:r>
            <a:r>
              <a:rPr lang="es-ES" sz="2000" dirty="0" err="1" smtClean="0"/>
              <a:t>im</a:t>
            </a:r>
            <a:r>
              <a:rPr lang="es-ES" sz="2000" dirty="0" smtClean="0"/>
              <a:t>*A</a:t>
            </a:r>
            <a:r>
              <a:rPr lang="es-ES" sz="2000" dirty="0"/>
              <a:t>)</a:t>
            </a:r>
          </a:p>
          <a:p>
            <a:pPr algn="just"/>
            <a:r>
              <a:rPr lang="es-ES" sz="2000" dirty="0" err="1" smtClean="0"/>
              <a:t>im</a:t>
            </a:r>
            <a:r>
              <a:rPr lang="es-ES" sz="2000" dirty="0" smtClean="0"/>
              <a:t> </a:t>
            </a:r>
            <a:r>
              <a:rPr lang="es-ES" sz="2000" dirty="0"/>
              <a:t>= densidad de corriente </a:t>
            </a:r>
            <a:r>
              <a:rPr lang="es-ES" sz="2000" dirty="0" smtClean="0"/>
              <a:t>de corrosión esperada del material en el medio </a:t>
            </a:r>
            <a:endParaRPr lang="es-ES" sz="2000" dirty="0"/>
          </a:p>
          <a:p>
            <a:pPr algn="just"/>
            <a:r>
              <a:rPr lang="es-ES" sz="2000" dirty="0"/>
              <a:t>A = área expuesta</a:t>
            </a:r>
          </a:p>
          <a:p>
            <a:pPr algn="just"/>
            <a:r>
              <a:rPr lang="es-ES" sz="2000" dirty="0"/>
              <a:t>Se diferencian zonas sumergidas en agua, lodos y medio con diferentes conductividades/ agresividades</a:t>
            </a:r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3794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Report_TP10064580">
  <a:themeElements>
    <a:clrScheme name="Project Report_TP10064580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Project Report_TP1006458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Report_TP1006458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Report_TP1006458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Report_TP1006458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Report_TP1006458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Report_TP1006458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Report_TP1006458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Report_TP1006458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AE9405-F176-4FA5-8D79-D5A46C15B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Informe de proyecto</Template>
  <TotalTime>0</TotalTime>
  <Words>910</Words>
  <Application>Microsoft Office PowerPoint</Application>
  <PresentationFormat>Presentación en pantalla (4:3)</PresentationFormat>
  <Paragraphs>290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Project Report_TP10064580</vt:lpstr>
      <vt:lpstr>Protección catódica Ánodos de  sacrificio</vt:lpstr>
      <vt:lpstr>Introducción</vt:lpstr>
      <vt:lpstr>Conceptos</vt:lpstr>
      <vt:lpstr>Procedimiento</vt:lpstr>
      <vt:lpstr>Ánodos</vt:lpstr>
      <vt:lpstr>Aleaciones</vt:lpstr>
      <vt:lpstr>Pasos de cálculo</vt:lpstr>
      <vt:lpstr>Resistencia R</vt:lpstr>
      <vt:lpstr>Intensidades I e IT</vt:lpstr>
      <vt:lpstr>Número y duración de los electrodos N y t</vt:lpstr>
      <vt:lpstr>Radio de acción o protección r</vt:lpstr>
      <vt:lpstr>Datos necesarios</vt:lpstr>
      <vt:lpstr>Otras consideraciones</vt:lpstr>
      <vt:lpstr>Problema propuesto</vt:lpstr>
      <vt:lpstr>Datos adicionales problema</vt:lpstr>
      <vt:lpstr>Datos adicionales</vt:lpstr>
      <vt:lpstr>Datos adicionales</vt:lpstr>
      <vt:lpstr>Datos adicionales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1601-01-01T00:00:00Z</cp:lastPrinted>
  <dcterms:created xsi:type="dcterms:W3CDTF">2018-10-21T12:04:39Z</dcterms:created>
  <dcterms:modified xsi:type="dcterms:W3CDTF">2018-10-28T13:54:06Z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TC100645803082</vt:lpwstr>
  </property>
</Properties>
</file>