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3" r:id="rId5"/>
    <p:sldId id="294" r:id="rId6"/>
    <p:sldId id="259" r:id="rId7"/>
    <p:sldId id="261" r:id="rId8"/>
    <p:sldId id="262" r:id="rId9"/>
    <p:sldId id="264" r:id="rId10"/>
    <p:sldId id="260"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4" r:id="rId27"/>
    <p:sldId id="281" r:id="rId28"/>
    <p:sldId id="282" r:id="rId29"/>
    <p:sldId id="283" r:id="rId30"/>
    <p:sldId id="286" r:id="rId31"/>
    <p:sldId id="287" r:id="rId32"/>
    <p:sldId id="288" r:id="rId33"/>
    <p:sldId id="289" r:id="rId34"/>
    <p:sldId id="290" r:id="rId35"/>
    <p:sldId id="291" r:id="rId36"/>
    <p:sldId id="292" r:id="rId37"/>
    <p:sldId id="295" r:id="rId38"/>
    <p:sldId id="296" r:id="rId39"/>
    <p:sldId id="297" r:id="rId40"/>
    <p:sldId id="298" r:id="rId41"/>
    <p:sldId id="299" r:id="rId42"/>
    <p:sldId id="301" r:id="rId43"/>
    <p:sldId id="300" r:id="rId44"/>
    <p:sldId id="302" r:id="rId45"/>
    <p:sldId id="304" r:id="rId46"/>
    <p:sldId id="303" r:id="rId47"/>
    <p:sldId id="305" r:id="rId48"/>
    <p:sldId id="306" r:id="rId49"/>
    <p:sldId id="307" r:id="rId50"/>
    <p:sldId id="308" r:id="rId51"/>
    <p:sldId id="311" r:id="rId52"/>
    <p:sldId id="312" r:id="rId53"/>
    <p:sldId id="313" r:id="rId54"/>
    <p:sldId id="314" r:id="rId55"/>
    <p:sldId id="309" r:id="rId56"/>
    <p:sldId id="310" r:id="rId57"/>
    <p:sldId id="285" r:id="rId5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6" d="100"/>
          <a:sy n="116"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917C67F8-DF3F-44DE-AF15-1227E8880729}" type="datetimeFigureOut">
              <a:rPr lang="es-AR" smtClean="0"/>
              <a:t>21/9/2020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391928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17C67F8-DF3F-44DE-AF15-1227E8880729}" type="datetimeFigureOut">
              <a:rPr lang="es-AR" smtClean="0"/>
              <a:t>21/9/2020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126732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17C67F8-DF3F-44DE-AF15-1227E8880729}" type="datetimeFigureOut">
              <a:rPr lang="es-AR" smtClean="0"/>
              <a:t>21/9/2020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182002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917C67F8-DF3F-44DE-AF15-1227E8880729}" type="datetimeFigureOut">
              <a:rPr lang="es-AR" smtClean="0"/>
              <a:t>21/9/2020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2624698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17C67F8-DF3F-44DE-AF15-1227E8880729}" type="datetimeFigureOut">
              <a:rPr lang="es-AR" smtClean="0"/>
              <a:t>21/9/2020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304208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917C67F8-DF3F-44DE-AF15-1227E8880729}" type="datetimeFigureOut">
              <a:rPr lang="es-AR" smtClean="0"/>
              <a:t>21/9/2020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375513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917C67F8-DF3F-44DE-AF15-1227E8880729}" type="datetimeFigureOut">
              <a:rPr lang="es-AR" smtClean="0"/>
              <a:t>21/9/2020</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148641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917C67F8-DF3F-44DE-AF15-1227E8880729}" type="datetimeFigureOut">
              <a:rPr lang="es-AR" smtClean="0"/>
              <a:t>21/9/2020</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358838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7C67F8-DF3F-44DE-AF15-1227E8880729}" type="datetimeFigureOut">
              <a:rPr lang="es-AR" smtClean="0"/>
              <a:t>21/9/2020</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152281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7C67F8-DF3F-44DE-AF15-1227E8880729}" type="datetimeFigureOut">
              <a:rPr lang="es-AR" smtClean="0"/>
              <a:t>21/9/2020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366713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7C67F8-DF3F-44DE-AF15-1227E8880729}" type="datetimeFigureOut">
              <a:rPr lang="es-AR" smtClean="0"/>
              <a:t>21/9/2020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4B940980-26CE-44A3-9244-3021D92426CE}" type="slidenum">
              <a:rPr lang="es-AR" smtClean="0"/>
              <a:t>‹Nº›</a:t>
            </a:fld>
            <a:endParaRPr lang="es-AR"/>
          </a:p>
        </p:txBody>
      </p:sp>
    </p:spTree>
    <p:extLst>
      <p:ext uri="{BB962C8B-B14F-4D97-AF65-F5344CB8AC3E}">
        <p14:creationId xmlns:p14="http://schemas.microsoft.com/office/powerpoint/2010/main" val="353129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C67F8-DF3F-44DE-AF15-1227E8880729}" type="datetimeFigureOut">
              <a:rPr lang="es-AR" smtClean="0"/>
              <a:t>21/9/2020</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40980-26CE-44A3-9244-3021D92426CE}" type="slidenum">
              <a:rPr lang="es-AR" smtClean="0"/>
              <a:t>‹Nº›</a:t>
            </a:fld>
            <a:endParaRPr lang="es-AR"/>
          </a:p>
        </p:txBody>
      </p:sp>
    </p:spTree>
    <p:extLst>
      <p:ext uri="{BB962C8B-B14F-4D97-AF65-F5344CB8AC3E}">
        <p14:creationId xmlns:p14="http://schemas.microsoft.com/office/powerpoint/2010/main" val="292089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b="1" dirty="0" smtClean="0"/>
              <a:t>TEORÍA ESPECIAL DE LA RELATIVIDAD</a:t>
            </a:r>
            <a:endParaRPr lang="es-AR" b="1" dirty="0"/>
          </a:p>
        </p:txBody>
      </p:sp>
      <p:sp>
        <p:nvSpPr>
          <p:cNvPr id="3" name="Subtítulo 2"/>
          <p:cNvSpPr>
            <a:spLocks noGrp="1"/>
          </p:cNvSpPr>
          <p:nvPr>
            <p:ph type="subTitle" idx="1"/>
          </p:nvPr>
        </p:nvSpPr>
        <p:spPr/>
        <p:txBody>
          <a:bodyPr/>
          <a:lstStyle/>
          <a:p>
            <a:r>
              <a:rPr lang="es-ES" dirty="0" smtClean="0"/>
              <a:t>(RELATIVIDAD RESTRINGIDA)</a:t>
            </a:r>
            <a:endParaRPr lang="es-AR" dirty="0"/>
          </a:p>
        </p:txBody>
      </p:sp>
    </p:spTree>
    <p:extLst>
      <p:ext uri="{BB962C8B-B14F-4D97-AF65-F5344CB8AC3E}">
        <p14:creationId xmlns:p14="http://schemas.microsoft.com/office/powerpoint/2010/main" val="316581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5794"/>
          </a:xfrm>
        </p:spPr>
        <p:txBody>
          <a:bodyPr/>
          <a:lstStyle/>
          <a:p>
            <a:pPr algn="ctr"/>
            <a:r>
              <a:rPr lang="es-ES" dirty="0" smtClean="0"/>
              <a:t>Otra perspectiva</a:t>
            </a:r>
            <a:endParaRPr lang="es-AR" dirty="0"/>
          </a:p>
        </p:txBody>
      </p:sp>
      <p:pic>
        <p:nvPicPr>
          <p:cNvPr id="1026" name="Picture 2" descr="Experimento de Michelson &amp; Morley - FÍSICA MODER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2654" y="1825625"/>
            <a:ext cx="57266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05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r>
              <a:rPr lang="es-ES" dirty="0" smtClean="0"/>
              <a:t>  </a:t>
            </a:r>
            <a:endParaRPr lang="es-AR" dirty="0"/>
          </a:p>
        </p:txBody>
      </p:sp>
      <p:pic>
        <p:nvPicPr>
          <p:cNvPr id="2050" name="Picture 2" descr="https://upload.wikimedia.org/wikipedia/commons/0/0b/Michelson-Morley_experiment_conducted_with_white_ligh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6085" y="224989"/>
            <a:ext cx="6573167" cy="623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44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8773" y="373363"/>
            <a:ext cx="10515600" cy="508086"/>
          </a:xfrm>
        </p:spPr>
        <p:txBody>
          <a:bodyPr>
            <a:normAutofit fontScale="90000"/>
          </a:bodyPr>
          <a:lstStyle/>
          <a:p>
            <a:pPr algn="ctr"/>
            <a:r>
              <a:rPr lang="es-ES" dirty="0" smtClean="0"/>
              <a:t>  </a:t>
            </a:r>
            <a:r>
              <a:rPr lang="es-ES" sz="6700" b="1" dirty="0" smtClean="0"/>
              <a:t>INEXISTENCIA DEL ÉTER</a:t>
            </a:r>
            <a:endParaRPr lang="es-AR" sz="6700" b="1" dirty="0"/>
          </a:p>
        </p:txBody>
      </p:sp>
      <p:sp>
        <p:nvSpPr>
          <p:cNvPr id="3" name="Marcador de contenido 2"/>
          <p:cNvSpPr>
            <a:spLocks noGrp="1"/>
          </p:cNvSpPr>
          <p:nvPr>
            <p:ph idx="1"/>
          </p:nvPr>
        </p:nvSpPr>
        <p:spPr>
          <a:xfrm>
            <a:off x="632254" y="972064"/>
            <a:ext cx="10515600" cy="6499655"/>
          </a:xfrm>
        </p:spPr>
        <p:txBody>
          <a:bodyPr>
            <a:normAutofit/>
          </a:bodyPr>
          <a:lstStyle/>
          <a:p>
            <a:pPr marL="0" indent="0" algn="just">
              <a:buNone/>
            </a:pPr>
            <a:r>
              <a:rPr lang="es-ES" sz="3000" dirty="0" smtClean="0"/>
              <a:t>Para </a:t>
            </a:r>
            <a:r>
              <a:rPr lang="es-ES" sz="3000" dirty="0"/>
              <a:t>determinar el movimiento de la tierra a través del éter, </a:t>
            </a:r>
            <a:r>
              <a:rPr lang="es-ES" sz="3000" dirty="0" err="1"/>
              <a:t>Michelson</a:t>
            </a:r>
            <a:r>
              <a:rPr lang="es-ES" sz="3000" dirty="0"/>
              <a:t> y </a:t>
            </a:r>
            <a:r>
              <a:rPr lang="es-ES" sz="3000" dirty="0" err="1"/>
              <a:t>Morley</a:t>
            </a:r>
            <a:r>
              <a:rPr lang="es-ES" sz="3000" dirty="0"/>
              <a:t> utilizaron un par de rayos de luz formados por un espejo </a:t>
            </a:r>
            <a:r>
              <a:rPr lang="es-ES" sz="3000" dirty="0" err="1"/>
              <a:t>semiplateado</a:t>
            </a:r>
            <a:r>
              <a:rPr lang="es-ES" sz="3000" dirty="0"/>
              <a:t>, como en la figura. Una luz se dirige a un espejo a lo largo de un camino perpendicular a la corriente de éter y la otra se dirige a un espejo a lo largo de un camino paralelo a la corriente de éter. Ambos haces terminan en la misma pantalla de visualización. La placa de vidrio transparente asegura que ambos rayos pasen por el mismo espesor de aire y vidrio. Si los tiempos de tránsito de los dos haces son iguales, llegarán a la pantalla en fase e interferirán constructivamente. Sin embargo, una corriente de éter debida al movimiento de la tierra paralelo a uno de los haces provocaría que los haces tuvieran un tránsito diferente y el resultado sería una interferencia destructiva en la pantalla.</a:t>
            </a:r>
            <a:endParaRPr lang="es-AR" sz="3000" dirty="0"/>
          </a:p>
        </p:txBody>
      </p:sp>
    </p:spTree>
    <p:extLst>
      <p:ext uri="{BB962C8B-B14F-4D97-AF65-F5344CB8AC3E}">
        <p14:creationId xmlns:p14="http://schemas.microsoft.com/office/powerpoint/2010/main" val="2944669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2379"/>
            <a:ext cx="10515600" cy="799070"/>
          </a:xfrm>
        </p:spPr>
        <p:txBody>
          <a:bodyPr>
            <a:normAutofit/>
          </a:bodyPr>
          <a:lstStyle/>
          <a:p>
            <a:pPr algn="ctr"/>
            <a:r>
              <a:rPr lang="es-ES" b="1" dirty="0" smtClean="0"/>
              <a:t>LA TEORÍA ESPECIAL DE LA RELATIVIDAD</a:t>
            </a:r>
            <a:endParaRPr lang="es-AR" b="1" dirty="0"/>
          </a:p>
        </p:txBody>
      </p:sp>
      <p:sp>
        <p:nvSpPr>
          <p:cNvPr id="3" name="Marcador de contenido 2"/>
          <p:cNvSpPr>
            <a:spLocks noGrp="1"/>
          </p:cNvSpPr>
          <p:nvPr>
            <p:ph idx="1"/>
          </p:nvPr>
        </p:nvSpPr>
        <p:spPr>
          <a:xfrm>
            <a:off x="838200" y="782594"/>
            <a:ext cx="10515600" cy="5947720"/>
          </a:xfrm>
        </p:spPr>
        <p:txBody>
          <a:bodyPr/>
          <a:lstStyle/>
          <a:p>
            <a:pPr marL="0" indent="0">
              <a:buNone/>
            </a:pPr>
            <a:r>
              <a:rPr lang="es-ES" dirty="0" smtClean="0"/>
              <a:t>El movimiento es siempre respecto de un sistema de referencia</a:t>
            </a:r>
          </a:p>
          <a:p>
            <a:pPr marL="0" indent="0">
              <a:buNone/>
            </a:pPr>
            <a:endParaRPr lang="es-ES" dirty="0"/>
          </a:p>
          <a:p>
            <a:pPr marL="0" indent="0">
              <a:buNone/>
            </a:pPr>
            <a:r>
              <a:rPr lang="es-ES" u="sng" dirty="0" smtClean="0"/>
              <a:t>PRIMER POSTULADO</a:t>
            </a:r>
            <a:r>
              <a:rPr lang="es-ES" dirty="0" smtClean="0"/>
              <a:t> (Principio de relatividad)</a:t>
            </a:r>
            <a:endParaRPr lang="es-ES" u="sng" dirty="0" smtClean="0"/>
          </a:p>
          <a:p>
            <a:pPr marL="0" indent="0">
              <a:buNone/>
            </a:pPr>
            <a:r>
              <a:rPr lang="es-ES" dirty="0" smtClean="0"/>
              <a:t>Las leyes de la física son las mismas respecto de todos los sistemas de referencia inerciales.</a:t>
            </a:r>
          </a:p>
          <a:p>
            <a:pPr marL="0" indent="0">
              <a:buNone/>
            </a:pPr>
            <a:endParaRPr lang="es-ES" dirty="0"/>
          </a:p>
          <a:p>
            <a:pPr marL="0" indent="0">
              <a:buNone/>
            </a:pPr>
            <a:r>
              <a:rPr lang="es-ES" u="sng" dirty="0" smtClean="0"/>
              <a:t>SEGUNDO POSTULADO</a:t>
            </a:r>
          </a:p>
          <a:p>
            <a:pPr marL="0" indent="0">
              <a:buNone/>
            </a:pPr>
            <a:r>
              <a:rPr lang="es-ES" dirty="0" smtClean="0"/>
              <a:t>La velocidad de la luz (*) en el vacío es la misma respecto de todos los sistemas de referencia inerciales.</a:t>
            </a:r>
          </a:p>
          <a:p>
            <a:pPr marL="0" indent="0">
              <a:buNone/>
            </a:pPr>
            <a:endParaRPr lang="es-ES" dirty="0"/>
          </a:p>
          <a:p>
            <a:pPr marL="0" indent="0">
              <a:buNone/>
            </a:pPr>
            <a:r>
              <a:rPr lang="es-ES" dirty="0" smtClean="0"/>
              <a:t>(*) en realidad es la rapidez de la luz</a:t>
            </a:r>
            <a:endParaRPr lang="es-AR" dirty="0"/>
          </a:p>
        </p:txBody>
      </p:sp>
    </p:spTree>
    <p:extLst>
      <p:ext uri="{BB962C8B-B14F-4D97-AF65-F5344CB8AC3E}">
        <p14:creationId xmlns:p14="http://schemas.microsoft.com/office/powerpoint/2010/main" val="478473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91609"/>
          </a:xfrm>
        </p:spPr>
        <p:txBody>
          <a:bodyPr>
            <a:normAutofit fontScale="90000"/>
          </a:bodyPr>
          <a:lstStyle/>
          <a:p>
            <a:pPr algn="ctr"/>
            <a:r>
              <a:rPr lang="es-ES" b="1" dirty="0" smtClean="0"/>
              <a:t>LA TRANSFORMACIÓN DE GALILEO</a:t>
            </a:r>
            <a:endParaRPr lang="es-AR" b="1" dirty="0"/>
          </a:p>
        </p:txBody>
      </p:sp>
      <mc:AlternateContent xmlns:mc="http://schemas.openxmlformats.org/markup-compatibility/2006" xmlns:a14="http://schemas.microsoft.com/office/drawing/2010/main">
        <mc:Choice Requires="a14">
          <p:sp>
            <p:nvSpPr>
              <p:cNvPr id="5" name="Marcador de contenido 4"/>
              <p:cNvSpPr>
                <a:spLocks noGrp="1"/>
              </p:cNvSpPr>
              <p:nvPr>
                <p:ph idx="1"/>
              </p:nvPr>
            </p:nvSpPr>
            <p:spPr>
              <a:xfrm>
                <a:off x="838200" y="617838"/>
                <a:ext cx="10515600" cy="6240161"/>
              </a:xfrm>
            </p:spPr>
            <p:txBody>
              <a:bodyPr>
                <a:normAutofit fontScale="92500" lnSpcReduction="10000"/>
              </a:bodyPr>
              <a:lstStyle/>
              <a:p>
                <a:pPr marL="0" indent="0">
                  <a:buNone/>
                </a:pPr>
                <a:endParaRPr lang="es-AR" i="1" dirty="0" smtClean="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d>
                        <m:dPr>
                          <m:begChr m:val="{"/>
                          <m:endChr m:val=""/>
                          <m:ctrlPr>
                            <a:rPr lang="es-AR" i="1" smtClean="0">
                              <a:latin typeface="Cambria Math" panose="02040503050406030204" pitchFamily="18" charset="0"/>
                            </a:rPr>
                          </m:ctrlPr>
                        </m:dPr>
                        <m:e>
                          <m:eqArr>
                            <m:eqArrPr>
                              <m:ctrlPr>
                                <a:rPr lang="es-ES" i="1">
                                  <a:latin typeface="Cambria Math" panose="02040503050406030204" pitchFamily="18" charset="0"/>
                                </a:rPr>
                              </m:ctrlPr>
                            </m:eqArrPr>
                            <m:e>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m:t>
                                  </m:r>
                                </m:sup>
                              </m:sSup>
                              <m:r>
                                <a:rPr lang="es-ES" i="1">
                                  <a:latin typeface="Cambria Math" panose="02040503050406030204" pitchFamily="18" charset="0"/>
                                </a:rPr>
                                <m:t>=</m:t>
                              </m:r>
                              <m:r>
                                <a:rPr lang="es-ES" i="1">
                                  <a:latin typeface="Cambria Math" panose="02040503050406030204" pitchFamily="18" charset="0"/>
                                </a:rPr>
                                <m:t>𝑥</m:t>
                              </m:r>
                              <m:r>
                                <a:rPr lang="es-ES" i="1">
                                  <a:latin typeface="Cambria Math" panose="02040503050406030204" pitchFamily="18" charset="0"/>
                                </a:rPr>
                                <m:t>−</m:t>
                              </m:r>
                              <m:r>
                                <a:rPr lang="es-ES" i="1">
                                  <a:latin typeface="Cambria Math" panose="02040503050406030204" pitchFamily="18" charset="0"/>
                                </a:rPr>
                                <m:t>𝑣𝑡</m:t>
                              </m:r>
                            </m:e>
                            <m:e>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𝑦</m:t>
                              </m:r>
                              <m:r>
                                <a:rPr lang="es-ES" b="0" i="1" smtClean="0">
                                  <a:latin typeface="Cambria Math" panose="02040503050406030204" pitchFamily="18" charset="0"/>
                                </a:rPr>
                                <m:t>          </m:t>
                              </m:r>
                            </m:e>
                            <m:e>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𝑧</m:t>
                              </m:r>
                              <m:r>
                                <a:rPr lang="es-ES" b="0" i="1" smtClean="0">
                                  <a:latin typeface="Cambria Math" panose="02040503050406030204" pitchFamily="18" charset="0"/>
                                </a:rPr>
                                <m:t>          </m:t>
                              </m:r>
                            </m:e>
                            <m:e>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𝑡</m:t>
                              </m:r>
                              <m:r>
                                <a:rPr lang="es-ES" b="0" i="1" smtClean="0">
                                  <a:latin typeface="Cambria Math" panose="02040503050406030204" pitchFamily="18" charset="0"/>
                                </a:rPr>
                                <m:t>          </m:t>
                              </m:r>
                            </m:e>
                          </m:eqArr>
                        </m:e>
                      </m:d>
                    </m:oMath>
                  </m:oMathPara>
                </a14:m>
                <a:endParaRPr lang="es-ES" dirty="0" smtClean="0"/>
              </a:p>
              <a:p>
                <a:pPr marL="0" indent="0">
                  <a:buNone/>
                </a:pPr>
                <a:endParaRPr lang="es-ES" sz="1100" dirty="0" smtClean="0"/>
              </a:p>
              <a:p>
                <a:pPr marL="0" indent="0">
                  <a:buNone/>
                </a:pPr>
                <a:endParaRPr lang="es-AR" sz="1000" dirty="0" smtClean="0"/>
              </a:p>
              <a:p>
                <a:pPr marL="0" indent="0">
                  <a:buNone/>
                </a:pPr>
                <a14:m>
                  <m:oMath xmlns:m="http://schemas.openxmlformats.org/officeDocument/2006/math">
                    <m:d>
                      <m:dPr>
                        <m:begChr m:val="{"/>
                        <m:endChr m:val=""/>
                        <m:ctrlPr>
                          <a:rPr lang="es-AR" i="1" smtClean="0">
                            <a:latin typeface="Cambria Math" panose="02040503050406030204" pitchFamily="18" charset="0"/>
                          </a:rPr>
                        </m:ctrlPr>
                      </m:dPr>
                      <m:e>
                        <m:eqArr>
                          <m:eqArrPr>
                            <m:ctrlPr>
                              <a:rPr lang="es-AR" i="1" smtClean="0">
                                <a:latin typeface="Cambria Math" panose="02040503050406030204" pitchFamily="18" charset="0"/>
                              </a:rPr>
                            </m:ctrlPr>
                          </m:eqArrPr>
                          <m:e>
                            <m:sSubSup>
                              <m:sSubSupPr>
                                <m:ctrlPr>
                                  <a:rPr lang="es-AR" i="1" smtClean="0">
                                    <a:latin typeface="Cambria Math" panose="02040503050406030204" pitchFamily="18" charset="0"/>
                                  </a:rPr>
                                </m:ctrlPr>
                              </m:sSubSupPr>
                              <m:e>
                                <m:r>
                                  <a:rPr lang="es-ES" b="0" i="1" smtClean="0">
                                    <a:latin typeface="Cambria Math" panose="02040503050406030204" pitchFamily="18" charset="0"/>
                                  </a:rPr>
                                  <m:t>𝑣</m:t>
                                </m:r>
                              </m:e>
                              <m:sub>
                                <m:r>
                                  <a:rPr lang="es-ES" b="0" i="1" smtClean="0">
                                    <a:latin typeface="Cambria Math" panose="02040503050406030204" pitchFamily="18" charset="0"/>
                                  </a:rPr>
                                  <m:t>𝑥</m:t>
                                </m:r>
                              </m:sub>
                              <m:sup>
                                <m:r>
                                  <a:rPr lang="es-ES" b="0" i="1" smtClean="0">
                                    <a:latin typeface="Cambria Math" panose="02040503050406030204" pitchFamily="18" charset="0"/>
                                  </a:rPr>
                                  <m:t>′</m:t>
                                </m:r>
                              </m:sup>
                            </m:sSub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r>
                                  <a:rPr lang="es-ES" b="0" i="1" smtClean="0">
                                    <a:latin typeface="Cambria Math" panose="02040503050406030204" pitchFamily="18" charset="0"/>
                                  </a:rPr>
                                  <m:t>′</m:t>
                                </m:r>
                              </m:num>
                              <m:den>
                                <m:r>
                                  <a:rPr lang="es-ES" b="0" i="1" smtClean="0">
                                    <a:latin typeface="Cambria Math" panose="02040503050406030204" pitchFamily="18" charset="0"/>
                                  </a:rPr>
                                  <m:t>𝑑𝑡</m:t>
                                </m:r>
                                <m:r>
                                  <a:rPr lang="es-ES" b="0" i="1" smtClean="0">
                                    <a:latin typeface="Cambria Math" panose="02040503050406030204" pitchFamily="18" charset="0"/>
                                  </a:rPr>
                                  <m:t>′</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r>
                              <a:rPr lang="es-ES" b="0" i="1" smtClean="0">
                                <a:latin typeface="Cambria Math" panose="02040503050406030204" pitchFamily="18" charset="0"/>
                              </a:rPr>
                              <m:t>−</m:t>
                            </m:r>
                            <m:r>
                              <a:rPr lang="es-ES" b="0" i="1" smtClean="0">
                                <a:latin typeface="Cambria Math" panose="02040503050406030204" pitchFamily="18" charset="0"/>
                              </a:rPr>
                              <m:t>𝑣</m:t>
                            </m:r>
                          </m:e>
                          <m:e>
                            <m:sSubSup>
                              <m:sSubSupPr>
                                <m:ctrlPr>
                                  <a:rPr lang="es-AR" i="1">
                                    <a:latin typeface="Cambria Math" panose="02040503050406030204" pitchFamily="18" charset="0"/>
                                  </a:rPr>
                                </m:ctrlPr>
                              </m:sSubSupPr>
                              <m:e>
                                <m:r>
                                  <a:rPr lang="es-ES" i="1">
                                    <a:latin typeface="Cambria Math" panose="02040503050406030204" pitchFamily="18" charset="0"/>
                                  </a:rPr>
                                  <m:t>𝑣</m:t>
                                </m:r>
                              </m:e>
                              <m:sub>
                                <m:r>
                                  <a:rPr lang="es-ES" b="0" i="1" smtClean="0">
                                    <a:latin typeface="Cambria Math" panose="02040503050406030204" pitchFamily="18" charset="0"/>
                                  </a:rPr>
                                  <m:t>𝑦</m:t>
                                </m:r>
                              </m:sub>
                              <m:sup>
                                <m:r>
                                  <a:rPr lang="es-ES" i="1">
                                    <a:latin typeface="Cambria Math" panose="02040503050406030204" pitchFamily="18" charset="0"/>
                                  </a:rPr>
                                  <m:t>′</m:t>
                                </m:r>
                              </m:sup>
                            </m:sSub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𝑦</m:t>
                                </m:r>
                                <m:r>
                                  <a:rPr lang="es-ES" i="1">
                                    <a:latin typeface="Cambria Math" panose="02040503050406030204" pitchFamily="18" charset="0"/>
                                  </a:rPr>
                                  <m:t>′</m:t>
                                </m:r>
                              </m:num>
                              <m:den>
                                <m:r>
                                  <a:rPr lang="es-ES" i="1">
                                    <a:latin typeface="Cambria Math" panose="02040503050406030204" pitchFamily="18" charset="0"/>
                                  </a:rPr>
                                  <m:t>𝑑𝑡</m:t>
                                </m:r>
                                <m:r>
                                  <a:rPr lang="es-ES" i="1">
                                    <a:latin typeface="Cambria Math" panose="02040503050406030204" pitchFamily="18" charset="0"/>
                                  </a:rPr>
                                  <m:t>′</m:t>
                                </m:r>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𝑦</m:t>
                                </m:r>
                              </m:sub>
                            </m:sSub>
                            <m:r>
                              <a:rPr lang="es-ES" b="0" i="1" smtClean="0">
                                <a:latin typeface="Cambria Math" panose="02040503050406030204" pitchFamily="18" charset="0"/>
                              </a:rPr>
                              <m:t>       </m:t>
                            </m:r>
                          </m:e>
                          <m:e>
                            <m:sSubSup>
                              <m:sSubSupPr>
                                <m:ctrlPr>
                                  <a:rPr lang="es-AR" i="1">
                                    <a:latin typeface="Cambria Math" panose="02040503050406030204" pitchFamily="18" charset="0"/>
                                  </a:rPr>
                                </m:ctrlPr>
                              </m:sSubSupPr>
                              <m:e>
                                <m:r>
                                  <a:rPr lang="es-ES" i="1">
                                    <a:latin typeface="Cambria Math" panose="02040503050406030204" pitchFamily="18" charset="0"/>
                                  </a:rPr>
                                  <m:t>𝑣</m:t>
                                </m:r>
                              </m:e>
                              <m:sub>
                                <m:r>
                                  <a:rPr lang="es-ES" b="0" i="1" smtClean="0">
                                    <a:latin typeface="Cambria Math" panose="02040503050406030204" pitchFamily="18" charset="0"/>
                                  </a:rPr>
                                  <m:t>𝑧</m:t>
                                </m:r>
                              </m:sub>
                              <m:sup>
                                <m:r>
                                  <a:rPr lang="es-ES" i="1">
                                    <a:latin typeface="Cambria Math" panose="02040503050406030204" pitchFamily="18" charset="0"/>
                                  </a:rPr>
                                  <m:t>′</m:t>
                                </m:r>
                              </m:sup>
                            </m:sSub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𝑧</m:t>
                                </m:r>
                                <m:r>
                                  <a:rPr lang="es-ES" i="1">
                                    <a:latin typeface="Cambria Math" panose="02040503050406030204" pitchFamily="18" charset="0"/>
                                  </a:rPr>
                                  <m:t>′</m:t>
                                </m:r>
                              </m:num>
                              <m:den>
                                <m:r>
                                  <a:rPr lang="es-ES" i="1">
                                    <a:latin typeface="Cambria Math" panose="02040503050406030204" pitchFamily="18" charset="0"/>
                                  </a:rPr>
                                  <m:t>𝑑𝑡</m:t>
                                </m:r>
                                <m:r>
                                  <a:rPr lang="es-ES" i="1">
                                    <a:latin typeface="Cambria Math" panose="02040503050406030204" pitchFamily="18" charset="0"/>
                                  </a:rPr>
                                  <m:t>′</m:t>
                                </m:r>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b="0" i="1" smtClean="0">
                                    <a:latin typeface="Cambria Math" panose="02040503050406030204" pitchFamily="18" charset="0"/>
                                  </a:rPr>
                                  <m:t>𝑧</m:t>
                                </m:r>
                              </m:sub>
                            </m:sSub>
                            <m:r>
                              <a:rPr lang="es-ES" b="0" i="1" smtClean="0">
                                <a:latin typeface="Cambria Math" panose="02040503050406030204" pitchFamily="18" charset="0"/>
                              </a:rPr>
                              <m:t>       </m:t>
                            </m:r>
                          </m:e>
                        </m:eqArr>
                      </m:e>
                    </m:d>
                  </m:oMath>
                </a14:m>
                <a:r>
                  <a:rPr lang="es-AR" dirty="0" smtClean="0"/>
                  <a:t>          </a:t>
                </a:r>
              </a:p>
              <a:p>
                <a:pPr marL="0" indent="0">
                  <a:buNone/>
                </a:pPr>
                <a:endParaRPr lang="es-AR" sz="1100" dirty="0" smtClean="0"/>
              </a:p>
              <a:p>
                <a:pPr marL="0" indent="0">
                  <a:buNone/>
                </a:pPr>
                <a:endParaRPr lang="es-AR" sz="1000" dirty="0"/>
              </a:p>
              <a:p>
                <a:pPr marL="0" indent="0">
                  <a:buNone/>
                </a:pPr>
                <a14:m>
                  <m:oMath xmlns:m="http://schemas.openxmlformats.org/officeDocument/2006/math">
                    <m:d>
                      <m:dPr>
                        <m:begChr m:val="{"/>
                        <m:endChr m:val=""/>
                        <m:ctrlPr>
                          <a:rPr lang="es-AR" i="1">
                            <a:latin typeface="Cambria Math" panose="02040503050406030204" pitchFamily="18" charset="0"/>
                          </a:rPr>
                        </m:ctrlPr>
                      </m:dPr>
                      <m:e>
                        <m:eqArr>
                          <m:eqArrPr>
                            <m:ctrlPr>
                              <a:rPr lang="es-AR" i="1" smtClean="0">
                                <a:latin typeface="Cambria Math" panose="02040503050406030204" pitchFamily="18" charset="0"/>
                              </a:rPr>
                            </m:ctrlPr>
                          </m:eqArrPr>
                          <m:e>
                            <m:sSubSup>
                              <m:sSubSupPr>
                                <m:ctrlPr>
                                  <a:rPr lang="es-AR" i="1">
                                    <a:latin typeface="Cambria Math" panose="02040503050406030204" pitchFamily="18" charset="0"/>
                                  </a:rPr>
                                </m:ctrlPr>
                              </m:sSubSupPr>
                              <m:e>
                                <m:r>
                                  <a:rPr lang="es-ES" b="0" i="1" smtClean="0">
                                    <a:latin typeface="Cambria Math" panose="02040503050406030204" pitchFamily="18" charset="0"/>
                                  </a:rPr>
                                  <m:t>𝑎</m:t>
                                </m:r>
                              </m:e>
                              <m:sub>
                                <m:r>
                                  <a:rPr lang="es-ES" i="1">
                                    <a:latin typeface="Cambria Math" panose="02040503050406030204" pitchFamily="18" charset="0"/>
                                  </a:rPr>
                                  <m:t>𝑥</m:t>
                                </m:r>
                              </m:sub>
                              <m:sup>
                                <m:r>
                                  <a:rPr lang="es-ES" i="1">
                                    <a:latin typeface="Cambria Math" panose="02040503050406030204" pitchFamily="18" charset="0"/>
                                  </a:rPr>
                                  <m:t>′</m:t>
                                </m:r>
                              </m:sup>
                            </m:sSubSup>
                            <m:r>
                              <a:rPr lang="es-ES" i="1">
                                <a:latin typeface="Cambria Math" panose="02040503050406030204" pitchFamily="18" charset="0"/>
                              </a:rPr>
                              <m:t>=</m:t>
                            </m:r>
                            <m:sSub>
                              <m:sSubPr>
                                <m:ctrlPr>
                                  <a:rPr lang="es-ES" i="1">
                                    <a:latin typeface="Cambria Math" panose="02040503050406030204" pitchFamily="18" charset="0"/>
                                  </a:rPr>
                                </m:ctrlPr>
                              </m:sSubPr>
                              <m:e>
                                <m:r>
                                  <a:rPr lang="es-ES" b="0" i="1" smtClean="0">
                                    <a:latin typeface="Cambria Math" panose="02040503050406030204" pitchFamily="18" charset="0"/>
                                  </a:rPr>
                                  <m:t>𝑎</m:t>
                                </m:r>
                              </m:e>
                              <m:sub>
                                <m:r>
                                  <a:rPr lang="es-ES" i="1">
                                    <a:latin typeface="Cambria Math" panose="02040503050406030204" pitchFamily="18" charset="0"/>
                                  </a:rPr>
                                  <m:t>𝑥</m:t>
                                </m:r>
                              </m:sub>
                            </m:sSub>
                            <m:r>
                              <a:rPr lang="es-ES" b="0" i="1" smtClean="0">
                                <a:latin typeface="Cambria Math" panose="02040503050406030204" pitchFamily="18" charset="0"/>
                              </a:rPr>
                              <m:t>       </m:t>
                            </m:r>
                          </m:e>
                          <m:e>
                            <m:sSubSup>
                              <m:sSubSupPr>
                                <m:ctrlPr>
                                  <a:rPr lang="es-AR" i="1">
                                    <a:latin typeface="Cambria Math" panose="02040503050406030204" pitchFamily="18" charset="0"/>
                                  </a:rPr>
                                </m:ctrlPr>
                              </m:sSubSupPr>
                              <m:e>
                                <m:r>
                                  <a:rPr lang="es-ES" b="0" i="1" smtClean="0">
                                    <a:latin typeface="Cambria Math" panose="02040503050406030204" pitchFamily="18" charset="0"/>
                                  </a:rPr>
                                  <m:t>𝑎</m:t>
                                </m:r>
                              </m:e>
                              <m:sub>
                                <m:r>
                                  <a:rPr lang="es-ES" i="1">
                                    <a:latin typeface="Cambria Math" panose="02040503050406030204" pitchFamily="18" charset="0"/>
                                  </a:rPr>
                                  <m:t>𝑦</m:t>
                                </m:r>
                              </m:sub>
                              <m:sup>
                                <m:r>
                                  <a:rPr lang="es-ES" i="1">
                                    <a:latin typeface="Cambria Math" panose="02040503050406030204" pitchFamily="18" charset="0"/>
                                  </a:rPr>
                                  <m:t>′</m:t>
                                </m:r>
                              </m:sup>
                            </m:sSubSup>
                            <m:r>
                              <a:rPr lang="es-ES" i="1">
                                <a:latin typeface="Cambria Math" panose="02040503050406030204" pitchFamily="18" charset="0"/>
                              </a:rPr>
                              <m:t>=</m:t>
                            </m:r>
                            <m:sSub>
                              <m:sSubPr>
                                <m:ctrlPr>
                                  <a:rPr lang="es-ES" i="1">
                                    <a:latin typeface="Cambria Math" panose="02040503050406030204" pitchFamily="18" charset="0"/>
                                  </a:rPr>
                                </m:ctrlPr>
                              </m:sSubPr>
                              <m:e>
                                <m:r>
                                  <a:rPr lang="es-ES" b="0" i="1" smtClean="0">
                                    <a:latin typeface="Cambria Math" panose="02040503050406030204" pitchFamily="18" charset="0"/>
                                  </a:rPr>
                                  <m:t>𝑎</m:t>
                                </m:r>
                              </m:e>
                              <m:sub>
                                <m:r>
                                  <a:rPr lang="es-ES" i="1">
                                    <a:latin typeface="Cambria Math" panose="02040503050406030204" pitchFamily="18" charset="0"/>
                                  </a:rPr>
                                  <m:t>𝑦</m:t>
                                </m:r>
                              </m:sub>
                            </m:sSub>
                            <m:r>
                              <a:rPr lang="es-ES" i="1">
                                <a:latin typeface="Cambria Math" panose="02040503050406030204" pitchFamily="18" charset="0"/>
                              </a:rPr>
                              <m:t>       </m:t>
                            </m:r>
                          </m:e>
                          <m:e>
                            <m:sSubSup>
                              <m:sSubSupPr>
                                <m:ctrlPr>
                                  <a:rPr lang="es-AR" i="1">
                                    <a:latin typeface="Cambria Math" panose="02040503050406030204" pitchFamily="18" charset="0"/>
                                  </a:rPr>
                                </m:ctrlPr>
                              </m:sSubSupPr>
                              <m:e>
                                <m:r>
                                  <a:rPr lang="es-ES" b="0" i="1" smtClean="0">
                                    <a:latin typeface="Cambria Math" panose="02040503050406030204" pitchFamily="18" charset="0"/>
                                  </a:rPr>
                                  <m:t>𝑎</m:t>
                                </m:r>
                              </m:e>
                              <m:sub>
                                <m:r>
                                  <a:rPr lang="es-ES" i="1">
                                    <a:latin typeface="Cambria Math" panose="02040503050406030204" pitchFamily="18" charset="0"/>
                                  </a:rPr>
                                  <m:t>𝑧</m:t>
                                </m:r>
                              </m:sub>
                              <m:sup>
                                <m:r>
                                  <a:rPr lang="es-ES" i="1">
                                    <a:latin typeface="Cambria Math" panose="02040503050406030204" pitchFamily="18" charset="0"/>
                                  </a:rPr>
                                  <m:t>′</m:t>
                                </m:r>
                              </m:sup>
                            </m:sSubSup>
                            <m:r>
                              <a:rPr lang="es-ES" i="1">
                                <a:latin typeface="Cambria Math" panose="02040503050406030204" pitchFamily="18" charset="0"/>
                              </a:rPr>
                              <m:t>=</m:t>
                            </m:r>
                            <m:sSub>
                              <m:sSubPr>
                                <m:ctrlPr>
                                  <a:rPr lang="es-ES" i="1">
                                    <a:latin typeface="Cambria Math" panose="02040503050406030204" pitchFamily="18" charset="0"/>
                                  </a:rPr>
                                </m:ctrlPr>
                              </m:sSubPr>
                              <m:e>
                                <m:r>
                                  <a:rPr lang="es-ES" b="0" i="1" smtClean="0">
                                    <a:latin typeface="Cambria Math" panose="02040503050406030204" pitchFamily="18" charset="0"/>
                                  </a:rPr>
                                  <m:t>𝑎</m:t>
                                </m:r>
                              </m:e>
                              <m:sub>
                                <m:r>
                                  <a:rPr lang="es-ES" i="1">
                                    <a:latin typeface="Cambria Math" panose="02040503050406030204" pitchFamily="18" charset="0"/>
                                  </a:rPr>
                                  <m:t>𝑧</m:t>
                                </m:r>
                              </m:sub>
                            </m:sSub>
                            <m:r>
                              <a:rPr lang="es-ES" i="1">
                                <a:latin typeface="Cambria Math" panose="02040503050406030204" pitchFamily="18" charset="0"/>
                              </a:rPr>
                              <m:t>       </m:t>
                            </m:r>
                          </m:e>
                        </m:eqArr>
                      </m:e>
                    </m:d>
                  </m:oMath>
                </a14:m>
                <a:r>
                  <a:rPr lang="es-ES" dirty="0" smtClean="0"/>
                  <a:t>           </a:t>
                </a:r>
                <a14:m>
                  <m:oMath xmlns:m="http://schemas.openxmlformats.org/officeDocument/2006/math">
                    <m:sSup>
                      <m:sSupPr>
                        <m:ctrlPr>
                          <a:rPr lang="es-ES" b="1" i="1" dirty="0" smtClean="0">
                            <a:solidFill>
                              <a:srgbClr val="C00000"/>
                            </a:solidFill>
                            <a:latin typeface="Cambria Math" panose="02040503050406030204" pitchFamily="18" charset="0"/>
                          </a:rPr>
                        </m:ctrlPr>
                      </m:sSupPr>
                      <m:e>
                        <m:r>
                          <a:rPr lang="es-ES" b="1" i="1" dirty="0" smtClean="0">
                            <a:solidFill>
                              <a:srgbClr val="C00000"/>
                            </a:solidFill>
                            <a:latin typeface="Cambria Math" panose="02040503050406030204" pitchFamily="18" charset="0"/>
                          </a:rPr>
                          <m:t>𝒄</m:t>
                        </m:r>
                      </m:e>
                      <m:sup>
                        <m:r>
                          <a:rPr lang="es-ES" b="1" i="1" dirty="0" smtClean="0">
                            <a:solidFill>
                              <a:srgbClr val="C00000"/>
                            </a:solidFill>
                            <a:latin typeface="Cambria Math" panose="02040503050406030204" pitchFamily="18" charset="0"/>
                          </a:rPr>
                          <m:t>′</m:t>
                        </m:r>
                      </m:sup>
                    </m:sSup>
                    <m:r>
                      <a:rPr lang="es-ES" b="1" i="1" dirty="0" smtClean="0">
                        <a:solidFill>
                          <a:srgbClr val="C00000"/>
                        </a:solidFill>
                        <a:latin typeface="Cambria Math" panose="02040503050406030204" pitchFamily="18" charset="0"/>
                      </a:rPr>
                      <m:t>=</m:t>
                    </m:r>
                    <m:r>
                      <a:rPr lang="es-ES" b="1" i="1" dirty="0" smtClean="0">
                        <a:solidFill>
                          <a:srgbClr val="C00000"/>
                        </a:solidFill>
                        <a:latin typeface="Cambria Math" panose="02040503050406030204" pitchFamily="18" charset="0"/>
                      </a:rPr>
                      <m:t>𝒄</m:t>
                    </m:r>
                    <m:r>
                      <a:rPr lang="es-ES" b="1" i="1" dirty="0" smtClean="0">
                        <a:solidFill>
                          <a:srgbClr val="C00000"/>
                        </a:solidFill>
                        <a:latin typeface="Cambria Math" panose="02040503050406030204" pitchFamily="18" charset="0"/>
                      </a:rPr>
                      <m:t>−</m:t>
                    </m:r>
                    <m:r>
                      <a:rPr lang="es-ES" b="1" i="1" dirty="0" smtClean="0">
                        <a:solidFill>
                          <a:srgbClr val="C00000"/>
                        </a:solidFill>
                        <a:latin typeface="Cambria Math" panose="02040503050406030204" pitchFamily="18" charset="0"/>
                      </a:rPr>
                      <m:t>𝒗</m:t>
                    </m:r>
                  </m:oMath>
                </a14:m>
                <a:endParaRPr lang="es-ES" b="1" dirty="0">
                  <a:solidFill>
                    <a:srgbClr val="C00000"/>
                  </a:solidFill>
                </a:endParaRPr>
              </a:p>
              <a:p>
                <a:pPr marL="0" indent="0">
                  <a:buNone/>
                </a:pPr>
                <a:endParaRPr lang="es-AR" dirty="0" smtClean="0"/>
              </a:p>
              <a:p>
                <a:pPr marL="0" indent="0">
                  <a:buNone/>
                </a:pPr>
                <a:endParaRPr lang="es-AR" dirty="0"/>
              </a:p>
            </p:txBody>
          </p:sp>
        </mc:Choice>
        <mc:Fallback xmlns="">
          <p:sp>
            <p:nvSpPr>
              <p:cNvPr id="5" name="Marcador de contenido 4"/>
              <p:cNvSpPr>
                <a:spLocks noGrp="1" noRot="1" noChangeAspect="1" noMove="1" noResize="1" noEditPoints="1" noAdjustHandles="1" noChangeArrowheads="1" noChangeShapeType="1" noTextEdit="1"/>
              </p:cNvSpPr>
              <p:nvPr>
                <p:ph idx="1"/>
              </p:nvPr>
            </p:nvSpPr>
            <p:spPr>
              <a:xfrm>
                <a:off x="838200" y="617838"/>
                <a:ext cx="10515600" cy="6240161"/>
              </a:xfrm>
              <a:blipFill rotWithShape="0">
                <a:blip r:embed="rId2"/>
                <a:stretch>
                  <a:fillRect/>
                </a:stretch>
              </a:blipFill>
            </p:spPr>
            <p:txBody>
              <a:bodyPr/>
              <a:lstStyle/>
              <a:p>
                <a:r>
                  <a:rPr lang="es-AR">
                    <a:noFill/>
                  </a:rPr>
                  <a:t> </a:t>
                </a:r>
              </a:p>
            </p:txBody>
          </p:sp>
        </mc:Fallback>
      </mc:AlternateContent>
      <p:pic>
        <p:nvPicPr>
          <p:cNvPr id="6" name="Marcador de contenido 3"/>
          <p:cNvPicPr>
            <a:picLocks noChangeAspect="1"/>
          </p:cNvPicPr>
          <p:nvPr/>
        </p:nvPicPr>
        <p:blipFill>
          <a:blip r:embed="rId3"/>
          <a:stretch>
            <a:fillRect/>
          </a:stretch>
        </p:blipFill>
        <p:spPr>
          <a:xfrm>
            <a:off x="3696747" y="1383957"/>
            <a:ext cx="7893410" cy="4061253"/>
          </a:xfrm>
          <a:prstGeom prst="rect">
            <a:avLst/>
          </a:prstGeom>
        </p:spPr>
      </p:pic>
    </p:spTree>
    <p:extLst>
      <p:ext uri="{BB962C8B-B14F-4D97-AF65-F5344CB8AC3E}">
        <p14:creationId xmlns:p14="http://schemas.microsoft.com/office/powerpoint/2010/main" val="377939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568412"/>
          </a:xfrm>
        </p:spPr>
        <p:txBody>
          <a:bodyPr>
            <a:normAutofit fontScale="90000"/>
          </a:bodyPr>
          <a:lstStyle/>
          <a:p>
            <a:pPr algn="ctr"/>
            <a:r>
              <a:rPr lang="es-ES" b="1" dirty="0" smtClean="0"/>
              <a:t>TRANSFORMACIÓN DE LORENTZ</a:t>
            </a:r>
            <a:endParaRPr lang="es-AR" b="1" dirty="0"/>
          </a:p>
        </p:txBody>
      </p:sp>
      <mc:AlternateContent xmlns:mc="http://schemas.openxmlformats.org/markup-compatibility/2006" xmlns:a14="http://schemas.microsoft.com/office/drawing/2010/main">
        <mc:Choice Requires="a14">
          <p:sp>
            <p:nvSpPr>
              <p:cNvPr id="6" name="Marcador de contenido 5"/>
              <p:cNvSpPr>
                <a:spLocks noGrp="1"/>
              </p:cNvSpPr>
              <p:nvPr>
                <p:ph idx="1"/>
              </p:nvPr>
            </p:nvSpPr>
            <p:spPr>
              <a:xfrm>
                <a:off x="838200" y="568412"/>
                <a:ext cx="10515600" cy="6289588"/>
              </a:xfrm>
            </p:spPr>
            <p:txBody>
              <a:bodyPr>
                <a:normAutofit lnSpcReduction="10000"/>
              </a:bodyPr>
              <a:lstStyle/>
              <a:p>
                <a:pPr marL="0" indent="0">
                  <a:buNone/>
                </a:pPr>
                <a14:m>
                  <m:oMath xmlns:m="http://schemas.openxmlformats.org/officeDocument/2006/math">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𝒙</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r>
                      <a:rPr lang="es-ES" sz="2000" b="1" i="1" smtClean="0">
                        <a:latin typeface="Cambria Math" panose="02040503050406030204" pitchFamily="18" charset="0"/>
                      </a:rPr>
                      <m:t>𝒌</m:t>
                    </m:r>
                    <m:r>
                      <a:rPr lang="es-ES" sz="2000" b="1" i="1" smtClean="0">
                        <a:latin typeface="Cambria Math" panose="02040503050406030204" pitchFamily="18" charset="0"/>
                      </a:rPr>
                      <m:t>(</m:t>
                    </m:r>
                    <m:r>
                      <a:rPr lang="es-ES" sz="2000" b="1" i="1" smtClean="0">
                        <a:latin typeface="Cambria Math" panose="02040503050406030204" pitchFamily="18" charset="0"/>
                      </a:rPr>
                      <m:t>𝒙</m:t>
                    </m:r>
                    <m:r>
                      <a:rPr lang="es-ES" sz="2000" b="1" i="1" smtClean="0">
                        <a:latin typeface="Cambria Math" panose="02040503050406030204" pitchFamily="18" charset="0"/>
                      </a:rPr>
                      <m:t>−</m:t>
                    </m:r>
                    <m:r>
                      <a:rPr lang="es-ES" sz="2000" b="1" i="1" smtClean="0">
                        <a:latin typeface="Cambria Math" panose="02040503050406030204" pitchFamily="18" charset="0"/>
                      </a:rPr>
                      <m:t>𝒗𝒕</m:t>
                    </m:r>
                    <m:r>
                      <a:rPr lang="es-ES" sz="2000" b="1" i="1" smtClean="0">
                        <a:latin typeface="Cambria Math" panose="02040503050406030204" pitchFamily="18" charset="0"/>
                      </a:rPr>
                      <m:t>)</m:t>
                    </m:r>
                  </m:oMath>
                </a14:m>
                <a:r>
                  <a:rPr lang="es-AR" sz="2000" b="1" dirty="0" smtClean="0"/>
                  <a:t>   (1)                       </a:t>
                </a:r>
                <a14:m>
                  <m:oMath xmlns:m="http://schemas.openxmlformats.org/officeDocument/2006/math">
                    <m:r>
                      <a:rPr lang="es-ES" sz="2000" b="1" i="1" dirty="0" smtClean="0">
                        <a:latin typeface="Cambria Math" panose="02040503050406030204" pitchFamily="18" charset="0"/>
                      </a:rPr>
                      <m:t>𝒙</m:t>
                    </m:r>
                    <m:r>
                      <a:rPr lang="es-ES" sz="2000" b="1" i="1" dirty="0" smtClean="0">
                        <a:latin typeface="Cambria Math" panose="02040503050406030204" pitchFamily="18" charset="0"/>
                      </a:rPr>
                      <m:t>=</m:t>
                    </m:r>
                    <m:r>
                      <a:rPr lang="es-ES" sz="2000" b="1" i="1" dirty="0" smtClean="0">
                        <a:latin typeface="Cambria Math" panose="02040503050406030204" pitchFamily="18" charset="0"/>
                      </a:rPr>
                      <m:t>𝒌</m:t>
                    </m:r>
                    <m:d>
                      <m:dPr>
                        <m:ctrlPr>
                          <a:rPr lang="es-ES" sz="2000" b="1" i="1" dirty="0" smtClean="0">
                            <a:latin typeface="Cambria Math" panose="02040503050406030204" pitchFamily="18" charset="0"/>
                          </a:rPr>
                        </m:ctrlPr>
                      </m:dPr>
                      <m:e>
                        <m:r>
                          <a:rPr lang="es-ES" sz="2000" b="1" i="1" dirty="0" smtClean="0">
                            <a:latin typeface="Cambria Math" panose="02040503050406030204" pitchFamily="18" charset="0"/>
                          </a:rPr>
                          <m:t>𝒙</m:t>
                        </m:r>
                        <m:r>
                          <a:rPr lang="es-ES" sz="2000" b="1" i="1" dirty="0" smtClean="0">
                            <a:latin typeface="Cambria Math" panose="02040503050406030204" pitchFamily="18" charset="0"/>
                          </a:rPr>
                          <m:t>´+</m:t>
                        </m:r>
                        <m:r>
                          <a:rPr lang="es-ES" sz="2000" b="1" i="1" dirty="0" smtClean="0">
                            <a:latin typeface="Cambria Math" panose="02040503050406030204" pitchFamily="18" charset="0"/>
                          </a:rPr>
                          <m:t>𝒗</m:t>
                        </m:r>
                        <m:sSup>
                          <m:sSupPr>
                            <m:ctrlPr>
                              <a:rPr lang="es-ES" sz="2000" b="1" i="1" dirty="0" smtClean="0">
                                <a:latin typeface="Cambria Math" panose="02040503050406030204" pitchFamily="18" charset="0"/>
                              </a:rPr>
                            </m:ctrlPr>
                          </m:sSupPr>
                          <m:e>
                            <m:r>
                              <a:rPr lang="es-ES" sz="2000" b="1" i="1" dirty="0" smtClean="0">
                                <a:latin typeface="Cambria Math" panose="02040503050406030204" pitchFamily="18" charset="0"/>
                              </a:rPr>
                              <m:t>𝒕</m:t>
                            </m:r>
                          </m:e>
                          <m:sup>
                            <m:r>
                              <a:rPr lang="es-ES" sz="2000" b="1" i="1" dirty="0" smtClean="0">
                                <a:latin typeface="Cambria Math" panose="02040503050406030204" pitchFamily="18" charset="0"/>
                              </a:rPr>
                              <m:t>′</m:t>
                            </m:r>
                          </m:sup>
                        </m:sSup>
                      </m:e>
                    </m:d>
                    <m:r>
                      <a:rPr lang="es-ES" sz="2000" b="1" i="1" dirty="0" smtClean="0">
                        <a:latin typeface="Cambria Math" panose="02040503050406030204" pitchFamily="18" charset="0"/>
                      </a:rPr>
                      <m:t> </m:t>
                    </m:r>
                  </m:oMath>
                </a14:m>
                <a:r>
                  <a:rPr lang="es-ES" sz="2000" b="1" dirty="0" smtClean="0"/>
                  <a:t>  (2)</a:t>
                </a:r>
              </a:p>
              <a:p>
                <a:pPr marL="0" indent="0">
                  <a:buNone/>
                </a:pPr>
                <a14:m>
                  <m:oMath xmlns:m="http://schemas.openxmlformats.org/officeDocument/2006/math">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𝒚</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r>
                      <a:rPr lang="es-ES" sz="2000" b="1" i="1" smtClean="0">
                        <a:latin typeface="Cambria Math" panose="02040503050406030204" pitchFamily="18" charset="0"/>
                      </a:rPr>
                      <m:t>𝒚</m:t>
                    </m:r>
                  </m:oMath>
                </a14:m>
                <a:r>
                  <a:rPr lang="es-AR" sz="2000" b="1" dirty="0" smtClean="0"/>
                  <a:t> </a:t>
                </a:r>
              </a:p>
              <a:p>
                <a:pPr marL="0" indent="0">
                  <a:buNone/>
                </a:pPr>
                <a14:m>
                  <m:oMath xmlns:m="http://schemas.openxmlformats.org/officeDocument/2006/math">
                    <m:sSup>
                      <m:sSupPr>
                        <m:ctrlPr>
                          <a:rPr lang="es-ES" sz="2000" b="1" i="1">
                            <a:latin typeface="Cambria Math" panose="02040503050406030204" pitchFamily="18" charset="0"/>
                          </a:rPr>
                        </m:ctrlPr>
                      </m:sSupPr>
                      <m:e>
                        <m:r>
                          <a:rPr lang="es-ES" sz="2000" b="1" i="1" smtClean="0">
                            <a:latin typeface="Cambria Math" panose="02040503050406030204" pitchFamily="18" charset="0"/>
                          </a:rPr>
                          <m:t>𝒛</m:t>
                        </m:r>
                      </m:e>
                      <m:sup>
                        <m:r>
                          <a:rPr lang="es-ES" sz="2000" b="1" i="1">
                            <a:latin typeface="Cambria Math" panose="02040503050406030204" pitchFamily="18" charset="0"/>
                          </a:rPr>
                          <m:t>′</m:t>
                        </m:r>
                      </m:sup>
                    </m:sSup>
                    <m:r>
                      <a:rPr lang="es-ES" sz="2000" b="1" i="1">
                        <a:latin typeface="Cambria Math" panose="02040503050406030204" pitchFamily="18" charset="0"/>
                      </a:rPr>
                      <m:t>=</m:t>
                    </m:r>
                    <m:r>
                      <a:rPr lang="es-ES" sz="2000" b="1" i="1" smtClean="0">
                        <a:latin typeface="Cambria Math" panose="02040503050406030204" pitchFamily="18" charset="0"/>
                      </a:rPr>
                      <m:t>𝒛</m:t>
                    </m:r>
                  </m:oMath>
                </a14:m>
                <a:r>
                  <a:rPr lang="es-AR" sz="2000" b="1" dirty="0" smtClean="0"/>
                  <a:t> </a:t>
                </a:r>
              </a:p>
              <a:p>
                <a:pPr marL="0" indent="0">
                  <a:buNone/>
                </a:pPr>
                <a:r>
                  <a:rPr lang="es-ES" sz="2000" dirty="0" smtClean="0"/>
                  <a:t>Sustituyendo </a:t>
                </a:r>
                <a14:m>
                  <m:oMath xmlns:m="http://schemas.openxmlformats.org/officeDocument/2006/math">
                    <m:sSup>
                      <m:sSupPr>
                        <m:ctrlPr>
                          <a:rPr lang="es-ES" sz="2000" i="1">
                            <a:latin typeface="Cambria Math" panose="02040503050406030204" pitchFamily="18" charset="0"/>
                          </a:rPr>
                        </m:ctrlPr>
                      </m:sSupPr>
                      <m:e>
                        <m:r>
                          <a:rPr lang="es-ES" sz="2000" b="0" i="1">
                            <a:latin typeface="Cambria Math" panose="02040503050406030204" pitchFamily="18" charset="0"/>
                          </a:rPr>
                          <m:t>𝑥</m:t>
                        </m:r>
                      </m:e>
                      <m:sup>
                        <m:r>
                          <a:rPr lang="es-ES" sz="2000" b="0" i="1">
                            <a:latin typeface="Cambria Math" panose="02040503050406030204" pitchFamily="18" charset="0"/>
                          </a:rPr>
                          <m:t>′</m:t>
                        </m:r>
                      </m:sup>
                    </m:sSup>
                  </m:oMath>
                </a14:m>
                <a:r>
                  <a:rPr lang="es-AR" sz="2000" dirty="0" smtClean="0"/>
                  <a:t> en (2) obtenemos:</a:t>
                </a:r>
              </a:p>
              <a:p>
                <a:pPr marL="0" indent="0">
                  <a:buNone/>
                </a:pPr>
                <a14:m>
                  <m:oMath xmlns:m="http://schemas.openxmlformats.org/officeDocument/2006/math">
                    <m:r>
                      <a:rPr lang="es-ES" sz="2000" b="1" i="1" smtClean="0">
                        <a:latin typeface="Cambria Math" panose="02040503050406030204" pitchFamily="18" charset="0"/>
                      </a:rPr>
                      <m:t>𝒙</m:t>
                    </m:r>
                    <m:r>
                      <a:rPr lang="es-ES" sz="2000" b="1" i="1" smtClean="0">
                        <a:latin typeface="Cambria Math" panose="02040503050406030204" pitchFamily="18" charset="0"/>
                      </a:rPr>
                      <m:t>=</m:t>
                    </m:r>
                    <m:r>
                      <a:rPr lang="es-ES" sz="2000" b="1" i="1" smtClean="0">
                        <a:latin typeface="Cambria Math" panose="02040503050406030204" pitchFamily="18" charset="0"/>
                      </a:rPr>
                      <m:t>𝒌</m:t>
                    </m:r>
                    <m:r>
                      <a:rPr lang="es-ES" sz="2000" b="1" i="1" smtClean="0">
                        <a:latin typeface="Cambria Math" panose="02040503050406030204" pitchFamily="18" charset="0"/>
                      </a:rPr>
                      <m:t>(</m:t>
                    </m:r>
                    <m:r>
                      <a:rPr lang="es-ES" sz="2000" b="1" i="1" smtClean="0">
                        <a:latin typeface="Cambria Math" panose="02040503050406030204" pitchFamily="18" charset="0"/>
                      </a:rPr>
                      <m:t>𝒌</m:t>
                    </m:r>
                    <m:d>
                      <m:dPr>
                        <m:ctrlPr>
                          <a:rPr lang="es-ES" sz="2000" b="1" i="1" smtClean="0">
                            <a:latin typeface="Cambria Math" panose="02040503050406030204" pitchFamily="18" charset="0"/>
                          </a:rPr>
                        </m:ctrlPr>
                      </m:dPr>
                      <m:e>
                        <m:r>
                          <a:rPr lang="es-ES" sz="2000" b="1" i="1" smtClean="0">
                            <a:latin typeface="Cambria Math" panose="02040503050406030204" pitchFamily="18" charset="0"/>
                          </a:rPr>
                          <m:t>𝒙</m:t>
                        </m:r>
                        <m:r>
                          <a:rPr lang="es-ES" sz="2000" b="1" i="1" smtClean="0">
                            <a:latin typeface="Cambria Math" panose="02040503050406030204" pitchFamily="18" charset="0"/>
                          </a:rPr>
                          <m:t>−</m:t>
                        </m:r>
                        <m:r>
                          <a:rPr lang="es-ES" sz="2000" b="1" i="1" smtClean="0">
                            <a:latin typeface="Cambria Math" panose="02040503050406030204" pitchFamily="18" charset="0"/>
                          </a:rPr>
                          <m:t>𝒗𝒕</m:t>
                        </m:r>
                      </m:e>
                    </m:d>
                    <m:r>
                      <a:rPr lang="es-ES" sz="2000" b="1" i="1" smtClean="0">
                        <a:latin typeface="Cambria Math" panose="02040503050406030204" pitchFamily="18" charset="0"/>
                      </a:rPr>
                      <m:t>+</m:t>
                    </m:r>
                    <m:r>
                      <a:rPr lang="es-ES" sz="2000" b="1" i="1" smtClean="0">
                        <a:latin typeface="Cambria Math" panose="02040503050406030204" pitchFamily="18" charset="0"/>
                      </a:rPr>
                      <m:t>𝒗</m:t>
                    </m:r>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𝒕</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oMath>
                </a14:m>
                <a:r>
                  <a:rPr lang="es-AR" sz="2000" b="1" dirty="0" smtClean="0"/>
                  <a:t> </a:t>
                </a:r>
              </a:p>
              <a:p>
                <a:pPr marL="0" indent="0">
                  <a:buNone/>
                </a:pPr>
                <a14:m>
                  <m:oMath xmlns:m="http://schemas.openxmlformats.org/officeDocument/2006/math">
                    <m:r>
                      <a:rPr lang="es-ES" sz="2000" b="1" i="1" smtClean="0">
                        <a:latin typeface="Cambria Math" panose="02040503050406030204" pitchFamily="18" charset="0"/>
                      </a:rPr>
                      <m:t>𝒙</m:t>
                    </m:r>
                    <m:r>
                      <a:rPr lang="es-ES" sz="2000" b="1" i="1" smtClean="0">
                        <a:latin typeface="Cambria Math" panose="02040503050406030204" pitchFamily="18" charset="0"/>
                      </a:rPr>
                      <m:t>=</m:t>
                    </m:r>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𝒌</m:t>
                        </m:r>
                      </m:e>
                      <m:sup>
                        <m:r>
                          <a:rPr lang="es-ES" sz="2000" b="1" i="1" smtClean="0">
                            <a:latin typeface="Cambria Math" panose="02040503050406030204" pitchFamily="18" charset="0"/>
                          </a:rPr>
                          <m:t>𝟐</m:t>
                        </m:r>
                      </m:sup>
                    </m:sSup>
                    <m:d>
                      <m:dPr>
                        <m:ctrlPr>
                          <a:rPr lang="es-ES" sz="2000" b="1" i="1" smtClean="0">
                            <a:latin typeface="Cambria Math" panose="02040503050406030204" pitchFamily="18" charset="0"/>
                          </a:rPr>
                        </m:ctrlPr>
                      </m:dPr>
                      <m:e>
                        <m:r>
                          <a:rPr lang="es-ES" sz="2000" b="1" i="1" smtClean="0">
                            <a:latin typeface="Cambria Math" panose="02040503050406030204" pitchFamily="18" charset="0"/>
                          </a:rPr>
                          <m:t>𝒙</m:t>
                        </m:r>
                        <m:r>
                          <a:rPr lang="es-ES" sz="2000" b="1" i="1" smtClean="0">
                            <a:latin typeface="Cambria Math" panose="02040503050406030204" pitchFamily="18" charset="0"/>
                          </a:rPr>
                          <m:t>−</m:t>
                        </m:r>
                        <m:r>
                          <a:rPr lang="es-ES" sz="2000" b="1" i="1" smtClean="0">
                            <a:latin typeface="Cambria Math" panose="02040503050406030204" pitchFamily="18" charset="0"/>
                          </a:rPr>
                          <m:t>𝒗𝒕</m:t>
                        </m:r>
                      </m:e>
                    </m:d>
                    <m:r>
                      <a:rPr lang="es-ES" sz="2000" b="1" i="1" smtClean="0">
                        <a:latin typeface="Cambria Math" panose="02040503050406030204" pitchFamily="18" charset="0"/>
                      </a:rPr>
                      <m:t>+</m:t>
                    </m:r>
                    <m:r>
                      <a:rPr lang="es-ES" sz="2000" b="1" i="1" smtClean="0">
                        <a:latin typeface="Cambria Math" panose="02040503050406030204" pitchFamily="18" charset="0"/>
                      </a:rPr>
                      <m:t>𝒌𝒗𝒕</m:t>
                    </m:r>
                    <m:r>
                      <a:rPr lang="es-ES" sz="2000" b="1" i="1" smtClean="0">
                        <a:latin typeface="Cambria Math" panose="02040503050406030204" pitchFamily="18" charset="0"/>
                      </a:rPr>
                      <m:t>′</m:t>
                    </m:r>
                  </m:oMath>
                </a14:m>
                <a:r>
                  <a:rPr lang="es-AR" sz="2000" b="1" dirty="0" smtClean="0"/>
                  <a:t> </a:t>
                </a:r>
              </a:p>
              <a:p>
                <a:pPr marL="0" indent="0">
                  <a:buNone/>
                </a:pPr>
                <a:r>
                  <a:rPr lang="es-ES" sz="2000" dirty="0" smtClean="0"/>
                  <a:t>Despejando</a:t>
                </a:r>
                <a14:m>
                  <m:oMath xmlns:m="http://schemas.openxmlformats.org/officeDocument/2006/math">
                    <m:r>
                      <a:rPr lang="es-ES" sz="2000" b="0" i="0" smtClean="0">
                        <a:latin typeface="Cambria Math" panose="02040503050406030204" pitchFamily="18" charset="0"/>
                      </a:rPr>
                      <m:t> </m:t>
                    </m:r>
                    <m:sSup>
                      <m:sSupPr>
                        <m:ctrlPr>
                          <a:rPr lang="es-ES" sz="2000" i="1" smtClean="0">
                            <a:latin typeface="Cambria Math" panose="02040503050406030204" pitchFamily="18" charset="0"/>
                          </a:rPr>
                        </m:ctrlPr>
                      </m:sSupPr>
                      <m:e>
                        <m:r>
                          <a:rPr lang="es-ES" sz="2000" b="0" i="1" smtClean="0">
                            <a:latin typeface="Cambria Math" panose="02040503050406030204" pitchFamily="18" charset="0"/>
                          </a:rPr>
                          <m:t>𝑡</m:t>
                        </m:r>
                      </m:e>
                      <m:sup>
                        <m:r>
                          <a:rPr lang="es-ES" sz="2000" b="0" i="1" smtClean="0">
                            <a:latin typeface="Cambria Math" panose="02040503050406030204" pitchFamily="18" charset="0"/>
                          </a:rPr>
                          <m:t>′</m:t>
                        </m:r>
                      </m:sup>
                    </m:sSup>
                  </m:oMath>
                </a14:m>
                <a:r>
                  <a:rPr lang="es-AR" sz="2000" dirty="0" smtClean="0"/>
                  <a:t> obtenemos:   </a:t>
                </a:r>
                <a14:m>
                  <m:oMath xmlns:m="http://schemas.openxmlformats.org/officeDocument/2006/math">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𝒕</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r>
                      <a:rPr lang="es-ES" sz="2000" b="1" i="1" smtClean="0">
                        <a:latin typeface="Cambria Math" panose="02040503050406030204" pitchFamily="18" charset="0"/>
                      </a:rPr>
                      <m:t>𝒌𝒕</m:t>
                    </m:r>
                    <m:r>
                      <a:rPr lang="es-ES" sz="2000" b="1" i="1" smtClean="0">
                        <a:latin typeface="Cambria Math" panose="02040503050406030204" pitchFamily="18" charset="0"/>
                      </a:rPr>
                      <m:t>+</m:t>
                    </m:r>
                    <m:d>
                      <m:dPr>
                        <m:ctrlPr>
                          <a:rPr lang="es-ES" sz="2000" b="1" i="1" smtClean="0">
                            <a:latin typeface="Cambria Math" panose="02040503050406030204" pitchFamily="18" charset="0"/>
                          </a:rPr>
                        </m:ctrlPr>
                      </m:dPr>
                      <m:e>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𝟏</m:t>
                            </m:r>
                            <m:r>
                              <a:rPr lang="es-ES" sz="2000" b="1" i="1" smtClean="0">
                                <a:latin typeface="Cambria Math" panose="02040503050406030204" pitchFamily="18" charset="0"/>
                              </a:rPr>
                              <m:t>−</m:t>
                            </m:r>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𝒌</m:t>
                                </m:r>
                              </m:e>
                              <m:sup>
                                <m:r>
                                  <a:rPr lang="es-ES" sz="2000" b="1" i="1" smtClean="0">
                                    <a:latin typeface="Cambria Math" panose="02040503050406030204" pitchFamily="18" charset="0"/>
                                  </a:rPr>
                                  <m:t>𝟐</m:t>
                                </m:r>
                              </m:sup>
                            </m:sSup>
                          </m:num>
                          <m:den>
                            <m:r>
                              <a:rPr lang="es-ES" sz="2000" b="1" i="1" smtClean="0">
                                <a:latin typeface="Cambria Math" panose="02040503050406030204" pitchFamily="18" charset="0"/>
                              </a:rPr>
                              <m:t>𝒌𝒗</m:t>
                            </m:r>
                          </m:den>
                        </m:f>
                      </m:e>
                    </m:d>
                    <m:r>
                      <a:rPr lang="es-ES" sz="2000" b="1" i="1" smtClean="0">
                        <a:latin typeface="Cambria Math" panose="02040503050406030204" pitchFamily="18" charset="0"/>
                      </a:rPr>
                      <m:t>𝒙</m:t>
                    </m:r>
                  </m:oMath>
                </a14:m>
                <a:r>
                  <a:rPr lang="es-AR" sz="2000" b="1" dirty="0" smtClean="0"/>
                  <a:t>          (3)</a:t>
                </a:r>
              </a:p>
              <a:p>
                <a:pPr marL="0" indent="0">
                  <a:buNone/>
                </a:pPr>
                <a:r>
                  <a:rPr lang="es-ES" sz="2000" dirty="0" smtClean="0"/>
                  <a:t>Por la constancia de la velocidad de la luz   </a:t>
                </a:r>
                <a14:m>
                  <m:oMath xmlns:m="http://schemas.openxmlformats.org/officeDocument/2006/math">
                    <m:d>
                      <m:dPr>
                        <m:begChr m:val="{"/>
                        <m:endChr m:val=""/>
                        <m:ctrlPr>
                          <a:rPr lang="es-ES" sz="2000" b="1" i="1" smtClean="0">
                            <a:latin typeface="Cambria Math" panose="02040503050406030204" pitchFamily="18" charset="0"/>
                          </a:rPr>
                        </m:ctrlPr>
                      </m:dPr>
                      <m:e>
                        <m:eqArr>
                          <m:eqArrPr>
                            <m:ctrlPr>
                              <a:rPr lang="es-ES" sz="2000" b="1" i="1" smtClean="0">
                                <a:latin typeface="Cambria Math" panose="02040503050406030204" pitchFamily="18" charset="0"/>
                              </a:rPr>
                            </m:ctrlPr>
                          </m:eqArrPr>
                          <m:e>
                            <m:r>
                              <a:rPr lang="es-ES" sz="2000" b="1" i="1" smtClean="0">
                                <a:latin typeface="Cambria Math" panose="02040503050406030204" pitchFamily="18" charset="0"/>
                              </a:rPr>
                              <m:t>𝒙</m:t>
                            </m:r>
                            <m:r>
                              <a:rPr lang="es-ES" sz="2000" b="1" i="1" smtClean="0">
                                <a:latin typeface="Cambria Math" panose="02040503050406030204" pitchFamily="18" charset="0"/>
                              </a:rPr>
                              <m:t> =</m:t>
                            </m:r>
                            <m:r>
                              <a:rPr lang="es-ES" sz="2000" b="1" i="1" smtClean="0">
                                <a:latin typeface="Cambria Math" panose="02040503050406030204" pitchFamily="18" charset="0"/>
                              </a:rPr>
                              <m:t>𝒄𝒕</m:t>
                            </m:r>
                            <m:r>
                              <a:rPr lang="es-ES" sz="2000" b="1" i="1" smtClean="0">
                                <a:latin typeface="Cambria Math" panose="02040503050406030204" pitchFamily="18" charset="0"/>
                              </a:rPr>
                              <m:t> </m:t>
                            </m:r>
                          </m:e>
                          <m:e>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𝒙</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r>
                              <a:rPr lang="es-ES" sz="2000" b="1" i="1" smtClean="0">
                                <a:latin typeface="Cambria Math" panose="02040503050406030204" pitchFamily="18" charset="0"/>
                              </a:rPr>
                              <m:t>𝒄𝒕</m:t>
                            </m:r>
                            <m:r>
                              <a:rPr lang="es-ES" sz="2000" b="1" i="1" smtClean="0">
                                <a:latin typeface="Cambria Math" panose="02040503050406030204" pitchFamily="18" charset="0"/>
                              </a:rPr>
                              <m:t>′</m:t>
                            </m:r>
                          </m:e>
                        </m:eqArr>
                      </m:e>
                    </m:d>
                  </m:oMath>
                </a14:m>
                <a:r>
                  <a:rPr lang="es-AR" sz="2000" b="1" dirty="0" smtClean="0"/>
                  <a:t> </a:t>
                </a:r>
              </a:p>
              <a:p>
                <a:pPr marL="0" indent="0">
                  <a:buNone/>
                </a:pPr>
                <a:r>
                  <a:rPr lang="es-ES" sz="2000" dirty="0" smtClean="0"/>
                  <a:t>De la ecuación (1) y reemplazando t’ por  (3) obtenemos: </a:t>
                </a:r>
                <a:endParaRPr lang="es-ES" sz="2000" i="1" dirty="0" smtClean="0">
                  <a:latin typeface="Cambria Math" panose="02040503050406030204" pitchFamily="18" charset="0"/>
                </a:endParaRPr>
              </a:p>
              <a:p>
                <a:pPr marL="0" indent="0">
                  <a:buNone/>
                </a:pPr>
                <a14:m>
                  <m:oMath xmlns:m="http://schemas.openxmlformats.org/officeDocument/2006/math">
                    <m:r>
                      <a:rPr lang="es-ES" sz="2000" b="1" i="1">
                        <a:latin typeface="Cambria Math" panose="02040503050406030204" pitchFamily="18" charset="0"/>
                      </a:rPr>
                      <m:t>𝒌</m:t>
                    </m:r>
                    <m:d>
                      <m:dPr>
                        <m:ctrlPr>
                          <a:rPr lang="es-ES" sz="2000" b="1" i="1">
                            <a:latin typeface="Cambria Math" panose="02040503050406030204" pitchFamily="18" charset="0"/>
                          </a:rPr>
                        </m:ctrlPr>
                      </m:dPr>
                      <m:e>
                        <m:r>
                          <a:rPr lang="es-ES" sz="2000" b="1" i="1">
                            <a:latin typeface="Cambria Math" panose="02040503050406030204" pitchFamily="18" charset="0"/>
                          </a:rPr>
                          <m:t>𝒙</m:t>
                        </m:r>
                        <m:r>
                          <a:rPr lang="es-ES" sz="2000" b="1" i="1">
                            <a:latin typeface="Cambria Math" panose="02040503050406030204" pitchFamily="18" charset="0"/>
                          </a:rPr>
                          <m:t>−</m:t>
                        </m:r>
                        <m:r>
                          <a:rPr lang="es-ES" sz="2000" b="1" i="1">
                            <a:latin typeface="Cambria Math" panose="02040503050406030204" pitchFamily="18" charset="0"/>
                          </a:rPr>
                          <m:t>𝒗𝒕</m:t>
                        </m:r>
                      </m:e>
                    </m:d>
                    <m:r>
                      <a:rPr lang="es-ES" sz="2000" b="1" i="1" smtClean="0">
                        <a:latin typeface="Cambria Math" panose="02040503050406030204" pitchFamily="18" charset="0"/>
                      </a:rPr>
                      <m:t>=</m:t>
                    </m:r>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𝒙</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r>
                      <a:rPr lang="es-ES" sz="2000" b="1" i="1" smtClean="0">
                        <a:latin typeface="Cambria Math" panose="02040503050406030204" pitchFamily="18" charset="0"/>
                      </a:rPr>
                      <m:t>𝒄</m:t>
                    </m:r>
                    <m:sSup>
                      <m:sSupPr>
                        <m:ctrlPr>
                          <a:rPr lang="es-ES" sz="2000" b="1" i="1" smtClean="0">
                            <a:latin typeface="Cambria Math" panose="02040503050406030204" pitchFamily="18" charset="0"/>
                          </a:rPr>
                        </m:ctrlPr>
                      </m:sSupPr>
                      <m:e>
                        <m:r>
                          <a:rPr lang="es-ES" sz="2000" b="1" i="1" smtClean="0">
                            <a:latin typeface="Cambria Math" panose="02040503050406030204" pitchFamily="18" charset="0"/>
                          </a:rPr>
                          <m:t>𝒕</m:t>
                        </m:r>
                      </m:e>
                      <m:sup>
                        <m:r>
                          <a:rPr lang="es-ES" sz="2000" b="1" i="1" smtClean="0">
                            <a:latin typeface="Cambria Math" panose="02040503050406030204" pitchFamily="18" charset="0"/>
                          </a:rPr>
                          <m:t>′</m:t>
                        </m:r>
                      </m:sup>
                    </m:sSup>
                    <m:r>
                      <a:rPr lang="es-ES" sz="2000" b="1" i="1" smtClean="0">
                        <a:latin typeface="Cambria Math" panose="02040503050406030204" pitchFamily="18" charset="0"/>
                      </a:rPr>
                      <m:t>=</m:t>
                    </m:r>
                    <m:r>
                      <a:rPr lang="es-ES" sz="2000" b="1" i="1" smtClean="0">
                        <a:latin typeface="Cambria Math" panose="02040503050406030204" pitchFamily="18" charset="0"/>
                      </a:rPr>
                      <m:t>𝒄</m:t>
                    </m:r>
                    <m:d>
                      <m:dPr>
                        <m:ctrlPr>
                          <a:rPr lang="es-ES" sz="2000" b="1" i="1" smtClean="0">
                            <a:latin typeface="Cambria Math" panose="02040503050406030204" pitchFamily="18" charset="0"/>
                          </a:rPr>
                        </m:ctrlPr>
                      </m:dPr>
                      <m:e>
                        <m:r>
                          <a:rPr lang="es-ES" sz="2000" b="1" i="1">
                            <a:latin typeface="Cambria Math" panose="02040503050406030204" pitchFamily="18" charset="0"/>
                          </a:rPr>
                          <m:t>𝒌𝒕</m:t>
                        </m:r>
                        <m:r>
                          <a:rPr lang="es-ES" sz="2000" b="1" i="1">
                            <a:latin typeface="Cambria Math" panose="02040503050406030204" pitchFamily="18" charset="0"/>
                          </a:rPr>
                          <m:t>+</m:t>
                        </m:r>
                        <m:d>
                          <m:dPr>
                            <m:ctrlPr>
                              <a:rPr lang="es-ES" sz="2000" b="1" i="1">
                                <a:latin typeface="Cambria Math" panose="02040503050406030204" pitchFamily="18" charset="0"/>
                              </a:rPr>
                            </m:ctrlPr>
                          </m:dPr>
                          <m:e>
                            <m:f>
                              <m:fPr>
                                <m:ctrlPr>
                                  <a:rPr lang="es-ES" sz="2000" b="1" i="1">
                                    <a:latin typeface="Cambria Math" panose="02040503050406030204" pitchFamily="18" charset="0"/>
                                  </a:rPr>
                                </m:ctrlPr>
                              </m:fPr>
                              <m:num>
                                <m:r>
                                  <a:rPr lang="es-ES" sz="2000" b="1" i="1">
                                    <a:latin typeface="Cambria Math" panose="02040503050406030204" pitchFamily="18" charset="0"/>
                                  </a:rPr>
                                  <m:t>𝟏</m:t>
                                </m:r>
                                <m:r>
                                  <a:rPr lang="es-ES" sz="2000" b="1" i="1">
                                    <a:latin typeface="Cambria Math" panose="02040503050406030204" pitchFamily="18" charset="0"/>
                                  </a:rPr>
                                  <m:t>−</m:t>
                                </m:r>
                                <m:sSup>
                                  <m:sSupPr>
                                    <m:ctrlPr>
                                      <a:rPr lang="es-ES" sz="2000" b="1" i="1">
                                        <a:latin typeface="Cambria Math" panose="02040503050406030204" pitchFamily="18" charset="0"/>
                                      </a:rPr>
                                    </m:ctrlPr>
                                  </m:sSupPr>
                                  <m:e>
                                    <m:r>
                                      <a:rPr lang="es-ES" sz="2000" b="1" i="1">
                                        <a:latin typeface="Cambria Math" panose="02040503050406030204" pitchFamily="18" charset="0"/>
                                      </a:rPr>
                                      <m:t>𝒌</m:t>
                                    </m:r>
                                  </m:e>
                                  <m:sup>
                                    <m:r>
                                      <a:rPr lang="es-ES" sz="2000" b="1" i="1">
                                        <a:latin typeface="Cambria Math" panose="02040503050406030204" pitchFamily="18" charset="0"/>
                                      </a:rPr>
                                      <m:t>𝟐</m:t>
                                    </m:r>
                                  </m:sup>
                                </m:sSup>
                              </m:num>
                              <m:den>
                                <m:r>
                                  <a:rPr lang="es-ES" sz="2000" b="1" i="1">
                                    <a:latin typeface="Cambria Math" panose="02040503050406030204" pitchFamily="18" charset="0"/>
                                  </a:rPr>
                                  <m:t>𝒌𝒗</m:t>
                                </m:r>
                              </m:den>
                            </m:f>
                          </m:e>
                        </m:d>
                        <m:r>
                          <a:rPr lang="es-ES" sz="2000" b="1" i="1">
                            <a:latin typeface="Cambria Math" panose="02040503050406030204" pitchFamily="18" charset="0"/>
                          </a:rPr>
                          <m:t>𝒙</m:t>
                        </m:r>
                      </m:e>
                    </m:d>
                  </m:oMath>
                </a14:m>
                <a:r>
                  <a:rPr lang="es-AR" sz="2000" b="1" dirty="0" smtClean="0"/>
                  <a:t> </a:t>
                </a:r>
              </a:p>
              <a:p>
                <a:pPr marL="0" indent="0">
                  <a:buNone/>
                </a:pPr>
                <a:r>
                  <a:rPr lang="es-ES" sz="2000" dirty="0" smtClean="0"/>
                  <a:t>Despejando x, obtenemos: </a:t>
                </a:r>
                <a14:m>
                  <m:oMath xmlns:m="http://schemas.openxmlformats.org/officeDocument/2006/math">
                    <m:r>
                      <a:rPr lang="es-ES" sz="2400" b="0" i="0" smtClean="0">
                        <a:latin typeface="Cambria Math" panose="02040503050406030204" pitchFamily="18" charset="0"/>
                      </a:rPr>
                      <m:t> </m:t>
                    </m:r>
                    <m:r>
                      <a:rPr lang="es-ES" sz="2400" b="1" i="1" smtClean="0">
                        <a:latin typeface="Cambria Math" panose="02040503050406030204" pitchFamily="18" charset="0"/>
                      </a:rPr>
                      <m:t>𝒙</m:t>
                    </m:r>
                    <m:r>
                      <a:rPr lang="es-ES" sz="2400" b="1" i="1" smtClean="0">
                        <a:latin typeface="Cambria Math" panose="02040503050406030204" pitchFamily="18" charset="0"/>
                      </a:rPr>
                      <m:t>=</m:t>
                    </m:r>
                    <m:r>
                      <a:rPr lang="es-ES" sz="2400" b="1" i="1" smtClean="0">
                        <a:latin typeface="Cambria Math" panose="02040503050406030204" pitchFamily="18" charset="0"/>
                      </a:rPr>
                      <m:t>𝒄𝒕</m:t>
                    </m:r>
                    <m:d>
                      <m:dPr>
                        <m:begChr m:val="["/>
                        <m:endChr m:val="]"/>
                        <m:ctrlPr>
                          <a:rPr lang="es-ES" sz="2400" b="1" i="1" smtClean="0">
                            <a:latin typeface="Cambria Math" panose="02040503050406030204" pitchFamily="18" charset="0"/>
                          </a:rPr>
                        </m:ctrlPr>
                      </m:dPr>
                      <m:e>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𝟏</m:t>
                            </m:r>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𝒗</m:t>
                                </m:r>
                              </m:num>
                              <m:den>
                                <m:r>
                                  <a:rPr lang="es-ES" sz="2400" b="1" i="1" smtClean="0">
                                    <a:latin typeface="Cambria Math" panose="02040503050406030204" pitchFamily="18" charset="0"/>
                                  </a:rPr>
                                  <m:t>𝒄</m:t>
                                </m:r>
                              </m:den>
                            </m:f>
                          </m:num>
                          <m:den>
                            <m:r>
                              <a:rPr lang="es-ES" sz="2400" b="1" i="1" smtClean="0">
                                <a:latin typeface="Cambria Math" panose="02040503050406030204" pitchFamily="18" charset="0"/>
                              </a:rPr>
                              <m:t>𝟏</m:t>
                            </m:r>
                            <m:r>
                              <a:rPr lang="es-ES" sz="2400" b="1" i="1" smtClean="0">
                                <a:latin typeface="Cambria Math" panose="02040503050406030204" pitchFamily="18" charset="0"/>
                              </a:rPr>
                              <m:t>−</m:t>
                            </m:r>
                            <m:d>
                              <m:dPr>
                                <m:ctrlPr>
                                  <a:rPr lang="es-ES" sz="2400" b="1" i="1" smtClean="0">
                                    <a:latin typeface="Cambria Math" panose="02040503050406030204" pitchFamily="18" charset="0"/>
                                  </a:rPr>
                                </m:ctrlPr>
                              </m:dPr>
                              <m:e>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𝟏</m:t>
                                    </m:r>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𝒌</m:t>
                                        </m:r>
                                      </m:e>
                                      <m:sup>
                                        <m:r>
                                          <a:rPr lang="es-ES" sz="2400" b="1" i="1" smtClean="0">
                                            <a:latin typeface="Cambria Math" panose="02040503050406030204" pitchFamily="18" charset="0"/>
                                          </a:rPr>
                                          <m:t>𝟐</m:t>
                                        </m:r>
                                      </m:sup>
                                    </m:sSup>
                                  </m:den>
                                </m:f>
                                <m:r>
                                  <a:rPr lang="es-ES" sz="2400" b="1" i="1" smtClean="0">
                                    <a:latin typeface="Cambria Math" panose="02040503050406030204" pitchFamily="18" charset="0"/>
                                  </a:rPr>
                                  <m:t> − </m:t>
                                </m:r>
                                <m:r>
                                  <a:rPr lang="es-ES" sz="2400" b="1" i="1" smtClean="0">
                                    <a:latin typeface="Cambria Math" panose="02040503050406030204" pitchFamily="18" charset="0"/>
                                  </a:rPr>
                                  <m:t>𝟏</m:t>
                                </m:r>
                              </m:e>
                            </m:d>
                            <m:r>
                              <a:rPr lang="es-ES" sz="2400" b="1" i="1" smtClean="0">
                                <a:latin typeface="Cambria Math" panose="02040503050406030204" pitchFamily="18" charset="0"/>
                              </a:rPr>
                              <m:t> </m:t>
                            </m:r>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𝒄</m:t>
                                </m:r>
                              </m:num>
                              <m:den>
                                <m:r>
                                  <a:rPr lang="es-ES" sz="2400" b="1" i="1" smtClean="0">
                                    <a:latin typeface="Cambria Math" panose="02040503050406030204" pitchFamily="18" charset="0"/>
                                  </a:rPr>
                                  <m:t>𝒗</m:t>
                                </m:r>
                              </m:den>
                            </m:f>
                          </m:den>
                        </m:f>
                      </m:e>
                    </m:d>
                  </m:oMath>
                </a14:m>
                <a:r>
                  <a:rPr lang="es-AR" sz="2000" b="1" dirty="0" smtClean="0"/>
                  <a:t> </a:t>
                </a:r>
              </a:p>
              <a:p>
                <a:pPr marL="0" indent="0">
                  <a:buNone/>
                </a:pPr>
                <a:r>
                  <a:rPr lang="es-ES" sz="2000" dirty="0" smtClean="0"/>
                  <a:t>Como</a:t>
                </a:r>
                <a:r>
                  <a:rPr lang="es-ES" sz="2000" dirty="0"/>
                  <a:t> </a:t>
                </a:r>
                <a:r>
                  <a:rPr lang="es-ES" sz="2000" dirty="0" smtClean="0"/>
                  <a:t>la expresión entre corchetes debe ser igual a 1, despejando k obtenemos:  </a:t>
                </a:r>
                <a14:m>
                  <m:oMath xmlns:m="http://schemas.openxmlformats.org/officeDocument/2006/math">
                    <m:r>
                      <a:rPr lang="es-ES" sz="2400" b="1" i="1" smtClean="0">
                        <a:latin typeface="Cambria Math" panose="02040503050406030204" pitchFamily="18" charset="0"/>
                      </a:rPr>
                      <m:t>𝒌</m:t>
                    </m:r>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𝟏</m:t>
                        </m:r>
                      </m:num>
                      <m:den>
                        <m:rad>
                          <m:radPr>
                            <m:degHide m:val="on"/>
                            <m:ctrlPr>
                              <a:rPr lang="es-ES" sz="2400" b="1" i="1" smtClean="0">
                                <a:latin typeface="Cambria Math" panose="02040503050406030204" pitchFamily="18" charset="0"/>
                              </a:rPr>
                            </m:ctrlPr>
                          </m:radPr>
                          <m:deg/>
                          <m:e>
                            <m:r>
                              <a:rPr lang="es-ES" sz="2400" b="1" i="1" smtClean="0">
                                <a:latin typeface="Cambria Math" panose="02040503050406030204" pitchFamily="18" charset="0"/>
                              </a:rPr>
                              <m:t>𝟏</m:t>
                            </m:r>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𝒄</m:t>
                                    </m:r>
                                  </m:e>
                                  <m:sup>
                                    <m:r>
                                      <a:rPr lang="es-ES" sz="2400" b="1" i="1" smtClean="0">
                                        <a:latin typeface="Cambria Math" panose="02040503050406030204" pitchFamily="18" charset="0"/>
                                      </a:rPr>
                                      <m:t>𝟐</m:t>
                                    </m:r>
                                  </m:sup>
                                </m:sSup>
                              </m:den>
                            </m:f>
                          </m:e>
                        </m:rad>
                      </m:den>
                    </m:f>
                  </m:oMath>
                </a14:m>
                <a:r>
                  <a:rPr lang="es-ES" sz="2000" dirty="0" smtClean="0"/>
                  <a:t> </a:t>
                </a:r>
                <a:endParaRPr lang="es-ES" sz="2000" dirty="0"/>
              </a:p>
            </p:txBody>
          </p:sp>
        </mc:Choice>
        <mc:Fallback xmlns="">
          <p:sp>
            <p:nvSpPr>
              <p:cNvPr id="6" name="Marcador de contenido 5"/>
              <p:cNvSpPr>
                <a:spLocks noGrp="1" noRot="1" noChangeAspect="1" noMove="1" noResize="1" noEditPoints="1" noAdjustHandles="1" noChangeArrowheads="1" noChangeShapeType="1" noTextEdit="1"/>
              </p:cNvSpPr>
              <p:nvPr>
                <p:ph idx="1"/>
              </p:nvPr>
            </p:nvSpPr>
            <p:spPr>
              <a:xfrm>
                <a:off x="838200" y="568412"/>
                <a:ext cx="10515600" cy="6289588"/>
              </a:xfrm>
              <a:blipFill rotWithShape="0">
                <a:blip r:embed="rId2"/>
                <a:stretch>
                  <a:fillRect l="-638" t="-1357"/>
                </a:stretch>
              </a:blipFill>
            </p:spPr>
            <p:txBody>
              <a:bodyPr/>
              <a:lstStyle/>
              <a:p>
                <a:r>
                  <a:rPr lang="es-AR">
                    <a:noFill/>
                  </a:rPr>
                  <a:t> </a:t>
                </a:r>
              </a:p>
            </p:txBody>
          </p:sp>
        </mc:Fallback>
      </mc:AlternateContent>
    </p:spTree>
    <p:extLst>
      <p:ext uri="{BB962C8B-B14F-4D97-AF65-F5344CB8AC3E}">
        <p14:creationId xmlns:p14="http://schemas.microsoft.com/office/powerpoint/2010/main" val="3509724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5005"/>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0617" y="90616"/>
                <a:ext cx="11854248" cy="6767384"/>
              </a:xfrm>
            </p:spPr>
            <p:txBody>
              <a:bodyPr>
                <a:normAutofit fontScale="92500"/>
              </a:bodyPr>
              <a:lstStyle/>
              <a:p>
                <a:pPr marL="0" indent="0">
                  <a:buNone/>
                </a:pPr>
                <a:r>
                  <a:rPr lang="es-ES" dirty="0" smtClean="0"/>
                  <a:t>Reemplazando k, en las ecuaciones (1) y (3) obtenemos la transformación de </a:t>
                </a:r>
                <a:r>
                  <a:rPr lang="es-ES" dirty="0" err="1" smtClean="0"/>
                  <a:t>Lorentz</a:t>
                </a:r>
                <a:r>
                  <a:rPr lang="es-ES" dirty="0" smtClean="0"/>
                  <a:t>:</a:t>
                </a:r>
              </a:p>
              <a:p>
                <a:pPr marL="0" indent="0">
                  <a:buNone/>
                </a:pPr>
                <a:endParaRPr lang="es-ES" sz="1300"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s-AR" i="1" smtClean="0">
                              <a:latin typeface="Cambria Math" panose="02040503050406030204" pitchFamily="18" charset="0"/>
                            </a:rPr>
                          </m:ctrlPr>
                        </m:dPr>
                        <m:e>
                          <m:eqArr>
                            <m:eqArrPr>
                              <m:ctrlPr>
                                <a:rPr lang="es-ES" b="0" i="1" smtClean="0">
                                  <a:latin typeface="Cambria Math" panose="02040503050406030204" pitchFamily="18" charset="0"/>
                                </a:rPr>
                              </m:ctrlPr>
                            </m:eqArr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rPr>
                                    <m:t>𝑣𝑡</m:t>
                                  </m:r>
                                </m:num>
                                <m:den>
                                  <m:rad>
                                    <m:radPr>
                                      <m:degHide m:val="on"/>
                                      <m:ctrlPr>
                                        <a:rPr lang="es-ES" b="1" i="1">
                                          <a:latin typeface="Cambria Math" panose="02040503050406030204" pitchFamily="18" charset="0"/>
                                        </a:rPr>
                                      </m:ctrlPr>
                                    </m:radPr>
                                    <m:deg/>
                                    <m:e>
                                      <m:r>
                                        <a:rPr lang="es-ES" b="1" i="1">
                                          <a:latin typeface="Cambria Math" panose="02040503050406030204" pitchFamily="18" charset="0"/>
                                        </a:rPr>
                                        <m:t>𝟏</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𝒗</m:t>
                                              </m:r>
                                            </m:e>
                                            <m:sup>
                                              <m:r>
                                                <a:rPr lang="es-ES" b="1" i="1">
                                                  <a:latin typeface="Cambria Math" panose="02040503050406030204" pitchFamily="18" charset="0"/>
                                                </a:rPr>
                                                <m:t>𝟐</m:t>
                                              </m:r>
                                            </m:sup>
                                          </m:sSup>
                                        </m:num>
                                        <m:den>
                                          <m:sSup>
                                            <m:sSupPr>
                                              <m:ctrlPr>
                                                <a:rPr lang="es-ES" b="1" i="1">
                                                  <a:latin typeface="Cambria Math" panose="02040503050406030204" pitchFamily="18" charset="0"/>
                                                </a:rPr>
                                              </m:ctrlPr>
                                            </m:sSupPr>
                                            <m:e>
                                              <m:r>
                                                <a:rPr lang="es-ES" b="1" i="1">
                                                  <a:latin typeface="Cambria Math" panose="02040503050406030204" pitchFamily="18" charset="0"/>
                                                </a:rPr>
                                                <m:t>𝒄</m:t>
                                              </m:r>
                                            </m:e>
                                            <m:sup>
                                              <m:r>
                                                <a:rPr lang="es-ES" b="1" i="1">
                                                  <a:latin typeface="Cambria Math" panose="02040503050406030204" pitchFamily="18" charset="0"/>
                                                </a:rPr>
                                                <m:t>𝟐</m:t>
                                              </m:r>
                                            </m:sup>
                                          </m:sSup>
                                        </m:den>
                                      </m:f>
                                    </m:e>
                                  </m:rad>
                                </m:den>
                              </m:f>
                            </m:e>
                            <m:e>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𝑦</m:t>
                              </m:r>
                              <m:r>
                                <a:rPr lang="es-ES" b="0" i="1" smtClean="0">
                                  <a:latin typeface="Cambria Math" panose="02040503050406030204" pitchFamily="18" charset="0"/>
                                </a:rPr>
                                <m:t>              </m:t>
                              </m:r>
                            </m:e>
                            <m:e>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𝑧</m:t>
                              </m:r>
                              <m:r>
                                <a:rPr lang="es-ES" b="0" i="1" smtClean="0">
                                  <a:latin typeface="Cambria Math" panose="02040503050406030204" pitchFamily="18" charset="0"/>
                                </a:rPr>
                                <m:t>              </m:t>
                              </m:r>
                            </m:e>
                            <m:e>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𝑡</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𝑣</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r>
                                    <a:rPr lang="es-ES" b="0" i="1" smtClean="0">
                                      <a:latin typeface="Cambria Math" panose="02040503050406030204" pitchFamily="18" charset="0"/>
                                    </a:rPr>
                                    <m:t>𝑥</m:t>
                                  </m:r>
                                </m:num>
                                <m:den>
                                  <m:rad>
                                    <m:radPr>
                                      <m:degHide m:val="on"/>
                                      <m:ctrlPr>
                                        <a:rPr lang="es-ES" b="1" i="1">
                                          <a:latin typeface="Cambria Math" panose="02040503050406030204" pitchFamily="18" charset="0"/>
                                        </a:rPr>
                                      </m:ctrlPr>
                                    </m:radPr>
                                    <m:deg/>
                                    <m:e>
                                      <m:r>
                                        <a:rPr lang="es-ES" b="1" i="1">
                                          <a:latin typeface="Cambria Math" panose="02040503050406030204" pitchFamily="18" charset="0"/>
                                        </a:rPr>
                                        <m:t>𝟏</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𝒗</m:t>
                                              </m:r>
                                            </m:e>
                                            <m:sup>
                                              <m:r>
                                                <a:rPr lang="es-ES" b="1" i="1">
                                                  <a:latin typeface="Cambria Math" panose="02040503050406030204" pitchFamily="18" charset="0"/>
                                                </a:rPr>
                                                <m:t>𝟐</m:t>
                                              </m:r>
                                            </m:sup>
                                          </m:sSup>
                                        </m:num>
                                        <m:den>
                                          <m:sSup>
                                            <m:sSupPr>
                                              <m:ctrlPr>
                                                <a:rPr lang="es-ES" b="1" i="1">
                                                  <a:latin typeface="Cambria Math" panose="02040503050406030204" pitchFamily="18" charset="0"/>
                                                </a:rPr>
                                              </m:ctrlPr>
                                            </m:sSupPr>
                                            <m:e>
                                              <m:r>
                                                <a:rPr lang="es-ES" b="1" i="1">
                                                  <a:latin typeface="Cambria Math" panose="02040503050406030204" pitchFamily="18" charset="0"/>
                                                </a:rPr>
                                                <m:t>𝒄</m:t>
                                              </m:r>
                                            </m:e>
                                            <m:sup>
                                              <m:r>
                                                <a:rPr lang="es-ES" b="1" i="1">
                                                  <a:latin typeface="Cambria Math" panose="02040503050406030204" pitchFamily="18" charset="0"/>
                                                </a:rPr>
                                                <m:t>𝟐</m:t>
                                              </m:r>
                                            </m:sup>
                                          </m:sSup>
                                        </m:den>
                                      </m:f>
                                    </m:e>
                                  </m:rad>
                                </m:den>
                              </m:f>
                            </m:e>
                          </m:eqArr>
                        </m:e>
                      </m:d>
                    </m:oMath>
                  </m:oMathPara>
                </a14:m>
                <a:endParaRPr lang="es-ES" dirty="0" smtClean="0"/>
              </a:p>
              <a:p>
                <a:pPr marL="0" indent="0">
                  <a:buNone/>
                </a:pPr>
                <a:r>
                  <a:rPr lang="es-ES" dirty="0" smtClean="0"/>
                  <a:t>Es una transformación lineal que se reduce a las transformación de Galileo cuando v es muy pequeña en relación a c (</a:t>
                </a:r>
                <a14:m>
                  <m:oMath xmlns:m="http://schemas.openxmlformats.org/officeDocument/2006/math">
                    <m:r>
                      <a:rPr lang="es-ES" b="0" i="1" smtClean="0">
                        <a:latin typeface="Cambria Math" panose="02040503050406030204" pitchFamily="18" charset="0"/>
                      </a:rPr>
                      <m:t>𝑣</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𝑐</m:t>
                    </m:r>
                    <m:r>
                      <a:rPr lang="es-ES" b="0" i="1" smtClean="0">
                        <a:latin typeface="Cambria Math" panose="02040503050406030204" pitchFamily="18" charset="0"/>
                        <a:ea typeface="Cambria Math" panose="02040503050406030204" pitchFamily="18" charset="0"/>
                      </a:rPr>
                      <m:t>)</m:t>
                    </m:r>
                  </m:oMath>
                </a14:m>
                <a:r>
                  <a:rPr lang="es-AR" dirty="0" smtClean="0"/>
                  <a:t>, luego </a:t>
                </a:r>
                <a14:m>
                  <m:oMath xmlns:m="http://schemas.openxmlformats.org/officeDocument/2006/math">
                    <m:d>
                      <m:dPr>
                        <m:ctrlPr>
                          <a:rPr lang="es-AR" i="1" smtClean="0">
                            <a:latin typeface="Cambria Math" panose="02040503050406030204" pitchFamily="18" charset="0"/>
                          </a:rPr>
                        </m:ctrlPr>
                      </m:dPr>
                      <m:e>
                        <m:f>
                          <m:fPr>
                            <m:ctrlPr>
                              <a:rPr lang="es-AR" i="1" smtClean="0">
                                <a:latin typeface="Cambria Math" panose="02040503050406030204" pitchFamily="18" charset="0"/>
                              </a:rPr>
                            </m:ctrlPr>
                          </m:fPr>
                          <m:num>
                            <m:r>
                              <a:rPr lang="es-ES" b="0" i="1" smtClean="0">
                                <a:latin typeface="Cambria Math" panose="02040503050406030204" pitchFamily="18" charset="0"/>
                              </a:rPr>
                              <m:t>𝑣</m:t>
                            </m:r>
                          </m:num>
                          <m:den>
                            <m:r>
                              <a:rPr lang="es-ES" b="0" i="1" smtClean="0">
                                <a:latin typeface="Cambria Math" panose="02040503050406030204" pitchFamily="18" charset="0"/>
                              </a:rPr>
                              <m:t>𝑐</m:t>
                            </m:r>
                          </m:den>
                        </m:f>
                        <m:r>
                          <a:rPr lang="es-AR" i="1" smtClean="0">
                            <a:latin typeface="Cambria Math" panose="02040503050406030204" pitchFamily="18" charset="0"/>
                            <a:ea typeface="Cambria Math" panose="02040503050406030204" pitchFamily="18" charset="0"/>
                          </a:rPr>
                          <m:t>≪1</m:t>
                        </m:r>
                      </m:e>
                    </m:d>
                  </m:oMath>
                </a14:m>
                <a:r>
                  <a:rPr lang="es-AR" dirty="0" smtClean="0"/>
                  <a:t>.</a:t>
                </a:r>
              </a:p>
              <a:p>
                <a:pPr marL="0" indent="0">
                  <a:buNone/>
                </a:pPr>
                <a:r>
                  <a:rPr lang="es-ES" dirty="0" smtClean="0"/>
                  <a:t>Un frente de onda esférico se ve igual desde ambos sistemas de referencia:</a:t>
                </a:r>
              </a:p>
              <a:p>
                <a:pPr marL="0" indent="0">
                  <a:buNone/>
                </a:pPr>
                <a:r>
                  <a:rPr lang="es-ES" dirty="0" smtClean="0"/>
                  <a:t>Sistema S       </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oMath>
                </a14:m>
                <a:r>
                  <a:rPr lang="es-ES" b="0" dirty="0" smtClean="0"/>
                  <a:t>      (1)         reemplazando la TL en (2) se obtiene (1)</a:t>
                </a:r>
              </a:p>
              <a:p>
                <a:pPr marL="0" indent="0">
                  <a:buNone/>
                </a:pPr>
                <a:r>
                  <a:rPr lang="es-ES" dirty="0" smtClean="0"/>
                  <a:t>Sistema S’      </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𝑥</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   (2)</m:t>
                    </m:r>
                  </m:oMath>
                </a14:m>
                <a:r>
                  <a:rPr lang="es-AR" dirty="0" smtClean="0"/>
                  <a:t> </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0617" y="90616"/>
                <a:ext cx="11854248" cy="6767384"/>
              </a:xfrm>
              <a:blipFill rotWithShape="0">
                <a:blip r:embed="rId2"/>
                <a:stretch>
                  <a:fillRect l="-926" t="-1351" r="-1080"/>
                </a:stretch>
              </a:blipFill>
            </p:spPr>
            <p:txBody>
              <a:bodyPr/>
              <a:lstStyle/>
              <a:p>
                <a:r>
                  <a:rPr lang="es-AR">
                    <a:noFill/>
                  </a:rPr>
                  <a:t> </a:t>
                </a:r>
              </a:p>
            </p:txBody>
          </p:sp>
        </mc:Fallback>
      </mc:AlternateContent>
    </p:spTree>
    <p:extLst>
      <p:ext uri="{BB962C8B-B14F-4D97-AF65-F5344CB8AC3E}">
        <p14:creationId xmlns:p14="http://schemas.microsoft.com/office/powerpoint/2010/main" val="2790608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49275"/>
          </a:xfrm>
        </p:spPr>
        <p:txBody>
          <a:bodyPr>
            <a:noAutofit/>
          </a:bodyPr>
          <a:lstStyle/>
          <a:p>
            <a:pPr algn="ctr"/>
            <a:r>
              <a:rPr lang="es-ES" sz="3600" b="1" dirty="0" smtClean="0"/>
              <a:t>ECUACIONES DE MAXWELL: INVARIANCIA BAJO LA TL</a:t>
            </a:r>
            <a:endParaRPr lang="es-AR" sz="36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44843" y="856735"/>
                <a:ext cx="11483546" cy="6112476"/>
              </a:xfrm>
            </p:spPr>
            <p:txBody>
              <a:bodyPr/>
              <a:lstStyle/>
              <a:p>
                <a:pPr marL="0" indent="0">
                  <a:buNone/>
                </a:pPr>
                <a:r>
                  <a:rPr lang="es-ES" dirty="0" smtClean="0"/>
                  <a:t>Ecuaciones para el campo electromagnético en el vacío:</a:t>
                </a:r>
              </a:p>
              <a:p>
                <a:pPr marL="0" indent="0">
                  <a:buNone/>
                </a:pPr>
                <a:endParaRPr lang="es-ES" sz="800" dirty="0" smtClean="0"/>
              </a:p>
              <a:p>
                <a:pPr marL="0" indent="0">
                  <a:buNone/>
                </a:pPr>
                <a14:m>
                  <m:oMath xmlns:m="http://schemas.openxmlformats.org/officeDocument/2006/math">
                    <m:d>
                      <m:dPr>
                        <m:begChr m:val="{"/>
                        <m:endChr m:val=""/>
                        <m:ctrlPr>
                          <a:rPr lang="es-AR" i="1" smtClean="0">
                            <a:latin typeface="Cambria Math" panose="02040503050406030204" pitchFamily="18" charset="0"/>
                          </a:rPr>
                        </m:ctrlPr>
                      </m:dPr>
                      <m:e>
                        <m:eqArr>
                          <m:eqArrPr>
                            <m:ctrlPr>
                              <a:rPr lang="es-ES" b="0" i="1" smtClean="0">
                                <a:latin typeface="Cambria Math" panose="02040503050406030204" pitchFamily="18" charset="0"/>
                              </a:rPr>
                            </m:ctrlPr>
                          </m:eqArrPr>
                          <m:e>
                            <m:r>
                              <a:rPr lang="es-ES" b="0" i="1" smtClean="0">
                                <a:latin typeface="Cambria Math" panose="02040503050406030204" pitchFamily="18" charset="0"/>
                              </a:rPr>
                              <m:t>𝑑𝑖𝑣</m:t>
                            </m:r>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𝐸</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0</m:t>
                                </m:r>
                              </m:e>
                            </m:acc>
                            <m:r>
                              <a:rPr lang="es-ES" b="0" i="1" smtClean="0">
                                <a:latin typeface="Cambria Math" panose="02040503050406030204" pitchFamily="18" charset="0"/>
                              </a:rPr>
                              <m:t>            </m:t>
                            </m:r>
                          </m:e>
                          <m:e>
                            <m:r>
                              <a:rPr lang="es-ES" b="0" i="1" smtClean="0">
                                <a:latin typeface="Cambria Math" panose="02040503050406030204" pitchFamily="18" charset="0"/>
                              </a:rPr>
                              <m:t>𝑟𝑜𝑡</m:t>
                            </m:r>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𝐸</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𝐵</m:t>
                                    </m:r>
                                  </m:e>
                                </m:acc>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r>
                              <a:rPr lang="es-ES" b="0" i="1" smtClean="0">
                                <a:latin typeface="Cambria Math" panose="02040503050406030204" pitchFamily="18" charset="0"/>
                              </a:rPr>
                              <m:t>      </m:t>
                            </m:r>
                          </m:e>
                          <m:e>
                            <m:r>
                              <a:rPr lang="es-ES" b="0" i="1" smtClean="0">
                                <a:latin typeface="Cambria Math" panose="02040503050406030204" pitchFamily="18" charset="0"/>
                              </a:rPr>
                              <m:t>𝑑𝑖𝑣</m:t>
                            </m:r>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𝐵</m:t>
                                </m:r>
                              </m:e>
                            </m:acc>
                            <m:r>
                              <a:rPr lang="es-ES" b="0" i="1" smtClean="0">
                                <a:latin typeface="Cambria Math" panose="02040503050406030204" pitchFamily="18" charset="0"/>
                              </a:rPr>
                              <m:t>=0            </m:t>
                            </m:r>
                          </m:e>
                          <m:e>
                            <m:r>
                              <a:rPr lang="es-ES" b="0" i="1" smtClean="0">
                                <a:latin typeface="Cambria Math" panose="02040503050406030204" pitchFamily="18" charset="0"/>
                              </a:rPr>
                              <m:t>𝑟𝑜𝑡</m:t>
                            </m:r>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𝐵</m:t>
                                </m:r>
                              </m:e>
                            </m:acc>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0</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𝐸</m:t>
                                    </m:r>
                                  </m:e>
                                </m:acc>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den>
                            </m:f>
                          </m:e>
                        </m:eqArr>
                      </m:e>
                    </m:d>
                  </m:oMath>
                </a14:m>
                <a:r>
                  <a:rPr lang="es-AR" dirty="0" smtClean="0"/>
                  <a:t>        que también pueden escribirse:  </a:t>
                </a:r>
                <a14:m>
                  <m:oMath xmlns:m="http://schemas.openxmlformats.org/officeDocument/2006/math">
                    <m:d>
                      <m:dPr>
                        <m:begChr m:val="{"/>
                        <m:endChr m:val=""/>
                        <m:ctrlPr>
                          <a:rPr lang="es-AR" i="1" smtClean="0">
                            <a:latin typeface="Cambria Math" panose="02040503050406030204" pitchFamily="18" charset="0"/>
                          </a:rPr>
                        </m:ctrlPr>
                      </m:dPr>
                      <m:e>
                        <m:eqArr>
                          <m:eqArrPr>
                            <m:ctrlPr>
                              <a:rPr lang="es-AR" i="1" smtClean="0">
                                <a:latin typeface="Cambria Math" panose="02040503050406030204" pitchFamily="18" charset="0"/>
                                <a:ea typeface="Cambria Math" panose="02040503050406030204" pitchFamily="18" charset="0"/>
                              </a:rPr>
                            </m:ctrlPr>
                          </m:eqArrPr>
                          <m:e>
                            <m:r>
                              <a:rPr lang="es-AR"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𝐸</m:t>
                                </m:r>
                              </m:e>
                            </m:acc>
                            <m:r>
                              <a:rPr lang="es-ES" b="0" i="1" smtClean="0">
                                <a:latin typeface="Cambria Math" panose="02040503050406030204" pitchFamily="18" charset="0"/>
                              </a:rPr>
                              <m:t>   =</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0</m:t>
                                </m:r>
                              </m:e>
                            </m:acc>
                            <m:r>
                              <a:rPr lang="es-ES" b="0" i="1" smtClean="0">
                                <a:latin typeface="Cambria Math" panose="02040503050406030204" pitchFamily="18" charset="0"/>
                              </a:rPr>
                              <m:t>              </m:t>
                            </m:r>
                          </m:e>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m:t>
                            </m:r>
                            <m:acc>
                              <m:accPr>
                                <m:chr m:val="̅"/>
                                <m:ctrlPr>
                                  <a:rPr lang="es-ES" i="1">
                                    <a:latin typeface="Cambria Math" panose="02040503050406030204" pitchFamily="18" charset="0"/>
                                    <a:ea typeface="Cambria Math" panose="02040503050406030204" pitchFamily="18" charset="0"/>
                                  </a:rPr>
                                </m:ctrlPr>
                              </m:accPr>
                              <m:e>
                                <m:r>
                                  <a:rPr lang="es-ES" i="1">
                                    <a:latin typeface="Cambria Math" panose="02040503050406030204" pitchFamily="18" charset="0"/>
                                    <a:ea typeface="Cambria Math" panose="02040503050406030204" pitchFamily="18" charset="0"/>
                                  </a:rPr>
                                  <m:t>𝐵</m:t>
                                </m:r>
                              </m:e>
                            </m:acc>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0</m:t>
                                </m:r>
                              </m:e>
                            </m:acc>
                            <m:r>
                              <a:rPr lang="es-ES" b="0" i="1" smtClean="0">
                                <a:latin typeface="Cambria Math" panose="02040503050406030204" pitchFamily="18" charset="0"/>
                              </a:rPr>
                              <m:t>              </m:t>
                            </m:r>
                          </m:e>
                          <m:e>
                            <m:r>
                              <a:rPr lang="es-AR" i="1" smtClean="0">
                                <a:latin typeface="Cambria Math" panose="02040503050406030204" pitchFamily="18" charset="0"/>
                                <a:ea typeface="Cambria Math" panose="02040503050406030204" pitchFamily="18" charset="0"/>
                              </a:rPr>
                              <m:t>𝛻</m:t>
                            </m:r>
                            <m:r>
                              <a:rPr lang="es-AR" i="1" smtClean="0">
                                <a:latin typeface="Cambria Math" panose="02040503050406030204" pitchFamily="18" charset="0"/>
                                <a:ea typeface="Cambria Math" panose="02040503050406030204" pitchFamily="18" charset="0"/>
                              </a:rPr>
                              <m:t>×</m:t>
                            </m:r>
                            <m:acc>
                              <m:accPr>
                                <m:chr m:val="̅"/>
                                <m:ctrlPr>
                                  <a:rPr lang="es-AR"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𝐸</m:t>
                                </m:r>
                              </m:e>
                            </m:acc>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acc>
                                  <m:accPr>
                                    <m:chr m:val="̅"/>
                                    <m:ctrlPr>
                                      <a:rPr lang="es-ES" i="1">
                                        <a:latin typeface="Cambria Math" panose="02040503050406030204" pitchFamily="18" charset="0"/>
                                        <a:ea typeface="Cambria Math" panose="02040503050406030204" pitchFamily="18" charset="0"/>
                                      </a:rPr>
                                    </m:ctrlPr>
                                  </m:accPr>
                                  <m:e>
                                    <m:r>
                                      <a:rPr lang="es-ES" i="1">
                                        <a:latin typeface="Cambria Math" panose="02040503050406030204" pitchFamily="18" charset="0"/>
                                        <a:ea typeface="Cambria Math" panose="02040503050406030204" pitchFamily="18" charset="0"/>
                                      </a:rPr>
                                      <m:t>𝐵</m:t>
                                    </m:r>
                                  </m:e>
                                </m:acc>
                              </m:num>
                              <m:den>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𝑡</m:t>
                                </m:r>
                              </m:den>
                            </m:f>
                            <m:r>
                              <a:rPr lang="es-ES" b="0" i="1" smtClean="0">
                                <a:latin typeface="Cambria Math" panose="02040503050406030204" pitchFamily="18" charset="0"/>
                                <a:ea typeface="Cambria Math" panose="02040503050406030204" pitchFamily="18" charset="0"/>
                              </a:rPr>
                              <m:t>      </m:t>
                            </m:r>
                          </m:e>
                          <m:e>
                            <m:r>
                              <a:rPr lang="es-ES" i="1" smtClean="0">
                                <a:latin typeface="Cambria Math" panose="02040503050406030204" pitchFamily="18" charset="0"/>
                                <a:ea typeface="Cambria Math" panose="02040503050406030204" pitchFamily="18" charset="0"/>
                              </a:rPr>
                              <m:t>𝛻</m:t>
                            </m:r>
                            <m:r>
                              <a:rPr lang="es-ES" i="1" smtClean="0">
                                <a:latin typeface="Cambria Math" panose="02040503050406030204" pitchFamily="18" charset="0"/>
                                <a:ea typeface="Cambria Math" panose="02040503050406030204" pitchFamily="18" charset="0"/>
                              </a:rPr>
                              <m:t>×</m:t>
                            </m:r>
                            <m:acc>
                              <m:accPr>
                                <m:chr m:val="̅"/>
                                <m:ctrlPr>
                                  <a:rPr lang="es-ES"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𝐵</m:t>
                                </m:r>
                              </m:e>
                            </m:acc>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𝜇</m:t>
                                </m:r>
                              </m:e>
                              <m:sub>
                                <m:r>
                                  <a:rPr lang="es-ES" i="1">
                                    <a:latin typeface="Cambria Math" panose="02040503050406030204" pitchFamily="18" charset="0"/>
                                  </a:rPr>
                                  <m:t>0</m:t>
                                </m:r>
                              </m:sub>
                            </m:sSub>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𝜀</m:t>
                                </m:r>
                              </m:e>
                              <m:sub>
                                <m:r>
                                  <a:rPr lang="es-ES" i="1">
                                    <a:latin typeface="Cambria Math" panose="02040503050406030204" pitchFamily="18" charset="0"/>
                                  </a:rPr>
                                  <m:t>0</m:t>
                                </m:r>
                              </m:sub>
                            </m:sSub>
                            <m:f>
                              <m:fPr>
                                <m:ctrlPr>
                                  <a:rPr lang="es-ES" i="1">
                                    <a:latin typeface="Cambria Math" panose="02040503050406030204" pitchFamily="18" charset="0"/>
                                  </a:rPr>
                                </m:ctrlPr>
                              </m:fPr>
                              <m:num>
                                <m:r>
                                  <a:rPr lang="es-ES" i="1">
                                    <a:latin typeface="Cambria Math" panose="02040503050406030204" pitchFamily="18" charset="0"/>
                                    <a:ea typeface="Cambria Math" panose="02040503050406030204" pitchFamily="18" charset="0"/>
                                  </a:rPr>
                                  <m:t>𝜕</m:t>
                                </m:r>
                                <m:acc>
                                  <m:accPr>
                                    <m:chr m:val="̅"/>
                                    <m:ctrlPr>
                                      <a:rPr lang="es-ES" i="1">
                                        <a:latin typeface="Cambria Math" panose="02040503050406030204" pitchFamily="18" charset="0"/>
                                        <a:ea typeface="Cambria Math" panose="02040503050406030204" pitchFamily="18" charset="0"/>
                                      </a:rPr>
                                    </m:ctrlPr>
                                  </m:accPr>
                                  <m:e>
                                    <m:r>
                                      <a:rPr lang="es-ES" i="1">
                                        <a:latin typeface="Cambria Math" panose="02040503050406030204" pitchFamily="18" charset="0"/>
                                        <a:ea typeface="Cambria Math" panose="02040503050406030204" pitchFamily="18" charset="0"/>
                                      </a:rPr>
                                      <m:t>𝐸</m:t>
                                    </m:r>
                                  </m:e>
                                </m:acc>
                              </m:num>
                              <m:den>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𝑡</m:t>
                                </m:r>
                              </m:den>
                            </m:f>
                          </m:e>
                        </m:eqArr>
                      </m:e>
                    </m:d>
                  </m:oMath>
                </a14:m>
                <a:endParaRPr lang="es-ES" dirty="0" smtClean="0"/>
              </a:p>
              <a:p>
                <a:pPr marL="0" indent="0">
                  <a:buNone/>
                </a:pPr>
                <a:r>
                  <a:rPr lang="es-ES" dirty="0" smtClean="0"/>
                  <a:t>De donde podemos obtener las ecuaciones de onda para el campo electromagnético:</a:t>
                </a:r>
              </a:p>
              <a:p>
                <a:pPr marL="0" indent="0">
                  <a:buNone/>
                </a:pPr>
                <a14:m>
                  <m:oMath xmlns:m="http://schemas.openxmlformats.org/officeDocument/2006/math">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rPr>
                          <m:t>2</m:t>
                        </m:r>
                      </m:sup>
                    </m:sSup>
                    <m:acc>
                      <m:accPr>
                        <m:chr m:val="̅"/>
                        <m:ctrlPr>
                          <a:rPr lang="es-ES" i="1" smtClean="0">
                            <a:latin typeface="Cambria Math" panose="02040503050406030204" pitchFamily="18" charset="0"/>
                          </a:rPr>
                        </m:ctrlPr>
                      </m:accPr>
                      <m:e>
                        <m:r>
                          <a:rPr lang="es-ES" b="0" i="1" smtClean="0">
                            <a:latin typeface="Cambria Math" panose="02040503050406030204" pitchFamily="18" charset="0"/>
                          </a:rPr>
                          <m:t>𝐸</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rPr>
                              <m:t>2</m:t>
                            </m:r>
                          </m:sup>
                        </m:sSup>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𝐸</m:t>
                            </m:r>
                          </m:e>
                        </m:acc>
                      </m:num>
                      <m:den>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𝑡</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0</m:t>
                        </m:r>
                      </m:e>
                    </m:acc>
                  </m:oMath>
                </a14:m>
                <a:r>
                  <a:rPr lang="es-ES" dirty="0" smtClean="0"/>
                  <a:t>            que puede escribirse           </a:t>
                </a:r>
                <a14:m>
                  <m:oMath xmlns:m="http://schemas.openxmlformats.org/officeDocument/2006/math">
                    <m:d>
                      <m:dPr>
                        <m:ctrlPr>
                          <a:rPr lang="es-ES" i="1" smtClean="0">
                            <a:latin typeface="Cambria Math" panose="02040503050406030204" pitchFamily="18" charset="0"/>
                          </a:rPr>
                        </m:ctrlPr>
                      </m:dPr>
                      <m:e>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rPr>
                              <m:t>0</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rPr>
                                  <m:t>2</m:t>
                                </m:r>
                              </m:sup>
                            </m:sSup>
                          </m:num>
                          <m:den>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𝑡</m:t>
                                </m:r>
                              </m:e>
                              <m:sup>
                                <m:r>
                                  <a:rPr lang="es-ES" b="0" i="1" smtClean="0">
                                    <a:latin typeface="Cambria Math" panose="02040503050406030204" pitchFamily="18" charset="0"/>
                                    <a:ea typeface="Cambria Math" panose="02040503050406030204" pitchFamily="18" charset="0"/>
                                  </a:rPr>
                                  <m:t>2</m:t>
                                </m:r>
                              </m:sup>
                            </m:sSup>
                          </m:den>
                        </m:f>
                      </m:e>
                    </m:d>
                    <m:acc>
                      <m:accPr>
                        <m:chr m:val="̅"/>
                        <m:ctrlPr>
                          <a:rPr lang="es-ES" i="1" smtClean="0">
                            <a:latin typeface="Cambria Math" panose="02040503050406030204" pitchFamily="18" charset="0"/>
                          </a:rPr>
                        </m:ctrlPr>
                      </m:accPr>
                      <m:e>
                        <m:r>
                          <a:rPr lang="es-ES" b="0" i="1" smtClean="0">
                            <a:latin typeface="Cambria Math" panose="02040503050406030204" pitchFamily="18" charset="0"/>
                          </a:rPr>
                          <m:t>𝐸</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0</m:t>
                        </m:r>
                      </m:e>
                    </m:acc>
                  </m:oMath>
                </a14:m>
                <a:endParaRPr lang="es-ES" dirty="0" smtClean="0"/>
              </a:p>
              <a:p>
                <a:pPr marL="0" indent="0">
                  <a:buNone/>
                </a:pP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m:t>
                        </m:r>
                      </m:e>
                      <m:sup>
                        <m:r>
                          <a:rPr lang="es-ES" i="1">
                            <a:latin typeface="Cambria Math" panose="02040503050406030204" pitchFamily="18" charset="0"/>
                          </a:rPr>
                          <m:t>2</m:t>
                        </m:r>
                      </m:sup>
                    </m:sSup>
                    <m:acc>
                      <m:accPr>
                        <m:chr m:val="̅"/>
                        <m:ctrlPr>
                          <a:rPr lang="es-ES" i="1">
                            <a:latin typeface="Cambria Math" panose="02040503050406030204" pitchFamily="18" charset="0"/>
                          </a:rPr>
                        </m:ctrlPr>
                      </m:accPr>
                      <m:e>
                        <m:r>
                          <a:rPr lang="es-ES" b="0" i="1" smtClean="0">
                            <a:latin typeface="Cambria Math" panose="02040503050406030204" pitchFamily="18" charset="0"/>
                          </a:rPr>
                          <m:t>𝐵</m:t>
                        </m:r>
                      </m:e>
                    </m:acc>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f>
                      <m:fPr>
                        <m:ctrlPr>
                          <a:rPr lang="es-ES"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m:t>
                            </m:r>
                          </m:e>
                          <m:sup>
                            <m:r>
                              <a:rPr lang="es-ES" i="1">
                                <a:latin typeface="Cambria Math" panose="02040503050406030204" pitchFamily="18" charset="0"/>
                              </a:rPr>
                              <m:t>2</m:t>
                            </m:r>
                          </m:sup>
                        </m:sSup>
                        <m:acc>
                          <m:accPr>
                            <m:chr m:val="̅"/>
                            <m:ctrlPr>
                              <a:rPr lang="es-ES" i="1" smtClean="0">
                                <a:latin typeface="Cambria Math" panose="02040503050406030204" pitchFamily="18" charset="0"/>
                              </a:rPr>
                            </m:ctrlPr>
                          </m:accPr>
                          <m:e>
                            <m:r>
                              <a:rPr lang="es-ES" b="0" i="1" smtClean="0">
                                <a:latin typeface="Cambria Math" panose="02040503050406030204" pitchFamily="18" charset="0"/>
                              </a:rPr>
                              <m:t>𝐵</m:t>
                            </m:r>
                          </m:e>
                        </m:acc>
                      </m:num>
                      <m:den>
                        <m:r>
                          <a:rPr lang="es-ES" i="1">
                            <a:latin typeface="Cambria Math" panose="02040503050406030204" pitchFamily="18" charset="0"/>
                            <a:ea typeface="Cambria Math" panose="02040503050406030204" pitchFamily="18" charset="0"/>
                          </a:rPr>
                          <m:t>𝜕</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𝑡</m:t>
                            </m:r>
                          </m:e>
                          <m:sup>
                            <m:r>
                              <a:rPr lang="es-ES" i="1">
                                <a:latin typeface="Cambria Math" panose="02040503050406030204" pitchFamily="18" charset="0"/>
                                <a:ea typeface="Cambria Math" panose="02040503050406030204" pitchFamily="18" charset="0"/>
                              </a:rPr>
                              <m:t>2</m:t>
                            </m:r>
                          </m:sup>
                        </m:sSup>
                      </m:den>
                    </m:f>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0</m:t>
                        </m:r>
                      </m:e>
                    </m:acc>
                  </m:oMath>
                </a14:m>
                <a:r>
                  <a:rPr lang="es-AR" dirty="0" smtClean="0"/>
                  <a:t>            que puede escribirse           </a:t>
                </a:r>
                <a14:m>
                  <m:oMath xmlns:m="http://schemas.openxmlformats.org/officeDocument/2006/math">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𝜇</m:t>
                            </m:r>
                          </m:e>
                          <m:sub>
                            <m:r>
                              <a:rPr lang="es-ES" i="1">
                                <a:latin typeface="Cambria Math" panose="02040503050406030204" pitchFamily="18" charset="0"/>
                              </a:rPr>
                              <m:t>0</m:t>
                            </m:r>
                          </m:sub>
                        </m:sSub>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𝜀</m:t>
                            </m:r>
                          </m:e>
                          <m:sub>
                            <m:r>
                              <a:rPr lang="es-ES" i="1">
                                <a:latin typeface="Cambria Math" panose="02040503050406030204" pitchFamily="18" charset="0"/>
                              </a:rPr>
                              <m:t>0</m:t>
                            </m:r>
                          </m:sub>
                        </m:sSub>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m:t>
                                </m:r>
                              </m:e>
                              <m:sup>
                                <m:r>
                                  <a:rPr lang="es-ES" i="1">
                                    <a:latin typeface="Cambria Math" panose="02040503050406030204" pitchFamily="18" charset="0"/>
                                  </a:rPr>
                                  <m:t>2</m:t>
                                </m:r>
                              </m:sup>
                            </m:sSup>
                          </m:num>
                          <m:den>
                            <m:r>
                              <a:rPr lang="es-ES" i="1">
                                <a:latin typeface="Cambria Math" panose="02040503050406030204" pitchFamily="18" charset="0"/>
                                <a:ea typeface="Cambria Math" panose="02040503050406030204" pitchFamily="18" charset="0"/>
                              </a:rPr>
                              <m:t>𝜕</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𝑡</m:t>
                                </m:r>
                              </m:e>
                              <m:sup>
                                <m:r>
                                  <a:rPr lang="es-ES" i="1">
                                    <a:latin typeface="Cambria Math" panose="02040503050406030204" pitchFamily="18" charset="0"/>
                                    <a:ea typeface="Cambria Math" panose="02040503050406030204" pitchFamily="18" charset="0"/>
                                  </a:rPr>
                                  <m:t>2</m:t>
                                </m:r>
                              </m:sup>
                            </m:sSup>
                          </m:den>
                        </m:f>
                      </m:e>
                    </m:d>
                    <m:acc>
                      <m:accPr>
                        <m:chr m:val="̅"/>
                        <m:ctrlPr>
                          <a:rPr lang="es-ES" i="1">
                            <a:latin typeface="Cambria Math" panose="02040503050406030204" pitchFamily="18" charset="0"/>
                          </a:rPr>
                        </m:ctrlPr>
                      </m:accPr>
                      <m:e>
                        <m:r>
                          <a:rPr lang="es-ES" b="0" i="1" smtClean="0">
                            <a:latin typeface="Cambria Math" panose="02040503050406030204" pitchFamily="18" charset="0"/>
                          </a:rPr>
                          <m:t>𝐵</m:t>
                        </m:r>
                      </m:e>
                    </m:acc>
                    <m:r>
                      <a:rPr lang="es-ES" i="1">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0</m:t>
                        </m:r>
                      </m:e>
                    </m:acc>
                  </m:oMath>
                </a14:m>
                <a:endParaRPr lang="es-AR" dirty="0" smtClean="0"/>
              </a:p>
              <a:p>
                <a:pPr marL="0" indent="0">
                  <a:buNone/>
                </a:pPr>
                <a14:m>
                  <m:oMath xmlns:m="http://schemas.openxmlformats.org/officeDocument/2006/math">
                    <m:r>
                      <a:rPr lang="es-ES" b="0" i="1" smtClean="0">
                        <a:latin typeface="Cambria Math" panose="02040503050406030204" pitchFamily="18" charset="0"/>
                      </a:rPr>
                      <m:t>𝑐</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ad>
                          <m:radPr>
                            <m:degHide m:val="on"/>
                            <m:ctrlPr>
                              <a:rPr lang="es-ES" b="0" i="1" smtClean="0">
                                <a:latin typeface="Cambria Math" panose="02040503050406030204" pitchFamily="18" charset="0"/>
                              </a:rPr>
                            </m:ctrlPr>
                          </m:radPr>
                          <m:deg/>
                          <m:e>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𝜇</m:t>
                                </m:r>
                              </m:e>
                              <m:sub>
                                <m:r>
                                  <a:rPr lang="es-ES" i="1">
                                    <a:latin typeface="Cambria Math" panose="02040503050406030204" pitchFamily="18" charset="0"/>
                                  </a:rPr>
                                  <m:t>0</m:t>
                                </m:r>
                              </m:sub>
                            </m:sSub>
                            <m:sSub>
                              <m:sSubPr>
                                <m:ctrlPr>
                                  <a:rPr lang="es-ES" i="1">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𝜀</m:t>
                                </m:r>
                              </m:e>
                              <m:sub>
                                <m:r>
                                  <a:rPr lang="es-ES" i="1">
                                    <a:latin typeface="Cambria Math" panose="02040503050406030204" pitchFamily="18" charset="0"/>
                                  </a:rPr>
                                  <m:t>0</m:t>
                                </m:r>
                              </m:sub>
                            </m:sSub>
                          </m:e>
                        </m:rad>
                      </m:den>
                    </m:f>
                    <m:r>
                      <a:rPr lang="es-ES" b="0" i="0" smtClean="0">
                        <a:latin typeface="Cambria Math" panose="02040503050406030204" pitchFamily="18" charset="0"/>
                      </a:rPr>
                      <m:t>=3</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8</m:t>
                        </m:r>
                      </m:sup>
                    </m:sSup>
                  </m:oMath>
                </a14:m>
                <a:r>
                  <a:rPr lang="es-AR" dirty="0" smtClean="0"/>
                  <a:t> (</a:t>
                </a:r>
                <a14:m>
                  <m:oMath xmlns:m="http://schemas.openxmlformats.org/officeDocument/2006/math">
                    <m:r>
                      <a:rPr lang="es-ES" b="0" i="1" dirty="0" smtClean="0">
                        <a:latin typeface="Cambria Math" panose="02040503050406030204" pitchFamily="18" charset="0"/>
                      </a:rPr>
                      <m:t>𝑚</m:t>
                    </m:r>
                    <m:r>
                      <a:rPr lang="es-ES" b="0" i="1" dirty="0" smtClean="0">
                        <a:latin typeface="Cambria Math" panose="02040503050406030204" pitchFamily="18" charset="0"/>
                      </a:rPr>
                      <m:t>/</m:t>
                    </m:r>
                    <m:r>
                      <a:rPr lang="es-ES" b="0" i="1" dirty="0" smtClean="0">
                        <a:latin typeface="Cambria Math" panose="02040503050406030204" pitchFamily="18" charset="0"/>
                      </a:rPr>
                      <m:t>𝑠</m:t>
                    </m:r>
                  </m:oMath>
                </a14:m>
                <a:r>
                  <a:rPr lang="es-AR" dirty="0" smtClean="0"/>
                  <a:t>)    (velocidad de la luz en el vacío)</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44843" y="856735"/>
                <a:ext cx="11483546" cy="6112476"/>
              </a:xfrm>
              <a:blipFill rotWithShape="0">
                <a:blip r:embed="rId2"/>
                <a:stretch>
                  <a:fillRect l="-1115" t="-1697"/>
                </a:stretch>
              </a:blipFill>
            </p:spPr>
            <p:txBody>
              <a:bodyPr/>
              <a:lstStyle/>
              <a:p>
                <a:r>
                  <a:rPr lang="es-AR">
                    <a:noFill/>
                  </a:rPr>
                  <a:t> </a:t>
                </a:r>
              </a:p>
            </p:txBody>
          </p:sp>
        </mc:Fallback>
      </mc:AlternateContent>
    </p:spTree>
    <p:extLst>
      <p:ext uri="{BB962C8B-B14F-4D97-AF65-F5344CB8AC3E}">
        <p14:creationId xmlns:p14="http://schemas.microsoft.com/office/powerpoint/2010/main" val="92562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LA TRANSFORMACIÓN DE LORENTZ DEJA INVARIANTES LAS ECUACIONES DE MAXWELL</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767959"/>
                <a:ext cx="10515600" cy="4970591"/>
              </a:xfrm>
            </p:spPr>
            <p:txBody>
              <a:bodyPr>
                <a:normAutofit/>
              </a:bodyPr>
              <a:lstStyle/>
              <a:p>
                <a:pPr marL="0" indent="0">
                  <a:buNone/>
                </a:pPr>
                <a:endParaRPr lang="es-ES" dirty="0" smtClean="0"/>
              </a:p>
              <a:p>
                <a:pPr marL="0" indent="0">
                  <a:buNone/>
                </a:pPr>
                <a:r>
                  <a:rPr lang="es-ES" dirty="0" smtClean="0"/>
                  <a:t>En tanto que las ecuaciones de Maxwell no se mantienen invariantes cuando se aplica la transformación de Galileo.</a:t>
                </a:r>
              </a:p>
              <a:p>
                <a:pPr marL="0" indent="0">
                  <a:buNone/>
                </a:pPr>
                <a:r>
                  <a:rPr lang="es-ES" dirty="0" smtClean="0"/>
                  <a:t>El operador </a:t>
                </a:r>
                <a:r>
                  <a:rPr lang="es-ES" dirty="0" err="1" smtClean="0"/>
                  <a:t>D´Alembertiano</a:t>
                </a:r>
                <a:r>
                  <a:rPr lang="es-ES" dirty="0" smtClean="0"/>
                  <a:t> </a:t>
                </a:r>
                <a14:m>
                  <m:oMath xmlns:m="http://schemas.openxmlformats.org/officeDocument/2006/math">
                    <m:r>
                      <a:rPr lang="es-ES" i="1">
                        <a:latin typeface="Cambria Math" panose="02040503050406030204" pitchFamily="18" charset="0"/>
                      </a:rPr>
                      <m:t> </m:t>
                    </m:r>
                    <m:r>
                      <a:rPr lang="es-ES" i="1" smtClean="0">
                        <a:latin typeface="Cambria Math" panose="02040503050406030204" pitchFamily="18" charset="0"/>
                      </a:rPr>
                      <m:t>□</m:t>
                    </m:r>
                    <m:r>
                      <a:rPr lang="es-ES" b="0" i="1" smtClean="0">
                        <a:latin typeface="Cambria Math" panose="02040503050406030204" pitchFamily="18" charset="0"/>
                      </a:rPr>
                      <m:t>=</m:t>
                    </m:r>
                    <m:sSup>
                      <m:sSupPr>
                        <m:ctrlPr>
                          <a:rPr lang="es-ES" i="1" smtClean="0">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m:t>
                        </m:r>
                      </m:e>
                      <m:sup>
                        <m:r>
                          <a:rPr lang="es-ES" i="1">
                            <a:latin typeface="Cambria Math" panose="02040503050406030204" pitchFamily="18" charset="0"/>
                          </a:rPr>
                          <m:t>2</m:t>
                        </m:r>
                      </m:sup>
                    </m:sSup>
                    <m:r>
                      <a:rPr lang="es-ES" i="1" smtClean="0">
                        <a:latin typeface="Cambria Math" panose="02040503050406030204" pitchFamily="18" charset="0"/>
                      </a:rPr>
                      <m:t>−</m:t>
                    </m:r>
                    <m:sSub>
                      <m:sSubPr>
                        <m:ctrlPr>
                          <a:rPr lang="es-ES" i="1" smtClean="0">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𝜇</m:t>
                        </m:r>
                      </m:e>
                      <m:sub>
                        <m:r>
                          <a:rPr lang="es-ES" i="1">
                            <a:latin typeface="Cambria Math" panose="02040503050406030204" pitchFamily="18" charset="0"/>
                          </a:rPr>
                          <m:t>0</m:t>
                        </m:r>
                      </m:sub>
                    </m:sSub>
                    <m:sSub>
                      <m:sSubPr>
                        <m:ctrlPr>
                          <a:rPr lang="es-ES" i="1" smtClean="0">
                            <a:latin typeface="Cambria Math" panose="02040503050406030204" pitchFamily="18" charset="0"/>
                          </a:rPr>
                        </m:ctrlPr>
                      </m:sSubPr>
                      <m:e>
                        <m:r>
                          <a:rPr lang="es-ES" i="1">
                            <a:latin typeface="Cambria Math" panose="02040503050406030204" pitchFamily="18" charset="0"/>
                            <a:ea typeface="Cambria Math" panose="02040503050406030204" pitchFamily="18" charset="0"/>
                          </a:rPr>
                          <m:t>𝜀</m:t>
                        </m:r>
                      </m:e>
                      <m:sub>
                        <m:r>
                          <a:rPr lang="es-ES" i="1">
                            <a:latin typeface="Cambria Math" panose="02040503050406030204" pitchFamily="18" charset="0"/>
                          </a:rPr>
                          <m:t>0</m:t>
                        </m:r>
                      </m:sub>
                    </m:sSub>
                    <m:f>
                      <m:fPr>
                        <m:ctrlPr>
                          <a:rPr lang="es-ES"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m:t>
                            </m:r>
                          </m:e>
                          <m:sup>
                            <m:r>
                              <a:rPr lang="es-ES" i="1">
                                <a:latin typeface="Cambria Math" panose="02040503050406030204" pitchFamily="18" charset="0"/>
                              </a:rPr>
                              <m:t>2</m:t>
                            </m:r>
                          </m:sup>
                        </m:sSup>
                      </m:num>
                      <m:den>
                        <m:r>
                          <a:rPr lang="es-ES" i="1">
                            <a:latin typeface="Cambria Math" panose="02040503050406030204" pitchFamily="18" charset="0"/>
                            <a:ea typeface="Cambria Math" panose="02040503050406030204" pitchFamily="18" charset="0"/>
                          </a:rPr>
                          <m:t>𝜕</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𝑡</m:t>
                            </m:r>
                          </m:e>
                          <m:sup>
                            <m:r>
                              <a:rPr lang="es-ES" i="1">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sSup>
                          <m:sSupPr>
                            <m:ctrlPr>
                              <a:rPr lang="es-ES" b="0" i="1" smtClean="0">
                                <a:latin typeface="Cambria Math" panose="02040503050406030204" pitchFamily="18" charset="0"/>
                                <a:ea typeface="Cambria Math" panose="02040503050406030204" pitchFamily="18" charset="0"/>
                              </a:rPr>
                            </m:ctrlPr>
                          </m:sSupPr>
                          <m:e>
                            <m:r>
                              <a:rPr lang="es-ES" b="0" i="0"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ea typeface="Cambria Math" panose="02040503050406030204" pitchFamily="18" charset="0"/>
                              </a:rPr>
                              <m:t>′</m:t>
                            </m:r>
                          </m:sup>
                        </m:sSup>
                      </m:e>
                      <m:sup>
                        <m:r>
                          <a:rPr lang="es-ES" b="0" i="1" smtClean="0">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𝜇</m:t>
                        </m:r>
                      </m:e>
                      <m:sub>
                        <m:r>
                          <a:rPr lang="es-ES" b="0" i="1" smtClean="0">
                            <a:latin typeface="Cambria Math" panose="02040503050406030204" pitchFamily="18" charset="0"/>
                            <a:ea typeface="Cambria Math" panose="02040503050406030204" pitchFamily="18" charset="0"/>
                          </a:rPr>
                          <m:t>0</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𝜀</m:t>
                        </m:r>
                      </m:e>
                      <m:sub>
                        <m:r>
                          <a:rPr lang="es-ES" b="0" i="1" smtClean="0">
                            <a:latin typeface="Cambria Math" panose="02040503050406030204" pitchFamily="18" charset="0"/>
                            <a:ea typeface="Cambria Math" panose="02040503050406030204" pitchFamily="18" charset="0"/>
                          </a:rPr>
                          <m:t>0</m:t>
                        </m:r>
                      </m:sub>
                    </m:sSub>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ea typeface="Cambria Math" panose="02040503050406030204" pitchFamily="18" charset="0"/>
                              </a:rPr>
                              <m:t>2</m:t>
                            </m:r>
                          </m:sup>
                        </m:sSup>
                      </m:num>
                      <m:den>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𝑡</m:t>
                            </m:r>
                          </m:e>
                          <m:sup>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m:t>
                                </m:r>
                              </m:e>
                              <m:sup>
                                <m:r>
                                  <a:rPr lang="es-ES" b="0" i="1" smtClean="0">
                                    <a:latin typeface="Cambria Math" panose="02040503050406030204" pitchFamily="18" charset="0"/>
                                    <a:ea typeface="Cambria Math" panose="02040503050406030204" pitchFamily="18" charset="0"/>
                                  </a:rPr>
                                  <m:t>2</m:t>
                                </m:r>
                              </m:sup>
                            </m:sSup>
                          </m:sup>
                        </m:sSup>
                      </m:den>
                    </m:f>
                  </m:oMath>
                </a14:m>
                <a:r>
                  <a:rPr lang="es-AR" dirty="0" smtClean="0"/>
                  <a:t> es un invariante de </a:t>
                </a:r>
                <a:r>
                  <a:rPr lang="es-AR" dirty="0" err="1" smtClean="0"/>
                  <a:t>Lorentz</a:t>
                </a:r>
                <a:r>
                  <a:rPr lang="es-AR" dirty="0" smtClean="0"/>
                  <a:t>.</a:t>
                </a:r>
              </a:p>
              <a:p>
                <a:pPr marL="0" indent="0" algn="just">
                  <a:buNone/>
                </a:pPr>
                <a:r>
                  <a:rPr lang="es-ES" dirty="0" smtClean="0"/>
                  <a:t>En consecuencia Einstein mediante la teoría de la relatividad obtiene que no sólo las leyes de la mecánica sean las mismas para todos los sistemas de referencia inerciales, sino que consigue que las leyes de la física, incluido el electromagnetismo, sean invariantes para todos los sistemas de referencia inerciales.</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767959"/>
                <a:ext cx="10515600" cy="4970591"/>
              </a:xfrm>
              <a:blipFill rotWithShape="0">
                <a:blip r:embed="rId2"/>
                <a:stretch>
                  <a:fillRect l="-1217" r="-1159"/>
                </a:stretch>
              </a:blipFill>
            </p:spPr>
            <p:txBody>
              <a:bodyPr/>
              <a:lstStyle/>
              <a:p>
                <a:r>
                  <a:rPr lang="es-AR">
                    <a:noFill/>
                  </a:rPr>
                  <a:t> </a:t>
                </a:r>
              </a:p>
            </p:txBody>
          </p:sp>
        </mc:Fallback>
      </mc:AlternateContent>
    </p:spTree>
    <p:extLst>
      <p:ext uri="{BB962C8B-B14F-4D97-AF65-F5344CB8AC3E}">
        <p14:creationId xmlns:p14="http://schemas.microsoft.com/office/powerpoint/2010/main" val="1585803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3530" y="85038"/>
            <a:ext cx="10515600" cy="771697"/>
          </a:xfrm>
        </p:spPr>
        <p:txBody>
          <a:bodyPr/>
          <a:lstStyle/>
          <a:p>
            <a:pPr algn="ctr"/>
            <a:r>
              <a:rPr lang="es-ES" b="1" dirty="0" smtClean="0"/>
              <a:t>LA CONTRACCIÓN DE LORENTZ - FITZGERALD</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29514" y="741404"/>
                <a:ext cx="11648302" cy="6178380"/>
              </a:xfrm>
            </p:spPr>
            <p:txBody>
              <a:bodyPr>
                <a:normAutofit/>
              </a:bodyPr>
              <a:lstStyle/>
              <a:p>
                <a:pPr marL="0" indent="0" algn="just">
                  <a:buNone/>
                </a:pPr>
                <a:r>
                  <a:rPr lang="es-ES" sz="2400" dirty="0" smtClean="0"/>
                  <a:t>Una varilla está situada a lo largo del eje x’ en el sistema de referencia móvil S’. Las coordenadas de sus extremos son </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m:t>
                    </m:r>
                  </m:oMath>
                </a14:m>
                <a:r>
                  <a:rPr lang="es-ES" sz="2400" dirty="0" smtClean="0"/>
                  <a:t> y </a:t>
                </a:r>
                <a14:m>
                  <m:oMath xmlns:m="http://schemas.openxmlformats.org/officeDocument/2006/math">
                    <m:sSub>
                      <m:sSubPr>
                        <m:ctrlPr>
                          <a:rPr lang="es-ES" sz="2400" i="1">
                            <a:latin typeface="Cambria Math" panose="02040503050406030204" pitchFamily="18" charset="0"/>
                          </a:rPr>
                        </m:ctrlPr>
                      </m:sSubPr>
                      <m:e>
                        <m:r>
                          <a:rPr lang="es-ES" sz="2400" b="0" i="1" smtClean="0">
                            <a:latin typeface="Cambria Math" panose="02040503050406030204" pitchFamily="18" charset="0"/>
                          </a:rPr>
                          <m:t> </m:t>
                        </m:r>
                        <m:r>
                          <a:rPr lang="es-ES" sz="2400" i="1">
                            <a:latin typeface="Cambria Math" panose="02040503050406030204" pitchFamily="18" charset="0"/>
                          </a:rPr>
                          <m:t>𝑥</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oMath>
                </a14:m>
                <a:r>
                  <a:rPr lang="es-ES" sz="2400" dirty="0" smtClean="0"/>
                  <a:t> .</a:t>
                </a:r>
              </a:p>
              <a:p>
                <a:pPr marL="0" indent="0" algn="just">
                  <a:buNone/>
                </a:pPr>
                <a:r>
                  <a:rPr lang="es-ES" sz="2400" dirty="0" smtClean="0"/>
                  <a:t>y un observador en este sistema mide la  </a:t>
                </a:r>
                <a:r>
                  <a:rPr lang="es-ES" sz="2400" b="1" dirty="0" smtClean="0"/>
                  <a:t>“longitud propia” </a:t>
                </a:r>
                <a:r>
                  <a:rPr lang="es-ES" sz="2400" dirty="0" smtClean="0"/>
                  <a:t>de la varilla </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𝐿</m:t>
                        </m:r>
                      </m:e>
                      <m:sub>
                        <m:r>
                          <a:rPr lang="es-ES" sz="2400" b="0" i="1" smtClean="0">
                            <a:latin typeface="Cambria Math" panose="02040503050406030204" pitchFamily="18" charset="0"/>
                          </a:rPr>
                          <m:t>0</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r>
                      <a:rPr lang="es-ES" sz="2400" b="0" i="1" smtClean="0">
                        <a:latin typeface="Cambria Math" panose="02040503050406030204" pitchFamily="18" charset="0"/>
                      </a:rPr>
                      <m:t>′</m:t>
                    </m:r>
                  </m:oMath>
                </a14:m>
                <a:r>
                  <a:rPr lang="es-ES" sz="2400" dirty="0" smtClean="0"/>
                  <a:t> , consideremos la misma cantidad desde S,  </a:t>
                </a:r>
                <a14:m>
                  <m:oMath xmlns:m="http://schemas.openxmlformats.org/officeDocument/2006/math">
                    <m:r>
                      <a:rPr lang="es-ES" sz="2400" b="0" i="1" smtClean="0">
                        <a:latin typeface="Cambria Math" panose="02040503050406030204" pitchFamily="18" charset="0"/>
                      </a:rPr>
                      <m:t>𝐿</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oMath>
                </a14:m>
                <a:r>
                  <a:rPr lang="es-ES" sz="2400" dirty="0" smtClean="0"/>
                  <a:t>:</a:t>
                </a:r>
              </a:p>
              <a:p>
                <a:pPr marL="0" indent="0" algn="just">
                  <a:buNone/>
                </a:pPr>
                <a:r>
                  <a:rPr lang="es-ES" sz="2400" dirty="0" smtClean="0"/>
                  <a:t>Midiendo las coordenadas </a:t>
                </a:r>
                <a14:m>
                  <m:oMath xmlns:m="http://schemas.openxmlformats.org/officeDocument/2006/math">
                    <m:sSup>
                      <m:sSupPr>
                        <m:ctrlPr>
                          <a:rPr lang="es-ES" sz="2400" b="1" i="1">
                            <a:latin typeface="Cambria Math" panose="02040503050406030204" pitchFamily="18" charset="0"/>
                          </a:rPr>
                        </m:ctrlPr>
                      </m:sSupPr>
                      <m:e>
                        <m:sSub>
                          <m:sSubPr>
                            <m:ctrlPr>
                              <a:rPr lang="es-ES" sz="2400" b="1" i="1">
                                <a:latin typeface="Cambria Math" panose="02040503050406030204" pitchFamily="18" charset="0"/>
                              </a:rPr>
                            </m:ctrlPr>
                          </m:sSubPr>
                          <m:e>
                            <m:r>
                              <a:rPr lang="es-ES" sz="2400" b="1" i="1">
                                <a:latin typeface="Cambria Math" panose="02040503050406030204" pitchFamily="18" charset="0"/>
                              </a:rPr>
                              <m:t>𝒙</m:t>
                            </m:r>
                          </m:e>
                          <m:sub>
                            <m:r>
                              <a:rPr lang="es-ES" sz="2400" b="1" i="1">
                                <a:latin typeface="Cambria Math" panose="02040503050406030204" pitchFamily="18" charset="0"/>
                              </a:rPr>
                              <m:t>𝟏</m:t>
                            </m:r>
                          </m:sub>
                        </m:sSub>
                      </m:e>
                      <m:sup>
                        <m:r>
                          <a:rPr lang="es-ES" sz="2400" b="1" i="1">
                            <a:latin typeface="Cambria Math" panose="02040503050406030204" pitchFamily="18" charset="0"/>
                          </a:rPr>
                          <m:t>′</m:t>
                        </m:r>
                      </m:sup>
                    </m:sSup>
                  </m:oMath>
                </a14:m>
                <a:r>
                  <a:rPr lang="es-ES" sz="2400" dirty="0" smtClean="0"/>
                  <a:t> y </a:t>
                </a:r>
                <a14:m>
                  <m:oMath xmlns:m="http://schemas.openxmlformats.org/officeDocument/2006/math">
                    <m:sSup>
                      <m:sSupPr>
                        <m:ctrlPr>
                          <a:rPr lang="es-ES" sz="2400" b="1" i="1">
                            <a:latin typeface="Cambria Math" panose="02040503050406030204" pitchFamily="18" charset="0"/>
                          </a:rPr>
                        </m:ctrlPr>
                      </m:sSupPr>
                      <m:e>
                        <m:sSub>
                          <m:sSubPr>
                            <m:ctrlPr>
                              <a:rPr lang="es-ES" sz="2400" b="1" i="1">
                                <a:latin typeface="Cambria Math" panose="02040503050406030204" pitchFamily="18" charset="0"/>
                              </a:rPr>
                            </m:ctrlPr>
                          </m:sSubPr>
                          <m:e>
                            <m:r>
                              <a:rPr lang="es-ES" sz="2400" b="1" i="1">
                                <a:latin typeface="Cambria Math" panose="02040503050406030204" pitchFamily="18" charset="0"/>
                              </a:rPr>
                              <m:t>𝒙</m:t>
                            </m:r>
                          </m:e>
                          <m:sub>
                            <m:r>
                              <a:rPr lang="es-ES" sz="2400" b="1" i="1">
                                <a:latin typeface="Cambria Math" panose="02040503050406030204" pitchFamily="18" charset="0"/>
                              </a:rPr>
                              <m:t>𝟐</m:t>
                            </m:r>
                          </m:sub>
                        </m:sSub>
                      </m:e>
                      <m:sup>
                        <m:r>
                          <a:rPr lang="es-ES" sz="2400" b="1" i="1">
                            <a:latin typeface="Cambria Math" panose="02040503050406030204" pitchFamily="18" charset="0"/>
                          </a:rPr>
                          <m:t>′</m:t>
                        </m:r>
                      </m:sup>
                    </m:sSup>
                  </m:oMath>
                </a14:m>
                <a:r>
                  <a:rPr lang="es-ES" sz="2400" b="1" dirty="0" smtClean="0"/>
                  <a:t>  </a:t>
                </a:r>
                <a:r>
                  <a:rPr lang="es-ES" sz="2400" dirty="0" smtClean="0"/>
                  <a:t>simultáneamente:</a:t>
                </a:r>
              </a:p>
              <a:p>
                <a:pPr marL="0" indent="0" algn="just">
                  <a:buNone/>
                </a:pPr>
                <a:endParaRPr lang="es-ES" sz="800" dirty="0" smtClean="0"/>
              </a:p>
              <a:p>
                <a:pPr marL="0" indent="0">
                  <a:buNone/>
                </a:pPr>
                <a:endParaRPr lang="es-ES" sz="800" b="1" dirty="0" smtClean="0"/>
              </a:p>
              <a:p>
                <a:pPr marL="0" indent="0">
                  <a:buNone/>
                </a:pPr>
                <a14:m>
                  <m:oMath xmlns:m="http://schemas.openxmlformats.org/officeDocument/2006/math">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𝟏</m:t>
                            </m:r>
                          </m:sub>
                        </m:sSub>
                      </m:e>
                      <m:sup>
                        <m:r>
                          <a:rPr lang="es-ES" sz="2400" b="1" i="1" smtClean="0">
                            <a:latin typeface="Cambria Math" panose="02040503050406030204" pitchFamily="18" charset="0"/>
                          </a:rPr>
                          <m:t>′</m:t>
                        </m:r>
                      </m:sup>
                    </m:sSup>
                    <m:r>
                      <a:rPr lang="es-ES" sz="2400" b="1" i="1">
                        <a:latin typeface="Cambria Math" panose="02040503050406030204" pitchFamily="18" charset="0"/>
                      </a:rPr>
                      <m:t>=</m:t>
                    </m:r>
                    <m:f>
                      <m:fPr>
                        <m:ctrlPr>
                          <a:rPr lang="es-ES" sz="2400" b="1" i="1">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𝟏</m:t>
                            </m:r>
                          </m:sub>
                        </m:sSub>
                        <m:r>
                          <a:rPr lang="es-ES" sz="2400" b="1" i="1" smtClean="0">
                            <a:latin typeface="Cambria Math" panose="02040503050406030204" pitchFamily="18" charset="0"/>
                          </a:rPr>
                          <m:t>−</m:t>
                        </m:r>
                        <m:r>
                          <a:rPr lang="es-ES" sz="2400" b="1" i="1">
                            <a:latin typeface="Cambria Math" panose="02040503050406030204" pitchFamily="18" charset="0"/>
                          </a:rPr>
                          <m:t>𝒗</m:t>
                        </m:r>
                        <m:r>
                          <a:rPr lang="es-ES" sz="2400" b="1" i="1" smtClean="0">
                            <a:latin typeface="Cambria Math" panose="02040503050406030204" pitchFamily="18" charset="0"/>
                          </a:rPr>
                          <m:t>𝒕</m:t>
                        </m:r>
                      </m:num>
                      <m:den>
                        <m:rad>
                          <m:radPr>
                            <m:degHide m:val="on"/>
                            <m:ctrlPr>
                              <a:rPr lang="es-ES" sz="2400" b="1" i="1">
                                <a:latin typeface="Cambria Math" panose="02040503050406030204" pitchFamily="18" charset="0"/>
                              </a:rPr>
                            </m:ctrlPr>
                          </m:radPr>
                          <m:deg/>
                          <m:e>
                            <m:r>
                              <a:rPr lang="es-ES" sz="2400" b="1" i="1">
                                <a:latin typeface="Cambria Math" panose="02040503050406030204" pitchFamily="18" charset="0"/>
                              </a:rPr>
                              <m:t>𝟏</m:t>
                            </m:r>
                            <m:r>
                              <a:rPr lang="es-ES" sz="2400" b="1" i="1">
                                <a:latin typeface="Cambria Math" panose="02040503050406030204" pitchFamily="18" charset="0"/>
                              </a:rPr>
                              <m:t>−</m:t>
                            </m:r>
                            <m:f>
                              <m:fPr>
                                <m:ctrlPr>
                                  <a:rPr lang="es-ES" sz="2400" b="1" i="1">
                                    <a:latin typeface="Cambria Math" panose="02040503050406030204" pitchFamily="18" charset="0"/>
                                  </a:rPr>
                                </m:ctrlPr>
                              </m:fPr>
                              <m:num>
                                <m:sSup>
                                  <m:sSupPr>
                                    <m:ctrlPr>
                                      <a:rPr lang="es-ES" sz="2400" b="1" i="1">
                                        <a:latin typeface="Cambria Math" panose="02040503050406030204" pitchFamily="18" charset="0"/>
                                      </a:rPr>
                                    </m:ctrlPr>
                                  </m:sSupPr>
                                  <m:e>
                                    <m:r>
                                      <a:rPr lang="es-ES" sz="2400" b="1" i="1">
                                        <a:latin typeface="Cambria Math" panose="02040503050406030204" pitchFamily="18" charset="0"/>
                                      </a:rPr>
                                      <m:t>𝒗</m:t>
                                    </m:r>
                                  </m:e>
                                  <m:sup>
                                    <m:r>
                                      <a:rPr lang="es-ES" sz="2400" b="1" i="1">
                                        <a:latin typeface="Cambria Math" panose="02040503050406030204" pitchFamily="18" charset="0"/>
                                      </a:rPr>
                                      <m:t>𝟐</m:t>
                                    </m:r>
                                  </m:sup>
                                </m:sSup>
                              </m:num>
                              <m:den>
                                <m:sSup>
                                  <m:sSupPr>
                                    <m:ctrlPr>
                                      <a:rPr lang="es-ES" sz="2400" b="1" i="1">
                                        <a:latin typeface="Cambria Math" panose="02040503050406030204" pitchFamily="18" charset="0"/>
                                      </a:rPr>
                                    </m:ctrlPr>
                                  </m:sSupPr>
                                  <m:e>
                                    <m:r>
                                      <a:rPr lang="es-ES" sz="2400" b="1" i="1">
                                        <a:latin typeface="Cambria Math" panose="02040503050406030204" pitchFamily="18" charset="0"/>
                                      </a:rPr>
                                      <m:t>𝒄</m:t>
                                    </m:r>
                                  </m:e>
                                  <m:sup>
                                    <m:r>
                                      <a:rPr lang="es-ES" sz="2400" b="1" i="1">
                                        <a:latin typeface="Cambria Math" panose="02040503050406030204" pitchFamily="18" charset="0"/>
                                      </a:rPr>
                                      <m:t>𝟐</m:t>
                                    </m:r>
                                  </m:sup>
                                </m:sSup>
                              </m:den>
                            </m:f>
                          </m:e>
                        </m:rad>
                      </m:den>
                    </m:f>
                  </m:oMath>
                </a14:m>
                <a:r>
                  <a:rPr lang="es-ES" sz="2400" dirty="0" smtClean="0"/>
                  <a:t>  , </a:t>
                </a:r>
                <a14:m>
                  <m:oMath xmlns:m="http://schemas.openxmlformats.org/officeDocument/2006/math">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𝟐</m:t>
                            </m:r>
                          </m:sub>
                        </m:sSub>
                      </m:e>
                      <m:sup>
                        <m:r>
                          <a:rPr lang="es-ES" sz="2400" b="1" i="1" smtClean="0">
                            <a:latin typeface="Cambria Math" panose="02040503050406030204" pitchFamily="18" charset="0"/>
                          </a:rPr>
                          <m:t>′</m:t>
                        </m:r>
                      </m:sup>
                    </m:sSup>
                    <m:r>
                      <a:rPr lang="es-ES" sz="2400" b="1" i="1">
                        <a:latin typeface="Cambria Math" panose="02040503050406030204" pitchFamily="18" charset="0"/>
                      </a:rPr>
                      <m:t>=</m:t>
                    </m:r>
                    <m:f>
                      <m:fPr>
                        <m:ctrlPr>
                          <a:rPr lang="es-ES" sz="2400" b="1" i="1" smtClean="0">
                            <a:latin typeface="Cambria Math" panose="02040503050406030204" pitchFamily="18" charset="0"/>
                          </a:rPr>
                        </m:ctrlPr>
                      </m:fPr>
                      <m:num>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𝒙</m:t>
                            </m:r>
                          </m:e>
                          <m:sub>
                            <m:r>
                              <a:rPr lang="es-ES" sz="2400" b="1" i="1" smtClean="0">
                                <a:latin typeface="Cambria Math" panose="02040503050406030204" pitchFamily="18" charset="0"/>
                              </a:rPr>
                              <m:t>𝟐</m:t>
                            </m:r>
                          </m:sub>
                        </m:sSub>
                        <m:r>
                          <a:rPr lang="es-ES" sz="2400" b="1" i="1" smtClean="0">
                            <a:latin typeface="Cambria Math" panose="02040503050406030204" pitchFamily="18" charset="0"/>
                          </a:rPr>
                          <m:t>−</m:t>
                        </m:r>
                        <m:r>
                          <a:rPr lang="es-ES" sz="2400" b="1" i="1">
                            <a:latin typeface="Cambria Math" panose="02040503050406030204" pitchFamily="18" charset="0"/>
                          </a:rPr>
                          <m:t>𝒗</m:t>
                        </m:r>
                        <m:r>
                          <a:rPr lang="es-ES" sz="2400" b="1" i="1" smtClean="0">
                            <a:latin typeface="Cambria Math" panose="02040503050406030204" pitchFamily="18" charset="0"/>
                          </a:rPr>
                          <m:t>𝒕</m:t>
                        </m:r>
                      </m:num>
                      <m:den>
                        <m:rad>
                          <m:radPr>
                            <m:degHide m:val="on"/>
                            <m:ctrlPr>
                              <a:rPr lang="es-ES" sz="2400" b="1" i="1">
                                <a:latin typeface="Cambria Math" panose="02040503050406030204" pitchFamily="18" charset="0"/>
                              </a:rPr>
                            </m:ctrlPr>
                          </m:radPr>
                          <m:deg/>
                          <m:e>
                            <m:r>
                              <a:rPr lang="es-ES" sz="2400" b="1" i="1">
                                <a:latin typeface="Cambria Math" panose="02040503050406030204" pitchFamily="18" charset="0"/>
                              </a:rPr>
                              <m:t>𝟏</m:t>
                            </m:r>
                            <m:r>
                              <a:rPr lang="es-ES" sz="2400" b="1" i="1">
                                <a:latin typeface="Cambria Math" panose="02040503050406030204" pitchFamily="18" charset="0"/>
                              </a:rPr>
                              <m:t>−</m:t>
                            </m:r>
                            <m:f>
                              <m:fPr>
                                <m:ctrlPr>
                                  <a:rPr lang="es-ES" sz="2400" b="1" i="1">
                                    <a:latin typeface="Cambria Math" panose="02040503050406030204" pitchFamily="18" charset="0"/>
                                  </a:rPr>
                                </m:ctrlPr>
                              </m:fPr>
                              <m:num>
                                <m:sSup>
                                  <m:sSupPr>
                                    <m:ctrlPr>
                                      <a:rPr lang="es-ES" sz="2400" b="1" i="1">
                                        <a:latin typeface="Cambria Math" panose="02040503050406030204" pitchFamily="18" charset="0"/>
                                      </a:rPr>
                                    </m:ctrlPr>
                                  </m:sSupPr>
                                  <m:e>
                                    <m:r>
                                      <a:rPr lang="es-ES" sz="2400" b="1" i="1">
                                        <a:latin typeface="Cambria Math" panose="02040503050406030204" pitchFamily="18" charset="0"/>
                                      </a:rPr>
                                      <m:t>𝒗</m:t>
                                    </m:r>
                                  </m:e>
                                  <m:sup>
                                    <m:r>
                                      <a:rPr lang="es-ES" sz="2400" b="1" i="1">
                                        <a:latin typeface="Cambria Math" panose="02040503050406030204" pitchFamily="18" charset="0"/>
                                      </a:rPr>
                                      <m:t>𝟐</m:t>
                                    </m:r>
                                  </m:sup>
                                </m:sSup>
                              </m:num>
                              <m:den>
                                <m:sSup>
                                  <m:sSupPr>
                                    <m:ctrlPr>
                                      <a:rPr lang="es-ES" sz="2400" b="1" i="1">
                                        <a:latin typeface="Cambria Math" panose="02040503050406030204" pitchFamily="18" charset="0"/>
                                      </a:rPr>
                                    </m:ctrlPr>
                                  </m:sSupPr>
                                  <m:e>
                                    <m:r>
                                      <a:rPr lang="es-ES" sz="2400" b="1" i="1">
                                        <a:latin typeface="Cambria Math" panose="02040503050406030204" pitchFamily="18" charset="0"/>
                                      </a:rPr>
                                      <m:t>𝒄</m:t>
                                    </m:r>
                                  </m:e>
                                  <m:sup>
                                    <m:r>
                                      <a:rPr lang="es-ES" sz="2400" b="1" i="1">
                                        <a:latin typeface="Cambria Math" panose="02040503050406030204" pitchFamily="18" charset="0"/>
                                      </a:rPr>
                                      <m:t>𝟐</m:t>
                                    </m:r>
                                  </m:sup>
                                </m:sSup>
                              </m:den>
                            </m:f>
                          </m:e>
                        </m:rad>
                      </m:den>
                    </m:f>
                  </m:oMath>
                </a14:m>
                <a:r>
                  <a:rPr lang="es-ES" sz="2400" dirty="0" smtClean="0"/>
                  <a:t> ; luego</a:t>
                </a:r>
                <a:r>
                  <a:rPr lang="es-ES" sz="2400" dirty="0"/>
                  <a:t> </a:t>
                </a:r>
                <a:r>
                  <a:rPr lang="es-ES" sz="2400" dirty="0" smtClean="0"/>
                  <a:t> </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𝐿</m:t>
                        </m:r>
                      </m:e>
                      <m:sub>
                        <m:r>
                          <a:rPr lang="es-ES" sz="2400" b="0" i="1" smtClean="0">
                            <a:latin typeface="Cambria Math" panose="02040503050406030204" pitchFamily="18" charset="0"/>
                          </a:rPr>
                          <m:t>0</m:t>
                        </m:r>
                      </m:sub>
                    </m:sSub>
                    <m:r>
                      <a:rPr lang="es-ES" sz="2400" b="0" i="1" smtClean="0">
                        <a:latin typeface="Cambria Math" panose="02040503050406030204" pitchFamily="18" charset="0"/>
                      </a:rPr>
                      <m:t>=</m:t>
                    </m:r>
                    <m:sSup>
                      <m:sSupPr>
                        <m:ctrlPr>
                          <a:rPr lang="es-ES" sz="2400" b="0" i="1" smtClean="0">
                            <a:latin typeface="Cambria Math" panose="02040503050406030204" pitchFamily="18" charset="0"/>
                          </a:rPr>
                        </m:ctrlPr>
                      </m:sSupPr>
                      <m:e>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e>
                      <m:sup>
                        <m:r>
                          <a:rPr lang="es-ES" sz="2400" b="0" i="1" smtClean="0">
                            <a:latin typeface="Cambria Math" panose="02040503050406030204" pitchFamily="18" charset="0"/>
                          </a:rPr>
                          <m:t>′</m:t>
                        </m:r>
                      </m:sup>
                    </m:sSup>
                    <m:r>
                      <a:rPr lang="es-ES" sz="2400" b="0" i="1" smtClean="0">
                        <a:latin typeface="Cambria Math" panose="02040503050406030204" pitchFamily="18" charset="0"/>
                      </a:rPr>
                      <m:t>−</m:t>
                    </m:r>
                    <m:sSup>
                      <m:sSupPr>
                        <m:ctrlPr>
                          <a:rPr lang="es-ES" sz="2400" b="0" i="1" smtClean="0">
                            <a:latin typeface="Cambria Math" panose="02040503050406030204" pitchFamily="18" charset="0"/>
                          </a:rPr>
                        </m:ctrlPr>
                      </m:sSupPr>
                      <m:e>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e>
                      <m:sup>
                        <m:r>
                          <a:rPr lang="es-ES" sz="2400" b="0" i="1" smtClean="0">
                            <a:latin typeface="Cambria Math" panose="02040503050406030204" pitchFamily="18" charset="0"/>
                          </a:rPr>
                          <m:t>′</m:t>
                        </m:r>
                      </m:sup>
                    </m:sSup>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2</m:t>
                            </m:r>
                          </m:sub>
                        </m:sSub>
                        <m:r>
                          <a:rPr lang="es-ES" sz="2400" i="1">
                            <a:latin typeface="Cambria Math" panose="02040503050406030204" pitchFamily="18" charset="0"/>
                          </a:rPr>
                          <m:t>−</m:t>
                        </m:r>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𝑥</m:t>
                            </m:r>
                          </m:e>
                          <m:sub>
                            <m:r>
                              <a:rPr lang="es-ES" sz="2400" b="0" i="1" smtClean="0">
                                <a:latin typeface="Cambria Math" panose="02040503050406030204" pitchFamily="18" charset="0"/>
                              </a:rPr>
                              <m:t>1</m:t>
                            </m:r>
                          </m:sub>
                        </m:sSub>
                      </m:num>
                      <m:den>
                        <m:rad>
                          <m:radPr>
                            <m:degHide m:val="on"/>
                            <m:ctrlPr>
                              <a:rPr lang="es-ES" sz="2400" b="1" i="1">
                                <a:latin typeface="Cambria Math" panose="02040503050406030204" pitchFamily="18" charset="0"/>
                              </a:rPr>
                            </m:ctrlPr>
                          </m:radPr>
                          <m:deg/>
                          <m:e>
                            <m:r>
                              <a:rPr lang="es-ES" sz="2400" b="1" i="1">
                                <a:latin typeface="Cambria Math" panose="02040503050406030204" pitchFamily="18" charset="0"/>
                              </a:rPr>
                              <m:t>𝟏</m:t>
                            </m:r>
                            <m:r>
                              <a:rPr lang="es-ES" sz="2400" b="1" i="1">
                                <a:latin typeface="Cambria Math" panose="02040503050406030204" pitchFamily="18" charset="0"/>
                              </a:rPr>
                              <m:t>−</m:t>
                            </m:r>
                            <m:f>
                              <m:fPr>
                                <m:ctrlPr>
                                  <a:rPr lang="es-ES" sz="2400" b="1" i="1">
                                    <a:latin typeface="Cambria Math" panose="02040503050406030204" pitchFamily="18" charset="0"/>
                                  </a:rPr>
                                </m:ctrlPr>
                              </m:fPr>
                              <m:num>
                                <m:sSup>
                                  <m:sSupPr>
                                    <m:ctrlPr>
                                      <a:rPr lang="es-ES" sz="2400" b="1" i="1">
                                        <a:latin typeface="Cambria Math" panose="02040503050406030204" pitchFamily="18" charset="0"/>
                                      </a:rPr>
                                    </m:ctrlPr>
                                  </m:sSupPr>
                                  <m:e>
                                    <m:r>
                                      <a:rPr lang="es-ES" sz="2400" b="1" i="1">
                                        <a:latin typeface="Cambria Math" panose="02040503050406030204" pitchFamily="18" charset="0"/>
                                      </a:rPr>
                                      <m:t>𝒗</m:t>
                                    </m:r>
                                  </m:e>
                                  <m:sup>
                                    <m:r>
                                      <a:rPr lang="es-ES" sz="2400" b="1" i="1">
                                        <a:latin typeface="Cambria Math" panose="02040503050406030204" pitchFamily="18" charset="0"/>
                                      </a:rPr>
                                      <m:t>𝟐</m:t>
                                    </m:r>
                                  </m:sup>
                                </m:sSup>
                              </m:num>
                              <m:den>
                                <m:sSup>
                                  <m:sSupPr>
                                    <m:ctrlPr>
                                      <a:rPr lang="es-ES" sz="2400" b="1" i="1">
                                        <a:latin typeface="Cambria Math" panose="02040503050406030204" pitchFamily="18" charset="0"/>
                                      </a:rPr>
                                    </m:ctrlPr>
                                  </m:sSupPr>
                                  <m:e>
                                    <m:r>
                                      <a:rPr lang="es-ES" sz="2400" b="1" i="1">
                                        <a:latin typeface="Cambria Math" panose="02040503050406030204" pitchFamily="18" charset="0"/>
                                      </a:rPr>
                                      <m:t>𝒄</m:t>
                                    </m:r>
                                  </m:e>
                                  <m:sup>
                                    <m:r>
                                      <a:rPr lang="es-ES" sz="2400" b="1" i="1">
                                        <a:latin typeface="Cambria Math" panose="02040503050406030204" pitchFamily="18" charset="0"/>
                                      </a:rPr>
                                      <m:t>𝟐</m:t>
                                    </m:r>
                                  </m:sup>
                                </m:sSup>
                              </m:den>
                            </m:f>
                          </m:e>
                        </m:rad>
                      </m:den>
                    </m:f>
                  </m:oMath>
                </a14:m>
                <a:r>
                  <a:rPr lang="es-ES" sz="2400" dirty="0" smtClean="0"/>
                  <a:t> ;   </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𝐿</m:t>
                        </m:r>
                      </m:e>
                      <m:sub>
                        <m:r>
                          <a:rPr lang="es-ES" sz="2400" b="0" i="1" smtClean="0">
                            <a:latin typeface="Cambria Math" panose="02040503050406030204" pitchFamily="18" charset="0"/>
                          </a:rPr>
                          <m:t>0</m:t>
                        </m:r>
                      </m:sub>
                    </m:sSub>
                    <m:r>
                      <a:rPr lang="es-ES" sz="2400" b="0" i="1" smtClean="0">
                        <a:latin typeface="Cambria Math" panose="02040503050406030204" pitchFamily="18" charset="0"/>
                      </a:rPr>
                      <m:t>=</m:t>
                    </m:r>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𝐿</m:t>
                        </m:r>
                      </m:num>
                      <m:den>
                        <m:rad>
                          <m:radPr>
                            <m:degHide m:val="on"/>
                            <m:ctrlPr>
                              <a:rPr lang="es-ES" sz="2400" b="1" i="1">
                                <a:latin typeface="Cambria Math" panose="02040503050406030204" pitchFamily="18" charset="0"/>
                              </a:rPr>
                            </m:ctrlPr>
                          </m:radPr>
                          <m:deg/>
                          <m:e>
                            <m:r>
                              <a:rPr lang="es-ES" sz="2400" b="1" i="1">
                                <a:latin typeface="Cambria Math" panose="02040503050406030204" pitchFamily="18" charset="0"/>
                              </a:rPr>
                              <m:t>𝟏</m:t>
                            </m:r>
                            <m:r>
                              <a:rPr lang="es-ES" sz="2400" b="1" i="1">
                                <a:latin typeface="Cambria Math" panose="02040503050406030204" pitchFamily="18" charset="0"/>
                              </a:rPr>
                              <m:t>−</m:t>
                            </m:r>
                            <m:f>
                              <m:fPr>
                                <m:ctrlPr>
                                  <a:rPr lang="es-ES" sz="2400" b="1" i="1">
                                    <a:latin typeface="Cambria Math" panose="02040503050406030204" pitchFamily="18" charset="0"/>
                                  </a:rPr>
                                </m:ctrlPr>
                              </m:fPr>
                              <m:num>
                                <m:sSup>
                                  <m:sSupPr>
                                    <m:ctrlPr>
                                      <a:rPr lang="es-ES" sz="2400" b="1" i="1">
                                        <a:latin typeface="Cambria Math" panose="02040503050406030204" pitchFamily="18" charset="0"/>
                                      </a:rPr>
                                    </m:ctrlPr>
                                  </m:sSupPr>
                                  <m:e>
                                    <m:r>
                                      <a:rPr lang="es-ES" sz="2400" b="1" i="1">
                                        <a:latin typeface="Cambria Math" panose="02040503050406030204" pitchFamily="18" charset="0"/>
                                      </a:rPr>
                                      <m:t>𝒗</m:t>
                                    </m:r>
                                  </m:e>
                                  <m:sup>
                                    <m:r>
                                      <a:rPr lang="es-ES" sz="2400" b="1" i="1">
                                        <a:latin typeface="Cambria Math" panose="02040503050406030204" pitchFamily="18" charset="0"/>
                                      </a:rPr>
                                      <m:t>𝟐</m:t>
                                    </m:r>
                                  </m:sup>
                                </m:sSup>
                              </m:num>
                              <m:den>
                                <m:sSup>
                                  <m:sSupPr>
                                    <m:ctrlPr>
                                      <a:rPr lang="es-ES" sz="2400" b="1" i="1">
                                        <a:latin typeface="Cambria Math" panose="02040503050406030204" pitchFamily="18" charset="0"/>
                                      </a:rPr>
                                    </m:ctrlPr>
                                  </m:sSupPr>
                                  <m:e>
                                    <m:r>
                                      <a:rPr lang="es-ES" sz="2400" b="1" i="1">
                                        <a:latin typeface="Cambria Math" panose="02040503050406030204" pitchFamily="18" charset="0"/>
                                      </a:rPr>
                                      <m:t>𝒄</m:t>
                                    </m:r>
                                  </m:e>
                                  <m:sup>
                                    <m:r>
                                      <a:rPr lang="es-ES" sz="2400" b="1" i="1">
                                        <a:latin typeface="Cambria Math" panose="02040503050406030204" pitchFamily="18" charset="0"/>
                                      </a:rPr>
                                      <m:t>𝟐</m:t>
                                    </m:r>
                                  </m:sup>
                                </m:sSup>
                              </m:den>
                            </m:f>
                          </m:e>
                        </m:rad>
                      </m:den>
                    </m:f>
                  </m:oMath>
                </a14:m>
                <a:r>
                  <a:rPr lang="es-ES" sz="2400" dirty="0" smtClean="0"/>
                  <a:t> </a:t>
                </a:r>
              </a:p>
              <a:p>
                <a:pPr marL="0" indent="0">
                  <a:buNone/>
                </a:pPr>
                <a:endParaRPr lang="es-ES" sz="2400" dirty="0" smtClean="0"/>
              </a:p>
              <a:p>
                <a:pPr marL="0" indent="0">
                  <a:buNone/>
                </a:pPr>
                <a:r>
                  <a:rPr lang="es-ES" sz="2400" dirty="0" smtClean="0"/>
                  <a:t>  o bien   </a:t>
                </a:r>
                <a14:m>
                  <m:oMath xmlns:m="http://schemas.openxmlformats.org/officeDocument/2006/math">
                    <m:r>
                      <a:rPr lang="es-ES" sz="2400" b="1" i="1" smtClean="0">
                        <a:solidFill>
                          <a:srgbClr val="C00000"/>
                        </a:solidFill>
                        <a:latin typeface="Cambria Math" panose="02040503050406030204" pitchFamily="18" charset="0"/>
                      </a:rPr>
                      <m:t>𝑳</m:t>
                    </m:r>
                    <m:r>
                      <a:rPr lang="es-ES" sz="2400" b="1" i="1" smtClean="0">
                        <a:solidFill>
                          <a:srgbClr val="C00000"/>
                        </a:solidFill>
                        <a:latin typeface="Cambria Math" panose="02040503050406030204" pitchFamily="18" charset="0"/>
                      </a:rPr>
                      <m:t>=</m:t>
                    </m:r>
                    <m:sSub>
                      <m:sSubPr>
                        <m:ctrlPr>
                          <a:rPr lang="es-ES" sz="2400" b="1" i="1" smtClean="0">
                            <a:solidFill>
                              <a:srgbClr val="C00000"/>
                            </a:solidFill>
                            <a:latin typeface="Cambria Math" panose="02040503050406030204" pitchFamily="18" charset="0"/>
                          </a:rPr>
                        </m:ctrlPr>
                      </m:sSubPr>
                      <m:e>
                        <m:r>
                          <a:rPr lang="es-ES" sz="2400" b="1" i="1" smtClean="0">
                            <a:solidFill>
                              <a:srgbClr val="C00000"/>
                            </a:solidFill>
                            <a:latin typeface="Cambria Math" panose="02040503050406030204" pitchFamily="18" charset="0"/>
                          </a:rPr>
                          <m:t>𝑳</m:t>
                        </m:r>
                      </m:e>
                      <m:sub>
                        <m:r>
                          <a:rPr lang="es-ES" sz="2400" b="1" i="1" smtClean="0">
                            <a:solidFill>
                              <a:srgbClr val="C00000"/>
                            </a:solidFill>
                            <a:latin typeface="Cambria Math" panose="02040503050406030204" pitchFamily="18" charset="0"/>
                          </a:rPr>
                          <m:t>𝟎</m:t>
                        </m:r>
                      </m:sub>
                    </m:sSub>
                    <m:rad>
                      <m:radPr>
                        <m:degHide m:val="on"/>
                        <m:ctrlPr>
                          <a:rPr lang="es-ES" sz="2400" b="1" i="1">
                            <a:solidFill>
                              <a:srgbClr val="C00000"/>
                            </a:solidFill>
                            <a:latin typeface="Cambria Math" panose="02040503050406030204" pitchFamily="18" charset="0"/>
                          </a:rPr>
                        </m:ctrlPr>
                      </m:radPr>
                      <m:deg/>
                      <m:e>
                        <m:r>
                          <a:rPr lang="es-ES" sz="2400" b="1" i="1">
                            <a:solidFill>
                              <a:srgbClr val="C00000"/>
                            </a:solidFill>
                            <a:latin typeface="Cambria Math" panose="02040503050406030204" pitchFamily="18" charset="0"/>
                          </a:rPr>
                          <m:t>𝟏</m:t>
                        </m:r>
                        <m:r>
                          <a:rPr lang="es-ES" sz="2400" b="1" i="1">
                            <a:solidFill>
                              <a:srgbClr val="C00000"/>
                            </a:solidFill>
                            <a:latin typeface="Cambria Math" panose="02040503050406030204" pitchFamily="18" charset="0"/>
                          </a:rPr>
                          <m:t>−</m:t>
                        </m:r>
                        <m:f>
                          <m:fPr>
                            <m:ctrlPr>
                              <a:rPr lang="es-ES" sz="2400" b="1" i="1">
                                <a:solidFill>
                                  <a:srgbClr val="C00000"/>
                                </a:solidFill>
                                <a:latin typeface="Cambria Math" panose="02040503050406030204" pitchFamily="18" charset="0"/>
                              </a:rPr>
                            </m:ctrlPr>
                          </m:fPr>
                          <m:num>
                            <m:sSup>
                              <m:sSupPr>
                                <m:ctrlPr>
                                  <a:rPr lang="es-ES" sz="2400" b="1" i="1">
                                    <a:solidFill>
                                      <a:srgbClr val="C00000"/>
                                    </a:solidFill>
                                    <a:latin typeface="Cambria Math" panose="02040503050406030204" pitchFamily="18" charset="0"/>
                                  </a:rPr>
                                </m:ctrlPr>
                              </m:sSupPr>
                              <m:e>
                                <m:r>
                                  <a:rPr lang="es-ES" sz="2400" b="1" i="1">
                                    <a:solidFill>
                                      <a:srgbClr val="C00000"/>
                                    </a:solidFill>
                                    <a:latin typeface="Cambria Math" panose="02040503050406030204" pitchFamily="18" charset="0"/>
                                  </a:rPr>
                                  <m:t>𝒗</m:t>
                                </m:r>
                              </m:e>
                              <m:sup>
                                <m:r>
                                  <a:rPr lang="es-ES" sz="2400" b="1" i="1">
                                    <a:solidFill>
                                      <a:srgbClr val="C00000"/>
                                    </a:solidFill>
                                    <a:latin typeface="Cambria Math" panose="02040503050406030204" pitchFamily="18" charset="0"/>
                                  </a:rPr>
                                  <m:t>𝟐</m:t>
                                </m:r>
                              </m:sup>
                            </m:sSup>
                          </m:num>
                          <m:den>
                            <m:sSup>
                              <m:sSupPr>
                                <m:ctrlPr>
                                  <a:rPr lang="es-ES" sz="2400" b="1" i="1">
                                    <a:solidFill>
                                      <a:srgbClr val="C00000"/>
                                    </a:solidFill>
                                    <a:latin typeface="Cambria Math" panose="02040503050406030204" pitchFamily="18" charset="0"/>
                                  </a:rPr>
                                </m:ctrlPr>
                              </m:sSupPr>
                              <m:e>
                                <m:r>
                                  <a:rPr lang="es-ES" sz="2400" b="1" i="1">
                                    <a:solidFill>
                                      <a:srgbClr val="C00000"/>
                                    </a:solidFill>
                                    <a:latin typeface="Cambria Math" panose="02040503050406030204" pitchFamily="18" charset="0"/>
                                  </a:rPr>
                                  <m:t>𝒄</m:t>
                                </m:r>
                              </m:e>
                              <m:sup>
                                <m:r>
                                  <a:rPr lang="es-ES" sz="2400" b="1" i="1">
                                    <a:solidFill>
                                      <a:srgbClr val="C00000"/>
                                    </a:solidFill>
                                    <a:latin typeface="Cambria Math" panose="02040503050406030204" pitchFamily="18" charset="0"/>
                                  </a:rPr>
                                  <m:t>𝟐</m:t>
                                </m:r>
                              </m:sup>
                            </m:sSup>
                          </m:den>
                        </m:f>
                      </m:e>
                    </m:rad>
                  </m:oMath>
                </a14:m>
                <a:r>
                  <a:rPr lang="es-ES" sz="2400" b="1" dirty="0" smtClean="0"/>
                  <a:t>   </a:t>
                </a:r>
                <a:r>
                  <a:rPr lang="es-ES" sz="2400" b="1" dirty="0">
                    <a:solidFill>
                      <a:srgbClr val="0070C0"/>
                    </a:solidFill>
                  </a:rPr>
                  <a:t>Ejemplos:  </a:t>
                </a:r>
                <a14:m>
                  <m:oMath xmlns:m="http://schemas.openxmlformats.org/officeDocument/2006/math">
                    <m:r>
                      <a:rPr lang="es-ES" sz="2400" b="1" i="1">
                        <a:solidFill>
                          <a:srgbClr val="0070C0"/>
                        </a:solidFill>
                        <a:latin typeface="Cambria Math" panose="02040503050406030204" pitchFamily="18" charset="0"/>
                      </a:rPr>
                      <m:t>𝒗</m:t>
                    </m:r>
                    <m:r>
                      <a:rPr lang="es-ES" sz="2400" b="1" i="1">
                        <a:solidFill>
                          <a:srgbClr val="0070C0"/>
                        </a:solidFill>
                        <a:latin typeface="Cambria Math" panose="02040503050406030204" pitchFamily="18" charset="0"/>
                      </a:rPr>
                      <m:t>=</m:t>
                    </m:r>
                    <m:r>
                      <a:rPr lang="es-ES" sz="2400" b="1" i="1">
                        <a:solidFill>
                          <a:srgbClr val="0070C0"/>
                        </a:solidFill>
                        <a:latin typeface="Cambria Math" panose="02040503050406030204" pitchFamily="18" charset="0"/>
                      </a:rPr>
                      <m:t>𝟏𝟎𝟎𝟎</m:t>
                    </m:r>
                    <m:r>
                      <a:rPr lang="es-ES" sz="2400" b="1" i="1">
                        <a:solidFill>
                          <a:srgbClr val="0070C0"/>
                        </a:solidFill>
                        <a:latin typeface="Cambria Math" panose="02040503050406030204" pitchFamily="18" charset="0"/>
                      </a:rPr>
                      <m:t> </m:t>
                    </m:r>
                    <m:f>
                      <m:fPr>
                        <m:ctrlPr>
                          <a:rPr lang="es-ES" sz="2400" b="1" i="1">
                            <a:solidFill>
                              <a:srgbClr val="0070C0"/>
                            </a:solidFill>
                            <a:latin typeface="Cambria Math" panose="02040503050406030204" pitchFamily="18" charset="0"/>
                          </a:rPr>
                        </m:ctrlPr>
                      </m:fPr>
                      <m:num>
                        <m:r>
                          <a:rPr lang="es-ES" sz="2400" b="1" i="1">
                            <a:solidFill>
                              <a:srgbClr val="0070C0"/>
                            </a:solidFill>
                            <a:latin typeface="Cambria Math" panose="02040503050406030204" pitchFamily="18" charset="0"/>
                          </a:rPr>
                          <m:t>𝑲𝒎</m:t>
                        </m:r>
                      </m:num>
                      <m:den>
                        <m:r>
                          <a:rPr lang="es-ES" sz="2400" b="1" i="1">
                            <a:solidFill>
                              <a:srgbClr val="0070C0"/>
                            </a:solidFill>
                            <a:latin typeface="Cambria Math" panose="02040503050406030204" pitchFamily="18" charset="0"/>
                          </a:rPr>
                          <m:t>𝒔</m:t>
                        </m:r>
                      </m:den>
                    </m:f>
                    <m:r>
                      <a:rPr lang="es-ES" sz="2400" b="1" i="1">
                        <a:solidFill>
                          <a:srgbClr val="0070C0"/>
                        </a:solidFill>
                        <a:latin typeface="Cambria Math" panose="02040503050406030204" pitchFamily="18" charset="0"/>
                      </a:rPr>
                      <m:t>  </m:t>
                    </m:r>
                    <m:r>
                      <a:rPr lang="es-ES" sz="2400" b="1" i="1">
                        <a:solidFill>
                          <a:srgbClr val="0070C0"/>
                        </a:solidFill>
                        <a:latin typeface="Cambria Math" panose="02040503050406030204" pitchFamily="18" charset="0"/>
                        <a:ea typeface="Cambria Math" panose="02040503050406030204" pitchFamily="18" charset="0"/>
                      </a:rPr>
                      <m:t>⇒ </m:t>
                    </m:r>
                    <m:f>
                      <m:fPr>
                        <m:ctrlPr>
                          <a:rPr lang="es-ES" sz="2400" b="1" i="1">
                            <a:solidFill>
                              <a:srgbClr val="0070C0"/>
                            </a:solidFill>
                            <a:latin typeface="Cambria Math" panose="02040503050406030204" pitchFamily="18" charset="0"/>
                            <a:ea typeface="Cambria Math" panose="02040503050406030204" pitchFamily="18" charset="0"/>
                          </a:rPr>
                        </m:ctrlPr>
                      </m:fPr>
                      <m:num>
                        <m:r>
                          <a:rPr lang="es-ES" sz="2400" b="1" i="1">
                            <a:solidFill>
                              <a:srgbClr val="0070C0"/>
                            </a:solidFill>
                            <a:latin typeface="Cambria Math" panose="02040503050406030204" pitchFamily="18" charset="0"/>
                            <a:ea typeface="Cambria Math" panose="02040503050406030204" pitchFamily="18" charset="0"/>
                          </a:rPr>
                          <m:t>𝑳</m:t>
                        </m:r>
                      </m:num>
                      <m:den>
                        <m:sSub>
                          <m:sSubPr>
                            <m:ctrlPr>
                              <a:rPr lang="es-ES" sz="2400" b="1" i="1">
                                <a:solidFill>
                                  <a:srgbClr val="0070C0"/>
                                </a:solidFill>
                                <a:latin typeface="Cambria Math" panose="02040503050406030204" pitchFamily="18" charset="0"/>
                                <a:ea typeface="Cambria Math" panose="02040503050406030204" pitchFamily="18" charset="0"/>
                              </a:rPr>
                            </m:ctrlPr>
                          </m:sSubPr>
                          <m:e>
                            <m:r>
                              <a:rPr lang="es-ES" sz="2400" b="1" i="1">
                                <a:solidFill>
                                  <a:srgbClr val="0070C0"/>
                                </a:solidFill>
                                <a:latin typeface="Cambria Math" panose="02040503050406030204" pitchFamily="18" charset="0"/>
                                <a:ea typeface="Cambria Math" panose="02040503050406030204" pitchFamily="18" charset="0"/>
                              </a:rPr>
                              <m:t>𝑳</m:t>
                            </m:r>
                          </m:e>
                          <m:sub>
                            <m:r>
                              <a:rPr lang="es-ES" sz="2400" b="1" i="1">
                                <a:solidFill>
                                  <a:srgbClr val="0070C0"/>
                                </a:solidFill>
                                <a:latin typeface="Cambria Math" panose="02040503050406030204" pitchFamily="18" charset="0"/>
                                <a:ea typeface="Cambria Math" panose="02040503050406030204" pitchFamily="18" charset="0"/>
                              </a:rPr>
                              <m:t>𝟎</m:t>
                            </m:r>
                          </m:sub>
                        </m:sSub>
                      </m:den>
                    </m:f>
                    <m:r>
                      <a:rPr lang="es-ES" sz="2400" b="1" i="1">
                        <a:solidFill>
                          <a:srgbClr val="0070C0"/>
                        </a:solidFill>
                        <a:latin typeface="Cambria Math" panose="02040503050406030204" pitchFamily="18" charset="0"/>
                        <a:ea typeface="Cambria Math" panose="02040503050406030204" pitchFamily="18" charset="0"/>
                      </a:rPr>
                      <m:t>=</m:t>
                    </m:r>
                    <m:r>
                      <a:rPr lang="es-ES" sz="2400" b="1" i="1">
                        <a:solidFill>
                          <a:srgbClr val="0070C0"/>
                        </a:solidFill>
                        <a:latin typeface="Cambria Math" panose="02040503050406030204" pitchFamily="18" charset="0"/>
                        <a:ea typeface="Cambria Math" panose="02040503050406030204" pitchFamily="18" charset="0"/>
                      </a:rPr>
                      <m:t>𝟎</m:t>
                    </m:r>
                    <m:r>
                      <a:rPr lang="es-ES" sz="2400" b="1" i="1">
                        <a:solidFill>
                          <a:srgbClr val="0070C0"/>
                        </a:solidFill>
                        <a:latin typeface="Cambria Math" panose="02040503050406030204" pitchFamily="18" charset="0"/>
                        <a:ea typeface="Cambria Math" panose="02040503050406030204" pitchFamily="18" charset="0"/>
                      </a:rPr>
                      <m:t>.</m:t>
                    </m:r>
                    <m:r>
                      <a:rPr lang="es-ES" sz="2400" b="1" i="1">
                        <a:solidFill>
                          <a:srgbClr val="0070C0"/>
                        </a:solidFill>
                        <a:latin typeface="Cambria Math" panose="02040503050406030204" pitchFamily="18" charset="0"/>
                        <a:ea typeface="Cambria Math" panose="02040503050406030204" pitchFamily="18" charset="0"/>
                      </a:rPr>
                      <m:t>𝟗𝟗𝟖𝟐𝟕</m:t>
                    </m:r>
                  </m:oMath>
                </a14:m>
                <a:endParaRPr lang="es-ES" sz="2400" b="1" dirty="0" smtClean="0">
                  <a:solidFill>
                    <a:srgbClr val="0070C0"/>
                  </a:solidFill>
                </a:endParaRPr>
              </a:p>
              <a:p>
                <a:pPr marL="0" indent="0">
                  <a:buNone/>
                </a:pPr>
                <a:r>
                  <a:rPr lang="es-ES" sz="2400" b="1" dirty="0">
                    <a:solidFill>
                      <a:srgbClr val="0070C0"/>
                    </a:solidFill>
                  </a:rPr>
                  <a:t> </a:t>
                </a:r>
                <a:r>
                  <a:rPr lang="es-ES" sz="2400" b="1" dirty="0" smtClean="0">
                    <a:solidFill>
                      <a:srgbClr val="0070C0"/>
                    </a:solidFill>
                  </a:rPr>
                  <a:t>                                                                   </a:t>
                </a:r>
                <a14:m>
                  <m:oMath xmlns:m="http://schemas.openxmlformats.org/officeDocument/2006/math">
                    <m:r>
                      <a:rPr lang="es-ES" sz="2400" b="1" i="1">
                        <a:solidFill>
                          <a:srgbClr val="0070C0"/>
                        </a:solidFill>
                        <a:latin typeface="Cambria Math" panose="02040503050406030204" pitchFamily="18" charset="0"/>
                      </a:rPr>
                      <m:t>𝒗</m:t>
                    </m:r>
                    <m:r>
                      <a:rPr lang="es-ES" sz="2400" b="1" i="1" smtClean="0">
                        <a:solidFill>
                          <a:srgbClr val="0070C0"/>
                        </a:solidFill>
                        <a:latin typeface="Cambria Math" panose="02040503050406030204" pitchFamily="18" charset="0"/>
                      </a:rPr>
                      <m:t> </m:t>
                    </m:r>
                    <m:r>
                      <a:rPr lang="es-ES" sz="2400" b="1" i="1">
                        <a:solidFill>
                          <a:srgbClr val="0070C0"/>
                        </a:solidFill>
                        <a:latin typeface="Cambria Math" panose="02040503050406030204" pitchFamily="18" charset="0"/>
                      </a:rPr>
                      <m:t>=</m:t>
                    </m:r>
                    <m:r>
                      <a:rPr lang="es-ES" sz="2400" b="1" i="1" smtClean="0">
                        <a:solidFill>
                          <a:srgbClr val="0070C0"/>
                        </a:solidFill>
                        <a:latin typeface="Cambria Math" panose="02040503050406030204" pitchFamily="18" charset="0"/>
                      </a:rPr>
                      <m:t> </m:t>
                    </m:r>
                    <m:r>
                      <a:rPr lang="es-ES" sz="2400" b="1" i="1" smtClean="0">
                        <a:solidFill>
                          <a:srgbClr val="0070C0"/>
                        </a:solidFill>
                        <a:latin typeface="Cambria Math" panose="02040503050406030204" pitchFamily="18" charset="0"/>
                      </a:rPr>
                      <m:t>𝟎</m:t>
                    </m:r>
                    <m:r>
                      <a:rPr lang="es-ES" sz="2400" b="1" i="1" smtClean="0">
                        <a:solidFill>
                          <a:srgbClr val="0070C0"/>
                        </a:solidFill>
                        <a:latin typeface="Cambria Math" panose="02040503050406030204" pitchFamily="18" charset="0"/>
                      </a:rPr>
                      <m:t>.</m:t>
                    </m:r>
                    <m:r>
                      <a:rPr lang="es-ES" sz="2400" b="1" i="1" smtClean="0">
                        <a:solidFill>
                          <a:srgbClr val="0070C0"/>
                        </a:solidFill>
                        <a:latin typeface="Cambria Math" panose="02040503050406030204" pitchFamily="18" charset="0"/>
                      </a:rPr>
                      <m:t>𝟗</m:t>
                    </m:r>
                    <m:r>
                      <a:rPr lang="es-ES" sz="2400" b="1" i="1" smtClean="0">
                        <a:solidFill>
                          <a:srgbClr val="0070C0"/>
                        </a:solidFill>
                        <a:latin typeface="Cambria Math" panose="02040503050406030204" pitchFamily="18" charset="0"/>
                      </a:rPr>
                      <m:t> </m:t>
                    </m:r>
                    <m:r>
                      <a:rPr lang="es-ES" sz="2400" b="1" i="1" smtClean="0">
                        <a:solidFill>
                          <a:srgbClr val="0070C0"/>
                        </a:solidFill>
                        <a:latin typeface="Cambria Math" panose="02040503050406030204" pitchFamily="18" charset="0"/>
                      </a:rPr>
                      <m:t>𝒄</m:t>
                    </m:r>
                    <m:r>
                      <a:rPr lang="es-ES" sz="2400" b="1" i="1" smtClean="0">
                        <a:solidFill>
                          <a:srgbClr val="0070C0"/>
                        </a:solidFill>
                        <a:latin typeface="Cambria Math" panose="02040503050406030204" pitchFamily="18" charset="0"/>
                      </a:rPr>
                      <m:t>        ⇒ </m:t>
                    </m:r>
                    <m:f>
                      <m:fPr>
                        <m:ctrlPr>
                          <a:rPr lang="es-ES" sz="2400" b="1" i="1">
                            <a:solidFill>
                              <a:srgbClr val="0070C0"/>
                            </a:solidFill>
                            <a:latin typeface="Cambria Math" panose="02040503050406030204" pitchFamily="18" charset="0"/>
                            <a:ea typeface="Cambria Math" panose="02040503050406030204" pitchFamily="18" charset="0"/>
                          </a:rPr>
                        </m:ctrlPr>
                      </m:fPr>
                      <m:num>
                        <m:r>
                          <a:rPr lang="es-ES" sz="2400" b="1" i="1">
                            <a:solidFill>
                              <a:srgbClr val="0070C0"/>
                            </a:solidFill>
                            <a:latin typeface="Cambria Math" panose="02040503050406030204" pitchFamily="18" charset="0"/>
                            <a:ea typeface="Cambria Math" panose="02040503050406030204" pitchFamily="18" charset="0"/>
                          </a:rPr>
                          <m:t>𝑳</m:t>
                        </m:r>
                      </m:num>
                      <m:den>
                        <m:sSub>
                          <m:sSubPr>
                            <m:ctrlPr>
                              <a:rPr lang="es-ES" sz="2400" b="1" i="1">
                                <a:solidFill>
                                  <a:srgbClr val="0070C0"/>
                                </a:solidFill>
                                <a:latin typeface="Cambria Math" panose="02040503050406030204" pitchFamily="18" charset="0"/>
                                <a:ea typeface="Cambria Math" panose="02040503050406030204" pitchFamily="18" charset="0"/>
                              </a:rPr>
                            </m:ctrlPr>
                          </m:sSubPr>
                          <m:e>
                            <m:r>
                              <a:rPr lang="es-ES" sz="2400" b="1" i="1">
                                <a:solidFill>
                                  <a:srgbClr val="0070C0"/>
                                </a:solidFill>
                                <a:latin typeface="Cambria Math" panose="02040503050406030204" pitchFamily="18" charset="0"/>
                                <a:ea typeface="Cambria Math" panose="02040503050406030204" pitchFamily="18" charset="0"/>
                              </a:rPr>
                              <m:t>𝑳</m:t>
                            </m:r>
                          </m:e>
                          <m:sub>
                            <m:r>
                              <a:rPr lang="es-ES" sz="2400" b="1" i="1">
                                <a:solidFill>
                                  <a:srgbClr val="0070C0"/>
                                </a:solidFill>
                                <a:latin typeface="Cambria Math" panose="02040503050406030204" pitchFamily="18" charset="0"/>
                                <a:ea typeface="Cambria Math" panose="02040503050406030204" pitchFamily="18" charset="0"/>
                              </a:rPr>
                              <m:t>𝟎</m:t>
                            </m:r>
                          </m:sub>
                        </m:sSub>
                      </m:den>
                    </m:f>
                    <m:r>
                      <a:rPr lang="es-ES" sz="2400" b="1" i="1">
                        <a:solidFill>
                          <a:srgbClr val="0070C0"/>
                        </a:solidFill>
                        <a:latin typeface="Cambria Math" panose="02040503050406030204" pitchFamily="18" charset="0"/>
                        <a:ea typeface="Cambria Math" panose="02040503050406030204" pitchFamily="18" charset="0"/>
                      </a:rPr>
                      <m:t>=</m:t>
                    </m:r>
                    <m:r>
                      <a:rPr lang="es-ES" sz="2400" b="1" i="1">
                        <a:solidFill>
                          <a:srgbClr val="0070C0"/>
                        </a:solidFill>
                        <a:latin typeface="Cambria Math" panose="02040503050406030204" pitchFamily="18" charset="0"/>
                        <a:ea typeface="Cambria Math" panose="02040503050406030204" pitchFamily="18" charset="0"/>
                      </a:rPr>
                      <m:t>𝟎</m:t>
                    </m:r>
                    <m:r>
                      <a:rPr lang="es-ES" sz="2400" b="1" i="1" smtClean="0">
                        <a:solidFill>
                          <a:srgbClr val="0070C0"/>
                        </a:solidFill>
                        <a:latin typeface="Cambria Math" panose="02040503050406030204" pitchFamily="18" charset="0"/>
                        <a:ea typeface="Cambria Math" panose="02040503050406030204" pitchFamily="18" charset="0"/>
                      </a:rPr>
                      <m:t>.</m:t>
                    </m:r>
                    <m:r>
                      <a:rPr lang="es-ES" sz="2400" b="1" i="1" smtClean="0">
                        <a:solidFill>
                          <a:srgbClr val="0070C0"/>
                        </a:solidFill>
                        <a:latin typeface="Cambria Math" panose="02040503050406030204" pitchFamily="18" charset="0"/>
                        <a:ea typeface="Cambria Math" panose="02040503050406030204" pitchFamily="18" charset="0"/>
                      </a:rPr>
                      <m:t>𝟒𝟑𝟔</m:t>
                    </m:r>
                  </m:oMath>
                </a14:m>
                <a:endParaRPr lang="es-ES" sz="2400" b="1" dirty="0">
                  <a:solidFill>
                    <a:srgbClr val="0070C0"/>
                  </a:solidFill>
                </a:endParaRPr>
              </a:p>
              <a:p>
                <a:pPr marL="0" indent="0">
                  <a:buNone/>
                </a:pPr>
                <a:endParaRPr lang="es-ES" sz="2400" b="1" dirty="0">
                  <a:solidFill>
                    <a:srgbClr val="0070C0"/>
                  </a:solidFill>
                </a:endParaRPr>
              </a:p>
              <a:p>
                <a:pPr marL="0" indent="0">
                  <a:buNone/>
                </a:pPr>
                <a:endParaRPr lang="es-ES" b="1"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29514" y="741404"/>
                <a:ext cx="11648302" cy="6178380"/>
              </a:xfrm>
              <a:blipFill rotWithShape="0">
                <a:blip r:embed="rId2"/>
                <a:stretch>
                  <a:fillRect l="-785" t="-1382" r="-837"/>
                </a:stretch>
              </a:blipFill>
            </p:spPr>
            <p:txBody>
              <a:bodyPr/>
              <a:lstStyle/>
              <a:p>
                <a:r>
                  <a:rPr lang="es-AR">
                    <a:noFill/>
                  </a:rPr>
                  <a:t> </a:t>
                </a:r>
              </a:p>
            </p:txBody>
          </p:sp>
        </mc:Fallback>
      </mc:AlternateContent>
      <p:sp>
        <p:nvSpPr>
          <p:cNvPr id="4" name="Rectángulo 3"/>
          <p:cNvSpPr/>
          <p:nvPr/>
        </p:nvSpPr>
        <p:spPr>
          <a:xfrm>
            <a:off x="8863913" y="930876"/>
            <a:ext cx="2325130" cy="530915"/>
          </a:xfrm>
          <a:prstGeom prst="rect">
            <a:avLst/>
          </a:prstGeom>
        </p:spPr>
        <p:txBody>
          <a:bodyPr wrap="square">
            <a:spAutoFit/>
          </a:bodyPr>
          <a:lstStyle/>
          <a:p>
            <a:endParaRPr lang="es-ES" sz="1050" dirty="0" smtClean="0"/>
          </a:p>
          <a:p>
            <a:endParaRPr lang="es-AR" dirty="0"/>
          </a:p>
        </p:txBody>
      </p:sp>
    </p:spTree>
    <p:extLst>
      <p:ext uri="{BB962C8B-B14F-4D97-AF65-F5344CB8AC3E}">
        <p14:creationId xmlns:p14="http://schemas.microsoft.com/office/powerpoint/2010/main" val="312269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ACONTECIMIENTOS HISTÓRICOS</a:t>
            </a:r>
            <a:endParaRPr lang="es-AR" b="1" dirty="0"/>
          </a:p>
        </p:txBody>
      </p:sp>
      <p:sp>
        <p:nvSpPr>
          <p:cNvPr id="3" name="Marcador de contenido 2"/>
          <p:cNvSpPr>
            <a:spLocks noGrp="1"/>
          </p:cNvSpPr>
          <p:nvPr>
            <p:ph idx="1"/>
          </p:nvPr>
        </p:nvSpPr>
        <p:spPr/>
        <p:txBody>
          <a:bodyPr/>
          <a:lstStyle/>
          <a:p>
            <a:pPr>
              <a:buFontTx/>
              <a:buChar char="-"/>
            </a:pPr>
            <a:r>
              <a:rPr lang="es-ES" dirty="0" smtClean="0"/>
              <a:t>1861    Ecuaciones de Maxwell</a:t>
            </a:r>
          </a:p>
          <a:p>
            <a:pPr>
              <a:buFontTx/>
              <a:buChar char="-"/>
            </a:pPr>
            <a:r>
              <a:rPr lang="es-ES" dirty="0" smtClean="0"/>
              <a:t>1887    Experimento de </a:t>
            </a:r>
            <a:r>
              <a:rPr lang="es-ES" dirty="0" err="1" smtClean="0"/>
              <a:t>Michelson</a:t>
            </a:r>
            <a:r>
              <a:rPr lang="es-ES" dirty="0" smtClean="0"/>
              <a:t> y </a:t>
            </a:r>
            <a:r>
              <a:rPr lang="es-ES" dirty="0" err="1" smtClean="0"/>
              <a:t>Morley</a:t>
            </a:r>
            <a:endParaRPr lang="es-ES" dirty="0" smtClean="0"/>
          </a:p>
          <a:p>
            <a:pPr>
              <a:buFontTx/>
              <a:buChar char="-"/>
            </a:pPr>
            <a:r>
              <a:rPr lang="es-ES" dirty="0" smtClean="0"/>
              <a:t>1895    Transformación de </a:t>
            </a:r>
            <a:r>
              <a:rPr lang="es-ES" dirty="0" err="1" smtClean="0"/>
              <a:t>Lorentz</a:t>
            </a:r>
            <a:endParaRPr lang="es-ES" dirty="0" smtClean="0"/>
          </a:p>
          <a:p>
            <a:pPr>
              <a:buFontTx/>
              <a:buChar char="-"/>
            </a:pPr>
            <a:r>
              <a:rPr lang="es-ES" dirty="0" smtClean="0"/>
              <a:t>1905    Teoría especial de la relatividad (Albert Einstein)</a:t>
            </a:r>
          </a:p>
          <a:p>
            <a:pPr marL="0" indent="0">
              <a:buNone/>
            </a:pPr>
            <a:r>
              <a:rPr lang="es-ES" dirty="0"/>
              <a:t> </a:t>
            </a:r>
            <a:r>
              <a:rPr lang="es-ES" dirty="0" smtClean="0"/>
              <a:t>               (artículo: Sobre la electrodinámica de los cuerpos móviles)</a:t>
            </a:r>
          </a:p>
          <a:p>
            <a:pPr>
              <a:buFontTx/>
              <a:buChar char="-"/>
            </a:pPr>
            <a:r>
              <a:rPr lang="es-ES" dirty="0" smtClean="0"/>
              <a:t>1915    Teoría general de la relatividad (Albert Einstein)</a:t>
            </a:r>
          </a:p>
          <a:p>
            <a:pPr marL="0" indent="0">
              <a:buNone/>
            </a:pPr>
            <a:r>
              <a:rPr lang="es-ES" dirty="0"/>
              <a:t> </a:t>
            </a:r>
            <a:r>
              <a:rPr lang="es-ES" dirty="0" smtClean="0"/>
              <a:t>                 (Teoría del campo gravitatorio y otros trabajos posteriores)</a:t>
            </a:r>
          </a:p>
          <a:p>
            <a:pPr marL="0" indent="0">
              <a:buNone/>
            </a:pPr>
            <a:r>
              <a:rPr lang="es-ES" dirty="0"/>
              <a:t> </a:t>
            </a:r>
            <a:r>
              <a:rPr lang="es-ES" dirty="0" smtClean="0"/>
              <a:t>                 </a:t>
            </a:r>
            <a:endParaRPr lang="es-AR" dirty="0"/>
          </a:p>
        </p:txBody>
      </p:sp>
    </p:spTree>
    <p:extLst>
      <p:ext uri="{BB962C8B-B14F-4D97-AF65-F5344CB8AC3E}">
        <p14:creationId xmlns:p14="http://schemas.microsoft.com/office/powerpoint/2010/main" val="1300037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73210"/>
          </a:xfrm>
        </p:spPr>
        <p:txBody>
          <a:bodyPr>
            <a:normAutofit fontScale="90000"/>
          </a:bodyPr>
          <a:lstStyle/>
          <a:p>
            <a:pPr algn="ctr"/>
            <a:r>
              <a:rPr lang="es-ES" b="1" dirty="0" smtClean="0"/>
              <a:t>INTERPRETACIÓN FÍSICA DE LA CONTRACCIÓN DE LA LONGITUD</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 y="1153297"/>
                <a:ext cx="12126096" cy="6303875"/>
              </a:xfrm>
            </p:spPr>
            <p:txBody>
              <a:bodyPr>
                <a:normAutofit fontScale="70000" lnSpcReduction="20000"/>
              </a:bodyPr>
              <a:lstStyle/>
              <a:p>
                <a:pPr marL="0" indent="0">
                  <a:buNone/>
                </a:pPr>
                <a:r>
                  <a:rPr lang="es-ES" sz="2300" b="1" dirty="0" smtClean="0"/>
                  <a:t>Qué se entiende por medir una longitud  ?</a:t>
                </a:r>
              </a:p>
              <a:p>
                <a:pPr marL="0" indent="0">
                  <a:buNone/>
                </a:pPr>
                <a:r>
                  <a:rPr lang="es-ES" sz="2300" dirty="0" smtClean="0"/>
                  <a:t>Para medir una longitud en reposo basta con hacer coincidir las marcas de una </a:t>
                </a:r>
              </a:p>
              <a:p>
                <a:pPr marL="0" indent="0">
                  <a:buNone/>
                </a:pPr>
                <a:r>
                  <a:rPr lang="es-ES" sz="2300" dirty="0" smtClean="0"/>
                  <a:t>regla con los extremos del bloque, pero si el bloque se mueve es necesario </a:t>
                </a:r>
              </a:p>
              <a:p>
                <a:pPr marL="0" indent="0">
                  <a:buNone/>
                </a:pPr>
                <a:r>
                  <a:rPr lang="es-ES" sz="2300" dirty="0" smtClean="0"/>
                  <a:t>conocer la posición de ambos extremos del bloque simultáneamente. </a:t>
                </a:r>
                <a:r>
                  <a:rPr lang="es-ES" sz="2300" b="1" dirty="0" smtClean="0"/>
                  <a:t>Las </a:t>
                </a:r>
              </a:p>
              <a:p>
                <a:pPr marL="0" indent="0">
                  <a:buNone/>
                </a:pPr>
                <a:r>
                  <a:rPr lang="es-ES" sz="2300" b="1" dirty="0" smtClean="0"/>
                  <a:t>medidas de longitud son medidas de sucesos simultáneos</a:t>
                </a:r>
              </a:p>
              <a:p>
                <a:pPr marL="0" indent="0">
                  <a:buNone/>
                </a:pPr>
                <a:endParaRPr lang="es-ES" sz="2900" b="1" dirty="0" smtClean="0"/>
              </a:p>
              <a:p>
                <a:pPr marL="0" indent="0" algn="just">
                  <a:lnSpc>
                    <a:spcPct val="170000"/>
                  </a:lnSpc>
                  <a:spcBef>
                    <a:spcPts val="0"/>
                  </a:spcBef>
                  <a:buNone/>
                </a:pPr>
                <a:r>
                  <a:rPr lang="es-ES" sz="2300" dirty="0" smtClean="0"/>
                  <a:t>Veamos, el ejemplo de la figura. El vagón donde viaja el observador móvil B va </a:t>
                </a:r>
              </a:p>
              <a:p>
                <a:pPr marL="0" indent="0" algn="just">
                  <a:lnSpc>
                    <a:spcPct val="170000"/>
                  </a:lnSpc>
                  <a:spcBef>
                    <a:spcPts val="0"/>
                  </a:spcBef>
                  <a:buNone/>
                </a:pPr>
                <a:r>
                  <a:rPr lang="es-ES" sz="2300" dirty="0" smtClean="0"/>
                  <a:t>a atravesar un túnel, cuya longitud medida cuidadosamente por un observador A en reposo respecto de la vía es </a:t>
                </a:r>
                <a14:m>
                  <m:oMath xmlns:m="http://schemas.openxmlformats.org/officeDocument/2006/math">
                    <m:r>
                      <a:rPr lang="es-ES" sz="2300" b="0" i="1" smtClean="0">
                        <a:latin typeface="Cambria Math" panose="02040503050406030204" pitchFamily="18" charset="0"/>
                      </a:rPr>
                      <m:t>𝐿</m:t>
                    </m:r>
                  </m:oMath>
                </a14:m>
                <a:r>
                  <a:rPr lang="es-ES" sz="2300" dirty="0" smtClean="0"/>
                  <a:t>. El observador fijo A se sitúa en el punto medio del túnel con un sistema de espejos que le permite ver los dos extremos del túnel sin girar la cabeza. En un instante dado, ve que la cola del vagón desaparece en el interior del túnel en el mismo instante en que la cabeza asoma por el otro extremo. En ese instante se emiten dos señales luminosas desde los extremos del túnel, que le llegarán simultáneamente al observador fijo A, por lo tanto, éste llega a la conclusión de que el vagón </a:t>
                </a:r>
                <a:r>
                  <a:rPr lang="es-ES" sz="2300" b="1" i="1" dirty="0" smtClean="0"/>
                  <a:t>mide igual que el túnel.</a:t>
                </a:r>
              </a:p>
              <a:p>
                <a:pPr marL="0" indent="0" algn="just">
                  <a:lnSpc>
                    <a:spcPct val="170000"/>
                  </a:lnSpc>
                  <a:spcBef>
                    <a:spcPts val="0"/>
                  </a:spcBef>
                  <a:buNone/>
                </a:pPr>
                <a:r>
                  <a:rPr lang="es-ES" sz="2300" dirty="0" smtClean="0"/>
                  <a:t>¿ A qué conclusión llega el observador móvil B ? Él también ve las señales luminosas pero para él no son simultáneas: verá primero la que proviene de la cabeza del vagón (que le informa de que la cabeza del vagón sale del túnel) y </a:t>
                </a:r>
                <a:r>
                  <a:rPr lang="es-ES" sz="2300" b="1" i="1" dirty="0" smtClean="0"/>
                  <a:t>después</a:t>
                </a:r>
                <a:r>
                  <a:rPr lang="es-ES" sz="2300" dirty="0" smtClean="0"/>
                  <a:t> la de la cola. Es decir, que para él cuando la cabeza del tren sale del túnel, la cola aún no ha entrado en el túnel. En consecuencia, el observador móvil B pensará que el vagón es </a:t>
                </a:r>
                <a:r>
                  <a:rPr lang="es-ES" sz="2300" b="1" i="1" dirty="0" smtClean="0"/>
                  <a:t>más largo que el túnel. </a:t>
                </a:r>
                <a:r>
                  <a:rPr lang="es-ES" sz="2300" dirty="0" smtClean="0"/>
                  <a:t>Por lo tanto, la longitud del vagón está contraída para el observador que lo mide en movimiento respecto del observador que lo mide en reposo. Las longitudes medidas en reposo se llaman </a:t>
                </a:r>
                <a:r>
                  <a:rPr lang="es-ES" sz="2300" b="1" i="1" dirty="0" smtClean="0"/>
                  <a:t>longitudes propias</a:t>
                </a:r>
                <a:r>
                  <a:rPr lang="es-ES" sz="2300" dirty="0" smtClean="0"/>
                  <a:t>.</a:t>
                </a:r>
                <a:endParaRPr lang="es-ES" sz="2300" b="1" i="1" dirty="0" smtClean="0"/>
              </a:p>
              <a:p>
                <a:pPr marL="0" indent="0" algn="just">
                  <a:buNone/>
                </a:pPr>
                <a:endParaRPr lang="es-ES" sz="2200" dirty="0" smtClean="0"/>
              </a:p>
              <a:p>
                <a:pPr marL="0" indent="0" algn="just">
                  <a:buNone/>
                </a:pPr>
                <a:endParaRPr lang="es-ES" sz="2200" b="1" i="1" dirty="0" smtClean="0"/>
              </a:p>
              <a:p>
                <a:pPr marL="0" indent="0" algn="r">
                  <a:buNone/>
                </a:pPr>
                <a:endParaRPr lang="es-ES" dirty="0"/>
              </a:p>
              <a:p>
                <a:pPr marL="0" indent="0" algn="r">
                  <a:buNone/>
                </a:pPr>
                <a:endParaRPr lang="es-ES" dirty="0" smtClean="0"/>
              </a:p>
              <a:p>
                <a:pPr marL="0" indent="0" algn="r">
                  <a:buNone/>
                </a:pPr>
                <a:endParaRPr lang="es-ES" dirty="0"/>
              </a:p>
              <a:p>
                <a:pPr marL="0" indent="0" algn="r">
                  <a:buNone/>
                </a:pPr>
                <a:endParaRPr lang="es-ES"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 y="1153297"/>
                <a:ext cx="12126096" cy="6303875"/>
              </a:xfrm>
              <a:blipFill rotWithShape="0">
                <a:blip r:embed="rId2"/>
                <a:stretch>
                  <a:fillRect l="-251" t="-1257" r="-251"/>
                </a:stretch>
              </a:blipFill>
            </p:spPr>
            <p:txBody>
              <a:bodyPr/>
              <a:lstStyle/>
              <a:p>
                <a:r>
                  <a:rPr lang="es-AR">
                    <a:noFill/>
                  </a:rPr>
                  <a:t> </a:t>
                </a:r>
              </a:p>
            </p:txBody>
          </p:sp>
        </mc:Fallback>
      </mc:AlternateContent>
      <p:pic>
        <p:nvPicPr>
          <p:cNvPr id="5" name="Imagen 4"/>
          <p:cNvPicPr>
            <a:picLocks noChangeAspect="1"/>
          </p:cNvPicPr>
          <p:nvPr/>
        </p:nvPicPr>
        <p:blipFill>
          <a:blip r:embed="rId3"/>
          <a:stretch>
            <a:fillRect/>
          </a:stretch>
        </p:blipFill>
        <p:spPr>
          <a:xfrm>
            <a:off x="6746789" y="972065"/>
            <a:ext cx="5519352" cy="2442398"/>
          </a:xfrm>
          <a:prstGeom prst="rect">
            <a:avLst/>
          </a:prstGeom>
        </p:spPr>
      </p:pic>
    </p:spTree>
    <p:extLst>
      <p:ext uri="{BB962C8B-B14F-4D97-AF65-F5344CB8AC3E}">
        <p14:creationId xmlns:p14="http://schemas.microsoft.com/office/powerpoint/2010/main" val="819966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3568"/>
            <a:ext cx="10515600" cy="486032"/>
          </a:xfrm>
        </p:spPr>
        <p:txBody>
          <a:bodyPr>
            <a:normAutofit fontScale="90000"/>
          </a:bodyPr>
          <a:lstStyle/>
          <a:p>
            <a:pPr algn="ctr"/>
            <a:r>
              <a:rPr lang="es-ES" b="1" dirty="0" smtClean="0"/>
              <a:t>DILATACIÓN DEL TIEMPO</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18984" y="609600"/>
                <a:ext cx="11368216" cy="6248400"/>
              </a:xfrm>
            </p:spPr>
            <p:txBody>
              <a:bodyPr>
                <a:normAutofit fontScale="70000" lnSpcReduction="20000"/>
              </a:bodyPr>
              <a:lstStyle/>
              <a:p>
                <a:pPr marL="0" indent="0">
                  <a:buNone/>
                </a:pPr>
                <a:endParaRPr lang="es-ES" dirty="0" smtClean="0"/>
              </a:p>
              <a:p>
                <a:pPr marL="0" indent="0">
                  <a:buNone/>
                </a:pPr>
                <a:r>
                  <a:rPr lang="es-ES" dirty="0" smtClean="0"/>
                  <a:t>Transformación inversa de </a:t>
                </a:r>
                <a:r>
                  <a:rPr lang="es-ES" dirty="0" err="1" smtClean="0"/>
                  <a:t>Lorentz</a:t>
                </a:r>
                <a:r>
                  <a:rPr lang="es-ES" dirty="0" smtClean="0"/>
                  <a:t> (se sustituye v por –v)           </a:t>
                </a:r>
                <a14:m>
                  <m:oMath xmlns:m="http://schemas.openxmlformats.org/officeDocument/2006/math">
                    <m:d>
                      <m:dPr>
                        <m:begChr m:val="{"/>
                        <m:endChr m:val=""/>
                        <m:ctrlPr>
                          <a:rPr lang="es-AR" i="1">
                            <a:latin typeface="Cambria Math" panose="02040503050406030204" pitchFamily="18" charset="0"/>
                          </a:rPr>
                        </m:ctrlPr>
                      </m:dPr>
                      <m:e>
                        <m:eqArr>
                          <m:eqArrPr>
                            <m:ctrlPr>
                              <a:rPr lang="es-ES" b="1" i="1">
                                <a:latin typeface="Cambria Math" panose="02040503050406030204" pitchFamily="18" charset="0"/>
                              </a:rPr>
                            </m:ctrlPr>
                          </m:eqArrPr>
                          <m:e>
                            <m:r>
                              <a:rPr lang="es-ES" b="1" i="1">
                                <a:latin typeface="Cambria Math" panose="02040503050406030204" pitchFamily="18" charset="0"/>
                              </a:rPr>
                              <m:t>𝒙</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𝒙</m:t>
                                    </m:r>
                                  </m:e>
                                  <m:sup>
                                    <m:r>
                                      <a:rPr lang="es-ES" b="1" i="1">
                                        <a:latin typeface="Cambria Math" panose="02040503050406030204" pitchFamily="18" charset="0"/>
                                      </a:rPr>
                                      <m:t>′</m:t>
                                    </m:r>
                                  </m:sup>
                                </m:sSup>
                                <m:r>
                                  <a:rPr lang="es-ES" b="1" i="1">
                                    <a:latin typeface="Cambria Math" panose="02040503050406030204" pitchFamily="18" charset="0"/>
                                  </a:rPr>
                                  <m:t>+</m:t>
                                </m:r>
                                <m:r>
                                  <a:rPr lang="es-ES" b="1" i="1">
                                    <a:latin typeface="Cambria Math" panose="02040503050406030204" pitchFamily="18" charset="0"/>
                                  </a:rPr>
                                  <m:t>𝒗𝒕</m:t>
                                </m:r>
                              </m:num>
                              <m:den>
                                <m:rad>
                                  <m:radPr>
                                    <m:degHide m:val="on"/>
                                    <m:ctrlPr>
                                      <a:rPr lang="es-ES" b="1" i="1">
                                        <a:latin typeface="Cambria Math" panose="02040503050406030204" pitchFamily="18" charset="0"/>
                                      </a:rPr>
                                    </m:ctrlPr>
                                  </m:radPr>
                                  <m:deg/>
                                  <m:e>
                                    <m:r>
                                      <a:rPr lang="es-ES" b="1" i="1">
                                        <a:latin typeface="Cambria Math" panose="02040503050406030204" pitchFamily="18" charset="0"/>
                                      </a:rPr>
                                      <m:t>𝟏</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𝒗</m:t>
                                            </m:r>
                                          </m:e>
                                          <m:sup>
                                            <m:r>
                                              <a:rPr lang="es-ES" b="1" i="1">
                                                <a:latin typeface="Cambria Math" panose="02040503050406030204" pitchFamily="18" charset="0"/>
                                              </a:rPr>
                                              <m:t>𝟐</m:t>
                                            </m:r>
                                          </m:sup>
                                        </m:sSup>
                                      </m:num>
                                      <m:den>
                                        <m:sSup>
                                          <m:sSupPr>
                                            <m:ctrlPr>
                                              <a:rPr lang="es-ES" b="1" i="1">
                                                <a:latin typeface="Cambria Math" panose="02040503050406030204" pitchFamily="18" charset="0"/>
                                              </a:rPr>
                                            </m:ctrlPr>
                                          </m:sSupPr>
                                          <m:e>
                                            <m:r>
                                              <a:rPr lang="es-ES" b="1" i="1">
                                                <a:latin typeface="Cambria Math" panose="02040503050406030204" pitchFamily="18" charset="0"/>
                                              </a:rPr>
                                              <m:t>𝒄</m:t>
                                            </m:r>
                                          </m:e>
                                          <m:sup>
                                            <m:r>
                                              <a:rPr lang="es-ES" b="1" i="1">
                                                <a:latin typeface="Cambria Math" panose="02040503050406030204" pitchFamily="18" charset="0"/>
                                              </a:rPr>
                                              <m:t>𝟐</m:t>
                                            </m:r>
                                          </m:sup>
                                        </m:sSup>
                                      </m:den>
                                    </m:f>
                                  </m:e>
                                </m:rad>
                              </m:den>
                            </m:f>
                          </m:e>
                          <m:e>
                            <m:r>
                              <a:rPr lang="es-ES" b="1" i="1">
                                <a:latin typeface="Cambria Math" panose="02040503050406030204" pitchFamily="18" charset="0"/>
                              </a:rPr>
                              <m:t>𝒚</m:t>
                            </m:r>
                            <m:r>
                              <a:rPr lang="es-ES" b="1" i="1">
                                <a:latin typeface="Cambria Math" panose="02040503050406030204" pitchFamily="18" charset="0"/>
                              </a:rPr>
                              <m:t>=</m:t>
                            </m:r>
                            <m:r>
                              <a:rPr lang="es-ES" b="1" i="1">
                                <a:latin typeface="Cambria Math" panose="02040503050406030204" pitchFamily="18" charset="0"/>
                              </a:rPr>
                              <m:t>𝒚</m:t>
                            </m:r>
                            <m:r>
                              <a:rPr lang="es-ES" b="1" i="1">
                                <a:latin typeface="Cambria Math" panose="02040503050406030204" pitchFamily="18" charset="0"/>
                              </a:rPr>
                              <m:t>′              </m:t>
                            </m:r>
                          </m:e>
                          <m:e>
                            <m:r>
                              <a:rPr lang="es-ES" b="1" i="1">
                                <a:latin typeface="Cambria Math" panose="02040503050406030204" pitchFamily="18" charset="0"/>
                              </a:rPr>
                              <m:t>𝒛</m:t>
                            </m:r>
                            <m:r>
                              <a:rPr lang="es-ES" b="1" i="1">
                                <a:latin typeface="Cambria Math" panose="02040503050406030204" pitchFamily="18" charset="0"/>
                              </a:rPr>
                              <m:t>=</m:t>
                            </m:r>
                            <m:r>
                              <a:rPr lang="es-ES" b="1" i="1">
                                <a:latin typeface="Cambria Math" panose="02040503050406030204" pitchFamily="18" charset="0"/>
                              </a:rPr>
                              <m:t>𝒛</m:t>
                            </m:r>
                            <m:r>
                              <a:rPr lang="es-ES" b="1" i="1">
                                <a:latin typeface="Cambria Math" panose="02040503050406030204" pitchFamily="18" charset="0"/>
                              </a:rPr>
                              <m:t>′              </m:t>
                            </m:r>
                          </m:e>
                          <m:e>
                            <m:r>
                              <a:rPr lang="es-ES" b="1" i="1">
                                <a:latin typeface="Cambria Math" panose="02040503050406030204" pitchFamily="18" charset="0"/>
                              </a:rPr>
                              <m:t>𝒕</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𝒕</m:t>
                                    </m:r>
                                  </m:e>
                                  <m:sup>
                                    <m:r>
                                      <a:rPr lang="es-ES" b="1" i="1">
                                        <a:latin typeface="Cambria Math" panose="02040503050406030204" pitchFamily="18" charset="0"/>
                                      </a:rPr>
                                      <m:t>′</m:t>
                                    </m:r>
                                  </m:sup>
                                </m:sSup>
                                <m:r>
                                  <a:rPr lang="es-ES" b="1" i="1">
                                    <a:latin typeface="Cambria Math" panose="02040503050406030204" pitchFamily="18" charset="0"/>
                                  </a:rPr>
                                  <m:t>+</m:t>
                                </m:r>
                                <m:f>
                                  <m:fPr>
                                    <m:ctrlPr>
                                      <a:rPr lang="es-ES" b="1" i="1">
                                        <a:latin typeface="Cambria Math" panose="02040503050406030204" pitchFamily="18" charset="0"/>
                                      </a:rPr>
                                    </m:ctrlPr>
                                  </m:fPr>
                                  <m:num>
                                    <m:r>
                                      <a:rPr lang="es-ES" b="1" i="1">
                                        <a:latin typeface="Cambria Math" panose="02040503050406030204" pitchFamily="18" charset="0"/>
                                      </a:rPr>
                                      <m:t>𝒗</m:t>
                                    </m:r>
                                  </m:num>
                                  <m:den>
                                    <m:sSup>
                                      <m:sSupPr>
                                        <m:ctrlPr>
                                          <a:rPr lang="es-ES" b="1" i="1">
                                            <a:latin typeface="Cambria Math" panose="02040503050406030204" pitchFamily="18" charset="0"/>
                                          </a:rPr>
                                        </m:ctrlPr>
                                      </m:sSupPr>
                                      <m:e>
                                        <m:r>
                                          <a:rPr lang="es-ES" b="1" i="1">
                                            <a:latin typeface="Cambria Math" panose="02040503050406030204" pitchFamily="18" charset="0"/>
                                          </a:rPr>
                                          <m:t>𝒄</m:t>
                                        </m:r>
                                      </m:e>
                                      <m:sup>
                                        <m:r>
                                          <a:rPr lang="es-ES" b="1" i="1">
                                            <a:latin typeface="Cambria Math" panose="02040503050406030204" pitchFamily="18" charset="0"/>
                                          </a:rPr>
                                          <m:t>𝟐</m:t>
                                        </m:r>
                                      </m:sup>
                                    </m:sSup>
                                  </m:den>
                                </m:f>
                                <m:r>
                                  <a:rPr lang="es-ES" b="1" i="1">
                                    <a:latin typeface="Cambria Math" panose="02040503050406030204" pitchFamily="18" charset="0"/>
                                  </a:rPr>
                                  <m:t>𝒙</m:t>
                                </m:r>
                              </m:num>
                              <m:den>
                                <m:rad>
                                  <m:radPr>
                                    <m:degHide m:val="on"/>
                                    <m:ctrlPr>
                                      <a:rPr lang="es-ES" b="1" i="1">
                                        <a:latin typeface="Cambria Math" panose="02040503050406030204" pitchFamily="18" charset="0"/>
                                      </a:rPr>
                                    </m:ctrlPr>
                                  </m:radPr>
                                  <m:deg/>
                                  <m:e>
                                    <m:r>
                                      <a:rPr lang="es-ES" b="1" i="1">
                                        <a:latin typeface="Cambria Math" panose="02040503050406030204" pitchFamily="18" charset="0"/>
                                      </a:rPr>
                                      <m:t>𝟏</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𝒗</m:t>
                                            </m:r>
                                          </m:e>
                                          <m:sup>
                                            <m:r>
                                              <a:rPr lang="es-ES" b="1" i="1">
                                                <a:latin typeface="Cambria Math" panose="02040503050406030204" pitchFamily="18" charset="0"/>
                                              </a:rPr>
                                              <m:t>𝟐</m:t>
                                            </m:r>
                                          </m:sup>
                                        </m:sSup>
                                      </m:num>
                                      <m:den>
                                        <m:sSup>
                                          <m:sSupPr>
                                            <m:ctrlPr>
                                              <a:rPr lang="es-ES" b="1" i="1">
                                                <a:latin typeface="Cambria Math" panose="02040503050406030204" pitchFamily="18" charset="0"/>
                                              </a:rPr>
                                            </m:ctrlPr>
                                          </m:sSupPr>
                                          <m:e>
                                            <m:r>
                                              <a:rPr lang="es-ES" b="1" i="1">
                                                <a:latin typeface="Cambria Math" panose="02040503050406030204" pitchFamily="18" charset="0"/>
                                              </a:rPr>
                                              <m:t>𝒄</m:t>
                                            </m:r>
                                          </m:e>
                                          <m:sup>
                                            <m:r>
                                              <a:rPr lang="es-ES" b="1" i="1">
                                                <a:latin typeface="Cambria Math" panose="02040503050406030204" pitchFamily="18" charset="0"/>
                                              </a:rPr>
                                              <m:t>𝟐</m:t>
                                            </m:r>
                                          </m:sup>
                                        </m:sSup>
                                      </m:den>
                                    </m:f>
                                  </m:e>
                                </m:rad>
                              </m:den>
                            </m:f>
                          </m:e>
                        </m:eqArr>
                      </m:e>
                    </m:d>
                  </m:oMath>
                </a14:m>
                <a:endParaRPr lang="es-ES" dirty="0"/>
              </a:p>
              <a:p>
                <a:pPr marL="0" indent="0">
                  <a:buNone/>
                </a:pPr>
                <a:endParaRPr lang="es-ES" dirty="0" smtClean="0"/>
              </a:p>
              <a:p>
                <a:pPr marL="0" indent="0">
                  <a:buNone/>
                </a:pPr>
                <a:r>
                  <a:rPr lang="es-ES" dirty="0" smtClean="0"/>
                  <a:t>Un observador cuando mide un intervalo de tiempo dado por relojes móviles, advierte que tienen un tic-tac más lento que aquellos relojes que se encuentran en reposo en su propio sistema de referencia. Este efecto, se denomina </a:t>
                </a:r>
                <a:r>
                  <a:rPr lang="es-ES" b="1" dirty="0" smtClean="0"/>
                  <a:t>dilatación del tiempo</a:t>
                </a:r>
                <a:r>
                  <a:rPr lang="es-ES" dirty="0" smtClean="0"/>
                  <a:t>.</a:t>
                </a:r>
              </a:p>
              <a:p>
                <a:pPr marL="0" indent="0">
                  <a:buNone/>
                </a:pPr>
                <a:r>
                  <a:rPr lang="es-ES" dirty="0" smtClean="0"/>
                  <a:t>Para verlo, imaginemos un reloj situado en el punto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rPr>
                      <m:t>′</m:t>
                    </m:r>
                  </m:oMath>
                </a14:m>
                <a:r>
                  <a:rPr lang="es-ES" dirty="0" smtClean="0"/>
                  <a:t> del sistema de referencia </a:t>
                </a:r>
                <a14:m>
                  <m:oMath xmlns:m="http://schemas.openxmlformats.org/officeDocument/2006/math">
                    <m:r>
                      <a:rPr lang="es-ES" b="0" i="1" smtClean="0">
                        <a:latin typeface="Cambria Math" panose="02040503050406030204" pitchFamily="18" charset="0"/>
                      </a:rPr>
                      <m:t>𝑆</m:t>
                    </m:r>
                    <m:r>
                      <a:rPr lang="es-ES" b="0" i="1" smtClean="0">
                        <a:latin typeface="Cambria Math" panose="02040503050406030204" pitchFamily="18" charset="0"/>
                      </a:rPr>
                      <m:t>′</m:t>
                    </m:r>
                  </m:oMath>
                </a14:m>
                <a:r>
                  <a:rPr lang="es-ES" dirty="0" smtClean="0"/>
                  <a:t> y que un observador en el mismo sistema mide un tiempo </a:t>
                </a:r>
                <a14:m>
                  <m:oMath xmlns:m="http://schemas.openxmlformats.org/officeDocument/2006/math">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1</m:t>
                            </m:r>
                          </m:sub>
                        </m:sSub>
                      </m:e>
                      <m:sup>
                        <m:r>
                          <a:rPr lang="es-ES" b="0" i="1" smtClean="0">
                            <a:latin typeface="Cambria Math" panose="02040503050406030204" pitchFamily="18" charset="0"/>
                          </a:rPr>
                          <m:t>′</m:t>
                        </m:r>
                      </m:sup>
                    </m:sSup>
                  </m:oMath>
                </a14:m>
                <a:r>
                  <a:rPr lang="es-ES" dirty="0" smtClean="0"/>
                  <a:t>, entonces un observador en </a:t>
                </a:r>
                <a14:m>
                  <m:oMath xmlns:m="http://schemas.openxmlformats.org/officeDocument/2006/math">
                    <m:r>
                      <a:rPr lang="es-ES" b="0" i="1" smtClean="0">
                        <a:latin typeface="Cambria Math" panose="02040503050406030204" pitchFamily="18" charset="0"/>
                      </a:rPr>
                      <m:t>𝑆</m:t>
                    </m:r>
                  </m:oMath>
                </a14:m>
                <a:r>
                  <a:rPr lang="es-ES" dirty="0" smtClean="0"/>
                  <a:t> medirá un tiempo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1</m:t>
                        </m:r>
                      </m:sub>
                    </m:sSub>
                  </m:oMath>
                </a14:m>
                <a:r>
                  <a:rPr lang="es-ES" dirty="0" smtClean="0"/>
                  <a:t>:</a:t>
                </a:r>
              </a:p>
              <a:p>
                <a:pPr marL="0" indent="0">
                  <a:buNone/>
                </a:pPr>
                <a:endParaRPr lang="es-ES" dirty="0" smtClean="0"/>
              </a:p>
              <a:p>
                <a:pPr marL="0" indent="0" algn="ctr">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1</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𝑣𝑥</m:t>
                              </m:r>
                              <m:r>
                                <a:rPr lang="es-ES" b="0" i="1" smtClean="0">
                                  <a:latin typeface="Cambria Math" panose="02040503050406030204" pitchFamily="18" charset="0"/>
                                </a:rPr>
                                <m:t>′</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num>
                        <m:den>
                          <m:rad>
                            <m:radPr>
                              <m:degHide m:val="on"/>
                              <m:ctrlPr>
                                <a:rPr lang="es-ES" b="1" i="1">
                                  <a:latin typeface="Cambria Math" panose="02040503050406030204" pitchFamily="18" charset="0"/>
                                </a:rPr>
                              </m:ctrlPr>
                            </m:radPr>
                            <m:deg/>
                            <m:e>
                              <m:r>
                                <a:rPr lang="es-ES" b="1" i="1">
                                  <a:latin typeface="Cambria Math" panose="02040503050406030204" pitchFamily="18" charset="0"/>
                                </a:rPr>
                                <m:t>𝟏</m:t>
                              </m:r>
                              <m:r>
                                <a:rPr lang="es-ES" b="1" i="1">
                                  <a:latin typeface="Cambria Math" panose="02040503050406030204" pitchFamily="18" charset="0"/>
                                </a:rPr>
                                <m:t>−</m:t>
                              </m:r>
                              <m:f>
                                <m:fPr>
                                  <m:ctrlPr>
                                    <a:rPr lang="es-ES" b="1" i="1">
                                      <a:latin typeface="Cambria Math" panose="02040503050406030204" pitchFamily="18" charset="0"/>
                                    </a:rPr>
                                  </m:ctrlPr>
                                </m:fPr>
                                <m:num>
                                  <m:sSup>
                                    <m:sSupPr>
                                      <m:ctrlPr>
                                        <a:rPr lang="es-ES" b="1" i="1">
                                          <a:latin typeface="Cambria Math" panose="02040503050406030204" pitchFamily="18" charset="0"/>
                                        </a:rPr>
                                      </m:ctrlPr>
                                    </m:sSupPr>
                                    <m:e>
                                      <m:r>
                                        <a:rPr lang="es-ES" b="1" i="1">
                                          <a:latin typeface="Cambria Math" panose="02040503050406030204" pitchFamily="18" charset="0"/>
                                        </a:rPr>
                                        <m:t>𝒗</m:t>
                                      </m:r>
                                    </m:e>
                                    <m:sup>
                                      <m:r>
                                        <a:rPr lang="es-ES" b="1" i="1">
                                          <a:latin typeface="Cambria Math" panose="02040503050406030204" pitchFamily="18" charset="0"/>
                                        </a:rPr>
                                        <m:t>𝟐</m:t>
                                      </m:r>
                                    </m:sup>
                                  </m:sSup>
                                </m:num>
                                <m:den>
                                  <m:sSup>
                                    <m:sSupPr>
                                      <m:ctrlPr>
                                        <a:rPr lang="es-ES" b="1" i="1">
                                          <a:latin typeface="Cambria Math" panose="02040503050406030204" pitchFamily="18" charset="0"/>
                                        </a:rPr>
                                      </m:ctrlPr>
                                    </m:sSupPr>
                                    <m:e>
                                      <m:r>
                                        <a:rPr lang="es-ES" b="1" i="1">
                                          <a:latin typeface="Cambria Math" panose="02040503050406030204" pitchFamily="18" charset="0"/>
                                        </a:rPr>
                                        <m:t>𝒄</m:t>
                                      </m:r>
                                    </m:e>
                                    <m:sup>
                                      <m:r>
                                        <a:rPr lang="es-ES" b="1" i="1">
                                          <a:latin typeface="Cambria Math" panose="02040503050406030204" pitchFamily="18" charset="0"/>
                                        </a:rPr>
                                        <m:t>𝟐</m:t>
                                      </m:r>
                                    </m:sup>
                                  </m:sSup>
                                </m:den>
                              </m:f>
                            </m:e>
                          </m:rad>
                        </m:den>
                      </m:f>
                    </m:oMath>
                  </m:oMathPara>
                </a14:m>
                <a:endParaRPr lang="es-ES" dirty="0" smtClean="0"/>
              </a:p>
              <a:p>
                <a:pPr marL="0" indent="0">
                  <a:buNone/>
                </a:pPr>
                <a:r>
                  <a:rPr lang="es-ES" dirty="0" smtClean="0"/>
                  <a:t>Después de un intervalo de tiempo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0</m:t>
                        </m:r>
                      </m:sub>
                    </m:sSub>
                  </m:oMath>
                </a14:m>
                <a:r>
                  <a:rPr lang="es-ES" dirty="0" smtClean="0"/>
                  <a:t> para el observador móvil, este encuentra que el tiempo, según su reloj, es ahora </a:t>
                </a:r>
                <a14:m>
                  <m:oMath xmlns:m="http://schemas.openxmlformats.org/officeDocument/2006/math">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2</m:t>
                            </m:r>
                          </m:sub>
                        </m:sSub>
                      </m:e>
                      <m:sup>
                        <m:r>
                          <a:rPr lang="es-ES" b="0" i="1" smtClean="0">
                            <a:latin typeface="Cambria Math" panose="02040503050406030204" pitchFamily="18" charset="0"/>
                          </a:rPr>
                          <m:t>′</m:t>
                        </m:r>
                      </m:sup>
                    </m:sSup>
                  </m:oMath>
                </a14:m>
                <a:r>
                  <a:rPr lang="es-ES" dirty="0" smtClean="0"/>
                  <a:t>; es decir:</a:t>
                </a:r>
              </a:p>
              <a:p>
                <a:pPr marL="0" indent="0">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0</m:t>
                          </m:r>
                        </m:sub>
                      </m:sSub>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2</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1</m:t>
                              </m:r>
                            </m:sub>
                          </m:sSub>
                        </m:e>
                        <m:sup>
                          <m:r>
                            <a:rPr lang="es-ES" b="0" i="1" smtClean="0">
                              <a:latin typeface="Cambria Math" panose="02040503050406030204" pitchFamily="18" charset="0"/>
                            </a:rPr>
                            <m:t>′</m:t>
                          </m:r>
                        </m:sup>
                      </m:sSup>
                    </m:oMath>
                  </m:oMathPara>
                </a14:m>
                <a:endParaRPr lang="es-ES" dirty="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18984" y="609600"/>
                <a:ext cx="11368216" cy="6248400"/>
              </a:xfrm>
              <a:blipFill rotWithShape="0">
                <a:blip r:embed="rId2"/>
                <a:stretch>
                  <a:fillRect l="-536" t="-1463" r="-590"/>
                </a:stretch>
              </a:blipFill>
            </p:spPr>
            <p:txBody>
              <a:bodyPr/>
              <a:lstStyle/>
              <a:p>
                <a:r>
                  <a:rPr lang="es-AR">
                    <a:noFill/>
                  </a:rPr>
                  <a:t> </a:t>
                </a:r>
              </a:p>
            </p:txBody>
          </p:sp>
        </mc:Fallback>
      </mc:AlternateContent>
    </p:spTree>
    <p:extLst>
      <p:ext uri="{BB962C8B-B14F-4D97-AF65-F5344CB8AC3E}">
        <p14:creationId xmlns:p14="http://schemas.microsoft.com/office/powerpoint/2010/main" val="3263007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5005"/>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90616"/>
                <a:ext cx="10515600" cy="6086347"/>
              </a:xfrm>
            </p:spPr>
            <p:txBody>
              <a:bodyPr/>
              <a:lstStyle/>
              <a:p>
                <a:pPr marL="0" indent="0">
                  <a:buNone/>
                </a:pPr>
                <a:r>
                  <a:rPr lang="es-ES" dirty="0" smtClean="0"/>
                  <a:t>Sin embargo, el observador en </a:t>
                </a:r>
                <a14:m>
                  <m:oMath xmlns:m="http://schemas.openxmlformats.org/officeDocument/2006/math">
                    <m:r>
                      <a:rPr lang="es-ES" b="0" i="1" smtClean="0">
                        <a:latin typeface="Cambria Math" panose="02040503050406030204" pitchFamily="18" charset="0"/>
                      </a:rPr>
                      <m:t>𝑆</m:t>
                    </m:r>
                  </m:oMath>
                </a14:m>
                <a:r>
                  <a:rPr lang="es-ES" dirty="0" smtClean="0"/>
                  <a:t>, al final del mismo intervalo, mide:</a:t>
                </a:r>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2</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𝑣𝑥</m:t>
                              </m:r>
                              <m:r>
                                <a:rPr lang="es-ES" b="0" i="1" smtClean="0">
                                  <a:latin typeface="Cambria Math" panose="02040503050406030204" pitchFamily="18" charset="0"/>
                                </a:rPr>
                                <m:t>′</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1−</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rad>
                        </m:den>
                      </m:f>
                    </m:oMath>
                  </m:oMathPara>
                </a14:m>
                <a:endParaRPr lang="es-ES" dirty="0" smtClean="0"/>
              </a:p>
              <a:p>
                <a:pPr marL="0" indent="0">
                  <a:buNone/>
                </a:pPr>
                <a:endParaRPr lang="es-ES" dirty="0" smtClean="0"/>
              </a:p>
              <a:p>
                <a:pPr marL="0" indent="0">
                  <a:buNone/>
                </a:pPr>
                <a:r>
                  <a:rPr lang="es-ES" dirty="0" smtClean="0"/>
                  <a:t>de manera que, para él la duración del intervalo t es:</a:t>
                </a:r>
              </a:p>
              <a:p>
                <a:pPr marL="0" indent="0">
                  <a:buNone/>
                </a:pPr>
                <a:endParaRPr lang="es-ES" dirty="0" smtClean="0"/>
              </a:p>
              <a:p>
                <a:pPr marL="0" indent="0" algn="ctr">
                  <a:buNone/>
                </a:pPr>
                <a14:m>
                  <m:oMath xmlns:m="http://schemas.openxmlformats.org/officeDocument/2006/math">
                    <m:r>
                      <a:rPr lang="es-ES" sz="3200" b="1" i="1" smtClean="0">
                        <a:solidFill>
                          <a:srgbClr val="C00000"/>
                        </a:solidFill>
                        <a:latin typeface="Cambria Math" panose="02040503050406030204" pitchFamily="18" charset="0"/>
                      </a:rPr>
                      <m:t>𝒕</m:t>
                    </m:r>
                    <m:r>
                      <a:rPr lang="es-ES" sz="3200" b="0" i="1" smtClean="0">
                        <a:latin typeface="Cambria Math" panose="02040503050406030204" pitchFamily="18" charset="0"/>
                      </a:rPr>
                      <m:t>=</m:t>
                    </m:r>
                    <m:sSub>
                      <m:sSubPr>
                        <m:ctrlPr>
                          <a:rPr lang="es-ES" sz="3200" b="0" i="1" smtClean="0">
                            <a:latin typeface="Cambria Math" panose="02040503050406030204" pitchFamily="18" charset="0"/>
                          </a:rPr>
                        </m:ctrlPr>
                      </m:sSubPr>
                      <m:e>
                        <m:r>
                          <a:rPr lang="es-ES" sz="3200" b="0" i="1" smtClean="0">
                            <a:latin typeface="Cambria Math" panose="02040503050406030204" pitchFamily="18" charset="0"/>
                          </a:rPr>
                          <m:t>𝑡</m:t>
                        </m:r>
                      </m:e>
                      <m:sub>
                        <m:r>
                          <a:rPr lang="es-ES" sz="3200" b="0" i="1" smtClean="0">
                            <a:latin typeface="Cambria Math" panose="02040503050406030204" pitchFamily="18" charset="0"/>
                          </a:rPr>
                          <m:t>2</m:t>
                        </m:r>
                      </m:sub>
                    </m:sSub>
                    <m:r>
                      <a:rPr lang="es-ES" sz="3200" b="0" i="1" smtClean="0">
                        <a:latin typeface="Cambria Math" panose="02040503050406030204" pitchFamily="18" charset="0"/>
                      </a:rPr>
                      <m:t>−</m:t>
                    </m:r>
                    <m:sSub>
                      <m:sSubPr>
                        <m:ctrlPr>
                          <a:rPr lang="es-ES" sz="3200" b="0" i="1" smtClean="0">
                            <a:latin typeface="Cambria Math" panose="02040503050406030204" pitchFamily="18" charset="0"/>
                          </a:rPr>
                        </m:ctrlPr>
                      </m:sSubPr>
                      <m:e>
                        <m:r>
                          <a:rPr lang="es-ES" sz="3200" b="0" i="1" smtClean="0">
                            <a:latin typeface="Cambria Math" panose="02040503050406030204" pitchFamily="18" charset="0"/>
                          </a:rPr>
                          <m:t>𝑡</m:t>
                        </m:r>
                      </m:e>
                      <m:sub>
                        <m:r>
                          <a:rPr lang="es-ES" sz="3200" b="0" i="1" smtClean="0">
                            <a:latin typeface="Cambria Math" panose="02040503050406030204" pitchFamily="18" charset="0"/>
                          </a:rPr>
                          <m:t>1</m:t>
                        </m:r>
                      </m:sub>
                    </m:sSub>
                    <m:r>
                      <a:rPr lang="es-ES" sz="3200" b="0" i="1" smtClean="0">
                        <a:latin typeface="Cambria Math" panose="02040503050406030204" pitchFamily="18" charset="0"/>
                      </a:rPr>
                      <m:t>=</m:t>
                    </m:r>
                    <m:f>
                      <m:fPr>
                        <m:ctrlPr>
                          <a:rPr lang="es-ES" sz="3200" b="0" i="1" smtClean="0">
                            <a:latin typeface="Cambria Math" panose="02040503050406030204" pitchFamily="18" charset="0"/>
                          </a:rPr>
                        </m:ctrlPr>
                      </m:fPr>
                      <m:num>
                        <m:sSup>
                          <m:sSupPr>
                            <m:ctrlPr>
                              <a:rPr lang="es-ES" sz="3200" b="0" i="1" smtClean="0">
                                <a:latin typeface="Cambria Math" panose="02040503050406030204" pitchFamily="18" charset="0"/>
                              </a:rPr>
                            </m:ctrlPr>
                          </m:sSupPr>
                          <m:e>
                            <m:sSub>
                              <m:sSubPr>
                                <m:ctrlPr>
                                  <a:rPr lang="es-ES" sz="3200" b="0" i="1" smtClean="0">
                                    <a:latin typeface="Cambria Math" panose="02040503050406030204" pitchFamily="18" charset="0"/>
                                  </a:rPr>
                                </m:ctrlPr>
                              </m:sSubPr>
                              <m:e>
                                <m:r>
                                  <a:rPr lang="es-ES" sz="3200" b="0" i="1" smtClean="0">
                                    <a:latin typeface="Cambria Math" panose="02040503050406030204" pitchFamily="18" charset="0"/>
                                  </a:rPr>
                                  <m:t>𝑡</m:t>
                                </m:r>
                              </m:e>
                              <m:sub>
                                <m:r>
                                  <a:rPr lang="es-ES" sz="3200" b="0" i="1" smtClean="0">
                                    <a:latin typeface="Cambria Math" panose="02040503050406030204" pitchFamily="18" charset="0"/>
                                  </a:rPr>
                                  <m:t>2</m:t>
                                </m:r>
                              </m:sub>
                            </m:sSub>
                          </m:e>
                          <m:sup>
                            <m:r>
                              <a:rPr lang="es-ES" sz="3200" b="0" i="1" smtClean="0">
                                <a:latin typeface="Cambria Math" panose="02040503050406030204" pitchFamily="18" charset="0"/>
                              </a:rPr>
                              <m:t>′</m:t>
                            </m:r>
                          </m:sup>
                        </m:sSup>
                        <m:r>
                          <a:rPr lang="es-ES" sz="3200" b="0" i="1" smtClean="0">
                            <a:latin typeface="Cambria Math" panose="02040503050406030204" pitchFamily="18" charset="0"/>
                          </a:rPr>
                          <m:t>−</m:t>
                        </m:r>
                        <m:sSup>
                          <m:sSupPr>
                            <m:ctrlPr>
                              <a:rPr lang="es-ES" sz="3200" b="0" i="1" smtClean="0">
                                <a:latin typeface="Cambria Math" panose="02040503050406030204" pitchFamily="18" charset="0"/>
                              </a:rPr>
                            </m:ctrlPr>
                          </m:sSupPr>
                          <m:e>
                            <m:sSub>
                              <m:sSubPr>
                                <m:ctrlPr>
                                  <a:rPr lang="es-ES" sz="3200" b="0" i="1" smtClean="0">
                                    <a:latin typeface="Cambria Math" panose="02040503050406030204" pitchFamily="18" charset="0"/>
                                  </a:rPr>
                                </m:ctrlPr>
                              </m:sSubPr>
                              <m:e>
                                <m:r>
                                  <a:rPr lang="es-ES" sz="3200" b="0" i="1" smtClean="0">
                                    <a:latin typeface="Cambria Math" panose="02040503050406030204" pitchFamily="18" charset="0"/>
                                  </a:rPr>
                                  <m:t>𝑡</m:t>
                                </m:r>
                              </m:e>
                              <m:sub>
                                <m:r>
                                  <a:rPr lang="es-ES" sz="3200" b="0" i="1" smtClean="0">
                                    <a:latin typeface="Cambria Math" panose="02040503050406030204" pitchFamily="18" charset="0"/>
                                  </a:rPr>
                                  <m:t>1</m:t>
                                </m:r>
                              </m:sub>
                            </m:sSub>
                          </m:e>
                          <m:sup>
                            <m:r>
                              <a:rPr lang="es-ES" sz="3200" b="0" i="1" smtClean="0">
                                <a:latin typeface="Cambria Math" panose="02040503050406030204" pitchFamily="18" charset="0"/>
                              </a:rPr>
                              <m:t>′</m:t>
                            </m:r>
                          </m:sup>
                        </m:sSup>
                      </m:num>
                      <m:den>
                        <m:rad>
                          <m:radPr>
                            <m:degHide m:val="on"/>
                            <m:ctrlPr>
                              <a:rPr lang="es-ES" sz="3200" i="1">
                                <a:latin typeface="Cambria Math" panose="02040503050406030204" pitchFamily="18" charset="0"/>
                              </a:rPr>
                            </m:ctrlPr>
                          </m:radPr>
                          <m:deg/>
                          <m:e>
                            <m:r>
                              <a:rPr lang="es-ES" sz="3200" i="1">
                                <a:latin typeface="Cambria Math" panose="02040503050406030204" pitchFamily="18" charset="0"/>
                              </a:rPr>
                              <m:t>1−</m:t>
                            </m:r>
                            <m:f>
                              <m:fPr>
                                <m:ctrlPr>
                                  <a:rPr lang="es-ES" sz="3200" i="1">
                                    <a:latin typeface="Cambria Math" panose="02040503050406030204" pitchFamily="18" charset="0"/>
                                  </a:rPr>
                                </m:ctrlPr>
                              </m:fPr>
                              <m:num>
                                <m:sSup>
                                  <m:sSupPr>
                                    <m:ctrlPr>
                                      <a:rPr lang="es-ES" sz="3200" i="1">
                                        <a:latin typeface="Cambria Math" panose="02040503050406030204" pitchFamily="18" charset="0"/>
                                      </a:rPr>
                                    </m:ctrlPr>
                                  </m:sSupPr>
                                  <m:e>
                                    <m:r>
                                      <a:rPr lang="es-ES" sz="3200" i="1">
                                        <a:latin typeface="Cambria Math" panose="02040503050406030204" pitchFamily="18" charset="0"/>
                                      </a:rPr>
                                      <m:t>𝑣</m:t>
                                    </m:r>
                                  </m:e>
                                  <m:sup>
                                    <m:r>
                                      <a:rPr lang="es-ES" sz="3200" i="1">
                                        <a:latin typeface="Cambria Math" panose="02040503050406030204" pitchFamily="18" charset="0"/>
                                      </a:rPr>
                                      <m:t>2</m:t>
                                    </m:r>
                                  </m:sup>
                                </m:sSup>
                              </m:num>
                              <m:den>
                                <m:sSup>
                                  <m:sSupPr>
                                    <m:ctrlPr>
                                      <a:rPr lang="es-ES" sz="3200" i="1">
                                        <a:latin typeface="Cambria Math" panose="02040503050406030204" pitchFamily="18" charset="0"/>
                                      </a:rPr>
                                    </m:ctrlPr>
                                  </m:sSupPr>
                                  <m:e>
                                    <m:r>
                                      <a:rPr lang="es-ES" sz="3200" i="1">
                                        <a:latin typeface="Cambria Math" panose="02040503050406030204" pitchFamily="18" charset="0"/>
                                      </a:rPr>
                                      <m:t>𝑐</m:t>
                                    </m:r>
                                  </m:e>
                                  <m:sup>
                                    <m:r>
                                      <a:rPr lang="es-ES" sz="3200" i="1">
                                        <a:latin typeface="Cambria Math" panose="02040503050406030204" pitchFamily="18" charset="0"/>
                                      </a:rPr>
                                      <m:t>2</m:t>
                                    </m:r>
                                  </m:sup>
                                </m:sSup>
                              </m:den>
                            </m:f>
                          </m:e>
                        </m:rad>
                      </m:den>
                    </m:f>
                    <m:r>
                      <a:rPr lang="es-ES" sz="3200" b="0" i="1" smtClean="0">
                        <a:latin typeface="Cambria Math" panose="02040503050406030204" pitchFamily="18" charset="0"/>
                      </a:rPr>
                      <m:t>=</m:t>
                    </m:r>
                    <m:f>
                      <m:fPr>
                        <m:ctrlPr>
                          <a:rPr lang="es-ES" sz="3200" b="1" i="1" smtClean="0">
                            <a:solidFill>
                              <a:srgbClr val="C00000"/>
                            </a:solidFill>
                            <a:latin typeface="Cambria Math" panose="02040503050406030204" pitchFamily="18" charset="0"/>
                          </a:rPr>
                        </m:ctrlPr>
                      </m:fPr>
                      <m:num>
                        <m:sSub>
                          <m:sSubPr>
                            <m:ctrlPr>
                              <a:rPr lang="es-ES" sz="3200" b="1" i="1" smtClean="0">
                                <a:solidFill>
                                  <a:srgbClr val="C00000"/>
                                </a:solidFill>
                                <a:latin typeface="Cambria Math" panose="02040503050406030204" pitchFamily="18" charset="0"/>
                              </a:rPr>
                            </m:ctrlPr>
                          </m:sSubPr>
                          <m:e>
                            <m:r>
                              <a:rPr lang="es-ES" sz="3200" b="1" i="1" smtClean="0">
                                <a:solidFill>
                                  <a:srgbClr val="C00000"/>
                                </a:solidFill>
                                <a:latin typeface="Cambria Math" panose="02040503050406030204" pitchFamily="18" charset="0"/>
                              </a:rPr>
                              <m:t>𝒕</m:t>
                            </m:r>
                          </m:e>
                          <m:sub>
                            <m:r>
                              <a:rPr lang="es-ES" sz="3200" b="1" i="1" smtClean="0">
                                <a:solidFill>
                                  <a:srgbClr val="C00000"/>
                                </a:solidFill>
                                <a:latin typeface="Cambria Math" panose="02040503050406030204" pitchFamily="18" charset="0"/>
                              </a:rPr>
                              <m:t>𝟎</m:t>
                            </m:r>
                          </m:sub>
                        </m:sSub>
                      </m:num>
                      <m:den>
                        <m:rad>
                          <m:radPr>
                            <m:degHide m:val="on"/>
                            <m:ctrlPr>
                              <a:rPr lang="es-ES" sz="3200" b="1" i="1">
                                <a:solidFill>
                                  <a:srgbClr val="C00000"/>
                                </a:solidFill>
                                <a:latin typeface="Cambria Math" panose="02040503050406030204" pitchFamily="18" charset="0"/>
                              </a:rPr>
                            </m:ctrlPr>
                          </m:radPr>
                          <m:deg/>
                          <m:e>
                            <m:r>
                              <a:rPr lang="es-ES" sz="3200" b="1" i="1">
                                <a:solidFill>
                                  <a:srgbClr val="C00000"/>
                                </a:solidFill>
                                <a:latin typeface="Cambria Math" panose="02040503050406030204" pitchFamily="18" charset="0"/>
                              </a:rPr>
                              <m:t>𝟏</m:t>
                            </m:r>
                            <m:r>
                              <a:rPr lang="es-ES" sz="3200" b="1" i="1">
                                <a:solidFill>
                                  <a:srgbClr val="C00000"/>
                                </a:solidFill>
                                <a:latin typeface="Cambria Math" panose="02040503050406030204" pitchFamily="18" charset="0"/>
                              </a:rPr>
                              <m:t>−</m:t>
                            </m:r>
                            <m:f>
                              <m:fPr>
                                <m:ctrlPr>
                                  <a:rPr lang="es-ES" sz="3200" b="1" i="1">
                                    <a:solidFill>
                                      <a:srgbClr val="C00000"/>
                                    </a:solidFill>
                                    <a:latin typeface="Cambria Math" panose="02040503050406030204" pitchFamily="18" charset="0"/>
                                  </a:rPr>
                                </m:ctrlPr>
                              </m:fPr>
                              <m:num>
                                <m:sSup>
                                  <m:sSupPr>
                                    <m:ctrlPr>
                                      <a:rPr lang="es-ES" sz="3200" b="1" i="1">
                                        <a:solidFill>
                                          <a:srgbClr val="C00000"/>
                                        </a:solidFill>
                                        <a:latin typeface="Cambria Math" panose="02040503050406030204" pitchFamily="18" charset="0"/>
                                      </a:rPr>
                                    </m:ctrlPr>
                                  </m:sSupPr>
                                  <m:e>
                                    <m:r>
                                      <a:rPr lang="es-ES" sz="3200" b="1" i="1">
                                        <a:solidFill>
                                          <a:srgbClr val="C00000"/>
                                        </a:solidFill>
                                        <a:latin typeface="Cambria Math" panose="02040503050406030204" pitchFamily="18" charset="0"/>
                                      </a:rPr>
                                      <m:t>𝒗</m:t>
                                    </m:r>
                                  </m:e>
                                  <m:sup>
                                    <m:r>
                                      <a:rPr lang="es-ES" sz="3200" b="1" i="1">
                                        <a:solidFill>
                                          <a:srgbClr val="C00000"/>
                                        </a:solidFill>
                                        <a:latin typeface="Cambria Math" panose="02040503050406030204" pitchFamily="18" charset="0"/>
                                      </a:rPr>
                                      <m:t>𝟐</m:t>
                                    </m:r>
                                  </m:sup>
                                </m:sSup>
                              </m:num>
                              <m:den>
                                <m:sSup>
                                  <m:sSupPr>
                                    <m:ctrlPr>
                                      <a:rPr lang="es-ES" sz="3200" b="1" i="1">
                                        <a:solidFill>
                                          <a:srgbClr val="C00000"/>
                                        </a:solidFill>
                                        <a:latin typeface="Cambria Math" panose="02040503050406030204" pitchFamily="18" charset="0"/>
                                      </a:rPr>
                                    </m:ctrlPr>
                                  </m:sSupPr>
                                  <m:e>
                                    <m:r>
                                      <a:rPr lang="es-ES" sz="3200" b="1" i="1">
                                        <a:solidFill>
                                          <a:srgbClr val="C00000"/>
                                        </a:solidFill>
                                        <a:latin typeface="Cambria Math" panose="02040503050406030204" pitchFamily="18" charset="0"/>
                                      </a:rPr>
                                      <m:t>𝒄</m:t>
                                    </m:r>
                                  </m:e>
                                  <m:sup>
                                    <m:r>
                                      <a:rPr lang="es-ES" sz="3200" b="1" i="1">
                                        <a:solidFill>
                                          <a:srgbClr val="C00000"/>
                                        </a:solidFill>
                                        <a:latin typeface="Cambria Math" panose="02040503050406030204" pitchFamily="18" charset="0"/>
                                      </a:rPr>
                                      <m:t>𝟐</m:t>
                                    </m:r>
                                  </m:sup>
                                </m:sSup>
                              </m:den>
                            </m:f>
                          </m:e>
                        </m:rad>
                      </m:den>
                    </m:f>
                  </m:oMath>
                </a14:m>
                <a:r>
                  <a:rPr lang="es-ES" b="1" dirty="0" smtClean="0">
                    <a:solidFill>
                      <a:srgbClr val="C00000"/>
                    </a:solidFill>
                  </a:rPr>
                  <a:t> </a:t>
                </a:r>
                <a:r>
                  <a:rPr lang="es-ES" dirty="0" smtClean="0"/>
                  <a:t>         </a:t>
                </a:r>
                <a:r>
                  <a:rPr lang="es-ES" sz="2000" b="1" dirty="0" smtClean="0"/>
                  <a:t>(dilatación del tiempo)</a:t>
                </a:r>
              </a:p>
              <a:p>
                <a:pPr marL="0" indent="0" algn="r">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90616"/>
                <a:ext cx="10515600" cy="6086347"/>
              </a:xfrm>
              <a:blipFill rotWithShape="0">
                <a:blip r:embed="rId2"/>
                <a:stretch>
                  <a:fillRect l="-1217" t="-1703"/>
                </a:stretch>
              </a:blipFill>
            </p:spPr>
            <p:txBody>
              <a:bodyPr/>
              <a:lstStyle/>
              <a:p>
                <a:r>
                  <a:rPr lang="es-AR">
                    <a:noFill/>
                  </a:rPr>
                  <a:t> </a:t>
                </a:r>
              </a:p>
            </p:txBody>
          </p:sp>
        </mc:Fallback>
      </mc:AlternateContent>
    </p:spTree>
    <p:extLst>
      <p:ext uri="{BB962C8B-B14F-4D97-AF65-F5344CB8AC3E}">
        <p14:creationId xmlns:p14="http://schemas.microsoft.com/office/powerpoint/2010/main" val="630060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6075" y="164758"/>
            <a:ext cx="10882183" cy="1087394"/>
          </a:xfrm>
        </p:spPr>
        <p:txBody>
          <a:bodyPr>
            <a:noAutofit/>
          </a:bodyPr>
          <a:lstStyle/>
          <a:p>
            <a:pPr algn="ctr"/>
            <a:r>
              <a:rPr lang="es-ES" sz="3800" b="1" dirty="0" smtClean="0"/>
              <a:t>INTERPRETACIÓN FÍSICA DE LA DILATACIÓN DEL TIEMPO</a:t>
            </a:r>
            <a:endParaRPr lang="es-AR" sz="38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94270" y="944520"/>
                <a:ext cx="11598876" cy="5913480"/>
              </a:xfrm>
            </p:spPr>
            <p:txBody>
              <a:bodyPr>
                <a:normAutofit fontScale="77500" lnSpcReduction="20000"/>
              </a:bodyPr>
              <a:lstStyle/>
              <a:p>
                <a:pPr marL="0" indent="0">
                  <a:lnSpc>
                    <a:spcPct val="170000"/>
                  </a:lnSpc>
                  <a:spcBef>
                    <a:spcPts val="0"/>
                  </a:spcBef>
                  <a:buNone/>
                </a:pPr>
                <a:r>
                  <a:rPr lang="es-ES" dirty="0" smtClean="0"/>
                  <a:t>Analicemos el siguiente</a:t>
                </a:r>
              </a:p>
              <a:p>
                <a:pPr marL="0" indent="0">
                  <a:lnSpc>
                    <a:spcPct val="170000"/>
                  </a:lnSpc>
                  <a:spcBef>
                    <a:spcPts val="0"/>
                  </a:spcBef>
                  <a:buNone/>
                </a:pPr>
                <a:r>
                  <a:rPr lang="es-ES" dirty="0" smtClean="0"/>
                  <a:t>experimento:</a:t>
                </a:r>
              </a:p>
              <a:p>
                <a:pPr marL="0" indent="0">
                  <a:lnSpc>
                    <a:spcPct val="170000"/>
                  </a:lnSpc>
                  <a:spcBef>
                    <a:spcPts val="0"/>
                  </a:spcBef>
                  <a:buNone/>
                </a:pPr>
                <a:r>
                  <a:rPr lang="es-ES" dirty="0" smtClean="0"/>
                  <a:t>Tenemos un reloj de luz,</a:t>
                </a:r>
              </a:p>
              <a:p>
                <a:pPr marL="0" indent="0">
                  <a:lnSpc>
                    <a:spcPct val="170000"/>
                  </a:lnSpc>
                  <a:spcBef>
                    <a:spcPts val="0"/>
                  </a:spcBef>
                  <a:buNone/>
                </a:pPr>
                <a:r>
                  <a:rPr lang="es-ES" dirty="0"/>
                  <a:t>d</a:t>
                </a:r>
                <a:r>
                  <a:rPr lang="es-ES" dirty="0" smtClean="0"/>
                  <a:t>entro de un vagón que </a:t>
                </a:r>
              </a:p>
              <a:p>
                <a:pPr marL="0" indent="0">
                  <a:lnSpc>
                    <a:spcPct val="170000"/>
                  </a:lnSpc>
                  <a:spcBef>
                    <a:spcPts val="0"/>
                  </a:spcBef>
                  <a:buNone/>
                </a:pPr>
                <a:r>
                  <a:rPr lang="es-ES" dirty="0"/>
                  <a:t>s</a:t>
                </a:r>
                <a:r>
                  <a:rPr lang="es-ES" dirty="0" smtClean="0"/>
                  <a:t>e mueve con velocidad v,</a:t>
                </a:r>
              </a:p>
              <a:p>
                <a:pPr marL="0" indent="0">
                  <a:lnSpc>
                    <a:spcPct val="150000"/>
                  </a:lnSpc>
                  <a:spcBef>
                    <a:spcPts val="0"/>
                  </a:spcBef>
                  <a:buNone/>
                </a:pPr>
                <a:r>
                  <a:rPr lang="es-ES" dirty="0"/>
                  <a:t>t</a:t>
                </a:r>
                <a:r>
                  <a:rPr lang="es-ES" dirty="0" smtClean="0"/>
                  <a:t>al como se indica en la figura. Este reloj de luz, consiste en un haz de luz emitido desde el suelo del vagón, que regresa al mismo después de ser reflejado por un espejo que se encuentra en el techo del vagón. Para un observador que se mueve con el vagón el rayo recorre una distancia 2L en un tiempo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0</m:t>
                        </m:r>
                      </m:sub>
                    </m:sSub>
                  </m:oMath>
                </a14:m>
                <a:r>
                  <a:rPr lang="es-ES" dirty="0" smtClean="0"/>
                  <a:t>. Para un observador fijo respecto de la vía el rayo recorre una distancia mayor en un tiempo t que debe ser mayor en razón de la constancia de la velocidad (rapidez) de la luz respecto de todos los sistemas de referencia inerciales.                                     </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94270" y="944520"/>
                <a:ext cx="11598876" cy="5913480"/>
              </a:xfrm>
              <a:blipFill rotWithShape="0">
                <a:blip r:embed="rId2"/>
                <a:stretch>
                  <a:fillRect l="-683" r="-1156"/>
                </a:stretch>
              </a:blipFill>
            </p:spPr>
            <p:txBody>
              <a:bodyPr/>
              <a:lstStyle/>
              <a:p>
                <a:r>
                  <a:rPr lang="es-AR">
                    <a:noFill/>
                  </a:rPr>
                  <a:t> </a:t>
                </a:r>
              </a:p>
            </p:txBody>
          </p:sp>
        </mc:Fallback>
      </mc:AlternateContent>
      <p:pic>
        <p:nvPicPr>
          <p:cNvPr id="4" name="Imagen 3"/>
          <p:cNvPicPr>
            <a:picLocks noChangeAspect="1"/>
          </p:cNvPicPr>
          <p:nvPr/>
        </p:nvPicPr>
        <p:blipFill>
          <a:blip r:embed="rId3"/>
          <a:stretch>
            <a:fillRect/>
          </a:stretch>
        </p:blipFill>
        <p:spPr>
          <a:xfrm>
            <a:off x="3772413" y="1054445"/>
            <a:ext cx="7867650" cy="2447925"/>
          </a:xfrm>
          <a:prstGeom prst="rect">
            <a:avLst/>
          </a:prstGeom>
        </p:spPr>
      </p:pic>
    </p:spTree>
    <p:extLst>
      <p:ext uri="{BB962C8B-B14F-4D97-AF65-F5344CB8AC3E}">
        <p14:creationId xmlns:p14="http://schemas.microsoft.com/office/powerpoint/2010/main" val="2656383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2670"/>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477796"/>
                <a:ext cx="10515600" cy="5699167"/>
              </a:xfrm>
            </p:spPr>
            <p:txBody>
              <a:bodyPr/>
              <a:lstStyle/>
              <a:p>
                <a:pPr marL="0" indent="0">
                  <a:buNone/>
                </a:pPr>
                <a:r>
                  <a:rPr lang="es-ES" dirty="0" smtClean="0"/>
                  <a:t>Haciendo los cálculos pertinentes, tenemos:</a:t>
                </a:r>
              </a:p>
              <a:p>
                <a:pPr marL="0" indent="0">
                  <a:buNone/>
                </a:pPr>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𝑐</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r>
                            <a:rPr lang="es-ES" b="0" i="1" smtClean="0">
                              <a:latin typeface="Cambria Math" panose="02040503050406030204" pitchFamily="18" charset="0"/>
                            </a:rPr>
                            <m:t>𝐿</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0</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rad>
                            <m:radPr>
                              <m:degHide m:val="on"/>
                              <m:ctrlPr>
                                <a:rPr lang="es-ES" b="0" i="1" smtClean="0">
                                  <a:latin typeface="Cambria Math" panose="02040503050406030204" pitchFamily="18" charset="0"/>
                                </a:rPr>
                              </m:ctrlPr>
                            </m:radPr>
                            <m:deg/>
                            <m:e>
                              <m:sSup>
                                <m:sSupPr>
                                  <m:ctrlPr>
                                    <a:rPr lang="es-ES" b="0" i="1" smtClean="0">
                                      <a:latin typeface="Cambria Math" panose="02040503050406030204" pitchFamily="18" charset="0"/>
                                    </a:rPr>
                                  </m:ctrlPr>
                                </m:sSupPr>
                                <m:e>
                                  <m:r>
                                    <a:rPr lang="es-ES" b="0" i="1" smtClean="0">
                                      <a:latin typeface="Cambria Math" panose="02040503050406030204" pitchFamily="18" charset="0"/>
                                    </a:rPr>
                                    <m:t>𝐿</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i="1">
                                          <a:latin typeface="Cambria Math" panose="02040503050406030204" pitchFamily="18" charset="0"/>
                                        </a:rPr>
                                      </m:ctrlPr>
                                    </m:dPr>
                                    <m:e>
                                      <m:f>
                                        <m:fPr>
                                          <m:type m:val="lin"/>
                                          <m:ctrlPr>
                                            <a:rPr lang="es-ES" i="1">
                                              <a:latin typeface="Cambria Math" panose="02040503050406030204" pitchFamily="18" charset="0"/>
                                            </a:rPr>
                                          </m:ctrlPr>
                                        </m:fPr>
                                        <m:num>
                                          <m:r>
                                            <a:rPr lang="es-ES" i="1">
                                              <a:latin typeface="Cambria Math" panose="02040503050406030204" pitchFamily="18" charset="0"/>
                                            </a:rPr>
                                            <m:t>𝑣𝑡</m:t>
                                          </m:r>
                                        </m:num>
                                        <m:den>
                                          <m:r>
                                            <a:rPr lang="es-ES" i="1">
                                              <a:latin typeface="Cambria Math" panose="02040503050406030204" pitchFamily="18" charset="0"/>
                                            </a:rPr>
                                            <m:t>2</m:t>
                                          </m:r>
                                        </m:den>
                                      </m:f>
                                    </m:e>
                                  </m:d>
                                </m:e>
                                <m:sup>
                                  <m:r>
                                    <a:rPr lang="es-ES" b="0" i="1" smtClean="0">
                                      <a:latin typeface="Cambria Math" panose="02040503050406030204" pitchFamily="18" charset="0"/>
                                    </a:rPr>
                                    <m:t>2</m:t>
                                  </m:r>
                                </m:sup>
                              </m:sSup>
                            </m:e>
                          </m:rad>
                        </m:num>
                        <m:den>
                          <m:r>
                            <a:rPr lang="es-ES" b="0" i="1" smtClean="0">
                              <a:latin typeface="Cambria Math" panose="02040503050406030204" pitchFamily="18" charset="0"/>
                            </a:rPr>
                            <m:t>𝑡</m:t>
                          </m:r>
                        </m:den>
                      </m:f>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𝑡</m:t>
                              </m:r>
                            </m:e>
                            <m:sub>
                              <m:r>
                                <a:rPr lang="es-ES" b="0" i="1" smtClean="0">
                                  <a:latin typeface="Cambria Math" panose="02040503050406030204" pitchFamily="18" charset="0"/>
                                  <a:ea typeface="Cambria Math" panose="02040503050406030204" pitchFamily="18" charset="0"/>
                                </a:rPr>
                                <m:t>0</m:t>
                              </m:r>
                            </m:sub>
                          </m:sSub>
                        </m:num>
                        <m:den>
                          <m:rad>
                            <m:radPr>
                              <m:degHide m:val="on"/>
                              <m:ctrlPr>
                                <a:rPr lang="es-ES" b="0"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1−</m:t>
                              </m:r>
                              <m:f>
                                <m:fPr>
                                  <m:type m:val="lin"/>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𝑣</m:t>
                                      </m:r>
                                    </m:e>
                                    <m:sup>
                                      <m:r>
                                        <a:rPr lang="es-ES" b="0" i="1" smtClean="0">
                                          <a:latin typeface="Cambria Math" panose="02040503050406030204" pitchFamily="18" charset="0"/>
                                          <a:ea typeface="Cambria Math" panose="02040503050406030204" pitchFamily="18" charset="0"/>
                                        </a:rPr>
                                        <m:t>2</m:t>
                                      </m:r>
                                    </m:sup>
                                  </m:sSup>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e>
                          </m:rad>
                        </m:den>
                      </m:f>
                    </m:oMath>
                  </m:oMathPara>
                </a14:m>
                <a:endParaRPr lang="es-ES" dirty="0" smtClean="0"/>
              </a:p>
              <a:p>
                <a:pPr marL="0" indent="0">
                  <a:buNone/>
                </a:pPr>
                <a:endParaRPr lang="es-ES" dirty="0"/>
              </a:p>
              <a:p>
                <a:pPr marL="0" indent="0" algn="just">
                  <a:lnSpc>
                    <a:spcPct val="150000"/>
                  </a:lnSpc>
                  <a:spcBef>
                    <a:spcPts val="0"/>
                  </a:spcBef>
                  <a:buNone/>
                </a:pPr>
                <a:r>
                  <a:rPr lang="es-ES" dirty="0"/>
                  <a:t>l</a:t>
                </a:r>
                <a:r>
                  <a:rPr lang="es-ES" dirty="0" smtClean="0"/>
                  <a:t>o que nos da una dilatación del tiempo coincidente con la que habíamos obtenido a partir de la transformación de </a:t>
                </a:r>
                <a:r>
                  <a:rPr lang="es-ES" dirty="0" err="1" smtClean="0"/>
                  <a:t>Lorentz</a:t>
                </a:r>
                <a:r>
                  <a:rPr lang="es-ES" dirty="0" smtClean="0"/>
                  <a:t>.  </a:t>
                </a:r>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477796"/>
                <a:ext cx="10515600" cy="5699167"/>
              </a:xfrm>
              <a:blipFill rotWithShape="0">
                <a:blip r:embed="rId2"/>
                <a:stretch>
                  <a:fillRect l="-1217" t="-1711" r="-1159"/>
                </a:stretch>
              </a:blipFill>
            </p:spPr>
            <p:txBody>
              <a:bodyPr/>
              <a:lstStyle/>
              <a:p>
                <a:r>
                  <a:rPr lang="es-AR">
                    <a:noFill/>
                  </a:rPr>
                  <a:t> </a:t>
                </a:r>
              </a:p>
            </p:txBody>
          </p:sp>
        </mc:Fallback>
      </mc:AlternateContent>
    </p:spTree>
    <p:extLst>
      <p:ext uri="{BB962C8B-B14F-4D97-AF65-F5344CB8AC3E}">
        <p14:creationId xmlns:p14="http://schemas.microsoft.com/office/powerpoint/2010/main" val="4007349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p:cNvSpPr>
                <a:spLocks noGrp="1"/>
              </p:cNvSpPr>
              <p:nvPr>
                <p:ph type="title"/>
              </p:nvPr>
            </p:nvSpPr>
            <p:spPr>
              <a:xfrm>
                <a:off x="838200" y="0"/>
                <a:ext cx="10515600" cy="972066"/>
              </a:xfrm>
            </p:spPr>
            <p:txBody>
              <a:bodyPr>
                <a:normAutofit/>
              </a:bodyPr>
              <a:lstStyle/>
              <a:p>
                <a:pPr algn="ctr"/>
                <a:r>
                  <a:rPr lang="es-ES" sz="3600" b="1" dirty="0" smtClean="0"/>
                  <a:t>EJEMPLO</a:t>
                </a:r>
                <a:r>
                  <a:rPr lang="es-ES" sz="6000" b="1" dirty="0" smtClean="0"/>
                  <a:t/>
                </a:r>
                <a:br>
                  <a:rPr lang="es-ES" sz="6000" b="1" dirty="0" smtClean="0"/>
                </a:br>
                <a:r>
                  <a:rPr lang="es-ES" sz="2700" b="1" dirty="0" smtClean="0">
                    <a:latin typeface="+mn-lt"/>
                  </a:rPr>
                  <a:t>Desintegración de los mesones </a:t>
                </a:r>
                <a14:m>
                  <m:oMath xmlns:m="http://schemas.openxmlformats.org/officeDocument/2006/math">
                    <m:r>
                      <a:rPr lang="es-ES" sz="2700" b="1" i="1" smtClean="0">
                        <a:latin typeface="Cambria Math" panose="02040503050406030204" pitchFamily="18" charset="0"/>
                        <a:ea typeface="Cambria Math" panose="02040503050406030204" pitchFamily="18" charset="0"/>
                      </a:rPr>
                      <m:t>𝝁</m:t>
                    </m:r>
                  </m:oMath>
                </a14:m>
                <a:r>
                  <a:rPr lang="es-AR" sz="2700" b="1" dirty="0" smtClean="0">
                    <a:latin typeface="+mn-lt"/>
                  </a:rPr>
                  <a:t> a su llegada a la atmósfera terrestre</a:t>
                </a:r>
                <a:endParaRPr lang="es-AR" sz="2700" b="1" dirty="0">
                  <a:latin typeface="+mn-lt"/>
                </a:endParaRPr>
              </a:p>
            </p:txBody>
          </p:sp>
        </mc:Choice>
        <mc:Fallback xmlns="">
          <p:sp>
            <p:nvSpPr>
              <p:cNvPr id="2" name="Título 1"/>
              <p:cNvSpPr>
                <a:spLocks noGrp="1" noRot="1" noChangeAspect="1" noMove="1" noResize="1" noEditPoints="1" noAdjustHandles="1" noChangeArrowheads="1" noChangeShapeType="1" noTextEdit="1"/>
              </p:cNvSpPr>
              <p:nvPr>
                <p:ph type="title"/>
              </p:nvPr>
            </p:nvSpPr>
            <p:spPr>
              <a:xfrm>
                <a:off x="838200" y="0"/>
                <a:ext cx="10515600" cy="972066"/>
              </a:xfrm>
              <a:blipFill rotWithShape="0">
                <a:blip r:embed="rId2"/>
                <a:stretch>
                  <a:fillRect t="-14465" b="-1635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29513" y="889686"/>
                <a:ext cx="11417643" cy="6079525"/>
              </a:xfrm>
            </p:spPr>
            <p:txBody>
              <a:bodyPr>
                <a:normAutofit fontScale="47500" lnSpcReduction="20000"/>
              </a:bodyPr>
              <a:lstStyle/>
              <a:p>
                <a:pPr marL="0" indent="0" algn="just">
                  <a:lnSpc>
                    <a:spcPct val="170000"/>
                  </a:lnSpc>
                  <a:spcBef>
                    <a:spcPts val="0"/>
                  </a:spcBef>
                  <a:buNone/>
                </a:pPr>
                <a:r>
                  <a:rPr lang="es-ES" sz="3300" dirty="0" smtClean="0"/>
                  <a:t>Un ejemplo notorio de la dilatación del tiempo y de la contracción de la longitud, surge en la desintegración de las partículas inestables denominadas mesones </a:t>
                </a:r>
                <a14:m>
                  <m:oMath xmlns:m="http://schemas.openxmlformats.org/officeDocument/2006/math">
                    <m:r>
                      <a:rPr lang="es-ES" sz="3300" i="1" smtClean="0">
                        <a:latin typeface="Cambria Math" panose="02040503050406030204" pitchFamily="18" charset="0"/>
                        <a:ea typeface="Cambria Math" panose="02040503050406030204" pitchFamily="18" charset="0"/>
                      </a:rPr>
                      <m:t>𝜇</m:t>
                    </m:r>
                  </m:oMath>
                </a14:m>
                <a:r>
                  <a:rPr lang="es-ES" sz="3300" dirty="0" smtClean="0"/>
                  <a:t> o muones, que se crean en lo alto de la atmósfera por la acción de los rayos cósmicos, y se desintegran en un tiempo de vida medio de </a:t>
                </a:r>
                <a14:m>
                  <m:oMath xmlns:m="http://schemas.openxmlformats.org/officeDocument/2006/math">
                    <m:r>
                      <a:rPr lang="es-ES" sz="3300" b="0" i="1" smtClean="0">
                        <a:latin typeface="Cambria Math" panose="02040503050406030204" pitchFamily="18" charset="0"/>
                      </a:rPr>
                      <m:t>2</m:t>
                    </m:r>
                    <m:r>
                      <a:rPr lang="es-ES" sz="3300" b="0" i="1" smtClean="0">
                        <a:latin typeface="Cambria Math" panose="02040503050406030204" pitchFamily="18" charset="0"/>
                        <a:ea typeface="Cambria Math" panose="02040503050406030204" pitchFamily="18" charset="0"/>
                      </a:rPr>
                      <m:t>×</m:t>
                    </m:r>
                    <m:sSup>
                      <m:sSupPr>
                        <m:ctrlPr>
                          <a:rPr lang="es-ES" sz="3300" b="0" i="1" smtClean="0">
                            <a:latin typeface="Cambria Math" panose="02040503050406030204" pitchFamily="18" charset="0"/>
                            <a:ea typeface="Cambria Math" panose="02040503050406030204" pitchFamily="18" charset="0"/>
                          </a:rPr>
                        </m:ctrlPr>
                      </m:sSupPr>
                      <m:e>
                        <m:r>
                          <a:rPr lang="es-ES" sz="3300" b="0" i="1" smtClean="0">
                            <a:latin typeface="Cambria Math" panose="02040503050406030204" pitchFamily="18" charset="0"/>
                            <a:ea typeface="Cambria Math" panose="02040503050406030204" pitchFamily="18" charset="0"/>
                          </a:rPr>
                          <m:t>10</m:t>
                        </m:r>
                      </m:e>
                      <m:sup>
                        <m:r>
                          <a:rPr lang="es-ES" sz="3300" b="0" i="1" smtClean="0">
                            <a:latin typeface="Cambria Math" panose="02040503050406030204" pitchFamily="18" charset="0"/>
                            <a:ea typeface="Cambria Math" panose="02040503050406030204" pitchFamily="18" charset="0"/>
                          </a:rPr>
                          <m:t>−6</m:t>
                        </m:r>
                      </m:sup>
                    </m:sSup>
                  </m:oMath>
                </a14:m>
                <a:r>
                  <a:rPr lang="es-ES" sz="3300" dirty="0" smtClean="0"/>
                  <a:t> </a:t>
                </a:r>
                <a:r>
                  <a:rPr lang="es-ES" sz="3300" dirty="0" err="1" smtClean="0"/>
                  <a:t>seg</a:t>
                </a:r>
                <a:r>
                  <a:rPr lang="es-ES" sz="3300" dirty="0" smtClean="0"/>
                  <a:t> después de su creación, llegando en gran cantidad al nivel del mar. En ese tiempo, a la velocidad de 0.998 c, sólo pueden recorrer una distancia:</a:t>
                </a:r>
              </a:p>
              <a:p>
                <a:pPr marL="0" indent="0" algn="ctr">
                  <a:buNone/>
                </a:pPr>
                <a:r>
                  <a:rPr lang="es-ES" sz="3800" b="1" dirty="0" smtClean="0"/>
                  <a:t> </a:t>
                </a:r>
                <a14:m>
                  <m:oMath xmlns:m="http://schemas.openxmlformats.org/officeDocument/2006/math">
                    <m:r>
                      <a:rPr lang="es-ES" sz="3800" b="1" i="1" smtClean="0">
                        <a:latin typeface="Cambria Math" panose="02040503050406030204" pitchFamily="18" charset="0"/>
                      </a:rPr>
                      <m:t>𝒚</m:t>
                    </m:r>
                    <m:r>
                      <a:rPr lang="es-ES" sz="3800" b="1" i="1" smtClean="0">
                        <a:latin typeface="Cambria Math" panose="02040503050406030204" pitchFamily="18" charset="0"/>
                      </a:rPr>
                      <m:t>=</m:t>
                    </m:r>
                    <m:r>
                      <a:rPr lang="es-ES" sz="3800" b="1" i="1" smtClean="0">
                        <a:latin typeface="Cambria Math" panose="02040503050406030204" pitchFamily="18" charset="0"/>
                      </a:rPr>
                      <m:t>𝒗</m:t>
                    </m:r>
                    <m:sSub>
                      <m:sSubPr>
                        <m:ctrlPr>
                          <a:rPr lang="es-ES" sz="3800" b="1" i="1" smtClean="0">
                            <a:latin typeface="Cambria Math" panose="02040503050406030204" pitchFamily="18" charset="0"/>
                          </a:rPr>
                        </m:ctrlPr>
                      </m:sSubPr>
                      <m:e>
                        <m:r>
                          <a:rPr lang="es-ES" sz="3800" b="1" i="1" smtClean="0">
                            <a:latin typeface="Cambria Math" panose="02040503050406030204" pitchFamily="18" charset="0"/>
                          </a:rPr>
                          <m:t>𝒕</m:t>
                        </m:r>
                      </m:e>
                      <m:sub>
                        <m:r>
                          <a:rPr lang="es-ES" sz="3800" b="1" i="1" smtClean="0">
                            <a:latin typeface="Cambria Math" panose="02040503050406030204" pitchFamily="18" charset="0"/>
                          </a:rPr>
                          <m:t>𝟎</m:t>
                        </m:r>
                      </m:sub>
                    </m:sSub>
                    <m:r>
                      <a:rPr lang="es-ES" sz="3800" b="1" i="1" smtClean="0">
                        <a:latin typeface="Cambria Math" panose="02040503050406030204" pitchFamily="18" charset="0"/>
                      </a:rPr>
                      <m:t>=</m:t>
                    </m:r>
                    <m:r>
                      <a:rPr lang="es-ES" sz="3800" b="1" i="1" smtClean="0">
                        <a:latin typeface="Cambria Math" panose="02040503050406030204" pitchFamily="18" charset="0"/>
                      </a:rPr>
                      <m:t>𝟐</m:t>
                    </m:r>
                    <m:r>
                      <a:rPr lang="es-ES" sz="3800" b="1" i="1" smtClean="0">
                        <a:latin typeface="Cambria Math" panose="02040503050406030204" pitchFamily="18" charset="0"/>
                      </a:rPr>
                      <m:t>.</m:t>
                    </m:r>
                    <m:r>
                      <a:rPr lang="es-ES" sz="3800" b="1" i="1" smtClean="0">
                        <a:latin typeface="Cambria Math" panose="02040503050406030204" pitchFamily="18" charset="0"/>
                      </a:rPr>
                      <m:t>𝟗𝟗𝟒</m:t>
                    </m:r>
                    <m:r>
                      <a:rPr lang="es-ES" sz="3800" b="1" i="1" smtClean="0">
                        <a:latin typeface="Cambria Math" panose="02040503050406030204" pitchFamily="18" charset="0"/>
                        <a:ea typeface="Cambria Math" panose="02040503050406030204" pitchFamily="18" charset="0"/>
                      </a:rPr>
                      <m:t>×</m:t>
                    </m:r>
                    <m:sSup>
                      <m:sSupPr>
                        <m:ctrlPr>
                          <a:rPr lang="es-ES" sz="3800" b="1" i="1" smtClean="0">
                            <a:latin typeface="Cambria Math" panose="02040503050406030204" pitchFamily="18" charset="0"/>
                            <a:ea typeface="Cambria Math" panose="02040503050406030204" pitchFamily="18" charset="0"/>
                          </a:rPr>
                        </m:ctrlPr>
                      </m:sSupPr>
                      <m:e>
                        <m:r>
                          <a:rPr lang="es-ES" sz="3800" b="1" i="1" smtClean="0">
                            <a:latin typeface="Cambria Math" panose="02040503050406030204" pitchFamily="18" charset="0"/>
                            <a:ea typeface="Cambria Math" panose="02040503050406030204" pitchFamily="18" charset="0"/>
                          </a:rPr>
                          <m:t>𝟏𝟎</m:t>
                        </m:r>
                      </m:e>
                      <m:sup>
                        <m:r>
                          <a:rPr lang="es-ES" sz="3800" b="1" i="1" smtClean="0">
                            <a:latin typeface="Cambria Math" panose="02040503050406030204" pitchFamily="18" charset="0"/>
                            <a:ea typeface="Cambria Math" panose="02040503050406030204" pitchFamily="18" charset="0"/>
                          </a:rPr>
                          <m:t>𝟖</m:t>
                        </m:r>
                      </m:sup>
                    </m:sSup>
                    <m:r>
                      <a:rPr lang="es-ES" sz="3800" b="1" i="1" smtClean="0">
                        <a:latin typeface="Cambria Math" panose="02040503050406030204" pitchFamily="18" charset="0"/>
                        <a:ea typeface="Cambria Math" panose="02040503050406030204" pitchFamily="18" charset="0"/>
                      </a:rPr>
                      <m:t> </m:t>
                    </m:r>
                    <m:f>
                      <m:fPr>
                        <m:type m:val="lin"/>
                        <m:ctrlPr>
                          <a:rPr lang="es-ES" sz="3800" b="1" i="1" smtClean="0">
                            <a:latin typeface="Cambria Math" panose="02040503050406030204" pitchFamily="18" charset="0"/>
                            <a:ea typeface="Cambria Math" panose="02040503050406030204" pitchFamily="18" charset="0"/>
                          </a:rPr>
                        </m:ctrlPr>
                      </m:fPr>
                      <m:num>
                        <m:r>
                          <a:rPr lang="es-ES" sz="3800" b="1" i="1" smtClean="0">
                            <a:latin typeface="Cambria Math" panose="02040503050406030204" pitchFamily="18" charset="0"/>
                            <a:ea typeface="Cambria Math" panose="02040503050406030204" pitchFamily="18" charset="0"/>
                          </a:rPr>
                          <m:t>𝒎</m:t>
                        </m:r>
                      </m:num>
                      <m:den>
                        <m:r>
                          <a:rPr lang="es-ES" sz="3800" b="1" i="1" smtClean="0">
                            <a:latin typeface="Cambria Math" panose="02040503050406030204" pitchFamily="18" charset="0"/>
                            <a:ea typeface="Cambria Math" panose="02040503050406030204" pitchFamily="18" charset="0"/>
                          </a:rPr>
                          <m:t>𝒔</m:t>
                        </m:r>
                      </m:den>
                    </m:f>
                    <m:r>
                      <a:rPr lang="es-ES" sz="3800" b="1" i="1" smtClean="0">
                        <a:latin typeface="Cambria Math" panose="02040503050406030204" pitchFamily="18" charset="0"/>
                        <a:ea typeface="Cambria Math" panose="02040503050406030204" pitchFamily="18" charset="0"/>
                      </a:rPr>
                      <m:t> ×</m:t>
                    </m:r>
                    <m:r>
                      <a:rPr lang="es-ES" sz="3800" b="1" i="1" smtClean="0">
                        <a:latin typeface="Cambria Math" panose="02040503050406030204" pitchFamily="18" charset="0"/>
                        <a:ea typeface="Cambria Math" panose="02040503050406030204" pitchFamily="18" charset="0"/>
                      </a:rPr>
                      <m:t>𝟐</m:t>
                    </m:r>
                    <m:r>
                      <a:rPr lang="es-ES" sz="3800" b="1" i="1" smtClean="0">
                        <a:latin typeface="Cambria Math" panose="02040503050406030204" pitchFamily="18" charset="0"/>
                        <a:ea typeface="Cambria Math" panose="02040503050406030204" pitchFamily="18" charset="0"/>
                      </a:rPr>
                      <m:t>×</m:t>
                    </m:r>
                    <m:sSup>
                      <m:sSupPr>
                        <m:ctrlPr>
                          <a:rPr lang="es-ES" sz="3800" b="1" i="1" smtClean="0">
                            <a:latin typeface="Cambria Math" panose="02040503050406030204" pitchFamily="18" charset="0"/>
                            <a:ea typeface="Cambria Math" panose="02040503050406030204" pitchFamily="18" charset="0"/>
                          </a:rPr>
                        </m:ctrlPr>
                      </m:sSupPr>
                      <m:e>
                        <m:r>
                          <a:rPr lang="es-ES" sz="3800" b="1" i="1" smtClean="0">
                            <a:latin typeface="Cambria Math" panose="02040503050406030204" pitchFamily="18" charset="0"/>
                            <a:ea typeface="Cambria Math" panose="02040503050406030204" pitchFamily="18" charset="0"/>
                          </a:rPr>
                          <m:t>𝟏𝟎</m:t>
                        </m:r>
                      </m:e>
                      <m:sup>
                        <m:r>
                          <a:rPr lang="es-ES" sz="3800" b="1" i="1" smtClean="0">
                            <a:latin typeface="Cambria Math" panose="02040503050406030204" pitchFamily="18" charset="0"/>
                            <a:ea typeface="Cambria Math" panose="02040503050406030204" pitchFamily="18" charset="0"/>
                          </a:rPr>
                          <m:t>−</m:t>
                        </m:r>
                        <m:r>
                          <a:rPr lang="es-ES" sz="3800" b="1" i="1" smtClean="0">
                            <a:latin typeface="Cambria Math" panose="02040503050406030204" pitchFamily="18" charset="0"/>
                            <a:ea typeface="Cambria Math" panose="02040503050406030204" pitchFamily="18" charset="0"/>
                          </a:rPr>
                          <m:t>𝟔</m:t>
                        </m:r>
                      </m:sup>
                    </m:sSup>
                    <m:r>
                      <a:rPr lang="es-ES" sz="3800" b="1" i="1" smtClean="0">
                        <a:latin typeface="Cambria Math" panose="02040503050406030204" pitchFamily="18" charset="0"/>
                        <a:ea typeface="Cambria Math" panose="02040503050406030204" pitchFamily="18" charset="0"/>
                      </a:rPr>
                      <m:t> </m:t>
                    </m:r>
                    <m:r>
                      <a:rPr lang="es-ES" sz="3800" b="1" i="1" smtClean="0">
                        <a:latin typeface="Cambria Math" panose="02040503050406030204" pitchFamily="18" charset="0"/>
                        <a:ea typeface="Cambria Math" panose="02040503050406030204" pitchFamily="18" charset="0"/>
                      </a:rPr>
                      <m:t>𝒔</m:t>
                    </m:r>
                    <m:r>
                      <a:rPr lang="es-ES" sz="3800" b="1" i="1" smtClean="0">
                        <a:latin typeface="Cambria Math" panose="02040503050406030204" pitchFamily="18" charset="0"/>
                        <a:ea typeface="Cambria Math" panose="02040503050406030204" pitchFamily="18" charset="0"/>
                      </a:rPr>
                      <m:t>=</m:t>
                    </m:r>
                    <m:r>
                      <a:rPr lang="es-ES" sz="3800" b="1" i="1" smtClean="0">
                        <a:latin typeface="Cambria Math" panose="02040503050406030204" pitchFamily="18" charset="0"/>
                        <a:ea typeface="Cambria Math" panose="02040503050406030204" pitchFamily="18" charset="0"/>
                      </a:rPr>
                      <m:t>𝟔𝟎𝟎</m:t>
                    </m:r>
                    <m:r>
                      <a:rPr lang="es-ES" sz="3800" b="1" i="1" smtClean="0">
                        <a:latin typeface="Cambria Math" panose="02040503050406030204" pitchFamily="18" charset="0"/>
                        <a:ea typeface="Cambria Math" panose="02040503050406030204" pitchFamily="18" charset="0"/>
                      </a:rPr>
                      <m:t> </m:t>
                    </m:r>
                    <m:r>
                      <a:rPr lang="es-ES" sz="3800" b="1" i="1" smtClean="0">
                        <a:latin typeface="Cambria Math" panose="02040503050406030204" pitchFamily="18" charset="0"/>
                        <a:ea typeface="Cambria Math" panose="02040503050406030204" pitchFamily="18" charset="0"/>
                      </a:rPr>
                      <m:t>𝒎</m:t>
                    </m:r>
                  </m:oMath>
                </a14:m>
                <a:endParaRPr lang="es-ES" sz="3800" b="1" dirty="0" smtClean="0"/>
              </a:p>
              <a:p>
                <a:pPr marL="0" indent="0" algn="just">
                  <a:lnSpc>
                    <a:spcPct val="170000"/>
                  </a:lnSpc>
                  <a:spcBef>
                    <a:spcPts val="0"/>
                  </a:spcBef>
                  <a:buNone/>
                </a:pPr>
                <a:r>
                  <a:rPr lang="es-ES" sz="3300" dirty="0" smtClean="0"/>
                  <a:t>Sin embargo, comienzan a existir  a alturas 10 veces mayor que este valor. Podemos resolver esta paradoja utilizando la teoría especial de la relatividad.</a:t>
                </a:r>
              </a:p>
              <a:p>
                <a:pPr marL="0" indent="0" algn="just">
                  <a:lnSpc>
                    <a:spcPct val="170000"/>
                  </a:lnSpc>
                  <a:spcBef>
                    <a:spcPts val="0"/>
                  </a:spcBef>
                  <a:buNone/>
                </a:pPr>
                <a:r>
                  <a:rPr lang="es-ES" sz="3300" dirty="0" smtClean="0"/>
                  <a:t>En efecto, desde el sistema de referencia del mesón, aunque su tiempo de vida (tiempo propio) no es afectado, su distancia a la tierra se acorta:</a:t>
                </a:r>
              </a:p>
              <a:p>
                <a:pPr marL="0" indent="0" algn="just">
                  <a:buNone/>
                </a:pPr>
                <a14:m>
                  <m:oMathPara xmlns:m="http://schemas.openxmlformats.org/officeDocument/2006/math">
                    <m:oMathParaPr>
                      <m:jc m:val="centerGroup"/>
                    </m:oMathParaPr>
                    <m:oMath xmlns:m="http://schemas.openxmlformats.org/officeDocument/2006/math">
                      <m:r>
                        <a:rPr lang="es-ES" sz="3800" b="1" i="1" smtClean="0">
                          <a:latin typeface="Cambria Math" panose="02040503050406030204" pitchFamily="18" charset="0"/>
                        </a:rPr>
                        <m:t>𝒚</m:t>
                      </m:r>
                      <m:r>
                        <a:rPr lang="es-ES" sz="3800" b="1" i="1" smtClean="0">
                          <a:latin typeface="Cambria Math" panose="02040503050406030204" pitchFamily="18" charset="0"/>
                        </a:rPr>
                        <m:t>=</m:t>
                      </m:r>
                      <m:sSub>
                        <m:sSubPr>
                          <m:ctrlPr>
                            <a:rPr lang="es-ES" sz="3800" b="1" i="1" smtClean="0">
                              <a:latin typeface="Cambria Math" panose="02040503050406030204" pitchFamily="18" charset="0"/>
                            </a:rPr>
                          </m:ctrlPr>
                        </m:sSubPr>
                        <m:e>
                          <m:r>
                            <a:rPr lang="es-ES" sz="3800" b="1" i="1" smtClean="0">
                              <a:latin typeface="Cambria Math" panose="02040503050406030204" pitchFamily="18" charset="0"/>
                            </a:rPr>
                            <m:t>𝒚</m:t>
                          </m:r>
                        </m:e>
                        <m:sub>
                          <m:r>
                            <a:rPr lang="es-ES" sz="3800" b="1" i="1" smtClean="0">
                              <a:latin typeface="Cambria Math" panose="02040503050406030204" pitchFamily="18" charset="0"/>
                            </a:rPr>
                            <m:t>𝟎</m:t>
                          </m:r>
                        </m:sub>
                      </m:sSub>
                      <m:rad>
                        <m:radPr>
                          <m:degHide m:val="on"/>
                          <m:ctrlPr>
                            <a:rPr lang="es-ES" sz="3800" b="1" i="1" smtClean="0">
                              <a:latin typeface="Cambria Math" panose="02040503050406030204" pitchFamily="18" charset="0"/>
                            </a:rPr>
                          </m:ctrlPr>
                        </m:radPr>
                        <m:deg/>
                        <m:e>
                          <m:r>
                            <a:rPr lang="es-ES" sz="3800" b="1" i="1" smtClean="0">
                              <a:latin typeface="Cambria Math" panose="02040503050406030204" pitchFamily="18" charset="0"/>
                            </a:rPr>
                            <m:t>𝟏</m:t>
                          </m:r>
                          <m:r>
                            <a:rPr lang="es-ES" sz="3800" b="1" i="1" smtClean="0">
                              <a:latin typeface="Cambria Math" panose="02040503050406030204" pitchFamily="18" charset="0"/>
                            </a:rPr>
                            <m:t>−</m:t>
                          </m:r>
                          <m:f>
                            <m:fPr>
                              <m:type m:val="lin"/>
                              <m:ctrlPr>
                                <a:rPr lang="es-ES" sz="3800" b="1" i="1" smtClean="0">
                                  <a:latin typeface="Cambria Math" panose="02040503050406030204" pitchFamily="18" charset="0"/>
                                </a:rPr>
                              </m:ctrlPr>
                            </m:fPr>
                            <m:num>
                              <m:sSup>
                                <m:sSupPr>
                                  <m:ctrlPr>
                                    <a:rPr lang="es-ES" sz="3800" b="1" i="1" smtClean="0">
                                      <a:latin typeface="Cambria Math" panose="02040503050406030204" pitchFamily="18" charset="0"/>
                                    </a:rPr>
                                  </m:ctrlPr>
                                </m:sSupPr>
                                <m:e>
                                  <m:r>
                                    <a:rPr lang="es-ES" sz="3800" b="1" i="1" smtClean="0">
                                      <a:latin typeface="Cambria Math" panose="02040503050406030204" pitchFamily="18" charset="0"/>
                                    </a:rPr>
                                    <m:t>𝒗</m:t>
                                  </m:r>
                                </m:e>
                                <m:sup>
                                  <m:r>
                                    <a:rPr lang="es-ES" sz="3800" b="1" i="1" smtClean="0">
                                      <a:latin typeface="Cambria Math" panose="02040503050406030204" pitchFamily="18" charset="0"/>
                                    </a:rPr>
                                    <m:t>𝟐</m:t>
                                  </m:r>
                                </m:sup>
                              </m:sSup>
                            </m:num>
                            <m:den>
                              <m:sSup>
                                <m:sSupPr>
                                  <m:ctrlPr>
                                    <a:rPr lang="es-ES" sz="3800" b="1" i="1" smtClean="0">
                                      <a:latin typeface="Cambria Math" panose="02040503050406030204" pitchFamily="18" charset="0"/>
                                    </a:rPr>
                                  </m:ctrlPr>
                                </m:sSupPr>
                                <m:e>
                                  <m:r>
                                    <a:rPr lang="es-ES" sz="3800" b="1" i="1" smtClean="0">
                                      <a:latin typeface="Cambria Math" panose="02040503050406030204" pitchFamily="18" charset="0"/>
                                    </a:rPr>
                                    <m:t>𝒄</m:t>
                                  </m:r>
                                </m:e>
                                <m:sup>
                                  <m:r>
                                    <a:rPr lang="es-ES" sz="3800" b="1" i="1" smtClean="0">
                                      <a:latin typeface="Cambria Math" panose="02040503050406030204" pitchFamily="18" charset="0"/>
                                    </a:rPr>
                                    <m:t>𝟐</m:t>
                                  </m:r>
                                </m:sup>
                              </m:sSup>
                            </m:den>
                          </m:f>
                        </m:e>
                      </m:rad>
                    </m:oMath>
                  </m:oMathPara>
                </a14:m>
                <a:endParaRPr lang="es-ES" sz="3800" b="1" dirty="0" smtClean="0"/>
              </a:p>
              <a:p>
                <a:pPr marL="0" indent="0" algn="just">
                  <a:buNone/>
                </a:pPr>
                <a:r>
                  <a:rPr lang="es-ES" sz="3300" dirty="0" smtClean="0"/>
                  <a:t>Luego, cuando desde el mesón se mide una distancia de y = 600 m, desde la tierra se mide:</a:t>
                </a:r>
              </a:p>
              <a:p>
                <a:pPr marL="0" indent="0" algn="just">
                  <a:buNone/>
                </a:pPr>
                <a:endParaRPr lang="es-ES" sz="3300"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S" sz="3800" b="1" i="1" smtClean="0">
                              <a:latin typeface="Cambria Math" panose="02040503050406030204" pitchFamily="18" charset="0"/>
                            </a:rPr>
                          </m:ctrlPr>
                        </m:sSubPr>
                        <m:e>
                          <m:r>
                            <a:rPr lang="es-ES" sz="3800" b="1" i="1" smtClean="0">
                              <a:latin typeface="Cambria Math" panose="02040503050406030204" pitchFamily="18" charset="0"/>
                            </a:rPr>
                            <m:t>𝒚</m:t>
                          </m:r>
                        </m:e>
                        <m:sub>
                          <m:r>
                            <a:rPr lang="es-ES" sz="3800" b="1" i="1" smtClean="0">
                              <a:latin typeface="Cambria Math" panose="02040503050406030204" pitchFamily="18" charset="0"/>
                            </a:rPr>
                            <m:t>𝟎</m:t>
                          </m:r>
                        </m:sub>
                      </m:sSub>
                      <m:r>
                        <a:rPr lang="es-ES" sz="3800" b="1" i="1" smtClean="0">
                          <a:latin typeface="Cambria Math" panose="02040503050406030204" pitchFamily="18" charset="0"/>
                        </a:rPr>
                        <m:t>=</m:t>
                      </m:r>
                      <m:f>
                        <m:fPr>
                          <m:ctrlPr>
                            <a:rPr lang="es-ES" sz="3800" b="1" i="1" smtClean="0">
                              <a:latin typeface="Cambria Math" panose="02040503050406030204" pitchFamily="18" charset="0"/>
                            </a:rPr>
                          </m:ctrlPr>
                        </m:fPr>
                        <m:num>
                          <m:r>
                            <a:rPr lang="es-ES" sz="3800" b="1" i="1" smtClean="0">
                              <a:latin typeface="Cambria Math" panose="02040503050406030204" pitchFamily="18" charset="0"/>
                            </a:rPr>
                            <m:t>𝒚</m:t>
                          </m:r>
                        </m:num>
                        <m:den>
                          <m:rad>
                            <m:radPr>
                              <m:degHide m:val="on"/>
                              <m:ctrlPr>
                                <a:rPr lang="es-ES" sz="3800" b="1" i="1">
                                  <a:latin typeface="Cambria Math" panose="02040503050406030204" pitchFamily="18" charset="0"/>
                                </a:rPr>
                              </m:ctrlPr>
                            </m:radPr>
                            <m:deg/>
                            <m:e>
                              <m:r>
                                <a:rPr lang="es-ES" sz="3800" b="1" i="1">
                                  <a:latin typeface="Cambria Math" panose="02040503050406030204" pitchFamily="18" charset="0"/>
                                </a:rPr>
                                <m:t>𝟏</m:t>
                              </m:r>
                              <m:r>
                                <a:rPr lang="es-ES" sz="3800" b="1" i="1">
                                  <a:latin typeface="Cambria Math" panose="02040503050406030204" pitchFamily="18" charset="0"/>
                                </a:rPr>
                                <m:t>−</m:t>
                              </m:r>
                              <m:f>
                                <m:fPr>
                                  <m:type m:val="lin"/>
                                  <m:ctrlPr>
                                    <a:rPr lang="es-ES" sz="3800" b="1" i="1">
                                      <a:latin typeface="Cambria Math" panose="02040503050406030204" pitchFamily="18" charset="0"/>
                                    </a:rPr>
                                  </m:ctrlPr>
                                </m:fPr>
                                <m:num>
                                  <m:sSup>
                                    <m:sSupPr>
                                      <m:ctrlPr>
                                        <a:rPr lang="es-ES" sz="3800" b="1" i="1">
                                          <a:latin typeface="Cambria Math" panose="02040503050406030204" pitchFamily="18" charset="0"/>
                                        </a:rPr>
                                      </m:ctrlPr>
                                    </m:sSupPr>
                                    <m:e>
                                      <m:r>
                                        <a:rPr lang="es-ES" sz="3800" b="1" i="1">
                                          <a:latin typeface="Cambria Math" panose="02040503050406030204" pitchFamily="18" charset="0"/>
                                        </a:rPr>
                                        <m:t>𝒗</m:t>
                                      </m:r>
                                    </m:e>
                                    <m:sup>
                                      <m:r>
                                        <a:rPr lang="es-ES" sz="3800" b="1" i="1">
                                          <a:latin typeface="Cambria Math" panose="02040503050406030204" pitchFamily="18" charset="0"/>
                                        </a:rPr>
                                        <m:t>𝟐</m:t>
                                      </m:r>
                                    </m:sup>
                                  </m:sSup>
                                </m:num>
                                <m:den>
                                  <m:sSup>
                                    <m:sSupPr>
                                      <m:ctrlPr>
                                        <a:rPr lang="es-ES" sz="3800" b="1" i="1">
                                          <a:latin typeface="Cambria Math" panose="02040503050406030204" pitchFamily="18" charset="0"/>
                                        </a:rPr>
                                      </m:ctrlPr>
                                    </m:sSupPr>
                                    <m:e>
                                      <m:r>
                                        <a:rPr lang="es-ES" sz="3800" b="1" i="1">
                                          <a:latin typeface="Cambria Math" panose="02040503050406030204" pitchFamily="18" charset="0"/>
                                        </a:rPr>
                                        <m:t>𝒄</m:t>
                                      </m:r>
                                    </m:e>
                                    <m:sup>
                                      <m:r>
                                        <a:rPr lang="es-ES" sz="3800" b="1" i="1">
                                          <a:latin typeface="Cambria Math" panose="02040503050406030204" pitchFamily="18" charset="0"/>
                                        </a:rPr>
                                        <m:t>𝟐</m:t>
                                      </m:r>
                                    </m:sup>
                                  </m:sSup>
                                </m:den>
                              </m:f>
                            </m:e>
                          </m:rad>
                        </m:den>
                      </m:f>
                      <m:r>
                        <a:rPr lang="es-ES" sz="3800" b="1" i="1" smtClean="0">
                          <a:latin typeface="Cambria Math" panose="02040503050406030204" pitchFamily="18" charset="0"/>
                        </a:rPr>
                        <m:t>=</m:t>
                      </m:r>
                      <m:f>
                        <m:fPr>
                          <m:ctrlPr>
                            <a:rPr lang="es-ES" sz="3800" b="1" i="1" smtClean="0">
                              <a:latin typeface="Cambria Math" panose="02040503050406030204" pitchFamily="18" charset="0"/>
                            </a:rPr>
                          </m:ctrlPr>
                        </m:fPr>
                        <m:num>
                          <m:r>
                            <a:rPr lang="es-ES" sz="3800" b="1" i="1" smtClean="0">
                              <a:latin typeface="Cambria Math" panose="02040503050406030204" pitchFamily="18" charset="0"/>
                            </a:rPr>
                            <m:t>𝟔𝟎𝟎</m:t>
                          </m:r>
                        </m:num>
                        <m:den>
                          <m:rad>
                            <m:radPr>
                              <m:degHide m:val="on"/>
                              <m:ctrlPr>
                                <a:rPr lang="es-ES" sz="3800" b="1" i="1" smtClean="0">
                                  <a:latin typeface="Cambria Math" panose="02040503050406030204" pitchFamily="18" charset="0"/>
                                </a:rPr>
                              </m:ctrlPr>
                            </m:radPr>
                            <m:deg/>
                            <m:e>
                              <m:r>
                                <a:rPr lang="es-ES" sz="3800" b="1" i="1" smtClean="0">
                                  <a:latin typeface="Cambria Math" panose="02040503050406030204" pitchFamily="18" charset="0"/>
                                </a:rPr>
                                <m:t>𝟏</m:t>
                              </m:r>
                              <m:r>
                                <a:rPr lang="es-ES" sz="3800" b="1" i="1" smtClean="0">
                                  <a:latin typeface="Cambria Math" panose="02040503050406030204" pitchFamily="18" charset="0"/>
                                </a:rPr>
                                <m:t>−</m:t>
                              </m:r>
                              <m:f>
                                <m:fPr>
                                  <m:type m:val="lin"/>
                                  <m:ctrlPr>
                                    <a:rPr lang="es-ES" sz="3800" b="1" i="1" smtClean="0">
                                      <a:latin typeface="Cambria Math" panose="02040503050406030204" pitchFamily="18" charset="0"/>
                                    </a:rPr>
                                  </m:ctrlPr>
                                </m:fPr>
                                <m:num>
                                  <m:sSup>
                                    <m:sSupPr>
                                      <m:ctrlPr>
                                        <a:rPr lang="es-ES" sz="3800" b="1" i="1" smtClean="0">
                                          <a:latin typeface="Cambria Math" panose="02040503050406030204" pitchFamily="18" charset="0"/>
                                        </a:rPr>
                                      </m:ctrlPr>
                                    </m:sSupPr>
                                    <m:e>
                                      <m:d>
                                        <m:dPr>
                                          <m:ctrlPr>
                                            <a:rPr lang="es-ES" sz="3800" b="1" i="1" smtClean="0">
                                              <a:latin typeface="Cambria Math" panose="02040503050406030204" pitchFamily="18" charset="0"/>
                                            </a:rPr>
                                          </m:ctrlPr>
                                        </m:dPr>
                                        <m:e>
                                          <m:r>
                                            <a:rPr lang="es-ES" sz="3800" b="1" i="1" smtClean="0">
                                              <a:latin typeface="Cambria Math" panose="02040503050406030204" pitchFamily="18" charset="0"/>
                                            </a:rPr>
                                            <m:t>𝟎</m:t>
                                          </m:r>
                                          <m:r>
                                            <a:rPr lang="es-ES" sz="3800" b="1" i="1" smtClean="0">
                                              <a:latin typeface="Cambria Math" panose="02040503050406030204" pitchFamily="18" charset="0"/>
                                            </a:rPr>
                                            <m:t>.</m:t>
                                          </m:r>
                                          <m:r>
                                            <a:rPr lang="es-ES" sz="3800" b="1" i="1" smtClean="0">
                                              <a:latin typeface="Cambria Math" panose="02040503050406030204" pitchFamily="18" charset="0"/>
                                            </a:rPr>
                                            <m:t>𝟗𝟗𝟖</m:t>
                                          </m:r>
                                          <m:r>
                                            <a:rPr lang="es-ES" sz="3800" b="1" i="1" smtClean="0">
                                              <a:latin typeface="Cambria Math" panose="02040503050406030204" pitchFamily="18" charset="0"/>
                                            </a:rPr>
                                            <m:t> </m:t>
                                          </m:r>
                                          <m:r>
                                            <a:rPr lang="es-ES" sz="3800" b="1" i="1" smtClean="0">
                                              <a:latin typeface="Cambria Math" panose="02040503050406030204" pitchFamily="18" charset="0"/>
                                            </a:rPr>
                                            <m:t>𝒄</m:t>
                                          </m:r>
                                        </m:e>
                                      </m:d>
                                    </m:e>
                                    <m:sup>
                                      <m:r>
                                        <a:rPr lang="es-ES" sz="3800" b="1" i="1" smtClean="0">
                                          <a:latin typeface="Cambria Math" panose="02040503050406030204" pitchFamily="18" charset="0"/>
                                        </a:rPr>
                                        <m:t>𝟐</m:t>
                                      </m:r>
                                    </m:sup>
                                  </m:sSup>
                                </m:num>
                                <m:den>
                                  <m:sSup>
                                    <m:sSupPr>
                                      <m:ctrlPr>
                                        <a:rPr lang="es-ES" sz="3800" b="1" i="1" smtClean="0">
                                          <a:latin typeface="Cambria Math" panose="02040503050406030204" pitchFamily="18" charset="0"/>
                                        </a:rPr>
                                      </m:ctrlPr>
                                    </m:sSupPr>
                                    <m:e>
                                      <m:r>
                                        <a:rPr lang="es-ES" sz="3800" b="1" i="1" smtClean="0">
                                          <a:latin typeface="Cambria Math" panose="02040503050406030204" pitchFamily="18" charset="0"/>
                                        </a:rPr>
                                        <m:t>𝒄</m:t>
                                      </m:r>
                                    </m:e>
                                    <m:sup>
                                      <m:r>
                                        <a:rPr lang="es-ES" sz="3800" b="1" i="1" smtClean="0">
                                          <a:latin typeface="Cambria Math" panose="02040503050406030204" pitchFamily="18" charset="0"/>
                                        </a:rPr>
                                        <m:t>𝟐</m:t>
                                      </m:r>
                                    </m:sup>
                                  </m:sSup>
                                </m:den>
                              </m:f>
                            </m:e>
                          </m:rad>
                        </m:den>
                      </m:f>
                      <m:r>
                        <a:rPr lang="es-ES" sz="3800" b="1" i="1" smtClean="0">
                          <a:latin typeface="Cambria Math" panose="02040503050406030204" pitchFamily="18" charset="0"/>
                        </a:rPr>
                        <m:t>=</m:t>
                      </m:r>
                      <m:f>
                        <m:fPr>
                          <m:ctrlPr>
                            <a:rPr lang="es-ES" sz="3800" b="1" i="1" smtClean="0">
                              <a:latin typeface="Cambria Math" panose="02040503050406030204" pitchFamily="18" charset="0"/>
                            </a:rPr>
                          </m:ctrlPr>
                        </m:fPr>
                        <m:num>
                          <m:r>
                            <a:rPr lang="es-ES" sz="3800" b="1" i="1" smtClean="0">
                              <a:latin typeface="Cambria Math" panose="02040503050406030204" pitchFamily="18" charset="0"/>
                            </a:rPr>
                            <m:t>𝟔𝟎𝟎</m:t>
                          </m:r>
                        </m:num>
                        <m:den>
                          <m:r>
                            <a:rPr lang="es-ES" sz="3800" b="1" i="1" smtClean="0">
                              <a:latin typeface="Cambria Math" panose="02040503050406030204" pitchFamily="18" charset="0"/>
                            </a:rPr>
                            <m:t>𝟎</m:t>
                          </m:r>
                          <m:r>
                            <a:rPr lang="es-ES" sz="3800" b="1" i="1" smtClean="0">
                              <a:latin typeface="Cambria Math" panose="02040503050406030204" pitchFamily="18" charset="0"/>
                            </a:rPr>
                            <m:t>.</m:t>
                          </m:r>
                          <m:r>
                            <a:rPr lang="es-ES" sz="3800" b="1" i="1" smtClean="0">
                              <a:latin typeface="Cambria Math" panose="02040503050406030204" pitchFamily="18" charset="0"/>
                            </a:rPr>
                            <m:t>𝟎𝟔𝟑</m:t>
                          </m:r>
                        </m:den>
                      </m:f>
                      <m:r>
                        <a:rPr lang="es-ES" sz="3800" b="1" i="1" smtClean="0">
                          <a:latin typeface="Cambria Math" panose="02040503050406030204" pitchFamily="18" charset="0"/>
                        </a:rPr>
                        <m:t>=</m:t>
                      </m:r>
                      <m:r>
                        <a:rPr lang="es-ES" sz="3800" b="1" i="1" smtClean="0">
                          <a:latin typeface="Cambria Math" panose="02040503050406030204" pitchFamily="18" charset="0"/>
                        </a:rPr>
                        <m:t>𝟗𝟓𝟎𝟎</m:t>
                      </m:r>
                      <m:r>
                        <a:rPr lang="es-ES" sz="3800" b="1" i="1" smtClean="0">
                          <a:latin typeface="Cambria Math" panose="02040503050406030204" pitchFamily="18" charset="0"/>
                        </a:rPr>
                        <m:t> </m:t>
                      </m:r>
                      <m:r>
                        <a:rPr lang="es-ES" sz="3800" b="1" i="1" smtClean="0">
                          <a:latin typeface="Cambria Math" panose="02040503050406030204" pitchFamily="18" charset="0"/>
                        </a:rPr>
                        <m:t>𝒎</m:t>
                      </m:r>
                    </m:oMath>
                  </m:oMathPara>
                </a14:m>
                <a:endParaRPr lang="es-ES" sz="3800" b="1" dirty="0" smtClean="0"/>
              </a:p>
              <a:p>
                <a:pPr marL="0" indent="0" algn="just">
                  <a:buNone/>
                </a:pPr>
                <a:endParaRPr lang="es-ES" sz="3300" dirty="0" smtClean="0"/>
              </a:p>
              <a:p>
                <a:pPr marL="0" indent="0" algn="just">
                  <a:buNone/>
                </a:pPr>
                <a:r>
                  <a:rPr lang="es-ES" sz="3300" dirty="0" smtClean="0"/>
                  <a:t>Luego, a pesar de su breve plazo de vida los mesones pueden alcanzar la superficie de la tierra</a:t>
                </a:r>
              </a:p>
              <a:p>
                <a:pPr marL="0" indent="0" algn="just">
                  <a:buNone/>
                </a:pPr>
                <a:endParaRPr lang="es-ES" dirty="0" smtClean="0"/>
              </a:p>
              <a:p>
                <a:pPr marL="0" indent="0" algn="just">
                  <a:buNone/>
                </a:pPr>
                <a:r>
                  <a:rPr lang="es-ES" dirty="0" smtClean="0"/>
                  <a:t>  </a:t>
                </a:r>
              </a:p>
              <a:p>
                <a:pPr marL="0" indent="0" algn="ctr">
                  <a:buNone/>
                </a:pPr>
                <a:endParaRPr lang="es-ES" dirty="0" smtClean="0"/>
              </a:p>
              <a:p>
                <a:pPr marL="0" indent="0">
                  <a:buNone/>
                </a:pPr>
                <a:endParaRPr lang="es-ES" dirty="0"/>
              </a:p>
              <a:p>
                <a:pPr marL="0" indent="0">
                  <a:buNone/>
                </a:pPr>
                <a:endParaRPr lang="es-ES"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29513" y="889686"/>
                <a:ext cx="11417643" cy="6079525"/>
              </a:xfrm>
              <a:blipFill rotWithShape="0">
                <a:blip r:embed="rId3"/>
                <a:stretch>
                  <a:fillRect l="-267" r="-320"/>
                </a:stretch>
              </a:blipFill>
            </p:spPr>
            <p:txBody>
              <a:bodyPr/>
              <a:lstStyle/>
              <a:p>
                <a:r>
                  <a:rPr lang="es-AR">
                    <a:noFill/>
                  </a:rPr>
                  <a:t> </a:t>
                </a:r>
              </a:p>
            </p:txBody>
          </p:sp>
        </mc:Fallback>
      </mc:AlternateContent>
    </p:spTree>
    <p:extLst>
      <p:ext uri="{BB962C8B-B14F-4D97-AF65-F5344CB8AC3E}">
        <p14:creationId xmlns:p14="http://schemas.microsoft.com/office/powerpoint/2010/main" val="170489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1249"/>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72995"/>
                <a:ext cx="10515600" cy="6474940"/>
              </a:xfrm>
            </p:spPr>
            <p:txBody>
              <a:bodyPr>
                <a:normAutofit/>
              </a:bodyPr>
              <a:lstStyle/>
              <a:p>
                <a:pPr marL="0" indent="0" algn="just">
                  <a:buNone/>
                </a:pPr>
                <a:r>
                  <a:rPr lang="es-ES" dirty="0" smtClean="0"/>
                  <a:t>Para un observador en la tierra la altura a la cual se ha creado el mesón es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𝑦</m:t>
                        </m:r>
                      </m:e>
                      <m:sub>
                        <m:r>
                          <a:rPr lang="es-ES" b="0" i="1" smtClean="0">
                            <a:latin typeface="Cambria Math" panose="02040503050406030204" pitchFamily="18" charset="0"/>
                          </a:rPr>
                          <m:t>0</m:t>
                        </m:r>
                      </m:sub>
                    </m:sSub>
                  </m:oMath>
                </a14:m>
                <a:r>
                  <a:rPr lang="es-ES" dirty="0" smtClean="0"/>
                  <a:t>, pero su vida media en nuestro marco de referencia se ha dilatado debido al movimiento relativo al valor:</a:t>
                </a:r>
              </a:p>
              <a:p>
                <a:pPr marL="0" indent="0" algn="ctr">
                  <a:buNone/>
                </a:pPr>
                <a14:m>
                  <m:oMath xmlns:m="http://schemas.openxmlformats.org/officeDocument/2006/math">
                    <m:r>
                      <a:rPr lang="es-ES" b="0" i="1" smtClean="0">
                        <a:latin typeface="Cambria Math" panose="02040503050406030204" pitchFamily="18" charset="0"/>
                      </a:rPr>
                      <m:t>𝑡</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0</m:t>
                            </m:r>
                          </m:sub>
                        </m:sSub>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1−</m:t>
                            </m:r>
                            <m:f>
                              <m:fPr>
                                <m:type m:val="lin"/>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rad>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−6</m:t>
                            </m:r>
                          </m:sup>
                        </m:sSup>
                      </m:num>
                      <m:den>
                        <m:r>
                          <a:rPr lang="es-ES" b="0" i="1" smtClean="0">
                            <a:latin typeface="Cambria Math" panose="02040503050406030204" pitchFamily="18" charset="0"/>
                          </a:rPr>
                          <m:t>0.063</m:t>
                        </m:r>
                      </m:den>
                    </m:f>
                    <m:r>
                      <a:rPr lang="es-ES" b="0" i="1" smtClean="0">
                        <a:latin typeface="Cambria Math" panose="02040503050406030204" pitchFamily="18" charset="0"/>
                      </a:rPr>
                      <m:t>=31.7</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−6</m:t>
                        </m:r>
                      </m:sup>
                    </m:sSup>
                  </m:oMath>
                </a14:m>
                <a:r>
                  <a:rPr lang="es-AR" dirty="0" smtClean="0"/>
                  <a:t> s</a:t>
                </a:r>
              </a:p>
              <a:p>
                <a:pPr marL="0" indent="0" algn="just">
                  <a:buNone/>
                </a:pPr>
                <a:r>
                  <a:rPr lang="es-ES" dirty="0" smtClean="0"/>
                  <a:t>Que es un valor 16 veces mayor que cuando está en reposo respecto a nosotros.</a:t>
                </a:r>
              </a:p>
              <a:p>
                <a:pPr marL="0" indent="0" algn="just">
                  <a:buNone/>
                </a:pPr>
                <a:r>
                  <a:rPr lang="es-ES" dirty="0" smtClean="0"/>
                  <a:t>Un mesón cuya velocidad es  0.998 c puede recorrer</a:t>
                </a:r>
              </a:p>
              <a:p>
                <a:pPr marL="0" indent="0" algn="just">
                  <a:buNone/>
                </a:pPr>
                <a:endParaRPr lang="es-ES" sz="800"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AR" i="1" smtClean="0">
                              <a:latin typeface="Cambria Math" panose="02040503050406030204" pitchFamily="18" charset="0"/>
                            </a:rPr>
                          </m:ctrlPr>
                        </m:sSubPr>
                        <m:e>
                          <m:r>
                            <a:rPr lang="es-ES" b="0" i="1" smtClean="0">
                              <a:latin typeface="Cambria Math" panose="02040503050406030204" pitchFamily="18" charset="0"/>
                            </a:rPr>
                            <m:t>𝑦</m:t>
                          </m:r>
                        </m:e>
                        <m:sub>
                          <m:r>
                            <a:rPr lang="es-ES" b="0" i="1" smtClean="0">
                              <a:latin typeface="Cambria Math" panose="02040503050406030204" pitchFamily="18" charset="0"/>
                            </a:rPr>
                            <m:t>0</m:t>
                          </m:r>
                        </m:sub>
                      </m:sSub>
                      <m:r>
                        <a:rPr lang="es-ES" b="0" i="1" smtClean="0">
                          <a:latin typeface="Cambria Math" panose="02040503050406030204" pitchFamily="18" charset="0"/>
                        </a:rPr>
                        <m:t>=</m:t>
                      </m:r>
                      <m:r>
                        <a:rPr lang="es-ES" b="0" i="1" smtClean="0">
                          <a:latin typeface="Cambria Math" panose="02040503050406030204" pitchFamily="18" charset="0"/>
                        </a:rPr>
                        <m:t>𝑣𝑡</m:t>
                      </m:r>
                      <m:r>
                        <a:rPr lang="es-ES" b="0" i="0" smtClean="0">
                          <a:latin typeface="Cambria Math" panose="02040503050406030204" pitchFamily="18" charset="0"/>
                        </a:rPr>
                        <m:t>=2.994</m:t>
                      </m:r>
                      <m:r>
                        <a:rPr lang="es-ES" b="0" i="1" smtClean="0">
                          <a:latin typeface="Cambria Math" panose="02040503050406030204" pitchFamily="18" charset="0"/>
                          <a:ea typeface="Cambria Math" panose="02040503050406030204" pitchFamily="18" charset="0"/>
                        </a:rPr>
                        <m:t>×</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8</m:t>
                          </m:r>
                        </m:sup>
                      </m:sSup>
                      <m:f>
                        <m:fPr>
                          <m:type m:val="lin"/>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𝑚</m:t>
                          </m:r>
                        </m:num>
                        <m:den>
                          <m:r>
                            <a:rPr lang="es-ES" b="0" i="1" smtClean="0">
                              <a:latin typeface="Cambria Math" panose="02040503050406030204" pitchFamily="18" charset="0"/>
                              <a:ea typeface="Cambria Math" panose="02040503050406030204" pitchFamily="18" charset="0"/>
                            </a:rPr>
                            <m:t>𝑠</m:t>
                          </m:r>
                        </m:den>
                      </m:f>
                      <m:r>
                        <a:rPr lang="es-ES" b="0" i="1" smtClean="0">
                          <a:latin typeface="Cambria Math" panose="02040503050406030204" pitchFamily="18" charset="0"/>
                          <a:ea typeface="Cambria Math" panose="02040503050406030204" pitchFamily="18" charset="0"/>
                        </a:rPr>
                        <m:t>×31.7×</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−6</m:t>
                          </m:r>
                        </m:sup>
                      </m:sSup>
                      <m:r>
                        <a:rPr lang="es-ES" b="0" i="1" smtClean="0">
                          <a:latin typeface="Cambria Math" panose="02040503050406030204" pitchFamily="18" charset="0"/>
                          <a:ea typeface="Cambria Math" panose="02040503050406030204" pitchFamily="18" charset="0"/>
                        </a:rPr>
                        <m:t>𝑠</m:t>
                      </m:r>
                      <m:r>
                        <a:rPr lang="es-ES" b="0" i="1" smtClean="0">
                          <a:latin typeface="Cambria Math" panose="02040503050406030204" pitchFamily="18" charset="0"/>
                          <a:ea typeface="Cambria Math" panose="02040503050406030204" pitchFamily="18" charset="0"/>
                        </a:rPr>
                        <m:t>=9500 </m:t>
                      </m:r>
                      <m:r>
                        <a:rPr lang="es-ES" b="0" i="1" smtClean="0">
                          <a:latin typeface="Cambria Math" panose="02040503050406030204" pitchFamily="18" charset="0"/>
                          <a:ea typeface="Cambria Math" panose="02040503050406030204" pitchFamily="18" charset="0"/>
                        </a:rPr>
                        <m:t>𝑚</m:t>
                      </m:r>
                    </m:oMath>
                  </m:oMathPara>
                </a14:m>
                <a:endParaRPr lang="es-AR" dirty="0" smtClean="0"/>
              </a:p>
              <a:p>
                <a:pPr marL="0" indent="0" algn="just">
                  <a:buNone/>
                </a:pPr>
                <a:endParaRPr lang="es-AR" sz="800" dirty="0" smtClean="0"/>
              </a:p>
              <a:p>
                <a:pPr marL="0" indent="0" algn="just">
                  <a:buNone/>
                </a:pPr>
                <a:r>
                  <a:rPr lang="es-ES" dirty="0"/>
                  <a:t>q</a:t>
                </a:r>
                <a:r>
                  <a:rPr lang="es-ES" dirty="0" smtClean="0"/>
                  <a:t>ue es la misma distancia obtenida anteriormente; es decir que ambos puntos de vista coinciden; visto desde el mesón se acorta </a:t>
                </a:r>
                <a:r>
                  <a:rPr lang="es-ES" smtClean="0"/>
                  <a:t>la longitud</a:t>
                </a:r>
                <a:r>
                  <a:rPr lang="es-ES" dirty="0" smtClean="0"/>
                  <a:t>, visto desde la tierra se dilata el tiempo, en ambos casos el resultado es el mismo: el mesón llega a la superficie de la tierra.</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72995"/>
                <a:ext cx="10515600" cy="6474940"/>
              </a:xfrm>
              <a:blipFill rotWithShape="0">
                <a:blip r:embed="rId2"/>
                <a:stretch>
                  <a:fillRect l="-1217" t="-1505" r="-1159"/>
                </a:stretch>
              </a:blipFill>
            </p:spPr>
            <p:txBody>
              <a:bodyPr/>
              <a:lstStyle/>
              <a:p>
                <a:r>
                  <a:rPr lang="es-AR">
                    <a:noFill/>
                  </a:rPr>
                  <a:t> </a:t>
                </a:r>
              </a:p>
            </p:txBody>
          </p:sp>
        </mc:Fallback>
      </mc:AlternateContent>
    </p:spTree>
    <p:extLst>
      <p:ext uri="{BB962C8B-B14F-4D97-AF65-F5344CB8AC3E}">
        <p14:creationId xmlns:p14="http://schemas.microsoft.com/office/powerpoint/2010/main" val="976869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7092"/>
            <a:ext cx="10515600" cy="601362"/>
          </a:xfrm>
        </p:spPr>
        <p:txBody>
          <a:bodyPr>
            <a:noAutofit/>
          </a:bodyPr>
          <a:lstStyle/>
          <a:p>
            <a:pPr algn="ctr"/>
            <a:r>
              <a:rPr lang="es-ES" b="1" dirty="0" smtClean="0"/>
              <a:t>SUMA DE VELOCIDADES</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35459" y="634314"/>
                <a:ext cx="11162271" cy="6071286"/>
              </a:xfrm>
            </p:spPr>
            <p:txBody>
              <a:bodyPr>
                <a:normAutofit lnSpcReduction="10000"/>
              </a:bodyPr>
              <a:lstStyle/>
              <a:p>
                <a:pPr marL="0" indent="0" algn="just">
                  <a:buNone/>
                </a:pPr>
                <a:r>
                  <a:rPr lang="es-ES" dirty="0" smtClean="0"/>
                  <a:t>Supongamos que un cuerpo se está moviendo en relación a ambos sistemas de referencia S y S’ donde </a:t>
                </a:r>
                <a14:m>
                  <m:oMath xmlns:m="http://schemas.openxmlformats.org/officeDocument/2006/math">
                    <m:r>
                      <a:rPr lang="es-ES" b="0" i="1" smtClean="0">
                        <a:latin typeface="Cambria Math" panose="02040503050406030204" pitchFamily="18" charset="0"/>
                      </a:rPr>
                      <m:t>𝑣</m:t>
                    </m:r>
                  </m:oMath>
                </a14:m>
                <a:r>
                  <a:rPr lang="es-ES" dirty="0" smtClean="0"/>
                  <a:t> es la velocidad de S’ respecto de S. Un observador en S mide las siguientes </a:t>
                </a:r>
                <a:r>
                  <a:rPr lang="es-ES" dirty="0" err="1" smtClean="0"/>
                  <a:t>conponentes</a:t>
                </a:r>
                <a:r>
                  <a:rPr lang="es-ES" dirty="0" smtClean="0"/>
                  <a:t> de la velocidad del cuerpo:</a:t>
                </a:r>
              </a:p>
              <a:p>
                <a:pPr marL="0" indent="0" algn="just">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num>
                        <m:den>
                          <m:r>
                            <a:rPr lang="es-ES" b="0" i="1" smtClean="0">
                              <a:latin typeface="Cambria Math" panose="02040503050406030204" pitchFamily="18" charset="0"/>
                            </a:rPr>
                            <m:t>𝑑𝑡</m:t>
                          </m:r>
                        </m:den>
                      </m:f>
                      <m:r>
                        <a:rPr lang="es-ES" b="0" i="1" smtClean="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b="0" i="1" smtClean="0">
                              <a:latin typeface="Cambria Math" panose="02040503050406030204" pitchFamily="18" charset="0"/>
                            </a:rPr>
                            <m:t>𝑦</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𝑦</m:t>
                          </m:r>
                        </m:num>
                        <m:den>
                          <m:r>
                            <a:rPr lang="es-ES" i="1">
                              <a:latin typeface="Cambria Math" panose="02040503050406030204" pitchFamily="18" charset="0"/>
                            </a:rPr>
                            <m:t>𝑑𝑡</m:t>
                          </m:r>
                        </m:den>
                      </m:f>
                      <m:r>
                        <a:rPr lang="es-ES" b="0" i="1" smtClean="0">
                          <a:latin typeface="Cambria Math" panose="02040503050406030204" pitchFamily="18" charset="0"/>
                        </a:rPr>
                        <m:t>          </m:t>
                      </m:r>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b="0" i="1" smtClean="0">
                              <a:latin typeface="Cambria Math" panose="02040503050406030204" pitchFamily="18" charset="0"/>
                            </a:rPr>
                            <m:t>𝑧</m:t>
                          </m:r>
                        </m:sub>
                      </m:sSub>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𝑧</m:t>
                          </m:r>
                        </m:num>
                        <m:den>
                          <m:r>
                            <a:rPr lang="es-ES" i="1">
                              <a:latin typeface="Cambria Math" panose="02040503050406030204" pitchFamily="18" charset="0"/>
                            </a:rPr>
                            <m:t>𝑑𝑡</m:t>
                          </m:r>
                        </m:den>
                      </m:f>
                    </m:oMath>
                  </m:oMathPara>
                </a14:m>
                <a:endParaRPr lang="es-ES" dirty="0" smtClean="0"/>
              </a:p>
              <a:p>
                <a:pPr marL="0" indent="0" algn="just">
                  <a:buNone/>
                </a:pPr>
                <a:endParaRPr lang="es-ES" sz="800" dirty="0"/>
              </a:p>
              <a:p>
                <a:pPr marL="0" indent="0" algn="just">
                  <a:buNone/>
                </a:pPr>
                <a:r>
                  <a:rPr lang="es-ES" dirty="0"/>
                  <a:t>m</a:t>
                </a:r>
                <a:r>
                  <a:rPr lang="es-ES" dirty="0" smtClean="0"/>
                  <a:t>ientras que para un observador en S’ esas componentes son:</a:t>
                </a:r>
              </a:p>
              <a:p>
                <a:pPr marL="0" indent="0" algn="just">
                  <a:buNone/>
                </a:pPr>
                <a:endParaRPr lang="es-ES" sz="800" dirty="0" smtClean="0"/>
              </a:p>
              <a:p>
                <a:pPr marL="0" indent="0">
                  <a:buNone/>
                </a:pPr>
                <a14:m>
                  <m:oMathPara xmlns:m="http://schemas.openxmlformats.org/officeDocument/2006/math">
                    <m:oMathParaPr>
                      <m:jc m:val="centerGroup"/>
                    </m:oMathParaPr>
                    <m:oMath xmlns:m="http://schemas.openxmlformats.org/officeDocument/2006/math">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e>
                        <m:sup>
                          <m:r>
                            <a:rPr lang="es-ES" b="0" i="1" smtClean="0">
                              <a:latin typeface="Cambria Math" panose="02040503050406030204" pitchFamily="18" charset="0"/>
                            </a:rPr>
                            <m:t>′</m:t>
                          </m:r>
                        </m:sup>
                      </m:s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𝑑𝑥</m:t>
                          </m:r>
                          <m:r>
                            <a:rPr lang="es-ES" b="0" i="1" smtClean="0">
                              <a:latin typeface="Cambria Math" panose="02040503050406030204" pitchFamily="18" charset="0"/>
                            </a:rPr>
                            <m:t>′</m:t>
                          </m:r>
                        </m:num>
                        <m:den>
                          <m:r>
                            <a:rPr lang="es-ES" i="1">
                              <a:latin typeface="Cambria Math" panose="02040503050406030204" pitchFamily="18" charset="0"/>
                            </a:rPr>
                            <m:t>𝑑𝑡</m:t>
                          </m:r>
                          <m:r>
                            <a:rPr lang="es-ES" b="0" i="1" smtClean="0">
                              <a:latin typeface="Cambria Math" panose="02040503050406030204" pitchFamily="18" charset="0"/>
                            </a:rPr>
                            <m:t>′</m:t>
                          </m:r>
                        </m:den>
                      </m:f>
                      <m:r>
                        <a:rPr lang="es-ES" i="1" smtClean="0">
                          <a:latin typeface="Cambria Math" panose="02040503050406030204" pitchFamily="18" charset="0"/>
                        </a:rPr>
                        <m:t>          </m:t>
                      </m:r>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𝑦</m:t>
                              </m:r>
                            </m:sub>
                          </m:sSub>
                        </m:e>
                        <m:sup>
                          <m:r>
                            <a:rPr lang="es-ES" b="0" i="1" smtClean="0">
                              <a:latin typeface="Cambria Math" panose="02040503050406030204" pitchFamily="18" charset="0"/>
                            </a:rPr>
                            <m:t>′</m:t>
                          </m:r>
                        </m:sup>
                      </m:s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𝑑𝑦</m:t>
                          </m:r>
                          <m:r>
                            <a:rPr lang="es-ES" b="0" i="1" smtClean="0">
                              <a:latin typeface="Cambria Math" panose="02040503050406030204" pitchFamily="18" charset="0"/>
                            </a:rPr>
                            <m:t>′</m:t>
                          </m:r>
                        </m:num>
                        <m:den>
                          <m:r>
                            <a:rPr lang="es-ES" i="1">
                              <a:latin typeface="Cambria Math" panose="02040503050406030204" pitchFamily="18" charset="0"/>
                            </a:rPr>
                            <m:t>𝑑𝑡</m:t>
                          </m:r>
                          <m:r>
                            <a:rPr lang="es-ES" b="0" i="1" smtClean="0">
                              <a:latin typeface="Cambria Math" panose="02040503050406030204" pitchFamily="18" charset="0"/>
                            </a:rPr>
                            <m:t>′</m:t>
                          </m:r>
                        </m:den>
                      </m:f>
                      <m:r>
                        <a:rPr lang="es-ES" i="1">
                          <a:latin typeface="Cambria Math" panose="02040503050406030204" pitchFamily="18" charset="0"/>
                        </a:rPr>
                        <m:t>          </m:t>
                      </m:r>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𝑧</m:t>
                              </m:r>
                            </m:sub>
                          </m:sSub>
                        </m:e>
                        <m:sup>
                          <m:r>
                            <a:rPr lang="es-ES" b="0" i="1" smtClean="0">
                              <a:latin typeface="Cambria Math" panose="02040503050406030204" pitchFamily="18" charset="0"/>
                            </a:rPr>
                            <m:t>′</m:t>
                          </m:r>
                        </m:sup>
                      </m:s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𝑑𝑧</m:t>
                          </m:r>
                          <m:r>
                            <a:rPr lang="es-ES" b="0" i="1" smtClean="0">
                              <a:latin typeface="Cambria Math" panose="02040503050406030204" pitchFamily="18" charset="0"/>
                            </a:rPr>
                            <m:t>′</m:t>
                          </m:r>
                        </m:num>
                        <m:den>
                          <m:r>
                            <a:rPr lang="es-ES" i="1">
                              <a:latin typeface="Cambria Math" panose="02040503050406030204" pitchFamily="18" charset="0"/>
                            </a:rPr>
                            <m:t>𝑑𝑡</m:t>
                          </m:r>
                          <m:r>
                            <a:rPr lang="es-ES" b="0" i="1" smtClean="0">
                              <a:latin typeface="Cambria Math" panose="02040503050406030204" pitchFamily="18" charset="0"/>
                            </a:rPr>
                            <m:t>′</m:t>
                          </m:r>
                        </m:den>
                      </m:f>
                    </m:oMath>
                  </m:oMathPara>
                </a14:m>
                <a:endParaRPr lang="es-ES" dirty="0" smtClean="0"/>
              </a:p>
              <a:p>
                <a:pPr marL="0" indent="0">
                  <a:buNone/>
                </a:pPr>
                <a:endParaRPr lang="es-ES" sz="900" dirty="0" smtClean="0"/>
              </a:p>
              <a:p>
                <a:pPr marL="0" indent="0">
                  <a:buNone/>
                </a:pPr>
                <a:r>
                  <a:rPr lang="es-ES" dirty="0" smtClean="0"/>
                  <a:t>Diferenciando la transformación de </a:t>
                </a:r>
                <a:r>
                  <a:rPr lang="es-ES" dirty="0" err="1" smtClean="0"/>
                  <a:t>Lorentz</a:t>
                </a:r>
                <a:r>
                  <a:rPr lang="es-ES" dirty="0" smtClean="0"/>
                  <a:t> inversa obtenemos:</a:t>
                </a:r>
              </a:p>
              <a:p>
                <a:pPr marL="0" indent="0">
                  <a:buNone/>
                </a:pPr>
                <a:endParaRPr lang="es-ES" sz="800" dirty="0"/>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𝑑𝑥</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𝑣𝑑𝑡</m:t>
                          </m:r>
                          <m:r>
                            <a:rPr lang="es-ES" b="0" i="1" smtClean="0">
                              <a:latin typeface="Cambria Math" panose="02040503050406030204" pitchFamily="18" charset="0"/>
                            </a:rPr>
                            <m:t>′</m:t>
                          </m:r>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1−</m:t>
                              </m:r>
                              <m:f>
                                <m:fPr>
                                  <m:type m:val="lin"/>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rad>
                        </m:den>
                      </m:f>
                      <m:r>
                        <a:rPr lang="es-ES" b="0" i="1" smtClean="0">
                          <a:latin typeface="Cambria Math" panose="02040503050406030204" pitchFamily="18" charset="0"/>
                        </a:rPr>
                        <m:t>          </m:t>
                      </m:r>
                      <m:r>
                        <a:rPr lang="es-ES" b="0" i="1" smtClean="0">
                          <a:latin typeface="Cambria Math" panose="02040503050406030204" pitchFamily="18" charset="0"/>
                        </a:rPr>
                        <m:t>𝑑𝑦</m:t>
                      </m:r>
                      <m:r>
                        <a:rPr lang="es-ES" b="0" i="1" smtClean="0">
                          <a:latin typeface="Cambria Math" panose="02040503050406030204" pitchFamily="18" charset="0"/>
                        </a:rPr>
                        <m:t>=</m:t>
                      </m:r>
                      <m:r>
                        <a:rPr lang="es-ES" b="0" i="1" smtClean="0">
                          <a:latin typeface="Cambria Math" panose="02040503050406030204" pitchFamily="18" charset="0"/>
                        </a:rPr>
                        <m:t>𝑑</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r>
                        <a:rPr lang="es-ES" b="0" i="1" smtClean="0">
                          <a:latin typeface="Cambria Math" panose="02040503050406030204" pitchFamily="18" charset="0"/>
                        </a:rPr>
                        <m:t>        </m:t>
                      </m:r>
                      <m:r>
                        <a:rPr lang="es-ES" b="0" i="1" smtClean="0">
                          <a:latin typeface="Cambria Math" panose="02040503050406030204" pitchFamily="18" charset="0"/>
                        </a:rPr>
                        <m:t>𝑑𝑧</m:t>
                      </m:r>
                      <m:r>
                        <a:rPr lang="es-ES" b="0" i="1" smtClean="0">
                          <a:latin typeface="Cambria Math" panose="02040503050406030204" pitchFamily="18" charset="0"/>
                        </a:rPr>
                        <m:t>=</m:t>
                      </m:r>
                      <m:r>
                        <a:rPr lang="es-ES" b="0" i="1" smtClean="0">
                          <a:latin typeface="Cambria Math" panose="02040503050406030204" pitchFamily="18" charset="0"/>
                        </a:rPr>
                        <m:t>𝑑</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r>
                        <a:rPr lang="es-ES" b="0" i="1" smtClean="0">
                          <a:latin typeface="Cambria Math" panose="02040503050406030204" pitchFamily="18" charset="0"/>
                        </a:rPr>
                        <m:t>         </m:t>
                      </m:r>
                      <m:r>
                        <a:rPr lang="es-ES" b="0" i="1" smtClean="0">
                          <a:latin typeface="Cambria Math" panose="02040503050406030204" pitchFamily="18" charset="0"/>
                        </a:rPr>
                        <m:t>𝑑𝑡</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𝑣𝑑𝑧</m:t>
                              </m:r>
                              <m:r>
                                <a:rPr lang="es-ES" b="0" i="1" smtClean="0">
                                  <a:latin typeface="Cambria Math" panose="02040503050406030204" pitchFamily="18" charset="0"/>
                                </a:rPr>
                                <m:t>′</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num>
                        <m:den>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1−</m:t>
                              </m:r>
                              <m:f>
                                <m:fPr>
                                  <m:type m:val="lin"/>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rad>
                        </m:den>
                      </m:f>
                    </m:oMath>
                  </m:oMathPara>
                </a14:m>
                <a:endParaRPr lang="es-ES"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35459" y="634314"/>
                <a:ext cx="11162271" cy="6071286"/>
              </a:xfrm>
              <a:blipFill rotWithShape="0">
                <a:blip r:embed="rId2"/>
                <a:stretch>
                  <a:fillRect l="-1147" t="-2209" r="-1092"/>
                </a:stretch>
              </a:blipFill>
            </p:spPr>
            <p:txBody>
              <a:bodyPr/>
              <a:lstStyle/>
              <a:p>
                <a:r>
                  <a:rPr lang="es-AR">
                    <a:noFill/>
                  </a:rPr>
                  <a:t> </a:t>
                </a:r>
              </a:p>
            </p:txBody>
          </p:sp>
        </mc:Fallback>
      </mc:AlternateContent>
    </p:spTree>
    <p:extLst>
      <p:ext uri="{BB962C8B-B14F-4D97-AF65-F5344CB8AC3E}">
        <p14:creationId xmlns:p14="http://schemas.microsoft.com/office/powerpoint/2010/main" val="3607149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4141"/>
            <a:ext cx="10515600" cy="45719"/>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74141"/>
                <a:ext cx="10515600" cy="6102822"/>
              </a:xfrm>
            </p:spPr>
            <p:txBody>
              <a:bodyPr>
                <a:normAutofit lnSpcReduction="10000"/>
              </a:bodyPr>
              <a:lstStyle/>
              <a:p>
                <a:pPr marL="0" indent="0">
                  <a:buNone/>
                </a:pPr>
                <a:r>
                  <a:rPr lang="es-ES" dirty="0" smtClean="0"/>
                  <a:t>De donde se deduce:</a:t>
                </a:r>
              </a:p>
              <a:p>
                <a:pPr marL="0" indent="0">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𝑣𝑑𝑡</m:t>
                          </m:r>
                          <m:r>
                            <a:rPr lang="es-ES" b="0" i="1" smtClean="0">
                              <a:latin typeface="Cambria Math" panose="02040503050406030204" pitchFamily="18" charset="0"/>
                            </a:rPr>
                            <m:t>′</m:t>
                          </m:r>
                        </m:num>
                        <m:den>
                          <m:r>
                            <a:rPr lang="es-ES" b="0" i="1" smtClean="0">
                              <a:latin typeface="Cambria Math" panose="02040503050406030204" pitchFamily="18" charset="0"/>
                            </a:rPr>
                            <m:t>𝑑</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𝑣𝑑𝑥</m:t>
                              </m:r>
                              <m:r>
                                <a:rPr lang="es-ES" b="0" i="1" smtClean="0">
                                  <a:latin typeface="Cambria Math" panose="02040503050406030204" pitchFamily="18" charset="0"/>
                                </a:rPr>
                                <m:t>′</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r>
                                <a:rPr lang="es-ES" b="0" i="1" smtClean="0">
                                  <a:latin typeface="Cambria Math" panose="02040503050406030204" pitchFamily="18" charset="0"/>
                                </a:rPr>
                                <m:t>′</m:t>
                              </m:r>
                            </m:num>
                            <m:den>
                              <m:r>
                                <a:rPr lang="es-ES" b="0" i="1" smtClean="0">
                                  <a:latin typeface="Cambria Math" panose="02040503050406030204" pitchFamily="18" charset="0"/>
                                </a:rPr>
                                <m:t>𝑑𝑡</m:t>
                              </m:r>
                              <m:r>
                                <a:rPr lang="es-ES" b="0" i="1" smtClean="0">
                                  <a:latin typeface="Cambria Math" panose="02040503050406030204" pitchFamily="18" charset="0"/>
                                </a:rPr>
                                <m:t>′</m:t>
                              </m:r>
                            </m:den>
                          </m:f>
                          <m:r>
                            <a:rPr lang="es-ES" b="0" i="1" smtClean="0">
                              <a:latin typeface="Cambria Math" panose="02040503050406030204" pitchFamily="18" charset="0"/>
                            </a:rPr>
                            <m:t>+</m:t>
                          </m:r>
                          <m:r>
                            <a:rPr lang="es-ES" b="0" i="1" smtClean="0">
                              <a:latin typeface="Cambria Math" panose="02040503050406030204" pitchFamily="18" charset="0"/>
                            </a:rPr>
                            <m:t>𝑣</m:t>
                          </m:r>
                        </m:num>
                        <m:den>
                          <m:r>
                            <a:rPr lang="es-ES" b="0" i="1" smtClean="0">
                              <a:latin typeface="Cambria Math" panose="02040503050406030204" pitchFamily="18" charset="0"/>
                            </a:rPr>
                            <m:t>1+</m:t>
                          </m:r>
                          <m:f>
                            <m:fPr>
                              <m:ctrlPr>
                                <a:rPr lang="es-ES" b="0" i="1" smtClean="0">
                                  <a:latin typeface="Cambria Math" panose="02040503050406030204" pitchFamily="18" charset="0"/>
                                </a:rPr>
                              </m:ctrlPr>
                            </m:fPr>
                            <m:num>
                              <m:r>
                                <a:rPr lang="es-ES" b="0" i="1" smtClean="0">
                                  <a:latin typeface="Cambria Math" panose="02040503050406030204" pitchFamily="18" charset="0"/>
                                </a:rPr>
                                <m:t>𝑣</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r>
                                <a:rPr lang="es-ES" b="0" i="1" smtClean="0">
                                  <a:latin typeface="Cambria Math" panose="02040503050406030204" pitchFamily="18" charset="0"/>
                                </a:rPr>
                                <m:t>′</m:t>
                              </m:r>
                            </m:num>
                            <m:den>
                              <m:r>
                                <a:rPr lang="es-ES" b="0" i="1" smtClean="0">
                                  <a:latin typeface="Cambria Math" panose="02040503050406030204" pitchFamily="18" charset="0"/>
                                </a:rPr>
                                <m:t>𝑑𝑡</m:t>
                              </m:r>
                              <m:r>
                                <a:rPr lang="es-ES" b="0" i="1" smtClean="0">
                                  <a:latin typeface="Cambria Math" panose="02040503050406030204" pitchFamily="18" charset="0"/>
                                </a:rPr>
                                <m:t>′</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𝑣</m:t>
                          </m:r>
                        </m:num>
                        <m:den>
                          <m:r>
                            <a:rPr lang="es-ES" b="0" i="1" smtClean="0">
                              <a:latin typeface="Cambria Math" panose="02040503050406030204" pitchFamily="18" charset="0"/>
                            </a:rPr>
                            <m:t>1+</m:t>
                          </m:r>
                          <m:f>
                            <m:fPr>
                              <m:ctrlPr>
                                <a:rPr lang="es-ES" b="0" i="1" smtClean="0">
                                  <a:latin typeface="Cambria Math" panose="02040503050406030204" pitchFamily="18" charset="0"/>
                                </a:rPr>
                              </m:ctrlPr>
                            </m:fPr>
                            <m:num>
                              <m:r>
                                <a:rPr lang="es-ES" b="0" i="1" smtClean="0">
                                  <a:latin typeface="Cambria Math" panose="02040503050406030204" pitchFamily="18" charset="0"/>
                                </a:rPr>
                                <m:t>𝑣</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e>
                                <m:sup>
                                  <m:r>
                                    <a:rPr lang="es-ES" b="0" i="1" smtClean="0">
                                      <a:latin typeface="Cambria Math" panose="02040503050406030204" pitchFamily="18" charset="0"/>
                                    </a:rPr>
                                    <m:t>′</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den>
                      </m:f>
                    </m:oMath>
                  </m:oMathPara>
                </a14:m>
                <a:endParaRPr lang="es-ES" dirty="0" smtClean="0"/>
              </a:p>
              <a:p>
                <a:pPr marL="0" indent="0">
                  <a:buNone/>
                </a:pPr>
                <a:endParaRPr lang="es-ES" dirty="0" smtClean="0"/>
              </a:p>
              <a:p>
                <a:pPr marL="0" indent="0">
                  <a:buNone/>
                </a:pPr>
                <a:r>
                  <a:rPr lang="es-ES" dirty="0"/>
                  <a:t>y</a:t>
                </a:r>
                <a:r>
                  <a:rPr lang="es-ES" dirty="0" smtClean="0"/>
                  <a:t>, en forma similar:</a:t>
                </a:r>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𝑦</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𝑦</m:t>
                                  </m:r>
                                </m:sub>
                              </m:sSub>
                            </m:e>
                            <m:sup>
                              <m:r>
                                <a:rPr lang="es-ES" b="0" i="1" smtClean="0">
                                  <a:latin typeface="Cambria Math" panose="02040503050406030204" pitchFamily="18" charset="0"/>
                                </a:rPr>
                                <m:t>′</m:t>
                              </m:r>
                            </m:sup>
                          </m:sSup>
                          <m:rad>
                            <m:radPr>
                              <m:degHide m:val="on"/>
                              <m:ctrlPr>
                                <a:rPr lang="es-ES" b="0" i="1" smtClean="0">
                                  <a:latin typeface="Cambria Math" panose="02040503050406030204" pitchFamily="18" charset="0"/>
                                </a:rPr>
                              </m:ctrlPr>
                            </m:radPr>
                            <m:deg/>
                            <m:e>
                              <m:r>
                                <a:rPr lang="es-ES" b="0" i="1" smtClean="0">
                                  <a:latin typeface="Cambria Math" panose="02040503050406030204" pitchFamily="18" charset="0"/>
                                </a:rPr>
                                <m:t>1−</m:t>
                              </m:r>
                              <m:f>
                                <m:fPr>
                                  <m:type m:val="lin"/>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rad>
                        </m:num>
                        <m:den>
                          <m:r>
                            <a:rPr lang="es-ES" b="0" i="1" smtClean="0">
                              <a:latin typeface="Cambria Math" panose="02040503050406030204" pitchFamily="18" charset="0"/>
                            </a:rPr>
                            <m:t>1+</m:t>
                          </m:r>
                          <m:f>
                            <m:fPr>
                              <m:ctrlPr>
                                <a:rPr lang="es-ES" b="0" i="1" smtClean="0">
                                  <a:latin typeface="Cambria Math" panose="02040503050406030204" pitchFamily="18" charset="0"/>
                                </a:rPr>
                              </m:ctrlPr>
                            </m:fPr>
                            <m:num>
                              <m:r>
                                <a:rPr lang="es-ES" b="0" i="1" smtClean="0">
                                  <a:latin typeface="Cambria Math" panose="02040503050406030204" pitchFamily="18" charset="0"/>
                                </a:rPr>
                                <m:t>𝑣</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e>
                                <m:sup>
                                  <m:r>
                                    <a:rPr lang="es-ES" b="0" i="1" smtClean="0">
                                      <a:latin typeface="Cambria Math" panose="02040503050406030204" pitchFamily="18" charset="0"/>
                                    </a:rPr>
                                    <m:t>′</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den>
                      </m:f>
                    </m:oMath>
                  </m:oMathPara>
                </a14:m>
                <a:endParaRPr lang="es-ES" dirty="0" smtClean="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b="0" i="1" smtClean="0">
                              <a:latin typeface="Cambria Math" panose="02040503050406030204" pitchFamily="18" charset="0"/>
                            </a:rPr>
                            <m:t>𝑧</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b="0" i="1" smtClean="0">
                                      <a:latin typeface="Cambria Math" panose="02040503050406030204" pitchFamily="18" charset="0"/>
                                    </a:rPr>
                                    <m:t>𝑧</m:t>
                                  </m:r>
                                </m:sub>
                              </m:sSub>
                            </m:e>
                            <m:sup>
                              <m:r>
                                <a:rPr lang="es-ES" i="1">
                                  <a:latin typeface="Cambria Math" panose="02040503050406030204" pitchFamily="18" charset="0"/>
                                </a:rPr>
                                <m:t>′</m:t>
                              </m:r>
                            </m:sup>
                          </m:sSup>
                          <m:rad>
                            <m:radPr>
                              <m:degHide m:val="on"/>
                              <m:ctrlPr>
                                <a:rPr lang="es-ES" i="1">
                                  <a:latin typeface="Cambria Math" panose="02040503050406030204" pitchFamily="18" charset="0"/>
                                </a:rPr>
                              </m:ctrlPr>
                            </m:radPr>
                            <m:deg/>
                            <m:e>
                              <m:r>
                                <a:rPr lang="es-ES" i="1">
                                  <a:latin typeface="Cambria Math" panose="02040503050406030204" pitchFamily="18" charset="0"/>
                                </a:rPr>
                                <m:t>1−</m:t>
                              </m:r>
                              <m:f>
                                <m:fPr>
                                  <m:type m:val="lin"/>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rad>
                        </m:num>
                        <m:den>
                          <m:r>
                            <a:rPr lang="es-ES" i="1">
                              <a:latin typeface="Cambria Math" panose="02040503050406030204" pitchFamily="18" charset="0"/>
                            </a:rPr>
                            <m:t>1+</m:t>
                          </m:r>
                          <m:f>
                            <m:fPr>
                              <m:ctrlPr>
                                <a:rPr lang="es-ES" i="1">
                                  <a:latin typeface="Cambria Math" panose="02040503050406030204" pitchFamily="18" charset="0"/>
                                </a:rPr>
                              </m:ctrlPr>
                            </m:fPr>
                            <m:num>
                              <m:r>
                                <a:rPr lang="es-ES" i="1">
                                  <a:latin typeface="Cambria Math" panose="02040503050406030204" pitchFamily="18" charset="0"/>
                                </a:rPr>
                                <m:t>𝑣</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e>
                                <m:sup>
                                  <m:r>
                                    <a:rPr lang="es-ES" i="1">
                                      <a:latin typeface="Cambria Math" panose="02040503050406030204" pitchFamily="18" charset="0"/>
                                    </a:rPr>
                                    <m:t>′</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den>
                      </m:f>
                    </m:oMath>
                  </m:oMathPara>
                </a14:m>
                <a:endParaRPr lang="es-ES" dirty="0" smtClean="0"/>
              </a:p>
              <a:p>
                <a:pPr marL="0" indent="0">
                  <a:buNone/>
                </a:pPr>
                <a:endParaRPr lang="es-ES" dirty="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74141"/>
                <a:ext cx="10515600" cy="6102822"/>
              </a:xfrm>
              <a:blipFill rotWithShape="0">
                <a:blip r:embed="rId2"/>
                <a:stretch>
                  <a:fillRect l="-1217" t="-2198"/>
                </a:stretch>
              </a:blipFill>
            </p:spPr>
            <p:txBody>
              <a:bodyPr/>
              <a:lstStyle/>
              <a:p>
                <a:r>
                  <a:rPr lang="es-AR">
                    <a:noFill/>
                  </a:rPr>
                  <a:t> </a:t>
                </a:r>
              </a:p>
            </p:txBody>
          </p:sp>
        </mc:Fallback>
      </mc:AlternateContent>
    </p:spTree>
    <p:extLst>
      <p:ext uri="{BB962C8B-B14F-4D97-AF65-F5344CB8AC3E}">
        <p14:creationId xmlns:p14="http://schemas.microsoft.com/office/powerpoint/2010/main" val="1720647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62313"/>
          </a:xfrm>
        </p:spPr>
        <p:txBody>
          <a:bodyPr>
            <a:normAutofit fontScale="90000"/>
          </a:bodyPr>
          <a:lstStyle/>
          <a:p>
            <a:pPr algn="ctr"/>
            <a:r>
              <a:rPr lang="es-ES" sz="6000" b="1" dirty="0" smtClean="0"/>
              <a:t>EJEMPLO</a:t>
            </a:r>
            <a:endParaRPr lang="es-AR" sz="60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29962" y="1227438"/>
                <a:ext cx="10515600" cy="5369654"/>
              </a:xfrm>
            </p:spPr>
            <p:txBody>
              <a:bodyPr>
                <a:normAutofit fontScale="92500" lnSpcReduction="20000"/>
              </a:bodyPr>
              <a:lstStyle/>
              <a:p>
                <a:pPr marL="0" indent="0">
                  <a:lnSpc>
                    <a:spcPct val="150000"/>
                  </a:lnSpc>
                  <a:spcBef>
                    <a:spcPts val="0"/>
                  </a:spcBef>
                  <a:buNone/>
                </a:pPr>
                <a:r>
                  <a:rPr lang="es-ES" dirty="0" smtClean="0"/>
                  <a:t>Si  </a:t>
                </a:r>
                <a14:m>
                  <m:oMath xmlns:m="http://schemas.openxmlformats.org/officeDocument/2006/math">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e>
                      <m:sup>
                        <m:r>
                          <a:rPr lang="es-ES" i="1">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𝑐</m:t>
                    </m:r>
                  </m:oMath>
                </a14:m>
                <a:r>
                  <a:rPr lang="es-ES" dirty="0" smtClean="0"/>
                  <a:t>, es decir, si un haz de luz es emitido en el sistema de referencia móvil S’ en la dirección del movimiento relativo a S, un observador en el sistema de referencia S mide la velocidad:</a:t>
                </a:r>
                <a:endParaRPr lang="es-ES" i="1" dirty="0" smtClean="0">
                  <a:latin typeface="Cambria Math" panose="02040503050406030204" pitchFamily="18" charset="0"/>
                </a:endParaRPr>
              </a:p>
              <a:p>
                <a:pPr marL="0" indent="0">
                  <a:lnSpc>
                    <a:spcPct val="150000"/>
                  </a:lnSpc>
                  <a:spcBef>
                    <a:spcPts val="0"/>
                  </a:spcBef>
                  <a:buNone/>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r>
                        <a:rPr lang="es-ES" i="1" smtClean="0">
                          <a:latin typeface="Cambria Math" panose="02040503050406030204" pitchFamily="18" charset="0"/>
                        </a:rPr>
                        <m:t>=</m:t>
                      </m:r>
                      <m:f>
                        <m:fPr>
                          <m:ctrlPr>
                            <a:rPr lang="es-ES" i="1" smtClean="0">
                              <a:latin typeface="Cambria Math" panose="02040503050406030204" pitchFamily="18" charset="0"/>
                            </a:rPr>
                          </m:ctrlPr>
                        </m:fPr>
                        <m:num>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e>
                            <m:sup>
                              <m:r>
                                <a:rPr lang="es-ES" i="1">
                                  <a:latin typeface="Cambria Math" panose="02040503050406030204" pitchFamily="18" charset="0"/>
                                </a:rPr>
                                <m:t>′</m:t>
                              </m:r>
                            </m:sup>
                          </m:sSup>
                          <m:r>
                            <a:rPr lang="es-ES" i="1">
                              <a:latin typeface="Cambria Math" panose="02040503050406030204" pitchFamily="18" charset="0"/>
                            </a:rPr>
                            <m:t>+</m:t>
                          </m:r>
                          <m:r>
                            <a:rPr lang="es-ES" i="1">
                              <a:latin typeface="Cambria Math" panose="02040503050406030204" pitchFamily="18" charset="0"/>
                            </a:rPr>
                            <m:t>𝑣</m:t>
                          </m:r>
                        </m:num>
                        <m:den>
                          <m:r>
                            <a:rPr lang="es-ES" i="1">
                              <a:latin typeface="Cambria Math" panose="02040503050406030204" pitchFamily="18" charset="0"/>
                            </a:rPr>
                            <m:t>1+</m:t>
                          </m:r>
                          <m:f>
                            <m:fPr>
                              <m:ctrlPr>
                                <a:rPr lang="es-ES" i="1">
                                  <a:latin typeface="Cambria Math" panose="02040503050406030204" pitchFamily="18" charset="0"/>
                                </a:rPr>
                              </m:ctrlPr>
                            </m:fPr>
                            <m:num>
                              <m:r>
                                <a:rPr lang="es-ES" i="1">
                                  <a:latin typeface="Cambria Math" panose="02040503050406030204" pitchFamily="18" charset="0"/>
                                </a:rPr>
                                <m:t>𝑣</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𝑣</m:t>
                                      </m:r>
                                    </m:e>
                                    <m:sub>
                                      <m:r>
                                        <a:rPr lang="es-ES" i="1">
                                          <a:latin typeface="Cambria Math" panose="02040503050406030204" pitchFamily="18" charset="0"/>
                                        </a:rPr>
                                        <m:t>𝑥</m:t>
                                      </m:r>
                                    </m:sub>
                                  </m:sSub>
                                </m:e>
                                <m:sup>
                                  <m:r>
                                    <a:rPr lang="es-ES" i="1">
                                      <a:latin typeface="Cambria Math" panose="02040503050406030204" pitchFamily="18" charset="0"/>
                                    </a:rPr>
                                    <m:t>′</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𝑐</m:t>
                          </m:r>
                          <m:r>
                            <a:rPr lang="es-ES" b="0" i="1" smtClean="0">
                              <a:latin typeface="Cambria Math" panose="02040503050406030204" pitchFamily="18" charset="0"/>
                            </a:rPr>
                            <m:t>+</m:t>
                          </m:r>
                          <m:r>
                            <a:rPr lang="es-ES" b="0" i="1" smtClean="0">
                              <a:latin typeface="Cambria Math" panose="02040503050406030204" pitchFamily="18" charset="0"/>
                            </a:rPr>
                            <m:t>𝑣</m:t>
                          </m:r>
                        </m:num>
                        <m:den>
                          <m:r>
                            <a:rPr lang="es-ES" b="0" i="1" smtClean="0">
                              <a:latin typeface="Cambria Math" panose="02040503050406030204" pitchFamily="18" charset="0"/>
                            </a:rPr>
                            <m:t>1+</m:t>
                          </m:r>
                          <m:f>
                            <m:fPr>
                              <m:ctrlPr>
                                <a:rPr lang="es-ES" b="0" i="1" smtClean="0">
                                  <a:latin typeface="Cambria Math" panose="02040503050406030204" pitchFamily="18" charset="0"/>
                                </a:rPr>
                              </m:ctrlPr>
                            </m:fPr>
                            <m:num>
                              <m:r>
                                <a:rPr lang="es-ES" b="0" i="1" smtClean="0">
                                  <a:latin typeface="Cambria Math" panose="02040503050406030204" pitchFamily="18" charset="0"/>
                                </a:rPr>
                                <m:t>𝑣𝑐</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𝑐</m:t>
                          </m:r>
                          <m:r>
                            <a:rPr lang="es-ES" b="0" i="1" smtClean="0">
                              <a:latin typeface="Cambria Math" panose="02040503050406030204" pitchFamily="18" charset="0"/>
                            </a:rPr>
                            <m:t>(</m:t>
                          </m:r>
                          <m:r>
                            <a:rPr lang="es-ES" b="0" i="1" smtClean="0">
                              <a:latin typeface="Cambria Math" panose="02040503050406030204" pitchFamily="18" charset="0"/>
                            </a:rPr>
                            <m:t>𝑐</m:t>
                          </m:r>
                          <m:r>
                            <a:rPr lang="es-ES" b="0" i="1" smtClean="0">
                              <a:latin typeface="Cambria Math" panose="02040503050406030204" pitchFamily="18" charset="0"/>
                            </a:rPr>
                            <m:t>+</m:t>
                          </m:r>
                          <m:r>
                            <a:rPr lang="es-ES" b="0" i="1" smtClean="0">
                              <a:latin typeface="Cambria Math" panose="02040503050406030204" pitchFamily="18" charset="0"/>
                            </a:rPr>
                            <m:t>𝑣</m:t>
                          </m:r>
                          <m:r>
                            <a:rPr lang="es-ES" b="0" i="1" smtClean="0">
                              <a:latin typeface="Cambria Math" panose="02040503050406030204" pitchFamily="18" charset="0"/>
                            </a:rPr>
                            <m:t>)</m:t>
                          </m:r>
                        </m:num>
                        <m:den>
                          <m:r>
                            <a:rPr lang="es-ES" b="0" i="1" smtClean="0">
                              <a:latin typeface="Cambria Math" panose="02040503050406030204" pitchFamily="18" charset="0"/>
                            </a:rPr>
                            <m:t>𝑐</m:t>
                          </m:r>
                          <m:r>
                            <a:rPr lang="es-ES" b="0" i="1" smtClean="0">
                              <a:latin typeface="Cambria Math" panose="02040503050406030204" pitchFamily="18" charset="0"/>
                            </a:rPr>
                            <m:t>+</m:t>
                          </m:r>
                          <m:r>
                            <a:rPr lang="es-ES" b="0" i="1" smtClean="0">
                              <a:latin typeface="Cambria Math" panose="02040503050406030204" pitchFamily="18" charset="0"/>
                            </a:rPr>
                            <m:t>𝑣</m:t>
                          </m:r>
                        </m:den>
                      </m:f>
                      <m:r>
                        <a:rPr lang="es-ES" b="0" i="1" smtClean="0">
                          <a:latin typeface="Cambria Math" panose="02040503050406030204" pitchFamily="18" charset="0"/>
                        </a:rPr>
                        <m:t>=</m:t>
                      </m:r>
                      <m:r>
                        <a:rPr lang="es-ES" b="0" i="1" smtClean="0">
                          <a:latin typeface="Cambria Math" panose="02040503050406030204" pitchFamily="18" charset="0"/>
                        </a:rPr>
                        <m:t>𝑐</m:t>
                      </m:r>
                    </m:oMath>
                  </m:oMathPara>
                </a14:m>
                <a:endParaRPr lang="es-ES" dirty="0" smtClean="0"/>
              </a:p>
              <a:p>
                <a:pPr marL="0" indent="0">
                  <a:lnSpc>
                    <a:spcPct val="150000"/>
                  </a:lnSpc>
                  <a:spcBef>
                    <a:spcPts val="0"/>
                  </a:spcBef>
                  <a:buNone/>
                </a:pPr>
                <a:endParaRPr lang="es-ES" dirty="0" smtClean="0"/>
              </a:p>
              <a:p>
                <a:pPr marL="0" indent="0">
                  <a:lnSpc>
                    <a:spcPct val="150000"/>
                  </a:lnSpc>
                  <a:spcBef>
                    <a:spcPts val="0"/>
                  </a:spcBef>
                  <a:buNone/>
                </a:pPr>
                <a:r>
                  <a:rPr lang="es-ES" dirty="0" smtClean="0"/>
                  <a:t>En consecuencia, los dos observadores, el fijo y el móvil  miden el mismo valor para la velocidad de la luz, como debe ser. </a:t>
                </a:r>
              </a:p>
              <a:p>
                <a:pPr marL="0" indent="0">
                  <a:lnSpc>
                    <a:spcPct val="150000"/>
                  </a:lnSpc>
                  <a:spcBef>
                    <a:spcPts val="0"/>
                  </a:spcBef>
                  <a:buNone/>
                </a:pPr>
                <a:r>
                  <a:rPr lang="es-ES" dirty="0" smtClean="0"/>
                  <a:t>              </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29962" y="1227438"/>
                <a:ext cx="10515600" cy="5369654"/>
              </a:xfrm>
              <a:blipFill rotWithShape="0">
                <a:blip r:embed="rId2"/>
                <a:stretch>
                  <a:fillRect l="-1043"/>
                </a:stretch>
              </a:blipFill>
            </p:spPr>
            <p:txBody>
              <a:bodyPr/>
              <a:lstStyle/>
              <a:p>
                <a:r>
                  <a:rPr lang="es-AR">
                    <a:noFill/>
                  </a:rPr>
                  <a:t> </a:t>
                </a:r>
              </a:p>
            </p:txBody>
          </p:sp>
        </mc:Fallback>
      </mc:AlternateContent>
    </p:spTree>
    <p:extLst>
      <p:ext uri="{BB962C8B-B14F-4D97-AF65-F5344CB8AC3E}">
        <p14:creationId xmlns:p14="http://schemas.microsoft.com/office/powerpoint/2010/main" val="1879343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EXPERIMENTO DE MICHELSON Y MORLEY</a:t>
            </a:r>
            <a:br>
              <a:rPr lang="es-ES" b="1" dirty="0" smtClean="0"/>
            </a:br>
            <a:r>
              <a:rPr lang="es-ES" b="1" dirty="0" smtClean="0"/>
              <a:t>INTRODUCCIÓN </a:t>
            </a:r>
            <a:endParaRPr lang="es-AR" b="1" dirty="0"/>
          </a:p>
        </p:txBody>
      </p:sp>
      <p:pic>
        <p:nvPicPr>
          <p:cNvPr id="4" name="Marcador de contenido 3"/>
          <p:cNvPicPr>
            <a:picLocks noGrp="1" noChangeAspect="1"/>
          </p:cNvPicPr>
          <p:nvPr>
            <p:ph idx="1"/>
          </p:nvPr>
        </p:nvPicPr>
        <p:blipFill>
          <a:blip r:embed="rId2"/>
          <a:stretch>
            <a:fillRect/>
          </a:stretch>
        </p:blipFill>
        <p:spPr>
          <a:xfrm>
            <a:off x="1533525" y="2248694"/>
            <a:ext cx="9124950" cy="3505200"/>
          </a:xfrm>
          <a:prstGeom prst="rect">
            <a:avLst/>
          </a:prstGeom>
        </p:spPr>
      </p:pic>
    </p:spTree>
    <p:extLst>
      <p:ext uri="{BB962C8B-B14F-4D97-AF65-F5344CB8AC3E}">
        <p14:creationId xmlns:p14="http://schemas.microsoft.com/office/powerpoint/2010/main" val="2204818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904"/>
            <a:ext cx="10515600" cy="510746"/>
          </a:xfrm>
        </p:spPr>
        <p:txBody>
          <a:bodyPr>
            <a:normAutofit fontScale="90000"/>
          </a:bodyPr>
          <a:lstStyle/>
          <a:p>
            <a:pPr algn="ctr"/>
            <a:r>
              <a:rPr lang="es-ES" b="1" dirty="0" smtClean="0"/>
              <a:t>DINÁMICA RELATIVISTA</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510746"/>
                <a:ext cx="10515600" cy="6347254"/>
              </a:xfrm>
            </p:spPr>
            <p:txBody>
              <a:bodyPr/>
              <a:lstStyle/>
              <a:p>
                <a:pPr marL="0" indent="0">
                  <a:buNone/>
                </a:pPr>
                <a:r>
                  <a:rPr lang="es-ES" b="1" dirty="0" smtClean="0"/>
                  <a:t>Conservación de la cantidad de movimiento</a:t>
                </a:r>
              </a:p>
              <a:p>
                <a:pPr marL="0" indent="0" algn="just">
                  <a:buNone/>
                </a:pPr>
                <a:r>
                  <a:rPr lang="es-ES" sz="2400" dirty="0" smtClean="0"/>
                  <a:t>Debemos definir la cantidad de movimiento de un sistema de partículas, de tal manera que se conserve, con independencia del sistema de referencia inercial desde el cual se lo observe:</a:t>
                </a:r>
              </a:p>
              <a:p>
                <a:pPr marL="0" indent="0" algn="just">
                  <a:buNone/>
                </a:pPr>
                <a:r>
                  <a:rPr lang="es-ES" sz="2400" dirty="0" smtClean="0"/>
                  <a:t>Ejemplo: Sean dos partículas de igual masa </a:t>
                </a:r>
                <a14:m>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𝑚</m:t>
                        </m:r>
                      </m:e>
                      <m:sub>
                        <m:r>
                          <a:rPr lang="es-ES" sz="2400" b="0" i="1" smtClean="0">
                            <a:latin typeface="Cambria Math" panose="02040503050406030204" pitchFamily="18" charset="0"/>
                          </a:rPr>
                          <m:t>0</m:t>
                        </m:r>
                      </m:sub>
                    </m:sSub>
                  </m:oMath>
                </a14:m>
                <a:r>
                  <a:rPr lang="es-AR" sz="2400" dirty="0" smtClean="0"/>
                  <a:t>. Elijamos S de tal manera que las dos partículas se aproximen con velocidad opuestas de igual módulo, tal que la cantidad de movimiento total del sistema se anula: </a:t>
                </a:r>
                <a14:m>
                  <m:oMath xmlns:m="http://schemas.openxmlformats.org/officeDocument/2006/math">
                    <m:acc>
                      <m:accPr>
                        <m:chr m:val="̅"/>
                        <m:ctrlPr>
                          <a:rPr lang="es-AR" sz="2400" i="1" smtClean="0">
                            <a:latin typeface="Cambria Math" panose="02040503050406030204" pitchFamily="18" charset="0"/>
                          </a:rPr>
                        </m:ctrlPr>
                      </m:accPr>
                      <m:e>
                        <m:r>
                          <a:rPr lang="es-ES" sz="2400" b="0" i="1" smtClean="0">
                            <a:latin typeface="Cambria Math" panose="02040503050406030204" pitchFamily="18" charset="0"/>
                          </a:rPr>
                          <m:t>𝑝</m:t>
                        </m:r>
                      </m:e>
                    </m:acc>
                    <m:r>
                      <a:rPr lang="es-ES" sz="2400" b="0" i="1" smtClean="0">
                        <a:latin typeface="Cambria Math" panose="02040503050406030204" pitchFamily="18" charset="0"/>
                      </a:rPr>
                      <m:t>=</m:t>
                    </m:r>
                    <m:acc>
                      <m:accPr>
                        <m:chr m:val="̅"/>
                        <m:ctrlPr>
                          <a:rPr lang="es-ES" sz="2400" b="0" i="1" smtClean="0">
                            <a:latin typeface="Cambria Math" panose="02040503050406030204" pitchFamily="18" charset="0"/>
                          </a:rPr>
                        </m:ctrlPr>
                      </m:accPr>
                      <m:e>
                        <m:r>
                          <a:rPr lang="es-ES" sz="2400" b="0" i="1" smtClean="0">
                            <a:latin typeface="Cambria Math" panose="02040503050406030204" pitchFamily="18" charset="0"/>
                          </a:rPr>
                          <m:t>0</m:t>
                        </m:r>
                      </m:e>
                    </m:acc>
                  </m:oMath>
                </a14:m>
                <a:r>
                  <a:rPr lang="es-AR" sz="2400" dirty="0" smtClean="0"/>
                  <a:t>.</a:t>
                </a:r>
              </a:p>
              <a:p>
                <a:pPr marL="0" indent="0" algn="just">
                  <a:buNone/>
                </a:pPr>
                <a:endParaRPr lang="es-AR" sz="2400" dirty="0" smtClean="0"/>
              </a:p>
              <a:p>
                <a:pPr marL="0" indent="0" algn="just">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510746"/>
                <a:ext cx="10515600" cy="6347254"/>
              </a:xfrm>
              <a:blipFill rotWithShape="0">
                <a:blip r:embed="rId2"/>
                <a:stretch>
                  <a:fillRect l="-1217" t="-1633" r="-870"/>
                </a:stretch>
              </a:blipFill>
            </p:spPr>
            <p:txBody>
              <a:bodyPr/>
              <a:lstStyle/>
              <a:p>
                <a:r>
                  <a:rPr lang="es-AR">
                    <a:noFill/>
                  </a:rPr>
                  <a:t> </a:t>
                </a:r>
              </a:p>
            </p:txBody>
          </p:sp>
        </mc:Fallback>
      </mc:AlternateContent>
      <p:pic>
        <p:nvPicPr>
          <p:cNvPr id="7" name="Imagen 6"/>
          <p:cNvPicPr>
            <a:picLocks noChangeAspect="1"/>
          </p:cNvPicPr>
          <p:nvPr/>
        </p:nvPicPr>
        <p:blipFill>
          <a:blip r:embed="rId3"/>
          <a:stretch>
            <a:fillRect/>
          </a:stretch>
        </p:blipFill>
        <p:spPr>
          <a:xfrm>
            <a:off x="3257292" y="3312125"/>
            <a:ext cx="5924550" cy="3314700"/>
          </a:xfrm>
          <a:prstGeom prst="rect">
            <a:avLst/>
          </a:prstGeom>
        </p:spPr>
      </p:pic>
      <p:pic>
        <p:nvPicPr>
          <p:cNvPr id="8" name="Imagen 7"/>
          <p:cNvPicPr>
            <a:picLocks noChangeAspect="1"/>
          </p:cNvPicPr>
          <p:nvPr/>
        </p:nvPicPr>
        <p:blipFill>
          <a:blip r:embed="rId4"/>
          <a:stretch>
            <a:fillRect/>
          </a:stretch>
        </p:blipFill>
        <p:spPr>
          <a:xfrm>
            <a:off x="2449212" y="3205676"/>
            <a:ext cx="571500" cy="352425"/>
          </a:xfrm>
          <a:prstGeom prst="rect">
            <a:avLst/>
          </a:prstGeom>
        </p:spPr>
      </p:pic>
    </p:spTree>
    <p:extLst>
      <p:ext uri="{BB962C8B-B14F-4D97-AF65-F5344CB8AC3E}">
        <p14:creationId xmlns:p14="http://schemas.microsoft.com/office/powerpoint/2010/main" val="4027975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9718"/>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67714" y="0"/>
                <a:ext cx="10515600" cy="6697362"/>
              </a:xfrm>
            </p:spPr>
            <p:txBody>
              <a:bodyPr>
                <a:normAutofit fontScale="25000" lnSpcReduction="20000"/>
              </a:bodyPr>
              <a:lstStyle/>
              <a:p>
                <a:pPr marL="0" indent="0" algn="just">
                  <a:buNone/>
                </a:pPr>
                <a:endParaRPr lang="es-ES" dirty="0" smtClean="0"/>
              </a:p>
              <a:p>
                <a:pPr marL="0" indent="0" algn="just">
                  <a:lnSpc>
                    <a:spcPct val="170000"/>
                  </a:lnSpc>
                  <a:spcBef>
                    <a:spcPts val="0"/>
                  </a:spcBef>
                  <a:buNone/>
                </a:pPr>
                <a:r>
                  <a:rPr lang="es-ES" sz="6200" dirty="0" smtClean="0"/>
                  <a:t>Supongamos un sistema de referencia S’ que se mueve con velocidad </a:t>
                </a:r>
                <a14:m>
                  <m:oMath xmlns:m="http://schemas.openxmlformats.org/officeDocument/2006/math">
                    <m:acc>
                      <m:accPr>
                        <m:chr m:val="̅"/>
                        <m:ctrlPr>
                          <a:rPr lang="es-ES" sz="6200" i="1" smtClean="0">
                            <a:latin typeface="Cambria Math" panose="02040503050406030204" pitchFamily="18" charset="0"/>
                          </a:rPr>
                        </m:ctrlPr>
                      </m:accPr>
                      <m:e>
                        <m:r>
                          <a:rPr lang="es-ES" sz="6200" b="0" i="1" smtClean="0">
                            <a:latin typeface="Cambria Math" panose="02040503050406030204" pitchFamily="18" charset="0"/>
                          </a:rPr>
                          <m:t>𝑣</m:t>
                        </m:r>
                      </m:e>
                    </m:acc>
                    <m:r>
                      <a:rPr lang="es-ES" sz="6200" b="0" i="1" smtClean="0">
                        <a:latin typeface="Cambria Math" panose="02040503050406030204" pitchFamily="18" charset="0"/>
                      </a:rPr>
                      <m:t>=</m:t>
                    </m:r>
                    <m:r>
                      <a:rPr lang="es-ES" sz="6200" b="0" i="1" smtClean="0">
                        <a:latin typeface="Cambria Math" panose="02040503050406030204" pitchFamily="18" charset="0"/>
                      </a:rPr>
                      <m:t>𝑣</m:t>
                    </m:r>
                    <m:acc>
                      <m:accPr>
                        <m:chr m:val="̅"/>
                        <m:ctrlPr>
                          <a:rPr lang="es-ES" sz="6200" b="0" i="1" smtClean="0">
                            <a:latin typeface="Cambria Math" panose="02040503050406030204" pitchFamily="18" charset="0"/>
                          </a:rPr>
                        </m:ctrlPr>
                      </m:accPr>
                      <m:e>
                        <m:r>
                          <a:rPr lang="es-ES" sz="6200" b="0" i="1" smtClean="0">
                            <a:latin typeface="Cambria Math" panose="02040503050406030204" pitchFamily="18" charset="0"/>
                          </a:rPr>
                          <m:t>𝑖</m:t>
                        </m:r>
                      </m:e>
                    </m:acc>
                  </m:oMath>
                </a14:m>
                <a:r>
                  <a:rPr lang="es-AR" sz="6200" dirty="0" smtClean="0"/>
                  <a:t>  respecto de S. Utilizando las fórmulas para transformación de velocidades obtenemos:</a:t>
                </a:r>
              </a:p>
              <a:p>
                <a:pPr marL="0" indent="0" algn="just">
                  <a:buNone/>
                </a:pPr>
                <a14:m>
                  <m:oMathPara xmlns:m="http://schemas.openxmlformats.org/officeDocument/2006/math">
                    <m:oMathParaPr>
                      <m:jc m:val="centerGroup"/>
                    </m:oMathParaPr>
                    <m:oMath xmlns:m="http://schemas.openxmlformats.org/officeDocument/2006/math">
                      <m:sSup>
                        <m:sSupPr>
                          <m:ctrlPr>
                            <a:rPr lang="es-AR" sz="8000" b="1" i="1" smtClean="0">
                              <a:latin typeface="Cambria Math" panose="02040503050406030204" pitchFamily="18" charset="0"/>
                            </a:rPr>
                          </m:ctrlPr>
                        </m:sSupPr>
                        <m:e>
                          <m:sSub>
                            <m:sSubPr>
                              <m:ctrlPr>
                                <a:rPr lang="es-AR" sz="8000" b="1" i="1" smtClean="0">
                                  <a:latin typeface="Cambria Math" panose="02040503050406030204" pitchFamily="18" charset="0"/>
                                </a:rPr>
                              </m:ctrlPr>
                            </m:sSubPr>
                            <m:e>
                              <m:r>
                                <a:rPr lang="es-ES" sz="8000" b="1" i="1" smtClean="0">
                                  <a:latin typeface="Cambria Math" panose="02040503050406030204" pitchFamily="18" charset="0"/>
                                </a:rPr>
                                <m:t>𝒗</m:t>
                              </m:r>
                            </m:e>
                            <m:sub>
                              <m:r>
                                <a:rPr lang="es-ES" sz="8000" b="1" i="1" smtClean="0">
                                  <a:latin typeface="Cambria Math" panose="02040503050406030204" pitchFamily="18" charset="0"/>
                                </a:rPr>
                                <m:t>𝒙</m:t>
                              </m:r>
                            </m:sub>
                          </m:sSub>
                        </m:e>
                        <m:sup>
                          <m:r>
                            <a:rPr lang="es-ES" sz="8000" b="1" i="1" smtClean="0">
                              <a:latin typeface="Cambria Math" panose="02040503050406030204" pitchFamily="18" charset="0"/>
                            </a:rPr>
                            <m:t>′</m:t>
                          </m:r>
                        </m:sup>
                      </m:sSup>
                      <m:d>
                        <m:dPr>
                          <m:ctrlPr>
                            <a:rPr lang="es-ES" sz="8000" b="1" i="1" smtClean="0">
                              <a:latin typeface="Cambria Math" panose="02040503050406030204" pitchFamily="18" charset="0"/>
                            </a:rPr>
                          </m:ctrlPr>
                        </m:dPr>
                        <m:e>
                          <m:r>
                            <a:rPr lang="es-ES" sz="8000" b="1" i="1" smtClean="0">
                              <a:latin typeface="Cambria Math" panose="02040503050406030204" pitchFamily="18" charset="0"/>
                            </a:rPr>
                            <m:t>𝟏</m:t>
                          </m:r>
                        </m:e>
                      </m:d>
                      <m:r>
                        <a:rPr lang="es-ES" sz="8000" b="1" i="1" smtClean="0">
                          <a:latin typeface="Cambria Math" panose="02040503050406030204" pitchFamily="18" charset="0"/>
                        </a:rPr>
                        <m:t>=</m:t>
                      </m:r>
                      <m:f>
                        <m:fPr>
                          <m:ctrlPr>
                            <a:rPr lang="es-ES" sz="8000" b="1" i="1" smtClean="0">
                              <a:latin typeface="Cambria Math" panose="02040503050406030204" pitchFamily="18" charset="0"/>
                            </a:rPr>
                          </m:ctrlPr>
                        </m:fPr>
                        <m:num>
                          <m:sSub>
                            <m:sSubPr>
                              <m:ctrlPr>
                                <a:rPr lang="es-ES" sz="8000" b="1" i="1" smtClean="0">
                                  <a:latin typeface="Cambria Math" panose="02040503050406030204" pitchFamily="18" charset="0"/>
                                </a:rPr>
                              </m:ctrlPr>
                            </m:sSubPr>
                            <m:e>
                              <m:r>
                                <a:rPr lang="es-ES" sz="8000" b="1" i="1" smtClean="0">
                                  <a:latin typeface="Cambria Math" panose="02040503050406030204" pitchFamily="18" charset="0"/>
                                </a:rPr>
                                <m:t>𝒗</m:t>
                              </m:r>
                            </m:e>
                            <m:sub>
                              <m:r>
                                <a:rPr lang="es-ES" sz="8000" b="1" i="1" smtClean="0">
                                  <a:latin typeface="Cambria Math" panose="02040503050406030204" pitchFamily="18" charset="0"/>
                                </a:rPr>
                                <m:t>𝒙</m:t>
                              </m:r>
                            </m:sub>
                          </m:sSub>
                          <m:r>
                            <a:rPr lang="es-ES" sz="8000" b="1" i="1" smtClean="0">
                              <a:latin typeface="Cambria Math" panose="02040503050406030204" pitchFamily="18" charset="0"/>
                            </a:rPr>
                            <m:t>−</m:t>
                          </m:r>
                          <m:r>
                            <a:rPr lang="es-ES" sz="8000" b="1" i="1" smtClean="0">
                              <a:latin typeface="Cambria Math" panose="02040503050406030204" pitchFamily="18" charset="0"/>
                            </a:rPr>
                            <m:t>𝒗</m:t>
                          </m:r>
                        </m:num>
                        <m:den>
                          <m:r>
                            <a:rPr lang="es-ES" sz="8000" b="1" i="1" smtClean="0">
                              <a:latin typeface="Cambria Math" panose="02040503050406030204" pitchFamily="18" charset="0"/>
                            </a:rPr>
                            <m:t>𝟏</m:t>
                          </m:r>
                          <m:r>
                            <a:rPr lang="es-ES" sz="8000" b="1" i="1" smtClean="0">
                              <a:latin typeface="Cambria Math" panose="02040503050406030204" pitchFamily="18" charset="0"/>
                            </a:rPr>
                            <m:t>−</m:t>
                          </m:r>
                          <m:r>
                            <a:rPr lang="es-ES" sz="8000" b="1" i="1" smtClean="0">
                              <a:latin typeface="Cambria Math" panose="02040503050406030204" pitchFamily="18" charset="0"/>
                              <a:ea typeface="Cambria Math" panose="02040503050406030204" pitchFamily="18" charset="0"/>
                            </a:rPr>
                            <m:t>𝜷</m:t>
                          </m:r>
                          <m:f>
                            <m:fPr>
                              <m:ctrlPr>
                                <a:rPr lang="es-ES" sz="8000" b="1" i="1" smtClean="0">
                                  <a:latin typeface="Cambria Math" panose="02040503050406030204" pitchFamily="18" charset="0"/>
                                  <a:ea typeface="Cambria Math" panose="02040503050406030204" pitchFamily="18" charset="0"/>
                                </a:rPr>
                              </m:ctrlPr>
                            </m:fPr>
                            <m:num>
                              <m:sSub>
                                <m:sSubPr>
                                  <m:ctrlPr>
                                    <a:rPr lang="es-ES" sz="8000" b="1" i="1" smtClean="0">
                                      <a:latin typeface="Cambria Math" panose="02040503050406030204" pitchFamily="18" charset="0"/>
                                      <a:ea typeface="Cambria Math" panose="02040503050406030204" pitchFamily="18" charset="0"/>
                                    </a:rPr>
                                  </m:ctrlPr>
                                </m:sSubPr>
                                <m:e>
                                  <m:r>
                                    <a:rPr lang="es-ES" sz="8000" b="1" i="1" smtClean="0">
                                      <a:latin typeface="Cambria Math" panose="02040503050406030204" pitchFamily="18" charset="0"/>
                                      <a:ea typeface="Cambria Math" panose="02040503050406030204" pitchFamily="18" charset="0"/>
                                    </a:rPr>
                                    <m:t>𝒗</m:t>
                                  </m:r>
                                </m:e>
                                <m:sub>
                                  <m:r>
                                    <a:rPr lang="es-ES" sz="8000" b="1" i="1" smtClean="0">
                                      <a:latin typeface="Cambria Math" panose="02040503050406030204" pitchFamily="18" charset="0"/>
                                      <a:ea typeface="Cambria Math" panose="02040503050406030204" pitchFamily="18" charset="0"/>
                                    </a:rPr>
                                    <m:t>𝒙</m:t>
                                  </m:r>
                                </m:sub>
                              </m:sSub>
                            </m:num>
                            <m:den>
                              <m:r>
                                <a:rPr lang="es-ES" sz="8000" b="1" i="1" smtClean="0">
                                  <a:latin typeface="Cambria Math" panose="02040503050406030204" pitchFamily="18" charset="0"/>
                                  <a:ea typeface="Cambria Math" panose="02040503050406030204" pitchFamily="18" charset="0"/>
                                </a:rPr>
                                <m:t>𝒄</m:t>
                              </m:r>
                            </m:den>
                          </m:f>
                        </m:den>
                      </m:f>
                      <m:sSup>
                        <m:sSupPr>
                          <m:ctrlPr>
                            <a:rPr lang="es-AR" sz="8000" b="1" i="1">
                              <a:latin typeface="Cambria Math" panose="02040503050406030204" pitchFamily="18" charset="0"/>
                            </a:rPr>
                          </m:ctrlPr>
                        </m:sSupPr>
                        <m:e>
                          <m:r>
                            <a:rPr lang="es-ES" sz="8000" b="1" i="1" smtClean="0">
                              <a:latin typeface="Cambria Math" panose="02040503050406030204" pitchFamily="18" charset="0"/>
                            </a:rPr>
                            <m:t>               </m:t>
                          </m:r>
                          <m:sSub>
                            <m:sSubPr>
                              <m:ctrlPr>
                                <a:rPr lang="es-AR"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𝒙</m:t>
                              </m:r>
                            </m:sub>
                          </m:sSub>
                        </m:e>
                        <m:sup>
                          <m:r>
                            <a:rPr lang="es-ES" sz="8000" b="1" i="1">
                              <a:latin typeface="Cambria Math" panose="02040503050406030204" pitchFamily="18" charset="0"/>
                            </a:rPr>
                            <m:t>′</m:t>
                          </m:r>
                        </m:sup>
                      </m:sSup>
                      <m:d>
                        <m:dPr>
                          <m:ctrlPr>
                            <a:rPr lang="es-ES" sz="8000" b="1" i="1">
                              <a:latin typeface="Cambria Math" panose="02040503050406030204" pitchFamily="18" charset="0"/>
                            </a:rPr>
                          </m:ctrlPr>
                        </m:dPr>
                        <m:e>
                          <m:r>
                            <a:rPr lang="es-ES" sz="8000" b="1" i="1" smtClean="0">
                              <a:latin typeface="Cambria Math" panose="02040503050406030204" pitchFamily="18" charset="0"/>
                            </a:rPr>
                            <m:t>𝟐</m:t>
                          </m:r>
                        </m:e>
                      </m:d>
                      <m:r>
                        <a:rPr lang="es-ES" sz="8000" b="1" i="1">
                          <a:latin typeface="Cambria Math" panose="02040503050406030204" pitchFamily="18" charset="0"/>
                        </a:rPr>
                        <m:t>=</m:t>
                      </m:r>
                      <m:f>
                        <m:fPr>
                          <m:ctrlPr>
                            <a:rPr lang="es-ES" sz="8000" b="1" i="1">
                              <a:latin typeface="Cambria Math" panose="02040503050406030204" pitchFamily="18" charset="0"/>
                            </a:rPr>
                          </m:ctrlPr>
                        </m:fPr>
                        <m:num>
                          <m:sSub>
                            <m:sSubPr>
                              <m:ctrlPr>
                                <a:rPr lang="es-ES" sz="8000" b="1" i="1">
                                  <a:latin typeface="Cambria Math" panose="02040503050406030204" pitchFamily="18" charset="0"/>
                                </a:rPr>
                              </m:ctrlPr>
                            </m:sSubPr>
                            <m:e>
                              <m:r>
                                <a:rPr lang="es-ES" sz="8000" b="1" i="1" smtClean="0">
                                  <a:latin typeface="Cambria Math" panose="02040503050406030204" pitchFamily="18" charset="0"/>
                                </a:rPr>
                                <m:t>−</m:t>
                              </m:r>
                              <m:r>
                                <a:rPr lang="es-ES" sz="8000" b="1" i="1">
                                  <a:latin typeface="Cambria Math" panose="02040503050406030204" pitchFamily="18" charset="0"/>
                                </a:rPr>
                                <m:t>𝒗</m:t>
                              </m:r>
                            </m:e>
                            <m:sub>
                              <m:r>
                                <a:rPr lang="es-ES" sz="8000" b="1" i="1">
                                  <a:latin typeface="Cambria Math" panose="02040503050406030204" pitchFamily="18" charset="0"/>
                                </a:rPr>
                                <m:t>𝒙</m:t>
                              </m:r>
                            </m:sub>
                          </m:sSub>
                          <m:r>
                            <a:rPr lang="es-ES" sz="8000" b="1" i="1">
                              <a:latin typeface="Cambria Math" panose="02040503050406030204" pitchFamily="18" charset="0"/>
                            </a:rPr>
                            <m:t>−</m:t>
                          </m:r>
                          <m:r>
                            <a:rPr lang="es-ES" sz="8000" b="1" i="1">
                              <a:latin typeface="Cambria Math" panose="02040503050406030204" pitchFamily="18" charset="0"/>
                            </a:rPr>
                            <m:t>𝒗</m:t>
                          </m:r>
                        </m:num>
                        <m:den>
                          <m:r>
                            <a:rPr lang="es-ES" sz="8000" b="1" i="1">
                              <a:latin typeface="Cambria Math" panose="02040503050406030204" pitchFamily="18" charset="0"/>
                            </a:rPr>
                            <m:t>𝟏</m:t>
                          </m:r>
                          <m:r>
                            <a:rPr lang="es-ES" sz="8000" b="1" i="1" smtClean="0">
                              <a:latin typeface="Cambria Math" panose="02040503050406030204" pitchFamily="18" charset="0"/>
                            </a:rPr>
                            <m:t>+</m:t>
                          </m:r>
                          <m:r>
                            <a:rPr lang="es-ES" sz="8000" b="1" i="1">
                              <a:latin typeface="Cambria Math" panose="02040503050406030204" pitchFamily="18" charset="0"/>
                              <a:ea typeface="Cambria Math" panose="02040503050406030204" pitchFamily="18" charset="0"/>
                            </a:rPr>
                            <m:t>𝜷</m:t>
                          </m:r>
                          <m:f>
                            <m:fPr>
                              <m:ctrlPr>
                                <a:rPr lang="es-ES" sz="8000" b="1" i="1">
                                  <a:latin typeface="Cambria Math" panose="02040503050406030204" pitchFamily="18" charset="0"/>
                                  <a:ea typeface="Cambria Math" panose="02040503050406030204" pitchFamily="18" charset="0"/>
                                </a:rPr>
                              </m:ctrlPr>
                            </m:fPr>
                            <m:num>
                              <m:sSub>
                                <m:sSubPr>
                                  <m:ctrlPr>
                                    <a:rPr lang="es-ES" sz="8000" b="1" i="1">
                                      <a:latin typeface="Cambria Math" panose="02040503050406030204" pitchFamily="18" charset="0"/>
                                      <a:ea typeface="Cambria Math" panose="02040503050406030204" pitchFamily="18" charset="0"/>
                                    </a:rPr>
                                  </m:ctrlPr>
                                </m:sSubPr>
                                <m:e>
                                  <m:r>
                                    <a:rPr lang="es-ES" sz="8000" b="1" i="1">
                                      <a:latin typeface="Cambria Math" panose="02040503050406030204" pitchFamily="18" charset="0"/>
                                      <a:ea typeface="Cambria Math" panose="02040503050406030204" pitchFamily="18" charset="0"/>
                                    </a:rPr>
                                    <m:t>𝒗</m:t>
                                  </m:r>
                                </m:e>
                                <m:sub>
                                  <m:r>
                                    <a:rPr lang="es-ES" sz="8000" b="1" i="1">
                                      <a:latin typeface="Cambria Math" panose="02040503050406030204" pitchFamily="18" charset="0"/>
                                      <a:ea typeface="Cambria Math" panose="02040503050406030204" pitchFamily="18" charset="0"/>
                                    </a:rPr>
                                    <m:t>𝒙</m:t>
                                  </m:r>
                                </m:sub>
                              </m:sSub>
                            </m:num>
                            <m:den>
                              <m:r>
                                <a:rPr lang="es-ES" sz="8000" b="1" i="1">
                                  <a:latin typeface="Cambria Math" panose="02040503050406030204" pitchFamily="18" charset="0"/>
                                  <a:ea typeface="Cambria Math" panose="02040503050406030204" pitchFamily="18" charset="0"/>
                                </a:rPr>
                                <m:t>𝒄</m:t>
                              </m:r>
                            </m:den>
                          </m:f>
                        </m:den>
                      </m:f>
                      <m:r>
                        <a:rPr lang="es-ES" sz="8000" b="1" i="1" smtClean="0">
                          <a:latin typeface="Cambria Math" panose="02040503050406030204" pitchFamily="18" charset="0"/>
                          <a:ea typeface="Cambria Math" panose="02040503050406030204" pitchFamily="18" charset="0"/>
                        </a:rPr>
                        <m:t>       </m:t>
                      </m:r>
                      <m:d>
                        <m:dPr>
                          <m:ctrlPr>
                            <a:rPr lang="es-ES" sz="8000" b="1" i="1" smtClean="0">
                              <a:latin typeface="Cambria Math" panose="02040503050406030204" pitchFamily="18" charset="0"/>
                              <a:ea typeface="Cambria Math" panose="02040503050406030204" pitchFamily="18" charset="0"/>
                            </a:rPr>
                          </m:ctrlPr>
                        </m:dPr>
                        <m:e>
                          <m:r>
                            <a:rPr lang="es-ES" sz="8000" b="1" i="1" smtClean="0">
                              <a:latin typeface="Cambria Math" panose="02040503050406030204" pitchFamily="18" charset="0"/>
                              <a:ea typeface="Cambria Math" panose="02040503050406030204" pitchFamily="18" charset="0"/>
                            </a:rPr>
                            <m:t>𝜷</m:t>
                          </m:r>
                          <m:r>
                            <a:rPr lang="es-ES" sz="8000" b="1" i="1" smtClean="0">
                              <a:latin typeface="Cambria Math" panose="02040503050406030204" pitchFamily="18" charset="0"/>
                              <a:ea typeface="Cambria Math" panose="02040503050406030204" pitchFamily="18" charset="0"/>
                            </a:rPr>
                            <m:t>=</m:t>
                          </m:r>
                          <m:f>
                            <m:fPr>
                              <m:ctrlPr>
                                <a:rPr lang="es-ES" sz="8000" b="1" i="1" smtClean="0">
                                  <a:latin typeface="Cambria Math" panose="02040503050406030204" pitchFamily="18" charset="0"/>
                                  <a:ea typeface="Cambria Math" panose="02040503050406030204" pitchFamily="18" charset="0"/>
                                </a:rPr>
                              </m:ctrlPr>
                            </m:fPr>
                            <m:num>
                              <m:r>
                                <a:rPr lang="es-ES" sz="8000" b="1" i="1" smtClean="0">
                                  <a:latin typeface="Cambria Math" panose="02040503050406030204" pitchFamily="18" charset="0"/>
                                  <a:ea typeface="Cambria Math" panose="02040503050406030204" pitchFamily="18" charset="0"/>
                                </a:rPr>
                                <m:t>𝒗</m:t>
                              </m:r>
                            </m:num>
                            <m:den>
                              <m:r>
                                <a:rPr lang="es-ES" sz="8000" b="1" i="1" smtClean="0">
                                  <a:latin typeface="Cambria Math" panose="02040503050406030204" pitchFamily="18" charset="0"/>
                                  <a:ea typeface="Cambria Math" panose="02040503050406030204" pitchFamily="18" charset="0"/>
                                </a:rPr>
                                <m:t>𝒄</m:t>
                              </m:r>
                            </m:den>
                          </m:f>
                        </m:e>
                      </m:d>
                    </m:oMath>
                  </m:oMathPara>
                </a14:m>
                <a:endParaRPr lang="es-AR" sz="8000" b="1" dirty="0" smtClean="0"/>
              </a:p>
              <a:p>
                <a:pPr marL="0" indent="0" algn="just">
                  <a:buNone/>
                </a:pPr>
                <a:r>
                  <a:rPr lang="es-ES" sz="6200" dirty="0" smtClean="0"/>
                  <a:t>Como son iguales, antes y después del choque, en S’ también se cumple </a:t>
                </a:r>
                <a14:m>
                  <m:oMath xmlns:m="http://schemas.openxmlformats.org/officeDocument/2006/math">
                    <m:r>
                      <a:rPr lang="es-ES" sz="6200" i="1" smtClean="0">
                        <a:latin typeface="Cambria Math" panose="02040503050406030204" pitchFamily="18" charset="0"/>
                        <a:ea typeface="Cambria Math" panose="02040503050406030204" pitchFamily="18" charset="0"/>
                      </a:rPr>
                      <m:t>∆</m:t>
                    </m:r>
                    <m:sSub>
                      <m:sSubPr>
                        <m:ctrlPr>
                          <a:rPr lang="es-ES" sz="6200" i="1" smtClean="0">
                            <a:latin typeface="Cambria Math" panose="02040503050406030204" pitchFamily="18" charset="0"/>
                            <a:ea typeface="Cambria Math" panose="02040503050406030204" pitchFamily="18" charset="0"/>
                          </a:rPr>
                        </m:ctrlPr>
                      </m:sSubPr>
                      <m:e>
                        <m:r>
                          <a:rPr lang="es-ES" sz="6200" b="0" i="1" smtClean="0">
                            <a:latin typeface="Cambria Math" panose="02040503050406030204" pitchFamily="18" charset="0"/>
                            <a:ea typeface="Cambria Math" panose="02040503050406030204" pitchFamily="18" charset="0"/>
                          </a:rPr>
                          <m:t>𝑝</m:t>
                        </m:r>
                      </m:e>
                      <m:sub>
                        <m:r>
                          <a:rPr lang="es-ES" sz="6200" b="0" i="1" smtClean="0">
                            <a:latin typeface="Cambria Math" panose="02040503050406030204" pitchFamily="18" charset="0"/>
                            <a:ea typeface="Cambria Math" panose="02040503050406030204" pitchFamily="18" charset="0"/>
                          </a:rPr>
                          <m:t>𝑥</m:t>
                        </m:r>
                      </m:sub>
                    </m:sSub>
                    <m:d>
                      <m:dPr>
                        <m:ctrlPr>
                          <a:rPr lang="es-ES" sz="6200" b="0" i="1" smtClean="0">
                            <a:latin typeface="Cambria Math" panose="02040503050406030204" pitchFamily="18" charset="0"/>
                            <a:ea typeface="Cambria Math" panose="02040503050406030204" pitchFamily="18" charset="0"/>
                          </a:rPr>
                        </m:ctrlPr>
                      </m:dPr>
                      <m:e>
                        <m:r>
                          <a:rPr lang="es-ES" sz="6200" b="0" i="1" smtClean="0">
                            <a:latin typeface="Cambria Math" panose="02040503050406030204" pitchFamily="18" charset="0"/>
                            <a:ea typeface="Cambria Math" panose="02040503050406030204" pitchFamily="18" charset="0"/>
                          </a:rPr>
                          <m:t>1</m:t>
                        </m:r>
                      </m:e>
                    </m:d>
                    <m:r>
                      <a:rPr lang="es-ES" sz="6200" b="0" i="1" smtClean="0">
                        <a:latin typeface="Cambria Math" panose="02040503050406030204" pitchFamily="18" charset="0"/>
                        <a:ea typeface="Cambria Math" panose="02040503050406030204" pitchFamily="18" charset="0"/>
                      </a:rPr>
                      <m:t>=∆</m:t>
                    </m:r>
                    <m:sSub>
                      <m:sSubPr>
                        <m:ctrlPr>
                          <a:rPr lang="es-ES" sz="6200" b="0" i="1" smtClean="0">
                            <a:latin typeface="Cambria Math" panose="02040503050406030204" pitchFamily="18" charset="0"/>
                            <a:ea typeface="Cambria Math" panose="02040503050406030204" pitchFamily="18" charset="0"/>
                          </a:rPr>
                        </m:ctrlPr>
                      </m:sSubPr>
                      <m:e>
                        <m:r>
                          <a:rPr lang="es-ES" sz="6200" b="0" i="1" smtClean="0">
                            <a:latin typeface="Cambria Math" panose="02040503050406030204" pitchFamily="18" charset="0"/>
                            <a:ea typeface="Cambria Math" panose="02040503050406030204" pitchFamily="18" charset="0"/>
                          </a:rPr>
                          <m:t>𝑝</m:t>
                        </m:r>
                      </m:e>
                      <m:sub>
                        <m:r>
                          <a:rPr lang="es-ES" sz="6200" b="0" i="1" smtClean="0">
                            <a:latin typeface="Cambria Math" panose="02040503050406030204" pitchFamily="18" charset="0"/>
                            <a:ea typeface="Cambria Math" panose="02040503050406030204" pitchFamily="18" charset="0"/>
                          </a:rPr>
                          <m:t>𝑥</m:t>
                        </m:r>
                      </m:sub>
                    </m:sSub>
                    <m:d>
                      <m:dPr>
                        <m:ctrlPr>
                          <a:rPr lang="es-ES" sz="6200" b="0" i="1" smtClean="0">
                            <a:latin typeface="Cambria Math" panose="02040503050406030204" pitchFamily="18" charset="0"/>
                            <a:ea typeface="Cambria Math" panose="02040503050406030204" pitchFamily="18" charset="0"/>
                          </a:rPr>
                        </m:ctrlPr>
                      </m:dPr>
                      <m:e>
                        <m:r>
                          <a:rPr lang="es-ES" sz="6200" b="0" i="1" smtClean="0">
                            <a:latin typeface="Cambria Math" panose="02040503050406030204" pitchFamily="18" charset="0"/>
                            <a:ea typeface="Cambria Math" panose="02040503050406030204" pitchFamily="18" charset="0"/>
                          </a:rPr>
                          <m:t>2</m:t>
                        </m:r>
                      </m:e>
                    </m:d>
                    <m:r>
                      <a:rPr lang="es-ES" sz="6200" b="0" i="1" smtClean="0">
                        <a:latin typeface="Cambria Math" panose="02040503050406030204" pitchFamily="18" charset="0"/>
                        <a:ea typeface="Cambria Math" panose="02040503050406030204" pitchFamily="18" charset="0"/>
                      </a:rPr>
                      <m:t>=0</m:t>
                    </m:r>
                  </m:oMath>
                </a14:m>
                <a:r>
                  <a:rPr lang="es-AR" sz="6200" dirty="0" smtClean="0"/>
                  <a:t>.</a:t>
                </a:r>
              </a:p>
              <a:p>
                <a:pPr marL="0" indent="0" algn="just">
                  <a:buNone/>
                </a:pPr>
                <a:r>
                  <a:rPr lang="es-ES" sz="6200" dirty="0" smtClean="0"/>
                  <a:t>Veamos ahora que ocurre con </a:t>
                </a:r>
                <a14:m>
                  <m:oMath xmlns:m="http://schemas.openxmlformats.org/officeDocument/2006/math">
                    <m:r>
                      <a:rPr lang="es-ES" sz="6200" i="1">
                        <a:latin typeface="Cambria Math" panose="02040503050406030204" pitchFamily="18" charset="0"/>
                        <a:ea typeface="Cambria Math" panose="02040503050406030204" pitchFamily="18" charset="0"/>
                      </a:rPr>
                      <m:t>∆</m:t>
                    </m:r>
                    <m:sSub>
                      <m:sSubPr>
                        <m:ctrlPr>
                          <a:rPr lang="es-ES" sz="6200" i="1">
                            <a:latin typeface="Cambria Math" panose="02040503050406030204" pitchFamily="18" charset="0"/>
                            <a:ea typeface="Cambria Math" panose="02040503050406030204" pitchFamily="18" charset="0"/>
                          </a:rPr>
                        </m:ctrlPr>
                      </m:sSubPr>
                      <m:e>
                        <m:r>
                          <a:rPr lang="es-ES" sz="6200" i="1">
                            <a:latin typeface="Cambria Math" panose="02040503050406030204" pitchFamily="18" charset="0"/>
                            <a:ea typeface="Cambria Math" panose="02040503050406030204" pitchFamily="18" charset="0"/>
                          </a:rPr>
                          <m:t>𝑝</m:t>
                        </m:r>
                      </m:e>
                      <m:sub>
                        <m:r>
                          <a:rPr lang="es-ES" sz="6200" b="0" i="1" smtClean="0">
                            <a:latin typeface="Cambria Math" panose="02040503050406030204" pitchFamily="18" charset="0"/>
                            <a:ea typeface="Cambria Math" panose="02040503050406030204" pitchFamily="18" charset="0"/>
                          </a:rPr>
                          <m:t>𝑦</m:t>
                        </m:r>
                      </m:sub>
                    </m:sSub>
                  </m:oMath>
                </a14:m>
                <a:r>
                  <a:rPr lang="es-AR" sz="6200" dirty="0" smtClean="0"/>
                  <a:t> . Antes del choque:</a:t>
                </a:r>
              </a:p>
              <a:p>
                <a:pPr marL="0" indent="0" algn="just">
                  <a:buNone/>
                </a:pPr>
                <a:endParaRPr lang="es-ES" sz="6200" i="1" dirty="0" smtClean="0">
                  <a:latin typeface="Cambria Math" panose="02040503050406030204" pitchFamily="18" charset="0"/>
                </a:endParaRPr>
              </a:p>
              <a:p>
                <a:pPr marL="0" indent="0" algn="just">
                  <a:buNone/>
                </a:pPr>
                <a14:m>
                  <m:oMath xmlns:m="http://schemas.openxmlformats.org/officeDocument/2006/math">
                    <m:sSup>
                      <m:sSupPr>
                        <m:ctrlPr>
                          <a:rPr lang="es-AR" sz="8000" b="1" i="1" smtClean="0">
                            <a:latin typeface="Cambria Math" panose="02040503050406030204" pitchFamily="18" charset="0"/>
                          </a:rPr>
                        </m:ctrlPr>
                      </m:sSupPr>
                      <m:e>
                        <m:sSub>
                          <m:sSubPr>
                            <m:ctrlPr>
                              <a:rPr lang="es-AR" sz="8000" b="1" i="1" smtClean="0">
                                <a:latin typeface="Cambria Math" panose="02040503050406030204" pitchFamily="18" charset="0"/>
                              </a:rPr>
                            </m:ctrlPr>
                          </m:sSubPr>
                          <m:e>
                            <m:r>
                              <a:rPr lang="es-ES" sz="8000" b="1" i="1" smtClean="0">
                                <a:latin typeface="Cambria Math" panose="02040503050406030204" pitchFamily="18" charset="0"/>
                              </a:rPr>
                              <m:t>𝒗</m:t>
                            </m:r>
                          </m:e>
                          <m:sub>
                            <m:r>
                              <a:rPr lang="es-ES" sz="8000" b="1" i="1" smtClean="0">
                                <a:latin typeface="Cambria Math" panose="02040503050406030204" pitchFamily="18" charset="0"/>
                              </a:rPr>
                              <m:t>𝒚</m:t>
                            </m:r>
                          </m:sub>
                        </m:sSub>
                      </m:e>
                      <m:sup>
                        <m:r>
                          <a:rPr lang="es-ES" sz="8000" b="1" i="1" smtClean="0">
                            <a:latin typeface="Cambria Math" panose="02040503050406030204" pitchFamily="18" charset="0"/>
                          </a:rPr>
                          <m:t>′</m:t>
                        </m:r>
                      </m:sup>
                    </m:sSup>
                    <m:d>
                      <m:dPr>
                        <m:ctrlPr>
                          <a:rPr lang="es-ES" sz="8000" b="1" i="1" smtClean="0">
                            <a:latin typeface="Cambria Math" panose="02040503050406030204" pitchFamily="18" charset="0"/>
                          </a:rPr>
                        </m:ctrlPr>
                      </m:dPr>
                      <m:e>
                        <m:r>
                          <a:rPr lang="es-ES" sz="8000" b="1" i="1" smtClean="0">
                            <a:latin typeface="Cambria Math" panose="02040503050406030204" pitchFamily="18" charset="0"/>
                          </a:rPr>
                          <m:t>𝟏</m:t>
                        </m:r>
                      </m:e>
                    </m:d>
                    <m:r>
                      <a:rPr lang="es-ES" sz="8000" b="1" i="1" smtClean="0">
                        <a:latin typeface="Cambria Math" panose="02040503050406030204" pitchFamily="18" charset="0"/>
                      </a:rPr>
                      <m:t>=</m:t>
                    </m:r>
                    <m:f>
                      <m:fPr>
                        <m:ctrlPr>
                          <a:rPr lang="es-ES" sz="8000" b="1" i="1" smtClean="0">
                            <a:latin typeface="Cambria Math" panose="02040503050406030204" pitchFamily="18" charset="0"/>
                          </a:rPr>
                        </m:ctrlPr>
                      </m:fPr>
                      <m:num>
                        <m:r>
                          <a:rPr lang="es-ES" sz="8000" b="1" i="1" smtClean="0">
                            <a:latin typeface="Cambria Math" panose="02040503050406030204" pitchFamily="18" charset="0"/>
                          </a:rPr>
                          <m:t>−</m:t>
                        </m:r>
                        <m:sSub>
                          <m:sSubPr>
                            <m:ctrlPr>
                              <a:rPr lang="es-ES" sz="8000" b="1" i="1" smtClean="0">
                                <a:latin typeface="Cambria Math" panose="02040503050406030204" pitchFamily="18" charset="0"/>
                              </a:rPr>
                            </m:ctrlPr>
                          </m:sSubPr>
                          <m:e>
                            <m:r>
                              <a:rPr lang="es-ES" sz="8000" b="1" i="1" smtClean="0">
                                <a:latin typeface="Cambria Math" panose="02040503050406030204" pitchFamily="18" charset="0"/>
                              </a:rPr>
                              <m:t>𝒗</m:t>
                            </m:r>
                          </m:e>
                          <m:sub>
                            <m:r>
                              <a:rPr lang="es-ES" sz="8000" b="1" i="1" smtClean="0">
                                <a:latin typeface="Cambria Math" panose="02040503050406030204" pitchFamily="18" charset="0"/>
                              </a:rPr>
                              <m:t>𝒚</m:t>
                            </m:r>
                          </m:sub>
                        </m:sSub>
                      </m:num>
                      <m:den>
                        <m:r>
                          <a:rPr lang="es-ES" sz="8000" b="1" i="1" smtClean="0">
                            <a:latin typeface="Cambria Math" panose="02040503050406030204" pitchFamily="18" charset="0"/>
                            <a:ea typeface="Cambria Math" panose="02040503050406030204" pitchFamily="18" charset="0"/>
                          </a:rPr>
                          <m:t>𝜸</m:t>
                        </m:r>
                        <m:d>
                          <m:dPr>
                            <m:ctrlPr>
                              <a:rPr lang="es-ES" sz="8000" b="1" i="1" smtClean="0">
                                <a:latin typeface="Cambria Math" panose="02040503050406030204" pitchFamily="18" charset="0"/>
                                <a:ea typeface="Cambria Math" panose="02040503050406030204" pitchFamily="18" charset="0"/>
                              </a:rPr>
                            </m:ctrlPr>
                          </m:dPr>
                          <m:e>
                            <m:r>
                              <a:rPr lang="es-ES" sz="8000" b="1" i="1" smtClean="0">
                                <a:latin typeface="Cambria Math" panose="02040503050406030204" pitchFamily="18" charset="0"/>
                                <a:ea typeface="Cambria Math" panose="02040503050406030204" pitchFamily="18" charset="0"/>
                              </a:rPr>
                              <m:t>𝟏</m:t>
                            </m:r>
                            <m:r>
                              <a:rPr lang="es-ES" sz="8000" b="1" i="1" smtClean="0">
                                <a:latin typeface="Cambria Math" panose="02040503050406030204" pitchFamily="18" charset="0"/>
                                <a:ea typeface="Cambria Math" panose="02040503050406030204" pitchFamily="18" charset="0"/>
                              </a:rPr>
                              <m:t>−</m:t>
                            </m:r>
                            <m:r>
                              <a:rPr lang="es-ES" sz="8000" b="1" i="1" smtClean="0">
                                <a:latin typeface="Cambria Math" panose="02040503050406030204" pitchFamily="18" charset="0"/>
                                <a:ea typeface="Cambria Math" panose="02040503050406030204" pitchFamily="18" charset="0"/>
                              </a:rPr>
                              <m:t>𝜷</m:t>
                            </m:r>
                            <m:f>
                              <m:fPr>
                                <m:ctrlPr>
                                  <a:rPr lang="es-ES" sz="8000" b="1" i="1" smtClean="0">
                                    <a:latin typeface="Cambria Math" panose="02040503050406030204" pitchFamily="18" charset="0"/>
                                    <a:ea typeface="Cambria Math" panose="02040503050406030204" pitchFamily="18" charset="0"/>
                                  </a:rPr>
                                </m:ctrlPr>
                              </m:fPr>
                              <m:num>
                                <m:sSub>
                                  <m:sSubPr>
                                    <m:ctrlPr>
                                      <a:rPr lang="es-ES" sz="8000" b="1" i="1" smtClean="0">
                                        <a:latin typeface="Cambria Math" panose="02040503050406030204" pitchFamily="18" charset="0"/>
                                        <a:ea typeface="Cambria Math" panose="02040503050406030204" pitchFamily="18" charset="0"/>
                                      </a:rPr>
                                    </m:ctrlPr>
                                  </m:sSubPr>
                                  <m:e>
                                    <m:r>
                                      <a:rPr lang="es-ES" sz="8000" b="1" i="1" smtClean="0">
                                        <a:latin typeface="Cambria Math" panose="02040503050406030204" pitchFamily="18" charset="0"/>
                                        <a:ea typeface="Cambria Math" panose="02040503050406030204" pitchFamily="18" charset="0"/>
                                      </a:rPr>
                                      <m:t>𝒗</m:t>
                                    </m:r>
                                  </m:e>
                                  <m:sub>
                                    <m:r>
                                      <a:rPr lang="es-ES" sz="8000" b="1" i="1" smtClean="0">
                                        <a:latin typeface="Cambria Math" panose="02040503050406030204" pitchFamily="18" charset="0"/>
                                        <a:ea typeface="Cambria Math" panose="02040503050406030204" pitchFamily="18" charset="0"/>
                                      </a:rPr>
                                      <m:t>𝒙</m:t>
                                    </m:r>
                                  </m:sub>
                                </m:sSub>
                              </m:num>
                              <m:den>
                                <m:r>
                                  <a:rPr lang="es-ES" sz="8000" b="1" i="1" smtClean="0">
                                    <a:latin typeface="Cambria Math" panose="02040503050406030204" pitchFamily="18" charset="0"/>
                                    <a:ea typeface="Cambria Math" panose="02040503050406030204" pitchFamily="18" charset="0"/>
                                  </a:rPr>
                                  <m:t>𝒄</m:t>
                                </m:r>
                              </m:den>
                            </m:f>
                          </m:e>
                        </m:d>
                      </m:den>
                    </m:f>
                    <m:sSup>
                      <m:sSupPr>
                        <m:ctrlPr>
                          <a:rPr lang="es-AR" sz="8000" b="1" i="1">
                            <a:latin typeface="Cambria Math" panose="02040503050406030204" pitchFamily="18" charset="0"/>
                          </a:rPr>
                        </m:ctrlPr>
                      </m:sSupPr>
                      <m:e>
                        <m:r>
                          <a:rPr lang="es-ES" sz="8000" b="1" i="1" smtClean="0">
                            <a:latin typeface="Cambria Math" panose="02040503050406030204" pitchFamily="18" charset="0"/>
                          </a:rPr>
                          <m:t>            </m:t>
                        </m:r>
                        <m:sSub>
                          <m:sSubPr>
                            <m:ctrlPr>
                              <a:rPr lang="es-AR"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𝒚</m:t>
                            </m:r>
                          </m:sub>
                        </m:sSub>
                      </m:e>
                      <m:sup>
                        <m:r>
                          <a:rPr lang="es-ES" sz="8000" b="1" i="1">
                            <a:latin typeface="Cambria Math" panose="02040503050406030204" pitchFamily="18" charset="0"/>
                          </a:rPr>
                          <m:t>′</m:t>
                        </m:r>
                      </m:sup>
                    </m:sSup>
                    <m:d>
                      <m:dPr>
                        <m:ctrlPr>
                          <a:rPr lang="es-ES" sz="8000" b="1" i="1">
                            <a:latin typeface="Cambria Math" panose="02040503050406030204" pitchFamily="18" charset="0"/>
                          </a:rPr>
                        </m:ctrlPr>
                      </m:dPr>
                      <m:e>
                        <m:r>
                          <a:rPr lang="es-ES" sz="8000" b="1" i="1" smtClean="0">
                            <a:latin typeface="Cambria Math" panose="02040503050406030204" pitchFamily="18" charset="0"/>
                          </a:rPr>
                          <m:t>𝟐</m:t>
                        </m:r>
                      </m:e>
                    </m:d>
                    <m:r>
                      <a:rPr lang="es-ES" sz="8000" b="1" i="1">
                        <a:latin typeface="Cambria Math" panose="02040503050406030204" pitchFamily="18" charset="0"/>
                      </a:rPr>
                      <m:t>=</m:t>
                    </m:r>
                    <m:f>
                      <m:fPr>
                        <m:ctrlPr>
                          <a:rPr lang="es-ES" sz="8000" b="1" i="1">
                            <a:latin typeface="Cambria Math" panose="02040503050406030204" pitchFamily="18" charset="0"/>
                          </a:rPr>
                        </m:ctrlPr>
                      </m:fPr>
                      <m:num>
                        <m:sSub>
                          <m:sSubPr>
                            <m:ctrlPr>
                              <a:rPr lang="es-ES"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𝒚</m:t>
                            </m:r>
                          </m:sub>
                        </m:sSub>
                      </m:num>
                      <m:den>
                        <m:r>
                          <a:rPr lang="es-ES" sz="8000" b="1" i="1">
                            <a:latin typeface="Cambria Math" panose="02040503050406030204" pitchFamily="18" charset="0"/>
                            <a:ea typeface="Cambria Math" panose="02040503050406030204" pitchFamily="18" charset="0"/>
                          </a:rPr>
                          <m:t>𝜸</m:t>
                        </m:r>
                        <m:d>
                          <m:dPr>
                            <m:ctrlPr>
                              <a:rPr lang="es-ES" sz="8000" b="1" i="1">
                                <a:latin typeface="Cambria Math" panose="02040503050406030204" pitchFamily="18" charset="0"/>
                                <a:ea typeface="Cambria Math" panose="02040503050406030204" pitchFamily="18" charset="0"/>
                              </a:rPr>
                            </m:ctrlPr>
                          </m:dPr>
                          <m:e>
                            <m:r>
                              <a:rPr lang="es-ES" sz="8000" b="1" i="1">
                                <a:latin typeface="Cambria Math" panose="02040503050406030204" pitchFamily="18" charset="0"/>
                                <a:ea typeface="Cambria Math" panose="02040503050406030204" pitchFamily="18" charset="0"/>
                              </a:rPr>
                              <m:t>𝟏</m:t>
                            </m:r>
                            <m:r>
                              <a:rPr lang="es-ES" sz="8000" b="1" i="1" smtClean="0">
                                <a:latin typeface="Cambria Math" panose="02040503050406030204" pitchFamily="18" charset="0"/>
                                <a:ea typeface="Cambria Math" panose="02040503050406030204" pitchFamily="18" charset="0"/>
                              </a:rPr>
                              <m:t>+</m:t>
                            </m:r>
                            <m:r>
                              <a:rPr lang="es-ES" sz="8000" b="1" i="1">
                                <a:latin typeface="Cambria Math" panose="02040503050406030204" pitchFamily="18" charset="0"/>
                                <a:ea typeface="Cambria Math" panose="02040503050406030204" pitchFamily="18" charset="0"/>
                              </a:rPr>
                              <m:t>𝜷</m:t>
                            </m:r>
                            <m:f>
                              <m:fPr>
                                <m:ctrlPr>
                                  <a:rPr lang="es-ES" sz="8000" b="1" i="1">
                                    <a:latin typeface="Cambria Math" panose="02040503050406030204" pitchFamily="18" charset="0"/>
                                    <a:ea typeface="Cambria Math" panose="02040503050406030204" pitchFamily="18" charset="0"/>
                                  </a:rPr>
                                </m:ctrlPr>
                              </m:fPr>
                              <m:num>
                                <m:sSub>
                                  <m:sSubPr>
                                    <m:ctrlPr>
                                      <a:rPr lang="es-ES" sz="8000" b="1" i="1">
                                        <a:latin typeface="Cambria Math" panose="02040503050406030204" pitchFamily="18" charset="0"/>
                                        <a:ea typeface="Cambria Math" panose="02040503050406030204" pitchFamily="18" charset="0"/>
                                      </a:rPr>
                                    </m:ctrlPr>
                                  </m:sSubPr>
                                  <m:e>
                                    <m:r>
                                      <a:rPr lang="es-ES" sz="8000" b="1" i="1">
                                        <a:latin typeface="Cambria Math" panose="02040503050406030204" pitchFamily="18" charset="0"/>
                                        <a:ea typeface="Cambria Math" panose="02040503050406030204" pitchFamily="18" charset="0"/>
                                      </a:rPr>
                                      <m:t>𝒗</m:t>
                                    </m:r>
                                  </m:e>
                                  <m:sub>
                                    <m:r>
                                      <a:rPr lang="es-ES" sz="8000" b="1" i="1">
                                        <a:latin typeface="Cambria Math" panose="02040503050406030204" pitchFamily="18" charset="0"/>
                                        <a:ea typeface="Cambria Math" panose="02040503050406030204" pitchFamily="18" charset="0"/>
                                      </a:rPr>
                                      <m:t>𝒙</m:t>
                                    </m:r>
                                  </m:sub>
                                </m:sSub>
                              </m:num>
                              <m:den>
                                <m:r>
                                  <a:rPr lang="es-ES" sz="8000" b="1" i="1">
                                    <a:latin typeface="Cambria Math" panose="02040503050406030204" pitchFamily="18" charset="0"/>
                                    <a:ea typeface="Cambria Math" panose="02040503050406030204" pitchFamily="18" charset="0"/>
                                  </a:rPr>
                                  <m:t>𝒄</m:t>
                                </m:r>
                              </m:den>
                            </m:f>
                          </m:e>
                        </m:d>
                      </m:den>
                    </m:f>
                  </m:oMath>
                </a14:m>
                <a:r>
                  <a:rPr lang="es-AR" sz="6200" dirty="0" smtClean="0"/>
                  <a:t>                              (no tienen el mismo módulo)</a:t>
                </a:r>
              </a:p>
              <a:p>
                <a:pPr marL="0" indent="0" algn="just">
                  <a:buNone/>
                </a:pPr>
                <a:endParaRPr lang="es-AR" sz="6200" dirty="0" smtClean="0"/>
              </a:p>
              <a:p>
                <a:pPr marL="0" indent="0" algn="just">
                  <a:buNone/>
                </a:pPr>
                <a:r>
                  <a:rPr lang="es-ES" sz="6200" dirty="0" smtClean="0"/>
                  <a:t>Después del choque:</a:t>
                </a:r>
              </a:p>
              <a:p>
                <a:pPr marL="0" indent="0" algn="just">
                  <a:buNone/>
                </a:pPr>
                <a:endParaRPr lang="es-ES" sz="6200" dirty="0" smtClean="0"/>
              </a:p>
              <a:p>
                <a:pPr marL="0" indent="0" algn="just">
                  <a:buNone/>
                </a:pPr>
                <a14:m>
                  <m:oMath xmlns:m="http://schemas.openxmlformats.org/officeDocument/2006/math">
                    <m:sSup>
                      <m:sSupPr>
                        <m:ctrlPr>
                          <a:rPr lang="es-AR" sz="8000" b="1" i="1">
                            <a:latin typeface="Cambria Math" panose="02040503050406030204" pitchFamily="18" charset="0"/>
                          </a:rPr>
                        </m:ctrlPr>
                      </m:sSupPr>
                      <m:e>
                        <m:sSub>
                          <m:sSubPr>
                            <m:ctrlPr>
                              <a:rPr lang="es-AR"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𝒚</m:t>
                            </m:r>
                          </m:sub>
                        </m:sSub>
                      </m:e>
                      <m:sup>
                        <m:r>
                          <a:rPr lang="es-ES" sz="8000" b="1" i="1">
                            <a:latin typeface="Cambria Math" panose="02040503050406030204" pitchFamily="18" charset="0"/>
                          </a:rPr>
                          <m:t>′</m:t>
                        </m:r>
                      </m:sup>
                    </m:sSup>
                    <m:d>
                      <m:dPr>
                        <m:ctrlPr>
                          <a:rPr lang="es-ES" sz="8000" b="1" i="1">
                            <a:latin typeface="Cambria Math" panose="02040503050406030204" pitchFamily="18" charset="0"/>
                          </a:rPr>
                        </m:ctrlPr>
                      </m:dPr>
                      <m:e>
                        <m:r>
                          <a:rPr lang="es-ES" sz="8000" b="1" i="1">
                            <a:latin typeface="Cambria Math" panose="02040503050406030204" pitchFamily="18" charset="0"/>
                          </a:rPr>
                          <m:t>𝟏</m:t>
                        </m:r>
                      </m:e>
                    </m:d>
                    <m:r>
                      <a:rPr lang="es-ES" sz="8000" b="1" i="1">
                        <a:latin typeface="Cambria Math" panose="02040503050406030204" pitchFamily="18" charset="0"/>
                      </a:rPr>
                      <m:t>=</m:t>
                    </m:r>
                    <m:f>
                      <m:fPr>
                        <m:ctrlPr>
                          <a:rPr lang="es-ES" sz="8000" b="1" i="1">
                            <a:latin typeface="Cambria Math" panose="02040503050406030204" pitchFamily="18" charset="0"/>
                          </a:rPr>
                        </m:ctrlPr>
                      </m:fPr>
                      <m:num>
                        <m:sSub>
                          <m:sSubPr>
                            <m:ctrlPr>
                              <a:rPr lang="es-ES"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𝒚</m:t>
                            </m:r>
                          </m:sub>
                        </m:sSub>
                      </m:num>
                      <m:den>
                        <m:r>
                          <a:rPr lang="es-ES" sz="8000" b="1" i="1">
                            <a:latin typeface="Cambria Math" panose="02040503050406030204" pitchFamily="18" charset="0"/>
                            <a:ea typeface="Cambria Math" panose="02040503050406030204" pitchFamily="18" charset="0"/>
                          </a:rPr>
                          <m:t>𝜸</m:t>
                        </m:r>
                        <m:d>
                          <m:dPr>
                            <m:ctrlPr>
                              <a:rPr lang="es-ES" sz="8000" b="1" i="1">
                                <a:latin typeface="Cambria Math" panose="02040503050406030204" pitchFamily="18" charset="0"/>
                                <a:ea typeface="Cambria Math" panose="02040503050406030204" pitchFamily="18" charset="0"/>
                              </a:rPr>
                            </m:ctrlPr>
                          </m:dPr>
                          <m:e>
                            <m:r>
                              <a:rPr lang="es-ES" sz="8000" b="1" i="1">
                                <a:latin typeface="Cambria Math" panose="02040503050406030204" pitchFamily="18" charset="0"/>
                                <a:ea typeface="Cambria Math" panose="02040503050406030204" pitchFamily="18" charset="0"/>
                              </a:rPr>
                              <m:t>𝟏</m:t>
                            </m:r>
                            <m:r>
                              <a:rPr lang="es-ES" sz="8000" b="1" i="1">
                                <a:latin typeface="Cambria Math" panose="02040503050406030204" pitchFamily="18" charset="0"/>
                                <a:ea typeface="Cambria Math" panose="02040503050406030204" pitchFamily="18" charset="0"/>
                              </a:rPr>
                              <m:t>−</m:t>
                            </m:r>
                            <m:r>
                              <a:rPr lang="es-ES" sz="8000" b="1" i="1">
                                <a:latin typeface="Cambria Math" panose="02040503050406030204" pitchFamily="18" charset="0"/>
                                <a:ea typeface="Cambria Math" panose="02040503050406030204" pitchFamily="18" charset="0"/>
                              </a:rPr>
                              <m:t>𝜷</m:t>
                            </m:r>
                            <m:f>
                              <m:fPr>
                                <m:ctrlPr>
                                  <a:rPr lang="es-ES" sz="8000" b="1" i="1">
                                    <a:latin typeface="Cambria Math" panose="02040503050406030204" pitchFamily="18" charset="0"/>
                                    <a:ea typeface="Cambria Math" panose="02040503050406030204" pitchFamily="18" charset="0"/>
                                  </a:rPr>
                                </m:ctrlPr>
                              </m:fPr>
                              <m:num>
                                <m:sSub>
                                  <m:sSubPr>
                                    <m:ctrlPr>
                                      <a:rPr lang="es-ES" sz="8000" b="1" i="1">
                                        <a:latin typeface="Cambria Math" panose="02040503050406030204" pitchFamily="18" charset="0"/>
                                        <a:ea typeface="Cambria Math" panose="02040503050406030204" pitchFamily="18" charset="0"/>
                                      </a:rPr>
                                    </m:ctrlPr>
                                  </m:sSubPr>
                                  <m:e>
                                    <m:r>
                                      <a:rPr lang="es-ES" sz="8000" b="1" i="1">
                                        <a:latin typeface="Cambria Math" panose="02040503050406030204" pitchFamily="18" charset="0"/>
                                        <a:ea typeface="Cambria Math" panose="02040503050406030204" pitchFamily="18" charset="0"/>
                                      </a:rPr>
                                      <m:t>𝒗</m:t>
                                    </m:r>
                                  </m:e>
                                  <m:sub>
                                    <m:r>
                                      <a:rPr lang="es-ES" sz="8000" b="1" i="1">
                                        <a:latin typeface="Cambria Math" panose="02040503050406030204" pitchFamily="18" charset="0"/>
                                        <a:ea typeface="Cambria Math" panose="02040503050406030204" pitchFamily="18" charset="0"/>
                                      </a:rPr>
                                      <m:t>𝒙</m:t>
                                    </m:r>
                                  </m:sub>
                                </m:sSub>
                              </m:num>
                              <m:den>
                                <m:r>
                                  <a:rPr lang="es-ES" sz="8000" b="1" i="1">
                                    <a:latin typeface="Cambria Math" panose="02040503050406030204" pitchFamily="18" charset="0"/>
                                    <a:ea typeface="Cambria Math" panose="02040503050406030204" pitchFamily="18" charset="0"/>
                                  </a:rPr>
                                  <m:t>𝒄</m:t>
                                </m:r>
                              </m:den>
                            </m:f>
                          </m:e>
                        </m:d>
                      </m:den>
                    </m:f>
                    <m:sSup>
                      <m:sSupPr>
                        <m:ctrlPr>
                          <a:rPr lang="es-AR" sz="8000" b="1" i="1">
                            <a:latin typeface="Cambria Math" panose="02040503050406030204" pitchFamily="18" charset="0"/>
                          </a:rPr>
                        </m:ctrlPr>
                      </m:sSupPr>
                      <m:e>
                        <m:r>
                          <a:rPr lang="es-ES" sz="8000" b="1" i="1">
                            <a:latin typeface="Cambria Math" panose="02040503050406030204" pitchFamily="18" charset="0"/>
                          </a:rPr>
                          <m:t>            </m:t>
                        </m:r>
                        <m:sSub>
                          <m:sSubPr>
                            <m:ctrlPr>
                              <a:rPr lang="es-AR"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𝒚</m:t>
                            </m:r>
                          </m:sub>
                        </m:sSub>
                      </m:e>
                      <m:sup>
                        <m:r>
                          <a:rPr lang="es-ES" sz="8000" b="1" i="1">
                            <a:latin typeface="Cambria Math" panose="02040503050406030204" pitchFamily="18" charset="0"/>
                          </a:rPr>
                          <m:t>′</m:t>
                        </m:r>
                      </m:sup>
                    </m:sSup>
                    <m:d>
                      <m:dPr>
                        <m:ctrlPr>
                          <a:rPr lang="es-ES" sz="8000" b="1" i="1">
                            <a:latin typeface="Cambria Math" panose="02040503050406030204" pitchFamily="18" charset="0"/>
                          </a:rPr>
                        </m:ctrlPr>
                      </m:dPr>
                      <m:e>
                        <m:r>
                          <a:rPr lang="es-ES" sz="8000" b="1" i="1">
                            <a:latin typeface="Cambria Math" panose="02040503050406030204" pitchFamily="18" charset="0"/>
                          </a:rPr>
                          <m:t>𝟐</m:t>
                        </m:r>
                      </m:e>
                    </m:d>
                    <m:r>
                      <a:rPr lang="es-ES" sz="8000" b="1" i="1">
                        <a:latin typeface="Cambria Math" panose="02040503050406030204" pitchFamily="18" charset="0"/>
                      </a:rPr>
                      <m:t>=</m:t>
                    </m:r>
                    <m:f>
                      <m:fPr>
                        <m:ctrlPr>
                          <a:rPr lang="es-ES" sz="8000" b="1" i="1">
                            <a:latin typeface="Cambria Math" panose="02040503050406030204" pitchFamily="18" charset="0"/>
                          </a:rPr>
                        </m:ctrlPr>
                      </m:fPr>
                      <m:num>
                        <m:r>
                          <a:rPr lang="es-ES" sz="8000" b="1" i="1" smtClean="0">
                            <a:latin typeface="Cambria Math" panose="02040503050406030204" pitchFamily="18" charset="0"/>
                          </a:rPr>
                          <m:t>−</m:t>
                        </m:r>
                        <m:sSub>
                          <m:sSubPr>
                            <m:ctrlPr>
                              <a:rPr lang="es-ES" sz="8000" b="1" i="1">
                                <a:latin typeface="Cambria Math" panose="02040503050406030204" pitchFamily="18" charset="0"/>
                              </a:rPr>
                            </m:ctrlPr>
                          </m:sSubPr>
                          <m:e>
                            <m:r>
                              <a:rPr lang="es-ES" sz="8000" b="1" i="1">
                                <a:latin typeface="Cambria Math" panose="02040503050406030204" pitchFamily="18" charset="0"/>
                              </a:rPr>
                              <m:t>𝒗</m:t>
                            </m:r>
                          </m:e>
                          <m:sub>
                            <m:r>
                              <a:rPr lang="es-ES" sz="8000" b="1" i="1">
                                <a:latin typeface="Cambria Math" panose="02040503050406030204" pitchFamily="18" charset="0"/>
                              </a:rPr>
                              <m:t>𝒚</m:t>
                            </m:r>
                          </m:sub>
                        </m:sSub>
                      </m:num>
                      <m:den>
                        <m:r>
                          <a:rPr lang="es-ES" sz="8000" b="1" i="1">
                            <a:latin typeface="Cambria Math" panose="02040503050406030204" pitchFamily="18" charset="0"/>
                            <a:ea typeface="Cambria Math" panose="02040503050406030204" pitchFamily="18" charset="0"/>
                          </a:rPr>
                          <m:t>𝜸</m:t>
                        </m:r>
                        <m:d>
                          <m:dPr>
                            <m:ctrlPr>
                              <a:rPr lang="es-ES" sz="8000" b="1" i="1">
                                <a:latin typeface="Cambria Math" panose="02040503050406030204" pitchFamily="18" charset="0"/>
                                <a:ea typeface="Cambria Math" panose="02040503050406030204" pitchFamily="18" charset="0"/>
                              </a:rPr>
                            </m:ctrlPr>
                          </m:dPr>
                          <m:e>
                            <m:r>
                              <a:rPr lang="es-ES" sz="8000" b="1" i="1">
                                <a:latin typeface="Cambria Math" panose="02040503050406030204" pitchFamily="18" charset="0"/>
                                <a:ea typeface="Cambria Math" panose="02040503050406030204" pitchFamily="18" charset="0"/>
                              </a:rPr>
                              <m:t>𝟏</m:t>
                            </m:r>
                            <m:r>
                              <a:rPr lang="es-ES" sz="8000" b="1" i="1">
                                <a:latin typeface="Cambria Math" panose="02040503050406030204" pitchFamily="18" charset="0"/>
                                <a:ea typeface="Cambria Math" panose="02040503050406030204" pitchFamily="18" charset="0"/>
                              </a:rPr>
                              <m:t>+</m:t>
                            </m:r>
                            <m:r>
                              <a:rPr lang="es-ES" sz="8000" b="1" i="1">
                                <a:latin typeface="Cambria Math" panose="02040503050406030204" pitchFamily="18" charset="0"/>
                                <a:ea typeface="Cambria Math" panose="02040503050406030204" pitchFamily="18" charset="0"/>
                              </a:rPr>
                              <m:t>𝜷</m:t>
                            </m:r>
                            <m:f>
                              <m:fPr>
                                <m:ctrlPr>
                                  <a:rPr lang="es-ES" sz="8000" b="1" i="1">
                                    <a:latin typeface="Cambria Math" panose="02040503050406030204" pitchFamily="18" charset="0"/>
                                    <a:ea typeface="Cambria Math" panose="02040503050406030204" pitchFamily="18" charset="0"/>
                                  </a:rPr>
                                </m:ctrlPr>
                              </m:fPr>
                              <m:num>
                                <m:sSub>
                                  <m:sSubPr>
                                    <m:ctrlPr>
                                      <a:rPr lang="es-ES" sz="8000" b="1" i="1">
                                        <a:latin typeface="Cambria Math" panose="02040503050406030204" pitchFamily="18" charset="0"/>
                                        <a:ea typeface="Cambria Math" panose="02040503050406030204" pitchFamily="18" charset="0"/>
                                      </a:rPr>
                                    </m:ctrlPr>
                                  </m:sSubPr>
                                  <m:e>
                                    <m:r>
                                      <a:rPr lang="es-ES" sz="8000" b="1" i="1">
                                        <a:latin typeface="Cambria Math" panose="02040503050406030204" pitchFamily="18" charset="0"/>
                                        <a:ea typeface="Cambria Math" panose="02040503050406030204" pitchFamily="18" charset="0"/>
                                      </a:rPr>
                                      <m:t>𝒗</m:t>
                                    </m:r>
                                  </m:e>
                                  <m:sub>
                                    <m:r>
                                      <a:rPr lang="es-ES" sz="8000" b="1" i="1">
                                        <a:latin typeface="Cambria Math" panose="02040503050406030204" pitchFamily="18" charset="0"/>
                                        <a:ea typeface="Cambria Math" panose="02040503050406030204" pitchFamily="18" charset="0"/>
                                      </a:rPr>
                                      <m:t>𝒙</m:t>
                                    </m:r>
                                  </m:sub>
                                </m:sSub>
                              </m:num>
                              <m:den>
                                <m:r>
                                  <a:rPr lang="es-ES" sz="8000" b="1" i="1">
                                    <a:latin typeface="Cambria Math" panose="02040503050406030204" pitchFamily="18" charset="0"/>
                                    <a:ea typeface="Cambria Math" panose="02040503050406030204" pitchFamily="18" charset="0"/>
                                  </a:rPr>
                                  <m:t>𝒄</m:t>
                                </m:r>
                              </m:den>
                            </m:f>
                          </m:e>
                        </m:d>
                      </m:den>
                    </m:f>
                  </m:oMath>
                </a14:m>
                <a:r>
                  <a:rPr lang="es-AR" sz="8000" b="1" dirty="0" smtClean="0"/>
                  <a:t> </a:t>
                </a:r>
              </a:p>
              <a:p>
                <a:pPr marL="0" indent="0" algn="just">
                  <a:buNone/>
                </a:pPr>
                <a:endParaRPr lang="es-AR" sz="6200" dirty="0" smtClean="0"/>
              </a:p>
              <a:p>
                <a:pPr marL="0" indent="0" algn="just">
                  <a:buNone/>
                </a:pPr>
                <a14:m>
                  <m:oMath xmlns:m="http://schemas.openxmlformats.org/officeDocument/2006/math">
                    <m:r>
                      <a:rPr lang="es-AR" sz="6200" i="1" smtClean="0">
                        <a:latin typeface="Cambria Math" panose="02040503050406030204" pitchFamily="18" charset="0"/>
                        <a:ea typeface="Cambria Math" panose="02040503050406030204" pitchFamily="18" charset="0"/>
                      </a:rPr>
                      <m:t>⇒</m:t>
                    </m:r>
                    <m:r>
                      <a:rPr lang="es-ES" sz="6200" b="0" i="1" smtClean="0">
                        <a:latin typeface="Cambria Math" panose="02040503050406030204" pitchFamily="18" charset="0"/>
                        <a:ea typeface="Cambria Math" panose="02040503050406030204" pitchFamily="18" charset="0"/>
                      </a:rPr>
                      <m:t> ∆</m:t>
                    </m:r>
                    <m:sSup>
                      <m:sSupPr>
                        <m:ctrlPr>
                          <a:rPr lang="es-ES" sz="6200" b="0" i="1" smtClean="0">
                            <a:latin typeface="Cambria Math" panose="02040503050406030204" pitchFamily="18" charset="0"/>
                            <a:ea typeface="Cambria Math" panose="02040503050406030204" pitchFamily="18" charset="0"/>
                          </a:rPr>
                        </m:ctrlPr>
                      </m:sSupPr>
                      <m:e>
                        <m:sSub>
                          <m:sSubPr>
                            <m:ctrlPr>
                              <a:rPr lang="es-ES" sz="6200" b="0" i="1" smtClean="0">
                                <a:latin typeface="Cambria Math" panose="02040503050406030204" pitchFamily="18" charset="0"/>
                                <a:ea typeface="Cambria Math" panose="02040503050406030204" pitchFamily="18" charset="0"/>
                              </a:rPr>
                            </m:ctrlPr>
                          </m:sSubPr>
                          <m:e>
                            <m:r>
                              <a:rPr lang="es-ES" sz="6200" b="0" i="1" smtClean="0">
                                <a:latin typeface="Cambria Math" panose="02040503050406030204" pitchFamily="18" charset="0"/>
                                <a:ea typeface="Cambria Math" panose="02040503050406030204" pitchFamily="18" charset="0"/>
                              </a:rPr>
                              <m:t>𝑝</m:t>
                            </m:r>
                          </m:e>
                          <m:sub>
                            <m:r>
                              <a:rPr lang="es-ES" sz="6200" b="0" i="1" smtClean="0">
                                <a:latin typeface="Cambria Math" panose="02040503050406030204" pitchFamily="18" charset="0"/>
                                <a:ea typeface="Cambria Math" panose="02040503050406030204" pitchFamily="18" charset="0"/>
                              </a:rPr>
                              <m:t>𝑦</m:t>
                            </m:r>
                          </m:sub>
                        </m:sSub>
                      </m:e>
                      <m:sup>
                        <m:r>
                          <a:rPr lang="es-ES" sz="6200" b="0" i="1" smtClean="0">
                            <a:latin typeface="Cambria Math" panose="02040503050406030204" pitchFamily="18" charset="0"/>
                            <a:ea typeface="Cambria Math" panose="02040503050406030204" pitchFamily="18" charset="0"/>
                          </a:rPr>
                          <m:t>′</m:t>
                        </m:r>
                      </m:sup>
                    </m:sSup>
                    <m:r>
                      <a:rPr lang="es-ES" sz="6200" b="0" i="1" smtClean="0">
                        <a:latin typeface="Cambria Math" panose="02040503050406030204" pitchFamily="18" charset="0"/>
                        <a:ea typeface="Cambria Math" panose="02040503050406030204" pitchFamily="18" charset="0"/>
                      </a:rPr>
                      <m:t>(1)≠</m:t>
                    </m:r>
                  </m:oMath>
                </a14:m>
                <a:r>
                  <a:rPr lang="es-AR" sz="6200" dirty="0" smtClean="0"/>
                  <a:t> </a:t>
                </a:r>
                <a14:m>
                  <m:oMath xmlns:m="http://schemas.openxmlformats.org/officeDocument/2006/math">
                    <m:r>
                      <a:rPr lang="es-ES" sz="6200" b="0" i="0" smtClean="0">
                        <a:latin typeface="Cambria Math" panose="02040503050406030204" pitchFamily="18" charset="0"/>
                        <a:ea typeface="Cambria Math" panose="02040503050406030204" pitchFamily="18" charset="0"/>
                      </a:rPr>
                      <m:t>−</m:t>
                    </m:r>
                    <m:r>
                      <a:rPr lang="es-ES" sz="6200" i="1">
                        <a:latin typeface="Cambria Math" panose="02040503050406030204" pitchFamily="18" charset="0"/>
                        <a:ea typeface="Cambria Math" panose="02040503050406030204" pitchFamily="18" charset="0"/>
                      </a:rPr>
                      <m:t>∆</m:t>
                    </m:r>
                    <m:sSup>
                      <m:sSupPr>
                        <m:ctrlPr>
                          <a:rPr lang="es-ES" sz="6200" i="1">
                            <a:latin typeface="Cambria Math" panose="02040503050406030204" pitchFamily="18" charset="0"/>
                            <a:ea typeface="Cambria Math" panose="02040503050406030204" pitchFamily="18" charset="0"/>
                          </a:rPr>
                        </m:ctrlPr>
                      </m:sSupPr>
                      <m:e>
                        <m:sSub>
                          <m:sSubPr>
                            <m:ctrlPr>
                              <a:rPr lang="es-ES" sz="6200" i="1">
                                <a:latin typeface="Cambria Math" panose="02040503050406030204" pitchFamily="18" charset="0"/>
                                <a:ea typeface="Cambria Math" panose="02040503050406030204" pitchFamily="18" charset="0"/>
                              </a:rPr>
                            </m:ctrlPr>
                          </m:sSubPr>
                          <m:e>
                            <m:r>
                              <a:rPr lang="es-ES" sz="6200" i="1">
                                <a:latin typeface="Cambria Math" panose="02040503050406030204" pitchFamily="18" charset="0"/>
                                <a:ea typeface="Cambria Math" panose="02040503050406030204" pitchFamily="18" charset="0"/>
                              </a:rPr>
                              <m:t>𝑝</m:t>
                            </m:r>
                          </m:e>
                          <m:sub>
                            <m:r>
                              <a:rPr lang="es-ES" sz="6200" i="1">
                                <a:latin typeface="Cambria Math" panose="02040503050406030204" pitchFamily="18" charset="0"/>
                                <a:ea typeface="Cambria Math" panose="02040503050406030204" pitchFamily="18" charset="0"/>
                              </a:rPr>
                              <m:t>𝑦</m:t>
                            </m:r>
                          </m:sub>
                        </m:sSub>
                      </m:e>
                      <m:sup>
                        <m:r>
                          <a:rPr lang="es-ES" sz="6200" i="1">
                            <a:latin typeface="Cambria Math" panose="02040503050406030204" pitchFamily="18" charset="0"/>
                            <a:ea typeface="Cambria Math" panose="02040503050406030204" pitchFamily="18" charset="0"/>
                          </a:rPr>
                          <m:t>′</m:t>
                        </m:r>
                      </m:sup>
                    </m:sSup>
                    <m:d>
                      <m:dPr>
                        <m:ctrlPr>
                          <a:rPr lang="es-ES" sz="6200" i="1">
                            <a:latin typeface="Cambria Math" panose="02040503050406030204" pitchFamily="18" charset="0"/>
                            <a:ea typeface="Cambria Math" panose="02040503050406030204" pitchFamily="18" charset="0"/>
                          </a:rPr>
                        </m:ctrlPr>
                      </m:dPr>
                      <m:e>
                        <m:r>
                          <a:rPr lang="es-ES" sz="6200" b="0" i="1" smtClean="0">
                            <a:latin typeface="Cambria Math" panose="02040503050406030204" pitchFamily="18" charset="0"/>
                            <a:ea typeface="Cambria Math" panose="02040503050406030204" pitchFamily="18" charset="0"/>
                          </a:rPr>
                          <m:t>2</m:t>
                        </m:r>
                      </m:e>
                    </m:d>
                  </m:oMath>
                </a14:m>
                <a:r>
                  <a:rPr lang="es-AR" sz="6200" dirty="0" smtClean="0"/>
                  <a:t>      si    </a:t>
                </a:r>
                <a14:m>
                  <m:oMath xmlns:m="http://schemas.openxmlformats.org/officeDocument/2006/math">
                    <m:acc>
                      <m:accPr>
                        <m:chr m:val="̅"/>
                        <m:ctrlPr>
                          <a:rPr lang="es-AR" sz="6200" i="1" smtClean="0">
                            <a:latin typeface="Cambria Math" panose="02040503050406030204" pitchFamily="18" charset="0"/>
                          </a:rPr>
                        </m:ctrlPr>
                      </m:accPr>
                      <m:e>
                        <m:r>
                          <a:rPr lang="es-ES" sz="6200" b="0" i="1" smtClean="0">
                            <a:latin typeface="Cambria Math" panose="02040503050406030204" pitchFamily="18" charset="0"/>
                          </a:rPr>
                          <m:t>𝑝</m:t>
                        </m:r>
                      </m:e>
                    </m:acc>
                    <m:r>
                      <a:rPr lang="es-ES" sz="6200" b="0" i="1" smtClean="0">
                        <a:latin typeface="Cambria Math" panose="02040503050406030204" pitchFamily="18" charset="0"/>
                      </a:rPr>
                      <m:t>=</m:t>
                    </m:r>
                    <m:r>
                      <a:rPr lang="es-ES" sz="6200" b="0" i="1" smtClean="0">
                        <a:latin typeface="Cambria Math" panose="02040503050406030204" pitchFamily="18" charset="0"/>
                      </a:rPr>
                      <m:t>𝑚</m:t>
                    </m:r>
                    <m:acc>
                      <m:accPr>
                        <m:chr m:val="̅"/>
                        <m:ctrlPr>
                          <a:rPr lang="es-ES" sz="6200" b="0" i="1" smtClean="0">
                            <a:latin typeface="Cambria Math" panose="02040503050406030204" pitchFamily="18" charset="0"/>
                          </a:rPr>
                        </m:ctrlPr>
                      </m:accPr>
                      <m:e>
                        <m:r>
                          <a:rPr lang="es-ES" sz="6200" b="0" i="1" smtClean="0">
                            <a:latin typeface="Cambria Math" panose="02040503050406030204" pitchFamily="18" charset="0"/>
                          </a:rPr>
                          <m:t>𝑣</m:t>
                        </m:r>
                      </m:e>
                    </m:acc>
                  </m:oMath>
                </a14:m>
                <a:r>
                  <a:rPr lang="es-AR" sz="6200" dirty="0" smtClean="0"/>
                  <a:t>     con   </a:t>
                </a:r>
                <a14:m>
                  <m:oMath xmlns:m="http://schemas.openxmlformats.org/officeDocument/2006/math">
                    <m:r>
                      <a:rPr lang="es-ES" sz="6200" b="0" i="1" smtClean="0">
                        <a:latin typeface="Cambria Math" panose="02040503050406030204" pitchFamily="18" charset="0"/>
                      </a:rPr>
                      <m:t>𝑚</m:t>
                    </m:r>
                    <m:r>
                      <a:rPr lang="es-ES" sz="6200" b="0" i="1" smtClean="0">
                        <a:latin typeface="Cambria Math" panose="02040503050406030204" pitchFamily="18" charset="0"/>
                      </a:rPr>
                      <m:t>=</m:t>
                    </m:r>
                    <m:r>
                      <a:rPr lang="es-ES" sz="6200" b="0" i="1" smtClean="0">
                        <a:latin typeface="Cambria Math" panose="02040503050406030204" pitchFamily="18" charset="0"/>
                      </a:rPr>
                      <m:t>𝑐𝑡𝑒</m:t>
                    </m:r>
                  </m:oMath>
                </a14:m>
                <a:endParaRPr lang="es-AR" sz="6200" dirty="0" smtClean="0"/>
              </a:p>
              <a:p>
                <a:pPr marL="0" indent="0" algn="just">
                  <a:buNone/>
                </a:pPr>
                <a:endParaRPr lang="es-ES" sz="6200" dirty="0"/>
              </a:p>
              <a:p>
                <a:pPr marL="0" indent="0" algn="just">
                  <a:buNone/>
                </a:pPr>
                <a:r>
                  <a:rPr lang="es-ES" sz="6200" dirty="0" smtClean="0"/>
                  <a:t>Luego </a:t>
                </a:r>
                <a14:m>
                  <m:oMath xmlns:m="http://schemas.openxmlformats.org/officeDocument/2006/math">
                    <m:acc>
                      <m:accPr>
                        <m:chr m:val="̅"/>
                        <m:ctrlPr>
                          <a:rPr lang="es-ES" sz="6200" i="1" smtClean="0">
                            <a:latin typeface="Cambria Math" panose="02040503050406030204" pitchFamily="18" charset="0"/>
                          </a:rPr>
                        </m:ctrlPr>
                      </m:accPr>
                      <m:e>
                        <m:r>
                          <a:rPr lang="es-ES" sz="6200" b="0" i="1" smtClean="0">
                            <a:latin typeface="Cambria Math" panose="02040503050406030204" pitchFamily="18" charset="0"/>
                          </a:rPr>
                          <m:t>𝑝</m:t>
                        </m:r>
                      </m:e>
                    </m:acc>
                    <m:r>
                      <a:rPr lang="es-ES" sz="6200" i="1" smtClean="0">
                        <a:latin typeface="Cambria Math" panose="02040503050406030204" pitchFamily="18" charset="0"/>
                        <a:ea typeface="Cambria Math" panose="02040503050406030204" pitchFamily="18" charset="0"/>
                      </a:rPr>
                      <m:t>≠</m:t>
                    </m:r>
                    <m:acc>
                      <m:accPr>
                        <m:chr m:val="̅"/>
                        <m:ctrlPr>
                          <a:rPr lang="es-ES" sz="6200" i="1" smtClean="0">
                            <a:latin typeface="Cambria Math" panose="02040503050406030204" pitchFamily="18" charset="0"/>
                            <a:ea typeface="Cambria Math" panose="02040503050406030204" pitchFamily="18" charset="0"/>
                          </a:rPr>
                        </m:ctrlPr>
                      </m:accPr>
                      <m:e>
                        <m:r>
                          <a:rPr lang="es-ES" sz="6200" b="0" i="1" smtClean="0">
                            <a:latin typeface="Cambria Math" panose="02040503050406030204" pitchFamily="18" charset="0"/>
                            <a:ea typeface="Cambria Math" panose="02040503050406030204" pitchFamily="18" charset="0"/>
                          </a:rPr>
                          <m:t>𝑐𝑡𝑒</m:t>
                        </m:r>
                      </m:e>
                    </m:acc>
                  </m:oMath>
                </a14:m>
                <a:r>
                  <a:rPr lang="es-AR" sz="6200" dirty="0" smtClean="0"/>
                  <a:t> , lo que significa que debemos definir a la cantidad de movimiento de otra manera para que se conserve. </a:t>
                </a:r>
              </a:p>
              <a:p>
                <a:pPr marL="0" indent="0" algn="just">
                  <a:buNone/>
                </a:pPr>
                <a:r>
                  <a:rPr lang="es-ES" dirty="0" smtClean="0"/>
                  <a:t> </a:t>
                </a:r>
              </a:p>
              <a:p>
                <a:pPr marL="0" indent="0" algn="just">
                  <a:buNone/>
                </a:pPr>
                <a:r>
                  <a:rPr lang="es-ES" dirty="0"/>
                  <a:t> </a:t>
                </a:r>
                <a:r>
                  <a:rPr lang="es-ES" dirty="0" smtClean="0"/>
                  <a:t>                                                             </a:t>
                </a:r>
                <a:endParaRPr lang="es-AR" dirty="0" smtClean="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67714" y="0"/>
                <a:ext cx="10515600" cy="6697362"/>
              </a:xfrm>
              <a:blipFill rotWithShape="0">
                <a:blip r:embed="rId2"/>
                <a:stretch>
                  <a:fillRect l="-348" r="-290"/>
                </a:stretch>
              </a:blipFill>
            </p:spPr>
            <p:txBody>
              <a:bodyPr/>
              <a:lstStyle/>
              <a:p>
                <a:r>
                  <a:rPr lang="es-AR">
                    <a:noFill/>
                  </a:rPr>
                  <a:t> </a:t>
                </a:r>
              </a:p>
            </p:txBody>
          </p:sp>
        </mc:Fallback>
      </mc:AlternateContent>
    </p:spTree>
    <p:extLst>
      <p:ext uri="{BB962C8B-B14F-4D97-AF65-F5344CB8AC3E}">
        <p14:creationId xmlns:p14="http://schemas.microsoft.com/office/powerpoint/2010/main" val="1592614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935" y="200369"/>
            <a:ext cx="11329087" cy="541037"/>
          </a:xfrm>
        </p:spPr>
        <p:txBody>
          <a:bodyPr>
            <a:noAutofit/>
          </a:bodyPr>
          <a:lstStyle/>
          <a:p>
            <a:pPr algn="ctr"/>
            <a:r>
              <a:rPr lang="es-ES" sz="3600" b="1" dirty="0" smtClean="0"/>
              <a:t>NUEVA DEFINICIÓN DE LA CANTIDAD DE MOVIMIENTO</a:t>
            </a:r>
            <a:endParaRPr lang="es-AR" sz="36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937054" y="823782"/>
                <a:ext cx="10515600" cy="6034217"/>
              </a:xfrm>
            </p:spPr>
            <p:txBody>
              <a:bodyPr/>
              <a:lstStyle/>
              <a:p>
                <a:pPr marL="0" indent="0" algn="just">
                  <a:buNone/>
                </a:pPr>
                <a:r>
                  <a:rPr lang="es-ES" dirty="0" smtClean="0"/>
                  <a:t>El problema es que </a:t>
                </a:r>
                <a14:m>
                  <m:oMath xmlns:m="http://schemas.openxmlformats.org/officeDocument/2006/math">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𝑦</m:t>
                            </m:r>
                          </m:sub>
                        </m:sSub>
                      </m:e>
                      <m:sup>
                        <m:r>
                          <a:rPr lang="es-ES" b="0" i="1" smtClean="0">
                            <a:latin typeface="Cambria Math" panose="02040503050406030204" pitchFamily="18" charset="0"/>
                          </a:rPr>
                          <m:t>′</m:t>
                        </m:r>
                      </m:sup>
                    </m:sSup>
                  </m:oMath>
                </a14:m>
                <a:r>
                  <a:rPr lang="es-AR" dirty="0" smtClean="0"/>
                  <a:t> depende de </a:t>
                </a:r>
                <a14:m>
                  <m:oMath xmlns:m="http://schemas.openxmlformats.org/officeDocument/2006/math">
                    <m:sSub>
                      <m:sSubPr>
                        <m:ctrlPr>
                          <a:rPr lang="es-AR" i="1" smtClean="0">
                            <a:latin typeface="Cambria Math" panose="02040503050406030204" pitchFamily="18" charset="0"/>
                          </a:rPr>
                        </m:ctrlPr>
                      </m:sSubPr>
                      <m:e>
                        <m:r>
                          <a:rPr lang="es-ES" b="0" i="1" smtClean="0">
                            <a:latin typeface="Cambria Math" panose="02040503050406030204" pitchFamily="18" charset="0"/>
                          </a:rPr>
                          <m:t>𝑣</m:t>
                        </m:r>
                      </m:e>
                      <m:sub>
                        <m:r>
                          <a:rPr lang="es-ES" b="0" i="1" smtClean="0">
                            <a:latin typeface="Cambria Math" panose="02040503050406030204" pitchFamily="18" charset="0"/>
                          </a:rPr>
                          <m:t>𝑥</m:t>
                        </m:r>
                      </m:sub>
                    </m:sSub>
                  </m:oMath>
                </a14:m>
                <a:r>
                  <a:rPr lang="es-AR" dirty="0" smtClean="0"/>
                  <a:t>. Para que la cantidad de movimiento se conserve vista desde todos los sistemas de referencia inerciales, se debe redefinir la cantidad de movimiento. Para ello, considerando a </a:t>
                </a:r>
                <a14:m>
                  <m:oMath xmlns:m="http://schemas.openxmlformats.org/officeDocument/2006/math">
                    <m:r>
                      <a:rPr lang="es-AR" i="1" smtClean="0">
                        <a:latin typeface="Cambria Math" panose="02040503050406030204" pitchFamily="18" charset="0"/>
                        <a:ea typeface="Cambria Math" panose="02040503050406030204" pitchFamily="18" charset="0"/>
                      </a:rPr>
                      <m:t>𝜏</m:t>
                    </m:r>
                  </m:oMath>
                </a14:m>
                <a:r>
                  <a:rPr lang="es-AR" dirty="0" smtClean="0"/>
                  <a:t> el tiempo propio de la partícula (en el sistema en que está en reposo) hacemos:</a:t>
                </a:r>
              </a:p>
              <a:p>
                <a:pPr marL="0" indent="0" algn="just">
                  <a:buNone/>
                </a:pPr>
                <a14:m>
                  <m:oMath xmlns:m="http://schemas.openxmlformats.org/officeDocument/2006/math">
                    <m:sSub>
                      <m:sSubPr>
                        <m:ctrlPr>
                          <a:rPr lang="es-AR"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f>
                      <m:fPr>
                        <m:ctrlPr>
                          <a:rPr lang="es-AR" i="1" smtClean="0">
                            <a:latin typeface="Cambria Math" panose="02040503050406030204" pitchFamily="18" charset="0"/>
                          </a:rPr>
                        </m:ctrlPr>
                      </m:fPr>
                      <m:num>
                        <m:r>
                          <a:rPr lang="es-ES" b="0" i="1" smtClean="0">
                            <a:latin typeface="Cambria Math" panose="02040503050406030204" pitchFamily="18" charset="0"/>
                          </a:rPr>
                          <m:t>𝑑𝑦</m:t>
                        </m:r>
                      </m:num>
                      <m:den>
                        <m:r>
                          <a:rPr lang="es-ES" b="0" i="1" smtClean="0">
                            <a:latin typeface="Cambria Math" panose="02040503050406030204" pitchFamily="18" charset="0"/>
                          </a:rPr>
                          <m:t>𝑑</m:t>
                        </m:r>
                        <m:r>
                          <a:rPr lang="es-ES" b="0" i="1" smtClean="0">
                            <a:latin typeface="Cambria Math" panose="02040503050406030204" pitchFamily="18" charset="0"/>
                            <a:ea typeface="Cambria Math" panose="02040503050406030204" pitchFamily="18" charset="0"/>
                          </a:rPr>
                          <m:t>𝜏</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r>
                          <a:rPr lang="es-ES" b="0" i="1" smtClean="0">
                            <a:latin typeface="Cambria Math" panose="02040503050406030204" pitchFamily="18" charset="0"/>
                          </a:rPr>
                          <m:t>𝑑𝑦</m:t>
                        </m:r>
                      </m:num>
                      <m:den>
                        <m:r>
                          <a:rPr lang="es-ES" b="0" i="1" smtClean="0">
                            <a:latin typeface="Cambria Math" panose="02040503050406030204" pitchFamily="18" charset="0"/>
                          </a:rPr>
                          <m:t>𝑑𝑡</m:t>
                        </m:r>
                      </m:den>
                    </m:f>
                    <m:f>
                      <m:fPr>
                        <m:ctrlPr>
                          <a:rPr lang="es-ES" b="0" i="1" smtClean="0">
                            <a:latin typeface="Cambria Math" panose="02040503050406030204" pitchFamily="18" charset="0"/>
                          </a:rPr>
                        </m:ctrlPr>
                      </m:fPr>
                      <m:num>
                        <m:r>
                          <a:rPr lang="es-ES" b="0" i="1" smtClean="0">
                            <a:latin typeface="Cambria Math" panose="02040503050406030204" pitchFamily="18" charset="0"/>
                          </a:rPr>
                          <m:t>𝑑𝑡</m:t>
                        </m:r>
                      </m:num>
                      <m:den>
                        <m:r>
                          <a:rPr lang="es-ES" b="0" i="1" smtClean="0">
                            <a:latin typeface="Cambria Math" panose="02040503050406030204" pitchFamily="18" charset="0"/>
                          </a:rPr>
                          <m:t>𝑑</m:t>
                        </m:r>
                        <m:r>
                          <a:rPr lang="es-ES" b="0" i="1" smtClean="0">
                            <a:latin typeface="Cambria Math" panose="02040503050406030204" pitchFamily="18" charset="0"/>
                            <a:ea typeface="Cambria Math" panose="02040503050406030204" pitchFamily="18" charset="0"/>
                          </a:rPr>
                          <m:t>𝜏</m:t>
                        </m:r>
                      </m:den>
                    </m:f>
                  </m:oMath>
                </a14:m>
                <a:r>
                  <a:rPr lang="es-AR" dirty="0" smtClean="0"/>
                  <a:t>         con    </a:t>
                </a:r>
                <a14:m>
                  <m:oMath xmlns:m="http://schemas.openxmlformats.org/officeDocument/2006/math">
                    <m:r>
                      <m:rPr>
                        <m:sty m:val="p"/>
                      </m:rPr>
                      <a:rPr lang="es-ES" b="0" i="0" smtClean="0">
                        <a:latin typeface="Cambria Math" panose="02040503050406030204" pitchFamily="18" charset="0"/>
                        <a:ea typeface="Cambria Math" panose="02040503050406030204" pitchFamily="18" charset="0"/>
                      </a:rPr>
                      <m:t>d</m:t>
                    </m:r>
                    <m:r>
                      <a:rPr lang="es-AR" i="1" smtClean="0">
                        <a:latin typeface="Cambria Math" panose="02040503050406030204" pitchFamily="18" charset="0"/>
                        <a:ea typeface="Cambria Math" panose="02040503050406030204" pitchFamily="18" charset="0"/>
                      </a:rPr>
                      <m:t>𝜏</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𝑑𝑡</m:t>
                        </m:r>
                      </m:num>
                      <m:den>
                        <m:r>
                          <a:rPr lang="es-ES" b="0" i="1" smtClean="0">
                            <a:latin typeface="Cambria Math" panose="02040503050406030204" pitchFamily="18" charset="0"/>
                            <a:ea typeface="Cambria Math" panose="02040503050406030204" pitchFamily="18" charset="0"/>
                          </a:rPr>
                          <m:t>𝛾</m:t>
                        </m:r>
                      </m:den>
                    </m:f>
                  </m:oMath>
                </a14:m>
                <a:r>
                  <a:rPr lang="es-AR" dirty="0" smtClean="0"/>
                  <a:t>            y           </a:t>
                </a:r>
                <a14:m>
                  <m:oMath xmlns:m="http://schemas.openxmlformats.org/officeDocument/2006/math">
                    <m:r>
                      <m:rPr>
                        <m:sty m:val="p"/>
                      </m:rPr>
                      <a:rPr lang="el-GR" b="0" i="1" smtClean="0">
                        <a:latin typeface="Cambria Math" panose="02040503050406030204" pitchFamily="18" charset="0"/>
                        <a:ea typeface="Cambria Math" panose="02040503050406030204" pitchFamily="18" charset="0"/>
                      </a:rPr>
                      <m:t>γ</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oMath>
                </a14:m>
                <a:endParaRPr lang="es-AR" dirty="0" smtClean="0"/>
              </a:p>
              <a:p>
                <a:pPr marL="0" indent="0" algn="just">
                  <a:buNone/>
                </a:pPr>
                <a:endParaRPr lang="es-AR" sz="800" dirty="0" smtClean="0"/>
              </a:p>
              <a:p>
                <a:pPr marL="0" indent="0" algn="just">
                  <a:buNone/>
                </a:pPr>
                <a:r>
                  <a:rPr lang="es-ES" dirty="0" smtClean="0"/>
                  <a:t>con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𝑣</m:t>
                        </m:r>
                      </m:e>
                    </m:acc>
                    <m:r>
                      <a:rPr lang="es-ES" i="1" smtClean="0">
                        <a:latin typeface="Cambria Math" panose="02040503050406030204" pitchFamily="18" charset="0"/>
                        <a:ea typeface="Cambria Math" panose="02040503050406030204" pitchFamily="18" charset="0"/>
                      </a:rPr>
                      <m:t>≡</m:t>
                    </m:r>
                  </m:oMath>
                </a14:m>
                <a:r>
                  <a:rPr lang="es-ES" dirty="0" smtClean="0"/>
                  <a:t> velocidad de la partícula en S. </a:t>
                </a:r>
              </a:p>
              <a:p>
                <a:pPr marL="0" indent="0" algn="just">
                  <a:buNone/>
                </a:pPr>
                <a:r>
                  <a:rPr lang="es-ES" dirty="0" smtClean="0"/>
                  <a:t>Haciendo lo mismo para todas las componentes obtenemos:</a:t>
                </a:r>
              </a:p>
              <a:p>
                <a:pPr marL="0" indent="0" algn="just">
                  <a:buNone/>
                </a:pPr>
                <a:endParaRPr lang="es-ES" sz="800" dirty="0" smtClean="0"/>
              </a:p>
              <a:p>
                <a:pPr marL="0" indent="0" algn="just">
                  <a:buNone/>
                </a:pPr>
                <a14:m>
                  <m:oMathPara xmlns:m="http://schemas.openxmlformats.org/officeDocument/2006/math">
                    <m:oMathParaPr>
                      <m:jc m:val="centerGroup"/>
                    </m:oMathParaPr>
                    <m:oMath xmlns:m="http://schemas.openxmlformats.org/officeDocument/2006/math">
                      <m:acc>
                        <m:accPr>
                          <m:chr m:val="̅"/>
                          <m:ctrlPr>
                            <a:rPr lang="es-AR" i="1" smtClean="0">
                              <a:latin typeface="Cambria Math" panose="02040503050406030204" pitchFamily="18" charset="0"/>
                            </a:rPr>
                          </m:ctrlPr>
                        </m:accPr>
                        <m:e>
                          <m:r>
                            <a:rPr lang="es-ES" b="0" i="1" smtClean="0">
                              <a:latin typeface="Cambria Math" panose="02040503050406030204" pitchFamily="18" charset="0"/>
                            </a:rPr>
                            <m:t>𝑝</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num>
                        <m:den>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den>
                      </m:f>
                    </m:oMath>
                  </m:oMathPara>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937054" y="823782"/>
                <a:ext cx="10515600" cy="6034217"/>
              </a:xfrm>
              <a:blipFill rotWithShape="0">
                <a:blip r:embed="rId2"/>
                <a:stretch>
                  <a:fillRect l="-1217" t="-1414" r="-1159"/>
                </a:stretch>
              </a:blipFill>
            </p:spPr>
            <p:txBody>
              <a:bodyPr/>
              <a:lstStyle/>
              <a:p>
                <a:r>
                  <a:rPr lang="es-AR">
                    <a:noFill/>
                  </a:rPr>
                  <a:t> </a:t>
                </a:r>
              </a:p>
            </p:txBody>
          </p:sp>
        </mc:Fallback>
      </mc:AlternateContent>
    </p:spTree>
    <p:extLst>
      <p:ext uri="{BB962C8B-B14F-4D97-AF65-F5344CB8AC3E}">
        <p14:creationId xmlns:p14="http://schemas.microsoft.com/office/powerpoint/2010/main" val="30930295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49943"/>
          </a:xfrm>
        </p:spPr>
        <p:txBody>
          <a:bodyPr>
            <a:normAutofit fontScale="90000"/>
          </a:bodyPr>
          <a:lstStyle/>
          <a:p>
            <a:pPr algn="ctr"/>
            <a:r>
              <a:rPr lang="es-ES" b="1" dirty="0" smtClean="0"/>
              <a:t>MASA VARIABLE CON LA VELOCIDAD</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015068"/>
                <a:ext cx="10515600" cy="5161895"/>
              </a:xfrm>
            </p:spPr>
            <p:txBody>
              <a:bodyPr/>
              <a:lstStyle/>
              <a:p>
                <a:pPr marL="0" indent="0" algn="just">
                  <a:buNone/>
                </a:pPr>
                <a:r>
                  <a:rPr lang="es-ES" dirty="0" smtClean="0"/>
                  <a:t>Con la definición anterior se puede interpretar:</a:t>
                </a:r>
              </a:p>
              <a:p>
                <a:pPr marL="0" indent="0" algn="just">
                  <a:buNone/>
                </a:pPr>
                <a14:m>
                  <m:oMath xmlns:m="http://schemas.openxmlformats.org/officeDocument/2006/math">
                    <m:acc>
                      <m:accPr>
                        <m:chr m:val="̅"/>
                        <m:ctrlPr>
                          <a:rPr lang="es-AR" i="1" smtClean="0">
                            <a:latin typeface="Cambria Math" panose="02040503050406030204" pitchFamily="18" charset="0"/>
                          </a:rPr>
                        </m:ctrlPr>
                      </m:accPr>
                      <m:e>
                        <m:r>
                          <a:rPr lang="es-ES" b="0" i="1" smtClean="0">
                            <a:latin typeface="Cambria Math" panose="02040503050406030204" pitchFamily="18" charset="0"/>
                          </a:rPr>
                          <m:t>𝑝</m:t>
                        </m:r>
                      </m:e>
                    </m:acc>
                    <m:r>
                      <a:rPr lang="es-ES" b="0" i="1" smtClean="0">
                        <a:latin typeface="Cambria Math" panose="02040503050406030204" pitchFamily="18" charset="0"/>
                      </a:rPr>
                      <m:t>=</m:t>
                    </m:r>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𝑣</m:t>
                    </m:r>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oMath>
                </a14:m>
                <a:r>
                  <a:rPr lang="es-AR" dirty="0" smtClean="0"/>
                  <a:t>      con    </a:t>
                </a:r>
                <a14:m>
                  <m:oMath xmlns:m="http://schemas.openxmlformats.org/officeDocument/2006/math">
                    <m:r>
                      <a:rPr lang="es-ES" b="0" i="1" smtClean="0">
                        <a:latin typeface="Cambria Math" panose="02040503050406030204" pitchFamily="18" charset="0"/>
                      </a:rPr>
                      <m:t>𝑚</m:t>
                    </m:r>
                    <m:d>
                      <m:dPr>
                        <m:ctrlPr>
                          <a:rPr lang="es-ES" b="0" i="1" smtClean="0">
                            <a:latin typeface="Cambria Math" panose="02040503050406030204" pitchFamily="18" charset="0"/>
                          </a:rPr>
                        </m:ctrlPr>
                      </m:dPr>
                      <m:e>
                        <m:r>
                          <a:rPr lang="es-ES" b="0" i="1" smtClean="0">
                            <a:latin typeface="Cambria Math" panose="02040503050406030204" pitchFamily="18" charset="0"/>
                          </a:rPr>
                          <m:t>𝑣</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oMath>
                </a14:m>
                <a:r>
                  <a:rPr lang="es-AR" dirty="0" smtClean="0"/>
                  <a:t>   </a:t>
                </a:r>
              </a:p>
              <a:p>
                <a:pPr marL="0" indent="0" algn="just">
                  <a:buNone/>
                </a:pPr>
                <a:r>
                  <a:rPr lang="es-ES" dirty="0" smtClean="0"/>
                  <a:t>Si </a:t>
                </a:r>
                <a14:m>
                  <m:oMath xmlns:m="http://schemas.openxmlformats.org/officeDocument/2006/math">
                    <m:r>
                      <a:rPr lang="es-ES" b="0" i="1" smtClean="0">
                        <a:latin typeface="Cambria Math" panose="02040503050406030204" pitchFamily="18" charset="0"/>
                      </a:rPr>
                      <m:t>𝑣</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𝑐</m:t>
                    </m:r>
                  </m:oMath>
                </a14:m>
                <a:r>
                  <a:rPr lang="es-AR" dirty="0" smtClean="0"/>
                  <a:t>  entonces </a:t>
                </a:r>
                <a14:m>
                  <m:oMath xmlns:m="http://schemas.openxmlformats.org/officeDocument/2006/math">
                    <m:r>
                      <a:rPr lang="es-ES" b="0" i="1" smtClean="0">
                        <a:latin typeface="Cambria Math" panose="02040503050406030204" pitchFamily="18" charset="0"/>
                      </a:rPr>
                      <m:t>𝑚</m:t>
                    </m:r>
                    <m:r>
                      <a:rPr lang="es-ES" b="0" i="1" smtClean="0">
                        <a:latin typeface="Cambria Math" panose="02040503050406030204" pitchFamily="18" charset="0"/>
                      </a:rPr>
                      <m:t>(</m:t>
                    </m:r>
                    <m:r>
                      <a:rPr lang="es-ES" b="0" i="1" smtClean="0">
                        <a:latin typeface="Cambria Math" panose="02040503050406030204" pitchFamily="18" charset="0"/>
                      </a:rPr>
                      <m:t>𝑣</m:t>
                    </m:r>
                    <m:r>
                      <a:rPr lang="es-ES" b="0" i="1" smtClean="0">
                        <a:latin typeface="Cambria Math" panose="02040503050406030204" pitchFamily="18" charset="0"/>
                      </a:rPr>
                      <m:t>)→∞</m:t>
                    </m:r>
                  </m:oMath>
                </a14:m>
                <a:r>
                  <a:rPr lang="es-AR" dirty="0" smtClean="0"/>
                  <a:t> </a:t>
                </a:r>
              </a:p>
              <a:p>
                <a:pPr marL="0" indent="0" algn="just">
                  <a:buNone/>
                </a:pPr>
                <a14:m>
                  <m:oMath xmlns:m="http://schemas.openxmlformats.org/officeDocument/2006/math">
                    <m:sSub>
                      <m:sSubPr>
                        <m:ctrlPr>
                          <a:rPr lang="es-AR"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oMath>
                </a14:m>
                <a:r>
                  <a:rPr lang="es-AR" dirty="0" smtClean="0"/>
                  <a:t> se denomina “masa en reposo” y corresponde a la masa que tiene una partícula en un sistema de referencia inercial en el cual se encuentra en reposo. Es un invariante de </a:t>
                </a:r>
                <a:r>
                  <a:rPr lang="es-AR" dirty="0" err="1" smtClean="0"/>
                  <a:t>Lorentz</a:t>
                </a:r>
                <a:r>
                  <a:rPr lang="es-AR" dirty="0" smtClean="0"/>
                  <a:t>.</a:t>
                </a:r>
              </a:p>
              <a:p>
                <a:pPr marL="0" indent="0" algn="just">
                  <a:buNone/>
                </a:pPr>
                <a:r>
                  <a:rPr lang="es-ES" dirty="0" smtClean="0"/>
                  <a:t>En particular se ve que una partícula con masa en reposo n nula nunca puede alcanzar la velocidad de la luz, porque a esa velocidad su masa se torna infinita. Entonces, como es posible que los fotones alcancen la velocidad de la luz ?. Eso es porque su masa en reposo es nula.</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015068"/>
                <a:ext cx="10515600" cy="5161895"/>
              </a:xfrm>
              <a:blipFill rotWithShape="0">
                <a:blip r:embed="rId2"/>
                <a:stretch>
                  <a:fillRect l="-1217" t="-2009" r="-1159"/>
                </a:stretch>
              </a:blipFill>
            </p:spPr>
            <p:txBody>
              <a:bodyPr/>
              <a:lstStyle/>
              <a:p>
                <a:r>
                  <a:rPr lang="es-AR">
                    <a:noFill/>
                  </a:rPr>
                  <a:t> </a:t>
                </a:r>
              </a:p>
            </p:txBody>
          </p:sp>
        </mc:Fallback>
      </mc:AlternateContent>
    </p:spTree>
    <p:extLst>
      <p:ext uri="{BB962C8B-B14F-4D97-AF65-F5344CB8AC3E}">
        <p14:creationId xmlns:p14="http://schemas.microsoft.com/office/powerpoint/2010/main" val="2168804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02356"/>
          </a:xfrm>
        </p:spPr>
        <p:txBody>
          <a:bodyPr>
            <a:normAutofit/>
          </a:bodyPr>
          <a:lstStyle/>
          <a:p>
            <a:pPr algn="ctr"/>
            <a:r>
              <a:rPr lang="es-ES" sz="6000" b="1" dirty="0" smtClean="0"/>
              <a:t>ENERGÍA CINÉTICA RELATIVISTA</a:t>
            </a:r>
            <a:endParaRPr lang="es-AR" sz="60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449859"/>
                <a:ext cx="10515600" cy="4727104"/>
              </a:xfrm>
            </p:spPr>
            <p:txBody>
              <a:bodyPr/>
              <a:lstStyle/>
              <a:p>
                <a:pPr marL="0" indent="0">
                  <a:buNone/>
                </a:pPr>
                <a:r>
                  <a:rPr lang="es-ES" dirty="0" smtClean="0"/>
                  <a:t>Como en la mecánica clásica,</a:t>
                </a:r>
              </a:p>
              <a:p>
                <a:pPr marL="0" indent="0">
                  <a:buNone/>
                </a:pPr>
                <a:r>
                  <a:rPr lang="es-ES" dirty="0"/>
                  <a:t>c</a:t>
                </a:r>
                <a:r>
                  <a:rPr lang="es-ES" dirty="0" smtClean="0"/>
                  <a:t>onsideramos el trabajo que</a:t>
                </a:r>
              </a:p>
              <a:p>
                <a:pPr marL="0" indent="0">
                  <a:buNone/>
                </a:pPr>
                <a:r>
                  <a:rPr lang="es-ES" dirty="0"/>
                  <a:t>e</a:t>
                </a:r>
                <a:r>
                  <a:rPr lang="es-ES" dirty="0" smtClean="0"/>
                  <a:t>fectúa una fuerza, a lo largo</a:t>
                </a:r>
              </a:p>
              <a:p>
                <a:pPr marL="0" indent="0">
                  <a:buNone/>
                </a:pPr>
                <a:r>
                  <a:rPr lang="es-ES" dirty="0" smtClean="0"/>
                  <a:t>de una trayectoria:</a:t>
                </a:r>
              </a:p>
              <a:p>
                <a:pPr marL="0" indent="0">
                  <a:buNone/>
                </a:pPr>
                <a:endParaRPr lang="es-ES" dirty="0"/>
              </a:p>
              <a:p>
                <a:pPr marL="0" indent="0">
                  <a:buNone/>
                </a:pPr>
                <a14:m>
                  <m:oMath xmlns:m="http://schemas.openxmlformats.org/officeDocument/2006/math">
                    <m:r>
                      <a:rPr lang="es-ES" b="0" i="1" smtClean="0">
                        <a:latin typeface="Cambria Math" panose="02040503050406030204" pitchFamily="18" charset="0"/>
                      </a:rPr>
                      <m:t>𝑑𝑊</m:t>
                    </m:r>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𝐹</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𝑑𝑟</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𝑝</m:t>
                            </m:r>
                          </m:e>
                        </m:acc>
                      </m:num>
                      <m:den>
                        <m:r>
                          <a:rPr lang="es-ES" b="0" i="1" smtClean="0">
                            <a:latin typeface="Cambria Math" panose="02040503050406030204" pitchFamily="18" charset="0"/>
                          </a:rPr>
                          <m:t>𝑑𝑡</m:t>
                        </m:r>
                      </m:den>
                    </m:f>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𝑑𝑡</m:t>
                    </m:r>
                  </m:oMath>
                </a14:m>
                <a:r>
                  <a:rPr lang="es-ES" dirty="0" smtClean="0"/>
                  <a:t> </a:t>
                </a:r>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449859"/>
                <a:ext cx="10515600" cy="4727104"/>
              </a:xfrm>
              <a:blipFill rotWithShape="0">
                <a:blip r:embed="rId2"/>
                <a:stretch>
                  <a:fillRect l="-1217" t="-2194"/>
                </a:stretch>
              </a:blipFill>
            </p:spPr>
            <p:txBody>
              <a:bodyPr/>
              <a:lstStyle/>
              <a:p>
                <a:r>
                  <a:rPr lang="es-AR">
                    <a:noFill/>
                  </a:rPr>
                  <a:t> </a:t>
                </a:r>
              </a:p>
            </p:txBody>
          </p:sp>
        </mc:Fallback>
      </mc:AlternateContent>
      <p:pic>
        <p:nvPicPr>
          <p:cNvPr id="4" name="Imagen 3"/>
          <p:cNvPicPr>
            <a:picLocks noChangeAspect="1"/>
          </p:cNvPicPr>
          <p:nvPr/>
        </p:nvPicPr>
        <p:blipFill>
          <a:blip r:embed="rId3"/>
          <a:stretch>
            <a:fillRect/>
          </a:stretch>
        </p:blipFill>
        <p:spPr>
          <a:xfrm>
            <a:off x="5722716" y="1879134"/>
            <a:ext cx="4943475" cy="4181475"/>
          </a:xfrm>
          <a:prstGeom prst="rect">
            <a:avLst/>
          </a:prstGeom>
        </p:spPr>
      </p:pic>
    </p:spTree>
    <p:extLst>
      <p:ext uri="{BB962C8B-B14F-4D97-AF65-F5344CB8AC3E}">
        <p14:creationId xmlns:p14="http://schemas.microsoft.com/office/powerpoint/2010/main" val="3725263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4432"/>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238897"/>
                <a:ext cx="10515600" cy="5938066"/>
              </a:xfrm>
            </p:spPr>
            <p:txBody>
              <a:bodyPr/>
              <a:lstStyle/>
              <a:p>
                <a:pPr marL="0" indent="0">
                  <a:buNone/>
                </a:pPr>
                <a:r>
                  <a:rPr lang="es-ES" dirty="0" smtClean="0"/>
                  <a:t>Trabajamos siempre en el mismo sistema de referencia S.</a:t>
                </a:r>
              </a:p>
              <a:p>
                <a:pPr marL="0" indent="0">
                  <a:buNone/>
                </a:pP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𝑝</m:t>
                            </m:r>
                          </m:e>
                        </m:acc>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num>
                      <m:den>
                        <m:r>
                          <a:rPr lang="es-ES" b="0" i="1" smtClean="0">
                            <a:latin typeface="Cambria Math" panose="02040503050406030204" pitchFamily="18" charset="0"/>
                          </a:rPr>
                          <m:t>𝑑𝑡</m:t>
                        </m:r>
                      </m:den>
                    </m:f>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num>
                          <m:den>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den>
                        </m:f>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acc>
                              <m:accPr>
                                <m:chr m:val="̇"/>
                                <m:ctrlPr>
                                  <a:rPr lang="es-ES" b="0" i="1" smtClean="0">
                                    <a:latin typeface="Cambria Math" panose="02040503050406030204" pitchFamily="18" charset="0"/>
                                  </a:rPr>
                                </m:ctrlPr>
                              </m:acc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e>
                            </m:acc>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𝑣</m:t>
                                </m:r>
                              </m:e>
                            </m:acc>
                            <m:f>
                              <m:fPr>
                                <m:type m:val="lin"/>
                                <m:ctrlPr>
                                  <a:rPr lang="es-ES" i="1" smtClean="0">
                                    <a:latin typeface="Cambria Math" panose="02040503050406030204" pitchFamily="18" charset="0"/>
                                  </a:rPr>
                                </m:ctrlPr>
                              </m:fPr>
                              <m:num>
                                <m:r>
                                  <a:rPr lang="es-ES" b="0" i="1" smtClean="0">
                                    <a:latin typeface="Cambria Math" panose="02040503050406030204" pitchFamily="18" charset="0"/>
                                  </a:rPr>
                                  <m:t>𝑣</m:t>
                                </m:r>
                              </m:num>
                              <m:den>
                                <m:sSup>
                                  <m:sSupPr>
                                    <m:ctrlPr>
                                      <a:rPr lang="es-ES"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d>
                              </m:e>
                              <m:sup>
                                <m:f>
                                  <m:fPr>
                                    <m:type m:val="lin"/>
                                    <m:ctrlPr>
                                      <a:rPr lang="es-ES" i="1">
                                        <a:latin typeface="Cambria Math" panose="02040503050406030204" pitchFamily="18" charset="0"/>
                                      </a:rPr>
                                    </m:ctrlPr>
                                  </m:fPr>
                                  <m:num>
                                    <m:r>
                                      <a:rPr lang="es-ES" b="0" i="1" smtClean="0">
                                        <a:latin typeface="Cambria Math" panose="02040503050406030204" pitchFamily="18" charset="0"/>
                                      </a:rPr>
                                      <m:t>3</m:t>
                                    </m:r>
                                  </m:num>
                                  <m:den>
                                    <m:r>
                                      <a:rPr lang="es-ES" i="1">
                                        <a:latin typeface="Cambria Math" panose="02040503050406030204" pitchFamily="18" charset="0"/>
                                      </a:rPr>
                                      <m:t>2</m:t>
                                    </m:r>
                                  </m:den>
                                </m:f>
                              </m:sup>
                            </m:sSup>
                          </m:den>
                        </m:f>
                      </m:e>
                    </m:d>
                  </m:oMath>
                </a14:m>
                <a:r>
                  <a:rPr lang="es-ES" dirty="0" smtClean="0"/>
                  <a:t> </a:t>
                </a:r>
              </a:p>
              <a:p>
                <a:pPr marL="0" indent="0">
                  <a:buNone/>
                </a:pPr>
                <a:endParaRPr lang="es-ES" dirty="0" smtClean="0"/>
              </a:p>
              <a:p>
                <a:pPr marL="0" indent="0">
                  <a:buNone/>
                </a:pP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𝑝</m:t>
                            </m:r>
                          </m:e>
                        </m:acc>
                      </m:num>
                      <m:den>
                        <m:r>
                          <a:rPr lang="es-ES" b="0" i="1" smtClean="0">
                            <a:latin typeface="Cambria Math" panose="02040503050406030204" pitchFamily="18" charset="0"/>
                          </a:rPr>
                          <m:t>𝑑𝑡</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e>
                            </m:acc>
                          </m:num>
                          <m:den>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acc>
                              <m:accPr>
                                <m:chr m:val="̅"/>
                                <m:ctrlPr>
                                  <a:rPr lang="es-ES" i="1">
                                    <a:latin typeface="Cambria Math" panose="02040503050406030204" pitchFamily="18" charset="0"/>
                                  </a:rPr>
                                </m:ctrlPr>
                              </m:accPr>
                              <m:e>
                                <m:r>
                                  <a:rPr lang="es-ES" i="1">
                                    <a:latin typeface="Cambria Math" panose="02040503050406030204" pitchFamily="18" charset="0"/>
                                  </a:rPr>
                                  <m:t>𝑣</m:t>
                                </m:r>
                              </m:e>
                            </m:acc>
                            <m:acc>
                              <m:accPr>
                                <m:chr m:val="̇"/>
                                <m:ctrlPr>
                                  <a:rPr lang="es-ES" i="1">
                                    <a:latin typeface="Cambria Math" panose="02040503050406030204" pitchFamily="18" charset="0"/>
                                  </a:rPr>
                                </m:ctrlPr>
                              </m:accPr>
                              <m:e>
                                <m:r>
                                  <a:rPr lang="es-ES" i="1">
                                    <a:latin typeface="Cambria Math" panose="02040503050406030204" pitchFamily="18" charset="0"/>
                                  </a:rPr>
                                  <m:t>𝑣</m:t>
                                </m:r>
                              </m:e>
                            </m:acc>
                            <m:f>
                              <m:fPr>
                                <m:type m:val="lin"/>
                                <m:ctrlPr>
                                  <a:rPr lang="es-ES" i="1">
                                    <a:latin typeface="Cambria Math" panose="02040503050406030204" pitchFamily="18" charset="0"/>
                                  </a:rPr>
                                </m:ctrlPr>
                              </m:fPr>
                              <m:num>
                                <m:r>
                                  <a:rPr lang="es-ES" i="1">
                                    <a:latin typeface="Cambria Math" panose="02040503050406030204" pitchFamily="18" charset="0"/>
                                  </a:rPr>
                                  <m:t>𝑣</m:t>
                                </m:r>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b="0" i="1" smtClean="0">
                                        <a:latin typeface="Cambria Math" panose="02040503050406030204" pitchFamily="18" charset="0"/>
                                      </a:rPr>
                                      <m:t>3</m:t>
                                    </m:r>
                                  </m:num>
                                  <m:den>
                                    <m:r>
                                      <a:rPr lang="es-ES" i="1">
                                        <a:latin typeface="Cambria Math" panose="02040503050406030204" pitchFamily="18" charset="0"/>
                                      </a:rPr>
                                      <m:t>2</m:t>
                                    </m:r>
                                  </m:den>
                                </m:f>
                              </m:sup>
                            </m:sSup>
                          </m:den>
                        </m:f>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𝑣</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acc>
                              <m:accPr>
                                <m:chr m:val="̇"/>
                                <m:ctrlPr>
                                  <a:rPr lang="es-ES" i="1">
                                    <a:latin typeface="Cambria Math" panose="02040503050406030204" pitchFamily="18" charset="0"/>
                                  </a:rPr>
                                </m:ctrlPr>
                              </m:accPr>
                              <m:e>
                                <m:r>
                                  <a:rPr lang="es-ES" i="1">
                                    <a:latin typeface="Cambria Math" panose="02040503050406030204" pitchFamily="18" charset="0"/>
                                  </a:rPr>
                                  <m:t>𝑣</m:t>
                                </m:r>
                              </m:e>
                            </m:acc>
                            <m:f>
                              <m:fPr>
                                <m:type m:val="lin"/>
                                <m:ctrlPr>
                                  <a:rPr lang="es-ES" i="1">
                                    <a:latin typeface="Cambria Math" panose="02040503050406030204" pitchFamily="18" charset="0"/>
                                  </a:rPr>
                                </m:ctrlPr>
                              </m:fPr>
                              <m:num>
                                <m:r>
                                  <a:rPr lang="es-ES" i="1">
                                    <a:latin typeface="Cambria Math" panose="02040503050406030204" pitchFamily="18" charset="0"/>
                                  </a:rPr>
                                  <m:t>𝑣</m:t>
                                </m:r>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sup>
                            </m:sSup>
                          </m:den>
                        </m:f>
                      </m:e>
                    </m:d>
                  </m:oMath>
                </a14:m>
                <a:r>
                  <a:rPr lang="es-ES" dirty="0" smtClean="0"/>
                  <a:t> </a:t>
                </a:r>
              </a:p>
              <a:p>
                <a:pPr marL="0" indent="0">
                  <a:buNone/>
                </a:pPr>
                <a:endParaRPr lang="es-ES" dirty="0" smtClean="0"/>
              </a:p>
              <a:p>
                <a:pPr marL="0" indent="0">
                  <a:buNone/>
                </a:pPr>
                <a:r>
                  <a:rPr lang="es-ES" dirty="0" smtClean="0"/>
                  <a:t>=</a:t>
                </a:r>
                <a14:m>
                  <m:oMath xmlns:m="http://schemas.openxmlformats.org/officeDocument/2006/math">
                    <m:sSub>
                      <m:sSubPr>
                        <m:ctrlPr>
                          <a:rPr lang="es-ES" i="1">
                            <a:latin typeface="Cambria Math" panose="02040503050406030204" pitchFamily="18" charset="0"/>
                          </a:rPr>
                        </m:ctrlPr>
                      </m:sSubPr>
                      <m:e>
                        <m:r>
                          <a:rPr lang="es-ES" b="0" i="1" smtClean="0">
                            <a:latin typeface="Cambria Math" panose="02040503050406030204" pitchFamily="18" charset="0"/>
                          </a:rPr>
                          <m:t> </m:t>
                        </m:r>
                        <m:r>
                          <a:rPr lang="es-ES" i="1">
                            <a:latin typeface="Cambria Math" panose="02040503050406030204" pitchFamily="18" charset="0"/>
                          </a:rPr>
                          <m:t>𝑚</m:t>
                        </m:r>
                      </m:e>
                      <m:sub>
                        <m:r>
                          <a:rPr lang="es-ES" i="1">
                            <a:latin typeface="Cambria Math" panose="02040503050406030204" pitchFamily="18" charset="0"/>
                          </a:rPr>
                          <m:t>0</m:t>
                        </m:r>
                      </m:sub>
                    </m:sSub>
                    <m:d>
                      <m:dPr>
                        <m:begChr m:val="["/>
                        <m:endChr m:val="]"/>
                        <m:ctrlPr>
                          <a:rPr lang="es-ES" i="1">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𝑣</m:t>
                            </m:r>
                            <m:acc>
                              <m:accPr>
                                <m:chr m:val="̇"/>
                                <m:ctrlPr>
                                  <a:rPr lang="es-ES" i="1">
                                    <a:latin typeface="Cambria Math" panose="02040503050406030204" pitchFamily="18" charset="0"/>
                                  </a:rPr>
                                </m:ctrlPr>
                              </m:accPr>
                              <m:e>
                                <m:r>
                                  <a:rPr lang="es-ES" i="1">
                                    <a:latin typeface="Cambria Math" panose="02040503050406030204" pitchFamily="18" charset="0"/>
                                  </a:rPr>
                                  <m:t>𝑣</m:t>
                                </m:r>
                              </m:e>
                            </m:acc>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r>
                          <a:rPr lang="es-ES" i="1">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𝑣</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sup>
                            </m:sSup>
                          </m:den>
                        </m:f>
                      </m:e>
                    </m:d>
                  </m:oMath>
                </a14:m>
                <a:endParaRPr lang="es-ES" dirty="0" smtClean="0"/>
              </a:p>
              <a:p>
                <a:pPr marL="0" indent="0">
                  <a:buNone/>
                </a:pPr>
                <a:endParaRPr lang="es-ES" dirty="0"/>
              </a:p>
              <a:p>
                <a:pPr marL="0" indent="0">
                  <a:buNone/>
                </a:pPr>
                <a:r>
                  <a:rPr lang="es-ES" dirty="0" smtClean="0"/>
                  <a:t>Donde se ha utilizado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f>
                      <m:fPr>
                        <m:ctrlPr>
                          <a:rPr lang="es-ES" b="0" i="1" smtClean="0">
                            <a:latin typeface="Cambria Math" panose="02040503050406030204" pitchFamily="18" charset="0"/>
                          </a:rPr>
                        </m:ctrlPr>
                      </m:fPr>
                      <m:num>
                        <m:r>
                          <a:rPr lang="es-ES" b="0" i="1" smtClean="0">
                            <a:latin typeface="Cambria Math" panose="02040503050406030204" pitchFamily="18" charset="0"/>
                          </a:rPr>
                          <m:t>𝑑</m:t>
                        </m:r>
                      </m:num>
                      <m:den>
                        <m:r>
                          <a:rPr lang="es-ES" b="0" i="1" smtClean="0">
                            <a:latin typeface="Cambria Math" panose="02040503050406030204" pitchFamily="18" charset="0"/>
                          </a:rPr>
                          <m:t>𝑑𝑡</m:t>
                        </m:r>
                      </m:den>
                    </m:f>
                    <m:d>
                      <m:dPr>
                        <m:ctrlPr>
                          <a:rPr lang="es-ES" b="0" i="1" smtClean="0">
                            <a:latin typeface="Cambria Math" panose="02040503050406030204" pitchFamily="18" charset="0"/>
                          </a:rPr>
                        </m:ctrlPr>
                      </m:d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f>
                      <m:fPr>
                        <m:ctrlPr>
                          <a:rPr lang="es-ES" b="0" i="1" smtClean="0">
                            <a:latin typeface="Cambria Math" panose="02040503050406030204" pitchFamily="18" charset="0"/>
                          </a:rPr>
                        </m:ctrlPr>
                      </m:fPr>
                      <m:num>
                        <m:r>
                          <a:rPr lang="es-ES" b="0" i="1" smtClean="0">
                            <a:latin typeface="Cambria Math" panose="02040503050406030204" pitchFamily="18" charset="0"/>
                          </a:rPr>
                          <m:t>𝑑</m:t>
                        </m:r>
                      </m:num>
                      <m:den>
                        <m:r>
                          <a:rPr lang="es-ES" b="0" i="1" smtClean="0">
                            <a:latin typeface="Cambria Math" panose="02040503050406030204" pitchFamily="18" charset="0"/>
                          </a:rPr>
                          <m:t>𝑑𝑡</m:t>
                        </m:r>
                      </m:den>
                    </m:f>
                    <m:d>
                      <m:dPr>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f>
                      <m:fPr>
                        <m:ctrlPr>
                          <a:rPr lang="es-ES" b="0" i="1" smtClean="0">
                            <a:latin typeface="Cambria Math" panose="02040503050406030204" pitchFamily="18" charset="0"/>
                          </a:rPr>
                        </m:ctrlPr>
                      </m:fPr>
                      <m:num>
                        <m:r>
                          <a:rPr lang="es-ES" b="0" i="1" smtClean="0">
                            <a:latin typeface="Cambria Math" panose="02040503050406030204" pitchFamily="18" charset="0"/>
                          </a:rPr>
                          <m:t>𝑑</m:t>
                        </m:r>
                      </m:num>
                      <m:den>
                        <m:r>
                          <a:rPr lang="es-ES" b="0" i="1" smtClean="0">
                            <a:latin typeface="Cambria Math" panose="02040503050406030204" pitchFamily="18" charset="0"/>
                          </a:rPr>
                          <m:t>𝑑𝑡</m:t>
                        </m:r>
                      </m:den>
                    </m:f>
                    <m:d>
                      <m:dPr>
                        <m:ctrlPr>
                          <a:rPr lang="es-ES" b="0" i="1" smtClean="0">
                            <a:latin typeface="Cambria Math" panose="02040503050406030204" pitchFamily="18" charset="0"/>
                          </a:rPr>
                        </m:ctrlPr>
                      </m:dPr>
                      <m:e>
                        <m:r>
                          <a:rPr lang="es-ES" b="0" i="1" smtClean="0">
                            <a:latin typeface="Cambria Math" panose="02040503050406030204" pitchFamily="18" charset="0"/>
                          </a:rPr>
                          <m:t>𝑣𝑣</m:t>
                        </m:r>
                      </m:e>
                    </m:d>
                    <m:r>
                      <a:rPr lang="es-ES" b="0" i="1" smtClean="0">
                        <a:latin typeface="Cambria Math" panose="02040503050406030204" pitchFamily="18" charset="0"/>
                      </a:rPr>
                      <m:t>=</m:t>
                    </m:r>
                    <m:r>
                      <a:rPr lang="es-ES" b="0" i="1" smtClean="0">
                        <a:latin typeface="Cambria Math" panose="02040503050406030204" pitchFamily="18" charset="0"/>
                      </a:rPr>
                      <m:t>𝑣</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oMath>
                </a14:m>
                <a:endParaRPr lang="es-ES" dirty="0" smtClean="0"/>
              </a:p>
              <a:p>
                <a:pPr marL="0" indent="0">
                  <a:buNone/>
                </a:pPr>
                <a:endParaRPr lang="es-ES" dirty="0" smtClean="0"/>
              </a:p>
              <a:p>
                <a:pPr marL="0" indent="0">
                  <a:buNone/>
                </a:pPr>
                <a:endParaRPr lang="es-ES" dirty="0" smtClean="0"/>
              </a:p>
              <a:p>
                <a:pPr marL="0" indent="0">
                  <a:buNone/>
                </a:pPr>
                <a:endParaRPr lang="es-ES" dirty="0" smtClean="0"/>
              </a:p>
              <a:p>
                <a:pPr marL="0" indent="0">
                  <a:buNone/>
                </a:pPr>
                <a:endParaRPr lang="es-ES" dirty="0"/>
              </a:p>
              <a:p>
                <a:pPr marL="0" indent="0">
                  <a:buNone/>
                </a:pPr>
                <a:endParaRPr lang="es-ES" dirty="0" smtClean="0"/>
              </a:p>
              <a:p>
                <a:pPr marL="0" indent="0">
                  <a:buNone/>
                </a:pPr>
                <a:endParaRPr lang="es-ES" dirty="0"/>
              </a:p>
              <a:p>
                <a:pPr marL="0" indent="0">
                  <a:buNone/>
                </a:pPr>
                <a:endParaRPr lang="es-ES"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238897"/>
                <a:ext cx="10515600" cy="5938066"/>
              </a:xfrm>
              <a:blipFill rotWithShape="0">
                <a:blip r:embed="rId2"/>
                <a:stretch>
                  <a:fillRect l="-1217" t="-1643"/>
                </a:stretch>
              </a:blipFill>
            </p:spPr>
            <p:txBody>
              <a:bodyPr/>
              <a:lstStyle/>
              <a:p>
                <a:r>
                  <a:rPr lang="es-AR">
                    <a:noFill/>
                  </a:rPr>
                  <a:t> </a:t>
                </a:r>
              </a:p>
            </p:txBody>
          </p:sp>
        </mc:Fallback>
      </mc:AlternateContent>
    </p:spTree>
    <p:extLst>
      <p:ext uri="{BB962C8B-B14F-4D97-AF65-F5344CB8AC3E}">
        <p14:creationId xmlns:p14="http://schemas.microsoft.com/office/powerpoint/2010/main" val="745104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7092"/>
            <a:ext cx="10515600" cy="107092"/>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89311" y="214184"/>
                <a:ext cx="11563791" cy="8262551"/>
              </a:xfrm>
            </p:spPr>
            <p:txBody>
              <a:bodyPr>
                <a:normAutofit/>
              </a:bodyPr>
              <a:lstStyle/>
              <a:p>
                <a:pPr marL="0" indent="0">
                  <a:buNone/>
                </a:pPr>
                <a:endParaRPr lang="es-ES" i="1" dirty="0" smtClean="0">
                  <a:latin typeface="Cambria Math" panose="02040503050406030204" pitchFamily="18" charset="0"/>
                </a:endParaRPr>
              </a:p>
              <a:p>
                <a:pPr marL="0" indent="0">
                  <a:buNone/>
                </a:pP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𝑝</m:t>
                            </m:r>
                          </m:e>
                        </m:acc>
                      </m:num>
                      <m:den>
                        <m:r>
                          <a:rPr lang="es-ES" b="0" i="1" smtClean="0">
                            <a:latin typeface="Cambria Math" panose="02040503050406030204" pitchFamily="18" charset="0"/>
                          </a:rPr>
                          <m:t>𝑑𝑡</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r>
                          <a:rPr lang="es-ES" b="0" i="1" smtClean="0">
                            <a:latin typeface="Cambria Math" panose="02040503050406030204" pitchFamily="18" charset="0"/>
                          </a:rPr>
                          <m:t>𝑣</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𝑣</m:t>
                            </m:r>
                          </m:e>
                        </m:acc>
                      </m:num>
                      <m:den>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2</m:t>
                                </m:r>
                              </m:den>
                            </m:f>
                          </m:sup>
                        </m:sSup>
                      </m:den>
                    </m:f>
                    <m:d>
                      <m:dPr>
                        <m:begChr m:val="["/>
                        <m:endChr m:val="]"/>
                        <m:ctrlPr>
                          <a:rPr lang="es-ES" b="0" i="1" smtClean="0">
                            <a:latin typeface="Cambria Math" panose="02040503050406030204" pitchFamily="18" charset="0"/>
                          </a:rPr>
                        </m:ctrlPr>
                      </m:dPr>
                      <m:e>
                        <m:d>
                          <m:dPr>
                            <m:ctrlPr>
                              <a:rPr lang="es-ES" b="0" i="1" smtClean="0">
                                <a:latin typeface="Cambria Math" panose="02040503050406030204" pitchFamily="18" charset="0"/>
                              </a:rPr>
                            </m:ctrlPr>
                          </m:dPr>
                          <m:e>
                            <m:r>
                              <a:rPr lang="es-ES" b="0" i="1" smtClean="0">
                                <a:latin typeface="Cambria Math" panose="02040503050406030204" pitchFamily="18" charset="0"/>
                              </a:rPr>
                              <m:t>1−</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r>
                      <a:rPr lang="es-ES" b="0" i="1" smtClean="0">
                        <a:latin typeface="Cambria Math" panose="02040503050406030204" pitchFamily="18" charset="0"/>
                      </a:rPr>
                      <m:t>=</m:t>
                    </m:r>
                  </m:oMath>
                </a14:m>
                <a:r>
                  <a:rPr lang="es-ES" dirty="0" smtClean="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f>
                      <m:fPr>
                        <m:ctrlPr>
                          <a:rPr lang="es-ES" i="1">
                            <a:latin typeface="Cambria Math" panose="02040503050406030204" pitchFamily="18" charset="0"/>
                          </a:rPr>
                        </m:ctrlPr>
                      </m:fPr>
                      <m:num>
                        <m:r>
                          <a:rPr lang="es-ES" i="1">
                            <a:latin typeface="Cambria Math" panose="02040503050406030204" pitchFamily="18" charset="0"/>
                          </a:rPr>
                          <m:t>𝑣</m:t>
                        </m:r>
                        <m:acc>
                          <m:accPr>
                            <m:chr m:val="̇"/>
                            <m:ctrlPr>
                              <a:rPr lang="es-ES" i="1">
                                <a:latin typeface="Cambria Math" panose="02040503050406030204" pitchFamily="18" charset="0"/>
                              </a:rPr>
                            </m:ctrlPr>
                          </m:accPr>
                          <m:e>
                            <m:r>
                              <a:rPr lang="es-ES" i="1">
                                <a:latin typeface="Cambria Math" panose="02040503050406030204" pitchFamily="18" charset="0"/>
                              </a:rPr>
                              <m:t>𝑣</m:t>
                            </m:r>
                          </m:e>
                        </m:acc>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3</m:t>
                                </m:r>
                              </m:num>
                              <m:den>
                                <m:r>
                                  <a:rPr lang="es-ES" i="1">
                                    <a:latin typeface="Cambria Math" panose="02040503050406030204" pitchFamily="18" charset="0"/>
                                  </a:rPr>
                                  <m:t>2</m:t>
                                </m:r>
                              </m:den>
                            </m:f>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𝑑</m:t>
                        </m:r>
                      </m:num>
                      <m:den>
                        <m:r>
                          <a:rPr lang="es-ES" b="0" i="1" smtClean="0">
                            <a:latin typeface="Cambria Math" panose="02040503050406030204" pitchFamily="18" charset="0"/>
                          </a:rPr>
                          <m:t>𝑑𝑡</m:t>
                        </m:r>
                      </m:den>
                    </m:f>
                    <m:d>
                      <m:dPr>
                        <m:begChr m:val="["/>
                        <m:endChr m:val="]"/>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den>
                        </m:f>
                      </m:e>
                    </m:d>
                  </m:oMath>
                </a14:m>
                <a:r>
                  <a:rPr lang="es-ES" dirty="0" smtClean="0"/>
                  <a:t> </a:t>
                </a:r>
              </a:p>
              <a:p>
                <a:pPr marL="0" indent="0">
                  <a:buNone/>
                </a:pPr>
                <a:endParaRPr lang="es-ES" dirty="0" smtClean="0"/>
              </a:p>
              <a:p>
                <a:pPr marL="0" indent="0">
                  <a:buNone/>
                </a:pPr>
                <a:r>
                  <a:rPr lang="es-ES" dirty="0" smtClean="0"/>
                  <a:t>Entonces:</a:t>
                </a:r>
              </a:p>
              <a:p>
                <a:pPr marL="0" indent="0">
                  <a:buNone/>
                </a:pPr>
                <a:endParaRPr lang="es-ES" sz="2600" b="0" i="1" dirty="0" smtClean="0">
                  <a:latin typeface="Cambria Math" panose="02040503050406030204" pitchFamily="18" charset="0"/>
                </a:endParaRPr>
              </a:p>
              <a:p>
                <a:pPr marL="0" indent="0">
                  <a:buNone/>
                </a:pPr>
                <a14:m>
                  <m:oMath xmlns:m="http://schemas.openxmlformats.org/officeDocument/2006/math">
                    <m:r>
                      <a:rPr lang="es-ES" sz="2600" b="0" i="1" smtClean="0">
                        <a:latin typeface="Cambria Math" panose="02040503050406030204" pitchFamily="18" charset="0"/>
                      </a:rPr>
                      <m:t>𝑑𝑊</m:t>
                    </m:r>
                    <m:r>
                      <a:rPr lang="es-ES" sz="2600" b="0" i="1" smtClean="0">
                        <a:latin typeface="Cambria Math" panose="02040503050406030204" pitchFamily="18" charset="0"/>
                      </a:rPr>
                      <m:t>=</m:t>
                    </m:r>
                    <m:f>
                      <m:fPr>
                        <m:ctrlPr>
                          <a:rPr lang="es-ES" sz="2600" b="0" i="1" smtClean="0">
                            <a:latin typeface="Cambria Math" panose="02040503050406030204" pitchFamily="18" charset="0"/>
                          </a:rPr>
                        </m:ctrlPr>
                      </m:fPr>
                      <m:num>
                        <m:r>
                          <a:rPr lang="es-ES" sz="2600" b="0" i="1" smtClean="0">
                            <a:latin typeface="Cambria Math" panose="02040503050406030204" pitchFamily="18" charset="0"/>
                          </a:rPr>
                          <m:t>𝑑</m:t>
                        </m:r>
                      </m:num>
                      <m:den>
                        <m:r>
                          <a:rPr lang="es-ES" sz="2600" b="0" i="1" smtClean="0">
                            <a:latin typeface="Cambria Math" panose="02040503050406030204" pitchFamily="18" charset="0"/>
                          </a:rPr>
                          <m:t>𝑑𝑡</m:t>
                        </m:r>
                      </m:den>
                    </m:f>
                    <m:d>
                      <m:dPr>
                        <m:begChr m:val="["/>
                        <m:endChr m:val="]"/>
                        <m:ctrlPr>
                          <a:rPr lang="es-ES" sz="2600" b="0" i="1" smtClean="0">
                            <a:latin typeface="Cambria Math" panose="02040503050406030204" pitchFamily="18" charset="0"/>
                          </a:rPr>
                        </m:ctrlPr>
                      </m:dPr>
                      <m:e>
                        <m:f>
                          <m:fPr>
                            <m:ctrlPr>
                              <a:rPr lang="es-ES" sz="2600" b="0" i="1" smtClean="0">
                                <a:latin typeface="Cambria Math" panose="02040503050406030204" pitchFamily="18" charset="0"/>
                              </a:rPr>
                            </m:ctrlPr>
                          </m:fPr>
                          <m:num>
                            <m:sSub>
                              <m:sSubPr>
                                <m:ctrlPr>
                                  <a:rPr lang="es-ES" sz="2600" b="0" i="1" smtClean="0">
                                    <a:latin typeface="Cambria Math" panose="02040503050406030204" pitchFamily="18" charset="0"/>
                                  </a:rPr>
                                </m:ctrlPr>
                              </m:sSubPr>
                              <m:e>
                                <m:r>
                                  <a:rPr lang="es-ES" sz="2600" b="0" i="1" smtClean="0">
                                    <a:latin typeface="Cambria Math" panose="02040503050406030204" pitchFamily="18" charset="0"/>
                                  </a:rPr>
                                  <m:t>𝑚</m:t>
                                </m:r>
                              </m:e>
                              <m:sub>
                                <m:r>
                                  <a:rPr lang="es-ES" sz="2600" b="0" i="1" smtClean="0">
                                    <a:latin typeface="Cambria Math" panose="02040503050406030204" pitchFamily="18" charset="0"/>
                                  </a:rPr>
                                  <m:t>0</m:t>
                                </m:r>
                              </m:sub>
                            </m:sSub>
                            <m:sSup>
                              <m:sSupPr>
                                <m:ctrlPr>
                                  <a:rPr lang="es-ES" sz="2600" b="0" i="1" smtClean="0">
                                    <a:latin typeface="Cambria Math" panose="02040503050406030204" pitchFamily="18" charset="0"/>
                                  </a:rPr>
                                </m:ctrlPr>
                              </m:sSupPr>
                              <m:e>
                                <m:r>
                                  <a:rPr lang="es-ES" sz="2600" b="0" i="1" smtClean="0">
                                    <a:latin typeface="Cambria Math" panose="02040503050406030204" pitchFamily="18" charset="0"/>
                                  </a:rPr>
                                  <m:t>𝑐</m:t>
                                </m:r>
                              </m:e>
                              <m:sup>
                                <m:r>
                                  <a:rPr lang="es-ES" sz="2600" b="0" i="1" smtClean="0">
                                    <a:latin typeface="Cambria Math" panose="02040503050406030204" pitchFamily="18" charset="0"/>
                                  </a:rPr>
                                  <m:t>2</m:t>
                                </m:r>
                              </m:sup>
                            </m:sSup>
                          </m:num>
                          <m:den>
                            <m:sSup>
                              <m:sSupPr>
                                <m:ctrlPr>
                                  <a:rPr lang="es-ES" sz="2600" i="1">
                                    <a:latin typeface="Cambria Math" panose="02040503050406030204" pitchFamily="18" charset="0"/>
                                  </a:rPr>
                                </m:ctrlPr>
                              </m:sSupPr>
                              <m:e>
                                <m:d>
                                  <m:dPr>
                                    <m:ctrlPr>
                                      <a:rPr lang="es-ES" sz="2600" i="1">
                                        <a:latin typeface="Cambria Math" panose="02040503050406030204" pitchFamily="18" charset="0"/>
                                      </a:rPr>
                                    </m:ctrlPr>
                                  </m:dPr>
                                  <m:e>
                                    <m:r>
                                      <a:rPr lang="es-ES" sz="2600" i="1">
                                        <a:latin typeface="Cambria Math" panose="02040503050406030204" pitchFamily="18" charset="0"/>
                                      </a:rPr>
                                      <m:t>1−</m:t>
                                    </m:r>
                                    <m:sSup>
                                      <m:sSupPr>
                                        <m:ctrlPr>
                                          <a:rPr lang="es-ES" sz="2600" i="1">
                                            <a:latin typeface="Cambria Math" panose="02040503050406030204" pitchFamily="18" charset="0"/>
                                          </a:rPr>
                                        </m:ctrlPr>
                                      </m:sSupPr>
                                      <m:e>
                                        <m:r>
                                          <a:rPr lang="es-ES" sz="2600" i="1">
                                            <a:latin typeface="Cambria Math" panose="02040503050406030204" pitchFamily="18" charset="0"/>
                                            <a:ea typeface="Cambria Math" panose="02040503050406030204" pitchFamily="18" charset="0"/>
                                          </a:rPr>
                                          <m:t>𝛽</m:t>
                                        </m:r>
                                      </m:e>
                                      <m:sup>
                                        <m:r>
                                          <a:rPr lang="es-ES" sz="2600" i="1">
                                            <a:latin typeface="Cambria Math" panose="02040503050406030204" pitchFamily="18" charset="0"/>
                                          </a:rPr>
                                          <m:t>2</m:t>
                                        </m:r>
                                      </m:sup>
                                    </m:sSup>
                                  </m:e>
                                </m:d>
                              </m:e>
                              <m:sup>
                                <m:f>
                                  <m:fPr>
                                    <m:type m:val="lin"/>
                                    <m:ctrlPr>
                                      <a:rPr lang="es-ES" sz="2600" i="1">
                                        <a:latin typeface="Cambria Math" panose="02040503050406030204" pitchFamily="18" charset="0"/>
                                      </a:rPr>
                                    </m:ctrlPr>
                                  </m:fPr>
                                  <m:num>
                                    <m:r>
                                      <a:rPr lang="es-ES" sz="2600" i="1">
                                        <a:latin typeface="Cambria Math" panose="02040503050406030204" pitchFamily="18" charset="0"/>
                                      </a:rPr>
                                      <m:t>1</m:t>
                                    </m:r>
                                  </m:num>
                                  <m:den>
                                    <m:r>
                                      <a:rPr lang="es-ES" sz="2600" i="1">
                                        <a:latin typeface="Cambria Math" panose="02040503050406030204" pitchFamily="18" charset="0"/>
                                      </a:rPr>
                                      <m:t>2</m:t>
                                    </m:r>
                                  </m:den>
                                </m:f>
                              </m:sup>
                            </m:sSup>
                          </m:den>
                        </m:f>
                      </m:e>
                    </m:d>
                    <m:r>
                      <a:rPr lang="es-ES" sz="2600" b="0" i="1" smtClean="0">
                        <a:latin typeface="Cambria Math" panose="02040503050406030204" pitchFamily="18" charset="0"/>
                      </a:rPr>
                      <m:t>𝑑𝑡</m:t>
                    </m:r>
                    <m:r>
                      <a:rPr lang="es-ES" sz="2600" b="0" i="1" smtClean="0">
                        <a:latin typeface="Cambria Math" panose="02040503050406030204" pitchFamily="18" charset="0"/>
                      </a:rPr>
                      <m:t>=</m:t>
                    </m:r>
                    <m:r>
                      <a:rPr lang="es-ES" sz="2600" b="0" i="1" smtClean="0">
                        <a:latin typeface="Cambria Math" panose="02040503050406030204" pitchFamily="18" charset="0"/>
                      </a:rPr>
                      <m:t>𝑑</m:t>
                    </m:r>
                    <m:d>
                      <m:dPr>
                        <m:begChr m:val="["/>
                        <m:endChr m:val="]"/>
                        <m:ctrlPr>
                          <a:rPr lang="es-ES" sz="2600" i="1">
                            <a:latin typeface="Cambria Math" panose="02040503050406030204" pitchFamily="18" charset="0"/>
                          </a:rPr>
                        </m:ctrlPr>
                      </m:dPr>
                      <m:e>
                        <m:f>
                          <m:fPr>
                            <m:ctrlPr>
                              <a:rPr lang="es-ES" sz="2600" i="1">
                                <a:latin typeface="Cambria Math" panose="02040503050406030204" pitchFamily="18" charset="0"/>
                              </a:rPr>
                            </m:ctrlPr>
                          </m:fPr>
                          <m:num>
                            <m:sSub>
                              <m:sSubPr>
                                <m:ctrlPr>
                                  <a:rPr lang="es-ES" sz="2600" i="1">
                                    <a:latin typeface="Cambria Math" panose="02040503050406030204" pitchFamily="18" charset="0"/>
                                  </a:rPr>
                                </m:ctrlPr>
                              </m:sSubPr>
                              <m:e>
                                <m:r>
                                  <a:rPr lang="es-ES" sz="2600" i="1">
                                    <a:latin typeface="Cambria Math" panose="02040503050406030204" pitchFamily="18" charset="0"/>
                                  </a:rPr>
                                  <m:t>𝑚</m:t>
                                </m:r>
                              </m:e>
                              <m:sub>
                                <m:r>
                                  <a:rPr lang="es-ES" sz="2600" i="1">
                                    <a:latin typeface="Cambria Math" panose="02040503050406030204" pitchFamily="18" charset="0"/>
                                  </a:rPr>
                                  <m:t>0</m:t>
                                </m:r>
                              </m:sub>
                            </m:sSub>
                            <m:sSup>
                              <m:sSupPr>
                                <m:ctrlPr>
                                  <a:rPr lang="es-ES" sz="2600" i="1">
                                    <a:latin typeface="Cambria Math" panose="02040503050406030204" pitchFamily="18" charset="0"/>
                                  </a:rPr>
                                </m:ctrlPr>
                              </m:sSupPr>
                              <m:e>
                                <m:r>
                                  <a:rPr lang="es-ES" sz="2600" i="1">
                                    <a:latin typeface="Cambria Math" panose="02040503050406030204" pitchFamily="18" charset="0"/>
                                  </a:rPr>
                                  <m:t>𝑐</m:t>
                                </m:r>
                              </m:e>
                              <m:sup>
                                <m:r>
                                  <a:rPr lang="es-ES" sz="2600" i="1">
                                    <a:latin typeface="Cambria Math" panose="02040503050406030204" pitchFamily="18" charset="0"/>
                                  </a:rPr>
                                  <m:t>2</m:t>
                                </m:r>
                              </m:sup>
                            </m:sSup>
                          </m:num>
                          <m:den>
                            <m:sSup>
                              <m:sSupPr>
                                <m:ctrlPr>
                                  <a:rPr lang="es-ES" sz="2600" i="1">
                                    <a:latin typeface="Cambria Math" panose="02040503050406030204" pitchFamily="18" charset="0"/>
                                  </a:rPr>
                                </m:ctrlPr>
                              </m:sSupPr>
                              <m:e>
                                <m:d>
                                  <m:dPr>
                                    <m:ctrlPr>
                                      <a:rPr lang="es-ES" sz="2600" i="1">
                                        <a:latin typeface="Cambria Math" panose="02040503050406030204" pitchFamily="18" charset="0"/>
                                      </a:rPr>
                                    </m:ctrlPr>
                                  </m:dPr>
                                  <m:e>
                                    <m:r>
                                      <a:rPr lang="es-ES" sz="2600" i="1">
                                        <a:latin typeface="Cambria Math" panose="02040503050406030204" pitchFamily="18" charset="0"/>
                                      </a:rPr>
                                      <m:t>1−</m:t>
                                    </m:r>
                                    <m:sSup>
                                      <m:sSupPr>
                                        <m:ctrlPr>
                                          <a:rPr lang="es-ES" sz="2600" i="1">
                                            <a:latin typeface="Cambria Math" panose="02040503050406030204" pitchFamily="18" charset="0"/>
                                          </a:rPr>
                                        </m:ctrlPr>
                                      </m:sSupPr>
                                      <m:e>
                                        <m:r>
                                          <a:rPr lang="es-ES" sz="2600" i="1">
                                            <a:latin typeface="Cambria Math" panose="02040503050406030204" pitchFamily="18" charset="0"/>
                                            <a:ea typeface="Cambria Math" panose="02040503050406030204" pitchFamily="18" charset="0"/>
                                          </a:rPr>
                                          <m:t>𝛽</m:t>
                                        </m:r>
                                      </m:e>
                                      <m:sup>
                                        <m:r>
                                          <a:rPr lang="es-ES" sz="2600" i="1">
                                            <a:latin typeface="Cambria Math" panose="02040503050406030204" pitchFamily="18" charset="0"/>
                                          </a:rPr>
                                          <m:t>2</m:t>
                                        </m:r>
                                      </m:sup>
                                    </m:sSup>
                                  </m:e>
                                </m:d>
                              </m:e>
                              <m:sup>
                                <m:f>
                                  <m:fPr>
                                    <m:type m:val="lin"/>
                                    <m:ctrlPr>
                                      <a:rPr lang="es-ES" sz="2600" i="1">
                                        <a:latin typeface="Cambria Math" panose="02040503050406030204" pitchFamily="18" charset="0"/>
                                      </a:rPr>
                                    </m:ctrlPr>
                                  </m:fPr>
                                  <m:num>
                                    <m:r>
                                      <a:rPr lang="es-ES" sz="2600" i="1">
                                        <a:latin typeface="Cambria Math" panose="02040503050406030204" pitchFamily="18" charset="0"/>
                                      </a:rPr>
                                      <m:t>1</m:t>
                                    </m:r>
                                  </m:num>
                                  <m:den>
                                    <m:r>
                                      <a:rPr lang="es-ES" sz="2600" i="1">
                                        <a:latin typeface="Cambria Math" panose="02040503050406030204" pitchFamily="18" charset="0"/>
                                      </a:rPr>
                                      <m:t>2</m:t>
                                    </m:r>
                                  </m:den>
                                </m:f>
                              </m:sup>
                            </m:sSup>
                          </m:den>
                        </m:f>
                      </m:e>
                    </m:d>
                    <m:r>
                      <a:rPr lang="es-ES" sz="2600" i="1" smtClean="0">
                        <a:latin typeface="Cambria Math" panose="02040503050406030204" pitchFamily="18" charset="0"/>
                        <a:ea typeface="Cambria Math" panose="02040503050406030204" pitchFamily="18" charset="0"/>
                      </a:rPr>
                      <m:t>⇒</m:t>
                    </m:r>
                    <m:r>
                      <a:rPr lang="es-ES" sz="2600" b="0" i="1" smtClean="0">
                        <a:latin typeface="Cambria Math" panose="02040503050406030204" pitchFamily="18" charset="0"/>
                        <a:ea typeface="Cambria Math" panose="02040503050406030204" pitchFamily="18" charset="0"/>
                      </a:rPr>
                      <m:t>𝑊</m:t>
                    </m:r>
                    <m:r>
                      <a:rPr lang="es-ES" sz="2600" b="0" i="1" smtClean="0">
                        <a:latin typeface="Cambria Math" panose="02040503050406030204" pitchFamily="18" charset="0"/>
                        <a:ea typeface="Cambria Math" panose="02040503050406030204" pitchFamily="18" charset="0"/>
                      </a:rPr>
                      <m:t>=</m:t>
                    </m:r>
                    <m:sSubSup>
                      <m:sSubSupPr>
                        <m:ctrlPr>
                          <a:rPr lang="es-ES" sz="2600" b="0" i="1" smtClean="0">
                            <a:latin typeface="Cambria Math" panose="02040503050406030204" pitchFamily="18" charset="0"/>
                            <a:ea typeface="Cambria Math" panose="02040503050406030204" pitchFamily="18" charset="0"/>
                          </a:rPr>
                        </m:ctrlPr>
                      </m:sSubSupPr>
                      <m:e>
                        <m:d>
                          <m:dPr>
                            <m:begChr m:val="["/>
                            <m:endChr m:val="]"/>
                            <m:ctrlPr>
                              <a:rPr lang="es-ES" sz="2600" b="0" i="1" smtClean="0">
                                <a:latin typeface="Cambria Math" panose="02040503050406030204" pitchFamily="18" charset="0"/>
                                <a:ea typeface="Cambria Math" panose="02040503050406030204" pitchFamily="18" charset="0"/>
                              </a:rPr>
                            </m:ctrlPr>
                          </m:dPr>
                          <m:e>
                            <m:f>
                              <m:fPr>
                                <m:ctrlPr>
                                  <a:rPr lang="es-ES" sz="2600" b="0" i="1" smtClean="0">
                                    <a:latin typeface="Cambria Math" panose="02040503050406030204" pitchFamily="18" charset="0"/>
                                    <a:ea typeface="Cambria Math" panose="02040503050406030204" pitchFamily="18" charset="0"/>
                                  </a:rPr>
                                </m:ctrlPr>
                              </m:fPr>
                              <m:num>
                                <m:sSub>
                                  <m:sSubPr>
                                    <m:ctrlPr>
                                      <a:rPr lang="es-ES" sz="2600" b="0" i="1" smtClean="0">
                                        <a:latin typeface="Cambria Math" panose="02040503050406030204" pitchFamily="18" charset="0"/>
                                        <a:ea typeface="Cambria Math" panose="02040503050406030204" pitchFamily="18" charset="0"/>
                                      </a:rPr>
                                    </m:ctrlPr>
                                  </m:sSubPr>
                                  <m:e>
                                    <m:r>
                                      <a:rPr lang="es-ES" sz="2600" b="0" i="1" smtClean="0">
                                        <a:latin typeface="Cambria Math" panose="02040503050406030204" pitchFamily="18" charset="0"/>
                                        <a:ea typeface="Cambria Math" panose="02040503050406030204" pitchFamily="18" charset="0"/>
                                      </a:rPr>
                                      <m:t>𝑚</m:t>
                                    </m:r>
                                  </m:e>
                                  <m:sub>
                                    <m:r>
                                      <a:rPr lang="es-ES" sz="2600" b="0" i="1" smtClean="0">
                                        <a:latin typeface="Cambria Math" panose="02040503050406030204" pitchFamily="18" charset="0"/>
                                        <a:ea typeface="Cambria Math" panose="02040503050406030204" pitchFamily="18" charset="0"/>
                                      </a:rPr>
                                      <m:t>0</m:t>
                                    </m:r>
                                  </m:sub>
                                </m:sSub>
                                <m:sSup>
                                  <m:sSupPr>
                                    <m:ctrlPr>
                                      <a:rPr lang="es-ES" sz="2600" b="0" i="1" smtClean="0">
                                        <a:latin typeface="Cambria Math" panose="02040503050406030204" pitchFamily="18" charset="0"/>
                                        <a:ea typeface="Cambria Math" panose="02040503050406030204" pitchFamily="18" charset="0"/>
                                      </a:rPr>
                                    </m:ctrlPr>
                                  </m:sSupPr>
                                  <m:e>
                                    <m:r>
                                      <a:rPr lang="es-ES" sz="2600" b="0" i="1" smtClean="0">
                                        <a:latin typeface="Cambria Math" panose="02040503050406030204" pitchFamily="18" charset="0"/>
                                        <a:ea typeface="Cambria Math" panose="02040503050406030204" pitchFamily="18" charset="0"/>
                                      </a:rPr>
                                      <m:t>𝑐</m:t>
                                    </m:r>
                                  </m:e>
                                  <m:sup>
                                    <m:r>
                                      <a:rPr lang="es-ES" sz="2600" b="0" i="1" smtClean="0">
                                        <a:latin typeface="Cambria Math" panose="02040503050406030204" pitchFamily="18" charset="0"/>
                                        <a:ea typeface="Cambria Math" panose="02040503050406030204" pitchFamily="18" charset="0"/>
                                      </a:rPr>
                                      <m:t>2</m:t>
                                    </m:r>
                                  </m:sup>
                                </m:sSup>
                              </m:num>
                              <m:den>
                                <m:sSup>
                                  <m:sSupPr>
                                    <m:ctrlPr>
                                      <a:rPr lang="es-ES" sz="2600" i="1">
                                        <a:latin typeface="Cambria Math" panose="02040503050406030204" pitchFamily="18" charset="0"/>
                                      </a:rPr>
                                    </m:ctrlPr>
                                  </m:sSupPr>
                                  <m:e>
                                    <m:d>
                                      <m:dPr>
                                        <m:ctrlPr>
                                          <a:rPr lang="es-ES" sz="2600" i="1">
                                            <a:latin typeface="Cambria Math" panose="02040503050406030204" pitchFamily="18" charset="0"/>
                                          </a:rPr>
                                        </m:ctrlPr>
                                      </m:dPr>
                                      <m:e>
                                        <m:r>
                                          <a:rPr lang="es-ES" sz="2600" i="1">
                                            <a:latin typeface="Cambria Math" panose="02040503050406030204" pitchFamily="18" charset="0"/>
                                          </a:rPr>
                                          <m:t>1−</m:t>
                                        </m:r>
                                        <m:sSup>
                                          <m:sSupPr>
                                            <m:ctrlPr>
                                              <a:rPr lang="es-ES" sz="2600" i="1">
                                                <a:latin typeface="Cambria Math" panose="02040503050406030204" pitchFamily="18" charset="0"/>
                                              </a:rPr>
                                            </m:ctrlPr>
                                          </m:sSupPr>
                                          <m:e>
                                            <m:r>
                                              <a:rPr lang="es-ES" sz="2600" i="1">
                                                <a:latin typeface="Cambria Math" panose="02040503050406030204" pitchFamily="18" charset="0"/>
                                                <a:ea typeface="Cambria Math" panose="02040503050406030204" pitchFamily="18" charset="0"/>
                                              </a:rPr>
                                              <m:t>𝛽</m:t>
                                            </m:r>
                                          </m:e>
                                          <m:sup>
                                            <m:r>
                                              <a:rPr lang="es-ES" sz="2600" i="1">
                                                <a:latin typeface="Cambria Math" panose="02040503050406030204" pitchFamily="18" charset="0"/>
                                              </a:rPr>
                                              <m:t>2</m:t>
                                            </m:r>
                                          </m:sup>
                                        </m:sSup>
                                      </m:e>
                                    </m:d>
                                  </m:e>
                                  <m:sup>
                                    <m:f>
                                      <m:fPr>
                                        <m:type m:val="lin"/>
                                        <m:ctrlPr>
                                          <a:rPr lang="es-ES" sz="2600" i="1">
                                            <a:latin typeface="Cambria Math" panose="02040503050406030204" pitchFamily="18" charset="0"/>
                                          </a:rPr>
                                        </m:ctrlPr>
                                      </m:fPr>
                                      <m:num>
                                        <m:r>
                                          <a:rPr lang="es-ES" sz="2600" i="1">
                                            <a:latin typeface="Cambria Math" panose="02040503050406030204" pitchFamily="18" charset="0"/>
                                          </a:rPr>
                                          <m:t>1</m:t>
                                        </m:r>
                                      </m:num>
                                      <m:den>
                                        <m:r>
                                          <a:rPr lang="es-ES" sz="2600" i="1">
                                            <a:latin typeface="Cambria Math" panose="02040503050406030204" pitchFamily="18" charset="0"/>
                                          </a:rPr>
                                          <m:t>2</m:t>
                                        </m:r>
                                      </m:den>
                                    </m:f>
                                  </m:sup>
                                </m:sSup>
                              </m:den>
                            </m:f>
                          </m:e>
                        </m:d>
                      </m:e>
                      <m:sub>
                        <m:r>
                          <a:rPr lang="es-ES" sz="2600" b="0" i="1" smtClean="0">
                            <a:latin typeface="Cambria Math" panose="02040503050406030204" pitchFamily="18" charset="0"/>
                            <a:ea typeface="Cambria Math" panose="02040503050406030204" pitchFamily="18" charset="0"/>
                          </a:rPr>
                          <m:t>𝑣</m:t>
                        </m:r>
                        <m:r>
                          <a:rPr lang="es-ES" sz="2600" b="0" i="1" smtClean="0">
                            <a:latin typeface="Cambria Math" panose="02040503050406030204" pitchFamily="18" charset="0"/>
                            <a:ea typeface="Cambria Math" panose="02040503050406030204" pitchFamily="18" charset="0"/>
                          </a:rPr>
                          <m:t>=0</m:t>
                        </m:r>
                      </m:sub>
                      <m:sup>
                        <m:r>
                          <a:rPr lang="es-ES" sz="2600" b="0" i="1" smtClean="0">
                            <a:latin typeface="Cambria Math" panose="02040503050406030204" pitchFamily="18" charset="0"/>
                            <a:ea typeface="Cambria Math" panose="02040503050406030204" pitchFamily="18" charset="0"/>
                          </a:rPr>
                          <m:t>𝑣</m:t>
                        </m:r>
                      </m:sup>
                    </m:sSubSup>
                    <m:r>
                      <a:rPr lang="es-ES" sz="2600" b="0" i="1" smtClean="0">
                        <a:latin typeface="Cambria Math" panose="02040503050406030204" pitchFamily="18" charset="0"/>
                        <a:ea typeface="Cambria Math" panose="02040503050406030204" pitchFamily="18" charset="0"/>
                      </a:rPr>
                      <m:t>=</m:t>
                    </m:r>
                    <m:f>
                      <m:fPr>
                        <m:ctrlPr>
                          <a:rPr lang="es-ES" sz="2600" b="0" i="1" smtClean="0">
                            <a:latin typeface="Cambria Math" panose="02040503050406030204" pitchFamily="18" charset="0"/>
                            <a:ea typeface="Cambria Math" panose="02040503050406030204" pitchFamily="18" charset="0"/>
                          </a:rPr>
                        </m:ctrlPr>
                      </m:fPr>
                      <m:num>
                        <m:sSub>
                          <m:sSubPr>
                            <m:ctrlPr>
                              <a:rPr lang="es-ES" sz="2600" b="0" i="1" smtClean="0">
                                <a:latin typeface="Cambria Math" panose="02040503050406030204" pitchFamily="18" charset="0"/>
                                <a:ea typeface="Cambria Math" panose="02040503050406030204" pitchFamily="18" charset="0"/>
                              </a:rPr>
                            </m:ctrlPr>
                          </m:sSubPr>
                          <m:e>
                            <m:r>
                              <a:rPr lang="es-ES" sz="2600" b="0" i="1" smtClean="0">
                                <a:latin typeface="Cambria Math" panose="02040503050406030204" pitchFamily="18" charset="0"/>
                                <a:ea typeface="Cambria Math" panose="02040503050406030204" pitchFamily="18" charset="0"/>
                              </a:rPr>
                              <m:t>𝑚</m:t>
                            </m:r>
                          </m:e>
                          <m:sub>
                            <m:r>
                              <a:rPr lang="es-ES" sz="2600" b="0" i="1" smtClean="0">
                                <a:latin typeface="Cambria Math" panose="02040503050406030204" pitchFamily="18" charset="0"/>
                                <a:ea typeface="Cambria Math" panose="02040503050406030204" pitchFamily="18" charset="0"/>
                              </a:rPr>
                              <m:t>0</m:t>
                            </m:r>
                          </m:sub>
                        </m:sSub>
                        <m:sSup>
                          <m:sSupPr>
                            <m:ctrlPr>
                              <a:rPr lang="es-ES" sz="2600" b="0" i="1" smtClean="0">
                                <a:latin typeface="Cambria Math" panose="02040503050406030204" pitchFamily="18" charset="0"/>
                                <a:ea typeface="Cambria Math" panose="02040503050406030204" pitchFamily="18" charset="0"/>
                              </a:rPr>
                            </m:ctrlPr>
                          </m:sSupPr>
                          <m:e>
                            <m:r>
                              <a:rPr lang="es-ES" sz="2600" b="0" i="1" smtClean="0">
                                <a:latin typeface="Cambria Math" panose="02040503050406030204" pitchFamily="18" charset="0"/>
                                <a:ea typeface="Cambria Math" panose="02040503050406030204" pitchFamily="18" charset="0"/>
                              </a:rPr>
                              <m:t>𝑐</m:t>
                            </m:r>
                          </m:e>
                          <m:sup>
                            <m:r>
                              <a:rPr lang="es-ES" sz="2600" b="0" i="1" smtClean="0">
                                <a:latin typeface="Cambria Math" panose="02040503050406030204" pitchFamily="18" charset="0"/>
                                <a:ea typeface="Cambria Math" panose="02040503050406030204" pitchFamily="18" charset="0"/>
                              </a:rPr>
                              <m:t>2</m:t>
                            </m:r>
                          </m:sup>
                        </m:sSup>
                      </m:num>
                      <m:den>
                        <m:sSup>
                          <m:sSupPr>
                            <m:ctrlPr>
                              <a:rPr lang="es-ES" sz="2600" b="0" i="1" smtClean="0">
                                <a:latin typeface="Cambria Math" panose="02040503050406030204" pitchFamily="18" charset="0"/>
                                <a:ea typeface="Cambria Math" panose="02040503050406030204" pitchFamily="18" charset="0"/>
                              </a:rPr>
                            </m:ctrlPr>
                          </m:sSupPr>
                          <m:e>
                            <m:d>
                              <m:dPr>
                                <m:ctrlPr>
                                  <a:rPr lang="es-ES" sz="2600" b="0" i="1" smtClean="0">
                                    <a:latin typeface="Cambria Math" panose="02040503050406030204" pitchFamily="18" charset="0"/>
                                    <a:ea typeface="Cambria Math" panose="02040503050406030204" pitchFamily="18" charset="0"/>
                                  </a:rPr>
                                </m:ctrlPr>
                              </m:dPr>
                              <m:e>
                                <m:r>
                                  <a:rPr lang="es-ES" sz="2600" b="0" i="1" smtClean="0">
                                    <a:latin typeface="Cambria Math" panose="02040503050406030204" pitchFamily="18" charset="0"/>
                                    <a:ea typeface="Cambria Math" panose="02040503050406030204" pitchFamily="18" charset="0"/>
                                  </a:rPr>
                                  <m:t>1−</m:t>
                                </m:r>
                                <m:sSup>
                                  <m:sSupPr>
                                    <m:ctrlPr>
                                      <a:rPr lang="es-ES" sz="2600" b="0" i="1" smtClean="0">
                                        <a:latin typeface="Cambria Math" panose="02040503050406030204" pitchFamily="18" charset="0"/>
                                        <a:ea typeface="Cambria Math" panose="02040503050406030204" pitchFamily="18" charset="0"/>
                                      </a:rPr>
                                    </m:ctrlPr>
                                  </m:sSupPr>
                                  <m:e>
                                    <m:r>
                                      <a:rPr lang="es-ES" sz="2600" b="0" i="1" smtClean="0">
                                        <a:latin typeface="Cambria Math" panose="02040503050406030204" pitchFamily="18" charset="0"/>
                                        <a:ea typeface="Cambria Math" panose="02040503050406030204" pitchFamily="18" charset="0"/>
                                      </a:rPr>
                                      <m:t>𝛽</m:t>
                                    </m:r>
                                  </m:e>
                                  <m:sup>
                                    <m:r>
                                      <a:rPr lang="es-ES" sz="2600" b="0" i="1" smtClean="0">
                                        <a:latin typeface="Cambria Math" panose="02040503050406030204" pitchFamily="18" charset="0"/>
                                        <a:ea typeface="Cambria Math" panose="02040503050406030204" pitchFamily="18" charset="0"/>
                                      </a:rPr>
                                      <m:t>2</m:t>
                                    </m:r>
                                  </m:sup>
                                </m:sSup>
                              </m:e>
                            </m:d>
                          </m:e>
                          <m:sup>
                            <m:f>
                              <m:fPr>
                                <m:type m:val="lin"/>
                                <m:ctrlPr>
                                  <a:rPr lang="es-ES" sz="2600" b="0" i="1" smtClean="0">
                                    <a:latin typeface="Cambria Math" panose="02040503050406030204" pitchFamily="18" charset="0"/>
                                    <a:ea typeface="Cambria Math" panose="02040503050406030204" pitchFamily="18" charset="0"/>
                                  </a:rPr>
                                </m:ctrlPr>
                              </m:fPr>
                              <m:num>
                                <m:r>
                                  <a:rPr lang="es-ES" sz="2600" b="0" i="1" smtClean="0">
                                    <a:latin typeface="Cambria Math" panose="02040503050406030204" pitchFamily="18" charset="0"/>
                                    <a:ea typeface="Cambria Math" panose="02040503050406030204" pitchFamily="18" charset="0"/>
                                  </a:rPr>
                                  <m:t>1</m:t>
                                </m:r>
                              </m:num>
                              <m:den>
                                <m:r>
                                  <a:rPr lang="es-ES" sz="2600" b="0" i="1" smtClean="0">
                                    <a:latin typeface="Cambria Math" panose="02040503050406030204" pitchFamily="18" charset="0"/>
                                    <a:ea typeface="Cambria Math" panose="02040503050406030204" pitchFamily="18" charset="0"/>
                                  </a:rPr>
                                  <m:t>2</m:t>
                                </m:r>
                              </m:den>
                            </m:f>
                          </m:sup>
                        </m:sSup>
                      </m:den>
                    </m:f>
                    <m:r>
                      <a:rPr lang="es-ES" sz="2600" b="0" i="1" smtClean="0">
                        <a:latin typeface="Cambria Math" panose="02040503050406030204" pitchFamily="18" charset="0"/>
                        <a:ea typeface="Cambria Math" panose="02040503050406030204" pitchFamily="18" charset="0"/>
                      </a:rPr>
                      <m:t>−</m:t>
                    </m:r>
                    <m:sSub>
                      <m:sSubPr>
                        <m:ctrlPr>
                          <a:rPr lang="es-ES" sz="2600" b="0" i="1" smtClean="0">
                            <a:latin typeface="Cambria Math" panose="02040503050406030204" pitchFamily="18" charset="0"/>
                            <a:ea typeface="Cambria Math" panose="02040503050406030204" pitchFamily="18" charset="0"/>
                          </a:rPr>
                        </m:ctrlPr>
                      </m:sSubPr>
                      <m:e>
                        <m:r>
                          <a:rPr lang="es-ES" sz="2600" b="0" i="1" smtClean="0">
                            <a:latin typeface="Cambria Math" panose="02040503050406030204" pitchFamily="18" charset="0"/>
                            <a:ea typeface="Cambria Math" panose="02040503050406030204" pitchFamily="18" charset="0"/>
                          </a:rPr>
                          <m:t>𝑚</m:t>
                        </m:r>
                      </m:e>
                      <m:sub>
                        <m:r>
                          <a:rPr lang="es-ES" sz="2600" b="0" i="1" smtClean="0">
                            <a:latin typeface="Cambria Math" panose="02040503050406030204" pitchFamily="18" charset="0"/>
                            <a:ea typeface="Cambria Math" panose="02040503050406030204" pitchFamily="18" charset="0"/>
                          </a:rPr>
                          <m:t>0</m:t>
                        </m:r>
                      </m:sub>
                    </m:sSub>
                    <m:sSup>
                      <m:sSupPr>
                        <m:ctrlPr>
                          <a:rPr lang="es-ES" sz="2600" b="0" i="1" smtClean="0">
                            <a:latin typeface="Cambria Math" panose="02040503050406030204" pitchFamily="18" charset="0"/>
                            <a:ea typeface="Cambria Math" panose="02040503050406030204" pitchFamily="18" charset="0"/>
                          </a:rPr>
                        </m:ctrlPr>
                      </m:sSupPr>
                      <m:e>
                        <m:r>
                          <a:rPr lang="es-ES" sz="2600" b="0" i="1" smtClean="0">
                            <a:latin typeface="Cambria Math" panose="02040503050406030204" pitchFamily="18" charset="0"/>
                            <a:ea typeface="Cambria Math" panose="02040503050406030204" pitchFamily="18" charset="0"/>
                          </a:rPr>
                          <m:t>𝑐</m:t>
                        </m:r>
                      </m:e>
                      <m:sup>
                        <m:r>
                          <a:rPr lang="es-ES" sz="2600" b="0" i="1" smtClean="0">
                            <a:latin typeface="Cambria Math" panose="02040503050406030204" pitchFamily="18" charset="0"/>
                            <a:ea typeface="Cambria Math" panose="02040503050406030204" pitchFamily="18" charset="0"/>
                          </a:rPr>
                          <m:t>2</m:t>
                        </m:r>
                      </m:sup>
                    </m:sSup>
                  </m:oMath>
                </a14:m>
                <a:r>
                  <a:rPr lang="es-AR" dirty="0" smtClean="0"/>
                  <a:t> </a:t>
                </a:r>
              </a:p>
              <a:p>
                <a:pPr marL="0" indent="0">
                  <a:buNone/>
                </a:pPr>
                <a:endParaRPr lang="es-AR" dirty="0"/>
              </a:p>
              <a:p>
                <a:pPr marL="0" indent="0" algn="just">
                  <a:buNone/>
                </a:pPr>
                <a:r>
                  <a:rPr lang="es-AR" dirty="0" smtClean="0"/>
                  <a:t>Como, por el teorema de trabajo-energía cinética </a:t>
                </a:r>
                <a14:m>
                  <m:oMath xmlns:m="http://schemas.openxmlformats.org/officeDocument/2006/math">
                    <m:r>
                      <a:rPr lang="es-ES" b="0" i="1" smtClean="0">
                        <a:latin typeface="Cambria Math" panose="02040503050406030204" pitchFamily="18" charset="0"/>
                      </a:rPr>
                      <m:t>𝑊</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𝑇</m:t>
                    </m:r>
                  </m:oMath>
                </a14:m>
                <a:r>
                  <a:rPr lang="es-AR" dirty="0" smtClean="0"/>
                  <a:t> y como inicialmente tenía velocidad nula, su energía cinética inicial es nula; luego:  </a:t>
                </a:r>
              </a:p>
              <a:p>
                <a:pPr marL="0" indent="0" algn="just">
                  <a:buNone/>
                </a:pPr>
                <a:r>
                  <a:rPr lang="es-ES" dirty="0" smtClean="0"/>
                  <a:t> </a:t>
                </a:r>
                <a14:m>
                  <m:oMath xmlns:m="http://schemas.openxmlformats.org/officeDocument/2006/math">
                    <m:r>
                      <a:rPr lang="es-ES" b="0" i="1" smtClean="0">
                        <a:latin typeface="Cambria Math" panose="02040503050406030204" pitchFamily="18" charset="0"/>
                      </a:rPr>
                      <m:t>𝑇</m:t>
                    </m:r>
                    <m:r>
                      <a:rPr lang="es-ES" b="0" i="1" smtClean="0">
                        <a:latin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num>
                      <m:den>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den>
                    </m:f>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oMath>
                </a14:m>
                <a:endParaRPr lang="es-AR" dirty="0" smtClean="0"/>
              </a:p>
              <a:p>
                <a:pPr marL="0" indent="0">
                  <a:buNone/>
                </a:pPr>
                <a:endParaRPr lang="es-ES" sz="800" b="0" i="1" dirty="0" smtClean="0">
                  <a:latin typeface="Cambria Math" panose="02040503050406030204" pitchFamily="18" charset="0"/>
                </a:endParaRPr>
              </a:p>
              <a:p>
                <a:pPr marL="0" indent="0">
                  <a:buNone/>
                </a:pPr>
                <a14:m>
                  <m:oMath xmlns:m="http://schemas.openxmlformats.org/officeDocument/2006/math">
                    <m:r>
                      <a:rPr lang="es-ES" b="0" i="1" smtClean="0">
                        <a:latin typeface="Cambria Math" panose="02040503050406030204" pitchFamily="18" charset="0"/>
                      </a:rPr>
                      <m:t>𝑇</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
                      <m:dPr>
                        <m:ctrlPr>
                          <a:rPr lang="es-ES" b="0" i="1" smtClean="0">
                            <a:latin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−1</m:t>
                        </m:r>
                      </m:e>
                    </m:d>
                  </m:oMath>
                </a14:m>
                <a:r>
                  <a:rPr lang="es-AR" dirty="0" smtClean="0"/>
                  <a:t> </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89311" y="214184"/>
                <a:ext cx="11563791" cy="8262551"/>
              </a:xfrm>
              <a:blipFill rotWithShape="0">
                <a:blip r:embed="rId2"/>
                <a:stretch>
                  <a:fillRect l="-1107" r="-1054"/>
                </a:stretch>
              </a:blipFill>
            </p:spPr>
            <p:txBody>
              <a:bodyPr/>
              <a:lstStyle/>
              <a:p>
                <a:r>
                  <a:rPr lang="es-AR">
                    <a:noFill/>
                  </a:rPr>
                  <a:t> </a:t>
                </a:r>
              </a:p>
            </p:txBody>
          </p:sp>
        </mc:Fallback>
      </mc:AlternateContent>
    </p:spTree>
    <p:extLst>
      <p:ext uri="{BB962C8B-B14F-4D97-AF65-F5344CB8AC3E}">
        <p14:creationId xmlns:p14="http://schemas.microsoft.com/office/powerpoint/2010/main" val="3418808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72843"/>
          </a:xfrm>
        </p:spPr>
        <p:txBody>
          <a:bodyPr>
            <a:noAutofit/>
          </a:bodyPr>
          <a:lstStyle/>
          <a:p>
            <a:r>
              <a:rPr lang="es-ES" b="1" dirty="0" smtClean="0"/>
              <a:t>INVARIANTES DE LORENTZ Y CUADRIVECTORES</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178011"/>
                <a:ext cx="10515600" cy="6310184"/>
              </a:xfrm>
            </p:spPr>
            <p:txBody>
              <a:bodyPr/>
              <a:lstStyle/>
              <a:p>
                <a:pPr marL="0" indent="0" algn="just">
                  <a:buNone/>
                </a:pPr>
                <a:r>
                  <a:rPr lang="es-ES" sz="3200" dirty="0" smtClean="0"/>
                  <a:t>Ya vimos que </a:t>
                </a:r>
                <a14:m>
                  <m:oMath xmlns:m="http://schemas.openxmlformats.org/officeDocument/2006/math">
                    <m:r>
                      <a:rPr lang="es-ES" sz="3200" i="1" smtClean="0">
                        <a:latin typeface="Cambria Math" panose="02040503050406030204" pitchFamily="18" charset="0"/>
                        <a:ea typeface="Cambria Math" panose="02040503050406030204" pitchFamily="18" charset="0"/>
                      </a:rPr>
                      <m:t>𝜏</m:t>
                    </m:r>
                  </m:oMath>
                </a14:m>
                <a:r>
                  <a:rPr lang="es-ES" sz="3200" dirty="0" smtClean="0"/>
                  <a:t> (tiempo propio), </a:t>
                </a:r>
                <a14:m>
                  <m:oMath xmlns:m="http://schemas.openxmlformats.org/officeDocument/2006/math">
                    <m:sSub>
                      <m:sSubPr>
                        <m:ctrlPr>
                          <a:rPr lang="es-ES" sz="3200" i="1" smtClean="0">
                            <a:latin typeface="Cambria Math" panose="02040503050406030204" pitchFamily="18" charset="0"/>
                          </a:rPr>
                        </m:ctrlPr>
                      </m:sSubPr>
                      <m:e>
                        <m:r>
                          <a:rPr lang="es-ES" sz="3200" b="0" i="1" smtClean="0">
                            <a:latin typeface="Cambria Math" panose="02040503050406030204" pitchFamily="18" charset="0"/>
                          </a:rPr>
                          <m:t>𝐿</m:t>
                        </m:r>
                      </m:e>
                      <m:sub>
                        <m:r>
                          <a:rPr lang="es-ES" sz="3200" b="0" i="1" smtClean="0">
                            <a:latin typeface="Cambria Math" panose="02040503050406030204" pitchFamily="18" charset="0"/>
                          </a:rPr>
                          <m:t>0</m:t>
                        </m:r>
                      </m:sub>
                    </m:sSub>
                  </m:oMath>
                </a14:m>
                <a:r>
                  <a:rPr lang="es-ES" sz="3200" dirty="0" smtClean="0"/>
                  <a:t> (longitud propia), </a:t>
                </a:r>
                <a14:m>
                  <m:oMath xmlns:m="http://schemas.openxmlformats.org/officeDocument/2006/math">
                    <m:sSub>
                      <m:sSubPr>
                        <m:ctrlPr>
                          <a:rPr lang="es-ES" sz="3200" i="1" smtClean="0">
                            <a:latin typeface="Cambria Math" panose="02040503050406030204" pitchFamily="18" charset="0"/>
                          </a:rPr>
                        </m:ctrlPr>
                      </m:sSubPr>
                      <m:e>
                        <m:r>
                          <a:rPr lang="es-ES" sz="3200" b="0" i="1" smtClean="0">
                            <a:latin typeface="Cambria Math" panose="02040503050406030204" pitchFamily="18" charset="0"/>
                          </a:rPr>
                          <m:t>𝑚</m:t>
                        </m:r>
                      </m:e>
                      <m:sub>
                        <m:r>
                          <a:rPr lang="es-ES" sz="3200" b="0" i="1" smtClean="0">
                            <a:latin typeface="Cambria Math" panose="02040503050406030204" pitchFamily="18" charset="0"/>
                          </a:rPr>
                          <m:t>0</m:t>
                        </m:r>
                      </m:sub>
                    </m:sSub>
                  </m:oMath>
                </a14:m>
                <a:r>
                  <a:rPr lang="es-ES" sz="3200" dirty="0" smtClean="0"/>
                  <a:t> (masa en reposo) y  </a:t>
                </a:r>
                <a14:m>
                  <m:oMath xmlns:m="http://schemas.openxmlformats.org/officeDocument/2006/math">
                    <m:r>
                      <a:rPr lang="es-ES" sz="3200" b="0" i="1" smtClean="0">
                        <a:latin typeface="Cambria Math" panose="02040503050406030204" pitchFamily="18" charset="0"/>
                      </a:rPr>
                      <m:t>𝑐</m:t>
                    </m:r>
                  </m:oMath>
                </a14:m>
                <a:r>
                  <a:rPr lang="es-ES" sz="3200" dirty="0" smtClean="0"/>
                  <a:t> (velocidad de la luz) son invariantes de </a:t>
                </a:r>
                <a:r>
                  <a:rPr lang="es-ES" sz="3200" dirty="0" err="1" smtClean="0"/>
                  <a:t>Lorentz</a:t>
                </a:r>
                <a:r>
                  <a:rPr lang="es-ES" sz="3200" dirty="0" smtClean="0"/>
                  <a:t>.</a:t>
                </a:r>
              </a:p>
              <a:p>
                <a:pPr marL="0" indent="0">
                  <a:buNone/>
                </a:pPr>
                <a:r>
                  <a:rPr lang="es-ES" sz="3200" dirty="0" smtClean="0"/>
                  <a:t>Se puede ver que la cantidad:</a:t>
                </a:r>
              </a:p>
              <a:p>
                <a:pPr marL="0" indent="0">
                  <a:buNone/>
                </a:pPr>
                <a14:m>
                  <m:oMath xmlns:m="http://schemas.openxmlformats.org/officeDocument/2006/math">
                    <m:r>
                      <a:rPr lang="es-ES" sz="3200" i="1" smtClean="0">
                        <a:latin typeface="Cambria Math" panose="02040503050406030204" pitchFamily="18" charset="0"/>
                        <a:ea typeface="Cambria Math" panose="02040503050406030204" pitchFamily="18" charset="0"/>
                      </a:rPr>
                      <m:t>∆</m:t>
                    </m:r>
                    <m:sSup>
                      <m:sSupPr>
                        <m:ctrlPr>
                          <a:rPr lang="es-ES" sz="3200" i="1" smtClean="0">
                            <a:latin typeface="Cambria Math" panose="02040503050406030204" pitchFamily="18" charset="0"/>
                            <a:ea typeface="Cambria Math" panose="02040503050406030204" pitchFamily="18" charset="0"/>
                          </a:rPr>
                        </m:ctrlPr>
                      </m:sSupPr>
                      <m:e>
                        <m:r>
                          <a:rPr lang="es-ES" sz="3200" b="0" i="1" smtClean="0">
                            <a:latin typeface="Cambria Math" panose="02040503050406030204" pitchFamily="18" charset="0"/>
                            <a:ea typeface="Cambria Math" panose="02040503050406030204" pitchFamily="18" charset="0"/>
                          </a:rPr>
                          <m:t>𝑠</m:t>
                        </m:r>
                      </m:e>
                      <m:sup>
                        <m:r>
                          <a:rPr lang="es-ES" sz="3200" b="0" i="1" smtClean="0">
                            <a:latin typeface="Cambria Math" panose="02040503050406030204" pitchFamily="18" charset="0"/>
                            <a:ea typeface="Cambria Math" panose="02040503050406030204" pitchFamily="18" charset="0"/>
                          </a:rPr>
                          <m:t>2</m:t>
                        </m:r>
                      </m:sup>
                    </m:sSup>
                    <m:r>
                      <a:rPr lang="es-ES" sz="3200" b="0" i="1" smtClean="0">
                        <a:latin typeface="Cambria Math" panose="02040503050406030204" pitchFamily="18" charset="0"/>
                        <a:ea typeface="Cambria Math" panose="02040503050406030204" pitchFamily="18" charset="0"/>
                      </a:rPr>
                      <m:t>=</m:t>
                    </m:r>
                    <m:sSup>
                      <m:sSupPr>
                        <m:ctrlPr>
                          <a:rPr lang="es-ES" sz="3200" b="0" i="1" smtClean="0">
                            <a:latin typeface="Cambria Math" panose="02040503050406030204" pitchFamily="18" charset="0"/>
                            <a:ea typeface="Cambria Math" panose="02040503050406030204" pitchFamily="18" charset="0"/>
                          </a:rPr>
                        </m:ctrlPr>
                      </m:sSupPr>
                      <m:e>
                        <m:r>
                          <a:rPr lang="es-ES" sz="3200" b="0" i="1" smtClean="0">
                            <a:latin typeface="Cambria Math" panose="02040503050406030204" pitchFamily="18" charset="0"/>
                            <a:ea typeface="Cambria Math" panose="02040503050406030204" pitchFamily="18" charset="0"/>
                          </a:rPr>
                          <m:t>∆</m:t>
                        </m:r>
                        <m:r>
                          <a:rPr lang="es-ES" sz="3200" b="0" i="1" smtClean="0">
                            <a:latin typeface="Cambria Math" panose="02040503050406030204" pitchFamily="18" charset="0"/>
                            <a:ea typeface="Cambria Math" panose="02040503050406030204" pitchFamily="18" charset="0"/>
                          </a:rPr>
                          <m:t>𝑥</m:t>
                        </m:r>
                      </m:e>
                      <m:sup>
                        <m:r>
                          <a:rPr lang="es-ES" sz="3200" b="0" i="1" smtClean="0">
                            <a:latin typeface="Cambria Math" panose="02040503050406030204" pitchFamily="18" charset="0"/>
                            <a:ea typeface="Cambria Math" panose="02040503050406030204" pitchFamily="18" charset="0"/>
                          </a:rPr>
                          <m:t>2</m:t>
                        </m:r>
                      </m:sup>
                    </m:sSup>
                    <m:r>
                      <a:rPr lang="es-ES" sz="3200" b="0" i="1" smtClean="0">
                        <a:latin typeface="Cambria Math" panose="02040503050406030204" pitchFamily="18" charset="0"/>
                        <a:ea typeface="Cambria Math" panose="02040503050406030204" pitchFamily="18" charset="0"/>
                      </a:rPr>
                      <m:t>+</m:t>
                    </m:r>
                    <m:sSup>
                      <m:sSupPr>
                        <m:ctrlPr>
                          <a:rPr lang="es-ES" sz="3200" b="0" i="1" smtClean="0">
                            <a:latin typeface="Cambria Math" panose="02040503050406030204" pitchFamily="18" charset="0"/>
                            <a:ea typeface="Cambria Math" panose="02040503050406030204" pitchFamily="18" charset="0"/>
                          </a:rPr>
                        </m:ctrlPr>
                      </m:sSupPr>
                      <m:e>
                        <m:r>
                          <a:rPr lang="es-ES" sz="3200" b="0" i="1" smtClean="0">
                            <a:latin typeface="Cambria Math" panose="02040503050406030204" pitchFamily="18" charset="0"/>
                            <a:ea typeface="Cambria Math" panose="02040503050406030204" pitchFamily="18" charset="0"/>
                          </a:rPr>
                          <m:t>∆</m:t>
                        </m:r>
                        <m:r>
                          <a:rPr lang="es-ES" sz="3200" b="0" i="1" smtClean="0">
                            <a:latin typeface="Cambria Math" panose="02040503050406030204" pitchFamily="18" charset="0"/>
                            <a:ea typeface="Cambria Math" panose="02040503050406030204" pitchFamily="18" charset="0"/>
                          </a:rPr>
                          <m:t>𝑦</m:t>
                        </m:r>
                      </m:e>
                      <m:sup>
                        <m:r>
                          <a:rPr lang="es-ES" sz="3200" b="0" i="1" smtClean="0">
                            <a:latin typeface="Cambria Math" panose="02040503050406030204" pitchFamily="18" charset="0"/>
                            <a:ea typeface="Cambria Math" panose="02040503050406030204" pitchFamily="18" charset="0"/>
                          </a:rPr>
                          <m:t>2</m:t>
                        </m:r>
                      </m:sup>
                    </m:sSup>
                    <m:r>
                      <a:rPr lang="es-ES" sz="3200" b="0" i="1" smtClean="0">
                        <a:latin typeface="Cambria Math" panose="02040503050406030204" pitchFamily="18" charset="0"/>
                        <a:ea typeface="Cambria Math" panose="02040503050406030204" pitchFamily="18" charset="0"/>
                      </a:rPr>
                      <m:t>+</m:t>
                    </m:r>
                    <m:sSup>
                      <m:sSupPr>
                        <m:ctrlPr>
                          <a:rPr lang="es-ES" sz="3200" b="0" i="1" smtClean="0">
                            <a:latin typeface="Cambria Math" panose="02040503050406030204" pitchFamily="18" charset="0"/>
                            <a:ea typeface="Cambria Math" panose="02040503050406030204" pitchFamily="18" charset="0"/>
                          </a:rPr>
                        </m:ctrlPr>
                      </m:sSupPr>
                      <m:e>
                        <m:r>
                          <a:rPr lang="es-ES" sz="3200" b="0" i="1" smtClean="0">
                            <a:latin typeface="Cambria Math" panose="02040503050406030204" pitchFamily="18" charset="0"/>
                            <a:ea typeface="Cambria Math" panose="02040503050406030204" pitchFamily="18" charset="0"/>
                          </a:rPr>
                          <m:t>∆</m:t>
                        </m:r>
                        <m:r>
                          <a:rPr lang="es-ES" sz="3200" b="0" i="1" smtClean="0">
                            <a:latin typeface="Cambria Math" panose="02040503050406030204" pitchFamily="18" charset="0"/>
                            <a:ea typeface="Cambria Math" panose="02040503050406030204" pitchFamily="18" charset="0"/>
                          </a:rPr>
                          <m:t>𝑧</m:t>
                        </m:r>
                      </m:e>
                      <m:sup>
                        <m:r>
                          <a:rPr lang="es-ES" sz="3200" b="0" i="1" smtClean="0">
                            <a:latin typeface="Cambria Math" panose="02040503050406030204" pitchFamily="18" charset="0"/>
                            <a:ea typeface="Cambria Math" panose="02040503050406030204" pitchFamily="18" charset="0"/>
                          </a:rPr>
                          <m:t>2</m:t>
                        </m:r>
                      </m:sup>
                    </m:sSup>
                    <m:sSup>
                      <m:sSupPr>
                        <m:ctrlPr>
                          <a:rPr lang="es-ES" sz="3200" i="1">
                            <a:latin typeface="Cambria Math" panose="02040503050406030204" pitchFamily="18" charset="0"/>
                            <a:ea typeface="Cambria Math" panose="02040503050406030204" pitchFamily="18" charset="0"/>
                          </a:rPr>
                        </m:ctrlPr>
                      </m:sSupPr>
                      <m:e>
                        <m:r>
                          <a:rPr lang="es-ES" sz="3200" b="0" i="1" smtClean="0">
                            <a:latin typeface="Cambria Math" panose="02040503050406030204" pitchFamily="18" charset="0"/>
                            <a:ea typeface="Cambria Math" panose="02040503050406030204" pitchFamily="18" charset="0"/>
                          </a:rPr>
                          <m:t>− </m:t>
                        </m:r>
                        <m:r>
                          <a:rPr lang="es-ES" sz="3200" i="1">
                            <a:latin typeface="Cambria Math" panose="02040503050406030204" pitchFamily="18" charset="0"/>
                            <a:ea typeface="Cambria Math" panose="02040503050406030204" pitchFamily="18" charset="0"/>
                          </a:rPr>
                          <m:t>𝑐</m:t>
                        </m:r>
                      </m:e>
                      <m:sup>
                        <m:r>
                          <a:rPr lang="es-ES" sz="3200" i="1">
                            <a:latin typeface="Cambria Math" panose="02040503050406030204" pitchFamily="18" charset="0"/>
                            <a:ea typeface="Cambria Math" panose="02040503050406030204" pitchFamily="18" charset="0"/>
                          </a:rPr>
                          <m:t>2</m:t>
                        </m:r>
                      </m:sup>
                    </m:sSup>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m:t>
                        </m:r>
                        <m:r>
                          <a:rPr lang="es-ES" sz="3200" i="1">
                            <a:latin typeface="Cambria Math" panose="02040503050406030204" pitchFamily="18" charset="0"/>
                            <a:ea typeface="Cambria Math" panose="02040503050406030204" pitchFamily="18" charset="0"/>
                          </a:rPr>
                          <m:t>𝑡</m:t>
                        </m:r>
                      </m:e>
                      <m:sup>
                        <m:r>
                          <a:rPr lang="es-ES" sz="3200" i="1">
                            <a:latin typeface="Cambria Math" panose="02040503050406030204" pitchFamily="18" charset="0"/>
                            <a:ea typeface="Cambria Math" panose="02040503050406030204" pitchFamily="18" charset="0"/>
                          </a:rPr>
                          <m:t>2</m:t>
                        </m:r>
                      </m:sup>
                    </m:sSup>
                  </m:oMath>
                </a14:m>
                <a:r>
                  <a:rPr lang="es-ES" sz="3200" dirty="0" smtClean="0"/>
                  <a:t> </a:t>
                </a:r>
              </a:p>
              <a:p>
                <a:pPr marL="0" indent="0">
                  <a:buNone/>
                </a:pPr>
                <a:r>
                  <a:rPr lang="es-ES" sz="3200" dirty="0" smtClean="0"/>
                  <a:t>O bien, si </a:t>
                </a:r>
                <a14:m>
                  <m:oMath xmlns:m="http://schemas.openxmlformats.org/officeDocument/2006/math">
                    <m:sSub>
                      <m:sSubPr>
                        <m:ctrlPr>
                          <a:rPr lang="es-ES" sz="3200" i="1" smtClean="0">
                            <a:latin typeface="Cambria Math" panose="02040503050406030204" pitchFamily="18" charset="0"/>
                          </a:rPr>
                        </m:ctrlPr>
                      </m:sSubPr>
                      <m:e>
                        <m:r>
                          <a:rPr lang="es-ES" sz="3200" b="0" i="1" smtClean="0">
                            <a:latin typeface="Cambria Math" panose="02040503050406030204" pitchFamily="18" charset="0"/>
                          </a:rPr>
                          <m:t>𝑥</m:t>
                        </m:r>
                      </m:e>
                      <m:sub>
                        <m:r>
                          <a:rPr lang="es-ES" sz="3200" b="0" i="1" smtClean="0">
                            <a:latin typeface="Cambria Math" panose="02040503050406030204" pitchFamily="18" charset="0"/>
                          </a:rPr>
                          <m:t>0</m:t>
                        </m:r>
                      </m:sub>
                    </m:sSub>
                    <m:r>
                      <a:rPr lang="es-ES" sz="3200" b="0" i="1" smtClean="0">
                        <a:latin typeface="Cambria Math" panose="02040503050406030204" pitchFamily="18" charset="0"/>
                      </a:rPr>
                      <m:t>=</m:t>
                    </m:r>
                    <m:sSub>
                      <m:sSubPr>
                        <m:ctrlPr>
                          <a:rPr lang="es-ES" sz="3200" b="0" i="1" smtClean="0">
                            <a:latin typeface="Cambria Math" panose="02040503050406030204" pitchFamily="18" charset="0"/>
                          </a:rPr>
                        </m:ctrlPr>
                      </m:sSubPr>
                      <m:e>
                        <m:r>
                          <a:rPr lang="es-ES" sz="3200" b="0" i="1" smtClean="0">
                            <a:latin typeface="Cambria Math" panose="02040503050406030204" pitchFamily="18" charset="0"/>
                          </a:rPr>
                          <m:t>𝑦</m:t>
                        </m:r>
                      </m:e>
                      <m:sub>
                        <m:r>
                          <a:rPr lang="es-ES" sz="3200" b="0" i="1" smtClean="0">
                            <a:latin typeface="Cambria Math" panose="02040503050406030204" pitchFamily="18" charset="0"/>
                          </a:rPr>
                          <m:t>0</m:t>
                        </m:r>
                      </m:sub>
                    </m:sSub>
                    <m:r>
                      <a:rPr lang="es-ES" sz="3200" b="0" i="1" smtClean="0">
                        <a:latin typeface="Cambria Math" panose="02040503050406030204" pitchFamily="18" charset="0"/>
                      </a:rPr>
                      <m:t>=</m:t>
                    </m:r>
                    <m:sSub>
                      <m:sSubPr>
                        <m:ctrlPr>
                          <a:rPr lang="es-ES" sz="3200" b="0" i="1" smtClean="0">
                            <a:latin typeface="Cambria Math" panose="02040503050406030204" pitchFamily="18" charset="0"/>
                          </a:rPr>
                        </m:ctrlPr>
                      </m:sSubPr>
                      <m:e>
                        <m:r>
                          <a:rPr lang="es-ES" sz="3200" b="0" i="1" smtClean="0">
                            <a:latin typeface="Cambria Math" panose="02040503050406030204" pitchFamily="18" charset="0"/>
                          </a:rPr>
                          <m:t>𝑧</m:t>
                        </m:r>
                      </m:e>
                      <m:sub>
                        <m:r>
                          <a:rPr lang="es-ES" sz="3200" b="0" i="1" smtClean="0">
                            <a:latin typeface="Cambria Math" panose="02040503050406030204" pitchFamily="18" charset="0"/>
                          </a:rPr>
                          <m:t>0</m:t>
                        </m:r>
                      </m:sub>
                    </m:sSub>
                    <m:r>
                      <a:rPr lang="es-ES" sz="3200" b="0" i="1" smtClean="0">
                        <a:latin typeface="Cambria Math" panose="02040503050406030204" pitchFamily="18" charset="0"/>
                      </a:rPr>
                      <m:t>=0</m:t>
                    </m:r>
                  </m:oMath>
                </a14:m>
                <a:r>
                  <a:rPr lang="es-ES" sz="3200" dirty="0" smtClean="0"/>
                  <a:t>   y   </a:t>
                </a:r>
                <a14:m>
                  <m:oMath xmlns:m="http://schemas.openxmlformats.org/officeDocument/2006/math">
                    <m:sSub>
                      <m:sSubPr>
                        <m:ctrlPr>
                          <a:rPr lang="es-ES" sz="3200" i="1" smtClean="0">
                            <a:latin typeface="Cambria Math" panose="02040503050406030204" pitchFamily="18" charset="0"/>
                          </a:rPr>
                        </m:ctrlPr>
                      </m:sSubPr>
                      <m:e>
                        <m:r>
                          <a:rPr lang="es-ES" sz="3200" b="0" i="1" smtClean="0">
                            <a:latin typeface="Cambria Math" panose="02040503050406030204" pitchFamily="18" charset="0"/>
                          </a:rPr>
                          <m:t>𝑡</m:t>
                        </m:r>
                      </m:e>
                      <m:sub>
                        <m:r>
                          <a:rPr lang="es-ES" sz="3200" b="0" i="1" smtClean="0">
                            <a:latin typeface="Cambria Math" panose="02040503050406030204" pitchFamily="18" charset="0"/>
                          </a:rPr>
                          <m:t>0</m:t>
                        </m:r>
                      </m:sub>
                    </m:sSub>
                    <m:r>
                      <a:rPr lang="es-ES" sz="3200" b="0" i="1" smtClean="0">
                        <a:latin typeface="Cambria Math" panose="02040503050406030204" pitchFamily="18" charset="0"/>
                      </a:rPr>
                      <m:t>=0</m:t>
                    </m:r>
                  </m:oMath>
                </a14:m>
                <a:r>
                  <a:rPr lang="es-ES" sz="3200" dirty="0" smtClean="0"/>
                  <a:t> </a:t>
                </a:r>
              </a:p>
              <a:p>
                <a:pPr marL="0" indent="0">
                  <a:buNone/>
                </a:pPr>
                <a14:m>
                  <m:oMath xmlns:m="http://schemas.openxmlformats.org/officeDocument/2006/math">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𝑠</m:t>
                        </m:r>
                      </m:e>
                      <m:sup>
                        <m:r>
                          <a:rPr lang="es-ES" sz="3200" i="1">
                            <a:latin typeface="Cambria Math" panose="02040503050406030204" pitchFamily="18" charset="0"/>
                            <a:ea typeface="Cambria Math" panose="02040503050406030204" pitchFamily="18" charset="0"/>
                          </a:rPr>
                          <m:t>2</m:t>
                        </m:r>
                      </m:sup>
                    </m:sSup>
                    <m:r>
                      <a:rPr lang="es-ES" sz="3200" i="1">
                        <a:latin typeface="Cambria Math" panose="02040503050406030204" pitchFamily="18" charset="0"/>
                        <a:ea typeface="Cambria Math" panose="02040503050406030204" pitchFamily="18" charset="0"/>
                      </a:rPr>
                      <m:t>=</m:t>
                    </m:r>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𝑥</m:t>
                        </m:r>
                      </m:e>
                      <m:sup>
                        <m:r>
                          <a:rPr lang="es-ES" sz="3200" i="1">
                            <a:latin typeface="Cambria Math" panose="02040503050406030204" pitchFamily="18" charset="0"/>
                            <a:ea typeface="Cambria Math" panose="02040503050406030204" pitchFamily="18" charset="0"/>
                          </a:rPr>
                          <m:t>2</m:t>
                        </m:r>
                      </m:sup>
                    </m:sSup>
                    <m:r>
                      <a:rPr lang="es-ES" sz="3200" i="1">
                        <a:latin typeface="Cambria Math" panose="02040503050406030204" pitchFamily="18" charset="0"/>
                        <a:ea typeface="Cambria Math" panose="02040503050406030204" pitchFamily="18" charset="0"/>
                      </a:rPr>
                      <m:t>+</m:t>
                    </m:r>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𝑦</m:t>
                        </m:r>
                      </m:e>
                      <m:sup>
                        <m:r>
                          <a:rPr lang="es-ES" sz="3200" i="1">
                            <a:latin typeface="Cambria Math" panose="02040503050406030204" pitchFamily="18" charset="0"/>
                            <a:ea typeface="Cambria Math" panose="02040503050406030204" pitchFamily="18" charset="0"/>
                          </a:rPr>
                          <m:t>2</m:t>
                        </m:r>
                      </m:sup>
                    </m:sSup>
                    <m:r>
                      <a:rPr lang="es-ES" sz="3200" i="1">
                        <a:latin typeface="Cambria Math" panose="02040503050406030204" pitchFamily="18" charset="0"/>
                        <a:ea typeface="Cambria Math" panose="02040503050406030204" pitchFamily="18" charset="0"/>
                      </a:rPr>
                      <m:t>+</m:t>
                    </m:r>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𝑧</m:t>
                        </m:r>
                      </m:e>
                      <m:sup>
                        <m:r>
                          <a:rPr lang="es-ES" sz="3200" i="1">
                            <a:latin typeface="Cambria Math" panose="02040503050406030204" pitchFamily="18" charset="0"/>
                            <a:ea typeface="Cambria Math" panose="02040503050406030204" pitchFamily="18" charset="0"/>
                          </a:rPr>
                          <m:t>2</m:t>
                        </m:r>
                      </m:sup>
                    </m:sSup>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m:t>
                        </m:r>
                        <m:r>
                          <a:rPr lang="es-ES" sz="3200" b="0" i="1" smtClean="0">
                            <a:latin typeface="Cambria Math" panose="02040503050406030204" pitchFamily="18" charset="0"/>
                            <a:ea typeface="Cambria Math" panose="02040503050406030204" pitchFamily="18" charset="0"/>
                          </a:rPr>
                          <m:t> </m:t>
                        </m:r>
                        <m:r>
                          <a:rPr lang="es-ES" sz="3200" i="1">
                            <a:latin typeface="Cambria Math" panose="02040503050406030204" pitchFamily="18" charset="0"/>
                            <a:ea typeface="Cambria Math" panose="02040503050406030204" pitchFamily="18" charset="0"/>
                          </a:rPr>
                          <m:t>𝑐</m:t>
                        </m:r>
                      </m:e>
                      <m:sup>
                        <m:r>
                          <a:rPr lang="es-ES" sz="3200" i="1">
                            <a:latin typeface="Cambria Math" panose="02040503050406030204" pitchFamily="18" charset="0"/>
                            <a:ea typeface="Cambria Math" panose="02040503050406030204" pitchFamily="18" charset="0"/>
                          </a:rPr>
                          <m:t>2</m:t>
                        </m:r>
                      </m:sup>
                    </m:sSup>
                    <m:sSup>
                      <m:sSupPr>
                        <m:ctrlPr>
                          <a:rPr lang="es-ES" sz="3200" i="1">
                            <a:latin typeface="Cambria Math" panose="02040503050406030204" pitchFamily="18" charset="0"/>
                            <a:ea typeface="Cambria Math" panose="02040503050406030204" pitchFamily="18" charset="0"/>
                          </a:rPr>
                        </m:ctrlPr>
                      </m:sSupPr>
                      <m:e>
                        <m:r>
                          <a:rPr lang="es-ES" sz="3200" i="1">
                            <a:latin typeface="Cambria Math" panose="02040503050406030204" pitchFamily="18" charset="0"/>
                            <a:ea typeface="Cambria Math" panose="02040503050406030204" pitchFamily="18" charset="0"/>
                          </a:rPr>
                          <m:t>𝑡</m:t>
                        </m:r>
                      </m:e>
                      <m:sup>
                        <m:r>
                          <a:rPr lang="es-ES" sz="3200" i="1">
                            <a:latin typeface="Cambria Math" panose="02040503050406030204" pitchFamily="18" charset="0"/>
                            <a:ea typeface="Cambria Math" panose="02040503050406030204" pitchFamily="18" charset="0"/>
                          </a:rPr>
                          <m:t>2</m:t>
                        </m:r>
                      </m:sup>
                    </m:sSup>
                  </m:oMath>
                </a14:m>
                <a:r>
                  <a:rPr lang="es-ES" sz="3200" dirty="0" smtClean="0"/>
                  <a:t> </a:t>
                </a:r>
              </a:p>
              <a:p>
                <a:pPr marL="0" indent="0">
                  <a:buNone/>
                </a:pPr>
                <a:r>
                  <a:rPr lang="es-ES" sz="3200" dirty="0"/>
                  <a:t>t</a:t>
                </a:r>
                <a:r>
                  <a:rPr lang="es-ES" sz="3200" dirty="0" smtClean="0"/>
                  <a:t>ambién es un invariante de </a:t>
                </a:r>
                <a:r>
                  <a:rPr lang="es-ES" sz="3200" dirty="0" err="1" smtClean="0"/>
                  <a:t>Lorentz</a:t>
                </a:r>
                <a:r>
                  <a:rPr lang="es-ES" sz="3200" dirty="0" smtClean="0"/>
                  <a:t>, como se demuestra, aplicando la transformación de </a:t>
                </a:r>
                <a:r>
                  <a:rPr lang="es-ES" sz="3200" dirty="0" err="1" smtClean="0"/>
                  <a:t>Lorentz</a:t>
                </a:r>
                <a:r>
                  <a:rPr lang="es-ES" sz="3200" dirty="0" smtClean="0"/>
                  <a:t>:</a:t>
                </a:r>
              </a:p>
              <a:p>
                <a:pPr marL="0" indent="0">
                  <a:buNone/>
                </a:pPr>
                <a:endParaRPr lang="es-ES" sz="3200" dirty="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178011"/>
                <a:ext cx="10515600" cy="6310184"/>
              </a:xfrm>
              <a:blipFill rotWithShape="0">
                <a:blip r:embed="rId2"/>
                <a:stretch>
                  <a:fillRect l="-1507" t="-1932" r="-1449"/>
                </a:stretch>
              </a:blipFill>
            </p:spPr>
            <p:txBody>
              <a:bodyPr/>
              <a:lstStyle/>
              <a:p>
                <a:r>
                  <a:rPr lang="es-AR">
                    <a:noFill/>
                  </a:rPr>
                  <a:t> </a:t>
                </a:r>
              </a:p>
            </p:txBody>
          </p:sp>
        </mc:Fallback>
      </mc:AlternateContent>
    </p:spTree>
    <p:extLst>
      <p:ext uri="{BB962C8B-B14F-4D97-AF65-F5344CB8AC3E}">
        <p14:creationId xmlns:p14="http://schemas.microsoft.com/office/powerpoint/2010/main" val="1473500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9470"/>
            <a:ext cx="10515600" cy="535460"/>
          </a:xfrm>
        </p:spPr>
        <p:txBody>
          <a:bodyPr>
            <a:normAutofit fontScale="90000"/>
          </a:bodyPr>
          <a:lstStyle/>
          <a:p>
            <a:pPr algn="ctr"/>
            <a:r>
              <a:rPr lang="es-ES" dirty="0" smtClean="0"/>
              <a:t> </a:t>
            </a:r>
            <a:r>
              <a:rPr lang="es-ES" b="1" dirty="0" smtClean="0"/>
              <a:t>DEMOSTRACIÓN</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76649" y="724930"/>
                <a:ext cx="11170508" cy="5964194"/>
              </a:xfrm>
            </p:spPr>
            <p:txBody>
              <a:bodyPr>
                <a:normAutofit fontScale="92500"/>
              </a:bodyPr>
              <a:lstStyle/>
              <a:p>
                <a:pPr marL="0" indent="0">
                  <a:lnSpc>
                    <a:spcPct val="150000"/>
                  </a:lnSpc>
                  <a:buNone/>
                </a:pP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𝑠</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𝑣</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e>
                        </m:d>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𝛾</m:t>
                        </m:r>
                      </m:e>
                      <m:sup>
                        <m:r>
                          <a:rPr lang="es-ES" i="1">
                            <a:latin typeface="Cambria Math" panose="02040503050406030204" pitchFamily="18" charset="0"/>
                          </a:rPr>
                          <m:t>2</m:t>
                        </m:r>
                      </m:sup>
                    </m:sSup>
                    <m:sSup>
                      <m:sSupPr>
                        <m:ctrlPr>
                          <a:rPr lang="es-ES" i="1">
                            <a:latin typeface="Cambria Math" panose="02040503050406030204" pitchFamily="18" charset="0"/>
                          </a:rPr>
                        </m:ctrlPr>
                      </m:sSupPr>
                      <m:e>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m:t>
                                </m:r>
                              </m:sup>
                            </m:sSup>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ea typeface="Cambria Math" panose="02040503050406030204" pitchFamily="18" charset="0"/>
                                  </a:rPr>
                                  <m:t>𝛽</m:t>
                                </m:r>
                              </m:num>
                              <m:den>
                                <m:r>
                                  <a:rPr lang="es-ES" i="1">
                                    <a:latin typeface="Cambria Math" panose="02040503050406030204" pitchFamily="18" charset="0"/>
                                  </a:rPr>
                                  <m:t>𝑐</m:t>
                                </m:r>
                              </m:den>
                            </m:f>
                            <m:r>
                              <a:rPr lang="es-ES" i="1">
                                <a:latin typeface="Cambria Math" panose="02040503050406030204" pitchFamily="18" charset="0"/>
                              </a:rPr>
                              <m:t>𝑥</m:t>
                            </m:r>
                            <m:r>
                              <a:rPr lang="es-ES" i="1">
                                <a:latin typeface="Cambria Math" panose="02040503050406030204" pitchFamily="18" charset="0"/>
                              </a:rPr>
                              <m:t>′</m:t>
                            </m:r>
                          </m:e>
                        </m:d>
                      </m:e>
                      <m:sup>
                        <m:r>
                          <a:rPr lang="es-ES" i="1">
                            <a:latin typeface="Cambria Math" panose="02040503050406030204" pitchFamily="18" charset="0"/>
                          </a:rPr>
                          <m:t>2</m:t>
                        </m:r>
                      </m:sup>
                    </m:sSup>
                    <m:r>
                      <a:rPr lang="es-ES" b="0" i="1" smtClean="0">
                        <a:latin typeface="Cambria Math" panose="02040503050406030204" pitchFamily="18" charset="0"/>
                      </a:rPr>
                      <m:t>=</m:t>
                    </m:r>
                  </m:oMath>
                </a14:m>
                <a:r>
                  <a:rPr lang="es-ES" dirty="0" smtClean="0"/>
                  <a:t> </a:t>
                </a:r>
              </a:p>
              <a:p>
                <a:pPr marL="0" indent="0">
                  <a:lnSpc>
                    <a:spcPct val="150000"/>
                  </a:lnSpc>
                  <a:buNone/>
                </a:pPr>
                <a14:m>
                  <m:oMath xmlns:m="http://schemas.openxmlformats.org/officeDocument/2006/math">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d>
                      <m:dPr>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𝑣</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𝛾</m:t>
                        </m:r>
                      </m:e>
                      <m:sup>
                        <m:r>
                          <a:rPr lang="es-ES" i="1">
                            <a:latin typeface="Cambria Math" panose="02040503050406030204" pitchFamily="18" charset="0"/>
                          </a:rPr>
                          <m:t>2</m:t>
                        </m:r>
                      </m:sup>
                    </m:sSup>
                    <m:d>
                      <m:dPr>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panose="02040503050406030204" pitchFamily="18" charset="0"/>
                              </a:rPr>
                              <m:t>𝑡</m:t>
                            </m:r>
                            <m:r>
                              <a:rPr lang="es-ES" i="1">
                                <a:latin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sSup>
                          <m:sSupPr>
                            <m:ctrlPr>
                              <a:rPr lang="es-ES" i="1">
                                <a:latin typeface="Cambria Math" panose="02040503050406030204" pitchFamily="18" charset="0"/>
                              </a:rPr>
                            </m:ctrlPr>
                          </m:sSupPr>
                          <m:e>
                            <m:r>
                              <a:rPr lang="es-ES" i="1">
                                <a:latin typeface="Cambria Math" panose="02040503050406030204" pitchFamily="18" charset="0"/>
                              </a:rPr>
                              <m:t>𝑥</m:t>
                            </m:r>
                            <m:r>
                              <a:rPr lang="es-ES" i="1">
                                <a:latin typeface="Cambria Math" panose="02040503050406030204" pitchFamily="18" charset="0"/>
                              </a:rPr>
                              <m:t>′</m:t>
                            </m:r>
                          </m:e>
                          <m:sup>
                            <m:r>
                              <a:rPr lang="es-ES" i="1">
                                <a:latin typeface="Cambria Math" panose="02040503050406030204" pitchFamily="18" charset="0"/>
                              </a:rPr>
                              <m:t>2</m:t>
                            </m:r>
                          </m:sup>
                        </m:sSup>
                        <m:r>
                          <a:rPr lang="es-ES" i="1">
                            <a:latin typeface="Cambria Math" panose="02040503050406030204" pitchFamily="18" charset="0"/>
                          </a:rPr>
                          <m:t>+2</m:t>
                        </m:r>
                        <m:r>
                          <a:rPr lang="es-ES" i="1">
                            <a:latin typeface="Cambria Math" panose="02040503050406030204" pitchFamily="18" charset="0"/>
                          </a:rPr>
                          <m:t>𝑡</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ea typeface="Cambria Math" panose="02040503050406030204" pitchFamily="18" charset="0"/>
                              </a:rPr>
                              <m:t>𝛽</m:t>
                            </m:r>
                          </m:num>
                          <m:den>
                            <m:r>
                              <a:rPr lang="es-ES" i="1">
                                <a:latin typeface="Cambria Math" panose="02040503050406030204" pitchFamily="18" charset="0"/>
                              </a:rPr>
                              <m:t>𝑐</m:t>
                            </m:r>
                          </m:den>
                        </m:f>
                        <m:r>
                          <a:rPr lang="es-ES" i="1">
                            <a:latin typeface="Cambria Math" panose="02040503050406030204" pitchFamily="18" charset="0"/>
                          </a:rPr>
                          <m:t>𝑥</m:t>
                        </m:r>
                        <m:r>
                          <a:rPr lang="es-ES" i="1">
                            <a:latin typeface="Cambria Math" panose="02040503050406030204" pitchFamily="18" charset="0"/>
                          </a:rPr>
                          <m:t>′</m:t>
                        </m:r>
                      </m:e>
                    </m:d>
                    <m:r>
                      <a:rPr lang="es-ES" b="0" i="1" smtClean="0">
                        <a:latin typeface="Cambria Math" panose="02040503050406030204" pitchFamily="18" charset="0"/>
                      </a:rPr>
                      <m:t>=</m:t>
                    </m:r>
                  </m:oMath>
                </a14:m>
                <a:r>
                  <a:rPr lang="es-ES" dirty="0" smtClean="0"/>
                  <a:t> </a:t>
                </a:r>
              </a:p>
              <a:p>
                <a:pPr marL="0" indent="0">
                  <a:lnSpc>
                    <a:spcPct val="150000"/>
                  </a:lnSpc>
                  <a:buNone/>
                </a:pPr>
                <a14:m>
                  <m:oMath xmlns:m="http://schemas.openxmlformats.org/officeDocument/2006/math">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d>
                      <m:dPr>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m:t>
                            </m:r>
                            <m:r>
                              <a:rPr lang="es-ES" b="0" i="1" smtClean="0">
                                <a:latin typeface="Cambria Math" panose="02040503050406030204" pitchFamily="18" charset="0"/>
                              </a:rPr>
                              <m:t>𝑐</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r>
                              <a:rPr lang="es-ES" b="0" i="1" smtClean="0">
                                <a:latin typeface="Cambria Math" panose="02040503050406030204" pitchFamily="18" charset="0"/>
                              </a:rPr>
                              <m:t>′</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𝑣</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𝑣</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e>
                    </m:d>
                    <m:r>
                      <a:rPr lang="es-ES" b="0" i="1" smtClean="0">
                        <a:latin typeface="Cambria Math" panose="02040503050406030204" pitchFamily="18" charset="0"/>
                      </a:rPr>
                      <m:t>+</m:t>
                    </m:r>
                    <m:sSup>
                      <m:sSupPr>
                        <m:ctrlPr>
                          <a:rPr lang="es-ES" i="1">
                            <a:latin typeface="Cambria Math" panose="02040503050406030204" pitchFamily="18" charset="0"/>
                          </a:rPr>
                        </m:ctrlPr>
                      </m:sSupPr>
                      <m:e>
                        <m:sSup>
                          <m:sSupPr>
                            <m:ctrlPr>
                              <a:rPr lang="es-ES" i="1">
                                <a:latin typeface="Cambria Math" panose="02040503050406030204" pitchFamily="18" charset="0"/>
                              </a:rPr>
                            </m:ctrlPr>
                          </m:sSupPr>
                          <m:e>
                            <m:r>
                              <a:rPr lang="es-ES" i="1">
                                <a:latin typeface="Cambria Math" panose="02040503050406030204" pitchFamily="18" charset="0"/>
                              </a:rPr>
                              <m:t>𝑦</m:t>
                            </m:r>
                          </m:e>
                          <m:sup>
                            <m:r>
                              <a:rPr lang="es-ES" i="1">
                                <a:latin typeface="Cambria Math" panose="02040503050406030204" pitchFamily="18" charset="0"/>
                              </a:rPr>
                              <m:t>′</m:t>
                            </m:r>
                          </m:sup>
                        </m:sSup>
                      </m:e>
                      <m:sup>
                        <m:r>
                          <a:rPr lang="es-ES" i="1">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sSup>
                          <m:sSupPr>
                            <m:ctrlPr>
                              <a:rPr lang="es-ES" i="1">
                                <a:latin typeface="Cambria Math" panose="02040503050406030204" pitchFamily="18" charset="0"/>
                              </a:rPr>
                            </m:ctrlPr>
                          </m:sSupPr>
                          <m:e>
                            <m:r>
                              <a:rPr lang="es-ES" i="1">
                                <a:latin typeface="Cambria Math" panose="02040503050406030204" pitchFamily="18" charset="0"/>
                              </a:rPr>
                              <m:t>𝑧</m:t>
                            </m:r>
                          </m:e>
                          <m:sup>
                            <m:r>
                              <a:rPr lang="es-ES" i="1">
                                <a:latin typeface="Cambria Math" panose="02040503050406030204" pitchFamily="18" charset="0"/>
                              </a:rPr>
                              <m:t>′</m:t>
                            </m:r>
                          </m:sup>
                        </m:sSup>
                      </m:e>
                      <m:sup>
                        <m:r>
                          <a:rPr lang="es-ES" i="1">
                            <a:latin typeface="Cambria Math" panose="02040503050406030204" pitchFamily="18" charset="0"/>
                          </a:rPr>
                          <m:t>2</m:t>
                        </m:r>
                      </m:sup>
                    </m:sSup>
                    <m:r>
                      <a:rPr lang="es-ES" b="0" i="1" smtClean="0">
                        <a:latin typeface="Cambria Math" panose="02040503050406030204" pitchFamily="18" charset="0"/>
                      </a:rPr>
                      <m:t>=</m:t>
                    </m:r>
                  </m:oMath>
                </a14:m>
                <a:r>
                  <a:rPr lang="es-ES" dirty="0" smtClean="0"/>
                  <a:t> </a:t>
                </a:r>
              </a:p>
              <a:p>
                <a:pPr marL="0" indent="0">
                  <a:lnSpc>
                    <a:spcPct val="150000"/>
                  </a:lnSpc>
                  <a:buNone/>
                </a:pPr>
                <a14:m>
                  <m:oMath xmlns:m="http://schemas.openxmlformats.org/officeDocument/2006/math">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r>
                          <a:rPr lang="es-ES" b="0" i="1" smtClean="0">
                            <a:latin typeface="Cambria Math" panose="02040503050406030204" pitchFamily="18" charset="0"/>
                          </a:rPr>
                          <m:t>′</m:t>
                        </m:r>
                      </m:e>
                      <m:sup>
                        <m:r>
                          <a:rPr lang="es-ES" b="0" i="1" smtClean="0">
                            <a:latin typeface="Cambria Math" panose="02040503050406030204" pitchFamily="18" charset="0"/>
                          </a:rPr>
                          <m:t>2</m:t>
                        </m:r>
                      </m:sup>
                    </m:sSup>
                    <m:d>
                      <m:dPr>
                        <m:ctrlPr>
                          <a:rPr lang="es-ES" b="0" i="1" smtClean="0">
                            <a:latin typeface="Cambria Math" panose="02040503050406030204" pitchFamily="18" charset="0"/>
                          </a:rPr>
                        </m:ctrlPr>
                      </m:dPr>
                      <m:e>
                        <m:r>
                          <a:rPr lang="es-ES" b="0" i="1" smtClean="0">
                            <a:latin typeface="Cambria Math" panose="02040503050406030204" pitchFamily="18" charset="0"/>
                          </a:rPr>
                          <m:t>1−</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d>
                      <m:dPr>
                        <m:ctrlPr>
                          <a:rPr lang="es-ES" b="0" i="1" smtClean="0">
                            <a:latin typeface="Cambria Math" panose="02040503050406030204" pitchFamily="18" charset="0"/>
                          </a:rPr>
                        </m:ctrlPr>
                      </m:dPr>
                      <m:e>
                        <m:r>
                          <a:rPr lang="es-ES" b="0" i="1" smtClean="0">
                            <a:latin typeface="Cambria Math" panose="02040503050406030204" pitchFamily="18" charset="0"/>
                          </a:rPr>
                          <m:t>1−</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oMath>
                </a14:m>
                <a:r>
                  <a:rPr lang="es-ES" dirty="0" smtClean="0"/>
                  <a:t> </a:t>
                </a:r>
              </a:p>
              <a:p>
                <a:pPr marL="0" indent="0">
                  <a:lnSpc>
                    <a:spcPct val="150000"/>
                  </a:lnSpc>
                  <a:buNone/>
                </a:pPr>
                <a14:m>
                  <m:oMath xmlns:m="http://schemas.openxmlformats.org/officeDocument/2006/math">
                    <m:r>
                      <a:rPr lang="es-ES" b="0" i="0"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𝑦</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𝑧</m:t>
                            </m:r>
                          </m:e>
                          <m:sup>
                            <m:r>
                              <a:rPr lang="es-ES" b="0" i="1" smtClean="0">
                                <a:latin typeface="Cambria Math" panose="02040503050406030204" pitchFamily="18" charset="0"/>
                              </a:rPr>
                              <m:t>′</m:t>
                            </m:r>
                          </m:sup>
                        </m:sSup>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𝑡</m:t>
                        </m:r>
                        <m:r>
                          <a:rPr lang="es-ES" i="1">
                            <a:latin typeface="Cambria Math" panose="02040503050406030204" pitchFamily="18" charset="0"/>
                          </a:rPr>
                          <m:t>′</m:t>
                        </m:r>
                      </m:e>
                      <m:sup>
                        <m:r>
                          <a:rPr lang="es-ES" i="1">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𝑠</m:t>
                        </m:r>
                        <m:r>
                          <a:rPr lang="es-ES" b="0" i="1" smtClean="0">
                            <a:latin typeface="Cambria Math" panose="02040503050406030204" pitchFamily="18" charset="0"/>
                          </a:rPr>
                          <m:t>′</m:t>
                        </m:r>
                      </m:e>
                      <m:sup>
                        <m:r>
                          <a:rPr lang="es-ES" b="0" i="1" smtClean="0">
                            <a:latin typeface="Cambria Math" panose="02040503050406030204" pitchFamily="18" charset="0"/>
                          </a:rPr>
                          <m:t>2</m:t>
                        </m:r>
                      </m:sup>
                    </m:sSup>
                  </m:oMath>
                </a14:m>
                <a:r>
                  <a:rPr lang="es-ES" dirty="0" smtClean="0"/>
                  <a:t> </a:t>
                </a:r>
              </a:p>
              <a:p>
                <a:pPr marL="0" indent="0">
                  <a:lnSpc>
                    <a:spcPct val="150000"/>
                  </a:lnSpc>
                  <a:buNone/>
                </a:pPr>
                <a:r>
                  <a:rPr lang="es-ES" dirty="0" smtClean="0"/>
                  <a:t>Teniendo presente que  </a:t>
                </a:r>
                <a14:m>
                  <m:oMath xmlns:m="http://schemas.openxmlformats.org/officeDocument/2006/math">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d>
                    <m:r>
                      <a:rPr lang="es-ES" b="0" i="1" smtClean="0">
                        <a:latin typeface="Cambria Math" panose="02040503050406030204" pitchFamily="18" charset="0"/>
                      </a:rPr>
                      <m:t>=</m:t>
                    </m:r>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oMath>
                </a14:m>
                <a:r>
                  <a:rPr lang="es-ES" dirty="0" smtClean="0"/>
                  <a:t> </a:t>
                </a:r>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76649" y="724930"/>
                <a:ext cx="11170508" cy="5964194"/>
              </a:xfrm>
              <a:blipFill rotWithShape="0">
                <a:blip r:embed="rId2"/>
                <a:stretch>
                  <a:fillRect l="-983"/>
                </a:stretch>
              </a:blipFill>
            </p:spPr>
            <p:txBody>
              <a:bodyPr/>
              <a:lstStyle/>
              <a:p>
                <a:r>
                  <a:rPr lang="es-AR">
                    <a:noFill/>
                  </a:rPr>
                  <a:t> </a:t>
                </a:r>
              </a:p>
            </p:txBody>
          </p:sp>
        </mc:Fallback>
      </mc:AlternateContent>
    </p:spTree>
    <p:extLst>
      <p:ext uri="{BB962C8B-B14F-4D97-AF65-F5344CB8AC3E}">
        <p14:creationId xmlns:p14="http://schemas.microsoft.com/office/powerpoint/2010/main" val="2759370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0907"/>
          </a:xfrm>
        </p:spPr>
        <p:txBody>
          <a:bodyPr>
            <a:normAutofit fontScale="90000"/>
          </a:bodyPr>
          <a:lstStyle/>
          <a:p>
            <a:r>
              <a:rPr lang="es-ES"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72995"/>
                <a:ext cx="10515600" cy="6483178"/>
              </a:xfrm>
            </p:spPr>
            <p:txBody>
              <a:bodyPr>
                <a:normAutofit/>
              </a:bodyPr>
              <a:lstStyle/>
              <a:p>
                <a:pPr marL="0" indent="0" algn="just">
                  <a:buNone/>
                </a:pPr>
                <a:r>
                  <a:rPr lang="es-ES" dirty="0" smtClean="0"/>
                  <a:t>La invariancia de esta cantidad, que se denomina “intervalo entre dos sucesos”, cuya norma es </a:t>
                </a:r>
                <a14:m>
                  <m:oMath xmlns:m="http://schemas.openxmlformats.org/officeDocument/2006/math">
                    <m:r>
                      <a:rPr lang="es-ES" b="0" i="1" smtClean="0">
                        <a:latin typeface="Cambria Math" panose="02040503050406030204" pitchFamily="18" charset="0"/>
                      </a:rPr>
                      <m:t>𝑠</m:t>
                    </m:r>
                  </m:oMath>
                </a14:m>
                <a:r>
                  <a:rPr lang="es-ES" dirty="0" smtClean="0"/>
                  <a:t> (o  </a:t>
                </a:r>
                <a14:m>
                  <m:oMath xmlns:m="http://schemas.openxmlformats.org/officeDocument/2006/math">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𝑠</m:t>
                    </m:r>
                  </m:oMath>
                </a14:m>
                <a:r>
                  <a:rPr lang="es-ES" dirty="0" smtClean="0"/>
                  <a:t>), nos permite definir un vector de cuatro componentes, denominado “</a:t>
                </a:r>
                <a:r>
                  <a:rPr lang="es-ES" b="1" dirty="0" err="1" smtClean="0"/>
                  <a:t>cuadrivector</a:t>
                </a:r>
                <a:r>
                  <a:rPr lang="es-ES" b="1" dirty="0" smtClean="0"/>
                  <a:t>”</a:t>
                </a:r>
                <a:r>
                  <a:rPr lang="es-ES" dirty="0" smtClean="0"/>
                  <a:t>, cuya norma es </a:t>
                </a:r>
                <a14:m>
                  <m:oMath xmlns:m="http://schemas.openxmlformats.org/officeDocument/2006/math">
                    <m:r>
                      <a:rPr lang="es-ES" i="1">
                        <a:latin typeface="Cambria Math" panose="02040503050406030204" pitchFamily="18" charset="0"/>
                      </a:rPr>
                      <m:t>𝑠</m:t>
                    </m:r>
                  </m:oMath>
                </a14:m>
                <a:r>
                  <a:rPr lang="es-ES" dirty="0"/>
                  <a:t> (o  </a:t>
                </a:r>
                <a14:m>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𝑠</m:t>
                    </m:r>
                  </m:oMath>
                </a14:m>
                <a:r>
                  <a:rPr lang="es-ES" dirty="0" smtClean="0"/>
                  <a:t>). Esta forma de definir la norma de la distancia entre dos puntos nos conduce a un </a:t>
                </a:r>
                <a:r>
                  <a:rPr lang="es-ES" b="1" i="1" dirty="0" smtClean="0"/>
                  <a:t>“espacio vectorial </a:t>
                </a:r>
                <a:r>
                  <a:rPr lang="es-ES" b="1" i="1" dirty="0" err="1" smtClean="0"/>
                  <a:t>pseudoeuclídeo</a:t>
                </a:r>
                <a:r>
                  <a:rPr lang="es-ES" b="1" i="1" dirty="0" smtClean="0"/>
                  <a:t>”</a:t>
                </a:r>
                <a:r>
                  <a:rPr lang="es-ES" b="1" dirty="0" smtClean="0"/>
                  <a:t> </a:t>
                </a:r>
                <a:r>
                  <a:rPr lang="es-ES" dirty="0" smtClean="0"/>
                  <a:t>y  a una </a:t>
                </a:r>
                <a:r>
                  <a:rPr lang="es-ES" b="1" i="1" dirty="0" smtClean="0"/>
                  <a:t>“geometría </a:t>
                </a:r>
                <a:r>
                  <a:rPr lang="es-ES" b="1" i="1" dirty="0" err="1" smtClean="0"/>
                  <a:t>psudoeuclidiana</a:t>
                </a:r>
                <a:r>
                  <a:rPr lang="es-ES" b="1" i="1" dirty="0" smtClean="0"/>
                  <a:t>”</a:t>
                </a:r>
                <a:r>
                  <a:rPr lang="es-ES" dirty="0" smtClean="0"/>
                  <a:t> porque no se cumple que la distancia entre dos puntos es siempre mayor o igual a cero y sólo es cero cuando los puntos coinciden. En efecto, en este caso, la distancia entre dos puntos del </a:t>
                </a:r>
                <a:r>
                  <a:rPr lang="es-ES" b="1" i="1" dirty="0" smtClean="0"/>
                  <a:t>“espacio-tiempo”</a:t>
                </a:r>
                <a:r>
                  <a:rPr lang="es-ES" dirty="0" smtClean="0"/>
                  <a:t>,</a:t>
                </a:r>
                <a:r>
                  <a:rPr lang="es-ES" b="1" i="1" dirty="0" smtClean="0"/>
                  <a:t> </a:t>
                </a:r>
                <a:r>
                  <a:rPr lang="es-ES" dirty="0" smtClean="0"/>
                  <a:t>puede ser positiva, nula o negativa.</a:t>
                </a:r>
              </a:p>
              <a:p>
                <a:pPr marL="0" indent="0" algn="just">
                  <a:buNone/>
                </a:pPr>
                <a:r>
                  <a:rPr lang="es-ES" dirty="0" smtClean="0"/>
                  <a:t>Las coordenadas del </a:t>
                </a:r>
                <a:r>
                  <a:rPr lang="es-ES" dirty="0" err="1" smtClean="0"/>
                  <a:t>cuadrivector</a:t>
                </a:r>
                <a:r>
                  <a:rPr lang="es-ES" dirty="0" smtClean="0"/>
                  <a:t> espacio-tiempo, son:</a:t>
                </a:r>
              </a:p>
              <a:p>
                <a:pPr marL="0" indent="0" algn="just">
                  <a:buNone/>
                </a:pP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1</m:t>
                        </m:r>
                      </m:sub>
                    </m:sSub>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oMath>
                </a14:m>
                <a:r>
                  <a:rPr lang="es-ES" dirty="0" smtClean="0"/>
                  <a:t> </a:t>
                </a:r>
              </a:p>
              <a:p>
                <a:pPr marL="0" indent="0" algn="just">
                  <a:buNone/>
                </a:pP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b="0" i="1" smtClean="0">
                            <a:latin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𝑦</m:t>
                    </m:r>
                  </m:oMath>
                </a14:m>
                <a:r>
                  <a:rPr lang="es-ES" dirty="0"/>
                  <a:t> </a:t>
                </a:r>
                <a:r>
                  <a:rPr lang="es-ES" dirty="0" smtClean="0"/>
                  <a:t>                       </a:t>
                </a:r>
                <a14:m>
                  <m:oMath xmlns:m="http://schemas.openxmlformats.org/officeDocument/2006/math">
                    <m:r>
                      <a:rPr lang="es-ES" i="1" dirty="0" smtClean="0">
                        <a:latin typeface="Cambria Math" panose="02040503050406030204" pitchFamily="18" charset="0"/>
                        <a:ea typeface="Cambria Math" panose="02040503050406030204" pitchFamily="18" charset="0"/>
                      </a:rPr>
                      <m:t>∆</m:t>
                    </m:r>
                    <m:sSup>
                      <m:sSupPr>
                        <m:ctrlPr>
                          <a:rPr lang="es-ES" i="1" dirty="0" smtClean="0">
                            <a:latin typeface="Cambria Math" panose="02040503050406030204" pitchFamily="18" charset="0"/>
                            <a:ea typeface="Cambria Math" panose="02040503050406030204" pitchFamily="18" charset="0"/>
                          </a:rPr>
                        </m:ctrlPr>
                      </m:sSupPr>
                      <m:e>
                        <m:r>
                          <a:rPr lang="es-ES" b="0" i="1" dirty="0" smtClean="0">
                            <a:latin typeface="Cambria Math" panose="02040503050406030204" pitchFamily="18" charset="0"/>
                            <a:ea typeface="Cambria Math" panose="02040503050406030204" pitchFamily="18" charset="0"/>
                          </a:rPr>
                          <m:t>𝑠</m:t>
                        </m:r>
                      </m:e>
                      <m:sup>
                        <m:r>
                          <a:rPr lang="es-ES" b="0" i="1" dirty="0" smtClean="0">
                            <a:latin typeface="Cambria Math" panose="02040503050406030204" pitchFamily="18" charset="0"/>
                            <a:ea typeface="Cambria Math" panose="02040503050406030204" pitchFamily="18" charset="0"/>
                          </a:rPr>
                          <m:t>2</m:t>
                        </m:r>
                      </m:sup>
                    </m:sSup>
                    <m:r>
                      <a:rPr lang="es-ES" b="0" i="1" dirty="0" smtClean="0">
                        <a:latin typeface="Cambria Math" panose="02040503050406030204" pitchFamily="18" charset="0"/>
                        <a:ea typeface="Cambria Math" panose="02040503050406030204" pitchFamily="18" charset="0"/>
                      </a:rPr>
                      <m:t>=</m:t>
                    </m:r>
                    <m:sSup>
                      <m:sSupPr>
                        <m:ctrlPr>
                          <a:rPr lang="es-ES" b="0" i="1" dirty="0" smtClean="0">
                            <a:latin typeface="Cambria Math" panose="02040503050406030204" pitchFamily="18" charset="0"/>
                            <a:ea typeface="Cambria Math" panose="02040503050406030204" pitchFamily="18" charset="0"/>
                          </a:rPr>
                        </m:ctrlPr>
                      </m:sSupPr>
                      <m:e>
                        <m:r>
                          <a:rPr lang="es-ES" b="0" i="1" dirty="0" smtClean="0">
                            <a:latin typeface="Cambria Math" panose="02040503050406030204" pitchFamily="18" charset="0"/>
                            <a:ea typeface="Cambria Math" panose="02040503050406030204" pitchFamily="18" charset="0"/>
                          </a:rPr>
                          <m:t>∆</m:t>
                        </m:r>
                        <m:r>
                          <a:rPr lang="es-ES" b="0" i="1" dirty="0" smtClean="0">
                            <a:latin typeface="Cambria Math" panose="02040503050406030204" pitchFamily="18" charset="0"/>
                            <a:ea typeface="Cambria Math" panose="02040503050406030204" pitchFamily="18" charset="0"/>
                          </a:rPr>
                          <m:t>𝑥</m:t>
                        </m:r>
                      </m:e>
                      <m:sup>
                        <m:r>
                          <a:rPr lang="es-ES" b="0" i="1" dirty="0" smtClean="0">
                            <a:latin typeface="Cambria Math" panose="02040503050406030204" pitchFamily="18" charset="0"/>
                            <a:ea typeface="Cambria Math" panose="02040503050406030204" pitchFamily="18" charset="0"/>
                          </a:rPr>
                          <m:t>2</m:t>
                        </m:r>
                      </m:sup>
                    </m:sSup>
                    <m:r>
                      <a:rPr lang="es-ES" b="0" i="1" dirty="0" smtClean="0">
                        <a:latin typeface="Cambria Math" panose="02040503050406030204" pitchFamily="18" charset="0"/>
                        <a:ea typeface="Cambria Math" panose="02040503050406030204" pitchFamily="18" charset="0"/>
                      </a:rPr>
                      <m:t>+</m:t>
                    </m:r>
                    <m:sSup>
                      <m:sSupPr>
                        <m:ctrlPr>
                          <a:rPr lang="es-ES" b="0" i="1" dirty="0" smtClean="0">
                            <a:latin typeface="Cambria Math" panose="02040503050406030204" pitchFamily="18" charset="0"/>
                            <a:ea typeface="Cambria Math" panose="02040503050406030204" pitchFamily="18" charset="0"/>
                          </a:rPr>
                        </m:ctrlPr>
                      </m:sSupPr>
                      <m:e>
                        <m:r>
                          <a:rPr lang="es-ES" b="0" i="1" dirty="0" smtClean="0">
                            <a:latin typeface="Cambria Math" panose="02040503050406030204" pitchFamily="18" charset="0"/>
                            <a:ea typeface="Cambria Math" panose="02040503050406030204" pitchFamily="18" charset="0"/>
                          </a:rPr>
                          <m:t>∆</m:t>
                        </m:r>
                        <m:r>
                          <a:rPr lang="es-ES" b="0" i="1" dirty="0" smtClean="0">
                            <a:latin typeface="Cambria Math" panose="02040503050406030204" pitchFamily="18" charset="0"/>
                            <a:ea typeface="Cambria Math" panose="02040503050406030204" pitchFamily="18" charset="0"/>
                          </a:rPr>
                          <m:t>𝑦</m:t>
                        </m:r>
                      </m:e>
                      <m:sup>
                        <m:r>
                          <a:rPr lang="es-ES" b="0" i="1" dirty="0" smtClean="0">
                            <a:latin typeface="Cambria Math" panose="02040503050406030204" pitchFamily="18" charset="0"/>
                            <a:ea typeface="Cambria Math" panose="02040503050406030204" pitchFamily="18" charset="0"/>
                          </a:rPr>
                          <m:t>2</m:t>
                        </m:r>
                      </m:sup>
                    </m:sSup>
                    <m:r>
                      <a:rPr lang="es-ES" b="0" i="1" dirty="0" smtClean="0">
                        <a:latin typeface="Cambria Math" panose="02040503050406030204" pitchFamily="18" charset="0"/>
                        <a:ea typeface="Cambria Math" panose="02040503050406030204" pitchFamily="18" charset="0"/>
                      </a:rPr>
                      <m:t>+∆</m:t>
                    </m:r>
                    <m:sSup>
                      <m:sSupPr>
                        <m:ctrlPr>
                          <a:rPr lang="es-ES" b="0" i="1" dirty="0" smtClean="0">
                            <a:latin typeface="Cambria Math" panose="02040503050406030204" pitchFamily="18" charset="0"/>
                            <a:ea typeface="Cambria Math" panose="02040503050406030204" pitchFamily="18" charset="0"/>
                          </a:rPr>
                        </m:ctrlPr>
                      </m:sSupPr>
                      <m:e>
                        <m:r>
                          <a:rPr lang="es-ES" b="0" i="1" dirty="0" smtClean="0">
                            <a:latin typeface="Cambria Math" panose="02040503050406030204" pitchFamily="18" charset="0"/>
                            <a:ea typeface="Cambria Math" panose="02040503050406030204" pitchFamily="18" charset="0"/>
                          </a:rPr>
                          <m:t>𝑧</m:t>
                        </m:r>
                      </m:e>
                      <m:sup>
                        <m:r>
                          <a:rPr lang="es-ES" b="0" i="1" dirty="0" smtClean="0">
                            <a:latin typeface="Cambria Math" panose="02040503050406030204" pitchFamily="18" charset="0"/>
                            <a:ea typeface="Cambria Math" panose="02040503050406030204" pitchFamily="18" charset="0"/>
                          </a:rPr>
                          <m:t>2</m:t>
                        </m:r>
                      </m:sup>
                    </m:sSup>
                    <m:r>
                      <a:rPr lang="es-ES" b="0" i="1" dirty="0" smtClean="0">
                        <a:latin typeface="Cambria Math" panose="02040503050406030204" pitchFamily="18" charset="0"/>
                        <a:ea typeface="Cambria Math" panose="02040503050406030204" pitchFamily="18" charset="0"/>
                      </a:rPr>
                      <m:t>−</m:t>
                    </m:r>
                    <m:sSup>
                      <m:sSupPr>
                        <m:ctrlPr>
                          <a:rPr lang="es-ES" b="0" i="1" dirty="0" smtClean="0">
                            <a:latin typeface="Cambria Math" panose="02040503050406030204" pitchFamily="18" charset="0"/>
                            <a:ea typeface="Cambria Math" panose="02040503050406030204" pitchFamily="18" charset="0"/>
                          </a:rPr>
                        </m:ctrlPr>
                      </m:sSupPr>
                      <m:e>
                        <m:r>
                          <a:rPr lang="es-ES" b="0" i="1" dirty="0" smtClean="0">
                            <a:latin typeface="Cambria Math" panose="02040503050406030204" pitchFamily="18" charset="0"/>
                            <a:ea typeface="Cambria Math" panose="02040503050406030204" pitchFamily="18" charset="0"/>
                          </a:rPr>
                          <m:t>𝑐</m:t>
                        </m:r>
                      </m:e>
                      <m:sup>
                        <m:r>
                          <a:rPr lang="es-ES" b="0" i="1" dirty="0" smtClean="0">
                            <a:latin typeface="Cambria Math" panose="02040503050406030204" pitchFamily="18" charset="0"/>
                            <a:ea typeface="Cambria Math" panose="02040503050406030204" pitchFamily="18" charset="0"/>
                          </a:rPr>
                          <m:t>2</m:t>
                        </m:r>
                      </m:sup>
                    </m:sSup>
                    <m:sSup>
                      <m:sSupPr>
                        <m:ctrlPr>
                          <a:rPr lang="es-ES" b="0" i="1" dirty="0" smtClean="0">
                            <a:latin typeface="Cambria Math" panose="02040503050406030204" pitchFamily="18" charset="0"/>
                            <a:ea typeface="Cambria Math" panose="02040503050406030204" pitchFamily="18" charset="0"/>
                          </a:rPr>
                        </m:ctrlPr>
                      </m:sSupPr>
                      <m:e>
                        <m:r>
                          <a:rPr lang="es-ES" b="0" i="1" dirty="0" smtClean="0">
                            <a:latin typeface="Cambria Math" panose="02040503050406030204" pitchFamily="18" charset="0"/>
                            <a:ea typeface="Cambria Math" panose="02040503050406030204" pitchFamily="18" charset="0"/>
                          </a:rPr>
                          <m:t>∆</m:t>
                        </m:r>
                        <m:r>
                          <a:rPr lang="es-ES" b="0" i="1" dirty="0" smtClean="0">
                            <a:latin typeface="Cambria Math" panose="02040503050406030204" pitchFamily="18" charset="0"/>
                            <a:ea typeface="Cambria Math" panose="02040503050406030204" pitchFamily="18" charset="0"/>
                          </a:rPr>
                          <m:t>𝑡</m:t>
                        </m:r>
                      </m:e>
                      <m:sup>
                        <m:r>
                          <a:rPr lang="es-ES" b="0" i="1" dirty="0" smtClean="0">
                            <a:latin typeface="Cambria Math" panose="02040503050406030204" pitchFamily="18" charset="0"/>
                            <a:ea typeface="Cambria Math" panose="02040503050406030204" pitchFamily="18" charset="0"/>
                          </a:rPr>
                          <m:t>2</m:t>
                        </m:r>
                      </m:sup>
                    </m:sSup>
                  </m:oMath>
                </a14:m>
                <a:endParaRPr lang="es-ES" dirty="0"/>
              </a:p>
              <a:p>
                <a:pPr marL="0" indent="0" algn="just">
                  <a:buNone/>
                </a:pP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b="0" i="1" smtClean="0">
                            <a:latin typeface="Cambria Math" panose="02040503050406030204" pitchFamily="18" charset="0"/>
                          </a:rPr>
                          <m:t>3</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𝑧</m:t>
                    </m:r>
                  </m:oMath>
                </a14:m>
                <a:r>
                  <a:rPr lang="es-ES" dirty="0"/>
                  <a:t> </a:t>
                </a:r>
                <a:r>
                  <a:rPr lang="es-ES" dirty="0" smtClean="0"/>
                  <a:t>               o, cuando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𝑥</m:t>
                        </m:r>
                      </m:e>
                      <m:sub>
                        <m:r>
                          <a:rPr lang="es-ES" b="0" i="1" smtClean="0">
                            <a:latin typeface="Cambria Math" panose="02040503050406030204" pitchFamily="18" charset="0"/>
                          </a:rPr>
                          <m:t>0</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𝑦</m:t>
                        </m:r>
                      </m:e>
                      <m:sub>
                        <m:r>
                          <a:rPr lang="es-ES" b="0" i="1" smtClean="0">
                            <a:latin typeface="Cambria Math" panose="02040503050406030204" pitchFamily="18" charset="0"/>
                          </a:rPr>
                          <m:t>0</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𝑧</m:t>
                        </m:r>
                      </m:e>
                      <m:sub>
                        <m:r>
                          <a:rPr lang="es-ES" b="0" i="1" smtClean="0">
                            <a:latin typeface="Cambria Math" panose="02040503050406030204" pitchFamily="18" charset="0"/>
                          </a:rPr>
                          <m:t>0</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𝑡</m:t>
                        </m:r>
                      </m:e>
                      <m:sub>
                        <m:r>
                          <a:rPr lang="es-ES" b="0" i="1" smtClean="0">
                            <a:latin typeface="Cambria Math" panose="02040503050406030204" pitchFamily="18" charset="0"/>
                          </a:rPr>
                          <m:t>0</m:t>
                        </m:r>
                      </m:sub>
                    </m:sSub>
                    <m:r>
                      <a:rPr lang="es-ES" b="0" i="1" smtClean="0">
                        <a:latin typeface="Cambria Math" panose="02040503050406030204" pitchFamily="18" charset="0"/>
                      </a:rPr>
                      <m:t>=0</m:t>
                    </m:r>
                  </m:oMath>
                </a14:m>
                <a:endParaRPr lang="es-ES" dirty="0" smtClean="0"/>
              </a:p>
              <a:p>
                <a:pPr marL="0" indent="0" algn="just">
                  <a:buNone/>
                </a:pP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𝑥</m:t>
                        </m:r>
                      </m:e>
                      <m:sub>
                        <m:r>
                          <a:rPr lang="es-ES" b="0" i="1" smtClean="0">
                            <a:latin typeface="Cambria Math" panose="02040503050406030204" pitchFamily="18" charset="0"/>
                          </a:rPr>
                          <m:t>4</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𝑖𝑐𝑡</m:t>
                    </m:r>
                  </m:oMath>
                </a14:m>
                <a:r>
                  <a:rPr lang="es-ES" dirty="0"/>
                  <a:t> </a:t>
                </a:r>
                <a:r>
                  <a:rPr lang="es-ES" dirty="0" smtClean="0"/>
                  <a:t>                     </a:t>
                </a:r>
                <a14:m>
                  <m:oMath xmlns:m="http://schemas.openxmlformats.org/officeDocument/2006/math">
                    <m:sSup>
                      <m:sSupPr>
                        <m:ctrlPr>
                          <a:rPr lang="es-ES" i="1"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𝑠</m:t>
                        </m:r>
                      </m:e>
                      <m:sup>
                        <m:r>
                          <a:rPr lang="es-ES" i="1" dirty="0">
                            <a:latin typeface="Cambria Math" panose="02040503050406030204" pitchFamily="18" charset="0"/>
                            <a:ea typeface="Cambria Math" panose="02040503050406030204" pitchFamily="18" charset="0"/>
                          </a:rPr>
                          <m:t>2</m:t>
                        </m:r>
                      </m:sup>
                    </m:sSup>
                    <m:r>
                      <a:rPr lang="es-ES" i="1" dirty="0">
                        <a:latin typeface="Cambria Math" panose="02040503050406030204" pitchFamily="18" charset="0"/>
                        <a:ea typeface="Cambria Math" panose="02040503050406030204" pitchFamily="18" charset="0"/>
                      </a:rPr>
                      <m:t>=</m:t>
                    </m:r>
                    <m:sSup>
                      <m:sSupPr>
                        <m:ctrlPr>
                          <a:rPr lang="es-ES" i="1"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𝑥</m:t>
                        </m:r>
                      </m:e>
                      <m:sup>
                        <m:r>
                          <a:rPr lang="es-ES" i="1" dirty="0">
                            <a:latin typeface="Cambria Math" panose="02040503050406030204" pitchFamily="18" charset="0"/>
                            <a:ea typeface="Cambria Math" panose="02040503050406030204" pitchFamily="18" charset="0"/>
                          </a:rPr>
                          <m:t>2</m:t>
                        </m:r>
                      </m:sup>
                    </m:sSup>
                    <m:r>
                      <a:rPr lang="es-ES" i="1" dirty="0">
                        <a:latin typeface="Cambria Math" panose="02040503050406030204" pitchFamily="18" charset="0"/>
                        <a:ea typeface="Cambria Math" panose="02040503050406030204" pitchFamily="18" charset="0"/>
                      </a:rPr>
                      <m:t>+</m:t>
                    </m:r>
                    <m:sSup>
                      <m:sSupPr>
                        <m:ctrlPr>
                          <a:rPr lang="es-ES" i="1"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𝑦</m:t>
                        </m:r>
                      </m:e>
                      <m:sup>
                        <m:r>
                          <a:rPr lang="es-ES" i="1" dirty="0">
                            <a:latin typeface="Cambria Math" panose="02040503050406030204" pitchFamily="18" charset="0"/>
                            <a:ea typeface="Cambria Math" panose="02040503050406030204" pitchFamily="18" charset="0"/>
                          </a:rPr>
                          <m:t>2</m:t>
                        </m:r>
                      </m:sup>
                    </m:sSup>
                    <m:r>
                      <a:rPr lang="es-ES" i="1" dirty="0">
                        <a:latin typeface="Cambria Math" panose="02040503050406030204" pitchFamily="18" charset="0"/>
                        <a:ea typeface="Cambria Math" panose="02040503050406030204" pitchFamily="18" charset="0"/>
                      </a:rPr>
                      <m:t>+</m:t>
                    </m:r>
                    <m:sSup>
                      <m:sSupPr>
                        <m:ctrlPr>
                          <a:rPr lang="es-ES" i="1"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𝑧</m:t>
                        </m:r>
                      </m:e>
                      <m:sup>
                        <m:r>
                          <a:rPr lang="es-ES" i="1" dirty="0">
                            <a:latin typeface="Cambria Math" panose="02040503050406030204" pitchFamily="18" charset="0"/>
                            <a:ea typeface="Cambria Math" panose="02040503050406030204" pitchFamily="18" charset="0"/>
                          </a:rPr>
                          <m:t>2</m:t>
                        </m:r>
                      </m:sup>
                    </m:sSup>
                    <m:r>
                      <a:rPr lang="es-ES" i="1" dirty="0">
                        <a:latin typeface="Cambria Math" panose="02040503050406030204" pitchFamily="18" charset="0"/>
                        <a:ea typeface="Cambria Math" panose="02040503050406030204" pitchFamily="18" charset="0"/>
                      </a:rPr>
                      <m:t>−</m:t>
                    </m:r>
                    <m:sSup>
                      <m:sSupPr>
                        <m:ctrlPr>
                          <a:rPr lang="es-ES" i="1"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𝑐</m:t>
                        </m:r>
                      </m:e>
                      <m:sup>
                        <m:r>
                          <a:rPr lang="es-ES" i="1" dirty="0">
                            <a:latin typeface="Cambria Math" panose="02040503050406030204" pitchFamily="18" charset="0"/>
                            <a:ea typeface="Cambria Math" panose="02040503050406030204" pitchFamily="18" charset="0"/>
                          </a:rPr>
                          <m:t>2</m:t>
                        </m:r>
                      </m:sup>
                    </m:sSup>
                    <m:sSup>
                      <m:sSupPr>
                        <m:ctrlPr>
                          <a:rPr lang="es-ES" i="1"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𝑡</m:t>
                        </m:r>
                      </m:e>
                      <m:sup>
                        <m:r>
                          <a:rPr lang="es-ES" i="1" dirty="0">
                            <a:latin typeface="Cambria Math" panose="02040503050406030204" pitchFamily="18" charset="0"/>
                            <a:ea typeface="Cambria Math" panose="02040503050406030204" pitchFamily="18" charset="0"/>
                          </a:rPr>
                          <m:t>2</m:t>
                        </m:r>
                      </m:sup>
                    </m:sSup>
                  </m:oMath>
                </a14:m>
                <a:endParaRPr lang="es-ES" dirty="0"/>
              </a:p>
              <a:p>
                <a:pPr marL="0" indent="0" algn="just">
                  <a:buNone/>
                </a:pPr>
                <a:endParaRPr lang="es-ES" dirty="0" smtClean="0"/>
              </a:p>
              <a:p>
                <a:pPr marL="0" indent="0" algn="just">
                  <a:buNone/>
                </a:pPr>
                <a:endParaRPr lang="es-ES" dirty="0" smtClean="0"/>
              </a:p>
              <a:p>
                <a:pPr marL="0" indent="0" algn="just">
                  <a:buNone/>
                </a:pPr>
                <a:endParaRPr lang="es-ES" b="1" i="1"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72995"/>
                <a:ext cx="10515600" cy="6483178"/>
              </a:xfrm>
              <a:blipFill rotWithShape="0">
                <a:blip r:embed="rId2"/>
                <a:stretch>
                  <a:fillRect l="-1217" t="-1504" r="-1159"/>
                </a:stretch>
              </a:blipFill>
            </p:spPr>
            <p:txBody>
              <a:bodyPr/>
              <a:lstStyle/>
              <a:p>
                <a:r>
                  <a:rPr lang="es-AR">
                    <a:noFill/>
                  </a:rPr>
                  <a:t> </a:t>
                </a:r>
              </a:p>
            </p:txBody>
          </p:sp>
        </mc:Fallback>
      </mc:AlternateContent>
    </p:spTree>
    <p:extLst>
      <p:ext uri="{BB962C8B-B14F-4D97-AF65-F5344CB8AC3E}">
        <p14:creationId xmlns:p14="http://schemas.microsoft.com/office/powerpoint/2010/main" val="194436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480"/>
          </a:xfrm>
        </p:spPr>
        <p:txBody>
          <a:bodyPr>
            <a:normAutofit fontScale="90000"/>
          </a:bodyPr>
          <a:lstStyle/>
          <a:p>
            <a:r>
              <a:rPr lang="es-ES" dirty="0" smtClean="0"/>
              <a:t> </a:t>
            </a:r>
            <a:endParaRPr lang="es-AR" dirty="0"/>
          </a:p>
        </p:txBody>
      </p:sp>
      <p:pic>
        <p:nvPicPr>
          <p:cNvPr id="4" name="Marcador de contenido 3"/>
          <p:cNvPicPr>
            <a:picLocks noGrp="1" noChangeAspect="1"/>
          </p:cNvPicPr>
          <p:nvPr>
            <p:ph idx="1"/>
          </p:nvPr>
        </p:nvPicPr>
        <p:blipFill>
          <a:blip r:embed="rId2"/>
          <a:stretch>
            <a:fillRect/>
          </a:stretch>
        </p:blipFill>
        <p:spPr>
          <a:xfrm>
            <a:off x="1825266" y="106363"/>
            <a:ext cx="8541468" cy="6070600"/>
          </a:xfrm>
          <a:prstGeom prst="rect">
            <a:avLst/>
          </a:prstGeom>
        </p:spPr>
      </p:pic>
    </p:spTree>
    <p:extLst>
      <p:ext uri="{BB962C8B-B14F-4D97-AF65-F5344CB8AC3E}">
        <p14:creationId xmlns:p14="http://schemas.microsoft.com/office/powerpoint/2010/main" val="676204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45621"/>
          </a:xfrm>
        </p:spPr>
        <p:txBody>
          <a:bodyPr>
            <a:normAutofit fontScale="90000"/>
          </a:bodyPr>
          <a:lstStyle/>
          <a:p>
            <a:pPr algn="ctr"/>
            <a:r>
              <a:rPr lang="es-ES" dirty="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07092"/>
                <a:ext cx="10515600" cy="6598508"/>
              </a:xfrm>
            </p:spPr>
            <p:txBody>
              <a:bodyPr>
                <a:normAutofit/>
              </a:bodyPr>
              <a:lstStyle/>
              <a:p>
                <a:pPr marL="0" indent="0" algn="just">
                  <a:buNone/>
                </a:pPr>
                <a:r>
                  <a:rPr lang="es-ES" dirty="0" smtClean="0"/>
                  <a:t>Recordemos que el vector cantidad de movimiento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𝑝</m:t>
                        </m:r>
                      </m:e>
                    </m:acc>
                  </m:oMath>
                </a14:m>
                <a:r>
                  <a:rPr lang="es-AR" dirty="0" smtClean="0"/>
                  <a:t> es igual a:</a:t>
                </a:r>
              </a:p>
              <a:p>
                <a:pPr marL="0" indent="0" algn="just">
                  <a:buNone/>
                </a:pPr>
                <a14:m>
                  <m:oMath xmlns:m="http://schemas.openxmlformats.org/officeDocument/2006/math">
                    <m:acc>
                      <m:accPr>
                        <m:chr m:val="̅"/>
                        <m:ctrlPr>
                          <a:rPr lang="es-AR" i="1">
                            <a:latin typeface="Cambria Math" panose="02040503050406030204" pitchFamily="18" charset="0"/>
                          </a:rPr>
                        </m:ctrlPr>
                      </m:accPr>
                      <m:e>
                        <m:r>
                          <a:rPr lang="es-ES" i="1">
                            <a:latin typeface="Cambria Math" panose="02040503050406030204" pitchFamily="18" charset="0"/>
                          </a:rPr>
                          <m:t>𝑝</m:t>
                        </m:r>
                      </m:e>
                    </m:acc>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acc>
                          <m:accPr>
                            <m:chr m:val="̅"/>
                            <m:ctrlPr>
                              <a:rPr lang="es-ES" i="1">
                                <a:latin typeface="Cambria Math" panose="02040503050406030204" pitchFamily="18" charset="0"/>
                              </a:rPr>
                            </m:ctrlPr>
                          </m:accPr>
                          <m:e>
                            <m:r>
                              <a:rPr lang="es-ES" i="1">
                                <a:latin typeface="Cambria Math" panose="02040503050406030204" pitchFamily="18" charset="0"/>
                              </a:rPr>
                              <m:t>𝑣</m:t>
                            </m:r>
                          </m:e>
                        </m:acc>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𝛾</m:t>
                    </m:r>
                    <m:acc>
                      <m:accPr>
                        <m:chr m:val="̅"/>
                        <m:ctrlPr>
                          <a:rPr lang="es-ES" b="0" i="1" smtClean="0">
                            <a:latin typeface="Cambria Math" panose="02040503050406030204" pitchFamily="18" charset="0"/>
                            <a:ea typeface="Cambria Math" panose="02040503050406030204" pitchFamily="18" charset="0"/>
                          </a:rPr>
                        </m:ctrlPr>
                      </m:accPr>
                      <m:e>
                        <m:r>
                          <a:rPr lang="es-ES" b="0" i="1" smtClean="0">
                            <a:latin typeface="Cambria Math" panose="02040503050406030204" pitchFamily="18" charset="0"/>
                            <a:ea typeface="Cambria Math" panose="02040503050406030204" pitchFamily="18" charset="0"/>
                          </a:rPr>
                          <m:t>𝑣</m:t>
                        </m:r>
                      </m:e>
                    </m:acc>
                  </m:oMath>
                </a14:m>
                <a:r>
                  <a:rPr lang="es-AR" dirty="0" smtClean="0"/>
                  <a:t> , de donde </a:t>
                </a:r>
                <a14:m>
                  <m:oMath xmlns:m="http://schemas.openxmlformats.org/officeDocument/2006/math">
                    <m:r>
                      <a:rPr lang="es-ES" b="0" i="1" smtClean="0">
                        <a:latin typeface="Cambria Math" panose="02040503050406030204" pitchFamily="18" charset="0"/>
                      </a:rPr>
                      <m:t>𝑝</m:t>
                    </m:r>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r>
                      <a:rPr lang="es-ES" i="1">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𝑣</m:t>
                    </m:r>
                    <m:r>
                      <a:rPr lang="es-ES" b="0"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r>
                      <a:rPr lang="es-ES" i="1">
                        <a:latin typeface="Cambria Math" panose="02040503050406030204" pitchFamily="18" charset="0"/>
                        <a:ea typeface="Cambria Math" panose="02040503050406030204" pitchFamily="18" charset="0"/>
                      </a:rPr>
                      <m:t>𝛾</m:t>
                    </m:r>
                    <m:r>
                      <a:rPr lang="es-ES"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𝑐</m:t>
                    </m:r>
                  </m:oMath>
                </a14:m>
                <a:endParaRPr lang="es-AR" dirty="0" smtClean="0"/>
              </a:p>
              <a:p>
                <a:pPr marL="0" indent="0" algn="just">
                  <a:buNone/>
                </a:pPr>
                <a:r>
                  <a:rPr lang="es-ES" dirty="0"/>
                  <a:t>d</a:t>
                </a:r>
                <a:r>
                  <a:rPr lang="es-ES" dirty="0" smtClean="0"/>
                  <a:t>e donde, podemos escribir </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𝑝</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oMath>
                </a14:m>
                <a:endParaRPr lang="es-AR" dirty="0" smtClean="0"/>
              </a:p>
              <a:p>
                <a:pPr marL="0" indent="0" algn="just">
                  <a:buNone/>
                </a:pPr>
                <a:r>
                  <a:rPr lang="es-ES" dirty="0" smtClean="0"/>
                  <a:t>La identidad:</a:t>
                </a:r>
              </a:p>
              <a:p>
                <a:pPr marL="0" indent="0" algn="just">
                  <a:buNone/>
                </a:pPr>
                <a14:m>
                  <m:oMath xmlns:m="http://schemas.openxmlformats.org/officeDocument/2006/math">
                    <m:f>
                      <m:fPr>
                        <m:ctrlPr>
                          <a:rPr lang="es-AR"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𝑣</m:t>
                                </m:r>
                              </m:e>
                              <m:sup>
                                <m:r>
                                  <a:rPr lang="es-ES" b="0" i="1" smtClean="0">
                                    <a:latin typeface="Cambria Math" panose="02040503050406030204" pitchFamily="18" charset="0"/>
                                  </a:rPr>
                                  <m:t>2</m:t>
                                </m:r>
                              </m:sup>
                            </m:sSup>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num>
                      <m:den>
                        <m:r>
                          <a:rPr lang="es-ES" i="1">
                            <a:latin typeface="Cambria Math" panose="02040503050406030204" pitchFamily="18" charset="0"/>
                          </a:rPr>
                          <m:t>1−</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𝑣</m:t>
                                </m:r>
                              </m:e>
                              <m:sup>
                                <m:r>
                                  <a:rPr lang="es-ES" i="1">
                                    <a:latin typeface="Cambria Math" panose="02040503050406030204" pitchFamily="18" charset="0"/>
                                  </a:rPr>
                                  <m:t>2</m:t>
                                </m:r>
                              </m:sup>
                            </m:sSup>
                          </m:num>
                          <m:den>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den>
                        </m:f>
                      </m:den>
                    </m:f>
                    <m:r>
                      <a:rPr lang="es-ES" b="0" i="1" smtClean="0">
                        <a:latin typeface="Cambria Math" panose="02040503050406030204" pitchFamily="18" charset="0"/>
                      </a:rPr>
                      <m:t>=1</m:t>
                    </m:r>
                  </m:oMath>
                </a14:m>
                <a:r>
                  <a:rPr lang="es-AR" dirty="0" smtClean="0"/>
                  <a:t> ,   </a:t>
                </a:r>
                <a14:m>
                  <m:oMath xmlns:m="http://schemas.openxmlformats.org/officeDocument/2006/math">
                    <m:sSup>
                      <m:sSupPr>
                        <m:ctrlPr>
                          <a:rPr lang="es-AR" i="1" smtClean="0">
                            <a:latin typeface="Cambria Math" panose="02040503050406030204" pitchFamily="18" charset="0"/>
                          </a:rPr>
                        </m:ctrlPr>
                      </m:sSupPr>
                      <m:e>
                        <m:r>
                          <a:rPr lang="es-AR"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r>
                      <a:rPr lang="es-ES" b="0" i="1" smtClean="0">
                        <a:latin typeface="Cambria Math" panose="02040503050406030204" pitchFamily="18" charset="0"/>
                      </a:rPr>
                      <m:t>=1</m:t>
                    </m:r>
                  </m:oMath>
                </a14:m>
                <a:r>
                  <a:rPr lang="es-AR" dirty="0" smtClean="0"/>
                  <a:t>  ,  surge que    </a:t>
                </a:r>
                <a14:m>
                  <m:oMath xmlns:m="http://schemas.openxmlformats.org/officeDocument/2006/math">
                    <m:sSup>
                      <m:sSupPr>
                        <m:ctrlPr>
                          <a:rPr lang="es-AR" i="1">
                            <a:latin typeface="Cambria Math" panose="02040503050406030204" pitchFamily="18" charset="0"/>
                          </a:rPr>
                        </m:ctrlPr>
                      </m:sSupPr>
                      <m:e>
                        <m:r>
                          <a:rPr lang="es-AR" i="1">
                            <a:latin typeface="Cambria Math" panose="02040503050406030204" pitchFamily="18" charset="0"/>
                            <a:ea typeface="Cambria Math" panose="02040503050406030204" pitchFamily="18" charset="0"/>
                          </a:rPr>
                          <m:t>𝛾</m:t>
                        </m:r>
                      </m:e>
                      <m:sup>
                        <m:r>
                          <a:rPr lang="es-ES" i="1">
                            <a:latin typeface="Cambria Math" panose="02040503050406030204" pitchFamily="18" charset="0"/>
                          </a:rPr>
                          <m:t>2</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𝛾</m:t>
                        </m:r>
                      </m:e>
                      <m:sup>
                        <m:r>
                          <a:rPr lang="es-ES" i="1">
                            <a:latin typeface="Cambria Math" panose="02040503050406030204" pitchFamily="18" charset="0"/>
                          </a:rPr>
                          <m:t>2</m:t>
                        </m:r>
                      </m:sup>
                    </m:sSup>
                  </m:oMath>
                </a14:m>
                <a:r>
                  <a:rPr lang="es-AR" dirty="0" smtClean="0"/>
                  <a:t>  es un invariante de </a:t>
                </a:r>
                <a:r>
                  <a:rPr lang="es-AR" dirty="0" err="1" smtClean="0"/>
                  <a:t>Lorentz</a:t>
                </a:r>
                <a:r>
                  <a:rPr lang="es-AR" dirty="0" smtClean="0"/>
                  <a:t> porque 1 es una constante.</a:t>
                </a:r>
              </a:p>
              <a:p>
                <a:pPr marL="0" indent="0" algn="just">
                  <a:buNone/>
                </a:pPr>
                <a:r>
                  <a:rPr lang="es-ES" dirty="0" smtClean="0"/>
                  <a:t>Multiplicando ambos miembros por </a:t>
                </a:r>
                <a14:m>
                  <m:oMath xmlns:m="http://schemas.openxmlformats.org/officeDocument/2006/math">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e>
                      <m:sup>
                        <m:r>
                          <a:rPr lang="es-ES" b="0" i="1" smtClean="0">
                            <a:latin typeface="Cambria Math" panose="02040503050406030204" pitchFamily="18" charset="0"/>
                          </a:rPr>
                          <m:t>2</m:t>
                        </m:r>
                      </m:sup>
                    </m:sSup>
                    <m:sSup>
                      <m:sSupPr>
                        <m:ctrlPr>
                          <a:rPr lang="es-ES"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4</m:t>
                        </m:r>
                      </m:sup>
                    </m:sSup>
                  </m:oMath>
                </a14:m>
                <a:r>
                  <a:rPr lang="es-AR" dirty="0" smtClean="0"/>
                  <a:t>, tenemos nuevamente un invariante de </a:t>
                </a:r>
                <a:r>
                  <a:rPr lang="es-AR" dirty="0" err="1" smtClean="0"/>
                  <a:t>Lorentz</a:t>
                </a:r>
                <a:r>
                  <a:rPr lang="es-AR" dirty="0" smtClean="0"/>
                  <a:t> porque la masa en reposo y la velocidad de la luz son inv. De </a:t>
                </a:r>
                <a:r>
                  <a:rPr lang="es-AR" dirty="0" err="1" smtClean="0"/>
                  <a:t>Lorentz</a:t>
                </a:r>
                <a:r>
                  <a:rPr lang="es-AR" dirty="0" smtClean="0"/>
                  <a:t>:</a:t>
                </a:r>
              </a:p>
              <a:p>
                <a:pPr marL="0" indent="0" algn="ctr">
                  <a:buNone/>
                </a:pPr>
                <a14:m>
                  <m:oMath xmlns:m="http://schemas.openxmlformats.org/officeDocument/2006/math">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4</m:t>
                        </m:r>
                      </m:sup>
                    </m:sSup>
                    <m:d>
                      <m:dPr>
                        <m:ctrlPr>
                          <a:rPr lang="es-AR" i="1" smtClean="0">
                            <a:latin typeface="Cambria Math" panose="02040503050406030204" pitchFamily="18" charset="0"/>
                          </a:rPr>
                        </m:ctrlPr>
                      </m:dPr>
                      <m:e>
                        <m:sSup>
                          <m:sSupPr>
                            <m:ctrlPr>
                              <a:rPr lang="es-AR" i="1">
                                <a:latin typeface="Cambria Math" panose="02040503050406030204" pitchFamily="18" charset="0"/>
                              </a:rPr>
                            </m:ctrlPr>
                          </m:sSupPr>
                          <m:e>
                            <m:r>
                              <a:rPr lang="es-AR" i="1">
                                <a:latin typeface="Cambria Math" panose="02040503050406030204" pitchFamily="18" charset="0"/>
                                <a:ea typeface="Cambria Math" panose="02040503050406030204" pitchFamily="18" charset="0"/>
                              </a:rPr>
                              <m:t>𝛾</m:t>
                            </m:r>
                          </m:e>
                          <m:sup>
                            <m:r>
                              <a:rPr lang="es-ES" i="1">
                                <a:latin typeface="Cambria Math" panose="02040503050406030204" pitchFamily="18" charset="0"/>
                              </a:rPr>
                              <m:t>2</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𝛾</m:t>
                            </m:r>
                          </m:e>
                          <m:sup>
                            <m:r>
                              <a:rPr lang="es-ES" i="1">
                                <a:latin typeface="Cambria Math" panose="02040503050406030204" pitchFamily="18" charset="0"/>
                              </a:rPr>
                              <m:t>2</m:t>
                            </m:r>
                          </m:sup>
                        </m:sSup>
                      </m:e>
                    </m:d>
                    <m:r>
                      <a:rPr lang="es-ES" i="1">
                        <a:latin typeface="Cambria Math" panose="02040503050406030204" pitchFamily="18" charset="0"/>
                      </a:rPr>
                      <m:t>=</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4</m:t>
                        </m:r>
                      </m:sup>
                    </m:sSup>
                  </m:oMath>
                </a14:m>
                <a:r>
                  <a:rPr lang="es-AR" dirty="0" smtClean="0"/>
                  <a:t> </a:t>
                </a:r>
              </a:p>
              <a:p>
                <a:pPr marL="0" indent="0" algn="ctr">
                  <a:buNone/>
                </a:pPr>
                <a:endParaRPr lang="es-AR" sz="800" dirty="0" smtClean="0"/>
              </a:p>
              <a:p>
                <a:pPr marL="0" indent="0" algn="ctr">
                  <a:buNone/>
                </a:pPr>
                <a14:m>
                  <m:oMath xmlns:m="http://schemas.openxmlformats.org/officeDocument/2006/math">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4</m:t>
                        </m:r>
                      </m:sup>
                    </m:sSup>
                    <m:sSup>
                      <m:sSupPr>
                        <m:ctrlPr>
                          <a:rPr lang="es-ES" i="1" smtClean="0">
                            <a:latin typeface="Cambria Math" panose="02040503050406030204" pitchFamily="18" charset="0"/>
                          </a:rPr>
                        </m:ctrlPr>
                      </m:sSupPr>
                      <m:e>
                        <m:r>
                          <a:rPr lang="es-ES" i="1" smtClean="0">
                            <a:latin typeface="Cambria Math" panose="02040503050406030204" pitchFamily="18" charset="0"/>
                            <a:ea typeface="Cambria Math" panose="02040503050406030204" pitchFamily="18" charset="0"/>
                          </a:rPr>
                          <m:t>𝛾</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i="1" smtClean="0">
                            <a:latin typeface="Cambria Math" panose="02040503050406030204" pitchFamily="18" charset="0"/>
                          </a:rPr>
                        </m:ctrlPr>
                      </m:sSupPr>
                      <m:e>
                        <m:r>
                          <a:rPr lang="es-ES" b="0" i="1" smtClean="0">
                            <a:latin typeface="Cambria Math" panose="02040503050406030204" pitchFamily="18" charset="0"/>
                          </a:rPr>
                          <m:t>𝑝</m:t>
                        </m:r>
                      </m:e>
                      <m:sup>
                        <m:r>
                          <a:rPr lang="es-ES" b="0" i="1" smtClean="0">
                            <a:latin typeface="Cambria Math" panose="02040503050406030204" pitchFamily="18" charset="0"/>
                          </a:rPr>
                          <m:t>2</m:t>
                        </m:r>
                      </m:sup>
                    </m:sSup>
                    <m:sSup>
                      <m:sSupPr>
                        <m:ctrlPr>
                          <a:rPr lang="es-ES"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4</m:t>
                        </m:r>
                      </m:sup>
                    </m:sSup>
                  </m:oMath>
                </a14:m>
                <a:r>
                  <a:rPr lang="es-AR" dirty="0" smtClean="0"/>
                  <a:t> </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07092"/>
                <a:ext cx="10515600" cy="6598508"/>
              </a:xfrm>
              <a:blipFill rotWithShape="0">
                <a:blip r:embed="rId2"/>
                <a:stretch>
                  <a:fillRect l="-1217" t="-1571" r="-1159"/>
                </a:stretch>
              </a:blipFill>
            </p:spPr>
            <p:txBody>
              <a:bodyPr/>
              <a:lstStyle/>
              <a:p>
                <a:r>
                  <a:rPr lang="es-AR">
                    <a:noFill/>
                  </a:rPr>
                  <a:t> </a:t>
                </a:r>
              </a:p>
            </p:txBody>
          </p:sp>
        </mc:Fallback>
      </mc:AlternateContent>
    </p:spTree>
    <p:extLst>
      <p:ext uri="{BB962C8B-B14F-4D97-AF65-F5344CB8AC3E}">
        <p14:creationId xmlns:p14="http://schemas.microsoft.com/office/powerpoint/2010/main" val="3157506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962" y="183893"/>
            <a:ext cx="10515600" cy="499848"/>
          </a:xfrm>
        </p:spPr>
        <p:txBody>
          <a:bodyPr>
            <a:normAutofit fontScale="90000"/>
          </a:bodyPr>
          <a:lstStyle/>
          <a:p>
            <a:pPr algn="ctr"/>
            <a:r>
              <a:rPr lang="es-ES" b="1" dirty="0" smtClean="0"/>
              <a:t>ENERGÍA RELATIVISTA</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35459" y="683741"/>
                <a:ext cx="11302314" cy="6046573"/>
              </a:xfrm>
            </p:spPr>
            <p:txBody>
              <a:bodyPr>
                <a:normAutofit lnSpcReduction="10000"/>
              </a:bodyPr>
              <a:lstStyle/>
              <a:p>
                <a:pPr marL="0" indent="0">
                  <a:buNone/>
                </a:pPr>
                <a:r>
                  <a:rPr lang="es-ES" dirty="0" smtClean="0"/>
                  <a:t>Consideremos la magnitud:   </a:t>
                </a:r>
              </a:p>
              <a:p>
                <a:pPr marL="0" indent="0" algn="ctr">
                  <a:buNone/>
                </a:pPr>
                <a14:m>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num>
                      <m:den>
                        <m:rad>
                          <m:radPr>
                            <m:degHide m:val="on"/>
                            <m:ctrlPr>
                              <a:rPr lang="es-ES" b="0"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1−</m:t>
                            </m:r>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𝑣</m:t>
                                    </m:r>
                                  </m:e>
                                  <m:sup>
                                    <m:r>
                                      <a:rPr lang="es-ES" b="0" i="1" smtClean="0">
                                        <a:latin typeface="Cambria Math" panose="02040503050406030204" pitchFamily="18" charset="0"/>
                                        <a:ea typeface="Cambria Math" panose="02040503050406030204" pitchFamily="18" charset="0"/>
                                      </a:rPr>
                                      <m:t>2</m:t>
                                    </m:r>
                                  </m:sup>
                                </m:sSup>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e>
                        </m:rad>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num>
                      <m:den>
                        <m:rad>
                          <m:radPr>
                            <m:degHide m:val="on"/>
                            <m:ctrlPr>
                              <a:rPr lang="es-ES" b="0"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1−</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ea typeface="Cambria Math" panose="02040503050406030204" pitchFamily="18" charset="0"/>
                                  </a:rPr>
                                  <m:t>2</m:t>
                                </m:r>
                              </m:sup>
                            </m:sSup>
                          </m:e>
                        </m:rad>
                      </m:den>
                    </m:f>
                  </m:oMath>
                </a14:m>
                <a:r>
                  <a:rPr lang="es-ES" dirty="0" smtClean="0"/>
                  <a:t>  </a:t>
                </a:r>
              </a:p>
              <a:p>
                <a:pPr marL="0" indent="0" algn="just">
                  <a:buNone/>
                </a:pPr>
                <a:r>
                  <a:rPr lang="es-ES" dirty="0" smtClean="0"/>
                  <a:t>Para </a:t>
                </a:r>
                <a14:m>
                  <m:oMath xmlns:m="http://schemas.openxmlformats.org/officeDocument/2006/math">
                    <m:r>
                      <a:rPr lang="es-ES" i="1" smtClean="0">
                        <a:latin typeface="Cambria Math" panose="02040503050406030204" pitchFamily="18" charset="0"/>
                        <a:ea typeface="Cambria Math" panose="02040503050406030204" pitchFamily="18" charset="0"/>
                      </a:rPr>
                      <m:t>𝛽</m:t>
                    </m:r>
                    <m:r>
                      <a:rPr lang="es-ES" i="1" smtClean="0">
                        <a:latin typeface="Cambria Math" panose="02040503050406030204" pitchFamily="18" charset="0"/>
                        <a:ea typeface="Cambria Math" panose="02040503050406030204" pitchFamily="18" charset="0"/>
                      </a:rPr>
                      <m:t>≪1</m:t>
                    </m:r>
                  </m:oMath>
                </a14:m>
                <a:endParaRPr lang="es-AR"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r>
                        <a:rPr lang="es-ES" i="1">
                          <a:latin typeface="Cambria Math" panose="02040503050406030204" pitchFamily="18" charset="0"/>
                          <a:ea typeface="Cambria Math" panose="02040503050406030204" pitchFamily="18" charset="0"/>
                        </a:rPr>
                        <m:t>𝛾</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num>
                        <m:den>
                          <m:rad>
                            <m:radPr>
                              <m:degHide m:val="on"/>
                              <m:ctrlPr>
                                <a:rPr lang="es-ES" i="1">
                                  <a:latin typeface="Cambria Math" panose="02040503050406030204" pitchFamily="18" charset="0"/>
                                  <a:ea typeface="Cambria Math" panose="02040503050406030204" pitchFamily="18" charset="0"/>
                                </a:rPr>
                              </m:ctrlPr>
                            </m:radPr>
                            <m:deg/>
                            <m:e>
                              <m:r>
                                <a:rPr lang="es-ES" i="1">
                                  <a:latin typeface="Cambria Math" panose="02040503050406030204" pitchFamily="18" charset="0"/>
                                  <a:ea typeface="Cambria Math" panose="02040503050406030204" pitchFamily="18" charset="0"/>
                                </a:rPr>
                                <m:t>1−</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rad>
                        </m:den>
                      </m:f>
                      <m:r>
                        <a:rPr lang="es-ES"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d>
                        <m:dPr>
                          <m:ctrlPr>
                            <a:rPr lang="es-ES"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1+</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e>
                      </m:d>
                      <m:r>
                        <a:rPr lang="es-ES"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𝑣</m:t>
                          </m:r>
                        </m:e>
                        <m:sup>
                          <m:r>
                            <a:rPr lang="es-ES" b="0" i="1" smtClean="0">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oMath>
                  </m:oMathPara>
                </a14:m>
                <a:endParaRPr lang="es-AR" dirty="0" smtClean="0"/>
              </a:p>
              <a:p>
                <a:pPr marL="0" indent="0" algn="just">
                  <a:buNone/>
                </a:pPr>
                <a:endParaRPr lang="es-ES" sz="800" dirty="0"/>
              </a:p>
              <a:p>
                <a:pPr marL="0" indent="0" algn="just">
                  <a:buNone/>
                </a:pPr>
                <a:r>
                  <a:rPr lang="es-ES" dirty="0" smtClean="0"/>
                  <a:t>Recordemos que la energía cinética relativista es </a:t>
                </a:r>
                <a14:m>
                  <m:oMath xmlns:m="http://schemas.openxmlformats.org/officeDocument/2006/math">
                    <m:r>
                      <a:rPr lang="es-ES" b="0" i="1" smtClean="0">
                        <a:latin typeface="Cambria Math" panose="02040503050406030204" pitchFamily="18" charset="0"/>
                      </a:rPr>
                      <m:t>𝑇</m:t>
                    </m:r>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r>
                      <a:rPr lang="es-ES" i="1">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oMath>
                </a14:m>
                <a:r>
                  <a:rPr lang="es-AR" dirty="0" smtClean="0"/>
                  <a:t>, la que, como vemos, para valores de</a:t>
                </a:r>
                <a:r>
                  <a:rPr lang="es-ES" dirty="0">
                    <a:ea typeface="Cambria Math" panose="02040503050406030204" pitchFamily="18" charset="0"/>
                  </a:rPr>
                  <a:t> </a:t>
                </a:r>
                <a14:m>
                  <m:oMath xmlns:m="http://schemas.openxmlformats.org/officeDocument/2006/math">
                    <m:r>
                      <a:rPr lang="es-ES" i="1">
                        <a:latin typeface="Cambria Math" panose="02040503050406030204" pitchFamily="18" charset="0"/>
                        <a:ea typeface="Cambria Math" panose="02040503050406030204" pitchFamily="18" charset="0"/>
                      </a:rPr>
                      <m:t>𝛽</m:t>
                    </m:r>
                    <m:r>
                      <a:rPr lang="es-ES" i="1">
                        <a:latin typeface="Cambria Math" panose="02040503050406030204" pitchFamily="18" charset="0"/>
                        <a:ea typeface="Cambria Math" panose="02040503050406030204" pitchFamily="18" charset="0"/>
                      </a:rPr>
                      <m:t>≪1</m:t>
                    </m:r>
                  </m:oMath>
                </a14:m>
                <a:r>
                  <a:rPr lang="es-AR" dirty="0" smtClean="0"/>
                  <a:t> </a:t>
                </a:r>
                <a14:m>
                  <m:oMath xmlns:m="http://schemas.openxmlformats.org/officeDocument/2006/math">
                    <m:d>
                      <m:dPr>
                        <m:ctrlPr>
                          <a:rPr lang="es-AR" i="1" dirty="0" smtClean="0">
                            <a:latin typeface="Cambria Math" panose="02040503050406030204" pitchFamily="18" charset="0"/>
                          </a:rPr>
                        </m:ctrlPr>
                      </m:dPr>
                      <m:e>
                        <m:r>
                          <a:rPr lang="es-ES" b="0" i="1" dirty="0" smtClean="0">
                            <a:latin typeface="Cambria Math" panose="02040503050406030204" pitchFamily="18" charset="0"/>
                          </a:rPr>
                          <m:t>𝑣</m:t>
                        </m:r>
                        <m:r>
                          <a:rPr lang="es-ES" b="0" i="1" dirty="0" smtClean="0">
                            <a:latin typeface="Cambria Math" panose="02040503050406030204" pitchFamily="18" charset="0"/>
                            <a:ea typeface="Cambria Math" panose="02040503050406030204" pitchFamily="18" charset="0"/>
                          </a:rPr>
                          <m:t>≪</m:t>
                        </m:r>
                        <m:r>
                          <a:rPr lang="es-ES" b="0" i="1" dirty="0" smtClean="0">
                            <a:latin typeface="Cambria Math" panose="02040503050406030204" pitchFamily="18" charset="0"/>
                            <a:ea typeface="Cambria Math" panose="02040503050406030204" pitchFamily="18" charset="0"/>
                          </a:rPr>
                          <m:t>𝑐</m:t>
                        </m:r>
                      </m:e>
                    </m:d>
                  </m:oMath>
                </a14:m>
                <a:r>
                  <a:rPr lang="es-AR" dirty="0" smtClean="0"/>
                  <a:t> da el conocido valor  </a:t>
                </a:r>
                <a14:m>
                  <m:oMath xmlns:m="http://schemas.openxmlformats.org/officeDocument/2006/math">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𝑣</m:t>
                        </m:r>
                      </m:e>
                      <m:sup>
                        <m:r>
                          <a:rPr lang="es-ES" i="1">
                            <a:latin typeface="Cambria Math" panose="02040503050406030204" pitchFamily="18" charset="0"/>
                            <a:ea typeface="Cambria Math" panose="02040503050406030204" pitchFamily="18" charset="0"/>
                          </a:rPr>
                          <m:t>2</m:t>
                        </m:r>
                      </m:sup>
                    </m:sSup>
                  </m:oMath>
                </a14:m>
                <a:r>
                  <a:rPr lang="es-AR" dirty="0" smtClean="0"/>
                  <a:t>.</a:t>
                </a:r>
              </a:p>
              <a:p>
                <a:pPr marL="0" indent="0" algn="just">
                  <a:buNone/>
                </a:pPr>
                <a:r>
                  <a:rPr lang="es-ES" dirty="0" smtClean="0"/>
                  <a:t>Definimos, ahora como energía relativista total a:  </a:t>
                </a:r>
                <a14:m>
                  <m:oMath xmlns:m="http://schemas.openxmlformats.org/officeDocument/2006/math">
                    <m:r>
                      <a:rPr lang="es-ES" b="0" i="1" smtClean="0">
                        <a:latin typeface="Cambria Math" panose="02040503050406030204" pitchFamily="18" charset="0"/>
                      </a:rPr>
                      <m:t>𝐸</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num>
                      <m:den>
                        <m:rad>
                          <m:radPr>
                            <m:degHide m:val="on"/>
                            <m:ctrlPr>
                              <a:rPr lang="es-ES" i="1">
                                <a:latin typeface="Cambria Math" panose="02040503050406030204" pitchFamily="18" charset="0"/>
                                <a:ea typeface="Cambria Math" panose="02040503050406030204" pitchFamily="18" charset="0"/>
                              </a:rPr>
                            </m:ctrlPr>
                          </m:radPr>
                          <m:deg/>
                          <m:e>
                            <m:r>
                              <a:rPr lang="es-ES" i="1">
                                <a:latin typeface="Cambria Math" panose="02040503050406030204" pitchFamily="18" charset="0"/>
                                <a:ea typeface="Cambria Math" panose="02040503050406030204" pitchFamily="18" charset="0"/>
                              </a:rPr>
                              <m:t>1−</m:t>
                            </m:r>
                            <m:f>
                              <m:fPr>
                                <m:ctrlPr>
                                  <a:rPr lang="es-ES" i="1">
                                    <a:latin typeface="Cambria Math" panose="02040503050406030204" pitchFamily="18" charset="0"/>
                                    <a:ea typeface="Cambria Math" panose="02040503050406030204" pitchFamily="18" charset="0"/>
                                  </a:rPr>
                                </m:ctrlPr>
                              </m:fPr>
                              <m:num>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𝑣</m:t>
                                    </m:r>
                                  </m:e>
                                  <m:sup>
                                    <m:r>
                                      <a:rPr lang="es-ES" i="1">
                                        <a:latin typeface="Cambria Math" panose="02040503050406030204" pitchFamily="18" charset="0"/>
                                        <a:ea typeface="Cambria Math" panose="02040503050406030204" pitchFamily="18" charset="0"/>
                                      </a:rPr>
                                      <m:t>2</m:t>
                                    </m:r>
                                  </m:sup>
                                </m:sSup>
                              </m:num>
                              <m:den>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den>
                            </m:f>
                          </m:e>
                        </m:rad>
                      </m:den>
                    </m:f>
                  </m:oMath>
                </a14:m>
                <a:r>
                  <a:rPr lang="es-AR" dirty="0" smtClean="0"/>
                  <a:t> , que  también puede expresarse como </a:t>
                </a:r>
                <a14:m>
                  <m:oMath xmlns:m="http://schemas.openxmlformats.org/officeDocument/2006/math">
                    <m:r>
                      <a:rPr lang="es-ES" b="0" i="1" smtClean="0">
                        <a:latin typeface="Cambria Math" panose="02040503050406030204" pitchFamily="18" charset="0"/>
                      </a:rPr>
                      <m:t>𝐸</m:t>
                    </m:r>
                    <m:r>
                      <a:rPr lang="es-ES" b="0" i="1" smtClean="0">
                        <a:latin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𝑇</m:t>
                    </m:r>
                  </m:oMath>
                </a14:m>
                <a:endParaRPr lang="es-AR" dirty="0" smtClean="0"/>
              </a:p>
              <a:p>
                <a:pPr marL="0" indent="0" algn="just">
                  <a:buNone/>
                </a:pPr>
                <a:r>
                  <a:rPr lang="es-ES" dirty="0" smtClean="0"/>
                  <a:t>donde  </a:t>
                </a:r>
                <a14:m>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𝑚</m:t>
                        </m:r>
                      </m:e>
                      <m:sub>
                        <m:r>
                          <a:rPr lang="es-ES" i="1">
                            <a:latin typeface="Cambria Math" panose="02040503050406030204" pitchFamily="18" charset="0"/>
                            <a:ea typeface="Cambria Math" panose="02040503050406030204" pitchFamily="18" charset="0"/>
                          </a:rPr>
                          <m:t>0</m:t>
                        </m:r>
                      </m:sub>
                    </m:sSub>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oMath>
                </a14:m>
                <a:r>
                  <a:rPr lang="es-AR" dirty="0" smtClean="0"/>
                  <a:t> es la energía asociada a la masa en reposo.</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35459" y="683741"/>
                <a:ext cx="11302314" cy="6046573"/>
              </a:xfrm>
              <a:blipFill rotWithShape="0">
                <a:blip r:embed="rId2"/>
                <a:stretch>
                  <a:fillRect l="-1133" t="-2218" r="-1079" b="-2823"/>
                </a:stretch>
              </a:blipFill>
            </p:spPr>
            <p:txBody>
              <a:bodyPr/>
              <a:lstStyle/>
              <a:p>
                <a:r>
                  <a:rPr lang="es-AR">
                    <a:noFill/>
                  </a:rPr>
                  <a:t> </a:t>
                </a:r>
              </a:p>
            </p:txBody>
          </p:sp>
        </mc:Fallback>
      </mc:AlternateContent>
    </p:spTree>
    <p:extLst>
      <p:ext uri="{BB962C8B-B14F-4D97-AF65-F5344CB8AC3E}">
        <p14:creationId xmlns:p14="http://schemas.microsoft.com/office/powerpoint/2010/main" val="1440725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20907"/>
          </a:xfrm>
        </p:spPr>
        <p:txBody>
          <a:bodyPr>
            <a:normAutofit fontScale="90000"/>
          </a:bodyPr>
          <a:lstStyle/>
          <a:p>
            <a:r>
              <a:rPr lang="es-ES" dirty="0" smtClean="0"/>
              <a:t> </a:t>
            </a:r>
            <a:endParaRPr lang="es-AR" dirty="0"/>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838200" y="107092"/>
                <a:ext cx="10515600" cy="6532605"/>
              </a:xfrm>
            </p:spPr>
            <p:txBody>
              <a:bodyPr>
                <a:normAutofit/>
              </a:bodyPr>
              <a:lstStyle/>
              <a:p>
                <a:pPr marL="0" indent="0" algn="just">
                  <a:buNone/>
                </a:pPr>
                <a:r>
                  <a:rPr lang="es-ES" dirty="0" smtClean="0"/>
                  <a:t>Luego, obtenemos que:</a:t>
                </a:r>
              </a:p>
              <a:p>
                <a:pPr marL="0" indent="0" algn="just">
                  <a:buNone/>
                </a:pPr>
                <a14:m>
                  <m:oMathPara xmlns:m="http://schemas.openxmlformats.org/officeDocument/2006/math">
                    <m:oMathParaPr>
                      <m:jc m:val="centerGroup"/>
                    </m:oMathParaPr>
                    <m:oMath xmlns:m="http://schemas.openxmlformats.org/officeDocument/2006/math">
                      <m:sSup>
                        <m:sSupPr>
                          <m:ctrlPr>
                            <a:rPr lang="es-AR" i="1" smtClean="0">
                              <a:latin typeface="Cambria Math" panose="02040503050406030204" pitchFamily="18" charset="0"/>
                            </a:rPr>
                          </m:ctrlPr>
                        </m:sSupPr>
                        <m:e>
                          <m:r>
                            <a:rPr lang="es-ES" b="0" i="1" smtClean="0">
                              <a:latin typeface="Cambria Math" panose="02040503050406030204" pitchFamily="18" charset="0"/>
                            </a:rPr>
                            <m:t>𝐸</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𝑝</m:t>
                          </m:r>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e>
                        <m:sup>
                          <m:r>
                            <a:rPr lang="es-ES" b="0" i="1" smtClean="0">
                              <a:latin typeface="Cambria Math" panose="02040503050406030204" pitchFamily="18" charset="0"/>
                            </a:rPr>
                            <m:t>2</m:t>
                          </m:r>
                        </m:sup>
                      </m:sSup>
                      <m:sSup>
                        <m:sSupPr>
                          <m:ctrlPr>
                            <a:rPr lang="es-ES" b="0"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4</m:t>
                          </m:r>
                        </m:sup>
                      </m:sSup>
                    </m:oMath>
                  </m:oMathPara>
                </a14:m>
                <a:endParaRPr lang="es-AR" dirty="0" smtClean="0"/>
              </a:p>
              <a:p>
                <a:pPr marL="0" indent="0" algn="just">
                  <a:buNone/>
                </a:pPr>
                <a:r>
                  <a:rPr lang="es-ES" dirty="0" smtClean="0"/>
                  <a:t>es un invariante de </a:t>
                </a:r>
                <a:r>
                  <a:rPr lang="es-ES" dirty="0" err="1" smtClean="0"/>
                  <a:t>Lorentz</a:t>
                </a:r>
                <a:r>
                  <a:rPr lang="es-ES" dirty="0" smtClean="0"/>
                  <a:t>, es decir, que si pasamos del sistema de referencia S al S’, tenemos:</a:t>
                </a:r>
              </a:p>
              <a:p>
                <a:pPr marL="0" indent="0" algn="just">
                  <a:buNone/>
                </a:pPr>
                <a:endParaRPr lang="es-ES" sz="800" i="1" dirty="0" smtClean="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es-AR" i="1">
                              <a:latin typeface="Cambria Math" panose="02040503050406030204" pitchFamily="18" charset="0"/>
                            </a:rPr>
                          </m:ctrlPr>
                        </m:sSupPr>
                        <m:e>
                          <m:sSup>
                            <m:sSupPr>
                              <m:ctrlPr>
                                <a:rPr lang="es-ES" i="1">
                                  <a:latin typeface="Cambria Math" panose="02040503050406030204" pitchFamily="18" charset="0"/>
                                </a:rPr>
                              </m:ctrlPr>
                            </m:sSupPr>
                            <m:e>
                              <m:sSup>
                                <m:sSupPr>
                                  <m:ctrlPr>
                                    <a:rPr lang="es-ES" i="1">
                                      <a:latin typeface="Cambria Math" panose="02040503050406030204" pitchFamily="18" charset="0"/>
                                    </a:rPr>
                                  </m:ctrlPr>
                                </m:sSupPr>
                                <m:e>
                                  <m:r>
                                    <a:rPr lang="es-ES" i="1">
                                      <a:latin typeface="Cambria Math" panose="02040503050406030204" pitchFamily="18" charset="0"/>
                                    </a:rPr>
                                    <m:t>𝐸</m:t>
                                  </m:r>
                                </m:e>
                                <m:sup>
                                  <m:r>
                                    <a:rPr lang="es-ES" i="1">
                                      <a:latin typeface="Cambria Math" panose="02040503050406030204" pitchFamily="18" charset="0"/>
                                    </a:rPr>
                                    <m:t>′</m:t>
                                  </m:r>
                                </m:sup>
                              </m:sSup>
                            </m:e>
                            <m:sup>
                              <m:r>
                                <a:rPr lang="es-ES" i="1">
                                  <a:latin typeface="Cambria Math" panose="02040503050406030204" pitchFamily="18" charset="0"/>
                                </a:rPr>
                                <m:t>2</m:t>
                              </m:r>
                            </m:sup>
                          </m:sSup>
                          <m:r>
                            <a:rPr lang="es-ES" i="1">
                              <a:latin typeface="Cambria Math" panose="02040503050406030204" pitchFamily="18" charset="0"/>
                            </a:rPr>
                            <m:t>−</m:t>
                          </m:r>
                          <m:sSup>
                            <m:sSupPr>
                              <m:ctrlPr>
                                <a:rPr lang="es-ES" i="1">
                                  <a:latin typeface="Cambria Math" panose="02040503050406030204" pitchFamily="18" charset="0"/>
                                </a:rPr>
                              </m:ctrlPr>
                            </m:sSupPr>
                            <m:e>
                              <m:sSup>
                                <m:sSupPr>
                                  <m:ctrlPr>
                                    <a:rPr lang="es-ES" i="1">
                                      <a:latin typeface="Cambria Math" panose="02040503050406030204" pitchFamily="18" charset="0"/>
                                    </a:rPr>
                                  </m:ctrlPr>
                                </m:sSupPr>
                                <m:e>
                                  <m:r>
                                    <a:rPr lang="es-ES" i="1">
                                      <a:latin typeface="Cambria Math" panose="02040503050406030204" pitchFamily="18" charset="0"/>
                                    </a:rPr>
                                    <m:t>𝑝</m:t>
                                  </m:r>
                                </m:e>
                                <m:sup>
                                  <m:r>
                                    <a:rPr lang="es-ES" i="1">
                                      <a:latin typeface="Cambria Math" panose="02040503050406030204" pitchFamily="18" charset="0"/>
                                    </a:rPr>
                                    <m:t>′</m:t>
                                  </m:r>
                                </m:sup>
                              </m:sSup>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r>
                            <a:rPr lang="es-ES" i="1">
                              <a:latin typeface="Cambria Math" panose="02040503050406030204" pitchFamily="18" charset="0"/>
                            </a:rPr>
                            <m:t>=</m:t>
                          </m:r>
                          <m:r>
                            <a:rPr lang="es-ES" i="1">
                              <a:latin typeface="Cambria Math" panose="02040503050406030204" pitchFamily="18" charset="0"/>
                            </a:rPr>
                            <m:t>𝐸</m:t>
                          </m:r>
                        </m:e>
                        <m:sup>
                          <m:r>
                            <a:rPr lang="es-ES" i="1">
                              <a:latin typeface="Cambria Math" panose="02040503050406030204" pitchFamily="18" charset="0"/>
                            </a:rPr>
                            <m:t>2</m:t>
                          </m:r>
                        </m:sup>
                      </m:sSup>
                      <m:r>
                        <a:rPr lang="es-ES" i="1">
                          <a:latin typeface="Cambria Math" panose="02040503050406030204" pitchFamily="18" charset="0"/>
                        </a:rPr>
                        <m:t>−</m:t>
                      </m:r>
                      <m:sSup>
                        <m:sSupPr>
                          <m:ctrlPr>
                            <a:rPr lang="es-ES" i="1">
                              <a:latin typeface="Cambria Math" panose="02040503050406030204" pitchFamily="18" charset="0"/>
                            </a:rPr>
                          </m:ctrlPr>
                        </m:sSupPr>
                        <m:e>
                          <m:r>
                            <a:rPr lang="es-ES" i="1">
                              <a:latin typeface="Cambria Math" panose="02040503050406030204" pitchFamily="18" charset="0"/>
                            </a:rPr>
                            <m:t>𝑝</m:t>
                          </m:r>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2</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e>
                        <m:sup>
                          <m:r>
                            <a:rPr lang="es-ES" i="1">
                              <a:latin typeface="Cambria Math" panose="02040503050406030204" pitchFamily="18" charset="0"/>
                            </a:rPr>
                            <m:t>2</m:t>
                          </m:r>
                        </m:sup>
                      </m:sSup>
                      <m:sSup>
                        <m:sSupPr>
                          <m:ctrlPr>
                            <a:rPr lang="es-ES" i="1">
                              <a:latin typeface="Cambria Math" panose="02040503050406030204" pitchFamily="18" charset="0"/>
                            </a:rPr>
                          </m:ctrlPr>
                        </m:sSupPr>
                        <m:e>
                          <m:r>
                            <a:rPr lang="es-ES" i="1">
                              <a:latin typeface="Cambria Math" panose="02040503050406030204" pitchFamily="18" charset="0"/>
                            </a:rPr>
                            <m:t>𝑐</m:t>
                          </m:r>
                        </m:e>
                        <m:sup>
                          <m:r>
                            <a:rPr lang="es-ES" i="1">
                              <a:latin typeface="Cambria Math" panose="02040503050406030204" pitchFamily="18" charset="0"/>
                            </a:rPr>
                            <m:t>4</m:t>
                          </m:r>
                        </m:sup>
                      </m:sSup>
                    </m:oMath>
                  </m:oMathPara>
                </a14:m>
                <a:endParaRPr lang="es-AR" dirty="0" smtClean="0"/>
              </a:p>
              <a:p>
                <a:pPr marL="0" indent="0" algn="just">
                  <a:buNone/>
                </a:pPr>
                <a:endParaRPr lang="es-AR" sz="800" dirty="0" smtClean="0"/>
              </a:p>
              <a:p>
                <a:pPr marL="0" indent="0" algn="just">
                  <a:buNone/>
                </a:pPr>
                <a:r>
                  <a:rPr lang="es-ES" dirty="0" smtClean="0"/>
                  <a:t>De </a:t>
                </a:r>
                <a:r>
                  <a:rPr lang="es-ES" dirty="0" smtClean="0"/>
                  <a:t>aquí surge, como veremos el </a:t>
                </a:r>
                <a:r>
                  <a:rPr lang="es-ES" dirty="0" err="1" smtClean="0"/>
                  <a:t>cuadrivector</a:t>
                </a:r>
                <a:r>
                  <a:rPr lang="es-ES" dirty="0" smtClean="0"/>
                  <a:t> cantidad de movimiento</a:t>
                </a:r>
                <a:r>
                  <a:rPr lang="es-ES" dirty="0" smtClean="0"/>
                  <a:t>.</a:t>
                </a:r>
              </a:p>
              <a:p>
                <a:pPr marL="0" indent="0" algn="just">
                  <a:buNone/>
                </a:pPr>
                <a:r>
                  <a:rPr lang="es-ES" dirty="0" smtClean="0"/>
                  <a:t>Para el caso particular de un fotón que se mueve con velocidad </a:t>
                </a:r>
                <a14:m>
                  <m:oMath xmlns:m="http://schemas.openxmlformats.org/officeDocument/2006/math">
                    <m:r>
                      <a:rPr lang="es-ES" b="0" i="1" smtClean="0">
                        <a:latin typeface="Cambria Math" panose="02040503050406030204" pitchFamily="18" charset="0"/>
                      </a:rPr>
                      <m:t>𝑐</m:t>
                    </m:r>
                  </m:oMath>
                </a14:m>
                <a:r>
                  <a:rPr lang="es-ES" dirty="0" smtClean="0"/>
                  <a:t>, para que la masa en movimiento no sea infinita, la única posibilidad es que su masa en reposo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r>
                      <a:rPr lang="es-ES" b="0" i="1" smtClean="0">
                        <a:latin typeface="Cambria Math" panose="02040503050406030204" pitchFamily="18" charset="0"/>
                      </a:rPr>
                      <m:t>=0</m:t>
                    </m:r>
                  </m:oMath>
                </a14:m>
                <a:r>
                  <a:rPr lang="es-ES" dirty="0" smtClean="0"/>
                  <a:t>, luego: </a:t>
                </a:r>
              </a:p>
              <a:p>
                <a:pPr marL="0" indent="0" algn="just">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𝐸</m:t>
                      </m:r>
                      <m:r>
                        <a:rPr lang="es-ES" b="0" i="1" smtClean="0">
                          <a:latin typeface="Cambria Math" panose="02040503050406030204" pitchFamily="18" charset="0"/>
                        </a:rPr>
                        <m:t>=</m:t>
                      </m:r>
                      <m:r>
                        <a:rPr lang="es-ES" b="0" i="1" smtClean="0">
                          <a:latin typeface="Cambria Math" panose="02040503050406030204" pitchFamily="18" charset="0"/>
                        </a:rPr>
                        <m:t>𝑝𝑐</m:t>
                      </m:r>
                      <m:r>
                        <a:rPr lang="es-ES" b="0" i="1" smtClean="0">
                          <a:latin typeface="Cambria Math" panose="02040503050406030204" pitchFamily="18" charset="0"/>
                        </a:rPr>
                        <m:t>   ⇒    </m:t>
                      </m:r>
                      <m:r>
                        <a:rPr lang="es-ES" b="0" i="1" smtClean="0">
                          <a:latin typeface="Cambria Math" panose="02040503050406030204" pitchFamily="18" charset="0"/>
                          <a:ea typeface="Cambria Math" panose="02040503050406030204" pitchFamily="18" charset="0"/>
                        </a:rPr>
                        <m:t>𝑝</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𝐸</m:t>
                          </m:r>
                        </m:num>
                        <m:den>
                          <m:r>
                            <a:rPr lang="es-ES" b="0" i="1" smtClean="0">
                              <a:latin typeface="Cambria Math" panose="02040503050406030204" pitchFamily="18" charset="0"/>
                              <a:ea typeface="Cambria Math" panose="02040503050406030204" pitchFamily="18" charset="0"/>
                            </a:rPr>
                            <m:t>𝑐</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h</m:t>
                          </m:r>
                          <m:r>
                            <a:rPr lang="es-ES" b="0" i="1" smtClean="0">
                              <a:latin typeface="Cambria Math" panose="02040503050406030204" pitchFamily="18" charset="0"/>
                              <a:ea typeface="Cambria Math" panose="02040503050406030204" pitchFamily="18" charset="0"/>
                            </a:rPr>
                            <m:t>𝜈</m:t>
                          </m:r>
                        </m:num>
                        <m:den>
                          <m:r>
                            <a:rPr lang="es-ES" b="0" i="1" smtClean="0">
                              <a:latin typeface="Cambria Math" panose="02040503050406030204" pitchFamily="18" charset="0"/>
                              <a:ea typeface="Cambria Math" panose="02040503050406030204" pitchFamily="18" charset="0"/>
                            </a:rPr>
                            <m:t>𝑐</m:t>
                          </m:r>
                        </m:den>
                      </m:f>
                    </m:oMath>
                  </m:oMathPara>
                </a14:m>
                <a:endParaRPr lang="es-ES" dirty="0" smtClean="0"/>
              </a:p>
              <a:p>
                <a:pPr marL="0" indent="0" algn="just">
                  <a:buNone/>
                </a:pPr>
                <a:r>
                  <a:rPr lang="es-ES" dirty="0" smtClean="0"/>
                  <a:t>Teniendo presente que la energía del fotón es </a:t>
                </a:r>
                <a14:m>
                  <m:oMath xmlns:m="http://schemas.openxmlformats.org/officeDocument/2006/math">
                    <m:r>
                      <a:rPr lang="es-ES" b="0" i="1" smtClean="0">
                        <a:latin typeface="Cambria Math" panose="02040503050406030204" pitchFamily="18" charset="0"/>
                      </a:rPr>
                      <m:t>𝐸</m:t>
                    </m:r>
                    <m:r>
                      <a:rPr lang="es-ES" b="0" i="1" smtClean="0">
                        <a:latin typeface="Cambria Math" panose="02040503050406030204" pitchFamily="18" charset="0"/>
                      </a:rPr>
                      <m:t>=</m:t>
                    </m:r>
                    <m:r>
                      <a:rPr lang="es-ES" b="0" i="1" smtClean="0">
                        <a:latin typeface="Cambria Math" panose="02040503050406030204" pitchFamily="18" charset="0"/>
                      </a:rPr>
                      <m:t>h</m:t>
                    </m:r>
                    <m:r>
                      <a:rPr lang="es-ES" b="0" i="1" smtClean="0">
                        <a:latin typeface="Cambria Math" panose="02040503050406030204" pitchFamily="18" charset="0"/>
                        <a:ea typeface="Cambria Math" panose="02040503050406030204" pitchFamily="18" charset="0"/>
                      </a:rPr>
                      <m:t>𝜈</m:t>
                    </m:r>
                  </m:oMath>
                </a14:m>
                <a:r>
                  <a:rPr lang="es-ES" dirty="0" smtClean="0"/>
                  <a:t>, donde </a:t>
                </a:r>
                <a14:m>
                  <m:oMath xmlns:m="http://schemas.openxmlformats.org/officeDocument/2006/math">
                    <m:r>
                      <a:rPr lang="es-ES" b="0" i="1" smtClean="0">
                        <a:latin typeface="Cambria Math" panose="02040503050406030204" pitchFamily="18" charset="0"/>
                      </a:rPr>
                      <m:t>h</m:t>
                    </m:r>
                    <m:r>
                      <a:rPr lang="es-ES" b="0" i="0" smtClean="0">
                        <a:latin typeface="Cambria Math" panose="02040503050406030204" pitchFamily="18" charset="0"/>
                      </a:rPr>
                      <m:t> </m:t>
                    </m:r>
                  </m:oMath>
                </a14:m>
                <a:r>
                  <a:rPr lang="es-ES" dirty="0" smtClean="0"/>
                  <a:t>es la constante de Planck y </a:t>
                </a:r>
                <a14:m>
                  <m:oMath xmlns:m="http://schemas.openxmlformats.org/officeDocument/2006/math">
                    <m:r>
                      <a:rPr lang="es-ES" i="1" smtClean="0">
                        <a:latin typeface="Cambria Math" panose="02040503050406030204" pitchFamily="18" charset="0"/>
                        <a:ea typeface="Cambria Math" panose="02040503050406030204" pitchFamily="18" charset="0"/>
                      </a:rPr>
                      <m:t>𝜈</m:t>
                    </m:r>
                  </m:oMath>
                </a14:m>
                <a:r>
                  <a:rPr lang="es-ES" dirty="0" smtClean="0"/>
                  <a:t> la frecuencia del fotón. </a:t>
                </a:r>
                <a:endParaRPr lang="es-AR" dirty="0" smtClean="0"/>
              </a:p>
              <a:p>
                <a:pPr marL="0" indent="0">
                  <a:buNone/>
                </a:pPr>
                <a:endParaRPr lang="es-AR"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838200" y="107092"/>
                <a:ext cx="10515600" cy="6532605"/>
              </a:xfrm>
              <a:blipFill rotWithShape="0">
                <a:blip r:embed="rId2"/>
                <a:stretch>
                  <a:fillRect l="-1217" t="-1587" r="-1159"/>
                </a:stretch>
              </a:blipFill>
            </p:spPr>
            <p:txBody>
              <a:bodyPr/>
              <a:lstStyle/>
              <a:p>
                <a:r>
                  <a:rPr lang="es-AR">
                    <a:noFill/>
                  </a:rPr>
                  <a:t> </a:t>
                </a:r>
              </a:p>
            </p:txBody>
          </p:sp>
        </mc:Fallback>
      </mc:AlternateContent>
    </p:spTree>
    <p:extLst>
      <p:ext uri="{BB962C8B-B14F-4D97-AF65-F5344CB8AC3E}">
        <p14:creationId xmlns:p14="http://schemas.microsoft.com/office/powerpoint/2010/main" val="3872963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0617"/>
            <a:ext cx="10515600" cy="766118"/>
          </a:xfrm>
        </p:spPr>
        <p:txBody>
          <a:bodyPr>
            <a:normAutofit fontScale="90000"/>
          </a:bodyPr>
          <a:lstStyle/>
          <a:p>
            <a:pPr algn="ctr"/>
            <a:r>
              <a:rPr lang="es-ES" sz="2800" b="1" dirty="0" smtClean="0"/>
              <a:t>TRANSFORMACIÓN DE LA CANTIDAD DE MOVIMIENTO Y DE LA ENERGÍA</a:t>
            </a:r>
            <a:br>
              <a:rPr lang="es-ES" sz="2800" b="1" dirty="0" smtClean="0"/>
            </a:br>
            <a:r>
              <a:rPr lang="es-ES" sz="2800" b="1" dirty="0" smtClean="0"/>
              <a:t>CUADRIVECTOR CANTIDAD DE MOVIMIENTO</a:t>
            </a:r>
            <a:endParaRPr lang="es-AR" sz="28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856735"/>
                <a:ext cx="10515600" cy="6001265"/>
              </a:xfrm>
            </p:spPr>
            <p:txBody>
              <a:bodyPr>
                <a:normAutofit lnSpcReduction="10000"/>
              </a:bodyPr>
              <a:lstStyle/>
              <a:p>
                <a:pPr marL="0" indent="0">
                  <a:buNone/>
                </a:pPr>
                <a:r>
                  <a:rPr lang="es-ES" dirty="0" smtClean="0"/>
                  <a:t>Escribiremos:</a:t>
                </a:r>
              </a:p>
              <a:p>
                <a:pPr marL="0" indent="0">
                  <a:buNone/>
                </a:pPr>
                <a14:m>
                  <m:oMath xmlns:m="http://schemas.openxmlformats.org/officeDocument/2006/math">
                    <m:sSub>
                      <m:sSubPr>
                        <m:ctrlPr>
                          <a:rPr lang="es-AR" i="1" smtClean="0">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𝑥</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num>
                      <m:den>
                        <m:r>
                          <a:rPr lang="es-ES" b="0" i="1" smtClean="0">
                            <a:latin typeface="Cambria Math" panose="02040503050406030204" pitchFamily="18" charset="0"/>
                          </a:rPr>
                          <m:t>𝑑</m:t>
                        </m:r>
                        <m:r>
                          <a:rPr lang="es-ES" b="0" i="1" smtClean="0">
                            <a:latin typeface="Cambria Math" panose="02040503050406030204" pitchFamily="18" charset="0"/>
                            <a:ea typeface="Cambria Math" panose="02040503050406030204" pitchFamily="18" charset="0"/>
                          </a:rPr>
                          <m:t>𝜏</m:t>
                        </m:r>
                      </m:den>
                    </m:f>
                    <m:r>
                      <a:rPr lang="es-ES" b="0" i="1" smtClean="0">
                        <a:latin typeface="Cambria Math" panose="02040503050406030204" pitchFamily="18" charset="0"/>
                      </a:rPr>
                      <m:t>   ,  </m:t>
                    </m:r>
                    <m:sSub>
                      <m:sSubPr>
                        <m:ctrlPr>
                          <a:rPr lang="es-AR" i="1">
                            <a:latin typeface="Cambria Math" panose="02040503050406030204" pitchFamily="18" charset="0"/>
                          </a:rPr>
                        </m:ctrlPr>
                      </m:sSubPr>
                      <m:e>
                        <m:r>
                          <a:rPr lang="es-ES" i="1">
                            <a:latin typeface="Cambria Math" panose="02040503050406030204" pitchFamily="18" charset="0"/>
                          </a:rPr>
                          <m:t>𝑝</m:t>
                        </m:r>
                      </m:e>
                      <m:sub>
                        <m:r>
                          <a:rPr lang="es-ES" b="0" i="1" smtClean="0">
                            <a:latin typeface="Cambria Math" panose="02040503050406030204" pitchFamily="18" charset="0"/>
                          </a:rPr>
                          <m:t>𝑦</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𝑦</m:t>
                        </m:r>
                      </m:num>
                      <m:den>
                        <m:r>
                          <a:rPr lang="es-ES" i="1">
                            <a:latin typeface="Cambria Math" panose="02040503050406030204" pitchFamily="18" charset="0"/>
                          </a:rPr>
                          <m:t>𝑑</m:t>
                        </m:r>
                        <m:r>
                          <a:rPr lang="es-ES" i="1">
                            <a:latin typeface="Cambria Math" panose="02040503050406030204" pitchFamily="18" charset="0"/>
                            <a:ea typeface="Cambria Math" panose="02040503050406030204" pitchFamily="18" charset="0"/>
                          </a:rPr>
                          <m:t>𝜏</m:t>
                        </m:r>
                      </m:den>
                    </m:f>
                    <m:r>
                      <a:rPr lang="es-ES" b="0" i="1" smtClean="0">
                        <a:latin typeface="Cambria Math" panose="02040503050406030204" pitchFamily="18" charset="0"/>
                        <a:ea typeface="Cambria Math" panose="02040503050406030204" pitchFamily="18" charset="0"/>
                      </a:rPr>
                      <m:t>   ,</m:t>
                    </m:r>
                  </m:oMath>
                </a14:m>
                <a:r>
                  <a:rPr lang="es-AR" dirty="0"/>
                  <a:t> </a:t>
                </a:r>
                <a14:m>
                  <m:oMath xmlns:m="http://schemas.openxmlformats.org/officeDocument/2006/math">
                    <m:sSub>
                      <m:sSubPr>
                        <m:ctrlPr>
                          <a:rPr lang="es-AR" i="1">
                            <a:latin typeface="Cambria Math" panose="02040503050406030204" pitchFamily="18" charset="0"/>
                          </a:rPr>
                        </m:ctrlPr>
                      </m:sSubPr>
                      <m:e>
                        <m:r>
                          <a:rPr lang="es-ES" i="1">
                            <a:latin typeface="Cambria Math" panose="02040503050406030204" pitchFamily="18" charset="0"/>
                          </a:rPr>
                          <m:t>𝑝</m:t>
                        </m:r>
                      </m:e>
                      <m:sub>
                        <m:r>
                          <a:rPr lang="es-ES" b="0" i="1" smtClean="0">
                            <a:latin typeface="Cambria Math" panose="02040503050406030204" pitchFamily="18" charset="0"/>
                          </a:rPr>
                          <m:t>𝑧</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𝑧</m:t>
                        </m:r>
                      </m:num>
                      <m:den>
                        <m:r>
                          <a:rPr lang="es-ES" i="1">
                            <a:latin typeface="Cambria Math" panose="02040503050406030204" pitchFamily="18" charset="0"/>
                          </a:rPr>
                          <m:t>𝑑</m:t>
                        </m:r>
                        <m:r>
                          <a:rPr lang="es-ES" i="1">
                            <a:latin typeface="Cambria Math" panose="02040503050406030204" pitchFamily="18" charset="0"/>
                            <a:ea typeface="Cambria Math" panose="02040503050406030204" pitchFamily="18" charset="0"/>
                          </a:rPr>
                          <m:t>𝜏</m:t>
                        </m:r>
                      </m:den>
                    </m:f>
                    <m:r>
                      <a:rPr lang="es-ES" b="0" i="1" smtClean="0">
                        <a:latin typeface="Cambria Math" panose="02040503050406030204" pitchFamily="18" charset="0"/>
                        <a:ea typeface="Cambria Math" panose="02040503050406030204" pitchFamily="18" charset="0"/>
                      </a:rPr>
                      <m:t>   ,  </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𝐸</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0</m:t>
                        </m:r>
                      </m:sub>
                    </m:sSub>
                    <m:f>
                      <m:fPr>
                        <m:ctrlPr>
                          <a:rPr lang="es-ES" i="1">
                            <a:latin typeface="Cambria Math" panose="02040503050406030204" pitchFamily="18" charset="0"/>
                          </a:rPr>
                        </m:ctrlPr>
                      </m:fPr>
                      <m:num>
                        <m:r>
                          <a:rPr lang="es-ES" i="1">
                            <a:latin typeface="Cambria Math" panose="02040503050406030204" pitchFamily="18" charset="0"/>
                          </a:rPr>
                          <m:t>𝑑</m:t>
                        </m:r>
                        <m:r>
                          <a:rPr lang="es-ES" b="0" i="1" smtClean="0">
                            <a:latin typeface="Cambria Math" panose="02040503050406030204" pitchFamily="18" charset="0"/>
                          </a:rPr>
                          <m:t>𝑡</m:t>
                        </m:r>
                      </m:num>
                      <m:den>
                        <m:r>
                          <a:rPr lang="es-ES" i="1">
                            <a:latin typeface="Cambria Math" panose="02040503050406030204" pitchFamily="18" charset="0"/>
                          </a:rPr>
                          <m:t>𝑑</m:t>
                        </m:r>
                        <m:r>
                          <a:rPr lang="es-ES" i="1">
                            <a:latin typeface="Cambria Math" panose="02040503050406030204" pitchFamily="18" charset="0"/>
                            <a:ea typeface="Cambria Math" panose="02040503050406030204" pitchFamily="18" charset="0"/>
                          </a:rPr>
                          <m:t>𝜏</m:t>
                        </m:r>
                      </m:den>
                    </m:f>
                  </m:oMath>
                </a14:m>
                <a:r>
                  <a:rPr lang="es-AR" dirty="0" smtClean="0"/>
                  <a:t> </a:t>
                </a:r>
              </a:p>
              <a:p>
                <a:pPr marL="0" indent="0">
                  <a:buNone/>
                </a:pPr>
                <a:endParaRPr lang="es-ES" sz="800" dirty="0" smtClean="0"/>
              </a:p>
              <a:p>
                <a:pPr marL="0" indent="0">
                  <a:buNone/>
                </a:pPr>
                <a:r>
                  <a:rPr lang="es-ES" dirty="0" smtClean="0"/>
                  <a:t>utilizando </a:t>
                </a:r>
                <a14:m>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𝑑𝑡</m:t>
                        </m:r>
                      </m:num>
                      <m:den>
                        <m:r>
                          <a:rPr lang="es-ES" b="0" i="1" smtClean="0">
                            <a:latin typeface="Cambria Math" panose="02040503050406030204" pitchFamily="18" charset="0"/>
                          </a:rPr>
                          <m:t>𝑑</m:t>
                        </m:r>
                        <m:r>
                          <a:rPr lang="es-ES" b="0" i="1" smtClean="0">
                            <a:latin typeface="Cambria Math" panose="02040503050406030204" pitchFamily="18" charset="0"/>
                            <a:ea typeface="Cambria Math" panose="02040503050406030204" pitchFamily="18" charset="0"/>
                          </a:rPr>
                          <m:t>𝜏</m:t>
                        </m:r>
                      </m:den>
                    </m:f>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oMath>
                </a14:m>
                <a:endParaRPr lang="es-AR" dirty="0" smtClean="0"/>
              </a:p>
              <a:p>
                <a:pPr marL="0" indent="0">
                  <a:buNone/>
                </a:pPr>
                <a:r>
                  <a:rPr lang="es-ES" dirty="0" smtClean="0"/>
                  <a:t>Como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𝑚</m:t>
                        </m:r>
                      </m:e>
                      <m:sub>
                        <m:r>
                          <a:rPr lang="es-ES" b="0" i="1" smtClean="0">
                            <a:latin typeface="Cambria Math" panose="02040503050406030204" pitchFamily="18" charset="0"/>
                          </a:rPr>
                          <m:t>0</m:t>
                        </m:r>
                      </m:sub>
                    </m:sSub>
                  </m:oMath>
                </a14:m>
                <a:r>
                  <a:rPr lang="es-AR" dirty="0" smtClean="0"/>
                  <a:t> y  </a:t>
                </a:r>
                <a14:m>
                  <m:oMath xmlns:m="http://schemas.openxmlformats.org/officeDocument/2006/math">
                    <m:r>
                      <a:rPr lang="es-AR" i="1" smtClean="0">
                        <a:latin typeface="Cambria Math" panose="02040503050406030204" pitchFamily="18" charset="0"/>
                        <a:ea typeface="Cambria Math" panose="02040503050406030204" pitchFamily="18" charset="0"/>
                      </a:rPr>
                      <m:t>𝜏</m:t>
                    </m:r>
                  </m:oMath>
                </a14:m>
                <a:r>
                  <a:rPr lang="es-AR" dirty="0" smtClean="0"/>
                  <a:t> son invariantes de </a:t>
                </a:r>
                <a:r>
                  <a:rPr lang="es-AR" dirty="0" err="1" smtClean="0"/>
                  <a:t>Lorentz</a:t>
                </a:r>
                <a:r>
                  <a:rPr lang="es-AR" dirty="0" smtClean="0"/>
                  <a:t>  </a:t>
                </a:r>
                <a14:m>
                  <m:oMath xmlns:m="http://schemas.openxmlformats.org/officeDocument/2006/math">
                    <m:sSub>
                      <m:sSubPr>
                        <m:ctrlPr>
                          <a:rPr lang="es-AR" i="1" smtClean="0">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𝑥</m:t>
                        </m:r>
                      </m:sub>
                    </m:sSub>
                  </m:oMath>
                </a14:m>
                <a:r>
                  <a:rPr lang="es-AR" dirty="0" smtClean="0"/>
                  <a:t>, </a:t>
                </a:r>
                <a14:m>
                  <m:oMath xmlns:m="http://schemas.openxmlformats.org/officeDocument/2006/math">
                    <m:sSub>
                      <m:sSubPr>
                        <m:ctrlPr>
                          <a:rPr lang="es-AR" i="1">
                            <a:latin typeface="Cambria Math" panose="02040503050406030204" pitchFamily="18" charset="0"/>
                          </a:rPr>
                        </m:ctrlPr>
                      </m:sSubPr>
                      <m:e>
                        <m:r>
                          <a:rPr lang="es-ES" i="1">
                            <a:latin typeface="Cambria Math" panose="02040503050406030204" pitchFamily="18" charset="0"/>
                          </a:rPr>
                          <m:t>𝑝</m:t>
                        </m:r>
                      </m:e>
                      <m:sub>
                        <m:r>
                          <a:rPr lang="es-ES" b="0" i="1" smtClean="0">
                            <a:latin typeface="Cambria Math" panose="02040503050406030204" pitchFamily="18" charset="0"/>
                          </a:rPr>
                          <m:t>𝑦</m:t>
                        </m:r>
                      </m:sub>
                    </m:sSub>
                  </m:oMath>
                </a14:m>
                <a:r>
                  <a:rPr lang="es-AR" dirty="0" smtClean="0"/>
                  <a:t>,</a:t>
                </a:r>
                <a:r>
                  <a:rPr lang="es-AR" dirty="0"/>
                  <a:t> </a:t>
                </a:r>
                <a14:m>
                  <m:oMath xmlns:m="http://schemas.openxmlformats.org/officeDocument/2006/math">
                    <m:sSub>
                      <m:sSubPr>
                        <m:ctrlPr>
                          <a:rPr lang="es-AR" i="1">
                            <a:latin typeface="Cambria Math" panose="02040503050406030204" pitchFamily="18" charset="0"/>
                          </a:rPr>
                        </m:ctrlPr>
                      </m:sSubPr>
                      <m:e>
                        <m:r>
                          <a:rPr lang="es-ES" i="1">
                            <a:latin typeface="Cambria Math" panose="02040503050406030204" pitchFamily="18" charset="0"/>
                          </a:rPr>
                          <m:t>𝑝</m:t>
                        </m:r>
                      </m:e>
                      <m:sub>
                        <m:r>
                          <a:rPr lang="es-ES" b="0" i="1" smtClean="0">
                            <a:latin typeface="Cambria Math" panose="02040503050406030204" pitchFamily="18" charset="0"/>
                          </a:rPr>
                          <m:t>𝑧</m:t>
                        </m:r>
                      </m:sub>
                    </m:sSub>
                  </m:oMath>
                </a14:m>
                <a:r>
                  <a:rPr lang="es-AR" dirty="0" smtClean="0"/>
                  <a:t> y  </a:t>
                </a:r>
                <a14:m>
                  <m:oMath xmlns:m="http://schemas.openxmlformats.org/officeDocument/2006/math">
                    <m:f>
                      <m:fPr>
                        <m:ctrlPr>
                          <a:rPr lang="es-AR" i="1" smtClean="0">
                            <a:latin typeface="Cambria Math" panose="02040503050406030204" pitchFamily="18" charset="0"/>
                          </a:rPr>
                        </m:ctrlPr>
                      </m:fPr>
                      <m:num>
                        <m:r>
                          <a:rPr lang="es-ES" b="0" i="1" smtClean="0">
                            <a:latin typeface="Cambria Math" panose="02040503050406030204" pitchFamily="18" charset="0"/>
                          </a:rPr>
                          <m:t>𝐸</m:t>
                        </m:r>
                      </m:num>
                      <m:den>
                        <m:sSup>
                          <m:sSupPr>
                            <m:ctrlPr>
                              <a:rPr lang="es-AR" i="1" smtClean="0">
                                <a:latin typeface="Cambria Math" panose="02040503050406030204" pitchFamily="18" charset="0"/>
                              </a:rPr>
                            </m:ctrlPr>
                          </m:sSupPr>
                          <m:e>
                            <m:r>
                              <a:rPr lang="es-ES" b="0" i="1" smtClean="0">
                                <a:latin typeface="Cambria Math" panose="02040503050406030204" pitchFamily="18" charset="0"/>
                              </a:rPr>
                              <m:t>𝑐</m:t>
                            </m:r>
                          </m:e>
                          <m:sup>
                            <m:r>
                              <a:rPr lang="es-ES" b="0" i="1" smtClean="0">
                                <a:latin typeface="Cambria Math" panose="02040503050406030204" pitchFamily="18" charset="0"/>
                              </a:rPr>
                              <m:t>2</m:t>
                            </m:r>
                          </m:sup>
                        </m:sSup>
                      </m:den>
                    </m:f>
                  </m:oMath>
                </a14:m>
                <a:r>
                  <a:rPr lang="es-AR" dirty="0" smtClean="0"/>
                  <a:t>  deben </a:t>
                </a:r>
              </a:p>
              <a:p>
                <a:pPr marL="0" indent="0">
                  <a:buNone/>
                </a:pPr>
                <a:r>
                  <a:rPr lang="es-AR" dirty="0" smtClean="0"/>
                  <a:t>transformarse como x, y, z, t  (con  </a:t>
                </a:r>
                <a14:m>
                  <m:oMath xmlns:m="http://schemas.openxmlformats.org/officeDocument/2006/math">
                    <m:r>
                      <a:rPr lang="es-AR"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𝑣</m:t>
                        </m:r>
                      </m:num>
                      <m:den>
                        <m:r>
                          <a:rPr lang="es-ES" b="0" i="1" smtClean="0">
                            <a:latin typeface="Cambria Math" panose="02040503050406030204" pitchFamily="18" charset="0"/>
                            <a:ea typeface="Cambria Math" panose="02040503050406030204" pitchFamily="18" charset="0"/>
                          </a:rPr>
                          <m:t>𝑐</m:t>
                        </m:r>
                      </m:den>
                    </m:f>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𝑣</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𝑐</m:t>
                    </m:r>
                    <m:r>
                      <a:rPr lang="es-ES" b="0" i="1" smtClean="0">
                        <a:latin typeface="Cambria Math" panose="02040503050406030204" pitchFamily="18" charset="0"/>
                        <a:ea typeface="Cambria Math" panose="02040503050406030204" pitchFamily="18" charset="0"/>
                      </a:rPr>
                      <m:t> ; </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𝑣</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𝛽</m:t>
                        </m:r>
                      </m:num>
                      <m:den>
                        <m:r>
                          <a:rPr lang="es-ES" b="0" i="1" smtClean="0">
                            <a:latin typeface="Cambria Math" panose="02040503050406030204" pitchFamily="18" charset="0"/>
                            <a:ea typeface="Cambria Math" panose="02040503050406030204" pitchFamily="18" charset="0"/>
                          </a:rPr>
                          <m:t>𝑐</m:t>
                        </m:r>
                      </m:den>
                    </m:f>
                  </m:oMath>
                </a14:m>
                <a:r>
                  <a:rPr lang="es-AR" dirty="0" smtClean="0"/>
                  <a:t> </a:t>
                </a:r>
              </a:p>
              <a:p>
                <a:pPr marL="0" indent="0">
                  <a:buNone/>
                </a:pPr>
                <a:endParaRPr lang="es-AR" sz="900" dirty="0" smtClean="0"/>
              </a:p>
              <a:p>
                <a:pPr marL="0" indent="0">
                  <a:buNone/>
                </a:pPr>
                <a14:m>
                  <m:oMathPara xmlns:m="http://schemas.openxmlformats.org/officeDocument/2006/math">
                    <m:oMathParaPr>
                      <m:jc m:val="center"/>
                    </m:oMathParaPr>
                    <m:oMath xmlns:m="http://schemas.openxmlformats.org/officeDocument/2006/math">
                      <m:d>
                        <m:dPr>
                          <m:begChr m:val="{"/>
                          <m:endChr m:val=""/>
                          <m:ctrlPr>
                            <a:rPr lang="es-AR" i="1" smtClean="0">
                              <a:latin typeface="Cambria Math" panose="02040503050406030204" pitchFamily="18" charset="0"/>
                            </a:rPr>
                          </m:ctrlPr>
                        </m:dPr>
                        <m:e>
                          <m:eqArr>
                            <m:eqArrPr>
                              <m:ctrlPr>
                                <a:rPr lang="es-AR" i="1" smtClean="0">
                                  <a:latin typeface="Cambria Math" panose="02040503050406030204" pitchFamily="18" charset="0"/>
                                </a:rPr>
                              </m:ctrlPr>
                            </m:eqArrPr>
                            <m:e>
                              <m:sSup>
                                <m:sSupPr>
                                  <m:ctrlPr>
                                    <a:rPr lang="es-AR" i="1" smtClean="0">
                                      <a:latin typeface="Cambria Math" panose="02040503050406030204" pitchFamily="18" charset="0"/>
                                    </a:rPr>
                                  </m:ctrlPr>
                                </m:sSupPr>
                                <m:e>
                                  <m:sSub>
                                    <m:sSubPr>
                                      <m:ctrlPr>
                                        <a:rPr lang="es-AR" i="1" smtClean="0">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𝑥</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𝛾</m:t>
                              </m:r>
                              <m:d>
                                <m:dPr>
                                  <m:ctrlPr>
                                    <a:rPr lang="es-ES" b="0" i="1" smtClean="0">
                                      <a:latin typeface="Cambria Math" panose="02040503050406030204" pitchFamily="18" charset="0"/>
                                      <a:ea typeface="Cambria Math" panose="02040503050406030204" pitchFamily="18" charset="0"/>
                                    </a:rPr>
                                  </m:ctrlPr>
                                </m:dPr>
                                <m:e>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𝑥</m:t>
                                      </m:r>
                                    </m:sub>
                                  </m:sSub>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𝑐</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𝐸</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e>
                              </m:d>
                            </m:e>
                            <m:e>
                              <m:sSup>
                                <m:sSupPr>
                                  <m:ctrlPr>
                                    <a:rPr lang="es-ES" b="0" i="1" smtClean="0">
                                      <a:latin typeface="Cambria Math" panose="02040503050406030204" pitchFamily="18" charset="0"/>
                                      <a:ea typeface="Cambria Math" panose="02040503050406030204" pitchFamily="18" charset="0"/>
                                    </a:rPr>
                                  </m:ctrlPr>
                                </m:sSupPr>
                                <m:e>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𝑦</m:t>
                                      </m:r>
                                    </m:sub>
                                  </m:sSub>
                                </m:e>
                                <m:sup>
                                  <m:r>
                                    <a:rPr lang="es-ES" b="0" i="1" smtClean="0">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𝑦</m:t>
                                  </m:r>
                                </m:sub>
                              </m:sSub>
                              <m:r>
                                <a:rPr lang="es-ES" b="0" i="1" smtClean="0">
                                  <a:latin typeface="Cambria Math" panose="02040503050406030204" pitchFamily="18" charset="0"/>
                                  <a:ea typeface="Cambria Math" panose="02040503050406030204" pitchFamily="18" charset="0"/>
                                </a:rPr>
                                <m:t>                       </m:t>
                              </m:r>
                            </m:e>
                            <m:e>
                              <m:sSup>
                                <m:sSupPr>
                                  <m:ctrlPr>
                                    <a:rPr lang="es-ES" b="0" i="1" smtClean="0">
                                      <a:latin typeface="Cambria Math" panose="02040503050406030204" pitchFamily="18" charset="0"/>
                                      <a:ea typeface="Cambria Math" panose="02040503050406030204" pitchFamily="18" charset="0"/>
                                    </a:rPr>
                                  </m:ctrlPr>
                                </m:sSupPr>
                                <m:e>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𝑧</m:t>
                                      </m:r>
                                    </m:sub>
                                  </m:sSub>
                                </m:e>
                                <m:sup>
                                  <m:r>
                                    <a:rPr lang="es-ES" b="0" i="1" smtClean="0">
                                      <a:latin typeface="Cambria Math" panose="02040503050406030204" pitchFamily="18" charset="0"/>
                                      <a:ea typeface="Cambria Math" panose="02040503050406030204" pitchFamily="18" charset="0"/>
                                    </a:rPr>
                                    <m:t>′</m:t>
                                  </m:r>
                                </m:sup>
                              </m:sSup>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𝑧</m:t>
                                  </m:r>
                                </m:sub>
                              </m:sSub>
                              <m:r>
                                <a:rPr lang="es-ES" b="0" i="1" smtClean="0">
                                  <a:latin typeface="Cambria Math" panose="02040503050406030204" pitchFamily="18" charset="0"/>
                                  <a:ea typeface="Cambria Math" panose="02040503050406030204" pitchFamily="18" charset="0"/>
                                </a:rPr>
                                <m:t>                        </m:t>
                              </m:r>
                            </m:e>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𝐸</m:t>
                                  </m:r>
                                  <m:r>
                                    <a:rPr lang="es-ES" b="0" i="1" smtClean="0">
                                      <a:latin typeface="Cambria Math" panose="02040503050406030204" pitchFamily="18" charset="0"/>
                                      <a:ea typeface="Cambria Math" panose="02040503050406030204" pitchFamily="18" charset="0"/>
                                    </a:rPr>
                                    <m:t>′</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𝛾</m:t>
                              </m:r>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𝐸</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𝛽</m:t>
                                      </m:r>
                                    </m:num>
                                    <m:den>
                                      <m:r>
                                        <a:rPr lang="es-ES" b="0" i="1" smtClean="0">
                                          <a:latin typeface="Cambria Math" panose="02040503050406030204" pitchFamily="18" charset="0"/>
                                          <a:ea typeface="Cambria Math" panose="02040503050406030204" pitchFamily="18" charset="0"/>
                                        </a:rPr>
                                        <m:t>𝑐</m:t>
                                      </m:r>
                                    </m:den>
                                  </m:f>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𝑥</m:t>
                                      </m:r>
                                    </m:sub>
                                  </m:sSub>
                                </m:e>
                              </m:d>
                              <m:r>
                                <a:rPr lang="es-ES" b="0" i="1" smtClean="0">
                                  <a:latin typeface="Cambria Math" panose="02040503050406030204" pitchFamily="18" charset="0"/>
                                  <a:ea typeface="Cambria Math" panose="02040503050406030204" pitchFamily="18" charset="0"/>
                                </a:rPr>
                                <m:t>   </m:t>
                              </m:r>
                            </m:e>
                          </m:eqArr>
                        </m:e>
                      </m:d>
                    </m:oMath>
                  </m:oMathPara>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856735"/>
                <a:ext cx="10515600" cy="6001265"/>
              </a:xfrm>
              <a:blipFill rotWithShape="0">
                <a:blip r:embed="rId2"/>
                <a:stretch>
                  <a:fillRect l="-1217" t="-2337" b="-203"/>
                </a:stretch>
              </a:blipFill>
            </p:spPr>
            <p:txBody>
              <a:bodyPr/>
              <a:lstStyle/>
              <a:p>
                <a:r>
                  <a:rPr lang="es-AR">
                    <a:noFill/>
                  </a:rPr>
                  <a:t> </a:t>
                </a:r>
              </a:p>
            </p:txBody>
          </p:sp>
        </mc:Fallback>
      </mc:AlternateContent>
    </p:spTree>
    <p:extLst>
      <p:ext uri="{BB962C8B-B14F-4D97-AF65-F5344CB8AC3E}">
        <p14:creationId xmlns:p14="http://schemas.microsoft.com/office/powerpoint/2010/main" val="2909890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15178"/>
          </a:xfrm>
        </p:spPr>
        <p:txBody>
          <a:bodyPr>
            <a:normAutofit fontScale="90000"/>
          </a:bodyPr>
          <a:lstStyle/>
          <a:p>
            <a:pPr algn="ctr"/>
            <a:r>
              <a:rPr lang="es-ES" b="1" dirty="0" smtClean="0"/>
              <a:t>EQUIVALENCIA ENTRE MASA Y ENERGÍA</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980304"/>
                <a:ext cx="10515600" cy="5774723"/>
              </a:xfrm>
            </p:spPr>
            <p:txBody>
              <a:bodyPr>
                <a:normAutofit lnSpcReduction="10000"/>
              </a:bodyPr>
              <a:lstStyle/>
              <a:p>
                <a:pPr marL="0" indent="0" algn="just">
                  <a:buNone/>
                </a:pPr>
                <a:r>
                  <a:rPr lang="es-ES" dirty="0" smtClean="0"/>
                  <a:t>Ejemplo: Choque inelástico de partículas elementales</a:t>
                </a:r>
              </a:p>
              <a:p>
                <a:r>
                  <a:rPr lang="es-ES" dirty="0" smtClean="0"/>
                  <a:t>Aun </a:t>
                </a:r>
                <a:r>
                  <a:rPr lang="es-ES" dirty="0"/>
                  <a:t>en un choque inelástico, </a:t>
                </a:r>
                <a:r>
                  <a:rPr lang="es-ES" b="1" dirty="0"/>
                  <a:t>la energía relativista se conserva</a:t>
                </a:r>
                <a:r>
                  <a:rPr lang="es-ES" dirty="0"/>
                  <a:t>, ya que la pérdida </a:t>
                </a:r>
                <a:r>
                  <a:rPr lang="es-ES" dirty="0" smtClean="0"/>
                  <a:t>de energía </a:t>
                </a:r>
                <a:r>
                  <a:rPr lang="es-ES" dirty="0"/>
                  <a:t>cinética aparece como un aumento de la masa.</a:t>
                </a:r>
              </a:p>
              <a:p>
                <a:r>
                  <a:rPr lang="es-ES" dirty="0" smtClean="0"/>
                  <a:t>Por </a:t>
                </a:r>
                <a:r>
                  <a:rPr lang="es-ES" dirty="0"/>
                  <a:t>ejemplo, supongamos dos partículas idénticas que chocan y se adhieren</a:t>
                </a:r>
                <a:r>
                  <a:rPr lang="es-ES" dirty="0" smtClean="0"/>
                  <a:t>:</a:t>
                </a:r>
              </a:p>
              <a:p>
                <a:endParaRPr lang="es-ES" dirty="0"/>
              </a:p>
              <a:p>
                <a:endParaRPr lang="es-ES" dirty="0" smtClean="0"/>
              </a:p>
              <a:p>
                <a:endParaRPr lang="es-ES" dirty="0"/>
              </a:p>
              <a:p>
                <a:pPr marL="0" indent="0">
                  <a:buNone/>
                </a:pPr>
                <a:r>
                  <a:rPr lang="es-ES" dirty="0" smtClean="0"/>
                  <a:t>Observamos el choque desde el sistema de referencia inercial en el que el centro de masa del sistema de partículas está en reposo.</a:t>
                </a:r>
              </a:p>
              <a:p>
                <a:pPr marL="0" indent="0">
                  <a:buNone/>
                </a:pPr>
                <a14:m>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𝑝</m:t>
                            </m:r>
                          </m:e>
                        </m:acc>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𝑝</m:t>
                            </m:r>
                          </m:e>
                        </m:acc>
                      </m:e>
                      <m:sub>
                        <m:r>
                          <a:rPr lang="es-ES" b="0" i="1" smtClean="0">
                            <a:latin typeface="Cambria Math" panose="02040503050406030204" pitchFamily="18" charset="0"/>
                          </a:rPr>
                          <m:t>2</m:t>
                        </m:r>
                      </m:sub>
                    </m:sSub>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0</m:t>
                        </m:r>
                      </m:e>
                    </m:acc>
                  </m:oMath>
                </a14:m>
                <a:r>
                  <a:rPr lang="es-ES" dirty="0" smtClean="0"/>
                  <a:t> , luego la partícula resultante del choque debe estar en reposo.</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980304"/>
                <a:ext cx="10515600" cy="5774723"/>
              </a:xfrm>
              <a:blipFill rotWithShape="0">
                <a:blip r:embed="rId2"/>
                <a:stretch>
                  <a:fillRect l="-1217" t="-2429" r="-1449"/>
                </a:stretch>
              </a:blipFill>
            </p:spPr>
            <p:txBody>
              <a:bodyPr/>
              <a:lstStyle/>
              <a:p>
                <a:r>
                  <a:rPr lang="es-AR">
                    <a:noFill/>
                  </a:rPr>
                  <a:t> </a:t>
                </a:r>
              </a:p>
            </p:txBody>
          </p:sp>
        </mc:Fallback>
      </mc:AlternateContent>
      <p:pic>
        <p:nvPicPr>
          <p:cNvPr id="4" name="Imagen 3"/>
          <p:cNvPicPr>
            <a:picLocks noChangeAspect="1"/>
          </p:cNvPicPr>
          <p:nvPr/>
        </p:nvPicPr>
        <p:blipFill>
          <a:blip r:embed="rId3"/>
          <a:stretch>
            <a:fillRect/>
          </a:stretch>
        </p:blipFill>
        <p:spPr>
          <a:xfrm>
            <a:off x="2700981" y="2992011"/>
            <a:ext cx="6558350" cy="1895222"/>
          </a:xfrm>
          <a:prstGeom prst="rect">
            <a:avLst/>
          </a:prstGeom>
        </p:spPr>
      </p:pic>
    </p:spTree>
    <p:extLst>
      <p:ext uri="{BB962C8B-B14F-4D97-AF65-F5344CB8AC3E}">
        <p14:creationId xmlns:p14="http://schemas.microsoft.com/office/powerpoint/2010/main" val="4281065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5005"/>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97708" y="148281"/>
                <a:ext cx="11697730" cy="6709719"/>
              </a:xfrm>
            </p:spPr>
            <p:txBody>
              <a:bodyPr/>
              <a:lstStyle/>
              <a:p>
                <a:pPr marL="0" indent="0">
                  <a:buNone/>
                </a:pPr>
                <a:r>
                  <a:rPr lang="es-ES" dirty="0" smtClean="0"/>
                  <a:t>En otro sistema S’:</a:t>
                </a:r>
              </a:p>
              <a:p>
                <a:pPr marL="0" indent="0" algn="ctr">
                  <a:buNone/>
                </a:pPr>
                <a14:m>
                  <m:oMath xmlns:m="http://schemas.openxmlformats.org/officeDocument/2006/math">
                    <m:sSup>
                      <m:sSupPr>
                        <m:ctrlPr>
                          <a:rPr lang="es-ES" i="1" smtClean="0">
                            <a:latin typeface="Cambria Math" panose="02040503050406030204" pitchFamily="18" charset="0"/>
                          </a:rPr>
                        </m:ctrlPr>
                      </m:sSupPr>
                      <m:e>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𝑝</m:t>
                                </m:r>
                              </m:e>
                            </m:acc>
                          </m:e>
                          <m:sub>
                            <m:r>
                              <a:rPr lang="es-ES" b="0" i="1" smtClean="0">
                                <a:latin typeface="Cambria Math" panose="02040503050406030204" pitchFamily="18" charset="0"/>
                              </a:rPr>
                              <m:t>1</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𝑝</m:t>
                                </m:r>
                              </m:e>
                            </m:acc>
                          </m:e>
                          <m:sub>
                            <m:r>
                              <a:rPr lang="es-ES" b="0" i="1" smtClean="0">
                                <a:latin typeface="Cambria Math" panose="02040503050406030204" pitchFamily="18" charset="0"/>
                              </a:rPr>
                              <m:t>2</m:t>
                            </m:r>
                          </m:sub>
                        </m:sSub>
                      </m:e>
                      <m:sup>
                        <m:r>
                          <a:rPr lang="es-ES" i="1">
                            <a:latin typeface="Cambria Math" panose="02040503050406030204" pitchFamily="18" charset="0"/>
                          </a:rPr>
                          <m:t>′</m:t>
                        </m:r>
                      </m:sup>
                    </m:sSup>
                    <m:r>
                      <a:rPr lang="es-ES" b="0" i="0" smtClean="0">
                        <a:latin typeface="Cambria Math" panose="02040503050406030204" pitchFamily="18" charset="0"/>
                      </a:rPr>
                      <m:t>=</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acc>
                              <m:accPr>
                                <m:chr m:val="̅"/>
                                <m:ctrlPr>
                                  <a:rPr lang="es-ES" i="1">
                                    <a:latin typeface="Cambria Math" panose="02040503050406030204" pitchFamily="18" charset="0"/>
                                  </a:rPr>
                                </m:ctrlPr>
                              </m:accPr>
                              <m:e>
                                <m:r>
                                  <a:rPr lang="es-ES" i="1">
                                    <a:latin typeface="Cambria Math" panose="02040503050406030204" pitchFamily="18" charset="0"/>
                                  </a:rPr>
                                  <m:t>𝑝</m:t>
                                </m:r>
                              </m:e>
                            </m:acc>
                          </m:e>
                          <m:sub>
                            <m:r>
                              <a:rPr lang="es-ES" b="0" i="1" smtClean="0">
                                <a:latin typeface="Cambria Math" panose="02040503050406030204" pitchFamily="18" charset="0"/>
                              </a:rPr>
                              <m:t>3</m:t>
                            </m:r>
                          </m:sub>
                        </m:sSub>
                      </m:e>
                      <m:sup>
                        <m:r>
                          <a:rPr lang="es-ES" i="1">
                            <a:latin typeface="Cambria Math" panose="02040503050406030204" pitchFamily="18" charset="0"/>
                          </a:rPr>
                          <m:t>′</m:t>
                        </m:r>
                      </m:sup>
                    </m:sSup>
                  </m:oMath>
                </a14:m>
                <a:r>
                  <a:rPr lang="es-ES" dirty="0" smtClean="0"/>
                  <a:t> </a:t>
                </a:r>
              </a:p>
              <a:p>
                <a:pPr marL="0" indent="0">
                  <a:buNone/>
                </a:pPr>
                <a:r>
                  <a:rPr lang="es-ES" dirty="0" smtClean="0"/>
                  <a:t>De acuerdo con la transformación:</a:t>
                </a:r>
              </a:p>
              <a:p>
                <a:pPr marL="0" indent="0">
                  <a:buNone/>
                </a:pPr>
                <a14:m>
                  <m:oMathPara xmlns:m="http://schemas.openxmlformats.org/officeDocument/2006/math">
                    <m:oMathParaPr>
                      <m:jc m:val="centerGroup"/>
                    </m:oMathParaPr>
                    <m:oMath xmlns:m="http://schemas.openxmlformats.org/officeDocument/2006/math">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𝑥</m:t>
                              </m:r>
                              <m:r>
                                <a:rPr lang="es-ES" i="1">
                                  <a:latin typeface="Cambria Math" panose="02040503050406030204" pitchFamily="18" charset="0"/>
                                </a:rPr>
                                <m:t>1</m:t>
                              </m:r>
                            </m:sub>
                          </m:sSub>
                        </m:e>
                        <m:sup>
                          <m:r>
                            <a:rPr lang="es-ES" i="1">
                              <a:latin typeface="Cambria Math" panose="02040503050406030204" pitchFamily="18" charset="0"/>
                            </a:rPr>
                            <m:t>′</m:t>
                          </m:r>
                        </m:sup>
                      </m:sSup>
                      <m:r>
                        <a:rPr lang="es-ES" i="1">
                          <a:latin typeface="Cambria Math" panose="02040503050406030204" pitchFamily="18" charset="0"/>
                        </a:rPr>
                        <m:t>+</m:t>
                      </m:r>
                      <m:sSup>
                        <m:sSupPr>
                          <m:ctrlPr>
                            <a:rPr lang="es-ES" i="1">
                              <a:latin typeface="Cambria Math" panose="02040503050406030204" pitchFamily="18" charset="0"/>
                            </a:rPr>
                          </m:ctrlPr>
                        </m:sSupPr>
                        <m:e>
                          <m:sSub>
                            <m:sSubPr>
                              <m:ctrlPr>
                                <a:rPr lang="es-ES" i="1">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𝑥</m:t>
                              </m:r>
                              <m:r>
                                <a:rPr lang="es-ES" i="1">
                                  <a:latin typeface="Cambria Math" panose="02040503050406030204" pitchFamily="18" charset="0"/>
                                </a:rPr>
                                <m:t>2</m:t>
                              </m:r>
                            </m:sub>
                          </m:sSub>
                        </m:e>
                        <m:sup>
                          <m:r>
                            <a:rPr lang="es-ES" i="1">
                              <a:latin typeface="Cambria Math" panose="02040503050406030204" pitchFamily="18" charset="0"/>
                            </a:rPr>
                            <m:t>′</m:t>
                          </m:r>
                        </m:sup>
                      </m:sSup>
                      <m:r>
                        <a:rPr lang="es-ES">
                          <a:latin typeface="Cambria Math" panose="02040503050406030204" pitchFamily="18" charset="0"/>
                        </a:rPr>
                        <m:t>=</m:t>
                      </m:r>
                      <m:r>
                        <a:rPr lang="es-ES" i="1">
                          <a:latin typeface="Cambria Math" panose="02040503050406030204" pitchFamily="18" charset="0"/>
                          <a:ea typeface="Cambria Math" panose="02040503050406030204" pitchFamily="18" charset="0"/>
                        </a:rPr>
                        <m:t>𝛾</m:t>
                      </m:r>
                      <m:d>
                        <m:dPr>
                          <m:ctrlPr>
                            <a:rPr lang="es-ES" i="1">
                              <a:latin typeface="Cambria Math" panose="02040503050406030204" pitchFamily="18" charset="0"/>
                              <a:ea typeface="Cambria Math" panose="02040503050406030204" pitchFamily="18" charset="0"/>
                            </a:rPr>
                          </m:ctrlPr>
                        </m:dPr>
                        <m:e>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𝑝</m:t>
                              </m:r>
                            </m:e>
                            <m:sub>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1</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𝑝</m:t>
                              </m:r>
                            </m:e>
                            <m:sub>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2</m:t>
                              </m:r>
                            </m:sub>
                          </m:sSub>
                        </m:e>
                      </m:d>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𝛾𝛽</m:t>
                          </m:r>
                        </m:num>
                        <m:den>
                          <m:r>
                            <a:rPr lang="es-ES" i="1">
                              <a:latin typeface="Cambria Math" panose="02040503050406030204" pitchFamily="18" charset="0"/>
                              <a:ea typeface="Cambria Math" panose="02040503050406030204" pitchFamily="18" charset="0"/>
                            </a:rPr>
                            <m:t>𝑐</m:t>
                          </m:r>
                        </m:den>
                      </m:f>
                      <m:d>
                        <m:dPr>
                          <m:ctrlPr>
                            <a:rPr lang="es-ES" i="1">
                              <a:latin typeface="Cambria Math" panose="02040503050406030204" pitchFamily="18" charset="0"/>
                              <a:ea typeface="Cambria Math" panose="02040503050406030204" pitchFamily="18" charset="0"/>
                            </a:rPr>
                          </m:ctrlPr>
                        </m:dPr>
                        <m:e>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𝐸</m:t>
                              </m:r>
                            </m:e>
                            <m:sub>
                              <m:r>
                                <a:rPr lang="es-ES" i="1">
                                  <a:latin typeface="Cambria Math" panose="02040503050406030204" pitchFamily="18" charset="0"/>
                                  <a:ea typeface="Cambria Math" panose="02040503050406030204" pitchFamily="18" charset="0"/>
                                </a:rPr>
                                <m:t>1</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𝐸</m:t>
                              </m:r>
                            </m:e>
                            <m:sub>
                              <m:r>
                                <a:rPr lang="es-ES" i="1">
                                  <a:latin typeface="Cambria Math" panose="02040503050406030204" pitchFamily="18" charset="0"/>
                                  <a:ea typeface="Cambria Math" panose="02040503050406030204" pitchFamily="18" charset="0"/>
                                </a:rPr>
                                <m:t>2</m:t>
                              </m:r>
                            </m:sub>
                          </m:sSub>
                        </m:e>
                      </m:d>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𝑝</m:t>
                              </m:r>
                            </m:e>
                            <m:sub>
                              <m:r>
                                <a:rPr lang="es-ES" b="0" i="1" smtClean="0">
                                  <a:latin typeface="Cambria Math" panose="02040503050406030204" pitchFamily="18" charset="0"/>
                                </a:rPr>
                                <m:t>𝑥</m:t>
                              </m:r>
                              <m:r>
                                <a:rPr lang="es-ES" b="0" i="1" smtClean="0">
                                  <a:latin typeface="Cambria Math" panose="02040503050406030204" pitchFamily="18" charset="0"/>
                                </a:rPr>
                                <m:t>3</m:t>
                              </m:r>
                            </m:sub>
                          </m:sSub>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𝛾</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𝑝</m:t>
                          </m:r>
                        </m:e>
                        <m:sub>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3</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𝛾𝛽</m:t>
                          </m:r>
                        </m:num>
                        <m:den>
                          <m:r>
                            <a:rPr lang="es-ES" b="0" i="1" smtClean="0">
                              <a:latin typeface="Cambria Math" panose="02040503050406030204" pitchFamily="18" charset="0"/>
                              <a:ea typeface="Cambria Math" panose="02040503050406030204" pitchFamily="18" charset="0"/>
                            </a:rPr>
                            <m:t>𝑐</m:t>
                          </m:r>
                        </m:den>
                      </m:f>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𝐸</m:t>
                          </m:r>
                        </m:e>
                        <m:sub>
                          <m:r>
                            <a:rPr lang="es-ES" b="0" i="1" smtClean="0">
                              <a:latin typeface="Cambria Math" panose="02040503050406030204" pitchFamily="18" charset="0"/>
                              <a:ea typeface="Cambria Math" panose="02040503050406030204" pitchFamily="18" charset="0"/>
                            </a:rPr>
                            <m:t>3</m:t>
                          </m:r>
                        </m:sub>
                      </m:sSub>
                    </m:oMath>
                  </m:oMathPara>
                </a14:m>
                <a:endParaRPr lang="es-AR" dirty="0" smtClean="0"/>
              </a:p>
              <a:p>
                <a:pPr marL="0" indent="0">
                  <a:buNone/>
                </a:pPr>
                <a:r>
                  <a:rPr lang="es-ES" dirty="0" smtClean="0"/>
                  <a:t>Teniendo presente que   </a:t>
                </a:r>
                <a14:m>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𝑝</m:t>
                        </m:r>
                      </m:e>
                      <m:sub>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1</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𝑝</m:t>
                        </m:r>
                      </m:e>
                      <m:sub>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=0</m:t>
                    </m:r>
                  </m:oMath>
                </a14:m>
                <a:r>
                  <a:rPr lang="es-AR" dirty="0" smtClean="0"/>
                  <a:t>  y que   </a:t>
                </a:r>
                <a14:m>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𝑝</m:t>
                        </m:r>
                      </m:e>
                      <m:sub>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3</m:t>
                        </m:r>
                      </m:sub>
                    </m:sSub>
                    <m:r>
                      <a:rPr lang="es-ES" b="0" i="1" smtClean="0">
                        <a:latin typeface="Cambria Math" panose="02040503050406030204" pitchFamily="18" charset="0"/>
                        <a:ea typeface="Cambria Math" panose="02040503050406030204" pitchFamily="18" charset="0"/>
                      </a:rPr>
                      <m:t>=0   ⇒  </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𝐸</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𝐸</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𝐸</m:t>
                        </m:r>
                      </m:e>
                      <m:sub>
                        <m:r>
                          <a:rPr lang="es-ES" b="0" i="1" smtClean="0">
                            <a:latin typeface="Cambria Math" panose="02040503050406030204" pitchFamily="18" charset="0"/>
                            <a:ea typeface="Cambria Math" panose="02040503050406030204" pitchFamily="18" charset="0"/>
                          </a:rPr>
                          <m:t>3</m:t>
                        </m:r>
                      </m:sub>
                    </m:sSub>
                    <m:r>
                      <a:rPr lang="es-ES" b="0" i="1" smtClean="0">
                        <a:latin typeface="Cambria Math" panose="02040503050406030204" pitchFamily="18" charset="0"/>
                        <a:ea typeface="Cambria Math" panose="02040503050406030204" pitchFamily="18" charset="0"/>
                      </a:rPr>
                      <m:t> ⇒</m:t>
                    </m:r>
                  </m:oMath>
                </a14:m>
                <a:endParaRPr lang="es-AR" dirty="0" smtClean="0"/>
              </a:p>
              <a:p>
                <a:pPr marL="0" indent="0">
                  <a:buNone/>
                </a:pPr>
                <a:r>
                  <a:rPr lang="es-AR" dirty="0"/>
                  <a:t>p</a:t>
                </a:r>
                <a:r>
                  <a:rPr lang="es-AR" dirty="0" smtClean="0"/>
                  <a:t>ara que se conserve </a:t>
                </a:r>
                <a14:m>
                  <m:oMath xmlns:m="http://schemas.openxmlformats.org/officeDocument/2006/math">
                    <m:acc>
                      <m:accPr>
                        <m:chr m:val="̅"/>
                        <m:ctrlPr>
                          <a:rPr lang="es-AR" i="1" smtClean="0">
                            <a:latin typeface="Cambria Math" panose="02040503050406030204" pitchFamily="18" charset="0"/>
                          </a:rPr>
                        </m:ctrlPr>
                      </m:accPr>
                      <m:e>
                        <m:r>
                          <a:rPr lang="es-ES" b="0" i="1" smtClean="0">
                            <a:latin typeface="Cambria Math" panose="02040503050406030204" pitchFamily="18" charset="0"/>
                          </a:rPr>
                          <m:t>𝑝</m:t>
                        </m:r>
                      </m:e>
                    </m:acc>
                  </m:oMath>
                </a14:m>
                <a:r>
                  <a:rPr lang="es-AR" dirty="0" smtClean="0"/>
                  <a:t>,  debe conservarse </a:t>
                </a:r>
                <a14:m>
                  <m:oMath xmlns:m="http://schemas.openxmlformats.org/officeDocument/2006/math">
                    <m:r>
                      <a:rPr lang="es-ES" b="0" i="1" smtClean="0">
                        <a:latin typeface="Cambria Math" panose="02040503050406030204" pitchFamily="18" charset="0"/>
                      </a:rPr>
                      <m:t>𝐸</m:t>
                    </m:r>
                  </m:oMath>
                </a14:m>
                <a:endParaRPr lang="es-AR" dirty="0" smtClean="0"/>
              </a:p>
              <a:p>
                <a:pPr marL="0" indent="0">
                  <a:buNone/>
                </a:pPr>
                <a14:m>
                  <m:oMath xmlns:m="http://schemas.openxmlformats.org/officeDocument/2006/math">
                    <m:r>
                      <a:rPr lang="es-AR"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𝐸</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𝐸</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2</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num>
                      <m:den>
                        <m:sSup>
                          <m:sSupPr>
                            <m:ctrlPr>
                              <a:rPr lang="es-ES" b="0" i="1" smtClean="0">
                                <a:latin typeface="Cambria Math" panose="02040503050406030204" pitchFamily="18" charset="0"/>
                                <a:ea typeface="Cambria Math" panose="02040503050406030204" pitchFamily="18" charset="0"/>
                              </a:rPr>
                            </m:ctrlPr>
                          </m:sSupPr>
                          <m:e>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1−</m:t>
                                </m:r>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𝑣</m:t>
                                        </m:r>
                                      </m:e>
                                      <m:sup>
                                        <m:r>
                                          <a:rPr lang="es-ES" b="0" i="1" smtClean="0">
                                            <a:latin typeface="Cambria Math" panose="02040503050406030204" pitchFamily="18" charset="0"/>
                                            <a:ea typeface="Cambria Math" panose="02040503050406030204" pitchFamily="18" charset="0"/>
                                          </a:rPr>
                                          <m:t>2</m:t>
                                        </m:r>
                                      </m:sup>
                                    </m:sSup>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e>
                            </m:d>
                          </m:e>
                          <m:sup>
                            <m:f>
                              <m:fPr>
                                <m:type m:val="lin"/>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sup>
                        </m:sSup>
                      </m:den>
                    </m:f>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3</m:t>
                            </m:r>
                          </m:e>
                          <m:sub>
                            <m:r>
                              <a:rPr lang="es-ES" b="0" i="1" smtClean="0">
                                <a:latin typeface="Cambria Math" panose="02040503050406030204" pitchFamily="18" charset="0"/>
                                <a:ea typeface="Cambria Math" panose="02040503050406030204" pitchFamily="18" charset="0"/>
                              </a:rPr>
                              <m:t>0</m:t>
                            </m:r>
                          </m:sub>
                        </m:sSub>
                      </m:sub>
                    </m:sSub>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oMath>
                </a14:m>
                <a:r>
                  <a:rPr lang="es-AR" dirty="0" smtClean="0"/>
                  <a:t>   porque la partícula resultante 3 está en </a:t>
                </a:r>
              </a:p>
              <a:p>
                <a:pPr marL="0" indent="0">
                  <a:buNone/>
                </a:pPr>
                <a:endParaRPr lang="es-AR" sz="800" dirty="0"/>
              </a:p>
              <a:p>
                <a:pPr marL="0" indent="0">
                  <a:buNone/>
                </a:pPr>
                <a:r>
                  <a:rPr lang="es-AR" dirty="0" smtClean="0"/>
                  <a:t>reposo </a:t>
                </a:r>
                <a14:m>
                  <m:oMath xmlns:m="http://schemas.openxmlformats.org/officeDocument/2006/math">
                    <m:r>
                      <a:rPr lang="es-ES" b="0" i="0" smtClean="0">
                        <a:latin typeface="Cambria Math" panose="02040503050406030204" pitchFamily="18" charset="0"/>
                        <a:ea typeface="Cambria Math" panose="02040503050406030204" pitchFamily="18" charset="0"/>
                      </a:rPr>
                      <m:t>    </m:t>
                    </m:r>
                    <m:r>
                      <a:rPr lang="es-AR"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3</m:t>
                            </m:r>
                          </m:e>
                          <m:sub>
                            <m:r>
                              <a:rPr lang="es-ES" b="0" i="1" smtClean="0">
                                <a:latin typeface="Cambria Math" panose="02040503050406030204" pitchFamily="18" charset="0"/>
                                <a:ea typeface="Cambria Math" panose="02040503050406030204" pitchFamily="18" charset="0"/>
                              </a:rPr>
                              <m:t>0</m:t>
                            </m:r>
                          </m:sub>
                        </m:sSub>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2</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num>
                      <m:den>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f>
                                  <m:fPr>
                                    <m:ctrlPr>
                                      <a:rPr lang="es-ES" i="1">
                                        <a:latin typeface="Cambria Math" panose="02040503050406030204" pitchFamily="18" charset="0"/>
                                        <a:ea typeface="Cambria Math" panose="02040503050406030204" pitchFamily="18" charset="0"/>
                                      </a:rPr>
                                    </m:ctrlPr>
                                  </m:fPr>
                                  <m:num>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𝑣</m:t>
                                        </m:r>
                                      </m:e>
                                      <m:sup>
                                        <m:r>
                                          <a:rPr lang="es-ES" i="1">
                                            <a:latin typeface="Cambria Math" panose="02040503050406030204" pitchFamily="18" charset="0"/>
                                            <a:ea typeface="Cambria Math" panose="02040503050406030204" pitchFamily="18" charset="0"/>
                                          </a:rPr>
                                          <m:t>2</m:t>
                                        </m:r>
                                      </m:sup>
                                    </m:sSup>
                                  </m:num>
                                  <m:den>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𝑐</m:t>
                                        </m:r>
                                      </m:e>
                                      <m:sup>
                                        <m:r>
                                          <a:rPr lang="es-ES" i="1">
                                            <a:latin typeface="Cambria Math" panose="02040503050406030204" pitchFamily="18" charset="0"/>
                                            <a:ea typeface="Cambria Math" panose="02040503050406030204" pitchFamily="18" charset="0"/>
                                          </a:rPr>
                                          <m:t>2</m:t>
                                        </m:r>
                                      </m:sup>
                                    </m:sSup>
                                  </m:den>
                                </m:f>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den>
                    </m:f>
                    <m:r>
                      <a:rPr lang="es-ES" b="0" i="1" smtClean="0">
                        <a:latin typeface="Cambria Math" panose="02040503050406030204" pitchFamily="18" charset="0"/>
                        <a:ea typeface="Cambria Math" panose="02040503050406030204" pitchFamily="18" charset="0"/>
                      </a:rPr>
                      <m:t>=</m:t>
                    </m:r>
                  </m:oMath>
                </a14:m>
                <a:r>
                  <a:rPr lang="es-AR" dirty="0" smtClean="0"/>
                  <a:t>2</a:t>
                </a:r>
                <a14:m>
                  <m:oMath xmlns:m="http://schemas.openxmlformats.org/officeDocument/2006/math">
                    <m:r>
                      <a:rPr lang="es-AR" i="1" dirty="0" smtClean="0">
                        <a:latin typeface="Cambria Math" panose="02040503050406030204" pitchFamily="18" charset="0"/>
                        <a:ea typeface="Cambria Math" panose="02040503050406030204" pitchFamily="18" charset="0"/>
                      </a:rPr>
                      <m:t>𝛾</m:t>
                    </m:r>
                    <m:sSub>
                      <m:sSubPr>
                        <m:ctrlPr>
                          <a:rPr lang="es-AR" i="1" dirty="0" smtClean="0">
                            <a:latin typeface="Cambria Math" panose="02040503050406030204" pitchFamily="18" charset="0"/>
                            <a:ea typeface="Cambria Math" panose="02040503050406030204" pitchFamily="18" charset="0"/>
                          </a:rPr>
                        </m:ctrlPr>
                      </m:sSubPr>
                      <m:e>
                        <m:r>
                          <a:rPr lang="es-ES" b="0" i="1" dirty="0" smtClean="0">
                            <a:latin typeface="Cambria Math" panose="02040503050406030204" pitchFamily="18" charset="0"/>
                            <a:ea typeface="Cambria Math" panose="02040503050406030204" pitchFamily="18" charset="0"/>
                          </a:rPr>
                          <m:t>𝑚</m:t>
                        </m:r>
                      </m:e>
                      <m:sub>
                        <m:r>
                          <a:rPr lang="es-ES" b="0" i="1" dirty="0" smtClean="0">
                            <a:latin typeface="Cambria Math" panose="02040503050406030204" pitchFamily="18" charset="0"/>
                            <a:ea typeface="Cambria Math" panose="02040503050406030204" pitchFamily="18" charset="0"/>
                          </a:rPr>
                          <m:t>0</m:t>
                        </m:r>
                      </m:sub>
                    </m:sSub>
                    <m:r>
                      <a:rPr lang="es-AR" i="1" dirty="0" smtClean="0">
                        <a:latin typeface="Cambria Math" panose="02040503050406030204" pitchFamily="18" charset="0"/>
                        <a:ea typeface="Cambria Math" panose="02040503050406030204" pitchFamily="18" charset="0"/>
                      </a:rPr>
                      <m:t>&gt;</m:t>
                    </m:r>
                    <m:r>
                      <a:rPr lang="es-ES" b="0" i="1" dirty="0" smtClean="0">
                        <a:latin typeface="Cambria Math" panose="02040503050406030204" pitchFamily="18" charset="0"/>
                        <a:ea typeface="Cambria Math" panose="02040503050406030204" pitchFamily="18" charset="0"/>
                      </a:rPr>
                      <m:t>2</m:t>
                    </m:r>
                    <m:sSub>
                      <m:sSubPr>
                        <m:ctrlPr>
                          <a:rPr lang="es-ES" b="0" i="1" dirty="0" smtClean="0">
                            <a:latin typeface="Cambria Math" panose="02040503050406030204" pitchFamily="18" charset="0"/>
                            <a:ea typeface="Cambria Math" panose="02040503050406030204" pitchFamily="18" charset="0"/>
                          </a:rPr>
                        </m:ctrlPr>
                      </m:sSubPr>
                      <m:e>
                        <m:r>
                          <a:rPr lang="es-ES" b="0" i="1" dirty="0" smtClean="0">
                            <a:latin typeface="Cambria Math" panose="02040503050406030204" pitchFamily="18" charset="0"/>
                            <a:ea typeface="Cambria Math" panose="02040503050406030204" pitchFamily="18" charset="0"/>
                          </a:rPr>
                          <m:t>𝑚</m:t>
                        </m:r>
                      </m:e>
                      <m:sub>
                        <m:r>
                          <a:rPr lang="es-ES" b="0" i="1" dirty="0" smtClean="0">
                            <a:latin typeface="Cambria Math" panose="02040503050406030204" pitchFamily="18" charset="0"/>
                            <a:ea typeface="Cambria Math" panose="02040503050406030204" pitchFamily="18" charset="0"/>
                          </a:rPr>
                          <m:t>0</m:t>
                        </m:r>
                      </m:sub>
                    </m:sSub>
                  </m:oMath>
                </a14:m>
                <a:endParaRPr lang="es-AR" dirty="0" smtClean="0"/>
              </a:p>
              <a:p>
                <a:pPr marL="0" indent="0">
                  <a:buNone/>
                </a:pPr>
                <a:r>
                  <a:rPr lang="es-ES" dirty="0" smtClean="0"/>
                  <a:t>La partícula resultante ganó masa en reposo a causa de la pérdida de energía cinética </a:t>
                </a:r>
                <a14:m>
                  <m:oMath xmlns:m="http://schemas.openxmlformats.org/officeDocument/2006/math">
                    <m:r>
                      <a:rPr lang="es-ES" b="0" i="1" smtClean="0">
                        <a:latin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𝛾</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−2</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r>
                      <a:rPr lang="es-ES" b="0" i="1" smtClean="0">
                        <a:latin typeface="Cambria Math" panose="02040503050406030204" pitchFamily="18" charset="0"/>
                        <a:ea typeface="Cambria Math" panose="02040503050406030204" pitchFamily="18" charset="0"/>
                      </a:rPr>
                      <m:t>=2</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𝑚</m:t>
                        </m:r>
                      </m:e>
                      <m:sub>
                        <m:r>
                          <a:rPr lang="es-ES" b="0" i="1" smtClean="0">
                            <a:latin typeface="Cambria Math" panose="02040503050406030204" pitchFamily="18" charset="0"/>
                            <a:ea typeface="Cambria Math" panose="02040503050406030204" pitchFamily="18" charset="0"/>
                          </a:rPr>
                          <m:t>0</m:t>
                        </m:r>
                      </m:sub>
                    </m:sSub>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𝛾</m:t>
                        </m:r>
                        <m:r>
                          <a:rPr lang="es-ES" b="0" i="1" smtClean="0">
                            <a:latin typeface="Cambria Math" panose="02040503050406030204" pitchFamily="18" charset="0"/>
                            <a:ea typeface="Cambria Math" panose="02040503050406030204" pitchFamily="18" charset="0"/>
                          </a:rPr>
                          <m:t>−1</m:t>
                        </m:r>
                      </m:e>
                    </m:d>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𝑇</m:t>
                        </m:r>
                      </m:num>
                      <m:den>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𝑐</m:t>
                            </m:r>
                          </m:e>
                          <m:sup>
                            <m:r>
                              <a:rPr lang="es-ES" b="0" i="1" smtClean="0">
                                <a:latin typeface="Cambria Math" panose="02040503050406030204" pitchFamily="18" charset="0"/>
                                <a:ea typeface="Cambria Math" panose="02040503050406030204" pitchFamily="18" charset="0"/>
                              </a:rPr>
                              <m:t>2</m:t>
                            </m:r>
                          </m:sup>
                        </m:sSup>
                      </m:den>
                    </m:f>
                  </m:oMath>
                </a14:m>
                <a:r>
                  <a:rPr lang="es-AR" dirty="0" smtClean="0"/>
                  <a:t> </a:t>
                </a:r>
              </a:p>
              <a:p>
                <a:pPr marL="0" indent="0">
                  <a:buNone/>
                </a:pPr>
                <a:endParaRPr lang="es-AR" dirty="0" smtClean="0"/>
              </a:p>
              <a:p>
                <a:pPr marL="0" indent="0">
                  <a:buNone/>
                </a:pPr>
                <a:endParaRPr lang="es-AR"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97708" y="148281"/>
                <a:ext cx="11697730" cy="6709719"/>
              </a:xfrm>
              <a:blipFill rotWithShape="0">
                <a:blip r:embed="rId2"/>
                <a:stretch>
                  <a:fillRect l="-1042" t="-1453" b="-363"/>
                </a:stretch>
              </a:blipFill>
            </p:spPr>
            <p:txBody>
              <a:bodyPr/>
              <a:lstStyle/>
              <a:p>
                <a:r>
                  <a:rPr lang="es-AR">
                    <a:noFill/>
                  </a:rPr>
                  <a:t> </a:t>
                </a:r>
              </a:p>
            </p:txBody>
          </p:sp>
        </mc:Fallback>
      </mc:AlternateContent>
    </p:spTree>
    <p:extLst>
      <p:ext uri="{BB962C8B-B14F-4D97-AF65-F5344CB8AC3E}">
        <p14:creationId xmlns:p14="http://schemas.microsoft.com/office/powerpoint/2010/main" val="27115744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5083"/>
            <a:ext cx="10515600" cy="475133"/>
          </a:xfrm>
        </p:spPr>
        <p:txBody>
          <a:bodyPr>
            <a:normAutofit fontScale="90000"/>
          </a:bodyPr>
          <a:lstStyle/>
          <a:p>
            <a:pPr algn="ctr"/>
            <a:r>
              <a:rPr lang="es-ES" b="1" dirty="0" smtClean="0"/>
              <a:t>ESPACIO DE MINKOWSKI</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56519" y="700216"/>
                <a:ext cx="11878961" cy="6157784"/>
              </a:xfrm>
            </p:spPr>
            <p:txBody>
              <a:bodyPr>
                <a:normAutofit/>
              </a:bodyPr>
              <a:lstStyle/>
              <a:p>
                <a:pPr marL="0" indent="0" algn="just">
                  <a:buNone/>
                </a:pPr>
                <a:r>
                  <a:rPr lang="es-ES" dirty="0" smtClean="0"/>
                  <a:t>Vamos a considerar un espacio, en el cual, a las tres dimensiones espaciales le agregamos la dimensión temporal, por lo cual nuestro </a:t>
                </a:r>
                <a:r>
                  <a:rPr lang="es-ES" b="1" dirty="0" smtClean="0"/>
                  <a:t>espacio</a:t>
                </a:r>
                <a:r>
                  <a:rPr lang="es-ES" dirty="0" smtClean="0"/>
                  <a:t> va a tener ahora </a:t>
                </a:r>
                <a:r>
                  <a:rPr lang="es-ES" b="1" dirty="0" smtClean="0"/>
                  <a:t>cuatro dimensiones</a:t>
                </a:r>
                <a:r>
                  <a:rPr lang="es-ES" dirty="0" smtClean="0"/>
                  <a:t>. Este espacio se denomina espacio de </a:t>
                </a:r>
                <a:r>
                  <a:rPr lang="es-ES" dirty="0" err="1" smtClean="0"/>
                  <a:t>Minkowski</a:t>
                </a:r>
                <a:r>
                  <a:rPr lang="es-ES" dirty="0" smtClean="0"/>
                  <a:t> y tiene cuatro dimensiones, cada punto de este espacio se denomina </a:t>
                </a:r>
                <a:r>
                  <a:rPr lang="es-ES" b="1" dirty="0" smtClean="0"/>
                  <a:t>“suceso” </a:t>
                </a:r>
                <a:r>
                  <a:rPr lang="es-ES" dirty="0" smtClean="0"/>
                  <a:t>o </a:t>
                </a:r>
                <a:r>
                  <a:rPr lang="es-ES" b="1" dirty="0" smtClean="0"/>
                  <a:t>“evento”</a:t>
                </a:r>
                <a:r>
                  <a:rPr lang="es-ES" dirty="0" smtClean="0"/>
                  <a:t>.</a:t>
                </a:r>
              </a:p>
              <a:p>
                <a:pPr marL="0" indent="0" algn="just">
                  <a:buNone/>
                </a:pPr>
                <a:r>
                  <a:rPr lang="es-ES" dirty="0" smtClean="0"/>
                  <a:t>Para simplificar, consideremos una sola coordenada espacial, </a:t>
                </a:r>
                <a14:m>
                  <m:oMath xmlns:m="http://schemas.openxmlformats.org/officeDocument/2006/math">
                    <m:r>
                      <a:rPr lang="es-ES" b="0" i="1" smtClean="0">
                        <a:latin typeface="Cambria Math" panose="02040503050406030204" pitchFamily="18" charset="0"/>
                      </a:rPr>
                      <m:t>𝑥</m:t>
                    </m:r>
                  </m:oMath>
                </a14:m>
                <a:r>
                  <a:rPr lang="es-ES" dirty="0" smtClean="0"/>
                  <a:t>, y en el otro eje representamos </a:t>
                </a:r>
                <a14:m>
                  <m:oMath xmlns:m="http://schemas.openxmlformats.org/officeDocument/2006/math">
                    <m:r>
                      <a:rPr lang="es-ES" b="0" i="1" smtClean="0">
                        <a:latin typeface="Cambria Math" panose="02040503050406030204" pitchFamily="18" charset="0"/>
                      </a:rPr>
                      <m:t>𝑐𝑡</m:t>
                    </m:r>
                  </m:oMath>
                </a14:m>
                <a:r>
                  <a:rPr lang="es-ES" dirty="0" smtClean="0"/>
                  <a:t>. Consideraremos </a:t>
                </a:r>
                <a:r>
                  <a:rPr lang="es-ES" dirty="0"/>
                  <a:t>u</a:t>
                </a:r>
                <a:r>
                  <a:rPr lang="es-ES" dirty="0" smtClean="0"/>
                  <a:t>n </a:t>
                </a:r>
                <a:r>
                  <a:rPr lang="es-ES" b="1" dirty="0" smtClean="0"/>
                  <a:t>suceso </a:t>
                </a:r>
                <a:r>
                  <a:rPr lang="es-ES" dirty="0" smtClean="0"/>
                  <a:t>a un punto del </a:t>
                </a:r>
              </a:p>
              <a:p>
                <a:pPr marL="0" indent="0" algn="just">
                  <a:buNone/>
                </a:pPr>
                <a:r>
                  <a:rPr lang="es-ES" dirty="0" smtClean="0"/>
                  <a:t>espacio-tiempo de cuatro dimensiones </a:t>
                </a:r>
                <a14:m>
                  <m:oMath xmlns:m="http://schemas.openxmlformats.org/officeDocument/2006/math">
                    <m:d>
                      <m:dPr>
                        <m:ctrlPr>
                          <a:rPr lang="es-ES" b="1" i="1" smtClean="0">
                            <a:latin typeface="Cambria Math" panose="02040503050406030204" pitchFamily="18" charset="0"/>
                          </a:rPr>
                        </m:ctrlPr>
                      </m:dPr>
                      <m:e>
                        <m:r>
                          <a:rPr lang="es-ES" b="1" i="1" smtClean="0">
                            <a:latin typeface="Cambria Math" panose="02040503050406030204" pitchFamily="18" charset="0"/>
                          </a:rPr>
                          <m:t>𝒄𝒕</m:t>
                        </m:r>
                        <m:r>
                          <a:rPr lang="es-ES" b="1" i="1" smtClean="0">
                            <a:latin typeface="Cambria Math" panose="02040503050406030204" pitchFamily="18" charset="0"/>
                          </a:rPr>
                          <m:t>,</m:t>
                        </m:r>
                        <m:r>
                          <a:rPr lang="es-ES" b="1" i="1" smtClean="0">
                            <a:latin typeface="Cambria Math" panose="02040503050406030204" pitchFamily="18" charset="0"/>
                          </a:rPr>
                          <m:t>𝒙</m:t>
                        </m:r>
                        <m:r>
                          <a:rPr lang="es-ES" b="1" i="1" smtClean="0">
                            <a:latin typeface="Cambria Math" panose="02040503050406030204" pitchFamily="18" charset="0"/>
                          </a:rPr>
                          <m:t>,</m:t>
                        </m:r>
                        <m:r>
                          <a:rPr lang="es-ES" b="1" i="1" smtClean="0">
                            <a:latin typeface="Cambria Math" panose="02040503050406030204" pitchFamily="18" charset="0"/>
                          </a:rPr>
                          <m:t>𝒚</m:t>
                        </m:r>
                        <m:r>
                          <a:rPr lang="es-ES" b="1" i="1" smtClean="0">
                            <a:latin typeface="Cambria Math" panose="02040503050406030204" pitchFamily="18" charset="0"/>
                          </a:rPr>
                          <m:t>,</m:t>
                        </m:r>
                        <m:r>
                          <a:rPr lang="es-ES" b="1" i="1" smtClean="0">
                            <a:latin typeface="Cambria Math" panose="02040503050406030204" pitchFamily="18" charset="0"/>
                          </a:rPr>
                          <m:t>𝒛</m:t>
                        </m:r>
                      </m:e>
                    </m:d>
                  </m:oMath>
                </a14:m>
                <a:r>
                  <a:rPr lang="es-ES" dirty="0" smtClean="0"/>
                  <a:t>. </a:t>
                </a:r>
              </a:p>
              <a:p>
                <a:pPr marL="0" indent="0" algn="just">
                  <a:buNone/>
                </a:pPr>
                <a:r>
                  <a:rPr lang="es-ES" dirty="0" smtClean="0"/>
                  <a:t>Supongamos el suceso </a:t>
                </a:r>
                <a14:m>
                  <m:oMath xmlns:m="http://schemas.openxmlformats.org/officeDocument/2006/math">
                    <m:d>
                      <m:dPr>
                        <m:ctrlPr>
                          <a:rPr lang="es-ES" i="1" smtClean="0">
                            <a:latin typeface="Cambria Math" panose="02040503050406030204" pitchFamily="18" charset="0"/>
                          </a:rPr>
                        </m:ctrlPr>
                      </m:dPr>
                      <m:e>
                        <m:r>
                          <a:rPr lang="es-ES" b="0" i="1" smtClean="0">
                            <a:latin typeface="Cambria Math" panose="02040503050406030204" pitchFamily="18" charset="0"/>
                          </a:rPr>
                          <m:t>0,0,0,0</m:t>
                        </m:r>
                      </m:e>
                    </m:d>
                  </m:oMath>
                </a14:m>
                <a:r>
                  <a:rPr lang="es-ES" dirty="0" smtClean="0"/>
                  <a:t>, las dos rectas</a:t>
                </a:r>
              </a:p>
              <a:p>
                <a:pPr marL="0" indent="0" algn="just">
                  <a:buNone/>
                </a:pP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𝑐𝑡</m:t>
                    </m:r>
                  </m:oMath>
                </a14:m>
                <a:r>
                  <a:rPr lang="es-AR" dirty="0" smtClean="0"/>
                  <a:t>, son trayectorias de la luz en el espacio. </a:t>
                </a:r>
              </a:p>
              <a:p>
                <a:pPr marL="0" indent="0" algn="just">
                  <a:buNone/>
                </a:pPr>
                <a:r>
                  <a:rPr lang="es-AR" dirty="0" smtClean="0"/>
                  <a:t>Cualquier otra </a:t>
                </a:r>
                <a:r>
                  <a:rPr lang="es-AR" b="1" dirty="0" smtClean="0"/>
                  <a:t>“línea de universo” </a:t>
                </a:r>
                <a:r>
                  <a:rPr lang="es-AR" dirty="0" smtClean="0"/>
                  <a:t>debe  </a:t>
                </a:r>
                <a:r>
                  <a:rPr lang="es-AR" dirty="0" err="1" smtClean="0"/>
                  <a:t>debe</a:t>
                </a:r>
                <a:r>
                  <a:rPr lang="es-AR" dirty="0" smtClean="0"/>
                  <a:t> tener</a:t>
                </a:r>
              </a:p>
              <a:p>
                <a:pPr marL="0" indent="0" algn="just">
                  <a:buNone/>
                </a:pPr>
                <a:r>
                  <a:rPr lang="es-ES" dirty="0" smtClean="0"/>
                  <a:t>Una pendiente </a:t>
                </a:r>
                <a14:m>
                  <m:oMath xmlns:m="http://schemas.openxmlformats.org/officeDocument/2006/math">
                    <m:r>
                      <a:rPr lang="es-ES" i="1" smtClean="0">
                        <a:latin typeface="Cambria Math" panose="02040503050406030204" pitchFamily="18" charset="0"/>
                        <a:ea typeface="Cambria Math" panose="02040503050406030204" pitchFamily="18" charset="0"/>
                      </a:rPr>
                      <m:t>&lt;</m:t>
                    </m:r>
                    <m:r>
                      <a:rPr lang="es-ES" b="0" i="1" smtClean="0">
                        <a:latin typeface="Cambria Math" panose="02040503050406030204" pitchFamily="18" charset="0"/>
                        <a:ea typeface="Cambria Math" panose="02040503050406030204" pitchFamily="18" charset="0"/>
                      </a:rPr>
                      <m:t>1</m:t>
                    </m:r>
                  </m:oMath>
                </a14:m>
                <a:r>
                  <a:rPr lang="es-AR" dirty="0" smtClean="0"/>
                  <a:t>, ya que: </a:t>
                </a:r>
                <a14:m>
                  <m:oMath xmlns:m="http://schemas.openxmlformats.org/officeDocument/2006/math">
                    <m:f>
                      <m:fPr>
                        <m:ctrlPr>
                          <a:rPr lang="es-AR" i="1" smtClean="0">
                            <a:latin typeface="Cambria Math" panose="02040503050406030204" pitchFamily="18" charset="0"/>
                          </a:rPr>
                        </m:ctrlPr>
                      </m:fPr>
                      <m:num>
                        <m:r>
                          <a:rPr lang="es-ES" b="0" i="1" smtClean="0">
                            <a:latin typeface="Cambria Math" panose="02040503050406030204" pitchFamily="18" charset="0"/>
                          </a:rPr>
                          <m:t>𝑑𝑥</m:t>
                        </m:r>
                      </m:num>
                      <m:den>
                        <m:r>
                          <a:rPr lang="es-ES" b="0" i="1" smtClean="0">
                            <a:latin typeface="Cambria Math" panose="02040503050406030204" pitchFamily="18" charset="0"/>
                          </a:rPr>
                          <m:t>𝑑</m:t>
                        </m:r>
                        <m:d>
                          <m:dPr>
                            <m:ctrlPr>
                              <a:rPr lang="es-ES" b="0" i="1" smtClean="0">
                                <a:latin typeface="Cambria Math" panose="02040503050406030204" pitchFamily="18" charset="0"/>
                              </a:rPr>
                            </m:ctrlPr>
                          </m:dPr>
                          <m:e>
                            <m:r>
                              <a:rPr lang="es-ES" b="0" i="1" smtClean="0">
                                <a:latin typeface="Cambria Math" panose="02040503050406030204" pitchFamily="18" charset="0"/>
                              </a:rPr>
                              <m:t>𝑐𝑡</m:t>
                            </m:r>
                          </m:e>
                        </m:d>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𝑐</m:t>
                        </m:r>
                      </m:den>
                    </m:f>
                    <m:f>
                      <m:fPr>
                        <m:ctrlPr>
                          <a:rPr lang="es-ES" b="0" i="1" smtClean="0">
                            <a:latin typeface="Cambria Math" panose="02040503050406030204" pitchFamily="18" charset="0"/>
                          </a:rPr>
                        </m:ctrlPr>
                      </m:fPr>
                      <m:num>
                        <m:r>
                          <a:rPr lang="es-ES" b="0" i="1" smtClean="0">
                            <a:latin typeface="Cambria Math" panose="02040503050406030204" pitchFamily="18" charset="0"/>
                          </a:rPr>
                          <m:t>𝑑𝑥</m:t>
                        </m:r>
                      </m:num>
                      <m:den>
                        <m:r>
                          <a:rPr lang="es-ES" b="0" i="1" smtClean="0">
                            <a:latin typeface="Cambria Math" panose="02040503050406030204" pitchFamily="18" charset="0"/>
                          </a:rPr>
                          <m:t>𝑑𝑡</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𝑣</m:t>
                        </m:r>
                      </m:num>
                      <m:den>
                        <m:r>
                          <a:rPr lang="es-ES" b="0" i="1" smtClean="0">
                            <a:latin typeface="Cambria Math" panose="02040503050406030204" pitchFamily="18" charset="0"/>
                          </a:rPr>
                          <m:t>𝑐</m:t>
                        </m:r>
                      </m:den>
                    </m:f>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&lt;1</m:t>
                    </m:r>
                  </m:oMath>
                </a14:m>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56519" y="700216"/>
                <a:ext cx="11878961" cy="6157784"/>
              </a:xfrm>
              <a:blipFill rotWithShape="0">
                <a:blip r:embed="rId2"/>
                <a:stretch>
                  <a:fillRect l="-1078" t="-1683" r="-1027"/>
                </a:stretch>
              </a:blipFill>
            </p:spPr>
            <p:txBody>
              <a:bodyPr/>
              <a:lstStyle/>
              <a:p>
                <a:r>
                  <a:rPr lang="es-AR">
                    <a:noFill/>
                  </a:rPr>
                  <a:t> </a:t>
                </a:r>
              </a:p>
            </p:txBody>
          </p:sp>
        </mc:Fallback>
      </mc:AlternateContent>
      <p:pic>
        <p:nvPicPr>
          <p:cNvPr id="9" name="Imagen 8"/>
          <p:cNvPicPr>
            <a:picLocks noChangeAspect="1"/>
          </p:cNvPicPr>
          <p:nvPr/>
        </p:nvPicPr>
        <p:blipFill>
          <a:blip r:embed="rId3"/>
          <a:stretch>
            <a:fillRect/>
          </a:stretch>
        </p:blipFill>
        <p:spPr>
          <a:xfrm>
            <a:off x="7959891" y="3523993"/>
            <a:ext cx="4294022" cy="3189845"/>
          </a:xfrm>
          <a:prstGeom prst="rect">
            <a:avLst/>
          </a:prstGeom>
        </p:spPr>
      </p:pic>
    </p:spTree>
    <p:extLst>
      <p:ext uri="{BB962C8B-B14F-4D97-AF65-F5344CB8AC3E}">
        <p14:creationId xmlns:p14="http://schemas.microsoft.com/office/powerpoint/2010/main" val="3859094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7383"/>
          </a:xfrm>
        </p:spPr>
        <p:txBody>
          <a:bodyPr>
            <a:normAutofit fontScale="90000"/>
          </a:bodyPr>
          <a:lstStyle/>
          <a:p>
            <a:r>
              <a:rPr lang="es-ES" dirty="0" smtClean="0"/>
              <a:t>  </a:t>
            </a:r>
            <a:endParaRPr lang="es-AR" dirty="0"/>
          </a:p>
        </p:txBody>
      </p:sp>
      <p:sp>
        <p:nvSpPr>
          <p:cNvPr id="3" name="Marcador de contenido 2"/>
          <p:cNvSpPr>
            <a:spLocks noGrp="1"/>
          </p:cNvSpPr>
          <p:nvPr>
            <p:ph idx="1"/>
          </p:nvPr>
        </p:nvSpPr>
        <p:spPr>
          <a:xfrm>
            <a:off x="838200" y="148281"/>
            <a:ext cx="10515600" cy="6028682"/>
          </a:xfrm>
        </p:spPr>
        <p:txBody>
          <a:bodyPr/>
          <a:lstStyle/>
          <a:p>
            <a:pPr marL="0" indent="0" algn="just">
              <a:buNone/>
            </a:pPr>
            <a:r>
              <a:rPr lang="es-ES" dirty="0" smtClean="0"/>
              <a:t>Si pensamos en 4 dimensiones, no tendríamos rectas, sino dos (</a:t>
            </a:r>
            <a:r>
              <a:rPr lang="es-ES" dirty="0" err="1" smtClean="0"/>
              <a:t>hiper</a:t>
            </a:r>
            <a:r>
              <a:rPr lang="es-ES" dirty="0" smtClean="0"/>
              <a:t>)conos unidos por el vértice (conos de luz del suceso que se encuentra en el origen de coordenadas A. (la figura es el caso de tres dimensiones (</a:t>
            </a:r>
            <a:r>
              <a:rPr lang="es-ES" dirty="0" err="1" smtClean="0"/>
              <a:t>x,y,ct</a:t>
            </a:r>
            <a:r>
              <a:rPr lang="es-ES" dirty="0" smtClean="0"/>
              <a:t>)</a:t>
            </a:r>
          </a:p>
          <a:p>
            <a:pPr marL="0" indent="0">
              <a:buNone/>
            </a:pPr>
            <a:endParaRPr lang="es-AR" dirty="0"/>
          </a:p>
        </p:txBody>
      </p:sp>
      <p:pic>
        <p:nvPicPr>
          <p:cNvPr id="4" name="Imagen 3"/>
          <p:cNvPicPr>
            <a:picLocks noChangeAspect="1"/>
          </p:cNvPicPr>
          <p:nvPr/>
        </p:nvPicPr>
        <p:blipFill>
          <a:blip r:embed="rId2"/>
          <a:stretch>
            <a:fillRect/>
          </a:stretch>
        </p:blipFill>
        <p:spPr>
          <a:xfrm>
            <a:off x="317286" y="7669813"/>
            <a:ext cx="10239375" cy="6791325"/>
          </a:xfrm>
          <a:prstGeom prst="rect">
            <a:avLst/>
          </a:prstGeom>
        </p:spPr>
      </p:pic>
      <p:pic>
        <p:nvPicPr>
          <p:cNvPr id="6" name="Picture 4" descr="File:World line-e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358" y="1717031"/>
            <a:ext cx="4581525"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81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16324"/>
          </a:xfrm>
        </p:spPr>
        <p:txBody>
          <a:bodyPr>
            <a:noAutofit/>
          </a:bodyPr>
          <a:lstStyle/>
          <a:p>
            <a:pPr algn="ctr"/>
            <a:r>
              <a:rPr lang="es-ES" sz="3400" b="1" dirty="0" smtClean="0"/>
              <a:t>INTERVALOS DE SUCESOS EN EL DIAGRAMA DE MINKOWSKI</a:t>
            </a:r>
            <a:endParaRPr lang="es-AR" sz="3400"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18984" y="1013254"/>
                <a:ext cx="11386751" cy="5932830"/>
              </a:xfrm>
            </p:spPr>
            <p:txBody>
              <a:bodyPr>
                <a:normAutofit fontScale="92500" lnSpcReduction="20000"/>
              </a:bodyPr>
              <a:lstStyle/>
              <a:p>
                <a:pPr marL="0" indent="0" algn="just">
                  <a:buNone/>
                </a:pPr>
                <a:r>
                  <a:rPr lang="es-ES" dirty="0" smtClean="0">
                    <a:solidFill>
                      <a:schemeClr val="tx1"/>
                    </a:solidFill>
                  </a:rPr>
                  <a:t>A los fines de los diagramas de </a:t>
                </a:r>
                <a:r>
                  <a:rPr lang="es-ES" dirty="0" err="1" smtClean="0">
                    <a:solidFill>
                      <a:schemeClr val="tx1"/>
                    </a:solidFill>
                  </a:rPr>
                  <a:t>Minkowski</a:t>
                </a:r>
                <a:r>
                  <a:rPr lang="es-ES" dirty="0" smtClean="0">
                    <a:solidFill>
                      <a:schemeClr val="tx1"/>
                    </a:solidFill>
                  </a:rPr>
                  <a:t>, definiremos el intervalo entre dos sucesos </a:t>
                </a:r>
                <a14:m>
                  <m:oMath xmlns:m="http://schemas.openxmlformats.org/officeDocument/2006/math">
                    <m:r>
                      <a:rPr lang="es-ES" i="1" smtClean="0">
                        <a:solidFill>
                          <a:schemeClr val="tx1"/>
                        </a:solidFill>
                        <a:latin typeface="Cambria Math" panose="02040503050406030204" pitchFamily="18" charset="0"/>
                        <a:ea typeface="Cambria Math" panose="02040503050406030204" pitchFamily="18" charset="0"/>
                      </a:rPr>
                      <m:t>∆</m:t>
                    </m:r>
                    <m:r>
                      <a:rPr lang="es-ES" b="0" i="1" smtClean="0">
                        <a:solidFill>
                          <a:schemeClr val="tx1"/>
                        </a:solidFill>
                        <a:latin typeface="Cambria Math" panose="02040503050406030204" pitchFamily="18" charset="0"/>
                        <a:ea typeface="Cambria Math" panose="02040503050406030204" pitchFamily="18" charset="0"/>
                      </a:rPr>
                      <m:t>𝑠</m:t>
                    </m:r>
                  </m:oMath>
                </a14:m>
                <a:r>
                  <a:rPr lang="es-ES" dirty="0" smtClean="0">
                    <a:solidFill>
                      <a:schemeClr val="tx1"/>
                    </a:solidFill>
                  </a:rPr>
                  <a:t> en las coordenadas </a:t>
                </a:r>
                <a14:m>
                  <m:oMath xmlns:m="http://schemas.openxmlformats.org/officeDocument/2006/math">
                    <m:d>
                      <m:dPr>
                        <m:ctrlPr>
                          <a:rPr lang="es-ES"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𝑥</m:t>
                        </m:r>
                        <m:r>
                          <a:rPr lang="es-ES" b="0" i="1" smtClean="0">
                            <a:solidFill>
                              <a:schemeClr val="tx1"/>
                            </a:solidFill>
                            <a:latin typeface="Cambria Math" panose="02040503050406030204" pitchFamily="18" charset="0"/>
                          </a:rPr>
                          <m:t>,</m:t>
                        </m:r>
                        <m:r>
                          <a:rPr lang="es-ES" b="0" i="1" smtClean="0">
                            <a:solidFill>
                              <a:schemeClr val="tx1"/>
                            </a:solidFill>
                            <a:latin typeface="Cambria Math" panose="02040503050406030204" pitchFamily="18" charset="0"/>
                          </a:rPr>
                          <m:t>𝑐𝑡</m:t>
                        </m:r>
                      </m:e>
                    </m:d>
                  </m:oMath>
                </a14:m>
                <a:r>
                  <a:rPr lang="es-AR" dirty="0" smtClean="0">
                    <a:solidFill>
                      <a:schemeClr val="tx1"/>
                    </a:solidFill>
                  </a:rPr>
                  <a:t>, de la siguiente manera:</a:t>
                </a:r>
              </a:p>
              <a:p>
                <a:pPr marL="0" indent="0" algn="just">
                  <a:buNone/>
                </a:pPr>
                <a14:m>
                  <m:oMath xmlns:m="http://schemas.openxmlformats.org/officeDocument/2006/math">
                    <m:sSup>
                      <m:sSupPr>
                        <m:ctrlPr>
                          <a:rPr lang="es-ES" b="0" i="1" smtClean="0">
                            <a:solidFill>
                              <a:schemeClr val="tx1"/>
                            </a:solidFill>
                            <a:latin typeface="Cambria Math" panose="02040503050406030204" pitchFamily="18" charset="0"/>
                          </a:rPr>
                        </m:ctrlPr>
                      </m:sSupPr>
                      <m:e>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ea typeface="Cambria Math" panose="02040503050406030204" pitchFamily="18" charset="0"/>
                              </a:rPr>
                              <m:t>∆</m:t>
                            </m:r>
                            <m:r>
                              <a:rPr lang="es-ES" b="0" i="1" smtClean="0">
                                <a:solidFill>
                                  <a:schemeClr val="tx1"/>
                                </a:solidFill>
                                <a:latin typeface="Cambria Math" panose="02040503050406030204" pitchFamily="18" charset="0"/>
                                <a:ea typeface="Cambria Math" panose="02040503050406030204" pitchFamily="18" charset="0"/>
                              </a:rPr>
                              <m:t>𝑠</m:t>
                            </m:r>
                          </m:e>
                        </m:d>
                      </m:e>
                      <m:sup>
                        <m:r>
                          <a:rPr lang="es-ES" b="0" i="1" smtClean="0">
                            <a:solidFill>
                              <a:schemeClr val="tx1"/>
                            </a:solidFill>
                            <a:latin typeface="Cambria Math" panose="02040503050406030204" pitchFamily="18" charset="0"/>
                          </a:rPr>
                          <m:t>2</m:t>
                        </m:r>
                      </m:sup>
                    </m:sSup>
                    <m:r>
                      <a:rPr lang="es-ES" b="0" i="1" smtClean="0">
                        <a:solidFill>
                          <a:schemeClr val="tx1"/>
                        </a:solidFill>
                        <a:latin typeface="Cambria Math" panose="02040503050406030204" pitchFamily="18" charset="0"/>
                      </a:rPr>
                      <m:t>=</m:t>
                    </m:r>
                    <m:sSup>
                      <m:sSupPr>
                        <m:ctrlPr>
                          <a:rPr lang="es-ES" b="0" i="1" smtClean="0">
                            <a:solidFill>
                              <a:schemeClr val="tx1"/>
                            </a:solidFill>
                            <a:latin typeface="Cambria Math" panose="02040503050406030204" pitchFamily="18" charset="0"/>
                          </a:rPr>
                        </m:ctrlPr>
                      </m:sSupPr>
                      <m:e>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rPr>
                              <m:t>𝑐</m:t>
                            </m:r>
                            <m:r>
                              <a:rPr lang="es-ES" b="0" i="1" smtClean="0">
                                <a:solidFill>
                                  <a:schemeClr val="tx1"/>
                                </a:solidFill>
                                <a:latin typeface="Cambria Math" panose="02040503050406030204" pitchFamily="18" charset="0"/>
                                <a:ea typeface="Cambria Math" panose="02040503050406030204" pitchFamily="18" charset="0"/>
                              </a:rPr>
                              <m:t>∆</m:t>
                            </m:r>
                            <m:r>
                              <a:rPr lang="es-ES" b="0" i="1" smtClean="0">
                                <a:solidFill>
                                  <a:schemeClr val="tx1"/>
                                </a:solidFill>
                                <a:latin typeface="Cambria Math" panose="02040503050406030204" pitchFamily="18" charset="0"/>
                                <a:ea typeface="Cambria Math" panose="02040503050406030204" pitchFamily="18" charset="0"/>
                              </a:rPr>
                              <m:t>𝑡</m:t>
                            </m:r>
                          </m:e>
                        </m:d>
                      </m:e>
                      <m:sup>
                        <m:r>
                          <a:rPr lang="es-ES" b="0" i="1" smtClean="0">
                            <a:solidFill>
                              <a:schemeClr val="tx1"/>
                            </a:solidFill>
                            <a:latin typeface="Cambria Math" panose="02040503050406030204" pitchFamily="18" charset="0"/>
                          </a:rPr>
                          <m:t>2</m:t>
                        </m:r>
                      </m:sup>
                    </m:sSup>
                    <m:r>
                      <a:rPr lang="es-ES" b="0" i="1" smtClean="0">
                        <a:solidFill>
                          <a:schemeClr val="tx1"/>
                        </a:solidFill>
                        <a:latin typeface="Cambria Math" panose="02040503050406030204" pitchFamily="18" charset="0"/>
                      </a:rPr>
                      <m:t>−</m:t>
                    </m:r>
                    <m:sSup>
                      <m:sSupPr>
                        <m:ctrlPr>
                          <a:rPr lang="es-ES" b="0" i="1" smtClean="0">
                            <a:solidFill>
                              <a:schemeClr val="tx1"/>
                            </a:solidFill>
                            <a:latin typeface="Cambria Math" panose="02040503050406030204" pitchFamily="18" charset="0"/>
                          </a:rPr>
                        </m:ctrlPr>
                      </m:sSupPr>
                      <m:e>
                        <m:d>
                          <m:dPr>
                            <m:ctrlPr>
                              <a:rPr lang="es-ES" b="0" i="1" smtClean="0">
                                <a:solidFill>
                                  <a:schemeClr val="tx1"/>
                                </a:solidFill>
                                <a:latin typeface="Cambria Math" panose="02040503050406030204" pitchFamily="18" charset="0"/>
                              </a:rPr>
                            </m:ctrlPr>
                          </m:dPr>
                          <m:e>
                            <m:r>
                              <a:rPr lang="es-ES" b="0" i="1" smtClean="0">
                                <a:solidFill>
                                  <a:schemeClr val="tx1"/>
                                </a:solidFill>
                                <a:latin typeface="Cambria Math" panose="02040503050406030204" pitchFamily="18" charset="0"/>
                                <a:ea typeface="Cambria Math" panose="02040503050406030204" pitchFamily="18" charset="0"/>
                              </a:rPr>
                              <m:t>∆</m:t>
                            </m:r>
                            <m:r>
                              <a:rPr lang="es-ES" b="0" i="1" smtClean="0">
                                <a:solidFill>
                                  <a:schemeClr val="tx1"/>
                                </a:solidFill>
                                <a:latin typeface="Cambria Math" panose="02040503050406030204" pitchFamily="18" charset="0"/>
                                <a:ea typeface="Cambria Math" panose="02040503050406030204" pitchFamily="18" charset="0"/>
                              </a:rPr>
                              <m:t>𝑥</m:t>
                            </m:r>
                          </m:e>
                        </m:d>
                      </m:e>
                      <m:sup>
                        <m:r>
                          <a:rPr lang="es-ES" b="0" i="1" smtClean="0">
                            <a:solidFill>
                              <a:schemeClr val="tx1"/>
                            </a:solidFill>
                            <a:latin typeface="Cambria Math" panose="02040503050406030204" pitchFamily="18" charset="0"/>
                          </a:rPr>
                          <m:t>2</m:t>
                        </m:r>
                      </m:sup>
                    </m:sSup>
                  </m:oMath>
                </a14:m>
                <a:r>
                  <a:rPr lang="es-AR" dirty="0" smtClean="0">
                    <a:solidFill>
                      <a:schemeClr val="tx1"/>
                    </a:solidFill>
                  </a:rPr>
                  <a:t> ; </a:t>
                </a:r>
                <a14:m>
                  <m:oMath xmlns:m="http://schemas.openxmlformats.org/officeDocument/2006/math">
                    <m:r>
                      <a:rPr lang="es-AR" i="1" smtClean="0">
                        <a:solidFill>
                          <a:schemeClr val="tx1"/>
                        </a:solidFill>
                        <a:latin typeface="Cambria Math" panose="02040503050406030204" pitchFamily="18" charset="0"/>
                        <a:ea typeface="Cambria Math" panose="02040503050406030204" pitchFamily="18" charset="0"/>
                      </a:rPr>
                      <m:t>∆</m:t>
                    </m:r>
                    <m:r>
                      <a:rPr lang="es-ES" b="0" i="1" smtClean="0">
                        <a:solidFill>
                          <a:schemeClr val="tx1"/>
                        </a:solidFill>
                        <a:latin typeface="Cambria Math" panose="02040503050406030204" pitchFamily="18" charset="0"/>
                        <a:ea typeface="Cambria Math" panose="02040503050406030204" pitchFamily="18" charset="0"/>
                      </a:rPr>
                      <m:t>𝑠</m:t>
                    </m:r>
                  </m:oMath>
                </a14:m>
                <a:r>
                  <a:rPr lang="es-AR" dirty="0" smtClean="0">
                    <a:solidFill>
                      <a:schemeClr val="tx1"/>
                    </a:solidFill>
                  </a:rPr>
                  <a:t>, es la distancia </a:t>
                </a:r>
                <a:r>
                  <a:rPr lang="es-AR" dirty="0" err="1" smtClean="0">
                    <a:solidFill>
                      <a:schemeClr val="tx1"/>
                    </a:solidFill>
                  </a:rPr>
                  <a:t>pseudo</a:t>
                </a:r>
                <a:r>
                  <a:rPr lang="es-AR" dirty="0" smtClean="0">
                    <a:solidFill>
                      <a:schemeClr val="tx1"/>
                    </a:solidFill>
                  </a:rPr>
                  <a:t>-euclidiana entre los dos sucesos y se denomina intervalo entre los dos sucesos. Como  </a:t>
                </a:r>
                <a14:m>
                  <m:oMath xmlns:m="http://schemas.openxmlformats.org/officeDocument/2006/math">
                    <m:r>
                      <a:rPr lang="es-AR" i="1">
                        <a:solidFill>
                          <a:schemeClr val="tx1"/>
                        </a:solidFill>
                        <a:latin typeface="Cambria Math" panose="02040503050406030204" pitchFamily="18" charset="0"/>
                        <a:ea typeface="Cambria Math" panose="02040503050406030204" pitchFamily="18" charset="0"/>
                      </a:rPr>
                      <m:t>∆</m:t>
                    </m:r>
                    <m:r>
                      <a:rPr lang="es-ES" i="1">
                        <a:solidFill>
                          <a:schemeClr val="tx1"/>
                        </a:solidFill>
                        <a:latin typeface="Cambria Math" panose="02040503050406030204" pitchFamily="18" charset="0"/>
                        <a:ea typeface="Cambria Math" panose="02040503050406030204" pitchFamily="18" charset="0"/>
                      </a:rPr>
                      <m:t>𝑠</m:t>
                    </m:r>
                  </m:oMath>
                </a14:m>
                <a:r>
                  <a:rPr lang="es-AR" dirty="0" smtClean="0">
                    <a:solidFill>
                      <a:schemeClr val="tx1"/>
                    </a:solidFill>
                  </a:rPr>
                  <a:t> es un invariante de </a:t>
                </a:r>
                <a:r>
                  <a:rPr lang="es-AR" dirty="0" err="1" smtClean="0">
                    <a:solidFill>
                      <a:schemeClr val="tx1"/>
                    </a:solidFill>
                  </a:rPr>
                  <a:t>Lorentz</a:t>
                </a:r>
                <a:r>
                  <a:rPr lang="es-AR" dirty="0" smtClean="0">
                    <a:solidFill>
                      <a:schemeClr val="tx1"/>
                    </a:solidFill>
                  </a:rPr>
                  <a:t>, tendrá el mismo valor en cualquier sistema de referencia inercial y puede ser de tres formas:</a:t>
                </a:r>
              </a:p>
              <a:p>
                <a:pPr marL="0" indent="0" algn="just">
                  <a:buNone/>
                </a:pPr>
                <a:r>
                  <a:rPr lang="es-ES" b="1" dirty="0" smtClean="0"/>
                  <a:t>- </a:t>
                </a:r>
                <a:r>
                  <a:rPr lang="es-ES" dirty="0" smtClean="0"/>
                  <a:t>Entre A y D, o A y E:</a:t>
                </a:r>
              </a:p>
              <a:p>
                <a:pPr marL="0" indent="0" algn="just">
                  <a:buNone/>
                </a:pPr>
                <a14:m>
                  <m:oMath xmlns:m="http://schemas.openxmlformats.org/officeDocument/2006/math">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𝑠</m:t>
                            </m:r>
                          </m:e>
                        </m:d>
                      </m:e>
                      <m:sup>
                        <m:r>
                          <a:rPr lang="es-ES" i="1">
                            <a:latin typeface="Cambria Math" panose="02040503050406030204" pitchFamily="18" charset="0"/>
                          </a:rPr>
                          <m:t>2</m:t>
                        </m:r>
                      </m:sup>
                    </m:sSup>
                    <m:r>
                      <a:rPr lang="es-ES" i="1" smtClean="0">
                        <a:latin typeface="Cambria Math" panose="02040503050406030204" pitchFamily="18" charset="0"/>
                        <a:ea typeface="Cambria Math" panose="02040503050406030204" pitchFamily="18" charset="0"/>
                      </a:rPr>
                      <m:t>&lt;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𝑐</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&lt;</m:t>
                    </m:r>
                    <m:d>
                      <m:dPr>
                        <m:begChr m:val="|"/>
                        <m:endChr m:val="|"/>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e>
                    </m:d>
                    <m:r>
                      <a:rPr lang="es-ES" b="0" i="1" smtClean="0">
                        <a:latin typeface="Cambria Math" panose="02040503050406030204" pitchFamily="18" charset="0"/>
                        <a:ea typeface="Cambria Math" panose="02040503050406030204" pitchFamily="18" charset="0"/>
                      </a:rPr>
                      <m:t> ↔</m:t>
                    </m:r>
                  </m:oMath>
                </a14:m>
                <a:r>
                  <a:rPr lang="es-AR" dirty="0" smtClean="0">
                    <a:solidFill>
                      <a:schemeClr val="tx1"/>
                    </a:solidFill>
                  </a:rPr>
                  <a:t>   </a:t>
                </a:r>
                <a:r>
                  <a:rPr lang="es-AR" b="1" dirty="0" smtClean="0">
                    <a:solidFill>
                      <a:schemeClr val="tx1"/>
                    </a:solidFill>
                  </a:rPr>
                  <a:t>intervalo de tipo espacial</a:t>
                </a:r>
              </a:p>
              <a:p>
                <a:pPr marL="0" indent="0" algn="just">
                  <a:buNone/>
                </a:pPr>
                <a:r>
                  <a:rPr lang="es-ES" dirty="0" smtClean="0"/>
                  <a:t>(Ninguna relación causal)</a:t>
                </a:r>
                <a:endParaRPr lang="es-ES" sz="5400" dirty="0"/>
              </a:p>
              <a:p>
                <a:pPr algn="just">
                  <a:buFontTx/>
                  <a:buChar char="-"/>
                </a:pPr>
                <a:r>
                  <a:rPr lang="es-ES" dirty="0" smtClean="0"/>
                  <a:t>Entre A y B, o A y C:</a:t>
                </a:r>
              </a:p>
              <a:p>
                <a:pPr marL="0" indent="0" algn="just">
                  <a:buNone/>
                </a:pPr>
                <a14:m>
                  <m:oMath xmlns:m="http://schemas.openxmlformats.org/officeDocument/2006/math">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𝑠</m:t>
                            </m:r>
                          </m:e>
                        </m:d>
                      </m:e>
                      <m:sup>
                        <m:r>
                          <a:rPr lang="es-ES" i="1">
                            <a:latin typeface="Cambria Math" panose="02040503050406030204" pitchFamily="18" charset="0"/>
                          </a:rPr>
                          <m:t>2</m:t>
                        </m:r>
                      </m:sup>
                    </m:sSup>
                    <m:r>
                      <a:rPr lang="es-ES" i="1" smtClean="0">
                        <a:latin typeface="Cambria Math" panose="02040503050406030204" pitchFamily="18" charset="0"/>
                        <a:ea typeface="Cambria Math" panose="02040503050406030204" pitchFamily="18" charset="0"/>
                      </a:rPr>
                      <m:t>&gt;</m:t>
                    </m:r>
                    <m:r>
                      <a:rPr lang="es-ES" i="1">
                        <a:latin typeface="Cambria Math" panose="02040503050406030204" pitchFamily="18" charset="0"/>
                        <a:ea typeface="Cambria Math" panose="02040503050406030204" pitchFamily="18" charset="0"/>
                      </a:rPr>
                      <m:t>0⇒</m:t>
                    </m:r>
                    <m:r>
                      <a:rPr lang="es-ES" i="1">
                        <a:latin typeface="Cambria Math" panose="02040503050406030204" pitchFamily="18" charset="0"/>
                        <a:ea typeface="Cambria Math" panose="02040503050406030204" pitchFamily="18" charset="0"/>
                      </a:rPr>
                      <m:t>𝑐</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𝑡</m:t>
                    </m:r>
                    <m:r>
                      <a:rPr lang="es-ES" i="1" smtClean="0">
                        <a:latin typeface="Cambria Math" panose="02040503050406030204" pitchFamily="18" charset="0"/>
                        <a:ea typeface="Cambria Math" panose="02040503050406030204" pitchFamily="18" charset="0"/>
                      </a:rPr>
                      <m:t>&gt;</m:t>
                    </m:r>
                    <m:d>
                      <m:dPr>
                        <m:begChr m:val="|"/>
                        <m:endChr m:val="|"/>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𝑥</m:t>
                        </m:r>
                      </m:e>
                    </m:d>
                    <m:r>
                      <a:rPr lang="es-ES" i="1">
                        <a:latin typeface="Cambria Math" panose="02040503050406030204" pitchFamily="18" charset="0"/>
                        <a:ea typeface="Cambria Math" panose="02040503050406030204" pitchFamily="18" charset="0"/>
                      </a:rPr>
                      <m:t> ↔</m:t>
                    </m:r>
                  </m:oMath>
                </a14:m>
                <a:r>
                  <a:rPr lang="es-AR" dirty="0"/>
                  <a:t> </a:t>
                </a:r>
                <a:r>
                  <a:rPr lang="es-AR" dirty="0" smtClean="0"/>
                  <a:t>  </a:t>
                </a:r>
                <a:r>
                  <a:rPr lang="es-AR" b="1" dirty="0" smtClean="0"/>
                  <a:t>intervalo </a:t>
                </a:r>
                <a:r>
                  <a:rPr lang="es-AR" b="1" dirty="0"/>
                  <a:t>de tipo </a:t>
                </a:r>
                <a:r>
                  <a:rPr lang="es-AR" b="1" dirty="0" smtClean="0"/>
                  <a:t>temporal</a:t>
                </a:r>
                <a:endParaRPr lang="es-AR" b="1" dirty="0"/>
              </a:p>
              <a:p>
                <a:pPr marL="0" indent="0" algn="just">
                  <a:buNone/>
                </a:pPr>
                <a:r>
                  <a:rPr lang="es-ES" dirty="0" smtClean="0"/>
                  <a:t>(Puede existir alguna </a:t>
                </a:r>
                <a:r>
                  <a:rPr lang="es-ES" dirty="0"/>
                  <a:t>relación causal</a:t>
                </a:r>
                <a:r>
                  <a:rPr lang="es-ES" dirty="0" smtClean="0"/>
                  <a:t>)</a:t>
                </a:r>
              </a:p>
              <a:p>
                <a:pPr algn="just">
                  <a:buFontTx/>
                  <a:buChar char="-"/>
                </a:pPr>
                <a:r>
                  <a:rPr lang="es-ES" dirty="0" smtClean="0"/>
                  <a:t>Entre A y F:</a:t>
                </a:r>
              </a:p>
              <a:p>
                <a:pPr marL="0" indent="0" algn="just">
                  <a:buNone/>
                </a:pPr>
                <a14:m>
                  <m:oMath xmlns:m="http://schemas.openxmlformats.org/officeDocument/2006/math">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𝑠</m:t>
                    </m:r>
                    <m:r>
                      <a:rPr lang="es-ES" b="0" i="1" smtClean="0">
                        <a:latin typeface="Cambria Math" panose="02040503050406030204" pitchFamily="18" charset="0"/>
                      </a:rPr>
                      <m:t>=</m:t>
                    </m:r>
                    <m:r>
                      <a:rPr lang="es-ES" i="1">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    </m:t>
                    </m:r>
                    <m:r>
                      <a:rPr lang="es-ES"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𝑐𝑡</m:t>
                    </m:r>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𝑥</m:t>
                        </m:r>
                      </m:e>
                    </m:d>
                    <m:r>
                      <a:rPr lang="es-ES" b="0" i="1" smtClean="0">
                        <a:latin typeface="Cambria Math" panose="02040503050406030204" pitchFamily="18" charset="0"/>
                        <a:ea typeface="Cambria Math" panose="02040503050406030204" pitchFamily="18" charset="0"/>
                      </a:rPr>
                      <m:t>   ↔</m:t>
                    </m:r>
                  </m:oMath>
                </a14:m>
                <a:r>
                  <a:rPr lang="es-ES" b="1" dirty="0" smtClean="0"/>
                  <a:t>   intervalo de tipo luminoso</a:t>
                </a:r>
              </a:p>
              <a:p>
                <a:pPr marL="0" indent="0" algn="just">
                  <a:buNone/>
                </a:pPr>
                <a:r>
                  <a:rPr lang="es-ES" dirty="0" smtClean="0"/>
                  <a:t>(Pueden estar conectados mediante una señal luminosa)</a:t>
                </a:r>
              </a:p>
              <a:p>
                <a:pPr marL="0" indent="0" algn="just">
                  <a:buNone/>
                </a:pPr>
                <a14:m>
                  <m:oMath xmlns:m="http://schemas.openxmlformats.org/officeDocument/2006/math">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𝑠</m:t>
                    </m:r>
                  </m:oMath>
                </a14:m>
                <a:r>
                  <a:rPr lang="es-ES" dirty="0" smtClean="0"/>
                  <a:t>  será espacial, temporal o luminoso desde cualquier SRI.</a:t>
                </a:r>
                <a:endParaRPr lang="es-ES" dirty="0"/>
              </a:p>
              <a:p>
                <a:pPr marL="0" indent="0" algn="just">
                  <a:buNone/>
                </a:pPr>
                <a:endParaRPr lang="es-AR" dirty="0" smtClean="0">
                  <a:solidFill>
                    <a:schemeClr val="tx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18984" y="1013254"/>
                <a:ext cx="11386751" cy="5932830"/>
              </a:xfrm>
              <a:blipFill rotWithShape="0">
                <a:blip r:embed="rId2"/>
                <a:stretch>
                  <a:fillRect l="-964" t="-2569" r="-964" b="-2980"/>
                </a:stretch>
              </a:blipFill>
            </p:spPr>
            <p:txBody>
              <a:bodyPr/>
              <a:lstStyle/>
              <a:p>
                <a:r>
                  <a:rPr lang="es-AR">
                    <a:noFill/>
                  </a:rPr>
                  <a:t> </a:t>
                </a:r>
              </a:p>
            </p:txBody>
          </p:sp>
        </mc:Fallback>
      </mc:AlternateContent>
      <p:pic>
        <p:nvPicPr>
          <p:cNvPr id="6" name="Imagen 5"/>
          <p:cNvPicPr>
            <a:picLocks noChangeAspect="1"/>
          </p:cNvPicPr>
          <p:nvPr/>
        </p:nvPicPr>
        <p:blipFill>
          <a:blip r:embed="rId3"/>
          <a:stretch>
            <a:fillRect/>
          </a:stretch>
        </p:blipFill>
        <p:spPr>
          <a:xfrm>
            <a:off x="8471182" y="3026891"/>
            <a:ext cx="3720818" cy="3472763"/>
          </a:xfrm>
          <a:prstGeom prst="rect">
            <a:avLst/>
          </a:prstGeom>
        </p:spPr>
      </p:pic>
    </p:spTree>
    <p:extLst>
      <p:ext uri="{BB962C8B-B14F-4D97-AF65-F5344CB8AC3E}">
        <p14:creationId xmlns:p14="http://schemas.microsoft.com/office/powerpoint/2010/main" val="1763697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t>RELACIÓN CAUSAL ENTRE SUCESOS</a:t>
            </a:r>
            <a:endParaRPr lang="es-AR" b="1" dirty="0"/>
          </a:p>
        </p:txBody>
      </p:sp>
      <p:pic>
        <p:nvPicPr>
          <p:cNvPr id="5" name="Marcador de contenido 4"/>
          <p:cNvPicPr>
            <a:picLocks noGrp="1" noChangeAspect="1"/>
          </p:cNvPicPr>
          <p:nvPr>
            <p:ph idx="1"/>
          </p:nvPr>
        </p:nvPicPr>
        <p:blipFill>
          <a:blip r:embed="rId2"/>
          <a:stretch>
            <a:fillRect/>
          </a:stretch>
        </p:blipFill>
        <p:spPr>
          <a:xfrm>
            <a:off x="6744963" y="2214562"/>
            <a:ext cx="4550940" cy="4351338"/>
          </a:xfrm>
          <a:prstGeom prst="rect">
            <a:avLst/>
          </a:prstGeom>
        </p:spPr>
      </p:pic>
      <p:pic>
        <p:nvPicPr>
          <p:cNvPr id="4" name="Imagen 3"/>
          <p:cNvPicPr>
            <a:picLocks noChangeAspect="1"/>
          </p:cNvPicPr>
          <p:nvPr/>
        </p:nvPicPr>
        <p:blipFill>
          <a:blip r:embed="rId3"/>
          <a:stretch>
            <a:fillRect/>
          </a:stretch>
        </p:blipFill>
        <p:spPr>
          <a:xfrm>
            <a:off x="912340" y="2099232"/>
            <a:ext cx="4800600" cy="4257675"/>
          </a:xfrm>
          <a:prstGeom prst="rect">
            <a:avLst/>
          </a:prstGeom>
        </p:spPr>
      </p:pic>
    </p:spTree>
    <p:extLst>
      <p:ext uri="{BB962C8B-B14F-4D97-AF65-F5344CB8AC3E}">
        <p14:creationId xmlns:p14="http://schemas.microsoft.com/office/powerpoint/2010/main" val="191583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480"/>
          </a:xfrm>
        </p:spPr>
        <p:txBody>
          <a:bodyPr>
            <a:normAutofit fontScale="90000"/>
          </a:bodyPr>
          <a:lstStyle/>
          <a:p>
            <a:r>
              <a:rPr lang="es-ES" dirty="0" smtClean="0"/>
              <a:t> </a:t>
            </a:r>
            <a:endParaRPr lang="es-AR" dirty="0"/>
          </a:p>
        </p:txBody>
      </p:sp>
      <p:pic>
        <p:nvPicPr>
          <p:cNvPr id="4" name="Marcador de contenido 3"/>
          <p:cNvPicPr>
            <a:picLocks noGrp="1" noChangeAspect="1"/>
          </p:cNvPicPr>
          <p:nvPr>
            <p:ph idx="1"/>
          </p:nvPr>
        </p:nvPicPr>
        <p:blipFill>
          <a:blip r:embed="rId2"/>
          <a:stretch>
            <a:fillRect/>
          </a:stretch>
        </p:blipFill>
        <p:spPr>
          <a:xfrm>
            <a:off x="838200" y="1388486"/>
            <a:ext cx="10515600" cy="3565091"/>
          </a:xfrm>
          <a:prstGeom prst="rect">
            <a:avLst/>
          </a:prstGeom>
        </p:spPr>
      </p:pic>
    </p:spTree>
    <p:extLst>
      <p:ext uri="{BB962C8B-B14F-4D97-AF65-F5344CB8AC3E}">
        <p14:creationId xmlns:p14="http://schemas.microsoft.com/office/powerpoint/2010/main" val="25394429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17470"/>
          </a:xfrm>
        </p:spPr>
        <p:txBody>
          <a:bodyPr>
            <a:normAutofit fontScale="90000"/>
          </a:bodyPr>
          <a:lstStyle/>
          <a:p>
            <a:pPr algn="ctr"/>
            <a:r>
              <a:rPr lang="es-ES" b="1" dirty="0" smtClean="0"/>
              <a:t>DIAGRAMA DE MINKOWSKI</a:t>
            </a:r>
            <a:endParaRPr lang="es-AR"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782596"/>
                <a:ext cx="10515600" cy="6075404"/>
              </a:xfrm>
            </p:spPr>
            <p:txBody>
              <a:bodyPr>
                <a:normAutofit fontScale="85000" lnSpcReduction="20000"/>
              </a:bodyPr>
              <a:lstStyle/>
              <a:p>
                <a:pPr marL="0" indent="0">
                  <a:buNone/>
                </a:pPr>
                <a:r>
                  <a:rPr lang="es-ES" dirty="0" smtClean="0"/>
                  <a:t>Queremos dibujar un sistema de referencia S’</a:t>
                </a:r>
              </a:p>
              <a:p>
                <a:pPr marL="0" indent="0">
                  <a:buNone/>
                </a:pPr>
                <a:r>
                  <a:rPr lang="es-ES" dirty="0"/>
                  <a:t>q</a:t>
                </a:r>
                <a:r>
                  <a:rPr lang="es-ES" dirty="0" smtClean="0"/>
                  <a:t>ue se mueve con velocidad </a:t>
                </a:r>
                <a14:m>
                  <m:oMath xmlns:m="http://schemas.openxmlformats.org/officeDocument/2006/math">
                    <m:acc>
                      <m:accPr>
                        <m:chr m:val="̅"/>
                        <m:ctrlPr>
                          <a:rPr lang="es-ES" i="1" smtClean="0">
                            <a:latin typeface="Cambria Math" panose="02040503050406030204" pitchFamily="18" charset="0"/>
                          </a:rPr>
                        </m:ctrlPr>
                      </m:accPr>
                      <m:e>
                        <m:r>
                          <a:rPr lang="es-ES" b="0" i="1" smtClean="0">
                            <a:latin typeface="Cambria Math" panose="02040503050406030204" pitchFamily="18" charset="0"/>
                          </a:rPr>
                          <m:t>𝑣</m:t>
                        </m:r>
                      </m:e>
                    </m:acc>
                    <m:r>
                      <a:rPr lang="es-ES" b="0" i="1" smtClean="0">
                        <a:latin typeface="Cambria Math" panose="02040503050406030204" pitchFamily="18" charset="0"/>
                      </a:rPr>
                      <m:t>=</m:t>
                    </m:r>
                    <m:r>
                      <a:rPr lang="es-ES" b="0" i="1" smtClean="0">
                        <a:latin typeface="Cambria Math" panose="02040503050406030204" pitchFamily="18" charset="0"/>
                      </a:rPr>
                      <m:t>𝑣</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𝑖</m:t>
                        </m:r>
                      </m:e>
                    </m:acc>
                  </m:oMath>
                </a14:m>
                <a:r>
                  <a:rPr lang="es-ES" dirty="0" smtClean="0"/>
                  <a:t> con</a:t>
                </a:r>
              </a:p>
              <a:p>
                <a:pPr marL="0" indent="0">
                  <a:buNone/>
                </a:pPr>
                <a:r>
                  <a:rPr lang="es-ES" dirty="0"/>
                  <a:t>r</a:t>
                </a:r>
                <a:r>
                  <a:rPr lang="es-ES" dirty="0" smtClean="0"/>
                  <a:t>especto al sistema S; los nuevos ejes no van</a:t>
                </a:r>
              </a:p>
              <a:p>
                <a:pPr marL="0" indent="0">
                  <a:buNone/>
                </a:pPr>
                <a:r>
                  <a:rPr lang="es-ES" dirty="0"/>
                  <a:t>a</a:t>
                </a:r>
                <a:r>
                  <a:rPr lang="es-ES" dirty="0" smtClean="0"/>
                  <a:t> ser ortogonales porque deben satisfacer las</a:t>
                </a:r>
              </a:p>
              <a:p>
                <a:pPr marL="0" indent="0">
                  <a:buNone/>
                </a:pPr>
                <a:r>
                  <a:rPr lang="es-ES" dirty="0" smtClean="0"/>
                  <a:t>Transformaciones de </a:t>
                </a:r>
                <a:r>
                  <a:rPr lang="es-ES" dirty="0" err="1" smtClean="0"/>
                  <a:t>Lorentz</a:t>
                </a:r>
                <a:r>
                  <a:rPr lang="es-ES" dirty="0" smtClean="0"/>
                  <a:t>:</a:t>
                </a:r>
              </a:p>
              <a:p>
                <a:pPr marL="0" indent="0">
                  <a:buNone/>
                </a:pPr>
                <a:endParaRPr lang="es-ES" sz="900" dirty="0" smtClean="0"/>
              </a:p>
              <a:p>
                <a:pPr marL="0" indent="0">
                  <a:buNone/>
                </a:pP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𝑐𝑡</m:t>
                        </m:r>
                      </m:num>
                      <m:den>
                        <m:sSup>
                          <m:sSupPr>
                            <m:ctrlPr>
                              <a:rPr lang="es-ES" b="0" i="1" smtClean="0">
                                <a:latin typeface="Cambria Math" panose="02040503050406030204" pitchFamily="18" charset="0"/>
                              </a:rPr>
                            </m:ctrlPr>
                          </m:sSupPr>
                          <m:e>
                            <m:d>
                              <m:dPr>
                                <m:ctrlPr>
                                  <a:rPr lang="es-ES" b="0" i="1" smtClean="0">
                                    <a:latin typeface="Cambria Math" panose="02040503050406030204" pitchFamily="18" charset="0"/>
                                  </a:rPr>
                                </m:ctrlPr>
                              </m:dPr>
                              <m:e>
                                <m:r>
                                  <a:rPr lang="es-ES" b="0" i="1" smtClean="0">
                                    <a:latin typeface="Cambria Math" panose="02040503050406030204" pitchFamily="18" charset="0"/>
                                  </a:rPr>
                                  <m:t>1−</m:t>
                                </m:r>
                                <m:sSup>
                                  <m:sSupPr>
                                    <m:ctrlPr>
                                      <a:rPr lang="es-ES" b="0" i="1" smtClean="0">
                                        <a:latin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rPr>
                                      <m:t>2</m:t>
                                    </m:r>
                                  </m:sup>
                                </m:sSup>
                              </m:e>
                            </m:d>
                          </m:e>
                          <m:sup>
                            <m:f>
                              <m:fPr>
                                <m:type m:val="lin"/>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2</m:t>
                                </m:r>
                              </m:den>
                            </m:f>
                          </m:sup>
                        </m:sSup>
                      </m:den>
                    </m:f>
                  </m:oMath>
                </a14:m>
                <a:r>
                  <a:rPr lang="es-ES" dirty="0" smtClean="0"/>
                  <a:t>       ó      </a:t>
                </a:r>
                <a14:m>
                  <m:oMath xmlns:m="http://schemas.openxmlformats.org/officeDocument/2006/math">
                    <m:r>
                      <a:rPr lang="es-ES" b="0" i="1" smtClean="0">
                        <a:latin typeface="Cambria Math" panose="02040503050406030204" pitchFamily="18" charset="0"/>
                      </a:rPr>
                      <m:t>𝑥</m:t>
                    </m:r>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m:t>
                            </m:r>
                          </m:sup>
                        </m:sSup>
                        <m:r>
                          <a:rPr lang="es-ES" i="1">
                            <a:latin typeface="Cambria Math" panose="02040503050406030204" pitchFamily="18" charset="0"/>
                          </a:rPr>
                          <m:t>+</m:t>
                        </m:r>
                        <m:r>
                          <a:rPr lang="es-ES" i="1">
                            <a:latin typeface="Cambria Math" panose="02040503050406030204" pitchFamily="18" charset="0"/>
                            <a:ea typeface="Cambria Math" panose="02040503050406030204" pitchFamily="18" charset="0"/>
                          </a:rPr>
                          <m:t>𝛽</m:t>
                        </m:r>
                        <m:r>
                          <a:rPr lang="es-ES" i="1">
                            <a:latin typeface="Cambria Math" panose="02040503050406030204" pitchFamily="18" charset="0"/>
                            <a:ea typeface="Cambria Math" panose="02040503050406030204" pitchFamily="18" charset="0"/>
                          </a:rPr>
                          <m:t>𝑐</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𝑡</m:t>
                            </m:r>
                          </m:e>
                          <m:sup>
                            <m:r>
                              <a:rPr lang="es-ES" i="1">
                                <a:latin typeface="Cambria Math" panose="02040503050406030204" pitchFamily="18" charset="0"/>
                                <a:ea typeface="Cambria Math" panose="02040503050406030204" pitchFamily="18" charset="0"/>
                              </a:rPr>
                              <m:t>′</m:t>
                            </m:r>
                          </m:sup>
                        </m:sSup>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oMath>
                </a14:m>
                <a:endParaRPr lang="es-ES" dirty="0" smtClean="0"/>
              </a:p>
              <a:p>
                <a:pPr marL="0" indent="0">
                  <a:buNone/>
                </a:pPr>
                <a:endParaRPr lang="es-ES" sz="900" dirty="0" smtClean="0"/>
              </a:p>
              <a:p>
                <a:pPr marL="0" indent="0">
                  <a:buNone/>
                </a:pPr>
                <a14:m>
                  <m:oMath xmlns:m="http://schemas.openxmlformats.org/officeDocument/2006/math">
                    <m:r>
                      <a:rPr lang="es-ES" b="0" i="1" smtClean="0">
                        <a:latin typeface="Cambria Math" panose="02040503050406030204" pitchFamily="18" charset="0"/>
                      </a:rPr>
                      <m:t>𝑐</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𝑐𝑡</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𝑥</m:t>
                        </m:r>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oMath>
                </a14:m>
                <a:r>
                  <a:rPr lang="es-AR" dirty="0" smtClean="0"/>
                  <a:t>      </a:t>
                </a:r>
                <a:r>
                  <a:rPr lang="es-AR" dirty="0" err="1" smtClean="0"/>
                  <a:t>ó</a:t>
                </a:r>
                <a:r>
                  <a:rPr lang="es-AR" dirty="0" smtClean="0"/>
                  <a:t>      </a:t>
                </a:r>
                <a14:m>
                  <m:oMath xmlns:m="http://schemas.openxmlformats.org/officeDocument/2006/math">
                    <m:r>
                      <a:rPr lang="es-ES" b="0" i="1" smtClean="0">
                        <a:latin typeface="Cambria Math" panose="02040503050406030204" pitchFamily="18" charset="0"/>
                      </a:rPr>
                      <m:t>𝑐𝑡</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𝑐</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𝑥</m:t>
                            </m:r>
                          </m:e>
                          <m:sup>
                            <m:r>
                              <a:rPr lang="es-ES" b="0" i="1" smtClean="0">
                                <a:latin typeface="Cambria Math" panose="02040503050406030204" pitchFamily="18" charset="0"/>
                                <a:ea typeface="Cambria Math" panose="02040503050406030204" pitchFamily="18" charset="0"/>
                              </a:rPr>
                              <m:t>′</m:t>
                            </m:r>
                          </m:sup>
                        </m:sSup>
                      </m:num>
                      <m:den>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panose="02040503050406030204" pitchFamily="18" charset="0"/>
                                  </a:rPr>
                                  <m:t>1−</m:t>
                                </m:r>
                                <m:sSup>
                                  <m:sSupPr>
                                    <m:ctrlPr>
                                      <a:rPr lang="es-ES" i="1">
                                        <a:latin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rPr>
                                      <m:t>2</m:t>
                                    </m:r>
                                  </m:sup>
                                </m:sSup>
                              </m:e>
                            </m:d>
                          </m:e>
                          <m:sup>
                            <m:f>
                              <m:fPr>
                                <m:type m:val="lin"/>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2</m:t>
                                </m:r>
                              </m:den>
                            </m:f>
                          </m:sup>
                        </m:sSup>
                      </m:den>
                    </m:f>
                  </m:oMath>
                </a14:m>
                <a:endParaRPr lang="es-AR" dirty="0" smtClean="0"/>
              </a:p>
              <a:p>
                <a:pPr marL="0" indent="0">
                  <a:buNone/>
                </a:pPr>
                <a:endParaRPr lang="es-AR" sz="900" dirty="0" smtClean="0"/>
              </a:p>
              <a:p>
                <a:pPr marL="0" indent="0">
                  <a:lnSpc>
                    <a:spcPct val="160000"/>
                  </a:lnSpc>
                  <a:spcBef>
                    <a:spcPts val="0"/>
                  </a:spcBef>
                  <a:buNone/>
                </a:pPr>
                <a:r>
                  <a:rPr lang="es-ES" dirty="0" smtClean="0"/>
                  <a:t>Ubiquemos los ejes de S’. El eje </a:t>
                </a:r>
                <a14:m>
                  <m:oMath xmlns:m="http://schemas.openxmlformats.org/officeDocument/2006/math">
                    <m:r>
                      <a:rPr lang="es-ES" i="1">
                        <a:latin typeface="Cambria Math" panose="02040503050406030204" pitchFamily="18" charset="0"/>
                      </a:rPr>
                      <m:t>𝑐</m:t>
                    </m:r>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m:t>
                        </m:r>
                      </m:sup>
                    </m:sSup>
                  </m:oMath>
                </a14:m>
                <a:r>
                  <a:rPr lang="es-ES" dirty="0" smtClean="0"/>
                  <a:t> corresponde a hacer </a:t>
                </a: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=0</m:t>
                    </m:r>
                  </m:oMath>
                </a14:m>
                <a:r>
                  <a:rPr lang="es-AR" dirty="0" smtClean="0"/>
                  <a:t> en la primera ecuación y el eje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m:t>
                        </m:r>
                      </m:sup>
                    </m:sSup>
                  </m:oMath>
                </a14:m>
                <a:r>
                  <a:rPr lang="es-AR" dirty="0" smtClean="0"/>
                  <a:t> corresponde a hacer </a:t>
                </a:r>
                <a14:m>
                  <m:oMath xmlns:m="http://schemas.openxmlformats.org/officeDocument/2006/math">
                    <m:r>
                      <a:rPr lang="es-ES" i="1">
                        <a:latin typeface="Cambria Math" panose="02040503050406030204" pitchFamily="18" charset="0"/>
                      </a:rPr>
                      <m:t>𝑐</m:t>
                    </m:r>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m:t>
                        </m:r>
                      </m:sup>
                    </m:sSup>
                    <m:r>
                      <a:rPr lang="es-ES" b="0" i="1" smtClean="0">
                        <a:latin typeface="Cambria Math" panose="02040503050406030204" pitchFamily="18" charset="0"/>
                      </a:rPr>
                      <m:t>=0</m:t>
                    </m:r>
                  </m:oMath>
                </a14:m>
                <a:r>
                  <a:rPr lang="es-AR" dirty="0" smtClean="0"/>
                  <a:t> en la segunda, resulta:      Eje </a:t>
                </a:r>
                <a14:m>
                  <m:oMath xmlns:m="http://schemas.openxmlformats.org/officeDocument/2006/math">
                    <m:r>
                      <a:rPr lang="es-ES" i="1">
                        <a:latin typeface="Cambria Math" panose="02040503050406030204" pitchFamily="18" charset="0"/>
                      </a:rPr>
                      <m:t>𝑐</m:t>
                    </m:r>
                    <m:sSup>
                      <m:sSupPr>
                        <m:ctrlPr>
                          <a:rPr lang="es-ES" i="1">
                            <a:latin typeface="Cambria Math" panose="02040503050406030204" pitchFamily="18" charset="0"/>
                          </a:rPr>
                        </m:ctrlPr>
                      </m:sSupPr>
                      <m:e>
                        <m:r>
                          <a:rPr lang="es-ES" i="1">
                            <a:latin typeface="Cambria Math" panose="02040503050406030204" pitchFamily="18" charset="0"/>
                          </a:rPr>
                          <m:t>𝑡</m:t>
                        </m:r>
                      </m:e>
                      <m:sup>
                        <m:r>
                          <a:rPr lang="es-ES" i="1">
                            <a:latin typeface="Cambria Math" panose="02040503050406030204" pitchFamily="18" charset="0"/>
                          </a:rPr>
                          <m:t>′</m:t>
                        </m:r>
                      </m:sup>
                    </m:sSup>
                  </m:oMath>
                </a14:m>
                <a:r>
                  <a:rPr lang="es-AR" dirty="0" smtClean="0"/>
                  <a:t>: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𝑐𝑡</m:t>
                    </m:r>
                  </m:oMath>
                </a14:m>
                <a:r>
                  <a:rPr lang="es-ES" dirty="0" smtClean="0"/>
                  <a:t>,     Eje </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𝑥</m:t>
                        </m:r>
                      </m:e>
                      <m:sup>
                        <m:r>
                          <a:rPr lang="es-ES" i="1">
                            <a:latin typeface="Cambria Math" panose="02040503050406030204" pitchFamily="18" charset="0"/>
                          </a:rPr>
                          <m:t>′</m:t>
                        </m:r>
                      </m:sup>
                    </m:sSup>
                  </m:oMath>
                </a14:m>
                <a:r>
                  <a:rPr lang="es-AR" dirty="0" smtClean="0"/>
                  <a:t>:   </a:t>
                </a:r>
                <a14:m>
                  <m:oMath xmlns:m="http://schemas.openxmlformats.org/officeDocument/2006/math">
                    <m:r>
                      <a:rPr lang="es-ES" b="0" i="1" smtClean="0">
                        <a:latin typeface="Cambria Math" panose="02040503050406030204" pitchFamily="18" charset="0"/>
                      </a:rPr>
                      <m:t>𝑐𝑡</m:t>
                    </m:r>
                    <m:r>
                      <a:rPr lang="es-ES"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𝑥</m:t>
                    </m:r>
                  </m:oMath>
                </a14:m>
                <a:endParaRPr lang="es-AR" dirty="0" smtClean="0"/>
              </a:p>
              <a:p>
                <a:pPr marL="0" indent="0">
                  <a:lnSpc>
                    <a:spcPct val="160000"/>
                  </a:lnSpc>
                  <a:spcBef>
                    <a:spcPts val="0"/>
                  </a:spcBef>
                  <a:buNone/>
                </a:pPr>
                <a:r>
                  <a:rPr lang="es-ES" dirty="0"/>
                  <a:t>d</a:t>
                </a:r>
                <a:r>
                  <a:rPr lang="es-ES" dirty="0" smtClean="0"/>
                  <a:t>e donde se obtiene que: </a:t>
                </a:r>
                <a14:m>
                  <m:oMath xmlns:m="http://schemas.openxmlformats.org/officeDocument/2006/math">
                    <m:r>
                      <a:rPr lang="es-ES" b="0" i="1" smtClean="0">
                        <a:latin typeface="Cambria Math" panose="02040503050406030204" pitchFamily="18" charset="0"/>
                      </a:rPr>
                      <m:t>𝑡𝑔</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𝛼</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𝛽</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𝑣</m:t>
                        </m:r>
                      </m:num>
                      <m:den>
                        <m:r>
                          <a:rPr lang="es-ES" b="0" i="1" smtClean="0">
                            <a:latin typeface="Cambria Math" panose="02040503050406030204" pitchFamily="18" charset="0"/>
                            <a:ea typeface="Cambria Math" panose="02040503050406030204" pitchFamily="18" charset="0"/>
                          </a:rPr>
                          <m:t>𝑐</m:t>
                        </m:r>
                      </m:den>
                    </m:f>
                  </m:oMath>
                </a14:m>
                <a:r>
                  <a:rPr lang="es-ES" dirty="0" smtClean="0"/>
                  <a:t> </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782596"/>
                <a:ext cx="10515600" cy="6075404"/>
              </a:xfrm>
              <a:blipFill rotWithShape="0">
                <a:blip r:embed="rId2"/>
                <a:stretch>
                  <a:fillRect l="-928" t="-2307" r="-580"/>
                </a:stretch>
              </a:blipFill>
            </p:spPr>
            <p:txBody>
              <a:bodyPr/>
              <a:lstStyle/>
              <a:p>
                <a:r>
                  <a:rPr lang="es-AR">
                    <a:noFill/>
                  </a:rPr>
                  <a:t> </a:t>
                </a:r>
              </a:p>
            </p:txBody>
          </p:sp>
        </mc:Fallback>
      </mc:AlternateContent>
      <p:pic>
        <p:nvPicPr>
          <p:cNvPr id="4" name="Imagen 3"/>
          <p:cNvPicPr>
            <a:picLocks noChangeAspect="1"/>
          </p:cNvPicPr>
          <p:nvPr/>
        </p:nvPicPr>
        <p:blipFill>
          <a:blip r:embed="rId3"/>
          <a:stretch>
            <a:fillRect/>
          </a:stretch>
        </p:blipFill>
        <p:spPr>
          <a:xfrm>
            <a:off x="7339527" y="1348346"/>
            <a:ext cx="3952875" cy="3676650"/>
          </a:xfrm>
          <a:prstGeom prst="rect">
            <a:avLst/>
          </a:prstGeom>
        </p:spPr>
      </p:pic>
    </p:spTree>
    <p:extLst>
      <p:ext uri="{BB962C8B-B14F-4D97-AF65-F5344CB8AC3E}">
        <p14:creationId xmlns:p14="http://schemas.microsoft.com/office/powerpoint/2010/main" val="3017544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3364"/>
            <a:ext cx="10515600" cy="87956"/>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94270" y="-65903"/>
                <a:ext cx="11409406" cy="6804454"/>
              </a:xfrm>
            </p:spPr>
            <p:txBody>
              <a:bodyPr/>
              <a:lstStyle/>
              <a:p>
                <a:pPr marL="0" indent="0">
                  <a:buNone/>
                </a:pPr>
                <a:r>
                  <a:rPr lang="es-ES" dirty="0" smtClean="0"/>
                  <a:t>Las unidades en los ejes no son las mismas en los dos sistemas. Las unidades sobre </a:t>
                </a:r>
                <a14:m>
                  <m:oMath xmlns:m="http://schemas.openxmlformats.org/officeDocument/2006/math">
                    <m:r>
                      <a:rPr lang="es-ES" b="0" i="1" smtClean="0">
                        <a:latin typeface="Cambria Math" panose="02040503050406030204" pitchFamily="18" charset="0"/>
                      </a:rPr>
                      <m:t>𝑥</m:t>
                    </m:r>
                    <m:r>
                      <a:rPr lang="es-ES" b="0" i="1" smtClean="0">
                        <a:latin typeface="Cambria Math" panose="02040503050406030204" pitchFamily="18" charset="0"/>
                      </a:rPr>
                      <m:t>′</m:t>
                    </m:r>
                  </m:oMath>
                </a14:m>
                <a:r>
                  <a:rPr lang="es-ES" dirty="0" smtClean="0"/>
                  <a:t> (</a:t>
                </a:r>
                <a14:m>
                  <m:oMath xmlns:m="http://schemas.openxmlformats.org/officeDocument/2006/math">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𝑥</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=1, </m:t>
                    </m:r>
                    <m:r>
                      <a:rPr lang="es-ES" b="0" i="1" dirty="0" smtClean="0">
                        <a:latin typeface="Cambria Math" panose="02040503050406030204" pitchFamily="18" charset="0"/>
                      </a:rPr>
                      <m:t>𝑐</m:t>
                    </m:r>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𝑡</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=0</m:t>
                    </m:r>
                  </m:oMath>
                </a14:m>
                <a:r>
                  <a:rPr lang="es-ES" dirty="0" smtClean="0"/>
                  <a:t>) y sobre </a:t>
                </a:r>
                <a14:m>
                  <m:oMath xmlns:m="http://schemas.openxmlformats.org/officeDocument/2006/math">
                    <m:r>
                      <a:rPr lang="es-ES" b="0" i="1" smtClean="0">
                        <a:latin typeface="Cambria Math" panose="02040503050406030204" pitchFamily="18" charset="0"/>
                      </a:rPr>
                      <m:t>𝑐𝑡</m:t>
                    </m:r>
                    <m:r>
                      <a:rPr lang="es-ES" b="0" i="1" smtClean="0">
                        <a:latin typeface="Cambria Math" panose="02040503050406030204" pitchFamily="18" charset="0"/>
                      </a:rPr>
                      <m:t>′</m:t>
                    </m:r>
                  </m:oMath>
                </a14:m>
                <a:r>
                  <a:rPr lang="es-ES" dirty="0" smtClean="0"/>
                  <a:t> (</a:t>
                </a:r>
                <a14:m>
                  <m:oMath xmlns:m="http://schemas.openxmlformats.org/officeDocument/2006/math">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𝑥</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=0, </m:t>
                    </m:r>
                    <m:r>
                      <a:rPr lang="es-ES" b="0" i="1" dirty="0" smtClean="0">
                        <a:latin typeface="Cambria Math" panose="02040503050406030204" pitchFamily="18" charset="0"/>
                      </a:rPr>
                      <m:t>𝑐</m:t>
                    </m:r>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𝑡</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=1)</m:t>
                    </m:r>
                  </m:oMath>
                </a14:m>
                <a:r>
                  <a:rPr lang="es-ES" dirty="0" smtClean="0"/>
                  <a:t> tienen coordenadas:</a:t>
                </a:r>
              </a:p>
              <a:p>
                <a:pPr marL="0" indent="0">
                  <a:buNone/>
                </a:pPr>
                <a14:m>
                  <m:oMath xmlns:m="http://schemas.openxmlformats.org/officeDocument/2006/math">
                    <m:sSup>
                      <m:sSupPr>
                        <m:ctrlPr>
                          <a:rPr lang="es-ES" b="0" i="1" smtClean="0">
                            <a:latin typeface="Cambria Math" panose="02040503050406030204" pitchFamily="18" charset="0"/>
                          </a:rPr>
                        </m:ctrlPr>
                      </m:sSupPr>
                      <m:e>
                        <m:r>
                          <a:rPr lang="es-ES" b="0" i="1" smtClean="0">
                            <a:latin typeface="Cambria Math" panose="02040503050406030204" pitchFamily="18" charset="0"/>
                          </a:rPr>
                          <m:t>𝑥</m:t>
                        </m:r>
                      </m:e>
                      <m:sup>
                        <m:r>
                          <a:rPr lang="es-ES" b="0" i="1" smtClean="0">
                            <a:latin typeface="Cambria Math" panose="02040503050406030204" pitchFamily="18" charset="0"/>
                          </a:rPr>
                          <m:t>′</m:t>
                        </m:r>
                      </m:sup>
                    </m:sSup>
                    <m:r>
                      <a:rPr lang="es-ES" b="0" i="1" smtClean="0">
                        <a:latin typeface="Cambria Math" panose="02040503050406030204" pitchFamily="18" charset="0"/>
                      </a:rPr>
                      <m:t>=1 </m:t>
                    </m:r>
                    <m:r>
                      <a:rPr lang="es-ES" b="0" i="1" smtClean="0">
                        <a:latin typeface="Cambria Math" panose="02040503050406030204" pitchFamily="18" charset="0"/>
                        <a:ea typeface="Cambria Math" panose="02040503050406030204" pitchFamily="18" charset="0"/>
                      </a:rPr>
                      <m:t>⇒</m:t>
                    </m:r>
                    <m:d>
                      <m:dPr>
                        <m:begChr m:val="{"/>
                        <m:endChr m:val=""/>
                        <m:ctrlPr>
                          <a:rPr lang="es-ES" b="0" i="1" smtClean="0">
                            <a:latin typeface="Cambria Math" panose="02040503050406030204" pitchFamily="18" charset="0"/>
                            <a:ea typeface="Cambria Math" panose="02040503050406030204" pitchFamily="18" charset="0"/>
                          </a:rPr>
                        </m:ctrlPr>
                      </m:dPr>
                      <m:e>
                        <m:eqArr>
                          <m:eqArrPr>
                            <m:ctrlPr>
                              <a:rPr lang="es-ES" b="0" i="1" smtClean="0">
                                <a:latin typeface="Cambria Math" panose="02040503050406030204" pitchFamily="18" charset="0"/>
                                <a:ea typeface="Cambria Math" panose="02040503050406030204" pitchFamily="18" charset="0"/>
                              </a:rPr>
                            </m:ctrlPr>
                          </m:eqArrPr>
                          <m:e>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sSup>
                                  <m:sSupPr>
                                    <m:ctrlPr>
                                      <a:rPr lang="es-ES" b="0" i="1" smtClean="0">
                                        <a:latin typeface="Cambria Math" panose="02040503050406030204" pitchFamily="18" charset="0"/>
                                        <a:ea typeface="Cambria Math" panose="02040503050406030204" pitchFamily="18" charset="0"/>
                                      </a:rPr>
                                    </m:ctrlPr>
                                  </m:sSupPr>
                                  <m:e>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1−</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𝛽</m:t>
                                            </m:r>
                                          </m:e>
                                          <m:sup>
                                            <m:r>
                                              <a:rPr lang="es-ES" b="0" i="1" smtClean="0">
                                                <a:latin typeface="Cambria Math" panose="02040503050406030204" pitchFamily="18" charset="0"/>
                                                <a:ea typeface="Cambria Math" panose="02040503050406030204" pitchFamily="18" charset="0"/>
                                              </a:rPr>
                                              <m:t>2</m:t>
                                            </m:r>
                                          </m:sup>
                                        </m:sSup>
                                      </m:e>
                                    </m:d>
                                  </m:e>
                                  <m:sup>
                                    <m:f>
                                      <m:fPr>
                                        <m:type m:val="lin"/>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2</m:t>
                                        </m:r>
                                      </m:den>
                                    </m:f>
                                  </m:sup>
                                </m:sSup>
                              </m:den>
                            </m:f>
                          </m:e>
                          <m:e>
                            <m:r>
                              <a:rPr lang="es-ES" b="0" i="1" smtClean="0">
                                <a:latin typeface="Cambria Math" panose="02040503050406030204" pitchFamily="18" charset="0"/>
                                <a:ea typeface="Cambria Math" panose="02040503050406030204" pitchFamily="18" charset="0"/>
                              </a:rPr>
                              <m:t>𝑐𝑡</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𝛽</m:t>
                                </m:r>
                              </m:num>
                              <m:den>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den>
                            </m:f>
                          </m:e>
                        </m:eqArr>
                      </m:e>
                    </m:d>
                    <m:r>
                      <a:rPr lang="es-ES" b="0" i="1" smtClean="0">
                        <a:latin typeface="Cambria Math" panose="02040503050406030204" pitchFamily="18" charset="0"/>
                        <a:ea typeface="Cambria Math" panose="02040503050406030204" pitchFamily="18" charset="0"/>
                      </a:rPr>
                      <m:t> </m:t>
                    </m:r>
                  </m:oMath>
                </a14:m>
                <a:r>
                  <a:rPr lang="es-ES" dirty="0" smtClean="0"/>
                  <a:t>          </a:t>
                </a:r>
                <a14:m>
                  <m:oMath xmlns:m="http://schemas.openxmlformats.org/officeDocument/2006/math">
                    <m:r>
                      <a:rPr lang="es-ES" b="0" i="1" dirty="0" smtClean="0">
                        <a:latin typeface="Cambria Math" panose="02040503050406030204" pitchFamily="18" charset="0"/>
                      </a:rPr>
                      <m:t>𝑐</m:t>
                    </m:r>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𝑡</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=1</m:t>
                    </m:r>
                    <m:r>
                      <a:rPr lang="es-ES" i="1">
                        <a:latin typeface="Cambria Math" panose="02040503050406030204" pitchFamily="18" charset="0"/>
                        <a:ea typeface="Cambria Math" panose="02040503050406030204" pitchFamily="18" charset="0"/>
                      </a:rPr>
                      <m:t>⇒</m:t>
                    </m:r>
                    <m:d>
                      <m:dPr>
                        <m:begChr m:val="{"/>
                        <m:endChr m:val=""/>
                        <m:ctrlPr>
                          <a:rPr lang="es-ES" i="1" smtClean="0">
                            <a:latin typeface="Cambria Math" panose="02040503050406030204" pitchFamily="18" charset="0"/>
                            <a:ea typeface="Cambria Math" panose="02040503050406030204" pitchFamily="18" charset="0"/>
                          </a:rPr>
                        </m:ctrlPr>
                      </m:dPr>
                      <m:e>
                        <m:eqArr>
                          <m:eqArrPr>
                            <m:ctrlPr>
                              <a:rPr lang="es-ES" i="1">
                                <a:latin typeface="Cambria Math" panose="02040503050406030204" pitchFamily="18" charset="0"/>
                                <a:ea typeface="Cambria Math" panose="02040503050406030204" pitchFamily="18" charset="0"/>
                              </a:rPr>
                            </m:ctrlPr>
                          </m:eqArrPr>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𝛽</m:t>
                                </m:r>
                              </m:num>
                              <m:den>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den>
                            </m:f>
                          </m:e>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den>
                            </m:f>
                          </m:e>
                        </m:eqArr>
                      </m:e>
                    </m:d>
                  </m:oMath>
                </a14:m>
                <a:r>
                  <a:rPr lang="es-ES" dirty="0" smtClean="0"/>
                  <a:t>           </a:t>
                </a:r>
                <a14:m>
                  <m:oMath xmlns:m="http://schemas.openxmlformats.org/officeDocument/2006/math">
                    <m:r>
                      <a:rPr lang="es-ES" b="0" i="1" dirty="0" smtClean="0">
                        <a:latin typeface="Cambria Math" panose="02040503050406030204" pitchFamily="18" charset="0"/>
                      </a:rPr>
                      <m:t>𝐸</m:t>
                    </m:r>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sSup>
                                  <m:sSupPr>
                                    <m:ctrlPr>
                                      <a:rPr lang="es-ES" i="1" smtClean="0">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num>
                      <m:den>
                        <m:sSup>
                          <m:sSupPr>
                            <m:ctrlPr>
                              <a:rPr lang="es-ES" i="1">
                                <a:latin typeface="Cambria Math" panose="02040503050406030204" pitchFamily="18" charset="0"/>
                                <a:ea typeface="Cambria Math" panose="02040503050406030204" pitchFamily="18" charset="0"/>
                              </a:rPr>
                            </m:ctrlPr>
                          </m:sSupPr>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1−</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𝛽</m:t>
                                    </m:r>
                                  </m:e>
                                  <m:sup>
                                    <m:r>
                                      <a:rPr lang="es-ES" i="1">
                                        <a:latin typeface="Cambria Math" panose="02040503050406030204" pitchFamily="18" charset="0"/>
                                        <a:ea typeface="Cambria Math" panose="02040503050406030204" pitchFamily="18" charset="0"/>
                                      </a:rPr>
                                      <m:t>2</m:t>
                                    </m:r>
                                  </m:sup>
                                </m:sSup>
                              </m:e>
                            </m:d>
                          </m:e>
                          <m:sup>
                            <m:f>
                              <m:fPr>
                                <m:type m:val="lin"/>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2</m:t>
                                </m:r>
                              </m:den>
                            </m:f>
                          </m:sup>
                        </m:sSup>
                      </m:den>
                    </m:f>
                  </m:oMath>
                </a14:m>
                <a:r>
                  <a:rPr lang="es-ES" dirty="0" smtClean="0"/>
                  <a:t> </a:t>
                </a:r>
              </a:p>
              <a:p>
                <a:pPr marL="0" indent="0">
                  <a:buNone/>
                </a:pPr>
                <a:r>
                  <a:rPr lang="es-ES" dirty="0" smtClean="0"/>
                  <a:t>E = escala, variable, dependiente de v/c</a:t>
                </a:r>
              </a:p>
              <a:p>
                <a:pPr marL="0" indent="0">
                  <a:buNone/>
                </a:pPr>
                <a:r>
                  <a:rPr lang="es-ES" dirty="0" smtClean="0"/>
                  <a:t>La forma en que se trabaja con los ejes es la siguiente:</a:t>
                </a:r>
              </a:p>
              <a:p>
                <a:pPr marL="0" indent="0">
                  <a:buNone/>
                </a:pPr>
                <a:endParaRPr lang="es-ES" dirty="0" smtClean="0"/>
              </a:p>
              <a:p>
                <a:pPr marL="0" indent="0">
                  <a:buNone/>
                </a:pP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94270" y="-65903"/>
                <a:ext cx="11409406" cy="6804454"/>
              </a:xfrm>
              <a:blipFill rotWithShape="0">
                <a:blip r:embed="rId2"/>
                <a:stretch>
                  <a:fillRect l="-1068" t="-1434" r="-53"/>
                </a:stretch>
              </a:blipFill>
            </p:spPr>
            <p:txBody>
              <a:bodyPr/>
              <a:lstStyle/>
              <a:p>
                <a:r>
                  <a:rPr lang="es-AR">
                    <a:noFill/>
                  </a:rPr>
                  <a:t> </a:t>
                </a:r>
              </a:p>
            </p:txBody>
          </p:sp>
        </mc:Fallback>
      </mc:AlternateContent>
      <p:pic>
        <p:nvPicPr>
          <p:cNvPr id="5" name="Imagen 4"/>
          <p:cNvPicPr>
            <a:picLocks noChangeAspect="1"/>
          </p:cNvPicPr>
          <p:nvPr/>
        </p:nvPicPr>
        <p:blipFill>
          <a:blip r:embed="rId3"/>
          <a:stretch>
            <a:fillRect/>
          </a:stretch>
        </p:blipFill>
        <p:spPr>
          <a:xfrm>
            <a:off x="716691" y="2772775"/>
            <a:ext cx="8905103" cy="4085225"/>
          </a:xfrm>
          <a:prstGeom prst="rect">
            <a:avLst/>
          </a:prstGeom>
        </p:spPr>
      </p:pic>
    </p:spTree>
    <p:extLst>
      <p:ext uri="{BB962C8B-B14F-4D97-AF65-F5344CB8AC3E}">
        <p14:creationId xmlns:p14="http://schemas.microsoft.com/office/powerpoint/2010/main" val="620914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45621"/>
          </a:xfrm>
        </p:spPr>
        <p:txBody>
          <a:bodyPr>
            <a:normAutofit fontScale="90000"/>
          </a:bodyPr>
          <a:lstStyle/>
          <a:p>
            <a:r>
              <a:rPr lang="es-ES" dirty="0" smtClean="0"/>
              <a:t> </a:t>
            </a:r>
            <a:endParaRPr lang="es-AR" dirty="0"/>
          </a:p>
        </p:txBody>
      </p:sp>
      <p:pic>
        <p:nvPicPr>
          <p:cNvPr id="5" name="Marcador de contenido 4"/>
          <p:cNvPicPr>
            <a:picLocks noGrp="1" noChangeAspect="1"/>
          </p:cNvPicPr>
          <p:nvPr>
            <p:ph idx="1"/>
          </p:nvPr>
        </p:nvPicPr>
        <p:blipFill>
          <a:blip r:embed="rId2"/>
          <a:stretch>
            <a:fillRect/>
          </a:stretch>
        </p:blipFill>
        <p:spPr>
          <a:xfrm>
            <a:off x="659235" y="914400"/>
            <a:ext cx="11462249" cy="5502876"/>
          </a:xfrm>
          <a:prstGeom prst="rect">
            <a:avLst/>
          </a:prstGeom>
        </p:spPr>
      </p:pic>
    </p:spTree>
    <p:extLst>
      <p:ext uri="{BB962C8B-B14F-4D97-AF65-F5344CB8AC3E}">
        <p14:creationId xmlns:p14="http://schemas.microsoft.com/office/powerpoint/2010/main" val="27958575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78572"/>
          </a:xfrm>
        </p:spPr>
        <p:txBody>
          <a:bodyPr>
            <a:normAutofit fontScale="90000"/>
          </a:bodyPr>
          <a:lstStyle/>
          <a:p>
            <a:r>
              <a:rPr lang="es-ES" dirty="0" smtClean="0"/>
              <a:t> </a:t>
            </a:r>
            <a:endParaRPr lang="es-AR" dirty="0"/>
          </a:p>
        </p:txBody>
      </p:sp>
      <p:sp>
        <p:nvSpPr>
          <p:cNvPr id="3" name="Marcador de contenido 2"/>
          <p:cNvSpPr>
            <a:spLocks noGrp="1"/>
          </p:cNvSpPr>
          <p:nvPr>
            <p:ph idx="1"/>
          </p:nvPr>
        </p:nvSpPr>
        <p:spPr>
          <a:xfrm>
            <a:off x="838200" y="189470"/>
            <a:ext cx="10515600" cy="5987493"/>
          </a:xfrm>
        </p:spPr>
        <p:txBody>
          <a:bodyPr/>
          <a:lstStyle/>
          <a:p>
            <a:pPr marL="0" indent="0">
              <a:buNone/>
            </a:pPr>
            <a:endParaRPr lang="es-AR" dirty="0"/>
          </a:p>
        </p:txBody>
      </p:sp>
      <p:pic>
        <p:nvPicPr>
          <p:cNvPr id="4" name="Imagen 3"/>
          <p:cNvPicPr>
            <a:picLocks noChangeAspect="1"/>
          </p:cNvPicPr>
          <p:nvPr/>
        </p:nvPicPr>
        <p:blipFill>
          <a:blip r:embed="rId2"/>
          <a:stretch>
            <a:fillRect/>
          </a:stretch>
        </p:blipFill>
        <p:spPr>
          <a:xfrm>
            <a:off x="0" y="288636"/>
            <a:ext cx="12192000" cy="6280727"/>
          </a:xfrm>
          <a:prstGeom prst="rect">
            <a:avLst/>
          </a:prstGeom>
        </p:spPr>
      </p:pic>
    </p:spTree>
    <p:extLst>
      <p:ext uri="{BB962C8B-B14F-4D97-AF65-F5344CB8AC3E}">
        <p14:creationId xmlns:p14="http://schemas.microsoft.com/office/powerpoint/2010/main" val="2950172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203286"/>
          </a:xfrm>
        </p:spPr>
        <p:txBody>
          <a:bodyPr>
            <a:normAutofit fontScale="90000"/>
          </a:bodyPr>
          <a:lstStyle/>
          <a:p>
            <a:r>
              <a:rPr lang="es-ES" dirty="0" smtClean="0"/>
              <a:t> </a:t>
            </a:r>
            <a:endParaRPr lang="es-AR" dirty="0"/>
          </a:p>
        </p:txBody>
      </p:sp>
      <p:pic>
        <p:nvPicPr>
          <p:cNvPr id="4" name="Marcador de contenido 3"/>
          <p:cNvPicPr>
            <a:picLocks noGrp="1" noChangeAspect="1"/>
          </p:cNvPicPr>
          <p:nvPr>
            <p:ph idx="1"/>
          </p:nvPr>
        </p:nvPicPr>
        <p:blipFill>
          <a:blip r:embed="rId2"/>
          <a:stretch>
            <a:fillRect/>
          </a:stretch>
        </p:blipFill>
        <p:spPr>
          <a:xfrm>
            <a:off x="660519" y="817563"/>
            <a:ext cx="5648325" cy="5953125"/>
          </a:xfrm>
          <a:prstGeom prst="rect">
            <a:avLst/>
          </a:prstGeom>
        </p:spPr>
      </p:pic>
      <p:pic>
        <p:nvPicPr>
          <p:cNvPr id="5" name="Imagen 4"/>
          <p:cNvPicPr>
            <a:picLocks noChangeAspect="1"/>
          </p:cNvPicPr>
          <p:nvPr/>
        </p:nvPicPr>
        <p:blipFill>
          <a:blip r:embed="rId3"/>
          <a:stretch>
            <a:fillRect/>
          </a:stretch>
        </p:blipFill>
        <p:spPr>
          <a:xfrm>
            <a:off x="6377848" y="568412"/>
            <a:ext cx="5814152" cy="5845924"/>
          </a:xfrm>
          <a:prstGeom prst="rect">
            <a:avLst/>
          </a:prstGeom>
        </p:spPr>
      </p:pic>
    </p:spTree>
    <p:extLst>
      <p:ext uri="{BB962C8B-B14F-4D97-AF65-F5344CB8AC3E}">
        <p14:creationId xmlns:p14="http://schemas.microsoft.com/office/powerpoint/2010/main" val="878407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2670"/>
          </a:xfrm>
        </p:spPr>
        <p:txBody>
          <a:bodyPr>
            <a:normAutofit fontScale="90000"/>
          </a:bodyPr>
          <a:lstStyle/>
          <a:p>
            <a:r>
              <a:rPr lang="es-ES" dirty="0" smtClean="0"/>
              <a:t> </a:t>
            </a:r>
            <a:endParaRPr lang="es-AR" dirty="0"/>
          </a:p>
        </p:txBody>
      </p:sp>
      <p:sp>
        <p:nvSpPr>
          <p:cNvPr id="3" name="Marcador de contenido 2"/>
          <p:cNvSpPr>
            <a:spLocks noGrp="1"/>
          </p:cNvSpPr>
          <p:nvPr>
            <p:ph idx="1"/>
          </p:nvPr>
        </p:nvSpPr>
        <p:spPr>
          <a:xfrm>
            <a:off x="838200" y="160338"/>
            <a:ext cx="10515600" cy="6016625"/>
          </a:xfrm>
        </p:spPr>
        <p:txBody>
          <a:bodyPr/>
          <a:lstStyle/>
          <a:p>
            <a:pPr marL="0" indent="0">
              <a:buNone/>
            </a:pPr>
            <a:endParaRPr lang="es-ES" dirty="0" smtClean="0"/>
          </a:p>
          <a:p>
            <a:pPr marL="0" indent="0">
              <a:buNone/>
            </a:pPr>
            <a:endParaRPr lang="es-AR" dirty="0"/>
          </a:p>
        </p:txBody>
      </p:sp>
      <p:sp>
        <p:nvSpPr>
          <p:cNvPr id="4" name="AutoShape 2" descr="blob:https://web.whatsapp.com/6d275c8b-affd-4485-adbb-ea1dcc1924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5" name="Imagen 4"/>
          <p:cNvPicPr>
            <a:picLocks noChangeAspect="1"/>
          </p:cNvPicPr>
          <p:nvPr/>
        </p:nvPicPr>
        <p:blipFill>
          <a:blip r:embed="rId2"/>
          <a:stretch>
            <a:fillRect/>
          </a:stretch>
        </p:blipFill>
        <p:spPr>
          <a:xfrm>
            <a:off x="2807944" y="404328"/>
            <a:ext cx="5413418" cy="9623855"/>
          </a:xfrm>
          <a:prstGeom prst="rect">
            <a:avLst/>
          </a:prstGeom>
        </p:spPr>
      </p:pic>
    </p:spTree>
    <p:extLst>
      <p:ext uri="{BB962C8B-B14F-4D97-AF65-F5344CB8AC3E}">
        <p14:creationId xmlns:p14="http://schemas.microsoft.com/office/powerpoint/2010/main" val="26191959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53859"/>
          </a:xfrm>
        </p:spPr>
        <p:txBody>
          <a:bodyPr>
            <a:normAutofit fontScale="90000"/>
          </a:bodyPr>
          <a:lstStyle/>
          <a:p>
            <a:r>
              <a:rPr lang="es-ES" dirty="0" smtClean="0"/>
              <a:t> </a:t>
            </a:r>
            <a:endParaRPr lang="es-AR" dirty="0"/>
          </a:p>
        </p:txBody>
      </p:sp>
      <p:pic>
        <p:nvPicPr>
          <p:cNvPr id="6" name="Marcador de contenido 5"/>
          <p:cNvPicPr>
            <a:picLocks noGrp="1" noChangeAspect="1"/>
          </p:cNvPicPr>
          <p:nvPr>
            <p:ph idx="1"/>
          </p:nvPr>
        </p:nvPicPr>
        <p:blipFill>
          <a:blip r:embed="rId2"/>
          <a:stretch>
            <a:fillRect/>
          </a:stretch>
        </p:blipFill>
        <p:spPr>
          <a:xfrm>
            <a:off x="2603156" y="711201"/>
            <a:ext cx="6277233" cy="11159526"/>
          </a:xfrm>
          <a:prstGeom prst="rect">
            <a:avLst/>
          </a:prstGeom>
        </p:spPr>
      </p:pic>
    </p:spTree>
    <p:extLst>
      <p:ext uri="{BB962C8B-B14F-4D97-AF65-F5344CB8AC3E}">
        <p14:creationId xmlns:p14="http://schemas.microsoft.com/office/powerpoint/2010/main" val="1335875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a:xfrm>
            <a:off x="12036425" y="9825397"/>
            <a:ext cx="10515600" cy="4351338"/>
          </a:xfrm>
        </p:spPr>
        <p:txBody>
          <a:bodyPr/>
          <a:lstStyle/>
          <a:p>
            <a:pPr marL="0" indent="0">
              <a:buNone/>
            </a:pPr>
            <a:r>
              <a:rPr lang="es-ES" dirty="0" err="1" smtClean="0"/>
              <a:t>Ppp</a:t>
            </a:r>
            <a:r>
              <a:rPr lang="es-ES" dirty="0" smtClean="0"/>
              <a:t>                                </a:t>
            </a:r>
          </a:p>
          <a:p>
            <a:pPr marL="0" indent="0">
              <a:buNone/>
            </a:pPr>
            <a:endParaRPr lang="es-ES" dirty="0"/>
          </a:p>
          <a:p>
            <a:pPr marL="0" indent="0">
              <a:buNone/>
            </a:pPr>
            <a:endParaRPr lang="es-ES" dirty="0" smtClean="0"/>
          </a:p>
          <a:p>
            <a:pPr marL="0" indent="0">
              <a:buNone/>
            </a:pPr>
            <a:endParaRPr lang="es-ES" dirty="0"/>
          </a:p>
          <a:p>
            <a:pPr marL="0" indent="0">
              <a:buNone/>
            </a:pPr>
            <a:r>
              <a:rPr lang="es-ES" dirty="0" smtClean="0"/>
              <a:t>                                                 </a:t>
            </a:r>
            <a:endParaRPr lang="es-AR" dirty="0"/>
          </a:p>
        </p:txBody>
      </p:sp>
    </p:spTree>
    <p:extLst>
      <p:ext uri="{BB962C8B-B14F-4D97-AF65-F5344CB8AC3E}">
        <p14:creationId xmlns:p14="http://schemas.microsoft.com/office/powerpoint/2010/main" val="2519240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666"/>
            <a:ext cx="10515600" cy="477794"/>
          </a:xfrm>
        </p:spPr>
        <p:txBody>
          <a:bodyPr>
            <a:noAutofit/>
          </a:bodyPr>
          <a:lstStyle/>
          <a:p>
            <a:pPr algn="ctr"/>
            <a:r>
              <a:rPr lang="es-ES" sz="3600" b="1" dirty="0" smtClean="0"/>
              <a:t>TIEMPOS QUE TARDAN LOS BARCOS EN IR Y VOLVER</a:t>
            </a:r>
            <a:endParaRPr lang="es-AR" sz="3600" b="1" dirty="0"/>
          </a:p>
        </p:txBody>
      </p:sp>
      <mc:AlternateContent xmlns:mc="http://schemas.openxmlformats.org/markup-compatibility/2006" xmlns:a14="http://schemas.microsoft.com/office/drawing/2010/main">
        <mc:Choice Requires="a14">
          <p:sp>
            <p:nvSpPr>
              <p:cNvPr id="4" name="Marcador de contenido 3"/>
              <p:cNvSpPr>
                <a:spLocks noGrp="1"/>
              </p:cNvSpPr>
              <p:nvPr>
                <p:ph sz="half" idx="1"/>
              </p:nvPr>
            </p:nvSpPr>
            <p:spPr>
              <a:xfrm>
                <a:off x="726474" y="535459"/>
                <a:ext cx="5181600" cy="6120713"/>
              </a:xfrm>
            </p:spPr>
            <p:txBody>
              <a:bodyPr>
                <a:normAutofit/>
              </a:bodyPr>
              <a:lstStyle/>
              <a:p>
                <a:pPr marL="0" indent="0" algn="ctr">
                  <a:buNone/>
                </a:pPr>
                <a:r>
                  <a:rPr lang="es-ES" sz="3200" dirty="0" smtClean="0"/>
                  <a:t>BARCO A</a:t>
                </a:r>
              </a:p>
              <a:p>
                <a:pPr marL="0" indent="0" algn="ctr">
                  <a:buNone/>
                </a:pPr>
                <a:endParaRPr lang="es-ES" sz="1600" dirty="0" smtClean="0"/>
              </a:p>
              <a:p>
                <a:pPr marL="0" indent="0">
                  <a:buNone/>
                </a:pPr>
                <a14:m>
                  <m:oMathPara xmlns:m="http://schemas.openxmlformats.org/officeDocument/2006/math">
                    <m:oMathParaPr>
                      <m:jc m:val="centerGroup"/>
                    </m:oMathParaPr>
                    <m:oMath xmlns:m="http://schemas.openxmlformats.org/officeDocument/2006/math">
                      <m:sSup>
                        <m:sSupPr>
                          <m:ctrlPr>
                            <a:rPr lang="es-AR"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r>
                        <a:rPr lang="es-ES" sz="2400" b="1" i="1" smtClean="0">
                          <a:latin typeface="Cambria Math" panose="02040503050406030204" pitchFamily="18" charset="0"/>
                        </a:rPr>
                        <m:t>=</m:t>
                      </m:r>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m:t>
                              </m:r>
                            </m:e>
                            <m:sup>
                              <m:r>
                                <a:rPr lang="es-ES" sz="2400" b="1" i="1" smtClean="0">
                                  <a:latin typeface="Cambria Math" panose="02040503050406030204" pitchFamily="18" charset="0"/>
                                </a:rPr>
                                <m:t>𝟐</m:t>
                              </m:r>
                            </m:sup>
                          </m:sSup>
                        </m:sup>
                      </m:sSup>
                      <m:r>
                        <a:rPr lang="es-ES" sz="2400" b="1" i="1" smtClean="0">
                          <a:latin typeface="Cambria Math" panose="02040503050406030204" pitchFamily="18" charset="0"/>
                        </a:rPr>
                        <m:t>+</m:t>
                      </m:r>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e>
                        <m:sup>
                          <m:r>
                            <a:rPr lang="es-ES" sz="2400" b="1" i="1" smtClean="0">
                              <a:latin typeface="Cambria Math" panose="02040503050406030204" pitchFamily="18" charset="0"/>
                            </a:rPr>
                            <m:t>𝟐</m:t>
                          </m:r>
                        </m:sup>
                      </m:sSup>
                    </m:oMath>
                  </m:oMathPara>
                </a14:m>
                <a:endParaRPr lang="es-ES" sz="2400" b="1" dirty="0" smtClean="0"/>
              </a:p>
              <a:p>
                <a:pPr marL="0" indent="0">
                  <a:buNone/>
                </a:pPr>
                <a:endParaRPr lang="es-ES" sz="2400" b="1" dirty="0" smtClean="0"/>
              </a:p>
              <a:p>
                <a:pPr marL="0" indent="0" algn="ctr">
                  <a:buNone/>
                </a:pPr>
                <a14:m>
                  <m:oMathPara xmlns:m="http://schemas.openxmlformats.org/officeDocument/2006/math">
                    <m:oMathParaPr>
                      <m:jc m:val="centerGroup"/>
                    </m:oMathParaPr>
                    <m:oMath xmlns:m="http://schemas.openxmlformats.org/officeDocument/2006/math">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m:t>
                          </m:r>
                        </m:sup>
                      </m:sSup>
                      <m:r>
                        <a:rPr lang="es-ES" sz="2400" b="1" i="1" smtClean="0">
                          <a:latin typeface="Cambria Math" panose="02040503050406030204" pitchFamily="18" charset="0"/>
                        </a:rPr>
                        <m:t>=</m:t>
                      </m:r>
                      <m:rad>
                        <m:radPr>
                          <m:degHide m:val="on"/>
                          <m:ctrlPr>
                            <a:rPr lang="es-ES" sz="2400" b="1" i="1" smtClean="0">
                              <a:latin typeface="Cambria Math" panose="02040503050406030204" pitchFamily="18" charset="0"/>
                            </a:rPr>
                          </m:ctrlPr>
                        </m:radPr>
                        <m:deg/>
                        <m:e>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r>
                            <a:rPr lang="es-ES" sz="2400" b="1" i="1" smtClean="0">
                              <a:latin typeface="Cambria Math" panose="02040503050406030204" pitchFamily="18" charset="0"/>
                            </a:rPr>
                            <m:t>−</m:t>
                          </m:r>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e>
                            <m:sup>
                              <m:r>
                                <a:rPr lang="es-ES" sz="2400" b="1" i="1" smtClean="0">
                                  <a:latin typeface="Cambria Math" panose="02040503050406030204" pitchFamily="18" charset="0"/>
                                </a:rPr>
                                <m:t>𝟐</m:t>
                              </m:r>
                            </m:sup>
                          </m:sSup>
                        </m:e>
                      </m:rad>
                      <m:r>
                        <a:rPr lang="es-ES" sz="2400" b="1" i="1" smtClean="0">
                          <a:latin typeface="Cambria Math" panose="02040503050406030204" pitchFamily="18" charset="0"/>
                        </a:rPr>
                        <m:t>=</m:t>
                      </m:r>
                      <m:r>
                        <a:rPr lang="es-ES" sz="2400" b="1" i="1" smtClean="0">
                          <a:latin typeface="Cambria Math" panose="02040503050406030204" pitchFamily="18" charset="0"/>
                        </a:rPr>
                        <m:t>𝒗</m:t>
                      </m:r>
                      <m:rad>
                        <m:radPr>
                          <m:degHide m:val="on"/>
                          <m:ctrlPr>
                            <a:rPr lang="es-ES" sz="2400" b="1" i="1" smtClean="0">
                              <a:latin typeface="Cambria Math" panose="02040503050406030204" pitchFamily="18" charset="0"/>
                            </a:rPr>
                          </m:ctrlPr>
                        </m:radPr>
                        <m:deg/>
                        <m:e>
                          <m:r>
                            <a:rPr lang="es-ES" sz="2400" b="1" i="1" smtClean="0">
                              <a:latin typeface="Cambria Math" panose="02040503050406030204" pitchFamily="18" charset="0"/>
                            </a:rPr>
                            <m:t>𝟏</m:t>
                          </m:r>
                          <m:r>
                            <a:rPr lang="es-ES" sz="2400" b="1" i="1" smtClean="0">
                              <a:latin typeface="Cambria Math" panose="02040503050406030204" pitchFamily="18" charset="0"/>
                            </a:rPr>
                            <m:t>−</m:t>
                          </m:r>
                          <m:f>
                            <m:fPr>
                              <m:type m:val="lin"/>
                              <m:ctrlPr>
                                <a:rPr lang="es-ES" sz="2400" b="1" i="1" smtClean="0">
                                  <a:latin typeface="Cambria Math" panose="02040503050406030204" pitchFamily="18" charset="0"/>
                                </a:rPr>
                              </m:ctrlPr>
                            </m:fPr>
                            <m:num>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e>
                                <m:sup>
                                  <m:r>
                                    <a:rPr lang="es-ES" sz="2400" b="1" i="1" smtClean="0">
                                      <a:latin typeface="Cambria Math" panose="02040503050406030204" pitchFamily="18" charset="0"/>
                                    </a:rPr>
                                    <m:t>𝟐</m:t>
                                  </m:r>
                                </m:sup>
                              </m:sSup>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den>
                          </m:f>
                        </m:e>
                      </m:rad>
                    </m:oMath>
                  </m:oMathPara>
                </a14:m>
                <a:endParaRPr lang="es-ES" sz="2400" b="1" dirty="0" smtClean="0"/>
              </a:p>
              <a:p>
                <a:pPr marL="0" indent="0" algn="ctr">
                  <a:buNone/>
                </a:pPr>
                <a14:m>
                  <m:oMathPara xmlns:m="http://schemas.openxmlformats.org/officeDocument/2006/math">
                    <m:oMathParaPr>
                      <m:jc m:val="centerGroup"/>
                    </m:oMathParaPr>
                    <m:oMath xmlns:m="http://schemas.openxmlformats.org/officeDocument/2006/math">
                      <m:r>
                        <a:rPr lang="es-ES" sz="800" b="1" i="1" smtClean="0">
                          <a:latin typeface="Cambria Math" panose="02040503050406030204" pitchFamily="18" charset="0"/>
                        </a:rPr>
                        <m:t>𝟏</m:t>
                      </m:r>
                      <m:r>
                        <a:rPr lang="es-ES" sz="800" b="1" i="1" smtClean="0">
                          <a:latin typeface="Cambria Math" panose="02040503050406030204" pitchFamily="18" charset="0"/>
                        </a:rPr>
                        <m:t>−</m:t>
                      </m:r>
                      <m:f>
                        <m:fPr>
                          <m:type m:val="lin"/>
                          <m:ctrlPr>
                            <a:rPr lang="es-ES" sz="800" b="1" i="1" smtClean="0">
                              <a:latin typeface="Cambria Math" panose="02040503050406030204" pitchFamily="18" charset="0"/>
                            </a:rPr>
                          </m:ctrlPr>
                        </m:fPr>
                        <m:num>
                          <m:sSup>
                            <m:sSupPr>
                              <m:ctrlPr>
                                <a:rPr lang="es-ES" sz="800" b="1" i="1" smtClean="0">
                                  <a:latin typeface="Cambria Math" panose="02040503050406030204" pitchFamily="18" charset="0"/>
                                </a:rPr>
                              </m:ctrlPr>
                            </m:sSupPr>
                            <m:e>
                              <m:sSub>
                                <m:sSubPr>
                                  <m:ctrlPr>
                                    <a:rPr lang="es-ES" sz="800" b="1" i="1" smtClean="0">
                                      <a:latin typeface="Cambria Math" panose="02040503050406030204" pitchFamily="18" charset="0"/>
                                    </a:rPr>
                                  </m:ctrlPr>
                                </m:sSubPr>
                                <m:e>
                                  <m:r>
                                    <a:rPr lang="es-ES" sz="800" b="1" i="1" smtClean="0">
                                      <a:latin typeface="Cambria Math" panose="02040503050406030204" pitchFamily="18" charset="0"/>
                                    </a:rPr>
                                    <m:t>𝒗</m:t>
                                  </m:r>
                                </m:e>
                                <m:sub>
                                  <m:r>
                                    <a:rPr lang="es-ES" sz="800" b="1" i="1" smtClean="0">
                                      <a:latin typeface="Cambria Math" panose="02040503050406030204" pitchFamily="18" charset="0"/>
                                    </a:rPr>
                                    <m:t>𝟎</m:t>
                                  </m:r>
                                </m:sub>
                              </m:sSub>
                            </m:e>
                            <m:sup>
                              <m:r>
                                <a:rPr lang="es-ES" sz="800" b="1" i="1" smtClean="0">
                                  <a:latin typeface="Cambria Math" panose="02040503050406030204" pitchFamily="18" charset="0"/>
                                </a:rPr>
                                <m:t>𝟐</m:t>
                              </m:r>
                            </m:sup>
                          </m:sSup>
                        </m:num>
                        <m:den>
                          <m:sSup>
                            <m:sSupPr>
                              <m:ctrlPr>
                                <a:rPr lang="es-ES" sz="800" b="1" i="1" smtClean="0">
                                  <a:latin typeface="Cambria Math" panose="02040503050406030204" pitchFamily="18" charset="0"/>
                                </a:rPr>
                              </m:ctrlPr>
                            </m:sSupPr>
                            <m:e>
                              <m:r>
                                <a:rPr lang="es-ES" sz="800" b="1" i="1" smtClean="0">
                                  <a:latin typeface="Cambria Math" panose="02040503050406030204" pitchFamily="18" charset="0"/>
                                </a:rPr>
                                <m:t>𝒗</m:t>
                              </m:r>
                            </m:e>
                            <m:sup>
                              <m:r>
                                <a:rPr lang="es-ES" sz="800" b="1" i="1" smtClean="0">
                                  <a:latin typeface="Cambria Math" panose="02040503050406030204" pitchFamily="18" charset="0"/>
                                </a:rPr>
                                <m:t>𝟐</m:t>
                              </m:r>
                            </m:sup>
                          </m:sSup>
                        </m:den>
                      </m:f>
                    </m:oMath>
                  </m:oMathPara>
                </a14:m>
                <a:endParaRPr lang="es-ES" sz="800" b="1" dirty="0" smtClean="0"/>
              </a:p>
              <a:p>
                <a:pPr marL="0" indent="0" algn="ctr">
                  <a:buNone/>
                </a:pPr>
                <a:endParaRPr lang="es-ES" sz="2400" b="1" dirty="0"/>
              </a:p>
              <a:p>
                <a:pPr marL="0" indent="0" algn="ctr">
                  <a:buNone/>
                </a:pPr>
                <a14:m>
                  <m:oMathPara xmlns:m="http://schemas.openxmlformats.org/officeDocument/2006/math">
                    <m:oMathParaPr>
                      <m:jc m:val="centerGroup"/>
                    </m:oMathParaPr>
                    <m:oMath xmlns:m="http://schemas.openxmlformats.org/officeDocument/2006/math">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𝒕</m:t>
                          </m:r>
                        </m:e>
                        <m:sub>
                          <m:r>
                            <a:rPr lang="es-ES" sz="2400" b="1" i="1" smtClean="0">
                              <a:latin typeface="Cambria Math" panose="02040503050406030204" pitchFamily="18" charset="0"/>
                            </a:rPr>
                            <m:t>𝑨</m:t>
                          </m:r>
                        </m:sub>
                      </m:sSub>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𝟐</m:t>
                          </m:r>
                          <m:r>
                            <a:rPr lang="es-ES" sz="2400" b="1" i="1" smtClean="0">
                              <a:latin typeface="Cambria Math" panose="02040503050406030204" pitchFamily="18" charset="0"/>
                            </a:rPr>
                            <m:t>𝑫</m:t>
                          </m:r>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m:t>
                              </m:r>
                            </m:sup>
                          </m:sSup>
                        </m:den>
                      </m:f>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f>
                            <m:fPr>
                              <m:type m:val="lin"/>
                              <m:ctrlPr>
                                <a:rPr lang="es-ES" sz="2400" b="1" i="1" smtClean="0">
                                  <a:latin typeface="Cambria Math" panose="02040503050406030204" pitchFamily="18" charset="0"/>
                                </a:rPr>
                              </m:ctrlPr>
                            </m:fPr>
                            <m:num>
                              <m:r>
                                <a:rPr lang="es-ES" sz="2400" b="1" i="1" smtClean="0">
                                  <a:latin typeface="Cambria Math" panose="02040503050406030204" pitchFamily="18" charset="0"/>
                                </a:rPr>
                                <m:t>𝟐</m:t>
                              </m:r>
                              <m:r>
                                <a:rPr lang="es-ES" sz="2400" b="1" i="1" smtClean="0">
                                  <a:latin typeface="Cambria Math" panose="02040503050406030204" pitchFamily="18" charset="0"/>
                                </a:rPr>
                                <m:t>𝑫</m:t>
                              </m:r>
                            </m:num>
                            <m:den>
                              <m:r>
                                <a:rPr lang="es-ES" sz="2400" b="1" i="1" smtClean="0">
                                  <a:latin typeface="Cambria Math" panose="02040503050406030204" pitchFamily="18" charset="0"/>
                                </a:rPr>
                                <m:t>𝒗</m:t>
                              </m:r>
                            </m:den>
                          </m:f>
                        </m:num>
                        <m:den>
                          <m:rad>
                            <m:radPr>
                              <m:degHide m:val="on"/>
                              <m:ctrlPr>
                                <a:rPr lang="es-ES" sz="2400" b="1" i="1" smtClean="0">
                                  <a:latin typeface="Cambria Math" panose="02040503050406030204" pitchFamily="18" charset="0"/>
                                </a:rPr>
                              </m:ctrlPr>
                            </m:radPr>
                            <m:deg/>
                            <m:e>
                              <m:r>
                                <a:rPr lang="es-ES" sz="2400" b="1" i="1" smtClean="0">
                                  <a:latin typeface="Cambria Math" panose="02040503050406030204" pitchFamily="18" charset="0"/>
                                </a:rPr>
                                <m:t>𝟏</m:t>
                              </m:r>
                              <m:r>
                                <a:rPr lang="es-ES" sz="2400" b="1" i="1" smtClean="0">
                                  <a:latin typeface="Cambria Math" panose="02040503050406030204" pitchFamily="18" charset="0"/>
                                </a:rPr>
                                <m:t>−</m:t>
                              </m:r>
                              <m:f>
                                <m:fPr>
                                  <m:type m:val="lin"/>
                                  <m:ctrlPr>
                                    <a:rPr lang="es-ES" sz="2400" b="1" i="1" smtClean="0">
                                      <a:latin typeface="Cambria Math" panose="02040503050406030204" pitchFamily="18" charset="0"/>
                                    </a:rPr>
                                  </m:ctrlPr>
                                </m:fPr>
                                <m:num>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e>
                                    <m:sup>
                                      <m:r>
                                        <a:rPr lang="es-ES" sz="2400" b="1" i="1" smtClean="0">
                                          <a:latin typeface="Cambria Math" panose="02040503050406030204" pitchFamily="18" charset="0"/>
                                        </a:rPr>
                                        <m:t>𝟐</m:t>
                                      </m:r>
                                    </m:sup>
                                  </m:sSup>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den>
                              </m:f>
                            </m:e>
                          </m:rad>
                        </m:den>
                      </m:f>
                    </m:oMath>
                  </m:oMathPara>
                </a14:m>
                <a:endParaRPr lang="es-ES" sz="2400" b="1" dirty="0" smtClean="0"/>
              </a:p>
              <a:p>
                <a:pPr marL="0" indent="0" algn="ctr">
                  <a:buNone/>
                </a:pPr>
                <a:endParaRPr lang="es-ES" sz="1600" b="1" dirty="0" smtClean="0"/>
              </a:p>
              <a:p>
                <a:pPr marL="0" indent="0">
                  <a:buNone/>
                </a:pPr>
                <a:endParaRPr lang="es-ES" sz="2400" b="1" dirty="0" smtClean="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s-AR" sz="2400" b="1" i="1" smtClean="0">
                              <a:latin typeface="Cambria Math" panose="02040503050406030204" pitchFamily="18" charset="0"/>
                            </a:rPr>
                          </m:ctrlPr>
                        </m:fPr>
                        <m:num>
                          <m:sSub>
                            <m:sSubPr>
                              <m:ctrlPr>
                                <a:rPr lang="es-AR" sz="2400" b="1" i="1" smtClean="0">
                                  <a:latin typeface="Cambria Math" panose="02040503050406030204" pitchFamily="18" charset="0"/>
                                </a:rPr>
                              </m:ctrlPr>
                            </m:sSubPr>
                            <m:e>
                              <m:r>
                                <a:rPr lang="es-ES" sz="2400" b="1" i="1" smtClean="0">
                                  <a:latin typeface="Cambria Math" panose="02040503050406030204" pitchFamily="18" charset="0"/>
                                </a:rPr>
                                <m:t>𝒕</m:t>
                              </m:r>
                            </m:e>
                            <m:sub>
                              <m:r>
                                <a:rPr lang="es-ES" sz="2400" b="1" i="1" smtClean="0">
                                  <a:latin typeface="Cambria Math" panose="02040503050406030204" pitchFamily="18" charset="0"/>
                                </a:rPr>
                                <m:t>𝑨</m:t>
                              </m:r>
                            </m:sub>
                          </m:sSub>
                        </m:num>
                        <m:den>
                          <m:sSub>
                            <m:sSubPr>
                              <m:ctrlPr>
                                <a:rPr lang="es-AR" sz="2400" b="1" i="1" smtClean="0">
                                  <a:latin typeface="Cambria Math" panose="02040503050406030204" pitchFamily="18" charset="0"/>
                                </a:rPr>
                              </m:ctrlPr>
                            </m:sSubPr>
                            <m:e>
                              <m:r>
                                <a:rPr lang="es-ES" sz="2400" b="1" i="1" smtClean="0">
                                  <a:latin typeface="Cambria Math" panose="02040503050406030204" pitchFamily="18" charset="0"/>
                                </a:rPr>
                                <m:t>𝒕</m:t>
                              </m:r>
                            </m:e>
                            <m:sub>
                              <m:r>
                                <a:rPr lang="es-ES" sz="2400" b="1" i="1" smtClean="0">
                                  <a:latin typeface="Cambria Math" panose="02040503050406030204" pitchFamily="18" charset="0"/>
                                </a:rPr>
                                <m:t>𝑩</m:t>
                              </m:r>
                            </m:sub>
                          </m:sSub>
                        </m:den>
                      </m:f>
                      <m:r>
                        <a:rPr lang="es-ES" sz="2400" b="1" i="1" smtClean="0">
                          <a:latin typeface="Cambria Math" panose="02040503050406030204" pitchFamily="18" charset="0"/>
                        </a:rPr>
                        <m:t>=</m:t>
                      </m:r>
                      <m:rad>
                        <m:radPr>
                          <m:degHide m:val="on"/>
                          <m:ctrlPr>
                            <a:rPr lang="es-ES" sz="2400" b="1" i="1" smtClean="0">
                              <a:latin typeface="Cambria Math" panose="02040503050406030204" pitchFamily="18" charset="0"/>
                            </a:rPr>
                          </m:ctrlPr>
                        </m:radPr>
                        <m:deg/>
                        <m:e>
                          <m:r>
                            <a:rPr lang="es-ES" sz="2400" b="1" i="1" smtClean="0">
                              <a:latin typeface="Cambria Math" panose="02040503050406030204" pitchFamily="18" charset="0"/>
                            </a:rPr>
                            <m:t>𝟏</m:t>
                          </m:r>
                          <m:r>
                            <a:rPr lang="es-ES" sz="2400" b="1" i="1" smtClean="0">
                              <a:latin typeface="Cambria Math" panose="02040503050406030204" pitchFamily="18" charset="0"/>
                            </a:rPr>
                            <m:t>−</m:t>
                          </m:r>
                          <m:f>
                            <m:fPr>
                              <m:type m:val="lin"/>
                              <m:ctrlPr>
                                <a:rPr lang="es-ES" sz="2400" b="1" i="1" smtClean="0">
                                  <a:latin typeface="Cambria Math" panose="02040503050406030204" pitchFamily="18" charset="0"/>
                                </a:rPr>
                              </m:ctrlPr>
                            </m:fPr>
                            <m:num>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e>
                                <m:sup>
                                  <m:r>
                                    <a:rPr lang="es-ES" sz="2400" b="1" i="1" smtClean="0">
                                      <a:latin typeface="Cambria Math" panose="02040503050406030204" pitchFamily="18" charset="0"/>
                                    </a:rPr>
                                    <m:t>𝟐</m:t>
                                  </m:r>
                                </m:sup>
                              </m:sSup>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den>
                          </m:f>
                        </m:e>
                      </m:rad>
                    </m:oMath>
                  </m:oMathPara>
                </a14:m>
                <a:endParaRPr lang="es-ES" sz="2400" b="1" dirty="0" smtClean="0"/>
              </a:p>
              <a:p>
                <a:pPr marL="0" indent="0">
                  <a:buNone/>
                </a:pPr>
                <a:endParaRPr lang="es-ES" sz="2400" b="1" dirty="0" smtClean="0"/>
              </a:p>
              <a:p>
                <a:pPr marL="0" indent="0">
                  <a:buNone/>
                </a:pPr>
                <a14:m>
                  <m:oMathPara xmlns:m="http://schemas.openxmlformats.org/officeDocument/2006/math">
                    <m:oMathParaPr>
                      <m:jc m:val="centerGroup"/>
                    </m:oMathParaPr>
                    <m:oMath xmlns:m="http://schemas.openxmlformats.org/officeDocument/2006/math">
                      <m:sSub>
                        <m:sSubPr>
                          <m:ctrlPr>
                            <a:rPr lang="es-AR" sz="2400" b="1" i="1">
                              <a:latin typeface="Cambria Math" panose="02040503050406030204" pitchFamily="18" charset="0"/>
                            </a:rPr>
                          </m:ctrlPr>
                        </m:sSubPr>
                        <m:e>
                          <m:r>
                            <a:rPr lang="es-ES" sz="2400" b="1" i="1">
                              <a:latin typeface="Cambria Math" panose="02040503050406030204" pitchFamily="18" charset="0"/>
                            </a:rPr>
                            <m:t>𝒕</m:t>
                          </m:r>
                        </m:e>
                        <m:sub>
                          <m:r>
                            <a:rPr lang="es-ES" sz="2400" b="1" i="1">
                              <a:latin typeface="Cambria Math" panose="02040503050406030204" pitchFamily="18" charset="0"/>
                            </a:rPr>
                            <m:t>𝑩</m:t>
                          </m:r>
                        </m:sub>
                      </m:sSub>
                      <m:r>
                        <a:rPr lang="es-AR" sz="2400" b="1" i="1">
                          <a:latin typeface="Cambria Math" panose="02040503050406030204" pitchFamily="18" charset="0"/>
                          <a:ea typeface="Cambria Math" panose="02040503050406030204" pitchFamily="18" charset="0"/>
                        </a:rPr>
                        <m:t>&gt;</m:t>
                      </m:r>
                      <m:sSub>
                        <m:sSubPr>
                          <m:ctrlPr>
                            <a:rPr lang="es-AR" sz="2400" b="1" i="1">
                              <a:latin typeface="Cambria Math" panose="02040503050406030204" pitchFamily="18" charset="0"/>
                              <a:ea typeface="Cambria Math" panose="02040503050406030204" pitchFamily="18" charset="0"/>
                            </a:rPr>
                          </m:ctrlPr>
                        </m:sSubPr>
                        <m:e>
                          <m:r>
                            <a:rPr lang="es-ES" sz="2400" b="1" i="1">
                              <a:latin typeface="Cambria Math" panose="02040503050406030204" pitchFamily="18" charset="0"/>
                              <a:ea typeface="Cambria Math" panose="02040503050406030204" pitchFamily="18" charset="0"/>
                            </a:rPr>
                            <m:t>𝒕</m:t>
                          </m:r>
                        </m:e>
                        <m:sub>
                          <m:r>
                            <a:rPr lang="es-ES" sz="2400" b="1" i="1">
                              <a:latin typeface="Cambria Math" panose="02040503050406030204" pitchFamily="18" charset="0"/>
                              <a:ea typeface="Cambria Math" panose="02040503050406030204" pitchFamily="18" charset="0"/>
                            </a:rPr>
                            <m:t>𝑨</m:t>
                          </m:r>
                        </m:sub>
                      </m:sSub>
                    </m:oMath>
                  </m:oMathPara>
                </a14:m>
                <a:endParaRPr lang="es-AR" sz="2400" b="1" dirty="0"/>
              </a:p>
            </p:txBody>
          </p:sp>
        </mc:Choice>
        <mc:Fallback xmlns="">
          <p:sp>
            <p:nvSpPr>
              <p:cNvPr id="4" name="Marcador de contenido 3"/>
              <p:cNvSpPr>
                <a:spLocks noGrp="1" noRot="1" noChangeAspect="1" noMove="1" noResize="1" noEditPoints="1" noAdjustHandles="1" noChangeArrowheads="1" noChangeShapeType="1" noTextEdit="1"/>
              </p:cNvSpPr>
              <p:nvPr>
                <p:ph sz="half" idx="1"/>
              </p:nvPr>
            </p:nvSpPr>
            <p:spPr>
              <a:xfrm>
                <a:off x="726474" y="535459"/>
                <a:ext cx="5181600" cy="6120713"/>
              </a:xfrm>
              <a:blipFill rotWithShape="0">
                <a:blip r:embed="rId2"/>
                <a:stretch>
                  <a:fillRect t="-2092"/>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Marcador de contenido 4"/>
              <p:cNvSpPr>
                <a:spLocks noGrp="1"/>
              </p:cNvSpPr>
              <p:nvPr>
                <p:ph sz="half" idx="2"/>
              </p:nvPr>
            </p:nvSpPr>
            <p:spPr>
              <a:xfrm>
                <a:off x="6019800" y="535461"/>
                <a:ext cx="5222274" cy="3509318"/>
              </a:xfrm>
            </p:spPr>
            <p:txBody>
              <a:bodyPr>
                <a:normAutofit/>
              </a:bodyPr>
              <a:lstStyle/>
              <a:p>
                <a:pPr marL="0" indent="0" algn="ctr">
                  <a:buNone/>
                </a:pPr>
                <a:r>
                  <a:rPr lang="es-ES" sz="3200" dirty="0" smtClean="0"/>
                  <a:t>BARCO B</a:t>
                </a:r>
              </a:p>
              <a:p>
                <a:pPr marL="0" indent="0" algn="ctr">
                  <a:buNone/>
                </a:pPr>
                <a:endParaRPr lang="es-ES" sz="32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es-AR" sz="2400" b="1" i="1" smtClean="0">
                              <a:latin typeface="Cambria Math" panose="02040503050406030204" pitchFamily="18" charset="0"/>
                            </a:rPr>
                          </m:ctrlPr>
                        </m:sSubPr>
                        <m:e>
                          <m:r>
                            <a:rPr lang="es-ES" sz="2400" b="1" i="1" smtClean="0">
                              <a:latin typeface="Cambria Math" panose="02040503050406030204" pitchFamily="18" charset="0"/>
                            </a:rPr>
                            <m:t>𝒕</m:t>
                          </m:r>
                        </m:e>
                        <m:sub>
                          <m:r>
                            <a:rPr lang="es-ES" sz="2400" b="1" i="1" smtClean="0">
                              <a:latin typeface="Cambria Math" panose="02040503050406030204" pitchFamily="18" charset="0"/>
                            </a:rPr>
                            <m:t>𝑩</m:t>
                          </m:r>
                        </m:sub>
                      </m:sSub>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𝑫</m:t>
                          </m:r>
                        </m:num>
                        <m:den>
                          <m:r>
                            <a:rPr lang="es-ES" sz="2400" b="1" i="1" smtClean="0">
                              <a:latin typeface="Cambria Math" panose="02040503050406030204" pitchFamily="18" charset="0"/>
                            </a:rPr>
                            <m:t>𝒗</m:t>
                          </m:r>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den>
                      </m:f>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r>
                            <a:rPr lang="es-ES" sz="2400" b="1" i="1" smtClean="0">
                              <a:latin typeface="Cambria Math" panose="02040503050406030204" pitchFamily="18" charset="0"/>
                            </a:rPr>
                            <m:t>𝑫</m:t>
                          </m:r>
                        </m:num>
                        <m:den>
                          <m:r>
                            <a:rPr lang="es-ES" sz="2400" b="1" i="1" smtClean="0">
                              <a:latin typeface="Cambria Math" panose="02040503050406030204" pitchFamily="18" charset="0"/>
                            </a:rPr>
                            <m:t>𝒗</m:t>
                          </m:r>
                          <m:r>
                            <a:rPr lang="es-ES" sz="2400" b="1" i="1" smtClean="0">
                              <a:latin typeface="Cambria Math" panose="02040503050406030204" pitchFamily="18" charset="0"/>
                            </a:rPr>
                            <m:t>−</m:t>
                          </m:r>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den>
                      </m:f>
                    </m:oMath>
                  </m:oMathPara>
                </a14:m>
                <a:endParaRPr lang="es-AR" sz="2400" b="1" dirty="0" smtClean="0"/>
              </a:p>
              <a:p>
                <a:pPr marL="0" indent="0" algn="ctr">
                  <a:buNone/>
                </a:pPr>
                <a:endParaRPr lang="es-AR" sz="2400" b="1" dirty="0" smtClean="0"/>
              </a:p>
              <a:p>
                <a:pPr marL="0" indent="0" algn="ctr">
                  <a:buNone/>
                </a:pPr>
                <a:endParaRPr lang="es-ES" sz="2400" b="1" dirty="0" smtClean="0"/>
              </a:p>
              <a:p>
                <a:pPr marL="0" indent="0" algn="ctr">
                  <a:buNone/>
                </a:pPr>
                <a14:m>
                  <m:oMathPara xmlns:m="http://schemas.openxmlformats.org/officeDocument/2006/math">
                    <m:oMathParaPr>
                      <m:jc m:val="centerGroup"/>
                    </m:oMathParaPr>
                    <m:oMath xmlns:m="http://schemas.openxmlformats.org/officeDocument/2006/math">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𝒕</m:t>
                          </m:r>
                        </m:e>
                        <m:sub>
                          <m:r>
                            <a:rPr lang="es-ES" sz="2400" b="1" i="1" smtClean="0">
                              <a:latin typeface="Cambria Math" panose="02040503050406030204" pitchFamily="18" charset="0"/>
                            </a:rPr>
                            <m:t>𝑩</m:t>
                          </m:r>
                        </m:sub>
                      </m:sSub>
                      <m:r>
                        <a:rPr lang="es-ES" sz="2400" b="1" i="1" smtClean="0">
                          <a:latin typeface="Cambria Math" panose="02040503050406030204" pitchFamily="18" charset="0"/>
                        </a:rPr>
                        <m:t>=</m:t>
                      </m:r>
                      <m:f>
                        <m:fPr>
                          <m:ctrlPr>
                            <a:rPr lang="es-ES" sz="2400" b="1" i="1" smtClean="0">
                              <a:latin typeface="Cambria Math" panose="02040503050406030204" pitchFamily="18" charset="0"/>
                            </a:rPr>
                          </m:ctrlPr>
                        </m:fPr>
                        <m:num>
                          <m:f>
                            <m:fPr>
                              <m:type m:val="lin"/>
                              <m:ctrlPr>
                                <a:rPr lang="es-ES" sz="2400" b="1" i="1" smtClean="0">
                                  <a:latin typeface="Cambria Math" panose="02040503050406030204" pitchFamily="18" charset="0"/>
                                </a:rPr>
                              </m:ctrlPr>
                            </m:fPr>
                            <m:num>
                              <m:r>
                                <a:rPr lang="es-ES" sz="2400" b="1" i="1" smtClean="0">
                                  <a:latin typeface="Cambria Math" panose="02040503050406030204" pitchFamily="18" charset="0"/>
                                </a:rPr>
                                <m:t>𝟐</m:t>
                              </m:r>
                              <m:r>
                                <a:rPr lang="es-ES" sz="2400" b="1" i="1" smtClean="0">
                                  <a:latin typeface="Cambria Math" panose="02040503050406030204" pitchFamily="18" charset="0"/>
                                </a:rPr>
                                <m:t>𝑫</m:t>
                              </m:r>
                            </m:num>
                            <m:den>
                              <m:r>
                                <a:rPr lang="es-ES" sz="2400" b="1" i="1" smtClean="0">
                                  <a:latin typeface="Cambria Math" panose="02040503050406030204" pitchFamily="18" charset="0"/>
                                </a:rPr>
                                <m:t>𝒗</m:t>
                              </m:r>
                            </m:den>
                          </m:f>
                        </m:num>
                        <m:den>
                          <m:r>
                            <a:rPr lang="es-ES" sz="2400" b="1" i="1" smtClean="0">
                              <a:latin typeface="Cambria Math" panose="02040503050406030204" pitchFamily="18" charset="0"/>
                            </a:rPr>
                            <m:t>𝟏</m:t>
                          </m:r>
                          <m:r>
                            <a:rPr lang="es-ES" sz="2400" b="1" i="1" smtClean="0">
                              <a:latin typeface="Cambria Math" panose="02040503050406030204" pitchFamily="18" charset="0"/>
                            </a:rPr>
                            <m:t>−</m:t>
                          </m:r>
                          <m:f>
                            <m:fPr>
                              <m:type m:val="lin"/>
                              <m:ctrlPr>
                                <a:rPr lang="es-ES" sz="2400" b="1" i="1" smtClean="0">
                                  <a:latin typeface="Cambria Math" panose="02040503050406030204" pitchFamily="18" charset="0"/>
                                </a:rPr>
                              </m:ctrlPr>
                            </m:fPr>
                            <m:num>
                              <m:sSup>
                                <m:sSupPr>
                                  <m:ctrlPr>
                                    <a:rPr lang="es-ES" sz="2400" b="1" i="1" smtClean="0">
                                      <a:latin typeface="Cambria Math" panose="02040503050406030204" pitchFamily="18" charset="0"/>
                                    </a:rPr>
                                  </m:ctrlPr>
                                </m:sSupPr>
                                <m:e>
                                  <m:sSub>
                                    <m:sSubPr>
                                      <m:ctrlPr>
                                        <a:rPr lang="es-ES" sz="2400" b="1" i="1" smtClean="0">
                                          <a:latin typeface="Cambria Math" panose="02040503050406030204" pitchFamily="18" charset="0"/>
                                        </a:rPr>
                                      </m:ctrlPr>
                                    </m:sSubPr>
                                    <m:e>
                                      <m:r>
                                        <a:rPr lang="es-ES" sz="2400" b="1" i="1" smtClean="0">
                                          <a:latin typeface="Cambria Math" panose="02040503050406030204" pitchFamily="18" charset="0"/>
                                        </a:rPr>
                                        <m:t>𝒗</m:t>
                                      </m:r>
                                    </m:e>
                                    <m:sub>
                                      <m:r>
                                        <a:rPr lang="es-ES" sz="2400" b="1" i="1" smtClean="0">
                                          <a:latin typeface="Cambria Math" panose="02040503050406030204" pitchFamily="18" charset="0"/>
                                        </a:rPr>
                                        <m:t>𝟎</m:t>
                                      </m:r>
                                    </m:sub>
                                  </m:sSub>
                                </m:e>
                                <m:sup>
                                  <m:r>
                                    <a:rPr lang="es-ES" sz="2400" b="1" i="1" smtClean="0">
                                      <a:latin typeface="Cambria Math" panose="02040503050406030204" pitchFamily="18" charset="0"/>
                                    </a:rPr>
                                    <m:t>𝟐</m:t>
                                  </m:r>
                                </m:sup>
                              </m:sSup>
                            </m:num>
                            <m:den>
                              <m:sSup>
                                <m:sSupPr>
                                  <m:ctrlPr>
                                    <a:rPr lang="es-ES" sz="2400" b="1" i="1" smtClean="0">
                                      <a:latin typeface="Cambria Math" panose="02040503050406030204" pitchFamily="18" charset="0"/>
                                    </a:rPr>
                                  </m:ctrlPr>
                                </m:sSupPr>
                                <m:e>
                                  <m:r>
                                    <a:rPr lang="es-ES" sz="2400" b="1" i="1" smtClean="0">
                                      <a:latin typeface="Cambria Math" panose="02040503050406030204" pitchFamily="18" charset="0"/>
                                    </a:rPr>
                                    <m:t>𝒗</m:t>
                                  </m:r>
                                </m:e>
                                <m:sup>
                                  <m:r>
                                    <a:rPr lang="es-ES" sz="2400" b="1" i="1" smtClean="0">
                                      <a:latin typeface="Cambria Math" panose="02040503050406030204" pitchFamily="18" charset="0"/>
                                    </a:rPr>
                                    <m:t>𝟐</m:t>
                                  </m:r>
                                </m:sup>
                              </m:sSup>
                            </m:den>
                          </m:f>
                        </m:den>
                      </m:f>
                    </m:oMath>
                  </m:oMathPara>
                </a14:m>
                <a:endParaRPr lang="es-ES" sz="2400" b="1" dirty="0"/>
              </a:p>
              <a:p>
                <a:pPr marL="0" indent="0" algn="ctr">
                  <a:buNone/>
                </a:pPr>
                <a:endParaRPr lang="es-AR" sz="2400" dirty="0"/>
              </a:p>
            </p:txBody>
          </p:sp>
        </mc:Choice>
        <mc:Fallback xmlns="">
          <p:sp>
            <p:nvSpPr>
              <p:cNvPr id="5" name="Marcador de contenido 4"/>
              <p:cNvSpPr>
                <a:spLocks noGrp="1" noRot="1" noChangeAspect="1" noMove="1" noResize="1" noEditPoints="1" noAdjustHandles="1" noChangeArrowheads="1" noChangeShapeType="1" noTextEdit="1"/>
              </p:cNvSpPr>
              <p:nvPr>
                <p:ph sz="half" idx="2"/>
              </p:nvPr>
            </p:nvSpPr>
            <p:spPr>
              <a:xfrm>
                <a:off x="6019800" y="535461"/>
                <a:ext cx="5222274" cy="3509318"/>
              </a:xfrm>
              <a:blipFill rotWithShape="0">
                <a:blip r:embed="rId3"/>
                <a:stretch>
                  <a:fillRect t="-3646"/>
                </a:stretch>
              </a:blipFill>
            </p:spPr>
            <p:txBody>
              <a:bodyPr/>
              <a:lstStyle/>
              <a:p>
                <a:r>
                  <a:rPr lang="es-AR">
                    <a:noFill/>
                  </a:rPr>
                  <a:t> </a:t>
                </a:r>
              </a:p>
            </p:txBody>
          </p:sp>
        </mc:Fallback>
      </mc:AlternateContent>
    </p:spTree>
    <p:extLst>
      <p:ext uri="{BB962C8B-B14F-4D97-AF65-F5344CB8AC3E}">
        <p14:creationId xmlns:p14="http://schemas.microsoft.com/office/powerpoint/2010/main" val="113131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2341" y="406314"/>
            <a:ext cx="10515600" cy="45719"/>
          </a:xfrm>
        </p:spPr>
        <p:txBody>
          <a:bodyPr>
            <a:normAutofit fontScale="90000"/>
          </a:bodyPr>
          <a:lstStyle/>
          <a:p>
            <a:r>
              <a:rPr lang="es-ES" dirty="0" smtClean="0"/>
              <a:t>   </a:t>
            </a:r>
            <a:endParaRPr lang="es-AR"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15330"/>
                <a:ext cx="10515600" cy="6061633"/>
              </a:xfrm>
            </p:spPr>
            <p:txBody>
              <a:bodyPr/>
              <a:lstStyle/>
              <a:p>
                <a:pPr marL="0" indent="0" algn="just">
                  <a:buNone/>
                </a:pPr>
                <a:r>
                  <a:rPr lang="es-ES" dirty="0" smtClean="0"/>
                  <a:t>Si conocemos la velocidad común de ambos barcos y medimos la relación  </a:t>
                </a:r>
                <a14:m>
                  <m:oMath xmlns:m="http://schemas.openxmlformats.org/officeDocument/2006/math">
                    <m:f>
                      <m:fPr>
                        <m:ctrlPr>
                          <a:rPr lang="es-AR" b="1" i="1">
                            <a:latin typeface="Cambria Math" panose="02040503050406030204" pitchFamily="18" charset="0"/>
                          </a:rPr>
                        </m:ctrlPr>
                      </m:fPr>
                      <m:num>
                        <m:sSub>
                          <m:sSubPr>
                            <m:ctrlPr>
                              <a:rPr lang="es-AR" b="1" i="1">
                                <a:latin typeface="Cambria Math" panose="02040503050406030204" pitchFamily="18" charset="0"/>
                              </a:rPr>
                            </m:ctrlPr>
                          </m:sSubPr>
                          <m:e>
                            <m:r>
                              <a:rPr lang="es-ES" b="1" i="1">
                                <a:latin typeface="Cambria Math" panose="02040503050406030204" pitchFamily="18" charset="0"/>
                              </a:rPr>
                              <m:t>𝒕</m:t>
                            </m:r>
                          </m:e>
                          <m:sub>
                            <m:r>
                              <a:rPr lang="es-ES" b="1" i="1">
                                <a:latin typeface="Cambria Math" panose="02040503050406030204" pitchFamily="18" charset="0"/>
                              </a:rPr>
                              <m:t>𝑨</m:t>
                            </m:r>
                          </m:sub>
                        </m:sSub>
                      </m:num>
                      <m:den>
                        <m:sSub>
                          <m:sSubPr>
                            <m:ctrlPr>
                              <a:rPr lang="es-AR" b="1" i="1">
                                <a:latin typeface="Cambria Math" panose="02040503050406030204" pitchFamily="18" charset="0"/>
                              </a:rPr>
                            </m:ctrlPr>
                          </m:sSubPr>
                          <m:e>
                            <m:r>
                              <a:rPr lang="es-ES" b="1" i="1">
                                <a:latin typeface="Cambria Math" panose="02040503050406030204" pitchFamily="18" charset="0"/>
                              </a:rPr>
                              <m:t>𝒕</m:t>
                            </m:r>
                          </m:e>
                          <m:sub>
                            <m:r>
                              <a:rPr lang="es-ES" b="1" i="1">
                                <a:latin typeface="Cambria Math" panose="02040503050406030204" pitchFamily="18" charset="0"/>
                              </a:rPr>
                              <m:t>𝑩</m:t>
                            </m:r>
                          </m:sub>
                        </m:sSub>
                      </m:den>
                    </m:f>
                  </m:oMath>
                </a14:m>
                <a:r>
                  <a:rPr lang="es-AR" dirty="0" smtClean="0"/>
                  <a:t> podemos determinar la velocidad   </a:t>
                </a:r>
                <a14:m>
                  <m:oMath xmlns:m="http://schemas.openxmlformats.org/officeDocument/2006/math">
                    <m:sSub>
                      <m:sSubPr>
                        <m:ctrlPr>
                          <a:rPr lang="es-ES" b="1" i="1">
                            <a:latin typeface="Cambria Math" panose="02040503050406030204" pitchFamily="18" charset="0"/>
                          </a:rPr>
                        </m:ctrlPr>
                      </m:sSubPr>
                      <m:e>
                        <m:r>
                          <a:rPr lang="es-ES" b="1" i="1">
                            <a:latin typeface="Cambria Math" panose="02040503050406030204" pitchFamily="18" charset="0"/>
                          </a:rPr>
                          <m:t>𝒗</m:t>
                        </m:r>
                      </m:e>
                      <m:sub>
                        <m:r>
                          <a:rPr lang="es-ES" b="1" i="1">
                            <a:latin typeface="Cambria Math" panose="02040503050406030204" pitchFamily="18" charset="0"/>
                          </a:rPr>
                          <m:t>𝟎</m:t>
                        </m:r>
                      </m:sub>
                    </m:sSub>
                  </m:oMath>
                </a14:m>
                <a:r>
                  <a:rPr lang="es-AR" dirty="0" smtClean="0"/>
                  <a:t>  del río.</a:t>
                </a:r>
              </a:p>
              <a:p>
                <a:pPr marL="0" indent="0" algn="just">
                  <a:buNone/>
                </a:pPr>
                <a:r>
                  <a:rPr lang="es-ES" dirty="0" smtClean="0"/>
                  <a:t>El razonamiento empleado puede aplicarse al problema análogo del paso de ondas luminosas a través del éter. Si el espacio está lleno de éter, nos movemos a través del mismo a una velocidad por lo menos igual a la de rotación de la tierra alrededor del sol que es aproximadamente 30000 m/s y si el sol también está en movimiento nuestra velocidad a través del éter es todavía mayor.</a:t>
                </a:r>
                <a:endParaRPr lang="es-AR"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15330"/>
                <a:ext cx="10515600" cy="6061633"/>
              </a:xfrm>
              <a:blipFill rotWithShape="0">
                <a:blip r:embed="rId2"/>
                <a:stretch>
                  <a:fillRect l="-1217" t="-1710" r="-1159"/>
                </a:stretch>
              </a:blipFill>
            </p:spPr>
            <p:txBody>
              <a:bodyPr/>
              <a:lstStyle/>
              <a:p>
                <a:r>
                  <a:rPr lang="es-AR">
                    <a:noFill/>
                  </a:rPr>
                  <a:t> </a:t>
                </a:r>
              </a:p>
            </p:txBody>
          </p:sp>
        </mc:Fallback>
      </mc:AlternateContent>
      <p:pic>
        <p:nvPicPr>
          <p:cNvPr id="4" name="Imagen 3"/>
          <p:cNvPicPr>
            <a:picLocks noChangeAspect="1"/>
          </p:cNvPicPr>
          <p:nvPr/>
        </p:nvPicPr>
        <p:blipFill>
          <a:blip r:embed="rId3"/>
          <a:stretch>
            <a:fillRect/>
          </a:stretch>
        </p:blipFill>
        <p:spPr>
          <a:xfrm>
            <a:off x="2002953" y="3676650"/>
            <a:ext cx="8334375" cy="3181350"/>
          </a:xfrm>
          <a:prstGeom prst="rect">
            <a:avLst/>
          </a:prstGeom>
        </p:spPr>
      </p:pic>
      <p:pic>
        <p:nvPicPr>
          <p:cNvPr id="5" name="Imagen 4"/>
          <p:cNvPicPr>
            <a:picLocks noChangeAspect="1"/>
          </p:cNvPicPr>
          <p:nvPr/>
        </p:nvPicPr>
        <p:blipFill>
          <a:blip r:embed="rId4"/>
          <a:stretch>
            <a:fillRect/>
          </a:stretch>
        </p:blipFill>
        <p:spPr>
          <a:xfrm>
            <a:off x="3573549" y="3606114"/>
            <a:ext cx="4533900" cy="304800"/>
          </a:xfrm>
          <a:prstGeom prst="rect">
            <a:avLst/>
          </a:prstGeom>
        </p:spPr>
      </p:pic>
    </p:spTree>
    <p:extLst>
      <p:ext uri="{BB962C8B-B14F-4D97-AF65-F5344CB8AC3E}">
        <p14:creationId xmlns:p14="http://schemas.microsoft.com/office/powerpoint/2010/main" val="97176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50420"/>
          </a:xfrm>
        </p:spPr>
        <p:txBody>
          <a:bodyPr>
            <a:normAutofit fontScale="90000"/>
          </a:bodyPr>
          <a:lstStyle/>
          <a:p>
            <a:pPr algn="ctr"/>
            <a:r>
              <a:rPr lang="es-ES" b="1" dirty="0" smtClean="0"/>
              <a:t>EXPERIMENTO DE MICHELSON Y MORLEY</a:t>
            </a:r>
            <a:endParaRPr lang="es-AR" b="1" dirty="0"/>
          </a:p>
        </p:txBody>
      </p:sp>
      <p:pic>
        <p:nvPicPr>
          <p:cNvPr id="4" name="Marcador de contenido 3"/>
          <p:cNvPicPr>
            <a:picLocks noGrp="1" noChangeAspect="1"/>
          </p:cNvPicPr>
          <p:nvPr>
            <p:ph idx="1"/>
          </p:nvPr>
        </p:nvPicPr>
        <p:blipFill>
          <a:blip r:embed="rId2"/>
          <a:stretch>
            <a:fillRect/>
          </a:stretch>
        </p:blipFill>
        <p:spPr>
          <a:xfrm>
            <a:off x="2177492" y="965693"/>
            <a:ext cx="7458075" cy="3914775"/>
          </a:xfrm>
          <a:prstGeom prst="rect">
            <a:avLst/>
          </a:prstGeom>
        </p:spPr>
      </p:pic>
    </p:spTree>
    <p:extLst>
      <p:ext uri="{BB962C8B-B14F-4D97-AF65-F5344CB8AC3E}">
        <p14:creationId xmlns:p14="http://schemas.microsoft.com/office/powerpoint/2010/main" val="235963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r>
              <a:rPr lang="es-ES" dirty="0" smtClean="0"/>
              <a:t>   </a:t>
            </a:r>
            <a:endParaRPr lang="es-AR" dirty="0"/>
          </a:p>
        </p:txBody>
      </p:sp>
      <p:pic>
        <p:nvPicPr>
          <p:cNvPr id="4" name="Marcador de contenido 3"/>
          <p:cNvPicPr>
            <a:picLocks noGrp="1" noChangeAspect="1"/>
          </p:cNvPicPr>
          <p:nvPr>
            <p:ph idx="1"/>
          </p:nvPr>
        </p:nvPicPr>
        <p:blipFill>
          <a:blip r:embed="rId2"/>
          <a:stretch>
            <a:fillRect/>
          </a:stretch>
        </p:blipFill>
        <p:spPr>
          <a:xfrm>
            <a:off x="1023692" y="1120346"/>
            <a:ext cx="8934373" cy="5074508"/>
          </a:xfrm>
          <a:prstGeom prst="rect">
            <a:avLst/>
          </a:prstGeom>
        </p:spPr>
      </p:pic>
    </p:spTree>
    <p:extLst>
      <p:ext uri="{BB962C8B-B14F-4D97-AF65-F5344CB8AC3E}">
        <p14:creationId xmlns:p14="http://schemas.microsoft.com/office/powerpoint/2010/main" val="298256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2706</TotalTime>
  <Words>1679</Words>
  <Application>Microsoft Office PowerPoint</Application>
  <PresentationFormat>Panorámica</PresentationFormat>
  <Paragraphs>412</Paragraphs>
  <Slides>57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57</vt:i4>
      </vt:variant>
    </vt:vector>
  </HeadingPairs>
  <TitlesOfParts>
    <vt:vector size="62" baseType="lpstr">
      <vt:lpstr>Arial</vt:lpstr>
      <vt:lpstr>Calibri</vt:lpstr>
      <vt:lpstr>Calibri Light</vt:lpstr>
      <vt:lpstr>Cambria Math</vt:lpstr>
      <vt:lpstr>Tema de Office</vt:lpstr>
      <vt:lpstr>TEORÍA ESPECIAL DE LA RELATIVIDAD</vt:lpstr>
      <vt:lpstr>ACONTECIMIENTOS HISTÓRICOS</vt:lpstr>
      <vt:lpstr>EXPERIMENTO DE MICHELSON Y MORLEY INTRODUCCIÓN </vt:lpstr>
      <vt:lpstr> </vt:lpstr>
      <vt:lpstr> </vt:lpstr>
      <vt:lpstr>TIEMPOS QUE TARDAN LOS BARCOS EN IR Y VOLVER</vt:lpstr>
      <vt:lpstr>   </vt:lpstr>
      <vt:lpstr>EXPERIMENTO DE MICHELSON Y MORLEY</vt:lpstr>
      <vt:lpstr>   </vt:lpstr>
      <vt:lpstr>Otra perspectiva</vt:lpstr>
      <vt:lpstr>  </vt:lpstr>
      <vt:lpstr>  INEXISTENCIA DEL ÉTER</vt:lpstr>
      <vt:lpstr>LA TEORÍA ESPECIAL DE LA RELATIVIDAD</vt:lpstr>
      <vt:lpstr>LA TRANSFORMACIÓN DE GALILEO</vt:lpstr>
      <vt:lpstr>TRANSFORMACIÓN DE LORENTZ</vt:lpstr>
      <vt:lpstr> </vt:lpstr>
      <vt:lpstr>ECUACIONES DE MAXWELL: INVARIANCIA BAJO LA TL</vt:lpstr>
      <vt:lpstr>LA TRANSFORMACIÓN DE LORENTZ DEJA INVARIANTES LAS ECUACIONES DE MAXWELL</vt:lpstr>
      <vt:lpstr>LA CONTRACCIÓN DE LORENTZ - FITZGERALD</vt:lpstr>
      <vt:lpstr>INTERPRETACIÓN FÍSICA DE LA CONTRACCIÓN DE LA LONGITUD</vt:lpstr>
      <vt:lpstr>DILATACIÓN DEL TIEMPO</vt:lpstr>
      <vt:lpstr> </vt:lpstr>
      <vt:lpstr>INTERPRETACIÓN FÍSICA DE LA DILATACIÓN DEL TIEMPO</vt:lpstr>
      <vt:lpstr> </vt:lpstr>
      <vt:lpstr>EJEMPLO Desintegración de los mesones μ a su llegada a la atmósfera terrestre</vt:lpstr>
      <vt:lpstr> </vt:lpstr>
      <vt:lpstr>SUMA DE VELOCIDADES</vt:lpstr>
      <vt:lpstr> </vt:lpstr>
      <vt:lpstr>EJEMPLO</vt:lpstr>
      <vt:lpstr>DINÁMICA RELATIVISTA</vt:lpstr>
      <vt:lpstr> </vt:lpstr>
      <vt:lpstr>NUEVA DEFINICIÓN DE LA CANTIDAD DE MOVIMIENTO</vt:lpstr>
      <vt:lpstr>MASA VARIABLE CON LA VELOCIDAD</vt:lpstr>
      <vt:lpstr>ENERGÍA CINÉTICA RELATIVISTA</vt:lpstr>
      <vt:lpstr> </vt:lpstr>
      <vt:lpstr> </vt:lpstr>
      <vt:lpstr>INVARIANTES DE LORENTZ Y CUADRIVECTORES</vt:lpstr>
      <vt:lpstr> DEMOSTRACIÓN</vt:lpstr>
      <vt:lpstr> </vt:lpstr>
      <vt:lpstr> </vt:lpstr>
      <vt:lpstr>ENERGÍA RELATIVISTA</vt:lpstr>
      <vt:lpstr> </vt:lpstr>
      <vt:lpstr>TRANSFORMACIÓN DE LA CANTIDAD DE MOVIMIENTO Y DE LA ENERGÍA CUADRIVECTOR CANTIDAD DE MOVIMIENTO</vt:lpstr>
      <vt:lpstr>EQUIVALENCIA ENTRE MASA Y ENERGÍA</vt:lpstr>
      <vt:lpstr> </vt:lpstr>
      <vt:lpstr>ESPACIO DE MINKOWSKI</vt:lpstr>
      <vt:lpstr>  </vt:lpstr>
      <vt:lpstr>INTERVALOS DE SUCESOS EN EL DIAGRAMA DE MINKOWSKI</vt:lpstr>
      <vt:lpstr>RELACIÓN CAUSAL ENTRE SUCESOS</vt:lpstr>
      <vt:lpstr>DIAGRAMA DE MINKOWSKI</vt:lpstr>
      <vt:lpstr> </vt:lpstr>
      <vt:lpstr> </vt:lpstr>
      <vt:lpstr> </vt:lpstr>
      <vt:lpstr> </vt:lpstr>
      <vt:lpstr> </vt:lpstr>
      <vt:lpstr>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232</cp:revision>
  <dcterms:created xsi:type="dcterms:W3CDTF">2020-08-10T19:35:54Z</dcterms:created>
  <dcterms:modified xsi:type="dcterms:W3CDTF">2020-09-21T11:26:13Z</dcterms:modified>
</cp:coreProperties>
</file>