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81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wmf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e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A23E-20D2-4CB0-BFA9-968473AA8E0D}" type="datetimeFigureOut">
              <a:rPr lang="es-AR" smtClean="0"/>
              <a:pPr/>
              <a:t>22/10/2020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E862-156B-470C-95F9-AD0443CB28C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A23E-20D2-4CB0-BFA9-968473AA8E0D}" type="datetimeFigureOut">
              <a:rPr lang="es-AR" smtClean="0"/>
              <a:pPr/>
              <a:t>22/10/2020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E862-156B-470C-95F9-AD0443CB28C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A23E-20D2-4CB0-BFA9-968473AA8E0D}" type="datetimeFigureOut">
              <a:rPr lang="es-AR" smtClean="0"/>
              <a:pPr/>
              <a:t>22/10/2020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E862-156B-470C-95F9-AD0443CB28C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A23E-20D2-4CB0-BFA9-968473AA8E0D}" type="datetimeFigureOut">
              <a:rPr lang="es-AR" smtClean="0"/>
              <a:pPr/>
              <a:t>22/10/2020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E862-156B-470C-95F9-AD0443CB28C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A23E-20D2-4CB0-BFA9-968473AA8E0D}" type="datetimeFigureOut">
              <a:rPr lang="es-AR" smtClean="0"/>
              <a:pPr/>
              <a:t>22/10/2020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E862-156B-470C-95F9-AD0443CB28C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A23E-20D2-4CB0-BFA9-968473AA8E0D}" type="datetimeFigureOut">
              <a:rPr lang="es-AR" smtClean="0"/>
              <a:pPr/>
              <a:t>22/10/2020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E862-156B-470C-95F9-AD0443CB28C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A23E-20D2-4CB0-BFA9-968473AA8E0D}" type="datetimeFigureOut">
              <a:rPr lang="es-AR" smtClean="0"/>
              <a:pPr/>
              <a:t>22/10/2020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E862-156B-470C-95F9-AD0443CB28C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A23E-20D2-4CB0-BFA9-968473AA8E0D}" type="datetimeFigureOut">
              <a:rPr lang="es-AR" smtClean="0"/>
              <a:pPr/>
              <a:t>22/10/2020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E862-156B-470C-95F9-AD0443CB28C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A23E-20D2-4CB0-BFA9-968473AA8E0D}" type="datetimeFigureOut">
              <a:rPr lang="es-AR" smtClean="0"/>
              <a:pPr/>
              <a:t>22/10/2020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E862-156B-470C-95F9-AD0443CB28C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A23E-20D2-4CB0-BFA9-968473AA8E0D}" type="datetimeFigureOut">
              <a:rPr lang="es-AR" smtClean="0"/>
              <a:pPr/>
              <a:t>22/10/2020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E862-156B-470C-95F9-AD0443CB28C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A2AA23E-20D2-4CB0-BFA9-968473AA8E0D}" type="datetimeFigureOut">
              <a:rPr lang="es-AR" smtClean="0"/>
              <a:pPr/>
              <a:t>22/10/2020</a:t>
            </a:fld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654E862-156B-470C-95F9-AD0443CB28C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A2AA23E-20D2-4CB0-BFA9-968473AA8E0D}" type="datetimeFigureOut">
              <a:rPr lang="es-AR" smtClean="0"/>
              <a:pPr/>
              <a:t>22/10/2020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654E862-156B-470C-95F9-AD0443CB28C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5.png"/><Relationship Id="rId10" Type="http://schemas.openxmlformats.org/officeDocument/2006/relationships/image" Target="../media/image37.e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5.pn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png"/><Relationship Id="rId4" Type="http://schemas.openxmlformats.org/officeDocument/2006/relationships/image" Target="../media/image5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6743720" cy="858970"/>
          </a:xfrm>
        </p:spPr>
        <p:txBody>
          <a:bodyPr>
            <a:normAutofit/>
          </a:bodyPr>
          <a:lstStyle/>
          <a:p>
            <a:r>
              <a:rPr lang="es-AR" dirty="0"/>
              <a:t>Curso de Física Nuclear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2643182"/>
            <a:ext cx="6243654" cy="685234"/>
          </a:xfrm>
        </p:spPr>
        <p:txBody>
          <a:bodyPr/>
          <a:lstStyle/>
          <a:p>
            <a:r>
              <a:rPr lang="es-AR" dirty="0"/>
              <a:t>Bases fundamentales de los procesos nucleares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85786" y="4357694"/>
            <a:ext cx="7500990" cy="785818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7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Introducción al estudio del átomo y las reacciones nucleares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4EAA519C-C4A6-4D7A-B159-5F82C7A9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285750"/>
            <a:ext cx="10366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959882D0-49CC-4062-B0C4-357DA6803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57188"/>
            <a:ext cx="29178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2 Subtítulo">
            <a:extLst>
              <a:ext uri="{FF2B5EF4-FFF2-40B4-BE49-F238E27FC236}">
                <a16:creationId xmlns:a16="http://schemas.microsoft.com/office/drawing/2014/main" id="{7BE35F0D-20BC-446E-8D93-99A6E8B5220C}"/>
              </a:ext>
            </a:extLst>
          </p:cNvPr>
          <p:cNvSpPr txBox="1">
            <a:spLocks/>
          </p:cNvSpPr>
          <p:nvPr/>
        </p:nvSpPr>
        <p:spPr>
          <a:xfrm>
            <a:off x="5652120" y="5157192"/>
            <a:ext cx="3528392" cy="1143000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s-AR" b="1" dirty="0" err="1"/>
              <a:t>Dr</a:t>
            </a:r>
            <a:r>
              <a:rPr kumimoji="0" lang="es-A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Carlos Sosa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s-AR" sz="1300" dirty="0"/>
              <a:t>Prof. </a:t>
            </a:r>
            <a:r>
              <a:rPr lang="es-AR" sz="1300" dirty="0" err="1"/>
              <a:t>Adj.</a:t>
            </a:r>
            <a:r>
              <a:rPr lang="es-AR" sz="1300" dirty="0"/>
              <a:t> Reactor Nuclear RA-O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s-AR" sz="1300" dirty="0"/>
              <a:t>Centro Universitario de Tecnología Nuclear 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s-AR" sz="1300" dirty="0"/>
              <a:t>Facultad de Ciencias Exactas, Físicas y Naturales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s-AR" b="1" dirty="0">
                <a:solidFill>
                  <a:srgbClr val="00B0F0"/>
                </a:solidFill>
              </a:rPr>
              <a:t>c</a:t>
            </a:r>
            <a:r>
              <a:rPr kumimoji="0" lang="es-AR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arlos.sosa@unc.edu.ar</a:t>
            </a:r>
          </a:p>
        </p:txBody>
      </p:sp>
      <p:sp>
        <p:nvSpPr>
          <p:cNvPr id="15" name="2 Subtítulo">
            <a:extLst>
              <a:ext uri="{FF2B5EF4-FFF2-40B4-BE49-F238E27FC236}">
                <a16:creationId xmlns:a16="http://schemas.microsoft.com/office/drawing/2014/main" id="{A2CBF212-0D75-4DFF-8A57-505D10DE580C}"/>
              </a:ext>
            </a:extLst>
          </p:cNvPr>
          <p:cNvSpPr txBox="1">
            <a:spLocks/>
          </p:cNvSpPr>
          <p:nvPr/>
        </p:nvSpPr>
        <p:spPr>
          <a:xfrm>
            <a:off x="6228184" y="6309658"/>
            <a:ext cx="2054032" cy="359702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AR" sz="19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carlossosa</a:t>
            </a:r>
            <a:r>
              <a:rPr kumimoji="0" lang="es-AR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</a:t>
            </a:r>
            <a:r>
              <a:rPr lang="es-AR" sz="19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phd</a:t>
            </a:r>
            <a:endParaRPr kumimoji="0" lang="es-AR" sz="19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20 Imagen">
            <a:extLst>
              <a:ext uri="{FF2B5EF4-FFF2-40B4-BE49-F238E27FC236}">
                <a16:creationId xmlns:a16="http://schemas.microsoft.com/office/drawing/2014/main" id="{27283109-066B-45C0-B821-382A2EC360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80" y="6381327"/>
            <a:ext cx="496612" cy="331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Fuerzas Nucleares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8896" y="1714488"/>
            <a:ext cx="55386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636"/>
            <a:ext cx="842954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 descr="Logo Radioprotecció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Átomo de Hidrógeno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76600" y="2500336"/>
            <a:ext cx="579120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800">
                <a:solidFill>
                  <a:schemeClr val="hlink"/>
                </a:solidFill>
                <a:latin typeface="Arial" charset="0"/>
              </a:rPr>
              <a:t>Es el mas liviano de todos los elementos.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2800">
                <a:solidFill>
                  <a:schemeClr val="hlink"/>
                </a:solidFill>
                <a:latin typeface="Arial" charset="0"/>
              </a:rPr>
              <a:t>Esta formado por un protón (núcleo) y un electrón</a:t>
            </a:r>
            <a:r>
              <a:rPr lang="es-ES_tradnl" b="0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5" name="Picture 3" descr="BD1486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2711473"/>
            <a:ext cx="842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 rot="13395154">
            <a:off x="990600" y="1177948"/>
            <a:ext cx="1370013" cy="4310063"/>
          </a:xfrm>
          <a:prstGeom prst="ellipse">
            <a:avLst/>
          </a:prstGeom>
          <a:noFill/>
          <a:ln w="60325" cmpd="thickThin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69875" y="5308623"/>
            <a:ext cx="8839200" cy="647700"/>
          </a:xfrm>
          <a:prstGeom prst="foldedCorner">
            <a:avLst>
              <a:gd name="adj" fmla="val 15088"/>
            </a:avLst>
          </a:prstGeom>
          <a:gradFill rotWithShape="0">
            <a:gsLst>
              <a:gs pos="0">
                <a:srgbClr val="FFFFCC"/>
              </a:gs>
              <a:gs pos="100000">
                <a:srgbClr val="C0C0C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lIns="126000" rIns="54000" anchor="ctr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b="0">
                <a:solidFill>
                  <a:srgbClr val="FF0000"/>
                </a:solidFill>
                <a:latin typeface="Arial" charset="0"/>
                <a:cs typeface="Arial" charset="0"/>
              </a:rPr>
              <a:t>N</a:t>
            </a:r>
            <a:r>
              <a:rPr lang="es-ES_tradnl" b="0" baseline="30000">
                <a:solidFill>
                  <a:srgbClr val="FF0000"/>
                </a:solidFill>
                <a:latin typeface="Arial" charset="0"/>
                <a:cs typeface="Arial" charset="0"/>
              </a:rPr>
              <a:t>0</a:t>
            </a:r>
            <a:r>
              <a:rPr lang="es-ES_tradnl" b="0">
                <a:solidFill>
                  <a:srgbClr val="FF0000"/>
                </a:solidFill>
                <a:latin typeface="Arial" charset="0"/>
                <a:cs typeface="Arial" charset="0"/>
              </a:rPr>
              <a:t> atómico  Z = 1 (1 </a:t>
            </a:r>
            <a:r>
              <a:rPr lang="es-ES_tradnl" sz="2800" b="0">
                <a:solidFill>
                  <a:srgbClr val="FF0000"/>
                </a:solidFill>
                <a:latin typeface="Arial" charset="0"/>
                <a:cs typeface="Arial" charset="0"/>
              </a:rPr>
              <a:t>proton</a:t>
            </a:r>
            <a:r>
              <a:rPr lang="es-ES_tradnl" b="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  <a:endParaRPr lang="es-AR" b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69875" y="6083323"/>
            <a:ext cx="8839200" cy="631825"/>
          </a:xfrm>
          <a:prstGeom prst="foldedCorner">
            <a:avLst>
              <a:gd name="adj" fmla="val 11630"/>
            </a:avLst>
          </a:prstGeom>
          <a:gradFill rotWithShape="0">
            <a:gsLst>
              <a:gs pos="0">
                <a:schemeClr val="bg1"/>
              </a:gs>
              <a:gs pos="100000">
                <a:srgbClr val="C0C0C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lIns="126000" rIns="54000" anchor="ctr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b="0">
                <a:solidFill>
                  <a:schemeClr val="accent2"/>
                </a:solidFill>
                <a:latin typeface="Arial" charset="0"/>
                <a:cs typeface="Arial" charset="0"/>
              </a:rPr>
              <a:t>N</a:t>
            </a:r>
            <a:r>
              <a:rPr lang="es-ES_tradnl" b="0" baseline="30000">
                <a:solidFill>
                  <a:schemeClr val="accent2"/>
                </a:solidFill>
                <a:latin typeface="Arial" charset="0"/>
                <a:cs typeface="Arial" charset="0"/>
              </a:rPr>
              <a:t>0 </a:t>
            </a:r>
            <a:r>
              <a:rPr lang="es-ES_tradnl" b="0">
                <a:solidFill>
                  <a:schemeClr val="accent2"/>
                </a:solidFill>
                <a:latin typeface="Arial" charset="0"/>
                <a:cs typeface="Arial" charset="0"/>
              </a:rPr>
              <a:t>másico    A = 1 (1 </a:t>
            </a:r>
            <a:r>
              <a:rPr lang="es-ES_tradnl" sz="2800" b="0">
                <a:solidFill>
                  <a:schemeClr val="accent2"/>
                </a:solidFill>
                <a:latin typeface="Arial" charset="0"/>
                <a:cs typeface="Arial" charset="0"/>
              </a:rPr>
              <a:t>proton</a:t>
            </a:r>
            <a:r>
              <a:rPr lang="es-ES_tradnl" b="0">
                <a:solidFill>
                  <a:schemeClr val="accent2"/>
                </a:solidFill>
                <a:latin typeface="Arial" charset="0"/>
                <a:cs typeface="Arial" charset="0"/>
              </a:rPr>
              <a:t>)</a:t>
            </a:r>
            <a:endParaRPr lang="es-AR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2771775" y="2770211"/>
            <a:ext cx="215900" cy="2159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pic>
        <p:nvPicPr>
          <p:cNvPr id="10" name="9 Imagen" descr="Logo Radioprotecció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 autoUpdateAnimBg="0"/>
      <p:bldP spid="8" grpId="0" animBg="1" autoUpdateAnimBg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Isótopos del H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11600" y="1801836"/>
            <a:ext cx="152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2400">
                <a:solidFill>
                  <a:schemeClr val="hlink"/>
                </a:solidFill>
                <a:latin typeface="Arial" charset="0"/>
              </a:rPr>
              <a:t>N</a:t>
            </a:r>
            <a:r>
              <a:rPr lang="es-ES" sz="2400" baseline="30000">
                <a:solidFill>
                  <a:schemeClr val="hlink"/>
                </a:solidFill>
                <a:latin typeface="Arial" charset="0"/>
              </a:rPr>
              <a:t>o</a:t>
            </a:r>
            <a:r>
              <a:rPr lang="es-ES" sz="2400">
                <a:solidFill>
                  <a:schemeClr val="hlink"/>
                </a:solidFill>
                <a:latin typeface="Arial" charset="0"/>
              </a:rPr>
              <a:t> Atómico </a:t>
            </a:r>
            <a:r>
              <a:rPr lang="es-ES" sz="1800">
                <a:solidFill>
                  <a:schemeClr val="hlink"/>
                </a:solidFill>
                <a:latin typeface="Arial" charset="0"/>
              </a:rPr>
              <a:t>(no varía)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37188" y="1770086"/>
            <a:ext cx="12954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2400" dirty="0">
                <a:solidFill>
                  <a:schemeClr val="hlink"/>
                </a:solidFill>
                <a:latin typeface="Arial" charset="0"/>
              </a:rPr>
              <a:t>N</a:t>
            </a:r>
            <a:r>
              <a:rPr lang="es-ES" sz="2400" baseline="30000" dirty="0">
                <a:solidFill>
                  <a:schemeClr val="hlink"/>
                </a:solidFill>
                <a:latin typeface="Arial" charset="0"/>
              </a:rPr>
              <a:t>o</a:t>
            </a:r>
            <a:r>
              <a:rPr lang="es-ES" sz="2400" dirty="0">
                <a:solidFill>
                  <a:schemeClr val="hlink"/>
                </a:solidFill>
                <a:latin typeface="Arial" charset="0"/>
              </a:rPr>
              <a:t> de Masa  </a:t>
            </a:r>
            <a:r>
              <a:rPr lang="es-ES" sz="1800" dirty="0">
                <a:solidFill>
                  <a:schemeClr val="hlink"/>
                </a:solidFill>
                <a:latin typeface="Arial" charset="0"/>
              </a:rPr>
              <a:t>(aumenta)</a:t>
            </a:r>
          </a:p>
        </p:txBody>
      </p:sp>
      <p:pic>
        <p:nvPicPr>
          <p:cNvPr id="7" name="Picture 10" descr="BD1486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51099"/>
            <a:ext cx="6016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1"/>
          <p:cNvSpPr>
            <a:spLocks noChangeArrowheads="1"/>
          </p:cNvSpPr>
          <p:nvPr/>
        </p:nvSpPr>
        <p:spPr bwMode="auto">
          <a:xfrm rot="14780270">
            <a:off x="1219200" y="1023961"/>
            <a:ext cx="762000" cy="3048000"/>
          </a:xfrm>
          <a:prstGeom prst="ellipse">
            <a:avLst/>
          </a:prstGeom>
          <a:noFill/>
          <a:ln w="60325" cmpd="thickThin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pic>
        <p:nvPicPr>
          <p:cNvPr id="9" name="Picture 12" descr="BD1486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87811"/>
            <a:ext cx="601663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D2131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811611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4"/>
          <p:cNvSpPr>
            <a:spLocks noChangeArrowheads="1"/>
          </p:cNvSpPr>
          <p:nvPr/>
        </p:nvSpPr>
        <p:spPr bwMode="auto">
          <a:xfrm rot="14780270">
            <a:off x="1219200" y="2638449"/>
            <a:ext cx="762000" cy="3048000"/>
          </a:xfrm>
          <a:prstGeom prst="ellipse">
            <a:avLst/>
          </a:prstGeom>
          <a:noFill/>
          <a:ln w="60325" cmpd="thickThin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pic>
        <p:nvPicPr>
          <p:cNvPr id="12" name="Picture 15" descr="BD2131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351486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BD2131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732486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BD1486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503886"/>
            <a:ext cx="601663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8"/>
          <p:cNvSpPr>
            <a:spLocks noChangeArrowheads="1"/>
          </p:cNvSpPr>
          <p:nvPr/>
        </p:nvSpPr>
        <p:spPr bwMode="auto">
          <a:xfrm rot="14780270">
            <a:off x="1219200" y="4295799"/>
            <a:ext cx="762000" cy="3048000"/>
          </a:xfrm>
          <a:prstGeom prst="ellipse">
            <a:avLst/>
          </a:prstGeom>
          <a:noFill/>
          <a:ln w="60325" cmpd="thickThin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682750" y="2898799"/>
            <a:ext cx="7308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3600" b="0" dirty="0">
                <a:solidFill>
                  <a:schemeClr val="hlink"/>
                </a:solidFill>
                <a:latin typeface="Arial" charset="0"/>
                <a:cs typeface="Arial" charset="0"/>
              </a:rPr>
              <a:t>H1</a:t>
            </a:r>
            <a:r>
              <a:rPr lang="es-ES_tradnl" sz="2400" b="0" dirty="0">
                <a:solidFill>
                  <a:schemeClr val="hlink"/>
                </a:solidFill>
                <a:latin typeface="Arial" charset="0"/>
                <a:cs typeface="Arial" charset="0"/>
              </a:rPr>
              <a:t>(hidrógeno)     </a:t>
            </a:r>
            <a:r>
              <a:rPr lang="es-ES_tradnl" sz="3600" b="0" dirty="0">
                <a:solidFill>
                  <a:schemeClr val="hlink"/>
                </a:solidFill>
                <a:latin typeface="Arial" charset="0"/>
                <a:cs typeface="Arial" charset="0"/>
              </a:rPr>
              <a:t> </a:t>
            </a:r>
            <a:r>
              <a:rPr lang="es-ES_tradnl" dirty="0">
                <a:solidFill>
                  <a:schemeClr val="hlink"/>
                </a:solidFill>
                <a:latin typeface="Arial" charset="0"/>
                <a:cs typeface="Arial" charset="0"/>
              </a:rPr>
              <a:t>Z</a:t>
            </a:r>
            <a:r>
              <a:rPr lang="es-ES_tradnl" b="0" dirty="0">
                <a:solidFill>
                  <a:schemeClr val="hlink"/>
                </a:solidFill>
                <a:latin typeface="Arial" charset="0"/>
                <a:cs typeface="Arial" charset="0"/>
              </a:rPr>
              <a:t> </a:t>
            </a:r>
            <a:r>
              <a:rPr lang="es-ES_tradnl" sz="2400" b="0" dirty="0">
                <a:solidFill>
                  <a:schemeClr val="hlink"/>
                </a:solidFill>
                <a:latin typeface="Arial" charset="0"/>
                <a:cs typeface="Arial" charset="0"/>
              </a:rPr>
              <a:t>= 1         </a:t>
            </a:r>
            <a:r>
              <a:rPr lang="es-ES_tradnl" dirty="0">
                <a:solidFill>
                  <a:schemeClr val="hlink"/>
                </a:solidFill>
                <a:latin typeface="Arial" charset="0"/>
                <a:cs typeface="Arial" charset="0"/>
              </a:rPr>
              <a:t>A</a:t>
            </a:r>
            <a:r>
              <a:rPr lang="es-ES_tradnl" b="0" dirty="0">
                <a:solidFill>
                  <a:schemeClr val="hlink"/>
                </a:solidFill>
                <a:latin typeface="Arial" charset="0"/>
                <a:cs typeface="Arial" charset="0"/>
              </a:rPr>
              <a:t> </a:t>
            </a:r>
            <a:r>
              <a:rPr lang="es-ES_tradnl" sz="2400" b="0" dirty="0">
                <a:solidFill>
                  <a:schemeClr val="hlink"/>
                </a:solidFill>
                <a:latin typeface="Arial" charset="0"/>
                <a:cs typeface="Arial" charset="0"/>
              </a:rPr>
              <a:t>= 1       (1 p)</a:t>
            </a:r>
            <a:endParaRPr lang="es-ES_tradnl" b="0" dirty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752600" y="4411686"/>
            <a:ext cx="731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3600" b="0" dirty="0">
                <a:solidFill>
                  <a:schemeClr val="hlink"/>
                </a:solidFill>
                <a:latin typeface="Arial" charset="0"/>
                <a:cs typeface="Arial" charset="0"/>
              </a:rPr>
              <a:t>H2</a:t>
            </a:r>
            <a:r>
              <a:rPr lang="es-ES_tradnl" sz="2400" b="0" dirty="0">
                <a:solidFill>
                  <a:schemeClr val="hlink"/>
                </a:solidFill>
                <a:latin typeface="Arial" charset="0"/>
                <a:cs typeface="Arial" charset="0"/>
              </a:rPr>
              <a:t>(deuterio)</a:t>
            </a:r>
            <a:r>
              <a:rPr lang="es-ES_tradnl" sz="3600" b="0" dirty="0">
                <a:solidFill>
                  <a:schemeClr val="hlink"/>
                </a:solidFill>
                <a:latin typeface="Arial" charset="0"/>
                <a:cs typeface="Arial" charset="0"/>
              </a:rPr>
              <a:t>      </a:t>
            </a:r>
            <a:r>
              <a:rPr lang="es-ES_tradnl" dirty="0">
                <a:solidFill>
                  <a:schemeClr val="hlink"/>
                </a:solidFill>
                <a:latin typeface="Arial" charset="0"/>
                <a:cs typeface="Arial" charset="0"/>
              </a:rPr>
              <a:t>Z</a:t>
            </a:r>
            <a:r>
              <a:rPr lang="es-ES_tradnl" sz="2400" b="0" dirty="0">
                <a:solidFill>
                  <a:schemeClr val="hlink"/>
                </a:solidFill>
                <a:latin typeface="Arial" charset="0"/>
                <a:cs typeface="Arial" charset="0"/>
              </a:rPr>
              <a:t> = 1        </a:t>
            </a:r>
            <a:r>
              <a:rPr lang="es-ES_tradnl" dirty="0">
                <a:solidFill>
                  <a:schemeClr val="hlink"/>
                </a:solidFill>
                <a:latin typeface="Arial" charset="0"/>
                <a:cs typeface="Arial" charset="0"/>
              </a:rPr>
              <a:t>A</a:t>
            </a:r>
            <a:r>
              <a:rPr lang="es-ES_tradnl" sz="2400" b="0" dirty="0">
                <a:solidFill>
                  <a:schemeClr val="hlink"/>
                </a:solidFill>
                <a:latin typeface="Arial" charset="0"/>
                <a:cs typeface="Arial" charset="0"/>
              </a:rPr>
              <a:t> = 2       (1 p + 1n)</a:t>
            </a:r>
            <a:endParaRPr lang="es-ES_tradnl" b="0" dirty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2133600" y="6094436"/>
            <a:ext cx="7010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3600" b="0" dirty="0">
                <a:solidFill>
                  <a:schemeClr val="hlink"/>
                </a:solidFill>
                <a:latin typeface="Arial" charset="0"/>
                <a:cs typeface="Arial" charset="0"/>
              </a:rPr>
              <a:t>H3</a:t>
            </a:r>
            <a:r>
              <a:rPr lang="es-ES_tradnl" sz="2400" b="0" dirty="0">
                <a:solidFill>
                  <a:schemeClr val="hlink"/>
                </a:solidFill>
                <a:latin typeface="Arial" charset="0"/>
                <a:cs typeface="Arial" charset="0"/>
              </a:rPr>
              <a:t>(tritio)</a:t>
            </a:r>
            <a:r>
              <a:rPr lang="es-ES_tradnl" sz="3600" b="0" dirty="0">
                <a:solidFill>
                  <a:schemeClr val="hlink"/>
                </a:solidFill>
                <a:latin typeface="Arial" charset="0"/>
                <a:cs typeface="Arial" charset="0"/>
              </a:rPr>
              <a:t> </a:t>
            </a:r>
            <a:r>
              <a:rPr lang="es-ES_tradnl" sz="2400" b="0" dirty="0">
                <a:solidFill>
                  <a:schemeClr val="hlink"/>
                </a:solidFill>
                <a:latin typeface="Arial" charset="0"/>
                <a:cs typeface="Arial" charset="0"/>
              </a:rPr>
              <a:t>         </a:t>
            </a:r>
            <a:r>
              <a:rPr lang="es-ES_tradnl" dirty="0">
                <a:solidFill>
                  <a:schemeClr val="hlink"/>
                </a:solidFill>
                <a:latin typeface="Arial" charset="0"/>
                <a:cs typeface="Arial" charset="0"/>
              </a:rPr>
              <a:t>Z </a:t>
            </a:r>
            <a:r>
              <a:rPr lang="es-ES_tradnl" sz="2400" b="0" dirty="0">
                <a:solidFill>
                  <a:schemeClr val="hlink"/>
                </a:solidFill>
                <a:latin typeface="Arial" charset="0"/>
                <a:cs typeface="Arial" charset="0"/>
              </a:rPr>
              <a:t>= 1         </a:t>
            </a:r>
            <a:r>
              <a:rPr lang="es-ES_tradnl" dirty="0">
                <a:solidFill>
                  <a:schemeClr val="hlink"/>
                </a:solidFill>
                <a:latin typeface="Arial" charset="0"/>
                <a:cs typeface="Arial" charset="0"/>
              </a:rPr>
              <a:t>A</a:t>
            </a:r>
            <a:r>
              <a:rPr lang="es-ES_tradnl" sz="2400" b="0" dirty="0">
                <a:solidFill>
                  <a:schemeClr val="hlink"/>
                </a:solidFill>
                <a:latin typeface="Arial" charset="0"/>
                <a:cs typeface="Arial" charset="0"/>
              </a:rPr>
              <a:t> = 3      (1 p + 2 n)</a:t>
            </a:r>
          </a:p>
        </p:txBody>
      </p:sp>
      <p:sp>
        <p:nvSpPr>
          <p:cNvPr id="19" name="Oval 22"/>
          <p:cNvSpPr>
            <a:spLocks noChangeAspect="1" noChangeArrowheads="1"/>
          </p:cNvSpPr>
          <p:nvPr/>
        </p:nvSpPr>
        <p:spPr bwMode="auto">
          <a:xfrm>
            <a:off x="2851150" y="3690961"/>
            <a:ext cx="215900" cy="2159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0" name="Oval 23"/>
          <p:cNvSpPr>
            <a:spLocks noChangeAspect="1" noChangeArrowheads="1"/>
          </p:cNvSpPr>
          <p:nvPr/>
        </p:nvSpPr>
        <p:spPr bwMode="auto">
          <a:xfrm>
            <a:off x="2843213" y="5359424"/>
            <a:ext cx="215900" cy="2159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1" name="Oval 24"/>
          <p:cNvSpPr>
            <a:spLocks noChangeAspect="1" noChangeArrowheads="1"/>
          </p:cNvSpPr>
          <p:nvPr/>
        </p:nvSpPr>
        <p:spPr bwMode="auto">
          <a:xfrm>
            <a:off x="2874963" y="1890736"/>
            <a:ext cx="215900" cy="2159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4054475" y="1603399"/>
            <a:ext cx="1290638" cy="5183187"/>
          </a:xfrm>
          <a:prstGeom prst="rect">
            <a:avLst/>
          </a:prstGeom>
          <a:noFill/>
          <a:ln w="38100" algn="ctr">
            <a:solidFill>
              <a:srgbClr val="FDF7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5508625" y="1603399"/>
            <a:ext cx="1150938" cy="5183187"/>
          </a:xfrm>
          <a:prstGeom prst="rect">
            <a:avLst/>
          </a:prstGeom>
          <a:noFill/>
          <a:ln w="38100" algn="ctr">
            <a:solidFill>
              <a:srgbClr val="FDF7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pic>
        <p:nvPicPr>
          <p:cNvPr id="24" name="23 Imagen" descr="Logo Radioprotecció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11" grpId="0" animBg="1"/>
      <p:bldP spid="15" grpId="0" animBg="1"/>
      <p:bldP spid="16" grpId="0" autoUpdateAnimBg="0"/>
      <p:bldP spid="17" grpId="0" autoUpdateAnimBg="0"/>
      <p:bldP spid="18" grpId="0" autoUpdateAnimBg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Átomo de Uranio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495800" y="1785926"/>
            <a:ext cx="434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r>
              <a:rPr lang="es-ES_tradnl" dirty="0">
                <a:latin typeface="Comic Sans MS" pitchFamily="66" charset="0"/>
              </a:rPr>
              <a:t>  	</a:t>
            </a:r>
            <a:r>
              <a:rPr lang="es-ES_tradnl" sz="2800" dirty="0">
                <a:latin typeface="Arial" charset="0"/>
                <a:cs typeface="Arial" charset="0"/>
              </a:rPr>
              <a:t>En estado natural el uranio está compuesto por el 238 (97,3%), el 235 (0.7%) y el 234 (0.005%) </a:t>
            </a:r>
          </a:p>
          <a:p>
            <a:pPr algn="r">
              <a:spcBef>
                <a:spcPct val="50000"/>
              </a:spcBef>
            </a:pPr>
            <a:r>
              <a:rPr lang="es-ES_tradnl" sz="2800" dirty="0">
                <a:latin typeface="Arial" charset="0"/>
                <a:cs typeface="Arial" charset="0"/>
              </a:rPr>
              <a:t>Artificialmente se pueden  obtener 13 isótopos mas, del 226 al 242 (no se forma el 241</a:t>
            </a:r>
            <a:r>
              <a:rPr lang="es-ES_tradnl" dirty="0">
                <a:latin typeface="Comic Sans MS" pitchFamily="66" charset="0"/>
              </a:rPr>
              <a:t>).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52400" y="5378473"/>
            <a:ext cx="5848350" cy="598487"/>
          </a:xfrm>
          <a:prstGeom prst="foldedCorner">
            <a:avLst>
              <a:gd name="adj" fmla="val 12931"/>
            </a:avLst>
          </a:prstGeom>
          <a:gradFill rotWithShape="0">
            <a:gsLst>
              <a:gs pos="0">
                <a:srgbClr val="FFFFCC"/>
              </a:gs>
              <a:gs pos="100000">
                <a:srgbClr val="C0C0C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lIns="126000" rIns="54000"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800">
                <a:solidFill>
                  <a:srgbClr val="FF0000"/>
                </a:solidFill>
                <a:latin typeface="Arial" charset="0"/>
                <a:cs typeface="Arial" charset="0"/>
              </a:rPr>
              <a:t>N</a:t>
            </a:r>
            <a:r>
              <a:rPr lang="es-ES_tradnl" sz="2800" baseline="30000">
                <a:solidFill>
                  <a:srgbClr val="FF0000"/>
                </a:solidFill>
                <a:latin typeface="Arial" charset="0"/>
                <a:cs typeface="Arial" charset="0"/>
              </a:rPr>
              <a:t>0</a:t>
            </a:r>
            <a:r>
              <a:rPr lang="es-ES_tradnl" sz="2800">
                <a:solidFill>
                  <a:srgbClr val="FF0000"/>
                </a:solidFill>
                <a:latin typeface="Arial" charset="0"/>
                <a:cs typeface="Arial" charset="0"/>
              </a:rPr>
              <a:t> atómico Z= 92 (92 protones)</a:t>
            </a:r>
            <a:endParaRPr lang="es-AR" sz="28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52400" y="6126185"/>
            <a:ext cx="8839200" cy="588963"/>
          </a:xfrm>
          <a:prstGeom prst="foldedCorner">
            <a:avLst>
              <a:gd name="adj" fmla="val 11630"/>
            </a:avLst>
          </a:prstGeom>
          <a:gradFill rotWithShape="0">
            <a:gsLst>
              <a:gs pos="0">
                <a:schemeClr val="bg1"/>
              </a:gs>
              <a:gs pos="100000">
                <a:srgbClr val="C0C0C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lIns="126000" rIns="54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>
                <a:solidFill>
                  <a:schemeClr val="accent2"/>
                </a:solidFill>
                <a:latin typeface="Arial" charset="0"/>
                <a:cs typeface="Arial" charset="0"/>
              </a:rPr>
              <a:t>N</a:t>
            </a:r>
            <a:r>
              <a:rPr lang="es-ES_tradnl" sz="2800" baseline="30000">
                <a:solidFill>
                  <a:schemeClr val="accent2"/>
                </a:solidFill>
                <a:latin typeface="Arial" charset="0"/>
                <a:cs typeface="Arial" charset="0"/>
              </a:rPr>
              <a:t>0</a:t>
            </a:r>
            <a:r>
              <a:rPr lang="es-ES_tradnl" sz="2800">
                <a:solidFill>
                  <a:schemeClr val="accent2"/>
                </a:solidFill>
                <a:latin typeface="Arial" charset="0"/>
                <a:cs typeface="Arial" charset="0"/>
              </a:rPr>
              <a:t> másico  A=238 (92 protones +146 neutrones)</a:t>
            </a:r>
            <a:endParaRPr lang="es-AR" sz="280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28625" y="1735160"/>
            <a:ext cx="3500438" cy="3390900"/>
            <a:chOff x="144" y="912"/>
            <a:chExt cx="2880" cy="2736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96" y="914"/>
              <a:ext cx="2833" cy="2736"/>
              <a:chOff x="3984" y="864"/>
              <a:chExt cx="1920" cy="2064"/>
            </a:xfrm>
          </p:grpSpPr>
          <p:sp>
            <p:nvSpPr>
              <p:cNvPr id="56" name="Oval 9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480" cy="1920"/>
              </a:xfrm>
              <a:prstGeom prst="ellipse">
                <a:avLst/>
              </a:prstGeom>
              <a:noFill/>
              <a:ln w="60325" cmpd="thickThin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57" name="Oval 10"/>
              <p:cNvSpPr>
                <a:spLocks noChangeArrowheads="1"/>
              </p:cNvSpPr>
              <p:nvPr/>
            </p:nvSpPr>
            <p:spPr bwMode="auto">
              <a:xfrm rot="2568234">
                <a:off x="4752" y="1008"/>
                <a:ext cx="480" cy="1920"/>
              </a:xfrm>
              <a:prstGeom prst="ellipse">
                <a:avLst/>
              </a:prstGeom>
              <a:noFill/>
              <a:ln w="60325" cmpd="thickThin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58" name="Oval 11"/>
              <p:cNvSpPr>
                <a:spLocks noChangeArrowheads="1"/>
              </p:cNvSpPr>
              <p:nvPr/>
            </p:nvSpPr>
            <p:spPr bwMode="auto">
              <a:xfrm rot="-2027241">
                <a:off x="4704" y="864"/>
                <a:ext cx="480" cy="1920"/>
              </a:xfrm>
              <a:prstGeom prst="ellipse">
                <a:avLst/>
              </a:prstGeom>
              <a:noFill/>
              <a:ln w="60325" cmpd="thickThin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59" name="Oval 12"/>
              <p:cNvSpPr>
                <a:spLocks noChangeArrowheads="1"/>
              </p:cNvSpPr>
              <p:nvPr/>
            </p:nvSpPr>
            <p:spPr bwMode="auto">
              <a:xfrm rot="-5084443">
                <a:off x="4704" y="912"/>
                <a:ext cx="480" cy="1920"/>
              </a:xfrm>
              <a:prstGeom prst="ellipse">
                <a:avLst/>
              </a:prstGeom>
              <a:noFill/>
              <a:ln w="60325" cmpd="thickThin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 rot="763862">
              <a:off x="1348" y="976"/>
              <a:ext cx="708" cy="2545"/>
            </a:xfrm>
            <a:prstGeom prst="ellipse">
              <a:avLst/>
            </a:prstGeom>
            <a:noFill/>
            <a:ln w="60325" cmpd="thickThin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 rot="-1122363">
              <a:off x="1206" y="912"/>
              <a:ext cx="708" cy="2545"/>
            </a:xfrm>
            <a:prstGeom prst="ellipse">
              <a:avLst/>
            </a:prstGeom>
            <a:noFill/>
            <a:ln w="60325" cmpd="thickThin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144" y="1630"/>
              <a:ext cx="2880" cy="1296"/>
              <a:chOff x="144" y="1630"/>
              <a:chExt cx="2880" cy="1296"/>
            </a:xfrm>
          </p:grpSpPr>
          <p:sp>
            <p:nvSpPr>
              <p:cNvPr id="13" name="Oval 16"/>
              <p:cNvSpPr>
                <a:spLocks noChangeArrowheads="1"/>
              </p:cNvSpPr>
              <p:nvPr/>
            </p:nvSpPr>
            <p:spPr bwMode="auto">
              <a:xfrm rot="3934207">
                <a:off x="1159" y="905"/>
                <a:ext cx="708" cy="2545"/>
              </a:xfrm>
              <a:prstGeom prst="ellipse">
                <a:avLst/>
              </a:prstGeom>
              <a:noFill/>
              <a:ln w="60325" cmpd="thickThin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grpSp>
            <p:nvGrpSpPr>
              <p:cNvPr id="14" name="Group 17"/>
              <p:cNvGrpSpPr>
                <a:grpSpLocks/>
              </p:cNvGrpSpPr>
              <p:nvPr/>
            </p:nvGrpSpPr>
            <p:grpSpPr bwMode="auto">
              <a:xfrm>
                <a:off x="860" y="1630"/>
                <a:ext cx="1391" cy="1296"/>
                <a:chOff x="3456" y="2256"/>
                <a:chExt cx="1867" cy="1723"/>
              </a:xfrm>
            </p:grpSpPr>
            <p:pic>
              <p:nvPicPr>
                <p:cNvPr id="18" name="Picture 18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3648" y="2736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19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4512" y="3504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20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4848" y="2544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21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3792" y="3024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22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4272" y="3408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3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4128" y="3264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4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792" y="3504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25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3984" y="2544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26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3744" y="2496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27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4848" y="2928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28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4608" y="3072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29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4368" y="2784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0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4704" y="2352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1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3984" y="2832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2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4368" y="3120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3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4464" y="2496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4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4608" y="2784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35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4176" y="2352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36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4176" y="2976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37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128" y="3264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38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456" y="2688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39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608" y="2544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0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600" y="3264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41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88" y="3024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42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752" y="3504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43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12" y="3264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44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416" y="2256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45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944" y="3072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46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40" y="2640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47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224" y="3600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48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464" y="2880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49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176" y="2592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" name="Picture 50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944" y="2688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Picture 51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936" y="2304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Picture 52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3840" y="3264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53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3552" y="3024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54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3984" y="3552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" name="Picture 55" descr="BD21312_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flipH="1">
                  <a:off x="4800" y="3264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" name="Oval 56"/>
              <p:cNvSpPr>
                <a:spLocks noChangeArrowheads="1"/>
              </p:cNvSpPr>
              <p:nvPr/>
            </p:nvSpPr>
            <p:spPr bwMode="auto">
              <a:xfrm rot="-3931758">
                <a:off x="1242" y="832"/>
                <a:ext cx="636" cy="2832"/>
              </a:xfrm>
              <a:prstGeom prst="ellipse">
                <a:avLst/>
              </a:prstGeom>
              <a:noFill/>
              <a:ln w="60325" cmpd="thickThin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16" name="Oval 57"/>
              <p:cNvSpPr>
                <a:spLocks noChangeArrowheads="1"/>
              </p:cNvSpPr>
              <p:nvPr/>
            </p:nvSpPr>
            <p:spPr bwMode="auto">
              <a:xfrm rot="-3116354">
                <a:off x="1290" y="822"/>
                <a:ext cx="636" cy="2832"/>
              </a:xfrm>
              <a:prstGeom prst="ellipse">
                <a:avLst/>
              </a:prstGeom>
              <a:noFill/>
              <a:ln w="60325" cmpd="thickThin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17" name="Oval 58"/>
              <p:cNvSpPr>
                <a:spLocks noChangeArrowheads="1"/>
              </p:cNvSpPr>
              <p:nvPr/>
            </p:nvSpPr>
            <p:spPr bwMode="auto">
              <a:xfrm rot="4892614">
                <a:off x="1373" y="1199"/>
                <a:ext cx="708" cy="2545"/>
              </a:xfrm>
              <a:prstGeom prst="ellipse">
                <a:avLst/>
              </a:prstGeom>
              <a:noFill/>
              <a:ln w="60325" cmpd="thickThin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</p:grpSp>
      </p:grpSp>
      <p:pic>
        <p:nvPicPr>
          <p:cNvPr id="60" name="59 Imagen" descr="Logo Radioprotecció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nimBg="1" autoUpdateAnimBg="0"/>
      <p:bldP spid="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/>
              <a:t>Unidad de Masa Atómica: </a:t>
            </a:r>
            <a:r>
              <a:rPr lang="es-AR" sz="4000" dirty="0" err="1"/>
              <a:t>uma</a:t>
            </a:r>
            <a:endParaRPr lang="es-AR" sz="4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7088" y="4414857"/>
            <a:ext cx="7921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es-ES" sz="3200" b="0" dirty="0">
                <a:latin typeface="Arial" charset="0"/>
                <a:cs typeface="Arial" charset="0"/>
              </a:rPr>
              <a:t>Masa del protón    =  1,007276  </a:t>
            </a:r>
            <a:r>
              <a:rPr lang="es-ES" sz="3200" b="0" dirty="0" err="1">
                <a:latin typeface="Arial" charset="0"/>
                <a:cs typeface="Arial" charset="0"/>
              </a:rPr>
              <a:t>uma</a:t>
            </a:r>
            <a:endParaRPr lang="es-ES" sz="3200" b="0" dirty="0">
              <a:latin typeface="Arial" charset="0"/>
              <a:cs typeface="Arial" charset="0"/>
            </a:endParaRPr>
          </a:p>
          <a:p>
            <a:pPr marL="342900" indent="-342900" eaLnBrk="0" hangingPunct="0"/>
            <a:r>
              <a:rPr lang="es-ES" sz="3200" b="0" dirty="0">
                <a:latin typeface="Arial" charset="0"/>
                <a:cs typeface="Arial" charset="0"/>
              </a:rPr>
              <a:t>Masa del neutrón  =  1,008665  </a:t>
            </a:r>
            <a:r>
              <a:rPr lang="es-ES" sz="3200" b="0" dirty="0" err="1">
                <a:latin typeface="Arial" charset="0"/>
                <a:cs typeface="Arial" charset="0"/>
              </a:rPr>
              <a:t>uma</a:t>
            </a:r>
            <a:endParaRPr lang="es-ES" sz="3200" b="0" dirty="0">
              <a:latin typeface="Arial" charset="0"/>
              <a:cs typeface="Arial" charset="0"/>
            </a:endParaRPr>
          </a:p>
          <a:p>
            <a:pPr marL="342900" indent="-342900" eaLnBrk="0" hangingPunct="0"/>
            <a:r>
              <a:rPr lang="es-ES" sz="3200" b="0" dirty="0">
                <a:latin typeface="Arial" charset="0"/>
                <a:cs typeface="Arial" charset="0"/>
              </a:rPr>
              <a:t>Masa del electrón =  0,0005486 </a:t>
            </a:r>
            <a:r>
              <a:rPr lang="es-ES" sz="3200" b="0" dirty="0" err="1">
                <a:latin typeface="Arial" charset="0"/>
                <a:cs typeface="Arial" charset="0"/>
              </a:rPr>
              <a:t>uma</a:t>
            </a:r>
            <a:endParaRPr lang="es-ES" sz="3200" b="0" dirty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088" y="2560641"/>
            <a:ext cx="79216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es-ES" sz="3600" b="0" dirty="0">
                <a:latin typeface="Arial" charset="0"/>
                <a:cs typeface="Arial" charset="0"/>
              </a:rPr>
              <a:t>Masa del  </a:t>
            </a:r>
            <a:r>
              <a:rPr lang="es-ES" sz="3600" b="0" baseline="30000" dirty="0">
                <a:latin typeface="Arial" charset="0"/>
                <a:cs typeface="Arial" charset="0"/>
              </a:rPr>
              <a:t>12</a:t>
            </a:r>
            <a:r>
              <a:rPr lang="es-ES" sz="3600" b="0" dirty="0">
                <a:latin typeface="Arial" charset="0"/>
                <a:cs typeface="Arial" charset="0"/>
              </a:rPr>
              <a:t>C=  12  </a:t>
            </a:r>
            <a:r>
              <a:rPr lang="es-ES" sz="3600" b="0" dirty="0" err="1">
                <a:latin typeface="Arial" charset="0"/>
                <a:cs typeface="Arial" charset="0"/>
              </a:rPr>
              <a:t>uma</a:t>
            </a:r>
            <a:endParaRPr lang="es-ES" sz="3600" b="0" dirty="0">
              <a:latin typeface="Arial" charset="0"/>
              <a:cs typeface="Arial" charset="0"/>
            </a:endParaRPr>
          </a:p>
          <a:p>
            <a:pPr marL="342900" indent="-342900" eaLnBrk="0" hangingPunct="0"/>
            <a:r>
              <a:rPr lang="es-ES" sz="3600" b="0" dirty="0">
                <a:latin typeface="Arial" charset="0"/>
                <a:cs typeface="Arial" charset="0"/>
              </a:rPr>
              <a:t>             1 </a:t>
            </a:r>
            <a:r>
              <a:rPr lang="es-ES" sz="3600" b="0" dirty="0" err="1">
                <a:latin typeface="Arial" charset="0"/>
                <a:cs typeface="Arial" charset="0"/>
              </a:rPr>
              <a:t>uma</a:t>
            </a:r>
            <a:r>
              <a:rPr lang="es-ES" sz="3600" b="0" dirty="0">
                <a:latin typeface="Arial" charset="0"/>
                <a:cs typeface="Arial" charset="0"/>
              </a:rPr>
              <a:t> = 1,660559 x 10</a:t>
            </a:r>
            <a:r>
              <a:rPr lang="es-ES" sz="3600" b="0" baseline="30000" dirty="0">
                <a:latin typeface="Arial" charset="0"/>
                <a:cs typeface="Arial" charset="0"/>
              </a:rPr>
              <a:t>-27</a:t>
            </a:r>
            <a:r>
              <a:rPr lang="es-ES" sz="3600" b="0" dirty="0">
                <a:latin typeface="Arial" charset="0"/>
                <a:cs typeface="Arial" charset="0"/>
              </a:rPr>
              <a:t> Kg</a:t>
            </a:r>
          </a:p>
        </p:txBody>
      </p:sp>
      <p:pic>
        <p:nvPicPr>
          <p:cNvPr id="6" name="5 Imagen" descr="Logo Radioprotecció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06" y="155448"/>
            <a:ext cx="8229600" cy="1252728"/>
          </a:xfrm>
        </p:spPr>
        <p:txBody>
          <a:bodyPr>
            <a:normAutofit/>
          </a:bodyPr>
          <a:lstStyle/>
          <a:p>
            <a:r>
              <a:rPr lang="es-AR" sz="3900" dirty="0"/>
              <a:t>Equivalencia entre masa y energía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73238"/>
            <a:ext cx="512445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Logo Radioprotecció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Defecto Másico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s-ES" dirty="0">
                <a:latin typeface="Arial" charset="0"/>
                <a:cs typeface="Arial" charset="0"/>
              </a:rPr>
              <a:t>M = </a:t>
            </a:r>
            <a:r>
              <a:rPr lang="en-US" dirty="0">
                <a:latin typeface="Arial" charset="0"/>
                <a:cs typeface="Arial" charset="0"/>
              </a:rPr>
              <a:t> Z m</a:t>
            </a:r>
            <a:r>
              <a:rPr lang="en-US" baseline="-25000" dirty="0">
                <a:latin typeface="Arial" charset="0"/>
                <a:cs typeface="Arial" charset="0"/>
              </a:rPr>
              <a:t>p </a:t>
            </a:r>
            <a:r>
              <a:rPr lang="en-US" dirty="0">
                <a:latin typeface="Arial" charset="0"/>
                <a:cs typeface="Arial" charset="0"/>
              </a:rPr>
              <a:t> + N </a:t>
            </a:r>
            <a:r>
              <a:rPr lang="en-US" dirty="0" err="1">
                <a:latin typeface="Arial" charset="0"/>
                <a:cs typeface="Arial" charset="0"/>
              </a:rPr>
              <a:t>m</a:t>
            </a:r>
            <a:r>
              <a:rPr lang="en-US" baseline="-25000" dirty="0" err="1">
                <a:latin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cs typeface="Arial" charset="0"/>
              </a:rPr>
              <a:t>  – </a:t>
            </a:r>
            <a:r>
              <a:rPr lang="en-US" dirty="0" err="1">
                <a:latin typeface="Arial" charset="0"/>
                <a:cs typeface="Arial" charset="0"/>
              </a:rPr>
              <a:t>M</a:t>
            </a:r>
            <a:r>
              <a:rPr lang="en-US" baseline="-25000" dirty="0" err="1">
                <a:latin typeface="Arial" charset="0"/>
                <a:cs typeface="Arial" charset="0"/>
              </a:rPr>
              <a:t>núcleo</a:t>
            </a:r>
            <a:r>
              <a:rPr lang="en-US" sz="2800" dirty="0">
                <a:latin typeface="Arial" charset="0"/>
                <a:cs typeface="Arial" charset="0"/>
              </a:rPr>
              <a:t>  </a:t>
            </a:r>
            <a:r>
              <a:rPr lang="en-US" sz="4400" dirty="0">
                <a:latin typeface="Arial" charset="0"/>
                <a:cs typeface="Arial" charset="0"/>
              </a:rPr>
              <a:t>&gt; </a:t>
            </a:r>
            <a:r>
              <a:rPr lang="en-US" dirty="0">
                <a:latin typeface="Arial" charset="0"/>
                <a:cs typeface="Arial" charset="0"/>
              </a:rPr>
              <a:t>0</a:t>
            </a:r>
          </a:p>
          <a:p>
            <a:pPr>
              <a:buFontTx/>
              <a:buNone/>
            </a:pPr>
            <a:endParaRPr lang="en-US" sz="1000" dirty="0"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endParaRPr lang="es-AR" dirty="0"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r>
              <a:rPr lang="el-GR" dirty="0">
                <a:solidFill>
                  <a:srgbClr val="FF0000"/>
                </a:solidFill>
                <a:latin typeface="Arial" charset="0"/>
                <a:cs typeface="Arial" charset="0"/>
              </a:rPr>
              <a:t>Δ</a:t>
            </a:r>
            <a:r>
              <a:rPr lang="es-ES" dirty="0">
                <a:solidFill>
                  <a:srgbClr val="FF0000"/>
                </a:solidFill>
                <a:latin typeface="Arial" charset="0"/>
                <a:cs typeface="Arial" charset="0"/>
              </a:rPr>
              <a:t>M = Defecto másico</a:t>
            </a:r>
            <a:r>
              <a:rPr lang="el-GR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s-ES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endParaRPr lang="es-ES" sz="1000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s-AR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l-GR" sz="2800" dirty="0">
                <a:latin typeface="Arial" charset="0"/>
                <a:cs typeface="Arial" charset="0"/>
              </a:rPr>
              <a:t>Δ</a:t>
            </a:r>
            <a:r>
              <a:rPr lang="es-ES" sz="2800" dirty="0">
                <a:latin typeface="Arial" charset="0"/>
                <a:cs typeface="Arial" charset="0"/>
              </a:rPr>
              <a:t>M = </a:t>
            </a:r>
            <a:r>
              <a:rPr lang="en-US" sz="2800" dirty="0">
                <a:latin typeface="Arial" charset="0"/>
                <a:cs typeface="Arial" charset="0"/>
              </a:rPr>
              <a:t>Z x1,007825 + (A-Z) 1,008665 – </a:t>
            </a:r>
            <a:r>
              <a:rPr lang="en-US" sz="2800" dirty="0" err="1">
                <a:latin typeface="Arial" charset="0"/>
                <a:cs typeface="Arial" charset="0"/>
              </a:rPr>
              <a:t>M</a:t>
            </a:r>
            <a:r>
              <a:rPr lang="en-US" sz="1800" dirty="0" err="1">
                <a:latin typeface="Arial" charset="0"/>
                <a:cs typeface="Arial" charset="0"/>
              </a:rPr>
              <a:t>núcleo</a:t>
            </a:r>
            <a:endParaRPr lang="en-US" sz="2800" dirty="0">
              <a:latin typeface="Arial" charset="0"/>
              <a:cs typeface="Arial" charset="0"/>
            </a:endParaRPr>
          </a:p>
          <a:p>
            <a:endParaRPr lang="es-AR" b="1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s-ES" dirty="0">
                <a:latin typeface="Arial" charset="0"/>
                <a:cs typeface="Arial" charset="0"/>
              </a:rPr>
              <a:t>M = </a:t>
            </a:r>
            <a:r>
              <a:rPr lang="en-US" dirty="0">
                <a:latin typeface="Arial" charset="0"/>
                <a:cs typeface="Arial" charset="0"/>
              </a:rPr>
              <a:t> Z (m</a:t>
            </a:r>
            <a:r>
              <a:rPr lang="en-US" baseline="-25000" dirty="0">
                <a:latin typeface="Arial" charset="0"/>
                <a:cs typeface="Arial" charset="0"/>
              </a:rPr>
              <a:t>p </a:t>
            </a:r>
            <a:r>
              <a:rPr lang="en-US" dirty="0">
                <a:latin typeface="Arial" charset="0"/>
                <a:cs typeface="Arial" charset="0"/>
              </a:rPr>
              <a:t> + m</a:t>
            </a:r>
            <a:r>
              <a:rPr lang="en-US" baseline="-25000" dirty="0">
                <a:latin typeface="Arial" charset="0"/>
                <a:cs typeface="Arial" charset="0"/>
              </a:rPr>
              <a:t>e</a:t>
            </a:r>
            <a:r>
              <a:rPr lang="en-US" dirty="0">
                <a:latin typeface="Arial" charset="0"/>
                <a:cs typeface="Arial" charset="0"/>
              </a:rPr>
              <a:t>)+ N </a:t>
            </a:r>
            <a:r>
              <a:rPr lang="en-US" dirty="0" err="1">
                <a:latin typeface="Arial" charset="0"/>
                <a:cs typeface="Arial" charset="0"/>
              </a:rPr>
              <a:t>m</a:t>
            </a:r>
            <a:r>
              <a:rPr lang="en-US" baseline="-25000" dirty="0" err="1">
                <a:latin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cs typeface="Arial" charset="0"/>
              </a:rPr>
              <a:t>  – </a:t>
            </a:r>
            <a:r>
              <a:rPr lang="en-US" dirty="0" err="1">
                <a:latin typeface="Arial" charset="0"/>
                <a:cs typeface="Arial" charset="0"/>
              </a:rPr>
              <a:t>M</a:t>
            </a:r>
            <a:r>
              <a:rPr lang="en-US" sz="2400" baseline="-25000" dirty="0" err="1">
                <a:latin typeface="Arial" charset="0"/>
                <a:cs typeface="Arial" charset="0"/>
              </a:rPr>
              <a:t>átomo</a:t>
            </a:r>
            <a:endParaRPr lang="es-AR" b="1" baseline="-25000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" sz="2800" b="1" dirty="0"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5" name="4 Imagen" descr="Logo Radioprotecció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Energía de Enlace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5720" y="4061776"/>
            <a:ext cx="607223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l-GR" sz="2400" b="0" dirty="0">
                <a:solidFill>
                  <a:schemeClr val="tx1"/>
                </a:solidFill>
                <a:latin typeface="Arial" charset="0"/>
                <a:cs typeface="Arial" charset="0"/>
              </a:rPr>
              <a:t>Δ</a:t>
            </a:r>
            <a:r>
              <a:rPr lang="es-ES" sz="2400" b="0" dirty="0">
                <a:solidFill>
                  <a:schemeClr val="tx1"/>
                </a:solidFill>
                <a:latin typeface="Arial" charset="0"/>
                <a:cs typeface="Arial" charset="0"/>
              </a:rPr>
              <a:t>E [</a:t>
            </a:r>
            <a:r>
              <a:rPr lang="es-ES" sz="2400" b="0" dirty="0" err="1">
                <a:solidFill>
                  <a:schemeClr val="tx1"/>
                </a:solidFill>
                <a:latin typeface="Arial" charset="0"/>
                <a:cs typeface="Arial" charset="0"/>
              </a:rPr>
              <a:t>MeV</a:t>
            </a:r>
            <a:r>
              <a:rPr lang="es-ES" sz="2400" dirty="0">
                <a:latin typeface="Arial" charset="0"/>
                <a:cs typeface="Arial" charset="0"/>
              </a:rPr>
              <a:t>]</a:t>
            </a:r>
            <a:r>
              <a:rPr lang="es-ES" sz="2400" b="0" dirty="0">
                <a:solidFill>
                  <a:schemeClr val="tx1"/>
                </a:solidFill>
                <a:latin typeface="Arial" charset="0"/>
                <a:cs typeface="Arial" charset="0"/>
              </a:rPr>
              <a:t> = 931,5 x </a:t>
            </a:r>
            <a:r>
              <a:rPr lang="el-GR" sz="2400" b="0" dirty="0">
                <a:solidFill>
                  <a:schemeClr val="tx1"/>
                </a:solidFill>
                <a:latin typeface="Arial" charset="0"/>
                <a:cs typeface="Arial" charset="0"/>
              </a:rPr>
              <a:t>Δ</a:t>
            </a:r>
            <a:r>
              <a:rPr lang="es-ES" sz="2400" b="0" dirty="0">
                <a:solidFill>
                  <a:schemeClr val="tx1"/>
                </a:solidFill>
                <a:latin typeface="Arial" charset="0"/>
                <a:cs typeface="Arial" charset="0"/>
              </a:rPr>
              <a:t>M (</a:t>
            </a:r>
            <a:r>
              <a:rPr lang="es-ES" sz="2400" b="0" dirty="0" err="1">
                <a:solidFill>
                  <a:schemeClr val="tx1"/>
                </a:solidFill>
                <a:latin typeface="Arial" charset="0"/>
                <a:cs typeface="Arial" charset="0"/>
              </a:rPr>
              <a:t>uma</a:t>
            </a:r>
            <a:r>
              <a:rPr lang="es-ES" sz="2400" b="0" dirty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 eaLnBrk="0" hangingPunct="0">
              <a:spcBef>
                <a:spcPct val="0"/>
              </a:spcBef>
            </a:pPr>
            <a:endParaRPr lang="es-ES" sz="24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s-ES" sz="2400" dirty="0">
                <a:latin typeface="Arial" charset="0"/>
                <a:cs typeface="Arial" charset="0"/>
              </a:rPr>
              <a:t>Energía de enlace por nucleón:</a:t>
            </a:r>
          </a:p>
          <a:p>
            <a:pPr eaLnBrk="0" hangingPunct="0">
              <a:spcBef>
                <a:spcPct val="0"/>
              </a:spcBef>
            </a:pPr>
            <a:endParaRPr lang="es-ES" sz="24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s-AR" sz="2400" b="0" dirty="0">
                <a:solidFill>
                  <a:schemeClr val="tx1"/>
                </a:solidFill>
                <a:latin typeface="Arial" charset="0"/>
                <a:cs typeface="Arial" charset="0"/>
              </a:rPr>
              <a:t>      </a:t>
            </a:r>
            <a:r>
              <a:rPr lang="el-GR" sz="2400" b="0" dirty="0">
                <a:solidFill>
                  <a:schemeClr val="tx1"/>
                </a:solidFill>
                <a:latin typeface="Arial" charset="0"/>
                <a:cs typeface="Arial" charset="0"/>
              </a:rPr>
              <a:t>Δ</a:t>
            </a:r>
            <a:r>
              <a:rPr lang="es-ES" sz="2400" b="0" dirty="0">
                <a:solidFill>
                  <a:schemeClr val="tx1"/>
                </a:solidFill>
                <a:latin typeface="Arial" charset="0"/>
                <a:cs typeface="Arial" charset="0"/>
              </a:rPr>
              <a:t>E/A [</a:t>
            </a:r>
            <a:r>
              <a:rPr lang="es-ES" sz="2400" b="0" dirty="0" err="1">
                <a:solidFill>
                  <a:schemeClr val="tx1"/>
                </a:solidFill>
                <a:latin typeface="Arial" charset="0"/>
                <a:cs typeface="Arial" charset="0"/>
              </a:rPr>
              <a:t>MeV</a:t>
            </a:r>
            <a:r>
              <a:rPr lang="es-ES" sz="2400" b="0" dirty="0">
                <a:solidFill>
                  <a:schemeClr val="tx1"/>
                </a:solidFill>
                <a:latin typeface="Arial" charset="0"/>
                <a:cs typeface="Arial" charset="0"/>
              </a:rPr>
              <a:t>]= 931,5 [</a:t>
            </a:r>
            <a:r>
              <a:rPr lang="es-ES" sz="2400" b="0" dirty="0" err="1">
                <a:solidFill>
                  <a:schemeClr val="tx1"/>
                </a:solidFill>
                <a:latin typeface="Arial" charset="0"/>
                <a:cs typeface="Arial" charset="0"/>
              </a:rPr>
              <a:t>MeV</a:t>
            </a:r>
            <a:r>
              <a:rPr lang="es-ES" sz="2400" b="0" dirty="0">
                <a:solidFill>
                  <a:schemeClr val="tx1"/>
                </a:solidFill>
                <a:latin typeface="Arial" charset="0"/>
                <a:cs typeface="Arial" charset="0"/>
              </a:rPr>
              <a:t>/</a:t>
            </a:r>
            <a:r>
              <a:rPr lang="es-ES" sz="2400" b="0" dirty="0" err="1">
                <a:solidFill>
                  <a:schemeClr val="tx1"/>
                </a:solidFill>
                <a:latin typeface="Arial" charset="0"/>
                <a:cs typeface="Arial" charset="0"/>
              </a:rPr>
              <a:t>uma</a:t>
            </a:r>
            <a:r>
              <a:rPr lang="es-ES" sz="2400" b="0" dirty="0">
                <a:solidFill>
                  <a:schemeClr val="tx1"/>
                </a:solidFill>
                <a:latin typeface="Arial" charset="0"/>
                <a:cs typeface="Arial" charset="0"/>
              </a:rPr>
              <a:t>] x </a:t>
            </a:r>
            <a:r>
              <a:rPr lang="el-GR" sz="2400" b="0" dirty="0">
                <a:solidFill>
                  <a:schemeClr val="tx1"/>
                </a:solidFill>
                <a:latin typeface="Arial" charset="0"/>
                <a:cs typeface="Arial" charset="0"/>
              </a:rPr>
              <a:t>Δ</a:t>
            </a:r>
            <a:r>
              <a:rPr lang="es-ES" sz="2400" b="0" dirty="0">
                <a:solidFill>
                  <a:schemeClr val="tx1"/>
                </a:solidFill>
                <a:latin typeface="Arial" charset="0"/>
                <a:cs typeface="Arial" charset="0"/>
              </a:rPr>
              <a:t>M /A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85992"/>
            <a:ext cx="281905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 descr="Logo Radioprotecció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442417"/>
            <a:ext cx="3071834" cy="27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Ejemplo He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1571612"/>
            <a:ext cx="8894793" cy="51398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es-ES" sz="2000" dirty="0">
              <a:solidFill>
                <a:srgbClr val="CC0000"/>
              </a:solidFill>
              <a:latin typeface="Comic Sans MS" pitchFamily="66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S" sz="2800" dirty="0">
                <a:solidFill>
                  <a:srgbClr val="CC0000"/>
                </a:solidFill>
                <a:latin typeface="Arial" pitchFamily="34" charset="0"/>
              </a:rPr>
              <a:t>NÚCLEO DE </a:t>
            </a:r>
            <a:r>
              <a:rPr lang="es-ES" sz="2800" baseline="-25000" dirty="0">
                <a:solidFill>
                  <a:srgbClr val="CC0000"/>
                </a:solidFill>
                <a:latin typeface="Arial" pitchFamily="34" charset="0"/>
              </a:rPr>
              <a:t>2</a:t>
            </a:r>
            <a:r>
              <a:rPr lang="es-ES" sz="2800" dirty="0">
                <a:solidFill>
                  <a:srgbClr val="CC0000"/>
                </a:solidFill>
                <a:latin typeface="Arial" pitchFamily="34" charset="0"/>
              </a:rPr>
              <a:t>He</a:t>
            </a:r>
            <a:r>
              <a:rPr lang="es-ES" sz="2800" baseline="30000" dirty="0">
                <a:solidFill>
                  <a:srgbClr val="CC0000"/>
                </a:solidFill>
                <a:latin typeface="Arial" pitchFamily="34" charset="0"/>
              </a:rPr>
              <a:t>4</a:t>
            </a:r>
            <a:r>
              <a:rPr lang="es-ES" sz="2800" dirty="0">
                <a:solidFill>
                  <a:srgbClr val="CC0000"/>
                </a:solidFill>
                <a:latin typeface="Arial" pitchFamily="34" charset="0"/>
              </a:rPr>
              <a:t> = 2 neutrones + 2 protones</a:t>
            </a:r>
          </a:p>
          <a:p>
            <a:pPr>
              <a:spcBef>
                <a:spcPct val="0"/>
              </a:spcBef>
              <a:defRPr/>
            </a:pPr>
            <a:endParaRPr lang="es-ES" sz="2800" dirty="0">
              <a:solidFill>
                <a:schemeClr val="tx2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2800" dirty="0">
                <a:solidFill>
                  <a:schemeClr val="tx2"/>
                </a:solidFill>
                <a:latin typeface="Arial" pitchFamily="34" charset="0"/>
              </a:rPr>
              <a:t>Masa =        2 </a:t>
            </a:r>
            <a:r>
              <a:rPr lang="es-ES" sz="2800" baseline="-25000" dirty="0">
                <a:solidFill>
                  <a:schemeClr val="tx2"/>
                </a:solidFill>
                <a:latin typeface="Arial" pitchFamily="34" charset="0"/>
              </a:rPr>
              <a:t>1</a:t>
            </a:r>
            <a:r>
              <a:rPr lang="es-ES" sz="2800" dirty="0">
                <a:solidFill>
                  <a:schemeClr val="tx2"/>
                </a:solidFill>
                <a:latin typeface="Arial" pitchFamily="34" charset="0"/>
              </a:rPr>
              <a:t>H</a:t>
            </a:r>
            <a:r>
              <a:rPr lang="es-ES" sz="2800" baseline="30000" dirty="0">
                <a:solidFill>
                  <a:schemeClr val="tx2"/>
                </a:solidFill>
                <a:latin typeface="Arial" pitchFamily="34" charset="0"/>
              </a:rPr>
              <a:t>1</a:t>
            </a:r>
            <a:r>
              <a:rPr lang="es-ES" sz="2800" dirty="0">
                <a:solidFill>
                  <a:schemeClr val="tx2"/>
                </a:solidFill>
                <a:latin typeface="Arial" pitchFamily="34" charset="0"/>
              </a:rPr>
              <a:t>           +          2 </a:t>
            </a:r>
            <a:r>
              <a:rPr lang="es-ES" sz="2800" baseline="-25000" dirty="0">
                <a:solidFill>
                  <a:schemeClr val="tx2"/>
                </a:solidFill>
                <a:latin typeface="Arial" pitchFamily="34" charset="0"/>
              </a:rPr>
              <a:t>0</a:t>
            </a:r>
            <a:r>
              <a:rPr lang="es-ES" sz="2800" dirty="0">
                <a:solidFill>
                  <a:schemeClr val="tx2"/>
                </a:solidFill>
                <a:latin typeface="Arial" pitchFamily="34" charset="0"/>
              </a:rPr>
              <a:t>n</a:t>
            </a:r>
            <a:r>
              <a:rPr lang="es-ES" sz="2800" baseline="30000" dirty="0">
                <a:solidFill>
                  <a:schemeClr val="tx2"/>
                </a:solidFill>
                <a:latin typeface="Arial" pitchFamily="34" charset="0"/>
              </a:rPr>
              <a:t>1</a:t>
            </a:r>
            <a:endParaRPr lang="es-ES" sz="2800" dirty="0">
              <a:solidFill>
                <a:schemeClr val="tx2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2800" dirty="0">
                <a:solidFill>
                  <a:schemeClr val="tx2"/>
                </a:solidFill>
                <a:latin typeface="Arial" pitchFamily="34" charset="0"/>
              </a:rPr>
              <a:t>          =   2,01628 </a:t>
            </a:r>
            <a:r>
              <a:rPr lang="es-ES" sz="2800" dirty="0" err="1">
                <a:solidFill>
                  <a:schemeClr val="tx2"/>
                </a:solidFill>
                <a:latin typeface="Arial" pitchFamily="34" charset="0"/>
              </a:rPr>
              <a:t>uma</a:t>
            </a:r>
            <a:r>
              <a:rPr lang="es-ES" sz="2800" dirty="0">
                <a:solidFill>
                  <a:schemeClr val="tx2"/>
                </a:solidFill>
                <a:latin typeface="Arial" pitchFamily="34" charset="0"/>
              </a:rPr>
              <a:t>   +    2,01796 </a:t>
            </a:r>
            <a:r>
              <a:rPr lang="es-ES" sz="2800" dirty="0" err="1">
                <a:solidFill>
                  <a:schemeClr val="tx2"/>
                </a:solidFill>
                <a:latin typeface="Arial" pitchFamily="34" charset="0"/>
              </a:rPr>
              <a:t>uma</a:t>
            </a:r>
            <a:endParaRPr lang="es-ES" sz="2800" dirty="0">
              <a:solidFill>
                <a:schemeClr val="tx2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2800" dirty="0">
                <a:solidFill>
                  <a:schemeClr val="tx2"/>
                </a:solidFill>
                <a:latin typeface="Arial" pitchFamily="34" charset="0"/>
              </a:rPr>
              <a:t>          =  4,03424 </a:t>
            </a:r>
            <a:r>
              <a:rPr lang="es-ES" sz="2800" dirty="0" err="1">
                <a:solidFill>
                  <a:schemeClr val="tx2"/>
                </a:solidFill>
                <a:latin typeface="Arial" pitchFamily="34" charset="0"/>
              </a:rPr>
              <a:t>uma</a:t>
            </a:r>
            <a:endParaRPr lang="es-ES" sz="2800" dirty="0">
              <a:solidFill>
                <a:schemeClr val="tx2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800" dirty="0">
              <a:solidFill>
                <a:schemeClr val="tx2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2800" dirty="0">
                <a:solidFill>
                  <a:schemeClr val="tx2"/>
                </a:solidFill>
                <a:latin typeface="Arial" pitchFamily="34" charset="0"/>
              </a:rPr>
              <a:t>Masa </a:t>
            </a:r>
            <a:r>
              <a:rPr lang="es-ES" sz="2800" baseline="-25000" dirty="0">
                <a:solidFill>
                  <a:schemeClr val="tx2"/>
                </a:solidFill>
                <a:latin typeface="Arial" pitchFamily="34" charset="0"/>
              </a:rPr>
              <a:t>2</a:t>
            </a:r>
            <a:r>
              <a:rPr lang="es-ES" sz="2800" dirty="0">
                <a:solidFill>
                  <a:schemeClr val="tx2"/>
                </a:solidFill>
                <a:latin typeface="Arial" pitchFamily="34" charset="0"/>
              </a:rPr>
              <a:t>He</a:t>
            </a:r>
            <a:r>
              <a:rPr lang="es-ES" sz="2800" baseline="30000" dirty="0">
                <a:solidFill>
                  <a:schemeClr val="tx2"/>
                </a:solidFill>
                <a:latin typeface="Arial" pitchFamily="34" charset="0"/>
              </a:rPr>
              <a:t>4</a:t>
            </a:r>
            <a:r>
              <a:rPr lang="es-ES" sz="2800" dirty="0">
                <a:solidFill>
                  <a:schemeClr val="tx2"/>
                </a:solidFill>
                <a:latin typeface="Arial" pitchFamily="34" charset="0"/>
              </a:rPr>
              <a:t>  = 4,00387 </a:t>
            </a:r>
            <a:r>
              <a:rPr lang="es-ES" sz="2800" dirty="0" err="1">
                <a:solidFill>
                  <a:schemeClr val="tx2"/>
                </a:solidFill>
                <a:latin typeface="Arial" pitchFamily="34" charset="0"/>
              </a:rPr>
              <a:t>uma</a:t>
            </a:r>
            <a:endParaRPr lang="es-ES" sz="2800" dirty="0">
              <a:solidFill>
                <a:schemeClr val="tx2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2800" dirty="0">
                <a:solidFill>
                  <a:schemeClr val="tx2"/>
                </a:solidFill>
                <a:latin typeface="Arial" pitchFamily="34" charset="0"/>
              </a:rPr>
              <a:t>              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</a:t>
            </a:r>
            <a:r>
              <a:rPr lang="es-ES" sz="2800" dirty="0">
                <a:solidFill>
                  <a:schemeClr val="tx2"/>
                </a:solidFill>
                <a:latin typeface="Arial" pitchFamily="34" charset="0"/>
              </a:rPr>
              <a:t>m = 0,003037 </a:t>
            </a:r>
            <a:r>
              <a:rPr lang="es-ES" sz="2800" dirty="0" err="1">
                <a:solidFill>
                  <a:schemeClr val="tx2"/>
                </a:solidFill>
                <a:latin typeface="Arial" pitchFamily="34" charset="0"/>
              </a:rPr>
              <a:t>uma</a:t>
            </a:r>
            <a:endParaRPr lang="es-ES" sz="2800" dirty="0">
              <a:solidFill>
                <a:schemeClr val="tx2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s-ES" sz="2800" dirty="0">
              <a:solidFill>
                <a:schemeClr val="tx2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S" sz="2800" dirty="0">
                <a:solidFill>
                  <a:schemeClr val="tx2"/>
                </a:solidFill>
                <a:latin typeface="Arial" pitchFamily="34" charset="0"/>
              </a:rPr>
              <a:t>E = 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</a:t>
            </a:r>
            <a:r>
              <a:rPr lang="es-ES" sz="2800" dirty="0">
                <a:solidFill>
                  <a:schemeClr val="tx2"/>
                </a:solidFill>
                <a:latin typeface="Arial" pitchFamily="34" charset="0"/>
              </a:rPr>
              <a:t>m C</a:t>
            </a:r>
            <a:r>
              <a:rPr lang="es-ES" sz="2800" baseline="30000" dirty="0">
                <a:solidFill>
                  <a:schemeClr val="tx2"/>
                </a:solidFill>
                <a:latin typeface="Arial" pitchFamily="34" charset="0"/>
              </a:rPr>
              <a:t>2</a:t>
            </a:r>
            <a:r>
              <a:rPr lang="es-ES" sz="2800" dirty="0">
                <a:solidFill>
                  <a:schemeClr val="tx2"/>
                </a:solidFill>
                <a:latin typeface="Arial" pitchFamily="34" charset="0"/>
              </a:rPr>
              <a:t> = 0,003037 x 931,5 = 2,83 </a:t>
            </a:r>
            <a:r>
              <a:rPr lang="es-ES" sz="2800" dirty="0" err="1">
                <a:solidFill>
                  <a:schemeClr val="tx2"/>
                </a:solidFill>
                <a:latin typeface="Arial" pitchFamily="34" charset="0"/>
              </a:rPr>
              <a:t>MeV</a:t>
            </a:r>
            <a:r>
              <a:rPr lang="es-ES" sz="2800" dirty="0">
                <a:solidFill>
                  <a:schemeClr val="tx2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928926" y="5286388"/>
            <a:ext cx="3429024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5 Imagen" descr="Logo Radioprotecció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/>
              <a:t>Energía de enlace por nucleón</a:t>
            </a:r>
          </a:p>
        </p:txBody>
      </p:sp>
      <p:pic>
        <p:nvPicPr>
          <p:cNvPr id="4" name="Picture 4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22423" y="1928802"/>
            <a:ext cx="6378601" cy="4694303"/>
          </a:xfrm>
          <a:noFill/>
        </p:spPr>
      </p:pic>
      <p:pic>
        <p:nvPicPr>
          <p:cNvPr id="5" name="4 Imagen" descr="Logo Radioprotecció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El átomo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8429684" cy="4786345"/>
          </a:xfrm>
        </p:spPr>
        <p:txBody>
          <a:bodyPr/>
          <a:lstStyle/>
          <a:p>
            <a:pPr>
              <a:buNone/>
            </a:pPr>
            <a:r>
              <a:rPr lang="es-AR" dirty="0"/>
              <a:t>Dalton (1776-1844)</a:t>
            </a:r>
          </a:p>
          <a:p>
            <a:pPr>
              <a:buNone/>
            </a:pPr>
            <a:endParaRPr lang="es-AR" dirty="0"/>
          </a:p>
          <a:p>
            <a:pPr>
              <a:buFontTx/>
              <a:buChar char="-"/>
            </a:pPr>
            <a:r>
              <a:rPr lang="es-AR" dirty="0"/>
              <a:t>Partículas muy pequeñas, indivisibles e indestructibles.</a:t>
            </a:r>
          </a:p>
          <a:p>
            <a:pPr>
              <a:buFontTx/>
              <a:buChar char="-"/>
            </a:pPr>
            <a:endParaRPr lang="es-AR" dirty="0"/>
          </a:p>
          <a:p>
            <a:pPr>
              <a:buFontTx/>
              <a:buChar char="-"/>
            </a:pPr>
            <a:r>
              <a:rPr lang="es-AR" dirty="0">
                <a:solidFill>
                  <a:srgbClr val="FF0000"/>
                </a:solidFill>
              </a:rPr>
              <a:t>Modelo Atómico de 1810</a:t>
            </a:r>
          </a:p>
        </p:txBody>
      </p:sp>
      <p:sp>
        <p:nvSpPr>
          <p:cNvPr id="4" name="Oval 2"/>
          <p:cNvSpPr>
            <a:spLocks noChangeAspect="1" noChangeArrowheads="1"/>
          </p:cNvSpPr>
          <p:nvPr/>
        </p:nvSpPr>
        <p:spPr bwMode="auto">
          <a:xfrm>
            <a:off x="5500694" y="3500438"/>
            <a:ext cx="3167063" cy="3167063"/>
          </a:xfrm>
          <a:prstGeom prst="ellipse">
            <a:avLst/>
          </a:prstGeom>
          <a:gradFill rotWithShape="1">
            <a:gsLst>
              <a:gs pos="0">
                <a:srgbClr val="E67300"/>
              </a:gs>
              <a:gs pos="100000">
                <a:srgbClr val="6A3500"/>
              </a:gs>
            </a:gsLst>
            <a:path path="shape">
              <a:fillToRect l="50000" t="50000" r="50000" b="50000"/>
            </a:path>
          </a:gradFill>
          <a:ln w="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s-ES_tradnl" sz="2400" b="0">
              <a:solidFill>
                <a:schemeClr val="tx1"/>
              </a:solidFill>
            </a:endParaRPr>
          </a:p>
        </p:txBody>
      </p:sp>
      <p:pic>
        <p:nvPicPr>
          <p:cNvPr id="5" name="4 Imagen" descr="Logo Radioprotecció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Estabilidad Nuclear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4024319" cy="5018439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43504" y="2371547"/>
            <a:ext cx="392905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>
                <a:solidFill>
                  <a:schemeClr val="hlink"/>
                </a:solidFill>
                <a:latin typeface="Arial" charset="0"/>
                <a:cs typeface="Arial" charset="0"/>
              </a:rPr>
              <a:t>Se conocen alrededor de 1500 isótopos diferentes. Cerca de 300 son estables</a:t>
            </a:r>
            <a:r>
              <a:rPr lang="es-ES" sz="2000" dirty="0">
                <a:solidFill>
                  <a:schemeClr val="hlink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6" name="5 Imagen" descr="isotopos-radiactiv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314820"/>
            <a:ext cx="3429024" cy="2057414"/>
          </a:xfrm>
          <a:prstGeom prst="rect">
            <a:avLst/>
          </a:prstGeom>
        </p:spPr>
      </p:pic>
      <p:pic>
        <p:nvPicPr>
          <p:cNvPr id="7" name="6 Imagen" descr="Logo Radioprotecció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Nucleidos</a:t>
            </a:r>
            <a:endParaRPr lang="es-A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514501"/>
            <a:ext cx="2808288" cy="519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2800" b="1" dirty="0">
                <a:solidFill>
                  <a:schemeClr val="bg1"/>
                </a:solidFill>
                <a:latin typeface="Arial Black" pitchFamily="34" charset="0"/>
              </a:rPr>
              <a:t>ISÓTONOS</a:t>
            </a:r>
            <a:endParaRPr lang="es-ES_tradnl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01850" y="2428868"/>
          <a:ext cx="52514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cuación" r:id="rId3" imgW="1828800" imgH="241300" progId="Equation.3">
                  <p:embed/>
                </p:oleObj>
              </mc:Choice>
              <mc:Fallback>
                <p:oleObj name="Ecuación" r:id="rId3" imgW="1828800" imgH="241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2428868"/>
                        <a:ext cx="5251450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31913" y="1955795"/>
            <a:ext cx="74168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sz="2400" b="1" dirty="0">
                <a:solidFill>
                  <a:schemeClr val="accent5"/>
                </a:solidFill>
              </a:rPr>
              <a:t>Igual número de neutrones, distinto Z y A</a:t>
            </a:r>
          </a:p>
          <a:p>
            <a:pPr>
              <a:defRPr/>
            </a:pPr>
            <a:r>
              <a:rPr lang="es-ES_tradnl" sz="2400" b="1" dirty="0" err="1">
                <a:solidFill>
                  <a:schemeClr val="accent5"/>
                </a:solidFill>
              </a:rPr>
              <a:t>Ej</a:t>
            </a:r>
            <a:r>
              <a:rPr lang="es-ES_tradnl" sz="2400" b="1" dirty="0">
                <a:solidFill>
                  <a:schemeClr val="accent5"/>
                </a:solidFill>
              </a:rPr>
              <a:t>:</a:t>
            </a:r>
            <a:endParaRPr lang="es-ES" sz="2400" b="1" dirty="0">
              <a:solidFill>
                <a:schemeClr val="accent5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285875" y="3857630"/>
            <a:ext cx="5949950" cy="1000126"/>
            <a:chOff x="1111" y="2432"/>
            <a:chExt cx="4076" cy="63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845" y="2702"/>
            <a:ext cx="2951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Ecuación" r:id="rId5" imgW="1231366" imgH="228501" progId="Equation.3">
                    <p:embed/>
                  </p:oleObj>
                </mc:Choice>
                <mc:Fallback>
                  <p:oleObj name="Ecuación" r:id="rId5" imgW="1231366" imgH="228501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5" y="2702"/>
                          <a:ext cx="2951" cy="36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111" y="2432"/>
              <a:ext cx="4076" cy="52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s-ES_tradnl" sz="2400" b="1" dirty="0">
                  <a:solidFill>
                    <a:schemeClr val="accent5"/>
                  </a:solidFill>
                </a:rPr>
                <a:t>Igual Z y A, distinto estado energético</a:t>
              </a:r>
            </a:p>
            <a:p>
              <a:pPr>
                <a:defRPr/>
              </a:pPr>
              <a:r>
                <a:rPr lang="es-ES_tradnl" sz="2400" b="1" dirty="0" err="1">
                  <a:solidFill>
                    <a:schemeClr val="accent5"/>
                  </a:solidFill>
                </a:rPr>
                <a:t>Ej</a:t>
              </a:r>
              <a:r>
                <a:rPr lang="es-ES_tradnl" sz="2400" b="1" dirty="0">
                  <a:solidFill>
                    <a:schemeClr val="accent5"/>
                  </a:solidFill>
                </a:rPr>
                <a:t>:</a:t>
              </a:r>
              <a:endParaRPr lang="es-ES" sz="24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357313" y="5500705"/>
            <a:ext cx="7572376" cy="1000125"/>
            <a:chOff x="839" y="3475"/>
            <a:chExt cx="4770" cy="630"/>
          </a:xfrm>
        </p:grpSpPr>
        <p:graphicFrame>
          <p:nvGraphicFramePr>
            <p:cNvPr id="11" name="Object 12"/>
            <p:cNvGraphicFramePr>
              <a:graphicFrameLocks noChangeAspect="1"/>
            </p:cNvGraphicFramePr>
            <p:nvPr/>
          </p:nvGraphicFramePr>
          <p:xfrm>
            <a:off x="1469" y="3745"/>
            <a:ext cx="3133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Ecuación" r:id="rId7" imgW="1562100" imgH="241300" progId="Equation.3">
                    <p:embed/>
                  </p:oleObj>
                </mc:Choice>
                <mc:Fallback>
                  <p:oleObj name="Ecuación" r:id="rId7" imgW="1562100" imgH="2413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9" y="3745"/>
                          <a:ext cx="3133" cy="36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839" y="3475"/>
              <a:ext cx="4770" cy="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s-ES_tradnl" sz="2400" b="1" dirty="0">
                  <a:solidFill>
                    <a:schemeClr val="accent5"/>
                  </a:solidFill>
                </a:rPr>
                <a:t>Igual número A, distinto Z y número de neutrones</a:t>
              </a:r>
            </a:p>
            <a:p>
              <a:pPr>
                <a:defRPr/>
              </a:pPr>
              <a:r>
                <a:rPr lang="es-ES_tradnl" sz="2400" b="1" dirty="0" err="1">
                  <a:solidFill>
                    <a:schemeClr val="accent5"/>
                  </a:solidFill>
                </a:rPr>
                <a:t>Ej</a:t>
              </a:r>
              <a:r>
                <a:rPr lang="es-ES_tradnl" sz="2400" b="1" dirty="0">
                  <a:solidFill>
                    <a:schemeClr val="accent5"/>
                  </a:solidFill>
                </a:rPr>
                <a:t>:</a:t>
              </a:r>
              <a:endParaRPr lang="es-ES" sz="24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9688" y="3214686"/>
            <a:ext cx="2808287" cy="519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2800" b="1" dirty="0">
                <a:solidFill>
                  <a:schemeClr val="bg1"/>
                </a:solidFill>
                <a:latin typeface="Arial Black" pitchFamily="34" charset="0"/>
              </a:rPr>
              <a:t>ISÓMEROS</a:t>
            </a:r>
            <a:endParaRPr lang="es-ES_tradnl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938" y="4981590"/>
            <a:ext cx="2808287" cy="51911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2800" b="1" dirty="0">
                <a:solidFill>
                  <a:schemeClr val="bg1"/>
                </a:solidFill>
                <a:latin typeface="Arial Black" pitchFamily="34" charset="0"/>
              </a:rPr>
              <a:t>ISÓBAROS</a:t>
            </a:r>
            <a:endParaRPr lang="es-ES_tradnl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14 Imagen" descr="Logo Radioprotecció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Tamaño de los </a:t>
            </a:r>
            <a:r>
              <a:rPr lang="es-AR" dirty="0" err="1"/>
              <a:t>nucleos</a:t>
            </a:r>
            <a:endParaRPr lang="es-AR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419872" y="2463054"/>
            <a:ext cx="1592263" cy="1660525"/>
            <a:chOff x="4272" y="1296"/>
            <a:chExt cx="1003" cy="1046"/>
          </a:xfrm>
        </p:grpSpPr>
        <p:pic>
          <p:nvPicPr>
            <p:cNvPr id="5" name="Picture 10" descr="BD21312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6" y="148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 descr="BD21312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64" y="1872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2" descr="BD21312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0" y="148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4272" y="1296"/>
              <a:ext cx="1003" cy="1046"/>
              <a:chOff x="4272" y="1296"/>
              <a:chExt cx="1003" cy="1046"/>
            </a:xfrm>
          </p:grpSpPr>
          <p:pic>
            <p:nvPicPr>
              <p:cNvPr id="10" name="Picture 14" descr="BD14868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" y="1632"/>
                <a:ext cx="379" cy="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5" descr="BD14868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4" y="1632"/>
                <a:ext cx="379" cy="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6" descr="BD14868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6" y="1632"/>
                <a:ext cx="379" cy="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7" descr="BD14868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4" y="1296"/>
                <a:ext cx="379" cy="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8" descr="BD14868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4" y="1963"/>
                <a:ext cx="379" cy="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19" descr="BD21312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0" y="1872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3499247" y="2023317"/>
            <a:ext cx="2867025" cy="2089150"/>
            <a:chOff x="2290" y="935"/>
            <a:chExt cx="1806" cy="1316"/>
          </a:xfrm>
        </p:grpSpPr>
        <p:sp>
          <p:nvSpPr>
            <p:cNvPr id="16" name="Line 23"/>
            <p:cNvSpPr>
              <a:spLocks noChangeShapeType="1"/>
            </p:cNvSpPr>
            <p:nvPr/>
          </p:nvSpPr>
          <p:spPr bwMode="auto">
            <a:xfrm flipV="1">
              <a:off x="3234" y="1253"/>
              <a:ext cx="408" cy="22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>
              <a:off x="3642" y="1253"/>
              <a:ext cx="454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3787" y="935"/>
              <a:ext cx="18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rgbClr val="CC33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 b="1">
                  <a:solidFill>
                    <a:srgbClr val="CC33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 b="1">
                  <a:solidFill>
                    <a:srgbClr val="CC33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 b="1">
                  <a:solidFill>
                    <a:srgbClr val="CC33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 b="1">
                  <a:solidFill>
                    <a:srgbClr val="CC33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rgbClr val="CC33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rgbClr val="CC33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rgbClr val="CC33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rgbClr val="CC33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>
                  <a:latin typeface="Tahoma" pitchFamily="34" charset="0"/>
                </a:rPr>
                <a:t>r</a:t>
              </a: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2290" y="1253"/>
              <a:ext cx="998" cy="998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2835" y="1480"/>
              <a:ext cx="408" cy="22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1" name="Line 32"/>
            <p:cNvSpPr>
              <a:spLocks noChangeShapeType="1"/>
            </p:cNvSpPr>
            <p:nvPr/>
          </p:nvSpPr>
          <p:spPr bwMode="auto">
            <a:xfrm flipV="1">
              <a:off x="3243" y="1253"/>
              <a:ext cx="408" cy="22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3796" y="935"/>
              <a:ext cx="18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rgbClr val="CC33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 b="1">
                  <a:solidFill>
                    <a:srgbClr val="CC33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 b="1">
                  <a:solidFill>
                    <a:srgbClr val="CC33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 b="1">
                  <a:solidFill>
                    <a:srgbClr val="CC33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 b="1">
                  <a:solidFill>
                    <a:srgbClr val="CC33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rgbClr val="CC33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rgbClr val="CC33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rgbClr val="CC33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rgbClr val="CC33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>
                  <a:latin typeface="Tahoma" pitchFamily="34" charset="0"/>
                </a:rPr>
                <a:t>r</a:t>
              </a:r>
            </a:p>
          </p:txBody>
        </p:sp>
      </p:grpSp>
      <p:sp>
        <p:nvSpPr>
          <p:cNvPr id="23" name="Text Box 70"/>
          <p:cNvSpPr txBox="1">
            <a:spLocks noChangeArrowheads="1"/>
          </p:cNvSpPr>
          <p:nvPr/>
        </p:nvSpPr>
        <p:spPr bwMode="auto">
          <a:xfrm>
            <a:off x="468313" y="1531961"/>
            <a:ext cx="80645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sz="2400" b="1">
                <a:solidFill>
                  <a:schemeClr val="accent5"/>
                </a:solidFill>
              </a:rPr>
              <a:t>A partir de las experiencias de Rutherford: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698625" y="4241823"/>
            <a:ext cx="5610225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>
                <a:solidFill>
                  <a:schemeClr val="accent5"/>
                </a:solidFill>
                <a:latin typeface="Tahoma" pitchFamily="34" charset="0"/>
              </a:rPr>
              <a:t>r = 1,2 x 10</a:t>
            </a:r>
            <a:r>
              <a:rPr lang="es-ES" sz="2800" b="1" baseline="30000" dirty="0">
                <a:solidFill>
                  <a:schemeClr val="accent5"/>
                </a:solidFill>
                <a:latin typeface="Tahoma" pitchFamily="34" charset="0"/>
              </a:rPr>
              <a:t>-15</a:t>
            </a:r>
            <a:r>
              <a:rPr lang="es-ES" sz="2800" b="1" dirty="0">
                <a:solidFill>
                  <a:schemeClr val="accent5"/>
                </a:solidFill>
                <a:latin typeface="Tahoma" pitchFamily="34" charset="0"/>
              </a:rPr>
              <a:t> x A</a:t>
            </a:r>
            <a:r>
              <a:rPr lang="es-ES" sz="2800" b="1" baseline="30000" dirty="0">
                <a:solidFill>
                  <a:schemeClr val="accent5"/>
                </a:solidFill>
                <a:latin typeface="Tahoma" pitchFamily="34" charset="0"/>
              </a:rPr>
              <a:t>1/3</a:t>
            </a:r>
            <a:r>
              <a:rPr lang="es-ES" sz="2800" b="1" dirty="0">
                <a:solidFill>
                  <a:schemeClr val="accent5"/>
                </a:solidFill>
                <a:latin typeface="Tahoma" pitchFamily="34" charset="0"/>
              </a:rPr>
              <a:t> (m)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065338" y="5107011"/>
            <a:ext cx="4876800" cy="522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>
                <a:solidFill>
                  <a:schemeClr val="accent5"/>
                </a:solidFill>
                <a:latin typeface="Tahoma" pitchFamily="34" charset="0"/>
              </a:rPr>
              <a:t>1 </a:t>
            </a:r>
            <a:r>
              <a:rPr lang="es-ES" sz="2800" b="1" dirty="0" err="1">
                <a:solidFill>
                  <a:schemeClr val="accent5"/>
                </a:solidFill>
                <a:latin typeface="Tahoma" pitchFamily="34" charset="0"/>
              </a:rPr>
              <a:t>fm</a:t>
            </a:r>
            <a:r>
              <a:rPr lang="es-ES" sz="2800" b="1" dirty="0">
                <a:solidFill>
                  <a:schemeClr val="accent5"/>
                </a:solidFill>
                <a:latin typeface="Tahoma" pitchFamily="34" charset="0"/>
              </a:rPr>
              <a:t> = 1 x 10</a:t>
            </a:r>
            <a:r>
              <a:rPr lang="es-ES" sz="2800" b="1" baseline="30000" dirty="0">
                <a:solidFill>
                  <a:schemeClr val="accent5"/>
                </a:solidFill>
                <a:latin typeface="Tahoma" pitchFamily="34" charset="0"/>
              </a:rPr>
              <a:t>-15</a:t>
            </a:r>
            <a:r>
              <a:rPr lang="es-ES" sz="2800" b="1" dirty="0">
                <a:solidFill>
                  <a:schemeClr val="accent5"/>
                </a:solidFill>
                <a:latin typeface="Tahoma" pitchFamily="34" charset="0"/>
              </a:rPr>
              <a:t> (m)</a:t>
            </a:r>
          </a:p>
        </p:txBody>
      </p:sp>
      <p:grpSp>
        <p:nvGrpSpPr>
          <p:cNvPr id="26" name="3 Grupo"/>
          <p:cNvGrpSpPr>
            <a:grpSpLocks/>
          </p:cNvGrpSpPr>
          <p:nvPr/>
        </p:nvGrpSpPr>
        <p:grpSpPr bwMode="auto">
          <a:xfrm>
            <a:off x="1698625" y="6192861"/>
            <a:ext cx="5610225" cy="522287"/>
            <a:chOff x="1396784" y="5661248"/>
            <a:chExt cx="5609208" cy="523220"/>
          </a:xfrm>
          <a:solidFill>
            <a:schemeClr val="bg1"/>
          </a:solidFill>
        </p:grpSpPr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1396784" y="5661248"/>
              <a:ext cx="5609208" cy="52322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sz="2800" b="1" dirty="0">
                  <a:solidFill>
                    <a:schemeClr val="accent5"/>
                  </a:solidFill>
                  <a:latin typeface="Tahoma" pitchFamily="34" charset="0"/>
                </a:rPr>
                <a:t>V      r</a:t>
              </a:r>
              <a:r>
                <a:rPr lang="es-ES" sz="2800" b="1" baseline="30000" dirty="0">
                  <a:solidFill>
                    <a:schemeClr val="accent5"/>
                  </a:solidFill>
                  <a:latin typeface="Tahoma" pitchFamily="34" charset="0"/>
                </a:rPr>
                <a:t>3</a:t>
              </a:r>
              <a:r>
                <a:rPr lang="es-ES" sz="2800" b="1" dirty="0">
                  <a:solidFill>
                    <a:schemeClr val="accent5"/>
                  </a:solidFill>
                  <a:latin typeface="Tahoma" pitchFamily="34" charset="0"/>
                </a:rPr>
                <a:t>     A      </a:t>
              </a:r>
              <a:r>
                <a:rPr lang="es-ES" sz="2800" b="1" dirty="0">
                  <a:solidFill>
                    <a:schemeClr val="accent5"/>
                  </a:solidFill>
                  <a:latin typeface="Tahoma" pitchFamily="34" charset="0"/>
                  <a:sym typeface="Symbol" pitchFamily="18" charset="2"/>
                </a:rPr>
                <a:t>       </a:t>
              </a:r>
              <a:r>
                <a:rPr lang="es-ES" sz="2800" b="1" dirty="0">
                  <a:solidFill>
                    <a:schemeClr val="accent5"/>
                  </a:solidFill>
                  <a:latin typeface="Tahoma" pitchFamily="34" charset="0"/>
                </a:rPr>
                <a:t> </a:t>
              </a:r>
              <a:r>
                <a:rPr lang="es-ES" sz="2800" b="1" dirty="0">
                  <a:solidFill>
                    <a:schemeClr val="accent5"/>
                  </a:solidFill>
                  <a:latin typeface="Tahoma" pitchFamily="34" charset="0"/>
                  <a:sym typeface="Symbol" pitchFamily="18" charset="2"/>
                </a:rPr>
                <a:t>  </a:t>
              </a:r>
              <a:r>
                <a:rPr lang="en-US" sz="2800" b="1" dirty="0">
                  <a:solidFill>
                    <a:schemeClr val="accent5"/>
                  </a:solidFill>
                  <a:latin typeface="Tahoma" pitchFamily="34" charset="0"/>
                  <a:cs typeface="Tahoma" pitchFamily="34" charset="0"/>
                </a:rPr>
                <a:t>~ </a:t>
              </a:r>
              <a:r>
                <a:rPr lang="en-US" sz="2800" b="1" dirty="0" err="1">
                  <a:solidFill>
                    <a:schemeClr val="accent5"/>
                  </a:solidFill>
                  <a:latin typeface="Tahoma" pitchFamily="34" charset="0"/>
                  <a:cs typeface="Tahoma" pitchFamily="34" charset="0"/>
                </a:rPr>
                <a:t>cte</a:t>
              </a:r>
              <a:endParaRPr lang="en-US" sz="2800" b="1" dirty="0">
                <a:solidFill>
                  <a:schemeClr val="accent5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2734074" y="5737120"/>
            <a:ext cx="4445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4" name="Ecuación" r:id="rId5" imgW="9520" imgH="0" progId="Equation.3">
                    <p:embed/>
                  </p:oleObj>
                </mc:Choice>
                <mc:Fallback>
                  <p:oleObj name="Ecuación" r:id="rId5" imgW="9520" imgH="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4074" y="5737120"/>
                          <a:ext cx="44450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7"/>
            <p:cNvGraphicFramePr>
              <a:graphicFrameLocks noChangeAspect="1"/>
            </p:cNvGraphicFramePr>
            <p:nvPr/>
          </p:nvGraphicFramePr>
          <p:xfrm>
            <a:off x="1835696" y="5737120"/>
            <a:ext cx="4445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5" name="Ecuación" r:id="rId7" imgW="9520" imgH="0" progId="Equation.3">
                    <p:embed/>
                  </p:oleObj>
                </mc:Choice>
                <mc:Fallback>
                  <p:oleObj name="Ecuación" r:id="rId7" imgW="9520" imgH="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696" y="5737120"/>
                          <a:ext cx="44450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0" name="29 Imagen" descr="Logo Radioprotecció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Tamaño de los </a:t>
            </a:r>
            <a:r>
              <a:rPr lang="es-AR" dirty="0" err="1"/>
              <a:t>nucleos</a:t>
            </a:r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52600"/>
            <a:ext cx="7796212" cy="426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Logo Radioprotecció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Desintegraciones radiactivas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4024319" cy="5018439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04989"/>
            <a:ext cx="4143404" cy="369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 descr="Logo Radioprotecció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Emisión </a:t>
            </a:r>
            <a:r>
              <a:rPr lang="es-AR" dirty="0">
                <a:latin typeface="Symbol" pitchFamily="18" charset="2"/>
              </a:rPr>
              <a:t>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4779" y="1676389"/>
            <a:ext cx="5247551" cy="75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8" name="Object 18"/>
          <p:cNvGraphicFramePr>
            <a:graphicFrameLocks noChangeAspect="1"/>
          </p:cNvGraphicFramePr>
          <p:nvPr/>
        </p:nvGraphicFramePr>
        <p:xfrm>
          <a:off x="5840438" y="2857496"/>
          <a:ext cx="23034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Ecuación" r:id="rId4" imgW="736600" imgH="228600" progId="Equation.3">
                  <p:embed/>
                </p:oleObj>
              </mc:Choice>
              <mc:Fallback>
                <p:oleObj name="Ecuación" r:id="rId4" imgW="73660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38" y="2857496"/>
                        <a:ext cx="2303462" cy="714375"/>
                      </a:xfrm>
                      <a:prstGeom prst="rect">
                        <a:avLst/>
                      </a:prstGeom>
                      <a:solidFill>
                        <a:srgbClr val="FFFFD5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" y="2952690"/>
            <a:ext cx="5532517" cy="354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5500694" y="3929066"/>
          <a:ext cx="3286148" cy="5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Ecuación" r:id="rId7" imgW="1257300" imgH="228600" progId="Equation.3">
                  <p:embed/>
                </p:oleObj>
              </mc:Choice>
              <mc:Fallback>
                <p:oleObj name="Ecuación" r:id="rId7" imgW="12573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3929066"/>
                        <a:ext cx="3286148" cy="596883"/>
                      </a:xfrm>
                      <a:prstGeom prst="rect">
                        <a:avLst/>
                      </a:prstGeom>
                      <a:solidFill>
                        <a:srgbClr val="FFFFD5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6 Imagen" descr="Logo Radioprotecció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Ejemplo de emisión </a:t>
            </a:r>
            <a:r>
              <a:rPr lang="es-AR" dirty="0">
                <a:latin typeface="Symbol" pitchFamily="18" charset="2"/>
              </a:rPr>
              <a:t>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57972"/>
            <a:ext cx="5429288" cy="495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Imagen" descr="Logo Radioprotecció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33511" y="2455886"/>
            <a:ext cx="6696075" cy="4330700"/>
            <a:chOff x="703" y="1292"/>
            <a:chExt cx="4218" cy="2728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3" y="1292"/>
              <a:ext cx="4218" cy="2728"/>
            </a:xfrm>
            <a:prstGeom prst="rect">
              <a:avLst/>
            </a:prstGeom>
            <a:noFill/>
            <a:ln w="9525">
              <a:solidFill>
                <a:srgbClr val="B05800"/>
              </a:solidFill>
              <a:miter lim="800000"/>
              <a:headEnd/>
              <a:tailEnd/>
            </a:ln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969" y="1832"/>
              <a:ext cx="81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chemeClr val="tx1"/>
                  </a:solidFill>
                  <a:latin typeface="Arial" charset="0"/>
                </a:rPr>
                <a:t>(5,421 Mev)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969" y="2104"/>
              <a:ext cx="81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chemeClr val="tx1"/>
                  </a:solidFill>
                  <a:latin typeface="Arial" charset="0"/>
                </a:rPr>
                <a:t>(5,338 Mev)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969" y="2320"/>
              <a:ext cx="81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chemeClr val="tx1"/>
                  </a:solidFill>
                  <a:latin typeface="Arial" charset="0"/>
                </a:rPr>
                <a:t>(5,208 Mev)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837" y="2059"/>
              <a:ext cx="81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chemeClr val="tx1"/>
                  </a:solidFill>
                  <a:latin typeface="Arial" charset="0"/>
                </a:rPr>
                <a:t>(5,173 Mev)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837" y="1787"/>
              <a:ext cx="81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chemeClr val="tx1"/>
                  </a:solidFill>
                  <a:latin typeface="Arial" charset="0"/>
                </a:rPr>
                <a:t>(5,137 Mev)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610" y="2494"/>
              <a:ext cx="81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chemeClr val="tx1"/>
                  </a:solidFill>
                  <a:latin typeface="Arial" charset="0"/>
                </a:rPr>
                <a:t>(0,205 Mev)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384" y="2739"/>
              <a:ext cx="81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chemeClr val="tx1"/>
                  </a:solidFill>
                  <a:latin typeface="Arial" charset="0"/>
                </a:rPr>
                <a:t>(0,169 Mev)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975" y="3102"/>
              <a:ext cx="81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chemeClr val="tx1"/>
                  </a:solidFill>
                  <a:latin typeface="Arial" charset="0"/>
                </a:rPr>
                <a:t>(0,132 Mev)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198" y="3510"/>
              <a:ext cx="1088" cy="19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 dirty="0">
                  <a:solidFill>
                    <a:schemeClr val="tx1"/>
                  </a:solidFill>
                  <a:latin typeface="Arial" charset="0"/>
                </a:rPr>
                <a:t>Q</a:t>
              </a:r>
              <a:r>
                <a:rPr lang="es-ES" sz="1400" baseline="-25000" dirty="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</a:t>
              </a:r>
              <a:r>
                <a:rPr lang="es-ES" sz="1400" dirty="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=</a:t>
              </a:r>
              <a:r>
                <a:rPr lang="es-ES" sz="1400" dirty="0">
                  <a:solidFill>
                    <a:schemeClr val="tx1"/>
                  </a:solidFill>
                  <a:latin typeface="Arial" charset="0"/>
                </a:rPr>
                <a:t>  5,52 </a:t>
              </a:r>
              <a:r>
                <a:rPr lang="es-ES" sz="1400" dirty="0" err="1">
                  <a:solidFill>
                    <a:schemeClr val="tx1"/>
                  </a:solidFill>
                  <a:latin typeface="Arial" charset="0"/>
                </a:rPr>
                <a:t>Mev</a:t>
              </a:r>
              <a:endParaRPr lang="es-E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graphicFrame>
        <p:nvGraphicFramePr>
          <p:cNvPr id="15" name="Object 18"/>
          <p:cNvGraphicFramePr>
            <a:graphicFrameLocks noChangeAspect="1"/>
          </p:cNvGraphicFramePr>
          <p:nvPr/>
        </p:nvGraphicFramePr>
        <p:xfrm>
          <a:off x="895373" y="1601811"/>
          <a:ext cx="370046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Ecuación" r:id="rId4" imgW="1397000" imgH="241300" progId="Equation.3">
                  <p:embed/>
                </p:oleObj>
              </mc:Choice>
              <mc:Fallback>
                <p:oleObj name="Ecuación" r:id="rId4" imgW="1397000" imgH="2413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73" y="1601811"/>
                        <a:ext cx="3700463" cy="639763"/>
                      </a:xfrm>
                      <a:prstGeom prst="rect">
                        <a:avLst/>
                      </a:prstGeom>
                      <a:solidFill>
                        <a:srgbClr val="FEED0E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s-AR" dirty="0"/>
              <a:t>Ejemplo de emisión </a:t>
            </a:r>
            <a:r>
              <a:rPr lang="es-AR" dirty="0">
                <a:latin typeface="Symbol" pitchFamily="18" charset="2"/>
              </a:rPr>
              <a:t>a</a:t>
            </a:r>
          </a:p>
        </p:txBody>
      </p:sp>
      <p:pic>
        <p:nvPicPr>
          <p:cNvPr id="17" name="16 Imagen" descr="Logo Radioprotecció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Emisión </a:t>
            </a:r>
            <a:r>
              <a:rPr lang="es-AR" dirty="0">
                <a:latin typeface="Symbol" pitchFamily="18" charset="2"/>
              </a:rPr>
              <a:t>b</a:t>
            </a:r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11462"/>
            <a:ext cx="7175502" cy="388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Logo Radioprotecció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Desintegración </a:t>
            </a:r>
            <a:r>
              <a:rPr lang="es-AR" dirty="0">
                <a:latin typeface="Symbol" pitchFamily="18" charset="2"/>
              </a:rPr>
              <a:t>b</a:t>
            </a:r>
            <a:r>
              <a:rPr lang="es-AR" dirty="0"/>
              <a:t>-</a:t>
            </a:r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2268538" y="4130699"/>
          <a:ext cx="424021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Ecuación" r:id="rId3" imgW="1346200" imgH="228600" progId="Equation.3">
                  <p:embed/>
                </p:oleObj>
              </mc:Choice>
              <mc:Fallback>
                <p:oleObj name="Ecuación" r:id="rId3" imgW="13462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130699"/>
                        <a:ext cx="4240212" cy="7191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3208338" y="2330474"/>
          <a:ext cx="30194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Ecuación" r:id="rId5" imgW="1102680" imgH="236160" progId="Equation.3">
                  <p:embed/>
                </p:oleObj>
              </mc:Choice>
              <mc:Fallback>
                <p:oleObj name="Ecuación" r:id="rId5" imgW="1102680" imgH="2361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2330474"/>
                        <a:ext cx="3019425" cy="714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3149600" y="3154387"/>
          <a:ext cx="31384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Ecuación" r:id="rId7" imgW="1147680" imgH="236160" progId="Equation.3">
                  <p:embed/>
                </p:oleObj>
              </mc:Choice>
              <mc:Fallback>
                <p:oleObj name="Ecuación" r:id="rId7" imgW="1147680" imgH="2361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3154387"/>
                        <a:ext cx="3138488" cy="714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492234" y="5395930"/>
            <a:ext cx="8651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tabLst>
                <a:tab pos="571500" algn="l"/>
              </a:tabLst>
            </a:pPr>
            <a:r>
              <a:rPr lang="es-ES" sz="4400" baseline="30000" dirty="0">
                <a:solidFill>
                  <a:schemeClr val="hlink"/>
                </a:solidFill>
              </a:rPr>
              <a:t>Ej.:</a:t>
            </a:r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/>
        </p:nvGraphicFramePr>
        <p:xfrm>
          <a:off x="2919413" y="5265762"/>
          <a:ext cx="30067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9" name="Ecuación" r:id="rId9" imgW="1395000" imgH="247680" progId="Equation.3">
                  <p:embed/>
                </p:oleObj>
              </mc:Choice>
              <mc:Fallback>
                <p:oleObj name="Ecuación" r:id="rId9" imgW="1395000" imgH="2476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3" y="5265762"/>
                        <a:ext cx="3006725" cy="601662"/>
                      </a:xfrm>
                      <a:prstGeom prst="rect">
                        <a:avLst/>
                      </a:prstGeom>
                      <a:solidFill>
                        <a:srgbClr val="0066FF"/>
                      </a:solidFill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7"/>
          <p:cNvGraphicFramePr>
            <a:graphicFrameLocks noChangeAspect="1"/>
          </p:cNvGraphicFramePr>
          <p:nvPr/>
        </p:nvGraphicFramePr>
        <p:xfrm>
          <a:off x="2857488" y="6072206"/>
          <a:ext cx="32226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Ecuación" r:id="rId11" imgW="1541160" imgH="247680" progId="Equation.3">
                  <p:embed/>
                </p:oleObj>
              </mc:Choice>
              <mc:Fallback>
                <p:oleObj name="Ecuación" r:id="rId11" imgW="1541160" imgH="2476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6072206"/>
                        <a:ext cx="3222625" cy="582612"/>
                      </a:xfrm>
                      <a:prstGeom prst="rect">
                        <a:avLst/>
                      </a:prstGeom>
                      <a:solidFill>
                        <a:srgbClr val="0066FF"/>
                      </a:solidFill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725488" y="1674837"/>
          <a:ext cx="20066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Ecuación" r:id="rId13" imgW="1417680" imgH="427680" progId="Equation.3">
                  <p:embed/>
                </p:oleObj>
              </mc:Choice>
              <mc:Fallback>
                <p:oleObj name="Ecuación" r:id="rId13" imgW="1417680" imgH="4276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1674837"/>
                        <a:ext cx="2006600" cy="641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10 Imagen" descr="Logo Radioprotección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El átomo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/>
              <a:t>Thompson (1856–1940)</a:t>
            </a:r>
          </a:p>
          <a:p>
            <a:pPr>
              <a:buNone/>
            </a:pPr>
            <a:endParaRPr lang="es-AR" dirty="0"/>
          </a:p>
          <a:p>
            <a:pPr>
              <a:buNone/>
            </a:pPr>
            <a:r>
              <a:rPr lang="es-AR" dirty="0"/>
              <a:t>- Existencia de los electrones, cargados negativamente. 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5316541" y="3306778"/>
            <a:ext cx="3684615" cy="3479808"/>
            <a:chOff x="4887913" y="1698625"/>
            <a:chExt cx="4138612" cy="4138613"/>
          </a:xfrm>
        </p:grpSpPr>
        <p:sp>
          <p:nvSpPr>
            <p:cNvPr id="6" name="Oval 2"/>
            <p:cNvSpPr>
              <a:spLocks noChangeAspect="1" noChangeArrowheads="1"/>
            </p:cNvSpPr>
            <p:nvPr/>
          </p:nvSpPr>
          <p:spPr bwMode="auto">
            <a:xfrm>
              <a:off x="4887913" y="1698625"/>
              <a:ext cx="4138612" cy="4138613"/>
            </a:xfrm>
            <a:prstGeom prst="ellipse">
              <a:avLst/>
            </a:prstGeom>
            <a:gradFill rotWithShape="0">
              <a:gsLst>
                <a:gs pos="0">
                  <a:srgbClr val="FFCC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s-ES_tradnl" sz="2400" b="0">
                <a:solidFill>
                  <a:schemeClr val="tx1"/>
                </a:solidFill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5100639" y="1779588"/>
              <a:ext cx="3690938" cy="3810000"/>
              <a:chOff x="3106" y="960"/>
              <a:chExt cx="2325" cy="2400"/>
            </a:xfrm>
          </p:grpSpPr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4567" y="1920"/>
                <a:ext cx="374" cy="480"/>
                <a:chOff x="6154" y="1056"/>
                <a:chExt cx="374" cy="480"/>
              </a:xfrm>
            </p:grpSpPr>
            <p:sp>
              <p:nvSpPr>
                <p:cNvPr id="70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6154" y="1162"/>
                  <a:ext cx="374" cy="3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288" y="1056"/>
                  <a:ext cx="144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s-ES" sz="3600">
                      <a:solidFill>
                        <a:schemeClr val="tx1"/>
                      </a:solidFill>
                    </a:rPr>
                    <a:t>_</a:t>
                  </a: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" name="Group 11"/>
              <p:cNvGrpSpPr>
                <a:grpSpLocks/>
              </p:cNvGrpSpPr>
              <p:nvPr/>
            </p:nvGrpSpPr>
            <p:grpSpPr bwMode="auto">
              <a:xfrm>
                <a:off x="3127" y="2400"/>
                <a:ext cx="374" cy="480"/>
                <a:chOff x="6154" y="1056"/>
                <a:chExt cx="374" cy="480"/>
              </a:xfrm>
            </p:grpSpPr>
            <p:sp>
              <p:nvSpPr>
                <p:cNvPr id="68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6154" y="1162"/>
                  <a:ext cx="374" cy="3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288" y="1056"/>
                  <a:ext cx="144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s-ES" sz="3600">
                      <a:solidFill>
                        <a:schemeClr val="tx1"/>
                      </a:solidFill>
                    </a:rPr>
                    <a:t>_</a:t>
                  </a: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Group 14"/>
              <p:cNvGrpSpPr>
                <a:grpSpLocks/>
              </p:cNvGrpSpPr>
              <p:nvPr/>
            </p:nvGrpSpPr>
            <p:grpSpPr bwMode="auto">
              <a:xfrm>
                <a:off x="4087" y="1440"/>
                <a:ext cx="374" cy="480"/>
                <a:chOff x="6154" y="1056"/>
                <a:chExt cx="374" cy="480"/>
              </a:xfrm>
            </p:grpSpPr>
            <p:sp>
              <p:nvSpPr>
                <p:cNvPr id="66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6154" y="1162"/>
                  <a:ext cx="374" cy="3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288" y="1056"/>
                  <a:ext cx="144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s-ES" sz="3600">
                      <a:solidFill>
                        <a:schemeClr val="tx1"/>
                      </a:solidFill>
                    </a:rPr>
                    <a:t>_</a:t>
                  </a: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Group 17"/>
              <p:cNvGrpSpPr>
                <a:grpSpLocks/>
              </p:cNvGrpSpPr>
              <p:nvPr/>
            </p:nvGrpSpPr>
            <p:grpSpPr bwMode="auto">
              <a:xfrm>
                <a:off x="3607" y="1920"/>
                <a:ext cx="374" cy="480"/>
                <a:chOff x="6154" y="1056"/>
                <a:chExt cx="374" cy="480"/>
              </a:xfrm>
            </p:grpSpPr>
            <p:sp>
              <p:nvSpPr>
                <p:cNvPr id="64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6154" y="1162"/>
                  <a:ext cx="374" cy="3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288" y="1056"/>
                  <a:ext cx="144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s-ES" sz="3600">
                      <a:solidFill>
                        <a:schemeClr val="tx1"/>
                      </a:solidFill>
                    </a:rPr>
                    <a:t>_</a:t>
                  </a: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20"/>
              <p:cNvGrpSpPr>
                <a:grpSpLocks/>
              </p:cNvGrpSpPr>
              <p:nvPr/>
            </p:nvGrpSpPr>
            <p:grpSpPr bwMode="auto">
              <a:xfrm>
                <a:off x="3607" y="2880"/>
                <a:ext cx="374" cy="480"/>
                <a:chOff x="6154" y="1056"/>
                <a:chExt cx="374" cy="480"/>
              </a:xfrm>
            </p:grpSpPr>
            <p:sp>
              <p:nvSpPr>
                <p:cNvPr id="62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6154" y="1162"/>
                  <a:ext cx="374" cy="3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288" y="1056"/>
                  <a:ext cx="144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s-ES" sz="3600">
                      <a:solidFill>
                        <a:schemeClr val="tx1"/>
                      </a:solidFill>
                    </a:rPr>
                    <a:t>_</a:t>
                  </a: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" name="Group 23"/>
              <p:cNvGrpSpPr>
                <a:grpSpLocks/>
              </p:cNvGrpSpPr>
              <p:nvPr/>
            </p:nvGrpSpPr>
            <p:grpSpPr bwMode="auto">
              <a:xfrm>
                <a:off x="5047" y="2400"/>
                <a:ext cx="374" cy="480"/>
                <a:chOff x="6154" y="1056"/>
                <a:chExt cx="374" cy="480"/>
              </a:xfrm>
            </p:grpSpPr>
            <p:sp>
              <p:nvSpPr>
                <p:cNvPr id="60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6154" y="1162"/>
                  <a:ext cx="374" cy="3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6288" y="1056"/>
                  <a:ext cx="144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s-ES" sz="3600" dirty="0">
                      <a:solidFill>
                        <a:schemeClr val="tx1"/>
                      </a:solidFill>
                    </a:rPr>
                    <a:t>_</a:t>
                  </a:r>
                  <a:endParaRPr lang="es-AR" sz="3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Group 26"/>
              <p:cNvGrpSpPr>
                <a:grpSpLocks/>
              </p:cNvGrpSpPr>
              <p:nvPr/>
            </p:nvGrpSpPr>
            <p:grpSpPr bwMode="auto">
              <a:xfrm>
                <a:off x="4087" y="2400"/>
                <a:ext cx="374" cy="480"/>
                <a:chOff x="6154" y="1056"/>
                <a:chExt cx="374" cy="480"/>
              </a:xfrm>
            </p:grpSpPr>
            <p:sp>
              <p:nvSpPr>
                <p:cNvPr id="58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6154" y="1162"/>
                  <a:ext cx="374" cy="3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288" y="1056"/>
                  <a:ext cx="144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s-ES" sz="3600">
                      <a:solidFill>
                        <a:schemeClr val="tx1"/>
                      </a:solidFill>
                    </a:rPr>
                    <a:t>_</a:t>
                  </a: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Group 29"/>
              <p:cNvGrpSpPr>
                <a:grpSpLocks/>
              </p:cNvGrpSpPr>
              <p:nvPr/>
            </p:nvGrpSpPr>
            <p:grpSpPr bwMode="auto">
              <a:xfrm>
                <a:off x="4567" y="2880"/>
                <a:ext cx="374" cy="480"/>
                <a:chOff x="6154" y="1056"/>
                <a:chExt cx="374" cy="480"/>
              </a:xfrm>
            </p:grpSpPr>
            <p:sp>
              <p:nvSpPr>
                <p:cNvPr id="56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6154" y="1162"/>
                  <a:ext cx="374" cy="3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6288" y="1056"/>
                  <a:ext cx="144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s-ES" sz="3600">
                      <a:solidFill>
                        <a:schemeClr val="tx1"/>
                      </a:solidFill>
                    </a:rPr>
                    <a:t>_</a:t>
                  </a: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32"/>
              <p:cNvGrpSpPr>
                <a:grpSpLocks/>
              </p:cNvGrpSpPr>
              <p:nvPr/>
            </p:nvGrpSpPr>
            <p:grpSpPr bwMode="auto">
              <a:xfrm>
                <a:off x="4577" y="960"/>
                <a:ext cx="374" cy="480"/>
                <a:chOff x="6154" y="1056"/>
                <a:chExt cx="374" cy="480"/>
              </a:xfrm>
            </p:grpSpPr>
            <p:sp>
              <p:nvSpPr>
                <p:cNvPr id="54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6154" y="1162"/>
                  <a:ext cx="374" cy="3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6288" y="1056"/>
                  <a:ext cx="144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s-ES" sz="3600">
                      <a:solidFill>
                        <a:schemeClr val="tx1"/>
                      </a:solidFill>
                    </a:rPr>
                    <a:t>_</a:t>
                  </a: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Group 35"/>
              <p:cNvGrpSpPr>
                <a:grpSpLocks/>
              </p:cNvGrpSpPr>
              <p:nvPr/>
            </p:nvGrpSpPr>
            <p:grpSpPr bwMode="auto">
              <a:xfrm>
                <a:off x="5057" y="1440"/>
                <a:ext cx="374" cy="480"/>
                <a:chOff x="6154" y="1056"/>
                <a:chExt cx="374" cy="480"/>
              </a:xfrm>
            </p:grpSpPr>
            <p:sp>
              <p:nvSpPr>
                <p:cNvPr id="5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6154" y="1162"/>
                  <a:ext cx="374" cy="3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6288" y="1056"/>
                  <a:ext cx="144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s-ES" sz="3600">
                      <a:solidFill>
                        <a:schemeClr val="tx1"/>
                      </a:solidFill>
                    </a:rPr>
                    <a:t>_</a:t>
                  </a: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Group 38"/>
              <p:cNvGrpSpPr>
                <a:grpSpLocks/>
              </p:cNvGrpSpPr>
              <p:nvPr/>
            </p:nvGrpSpPr>
            <p:grpSpPr bwMode="auto">
              <a:xfrm>
                <a:off x="3607" y="960"/>
                <a:ext cx="374" cy="480"/>
                <a:chOff x="6154" y="1056"/>
                <a:chExt cx="374" cy="480"/>
              </a:xfrm>
            </p:grpSpPr>
            <p:sp>
              <p:nvSpPr>
                <p:cNvPr id="50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6154" y="1162"/>
                  <a:ext cx="374" cy="3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6288" y="1056"/>
                  <a:ext cx="144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s-ES" sz="3600">
                      <a:solidFill>
                        <a:schemeClr val="tx1"/>
                      </a:solidFill>
                    </a:rPr>
                    <a:t>_</a:t>
                  </a: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3127" y="1440"/>
                <a:ext cx="374" cy="480"/>
                <a:chOff x="6154" y="1056"/>
                <a:chExt cx="374" cy="480"/>
              </a:xfrm>
            </p:grpSpPr>
            <p:sp>
              <p:nvSpPr>
                <p:cNvPr id="48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6154" y="1162"/>
                  <a:ext cx="374" cy="3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6288" y="1056"/>
                  <a:ext cx="144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s-ES" sz="3600">
                      <a:solidFill>
                        <a:schemeClr val="tx1"/>
                      </a:solidFill>
                    </a:rPr>
                    <a:t>_</a:t>
                  </a: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" name="Group 44"/>
              <p:cNvGrpSpPr>
                <a:grpSpLocks/>
              </p:cNvGrpSpPr>
              <p:nvPr/>
            </p:nvGrpSpPr>
            <p:grpSpPr bwMode="auto">
              <a:xfrm>
                <a:off x="3106" y="1056"/>
                <a:ext cx="2325" cy="2294"/>
                <a:chOff x="3243" y="1056"/>
                <a:chExt cx="2325" cy="2294"/>
              </a:xfrm>
            </p:grpSpPr>
            <p:grpSp>
              <p:nvGrpSpPr>
                <p:cNvPr id="21" name="Group 45"/>
                <p:cNvGrpSpPr>
                  <a:grpSpLocks/>
                </p:cNvGrpSpPr>
                <p:nvPr/>
              </p:nvGrpSpPr>
              <p:grpSpPr bwMode="auto">
                <a:xfrm>
                  <a:off x="4224" y="2026"/>
                  <a:ext cx="374" cy="374"/>
                  <a:chOff x="4224" y="1450"/>
                  <a:chExt cx="374" cy="374"/>
                </a:xfrm>
              </p:grpSpPr>
              <p:sp>
                <p:nvSpPr>
                  <p:cNvPr id="46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1450"/>
                    <a:ext cx="374" cy="37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CCCC"/>
                      </a:gs>
                      <a:gs pos="100000">
                        <a:srgbClr val="A50021"/>
                      </a:gs>
                    </a:gsLst>
                    <a:path path="shape">
                      <a:fillToRect l="50000" t="50000" r="50000" b="50000"/>
                    </a:path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0"/>
                      </a:spcBef>
                    </a:pPr>
                    <a:endParaRPr lang="es-ES_tradnl" sz="24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0" y="1478"/>
                    <a:ext cx="164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s-ES" sz="3600" dirty="0">
                        <a:solidFill>
                          <a:schemeClr val="tx1"/>
                        </a:solidFill>
                      </a:rPr>
                      <a:t>+</a:t>
                    </a:r>
                    <a:endParaRPr lang="es-AR" sz="3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2" name="Group 48"/>
                <p:cNvGrpSpPr>
                  <a:grpSpLocks/>
                </p:cNvGrpSpPr>
                <p:nvPr/>
              </p:nvGrpSpPr>
              <p:grpSpPr bwMode="auto">
                <a:xfrm>
                  <a:off x="4704" y="2506"/>
                  <a:ext cx="374" cy="374"/>
                  <a:chOff x="4224" y="1450"/>
                  <a:chExt cx="374" cy="374"/>
                </a:xfrm>
              </p:grpSpPr>
              <p:sp>
                <p:nvSpPr>
                  <p:cNvPr id="44" name="Oval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1450"/>
                    <a:ext cx="374" cy="37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CCCC"/>
                      </a:gs>
                      <a:gs pos="100000">
                        <a:srgbClr val="A50021"/>
                      </a:gs>
                    </a:gsLst>
                    <a:path path="shape">
                      <a:fillToRect l="50000" t="50000" r="50000" b="50000"/>
                    </a:path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0"/>
                      </a:spcBef>
                    </a:pPr>
                    <a:endParaRPr lang="es-ES_tradnl" sz="24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0" y="1478"/>
                    <a:ext cx="164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s-ES" sz="3600">
                        <a:solidFill>
                          <a:schemeClr val="tx1"/>
                        </a:solidFill>
                      </a:rPr>
                      <a:t>+</a:t>
                    </a:r>
                    <a:endParaRPr lang="es-AR" sz="36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3" name="Group 51"/>
                <p:cNvGrpSpPr>
                  <a:grpSpLocks/>
                </p:cNvGrpSpPr>
                <p:nvPr/>
              </p:nvGrpSpPr>
              <p:grpSpPr bwMode="auto">
                <a:xfrm>
                  <a:off x="4714" y="1546"/>
                  <a:ext cx="374" cy="374"/>
                  <a:chOff x="4224" y="1450"/>
                  <a:chExt cx="374" cy="374"/>
                </a:xfrm>
              </p:grpSpPr>
              <p:sp>
                <p:nvSpPr>
                  <p:cNvPr id="42" name="Oval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1450"/>
                    <a:ext cx="374" cy="37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CCCC"/>
                      </a:gs>
                      <a:gs pos="100000">
                        <a:srgbClr val="A50021"/>
                      </a:gs>
                    </a:gsLst>
                    <a:path path="shape">
                      <a:fillToRect l="50000" t="50000" r="50000" b="50000"/>
                    </a:path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0"/>
                      </a:spcBef>
                    </a:pPr>
                    <a:endParaRPr lang="es-ES_tradnl" sz="24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0" y="1478"/>
                    <a:ext cx="164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s-ES" sz="3600">
                        <a:solidFill>
                          <a:schemeClr val="tx1"/>
                        </a:solidFill>
                      </a:rPr>
                      <a:t>+</a:t>
                    </a:r>
                    <a:endParaRPr lang="es-AR" sz="36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4" name="Group 54"/>
                <p:cNvGrpSpPr>
                  <a:grpSpLocks/>
                </p:cNvGrpSpPr>
                <p:nvPr/>
              </p:nvGrpSpPr>
              <p:grpSpPr bwMode="auto">
                <a:xfrm>
                  <a:off x="3744" y="1546"/>
                  <a:ext cx="374" cy="374"/>
                  <a:chOff x="4224" y="1450"/>
                  <a:chExt cx="374" cy="374"/>
                </a:xfrm>
              </p:grpSpPr>
              <p:sp>
                <p:nvSpPr>
                  <p:cNvPr id="40" name="Oval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1450"/>
                    <a:ext cx="374" cy="37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CCCC"/>
                      </a:gs>
                      <a:gs pos="100000">
                        <a:srgbClr val="A50021"/>
                      </a:gs>
                    </a:gsLst>
                    <a:path path="shape">
                      <a:fillToRect l="50000" t="50000" r="50000" b="50000"/>
                    </a:path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0"/>
                      </a:spcBef>
                    </a:pPr>
                    <a:endParaRPr lang="es-ES_tradnl" sz="24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0" y="1478"/>
                    <a:ext cx="164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s-ES" sz="3600">
                        <a:solidFill>
                          <a:schemeClr val="tx1"/>
                        </a:solidFill>
                      </a:rPr>
                      <a:t>+</a:t>
                    </a:r>
                    <a:endParaRPr lang="es-AR" sz="36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5" name="Group 57"/>
                <p:cNvGrpSpPr>
                  <a:grpSpLocks/>
                </p:cNvGrpSpPr>
                <p:nvPr/>
              </p:nvGrpSpPr>
              <p:grpSpPr bwMode="auto">
                <a:xfrm>
                  <a:off x="3723" y="2506"/>
                  <a:ext cx="374" cy="374"/>
                  <a:chOff x="4224" y="1450"/>
                  <a:chExt cx="374" cy="374"/>
                </a:xfrm>
              </p:grpSpPr>
              <p:sp>
                <p:nvSpPr>
                  <p:cNvPr id="38" name="Oval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1450"/>
                    <a:ext cx="374" cy="37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CCCC"/>
                      </a:gs>
                      <a:gs pos="100000">
                        <a:srgbClr val="A50021"/>
                      </a:gs>
                    </a:gsLst>
                    <a:path path="shape">
                      <a:fillToRect l="50000" t="50000" r="50000" b="50000"/>
                    </a:path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0"/>
                      </a:spcBef>
                    </a:pPr>
                    <a:endParaRPr lang="es-ES_tradnl" sz="24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0" y="1478"/>
                    <a:ext cx="164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s-ES" sz="3600">
                        <a:solidFill>
                          <a:schemeClr val="tx1"/>
                        </a:solidFill>
                      </a:rPr>
                      <a:t>+</a:t>
                    </a:r>
                    <a:endParaRPr lang="es-AR" sz="36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6" name="Group 60"/>
                <p:cNvGrpSpPr>
                  <a:grpSpLocks/>
                </p:cNvGrpSpPr>
                <p:nvPr/>
              </p:nvGrpSpPr>
              <p:grpSpPr bwMode="auto">
                <a:xfrm>
                  <a:off x="4224" y="1056"/>
                  <a:ext cx="374" cy="374"/>
                  <a:chOff x="4224" y="1450"/>
                  <a:chExt cx="374" cy="374"/>
                </a:xfrm>
              </p:grpSpPr>
              <p:sp>
                <p:nvSpPr>
                  <p:cNvPr id="36" name="Oval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1450"/>
                    <a:ext cx="374" cy="37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CCCC"/>
                      </a:gs>
                      <a:gs pos="100000">
                        <a:srgbClr val="A50021"/>
                      </a:gs>
                    </a:gsLst>
                    <a:path path="shape">
                      <a:fillToRect l="50000" t="50000" r="50000" b="50000"/>
                    </a:path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0"/>
                      </a:spcBef>
                    </a:pPr>
                    <a:endParaRPr lang="es-ES_tradnl" sz="24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0" y="1478"/>
                    <a:ext cx="164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s-ES" sz="3600">
                        <a:solidFill>
                          <a:schemeClr val="tx1"/>
                        </a:solidFill>
                      </a:rPr>
                      <a:t>+</a:t>
                    </a:r>
                    <a:endParaRPr lang="es-AR" sz="36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7" name="Group 63"/>
                <p:cNvGrpSpPr>
                  <a:grpSpLocks/>
                </p:cNvGrpSpPr>
                <p:nvPr/>
              </p:nvGrpSpPr>
              <p:grpSpPr bwMode="auto">
                <a:xfrm>
                  <a:off x="5194" y="2016"/>
                  <a:ext cx="374" cy="374"/>
                  <a:chOff x="4224" y="1450"/>
                  <a:chExt cx="374" cy="374"/>
                </a:xfrm>
              </p:grpSpPr>
              <p:sp>
                <p:nvSpPr>
                  <p:cNvPr id="34" name="Oval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1450"/>
                    <a:ext cx="374" cy="37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CCCC"/>
                      </a:gs>
                      <a:gs pos="100000">
                        <a:srgbClr val="A50021"/>
                      </a:gs>
                    </a:gsLst>
                    <a:path path="shape">
                      <a:fillToRect l="50000" t="50000" r="50000" b="50000"/>
                    </a:path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0"/>
                      </a:spcBef>
                    </a:pPr>
                    <a:endParaRPr lang="es-ES_tradnl" sz="24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0" y="1478"/>
                    <a:ext cx="164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s-ES" sz="3600" dirty="0">
                        <a:solidFill>
                          <a:schemeClr val="tx1"/>
                        </a:solidFill>
                      </a:rPr>
                      <a:t>+</a:t>
                    </a:r>
                    <a:endParaRPr lang="es-AR" sz="3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8" name="Group 66"/>
                <p:cNvGrpSpPr>
                  <a:grpSpLocks/>
                </p:cNvGrpSpPr>
                <p:nvPr/>
              </p:nvGrpSpPr>
              <p:grpSpPr bwMode="auto">
                <a:xfrm>
                  <a:off x="3243" y="2024"/>
                  <a:ext cx="374" cy="374"/>
                  <a:chOff x="4224" y="1450"/>
                  <a:chExt cx="374" cy="374"/>
                </a:xfrm>
              </p:grpSpPr>
              <p:sp>
                <p:nvSpPr>
                  <p:cNvPr id="32" name="Oval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1450"/>
                    <a:ext cx="374" cy="37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CCCC"/>
                      </a:gs>
                      <a:gs pos="100000">
                        <a:srgbClr val="A50021"/>
                      </a:gs>
                    </a:gsLst>
                    <a:path path="shape">
                      <a:fillToRect l="50000" t="50000" r="50000" b="50000"/>
                    </a:path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0"/>
                      </a:spcBef>
                    </a:pPr>
                    <a:endParaRPr lang="es-ES_tradnl" sz="24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0" y="1478"/>
                    <a:ext cx="164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s-ES" sz="3600" dirty="0">
                        <a:solidFill>
                          <a:schemeClr val="tx1"/>
                        </a:solidFill>
                      </a:rPr>
                      <a:t>+</a:t>
                    </a:r>
                    <a:endParaRPr lang="es-AR" sz="3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9" name="Group 69"/>
                <p:cNvGrpSpPr>
                  <a:grpSpLocks/>
                </p:cNvGrpSpPr>
                <p:nvPr/>
              </p:nvGrpSpPr>
              <p:grpSpPr bwMode="auto">
                <a:xfrm>
                  <a:off x="4220" y="2976"/>
                  <a:ext cx="374" cy="374"/>
                  <a:chOff x="4224" y="1450"/>
                  <a:chExt cx="374" cy="374"/>
                </a:xfrm>
              </p:grpSpPr>
              <p:sp>
                <p:nvSpPr>
                  <p:cNvPr id="30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1450"/>
                    <a:ext cx="374" cy="37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CCCC"/>
                      </a:gs>
                      <a:gs pos="100000">
                        <a:srgbClr val="A50021"/>
                      </a:gs>
                    </a:gsLst>
                    <a:path path="shape">
                      <a:fillToRect l="50000" t="50000" r="50000" b="50000"/>
                    </a:path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0"/>
                      </a:spcBef>
                    </a:pPr>
                    <a:endParaRPr lang="es-ES_tradnl" sz="24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0" y="1478"/>
                    <a:ext cx="164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s-ES" sz="3600" dirty="0">
                        <a:solidFill>
                          <a:schemeClr val="tx1"/>
                        </a:solidFill>
                      </a:rPr>
                      <a:t>+</a:t>
                    </a:r>
                    <a:endParaRPr lang="es-AR" sz="3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72" name="2 Marcador de contenido"/>
          <p:cNvSpPr txBox="1">
            <a:spLocks/>
          </p:cNvSpPr>
          <p:nvPr/>
        </p:nvSpPr>
        <p:spPr>
          <a:xfrm>
            <a:off x="500034" y="3714752"/>
            <a:ext cx="4857784" cy="178595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A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Distribución uniforme de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A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carga positiva, en una esfera muy pequeña.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2 Marcador de contenido"/>
          <p:cNvSpPr txBox="1">
            <a:spLocks/>
          </p:cNvSpPr>
          <p:nvPr/>
        </p:nvSpPr>
        <p:spPr>
          <a:xfrm>
            <a:off x="652434" y="5643578"/>
            <a:ext cx="4857784" cy="107157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</a:pPr>
            <a:r>
              <a:rPr lang="es-AR" sz="3200" dirty="0">
                <a:solidFill>
                  <a:srgbClr val="FF0000"/>
                </a:solidFill>
              </a:rPr>
              <a:t>Modelo Atómico de 1897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4" name="73 Imagen" descr="Logo Radioprotecció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Espectro Energético de Emisión </a:t>
            </a:r>
            <a:r>
              <a:rPr lang="es-AR" dirty="0">
                <a:latin typeface="Symbol" pitchFamily="18" charset="2"/>
              </a:rPr>
              <a:t>b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714500" y="1678087"/>
            <a:ext cx="5929334" cy="4751309"/>
          </a:xfrm>
          <a:prstGeom prst="rect">
            <a:avLst/>
          </a:prstGeom>
          <a:noFill/>
          <a:ln w="9525">
            <a:solidFill>
              <a:srgbClr val="B05800"/>
            </a:solidFill>
            <a:miter lim="800000"/>
            <a:headEnd/>
            <a:tailEnd/>
          </a:ln>
        </p:spPr>
      </p:pic>
      <p:pic>
        <p:nvPicPr>
          <p:cNvPr id="5" name="4 Imagen" descr="Logo Radioprotecció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Desintegración </a:t>
            </a:r>
            <a:r>
              <a:rPr lang="es-AR" dirty="0">
                <a:latin typeface="Symbol" pitchFamily="18" charset="2"/>
              </a:rPr>
              <a:t>b+</a:t>
            </a:r>
            <a:endParaRPr lang="es-AR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843213" y="4548210"/>
          <a:ext cx="424021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Ecuación" r:id="rId3" imgW="1346200" imgH="228600" progId="Equation.3">
                  <p:embed/>
                </p:oleObj>
              </mc:Choice>
              <mc:Fallback>
                <p:oleObj name="Ecuación" r:id="rId3" imgW="13462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548210"/>
                        <a:ext cx="4240212" cy="7191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3851275" y="2532085"/>
          <a:ext cx="30591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Ecuación" r:id="rId5" imgW="977900" imgH="228600" progId="Equation.3">
                  <p:embed/>
                </p:oleObj>
              </mc:Choice>
              <mc:Fallback>
                <p:oleObj name="Ecuación" r:id="rId5" imgW="9779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532085"/>
                        <a:ext cx="3059113" cy="7143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3770313" y="3546498"/>
          <a:ext cx="31781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Ecuación" r:id="rId7" imgW="1016000" imgH="228600" progId="Equation.3">
                  <p:embed/>
                </p:oleObj>
              </mc:Choice>
              <mc:Fallback>
                <p:oleObj name="Ecuación" r:id="rId7" imgW="10160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3546498"/>
                        <a:ext cx="3178175" cy="7143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500166" y="5753120"/>
            <a:ext cx="8651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tabLst>
                <a:tab pos="571500" algn="l"/>
              </a:tabLst>
            </a:pPr>
            <a:r>
              <a:rPr lang="es-ES" sz="4400" baseline="30000" dirty="0">
                <a:solidFill>
                  <a:schemeClr val="hlink"/>
                </a:solidFill>
              </a:rPr>
              <a:t>Ej.:</a:t>
            </a:r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/>
        </p:nvGraphicFramePr>
        <p:xfrm>
          <a:off x="2374900" y="6061075"/>
          <a:ext cx="39592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Ecuación" r:id="rId9" imgW="1384200" imgH="241200" progId="Equation.3">
                  <p:embed/>
                </p:oleObj>
              </mc:Choice>
              <mc:Fallback>
                <p:oleObj name="Ecuación" r:id="rId9" imgW="1384200" imgH="241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6061075"/>
                        <a:ext cx="3959225" cy="690563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0"/>
          <p:cNvGraphicFramePr>
            <a:graphicFrameLocks noChangeAspect="1"/>
          </p:cNvGraphicFramePr>
          <p:nvPr/>
        </p:nvGraphicFramePr>
        <p:xfrm>
          <a:off x="890588" y="1739923"/>
          <a:ext cx="20272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Ecuación" r:id="rId11" imgW="1440000" imgH="427680" progId="Equation.3">
                  <p:embed/>
                </p:oleObj>
              </mc:Choice>
              <mc:Fallback>
                <p:oleObj name="Ecuación" r:id="rId11" imgW="1440000" imgH="4276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739923"/>
                        <a:ext cx="2027237" cy="6413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9 Imagen" descr="Logo Radioprotección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Captura Electrónica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643050"/>
            <a:ext cx="32147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85720" y="2285992"/>
            <a:ext cx="8229600" cy="1643074"/>
          </a:xfrm>
        </p:spPr>
        <p:txBody>
          <a:bodyPr>
            <a:normAutofit/>
          </a:bodyPr>
          <a:lstStyle/>
          <a:p>
            <a:r>
              <a:rPr lang="es-AR" sz="2800" dirty="0"/>
              <a:t>El núcleo captura un electrón orbital.</a:t>
            </a:r>
          </a:p>
          <a:p>
            <a:r>
              <a:rPr lang="es-AR" sz="2800" dirty="0"/>
              <a:t>El neutrino tiene energía definida.</a:t>
            </a:r>
          </a:p>
          <a:p>
            <a:r>
              <a:rPr lang="es-AR" sz="2800" dirty="0"/>
              <a:t>Se emiten rayos X.</a:t>
            </a:r>
          </a:p>
        </p:txBody>
      </p:sp>
      <p:pic>
        <p:nvPicPr>
          <p:cNvPr id="6" name="Picture 6" descr="escanear0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3195" y="4143380"/>
            <a:ext cx="4497758" cy="2609841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4500562" y="3440116"/>
          <a:ext cx="26733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Ecuación" r:id="rId5" imgW="1028254" imgH="215806" progId="Equation.3">
                  <p:embed/>
                </p:oleObj>
              </mc:Choice>
              <mc:Fallback>
                <p:oleObj name="Ecuación" r:id="rId5" imgW="1028254" imgH="21580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3440116"/>
                        <a:ext cx="2673350" cy="560388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48" y="3695724"/>
            <a:ext cx="3962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Imagen" descr="Logo Radioprotecció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Transición </a:t>
            </a:r>
            <a:r>
              <a:rPr lang="es-AR" dirty="0" err="1"/>
              <a:t>Isomérica</a:t>
            </a:r>
            <a:endParaRPr lang="es-AR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57356" y="2754335"/>
            <a:ext cx="5472113" cy="3960813"/>
            <a:chOff x="1429" y="1117"/>
            <a:chExt cx="3293" cy="2366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9" y="1117"/>
              <a:ext cx="3293" cy="2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923" y="2478"/>
              <a:ext cx="227" cy="21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0">
                  <a:solidFill>
                    <a:schemeClr val="tx1"/>
                  </a:solidFill>
                  <a:sym typeface="Symbol" pitchFamily="18" charset="2"/>
                </a:rPr>
                <a:t></a:t>
              </a:r>
            </a:p>
          </p:txBody>
        </p:sp>
      </p:grp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85804" y="1785926"/>
            <a:ext cx="8229600" cy="1643074"/>
          </a:xfrm>
        </p:spPr>
        <p:txBody>
          <a:bodyPr>
            <a:normAutofit/>
          </a:bodyPr>
          <a:lstStyle/>
          <a:p>
            <a:r>
              <a:rPr lang="es-AR" sz="2800" dirty="0"/>
              <a:t>El núcleo pasa de un estado </a:t>
            </a:r>
            <a:r>
              <a:rPr lang="es-AR" sz="2800" i="1" dirty="0" err="1"/>
              <a:t>metaestable</a:t>
            </a:r>
            <a:r>
              <a:rPr lang="es-AR" sz="2800" dirty="0"/>
              <a:t> a uno </a:t>
            </a:r>
            <a:r>
              <a:rPr lang="es-AR" sz="2800" i="1" dirty="0"/>
              <a:t>estable</a:t>
            </a:r>
            <a:r>
              <a:rPr lang="es-AR" sz="2800" dirty="0"/>
              <a:t>.</a:t>
            </a:r>
          </a:p>
        </p:txBody>
      </p:sp>
      <p:pic>
        <p:nvPicPr>
          <p:cNvPr id="8" name="7 Imagen" descr="Logo Radioprotecció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Conversión Interna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162" y="3600458"/>
            <a:ext cx="6622986" cy="26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85804" y="1928802"/>
            <a:ext cx="8229600" cy="1285884"/>
          </a:xfrm>
        </p:spPr>
        <p:txBody>
          <a:bodyPr>
            <a:normAutofit/>
          </a:bodyPr>
          <a:lstStyle/>
          <a:p>
            <a:r>
              <a:rPr lang="es-AR" sz="2800" dirty="0"/>
              <a:t>El núcleo excitado le transfiere energía a un electrón orbital, que sale despedido.</a:t>
            </a:r>
          </a:p>
        </p:txBody>
      </p:sp>
      <p:pic>
        <p:nvPicPr>
          <p:cNvPr id="6" name="5 Imagen" descr="Logo Radioprotecció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Radiaciones Nucleares</a:t>
            </a:r>
          </a:p>
        </p:txBody>
      </p:sp>
      <p:graphicFrame>
        <p:nvGraphicFramePr>
          <p:cNvPr id="8" name="Group 53"/>
          <p:cNvGraphicFramePr>
            <a:graphicFrameLocks noGrp="1"/>
          </p:cNvGraphicFramePr>
          <p:nvPr/>
        </p:nvGraphicFramePr>
        <p:xfrm>
          <a:off x="762000" y="2214554"/>
          <a:ext cx="7772400" cy="4165601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3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Radiación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Naturaleza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Masa en reposo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Carga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Energía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endParaRPr kumimoji="0" lang="es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Nucleos de He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uma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unidades de carga positiva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Hasta 12 MeV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  <a:sym typeface="Symbol" pitchFamily="18" charset="2"/>
                        </a:rPr>
                        <a:t></a:t>
                      </a:r>
                      <a:r>
                        <a:rPr kumimoji="0" lang="es-ES_tradnl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</a:rPr>
                        <a:t>-</a:t>
                      </a:r>
                      <a:endParaRPr kumimoji="0" lang="es-ES_tradn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electrónes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9,11x10</a:t>
                      </a:r>
                      <a:r>
                        <a:rPr kumimoji="0" lang="es-E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-31</a:t>
                      </a: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0,511 MeV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unidad negativa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0,018 a 14 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  <a:sym typeface="Symbol" pitchFamily="18" charset="2"/>
                        </a:rPr>
                        <a:t></a:t>
                      </a:r>
                      <a:r>
                        <a:rPr kumimoji="0" lang="es-ES_tradnl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</a:rPr>
                        <a:t>+</a:t>
                      </a:r>
                      <a:endParaRPr kumimoji="0" lang="es-ES_tradn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antielectrónes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9,11x10</a:t>
                      </a:r>
                      <a:r>
                        <a:rPr kumimoji="0" lang="es-E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-31 </a:t>
                      </a: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0,511 MeV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unidad positiva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 a 14 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Cuantos de energía electromagnética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 8,88 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n</a:t>
                      </a:r>
                      <a:endParaRPr kumimoji="0" lang="es-ES_tradn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Desconocida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 250 eV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hasta 14 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5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3 Imagen" descr="Logo Radioprotecció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Desintegraciones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28662" y="1928802"/>
          <a:ext cx="2189163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Ecuación" r:id="rId3" imgW="736560" imgH="241200" progId="Equation.3">
                  <p:embed/>
                </p:oleObj>
              </mc:Choice>
              <mc:Fallback>
                <p:oleObj name="Ecuación" r:id="rId3" imgW="7365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1928802"/>
                        <a:ext cx="2189163" cy="71596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DDDDDD"/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B058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2844" y="2857496"/>
            <a:ext cx="8929718" cy="2235198"/>
          </a:xfrm>
          <a:prstGeom prst="rect">
            <a:avLst/>
          </a:prstGeom>
          <a:noFill/>
        </p:spPr>
        <p:txBody>
          <a:bodyPr vert="horz" lIns="54864" tIns="91440" rtlCol="0">
            <a:normAutofit fontScale="2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s-AR" sz="10000" b="1" i="0" u="none" strike="noStrike" kern="1200" cap="none" spc="0" normalizeH="0" baseline="0" noProof="0" dirty="0">
                <a:ln>
                  <a:noFill/>
                </a:ln>
                <a:solidFill>
                  <a:srgbClr val="B058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B05800"/>
                </a:solidFill>
                <a:effectLst/>
                <a:uLnTx/>
                <a:uFillTx/>
                <a:latin typeface="GreekC" pitchFamily="2" charset="0"/>
                <a:ea typeface="+mn-ea"/>
                <a:cs typeface="+mn-cs"/>
              </a:rPr>
              <a:t>:</a:t>
            </a: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reekC" pitchFamily="2" charset="0"/>
                <a:ea typeface="+mn-ea"/>
                <a:cs typeface="+mn-cs"/>
              </a:rPr>
              <a:t> </a:t>
            </a:r>
            <a:r>
              <a:rPr kumimoji="0" lang="en-US" sz="10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Constante</a:t>
            </a: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 </a:t>
            </a:r>
            <a:r>
              <a:rPr kumimoji="0" lang="en-US" sz="10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desintegración</a:t>
            </a: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s-AR" sz="10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Probabilidad por unidad de tiempo de que un núcleo cualquiera se desintegre.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s-AR" sz="10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s-AR" sz="10000" b="1" i="0" u="none" strike="noStrike" kern="1200" cap="none" spc="0" normalizeH="0" baseline="0" noProof="0" dirty="0">
                <a:ln>
                  <a:noFill/>
                </a:ln>
                <a:solidFill>
                  <a:srgbClr val="B058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N0: </a:t>
            </a:r>
            <a:r>
              <a:rPr kumimoji="0" lang="es-AR" sz="10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número de átomos de un </a:t>
            </a:r>
            <a:r>
              <a:rPr kumimoji="0" lang="es-AR" sz="10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radionucleido</a:t>
            </a:r>
            <a:r>
              <a:rPr kumimoji="0" lang="es-AR" sz="10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en el instante t=0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s-AR" sz="10000" b="1" i="0" u="none" strike="noStrike" kern="1200" cap="none" spc="0" normalizeH="0" baseline="0" noProof="0" dirty="0">
                <a:ln>
                  <a:noFill/>
                </a:ln>
                <a:solidFill>
                  <a:srgbClr val="B058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N:</a:t>
            </a:r>
            <a:r>
              <a:rPr lang="es-AR" sz="10000" dirty="0">
                <a:latin typeface="Arial" charset="0"/>
              </a:rPr>
              <a:t> </a:t>
            </a:r>
            <a:r>
              <a:rPr kumimoji="0" lang="es-AR" sz="10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número de átomos de un </a:t>
            </a:r>
            <a:r>
              <a:rPr kumimoji="0" lang="es-AR" sz="10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radionucleido</a:t>
            </a:r>
            <a:r>
              <a:rPr kumimoji="0" lang="es-AR" sz="10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en el instante 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28596" y="5143512"/>
            <a:ext cx="8353425" cy="1571636"/>
          </a:xfrm>
          <a:prstGeom prst="rect">
            <a:avLst/>
          </a:prstGeom>
          <a:noFill/>
        </p:spPr>
        <p:txBody>
          <a:bodyPr vert="horz" lIns="91440" rIns="45720" rtlCol="0" anchor="ctr">
            <a:normAutofit fontScale="4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000" b="1" i="0" u="sng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Unidades :</a:t>
            </a:r>
            <a:br>
              <a:rPr kumimoji="0" lang="es-AR" sz="5000" b="1" i="0" u="sng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s-AR" sz="5000" b="1" i="0" u="none" strike="noStrike" kern="1200" cap="none" spc="0" normalizeH="0" baseline="0" noProof="0" dirty="0">
                <a:ln>
                  <a:noFill/>
                </a:ln>
                <a:solidFill>
                  <a:srgbClr val="B058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	 </a:t>
            </a:r>
            <a:r>
              <a:rPr kumimoji="0" lang="es-AR" sz="50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1 </a:t>
            </a:r>
            <a:r>
              <a:rPr kumimoji="0" lang="es-AR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Curie</a:t>
            </a:r>
            <a:r>
              <a:rPr kumimoji="0" lang="es-AR" sz="50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(Ci) = 3,7 x10</a:t>
            </a:r>
            <a:r>
              <a:rPr kumimoji="0" lang="es-AR" sz="5000" b="1" i="0" u="none" strike="noStrike" kern="1200" cap="none" spc="0" normalizeH="0" baseline="3000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10</a:t>
            </a:r>
            <a:r>
              <a:rPr kumimoji="0" lang="es-AR" sz="50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desintegración/segundo</a:t>
            </a:r>
            <a:r>
              <a:rPr kumimoji="0" lang="es-AR" sz="5000" b="1" i="0" u="none" strike="noStrike" kern="1200" cap="none" spc="0" normalizeH="0" baseline="0" noProof="0" dirty="0">
                <a:ln>
                  <a:noFill/>
                </a:ln>
                <a:solidFill>
                  <a:srgbClr val="B058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br>
              <a:rPr kumimoji="0" lang="es-AR" sz="5000" b="1" i="0" u="none" strike="noStrike" kern="1200" cap="none" spc="0" normalizeH="0" baseline="0" noProof="0" dirty="0">
                <a:ln>
                  <a:noFill/>
                </a:ln>
                <a:solidFill>
                  <a:srgbClr val="B058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s-AR" sz="5000" b="1" i="0" u="none" strike="noStrike" kern="1200" cap="none" spc="0" normalizeH="0" baseline="0" noProof="0" dirty="0">
                <a:ln>
                  <a:noFill/>
                </a:ln>
                <a:solidFill>
                  <a:srgbClr val="B058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       </a:t>
            </a:r>
            <a:r>
              <a:rPr kumimoji="0" lang="es-AR" sz="50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1 Becquerel (Bq) = 1 desintegración/segundo</a:t>
            </a:r>
            <a:br>
              <a:rPr kumimoji="0" lang="es-AR" sz="50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s-AR" sz="50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                      1 </a:t>
            </a:r>
            <a:r>
              <a:rPr kumimoji="0" lang="es-AR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Curie</a:t>
            </a:r>
            <a:r>
              <a:rPr kumimoji="0" lang="es-AR" sz="50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(Ci) = 3,7 x10</a:t>
            </a:r>
            <a:r>
              <a:rPr kumimoji="0" lang="es-AR" sz="5000" b="1" i="0" u="none" strike="noStrike" kern="1200" cap="none" spc="0" normalizeH="0" baseline="3000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10</a:t>
            </a:r>
            <a:r>
              <a:rPr kumimoji="0" lang="es-AR" sz="50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Bq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B058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5000628" y="1857364"/>
          <a:ext cx="2714644" cy="812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Ecuación" r:id="rId5" imgW="901440" imgH="241200" progId="Equation.3">
                  <p:embed/>
                </p:oleObj>
              </mc:Choice>
              <mc:Fallback>
                <p:oleObj name="Ecuación" r:id="rId5" imgW="90144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1857364"/>
                        <a:ext cx="2714644" cy="812546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/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7 Imagen" descr="Logo Radioprotecció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42852"/>
            <a:ext cx="7329510" cy="1193886"/>
          </a:xfrm>
        </p:spPr>
        <p:txBody>
          <a:bodyPr>
            <a:normAutofit fontScale="90000"/>
          </a:bodyPr>
          <a:lstStyle/>
          <a:p>
            <a:r>
              <a:rPr lang="es-AR" dirty="0"/>
              <a:t>Período de </a:t>
            </a:r>
            <a:r>
              <a:rPr lang="es-AR" dirty="0" err="1"/>
              <a:t>semidesintegración</a:t>
            </a:r>
            <a:endParaRPr lang="es-AR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23850" y="2060575"/>
          <a:ext cx="8569325" cy="390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Imagen" r:id="rId3" imgW="6491160" imgH="2936160" progId="Word.Picture.8">
                  <p:embed/>
                </p:oleObj>
              </mc:Choice>
              <mc:Fallback>
                <p:oleObj name="Imagen" r:id="rId3" imgW="6491160" imgH="293616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060575"/>
                        <a:ext cx="8569325" cy="390048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D525"/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3 Imagen" descr="Logo Radioprotecció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Series naturales radiactivas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763270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Logo Radioprotecció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Series naturales radiactivas</a:t>
            </a:r>
          </a:p>
        </p:txBody>
      </p:sp>
      <p:grpSp>
        <p:nvGrpSpPr>
          <p:cNvPr id="3" name="3 Grupo"/>
          <p:cNvGrpSpPr/>
          <p:nvPr/>
        </p:nvGrpSpPr>
        <p:grpSpPr>
          <a:xfrm>
            <a:off x="1785918" y="1500174"/>
            <a:ext cx="5476869" cy="5214974"/>
            <a:chOff x="1763713" y="660400"/>
            <a:chExt cx="6334125" cy="593725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792288" y="660400"/>
              <a:ext cx="630555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_tradnl" sz="2400"/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763713" y="863600"/>
              <a:ext cx="6248400" cy="38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1400" dirty="0" err="1">
                  <a:solidFill>
                    <a:schemeClr val="hlink"/>
                  </a:solidFill>
                  <a:latin typeface="Comic Sans MS" pitchFamily="66" charset="0"/>
                </a:rPr>
                <a:t>Nucleido</a:t>
              </a:r>
              <a:r>
                <a:rPr lang="es-ES" sz="1400" dirty="0">
                  <a:solidFill>
                    <a:schemeClr val="hlink"/>
                  </a:solidFill>
                  <a:latin typeface="Comic Sans MS" pitchFamily="66" charset="0"/>
                </a:rPr>
                <a:t>        Decaimiento      Período de </a:t>
              </a:r>
              <a:r>
                <a:rPr lang="es-ES" sz="1600" dirty="0" err="1">
                  <a:solidFill>
                    <a:schemeClr val="hlink"/>
                  </a:solidFill>
                  <a:latin typeface="Comic Sans MS" pitchFamily="66" charset="0"/>
                </a:rPr>
                <a:t>semidesintegración</a:t>
              </a:r>
              <a:endParaRPr lang="es-ES" sz="1600" dirty="0">
                <a:latin typeface="Comic Sans MS" pitchFamily="66" charset="0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820863" y="1222375"/>
              <a:ext cx="6248400" cy="336550"/>
            </a:xfrm>
            <a:prstGeom prst="rect">
              <a:avLst/>
            </a:prstGeom>
            <a:gradFill rotWithShape="1">
              <a:gsLst>
                <a:gs pos="0">
                  <a:srgbClr val="F9B42B"/>
                </a:gs>
                <a:gs pos="100000">
                  <a:srgbClr val="FCEFB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1600"/>
                <a:t>Uranio	238	 </a:t>
              </a:r>
              <a:r>
                <a:rPr lang="es-ES_tradnl" sz="1600">
                  <a:latin typeface="Symbol" pitchFamily="18" charset="2"/>
                </a:rPr>
                <a:t>	4,47	</a:t>
              </a:r>
              <a:r>
                <a:rPr lang="es-ES_tradnl" sz="1600">
                  <a:latin typeface="Comic Sans MS" pitchFamily="66" charset="0"/>
                </a:rPr>
                <a:t>miles de millones de años</a:t>
              </a:r>
              <a:endParaRPr lang="es-ES" sz="1600">
                <a:latin typeface="Comic Sans MS" pitchFamily="66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820863" y="1582738"/>
              <a:ext cx="6248400" cy="3365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1600">
                  <a:solidFill>
                    <a:srgbClr val="FFFFE7"/>
                  </a:solidFill>
                </a:rPr>
                <a:t>Torio 	234	 </a:t>
              </a:r>
              <a:r>
                <a:rPr lang="es-ES_tradnl" sz="1600">
                  <a:solidFill>
                    <a:srgbClr val="FFFFE7"/>
                  </a:solidFill>
                  <a:latin typeface="Symbol" pitchFamily="18" charset="2"/>
                </a:rPr>
                <a:t>	24,1	</a:t>
              </a:r>
              <a:r>
                <a:rPr lang="es-ES_tradnl" sz="1600">
                  <a:solidFill>
                    <a:srgbClr val="FFFFE7"/>
                  </a:solidFill>
                  <a:latin typeface="Comic Sans MS" pitchFamily="66" charset="0"/>
                </a:rPr>
                <a:t>días</a:t>
              </a:r>
              <a:endParaRPr lang="es-ES" sz="1600">
                <a:solidFill>
                  <a:srgbClr val="FFFFE7"/>
                </a:solidFill>
                <a:latin typeface="Comic Sans MS" pitchFamily="66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792288" y="2662238"/>
              <a:ext cx="6248400" cy="336550"/>
            </a:xfrm>
            <a:prstGeom prst="rect">
              <a:avLst/>
            </a:prstGeom>
            <a:gradFill rotWithShape="1">
              <a:gsLst>
                <a:gs pos="0">
                  <a:srgbClr val="F9B42B"/>
                </a:gs>
                <a:gs pos="100000">
                  <a:srgbClr val="FCEFB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1600"/>
                <a:t>Torio	230	 </a:t>
              </a:r>
              <a:r>
                <a:rPr lang="es-ES_tradnl" sz="1600">
                  <a:latin typeface="Symbol" pitchFamily="18" charset="2"/>
                </a:rPr>
                <a:t>	8.000	</a:t>
              </a:r>
              <a:r>
                <a:rPr lang="es-ES_tradnl" sz="1600">
                  <a:latin typeface="Comic Sans MS" pitchFamily="66" charset="0"/>
                </a:rPr>
                <a:t>años</a:t>
              </a:r>
              <a:endParaRPr lang="es-ES" sz="1600">
                <a:latin typeface="Comic Sans MS" pitchFamily="66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792288" y="3022600"/>
              <a:ext cx="6248400" cy="3365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1600">
                  <a:solidFill>
                    <a:srgbClr val="FFFFE7"/>
                  </a:solidFill>
                </a:rPr>
                <a:t>Radio	226	 </a:t>
              </a:r>
              <a:r>
                <a:rPr lang="es-ES_tradnl" sz="1600">
                  <a:solidFill>
                    <a:srgbClr val="FFFFE7"/>
                  </a:solidFill>
                  <a:latin typeface="Symbol" pitchFamily="18" charset="2"/>
                </a:rPr>
                <a:t>	1.600	</a:t>
              </a:r>
              <a:r>
                <a:rPr lang="es-ES_tradnl" sz="1600">
                  <a:solidFill>
                    <a:srgbClr val="FFFFE7"/>
                  </a:solidFill>
                  <a:latin typeface="Comic Sans MS" pitchFamily="66" charset="0"/>
                </a:rPr>
                <a:t>años</a:t>
              </a:r>
              <a:endParaRPr lang="es-ES" sz="1600">
                <a:solidFill>
                  <a:srgbClr val="FFFFE7"/>
                </a:solidFill>
                <a:latin typeface="Comic Sans MS" pitchFamily="66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792288" y="2301875"/>
              <a:ext cx="6248400" cy="3460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1600">
                  <a:solidFill>
                    <a:srgbClr val="FFFFE7"/>
                  </a:solidFill>
                </a:rPr>
                <a:t>Uranio 	234	 </a:t>
              </a:r>
              <a:r>
                <a:rPr lang="es-ES_tradnl" sz="1600">
                  <a:solidFill>
                    <a:srgbClr val="FFFFE7"/>
                  </a:solidFill>
                  <a:latin typeface="Symbol" pitchFamily="18" charset="2"/>
                </a:rPr>
                <a:t>	245.000	</a:t>
              </a:r>
              <a:r>
                <a:rPr lang="es-ES_tradnl" sz="1600">
                  <a:solidFill>
                    <a:srgbClr val="FFFFE7"/>
                  </a:solidFill>
                  <a:latin typeface="Comic Sans MS" pitchFamily="66" charset="0"/>
                </a:rPr>
                <a:t>años</a:t>
              </a:r>
              <a:endParaRPr lang="es-ES" sz="1600">
                <a:solidFill>
                  <a:srgbClr val="FFFFE7"/>
                </a:solidFill>
                <a:latin typeface="Comic Sans MS" pitchFamily="66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792288" y="4102100"/>
              <a:ext cx="6248400" cy="336550"/>
            </a:xfrm>
            <a:prstGeom prst="rect">
              <a:avLst/>
            </a:prstGeom>
            <a:gradFill rotWithShape="1">
              <a:gsLst>
                <a:gs pos="0">
                  <a:srgbClr val="F9B42B"/>
                </a:gs>
                <a:gs pos="100000">
                  <a:srgbClr val="FCEFB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1600"/>
                <a:t>Plomo	214	  </a:t>
              </a:r>
              <a:r>
                <a:rPr lang="es-ES_tradnl" sz="1600">
                  <a:latin typeface="Symbol" pitchFamily="18" charset="2"/>
                </a:rPr>
                <a:t>	26,89	</a:t>
              </a:r>
              <a:r>
                <a:rPr lang="es-ES_tradnl" sz="1600">
                  <a:latin typeface="Comic Sans MS" pitchFamily="66" charset="0"/>
                </a:rPr>
                <a:t>minutos</a:t>
              </a:r>
              <a:endParaRPr lang="es-ES" sz="1600">
                <a:latin typeface="Comic Sans MS" pitchFamily="66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792288" y="3741738"/>
              <a:ext cx="6248400" cy="3365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1600">
                  <a:solidFill>
                    <a:srgbClr val="FFFFE7"/>
                  </a:solidFill>
                </a:rPr>
                <a:t>Polonio	218	 </a:t>
              </a:r>
              <a:r>
                <a:rPr lang="es-ES_tradnl" sz="1600">
                  <a:solidFill>
                    <a:srgbClr val="FFFFE7"/>
                  </a:solidFill>
                  <a:latin typeface="Symbol" pitchFamily="18" charset="2"/>
                </a:rPr>
                <a:t>	3,05	</a:t>
              </a:r>
              <a:r>
                <a:rPr lang="es-ES_tradnl" sz="1600">
                  <a:solidFill>
                    <a:srgbClr val="FFFFE7"/>
                  </a:solidFill>
                  <a:latin typeface="Comic Sans MS" pitchFamily="66" charset="0"/>
                </a:rPr>
                <a:t>minutos</a:t>
              </a:r>
              <a:endParaRPr lang="es-ES" sz="1600">
                <a:solidFill>
                  <a:srgbClr val="FFFFE7"/>
                </a:solidFill>
                <a:latin typeface="Comic Sans MS" pitchFamily="66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792288" y="4821238"/>
              <a:ext cx="6248400" cy="336550"/>
            </a:xfrm>
            <a:prstGeom prst="rect">
              <a:avLst/>
            </a:prstGeom>
            <a:gradFill rotWithShape="1">
              <a:gsLst>
                <a:gs pos="0">
                  <a:srgbClr val="F9B42B"/>
                </a:gs>
                <a:gs pos="100000">
                  <a:srgbClr val="FCEFB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1600"/>
                <a:t>Polonio	214	 </a:t>
              </a:r>
              <a:r>
                <a:rPr lang="es-ES_tradnl" sz="1600">
                  <a:latin typeface="Symbol" pitchFamily="18" charset="2"/>
                </a:rPr>
                <a:t>	0,000164	</a:t>
              </a:r>
              <a:r>
                <a:rPr lang="es-ES_tradnl" sz="1600">
                  <a:latin typeface="Comic Sans MS" pitchFamily="66" charset="0"/>
                </a:rPr>
                <a:t>segundos</a:t>
              </a:r>
              <a:endParaRPr lang="es-ES" sz="1600">
                <a:latin typeface="Comic Sans MS" pitchFamily="66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792288" y="5541963"/>
              <a:ext cx="6248400" cy="336550"/>
            </a:xfrm>
            <a:prstGeom prst="rect">
              <a:avLst/>
            </a:prstGeom>
            <a:gradFill rotWithShape="1">
              <a:gsLst>
                <a:gs pos="0">
                  <a:srgbClr val="F9B42B"/>
                </a:gs>
                <a:gs pos="100000">
                  <a:srgbClr val="FCEFB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1600"/>
                <a:t>Bismuto	210	 </a:t>
              </a:r>
              <a:r>
                <a:rPr lang="es-ES_tradnl" sz="1600">
                  <a:latin typeface="Symbol" pitchFamily="18" charset="2"/>
                </a:rPr>
                <a:t>	5,01	</a:t>
              </a:r>
              <a:r>
                <a:rPr lang="es-ES_tradnl" sz="1600">
                  <a:latin typeface="Comic Sans MS" pitchFamily="66" charset="0"/>
                </a:rPr>
                <a:t>días</a:t>
              </a:r>
              <a:endParaRPr lang="es-ES" sz="1600">
                <a:latin typeface="Comic Sans MS" pitchFamily="66" charset="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792288" y="5181600"/>
              <a:ext cx="6248400" cy="3365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1600">
                  <a:solidFill>
                    <a:srgbClr val="FFFFE7"/>
                  </a:solidFill>
                </a:rPr>
                <a:t>Plomo	210	  </a:t>
              </a:r>
              <a:r>
                <a:rPr lang="es-ES_tradnl" sz="1600">
                  <a:solidFill>
                    <a:srgbClr val="FFFFE7"/>
                  </a:solidFill>
                  <a:latin typeface="Symbol" pitchFamily="18" charset="2"/>
                </a:rPr>
                <a:t>	22,3	</a:t>
              </a:r>
              <a:r>
                <a:rPr lang="es-ES_tradnl" sz="1600">
                  <a:solidFill>
                    <a:srgbClr val="FFFFE7"/>
                  </a:solidFill>
                  <a:latin typeface="Comic Sans MS" pitchFamily="66" charset="0"/>
                </a:rPr>
                <a:t>años</a:t>
              </a:r>
              <a:endParaRPr lang="es-ES" sz="1600">
                <a:solidFill>
                  <a:srgbClr val="FFFFE7"/>
                </a:solidFill>
                <a:latin typeface="Comic Sans MS" pitchFamily="66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792288" y="4462463"/>
              <a:ext cx="6248400" cy="3365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1600">
                  <a:solidFill>
                    <a:srgbClr val="FFFFE7"/>
                  </a:solidFill>
                </a:rPr>
                <a:t>Bismuto	214	  </a:t>
              </a:r>
              <a:r>
                <a:rPr lang="es-ES_tradnl" sz="1600">
                  <a:solidFill>
                    <a:srgbClr val="FFFFE7"/>
                  </a:solidFill>
                  <a:latin typeface="Symbol" pitchFamily="18" charset="2"/>
                </a:rPr>
                <a:t>	19,7	</a:t>
              </a:r>
              <a:r>
                <a:rPr lang="es-ES_tradnl" sz="1600">
                  <a:solidFill>
                    <a:srgbClr val="FFFFE7"/>
                  </a:solidFill>
                  <a:latin typeface="Comic Sans MS" pitchFamily="66" charset="0"/>
                </a:rPr>
                <a:t>minutos</a:t>
              </a:r>
              <a:endParaRPr lang="es-ES" sz="1600">
                <a:solidFill>
                  <a:srgbClr val="FFFFE7"/>
                </a:solidFill>
                <a:latin typeface="Comic Sans MS" pitchFamily="66" charset="0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792288" y="5900738"/>
              <a:ext cx="6248400" cy="3365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1600">
                  <a:solidFill>
                    <a:srgbClr val="FFFFE7"/>
                  </a:solidFill>
                </a:rPr>
                <a:t>Polonio	210	 </a:t>
              </a:r>
              <a:r>
                <a:rPr lang="es-ES_tradnl" sz="1600">
                  <a:solidFill>
                    <a:srgbClr val="FFFFE7"/>
                  </a:solidFill>
                  <a:latin typeface="Symbol" pitchFamily="18" charset="2"/>
                </a:rPr>
                <a:t>	138,4	</a:t>
              </a:r>
              <a:r>
                <a:rPr lang="es-ES_tradnl" sz="1600">
                  <a:solidFill>
                    <a:srgbClr val="FFFFE7"/>
                  </a:solidFill>
                  <a:latin typeface="Comic Sans MS" pitchFamily="66" charset="0"/>
                </a:rPr>
                <a:t>días</a:t>
              </a:r>
              <a:endParaRPr lang="es-ES" sz="1600">
                <a:solidFill>
                  <a:srgbClr val="FFFFE7"/>
                </a:solidFill>
                <a:latin typeface="Comic Sans MS" pitchFamily="66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1792288" y="6261100"/>
              <a:ext cx="6248400" cy="336550"/>
            </a:xfrm>
            <a:prstGeom prst="rect">
              <a:avLst/>
            </a:prstGeom>
            <a:gradFill rotWithShape="1">
              <a:gsLst>
                <a:gs pos="0">
                  <a:srgbClr val="F9B42B"/>
                </a:gs>
                <a:gs pos="100000">
                  <a:srgbClr val="FCEFB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1600">
                  <a:solidFill>
                    <a:schemeClr val="accent2"/>
                  </a:solidFill>
                </a:rPr>
                <a:t>Plomo	206         ------</a:t>
              </a:r>
              <a:r>
                <a:rPr lang="es-ES_tradnl" sz="1600">
                  <a:solidFill>
                    <a:schemeClr val="accent2"/>
                  </a:solidFill>
                  <a:latin typeface="Symbol" pitchFamily="18" charset="2"/>
                </a:rPr>
                <a:t>	</a:t>
              </a:r>
              <a:r>
                <a:rPr lang="es-ES_tradnl" sz="1600">
                  <a:solidFill>
                    <a:schemeClr val="accent2"/>
                  </a:solidFill>
                  <a:latin typeface="Comic Sans MS" pitchFamily="66" charset="0"/>
                </a:rPr>
                <a:t>ESTABLE</a:t>
              </a:r>
              <a:endParaRPr lang="es-ES" sz="16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1792288" y="3381375"/>
              <a:ext cx="6248400" cy="336550"/>
            </a:xfrm>
            <a:prstGeom prst="rect">
              <a:avLst/>
            </a:prstGeom>
            <a:gradFill rotWithShape="1">
              <a:gsLst>
                <a:gs pos="0">
                  <a:srgbClr val="F9B42B"/>
                </a:gs>
                <a:gs pos="100000">
                  <a:srgbClr val="FCEFB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1600" dirty="0"/>
                <a:t>Radón	222	 </a:t>
              </a:r>
              <a:r>
                <a:rPr lang="es-ES_tradnl" sz="1600" dirty="0">
                  <a:latin typeface="Symbol" pitchFamily="18" charset="2"/>
                </a:rPr>
                <a:t>	3,823	</a:t>
              </a:r>
              <a:r>
                <a:rPr lang="es-ES_tradnl" sz="1600" dirty="0">
                  <a:latin typeface="Comic Sans MS" pitchFamily="66" charset="0"/>
                </a:rPr>
                <a:t>días</a:t>
              </a:r>
              <a:endParaRPr lang="es-ES" sz="1600" dirty="0">
                <a:latin typeface="Comic Sans MS" pitchFamily="66" charset="0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3544888" y="6070600"/>
              <a:ext cx="533400" cy="304800"/>
              <a:chOff x="2448" y="3408"/>
              <a:chExt cx="336" cy="192"/>
            </a:xfrm>
          </p:grpSpPr>
          <p:sp>
            <p:nvSpPr>
              <p:cNvPr id="62" name="AutoShape 19"/>
              <p:cNvSpPr>
                <a:spLocks noChangeArrowheads="1"/>
              </p:cNvSpPr>
              <p:nvPr/>
            </p:nvSpPr>
            <p:spPr bwMode="auto">
              <a:xfrm>
                <a:off x="2448" y="3456"/>
                <a:ext cx="336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FF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63" name="Text Box 20"/>
              <p:cNvSpPr txBox="1">
                <a:spLocks noChangeArrowheads="1"/>
              </p:cNvSpPr>
              <p:nvPr/>
            </p:nvSpPr>
            <p:spPr bwMode="auto">
              <a:xfrm>
                <a:off x="2577" y="3408"/>
                <a:ext cx="8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eaLnBrk="0" hangingPunct="0"/>
                <a:r>
                  <a:rPr lang="es-ES_tradnl" sz="1600">
                    <a:latin typeface="Symbol" pitchFamily="18" charset="2"/>
                  </a:rPr>
                  <a:t>a</a:t>
                </a:r>
                <a:endParaRPr lang="es-ES" sz="1600">
                  <a:latin typeface="Symbol" pitchFamily="18" charset="2"/>
                </a:endParaRPr>
              </a:p>
            </p:txBody>
          </p:sp>
        </p:grp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1820863" y="1943100"/>
              <a:ext cx="6248400" cy="375165"/>
            </a:xfrm>
            <a:prstGeom prst="rect">
              <a:avLst/>
            </a:prstGeom>
            <a:gradFill rotWithShape="1">
              <a:gsLst>
                <a:gs pos="0">
                  <a:srgbClr val="F9B42B"/>
                </a:gs>
                <a:gs pos="100000">
                  <a:srgbClr val="FCEFB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1600" dirty="0"/>
                <a:t>Protactinio234	 </a:t>
              </a:r>
              <a:r>
                <a:rPr lang="es-ES_tradnl" sz="1600" dirty="0">
                  <a:latin typeface="Symbol" pitchFamily="18" charset="2"/>
                </a:rPr>
                <a:t>	1,17	</a:t>
              </a:r>
              <a:r>
                <a:rPr lang="es-ES_tradnl" sz="1600" dirty="0">
                  <a:latin typeface="Comic Sans MS" pitchFamily="66" charset="0"/>
                </a:rPr>
                <a:t>minutos</a:t>
              </a:r>
              <a:endParaRPr lang="es-ES" sz="1600" dirty="0">
                <a:latin typeface="Comic Sans MS" pitchFamily="66" charset="0"/>
              </a:endParaRPr>
            </a:p>
          </p:txBody>
        </p:sp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3544888" y="1346200"/>
              <a:ext cx="533400" cy="304800"/>
              <a:chOff x="2448" y="3408"/>
              <a:chExt cx="336" cy="192"/>
            </a:xfrm>
          </p:grpSpPr>
          <p:sp>
            <p:nvSpPr>
              <p:cNvPr id="60" name="AutoShape 23"/>
              <p:cNvSpPr>
                <a:spLocks noChangeArrowheads="1"/>
              </p:cNvSpPr>
              <p:nvPr/>
            </p:nvSpPr>
            <p:spPr bwMode="auto">
              <a:xfrm>
                <a:off x="2448" y="3456"/>
                <a:ext cx="336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FF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61" name="Text Box 24"/>
              <p:cNvSpPr txBox="1">
                <a:spLocks noChangeArrowheads="1"/>
              </p:cNvSpPr>
              <p:nvPr/>
            </p:nvSpPr>
            <p:spPr bwMode="auto">
              <a:xfrm>
                <a:off x="2577" y="3408"/>
                <a:ext cx="8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eaLnBrk="0" hangingPunct="0"/>
                <a:r>
                  <a:rPr lang="es-ES_tradnl" sz="1600">
                    <a:latin typeface="Symbol" pitchFamily="18" charset="2"/>
                  </a:rPr>
                  <a:t>a</a:t>
                </a:r>
                <a:endParaRPr lang="es-ES" sz="1600">
                  <a:latin typeface="Symbol" pitchFamily="18" charset="2"/>
                </a:endParaRPr>
              </a:p>
            </p:txBody>
          </p:sp>
        </p:grpSp>
        <p:grpSp>
          <p:nvGrpSpPr>
            <p:cNvPr id="23" name="Group 25"/>
            <p:cNvGrpSpPr>
              <a:grpSpLocks/>
            </p:cNvGrpSpPr>
            <p:nvPr/>
          </p:nvGrpSpPr>
          <p:grpSpPr bwMode="auto">
            <a:xfrm>
              <a:off x="3544888" y="2413000"/>
              <a:ext cx="533400" cy="304800"/>
              <a:chOff x="2448" y="3408"/>
              <a:chExt cx="336" cy="192"/>
            </a:xfrm>
          </p:grpSpPr>
          <p:sp>
            <p:nvSpPr>
              <p:cNvPr id="58" name="AutoShape 26"/>
              <p:cNvSpPr>
                <a:spLocks noChangeArrowheads="1"/>
              </p:cNvSpPr>
              <p:nvPr/>
            </p:nvSpPr>
            <p:spPr bwMode="auto">
              <a:xfrm>
                <a:off x="2448" y="3456"/>
                <a:ext cx="336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FF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9" name="Text Box 27"/>
              <p:cNvSpPr txBox="1">
                <a:spLocks noChangeArrowheads="1"/>
              </p:cNvSpPr>
              <p:nvPr/>
            </p:nvSpPr>
            <p:spPr bwMode="auto">
              <a:xfrm>
                <a:off x="2577" y="3408"/>
                <a:ext cx="8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eaLnBrk="0" hangingPunct="0"/>
                <a:r>
                  <a:rPr lang="es-ES_tradnl" sz="1600">
                    <a:latin typeface="Symbol" pitchFamily="18" charset="2"/>
                  </a:rPr>
                  <a:t>a</a:t>
                </a:r>
                <a:endParaRPr lang="es-ES" sz="1600">
                  <a:latin typeface="Symbol" pitchFamily="18" charset="2"/>
                </a:endParaRPr>
              </a:p>
            </p:txBody>
          </p:sp>
        </p:grpSp>
        <p:grpSp>
          <p:nvGrpSpPr>
            <p:cNvPr id="24" name="Group 28"/>
            <p:cNvGrpSpPr>
              <a:grpSpLocks/>
            </p:cNvGrpSpPr>
            <p:nvPr/>
          </p:nvGrpSpPr>
          <p:grpSpPr bwMode="auto">
            <a:xfrm>
              <a:off x="3544888" y="2794000"/>
              <a:ext cx="533400" cy="304800"/>
              <a:chOff x="2448" y="3408"/>
              <a:chExt cx="336" cy="192"/>
            </a:xfrm>
          </p:grpSpPr>
          <p:sp>
            <p:nvSpPr>
              <p:cNvPr id="56" name="AutoShape 29"/>
              <p:cNvSpPr>
                <a:spLocks noChangeArrowheads="1"/>
              </p:cNvSpPr>
              <p:nvPr/>
            </p:nvSpPr>
            <p:spPr bwMode="auto">
              <a:xfrm>
                <a:off x="2448" y="3456"/>
                <a:ext cx="336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FF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" name="Text Box 30"/>
              <p:cNvSpPr txBox="1">
                <a:spLocks noChangeArrowheads="1"/>
              </p:cNvSpPr>
              <p:nvPr/>
            </p:nvSpPr>
            <p:spPr bwMode="auto">
              <a:xfrm>
                <a:off x="2577" y="3408"/>
                <a:ext cx="8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eaLnBrk="0" hangingPunct="0"/>
                <a:r>
                  <a:rPr lang="es-ES_tradnl" sz="1600">
                    <a:latin typeface="Symbol" pitchFamily="18" charset="2"/>
                  </a:rPr>
                  <a:t>a</a:t>
                </a:r>
                <a:endParaRPr lang="es-ES" sz="1600">
                  <a:latin typeface="Symbol" pitchFamily="18" charset="2"/>
                </a:endParaRPr>
              </a:p>
            </p:txBody>
          </p:sp>
        </p:grpSp>
        <p:grpSp>
          <p:nvGrpSpPr>
            <p:cNvPr id="25" name="Group 31"/>
            <p:cNvGrpSpPr>
              <a:grpSpLocks/>
            </p:cNvGrpSpPr>
            <p:nvPr/>
          </p:nvGrpSpPr>
          <p:grpSpPr bwMode="auto">
            <a:xfrm>
              <a:off x="3544888" y="3175000"/>
              <a:ext cx="533400" cy="304800"/>
              <a:chOff x="2448" y="3408"/>
              <a:chExt cx="336" cy="192"/>
            </a:xfrm>
          </p:grpSpPr>
          <p:sp>
            <p:nvSpPr>
              <p:cNvPr id="54" name="AutoShape 32"/>
              <p:cNvSpPr>
                <a:spLocks noChangeArrowheads="1"/>
              </p:cNvSpPr>
              <p:nvPr/>
            </p:nvSpPr>
            <p:spPr bwMode="auto">
              <a:xfrm>
                <a:off x="2448" y="3456"/>
                <a:ext cx="336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FF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" name="Text Box 33"/>
              <p:cNvSpPr txBox="1">
                <a:spLocks noChangeArrowheads="1"/>
              </p:cNvSpPr>
              <p:nvPr/>
            </p:nvSpPr>
            <p:spPr bwMode="auto">
              <a:xfrm>
                <a:off x="2577" y="3408"/>
                <a:ext cx="8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eaLnBrk="0" hangingPunct="0"/>
                <a:r>
                  <a:rPr lang="es-ES_tradnl" sz="1600">
                    <a:latin typeface="Symbol" pitchFamily="18" charset="2"/>
                  </a:rPr>
                  <a:t>a</a:t>
                </a:r>
                <a:endParaRPr lang="es-ES" sz="1600">
                  <a:latin typeface="Symbol" pitchFamily="18" charset="2"/>
                </a:endParaRPr>
              </a:p>
            </p:txBody>
          </p:sp>
        </p:grpSp>
        <p:grpSp>
          <p:nvGrpSpPr>
            <p:cNvPr id="26" name="Group 34"/>
            <p:cNvGrpSpPr>
              <a:grpSpLocks/>
            </p:cNvGrpSpPr>
            <p:nvPr/>
          </p:nvGrpSpPr>
          <p:grpSpPr bwMode="auto">
            <a:xfrm>
              <a:off x="3544888" y="3556000"/>
              <a:ext cx="533400" cy="304800"/>
              <a:chOff x="2448" y="3408"/>
              <a:chExt cx="336" cy="192"/>
            </a:xfrm>
          </p:grpSpPr>
          <p:sp>
            <p:nvSpPr>
              <p:cNvPr id="52" name="AutoShape 35"/>
              <p:cNvSpPr>
                <a:spLocks noChangeArrowheads="1"/>
              </p:cNvSpPr>
              <p:nvPr/>
            </p:nvSpPr>
            <p:spPr bwMode="auto">
              <a:xfrm>
                <a:off x="2448" y="3456"/>
                <a:ext cx="336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FF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" name="Text Box 36"/>
              <p:cNvSpPr txBox="1">
                <a:spLocks noChangeArrowheads="1"/>
              </p:cNvSpPr>
              <p:nvPr/>
            </p:nvSpPr>
            <p:spPr bwMode="auto">
              <a:xfrm>
                <a:off x="2577" y="3408"/>
                <a:ext cx="8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eaLnBrk="0" hangingPunct="0"/>
                <a:r>
                  <a:rPr lang="es-ES_tradnl" sz="1600">
                    <a:latin typeface="Symbol" pitchFamily="18" charset="2"/>
                  </a:rPr>
                  <a:t>a</a:t>
                </a:r>
                <a:endParaRPr lang="es-ES" sz="1600">
                  <a:latin typeface="Symbol" pitchFamily="18" charset="2"/>
                </a:endParaRPr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544888" y="3860800"/>
              <a:ext cx="533400" cy="304800"/>
              <a:chOff x="2448" y="3408"/>
              <a:chExt cx="336" cy="192"/>
            </a:xfrm>
          </p:grpSpPr>
          <p:sp>
            <p:nvSpPr>
              <p:cNvPr id="50" name="AutoShape 38"/>
              <p:cNvSpPr>
                <a:spLocks noChangeArrowheads="1"/>
              </p:cNvSpPr>
              <p:nvPr/>
            </p:nvSpPr>
            <p:spPr bwMode="auto">
              <a:xfrm>
                <a:off x="2448" y="3456"/>
                <a:ext cx="336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FF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1" name="Text Box 39"/>
              <p:cNvSpPr txBox="1">
                <a:spLocks noChangeArrowheads="1"/>
              </p:cNvSpPr>
              <p:nvPr/>
            </p:nvSpPr>
            <p:spPr bwMode="auto">
              <a:xfrm>
                <a:off x="2577" y="3408"/>
                <a:ext cx="8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eaLnBrk="0" hangingPunct="0"/>
                <a:r>
                  <a:rPr lang="es-ES_tradnl" sz="1600">
                    <a:latin typeface="Symbol" pitchFamily="18" charset="2"/>
                  </a:rPr>
                  <a:t>a</a:t>
                </a:r>
                <a:endParaRPr lang="es-ES" sz="1600">
                  <a:latin typeface="Symbol" pitchFamily="18" charset="2"/>
                </a:endParaRPr>
              </a:p>
            </p:txBody>
          </p:sp>
        </p:grpSp>
        <p:grpSp>
          <p:nvGrpSpPr>
            <p:cNvPr id="28" name="Group 40"/>
            <p:cNvGrpSpPr>
              <a:grpSpLocks/>
            </p:cNvGrpSpPr>
            <p:nvPr/>
          </p:nvGrpSpPr>
          <p:grpSpPr bwMode="auto">
            <a:xfrm>
              <a:off x="3544888" y="4927600"/>
              <a:ext cx="533400" cy="304800"/>
              <a:chOff x="2448" y="3408"/>
              <a:chExt cx="336" cy="192"/>
            </a:xfrm>
          </p:grpSpPr>
          <p:sp>
            <p:nvSpPr>
              <p:cNvPr id="48" name="AutoShape 41"/>
              <p:cNvSpPr>
                <a:spLocks noChangeArrowheads="1"/>
              </p:cNvSpPr>
              <p:nvPr/>
            </p:nvSpPr>
            <p:spPr bwMode="auto">
              <a:xfrm>
                <a:off x="2448" y="3456"/>
                <a:ext cx="336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FF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/>
            </p:nvSpPr>
            <p:spPr bwMode="auto">
              <a:xfrm>
                <a:off x="2577" y="3408"/>
                <a:ext cx="8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eaLnBrk="0" hangingPunct="0"/>
                <a:r>
                  <a:rPr lang="es-ES_tradnl" sz="1600">
                    <a:latin typeface="Symbol" pitchFamily="18" charset="2"/>
                  </a:rPr>
                  <a:t>a</a:t>
                </a:r>
                <a:endParaRPr lang="es-ES" sz="1600">
                  <a:latin typeface="Symbol" pitchFamily="18" charset="2"/>
                </a:endParaRPr>
              </a:p>
            </p:txBody>
          </p:sp>
        </p:grpSp>
        <p:grpSp>
          <p:nvGrpSpPr>
            <p:cNvPr id="29" name="Group 43"/>
            <p:cNvGrpSpPr>
              <a:grpSpLocks/>
            </p:cNvGrpSpPr>
            <p:nvPr/>
          </p:nvGrpSpPr>
          <p:grpSpPr bwMode="auto">
            <a:xfrm>
              <a:off x="3544888" y="2112968"/>
              <a:ext cx="533400" cy="277813"/>
              <a:chOff x="2448" y="963"/>
              <a:chExt cx="336" cy="175"/>
            </a:xfrm>
          </p:grpSpPr>
          <p:sp>
            <p:nvSpPr>
              <p:cNvPr id="46" name="AutoShape 44"/>
              <p:cNvSpPr>
                <a:spLocks noChangeArrowheads="1"/>
              </p:cNvSpPr>
              <p:nvPr/>
            </p:nvSpPr>
            <p:spPr bwMode="auto">
              <a:xfrm>
                <a:off x="2448" y="994"/>
                <a:ext cx="336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adFill rotWithShape="0">
                <a:gsLst>
                  <a:gs pos="0">
                    <a:srgbClr val="800080"/>
                  </a:gs>
                  <a:gs pos="100000">
                    <a:srgbClr val="CC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7" name="Text Box 45"/>
              <p:cNvSpPr txBox="1">
                <a:spLocks noChangeArrowheads="1"/>
              </p:cNvSpPr>
              <p:nvPr/>
            </p:nvSpPr>
            <p:spPr bwMode="auto">
              <a:xfrm>
                <a:off x="2570" y="963"/>
                <a:ext cx="7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eaLnBrk="0" hangingPunct="0"/>
                <a:r>
                  <a:rPr lang="es-ES_tradnl" sz="1600" i="1">
                    <a:solidFill>
                      <a:schemeClr val="hlink"/>
                    </a:solidFill>
                    <a:latin typeface="Symbol" pitchFamily="18" charset="2"/>
                  </a:rPr>
                  <a:t>b</a:t>
                </a:r>
                <a:endParaRPr lang="es-ES" sz="1600" i="1">
                  <a:solidFill>
                    <a:schemeClr val="hlink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30" name="Group 46"/>
            <p:cNvGrpSpPr>
              <a:grpSpLocks/>
            </p:cNvGrpSpPr>
            <p:nvPr/>
          </p:nvGrpSpPr>
          <p:grpSpPr bwMode="auto">
            <a:xfrm>
              <a:off x="3544888" y="1727200"/>
              <a:ext cx="533400" cy="277813"/>
              <a:chOff x="2448" y="963"/>
              <a:chExt cx="336" cy="175"/>
            </a:xfrm>
          </p:grpSpPr>
          <p:sp>
            <p:nvSpPr>
              <p:cNvPr id="44" name="AutoShape 47"/>
              <p:cNvSpPr>
                <a:spLocks noChangeArrowheads="1"/>
              </p:cNvSpPr>
              <p:nvPr/>
            </p:nvSpPr>
            <p:spPr bwMode="auto">
              <a:xfrm>
                <a:off x="2448" y="994"/>
                <a:ext cx="336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adFill rotWithShape="0">
                <a:gsLst>
                  <a:gs pos="0">
                    <a:srgbClr val="800080"/>
                  </a:gs>
                  <a:gs pos="100000">
                    <a:srgbClr val="CC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5" name="Text Box 48"/>
              <p:cNvSpPr txBox="1">
                <a:spLocks noChangeArrowheads="1"/>
              </p:cNvSpPr>
              <p:nvPr/>
            </p:nvSpPr>
            <p:spPr bwMode="auto">
              <a:xfrm>
                <a:off x="2570" y="963"/>
                <a:ext cx="7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eaLnBrk="0" hangingPunct="0"/>
                <a:r>
                  <a:rPr lang="es-ES_tradnl" sz="1600" i="1">
                    <a:solidFill>
                      <a:schemeClr val="hlink"/>
                    </a:solidFill>
                    <a:latin typeface="Symbol" pitchFamily="18" charset="2"/>
                  </a:rPr>
                  <a:t>b</a:t>
                </a:r>
                <a:endParaRPr lang="es-ES" sz="1600" i="1">
                  <a:solidFill>
                    <a:schemeClr val="hlink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3544888" y="4268793"/>
              <a:ext cx="533400" cy="277813"/>
              <a:chOff x="2448" y="963"/>
              <a:chExt cx="336" cy="175"/>
            </a:xfrm>
          </p:grpSpPr>
          <p:sp>
            <p:nvSpPr>
              <p:cNvPr id="42" name="AutoShape 50"/>
              <p:cNvSpPr>
                <a:spLocks noChangeArrowheads="1"/>
              </p:cNvSpPr>
              <p:nvPr/>
            </p:nvSpPr>
            <p:spPr bwMode="auto">
              <a:xfrm>
                <a:off x="2448" y="994"/>
                <a:ext cx="336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adFill rotWithShape="0">
                <a:gsLst>
                  <a:gs pos="0">
                    <a:srgbClr val="800080"/>
                  </a:gs>
                  <a:gs pos="100000">
                    <a:srgbClr val="CC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" name="Text Box 51"/>
              <p:cNvSpPr txBox="1">
                <a:spLocks noChangeArrowheads="1"/>
              </p:cNvSpPr>
              <p:nvPr/>
            </p:nvSpPr>
            <p:spPr bwMode="auto">
              <a:xfrm>
                <a:off x="2570" y="963"/>
                <a:ext cx="7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eaLnBrk="0" hangingPunct="0"/>
                <a:r>
                  <a:rPr lang="es-ES_tradnl" sz="1600" i="1">
                    <a:solidFill>
                      <a:schemeClr val="hlink"/>
                    </a:solidFill>
                    <a:latin typeface="Symbol" pitchFamily="18" charset="2"/>
                  </a:rPr>
                  <a:t>b</a:t>
                </a:r>
                <a:endParaRPr lang="es-ES" sz="1600" i="1">
                  <a:solidFill>
                    <a:schemeClr val="hlink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32" name="Group 52"/>
            <p:cNvGrpSpPr>
              <a:grpSpLocks/>
            </p:cNvGrpSpPr>
            <p:nvPr/>
          </p:nvGrpSpPr>
          <p:grpSpPr bwMode="auto">
            <a:xfrm>
              <a:off x="3544888" y="4622800"/>
              <a:ext cx="533400" cy="277813"/>
              <a:chOff x="2448" y="963"/>
              <a:chExt cx="336" cy="175"/>
            </a:xfrm>
          </p:grpSpPr>
          <p:sp>
            <p:nvSpPr>
              <p:cNvPr id="40" name="AutoShape 53"/>
              <p:cNvSpPr>
                <a:spLocks noChangeArrowheads="1"/>
              </p:cNvSpPr>
              <p:nvPr/>
            </p:nvSpPr>
            <p:spPr bwMode="auto">
              <a:xfrm>
                <a:off x="2448" y="994"/>
                <a:ext cx="336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adFill rotWithShape="0">
                <a:gsLst>
                  <a:gs pos="0">
                    <a:srgbClr val="800080"/>
                  </a:gs>
                  <a:gs pos="100000">
                    <a:srgbClr val="CC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1" name="Text Box 54"/>
              <p:cNvSpPr txBox="1">
                <a:spLocks noChangeArrowheads="1"/>
              </p:cNvSpPr>
              <p:nvPr/>
            </p:nvSpPr>
            <p:spPr bwMode="auto">
              <a:xfrm>
                <a:off x="2570" y="963"/>
                <a:ext cx="7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eaLnBrk="0" hangingPunct="0"/>
                <a:r>
                  <a:rPr lang="es-ES_tradnl" sz="1600" i="1">
                    <a:solidFill>
                      <a:schemeClr val="hlink"/>
                    </a:solidFill>
                    <a:latin typeface="Symbol" pitchFamily="18" charset="2"/>
                  </a:rPr>
                  <a:t>b</a:t>
                </a:r>
                <a:endParaRPr lang="es-ES" sz="1600" i="1">
                  <a:solidFill>
                    <a:schemeClr val="hlink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33" name="Group 55"/>
            <p:cNvGrpSpPr>
              <a:grpSpLocks/>
            </p:cNvGrpSpPr>
            <p:nvPr/>
          </p:nvGrpSpPr>
          <p:grpSpPr bwMode="auto">
            <a:xfrm>
              <a:off x="3544888" y="5335593"/>
              <a:ext cx="533400" cy="277813"/>
              <a:chOff x="2448" y="963"/>
              <a:chExt cx="336" cy="175"/>
            </a:xfrm>
          </p:grpSpPr>
          <p:sp>
            <p:nvSpPr>
              <p:cNvPr id="38" name="AutoShape 56"/>
              <p:cNvSpPr>
                <a:spLocks noChangeArrowheads="1"/>
              </p:cNvSpPr>
              <p:nvPr/>
            </p:nvSpPr>
            <p:spPr bwMode="auto">
              <a:xfrm>
                <a:off x="2448" y="994"/>
                <a:ext cx="336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adFill rotWithShape="0">
                <a:gsLst>
                  <a:gs pos="0">
                    <a:srgbClr val="800080"/>
                  </a:gs>
                  <a:gs pos="100000">
                    <a:srgbClr val="CC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9" name="Text Box 57"/>
              <p:cNvSpPr txBox="1">
                <a:spLocks noChangeArrowheads="1"/>
              </p:cNvSpPr>
              <p:nvPr/>
            </p:nvSpPr>
            <p:spPr bwMode="auto">
              <a:xfrm>
                <a:off x="2570" y="963"/>
                <a:ext cx="7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eaLnBrk="0" hangingPunct="0"/>
                <a:r>
                  <a:rPr lang="es-ES_tradnl" sz="1600" i="1">
                    <a:solidFill>
                      <a:schemeClr val="hlink"/>
                    </a:solidFill>
                    <a:latin typeface="Symbol" pitchFamily="18" charset="2"/>
                  </a:rPr>
                  <a:t>b</a:t>
                </a:r>
                <a:endParaRPr lang="es-ES" sz="1600" i="1">
                  <a:solidFill>
                    <a:schemeClr val="hlink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34" name="Group 58"/>
            <p:cNvGrpSpPr>
              <a:grpSpLocks/>
            </p:cNvGrpSpPr>
            <p:nvPr/>
          </p:nvGrpSpPr>
          <p:grpSpPr bwMode="auto">
            <a:xfrm>
              <a:off x="3544888" y="5689600"/>
              <a:ext cx="533400" cy="277813"/>
              <a:chOff x="2448" y="963"/>
              <a:chExt cx="336" cy="175"/>
            </a:xfrm>
          </p:grpSpPr>
          <p:sp>
            <p:nvSpPr>
              <p:cNvPr id="36" name="AutoShape 59"/>
              <p:cNvSpPr>
                <a:spLocks noChangeArrowheads="1"/>
              </p:cNvSpPr>
              <p:nvPr/>
            </p:nvSpPr>
            <p:spPr bwMode="auto">
              <a:xfrm>
                <a:off x="2448" y="994"/>
                <a:ext cx="336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adFill rotWithShape="0">
                <a:gsLst>
                  <a:gs pos="0">
                    <a:srgbClr val="800080"/>
                  </a:gs>
                  <a:gs pos="100000">
                    <a:srgbClr val="CC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7" name="Text Box 60"/>
              <p:cNvSpPr txBox="1">
                <a:spLocks noChangeArrowheads="1"/>
              </p:cNvSpPr>
              <p:nvPr/>
            </p:nvSpPr>
            <p:spPr bwMode="auto">
              <a:xfrm>
                <a:off x="2570" y="963"/>
                <a:ext cx="7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eaLnBrk="0" hangingPunct="0"/>
                <a:r>
                  <a:rPr lang="es-ES_tradnl" sz="1600" i="1">
                    <a:solidFill>
                      <a:schemeClr val="hlink"/>
                    </a:solidFill>
                    <a:latin typeface="Symbol" pitchFamily="18" charset="2"/>
                  </a:rPr>
                  <a:t>b</a:t>
                </a:r>
                <a:endParaRPr lang="es-ES" sz="1600" i="1">
                  <a:solidFill>
                    <a:schemeClr val="hlink"/>
                  </a:solidFill>
                  <a:latin typeface="Symbol" pitchFamily="18" charset="2"/>
                </a:endParaRPr>
              </a:p>
            </p:txBody>
          </p:sp>
        </p:grpSp>
      </p:grpSp>
      <p:pic>
        <p:nvPicPr>
          <p:cNvPr id="64" name="63 Imagen" descr="Logo Radioprotecció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El átomo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 err="1"/>
              <a:t>Rutherford</a:t>
            </a:r>
            <a:r>
              <a:rPr lang="es-AR" dirty="0"/>
              <a:t> (1871–1937)</a:t>
            </a:r>
          </a:p>
          <a:p>
            <a:pPr>
              <a:buNone/>
            </a:pPr>
            <a:endParaRPr lang="es-AR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00034" y="2357430"/>
            <a:ext cx="5357850" cy="3714776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r>
              <a:rPr lang="es-AR" sz="3200" dirty="0"/>
              <a:t>Bombardearon láminas muy delgadas de oro con un haz de partículas alfa. </a:t>
            </a:r>
          </a:p>
          <a:p>
            <a:pPr marL="438912" lvl="0" indent="-320040">
              <a:buClr>
                <a:schemeClr val="accent1"/>
              </a:buClr>
              <a:buSzPct val="80000"/>
            </a:pPr>
            <a:r>
              <a:rPr lang="es-AR" sz="3200" dirty="0"/>
              <a:t>Los átomos estaban constituidos por un núcleo pequeño de carga positiva rodeado de un espacio vacío mucho mayor con cargas negativas.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5572132" y="2528906"/>
            <a:ext cx="3497262" cy="3543300"/>
            <a:chOff x="3379" y="1117"/>
            <a:chExt cx="2203" cy="2232"/>
          </a:xfrm>
        </p:grpSpPr>
        <p:sp>
          <p:nvSpPr>
            <p:cNvPr id="6" name="Oval 5"/>
            <p:cNvSpPr>
              <a:spLocks noChangeAspect="1" noChangeArrowheads="1"/>
            </p:cNvSpPr>
            <p:nvPr/>
          </p:nvSpPr>
          <p:spPr bwMode="auto">
            <a:xfrm>
              <a:off x="3379" y="1240"/>
              <a:ext cx="2203" cy="2109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E3AB"/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s-ES_tradnl" sz="2400" b="0"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4387" y="2171"/>
              <a:ext cx="286" cy="372"/>
              <a:chOff x="4332" y="2115"/>
              <a:chExt cx="310" cy="419"/>
            </a:xfrm>
          </p:grpSpPr>
          <p:sp>
            <p:nvSpPr>
              <p:cNvPr id="62" name="Oval 7"/>
              <p:cNvSpPr>
                <a:spLocks noChangeAspect="1" noChangeArrowheads="1"/>
              </p:cNvSpPr>
              <p:nvPr/>
            </p:nvSpPr>
            <p:spPr bwMode="auto">
              <a:xfrm>
                <a:off x="4332" y="2115"/>
                <a:ext cx="178" cy="178"/>
              </a:xfrm>
              <a:prstGeom prst="ellipse">
                <a:avLst/>
              </a:prstGeom>
              <a:gradFill rotWithShape="0">
                <a:gsLst>
                  <a:gs pos="0">
                    <a:srgbClr val="FFCCCC"/>
                  </a:gs>
                  <a:gs pos="100000">
                    <a:srgbClr val="A50021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4464" y="2144"/>
                <a:ext cx="178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" sz="3600">
                    <a:solidFill>
                      <a:schemeClr val="tx1"/>
                    </a:solidFill>
                  </a:rPr>
                  <a:t>+</a:t>
                </a:r>
                <a:endParaRPr lang="es-AR" sz="3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5345" y="2080"/>
              <a:ext cx="162" cy="345"/>
              <a:chOff x="5259" y="2294"/>
              <a:chExt cx="176" cy="390"/>
            </a:xfrm>
          </p:grpSpPr>
          <p:sp>
            <p:nvSpPr>
              <p:cNvPr id="60" name="Oval 10"/>
              <p:cNvSpPr>
                <a:spLocks noChangeAspect="1" noChangeArrowheads="1"/>
              </p:cNvSpPr>
              <p:nvPr/>
            </p:nvSpPr>
            <p:spPr bwMode="auto">
              <a:xfrm>
                <a:off x="5259" y="2502"/>
                <a:ext cx="78" cy="7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5279" y="2294"/>
                <a:ext cx="156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" sz="3600">
                    <a:solidFill>
                      <a:schemeClr val="tx1"/>
                    </a:solidFill>
                  </a:rPr>
                  <a:t>_</a:t>
                </a:r>
                <a:endParaRPr lang="es-AR" sz="3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5193" y="2426"/>
              <a:ext cx="163" cy="345"/>
              <a:chOff x="5259" y="2294"/>
              <a:chExt cx="177" cy="390"/>
            </a:xfrm>
          </p:grpSpPr>
          <p:sp>
            <p:nvSpPr>
              <p:cNvPr id="58" name="Oval 13"/>
              <p:cNvSpPr>
                <a:spLocks noChangeAspect="1" noChangeArrowheads="1"/>
              </p:cNvSpPr>
              <p:nvPr/>
            </p:nvSpPr>
            <p:spPr bwMode="auto">
              <a:xfrm>
                <a:off x="5259" y="2502"/>
                <a:ext cx="78" cy="7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5280" y="2294"/>
                <a:ext cx="156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" sz="3600">
                    <a:solidFill>
                      <a:schemeClr val="tx1"/>
                    </a:solidFill>
                  </a:rPr>
                  <a:t>_</a:t>
                </a:r>
                <a:endParaRPr lang="es-AR" sz="3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3546" y="1574"/>
              <a:ext cx="162" cy="346"/>
              <a:chOff x="5259" y="2294"/>
              <a:chExt cx="176" cy="391"/>
            </a:xfrm>
          </p:grpSpPr>
          <p:sp>
            <p:nvSpPr>
              <p:cNvPr id="56" name="Oval 16"/>
              <p:cNvSpPr>
                <a:spLocks noChangeAspect="1" noChangeArrowheads="1"/>
              </p:cNvSpPr>
              <p:nvPr/>
            </p:nvSpPr>
            <p:spPr bwMode="auto">
              <a:xfrm>
                <a:off x="5259" y="2502"/>
                <a:ext cx="78" cy="7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5279" y="2294"/>
                <a:ext cx="156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" sz="3600" dirty="0">
                    <a:solidFill>
                      <a:schemeClr val="tx1"/>
                    </a:solidFill>
                  </a:rPr>
                  <a:t>_</a:t>
                </a:r>
                <a:endParaRPr lang="es-AR" sz="3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4790" y="2433"/>
              <a:ext cx="163" cy="346"/>
              <a:chOff x="5259" y="2294"/>
              <a:chExt cx="177" cy="391"/>
            </a:xfrm>
          </p:grpSpPr>
          <p:sp>
            <p:nvSpPr>
              <p:cNvPr id="54" name="Oval 19"/>
              <p:cNvSpPr>
                <a:spLocks noChangeAspect="1" noChangeArrowheads="1"/>
              </p:cNvSpPr>
              <p:nvPr/>
            </p:nvSpPr>
            <p:spPr bwMode="auto">
              <a:xfrm>
                <a:off x="5259" y="2502"/>
                <a:ext cx="78" cy="7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280" y="2294"/>
                <a:ext cx="156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" sz="3600">
                    <a:solidFill>
                      <a:schemeClr val="tx1"/>
                    </a:solidFill>
                  </a:rPr>
                  <a:t>_</a:t>
                </a:r>
                <a:endParaRPr lang="es-AR" sz="3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3857" y="1234"/>
              <a:ext cx="162" cy="346"/>
              <a:chOff x="5259" y="2294"/>
              <a:chExt cx="176" cy="391"/>
            </a:xfrm>
          </p:grpSpPr>
          <p:sp>
            <p:nvSpPr>
              <p:cNvPr id="52" name="Oval 22"/>
              <p:cNvSpPr>
                <a:spLocks noChangeAspect="1" noChangeArrowheads="1"/>
              </p:cNvSpPr>
              <p:nvPr/>
            </p:nvSpPr>
            <p:spPr bwMode="auto">
              <a:xfrm>
                <a:off x="5259" y="2502"/>
                <a:ext cx="78" cy="7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5279" y="2294"/>
                <a:ext cx="156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" sz="3600">
                    <a:solidFill>
                      <a:schemeClr val="tx1"/>
                    </a:solidFill>
                  </a:rPr>
                  <a:t>_</a:t>
                </a:r>
                <a:endParaRPr lang="es-AR" sz="3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24"/>
            <p:cNvGrpSpPr>
              <a:grpSpLocks/>
            </p:cNvGrpSpPr>
            <p:nvPr/>
          </p:nvGrpSpPr>
          <p:grpSpPr bwMode="auto">
            <a:xfrm>
              <a:off x="4731" y="1525"/>
              <a:ext cx="163" cy="345"/>
              <a:chOff x="5259" y="2294"/>
              <a:chExt cx="177" cy="390"/>
            </a:xfrm>
          </p:grpSpPr>
          <p:sp>
            <p:nvSpPr>
              <p:cNvPr id="50" name="Oval 25"/>
              <p:cNvSpPr>
                <a:spLocks noChangeAspect="1" noChangeArrowheads="1"/>
              </p:cNvSpPr>
              <p:nvPr/>
            </p:nvSpPr>
            <p:spPr bwMode="auto">
              <a:xfrm>
                <a:off x="5259" y="2502"/>
                <a:ext cx="78" cy="7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5280" y="2294"/>
                <a:ext cx="156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" sz="3600">
                    <a:solidFill>
                      <a:schemeClr val="tx1"/>
                    </a:solidFill>
                  </a:rPr>
                  <a:t>_</a:t>
                </a:r>
                <a:endParaRPr lang="es-AR" sz="3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27"/>
            <p:cNvGrpSpPr>
              <a:grpSpLocks/>
            </p:cNvGrpSpPr>
            <p:nvPr/>
          </p:nvGrpSpPr>
          <p:grpSpPr bwMode="auto">
            <a:xfrm>
              <a:off x="4104" y="1540"/>
              <a:ext cx="162" cy="346"/>
              <a:chOff x="5259" y="2294"/>
              <a:chExt cx="176" cy="391"/>
            </a:xfrm>
          </p:grpSpPr>
          <p:sp>
            <p:nvSpPr>
              <p:cNvPr id="48" name="Oval 28"/>
              <p:cNvSpPr>
                <a:spLocks noChangeAspect="1" noChangeArrowheads="1"/>
              </p:cNvSpPr>
              <p:nvPr/>
            </p:nvSpPr>
            <p:spPr bwMode="auto">
              <a:xfrm>
                <a:off x="5259" y="2502"/>
                <a:ext cx="78" cy="7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5279" y="2294"/>
                <a:ext cx="156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" sz="3600">
                    <a:solidFill>
                      <a:schemeClr val="tx1"/>
                    </a:solidFill>
                  </a:rPr>
                  <a:t>_</a:t>
                </a:r>
                <a:endParaRPr lang="es-AR" sz="3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30"/>
            <p:cNvGrpSpPr>
              <a:grpSpLocks/>
            </p:cNvGrpSpPr>
            <p:nvPr/>
          </p:nvGrpSpPr>
          <p:grpSpPr bwMode="auto">
            <a:xfrm>
              <a:off x="4169" y="2469"/>
              <a:ext cx="163" cy="345"/>
              <a:chOff x="5259" y="2294"/>
              <a:chExt cx="177" cy="390"/>
            </a:xfrm>
          </p:grpSpPr>
          <p:sp>
            <p:nvSpPr>
              <p:cNvPr id="46" name="Oval 31"/>
              <p:cNvSpPr>
                <a:spLocks noChangeAspect="1" noChangeArrowheads="1"/>
              </p:cNvSpPr>
              <p:nvPr/>
            </p:nvSpPr>
            <p:spPr bwMode="auto">
              <a:xfrm>
                <a:off x="5259" y="2502"/>
                <a:ext cx="78" cy="7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5280" y="2294"/>
                <a:ext cx="156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" sz="3600">
                    <a:solidFill>
                      <a:schemeClr val="tx1"/>
                    </a:solidFill>
                  </a:rPr>
                  <a:t>_</a:t>
                </a:r>
                <a:endParaRPr lang="es-AR" sz="3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/>
          </p:nvGrpSpPr>
          <p:grpSpPr bwMode="auto">
            <a:xfrm>
              <a:off x="4978" y="1914"/>
              <a:ext cx="163" cy="346"/>
              <a:chOff x="5259" y="2294"/>
              <a:chExt cx="177" cy="391"/>
            </a:xfrm>
          </p:grpSpPr>
          <p:sp>
            <p:nvSpPr>
              <p:cNvPr id="44" name="Oval 34"/>
              <p:cNvSpPr>
                <a:spLocks noChangeAspect="1" noChangeArrowheads="1"/>
              </p:cNvSpPr>
              <p:nvPr/>
            </p:nvSpPr>
            <p:spPr bwMode="auto">
              <a:xfrm>
                <a:off x="5259" y="2502"/>
                <a:ext cx="78" cy="7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5280" y="2294"/>
                <a:ext cx="156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" sz="3600">
                    <a:solidFill>
                      <a:schemeClr val="tx1"/>
                    </a:solidFill>
                  </a:rPr>
                  <a:t>_</a:t>
                </a:r>
                <a:endParaRPr lang="es-AR" sz="3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36"/>
            <p:cNvGrpSpPr>
              <a:grpSpLocks/>
            </p:cNvGrpSpPr>
            <p:nvPr/>
          </p:nvGrpSpPr>
          <p:grpSpPr bwMode="auto">
            <a:xfrm>
              <a:off x="5264" y="1668"/>
              <a:ext cx="163" cy="346"/>
              <a:chOff x="5259" y="2294"/>
              <a:chExt cx="177" cy="391"/>
            </a:xfrm>
          </p:grpSpPr>
          <p:sp>
            <p:nvSpPr>
              <p:cNvPr id="42" name="Oval 37"/>
              <p:cNvSpPr>
                <a:spLocks noChangeAspect="1" noChangeArrowheads="1"/>
              </p:cNvSpPr>
              <p:nvPr/>
            </p:nvSpPr>
            <p:spPr bwMode="auto">
              <a:xfrm>
                <a:off x="5259" y="2502"/>
                <a:ext cx="78" cy="7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5280" y="2294"/>
                <a:ext cx="156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" sz="3600" dirty="0">
                    <a:solidFill>
                      <a:schemeClr val="tx1"/>
                    </a:solidFill>
                  </a:rPr>
                  <a:t>_</a:t>
                </a:r>
                <a:endParaRPr lang="es-AR" sz="3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39"/>
            <p:cNvGrpSpPr>
              <a:grpSpLocks/>
            </p:cNvGrpSpPr>
            <p:nvPr/>
          </p:nvGrpSpPr>
          <p:grpSpPr bwMode="auto">
            <a:xfrm>
              <a:off x="4413" y="2931"/>
              <a:ext cx="162" cy="346"/>
              <a:chOff x="5259" y="2294"/>
              <a:chExt cx="176" cy="391"/>
            </a:xfrm>
          </p:grpSpPr>
          <p:sp>
            <p:nvSpPr>
              <p:cNvPr id="40" name="Oval 40"/>
              <p:cNvSpPr>
                <a:spLocks noChangeAspect="1" noChangeArrowheads="1"/>
              </p:cNvSpPr>
              <p:nvPr/>
            </p:nvSpPr>
            <p:spPr bwMode="auto">
              <a:xfrm>
                <a:off x="5259" y="2502"/>
                <a:ext cx="78" cy="7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ext Box 41"/>
              <p:cNvSpPr txBox="1">
                <a:spLocks noChangeAspect="1" noChangeArrowheads="1"/>
              </p:cNvSpPr>
              <p:nvPr/>
            </p:nvSpPr>
            <p:spPr bwMode="auto">
              <a:xfrm>
                <a:off x="5279" y="2294"/>
                <a:ext cx="156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" sz="3600">
                    <a:solidFill>
                      <a:schemeClr val="tx1"/>
                    </a:solidFill>
                  </a:rPr>
                  <a:t>_</a:t>
                </a:r>
                <a:endParaRPr lang="es-AR" sz="3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42"/>
            <p:cNvGrpSpPr>
              <a:grpSpLocks/>
            </p:cNvGrpSpPr>
            <p:nvPr/>
          </p:nvGrpSpPr>
          <p:grpSpPr bwMode="auto">
            <a:xfrm>
              <a:off x="3880" y="2093"/>
              <a:ext cx="152" cy="346"/>
              <a:chOff x="5259" y="2294"/>
              <a:chExt cx="165" cy="391"/>
            </a:xfrm>
          </p:grpSpPr>
          <p:sp>
            <p:nvSpPr>
              <p:cNvPr id="38" name="Oval 43"/>
              <p:cNvSpPr>
                <a:spLocks noChangeAspect="1" noChangeArrowheads="1"/>
              </p:cNvSpPr>
              <p:nvPr/>
            </p:nvSpPr>
            <p:spPr bwMode="auto">
              <a:xfrm>
                <a:off x="5259" y="2502"/>
                <a:ext cx="78" cy="7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 Box 44"/>
              <p:cNvSpPr txBox="1">
                <a:spLocks noChangeAspect="1" noChangeArrowheads="1"/>
              </p:cNvSpPr>
              <p:nvPr/>
            </p:nvSpPr>
            <p:spPr bwMode="auto">
              <a:xfrm>
                <a:off x="5279" y="2294"/>
                <a:ext cx="145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" sz="3600">
                    <a:solidFill>
                      <a:schemeClr val="tx1"/>
                    </a:solidFill>
                  </a:rPr>
                  <a:t>_</a:t>
                </a:r>
                <a:endParaRPr lang="es-AR" sz="3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45"/>
            <p:cNvGrpSpPr>
              <a:grpSpLocks/>
            </p:cNvGrpSpPr>
            <p:nvPr/>
          </p:nvGrpSpPr>
          <p:grpSpPr bwMode="auto">
            <a:xfrm>
              <a:off x="4903" y="1234"/>
              <a:ext cx="162" cy="346"/>
              <a:chOff x="5259" y="2294"/>
              <a:chExt cx="176" cy="391"/>
            </a:xfrm>
          </p:grpSpPr>
          <p:sp>
            <p:nvSpPr>
              <p:cNvPr id="36" name="Oval 46"/>
              <p:cNvSpPr>
                <a:spLocks noChangeAspect="1" noChangeArrowheads="1"/>
              </p:cNvSpPr>
              <p:nvPr/>
            </p:nvSpPr>
            <p:spPr bwMode="auto">
              <a:xfrm>
                <a:off x="5259" y="2502"/>
                <a:ext cx="78" cy="7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 Box 47"/>
              <p:cNvSpPr txBox="1">
                <a:spLocks noChangeAspect="1" noChangeArrowheads="1"/>
              </p:cNvSpPr>
              <p:nvPr/>
            </p:nvSpPr>
            <p:spPr bwMode="auto">
              <a:xfrm>
                <a:off x="5279" y="2294"/>
                <a:ext cx="156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" sz="3600">
                    <a:solidFill>
                      <a:schemeClr val="tx1"/>
                    </a:solidFill>
                  </a:rPr>
                  <a:t>_</a:t>
                </a:r>
                <a:endParaRPr lang="es-AR" sz="3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48"/>
            <p:cNvGrpSpPr>
              <a:grpSpLocks/>
            </p:cNvGrpSpPr>
            <p:nvPr/>
          </p:nvGrpSpPr>
          <p:grpSpPr bwMode="auto">
            <a:xfrm>
              <a:off x="4878" y="2773"/>
              <a:ext cx="162" cy="345"/>
              <a:chOff x="5259" y="2294"/>
              <a:chExt cx="176" cy="390"/>
            </a:xfrm>
          </p:grpSpPr>
          <p:sp>
            <p:nvSpPr>
              <p:cNvPr id="34" name="Oval 49"/>
              <p:cNvSpPr>
                <a:spLocks noChangeAspect="1" noChangeArrowheads="1"/>
              </p:cNvSpPr>
              <p:nvPr/>
            </p:nvSpPr>
            <p:spPr bwMode="auto">
              <a:xfrm>
                <a:off x="5259" y="2502"/>
                <a:ext cx="78" cy="7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5279" y="2294"/>
                <a:ext cx="156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" sz="3600">
                    <a:solidFill>
                      <a:schemeClr val="tx1"/>
                    </a:solidFill>
                  </a:rPr>
                  <a:t>_</a:t>
                </a:r>
                <a:endParaRPr lang="es-AR" sz="3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3868" y="2734"/>
              <a:ext cx="162" cy="345"/>
              <a:chOff x="5259" y="2294"/>
              <a:chExt cx="176" cy="390"/>
            </a:xfrm>
          </p:grpSpPr>
          <p:sp>
            <p:nvSpPr>
              <p:cNvPr id="32" name="Oval 52"/>
              <p:cNvSpPr>
                <a:spLocks noChangeAspect="1" noChangeArrowheads="1"/>
              </p:cNvSpPr>
              <p:nvPr/>
            </p:nvSpPr>
            <p:spPr bwMode="auto">
              <a:xfrm>
                <a:off x="5259" y="2502"/>
                <a:ext cx="78" cy="7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5279" y="2294"/>
                <a:ext cx="156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" sz="3600">
                    <a:solidFill>
                      <a:schemeClr val="tx1"/>
                    </a:solidFill>
                  </a:rPr>
                  <a:t>_</a:t>
                </a:r>
                <a:endParaRPr lang="es-AR" sz="3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54"/>
            <p:cNvGrpSpPr>
              <a:grpSpLocks/>
            </p:cNvGrpSpPr>
            <p:nvPr/>
          </p:nvGrpSpPr>
          <p:grpSpPr bwMode="auto">
            <a:xfrm>
              <a:off x="3615" y="2446"/>
              <a:ext cx="162" cy="345"/>
              <a:chOff x="5259" y="2294"/>
              <a:chExt cx="176" cy="390"/>
            </a:xfrm>
          </p:grpSpPr>
          <p:sp>
            <p:nvSpPr>
              <p:cNvPr id="30" name="Oval 55"/>
              <p:cNvSpPr>
                <a:spLocks noChangeAspect="1" noChangeArrowheads="1"/>
              </p:cNvSpPr>
              <p:nvPr/>
            </p:nvSpPr>
            <p:spPr bwMode="auto">
              <a:xfrm>
                <a:off x="5259" y="2502"/>
                <a:ext cx="78" cy="7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 Box 56"/>
              <p:cNvSpPr txBox="1">
                <a:spLocks noChangeAspect="1" noChangeArrowheads="1"/>
              </p:cNvSpPr>
              <p:nvPr/>
            </p:nvSpPr>
            <p:spPr bwMode="auto">
              <a:xfrm>
                <a:off x="5279" y="2294"/>
                <a:ext cx="156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" sz="3600" dirty="0">
                    <a:solidFill>
                      <a:schemeClr val="tx1"/>
                    </a:solidFill>
                  </a:rPr>
                  <a:t>_</a:t>
                </a:r>
                <a:endParaRPr lang="es-AR" sz="3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57"/>
            <p:cNvGrpSpPr>
              <a:grpSpLocks/>
            </p:cNvGrpSpPr>
            <p:nvPr/>
          </p:nvGrpSpPr>
          <p:grpSpPr bwMode="auto">
            <a:xfrm>
              <a:off x="3520" y="2008"/>
              <a:ext cx="163" cy="346"/>
              <a:chOff x="5259" y="2294"/>
              <a:chExt cx="177" cy="391"/>
            </a:xfrm>
          </p:grpSpPr>
          <p:sp>
            <p:nvSpPr>
              <p:cNvPr id="28" name="Oval 58"/>
              <p:cNvSpPr>
                <a:spLocks noChangeAspect="1" noChangeArrowheads="1"/>
              </p:cNvSpPr>
              <p:nvPr/>
            </p:nvSpPr>
            <p:spPr bwMode="auto">
              <a:xfrm>
                <a:off x="5259" y="2502"/>
                <a:ext cx="78" cy="7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 Box 59"/>
              <p:cNvSpPr txBox="1">
                <a:spLocks noChangeAspect="1" noChangeArrowheads="1"/>
              </p:cNvSpPr>
              <p:nvPr/>
            </p:nvSpPr>
            <p:spPr bwMode="auto">
              <a:xfrm>
                <a:off x="5280" y="2294"/>
                <a:ext cx="156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" sz="3600">
                    <a:solidFill>
                      <a:schemeClr val="tx1"/>
                    </a:solidFill>
                  </a:rPr>
                  <a:t>_</a:t>
                </a:r>
                <a:endParaRPr lang="es-AR" sz="3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63"/>
            <p:cNvGrpSpPr>
              <a:grpSpLocks/>
            </p:cNvGrpSpPr>
            <p:nvPr/>
          </p:nvGrpSpPr>
          <p:grpSpPr bwMode="auto">
            <a:xfrm>
              <a:off x="4439" y="1117"/>
              <a:ext cx="165" cy="346"/>
              <a:chOff x="5259" y="2294"/>
              <a:chExt cx="165" cy="346"/>
            </a:xfrm>
          </p:grpSpPr>
          <p:sp>
            <p:nvSpPr>
              <p:cNvPr id="26" name="Oval 64"/>
              <p:cNvSpPr>
                <a:spLocks noChangeAspect="1" noChangeArrowheads="1"/>
              </p:cNvSpPr>
              <p:nvPr/>
            </p:nvSpPr>
            <p:spPr bwMode="auto">
              <a:xfrm>
                <a:off x="5259" y="2502"/>
                <a:ext cx="78" cy="7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 Box 65"/>
              <p:cNvSpPr txBox="1">
                <a:spLocks noChangeAspect="1" noChangeArrowheads="1"/>
              </p:cNvSpPr>
              <p:nvPr/>
            </p:nvSpPr>
            <p:spPr bwMode="auto">
              <a:xfrm>
                <a:off x="5280" y="2294"/>
                <a:ext cx="144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" sz="3600">
                    <a:solidFill>
                      <a:schemeClr val="tx1"/>
                    </a:solidFill>
                  </a:rPr>
                  <a:t>_</a:t>
                </a:r>
                <a:endParaRPr lang="es-AR" sz="36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4" name="2 Marcador de contenido"/>
          <p:cNvSpPr txBox="1">
            <a:spLocks/>
          </p:cNvSpPr>
          <p:nvPr/>
        </p:nvSpPr>
        <p:spPr>
          <a:xfrm>
            <a:off x="642910" y="5929306"/>
            <a:ext cx="4857784" cy="71440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</a:pPr>
            <a:r>
              <a:rPr lang="es-AR" sz="3200" dirty="0">
                <a:solidFill>
                  <a:srgbClr val="FF0000"/>
                </a:solidFill>
              </a:rPr>
              <a:t>Modelo Atómico de 1909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5" name="64 Imagen" descr="Logo Radioprotecció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uclear_logo_by_anamorphi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96" y="1500198"/>
            <a:ext cx="6072200" cy="4857760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s-AR" dirty="0"/>
              <a:t>Fin de la presentación</a:t>
            </a: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6072230" y="5858450"/>
            <a:ext cx="2928926" cy="78526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s-AR" sz="2000" b="1" dirty="0" err="1"/>
              <a:t>Dr</a:t>
            </a: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s-A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Carlos Sosa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s-AR" sz="2000" b="1" dirty="0"/>
              <a:t>c</a:t>
            </a:r>
            <a:r>
              <a:rPr lang="es-AR" sz="2000" b="1" baseline="0" dirty="0"/>
              <a:t>arlos.sosa@unc.edu.ar</a:t>
            </a:r>
            <a:endParaRPr kumimoji="0" lang="es-A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Imagen" descr="logocut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072074"/>
            <a:ext cx="1143008" cy="15474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El átomo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775191"/>
            <a:ext cx="5114932" cy="4439891"/>
          </a:xfrm>
        </p:spPr>
        <p:txBody>
          <a:bodyPr/>
          <a:lstStyle/>
          <a:p>
            <a:pPr>
              <a:buNone/>
            </a:pPr>
            <a:r>
              <a:rPr lang="es-AR" dirty="0" err="1"/>
              <a:t>Bohr</a:t>
            </a:r>
            <a:r>
              <a:rPr lang="es-AR" dirty="0"/>
              <a:t> (1885-1962)</a:t>
            </a:r>
          </a:p>
          <a:p>
            <a:pPr>
              <a:buNone/>
            </a:pPr>
            <a:endParaRPr lang="es-AR" dirty="0"/>
          </a:p>
          <a:p>
            <a:pPr>
              <a:buNone/>
            </a:pPr>
            <a:r>
              <a:rPr lang="es-AR" dirty="0"/>
              <a:t>-Núcleo  muy pequeño en el centro con cargas positivas, rodeado por electrones  distribuidos en orbitas o niveles de energía.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5357818" y="2624148"/>
            <a:ext cx="3727477" cy="4019562"/>
            <a:chOff x="4702175" y="1268413"/>
            <a:chExt cx="4283075" cy="4537075"/>
          </a:xfrm>
        </p:grpSpPr>
        <p:grpSp>
          <p:nvGrpSpPr>
            <p:cNvPr id="5" name="Group 2"/>
            <p:cNvGrpSpPr>
              <a:grpSpLocks noChangeAspect="1"/>
            </p:cNvGrpSpPr>
            <p:nvPr/>
          </p:nvGrpSpPr>
          <p:grpSpPr bwMode="auto">
            <a:xfrm>
              <a:off x="6611943" y="3390900"/>
              <a:ext cx="474663" cy="495301"/>
              <a:chOff x="4272" y="1296"/>
              <a:chExt cx="1003" cy="1046"/>
            </a:xfrm>
          </p:grpSpPr>
          <p:pic>
            <p:nvPicPr>
              <p:cNvPr id="67" name="Picture 3" descr="BD21312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416" y="1488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4" descr="BD21312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464" y="1872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5" descr="BD21312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800" y="1488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0" name="Group 6"/>
              <p:cNvGrpSpPr>
                <a:grpSpLocks noChangeAspect="1"/>
              </p:cNvGrpSpPr>
              <p:nvPr/>
            </p:nvGrpSpPr>
            <p:grpSpPr bwMode="auto">
              <a:xfrm>
                <a:off x="4272" y="1296"/>
                <a:ext cx="1003" cy="1046"/>
                <a:chOff x="4272" y="1296"/>
                <a:chExt cx="1003" cy="1046"/>
              </a:xfrm>
            </p:grpSpPr>
            <p:pic>
              <p:nvPicPr>
                <p:cNvPr id="72" name="Picture 7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272" y="1632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3" name="Picture 8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94" y="1632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4" name="Picture 9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896" y="1632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" name="Picture 10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94" y="1296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6" name="Picture 11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94" y="1963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71" name="Picture 12" descr="BD21312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800" y="1872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6 Grupo"/>
            <p:cNvGrpSpPr>
              <a:grpSpLocks/>
            </p:cNvGrpSpPr>
            <p:nvPr/>
          </p:nvGrpSpPr>
          <p:grpSpPr bwMode="auto">
            <a:xfrm>
              <a:off x="5724525" y="2160588"/>
              <a:ext cx="2317750" cy="2667000"/>
              <a:chOff x="5724525" y="2160896"/>
              <a:chExt cx="2317750" cy="2667000"/>
            </a:xfrm>
          </p:grpSpPr>
          <p:sp>
            <p:nvSpPr>
              <p:cNvPr id="60" name="Oval 18"/>
              <p:cNvSpPr>
                <a:spLocks noChangeAspect="1" noChangeArrowheads="1"/>
              </p:cNvSpPr>
              <p:nvPr/>
            </p:nvSpPr>
            <p:spPr bwMode="auto">
              <a:xfrm>
                <a:off x="5724525" y="2482850"/>
                <a:ext cx="2317750" cy="2317750"/>
              </a:xfrm>
              <a:prstGeom prst="ellips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1" name="Group 22"/>
              <p:cNvGrpSpPr>
                <a:grpSpLocks/>
              </p:cNvGrpSpPr>
              <p:nvPr/>
            </p:nvGrpSpPr>
            <p:grpSpPr bwMode="auto">
              <a:xfrm>
                <a:off x="7205663" y="2160896"/>
                <a:ext cx="123825" cy="549275"/>
                <a:chOff x="5259" y="2294"/>
                <a:chExt cx="78" cy="346"/>
              </a:xfrm>
            </p:grpSpPr>
            <p:sp>
              <p:nvSpPr>
                <p:cNvPr id="65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5259" y="2502"/>
                  <a:ext cx="78" cy="7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Text Box 2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0" y="2294"/>
                  <a:ext cx="0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" name="Group 28"/>
              <p:cNvGrpSpPr>
                <a:grpSpLocks/>
              </p:cNvGrpSpPr>
              <p:nvPr/>
            </p:nvGrpSpPr>
            <p:grpSpPr bwMode="auto">
              <a:xfrm>
                <a:off x="6289675" y="4278621"/>
                <a:ext cx="123825" cy="549275"/>
                <a:chOff x="5259" y="2294"/>
                <a:chExt cx="78" cy="346"/>
              </a:xfrm>
            </p:grpSpPr>
            <p:sp>
              <p:nvSpPr>
                <p:cNvPr id="63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5259" y="2502"/>
                  <a:ext cx="78" cy="7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Text Box 3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0" y="2294"/>
                  <a:ext cx="0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" name="6 Grupo"/>
            <p:cNvGrpSpPr>
              <a:grpSpLocks/>
            </p:cNvGrpSpPr>
            <p:nvPr/>
          </p:nvGrpSpPr>
          <p:grpSpPr bwMode="auto">
            <a:xfrm>
              <a:off x="5181600" y="1584325"/>
              <a:ext cx="3311525" cy="3902075"/>
              <a:chOff x="5181600" y="1584325"/>
              <a:chExt cx="3311525" cy="3902075"/>
            </a:xfrm>
          </p:grpSpPr>
          <p:sp>
            <p:nvSpPr>
              <p:cNvPr id="41" name="Oval 38"/>
              <p:cNvSpPr>
                <a:spLocks noChangeAspect="1" noChangeArrowheads="1"/>
              </p:cNvSpPr>
              <p:nvPr/>
            </p:nvSpPr>
            <p:spPr bwMode="auto">
              <a:xfrm>
                <a:off x="5181600" y="1981200"/>
                <a:ext cx="3311525" cy="3311525"/>
              </a:xfrm>
              <a:prstGeom prst="ellips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s-ES_tradnl" sz="2400" b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2" name="Group 39"/>
              <p:cNvGrpSpPr>
                <a:grpSpLocks/>
              </p:cNvGrpSpPr>
              <p:nvPr/>
            </p:nvGrpSpPr>
            <p:grpSpPr bwMode="auto">
              <a:xfrm>
                <a:off x="8272463" y="4022725"/>
                <a:ext cx="123825" cy="549275"/>
                <a:chOff x="5259" y="2294"/>
                <a:chExt cx="78" cy="346"/>
              </a:xfrm>
            </p:grpSpPr>
            <p:sp>
              <p:nvSpPr>
                <p:cNvPr id="58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5259" y="2502"/>
                  <a:ext cx="78" cy="7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0" y="2294"/>
                  <a:ext cx="0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" name="Group 42"/>
              <p:cNvGrpSpPr>
                <a:grpSpLocks/>
              </p:cNvGrpSpPr>
              <p:nvPr/>
            </p:nvGrpSpPr>
            <p:grpSpPr bwMode="auto">
              <a:xfrm>
                <a:off x="5220072" y="2745589"/>
                <a:ext cx="123825" cy="549275"/>
                <a:chOff x="5259" y="2294"/>
                <a:chExt cx="78" cy="346"/>
              </a:xfrm>
            </p:grpSpPr>
            <p:sp>
              <p:nvSpPr>
                <p:cNvPr id="56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5259" y="2502"/>
                  <a:ext cx="78" cy="7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0" y="2294"/>
                  <a:ext cx="0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4" name="Group 45"/>
              <p:cNvGrpSpPr>
                <a:grpSpLocks/>
              </p:cNvGrpSpPr>
              <p:nvPr/>
            </p:nvGrpSpPr>
            <p:grpSpPr bwMode="auto">
              <a:xfrm>
                <a:off x="6596063" y="1584325"/>
                <a:ext cx="123825" cy="549275"/>
                <a:chOff x="5259" y="2294"/>
                <a:chExt cx="78" cy="346"/>
              </a:xfrm>
            </p:grpSpPr>
            <p:sp>
              <p:nvSpPr>
                <p:cNvPr id="54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5259" y="2502"/>
                  <a:ext cx="78" cy="7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0" y="2294"/>
                  <a:ext cx="0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5" name="Group 48"/>
              <p:cNvGrpSpPr>
                <a:grpSpLocks/>
              </p:cNvGrpSpPr>
              <p:nvPr/>
            </p:nvGrpSpPr>
            <p:grpSpPr bwMode="auto">
              <a:xfrm>
                <a:off x="8077200" y="2209800"/>
                <a:ext cx="123825" cy="549275"/>
                <a:chOff x="5259" y="2294"/>
                <a:chExt cx="78" cy="346"/>
              </a:xfrm>
            </p:grpSpPr>
            <p:sp>
              <p:nvSpPr>
                <p:cNvPr id="52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5259" y="2502"/>
                  <a:ext cx="78" cy="7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Text Box 5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0" y="2294"/>
                  <a:ext cx="0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6" name="Group 51"/>
              <p:cNvGrpSpPr>
                <a:grpSpLocks/>
              </p:cNvGrpSpPr>
              <p:nvPr/>
            </p:nvGrpSpPr>
            <p:grpSpPr bwMode="auto">
              <a:xfrm>
                <a:off x="6824663" y="4937125"/>
                <a:ext cx="123825" cy="549275"/>
                <a:chOff x="5259" y="2294"/>
                <a:chExt cx="78" cy="346"/>
              </a:xfrm>
            </p:grpSpPr>
            <p:sp>
              <p:nvSpPr>
                <p:cNvPr id="50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5259" y="2502"/>
                  <a:ext cx="78" cy="7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Text Box 5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0" y="2294"/>
                  <a:ext cx="0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7" name="Group 54"/>
              <p:cNvGrpSpPr>
                <a:grpSpLocks/>
              </p:cNvGrpSpPr>
              <p:nvPr/>
            </p:nvGrpSpPr>
            <p:grpSpPr bwMode="auto">
              <a:xfrm>
                <a:off x="5300663" y="4022725"/>
                <a:ext cx="123825" cy="549275"/>
                <a:chOff x="5259" y="2294"/>
                <a:chExt cx="78" cy="346"/>
              </a:xfrm>
            </p:grpSpPr>
            <p:sp>
              <p:nvSpPr>
                <p:cNvPr id="48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5259" y="2502"/>
                  <a:ext cx="78" cy="7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Text Box 5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0" y="2294"/>
                  <a:ext cx="0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" name="7 Grupo"/>
            <p:cNvGrpSpPr>
              <a:grpSpLocks/>
            </p:cNvGrpSpPr>
            <p:nvPr/>
          </p:nvGrpSpPr>
          <p:grpSpPr bwMode="auto">
            <a:xfrm>
              <a:off x="4702175" y="1268413"/>
              <a:ext cx="4283075" cy="4537075"/>
              <a:chOff x="4702368" y="1268760"/>
              <a:chExt cx="4283191" cy="4536504"/>
            </a:xfrm>
          </p:grpSpPr>
          <p:grpSp>
            <p:nvGrpSpPr>
              <p:cNvPr id="9" name="5 Grupo"/>
              <p:cNvGrpSpPr>
                <a:grpSpLocks/>
              </p:cNvGrpSpPr>
              <p:nvPr/>
            </p:nvGrpSpPr>
            <p:grpSpPr bwMode="auto">
              <a:xfrm>
                <a:off x="4702368" y="1295400"/>
                <a:ext cx="4283191" cy="4509864"/>
                <a:chOff x="4702368" y="1295400"/>
                <a:chExt cx="4283191" cy="4509864"/>
              </a:xfrm>
            </p:grpSpPr>
            <p:sp>
              <p:nvSpPr>
                <p:cNvPr id="22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4776788" y="1576388"/>
                  <a:ext cx="4138613" cy="4138613"/>
                </a:xfrm>
                <a:prstGeom prst="ellips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8861734" y="3192440"/>
                  <a:ext cx="123825" cy="549275"/>
                  <a:chOff x="5259" y="2294"/>
                  <a:chExt cx="78" cy="346"/>
                </a:xfrm>
              </p:grpSpPr>
              <p:sp>
                <p:nvSpPr>
                  <p:cNvPr id="39" name="Oval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59" y="2502"/>
                    <a:ext cx="78" cy="7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CC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0"/>
                      </a:spcBef>
                    </a:pPr>
                    <a:endParaRPr lang="es-ES_tradnl" sz="24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Text Box 6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280" y="2294"/>
                    <a:ext cx="0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AR" sz="36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5148064" y="2015629"/>
                  <a:ext cx="123825" cy="549275"/>
                  <a:chOff x="5259" y="2294"/>
                  <a:chExt cx="78" cy="346"/>
                </a:xfrm>
              </p:grpSpPr>
              <p:sp>
                <p:nvSpPr>
                  <p:cNvPr id="37" name="Oval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59" y="2502"/>
                    <a:ext cx="78" cy="7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CC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0"/>
                      </a:spcBef>
                    </a:pPr>
                    <a:endParaRPr lang="es-ES_tradnl" sz="24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" name="Text Box 6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280" y="2294"/>
                    <a:ext cx="0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AR" sz="36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7510463" y="1295400"/>
                  <a:ext cx="123825" cy="549275"/>
                  <a:chOff x="5259" y="2294"/>
                  <a:chExt cx="78" cy="346"/>
                </a:xfrm>
              </p:grpSpPr>
              <p:sp>
                <p:nvSpPr>
                  <p:cNvPr id="35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59" y="2502"/>
                    <a:ext cx="78" cy="7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CC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0"/>
                      </a:spcBef>
                    </a:pPr>
                    <a:endParaRPr lang="es-ES_tradnl" sz="24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Text Box 6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280" y="2294"/>
                    <a:ext cx="0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AR" sz="36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7362896" y="5255989"/>
                  <a:ext cx="123825" cy="549275"/>
                  <a:chOff x="5259" y="2294"/>
                  <a:chExt cx="78" cy="346"/>
                </a:xfrm>
              </p:grpSpPr>
              <p:sp>
                <p:nvSpPr>
                  <p:cNvPr id="33" name="Oval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59" y="2502"/>
                    <a:ext cx="78" cy="7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CC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0"/>
                      </a:spcBef>
                    </a:pPr>
                    <a:endParaRPr lang="es-ES_tradnl" sz="24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Text Box 7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280" y="2294"/>
                    <a:ext cx="0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AR" sz="36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6184215" y="5233966"/>
                  <a:ext cx="123825" cy="549275"/>
                  <a:chOff x="5259" y="2294"/>
                  <a:chExt cx="78" cy="346"/>
                </a:xfrm>
              </p:grpSpPr>
              <p:sp>
                <p:nvSpPr>
                  <p:cNvPr id="31" name="Oval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59" y="2502"/>
                    <a:ext cx="78" cy="7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CC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0"/>
                      </a:spcBef>
                    </a:pPr>
                    <a:endParaRPr lang="es-ES_tradnl" sz="24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" name="Text Box 7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280" y="2294"/>
                    <a:ext cx="0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AR" sz="36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702368" y="3239765"/>
                  <a:ext cx="123825" cy="549275"/>
                  <a:chOff x="5259" y="2294"/>
                  <a:chExt cx="78" cy="346"/>
                </a:xfrm>
              </p:grpSpPr>
              <p:sp>
                <p:nvSpPr>
                  <p:cNvPr id="29" name="Oval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59" y="2502"/>
                    <a:ext cx="78" cy="7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CC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0"/>
                      </a:spcBef>
                    </a:pPr>
                    <a:endParaRPr lang="es-ES_tradnl" sz="24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Text Box 7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280" y="2294"/>
                    <a:ext cx="0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AR" sz="360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0" name="Group 62"/>
              <p:cNvGrpSpPr>
                <a:grpSpLocks/>
              </p:cNvGrpSpPr>
              <p:nvPr/>
            </p:nvGrpSpPr>
            <p:grpSpPr bwMode="auto">
              <a:xfrm>
                <a:off x="6228184" y="1268760"/>
                <a:ext cx="123825" cy="549275"/>
                <a:chOff x="5259" y="2294"/>
                <a:chExt cx="78" cy="346"/>
              </a:xfrm>
            </p:grpSpPr>
            <p:sp>
              <p:nvSpPr>
                <p:cNvPr id="20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5259" y="2502"/>
                  <a:ext cx="78" cy="7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Text Box 6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0" y="2294"/>
                  <a:ext cx="0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Group 74"/>
              <p:cNvGrpSpPr>
                <a:grpSpLocks/>
              </p:cNvGrpSpPr>
              <p:nvPr/>
            </p:nvGrpSpPr>
            <p:grpSpPr bwMode="auto">
              <a:xfrm>
                <a:off x="5148064" y="4509120"/>
                <a:ext cx="123825" cy="549275"/>
                <a:chOff x="5259" y="2294"/>
                <a:chExt cx="78" cy="346"/>
              </a:xfrm>
            </p:grpSpPr>
            <p:sp>
              <p:nvSpPr>
                <p:cNvPr id="18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5259" y="2502"/>
                  <a:ext cx="78" cy="7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Text Box 7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0" y="2294"/>
                  <a:ext cx="0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68"/>
              <p:cNvGrpSpPr>
                <a:grpSpLocks/>
              </p:cNvGrpSpPr>
              <p:nvPr/>
            </p:nvGrpSpPr>
            <p:grpSpPr bwMode="auto">
              <a:xfrm>
                <a:off x="8427586" y="4517694"/>
                <a:ext cx="123825" cy="549275"/>
                <a:chOff x="5259" y="2294"/>
                <a:chExt cx="78" cy="346"/>
              </a:xfrm>
            </p:grpSpPr>
            <p:sp>
              <p:nvSpPr>
                <p:cNvPr id="16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5259" y="2502"/>
                  <a:ext cx="78" cy="7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ext Box 7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0" y="2294"/>
                  <a:ext cx="0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" name="Group 68"/>
              <p:cNvGrpSpPr>
                <a:grpSpLocks/>
              </p:cNvGrpSpPr>
              <p:nvPr/>
            </p:nvGrpSpPr>
            <p:grpSpPr bwMode="auto">
              <a:xfrm>
                <a:off x="8399011" y="1961544"/>
                <a:ext cx="123825" cy="549275"/>
                <a:chOff x="5259" y="2294"/>
                <a:chExt cx="78" cy="346"/>
              </a:xfrm>
            </p:grpSpPr>
            <p:sp>
              <p:nvSpPr>
                <p:cNvPr id="14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5259" y="2502"/>
                  <a:ext cx="78" cy="7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0"/>
                    </a:spcBef>
                  </a:pPr>
                  <a:endParaRPr lang="es-ES_tradnl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 Box 7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0" y="2294"/>
                  <a:ext cx="0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AR" sz="3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77" name="2 Marcador de contenido"/>
          <p:cNvSpPr txBox="1">
            <a:spLocks/>
          </p:cNvSpPr>
          <p:nvPr/>
        </p:nvSpPr>
        <p:spPr>
          <a:xfrm>
            <a:off x="500034" y="5929306"/>
            <a:ext cx="4857784" cy="71440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</a:pPr>
            <a:r>
              <a:rPr lang="es-AR" sz="3200" dirty="0">
                <a:solidFill>
                  <a:srgbClr val="FF0000"/>
                </a:solidFill>
              </a:rPr>
              <a:t>Modelo Atómico de 1913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8" name="77 Imagen" descr="Logo Radioprotecció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El átomo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5191"/>
            <a:ext cx="4757742" cy="4011263"/>
          </a:xfrm>
        </p:spPr>
        <p:txBody>
          <a:bodyPr>
            <a:normAutofit fontScale="85000" lnSpcReduction="10000"/>
          </a:bodyPr>
          <a:lstStyle/>
          <a:p>
            <a:r>
              <a:rPr lang="es-AR" dirty="0"/>
              <a:t>Los electrones son partículas muy pequeñas. No es posible determinar exactamente su posición y velocidad. Se puede encontrar una probabilidad de ubicarlo en una dada región de la órbita, por lo que se los representa como una “especie de nube” alrededor del núcleo. 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5143504" y="2714620"/>
            <a:ext cx="3660775" cy="3584575"/>
            <a:chOff x="5105400" y="1600200"/>
            <a:chExt cx="3660775" cy="3584575"/>
          </a:xfrm>
        </p:grpSpPr>
        <p:grpSp>
          <p:nvGrpSpPr>
            <p:cNvPr id="5" name="Group 2"/>
            <p:cNvGrpSpPr>
              <a:grpSpLocks noChangeAspect="1"/>
            </p:cNvGrpSpPr>
            <p:nvPr/>
          </p:nvGrpSpPr>
          <p:grpSpPr bwMode="auto">
            <a:xfrm>
              <a:off x="6629400" y="3276600"/>
              <a:ext cx="474663" cy="495301"/>
              <a:chOff x="4272" y="1296"/>
              <a:chExt cx="1003" cy="1046"/>
            </a:xfrm>
          </p:grpSpPr>
          <p:pic>
            <p:nvPicPr>
              <p:cNvPr id="277" name="Picture 3" descr="BD21312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416" y="1488"/>
                <a:ext cx="384" cy="384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278" name="Picture 4" descr="BD21312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464" y="1872"/>
                <a:ext cx="384" cy="384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279" name="Picture 5" descr="BD21312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800" y="1488"/>
                <a:ext cx="384" cy="384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  <p:grpSp>
            <p:nvGrpSpPr>
              <p:cNvPr id="280" name="Group 6"/>
              <p:cNvGrpSpPr>
                <a:grpSpLocks noChangeAspect="1"/>
              </p:cNvGrpSpPr>
              <p:nvPr/>
            </p:nvGrpSpPr>
            <p:grpSpPr bwMode="auto">
              <a:xfrm>
                <a:off x="4272" y="1296"/>
                <a:ext cx="1003" cy="1046"/>
                <a:chOff x="4272" y="1296"/>
                <a:chExt cx="1003" cy="1046"/>
              </a:xfrm>
            </p:grpSpPr>
            <p:pic>
              <p:nvPicPr>
                <p:cNvPr id="282" name="Picture 7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272" y="1632"/>
                  <a:ext cx="379" cy="379"/>
                </a:xfrm>
                <a:prstGeom prst="rect">
                  <a:avLst/>
                </a:prstGeom>
                <a:noFill/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83" name="Picture 8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94" y="1632"/>
                  <a:ext cx="379" cy="379"/>
                </a:xfrm>
                <a:prstGeom prst="rect">
                  <a:avLst/>
                </a:prstGeom>
                <a:noFill/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84" name="Picture 9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896" y="1632"/>
                  <a:ext cx="379" cy="379"/>
                </a:xfrm>
                <a:prstGeom prst="rect">
                  <a:avLst/>
                </a:prstGeom>
                <a:noFill/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85" name="Picture 10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94" y="1296"/>
                  <a:ext cx="379" cy="379"/>
                </a:xfrm>
                <a:prstGeom prst="rect">
                  <a:avLst/>
                </a:prstGeom>
                <a:noFill/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86" name="Picture 11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94" y="1963"/>
                  <a:ext cx="379" cy="379"/>
                </a:xfrm>
                <a:prstGeom prst="rect">
                  <a:avLst/>
                </a:prstGeom>
                <a:noFill/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</p:pic>
          </p:grpSp>
          <p:pic>
            <p:nvPicPr>
              <p:cNvPr id="281" name="Picture 12" descr="BD21312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800" y="1872"/>
                <a:ext cx="384" cy="384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 rot="20685684">
              <a:off x="6019806" y="2743197"/>
              <a:ext cx="1371602" cy="1639889"/>
              <a:chOff x="3936" y="1728"/>
              <a:chExt cx="864" cy="1033"/>
            </a:xfrm>
          </p:grpSpPr>
          <p:sp>
            <p:nvSpPr>
              <p:cNvPr id="237" name="Oval 14"/>
              <p:cNvSpPr>
                <a:spLocks noChangeAspect="1" noChangeArrowheads="1"/>
              </p:cNvSpPr>
              <p:nvPr/>
            </p:nvSpPr>
            <p:spPr bwMode="auto">
              <a:xfrm>
                <a:off x="4291" y="220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38" name="Oval 15"/>
              <p:cNvSpPr>
                <a:spLocks noChangeAspect="1" noChangeArrowheads="1"/>
              </p:cNvSpPr>
              <p:nvPr/>
            </p:nvSpPr>
            <p:spPr bwMode="auto">
              <a:xfrm>
                <a:off x="4128" y="249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39" name="Oval 16"/>
              <p:cNvSpPr>
                <a:spLocks noChangeAspect="1" noChangeArrowheads="1"/>
              </p:cNvSpPr>
              <p:nvPr/>
            </p:nvSpPr>
            <p:spPr bwMode="auto">
              <a:xfrm>
                <a:off x="4368" y="175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40" name="Oval 17"/>
              <p:cNvSpPr>
                <a:spLocks noChangeAspect="1" noChangeArrowheads="1"/>
              </p:cNvSpPr>
              <p:nvPr/>
            </p:nvSpPr>
            <p:spPr bwMode="auto">
              <a:xfrm>
                <a:off x="4272" y="264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41" name="Oval 18"/>
              <p:cNvSpPr>
                <a:spLocks noChangeAspect="1" noChangeArrowheads="1"/>
              </p:cNvSpPr>
              <p:nvPr/>
            </p:nvSpPr>
            <p:spPr bwMode="auto">
              <a:xfrm>
                <a:off x="4656" y="230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42" name="Oval 19"/>
              <p:cNvSpPr>
                <a:spLocks noChangeAspect="1" noChangeArrowheads="1"/>
              </p:cNvSpPr>
              <p:nvPr/>
            </p:nvSpPr>
            <p:spPr bwMode="auto">
              <a:xfrm>
                <a:off x="4080" y="172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43" name="Oval 20"/>
              <p:cNvSpPr>
                <a:spLocks noChangeAspect="1" noChangeArrowheads="1"/>
              </p:cNvSpPr>
              <p:nvPr/>
            </p:nvSpPr>
            <p:spPr bwMode="auto">
              <a:xfrm>
                <a:off x="4080" y="220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44" name="Oval 21"/>
              <p:cNvSpPr>
                <a:spLocks noChangeAspect="1" noChangeArrowheads="1"/>
              </p:cNvSpPr>
              <p:nvPr/>
            </p:nvSpPr>
            <p:spPr bwMode="auto">
              <a:xfrm>
                <a:off x="4560" y="220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45" name="Oval 22"/>
              <p:cNvSpPr>
                <a:spLocks noChangeAspect="1" noChangeArrowheads="1"/>
              </p:cNvSpPr>
              <p:nvPr/>
            </p:nvSpPr>
            <p:spPr bwMode="auto">
              <a:xfrm>
                <a:off x="4224" y="201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46" name="Oval 23"/>
              <p:cNvSpPr>
                <a:spLocks noChangeAspect="1" noChangeArrowheads="1"/>
              </p:cNvSpPr>
              <p:nvPr/>
            </p:nvSpPr>
            <p:spPr bwMode="auto">
              <a:xfrm>
                <a:off x="4656" y="259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47" name="Oval 24"/>
              <p:cNvSpPr>
                <a:spLocks noChangeAspect="1" noChangeArrowheads="1"/>
              </p:cNvSpPr>
              <p:nvPr/>
            </p:nvSpPr>
            <p:spPr bwMode="auto">
              <a:xfrm>
                <a:off x="4512" y="249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48" name="Oval 25"/>
              <p:cNvSpPr>
                <a:spLocks noChangeAspect="1" noChangeArrowheads="1"/>
              </p:cNvSpPr>
              <p:nvPr/>
            </p:nvSpPr>
            <p:spPr bwMode="auto">
              <a:xfrm>
                <a:off x="4416" y="206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49" name="Oval 26"/>
              <p:cNvSpPr>
                <a:spLocks noChangeAspect="1" noChangeArrowheads="1"/>
              </p:cNvSpPr>
              <p:nvPr/>
            </p:nvSpPr>
            <p:spPr bwMode="auto">
              <a:xfrm>
                <a:off x="4395" y="254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50" name="Oval 27"/>
              <p:cNvSpPr>
                <a:spLocks noChangeAspect="1" noChangeArrowheads="1"/>
              </p:cNvSpPr>
              <p:nvPr/>
            </p:nvSpPr>
            <p:spPr bwMode="auto">
              <a:xfrm>
                <a:off x="4491" y="263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51" name="Oval 28"/>
              <p:cNvSpPr>
                <a:spLocks noChangeAspect="1" noChangeArrowheads="1"/>
              </p:cNvSpPr>
              <p:nvPr/>
            </p:nvSpPr>
            <p:spPr bwMode="auto">
              <a:xfrm>
                <a:off x="4416" y="240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52" name="Oval 29"/>
              <p:cNvSpPr>
                <a:spLocks noChangeAspect="1" noChangeArrowheads="1"/>
              </p:cNvSpPr>
              <p:nvPr/>
            </p:nvSpPr>
            <p:spPr bwMode="auto">
              <a:xfrm>
                <a:off x="3984" y="244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53" name="Oval 30"/>
              <p:cNvSpPr>
                <a:spLocks noChangeAspect="1" noChangeArrowheads="1"/>
              </p:cNvSpPr>
              <p:nvPr/>
            </p:nvSpPr>
            <p:spPr bwMode="auto">
              <a:xfrm>
                <a:off x="4491" y="2329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54" name="Oval 31"/>
              <p:cNvSpPr>
                <a:spLocks noChangeAspect="1" noChangeArrowheads="1"/>
              </p:cNvSpPr>
              <p:nvPr/>
            </p:nvSpPr>
            <p:spPr bwMode="auto">
              <a:xfrm>
                <a:off x="4587" y="242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55" name="Oval 32"/>
              <p:cNvSpPr>
                <a:spLocks noChangeAspect="1" noChangeArrowheads="1"/>
              </p:cNvSpPr>
              <p:nvPr/>
            </p:nvSpPr>
            <p:spPr bwMode="auto">
              <a:xfrm>
                <a:off x="4750" y="242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56" name="Oval 33"/>
              <p:cNvSpPr>
                <a:spLocks noChangeAspect="1" noChangeArrowheads="1"/>
              </p:cNvSpPr>
              <p:nvPr/>
            </p:nvSpPr>
            <p:spPr bwMode="auto">
              <a:xfrm>
                <a:off x="4608" y="249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57" name="Oval 34"/>
              <p:cNvSpPr>
                <a:spLocks noChangeAspect="1" noChangeArrowheads="1"/>
              </p:cNvSpPr>
              <p:nvPr/>
            </p:nvSpPr>
            <p:spPr bwMode="auto">
              <a:xfrm>
                <a:off x="3984" y="261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58" name="Oval 35"/>
              <p:cNvSpPr>
                <a:spLocks noChangeAspect="1" noChangeArrowheads="1"/>
              </p:cNvSpPr>
              <p:nvPr/>
            </p:nvSpPr>
            <p:spPr bwMode="auto">
              <a:xfrm>
                <a:off x="4147" y="261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59" name="Oval 36"/>
              <p:cNvSpPr>
                <a:spLocks noChangeAspect="1" noChangeArrowheads="1"/>
              </p:cNvSpPr>
              <p:nvPr/>
            </p:nvSpPr>
            <p:spPr bwMode="auto">
              <a:xfrm>
                <a:off x="4195" y="2711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60" name="Oval 37"/>
              <p:cNvSpPr>
                <a:spLocks noChangeAspect="1" noChangeArrowheads="1"/>
              </p:cNvSpPr>
              <p:nvPr/>
            </p:nvSpPr>
            <p:spPr bwMode="auto">
              <a:xfrm>
                <a:off x="3984" y="230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61" name="Oval 38"/>
              <p:cNvSpPr>
                <a:spLocks noChangeAspect="1" noChangeArrowheads="1"/>
              </p:cNvSpPr>
              <p:nvPr/>
            </p:nvSpPr>
            <p:spPr bwMode="auto">
              <a:xfrm>
                <a:off x="4080" y="240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62" name="Oval 39"/>
              <p:cNvSpPr>
                <a:spLocks noChangeAspect="1" noChangeArrowheads="1"/>
              </p:cNvSpPr>
              <p:nvPr/>
            </p:nvSpPr>
            <p:spPr bwMode="auto">
              <a:xfrm>
                <a:off x="4243" y="240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63" name="Oval 40"/>
              <p:cNvSpPr>
                <a:spLocks noChangeAspect="1" noChangeArrowheads="1"/>
              </p:cNvSpPr>
              <p:nvPr/>
            </p:nvSpPr>
            <p:spPr bwMode="auto">
              <a:xfrm>
                <a:off x="4291" y="249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64" name="Oval 41"/>
              <p:cNvSpPr>
                <a:spLocks noChangeAspect="1" noChangeArrowheads="1"/>
              </p:cNvSpPr>
              <p:nvPr/>
            </p:nvSpPr>
            <p:spPr bwMode="auto">
              <a:xfrm>
                <a:off x="4491" y="2037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65" name="Oval 42"/>
              <p:cNvSpPr>
                <a:spLocks noChangeAspect="1" noChangeArrowheads="1"/>
              </p:cNvSpPr>
              <p:nvPr/>
            </p:nvSpPr>
            <p:spPr bwMode="auto">
              <a:xfrm>
                <a:off x="4587" y="213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66" name="Oval 43"/>
              <p:cNvSpPr>
                <a:spLocks noChangeAspect="1" noChangeArrowheads="1"/>
              </p:cNvSpPr>
              <p:nvPr/>
            </p:nvSpPr>
            <p:spPr bwMode="auto">
              <a:xfrm>
                <a:off x="4750" y="213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67" name="Oval 44"/>
              <p:cNvSpPr>
                <a:spLocks noChangeAspect="1" noChangeArrowheads="1"/>
              </p:cNvSpPr>
              <p:nvPr/>
            </p:nvSpPr>
            <p:spPr bwMode="auto">
              <a:xfrm>
                <a:off x="4464" y="215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68" name="Oval 45"/>
              <p:cNvSpPr>
                <a:spLocks noChangeAspect="1" noChangeArrowheads="1"/>
              </p:cNvSpPr>
              <p:nvPr/>
            </p:nvSpPr>
            <p:spPr bwMode="auto">
              <a:xfrm>
                <a:off x="4587" y="182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69" name="Oval 46"/>
              <p:cNvSpPr>
                <a:spLocks noChangeAspect="1" noChangeArrowheads="1"/>
              </p:cNvSpPr>
              <p:nvPr/>
            </p:nvSpPr>
            <p:spPr bwMode="auto">
              <a:xfrm>
                <a:off x="4683" y="192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70" name="Oval 47"/>
              <p:cNvSpPr>
                <a:spLocks noChangeAspect="1" noChangeArrowheads="1"/>
              </p:cNvSpPr>
              <p:nvPr/>
            </p:nvSpPr>
            <p:spPr bwMode="auto">
              <a:xfrm>
                <a:off x="3936" y="220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71" name="Oval 48"/>
              <p:cNvSpPr>
                <a:spLocks noChangeAspect="1" noChangeArrowheads="1"/>
              </p:cNvSpPr>
              <p:nvPr/>
            </p:nvSpPr>
            <p:spPr bwMode="auto">
              <a:xfrm>
                <a:off x="3984" y="201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72" name="Oval 49"/>
              <p:cNvSpPr>
                <a:spLocks noChangeAspect="1" noChangeArrowheads="1"/>
              </p:cNvSpPr>
              <p:nvPr/>
            </p:nvSpPr>
            <p:spPr bwMode="auto">
              <a:xfrm>
                <a:off x="4080" y="211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73" name="Oval 50"/>
              <p:cNvSpPr>
                <a:spLocks noChangeAspect="1" noChangeArrowheads="1"/>
              </p:cNvSpPr>
              <p:nvPr/>
            </p:nvSpPr>
            <p:spPr bwMode="auto">
              <a:xfrm>
                <a:off x="4243" y="211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74" name="Oval 51"/>
              <p:cNvSpPr>
                <a:spLocks noChangeAspect="1" noChangeArrowheads="1"/>
              </p:cNvSpPr>
              <p:nvPr/>
            </p:nvSpPr>
            <p:spPr bwMode="auto">
              <a:xfrm>
                <a:off x="4176" y="1897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75" name="Oval 52"/>
              <p:cNvSpPr>
                <a:spLocks noChangeAspect="1" noChangeArrowheads="1"/>
              </p:cNvSpPr>
              <p:nvPr/>
            </p:nvSpPr>
            <p:spPr bwMode="auto">
              <a:xfrm>
                <a:off x="4339" y="1897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76" name="Oval 53"/>
              <p:cNvSpPr>
                <a:spLocks noChangeAspect="1" noChangeArrowheads="1"/>
              </p:cNvSpPr>
              <p:nvPr/>
            </p:nvSpPr>
            <p:spPr bwMode="auto">
              <a:xfrm>
                <a:off x="4387" y="199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</p:grpSp>
        <p:grpSp>
          <p:nvGrpSpPr>
            <p:cNvPr id="7" name="Group 58"/>
            <p:cNvGrpSpPr>
              <a:grpSpLocks/>
            </p:cNvGrpSpPr>
            <p:nvPr/>
          </p:nvGrpSpPr>
          <p:grpSpPr bwMode="auto">
            <a:xfrm rot="20211313">
              <a:off x="5105398" y="1600200"/>
              <a:ext cx="3660775" cy="3584575"/>
              <a:chOff x="3216" y="1056"/>
              <a:chExt cx="2306" cy="2258"/>
            </a:xfrm>
          </p:grpSpPr>
          <p:sp>
            <p:nvSpPr>
              <p:cNvPr id="172" name="Oval 59"/>
              <p:cNvSpPr>
                <a:spLocks noChangeAspect="1" noChangeArrowheads="1"/>
              </p:cNvSpPr>
              <p:nvPr/>
            </p:nvSpPr>
            <p:spPr bwMode="auto">
              <a:xfrm>
                <a:off x="5184" y="302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73" name="Oval 60"/>
              <p:cNvSpPr>
                <a:spLocks noChangeAspect="1" noChangeArrowheads="1"/>
              </p:cNvSpPr>
              <p:nvPr/>
            </p:nvSpPr>
            <p:spPr bwMode="auto">
              <a:xfrm>
                <a:off x="3552" y="230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74" name="Oval 61"/>
              <p:cNvSpPr>
                <a:spLocks noChangeAspect="1" noChangeArrowheads="1"/>
              </p:cNvSpPr>
              <p:nvPr/>
            </p:nvSpPr>
            <p:spPr bwMode="auto">
              <a:xfrm>
                <a:off x="4176" y="326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75" name="Oval 62"/>
              <p:cNvSpPr>
                <a:spLocks noChangeAspect="1" noChangeArrowheads="1"/>
              </p:cNvSpPr>
              <p:nvPr/>
            </p:nvSpPr>
            <p:spPr bwMode="auto">
              <a:xfrm>
                <a:off x="5184" y="240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76" name="Oval 63"/>
              <p:cNvSpPr>
                <a:spLocks noChangeAspect="1" noChangeArrowheads="1"/>
              </p:cNvSpPr>
              <p:nvPr/>
            </p:nvSpPr>
            <p:spPr bwMode="auto">
              <a:xfrm>
                <a:off x="5472" y="206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77" name="Oval 64"/>
              <p:cNvSpPr>
                <a:spLocks noChangeAspect="1" noChangeArrowheads="1"/>
              </p:cNvSpPr>
              <p:nvPr/>
            </p:nvSpPr>
            <p:spPr bwMode="auto">
              <a:xfrm>
                <a:off x="5472" y="259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78" name="Oval 65"/>
              <p:cNvSpPr>
                <a:spLocks noChangeAspect="1" noChangeArrowheads="1"/>
              </p:cNvSpPr>
              <p:nvPr/>
            </p:nvSpPr>
            <p:spPr bwMode="auto">
              <a:xfrm>
                <a:off x="3216" y="201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79" name="Oval 66"/>
              <p:cNvSpPr>
                <a:spLocks noChangeAspect="1" noChangeArrowheads="1"/>
              </p:cNvSpPr>
              <p:nvPr/>
            </p:nvSpPr>
            <p:spPr bwMode="auto">
              <a:xfrm>
                <a:off x="3264" y="264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80" name="Oval 67"/>
              <p:cNvSpPr>
                <a:spLocks noChangeAspect="1" noChangeArrowheads="1"/>
              </p:cNvSpPr>
              <p:nvPr/>
            </p:nvSpPr>
            <p:spPr bwMode="auto">
              <a:xfrm>
                <a:off x="4704" y="312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81" name="Oval 68"/>
              <p:cNvSpPr>
                <a:spLocks noChangeAspect="1" noChangeArrowheads="1"/>
              </p:cNvSpPr>
              <p:nvPr/>
            </p:nvSpPr>
            <p:spPr bwMode="auto">
              <a:xfrm>
                <a:off x="3696" y="312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82" name="Oval 69"/>
              <p:cNvSpPr>
                <a:spLocks noChangeAspect="1" noChangeArrowheads="1"/>
              </p:cNvSpPr>
              <p:nvPr/>
            </p:nvSpPr>
            <p:spPr bwMode="auto">
              <a:xfrm>
                <a:off x="4176" y="139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83" name="Oval 70"/>
              <p:cNvSpPr>
                <a:spLocks noChangeAspect="1" noChangeArrowheads="1"/>
              </p:cNvSpPr>
              <p:nvPr/>
            </p:nvSpPr>
            <p:spPr bwMode="auto">
              <a:xfrm>
                <a:off x="3408" y="148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84" name="Oval 71"/>
              <p:cNvSpPr>
                <a:spLocks noChangeAspect="1" noChangeArrowheads="1"/>
              </p:cNvSpPr>
              <p:nvPr/>
            </p:nvSpPr>
            <p:spPr bwMode="auto">
              <a:xfrm>
                <a:off x="4416" y="105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85" name="Oval 72"/>
              <p:cNvSpPr>
                <a:spLocks noChangeAspect="1" noChangeArrowheads="1"/>
              </p:cNvSpPr>
              <p:nvPr/>
            </p:nvSpPr>
            <p:spPr bwMode="auto">
              <a:xfrm>
                <a:off x="4675" y="165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86" name="Oval 73"/>
              <p:cNvSpPr>
                <a:spLocks noChangeAspect="1" noChangeArrowheads="1"/>
              </p:cNvSpPr>
              <p:nvPr/>
            </p:nvSpPr>
            <p:spPr bwMode="auto">
              <a:xfrm>
                <a:off x="3792" y="115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87" name="Oval 74"/>
              <p:cNvSpPr>
                <a:spLocks noChangeAspect="1" noChangeArrowheads="1"/>
              </p:cNvSpPr>
              <p:nvPr/>
            </p:nvSpPr>
            <p:spPr bwMode="auto">
              <a:xfrm>
                <a:off x="4608" y="139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88" name="Oval 75"/>
              <p:cNvSpPr>
                <a:spLocks noChangeAspect="1" noChangeArrowheads="1"/>
              </p:cNvSpPr>
              <p:nvPr/>
            </p:nvSpPr>
            <p:spPr bwMode="auto">
              <a:xfrm>
                <a:off x="5136" y="168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89" name="Oval 76"/>
              <p:cNvSpPr>
                <a:spLocks noChangeAspect="1" noChangeArrowheads="1"/>
              </p:cNvSpPr>
              <p:nvPr/>
            </p:nvSpPr>
            <p:spPr bwMode="auto">
              <a:xfrm>
                <a:off x="5088" y="124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90" name="Oval 77"/>
              <p:cNvSpPr>
                <a:spLocks noChangeAspect="1" noChangeArrowheads="1"/>
              </p:cNvSpPr>
              <p:nvPr/>
            </p:nvSpPr>
            <p:spPr bwMode="auto">
              <a:xfrm>
                <a:off x="3648" y="278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91" name="Oval 78"/>
              <p:cNvSpPr>
                <a:spLocks noChangeAspect="1" noChangeArrowheads="1"/>
              </p:cNvSpPr>
              <p:nvPr/>
            </p:nvSpPr>
            <p:spPr bwMode="auto">
              <a:xfrm>
                <a:off x="4224" y="292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92" name="Oval 79"/>
              <p:cNvSpPr>
                <a:spLocks noChangeAspect="1" noChangeArrowheads="1"/>
              </p:cNvSpPr>
              <p:nvPr/>
            </p:nvSpPr>
            <p:spPr bwMode="auto">
              <a:xfrm>
                <a:off x="3888" y="206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93" name="Oval 80"/>
              <p:cNvSpPr>
                <a:spLocks noChangeAspect="1" noChangeArrowheads="1"/>
              </p:cNvSpPr>
              <p:nvPr/>
            </p:nvSpPr>
            <p:spPr bwMode="auto">
              <a:xfrm>
                <a:off x="3888" y="2519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94" name="Oval 81"/>
              <p:cNvSpPr>
                <a:spLocks noChangeAspect="1" noChangeArrowheads="1"/>
              </p:cNvSpPr>
              <p:nvPr/>
            </p:nvSpPr>
            <p:spPr bwMode="auto">
              <a:xfrm>
                <a:off x="4894" y="201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95" name="Oval 82"/>
              <p:cNvSpPr>
                <a:spLocks noChangeAspect="1" noChangeArrowheads="1"/>
              </p:cNvSpPr>
              <p:nvPr/>
            </p:nvSpPr>
            <p:spPr bwMode="auto">
              <a:xfrm>
                <a:off x="3696" y="172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grpSp>
            <p:nvGrpSpPr>
              <p:cNvPr id="196" name="Group 83"/>
              <p:cNvGrpSpPr>
                <a:grpSpLocks/>
              </p:cNvGrpSpPr>
              <p:nvPr/>
            </p:nvGrpSpPr>
            <p:grpSpPr bwMode="auto">
              <a:xfrm>
                <a:off x="3936" y="1728"/>
                <a:ext cx="864" cy="1033"/>
                <a:chOff x="3936" y="1728"/>
                <a:chExt cx="864" cy="1033"/>
              </a:xfrm>
            </p:grpSpPr>
            <p:sp>
              <p:nvSpPr>
                <p:cNvPr id="197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4291" y="2206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198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2496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199" name="Oval 86"/>
                <p:cNvSpPr>
                  <a:spLocks noChangeAspect="1" noChangeArrowheads="1"/>
                </p:cNvSpPr>
                <p:nvPr/>
              </p:nvSpPr>
              <p:spPr bwMode="auto">
                <a:xfrm>
                  <a:off x="4368" y="1753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00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2640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01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4656" y="2304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02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080" y="1728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03" name="Oval 90"/>
                <p:cNvSpPr>
                  <a:spLocks noChangeAspect="1" noChangeArrowheads="1"/>
                </p:cNvSpPr>
                <p:nvPr/>
              </p:nvSpPr>
              <p:spPr bwMode="auto">
                <a:xfrm>
                  <a:off x="4080" y="2208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04" name="Oval 91"/>
                <p:cNvSpPr>
                  <a:spLocks noChangeAspect="1" noChangeArrowheads="1"/>
                </p:cNvSpPr>
                <p:nvPr/>
              </p:nvSpPr>
              <p:spPr bwMode="auto">
                <a:xfrm>
                  <a:off x="4560" y="2208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05" name="Oval 92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2014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06" name="Oval 93"/>
                <p:cNvSpPr>
                  <a:spLocks noChangeAspect="1" noChangeArrowheads="1"/>
                </p:cNvSpPr>
                <p:nvPr/>
              </p:nvSpPr>
              <p:spPr bwMode="auto">
                <a:xfrm>
                  <a:off x="4656" y="2592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07" name="Oval 9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2496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08" name="Oval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416" y="2064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09" name="Oval 96"/>
                <p:cNvSpPr>
                  <a:spLocks noChangeAspect="1" noChangeArrowheads="1"/>
                </p:cNvSpPr>
                <p:nvPr/>
              </p:nvSpPr>
              <p:spPr bwMode="auto">
                <a:xfrm>
                  <a:off x="4395" y="2542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10" name="Oval 97"/>
                <p:cNvSpPr>
                  <a:spLocks noChangeAspect="1" noChangeArrowheads="1"/>
                </p:cNvSpPr>
                <p:nvPr/>
              </p:nvSpPr>
              <p:spPr bwMode="auto">
                <a:xfrm>
                  <a:off x="4491" y="2638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11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4416" y="2400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12" name="Oval 99"/>
                <p:cNvSpPr>
                  <a:spLocks noChangeAspect="1" noChangeArrowheads="1"/>
                </p:cNvSpPr>
                <p:nvPr/>
              </p:nvSpPr>
              <p:spPr bwMode="auto">
                <a:xfrm>
                  <a:off x="3984" y="2448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13" name="Oval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4491" y="2329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14" name="Oval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4587" y="2425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15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4750" y="2425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16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4608" y="2496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17" name="Oval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3984" y="2615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18" name="Oval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4147" y="2615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19" name="Oval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4195" y="2711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20" name="Oval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3984" y="2306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21" name="Oval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4080" y="2402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22" name="Oval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4243" y="2402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23" name="Oval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91" y="2498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24" name="Oval 111"/>
                <p:cNvSpPr>
                  <a:spLocks noChangeAspect="1" noChangeArrowheads="1"/>
                </p:cNvSpPr>
                <p:nvPr/>
              </p:nvSpPr>
              <p:spPr bwMode="auto">
                <a:xfrm>
                  <a:off x="4491" y="2037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25" name="Oval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4587" y="2133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26" name="Oval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4750" y="2133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27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4464" y="2158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28" name="Oval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4587" y="1824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29" name="Oval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4683" y="1920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30" name="Oval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3936" y="2208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31" name="Oval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3984" y="2014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32" name="Oval 119"/>
                <p:cNvSpPr>
                  <a:spLocks noChangeAspect="1" noChangeArrowheads="1"/>
                </p:cNvSpPr>
                <p:nvPr/>
              </p:nvSpPr>
              <p:spPr bwMode="auto">
                <a:xfrm>
                  <a:off x="4080" y="2110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33" name="Oval 120"/>
                <p:cNvSpPr>
                  <a:spLocks noChangeAspect="1" noChangeArrowheads="1"/>
                </p:cNvSpPr>
                <p:nvPr/>
              </p:nvSpPr>
              <p:spPr bwMode="auto">
                <a:xfrm>
                  <a:off x="4243" y="2110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34" name="Oval 121"/>
                <p:cNvSpPr>
                  <a:spLocks noChangeAspect="1" noChangeArrowheads="1"/>
                </p:cNvSpPr>
                <p:nvPr/>
              </p:nvSpPr>
              <p:spPr bwMode="auto">
                <a:xfrm>
                  <a:off x="4176" y="1897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35" name="Oval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4339" y="1897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  <p:sp>
              <p:nvSpPr>
                <p:cNvPr id="236" name="Oval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4387" y="1993"/>
                  <a:ext cx="50" cy="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 sz="2400"/>
                </a:p>
              </p:txBody>
            </p:sp>
          </p:grpSp>
        </p:grpSp>
        <p:grpSp>
          <p:nvGrpSpPr>
            <p:cNvPr id="8" name="Group 124"/>
            <p:cNvGrpSpPr>
              <a:grpSpLocks/>
            </p:cNvGrpSpPr>
            <p:nvPr/>
          </p:nvGrpSpPr>
          <p:grpSpPr bwMode="auto">
            <a:xfrm rot="1661565">
              <a:off x="6248407" y="2743206"/>
              <a:ext cx="1371602" cy="1639889"/>
              <a:chOff x="3936" y="1728"/>
              <a:chExt cx="864" cy="1033"/>
            </a:xfrm>
          </p:grpSpPr>
          <p:sp>
            <p:nvSpPr>
              <p:cNvPr id="132" name="Oval 125"/>
              <p:cNvSpPr>
                <a:spLocks noChangeAspect="1" noChangeArrowheads="1"/>
              </p:cNvSpPr>
              <p:nvPr/>
            </p:nvSpPr>
            <p:spPr bwMode="auto">
              <a:xfrm>
                <a:off x="4291" y="220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33" name="Oval 126"/>
              <p:cNvSpPr>
                <a:spLocks noChangeAspect="1" noChangeArrowheads="1"/>
              </p:cNvSpPr>
              <p:nvPr/>
            </p:nvSpPr>
            <p:spPr bwMode="auto">
              <a:xfrm>
                <a:off x="4128" y="249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34" name="Oval 127"/>
              <p:cNvSpPr>
                <a:spLocks noChangeAspect="1" noChangeArrowheads="1"/>
              </p:cNvSpPr>
              <p:nvPr/>
            </p:nvSpPr>
            <p:spPr bwMode="auto">
              <a:xfrm>
                <a:off x="4368" y="175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35" name="Oval 128"/>
              <p:cNvSpPr>
                <a:spLocks noChangeAspect="1" noChangeArrowheads="1"/>
              </p:cNvSpPr>
              <p:nvPr/>
            </p:nvSpPr>
            <p:spPr bwMode="auto">
              <a:xfrm>
                <a:off x="4272" y="264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36" name="Oval 129"/>
              <p:cNvSpPr>
                <a:spLocks noChangeAspect="1" noChangeArrowheads="1"/>
              </p:cNvSpPr>
              <p:nvPr/>
            </p:nvSpPr>
            <p:spPr bwMode="auto">
              <a:xfrm>
                <a:off x="4656" y="230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37" name="Oval 130"/>
              <p:cNvSpPr>
                <a:spLocks noChangeAspect="1" noChangeArrowheads="1"/>
              </p:cNvSpPr>
              <p:nvPr/>
            </p:nvSpPr>
            <p:spPr bwMode="auto">
              <a:xfrm>
                <a:off x="4080" y="172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38" name="Oval 131"/>
              <p:cNvSpPr>
                <a:spLocks noChangeAspect="1" noChangeArrowheads="1"/>
              </p:cNvSpPr>
              <p:nvPr/>
            </p:nvSpPr>
            <p:spPr bwMode="auto">
              <a:xfrm>
                <a:off x="4080" y="220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39" name="Oval 132"/>
              <p:cNvSpPr>
                <a:spLocks noChangeAspect="1" noChangeArrowheads="1"/>
              </p:cNvSpPr>
              <p:nvPr/>
            </p:nvSpPr>
            <p:spPr bwMode="auto">
              <a:xfrm>
                <a:off x="4560" y="220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40" name="Oval 133"/>
              <p:cNvSpPr>
                <a:spLocks noChangeAspect="1" noChangeArrowheads="1"/>
              </p:cNvSpPr>
              <p:nvPr/>
            </p:nvSpPr>
            <p:spPr bwMode="auto">
              <a:xfrm>
                <a:off x="4224" y="201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41" name="Oval 134"/>
              <p:cNvSpPr>
                <a:spLocks noChangeAspect="1" noChangeArrowheads="1"/>
              </p:cNvSpPr>
              <p:nvPr/>
            </p:nvSpPr>
            <p:spPr bwMode="auto">
              <a:xfrm>
                <a:off x="4656" y="259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42" name="Oval 135"/>
              <p:cNvSpPr>
                <a:spLocks noChangeAspect="1" noChangeArrowheads="1"/>
              </p:cNvSpPr>
              <p:nvPr/>
            </p:nvSpPr>
            <p:spPr bwMode="auto">
              <a:xfrm>
                <a:off x="4512" y="249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43" name="Oval 136"/>
              <p:cNvSpPr>
                <a:spLocks noChangeAspect="1" noChangeArrowheads="1"/>
              </p:cNvSpPr>
              <p:nvPr/>
            </p:nvSpPr>
            <p:spPr bwMode="auto">
              <a:xfrm>
                <a:off x="4416" y="206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44" name="Oval 137"/>
              <p:cNvSpPr>
                <a:spLocks noChangeAspect="1" noChangeArrowheads="1"/>
              </p:cNvSpPr>
              <p:nvPr/>
            </p:nvSpPr>
            <p:spPr bwMode="auto">
              <a:xfrm>
                <a:off x="4395" y="254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45" name="Oval 138"/>
              <p:cNvSpPr>
                <a:spLocks noChangeAspect="1" noChangeArrowheads="1"/>
              </p:cNvSpPr>
              <p:nvPr/>
            </p:nvSpPr>
            <p:spPr bwMode="auto">
              <a:xfrm>
                <a:off x="4491" y="263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46" name="Oval 139"/>
              <p:cNvSpPr>
                <a:spLocks noChangeAspect="1" noChangeArrowheads="1"/>
              </p:cNvSpPr>
              <p:nvPr/>
            </p:nvSpPr>
            <p:spPr bwMode="auto">
              <a:xfrm>
                <a:off x="4416" y="240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47" name="Oval 140"/>
              <p:cNvSpPr>
                <a:spLocks noChangeAspect="1" noChangeArrowheads="1"/>
              </p:cNvSpPr>
              <p:nvPr/>
            </p:nvSpPr>
            <p:spPr bwMode="auto">
              <a:xfrm>
                <a:off x="3984" y="244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48" name="Oval 141"/>
              <p:cNvSpPr>
                <a:spLocks noChangeAspect="1" noChangeArrowheads="1"/>
              </p:cNvSpPr>
              <p:nvPr/>
            </p:nvSpPr>
            <p:spPr bwMode="auto">
              <a:xfrm>
                <a:off x="4491" y="2329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49" name="Oval 142"/>
              <p:cNvSpPr>
                <a:spLocks noChangeAspect="1" noChangeArrowheads="1"/>
              </p:cNvSpPr>
              <p:nvPr/>
            </p:nvSpPr>
            <p:spPr bwMode="auto">
              <a:xfrm>
                <a:off x="4587" y="242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50" name="Oval 143"/>
              <p:cNvSpPr>
                <a:spLocks noChangeAspect="1" noChangeArrowheads="1"/>
              </p:cNvSpPr>
              <p:nvPr/>
            </p:nvSpPr>
            <p:spPr bwMode="auto">
              <a:xfrm>
                <a:off x="4750" y="242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51" name="Oval 144"/>
              <p:cNvSpPr>
                <a:spLocks noChangeAspect="1" noChangeArrowheads="1"/>
              </p:cNvSpPr>
              <p:nvPr/>
            </p:nvSpPr>
            <p:spPr bwMode="auto">
              <a:xfrm>
                <a:off x="4608" y="249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52" name="Oval 145"/>
              <p:cNvSpPr>
                <a:spLocks noChangeAspect="1" noChangeArrowheads="1"/>
              </p:cNvSpPr>
              <p:nvPr/>
            </p:nvSpPr>
            <p:spPr bwMode="auto">
              <a:xfrm>
                <a:off x="3984" y="261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53" name="Oval 146"/>
              <p:cNvSpPr>
                <a:spLocks noChangeAspect="1" noChangeArrowheads="1"/>
              </p:cNvSpPr>
              <p:nvPr/>
            </p:nvSpPr>
            <p:spPr bwMode="auto">
              <a:xfrm>
                <a:off x="4147" y="261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54" name="Oval 147"/>
              <p:cNvSpPr>
                <a:spLocks noChangeAspect="1" noChangeArrowheads="1"/>
              </p:cNvSpPr>
              <p:nvPr/>
            </p:nvSpPr>
            <p:spPr bwMode="auto">
              <a:xfrm>
                <a:off x="4195" y="2711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55" name="Oval 148"/>
              <p:cNvSpPr>
                <a:spLocks noChangeAspect="1" noChangeArrowheads="1"/>
              </p:cNvSpPr>
              <p:nvPr/>
            </p:nvSpPr>
            <p:spPr bwMode="auto">
              <a:xfrm>
                <a:off x="3984" y="230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56" name="Oval 149"/>
              <p:cNvSpPr>
                <a:spLocks noChangeAspect="1" noChangeArrowheads="1"/>
              </p:cNvSpPr>
              <p:nvPr/>
            </p:nvSpPr>
            <p:spPr bwMode="auto">
              <a:xfrm>
                <a:off x="4080" y="240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57" name="Oval 150"/>
              <p:cNvSpPr>
                <a:spLocks noChangeAspect="1" noChangeArrowheads="1"/>
              </p:cNvSpPr>
              <p:nvPr/>
            </p:nvSpPr>
            <p:spPr bwMode="auto">
              <a:xfrm>
                <a:off x="4243" y="240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58" name="Oval 151"/>
              <p:cNvSpPr>
                <a:spLocks noChangeAspect="1" noChangeArrowheads="1"/>
              </p:cNvSpPr>
              <p:nvPr/>
            </p:nvSpPr>
            <p:spPr bwMode="auto">
              <a:xfrm>
                <a:off x="4291" y="249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59" name="Oval 152"/>
              <p:cNvSpPr>
                <a:spLocks noChangeAspect="1" noChangeArrowheads="1"/>
              </p:cNvSpPr>
              <p:nvPr/>
            </p:nvSpPr>
            <p:spPr bwMode="auto">
              <a:xfrm>
                <a:off x="4491" y="2037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60" name="Oval 153"/>
              <p:cNvSpPr>
                <a:spLocks noChangeAspect="1" noChangeArrowheads="1"/>
              </p:cNvSpPr>
              <p:nvPr/>
            </p:nvSpPr>
            <p:spPr bwMode="auto">
              <a:xfrm>
                <a:off x="4587" y="213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61" name="Oval 154"/>
              <p:cNvSpPr>
                <a:spLocks noChangeAspect="1" noChangeArrowheads="1"/>
              </p:cNvSpPr>
              <p:nvPr/>
            </p:nvSpPr>
            <p:spPr bwMode="auto">
              <a:xfrm>
                <a:off x="4750" y="213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62" name="Oval 155"/>
              <p:cNvSpPr>
                <a:spLocks noChangeAspect="1" noChangeArrowheads="1"/>
              </p:cNvSpPr>
              <p:nvPr/>
            </p:nvSpPr>
            <p:spPr bwMode="auto">
              <a:xfrm>
                <a:off x="4464" y="215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63" name="Oval 156"/>
              <p:cNvSpPr>
                <a:spLocks noChangeAspect="1" noChangeArrowheads="1"/>
              </p:cNvSpPr>
              <p:nvPr/>
            </p:nvSpPr>
            <p:spPr bwMode="auto">
              <a:xfrm>
                <a:off x="4587" y="182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64" name="Oval 157"/>
              <p:cNvSpPr>
                <a:spLocks noChangeAspect="1" noChangeArrowheads="1"/>
              </p:cNvSpPr>
              <p:nvPr/>
            </p:nvSpPr>
            <p:spPr bwMode="auto">
              <a:xfrm>
                <a:off x="4683" y="192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65" name="Oval 158"/>
              <p:cNvSpPr>
                <a:spLocks noChangeAspect="1" noChangeArrowheads="1"/>
              </p:cNvSpPr>
              <p:nvPr/>
            </p:nvSpPr>
            <p:spPr bwMode="auto">
              <a:xfrm>
                <a:off x="3936" y="220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66" name="Oval 159"/>
              <p:cNvSpPr>
                <a:spLocks noChangeAspect="1" noChangeArrowheads="1"/>
              </p:cNvSpPr>
              <p:nvPr/>
            </p:nvSpPr>
            <p:spPr bwMode="auto">
              <a:xfrm>
                <a:off x="3984" y="201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67" name="Oval 160"/>
              <p:cNvSpPr>
                <a:spLocks noChangeAspect="1" noChangeArrowheads="1"/>
              </p:cNvSpPr>
              <p:nvPr/>
            </p:nvSpPr>
            <p:spPr bwMode="auto">
              <a:xfrm>
                <a:off x="4080" y="211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68" name="Oval 161"/>
              <p:cNvSpPr>
                <a:spLocks noChangeAspect="1" noChangeArrowheads="1"/>
              </p:cNvSpPr>
              <p:nvPr/>
            </p:nvSpPr>
            <p:spPr bwMode="auto">
              <a:xfrm>
                <a:off x="4243" y="211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69" name="Oval 162"/>
              <p:cNvSpPr>
                <a:spLocks noChangeAspect="1" noChangeArrowheads="1"/>
              </p:cNvSpPr>
              <p:nvPr/>
            </p:nvSpPr>
            <p:spPr bwMode="auto">
              <a:xfrm>
                <a:off x="4176" y="1897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70" name="Oval 163"/>
              <p:cNvSpPr>
                <a:spLocks noChangeAspect="1" noChangeArrowheads="1"/>
              </p:cNvSpPr>
              <p:nvPr/>
            </p:nvSpPr>
            <p:spPr bwMode="auto">
              <a:xfrm>
                <a:off x="4339" y="1897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71" name="Oval 164"/>
              <p:cNvSpPr>
                <a:spLocks noChangeAspect="1" noChangeArrowheads="1"/>
              </p:cNvSpPr>
              <p:nvPr/>
            </p:nvSpPr>
            <p:spPr bwMode="auto">
              <a:xfrm>
                <a:off x="4387" y="199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</p:grpSp>
        <p:grpSp>
          <p:nvGrpSpPr>
            <p:cNvPr id="9" name="Group 165"/>
            <p:cNvGrpSpPr>
              <a:grpSpLocks/>
            </p:cNvGrpSpPr>
            <p:nvPr/>
          </p:nvGrpSpPr>
          <p:grpSpPr bwMode="auto">
            <a:xfrm rot="15734439">
              <a:off x="6382542" y="3066245"/>
              <a:ext cx="1371602" cy="1639889"/>
              <a:chOff x="3936" y="1728"/>
              <a:chExt cx="864" cy="1033"/>
            </a:xfrm>
          </p:grpSpPr>
          <p:sp>
            <p:nvSpPr>
              <p:cNvPr id="92" name="Oval 166"/>
              <p:cNvSpPr>
                <a:spLocks noChangeAspect="1" noChangeArrowheads="1"/>
              </p:cNvSpPr>
              <p:nvPr/>
            </p:nvSpPr>
            <p:spPr bwMode="auto">
              <a:xfrm>
                <a:off x="4291" y="220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93" name="Oval 167"/>
              <p:cNvSpPr>
                <a:spLocks noChangeAspect="1" noChangeArrowheads="1"/>
              </p:cNvSpPr>
              <p:nvPr/>
            </p:nvSpPr>
            <p:spPr bwMode="auto">
              <a:xfrm>
                <a:off x="4128" y="249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94" name="Oval 168"/>
              <p:cNvSpPr>
                <a:spLocks noChangeAspect="1" noChangeArrowheads="1"/>
              </p:cNvSpPr>
              <p:nvPr/>
            </p:nvSpPr>
            <p:spPr bwMode="auto">
              <a:xfrm>
                <a:off x="4368" y="175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95" name="Oval 169"/>
              <p:cNvSpPr>
                <a:spLocks noChangeAspect="1" noChangeArrowheads="1"/>
              </p:cNvSpPr>
              <p:nvPr/>
            </p:nvSpPr>
            <p:spPr bwMode="auto">
              <a:xfrm>
                <a:off x="4272" y="264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96" name="Oval 170"/>
              <p:cNvSpPr>
                <a:spLocks noChangeAspect="1" noChangeArrowheads="1"/>
              </p:cNvSpPr>
              <p:nvPr/>
            </p:nvSpPr>
            <p:spPr bwMode="auto">
              <a:xfrm>
                <a:off x="4656" y="230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97" name="Oval 171"/>
              <p:cNvSpPr>
                <a:spLocks noChangeAspect="1" noChangeArrowheads="1"/>
              </p:cNvSpPr>
              <p:nvPr/>
            </p:nvSpPr>
            <p:spPr bwMode="auto">
              <a:xfrm>
                <a:off x="4080" y="172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98" name="Oval 172"/>
              <p:cNvSpPr>
                <a:spLocks noChangeAspect="1" noChangeArrowheads="1"/>
              </p:cNvSpPr>
              <p:nvPr/>
            </p:nvSpPr>
            <p:spPr bwMode="auto">
              <a:xfrm>
                <a:off x="4080" y="220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99" name="Oval 173"/>
              <p:cNvSpPr>
                <a:spLocks noChangeAspect="1" noChangeArrowheads="1"/>
              </p:cNvSpPr>
              <p:nvPr/>
            </p:nvSpPr>
            <p:spPr bwMode="auto">
              <a:xfrm>
                <a:off x="4560" y="220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00" name="Oval 174"/>
              <p:cNvSpPr>
                <a:spLocks noChangeAspect="1" noChangeArrowheads="1"/>
              </p:cNvSpPr>
              <p:nvPr/>
            </p:nvSpPr>
            <p:spPr bwMode="auto">
              <a:xfrm>
                <a:off x="4224" y="201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01" name="Oval 175"/>
              <p:cNvSpPr>
                <a:spLocks noChangeAspect="1" noChangeArrowheads="1"/>
              </p:cNvSpPr>
              <p:nvPr/>
            </p:nvSpPr>
            <p:spPr bwMode="auto">
              <a:xfrm>
                <a:off x="4656" y="259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02" name="Oval 176"/>
              <p:cNvSpPr>
                <a:spLocks noChangeAspect="1" noChangeArrowheads="1"/>
              </p:cNvSpPr>
              <p:nvPr/>
            </p:nvSpPr>
            <p:spPr bwMode="auto">
              <a:xfrm>
                <a:off x="4512" y="249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03" name="Oval 177"/>
              <p:cNvSpPr>
                <a:spLocks noChangeAspect="1" noChangeArrowheads="1"/>
              </p:cNvSpPr>
              <p:nvPr/>
            </p:nvSpPr>
            <p:spPr bwMode="auto">
              <a:xfrm>
                <a:off x="4416" y="206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04" name="Oval 178"/>
              <p:cNvSpPr>
                <a:spLocks noChangeAspect="1" noChangeArrowheads="1"/>
              </p:cNvSpPr>
              <p:nvPr/>
            </p:nvSpPr>
            <p:spPr bwMode="auto">
              <a:xfrm>
                <a:off x="4395" y="254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05" name="Oval 179"/>
              <p:cNvSpPr>
                <a:spLocks noChangeAspect="1" noChangeArrowheads="1"/>
              </p:cNvSpPr>
              <p:nvPr/>
            </p:nvSpPr>
            <p:spPr bwMode="auto">
              <a:xfrm>
                <a:off x="4491" y="263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06" name="Oval 180"/>
              <p:cNvSpPr>
                <a:spLocks noChangeAspect="1" noChangeArrowheads="1"/>
              </p:cNvSpPr>
              <p:nvPr/>
            </p:nvSpPr>
            <p:spPr bwMode="auto">
              <a:xfrm>
                <a:off x="4416" y="240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07" name="Oval 181"/>
              <p:cNvSpPr>
                <a:spLocks noChangeAspect="1" noChangeArrowheads="1"/>
              </p:cNvSpPr>
              <p:nvPr/>
            </p:nvSpPr>
            <p:spPr bwMode="auto">
              <a:xfrm>
                <a:off x="3984" y="244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08" name="Oval 182"/>
              <p:cNvSpPr>
                <a:spLocks noChangeAspect="1" noChangeArrowheads="1"/>
              </p:cNvSpPr>
              <p:nvPr/>
            </p:nvSpPr>
            <p:spPr bwMode="auto">
              <a:xfrm>
                <a:off x="4491" y="2329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09" name="Oval 183"/>
              <p:cNvSpPr>
                <a:spLocks noChangeAspect="1" noChangeArrowheads="1"/>
              </p:cNvSpPr>
              <p:nvPr/>
            </p:nvSpPr>
            <p:spPr bwMode="auto">
              <a:xfrm>
                <a:off x="4587" y="242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10" name="Oval 184"/>
              <p:cNvSpPr>
                <a:spLocks noChangeAspect="1" noChangeArrowheads="1"/>
              </p:cNvSpPr>
              <p:nvPr/>
            </p:nvSpPr>
            <p:spPr bwMode="auto">
              <a:xfrm>
                <a:off x="4750" y="242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11" name="Oval 185"/>
              <p:cNvSpPr>
                <a:spLocks noChangeAspect="1" noChangeArrowheads="1"/>
              </p:cNvSpPr>
              <p:nvPr/>
            </p:nvSpPr>
            <p:spPr bwMode="auto">
              <a:xfrm>
                <a:off x="4608" y="249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12" name="Oval 186"/>
              <p:cNvSpPr>
                <a:spLocks noChangeAspect="1" noChangeArrowheads="1"/>
              </p:cNvSpPr>
              <p:nvPr/>
            </p:nvSpPr>
            <p:spPr bwMode="auto">
              <a:xfrm>
                <a:off x="3984" y="261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13" name="Oval 187"/>
              <p:cNvSpPr>
                <a:spLocks noChangeAspect="1" noChangeArrowheads="1"/>
              </p:cNvSpPr>
              <p:nvPr/>
            </p:nvSpPr>
            <p:spPr bwMode="auto">
              <a:xfrm>
                <a:off x="4147" y="261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14" name="Oval 188"/>
              <p:cNvSpPr>
                <a:spLocks noChangeAspect="1" noChangeArrowheads="1"/>
              </p:cNvSpPr>
              <p:nvPr/>
            </p:nvSpPr>
            <p:spPr bwMode="auto">
              <a:xfrm>
                <a:off x="4195" y="2711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15" name="Oval 189"/>
              <p:cNvSpPr>
                <a:spLocks noChangeAspect="1" noChangeArrowheads="1"/>
              </p:cNvSpPr>
              <p:nvPr/>
            </p:nvSpPr>
            <p:spPr bwMode="auto">
              <a:xfrm>
                <a:off x="3984" y="230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16" name="Oval 190"/>
              <p:cNvSpPr>
                <a:spLocks noChangeAspect="1" noChangeArrowheads="1"/>
              </p:cNvSpPr>
              <p:nvPr/>
            </p:nvSpPr>
            <p:spPr bwMode="auto">
              <a:xfrm>
                <a:off x="4080" y="240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17" name="Oval 191"/>
              <p:cNvSpPr>
                <a:spLocks noChangeAspect="1" noChangeArrowheads="1"/>
              </p:cNvSpPr>
              <p:nvPr/>
            </p:nvSpPr>
            <p:spPr bwMode="auto">
              <a:xfrm>
                <a:off x="4243" y="240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18" name="Oval 192"/>
              <p:cNvSpPr>
                <a:spLocks noChangeAspect="1" noChangeArrowheads="1"/>
              </p:cNvSpPr>
              <p:nvPr/>
            </p:nvSpPr>
            <p:spPr bwMode="auto">
              <a:xfrm>
                <a:off x="4291" y="249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19" name="Oval 193"/>
              <p:cNvSpPr>
                <a:spLocks noChangeAspect="1" noChangeArrowheads="1"/>
              </p:cNvSpPr>
              <p:nvPr/>
            </p:nvSpPr>
            <p:spPr bwMode="auto">
              <a:xfrm>
                <a:off x="4491" y="2037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20" name="Oval 194"/>
              <p:cNvSpPr>
                <a:spLocks noChangeAspect="1" noChangeArrowheads="1"/>
              </p:cNvSpPr>
              <p:nvPr/>
            </p:nvSpPr>
            <p:spPr bwMode="auto">
              <a:xfrm>
                <a:off x="4587" y="213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21" name="Oval 195"/>
              <p:cNvSpPr>
                <a:spLocks noChangeAspect="1" noChangeArrowheads="1"/>
              </p:cNvSpPr>
              <p:nvPr/>
            </p:nvSpPr>
            <p:spPr bwMode="auto">
              <a:xfrm>
                <a:off x="4750" y="213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22" name="Oval 196"/>
              <p:cNvSpPr>
                <a:spLocks noChangeAspect="1" noChangeArrowheads="1"/>
              </p:cNvSpPr>
              <p:nvPr/>
            </p:nvSpPr>
            <p:spPr bwMode="auto">
              <a:xfrm>
                <a:off x="4464" y="215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23" name="Oval 197"/>
              <p:cNvSpPr>
                <a:spLocks noChangeAspect="1" noChangeArrowheads="1"/>
              </p:cNvSpPr>
              <p:nvPr/>
            </p:nvSpPr>
            <p:spPr bwMode="auto">
              <a:xfrm>
                <a:off x="4587" y="182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24" name="Oval 198"/>
              <p:cNvSpPr>
                <a:spLocks noChangeAspect="1" noChangeArrowheads="1"/>
              </p:cNvSpPr>
              <p:nvPr/>
            </p:nvSpPr>
            <p:spPr bwMode="auto">
              <a:xfrm>
                <a:off x="4683" y="192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25" name="Oval 199"/>
              <p:cNvSpPr>
                <a:spLocks noChangeAspect="1" noChangeArrowheads="1"/>
              </p:cNvSpPr>
              <p:nvPr/>
            </p:nvSpPr>
            <p:spPr bwMode="auto">
              <a:xfrm>
                <a:off x="3936" y="220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26" name="Oval 200"/>
              <p:cNvSpPr>
                <a:spLocks noChangeAspect="1" noChangeArrowheads="1"/>
              </p:cNvSpPr>
              <p:nvPr/>
            </p:nvSpPr>
            <p:spPr bwMode="auto">
              <a:xfrm>
                <a:off x="3984" y="201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27" name="Oval 201"/>
              <p:cNvSpPr>
                <a:spLocks noChangeAspect="1" noChangeArrowheads="1"/>
              </p:cNvSpPr>
              <p:nvPr/>
            </p:nvSpPr>
            <p:spPr bwMode="auto">
              <a:xfrm>
                <a:off x="4080" y="211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28" name="Oval 202"/>
              <p:cNvSpPr>
                <a:spLocks noChangeAspect="1" noChangeArrowheads="1"/>
              </p:cNvSpPr>
              <p:nvPr/>
            </p:nvSpPr>
            <p:spPr bwMode="auto">
              <a:xfrm>
                <a:off x="4243" y="211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29" name="Oval 203"/>
              <p:cNvSpPr>
                <a:spLocks noChangeAspect="1" noChangeArrowheads="1"/>
              </p:cNvSpPr>
              <p:nvPr/>
            </p:nvSpPr>
            <p:spPr bwMode="auto">
              <a:xfrm>
                <a:off x="4176" y="1897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30" name="Oval 204"/>
              <p:cNvSpPr>
                <a:spLocks noChangeAspect="1" noChangeArrowheads="1"/>
              </p:cNvSpPr>
              <p:nvPr/>
            </p:nvSpPr>
            <p:spPr bwMode="auto">
              <a:xfrm>
                <a:off x="4339" y="1897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31" name="Oval 205"/>
              <p:cNvSpPr>
                <a:spLocks noChangeAspect="1" noChangeArrowheads="1"/>
              </p:cNvSpPr>
              <p:nvPr/>
            </p:nvSpPr>
            <p:spPr bwMode="auto">
              <a:xfrm>
                <a:off x="4387" y="199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s-AR" sz="2400"/>
              </a:p>
            </p:txBody>
          </p:sp>
        </p:grpSp>
        <p:grpSp>
          <p:nvGrpSpPr>
            <p:cNvPr id="10" name="Group 206"/>
            <p:cNvGrpSpPr>
              <a:grpSpLocks/>
            </p:cNvGrpSpPr>
            <p:nvPr/>
          </p:nvGrpSpPr>
          <p:grpSpPr bwMode="auto">
            <a:xfrm>
              <a:off x="6629410" y="2590802"/>
              <a:ext cx="1371602" cy="1639889"/>
              <a:chOff x="3936" y="1728"/>
              <a:chExt cx="864" cy="1033"/>
            </a:xfrm>
          </p:grpSpPr>
          <p:sp>
            <p:nvSpPr>
              <p:cNvPr id="52" name="Oval 207"/>
              <p:cNvSpPr>
                <a:spLocks noChangeAspect="1" noChangeArrowheads="1"/>
              </p:cNvSpPr>
              <p:nvPr/>
            </p:nvSpPr>
            <p:spPr bwMode="auto">
              <a:xfrm>
                <a:off x="4291" y="220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53" name="Oval 208"/>
              <p:cNvSpPr>
                <a:spLocks noChangeAspect="1" noChangeArrowheads="1"/>
              </p:cNvSpPr>
              <p:nvPr/>
            </p:nvSpPr>
            <p:spPr bwMode="auto">
              <a:xfrm>
                <a:off x="4128" y="249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54" name="Oval 209"/>
              <p:cNvSpPr>
                <a:spLocks noChangeAspect="1" noChangeArrowheads="1"/>
              </p:cNvSpPr>
              <p:nvPr/>
            </p:nvSpPr>
            <p:spPr bwMode="auto">
              <a:xfrm>
                <a:off x="4368" y="175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55" name="Oval 210"/>
              <p:cNvSpPr>
                <a:spLocks noChangeAspect="1" noChangeArrowheads="1"/>
              </p:cNvSpPr>
              <p:nvPr/>
            </p:nvSpPr>
            <p:spPr bwMode="auto">
              <a:xfrm>
                <a:off x="4272" y="264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56" name="Oval 211"/>
              <p:cNvSpPr>
                <a:spLocks noChangeAspect="1" noChangeArrowheads="1"/>
              </p:cNvSpPr>
              <p:nvPr/>
            </p:nvSpPr>
            <p:spPr bwMode="auto">
              <a:xfrm>
                <a:off x="4656" y="230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57" name="Oval 212"/>
              <p:cNvSpPr>
                <a:spLocks noChangeAspect="1" noChangeArrowheads="1"/>
              </p:cNvSpPr>
              <p:nvPr/>
            </p:nvSpPr>
            <p:spPr bwMode="auto">
              <a:xfrm>
                <a:off x="4080" y="172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58" name="Oval 213"/>
              <p:cNvSpPr>
                <a:spLocks noChangeAspect="1" noChangeArrowheads="1"/>
              </p:cNvSpPr>
              <p:nvPr/>
            </p:nvSpPr>
            <p:spPr bwMode="auto">
              <a:xfrm>
                <a:off x="4080" y="220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59" name="Oval 214"/>
              <p:cNvSpPr>
                <a:spLocks noChangeAspect="1" noChangeArrowheads="1"/>
              </p:cNvSpPr>
              <p:nvPr/>
            </p:nvSpPr>
            <p:spPr bwMode="auto">
              <a:xfrm>
                <a:off x="4560" y="220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60" name="Oval 215"/>
              <p:cNvSpPr>
                <a:spLocks noChangeAspect="1" noChangeArrowheads="1"/>
              </p:cNvSpPr>
              <p:nvPr/>
            </p:nvSpPr>
            <p:spPr bwMode="auto">
              <a:xfrm>
                <a:off x="4224" y="201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61" name="Oval 216"/>
              <p:cNvSpPr>
                <a:spLocks noChangeAspect="1" noChangeArrowheads="1"/>
              </p:cNvSpPr>
              <p:nvPr/>
            </p:nvSpPr>
            <p:spPr bwMode="auto">
              <a:xfrm>
                <a:off x="4656" y="259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62" name="Oval 217"/>
              <p:cNvSpPr>
                <a:spLocks noChangeAspect="1" noChangeArrowheads="1"/>
              </p:cNvSpPr>
              <p:nvPr/>
            </p:nvSpPr>
            <p:spPr bwMode="auto">
              <a:xfrm>
                <a:off x="4512" y="249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63" name="Oval 218"/>
              <p:cNvSpPr>
                <a:spLocks noChangeAspect="1" noChangeArrowheads="1"/>
              </p:cNvSpPr>
              <p:nvPr/>
            </p:nvSpPr>
            <p:spPr bwMode="auto">
              <a:xfrm>
                <a:off x="4416" y="206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64" name="Oval 219"/>
              <p:cNvSpPr>
                <a:spLocks noChangeAspect="1" noChangeArrowheads="1"/>
              </p:cNvSpPr>
              <p:nvPr/>
            </p:nvSpPr>
            <p:spPr bwMode="auto">
              <a:xfrm>
                <a:off x="4395" y="254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65" name="Oval 220"/>
              <p:cNvSpPr>
                <a:spLocks noChangeAspect="1" noChangeArrowheads="1"/>
              </p:cNvSpPr>
              <p:nvPr/>
            </p:nvSpPr>
            <p:spPr bwMode="auto">
              <a:xfrm>
                <a:off x="4491" y="263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66" name="Oval 221"/>
              <p:cNvSpPr>
                <a:spLocks noChangeAspect="1" noChangeArrowheads="1"/>
              </p:cNvSpPr>
              <p:nvPr/>
            </p:nvSpPr>
            <p:spPr bwMode="auto">
              <a:xfrm>
                <a:off x="4416" y="240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67" name="Oval 222"/>
              <p:cNvSpPr>
                <a:spLocks noChangeAspect="1" noChangeArrowheads="1"/>
              </p:cNvSpPr>
              <p:nvPr/>
            </p:nvSpPr>
            <p:spPr bwMode="auto">
              <a:xfrm>
                <a:off x="3984" y="244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68" name="Oval 223"/>
              <p:cNvSpPr>
                <a:spLocks noChangeAspect="1" noChangeArrowheads="1"/>
              </p:cNvSpPr>
              <p:nvPr/>
            </p:nvSpPr>
            <p:spPr bwMode="auto">
              <a:xfrm>
                <a:off x="4491" y="2329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69" name="Oval 224"/>
              <p:cNvSpPr>
                <a:spLocks noChangeAspect="1" noChangeArrowheads="1"/>
              </p:cNvSpPr>
              <p:nvPr/>
            </p:nvSpPr>
            <p:spPr bwMode="auto">
              <a:xfrm>
                <a:off x="4587" y="242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70" name="Oval 225"/>
              <p:cNvSpPr>
                <a:spLocks noChangeAspect="1" noChangeArrowheads="1"/>
              </p:cNvSpPr>
              <p:nvPr/>
            </p:nvSpPr>
            <p:spPr bwMode="auto">
              <a:xfrm>
                <a:off x="4750" y="242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71" name="Oval 226"/>
              <p:cNvSpPr>
                <a:spLocks noChangeAspect="1" noChangeArrowheads="1"/>
              </p:cNvSpPr>
              <p:nvPr/>
            </p:nvSpPr>
            <p:spPr bwMode="auto">
              <a:xfrm>
                <a:off x="4608" y="249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72" name="Oval 227"/>
              <p:cNvSpPr>
                <a:spLocks noChangeAspect="1" noChangeArrowheads="1"/>
              </p:cNvSpPr>
              <p:nvPr/>
            </p:nvSpPr>
            <p:spPr bwMode="auto">
              <a:xfrm>
                <a:off x="3984" y="261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73" name="Oval 228"/>
              <p:cNvSpPr>
                <a:spLocks noChangeAspect="1" noChangeArrowheads="1"/>
              </p:cNvSpPr>
              <p:nvPr/>
            </p:nvSpPr>
            <p:spPr bwMode="auto">
              <a:xfrm>
                <a:off x="4147" y="261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74" name="Oval 229"/>
              <p:cNvSpPr>
                <a:spLocks noChangeAspect="1" noChangeArrowheads="1"/>
              </p:cNvSpPr>
              <p:nvPr/>
            </p:nvSpPr>
            <p:spPr bwMode="auto">
              <a:xfrm>
                <a:off x="4195" y="2711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75" name="Oval 230"/>
              <p:cNvSpPr>
                <a:spLocks noChangeAspect="1" noChangeArrowheads="1"/>
              </p:cNvSpPr>
              <p:nvPr/>
            </p:nvSpPr>
            <p:spPr bwMode="auto">
              <a:xfrm>
                <a:off x="3984" y="230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76" name="Oval 231"/>
              <p:cNvSpPr>
                <a:spLocks noChangeAspect="1" noChangeArrowheads="1"/>
              </p:cNvSpPr>
              <p:nvPr/>
            </p:nvSpPr>
            <p:spPr bwMode="auto">
              <a:xfrm>
                <a:off x="4080" y="240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77" name="Oval 232"/>
              <p:cNvSpPr>
                <a:spLocks noChangeAspect="1" noChangeArrowheads="1"/>
              </p:cNvSpPr>
              <p:nvPr/>
            </p:nvSpPr>
            <p:spPr bwMode="auto">
              <a:xfrm>
                <a:off x="4243" y="240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78" name="Oval 233"/>
              <p:cNvSpPr>
                <a:spLocks noChangeAspect="1" noChangeArrowheads="1"/>
              </p:cNvSpPr>
              <p:nvPr/>
            </p:nvSpPr>
            <p:spPr bwMode="auto">
              <a:xfrm>
                <a:off x="4291" y="249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79" name="Oval 234"/>
              <p:cNvSpPr>
                <a:spLocks noChangeAspect="1" noChangeArrowheads="1"/>
              </p:cNvSpPr>
              <p:nvPr/>
            </p:nvSpPr>
            <p:spPr bwMode="auto">
              <a:xfrm>
                <a:off x="4491" y="2037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80" name="Oval 235"/>
              <p:cNvSpPr>
                <a:spLocks noChangeAspect="1" noChangeArrowheads="1"/>
              </p:cNvSpPr>
              <p:nvPr/>
            </p:nvSpPr>
            <p:spPr bwMode="auto">
              <a:xfrm>
                <a:off x="4587" y="213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81" name="Oval 236"/>
              <p:cNvSpPr>
                <a:spLocks noChangeAspect="1" noChangeArrowheads="1"/>
              </p:cNvSpPr>
              <p:nvPr/>
            </p:nvSpPr>
            <p:spPr bwMode="auto">
              <a:xfrm>
                <a:off x="4750" y="213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82" name="Oval 237"/>
              <p:cNvSpPr>
                <a:spLocks noChangeAspect="1" noChangeArrowheads="1"/>
              </p:cNvSpPr>
              <p:nvPr/>
            </p:nvSpPr>
            <p:spPr bwMode="auto">
              <a:xfrm>
                <a:off x="4464" y="215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83" name="Oval 238"/>
              <p:cNvSpPr>
                <a:spLocks noChangeAspect="1" noChangeArrowheads="1"/>
              </p:cNvSpPr>
              <p:nvPr/>
            </p:nvSpPr>
            <p:spPr bwMode="auto">
              <a:xfrm>
                <a:off x="4587" y="182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84" name="Oval 239"/>
              <p:cNvSpPr>
                <a:spLocks noChangeAspect="1" noChangeArrowheads="1"/>
              </p:cNvSpPr>
              <p:nvPr/>
            </p:nvSpPr>
            <p:spPr bwMode="auto">
              <a:xfrm>
                <a:off x="4683" y="192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85" name="Oval 240"/>
              <p:cNvSpPr>
                <a:spLocks noChangeAspect="1" noChangeArrowheads="1"/>
              </p:cNvSpPr>
              <p:nvPr/>
            </p:nvSpPr>
            <p:spPr bwMode="auto">
              <a:xfrm>
                <a:off x="3936" y="220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86" name="Oval 241"/>
              <p:cNvSpPr>
                <a:spLocks noChangeAspect="1" noChangeArrowheads="1"/>
              </p:cNvSpPr>
              <p:nvPr/>
            </p:nvSpPr>
            <p:spPr bwMode="auto">
              <a:xfrm>
                <a:off x="3984" y="201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87" name="Oval 242"/>
              <p:cNvSpPr>
                <a:spLocks noChangeAspect="1" noChangeArrowheads="1"/>
              </p:cNvSpPr>
              <p:nvPr/>
            </p:nvSpPr>
            <p:spPr bwMode="auto">
              <a:xfrm>
                <a:off x="4080" y="211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88" name="Oval 243"/>
              <p:cNvSpPr>
                <a:spLocks noChangeAspect="1" noChangeArrowheads="1"/>
              </p:cNvSpPr>
              <p:nvPr/>
            </p:nvSpPr>
            <p:spPr bwMode="auto">
              <a:xfrm>
                <a:off x="4243" y="211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89" name="Oval 244"/>
              <p:cNvSpPr>
                <a:spLocks noChangeAspect="1" noChangeArrowheads="1"/>
              </p:cNvSpPr>
              <p:nvPr/>
            </p:nvSpPr>
            <p:spPr bwMode="auto">
              <a:xfrm>
                <a:off x="4176" y="1897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90" name="Oval 245"/>
              <p:cNvSpPr>
                <a:spLocks noChangeAspect="1" noChangeArrowheads="1"/>
              </p:cNvSpPr>
              <p:nvPr/>
            </p:nvSpPr>
            <p:spPr bwMode="auto">
              <a:xfrm>
                <a:off x="4339" y="1897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91" name="Oval 246"/>
              <p:cNvSpPr>
                <a:spLocks noChangeAspect="1" noChangeArrowheads="1"/>
              </p:cNvSpPr>
              <p:nvPr/>
            </p:nvSpPr>
            <p:spPr bwMode="auto">
              <a:xfrm>
                <a:off x="4387" y="199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</p:grpSp>
        <p:grpSp>
          <p:nvGrpSpPr>
            <p:cNvPr id="11" name="Group 247"/>
            <p:cNvGrpSpPr>
              <a:grpSpLocks/>
            </p:cNvGrpSpPr>
            <p:nvPr/>
          </p:nvGrpSpPr>
          <p:grpSpPr bwMode="auto">
            <a:xfrm>
              <a:off x="6019810" y="2743202"/>
              <a:ext cx="1371602" cy="1639889"/>
              <a:chOff x="3936" y="1728"/>
              <a:chExt cx="864" cy="1033"/>
            </a:xfrm>
          </p:grpSpPr>
          <p:sp>
            <p:nvSpPr>
              <p:cNvPr id="12" name="Oval 248"/>
              <p:cNvSpPr>
                <a:spLocks noChangeAspect="1" noChangeArrowheads="1"/>
              </p:cNvSpPr>
              <p:nvPr/>
            </p:nvSpPr>
            <p:spPr bwMode="auto">
              <a:xfrm>
                <a:off x="4291" y="220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3" name="Oval 249"/>
              <p:cNvSpPr>
                <a:spLocks noChangeAspect="1" noChangeArrowheads="1"/>
              </p:cNvSpPr>
              <p:nvPr/>
            </p:nvSpPr>
            <p:spPr bwMode="auto">
              <a:xfrm>
                <a:off x="4128" y="249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4" name="Oval 250"/>
              <p:cNvSpPr>
                <a:spLocks noChangeAspect="1" noChangeArrowheads="1"/>
              </p:cNvSpPr>
              <p:nvPr/>
            </p:nvSpPr>
            <p:spPr bwMode="auto">
              <a:xfrm>
                <a:off x="4368" y="175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5" name="Oval 251"/>
              <p:cNvSpPr>
                <a:spLocks noChangeAspect="1" noChangeArrowheads="1"/>
              </p:cNvSpPr>
              <p:nvPr/>
            </p:nvSpPr>
            <p:spPr bwMode="auto">
              <a:xfrm>
                <a:off x="4272" y="264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6" name="Oval 252"/>
              <p:cNvSpPr>
                <a:spLocks noChangeAspect="1" noChangeArrowheads="1"/>
              </p:cNvSpPr>
              <p:nvPr/>
            </p:nvSpPr>
            <p:spPr bwMode="auto">
              <a:xfrm>
                <a:off x="4656" y="230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7" name="Oval 253"/>
              <p:cNvSpPr>
                <a:spLocks noChangeAspect="1" noChangeArrowheads="1"/>
              </p:cNvSpPr>
              <p:nvPr/>
            </p:nvSpPr>
            <p:spPr bwMode="auto">
              <a:xfrm>
                <a:off x="4080" y="172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8" name="Oval 254"/>
              <p:cNvSpPr>
                <a:spLocks noChangeAspect="1" noChangeArrowheads="1"/>
              </p:cNvSpPr>
              <p:nvPr/>
            </p:nvSpPr>
            <p:spPr bwMode="auto">
              <a:xfrm>
                <a:off x="4080" y="220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19" name="Oval 255"/>
              <p:cNvSpPr>
                <a:spLocks noChangeAspect="1" noChangeArrowheads="1"/>
              </p:cNvSpPr>
              <p:nvPr/>
            </p:nvSpPr>
            <p:spPr bwMode="auto">
              <a:xfrm>
                <a:off x="4560" y="220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0" name="Oval 256"/>
              <p:cNvSpPr>
                <a:spLocks noChangeAspect="1" noChangeArrowheads="1"/>
              </p:cNvSpPr>
              <p:nvPr/>
            </p:nvSpPr>
            <p:spPr bwMode="auto">
              <a:xfrm>
                <a:off x="4224" y="201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1" name="Oval 257"/>
              <p:cNvSpPr>
                <a:spLocks noChangeAspect="1" noChangeArrowheads="1"/>
              </p:cNvSpPr>
              <p:nvPr/>
            </p:nvSpPr>
            <p:spPr bwMode="auto">
              <a:xfrm>
                <a:off x="4656" y="259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2" name="Oval 258"/>
              <p:cNvSpPr>
                <a:spLocks noChangeAspect="1" noChangeArrowheads="1"/>
              </p:cNvSpPr>
              <p:nvPr/>
            </p:nvSpPr>
            <p:spPr bwMode="auto">
              <a:xfrm>
                <a:off x="4512" y="249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3" name="Oval 259"/>
              <p:cNvSpPr>
                <a:spLocks noChangeAspect="1" noChangeArrowheads="1"/>
              </p:cNvSpPr>
              <p:nvPr/>
            </p:nvSpPr>
            <p:spPr bwMode="auto">
              <a:xfrm>
                <a:off x="4416" y="206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4" name="Oval 260"/>
              <p:cNvSpPr>
                <a:spLocks noChangeAspect="1" noChangeArrowheads="1"/>
              </p:cNvSpPr>
              <p:nvPr/>
            </p:nvSpPr>
            <p:spPr bwMode="auto">
              <a:xfrm>
                <a:off x="4395" y="254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5" name="Oval 261"/>
              <p:cNvSpPr>
                <a:spLocks noChangeAspect="1" noChangeArrowheads="1"/>
              </p:cNvSpPr>
              <p:nvPr/>
            </p:nvSpPr>
            <p:spPr bwMode="auto">
              <a:xfrm>
                <a:off x="4491" y="263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6" name="Oval 262"/>
              <p:cNvSpPr>
                <a:spLocks noChangeAspect="1" noChangeArrowheads="1"/>
              </p:cNvSpPr>
              <p:nvPr/>
            </p:nvSpPr>
            <p:spPr bwMode="auto">
              <a:xfrm>
                <a:off x="4416" y="240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7" name="Oval 263"/>
              <p:cNvSpPr>
                <a:spLocks noChangeAspect="1" noChangeArrowheads="1"/>
              </p:cNvSpPr>
              <p:nvPr/>
            </p:nvSpPr>
            <p:spPr bwMode="auto">
              <a:xfrm>
                <a:off x="3984" y="244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8" name="Oval 264"/>
              <p:cNvSpPr>
                <a:spLocks noChangeAspect="1" noChangeArrowheads="1"/>
              </p:cNvSpPr>
              <p:nvPr/>
            </p:nvSpPr>
            <p:spPr bwMode="auto">
              <a:xfrm>
                <a:off x="4491" y="2329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29" name="Oval 265"/>
              <p:cNvSpPr>
                <a:spLocks noChangeAspect="1" noChangeArrowheads="1"/>
              </p:cNvSpPr>
              <p:nvPr/>
            </p:nvSpPr>
            <p:spPr bwMode="auto">
              <a:xfrm>
                <a:off x="4587" y="242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30" name="Oval 266"/>
              <p:cNvSpPr>
                <a:spLocks noChangeAspect="1" noChangeArrowheads="1"/>
              </p:cNvSpPr>
              <p:nvPr/>
            </p:nvSpPr>
            <p:spPr bwMode="auto">
              <a:xfrm>
                <a:off x="4750" y="242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31" name="Oval 267"/>
              <p:cNvSpPr>
                <a:spLocks noChangeAspect="1" noChangeArrowheads="1"/>
              </p:cNvSpPr>
              <p:nvPr/>
            </p:nvSpPr>
            <p:spPr bwMode="auto">
              <a:xfrm>
                <a:off x="4608" y="249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32" name="Oval 268"/>
              <p:cNvSpPr>
                <a:spLocks noChangeAspect="1" noChangeArrowheads="1"/>
              </p:cNvSpPr>
              <p:nvPr/>
            </p:nvSpPr>
            <p:spPr bwMode="auto">
              <a:xfrm>
                <a:off x="3984" y="261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33" name="Oval 269"/>
              <p:cNvSpPr>
                <a:spLocks noChangeAspect="1" noChangeArrowheads="1"/>
              </p:cNvSpPr>
              <p:nvPr/>
            </p:nvSpPr>
            <p:spPr bwMode="auto">
              <a:xfrm>
                <a:off x="4147" y="261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34" name="Oval 270"/>
              <p:cNvSpPr>
                <a:spLocks noChangeAspect="1" noChangeArrowheads="1"/>
              </p:cNvSpPr>
              <p:nvPr/>
            </p:nvSpPr>
            <p:spPr bwMode="auto">
              <a:xfrm>
                <a:off x="4195" y="2711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35" name="Oval 271"/>
              <p:cNvSpPr>
                <a:spLocks noChangeAspect="1" noChangeArrowheads="1"/>
              </p:cNvSpPr>
              <p:nvPr/>
            </p:nvSpPr>
            <p:spPr bwMode="auto">
              <a:xfrm>
                <a:off x="3984" y="230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36" name="Oval 272"/>
              <p:cNvSpPr>
                <a:spLocks noChangeAspect="1" noChangeArrowheads="1"/>
              </p:cNvSpPr>
              <p:nvPr/>
            </p:nvSpPr>
            <p:spPr bwMode="auto">
              <a:xfrm>
                <a:off x="4080" y="240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37" name="Oval 273"/>
              <p:cNvSpPr>
                <a:spLocks noChangeAspect="1" noChangeArrowheads="1"/>
              </p:cNvSpPr>
              <p:nvPr/>
            </p:nvSpPr>
            <p:spPr bwMode="auto">
              <a:xfrm>
                <a:off x="4243" y="240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38" name="Oval 274"/>
              <p:cNvSpPr>
                <a:spLocks noChangeAspect="1" noChangeArrowheads="1"/>
              </p:cNvSpPr>
              <p:nvPr/>
            </p:nvSpPr>
            <p:spPr bwMode="auto">
              <a:xfrm>
                <a:off x="4291" y="249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39" name="Oval 275"/>
              <p:cNvSpPr>
                <a:spLocks noChangeAspect="1" noChangeArrowheads="1"/>
              </p:cNvSpPr>
              <p:nvPr/>
            </p:nvSpPr>
            <p:spPr bwMode="auto">
              <a:xfrm>
                <a:off x="4491" y="2037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40" name="Oval 276"/>
              <p:cNvSpPr>
                <a:spLocks noChangeAspect="1" noChangeArrowheads="1"/>
              </p:cNvSpPr>
              <p:nvPr/>
            </p:nvSpPr>
            <p:spPr bwMode="auto">
              <a:xfrm>
                <a:off x="4587" y="213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41" name="Oval 277"/>
              <p:cNvSpPr>
                <a:spLocks noChangeAspect="1" noChangeArrowheads="1"/>
              </p:cNvSpPr>
              <p:nvPr/>
            </p:nvSpPr>
            <p:spPr bwMode="auto">
              <a:xfrm>
                <a:off x="4750" y="213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42" name="Oval 278"/>
              <p:cNvSpPr>
                <a:spLocks noChangeAspect="1" noChangeArrowheads="1"/>
              </p:cNvSpPr>
              <p:nvPr/>
            </p:nvSpPr>
            <p:spPr bwMode="auto">
              <a:xfrm>
                <a:off x="4464" y="215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43" name="Oval 279"/>
              <p:cNvSpPr>
                <a:spLocks noChangeAspect="1" noChangeArrowheads="1"/>
              </p:cNvSpPr>
              <p:nvPr/>
            </p:nvSpPr>
            <p:spPr bwMode="auto">
              <a:xfrm>
                <a:off x="4587" y="182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44" name="Oval 280"/>
              <p:cNvSpPr>
                <a:spLocks noChangeAspect="1" noChangeArrowheads="1"/>
              </p:cNvSpPr>
              <p:nvPr/>
            </p:nvSpPr>
            <p:spPr bwMode="auto">
              <a:xfrm>
                <a:off x="4683" y="192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45" name="Oval 281"/>
              <p:cNvSpPr>
                <a:spLocks noChangeAspect="1" noChangeArrowheads="1"/>
              </p:cNvSpPr>
              <p:nvPr/>
            </p:nvSpPr>
            <p:spPr bwMode="auto">
              <a:xfrm>
                <a:off x="3936" y="220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46" name="Oval 282"/>
              <p:cNvSpPr>
                <a:spLocks noChangeAspect="1" noChangeArrowheads="1"/>
              </p:cNvSpPr>
              <p:nvPr/>
            </p:nvSpPr>
            <p:spPr bwMode="auto">
              <a:xfrm>
                <a:off x="3984" y="201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47" name="Oval 283"/>
              <p:cNvSpPr>
                <a:spLocks noChangeAspect="1" noChangeArrowheads="1"/>
              </p:cNvSpPr>
              <p:nvPr/>
            </p:nvSpPr>
            <p:spPr bwMode="auto">
              <a:xfrm>
                <a:off x="4080" y="211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48" name="Oval 284"/>
              <p:cNvSpPr>
                <a:spLocks noChangeAspect="1" noChangeArrowheads="1"/>
              </p:cNvSpPr>
              <p:nvPr/>
            </p:nvSpPr>
            <p:spPr bwMode="auto">
              <a:xfrm>
                <a:off x="4243" y="211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49" name="Oval 285"/>
              <p:cNvSpPr>
                <a:spLocks noChangeAspect="1" noChangeArrowheads="1"/>
              </p:cNvSpPr>
              <p:nvPr/>
            </p:nvSpPr>
            <p:spPr bwMode="auto">
              <a:xfrm>
                <a:off x="4176" y="1897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50" name="Oval 286"/>
              <p:cNvSpPr>
                <a:spLocks noChangeAspect="1" noChangeArrowheads="1"/>
              </p:cNvSpPr>
              <p:nvPr/>
            </p:nvSpPr>
            <p:spPr bwMode="auto">
              <a:xfrm>
                <a:off x="4339" y="1897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  <p:sp>
            <p:nvSpPr>
              <p:cNvPr id="51" name="Oval 287"/>
              <p:cNvSpPr>
                <a:spLocks noChangeAspect="1" noChangeArrowheads="1"/>
              </p:cNvSpPr>
              <p:nvPr/>
            </p:nvSpPr>
            <p:spPr bwMode="auto">
              <a:xfrm>
                <a:off x="4387" y="199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AR" sz="2400"/>
              </a:p>
            </p:txBody>
          </p:sp>
        </p:grpSp>
      </p:grpSp>
      <p:sp>
        <p:nvSpPr>
          <p:cNvPr id="287" name="2 Marcador de contenido"/>
          <p:cNvSpPr txBox="1">
            <a:spLocks/>
          </p:cNvSpPr>
          <p:nvPr/>
        </p:nvSpPr>
        <p:spPr>
          <a:xfrm>
            <a:off x="642910" y="5929306"/>
            <a:ext cx="4857784" cy="71440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</a:pPr>
            <a:r>
              <a:rPr lang="es-AR" sz="3200" dirty="0">
                <a:solidFill>
                  <a:srgbClr val="FF0000"/>
                </a:solidFill>
              </a:rPr>
              <a:t>Modelo Atómico de 1950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8" name="287 Imagen" descr="Logo Radioprotecció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El átomo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2152650" y="1857364"/>
            <a:ext cx="4935538" cy="4694237"/>
            <a:chOff x="2152650" y="1658938"/>
            <a:chExt cx="4935538" cy="4694237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3695700" y="3343275"/>
              <a:ext cx="1592263" cy="1660525"/>
              <a:chOff x="4272" y="1296"/>
              <a:chExt cx="1003" cy="1046"/>
            </a:xfrm>
          </p:grpSpPr>
          <p:pic>
            <p:nvPicPr>
              <p:cNvPr id="16" name="Picture 3" descr="BD21312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416" y="1488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4" descr="BD21312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464" y="1872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5" descr="BD21312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800" y="1488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" name="Group 6"/>
              <p:cNvGrpSpPr>
                <a:grpSpLocks/>
              </p:cNvGrpSpPr>
              <p:nvPr/>
            </p:nvGrpSpPr>
            <p:grpSpPr bwMode="auto">
              <a:xfrm>
                <a:off x="4272" y="1296"/>
                <a:ext cx="1003" cy="1046"/>
                <a:chOff x="4272" y="1296"/>
                <a:chExt cx="1003" cy="1046"/>
              </a:xfrm>
            </p:grpSpPr>
            <p:pic>
              <p:nvPicPr>
                <p:cNvPr id="21" name="Picture 7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272" y="1632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8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94" y="1632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9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896" y="1632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10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94" y="1296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11" descr="BD14868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94" y="1963"/>
                  <a:ext cx="379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0" name="Picture 12" descr="BD21312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800" y="1872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Oval 13"/>
            <p:cNvSpPr>
              <a:spLocks noChangeAspect="1" noChangeArrowheads="1"/>
            </p:cNvSpPr>
            <p:nvPr/>
          </p:nvSpPr>
          <p:spPr bwMode="auto">
            <a:xfrm rot="2568234">
              <a:off x="3995738" y="1658938"/>
              <a:ext cx="1144587" cy="4694237"/>
            </a:xfrm>
            <a:prstGeom prst="ellipse">
              <a:avLst/>
            </a:prstGeom>
            <a:noFill/>
            <a:ln w="60325" cmpd="thickThin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" name="Oval 14"/>
            <p:cNvSpPr>
              <a:spLocks noChangeAspect="1" noChangeArrowheads="1"/>
            </p:cNvSpPr>
            <p:nvPr/>
          </p:nvSpPr>
          <p:spPr bwMode="auto">
            <a:xfrm rot="19572759">
              <a:off x="4067175" y="1700213"/>
              <a:ext cx="1144588" cy="4337050"/>
            </a:xfrm>
            <a:prstGeom prst="ellipse">
              <a:avLst/>
            </a:prstGeom>
            <a:noFill/>
            <a:ln w="60325" cmpd="thickThin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8" name="Oval 15"/>
            <p:cNvSpPr>
              <a:spLocks noChangeAspect="1" noChangeArrowheads="1"/>
            </p:cNvSpPr>
            <p:nvPr/>
          </p:nvSpPr>
          <p:spPr bwMode="auto">
            <a:xfrm rot="16758986">
              <a:off x="3927475" y="1946275"/>
              <a:ext cx="1144588" cy="4573588"/>
            </a:xfrm>
            <a:prstGeom prst="ellipse">
              <a:avLst/>
            </a:prstGeom>
            <a:noFill/>
            <a:ln w="60325" cmpd="thickThin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9" name="Oval 16"/>
            <p:cNvSpPr>
              <a:spLocks noChangeAspect="1" noChangeArrowheads="1"/>
            </p:cNvSpPr>
            <p:nvPr/>
          </p:nvSpPr>
          <p:spPr bwMode="auto">
            <a:xfrm>
              <a:off x="2819400" y="5537200"/>
              <a:ext cx="215900" cy="21590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0" name="Oval 17"/>
            <p:cNvSpPr>
              <a:spLocks noChangeAspect="1" noChangeArrowheads="1"/>
            </p:cNvSpPr>
            <p:nvPr/>
          </p:nvSpPr>
          <p:spPr bwMode="auto">
            <a:xfrm>
              <a:off x="2152650" y="3846513"/>
              <a:ext cx="215900" cy="21590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1" name="Oval 18"/>
            <p:cNvSpPr>
              <a:spLocks noChangeAspect="1" noChangeArrowheads="1"/>
            </p:cNvSpPr>
            <p:nvPr/>
          </p:nvSpPr>
          <p:spPr bwMode="auto">
            <a:xfrm>
              <a:off x="5421313" y="5537200"/>
              <a:ext cx="215900" cy="21590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2" name="Oval 19"/>
            <p:cNvSpPr>
              <a:spLocks noChangeAspect="1" noChangeArrowheads="1"/>
            </p:cNvSpPr>
            <p:nvPr/>
          </p:nvSpPr>
          <p:spPr bwMode="auto">
            <a:xfrm>
              <a:off x="3997325" y="2009775"/>
              <a:ext cx="1144588" cy="4298950"/>
            </a:xfrm>
            <a:prstGeom prst="ellipse">
              <a:avLst/>
            </a:prstGeom>
            <a:noFill/>
            <a:ln w="60325" cmpd="thickThin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3" name="Oval 20"/>
            <p:cNvSpPr>
              <a:spLocks noChangeAspect="1" noChangeArrowheads="1"/>
            </p:cNvSpPr>
            <p:nvPr/>
          </p:nvSpPr>
          <p:spPr bwMode="auto">
            <a:xfrm>
              <a:off x="4506913" y="1908175"/>
              <a:ext cx="215900" cy="21590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4" name="Oval 21"/>
            <p:cNvSpPr>
              <a:spLocks noChangeAspect="1" noChangeArrowheads="1"/>
            </p:cNvSpPr>
            <p:nvPr/>
          </p:nvSpPr>
          <p:spPr bwMode="auto">
            <a:xfrm rot="4486472">
              <a:off x="4129882" y="1831181"/>
              <a:ext cx="1144588" cy="4772025"/>
            </a:xfrm>
            <a:prstGeom prst="ellipse">
              <a:avLst/>
            </a:prstGeom>
            <a:noFill/>
            <a:ln w="60325" cmpd="thickThin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5" name="Oval 22"/>
            <p:cNvSpPr>
              <a:spLocks noChangeAspect="1" noChangeArrowheads="1"/>
            </p:cNvSpPr>
            <p:nvPr/>
          </p:nvSpPr>
          <p:spPr bwMode="auto">
            <a:xfrm rot="1936539">
              <a:off x="6804025" y="3716338"/>
              <a:ext cx="215900" cy="21590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pic>
        <p:nvPicPr>
          <p:cNvPr id="26" name="25 Imagen" descr="Logo Radioprotecció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Z y A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7088" y="1643050"/>
            <a:ext cx="7772400" cy="171608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DE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rgbClr val="CC3300"/>
              </a:buClr>
              <a:buFont typeface="Wingdings" pitchFamily="2" charset="2"/>
              <a:buChar char="v"/>
            </a:pPr>
            <a:r>
              <a:rPr lang="en-US" sz="2800" dirty="0" err="1"/>
              <a:t>N</a:t>
            </a:r>
            <a:r>
              <a:rPr lang="en-US" sz="2800" dirty="0" err="1">
                <a:cs typeface="Tahoma" pitchFamily="34" charset="0"/>
              </a:rPr>
              <a:t>ú</a:t>
            </a:r>
            <a:r>
              <a:rPr lang="en-US" sz="2800" dirty="0" err="1"/>
              <a:t>mero</a:t>
            </a:r>
            <a:r>
              <a:rPr lang="en-US" sz="2800" dirty="0"/>
              <a:t> </a:t>
            </a:r>
            <a:r>
              <a:rPr lang="en-US" sz="2800" dirty="0" err="1"/>
              <a:t>At</a:t>
            </a:r>
            <a:r>
              <a:rPr lang="en-US" sz="2800" dirty="0" err="1">
                <a:cs typeface="Tahoma" pitchFamily="34" charset="0"/>
              </a:rPr>
              <a:t>ómico</a:t>
            </a:r>
            <a:r>
              <a:rPr lang="en-US" sz="2400" b="0" dirty="0">
                <a:cs typeface="Tahoma" pitchFamily="34" charset="0"/>
              </a:rPr>
              <a:t> :</a:t>
            </a:r>
            <a:r>
              <a:rPr lang="en-US" sz="2400" b="0" dirty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Es el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n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ú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mero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protones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pPr marL="342900" indent="-342900" eaLnBrk="0" hangingPunct="0"/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             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 Z )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             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que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tiene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el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n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úcleo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 eaLnBrk="0" hangingPunct="0"/>
            <a:r>
              <a:rPr lang="en-US" sz="2400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Ej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 :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Oxigeno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Z=8     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Uranio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Z= 92</a:t>
            </a:r>
          </a:p>
          <a:p>
            <a:pPr marL="342900" indent="-342900" eaLnBrk="0" hangingPunct="0"/>
            <a:endParaRPr lang="en-US" sz="2400" b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7088" y="3641712"/>
            <a:ext cx="7777162" cy="31480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DE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3300"/>
              </a:buClr>
              <a:buFont typeface="Wingdings" pitchFamily="2" charset="2"/>
              <a:buChar char="v"/>
            </a:pPr>
            <a:r>
              <a:rPr lang="en-US" sz="2400" b="0">
                <a:solidFill>
                  <a:schemeClr val="tx1"/>
                </a:solidFill>
                <a:latin typeface="Tahoma" pitchFamily="34" charset="0"/>
              </a:rPr>
              <a:t>  </a:t>
            </a:r>
            <a:r>
              <a:rPr lang="en-US" sz="2800"/>
              <a:t>N</a:t>
            </a:r>
            <a:r>
              <a:rPr lang="en-US" sz="2800">
                <a:cs typeface="Tahoma" pitchFamily="34" charset="0"/>
              </a:rPr>
              <a:t>ú</a:t>
            </a:r>
            <a:r>
              <a:rPr lang="en-US" sz="2800"/>
              <a:t>mero </a:t>
            </a:r>
            <a:r>
              <a:rPr lang="en-US" sz="2800">
                <a:cs typeface="Tahoma" pitchFamily="34" charset="0"/>
              </a:rPr>
              <a:t>Másico :</a:t>
            </a:r>
            <a:r>
              <a:rPr lang="en-US" sz="24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Es la suma de los protones y                </a:t>
            </a:r>
          </a:p>
          <a:p>
            <a:pPr>
              <a:buClr>
                <a:srgbClr val="CC3300"/>
              </a:buClr>
              <a:buFont typeface="Wingdings" pitchFamily="2" charset="2"/>
              <a:buNone/>
            </a:pPr>
            <a:r>
              <a:rPr lang="en-US" sz="2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         ( A )              de los neutrónes </a:t>
            </a:r>
            <a:r>
              <a:rPr lang="en-US" sz="2400">
                <a:solidFill>
                  <a:schemeClr val="tx1"/>
                </a:solidFill>
                <a:latin typeface="Tahoma" pitchFamily="34" charset="0"/>
              </a:rPr>
              <a:t>que tiene el   </a:t>
            </a:r>
          </a:p>
          <a:p>
            <a:pPr>
              <a:buClr>
                <a:srgbClr val="CC3300"/>
              </a:buClr>
              <a:buFont typeface="Wingdings" pitchFamily="2" charset="2"/>
              <a:buNone/>
            </a:pPr>
            <a:r>
              <a:rPr lang="en-US" sz="2400">
                <a:solidFill>
                  <a:schemeClr val="tx1"/>
                </a:solidFill>
                <a:latin typeface="Tahoma" pitchFamily="34" charset="0"/>
              </a:rPr>
              <a:t>                                   n</a:t>
            </a:r>
            <a:r>
              <a:rPr lang="en-US" sz="2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úcleo.</a:t>
            </a: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Ej. :    Iodo   I-131   (Z= 53)</a:t>
            </a: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          53 protones  y 78 neutrones</a:t>
            </a:r>
            <a:endParaRPr lang="en-US" sz="2400">
              <a:solidFill>
                <a:schemeClr val="tx1"/>
              </a:solidFill>
              <a:latin typeface="Tahoma" pitchFamily="34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                 53 + 78 = 131 </a:t>
            </a: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                  (M=</a:t>
            </a:r>
            <a:r>
              <a:rPr lang="en-US" sz="20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130,906118 uma</a:t>
            </a:r>
            <a:r>
              <a:rPr lang="en-US" sz="2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s-ES" sz="24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6" name="5 Imagen" descr="Logo Radioprotecció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Simbología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500570"/>
            <a:ext cx="6533632" cy="186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928802"/>
            <a:ext cx="31441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 descr="Logo Radioprotecció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1154</TotalTime>
  <Words>1276</Words>
  <Application>Microsoft Office PowerPoint</Application>
  <PresentationFormat>Presentación en pantalla (4:3)</PresentationFormat>
  <Paragraphs>269</Paragraphs>
  <Slides>40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40</vt:i4>
      </vt:variant>
    </vt:vector>
  </HeadingPairs>
  <TitlesOfParts>
    <vt:vector size="54" baseType="lpstr">
      <vt:lpstr>Arial</vt:lpstr>
      <vt:lpstr>Arial Black</vt:lpstr>
      <vt:lpstr>Comic Sans MS</vt:lpstr>
      <vt:lpstr>Corbel</vt:lpstr>
      <vt:lpstr>GreekC</vt:lpstr>
      <vt:lpstr>Symbol</vt:lpstr>
      <vt:lpstr>Tahoma</vt:lpstr>
      <vt:lpstr>Times New Roman</vt:lpstr>
      <vt:lpstr>Wingdings</vt:lpstr>
      <vt:lpstr>Wingdings 2</vt:lpstr>
      <vt:lpstr>Wingdings 3</vt:lpstr>
      <vt:lpstr>Módulo</vt:lpstr>
      <vt:lpstr>Ecuación</vt:lpstr>
      <vt:lpstr>Imagen</vt:lpstr>
      <vt:lpstr>Curso de Física Nuclear</vt:lpstr>
      <vt:lpstr>El átomo</vt:lpstr>
      <vt:lpstr>El átomo</vt:lpstr>
      <vt:lpstr>El átomo</vt:lpstr>
      <vt:lpstr>El átomo</vt:lpstr>
      <vt:lpstr>El átomo</vt:lpstr>
      <vt:lpstr>El átomo</vt:lpstr>
      <vt:lpstr>Z y A</vt:lpstr>
      <vt:lpstr>Simbología</vt:lpstr>
      <vt:lpstr>Fuerzas Nucleares</vt:lpstr>
      <vt:lpstr>Átomo de Hidrógeno</vt:lpstr>
      <vt:lpstr>Isótopos del H</vt:lpstr>
      <vt:lpstr>Átomo de Uranio</vt:lpstr>
      <vt:lpstr>Unidad de Masa Atómica: uma</vt:lpstr>
      <vt:lpstr>Equivalencia entre masa y energía</vt:lpstr>
      <vt:lpstr>Defecto Másico</vt:lpstr>
      <vt:lpstr>Energía de Enlace</vt:lpstr>
      <vt:lpstr>Ejemplo He</vt:lpstr>
      <vt:lpstr>Energía de enlace por nucleón</vt:lpstr>
      <vt:lpstr>Estabilidad Nuclear</vt:lpstr>
      <vt:lpstr>Nucleidos</vt:lpstr>
      <vt:lpstr>Tamaño de los nucleos</vt:lpstr>
      <vt:lpstr>Tamaño de los nucleos</vt:lpstr>
      <vt:lpstr>Desintegraciones radiactivas</vt:lpstr>
      <vt:lpstr>Emisión a</vt:lpstr>
      <vt:lpstr>Ejemplo de emisión a</vt:lpstr>
      <vt:lpstr>Ejemplo de emisión a</vt:lpstr>
      <vt:lpstr>Emisión b</vt:lpstr>
      <vt:lpstr>Desintegración b-</vt:lpstr>
      <vt:lpstr>Espectro Energético de Emisión b</vt:lpstr>
      <vt:lpstr>Desintegración b+</vt:lpstr>
      <vt:lpstr>Captura Electrónica</vt:lpstr>
      <vt:lpstr>Transición Isomérica</vt:lpstr>
      <vt:lpstr>Conversión Interna</vt:lpstr>
      <vt:lpstr>Radiaciones Nucleares</vt:lpstr>
      <vt:lpstr>Desintegraciones</vt:lpstr>
      <vt:lpstr>Período de semidesintegración</vt:lpstr>
      <vt:lpstr>Series naturales radiactivas</vt:lpstr>
      <vt:lpstr>Series naturales radiactivas</vt:lpstr>
      <vt:lpstr>Fin de la presentación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Radioprotección </dc:title>
  <dc:creator>Carlos</dc:creator>
  <cp:lastModifiedBy>Carlos Sosa</cp:lastModifiedBy>
  <cp:revision>121</cp:revision>
  <dcterms:created xsi:type="dcterms:W3CDTF">2015-04-13T17:01:59Z</dcterms:created>
  <dcterms:modified xsi:type="dcterms:W3CDTF">2020-10-22T14:25:12Z</dcterms:modified>
</cp:coreProperties>
</file>