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72" r:id="rId4"/>
    <p:sldId id="297" r:id="rId5"/>
    <p:sldId id="298" r:id="rId6"/>
    <p:sldId id="301" r:id="rId7"/>
    <p:sldId id="293" r:id="rId8"/>
    <p:sldId id="294" r:id="rId9"/>
    <p:sldId id="295" r:id="rId10"/>
    <p:sldId id="300" r:id="rId11"/>
    <p:sldId id="296" r:id="rId12"/>
    <p:sldId id="299" r:id="rId13"/>
    <p:sldId id="302" r:id="rId14"/>
    <p:sldId id="303" r:id="rId15"/>
    <p:sldId id="304" r:id="rId16"/>
    <p:sldId id="305" r:id="rId17"/>
    <p:sldId id="307" r:id="rId18"/>
    <p:sldId id="308" r:id="rId19"/>
    <p:sldId id="309" r:id="rId20"/>
    <p:sldId id="310" r:id="rId21"/>
    <p:sldId id="311" r:id="rId22"/>
    <p:sldId id="292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astellano" initials="DC" lastIdx="1" clrIdx="0">
    <p:extLst>
      <p:ext uri="{19B8F6BF-5375-455C-9EA6-DF929625EA0E}">
        <p15:presenceInfo xmlns:p15="http://schemas.microsoft.com/office/powerpoint/2012/main" userId="54b3eb92f78b1d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472" autoAdjust="0"/>
  </p:normalViewPr>
  <p:slideViewPr>
    <p:cSldViewPr>
      <p:cViewPr varScale="1">
        <p:scale>
          <a:sx n="70" d="100"/>
          <a:sy n="70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BCE0D-270D-483B-9363-452FF8456A99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1CEC0-2123-4511-A17C-9ADCE0BA79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CADD-683B-4BE5-BD47-537FD32102DD}" type="datetimeFigureOut">
              <a:rPr lang="es-ES" smtClean="0"/>
              <a:pPr/>
              <a:t>16/08/2021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64391-C032-4BCC-AB85-459414BB69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tmp"/><Relationship Id="rId3" Type="http://schemas.openxmlformats.org/officeDocument/2006/relationships/image" Target="../media/image52.tmp"/><Relationship Id="rId7" Type="http://schemas.openxmlformats.org/officeDocument/2006/relationships/image" Target="../media/image56.jpeg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tmp"/><Relationship Id="rId3" Type="http://schemas.openxmlformats.org/officeDocument/2006/relationships/image" Target="../media/image59.tmp"/><Relationship Id="rId7" Type="http://schemas.openxmlformats.org/officeDocument/2006/relationships/image" Target="../media/image63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tmp"/><Relationship Id="rId5" Type="http://schemas.openxmlformats.org/officeDocument/2006/relationships/image" Target="../media/image61.tmp"/><Relationship Id="rId4" Type="http://schemas.openxmlformats.org/officeDocument/2006/relationships/image" Target="../media/image60.tmp"/><Relationship Id="rId9" Type="http://schemas.openxmlformats.org/officeDocument/2006/relationships/image" Target="../media/image6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5.png"/><Relationship Id="rId7" Type="http://schemas.openxmlformats.org/officeDocument/2006/relationships/image" Target="../media/image1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A8A3C48-87B0-4FDD-A5CD-38AC5ED19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11974"/>
            <a:ext cx="3491880" cy="272201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95936" y="-188957"/>
            <a:ext cx="7772400" cy="1470025"/>
          </a:xfrm>
        </p:spPr>
        <p:txBody>
          <a:bodyPr>
            <a:normAutofit/>
          </a:bodyPr>
          <a:lstStyle/>
          <a:p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6400800" cy="3995750"/>
          </a:xfrm>
        </p:spPr>
        <p:txBody>
          <a:bodyPr>
            <a:normAutofit fontScale="85000" lnSpcReduction="20000"/>
          </a:bodyPr>
          <a:lstStyle/>
          <a:p>
            <a:r>
              <a:rPr lang="es-ES" sz="3800" dirty="0"/>
              <a:t>Objetivos del capítulo</a:t>
            </a:r>
          </a:p>
          <a:p>
            <a:r>
              <a:rPr lang="es-ES" sz="2800" dirty="0">
                <a:solidFill>
                  <a:srgbClr val="FF0000"/>
                </a:solidFill>
              </a:rPr>
              <a:t>Identificar los elementos que componen este grupo de materiales y su clasificación</a:t>
            </a:r>
          </a:p>
          <a:p>
            <a:endParaRPr lang="es-ES" sz="2800" dirty="0">
              <a:solidFill>
                <a:srgbClr val="FF0000"/>
              </a:solidFill>
            </a:endParaRPr>
          </a:p>
          <a:p>
            <a:r>
              <a:rPr lang="es-ES" sz="2800" dirty="0">
                <a:solidFill>
                  <a:srgbClr val="FF0000"/>
                </a:solidFill>
              </a:rPr>
              <a:t>Relacionar la estructura con las principales características y propiedades de estos materiales</a:t>
            </a:r>
          </a:p>
          <a:p>
            <a:endParaRPr lang="es-ES" sz="2800" dirty="0">
              <a:solidFill>
                <a:srgbClr val="FF0000"/>
              </a:solidFill>
            </a:endParaRPr>
          </a:p>
          <a:p>
            <a:r>
              <a:rPr lang="es-ES" sz="2800" dirty="0">
                <a:solidFill>
                  <a:srgbClr val="FF0000"/>
                </a:solidFill>
              </a:rPr>
              <a:t>Conocer los principales métodos  de conformado</a:t>
            </a:r>
          </a:p>
          <a:p>
            <a:endParaRPr lang="es-ES" sz="2800" dirty="0">
              <a:solidFill>
                <a:srgbClr val="FF0000"/>
              </a:solidFill>
            </a:endParaRPr>
          </a:p>
          <a:p>
            <a:r>
              <a:rPr lang="es-ES" sz="2800" dirty="0">
                <a:solidFill>
                  <a:srgbClr val="FF0000"/>
                </a:solidFill>
              </a:rPr>
              <a:t>Conocer los usos que se dan a este grupo de materiales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Mecanismos de deformación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D46282-4510-44B2-86F2-B8418AD92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40940"/>
            <a:ext cx="4968552" cy="42669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F7EC90D-BBF9-4054-9DB2-9BA7EA2DF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73" y="3322351"/>
            <a:ext cx="3836018" cy="241090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CD8E744-9D18-4BF5-91C5-4EB35445B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2"/>
          <a:stretch/>
        </p:blipFill>
        <p:spPr>
          <a:xfrm>
            <a:off x="4197120" y="5750519"/>
            <a:ext cx="4839375" cy="84820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EDC3C8C-1A76-493B-A0B3-803A9BE59160}"/>
              </a:ext>
            </a:extLst>
          </p:cNvPr>
          <p:cNvSpPr txBox="1"/>
          <p:nvPr/>
        </p:nvSpPr>
        <p:spPr>
          <a:xfrm>
            <a:off x="1763689" y="547423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>
                <a:solidFill>
                  <a:srgbClr val="FF0000"/>
                </a:solidFill>
              </a:rPr>
              <a:t>semicristalino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AFBCFD8-6A08-42F3-BCAD-E8EAF7063272}"/>
              </a:ext>
            </a:extLst>
          </p:cNvPr>
          <p:cNvSpPr txBox="1"/>
          <p:nvPr/>
        </p:nvSpPr>
        <p:spPr>
          <a:xfrm>
            <a:off x="5747723" y="5209856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amorfo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2C93032-7A1B-44EF-AF11-7E7A03216F2C}"/>
              </a:ext>
            </a:extLst>
          </p:cNvPr>
          <p:cNvSpPr txBox="1"/>
          <p:nvPr/>
        </p:nvSpPr>
        <p:spPr>
          <a:xfrm>
            <a:off x="7380311" y="5151071"/>
            <a:ext cx="143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amorfo</a:t>
            </a:r>
          </a:p>
          <a:p>
            <a:pPr algn="ctr"/>
            <a:r>
              <a:rPr lang="es-AR" dirty="0">
                <a:solidFill>
                  <a:srgbClr val="FF0000"/>
                </a:solidFill>
              </a:rPr>
              <a:t>entrecruzado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9B3E184-25CE-4D50-BF02-4831CC5F9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1101835"/>
            <a:ext cx="2830642" cy="21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Módulo de relajación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2BBC01-2EB1-41D6-B410-4FB0AD16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0" y="1273288"/>
            <a:ext cx="2195953" cy="31845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98AF1D-DCD9-4E61-B3FF-CC65D9367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84" y="1250697"/>
            <a:ext cx="3148577" cy="38344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33FDAB-02D9-4E90-AC7F-E46C99157B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" r="52786" b="57723"/>
          <a:stretch/>
        </p:blipFill>
        <p:spPr>
          <a:xfrm>
            <a:off x="6055356" y="2635540"/>
            <a:ext cx="3001678" cy="11929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FC2942-ECA9-49EC-B158-C4D0C857A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4"/>
          <a:stretch/>
        </p:blipFill>
        <p:spPr>
          <a:xfrm>
            <a:off x="5806986" y="3875672"/>
            <a:ext cx="3250048" cy="28217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4CB8966-CD58-4FF5-85EF-E0F3F4112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0" y="5190699"/>
            <a:ext cx="3829584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Fatiga y rotura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117EC0-03A7-424D-8335-75EA7DEE4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0" y="1184299"/>
            <a:ext cx="6400800" cy="298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605A6BF-EDEA-4AA3-88BB-50F49750DFAB}"/>
              </a:ext>
            </a:extLst>
          </p:cNvPr>
          <p:cNvSpPr txBox="1"/>
          <p:nvPr/>
        </p:nvSpPr>
        <p:spPr>
          <a:xfrm>
            <a:off x="4947174" y="2967335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Frecuencia</a:t>
            </a:r>
          </a:p>
          <a:p>
            <a:r>
              <a:rPr lang="es-AR" dirty="0">
                <a:solidFill>
                  <a:srgbClr val="FF0000"/>
                </a:solidFill>
              </a:rPr>
              <a:t>Cond ambientales</a:t>
            </a:r>
          </a:p>
          <a:p>
            <a:r>
              <a:rPr lang="es-ES" dirty="0">
                <a:solidFill>
                  <a:srgbClr val="FF0000"/>
                </a:solidFill>
              </a:rPr>
              <a:t>Fuerza aplicada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73FACA5-D18E-4231-BD05-1A32090E8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42760"/>
            <a:ext cx="5184576" cy="239070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7D75078-DE8F-450C-B4AE-ACF34A642252}"/>
              </a:ext>
            </a:extLst>
          </p:cNvPr>
          <p:cNvSpPr txBox="1"/>
          <p:nvPr/>
        </p:nvSpPr>
        <p:spPr>
          <a:xfrm>
            <a:off x="1259632" y="501317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Temperatura</a:t>
            </a:r>
          </a:p>
          <a:p>
            <a:r>
              <a:rPr lang="es-AR" dirty="0">
                <a:solidFill>
                  <a:srgbClr val="FF0000"/>
                </a:solidFill>
              </a:rPr>
              <a:t>Velocidad de aplicación</a:t>
            </a:r>
          </a:p>
          <a:p>
            <a:r>
              <a:rPr lang="es-AR" dirty="0">
                <a:solidFill>
                  <a:srgbClr val="FF0000"/>
                </a:solidFill>
              </a:rPr>
              <a:t>Forma de la pieza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7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Factores – propiedades de los polímeros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E5FDAD-B73D-4F9E-9BFE-3440A3B9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7" y="1273289"/>
            <a:ext cx="8510505" cy="539607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561D03-5072-45B4-9A92-61A58B2D0D95}"/>
              </a:ext>
            </a:extLst>
          </p:cNvPr>
          <p:cNvSpPr txBox="1"/>
          <p:nvPr/>
        </p:nvSpPr>
        <p:spPr>
          <a:xfrm>
            <a:off x="696824" y="4212294"/>
            <a:ext cx="21720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FF0000"/>
                </a:solidFill>
              </a:rPr>
              <a:t>Aditivos</a:t>
            </a:r>
          </a:p>
          <a:p>
            <a:endParaRPr lang="es-AR" sz="1600" dirty="0">
              <a:solidFill>
                <a:srgbClr val="FF0000"/>
              </a:solidFill>
            </a:endParaRPr>
          </a:p>
          <a:p>
            <a:r>
              <a:rPr lang="es-AR" sz="1600" dirty="0">
                <a:solidFill>
                  <a:srgbClr val="FF0000"/>
                </a:solidFill>
              </a:rPr>
              <a:t>Proceso de fabricación</a:t>
            </a:r>
          </a:p>
          <a:p>
            <a:endParaRPr lang="es-AR" sz="1600" dirty="0">
              <a:solidFill>
                <a:srgbClr val="FF0000"/>
              </a:solidFill>
            </a:endParaRPr>
          </a:p>
          <a:p>
            <a:r>
              <a:rPr lang="es-AR" sz="1600" dirty="0">
                <a:solidFill>
                  <a:srgbClr val="FF0000"/>
                </a:solidFill>
              </a:rPr>
              <a:t>Factores ambientales</a:t>
            </a:r>
          </a:p>
          <a:p>
            <a:endParaRPr lang="es-ES" sz="1600" dirty="0">
              <a:solidFill>
                <a:srgbClr val="FF0000"/>
              </a:solidFill>
            </a:endParaRPr>
          </a:p>
          <a:p>
            <a:r>
              <a:rPr lang="es-ES" sz="1600" dirty="0">
                <a:solidFill>
                  <a:srgbClr val="FF0000"/>
                </a:solidFill>
              </a:rPr>
              <a:t>Historia del material</a:t>
            </a:r>
          </a:p>
          <a:p>
            <a:endParaRPr lang="es-AR" sz="1600" dirty="0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F291C6-EE66-4F05-83A2-386A10835B95}"/>
              </a:ext>
            </a:extLst>
          </p:cNvPr>
          <p:cNvSpPr txBox="1"/>
          <p:nvPr/>
        </p:nvSpPr>
        <p:spPr>
          <a:xfrm>
            <a:off x="3232402" y="3622562"/>
            <a:ext cx="1211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/>
              <a:t>copolímeros</a:t>
            </a:r>
            <a:endParaRPr lang="es-ES" sz="1600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EEE0842-C10B-4A98-9691-9C52D89AB67E}"/>
              </a:ext>
            </a:extLst>
          </p:cNvPr>
          <p:cNvCxnSpPr>
            <a:cxnSpLocks/>
          </p:cNvCxnSpPr>
          <p:nvPr/>
        </p:nvCxnSpPr>
        <p:spPr>
          <a:xfrm>
            <a:off x="2843808" y="2924897"/>
            <a:ext cx="388594" cy="6976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02111E0-AC09-4376-B007-F80DB7D1DF8F}"/>
              </a:ext>
            </a:extLst>
          </p:cNvPr>
          <p:cNvCxnSpPr>
            <a:cxnSpLocks/>
          </p:cNvCxnSpPr>
          <p:nvPr/>
        </p:nvCxnSpPr>
        <p:spPr>
          <a:xfrm flipH="1">
            <a:off x="4427984" y="2636912"/>
            <a:ext cx="2031358" cy="9856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97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Tamaño molecular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315D5A-0BF8-4255-B4AE-45256A73A7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09"/>
          <a:stretch/>
        </p:blipFill>
        <p:spPr>
          <a:xfrm>
            <a:off x="179513" y="1199016"/>
            <a:ext cx="3720410" cy="445996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1B81E0-58C1-4517-B1D9-46A6ACFB912B}"/>
              </a:ext>
            </a:extLst>
          </p:cNvPr>
          <p:cNvSpPr txBox="1"/>
          <p:nvPr/>
        </p:nvSpPr>
        <p:spPr>
          <a:xfrm>
            <a:off x="2267744" y="4005064"/>
            <a:ext cx="1632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FF0000"/>
                </a:solidFill>
              </a:rPr>
              <a:t>Inicio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FF0000"/>
                </a:solidFill>
              </a:rPr>
              <a:t>Propagación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FF0000"/>
                </a:solidFill>
              </a:rPr>
              <a:t>Terminación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829564-D918-4270-8811-B5474CDB5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21" y="1151754"/>
            <a:ext cx="1328192" cy="594523"/>
          </a:xfrm>
          <a:prstGeom prst="rect">
            <a:avLst/>
          </a:prstGeom>
        </p:spPr>
      </p:pic>
      <p:pic>
        <p:nvPicPr>
          <p:cNvPr id="9" name="15 Imagen" descr="20190812_162907.jpg">
            <a:extLst>
              <a:ext uri="{FF2B5EF4-FFF2-40B4-BE49-F238E27FC236}">
                <a16:creationId xmlns:a16="http://schemas.microsoft.com/office/drawing/2014/main" id="{D8755A0E-0D3E-4727-A659-E15F1F99D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rcRect l="26562" t="11195" r="21094" b="108"/>
          <a:stretch>
            <a:fillRect/>
          </a:stretch>
        </p:blipFill>
        <p:spPr>
          <a:xfrm rot="5400000">
            <a:off x="5752427" y="1269621"/>
            <a:ext cx="3215343" cy="3071373"/>
          </a:xfrm>
          <a:prstGeom prst="rect">
            <a:avLst/>
          </a:prstGeom>
        </p:spPr>
      </p:pic>
      <p:pic>
        <p:nvPicPr>
          <p:cNvPr id="10" name="12 Imagen" descr="20190812_162851.jpg">
            <a:extLst>
              <a:ext uri="{FF2B5EF4-FFF2-40B4-BE49-F238E27FC236}">
                <a16:creationId xmlns:a16="http://schemas.microsoft.com/office/drawing/2014/main" id="{0BE3A416-FF11-4F83-A726-4310D8DAAB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l="46875" t="30489" r="28906" b="23777"/>
          <a:stretch>
            <a:fillRect/>
          </a:stretch>
        </p:blipFill>
        <p:spPr>
          <a:xfrm rot="5400000">
            <a:off x="4147393" y="3166937"/>
            <a:ext cx="1409220" cy="1500138"/>
          </a:xfrm>
          <a:prstGeom prst="rect">
            <a:avLst/>
          </a:prstGeom>
        </p:spPr>
      </p:pic>
      <p:pic>
        <p:nvPicPr>
          <p:cNvPr id="11" name="14 Imagen" descr="20190812_162901.jpg">
            <a:extLst>
              <a:ext uri="{FF2B5EF4-FFF2-40B4-BE49-F238E27FC236}">
                <a16:creationId xmlns:a16="http://schemas.microsoft.com/office/drawing/2014/main" id="{D9604D98-481D-4766-94A1-0DF2C5242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10000" contrast="40000"/>
          </a:blip>
          <a:srcRect l="39062" t="27826" r="32031" b="11195"/>
          <a:stretch>
            <a:fillRect/>
          </a:stretch>
        </p:blipFill>
        <p:spPr>
          <a:xfrm rot="5400000">
            <a:off x="4258195" y="1662542"/>
            <a:ext cx="1409957" cy="1676705"/>
          </a:xfrm>
          <a:prstGeom prst="rect">
            <a:avLst/>
          </a:prstGeom>
        </p:spPr>
      </p:pic>
      <p:sp>
        <p:nvSpPr>
          <p:cNvPr id="12" name="17 CuadroTexto">
            <a:extLst>
              <a:ext uri="{FF2B5EF4-FFF2-40B4-BE49-F238E27FC236}">
                <a16:creationId xmlns:a16="http://schemas.microsoft.com/office/drawing/2014/main" id="{6CC05F24-684E-4C98-AF33-AD8D967B2484}"/>
              </a:ext>
            </a:extLst>
          </p:cNvPr>
          <p:cNvSpPr txBox="1"/>
          <p:nvPr/>
        </p:nvSpPr>
        <p:spPr>
          <a:xfrm>
            <a:off x="4101934" y="6037503"/>
            <a:ext cx="365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n) Coligativas  w)viscosidad-  tenacidad</a:t>
            </a:r>
          </a:p>
          <a:p>
            <a:r>
              <a:rPr lang="es-ES" sz="1600" dirty="0">
                <a:solidFill>
                  <a:srgbClr val="FF0000"/>
                </a:solidFill>
              </a:rPr>
              <a:t>z) </a:t>
            </a:r>
            <a:r>
              <a:rPr lang="es-ES" sz="1600" dirty="0" err="1">
                <a:solidFill>
                  <a:srgbClr val="FF0000"/>
                </a:solidFill>
              </a:rPr>
              <a:t>Viscocidad</a:t>
            </a:r>
            <a:r>
              <a:rPr lang="es-ES" sz="1600" dirty="0">
                <a:solidFill>
                  <a:srgbClr val="FF0000"/>
                </a:solidFill>
              </a:rPr>
              <a:t>   v) viscosidad </a:t>
            </a:r>
            <a:r>
              <a:rPr lang="es-ES" sz="1600" dirty="0" err="1">
                <a:solidFill>
                  <a:srgbClr val="FF0000"/>
                </a:solidFill>
              </a:rPr>
              <a:t>intrínsica</a:t>
            </a:r>
            <a:endParaRPr lang="es-ES" sz="1600" dirty="0">
              <a:solidFill>
                <a:srgbClr val="FF0000"/>
              </a:solidFill>
            </a:endParaRPr>
          </a:p>
        </p:txBody>
      </p:sp>
      <p:pic>
        <p:nvPicPr>
          <p:cNvPr id="13" name="18 Imagen" descr="20190812_170445.jpg">
            <a:extLst>
              <a:ext uri="{FF2B5EF4-FFF2-40B4-BE49-F238E27FC236}">
                <a16:creationId xmlns:a16="http://schemas.microsoft.com/office/drawing/2014/main" id="{6E6F6A27-57C7-4FEC-860B-61962D76E0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10000" contrast="30000"/>
          </a:blip>
          <a:srcRect l="16406" t="36141" r="19531" b="30598"/>
          <a:stretch>
            <a:fillRect/>
          </a:stretch>
        </p:blipFill>
        <p:spPr>
          <a:xfrm>
            <a:off x="4124821" y="4628140"/>
            <a:ext cx="4105928" cy="120173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AF105D-8ED6-4550-B5F6-5A92A18E959C}"/>
              </a:ext>
            </a:extLst>
          </p:cNvPr>
          <p:cNvSpPr txBox="1"/>
          <p:nvPr/>
        </p:nvSpPr>
        <p:spPr>
          <a:xfrm>
            <a:off x="2829796" y="6145224"/>
            <a:ext cx="127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Momentos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6E27C97-E085-4A75-9DFF-05412006E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21" y="437693"/>
            <a:ext cx="933580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9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Forma molecular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FACE5C-E121-44C5-AEDE-6F7FAE0FF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/>
          <a:stretch/>
        </p:blipFill>
        <p:spPr>
          <a:xfrm>
            <a:off x="4307422" y="2024526"/>
            <a:ext cx="4836578" cy="46869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8D764E-F34A-41C3-8BF0-63C7E745F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35"/>
          <a:stretch/>
        </p:blipFill>
        <p:spPr>
          <a:xfrm>
            <a:off x="179512" y="1091532"/>
            <a:ext cx="5420536" cy="15076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C2612A-89AF-497E-99C8-AF9FB136D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97662"/>
            <a:ext cx="3791731" cy="39084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113215-E8A9-47C5-8012-5EF5B011B971}"/>
              </a:ext>
            </a:extLst>
          </p:cNvPr>
          <p:cNvSpPr txBox="1"/>
          <p:nvPr/>
        </p:nvSpPr>
        <p:spPr>
          <a:xfrm>
            <a:off x="5600048" y="1091532"/>
            <a:ext cx="2370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Monómero</a:t>
            </a:r>
          </a:p>
          <a:p>
            <a:r>
              <a:rPr lang="es-AR" dirty="0">
                <a:solidFill>
                  <a:srgbClr val="FF0000"/>
                </a:solidFill>
              </a:rPr>
              <a:t>Largo de la cadena</a:t>
            </a:r>
          </a:p>
          <a:p>
            <a:r>
              <a:rPr lang="es-AR" dirty="0">
                <a:solidFill>
                  <a:srgbClr val="FF0000"/>
                </a:solidFill>
              </a:rPr>
              <a:t>Rotación de los enlaces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4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Estructura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56C02E-06C4-452F-B3C1-C3F8782EF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7" y="1252373"/>
            <a:ext cx="4571218" cy="36167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8F07C0-BDB3-40F1-A8AD-92FE444D9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51" y="1299989"/>
            <a:ext cx="1371791" cy="8002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21B582-5CB6-435E-A98A-2E11E75ED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14" y="1214252"/>
            <a:ext cx="1314633" cy="8859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B5E2A01-7509-4827-8DDA-291AD2BCD589}"/>
              </a:ext>
            </a:extLst>
          </p:cNvPr>
          <p:cNvSpPr txBox="1"/>
          <p:nvPr/>
        </p:nvSpPr>
        <p:spPr>
          <a:xfrm flipH="1">
            <a:off x="7801671" y="1392195"/>
            <a:ext cx="102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Cabeza</a:t>
            </a:r>
          </a:p>
          <a:p>
            <a:r>
              <a:rPr lang="es-AR" dirty="0">
                <a:solidFill>
                  <a:srgbClr val="FF0000"/>
                </a:solidFill>
              </a:rPr>
              <a:t>Cola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6BFA541-1A40-494C-AC2E-DC3DE2C66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56539"/>
            <a:ext cx="2724530" cy="10478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CD2302E-9203-4730-B3B8-61B019053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39886"/>
            <a:ext cx="2715004" cy="10955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85A8B68-4926-46A1-90E6-2EB929F2BC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51" y="4488388"/>
            <a:ext cx="2648320" cy="102884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1BA5611-5302-4FAC-A21A-03A44E047F10}"/>
              </a:ext>
            </a:extLst>
          </p:cNvPr>
          <p:cNvSpPr txBox="1"/>
          <p:nvPr/>
        </p:nvSpPr>
        <p:spPr>
          <a:xfrm>
            <a:off x="7734392" y="3441774"/>
            <a:ext cx="1444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>
                <a:solidFill>
                  <a:srgbClr val="FF0000"/>
                </a:solidFill>
              </a:rPr>
              <a:t>Isotáctico</a:t>
            </a:r>
            <a:endParaRPr lang="es-AR" dirty="0">
              <a:solidFill>
                <a:srgbClr val="FF0000"/>
              </a:solidFill>
            </a:endParaRPr>
          </a:p>
          <a:p>
            <a:r>
              <a:rPr lang="es-AR" dirty="0" err="1">
                <a:solidFill>
                  <a:srgbClr val="FF0000"/>
                </a:solidFill>
              </a:rPr>
              <a:t>Sindiotáctico</a:t>
            </a:r>
            <a:r>
              <a:rPr lang="es-AR" dirty="0">
                <a:solidFill>
                  <a:srgbClr val="FF0000"/>
                </a:solidFill>
              </a:rPr>
              <a:t> </a:t>
            </a:r>
          </a:p>
          <a:p>
            <a:r>
              <a:rPr lang="es-AR" dirty="0" err="1">
                <a:solidFill>
                  <a:srgbClr val="FF0000"/>
                </a:solidFill>
              </a:rPr>
              <a:t>Atáctico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EAA3293-ABBB-4ACB-AF19-07B6E221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4" y="5037681"/>
            <a:ext cx="1381318" cy="96215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DDF693F-84FF-439D-9A8D-A98660DB68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1" y="5037681"/>
            <a:ext cx="1428949" cy="99073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2B87C5D1-9749-42FC-BCCD-9013C5DCFF95}"/>
              </a:ext>
            </a:extLst>
          </p:cNvPr>
          <p:cNvSpPr txBox="1"/>
          <p:nvPr/>
        </p:nvSpPr>
        <p:spPr>
          <a:xfrm flipH="1">
            <a:off x="3393699" y="5209884"/>
            <a:ext cx="102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>
                <a:solidFill>
                  <a:srgbClr val="FF0000"/>
                </a:solidFill>
              </a:rPr>
              <a:t>Cis</a:t>
            </a:r>
            <a:endParaRPr lang="es-AR" dirty="0">
              <a:solidFill>
                <a:srgbClr val="FF0000"/>
              </a:solidFill>
            </a:endParaRPr>
          </a:p>
          <a:p>
            <a:r>
              <a:rPr lang="es-AR" dirty="0">
                <a:solidFill>
                  <a:srgbClr val="FF0000"/>
                </a:solidFill>
              </a:rPr>
              <a:t>Trans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C358B1E-9922-44EE-B069-00C7815B583B}"/>
              </a:ext>
            </a:extLst>
          </p:cNvPr>
          <p:cNvSpPr txBox="1"/>
          <p:nvPr/>
        </p:nvSpPr>
        <p:spPr>
          <a:xfrm>
            <a:off x="7089230" y="5836518"/>
            <a:ext cx="221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FF0000"/>
                </a:solidFill>
              </a:rPr>
              <a:t>Movilidad</a:t>
            </a:r>
          </a:p>
          <a:p>
            <a:r>
              <a:rPr lang="es-AR" sz="2800" dirty="0">
                <a:solidFill>
                  <a:srgbClr val="FF0000"/>
                </a:solidFill>
              </a:rPr>
              <a:t>Cristalinidad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6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Estructura - copolímeros</a:t>
            </a:r>
          </a:p>
        </p:txBody>
      </p:sp>
      <p:sp>
        <p:nvSpPr>
          <p:cNvPr id="4" name="16 CuadroTexto">
            <a:extLst>
              <a:ext uri="{FF2B5EF4-FFF2-40B4-BE49-F238E27FC236}">
                <a16:creationId xmlns:a16="http://schemas.microsoft.com/office/drawing/2014/main" id="{2311E094-3298-4ED1-ACF8-0621F8A5297A}"/>
              </a:ext>
            </a:extLst>
          </p:cNvPr>
          <p:cNvSpPr txBox="1"/>
          <p:nvPr/>
        </p:nvSpPr>
        <p:spPr>
          <a:xfrm>
            <a:off x="471202" y="1265910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Configuración molecular</a:t>
            </a:r>
          </a:p>
          <a:p>
            <a:endParaRPr lang="es-ES" dirty="0"/>
          </a:p>
          <a:p>
            <a:r>
              <a:rPr lang="es-ES" dirty="0" err="1"/>
              <a:t>Copolímeros</a:t>
            </a:r>
            <a:r>
              <a:rPr lang="es-ES" dirty="0"/>
              <a:t>: </a:t>
            </a:r>
            <a:r>
              <a:rPr lang="es-ES" dirty="0">
                <a:solidFill>
                  <a:srgbClr val="FF0000"/>
                </a:solidFill>
              </a:rPr>
              <a:t>al azar, </a:t>
            </a:r>
          </a:p>
          <a:p>
            <a:r>
              <a:rPr lang="es-ES" dirty="0">
                <a:solidFill>
                  <a:srgbClr val="FF0000"/>
                </a:solidFill>
              </a:rPr>
              <a:t>	       alternados, </a:t>
            </a:r>
          </a:p>
          <a:p>
            <a:r>
              <a:rPr lang="es-ES" dirty="0">
                <a:solidFill>
                  <a:srgbClr val="FF0000"/>
                </a:solidFill>
              </a:rPr>
              <a:t>	       alternados en bloques,</a:t>
            </a:r>
          </a:p>
          <a:p>
            <a:r>
              <a:rPr lang="es-ES" dirty="0">
                <a:solidFill>
                  <a:srgbClr val="FF0000"/>
                </a:solidFill>
              </a:rPr>
              <a:t>	       bloques injertados</a:t>
            </a:r>
          </a:p>
          <a:p>
            <a:r>
              <a:rPr lang="es-ES" dirty="0">
                <a:solidFill>
                  <a:srgbClr val="FF0000"/>
                </a:solidFill>
              </a:rPr>
              <a:t>Ejemplos: </a:t>
            </a:r>
          </a:p>
          <a:p>
            <a:r>
              <a:rPr lang="es-ES" dirty="0">
                <a:solidFill>
                  <a:srgbClr val="FF0000"/>
                </a:solidFill>
              </a:rPr>
              <a:t>goma </a:t>
            </a:r>
            <a:r>
              <a:rPr lang="es-ES" dirty="0" err="1">
                <a:solidFill>
                  <a:srgbClr val="FF0000"/>
                </a:solidFill>
              </a:rPr>
              <a:t>estireno</a:t>
            </a:r>
            <a:r>
              <a:rPr lang="es-ES" dirty="0">
                <a:solidFill>
                  <a:srgbClr val="FF0000"/>
                </a:solidFill>
              </a:rPr>
              <a:t>-butadieno, SBR</a:t>
            </a:r>
          </a:p>
          <a:p>
            <a:r>
              <a:rPr lang="es-ES" dirty="0">
                <a:solidFill>
                  <a:srgbClr val="FF0000"/>
                </a:solidFill>
              </a:rPr>
              <a:t>goma acrilonitrilo-butadieno, NBR 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		       Epoxi - Reticulado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/>
              <a:t> </a:t>
            </a:r>
          </a:p>
          <a:p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16D321-F4CA-4E24-A016-0AA2E2E5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254" y="730673"/>
            <a:ext cx="2304256" cy="278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Resultado de imagen para epoxi estructura tridimensional">
            <a:extLst>
              <a:ext uri="{FF2B5EF4-FFF2-40B4-BE49-F238E27FC236}">
                <a16:creationId xmlns:a16="http://schemas.microsoft.com/office/drawing/2014/main" id="{8BE69DAC-F2A8-41B6-9130-7182BBDC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740944"/>
            <a:ext cx="4427984" cy="3001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72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Cristalinidad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E50C607-67B2-4654-B475-D3893B72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62" y="1539253"/>
            <a:ext cx="254880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2147ADB-6427-43FA-A9F4-E23AF30D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62" y="2325071"/>
            <a:ext cx="2677241" cy="29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7 CuadroTexto">
            <a:extLst>
              <a:ext uri="{FF2B5EF4-FFF2-40B4-BE49-F238E27FC236}">
                <a16:creationId xmlns:a16="http://schemas.microsoft.com/office/drawing/2014/main" id="{89DC3947-2DE4-4F4F-A68C-C5C6EEAB2763}"/>
              </a:ext>
            </a:extLst>
          </p:cNvPr>
          <p:cNvSpPr txBox="1"/>
          <p:nvPr/>
        </p:nvSpPr>
        <p:spPr>
          <a:xfrm>
            <a:off x="5945200" y="5111153"/>
            <a:ext cx="2493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Estructura ortorrómbica </a:t>
            </a:r>
          </a:p>
          <a:p>
            <a:r>
              <a:rPr lang="es-ES" dirty="0"/>
              <a:t>del polietileno</a:t>
            </a:r>
          </a:p>
        </p:txBody>
      </p:sp>
      <p:sp>
        <p:nvSpPr>
          <p:cNvPr id="10" name="16 CuadroTexto">
            <a:extLst>
              <a:ext uri="{FF2B5EF4-FFF2-40B4-BE49-F238E27FC236}">
                <a16:creationId xmlns:a16="http://schemas.microsoft.com/office/drawing/2014/main" id="{138E7213-C035-4290-BE7C-F73A4D5D62C8}"/>
              </a:ext>
            </a:extLst>
          </p:cNvPr>
          <p:cNvSpPr txBox="1"/>
          <p:nvPr/>
        </p:nvSpPr>
        <p:spPr>
          <a:xfrm>
            <a:off x="453537" y="1200702"/>
            <a:ext cx="80724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Efecto directo cantidad y fuerza enlaces secundarios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Características moleculares anteriores</a:t>
            </a:r>
          </a:p>
          <a:p>
            <a:r>
              <a:rPr lang="es-ES" dirty="0">
                <a:solidFill>
                  <a:srgbClr val="FF0000"/>
                </a:solidFill>
              </a:rPr>
              <a:t>Velocidad de enfriamiento</a:t>
            </a:r>
          </a:p>
          <a:p>
            <a:r>
              <a:rPr lang="es-ES" dirty="0">
                <a:solidFill>
                  <a:srgbClr val="FF0000"/>
                </a:solidFill>
              </a:rPr>
              <a:t>Tratamiento mecánico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Amorfos: </a:t>
            </a:r>
            <a:r>
              <a:rPr lang="es-ES" dirty="0" err="1">
                <a:solidFill>
                  <a:srgbClr val="FF0000"/>
                </a:solidFill>
              </a:rPr>
              <a:t>cop</a:t>
            </a:r>
            <a:r>
              <a:rPr lang="es-ES" dirty="0">
                <a:solidFill>
                  <a:srgbClr val="FF0000"/>
                </a:solidFill>
              </a:rPr>
              <a:t>. injertos, </a:t>
            </a:r>
            <a:r>
              <a:rPr lang="es-ES" dirty="0" err="1">
                <a:solidFill>
                  <a:srgbClr val="FF0000"/>
                </a:solidFill>
              </a:rPr>
              <a:t>atácticos</a:t>
            </a:r>
            <a:r>
              <a:rPr lang="es-ES" dirty="0">
                <a:solidFill>
                  <a:srgbClr val="FF0000"/>
                </a:solidFill>
              </a:rPr>
              <a:t>, ramificados, </a:t>
            </a:r>
          </a:p>
          <a:p>
            <a:r>
              <a:rPr lang="es-ES" dirty="0">
                <a:solidFill>
                  <a:srgbClr val="FF0000"/>
                </a:solidFill>
              </a:rPr>
              <a:t>                 entrecruzados, reticulados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Cristalinos: lineales, </a:t>
            </a:r>
            <a:r>
              <a:rPr lang="es-ES" dirty="0" err="1">
                <a:solidFill>
                  <a:srgbClr val="FF0000"/>
                </a:solidFill>
              </a:rPr>
              <a:t>cop</a:t>
            </a:r>
            <a:r>
              <a:rPr lang="es-ES" dirty="0">
                <a:solidFill>
                  <a:srgbClr val="FF0000"/>
                </a:solidFill>
              </a:rPr>
              <a:t>. </a:t>
            </a:r>
            <a:r>
              <a:rPr lang="es-ES" dirty="0" err="1">
                <a:solidFill>
                  <a:srgbClr val="FF0000"/>
                </a:solidFill>
              </a:rPr>
              <a:t>iso</a:t>
            </a:r>
            <a:r>
              <a:rPr lang="es-ES" dirty="0">
                <a:solidFill>
                  <a:srgbClr val="FF0000"/>
                </a:solidFill>
              </a:rPr>
              <a:t> y </a:t>
            </a:r>
            <a:r>
              <a:rPr lang="es-ES" dirty="0" err="1">
                <a:solidFill>
                  <a:srgbClr val="FF0000"/>
                </a:solidFill>
              </a:rPr>
              <a:t>sindio</a:t>
            </a:r>
            <a:r>
              <a:rPr lang="es-ES" dirty="0">
                <a:solidFill>
                  <a:srgbClr val="FF0000"/>
                </a:solidFill>
              </a:rPr>
              <a:t> tácticos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 err="1">
                <a:solidFill>
                  <a:srgbClr val="FF0000"/>
                </a:solidFill>
              </a:rPr>
              <a:t>Cristalinidad</a:t>
            </a:r>
            <a:r>
              <a:rPr lang="es-ES" dirty="0">
                <a:solidFill>
                  <a:srgbClr val="FF0000"/>
                </a:solidFill>
              </a:rPr>
              <a:t>:</a:t>
            </a:r>
          </a:p>
          <a:p>
            <a:r>
              <a:rPr lang="es-ES" dirty="0">
                <a:solidFill>
                  <a:srgbClr val="FF0000"/>
                </a:solidFill>
              </a:rPr>
              <a:t>Tm, </a:t>
            </a:r>
            <a:r>
              <a:rPr lang="es-ES" dirty="0" err="1">
                <a:solidFill>
                  <a:srgbClr val="FF0000"/>
                </a:solidFill>
              </a:rPr>
              <a:t>Tg</a:t>
            </a:r>
            <a:r>
              <a:rPr lang="es-ES" dirty="0">
                <a:solidFill>
                  <a:srgbClr val="FF0000"/>
                </a:solidFill>
              </a:rPr>
              <a:t>, resistencia mecánica, química, </a:t>
            </a:r>
          </a:p>
          <a:p>
            <a:r>
              <a:rPr lang="es-ES" dirty="0">
                <a:solidFill>
                  <a:srgbClr val="FF0000"/>
                </a:solidFill>
              </a:rPr>
              <a:t>propiedades ópticas    </a:t>
            </a:r>
          </a:p>
          <a:p>
            <a:endParaRPr lang="es-ES" dirty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/>
              <a:t> </a:t>
            </a:r>
          </a:p>
          <a:p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88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 err="1">
                <a:solidFill>
                  <a:srgbClr val="FF0000"/>
                </a:solidFill>
              </a:rPr>
              <a:t>Aditivado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FB7EEA37-A67E-4573-B234-6462871B795A}"/>
              </a:ext>
            </a:extLst>
          </p:cNvPr>
          <p:cNvSpPr txBox="1">
            <a:spLocks/>
          </p:cNvSpPr>
          <p:nvPr/>
        </p:nvSpPr>
        <p:spPr>
          <a:xfrm>
            <a:off x="251520" y="1357298"/>
            <a:ext cx="8001056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100" dirty="0">
                <a:solidFill>
                  <a:srgbClr val="FF0000"/>
                </a:solidFill>
              </a:rPr>
              <a:t>Rellenos</a:t>
            </a:r>
          </a:p>
          <a:p>
            <a:pPr algn="just"/>
            <a:r>
              <a:rPr lang="es-ES" sz="1100" dirty="0">
                <a:solidFill>
                  <a:srgbClr val="FF0000"/>
                </a:solidFill>
              </a:rPr>
              <a:t>Reforzadores</a:t>
            </a:r>
          </a:p>
          <a:p>
            <a:pPr algn="just"/>
            <a:r>
              <a:rPr lang="es-ES" sz="1100" dirty="0">
                <a:solidFill>
                  <a:srgbClr val="FF0000"/>
                </a:solidFill>
              </a:rPr>
              <a:t>Antiestáticos</a:t>
            </a:r>
          </a:p>
          <a:p>
            <a:pPr algn="just"/>
            <a:r>
              <a:rPr lang="es-ES" sz="1100" dirty="0">
                <a:solidFill>
                  <a:srgbClr val="FF0000"/>
                </a:solidFill>
              </a:rPr>
              <a:t>Plastificantes</a:t>
            </a:r>
          </a:p>
          <a:p>
            <a:pPr algn="just"/>
            <a:r>
              <a:rPr lang="es-ES" sz="1100" dirty="0">
                <a:solidFill>
                  <a:srgbClr val="FF0000"/>
                </a:solidFill>
              </a:rPr>
              <a:t>Estabilizantes (anti ox, </a:t>
            </a:r>
            <a:r>
              <a:rPr lang="es-ES" sz="1100" dirty="0" err="1">
                <a:solidFill>
                  <a:srgbClr val="FF0000"/>
                </a:solidFill>
              </a:rPr>
              <a:t>radiac</a:t>
            </a:r>
            <a:r>
              <a:rPr lang="es-ES" sz="1100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es-ES" sz="1100" dirty="0">
                <a:solidFill>
                  <a:srgbClr val="FF0000"/>
                </a:solidFill>
              </a:rPr>
              <a:t>Colorantes</a:t>
            </a:r>
          </a:p>
          <a:p>
            <a:pPr algn="just"/>
            <a:r>
              <a:rPr lang="es-ES" sz="1100" dirty="0">
                <a:solidFill>
                  <a:srgbClr val="FF0000"/>
                </a:solidFill>
              </a:rPr>
              <a:t>Ignífugos y retardantes de llamas</a:t>
            </a:r>
            <a:endParaRPr lang="es-ES" sz="1200" dirty="0">
              <a:solidFill>
                <a:srgbClr val="FF0000"/>
              </a:solidFill>
            </a:endParaRPr>
          </a:p>
          <a:p>
            <a:pPr algn="just"/>
            <a:endParaRPr lang="es-ES" sz="1200" dirty="0">
              <a:solidFill>
                <a:srgbClr val="FF0000"/>
              </a:solidFill>
            </a:endParaRPr>
          </a:p>
          <a:p>
            <a:pPr algn="just"/>
            <a:endParaRPr lang="es-ES" sz="1200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27B3AE-DC37-41D5-B84B-F2A886C48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63" y="972176"/>
            <a:ext cx="6210300" cy="5867400"/>
          </a:xfrm>
          <a:prstGeom prst="rect">
            <a:avLst/>
          </a:prstGeom>
        </p:spPr>
      </p:pic>
      <p:pic>
        <p:nvPicPr>
          <p:cNvPr id="2050" name="Picture 2" descr="Mejora su proceso de fabricación con los masterbatch | QuimiNet.com">
            <a:extLst>
              <a:ext uri="{FF2B5EF4-FFF2-40B4-BE49-F238E27FC236}">
                <a16:creationId xmlns:a16="http://schemas.microsoft.com/office/drawing/2014/main" id="{FE83E684-E677-46BA-AE71-FFD9AE9A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2447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6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6010" y="1935677"/>
            <a:ext cx="4677814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Unidades </a:t>
            </a:r>
            <a:r>
              <a:rPr lang="es-ES" sz="2400" dirty="0" err="1">
                <a:solidFill>
                  <a:srgbClr val="FF0000"/>
                </a:solidFill>
              </a:rPr>
              <a:t>monoméricas</a:t>
            </a:r>
            <a:r>
              <a:rPr lang="es-ES" sz="2400" dirty="0">
                <a:solidFill>
                  <a:srgbClr val="FF0000"/>
                </a:solidFill>
              </a:rPr>
              <a:t> comunes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24362">
            <a:off x="199480" y="3451604"/>
            <a:ext cx="885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05576">
            <a:off x="755045" y="4172225"/>
            <a:ext cx="895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76067">
            <a:off x="1191035" y="3456370"/>
            <a:ext cx="752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38122">
            <a:off x="1987145" y="3730435"/>
            <a:ext cx="885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053713">
            <a:off x="2113831" y="2572803"/>
            <a:ext cx="1171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5214950"/>
            <a:ext cx="1000131" cy="9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5643578"/>
            <a:ext cx="23526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21910">
            <a:off x="528534" y="4817245"/>
            <a:ext cx="2222930" cy="71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983367">
            <a:off x="2036996" y="3980966"/>
            <a:ext cx="2381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5365226" y="1603770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PE- polietileno</a:t>
            </a:r>
          </a:p>
          <a:p>
            <a:endParaRPr lang="es-ES" sz="1600" dirty="0"/>
          </a:p>
          <a:p>
            <a:r>
              <a:rPr lang="es-ES" sz="1600" dirty="0"/>
              <a:t>PP- polipropileno</a:t>
            </a:r>
          </a:p>
          <a:p>
            <a:endParaRPr lang="es-ES" sz="1600" dirty="0"/>
          </a:p>
          <a:p>
            <a:r>
              <a:rPr lang="es-ES" sz="1600" dirty="0"/>
              <a:t>PVC- </a:t>
            </a:r>
            <a:r>
              <a:rPr lang="es-ES" sz="1600" dirty="0" err="1"/>
              <a:t>policloruro</a:t>
            </a:r>
            <a:r>
              <a:rPr lang="es-ES" sz="1600" dirty="0"/>
              <a:t> de vinilo</a:t>
            </a:r>
          </a:p>
          <a:p>
            <a:endParaRPr lang="es-ES" sz="1600" dirty="0"/>
          </a:p>
          <a:p>
            <a:r>
              <a:rPr lang="es-ES" sz="1600" dirty="0"/>
              <a:t>PTFE- </a:t>
            </a:r>
            <a:r>
              <a:rPr lang="es-ES" sz="1600" dirty="0" err="1"/>
              <a:t>politetrafluoretileno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PS- </a:t>
            </a:r>
            <a:r>
              <a:rPr lang="es-ES" sz="1600" dirty="0" err="1"/>
              <a:t>poliestireno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DMMA- </a:t>
            </a:r>
            <a:r>
              <a:rPr lang="es-ES" sz="1600" dirty="0" err="1"/>
              <a:t>polimetilmetaacrilato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PC- policarbonato</a:t>
            </a:r>
          </a:p>
          <a:p>
            <a:endParaRPr lang="es-ES" sz="1600" dirty="0"/>
          </a:p>
          <a:p>
            <a:r>
              <a:rPr lang="es-ES" sz="1600" dirty="0"/>
              <a:t>PET- </a:t>
            </a:r>
            <a:r>
              <a:rPr lang="es-ES" sz="1600" dirty="0" err="1"/>
              <a:t>polietilenterftalato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Ni66- </a:t>
            </a:r>
            <a:r>
              <a:rPr lang="es-ES" sz="1600" dirty="0" err="1"/>
              <a:t>polihexametilendipamida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PDMS- </a:t>
            </a:r>
            <a:r>
              <a:rPr lang="es-ES" sz="1600" dirty="0" err="1"/>
              <a:t>polimimetilsiloxano</a:t>
            </a:r>
            <a:endParaRPr lang="es-ES" sz="1600" dirty="0"/>
          </a:p>
          <a:p>
            <a:endParaRPr lang="es-ES" sz="1600" dirty="0"/>
          </a:p>
          <a:p>
            <a:r>
              <a:rPr lang="es-ES" sz="1600" dirty="0"/>
              <a:t>RE – resina epoxi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4214818"/>
            <a:ext cx="857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 descr="Imagen relacionad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593924">
            <a:off x="3967743" y="2923535"/>
            <a:ext cx="894696" cy="572606"/>
          </a:xfrm>
          <a:prstGeom prst="rect">
            <a:avLst/>
          </a:prstGeom>
          <a:noFill/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D8488F8-8F20-42AB-B8B4-0DEE6CD56676}"/>
              </a:ext>
            </a:extLst>
          </p:cNvPr>
          <p:cNvSpPr txBox="1"/>
          <p:nvPr/>
        </p:nvSpPr>
        <p:spPr>
          <a:xfrm>
            <a:off x="156010" y="898132"/>
            <a:ext cx="578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Material formado por cadenas moleculares largas de átomos de carbono o silicio. Enlace covalente. Cadenas flexibles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5414607" cy="538499"/>
          </a:xfrm>
        </p:spPr>
        <p:txBody>
          <a:bodyPr>
            <a:normAutofit/>
          </a:bodyPr>
          <a:lstStyle/>
          <a:p>
            <a:pPr algn="just"/>
            <a:r>
              <a:rPr lang="es-AR" sz="2400" dirty="0">
                <a:solidFill>
                  <a:srgbClr val="FF0000"/>
                </a:solidFill>
              </a:rPr>
              <a:t>Métodos de conformado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D07121-9B1F-4366-BB03-360076215E2A}"/>
              </a:ext>
            </a:extLst>
          </p:cNvPr>
          <p:cNvSpPr txBox="1"/>
          <p:nvPr/>
        </p:nvSpPr>
        <p:spPr>
          <a:xfrm rot="759632">
            <a:off x="6867406" y="2900657"/>
            <a:ext cx="194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Qué método falta?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09AC7A-394A-4A0C-932C-E68830347DED}"/>
              </a:ext>
            </a:extLst>
          </p:cNvPr>
          <p:cNvSpPr txBox="1"/>
          <p:nvPr/>
        </p:nvSpPr>
        <p:spPr>
          <a:xfrm>
            <a:off x="453537" y="1273289"/>
            <a:ext cx="836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Tipo de polímero. </a:t>
            </a:r>
            <a:r>
              <a:rPr lang="es-AR" dirty="0" err="1"/>
              <a:t>Tg</a:t>
            </a:r>
            <a:r>
              <a:rPr lang="es-AR" dirty="0"/>
              <a:t>, Tm. Calor, presión, forma. Técnicas especiales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D23BFD-295D-4866-90DA-C2F8A7E32106}"/>
              </a:ext>
            </a:extLst>
          </p:cNvPr>
          <p:cNvSpPr txBox="1"/>
          <p:nvPr/>
        </p:nvSpPr>
        <p:spPr>
          <a:xfrm>
            <a:off x="4921795" y="1710958"/>
            <a:ext cx="41184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FF0000"/>
                </a:solidFill>
              </a:rPr>
              <a:t>Termoplásticos: fusión y transferencia</a:t>
            </a:r>
          </a:p>
          <a:p>
            <a:endParaRPr lang="es-AR" sz="1600" dirty="0">
              <a:solidFill>
                <a:srgbClr val="FF0000"/>
              </a:solidFill>
            </a:endParaRPr>
          </a:p>
          <a:p>
            <a:r>
              <a:rPr lang="es-AR" sz="1600" dirty="0">
                <a:solidFill>
                  <a:srgbClr val="FF0000"/>
                </a:solidFill>
              </a:rPr>
              <a:t>Moldeo: simple, inyección, extrusión, transferencia y compresión, soplado</a:t>
            </a:r>
          </a:p>
          <a:p>
            <a:r>
              <a:rPr lang="es-AR" sz="1600" dirty="0">
                <a:solidFill>
                  <a:srgbClr val="FF0000"/>
                </a:solidFill>
              </a:rPr>
              <a:t>Hilado</a:t>
            </a:r>
          </a:p>
          <a:p>
            <a:r>
              <a:rPr lang="es-AR" sz="1600" dirty="0">
                <a:solidFill>
                  <a:srgbClr val="FF0000"/>
                </a:solidFill>
              </a:rPr>
              <a:t>Calandrado</a:t>
            </a:r>
          </a:p>
          <a:p>
            <a:r>
              <a:rPr lang="es-AR" sz="1600" dirty="0">
                <a:solidFill>
                  <a:srgbClr val="FF0000"/>
                </a:solidFill>
              </a:rPr>
              <a:t>Termoformado</a:t>
            </a:r>
          </a:p>
          <a:p>
            <a:r>
              <a:rPr lang="es-AR" dirty="0">
                <a:solidFill>
                  <a:srgbClr val="FF0000"/>
                </a:solidFill>
              </a:rPr>
              <a:t> </a:t>
            </a:r>
          </a:p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A4A427-007A-443C-9611-280BACA70948}"/>
              </a:ext>
            </a:extLst>
          </p:cNvPr>
          <p:cNvSpPr txBox="1"/>
          <p:nvPr/>
        </p:nvSpPr>
        <p:spPr>
          <a:xfrm>
            <a:off x="453537" y="1710958"/>
            <a:ext cx="4118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FF0000"/>
                </a:solidFill>
              </a:rPr>
              <a:t>Termoestable: </a:t>
            </a:r>
            <a:r>
              <a:rPr lang="es-AR" sz="1600" dirty="0" err="1">
                <a:solidFill>
                  <a:srgbClr val="FF0000"/>
                </a:solidFill>
              </a:rPr>
              <a:t>prepolimerizado</a:t>
            </a:r>
            <a:r>
              <a:rPr lang="es-AR" sz="1600" dirty="0">
                <a:solidFill>
                  <a:srgbClr val="FF0000"/>
                </a:solidFill>
              </a:rPr>
              <a:t> y curado</a:t>
            </a:r>
          </a:p>
          <a:p>
            <a:endParaRPr lang="es-AR" sz="1600" dirty="0">
              <a:solidFill>
                <a:srgbClr val="FF0000"/>
              </a:solidFill>
            </a:endParaRPr>
          </a:p>
          <a:p>
            <a:r>
              <a:rPr lang="es-AR" sz="1600" dirty="0">
                <a:solidFill>
                  <a:srgbClr val="FF0000"/>
                </a:solidFill>
              </a:rPr>
              <a:t>Espumado</a:t>
            </a:r>
          </a:p>
          <a:p>
            <a:r>
              <a:rPr lang="es-AR" sz="1600" dirty="0">
                <a:solidFill>
                  <a:srgbClr val="FF0000"/>
                </a:solidFill>
              </a:rPr>
              <a:t>Colado</a:t>
            </a:r>
          </a:p>
          <a:p>
            <a:endParaRPr lang="es-AR" sz="1600" dirty="0">
              <a:solidFill>
                <a:srgbClr val="FF0000"/>
              </a:solidFill>
            </a:endParaRPr>
          </a:p>
          <a:p>
            <a:endParaRPr lang="es-AR" sz="1600" dirty="0">
              <a:solidFill>
                <a:srgbClr val="FF000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0B292F-8B3C-494E-8CD8-656501373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9" y="2780928"/>
            <a:ext cx="4278915" cy="24610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8F64985-569D-47D1-B0F3-930EC0375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59" y="3511017"/>
            <a:ext cx="3969933" cy="335771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6A5AC1-AF42-45A6-B966-E4B27976A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45" y="5278553"/>
            <a:ext cx="1255830" cy="11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84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722462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AR" sz="2400" dirty="0">
                <a:solidFill>
                  <a:srgbClr val="FF0000"/>
                </a:solidFill>
              </a:rPr>
              <a:t>Referencias y lecturas recomendadas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87682D-F8A0-43C3-AA34-81D58449E3E4}"/>
              </a:ext>
            </a:extLst>
          </p:cNvPr>
          <p:cNvSpPr txBox="1"/>
          <p:nvPr/>
        </p:nvSpPr>
        <p:spPr>
          <a:xfrm>
            <a:off x="0" y="111933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Callister, W. D. y </a:t>
            </a:r>
            <a:r>
              <a:rPr lang="es-ES" dirty="0" err="1"/>
              <a:t>Reithwisch</a:t>
            </a:r>
            <a:r>
              <a:rPr lang="es-ES" dirty="0"/>
              <a:t>, D. G. (2018). Ciencia e ingeniería de materiales (2a. ed.). Editorial Reverté. https://elibro.net/es/ereader/bmayorunc/170298?page=139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CCCFCC-73D8-47F2-B8C8-80A609A65FDD}"/>
              </a:ext>
            </a:extLst>
          </p:cNvPr>
          <p:cNvSpPr txBox="1"/>
          <p:nvPr/>
        </p:nvSpPr>
        <p:spPr>
          <a:xfrm>
            <a:off x="0" y="258936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Callister, W. D. y </a:t>
            </a:r>
            <a:r>
              <a:rPr lang="es-ES" dirty="0" err="1"/>
              <a:t>Reithwisch</a:t>
            </a:r>
            <a:r>
              <a:rPr lang="es-ES" dirty="0"/>
              <a:t>, D. G. (2018). Ciencia e ingeniería de materiales (2a. ed.). Editorial Reverté. https://elibro.net/es/ereader/bmayorunc/170298?page=645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D76282-6840-4906-8EE0-5DBF4AB534C1}"/>
              </a:ext>
            </a:extLst>
          </p:cNvPr>
          <p:cNvSpPr txBox="1"/>
          <p:nvPr/>
        </p:nvSpPr>
        <p:spPr>
          <a:xfrm>
            <a:off x="-24332" y="1844330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Callister, W. D. y </a:t>
            </a:r>
            <a:r>
              <a:rPr lang="es-ES" dirty="0" err="1"/>
              <a:t>Reithwisch</a:t>
            </a:r>
            <a:r>
              <a:rPr lang="es-ES" dirty="0"/>
              <a:t>, D. G. (2018). Ciencia e ingeniería de materiales (2a. ed.). Editorial Reverté. https://elibro.net/es/ereader/bmayorunc/170298?page=517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65BE2C-9B17-41EC-97F1-7E01ADF7649B}"/>
              </a:ext>
            </a:extLst>
          </p:cNvPr>
          <p:cNvSpPr txBox="1"/>
          <p:nvPr/>
        </p:nvSpPr>
        <p:spPr>
          <a:xfrm>
            <a:off x="-12166" y="3289793"/>
            <a:ext cx="9168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Askeland, DP (2015). Ciencia e ingeniería de los materiales, v.3. </a:t>
            </a:r>
            <a:r>
              <a:rPr lang="es-ES" dirty="0" err="1"/>
              <a:t>Cap</a:t>
            </a:r>
            <a:r>
              <a:rPr lang="es-ES" dirty="0"/>
              <a:t> 15, Polímeros. México: Thomson. Gálvez, FA (2002).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6CFBF41-4E25-420B-8D15-8CE3D340F70C}"/>
              </a:ext>
            </a:extLst>
          </p:cNvPr>
          <p:cNvSpPr txBox="1"/>
          <p:nvPr/>
        </p:nvSpPr>
        <p:spPr>
          <a:xfrm>
            <a:off x="-24333" y="4005064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Seymour, R. B. y </a:t>
            </a:r>
            <a:r>
              <a:rPr lang="es-ES" dirty="0" err="1"/>
              <a:t>Carraher</a:t>
            </a:r>
            <a:r>
              <a:rPr lang="es-ES" dirty="0"/>
              <a:t> Jr. C. E. (1995). Introducción a la química de los polímeros (3a. ed.). Editorial Reverté. https://elibro.net/es/lc/bmayorunc/titulos/105683</a:t>
            </a:r>
          </a:p>
        </p:txBody>
      </p:sp>
    </p:spTree>
    <p:extLst>
      <p:ext uri="{BB962C8B-B14F-4D97-AF65-F5344CB8AC3E}">
        <p14:creationId xmlns:p14="http://schemas.microsoft.com/office/powerpoint/2010/main" val="1723463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Cuestionario</a:t>
            </a:r>
          </a:p>
          <a:p>
            <a:pPr>
              <a:buFont typeface="+mj-lt"/>
              <a:buAutoNum type="arabicPeriod"/>
            </a:pPr>
            <a:r>
              <a:rPr lang="es-ES" sz="1400" b="1" dirty="0">
                <a:solidFill>
                  <a:srgbClr val="FF0000"/>
                </a:solidFill>
              </a:rPr>
              <a:t>¿Qué se entiende por plástico, fibra, espuma, film, cristal líquido? ¿Hay otros? 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Explique la relación entre la cristalinidad y el peso molecular y el tipo de grupos funcionales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Enumere y analice la estructura química de 4 plastificantes y el/los polímeros donde se utiliza 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¿En que polímero es mas crítico el uso de plastificantes: PVC o PS?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RRR o 3R o R</a:t>
            </a:r>
            <a:r>
              <a:rPr lang="es-ES" sz="1400" baseline="30000" dirty="0"/>
              <a:t>3</a:t>
            </a:r>
            <a:r>
              <a:rPr lang="es-ES" sz="1400" dirty="0"/>
              <a:t> : explique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¿Cómo se RRR un termoplástico y un termoestable?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Grafique esfuerzo de relajación de un polímero totalmente cristalino, uno amorfo y uno “de la vida real”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¿En que zonas se da la fluencia </a:t>
            </a:r>
            <a:r>
              <a:rPr lang="es-ES" sz="1400" dirty="0" err="1"/>
              <a:t>viscoelástica</a:t>
            </a:r>
            <a:r>
              <a:rPr lang="es-ES" sz="1400" dirty="0"/>
              <a:t>?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¿Qué copolímero presentará mayor densidad? Alternado, injerto o en bloque. Ordene de mayor a menor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¿Para que se utiliza la </a:t>
            </a:r>
            <a:r>
              <a:rPr lang="es-ES" sz="1400" dirty="0" err="1"/>
              <a:t>cte</a:t>
            </a:r>
            <a:r>
              <a:rPr lang="es-ES" sz="1400" dirty="0"/>
              <a:t> de Small?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¿Qué es la longitud crítica de enmarañamiento?¿Cómo es un polímero por debajo de esta longitud a baja temperatura? ¿y por encima? ¿Qué es baja temperatura para </a:t>
            </a:r>
            <a:r>
              <a:rPr lang="es-ES" sz="1400" dirty="0" err="1"/>
              <a:t>uun</a:t>
            </a:r>
            <a:r>
              <a:rPr lang="es-ES" sz="1400" dirty="0"/>
              <a:t> polímero?</a:t>
            </a:r>
          </a:p>
          <a:p>
            <a:pPr>
              <a:buFont typeface="+mj-lt"/>
              <a:buAutoNum type="arabicPeriod"/>
            </a:pPr>
            <a:r>
              <a:rPr lang="es-ES" sz="1400" dirty="0"/>
              <a:t>¿Qué polímero utilizaría como adhesivo: polietileno o resina fenólica? ¿En que sustrato? ¿ Por qué?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72400" cy="1470025"/>
          </a:xfrm>
        </p:spPr>
        <p:txBody>
          <a:bodyPr>
            <a:normAutofit/>
          </a:bodyPr>
          <a:lstStyle/>
          <a:p>
            <a:r>
              <a:rPr lang="es-ES" sz="4000" dirty="0"/>
              <a:t>Polímeros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5720" y="135729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FF0000"/>
                </a:solidFill>
              </a:rPr>
              <a:t>Obtención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86050" y="1500174"/>
            <a:ext cx="6000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partir de moléculas pequeñas de carbono y silicio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Por polimerización</a:t>
            </a:r>
          </a:p>
          <a:p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err="1"/>
              <a:t>poliadición</a:t>
            </a: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endParaRPr lang="es-ES" dirty="0"/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err="1"/>
              <a:t>policondensación</a:t>
            </a:r>
            <a:endParaRPr lang="es-ES" dirty="0"/>
          </a:p>
        </p:txBody>
      </p:sp>
      <p:sp>
        <p:nvSpPr>
          <p:cNvPr id="1037" name="AutoShape 13" descr="Resultado de imagen para etile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9" name="AutoShape 15" descr="Resultado de imagen para etileno"/>
          <p:cNvSpPr>
            <a:spLocks noChangeAspect="1" noChangeArrowheads="1"/>
          </p:cNvSpPr>
          <p:nvPr/>
        </p:nvSpPr>
        <p:spPr bwMode="auto">
          <a:xfrm>
            <a:off x="155575" y="-1630363"/>
            <a:ext cx="3648075" cy="3409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 descr="http://www.infoescola.com/wp-content/uploads/2018/10/img_5bd0d646058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928802"/>
            <a:ext cx="606351" cy="571504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86124"/>
            <a:ext cx="1914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572008"/>
            <a:ext cx="3038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5857892"/>
            <a:ext cx="2981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3714744" y="1928802"/>
          <a:ext cx="7429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hemSketch" r:id="rId6" imgW="743400" imgH="488520" progId="ACD.ChemSketch.20">
                  <p:embed/>
                </p:oleObj>
              </mc:Choice>
              <mc:Fallback>
                <p:oleObj name="ChemSketch" r:id="rId6" imgW="743400" imgH="488520" progId="ACD.ChemSketch.20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928802"/>
                        <a:ext cx="7429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4714876" y="1857364"/>
          <a:ext cx="14954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hemSketch" r:id="rId8" imgW="1495800" imgH="1040400" progId="ACD.ChemSketch.20">
                  <p:embed/>
                </p:oleObj>
              </mc:Choice>
              <mc:Fallback>
                <p:oleObj name="ChemSketch" r:id="rId8" imgW="1495800" imgH="1040400" progId="ACD.ChemSketch.20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1857364"/>
                        <a:ext cx="14954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042" y="4000504"/>
            <a:ext cx="2667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27 Conector curvado"/>
          <p:cNvCxnSpPr/>
          <p:nvPr/>
        </p:nvCxnSpPr>
        <p:spPr>
          <a:xfrm rot="10800000" flipV="1">
            <a:off x="4357686" y="4000504"/>
            <a:ext cx="642942" cy="35719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curvado"/>
          <p:cNvCxnSpPr/>
          <p:nvPr/>
        </p:nvCxnSpPr>
        <p:spPr>
          <a:xfrm rot="10800000" flipV="1">
            <a:off x="4714876" y="5715016"/>
            <a:ext cx="642942" cy="428628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1928802"/>
            <a:ext cx="857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AR" sz="2400" dirty="0">
                <a:solidFill>
                  <a:srgbClr val="FF0000"/>
                </a:solidFill>
              </a:rPr>
              <a:t>E</a:t>
            </a:r>
            <a:r>
              <a:rPr lang="es-ES" sz="2400" dirty="0" err="1">
                <a:solidFill>
                  <a:srgbClr val="FF0000"/>
                </a:solidFill>
              </a:rPr>
              <a:t>structura</a:t>
            </a:r>
            <a:r>
              <a:rPr lang="es-ES" sz="2400" dirty="0">
                <a:solidFill>
                  <a:srgbClr val="FF0000"/>
                </a:solidFill>
              </a:rPr>
              <a:t> del material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AE7C617-D997-4A1C-A3FE-F5F001AE6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35"/>
          <a:stretch/>
        </p:blipFill>
        <p:spPr>
          <a:xfrm>
            <a:off x="3553831" y="1235835"/>
            <a:ext cx="5420536" cy="15076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699F1F-E032-41DD-BA5F-1FDC9F7E8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36" y="2832968"/>
            <a:ext cx="3791731" cy="3908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B99045-FCFF-46AA-BC67-F4F326B22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2" y="2832968"/>
            <a:ext cx="4939784" cy="39084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D2FA3D-D1C6-45D4-97BD-A4076B37670D}"/>
              </a:ext>
            </a:extLst>
          </p:cNvPr>
          <p:cNvSpPr txBox="1"/>
          <p:nvPr/>
        </p:nvSpPr>
        <p:spPr>
          <a:xfrm>
            <a:off x="146862" y="1170618"/>
            <a:ext cx="3159583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Forma y tamaño molecular</a:t>
            </a:r>
          </a:p>
          <a:p>
            <a:endParaRPr lang="es-AR" sz="1100" dirty="0"/>
          </a:p>
          <a:p>
            <a:r>
              <a:rPr lang="es-AR" dirty="0"/>
              <a:t>Primera clasificación: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Termoplástico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Elastómero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Termoestable o </a:t>
            </a:r>
            <a:r>
              <a:rPr lang="es-ES" dirty="0" err="1"/>
              <a:t>termodúrico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309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Cristalinidad: polímeros </a:t>
            </a:r>
            <a:r>
              <a:rPr lang="es-ES" sz="2400" dirty="0" err="1">
                <a:solidFill>
                  <a:srgbClr val="FF0000"/>
                </a:solidFill>
              </a:rPr>
              <a:t>semicristalinos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547F65-E412-45C8-9E2B-62356AE3F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3" y="1273289"/>
            <a:ext cx="4042272" cy="18378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002AA0-C81B-4036-BA8C-707CCF10B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8" y="3284984"/>
            <a:ext cx="4137150" cy="19063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2C7ECA-49D3-4746-9525-6334E96EE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88" y="1255952"/>
            <a:ext cx="4458322" cy="4715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EEAAEA8-B340-4937-98D3-C9588AE46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2" y="5422907"/>
            <a:ext cx="2343477" cy="12955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1996C98-E897-427B-BE2D-5A230018D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84718"/>
            <a:ext cx="1872208" cy="153377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CB0E3B8-11AC-415E-9FE3-6407B0586683}"/>
              </a:ext>
            </a:extLst>
          </p:cNvPr>
          <p:cNvSpPr txBox="1"/>
          <p:nvPr/>
        </p:nvSpPr>
        <p:spPr>
          <a:xfrm>
            <a:off x="5004048" y="6093296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Densidad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4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Efecto de la temperatura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6A4B92-EF76-4F82-BC3E-0C74C5330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8" y="1205324"/>
            <a:ext cx="5668166" cy="317226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3F21B1-7248-4968-97EF-D11940B57C1A}"/>
              </a:ext>
            </a:extLst>
          </p:cNvPr>
          <p:cNvSpPr txBox="1"/>
          <p:nvPr/>
        </p:nvSpPr>
        <p:spPr>
          <a:xfrm>
            <a:off x="3384959" y="2575434"/>
            <a:ext cx="2358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FF0000"/>
                </a:solidFill>
              </a:rPr>
              <a:t>Temperatura de fusión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FF0000"/>
                </a:solidFill>
              </a:rPr>
              <a:t>Temperatura de transición vítrea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AD7D4D-4E20-4BE7-834C-206816144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8"/>
          <a:stretch/>
        </p:blipFill>
        <p:spPr>
          <a:xfrm>
            <a:off x="5292080" y="4093415"/>
            <a:ext cx="3685282" cy="27150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422EE29-546A-4535-AC10-02A1A98F7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856" y="5541417"/>
            <a:ext cx="3134162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6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Propiedades mecánicas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DA7B0A8-A977-4311-8193-F3AF06FD3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273289"/>
            <a:ext cx="7992888" cy="3805179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F5A4E6B9-75F9-4786-ACF3-F8C0A438494A}"/>
              </a:ext>
            </a:extLst>
          </p:cNvPr>
          <p:cNvGrpSpPr/>
          <p:nvPr/>
        </p:nvGrpSpPr>
        <p:grpSpPr>
          <a:xfrm>
            <a:off x="575556" y="5236208"/>
            <a:ext cx="7192379" cy="1505160"/>
            <a:chOff x="575556" y="5236208"/>
            <a:chExt cx="7192379" cy="1505160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8B46282-AB1B-49EC-8F0F-35985F145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56" y="5236208"/>
              <a:ext cx="7192379" cy="1505160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7C06B7D9-2D83-4CFA-ABBF-77EA18A8267A}"/>
                </a:ext>
              </a:extLst>
            </p:cNvPr>
            <p:cNvSpPr/>
            <p:nvPr/>
          </p:nvSpPr>
          <p:spPr>
            <a:xfrm>
              <a:off x="4932040" y="6123210"/>
              <a:ext cx="1656184" cy="4741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039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Efecto de la temperatura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75F77A-0FC8-4098-8260-BF2FE784A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2" y="1124744"/>
            <a:ext cx="8230442" cy="31638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130AA2-C784-4B5A-AD28-CE8B2166A329}"/>
              </a:ext>
            </a:extLst>
          </p:cNvPr>
          <p:cNvSpPr txBox="1"/>
          <p:nvPr/>
        </p:nvSpPr>
        <p:spPr>
          <a:xfrm>
            <a:off x="2051720" y="3212976"/>
            <a:ext cx="2750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Módulo elástico</a:t>
            </a:r>
          </a:p>
          <a:p>
            <a:r>
              <a:rPr lang="es-AR" b="1" dirty="0">
                <a:solidFill>
                  <a:srgbClr val="FF0000"/>
                </a:solidFill>
              </a:rPr>
              <a:t>Resistencia a la tracción</a:t>
            </a:r>
          </a:p>
          <a:p>
            <a:r>
              <a:rPr lang="es-AR" b="1" dirty="0">
                <a:solidFill>
                  <a:srgbClr val="FF0000"/>
                </a:solidFill>
              </a:rPr>
              <a:t>Alargamiento a rotura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DD6D04-F2CD-40BB-873A-0E122E99B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61" y="4413385"/>
            <a:ext cx="3199163" cy="23361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14FE608-7AF8-4EFE-8458-17FAABD6B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95522"/>
            <a:ext cx="2400635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9342" y="18424"/>
            <a:ext cx="2684658" cy="1470025"/>
          </a:xfrm>
        </p:spPr>
        <p:txBody>
          <a:bodyPr>
            <a:normAutofit/>
          </a:bodyPr>
          <a:lstStyle/>
          <a:p>
            <a:pPr algn="l"/>
            <a:r>
              <a:rPr lang="es-ES" sz="4000" dirty="0"/>
              <a:t>Polímeros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3537" y="734790"/>
            <a:ext cx="6400800" cy="538499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FF0000"/>
                </a:solidFill>
              </a:rPr>
              <a:t>Viscoelasticidad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36E18D-43D3-4484-A8EC-3D3D91F3A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7" y="1273289"/>
            <a:ext cx="7163800" cy="29055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31A4CB-259D-4794-899E-37A4102A5896}"/>
              </a:ext>
            </a:extLst>
          </p:cNvPr>
          <p:cNvSpPr txBox="1"/>
          <p:nvPr/>
        </p:nvSpPr>
        <p:spPr>
          <a:xfrm>
            <a:off x="360547" y="4394152"/>
            <a:ext cx="3474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Módulo de relajación viscoelástico</a:t>
            </a:r>
          </a:p>
          <a:p>
            <a:r>
              <a:rPr lang="es-AR" b="1" dirty="0">
                <a:solidFill>
                  <a:srgbClr val="FF0000"/>
                </a:solidFill>
              </a:rPr>
              <a:t>Fluencia viscoelástica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16FF2A8-BADC-4017-8B0A-772305486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7" y="5255816"/>
            <a:ext cx="1608623" cy="86739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BE349D8-2EB6-4490-9C67-B5C864A36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61" y="4503057"/>
            <a:ext cx="1807908" cy="10816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5221B70-A605-4C05-9B27-622B992A65C0}"/>
              </a:ext>
            </a:extLst>
          </p:cNvPr>
          <p:cNvSpPr txBox="1"/>
          <p:nvPr/>
        </p:nvSpPr>
        <p:spPr>
          <a:xfrm>
            <a:off x="3780829" y="5800044"/>
            <a:ext cx="419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Deformación dependiente del tiempo a tensiones menores al límite elástico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CA74D0-B399-4602-906D-376EB9901A86}"/>
              </a:ext>
            </a:extLst>
          </p:cNvPr>
          <p:cNvSpPr txBox="1"/>
          <p:nvPr/>
        </p:nvSpPr>
        <p:spPr>
          <a:xfrm>
            <a:off x="453537" y="2924944"/>
            <a:ext cx="3110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rgbClr val="FF0000"/>
                </a:solidFill>
              </a:rPr>
              <a:t>Estructura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rgbClr val="FF0000"/>
                </a:solidFill>
              </a:rPr>
              <a:t>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rgbClr val="FF0000"/>
                </a:solidFill>
              </a:rPr>
              <a:t>Velocidad de aplicación fuerza</a:t>
            </a:r>
            <a:endParaRPr lang="es-E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61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7459</TotalTime>
  <Words>872</Words>
  <Application>Microsoft Office PowerPoint</Application>
  <PresentationFormat>Presentación en pantalla (4:3)</PresentationFormat>
  <Paragraphs>214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Tema de Office</vt:lpstr>
      <vt:lpstr>ChemSketch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Polímeros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Materiales cerámicos</dc:title>
  <dc:creator>Usuario</dc:creator>
  <cp:lastModifiedBy>Daniel Castellano</cp:lastModifiedBy>
  <cp:revision>162</cp:revision>
  <dcterms:created xsi:type="dcterms:W3CDTF">2019-07-03T22:10:19Z</dcterms:created>
  <dcterms:modified xsi:type="dcterms:W3CDTF">2021-08-17T14:02:32Z</dcterms:modified>
</cp:coreProperties>
</file>