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9"/>
  </p:notesMasterIdLst>
  <p:sldIdLst>
    <p:sldId id="256" r:id="rId2"/>
    <p:sldId id="257" r:id="rId3"/>
    <p:sldId id="258" r:id="rId4"/>
    <p:sldId id="259" r:id="rId5"/>
    <p:sldId id="260" r:id="rId6"/>
    <p:sldId id="283" r:id="rId7"/>
    <p:sldId id="282" r:id="rId8"/>
    <p:sldId id="284" r:id="rId9"/>
    <p:sldId id="261" r:id="rId10"/>
    <p:sldId id="263" r:id="rId11"/>
    <p:sldId id="285" r:id="rId12"/>
    <p:sldId id="269" r:id="rId13"/>
    <p:sldId id="286" r:id="rId14"/>
    <p:sldId id="270" r:id="rId15"/>
    <p:sldId id="271" r:id="rId16"/>
    <p:sldId id="275" r:id="rId17"/>
    <p:sldId id="292" r:id="rId18"/>
    <p:sldId id="276" r:id="rId19"/>
    <p:sldId id="277" r:id="rId20"/>
    <p:sldId id="303" r:id="rId21"/>
    <p:sldId id="306" r:id="rId22"/>
    <p:sldId id="305" r:id="rId23"/>
    <p:sldId id="304" r:id="rId24"/>
    <p:sldId id="264" r:id="rId25"/>
    <p:sldId id="268" r:id="rId26"/>
    <p:sldId id="274" r:id="rId27"/>
    <p:sldId id="280" r:id="rId28"/>
    <p:sldId id="288" r:id="rId29"/>
    <p:sldId id="278" r:id="rId30"/>
    <p:sldId id="281" r:id="rId31"/>
    <p:sldId id="291" r:id="rId32"/>
    <p:sldId id="272" r:id="rId33"/>
    <p:sldId id="273" r:id="rId34"/>
    <p:sldId id="287" r:id="rId35"/>
    <p:sldId id="289" r:id="rId36"/>
    <p:sldId id="294" r:id="rId37"/>
    <p:sldId id="295" r:id="rId38"/>
    <p:sldId id="296" r:id="rId39"/>
    <p:sldId id="298" r:id="rId40"/>
    <p:sldId id="300" r:id="rId41"/>
    <p:sldId id="299" r:id="rId42"/>
    <p:sldId id="301" r:id="rId43"/>
    <p:sldId id="302" r:id="rId44"/>
    <p:sldId id="307" r:id="rId45"/>
    <p:sldId id="309" r:id="rId46"/>
    <p:sldId id="308" r:id="rId47"/>
    <p:sldId id="29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88DD54-4DD3-4EC4-B4FF-CDD8E7F53156}" type="datetimeFigureOut">
              <a:rPr lang="es-AR" smtClean="0"/>
              <a:pPr/>
              <a:t>26/8/2019</a:t>
            </a:fld>
            <a:endParaRPr lang="es-AR"/>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3DB000-62B0-4197-931E-42FD153F6F09}" type="slidenum">
              <a:rPr lang="es-AR" smtClean="0"/>
              <a:pPr/>
              <a:t>‹Nº›</a:t>
            </a:fld>
            <a:endParaRPr lang="es-AR"/>
          </a:p>
        </p:txBody>
      </p:sp>
    </p:spTree>
    <p:extLst>
      <p:ext uri="{BB962C8B-B14F-4D97-AF65-F5344CB8AC3E}">
        <p14:creationId xmlns:p14="http://schemas.microsoft.com/office/powerpoint/2010/main" val="4293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6D25CF84-2F50-41AE-BA6B-BEC8F06331B6}" type="slidenum">
              <a:rPr lang="es-AR" smtClean="0"/>
              <a:pPr>
                <a:defRPr/>
              </a:pPr>
              <a:t>11</a:t>
            </a:fld>
            <a:endParaRPr lang="es-AR"/>
          </a:p>
        </p:txBody>
      </p:sp>
    </p:spTree>
    <p:extLst>
      <p:ext uri="{BB962C8B-B14F-4D97-AF65-F5344CB8AC3E}">
        <p14:creationId xmlns:p14="http://schemas.microsoft.com/office/powerpoint/2010/main" val="166017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6D25CF84-2F50-41AE-BA6B-BEC8F06331B6}" type="slidenum">
              <a:rPr lang="es-AR" smtClean="0"/>
              <a:pPr>
                <a:defRPr/>
              </a:pPr>
              <a:t>13</a:t>
            </a:fld>
            <a:endParaRPr lang="es-AR"/>
          </a:p>
        </p:txBody>
      </p:sp>
    </p:spTree>
    <p:extLst>
      <p:ext uri="{BB962C8B-B14F-4D97-AF65-F5344CB8AC3E}">
        <p14:creationId xmlns:p14="http://schemas.microsoft.com/office/powerpoint/2010/main" val="1676085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6D25CF84-2F50-41AE-BA6B-BEC8F06331B6}" type="slidenum">
              <a:rPr lang="es-AR" smtClean="0"/>
              <a:pPr>
                <a:defRPr/>
              </a:pPr>
              <a:t>17</a:t>
            </a:fld>
            <a:endParaRPr lang="es-AR"/>
          </a:p>
        </p:txBody>
      </p:sp>
    </p:spTree>
    <p:extLst>
      <p:ext uri="{BB962C8B-B14F-4D97-AF65-F5344CB8AC3E}">
        <p14:creationId xmlns:p14="http://schemas.microsoft.com/office/powerpoint/2010/main" val="2135759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6D25CF84-2F50-41AE-BA6B-BEC8F06331B6}" type="slidenum">
              <a:rPr lang="es-AR" smtClean="0"/>
              <a:pPr>
                <a:defRPr/>
              </a:pPr>
              <a:t>36</a:t>
            </a:fld>
            <a:endParaRPr lang="es-AR"/>
          </a:p>
        </p:txBody>
      </p:sp>
    </p:spTree>
    <p:extLst>
      <p:ext uri="{BB962C8B-B14F-4D97-AF65-F5344CB8AC3E}">
        <p14:creationId xmlns:p14="http://schemas.microsoft.com/office/powerpoint/2010/main" val="1769111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6D25CF84-2F50-41AE-BA6B-BEC8F06331B6}" type="slidenum">
              <a:rPr lang="es-AR" smtClean="0"/>
              <a:pPr>
                <a:defRPr/>
              </a:pPr>
              <a:t>37</a:t>
            </a:fld>
            <a:endParaRPr lang="es-AR"/>
          </a:p>
        </p:txBody>
      </p:sp>
    </p:spTree>
    <p:extLst>
      <p:ext uri="{BB962C8B-B14F-4D97-AF65-F5344CB8AC3E}">
        <p14:creationId xmlns:p14="http://schemas.microsoft.com/office/powerpoint/2010/main" val="234485114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pPr/>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pPr/>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pPr/>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pPr/>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pPr/>
              <a:t>8/26/2019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pPr/>
              <a:t>8/26/2019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pPr/>
              <a:t>8/26/2019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pPr/>
              <a:t>8/26/2019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pPr/>
              <a:t>8/26/2019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pPr/>
              <a:t>8/26/2019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pPr/>
              <a:t>8/26/2019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pPr/>
              <a:t>8/26/2019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76.gif"/><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4.jpeg"/><Relationship Id="rId4" Type="http://schemas.openxmlformats.org/officeDocument/2006/relationships/image" Target="../media/image83.png"/></Relationships>
</file>

<file path=ppt/slides/_rels/slide37.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87.png"/><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jpeg"/><Relationship Id="rId4" Type="http://schemas.openxmlformats.org/officeDocument/2006/relationships/image" Target="../media/image9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4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jpeg"/><Relationship Id="rId4" Type="http://schemas.openxmlformats.org/officeDocument/2006/relationships/image" Target="../media/image102.jpeg"/></Relationships>
</file>

<file path=ppt/slides/_rels/slide4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10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image" Target="../media/image107.jpg"/><Relationship Id="rId1" Type="http://schemas.openxmlformats.org/officeDocument/2006/relationships/slideLayout" Target="../slideLayouts/slideLayout2.xml"/><Relationship Id="rId4" Type="http://schemas.openxmlformats.org/officeDocument/2006/relationships/image" Target="../media/image109.jpg"/></Relationships>
</file>

<file path=ppt/slides/_rels/slide46.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image" Target="../media/image11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dirty="0" smtClean="0"/>
              <a:t>Higiene y seguridad en escaleras</a:t>
            </a:r>
            <a:endParaRPr lang="es-AR" dirty="0"/>
          </a:p>
        </p:txBody>
      </p:sp>
      <p:sp>
        <p:nvSpPr>
          <p:cNvPr id="3" name="Subtítulo 2"/>
          <p:cNvSpPr>
            <a:spLocks noGrp="1"/>
          </p:cNvSpPr>
          <p:nvPr>
            <p:ph type="subTitle" idx="1"/>
          </p:nvPr>
        </p:nvSpPr>
        <p:spPr>
          <a:xfrm>
            <a:off x="1051560" y="4582303"/>
            <a:ext cx="7891272" cy="1069848"/>
          </a:xfrm>
        </p:spPr>
        <p:txBody>
          <a:bodyPr>
            <a:normAutofit fontScale="92500" lnSpcReduction="20000"/>
          </a:bodyPr>
          <a:lstStyle/>
          <a:p>
            <a:r>
              <a:rPr lang="es-AR" dirty="0" smtClean="0"/>
              <a:t>Grupo N° 7</a:t>
            </a:r>
          </a:p>
          <a:p>
            <a:r>
              <a:rPr lang="es-AR" dirty="0" err="1" smtClean="0"/>
              <a:t>Garnero</a:t>
            </a:r>
            <a:r>
              <a:rPr lang="es-AR" dirty="0" smtClean="0"/>
              <a:t>, Gastón </a:t>
            </a:r>
            <a:r>
              <a:rPr lang="es-AR" dirty="0" err="1" smtClean="0"/>
              <a:t>Agustin</a:t>
            </a:r>
            <a:r>
              <a:rPr lang="es-AR" dirty="0" smtClean="0"/>
              <a:t> </a:t>
            </a:r>
          </a:p>
          <a:p>
            <a:r>
              <a:rPr lang="es-AR" dirty="0" err="1" smtClean="0"/>
              <a:t>Marin</a:t>
            </a:r>
            <a:r>
              <a:rPr lang="es-AR" dirty="0" smtClean="0"/>
              <a:t> Ignacio</a:t>
            </a:r>
            <a:endParaRPr lang="es-AR" dirty="0"/>
          </a:p>
        </p:txBody>
      </p:sp>
    </p:spTree>
    <p:extLst>
      <p:ext uri="{BB962C8B-B14F-4D97-AF65-F5344CB8AC3E}">
        <p14:creationId xmlns:p14="http://schemas.microsoft.com/office/powerpoint/2010/main" val="845739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93677"/>
            <a:ext cx="10058400" cy="1609344"/>
          </a:xfrm>
        </p:spPr>
        <p:txBody>
          <a:bodyPr/>
          <a:lstStyle/>
          <a:p>
            <a:r>
              <a:rPr lang="es-AR" dirty="0" smtClean="0"/>
              <a:t>clasificación</a:t>
            </a:r>
            <a:endParaRPr lang="es-AR"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b="93654"/>
          <a:stretch/>
        </p:blipFill>
        <p:spPr>
          <a:xfrm>
            <a:off x="572782" y="1266227"/>
            <a:ext cx="10682075" cy="685647"/>
          </a:xfrm>
          <a:prstGeom prst="rect">
            <a:avLst/>
          </a:prstGeom>
        </p:spPr>
      </p:pic>
      <p:pic>
        <p:nvPicPr>
          <p:cNvPr id="5"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t="52603"/>
          <a:stretch/>
        </p:blipFill>
        <p:spPr>
          <a:xfrm>
            <a:off x="1050070" y="1751201"/>
            <a:ext cx="9727497" cy="4663439"/>
          </a:xfrm>
        </p:spPr>
      </p:pic>
    </p:spTree>
    <p:extLst>
      <p:ext uri="{BB962C8B-B14F-4D97-AF65-F5344CB8AC3E}">
        <p14:creationId xmlns:p14="http://schemas.microsoft.com/office/powerpoint/2010/main" val="1729346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779507" y="194829"/>
            <a:ext cx="4958986"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lnSpc>
                <a:spcPct val="90000"/>
              </a:lnSpc>
              <a:spcBef>
                <a:spcPct val="0"/>
              </a:spcBef>
            </a:pPr>
            <a:r>
              <a:rPr lang="es-ES" sz="5400" cap="all" dirty="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rPr>
              <a:t>ESCALERAS MÓVILES</a:t>
            </a:r>
          </a:p>
        </p:txBody>
      </p:sp>
      <p:sp>
        <p:nvSpPr>
          <p:cNvPr id="23558" name="1 Rectángulo"/>
          <p:cNvSpPr>
            <a:spLocks noChangeArrowheads="1"/>
          </p:cNvSpPr>
          <p:nvPr/>
        </p:nvSpPr>
        <p:spPr bwMode="auto">
          <a:xfrm>
            <a:off x="455196" y="1182897"/>
            <a:ext cx="37122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Arial" pitchFamily="34" charset="0"/>
              <a:buChar char="•"/>
            </a:pPr>
            <a:r>
              <a:rPr lang="es-AR" b="1" dirty="0">
                <a:latin typeface="Calibri" pitchFamily="34" charset="0"/>
              </a:rPr>
              <a:t>DE MANO</a:t>
            </a:r>
          </a:p>
          <a:p>
            <a:pPr algn="ctr">
              <a:buFont typeface="Wingdings 2" pitchFamily="18" charset="2"/>
              <a:buNone/>
            </a:pPr>
            <a:r>
              <a:rPr lang="es-AR" dirty="0">
                <a:latin typeface="Calibri" pitchFamily="34" charset="0"/>
              </a:rPr>
              <a:t>Decreto 911 – Art. 214</a:t>
            </a:r>
          </a:p>
          <a:p>
            <a:pPr algn="ctr">
              <a:buFont typeface="Wingdings 2" pitchFamily="18" charset="2"/>
              <a:buNone/>
            </a:pPr>
            <a:r>
              <a:rPr lang="es-AR" dirty="0">
                <a:latin typeface="Calibri" pitchFamily="34" charset="0"/>
              </a:rPr>
              <a:t>Decreto 351 – Anexo VII </a:t>
            </a:r>
          </a:p>
          <a:p>
            <a:pPr>
              <a:buFont typeface="Wingdings 2" pitchFamily="18" charset="2"/>
              <a:buNone/>
            </a:pPr>
            <a:endParaRPr lang="es-AR" dirty="0">
              <a:latin typeface="Calibri" pitchFamily="34" charset="0"/>
            </a:endParaRPr>
          </a:p>
        </p:txBody>
      </p:sp>
      <p:sp>
        <p:nvSpPr>
          <p:cNvPr id="2" name="1 Rectángulo"/>
          <p:cNvSpPr/>
          <p:nvPr/>
        </p:nvSpPr>
        <p:spPr>
          <a:xfrm>
            <a:off x="3670420" y="3674935"/>
            <a:ext cx="3744416" cy="646331"/>
          </a:xfrm>
          <a:prstGeom prst="rect">
            <a:avLst/>
          </a:prstGeom>
        </p:spPr>
        <p:txBody>
          <a:bodyPr wrap="square">
            <a:spAutoFit/>
          </a:bodyPr>
          <a:lstStyle/>
          <a:p>
            <a:pPr algn="ctr">
              <a:buFont typeface="Arial" pitchFamily="34" charset="0"/>
              <a:buChar char="•"/>
            </a:pPr>
            <a:r>
              <a:rPr lang="es-AR" b="1" dirty="0" smtClean="0">
                <a:latin typeface="Calibri" pitchFamily="34" charset="0"/>
              </a:rPr>
              <a:t>EXTENSIBLES</a:t>
            </a:r>
          </a:p>
          <a:p>
            <a:pPr algn="ctr">
              <a:buFont typeface="Wingdings 2" pitchFamily="18" charset="2"/>
              <a:buNone/>
            </a:pPr>
            <a:r>
              <a:rPr lang="es-AR" dirty="0" smtClean="0">
                <a:latin typeface="Calibri" pitchFamily="34" charset="0"/>
              </a:rPr>
              <a:t>Decreto 911 – Art. 216 y 217</a:t>
            </a:r>
            <a:endParaRPr lang="es-AR" dirty="0">
              <a:latin typeface="Calibri" pitchFamily="34" charset="0"/>
            </a:endParaRPr>
          </a:p>
        </p:txBody>
      </p:sp>
      <p:sp>
        <p:nvSpPr>
          <p:cNvPr id="3" name="2 Rectángulo"/>
          <p:cNvSpPr/>
          <p:nvPr/>
        </p:nvSpPr>
        <p:spPr>
          <a:xfrm>
            <a:off x="6816375" y="544697"/>
            <a:ext cx="3976201" cy="646331"/>
          </a:xfrm>
          <a:prstGeom prst="rect">
            <a:avLst/>
          </a:prstGeom>
        </p:spPr>
        <p:txBody>
          <a:bodyPr wrap="square">
            <a:spAutoFit/>
          </a:bodyPr>
          <a:lstStyle/>
          <a:p>
            <a:pPr algn="ctr">
              <a:buFont typeface="Arial" pitchFamily="34" charset="0"/>
              <a:buChar char="•"/>
            </a:pPr>
            <a:r>
              <a:rPr lang="es-AR" b="1" dirty="0" smtClean="0">
                <a:latin typeface="Calibri" pitchFamily="34" charset="0"/>
              </a:rPr>
              <a:t>DOS HOJAS</a:t>
            </a:r>
          </a:p>
          <a:p>
            <a:pPr algn="ctr">
              <a:buFont typeface="Wingdings 2" pitchFamily="18" charset="2"/>
              <a:buNone/>
            </a:pPr>
            <a:r>
              <a:rPr lang="es-AR" dirty="0" smtClean="0">
                <a:latin typeface="Calibri" pitchFamily="34" charset="0"/>
              </a:rPr>
              <a:t>Decreto 911 – Art. 215</a:t>
            </a:r>
            <a:endParaRPr lang="es-AR" dirty="0">
              <a:latin typeface="Calibri" pitchFamily="34" charset="0"/>
            </a:endParaRPr>
          </a:p>
        </p:txBody>
      </p:sp>
      <p:pic>
        <p:nvPicPr>
          <p:cNvPr id="1026" name="Picture 2"/>
          <p:cNvPicPr>
            <a:picLocks noChangeAspect="1" noChangeArrowheads="1"/>
          </p:cNvPicPr>
          <p:nvPr/>
        </p:nvPicPr>
        <p:blipFill>
          <a:blip r:embed="rId4"/>
          <a:srcRect/>
          <a:stretch>
            <a:fillRect/>
          </a:stretch>
        </p:blipFill>
        <p:spPr bwMode="auto">
          <a:xfrm>
            <a:off x="661554" y="2189018"/>
            <a:ext cx="3117967" cy="2505509"/>
          </a:xfrm>
          <a:prstGeom prst="rect">
            <a:avLst/>
          </a:prstGeom>
          <a:noFill/>
          <a:ln w="9525">
            <a:noFill/>
            <a:miter lim="800000"/>
            <a:headEnd/>
            <a:tailEnd/>
          </a:ln>
        </p:spPr>
      </p:pic>
      <p:pic>
        <p:nvPicPr>
          <p:cNvPr id="1027" name="Picture 3"/>
          <p:cNvPicPr>
            <a:picLocks noChangeAspect="1" noChangeArrowheads="1"/>
          </p:cNvPicPr>
          <p:nvPr/>
        </p:nvPicPr>
        <p:blipFill>
          <a:blip r:embed="rId5"/>
          <a:srcRect/>
          <a:stretch>
            <a:fillRect/>
          </a:stretch>
        </p:blipFill>
        <p:spPr bwMode="auto">
          <a:xfrm>
            <a:off x="6548438" y="1210974"/>
            <a:ext cx="5191125" cy="2524125"/>
          </a:xfrm>
          <a:prstGeom prst="rect">
            <a:avLst/>
          </a:prstGeom>
          <a:noFill/>
          <a:ln w="9525">
            <a:noFill/>
            <a:miter lim="800000"/>
            <a:headEnd/>
            <a:tailEnd/>
          </a:ln>
        </p:spPr>
      </p:pic>
      <p:pic>
        <p:nvPicPr>
          <p:cNvPr id="1028" name="Picture 4"/>
          <p:cNvPicPr>
            <a:picLocks noChangeAspect="1" noChangeArrowheads="1"/>
          </p:cNvPicPr>
          <p:nvPr/>
        </p:nvPicPr>
        <p:blipFill>
          <a:blip r:embed="rId6"/>
          <a:srcRect/>
          <a:stretch>
            <a:fillRect/>
          </a:stretch>
        </p:blipFill>
        <p:spPr bwMode="auto">
          <a:xfrm>
            <a:off x="3690669" y="4285819"/>
            <a:ext cx="3926738" cy="24336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5048" y="0"/>
            <a:ext cx="10058400" cy="1609344"/>
          </a:xfrm>
        </p:spPr>
        <p:txBody>
          <a:bodyPr/>
          <a:lstStyle/>
          <a:p>
            <a:r>
              <a:rPr lang="es-AR" dirty="0" smtClean="0"/>
              <a:t>Escaleras de mano(Art.214)</a:t>
            </a:r>
            <a:endParaRPr lang="es-AR" dirty="0"/>
          </a:p>
        </p:txBody>
      </p:sp>
      <p:sp>
        <p:nvSpPr>
          <p:cNvPr id="3" name="Marcador de contenido 2"/>
          <p:cNvSpPr>
            <a:spLocks noGrp="1"/>
          </p:cNvSpPr>
          <p:nvPr>
            <p:ph idx="1"/>
          </p:nvPr>
        </p:nvSpPr>
        <p:spPr>
          <a:xfrm>
            <a:off x="543375" y="1244958"/>
            <a:ext cx="7340057" cy="1661374"/>
          </a:xfrm>
        </p:spPr>
        <p:txBody>
          <a:bodyPr>
            <a:normAutofit fontScale="70000" lnSpcReduction="20000"/>
          </a:bodyPr>
          <a:lstStyle/>
          <a:p>
            <a:r>
              <a:rPr lang="es-AR" sz="2800" dirty="0" smtClean="0"/>
              <a:t>Igual espaciamiento entre peldaños, 30cm máximo.</a:t>
            </a:r>
          </a:p>
          <a:p>
            <a:r>
              <a:rPr lang="es-AR" sz="2800" dirty="0" smtClean="0"/>
              <a:t>La escalera de una hoja debe sobrepasar en UN METRO (1m) el lugar donde se apoya. </a:t>
            </a:r>
          </a:p>
          <a:p>
            <a:r>
              <a:rPr lang="es-AR" sz="2800" dirty="0" smtClean="0"/>
              <a:t>Se deben apoyar sobre un plano firme y nivelado.</a:t>
            </a:r>
          </a:p>
          <a:p>
            <a:r>
              <a:rPr lang="es-ES_tradnl" sz="2800" dirty="0" smtClean="0"/>
              <a:t>Subida y bajada de frente, con las manos libres</a:t>
            </a:r>
          </a:p>
          <a:p>
            <a:pPr>
              <a:buNone/>
            </a:pPr>
            <a:endParaRPr lang="es-AR" sz="2800" dirty="0" smtClean="0"/>
          </a:p>
          <a:p>
            <a:endParaRPr lang="es-AR" sz="28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859" y="3172693"/>
            <a:ext cx="2974908" cy="340997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5660" y="1092085"/>
            <a:ext cx="3298680" cy="4950253"/>
          </a:xfrm>
          <a:prstGeom prst="rect">
            <a:avLst/>
          </a:prstGeom>
          <a:ln w="38100">
            <a:solidFill>
              <a:schemeClr val="tx1"/>
            </a:solidFill>
          </a:ln>
        </p:spPr>
      </p:pic>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b="6223"/>
          <a:stretch/>
        </p:blipFill>
        <p:spPr>
          <a:xfrm>
            <a:off x="4599681" y="3199693"/>
            <a:ext cx="2237144" cy="3367359"/>
          </a:xfrm>
          <a:prstGeom prst="rect">
            <a:avLst/>
          </a:prstGeom>
          <a:ln w="28575">
            <a:solidFill>
              <a:schemeClr val="tx1"/>
            </a:solidFill>
          </a:ln>
        </p:spPr>
      </p:pic>
    </p:spTree>
    <p:extLst>
      <p:ext uri="{BB962C8B-B14F-4D97-AF65-F5344CB8AC3E}">
        <p14:creationId xmlns:p14="http://schemas.microsoft.com/office/powerpoint/2010/main" val="2515684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27383" y="331787"/>
            <a:ext cx="11518568" cy="522288"/>
          </a:xfrm>
          <a:prstGeom prst="rect">
            <a:avLst/>
          </a:prstGeom>
          <a:noFill/>
          <a:ln>
            <a:noFill/>
          </a:ln>
        </p:spPr>
        <p:txBody>
          <a:bodyPr wrap="square" anchor="t"/>
          <a:lstStyle/>
          <a:p>
            <a:pPr marL="0" lvl="0" indent="0" defTabSz="914400">
              <a:lnSpc>
                <a:spcPct val="90000"/>
              </a:lnSpc>
              <a:spcBef>
                <a:spcPct val="0"/>
              </a:spcBef>
            </a:pPr>
            <a:r>
              <a:rPr lang="es-AR" sz="5400" cap="all" dirty="0" smtClean="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rPr>
              <a:t>DETERMINACIÓN DE LA LONGITUD</a:t>
            </a:r>
            <a:endParaRPr lang="es-AR" sz="5400" cap="all" dirty="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endParaRPr>
          </a:p>
        </p:txBody>
      </p:sp>
      <p:sp>
        <p:nvSpPr>
          <p:cNvPr id="3" name="2 CuadroTexto"/>
          <p:cNvSpPr txBox="1"/>
          <p:nvPr/>
        </p:nvSpPr>
        <p:spPr>
          <a:xfrm>
            <a:off x="814916" y="1123950"/>
            <a:ext cx="10847917" cy="1476375"/>
          </a:xfrm>
          <a:prstGeom prst="rect">
            <a:avLst/>
          </a:prstGeom>
          <a:noFill/>
          <a:ln>
            <a:noFill/>
          </a:ln>
        </p:spPr>
        <p:txBody>
          <a:bodyPr wrap="square" anchor="t"/>
          <a:lstStyle/>
          <a:p>
            <a:pPr marL="182880" lvl="0" indent="-182880" defTabSz="914400">
              <a:lnSpc>
                <a:spcPct val="70000"/>
              </a:lnSpc>
              <a:spcBef>
                <a:spcPts val="1200"/>
              </a:spcBef>
              <a:buClr>
                <a:schemeClr val="accent1">
                  <a:lumMod val="75000"/>
                </a:schemeClr>
              </a:buClr>
              <a:buSzPct val="85000"/>
              <a:buFont typeface="Wingdings" pitchFamily="2" charset="2"/>
              <a:buChar char="§"/>
            </a:pPr>
            <a:r>
              <a:rPr lang="es-AR" sz="2000" dirty="0" smtClean="0"/>
              <a:t>La escalera debe ofrecer en todas las posiciones de uso, un apoyo a manos y pies, para que en caso de realizar un trabajo sobre esta , deberá ver como mínimo 4 escalones libres por encima de la posición de pies.</a:t>
            </a:r>
          </a:p>
          <a:p>
            <a:pPr marL="182880" lvl="0" indent="-182880" defTabSz="914400">
              <a:lnSpc>
                <a:spcPct val="70000"/>
              </a:lnSpc>
              <a:spcBef>
                <a:spcPts val="1200"/>
              </a:spcBef>
              <a:buClr>
                <a:schemeClr val="accent1">
                  <a:lumMod val="75000"/>
                </a:schemeClr>
              </a:buClr>
              <a:buSzPct val="85000"/>
              <a:buFont typeface="Wingdings" pitchFamily="2" charset="2"/>
              <a:buChar char="§"/>
            </a:pPr>
            <a:r>
              <a:rPr lang="es-AR" sz="2000" dirty="0" smtClean="0"/>
              <a:t>No  se usaran escaleras de mano de 5 </a:t>
            </a:r>
            <a:r>
              <a:rPr lang="es-AR" sz="2000" dirty="0" err="1" smtClean="0"/>
              <a:t>mts</a:t>
            </a:r>
            <a:r>
              <a:rPr lang="es-AR" sz="2000" dirty="0" smtClean="0"/>
              <a:t> de longitud</a:t>
            </a:r>
            <a:r>
              <a:rPr lang="es-AR" sz="2000" dirty="0" smtClean="0">
                <a:latin typeface="Calibri" pitchFamily="34" charset="0"/>
              </a:rPr>
              <a:t>.</a:t>
            </a:r>
            <a:endParaRPr lang="es-AR" sz="2000" dirty="0">
              <a:latin typeface="Calibri" pitchFamily="34" charset="0"/>
            </a:endParaRPr>
          </a:p>
        </p:txBody>
      </p:sp>
      <p:pic>
        <p:nvPicPr>
          <p:cNvPr id="4" name="3 Imagen"/>
          <p:cNvPicPr/>
          <p:nvPr/>
        </p:nvPicPr>
        <p:blipFill>
          <a:blip r:embed="rId4" cstate="print"/>
          <a:srcRect/>
          <a:stretch>
            <a:fillRect/>
          </a:stretch>
        </p:blipFill>
        <p:spPr>
          <a:xfrm>
            <a:off x="817419" y="2708276"/>
            <a:ext cx="2971416" cy="3941906"/>
          </a:xfrm>
          <a:prstGeom prst="rect">
            <a:avLst/>
          </a:prstGeom>
          <a:noFill/>
        </p:spPr>
      </p:pic>
      <p:pic>
        <p:nvPicPr>
          <p:cNvPr id="5" name="4 Imagen"/>
          <p:cNvPicPr/>
          <p:nvPr/>
        </p:nvPicPr>
        <p:blipFill>
          <a:blip r:embed="rId5" cstate="print"/>
          <a:srcRect/>
          <a:stretch>
            <a:fillRect/>
          </a:stretch>
        </p:blipFill>
        <p:spPr>
          <a:xfrm>
            <a:off x="3861961" y="2570448"/>
            <a:ext cx="3788833" cy="4175125"/>
          </a:xfrm>
          <a:prstGeom prst="rect">
            <a:avLst/>
          </a:prstGeom>
          <a:noFill/>
        </p:spPr>
      </p:pic>
      <p:pic>
        <p:nvPicPr>
          <p:cNvPr id="6" name="5 Imagen"/>
          <p:cNvPicPr/>
          <p:nvPr/>
        </p:nvPicPr>
        <p:blipFill>
          <a:blip r:embed="rId6" cstate="print"/>
          <a:srcRect/>
          <a:stretch>
            <a:fillRect/>
          </a:stretch>
        </p:blipFill>
        <p:spPr>
          <a:xfrm>
            <a:off x="7764693" y="2625145"/>
            <a:ext cx="3473449" cy="38163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Escaleras de dos hojas(art.215)		</a:t>
            </a:r>
            <a:endParaRPr lang="es-AR" dirty="0"/>
          </a:p>
        </p:txBody>
      </p:sp>
      <p:sp>
        <p:nvSpPr>
          <p:cNvPr id="3" name="Marcador de contenido 2"/>
          <p:cNvSpPr>
            <a:spLocks noGrp="1"/>
          </p:cNvSpPr>
          <p:nvPr>
            <p:ph idx="1"/>
          </p:nvPr>
        </p:nvSpPr>
        <p:spPr>
          <a:xfrm>
            <a:off x="1044992" y="1979740"/>
            <a:ext cx="6502028" cy="4060451"/>
          </a:xfrm>
        </p:spPr>
        <p:txBody>
          <a:bodyPr>
            <a:normAutofit/>
          </a:bodyPr>
          <a:lstStyle/>
          <a:p>
            <a:r>
              <a:rPr lang="es-AR" sz="2800" dirty="0" smtClean="0"/>
              <a:t>Seis metros (6m) de altura máxima.</a:t>
            </a:r>
          </a:p>
          <a:p>
            <a:r>
              <a:rPr lang="es-AR" sz="2800" dirty="0" smtClean="0"/>
              <a:t>Estabilidad y rigidez.</a:t>
            </a:r>
          </a:p>
          <a:p>
            <a:r>
              <a:rPr lang="es-AR" sz="2800" dirty="0" smtClean="0"/>
              <a:t>Abertura de hojas limitada por un sistema eficaz.</a:t>
            </a:r>
          </a:p>
          <a:p>
            <a:r>
              <a:rPr lang="es-AR" sz="2800" dirty="0" smtClean="0"/>
              <a:t>Largueros unidos en parte superior mediante bisagras u otro medio que brinde la resistencia adecuada a esfuerzos.</a:t>
            </a:r>
            <a:endParaRPr lang="es-AR" sz="28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373" y="1979740"/>
            <a:ext cx="3560277" cy="3513018"/>
          </a:xfrm>
          <a:prstGeom prst="rect">
            <a:avLst/>
          </a:prstGeom>
        </p:spPr>
      </p:pic>
    </p:spTree>
    <p:extLst>
      <p:ext uri="{BB962C8B-B14F-4D97-AF65-F5344CB8AC3E}">
        <p14:creationId xmlns:p14="http://schemas.microsoft.com/office/powerpoint/2010/main" val="3321539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Escaleras extensibles(art.216,art217)</a:t>
            </a:r>
            <a:endParaRPr lang="es-AR" dirty="0"/>
          </a:p>
        </p:txBody>
      </p:sp>
      <p:sp>
        <p:nvSpPr>
          <p:cNvPr id="3" name="Marcador de contenido 2"/>
          <p:cNvSpPr>
            <a:spLocks noGrp="1"/>
          </p:cNvSpPr>
          <p:nvPr>
            <p:ph idx="1"/>
          </p:nvPr>
        </p:nvSpPr>
        <p:spPr>
          <a:xfrm>
            <a:off x="1069848" y="2121408"/>
            <a:ext cx="5755955" cy="3506660"/>
          </a:xfrm>
        </p:spPr>
        <p:txBody>
          <a:bodyPr>
            <a:normAutofit fontScale="92500" lnSpcReduction="20000"/>
          </a:bodyPr>
          <a:lstStyle/>
          <a:p>
            <a:r>
              <a:rPr lang="es-AR" sz="2800" dirty="0" smtClean="0"/>
              <a:t>Deben estar equipadas con dispositivos de enclavamiento y correderas para alargar, acortar y enclavar en cualquier posición.</a:t>
            </a:r>
          </a:p>
          <a:p>
            <a:r>
              <a:rPr lang="es-AR" sz="2800" dirty="0" smtClean="0"/>
              <a:t>Mínima superposición de tramos, UN METRO (1m).</a:t>
            </a:r>
          </a:p>
          <a:p>
            <a:r>
              <a:rPr lang="es-AR" sz="2800" dirty="0" smtClean="0"/>
              <a:t>Los cables, cuerdas o cabos deben estar correctamente amarrados y contar con dispositivos de seguridad por posibles desplazamientos accidentales.</a:t>
            </a:r>
            <a:endParaRPr lang="es-AR" sz="28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598" y="1629850"/>
            <a:ext cx="5391402" cy="4513373"/>
          </a:xfrm>
          <a:prstGeom prst="rect">
            <a:avLst/>
          </a:prstGeom>
        </p:spPr>
      </p:pic>
    </p:spTree>
    <p:extLst>
      <p:ext uri="{BB962C8B-B14F-4D97-AF65-F5344CB8AC3E}">
        <p14:creationId xmlns:p14="http://schemas.microsoft.com/office/powerpoint/2010/main" val="3592901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Escaleras fijas verticales(art.218)</a:t>
            </a:r>
            <a:endParaRPr lang="es-AR" dirty="0"/>
          </a:p>
        </p:txBody>
      </p:sp>
      <p:sp>
        <p:nvSpPr>
          <p:cNvPr id="3" name="Marcador de contenido 2"/>
          <p:cNvSpPr>
            <a:spLocks noGrp="1"/>
          </p:cNvSpPr>
          <p:nvPr>
            <p:ph idx="1"/>
          </p:nvPr>
        </p:nvSpPr>
        <p:spPr>
          <a:xfrm>
            <a:off x="1097560" y="2204803"/>
            <a:ext cx="7347215" cy="3572728"/>
          </a:xfrm>
        </p:spPr>
        <p:txBody>
          <a:bodyPr>
            <a:normAutofit/>
          </a:bodyPr>
          <a:lstStyle/>
          <a:p>
            <a:r>
              <a:rPr lang="es-AR" dirty="0" smtClean="0"/>
              <a:t> </a:t>
            </a:r>
            <a:r>
              <a:rPr lang="es-AR" dirty="0"/>
              <a:t>La distancia mínima entre los dos largueros debe ser de CUARENTA Y CINCO CENTIMETROS (45 cm</a:t>
            </a:r>
            <a:r>
              <a:rPr lang="es-AR" dirty="0" smtClean="0"/>
              <a:t>.).</a:t>
            </a:r>
          </a:p>
          <a:p>
            <a:r>
              <a:rPr lang="es-AR" dirty="0" smtClean="0"/>
              <a:t> El </a:t>
            </a:r>
            <a:r>
              <a:rPr lang="es-AR" dirty="0"/>
              <a:t>espacio mínimo libre detrás de los peldaños debe ser de QUINCE CENTIMETROS (15 cm.). </a:t>
            </a:r>
            <a:endParaRPr lang="es-AR" dirty="0" smtClean="0"/>
          </a:p>
          <a:p>
            <a:r>
              <a:rPr lang="es-AR" dirty="0" smtClean="0"/>
              <a:t>No </a:t>
            </a:r>
            <a:r>
              <a:rPr lang="es-AR" dirty="0"/>
              <a:t>debe haber obstrucción alguna en un espacio libre mínimo de SETENTA Y CINCO CENTIMETROS (75 cm.) delante de la escalera. </a:t>
            </a:r>
            <a:endParaRPr lang="es-AR" dirty="0" smtClean="0"/>
          </a:p>
          <a:p>
            <a:r>
              <a:rPr lang="es-AR" dirty="0" smtClean="0"/>
              <a:t>Deben </a:t>
            </a:r>
            <a:r>
              <a:rPr lang="es-AR" dirty="0"/>
              <a:t>estar fijadas sólidamente mediante sistema eficaz</a:t>
            </a:r>
            <a:r>
              <a:rPr lang="es-AR" dirty="0" smtClean="0"/>
              <a:t>.</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6911" y="1801071"/>
            <a:ext cx="3282235" cy="4381953"/>
          </a:xfrm>
          <a:prstGeom prst="rect">
            <a:avLst/>
          </a:prstGeom>
        </p:spPr>
      </p:pic>
    </p:spTree>
    <p:extLst>
      <p:ext uri="{BB962C8B-B14F-4D97-AF65-F5344CB8AC3E}">
        <p14:creationId xmlns:p14="http://schemas.microsoft.com/office/powerpoint/2010/main" val="2713400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3"/>
          <p:cNvSpPr>
            <a:spLocks noGrp="1" noChangeArrowheads="1"/>
          </p:cNvSpPr>
          <p:nvPr>
            <p:ph idx="1"/>
          </p:nvPr>
        </p:nvSpPr>
        <p:spPr>
          <a:xfrm>
            <a:off x="252215" y="1277057"/>
            <a:ext cx="7621113" cy="2096572"/>
          </a:xfrm>
        </p:spPr>
        <p:txBody>
          <a:bodyPr>
            <a:noAutofit/>
          </a:bodyPr>
          <a:lstStyle/>
          <a:p>
            <a:pPr>
              <a:defRPr/>
            </a:pPr>
            <a:r>
              <a:rPr lang="es-ES" dirty="0" smtClean="0"/>
              <a:t>Separadas</a:t>
            </a:r>
          </a:p>
          <a:p>
            <a:pPr>
              <a:buNone/>
              <a:defRPr/>
            </a:pPr>
            <a:r>
              <a:rPr lang="es-ES" dirty="0" smtClean="0"/>
              <a:t> </a:t>
            </a:r>
            <a:r>
              <a:rPr lang="es-AR" dirty="0"/>
              <a:t>Escalera que consta de escalones o abrazaderas encajados en largueros laterales </a:t>
            </a:r>
            <a:r>
              <a:rPr lang="es-AR" dirty="0" smtClean="0"/>
              <a:t>unidos </a:t>
            </a:r>
            <a:r>
              <a:rPr lang="es-AR" dirty="0"/>
              <a:t>totalmente o por </a:t>
            </a:r>
            <a:r>
              <a:rPr lang="es-AR" dirty="0" smtClean="0"/>
              <a:t>tramos, que </a:t>
            </a:r>
            <a:r>
              <a:rPr lang="es-AR" dirty="0"/>
              <a:t>van desde los largueros laterales a la estructura, por ej. torres de comunicación o tanques verticales . </a:t>
            </a:r>
            <a:endParaRPr lang="es-ES" dirty="0"/>
          </a:p>
          <a:p>
            <a:pPr eaLnBrk="1" fontAlgn="auto" hangingPunct="1">
              <a:buFont typeface="Arial" pitchFamily="34" charset="0"/>
              <a:buChar char="•"/>
              <a:defRPr/>
            </a:pPr>
            <a:endParaRPr lang="es-ES" sz="2000" b="1" dirty="0">
              <a:latin typeface="Calibri" pitchFamily="34" charset="0"/>
              <a:cs typeface="Arial" pitchFamily="34" charset="0"/>
            </a:endParaRPr>
          </a:p>
        </p:txBody>
      </p:sp>
      <p:pic>
        <p:nvPicPr>
          <p:cNvPr id="22534" name="Picture 6" descr="http://www.siafa.com.ar/notas/nota47/n408_02.jpg"/>
          <p:cNvPicPr>
            <a:picLocks noChangeAspect="1" noChangeArrowheads="1"/>
          </p:cNvPicPr>
          <p:nvPr/>
        </p:nvPicPr>
        <p:blipFill>
          <a:blip r:embed="rId3" cstate="print"/>
          <a:srcRect/>
          <a:stretch>
            <a:fillRect/>
          </a:stretch>
        </p:blipFill>
        <p:spPr bwMode="auto">
          <a:xfrm>
            <a:off x="7873328" y="1282481"/>
            <a:ext cx="3836021" cy="4680520"/>
          </a:xfrm>
          <a:prstGeom prst="rect">
            <a:avLst/>
          </a:prstGeom>
          <a:noFill/>
        </p:spPr>
      </p:pic>
      <p:pic>
        <p:nvPicPr>
          <p:cNvPr id="22536" name="Picture 8" descr="http://www.siafa.com.ar/notas/nota47/n408_03.jpg"/>
          <p:cNvPicPr>
            <a:picLocks noChangeAspect="1" noChangeArrowheads="1"/>
          </p:cNvPicPr>
          <p:nvPr/>
        </p:nvPicPr>
        <p:blipFill>
          <a:blip r:embed="rId4" cstate="print"/>
          <a:srcRect/>
          <a:stretch>
            <a:fillRect/>
          </a:stretch>
        </p:blipFill>
        <p:spPr bwMode="auto">
          <a:xfrm>
            <a:off x="1441428" y="4291260"/>
            <a:ext cx="3456384" cy="2292216"/>
          </a:xfrm>
          <a:prstGeom prst="rect">
            <a:avLst/>
          </a:prstGeom>
          <a:noFill/>
        </p:spPr>
      </p:pic>
      <p:sp>
        <p:nvSpPr>
          <p:cNvPr id="7" name="6 CuadroTexto"/>
          <p:cNvSpPr txBox="1"/>
          <p:nvPr/>
        </p:nvSpPr>
        <p:spPr>
          <a:xfrm>
            <a:off x="480171" y="3232280"/>
            <a:ext cx="6294018" cy="1200329"/>
          </a:xfrm>
          <a:prstGeom prst="rect">
            <a:avLst/>
          </a:prstGeom>
          <a:noFill/>
        </p:spPr>
        <p:txBody>
          <a:bodyPr wrap="square" rtlCol="0">
            <a:spAutoFit/>
          </a:bodyPr>
          <a:lstStyle/>
          <a:p>
            <a:pPr marL="182880" indent="-182880" defTabSz="914400">
              <a:lnSpc>
                <a:spcPct val="90000"/>
              </a:lnSpc>
              <a:spcBef>
                <a:spcPts val="1200"/>
              </a:spcBef>
              <a:buClr>
                <a:schemeClr val="accent1">
                  <a:lumMod val="75000"/>
                </a:schemeClr>
              </a:buClr>
              <a:buSzPct val="85000"/>
              <a:buFont typeface="Wingdings" pitchFamily="2" charset="2"/>
              <a:buChar char="§"/>
              <a:defRPr/>
            </a:pPr>
            <a:r>
              <a:rPr lang="es-ES" sz="2000" dirty="0" smtClean="0"/>
              <a:t>Integradas</a:t>
            </a:r>
          </a:p>
          <a:p>
            <a:r>
              <a:rPr lang="es-ES" dirty="0" smtClean="0"/>
              <a:t>S</a:t>
            </a:r>
            <a:r>
              <a:rPr lang="es-AR" dirty="0" smtClean="0"/>
              <a:t>obre una superficie vertical y consta de una serie de escalones permanentemente sujetos a la estructura</a:t>
            </a:r>
            <a:endParaRPr lang="es-ES" dirty="0" smtClean="0"/>
          </a:p>
          <a:p>
            <a:endParaRPr lang="es-AR" dirty="0"/>
          </a:p>
        </p:txBody>
      </p:sp>
      <p:sp>
        <p:nvSpPr>
          <p:cNvPr id="8" name="Título 1"/>
          <p:cNvSpPr txBox="1">
            <a:spLocks/>
          </p:cNvSpPr>
          <p:nvPr/>
        </p:nvSpPr>
        <p:spPr>
          <a:xfrm>
            <a:off x="480171" y="108406"/>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AR" dirty="0" smtClean="0"/>
              <a:t>Escaleras fijas verticales(art.218)</a:t>
            </a:r>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504484" cy="1369926"/>
          </a:xfrm>
        </p:spPr>
        <p:txBody>
          <a:bodyPr/>
          <a:lstStyle/>
          <a:p>
            <a:r>
              <a:rPr lang="es-AR" dirty="0" smtClean="0"/>
              <a:t>Escaleras estructurales temporarias(art.219)</a:t>
            </a:r>
            <a:endParaRPr lang="es-AR" dirty="0"/>
          </a:p>
        </p:txBody>
      </p:sp>
      <p:sp>
        <p:nvSpPr>
          <p:cNvPr id="3" name="Marcador de contenido 2"/>
          <p:cNvSpPr>
            <a:spLocks noGrp="1"/>
          </p:cNvSpPr>
          <p:nvPr>
            <p:ph idx="1"/>
          </p:nvPr>
        </p:nvSpPr>
        <p:spPr>
          <a:xfrm>
            <a:off x="540328" y="1302914"/>
            <a:ext cx="7662930" cy="2697370"/>
          </a:xfrm>
        </p:spPr>
        <p:txBody>
          <a:bodyPr>
            <a:normAutofit fontScale="92500" lnSpcReduction="10000"/>
          </a:bodyPr>
          <a:lstStyle/>
          <a:p>
            <a:r>
              <a:rPr lang="es-AR" dirty="0" smtClean="0"/>
              <a:t>Deben </a:t>
            </a:r>
            <a:r>
              <a:rPr lang="es-AR" dirty="0"/>
              <a:t>soportar sin peligro las cargas previstas</a:t>
            </a:r>
            <a:r>
              <a:rPr lang="es-AR" dirty="0" smtClean="0"/>
              <a:t>.</a:t>
            </a:r>
          </a:p>
          <a:p>
            <a:r>
              <a:rPr lang="es-AR" dirty="0" smtClean="0"/>
              <a:t> </a:t>
            </a:r>
            <a:r>
              <a:rPr lang="es-AR" dirty="0"/>
              <a:t>A</a:t>
            </a:r>
            <a:r>
              <a:rPr lang="es-AR" dirty="0" smtClean="0"/>
              <a:t>ncho libre mínimo </a:t>
            </a:r>
            <a:r>
              <a:rPr lang="es-AR" dirty="0"/>
              <a:t>de SESENTA CENTIMETROS (60 </a:t>
            </a:r>
            <a:r>
              <a:rPr lang="es-AR" dirty="0" smtClean="0"/>
              <a:t>cm).</a:t>
            </a:r>
          </a:p>
          <a:p>
            <a:r>
              <a:rPr lang="es-AR" dirty="0" smtClean="0"/>
              <a:t>Cuando </a:t>
            </a:r>
            <a:r>
              <a:rPr lang="es-AR" dirty="0"/>
              <a:t>tengan más de un metro (1 m.) de altura deben estar provistas en los lados abiertos de barandas, de un pasamanos, o cuerda apropiada que cumpla ese fin, de DOS (2) pasamanos si su ancho excede UNO CON VEINTE METROS (1,20 m</a:t>
            </a:r>
            <a:r>
              <a:rPr lang="es-AR" dirty="0" smtClean="0"/>
              <a:t>).</a:t>
            </a:r>
          </a:p>
          <a:p>
            <a:r>
              <a:rPr lang="es-AR" dirty="0" smtClean="0"/>
              <a:t> Deben </a:t>
            </a:r>
            <a:r>
              <a:rPr lang="es-AR" dirty="0"/>
              <a:t>tener una alzada máxima de VEINTE CENTIMETROS (20 cm.) y una pedada mínima de VEINTICINCO CENTIMETROS (25 cm</a:t>
            </a:r>
            <a:r>
              <a:rPr lang="es-AR" dirty="0" smtClean="0"/>
              <a:t>.).</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5950" y="1695565"/>
            <a:ext cx="3352028" cy="3763126"/>
          </a:xfrm>
          <a:prstGeom prst="rect">
            <a:avLst/>
          </a:prstGeom>
          <a:ln w="28575">
            <a:solidFill>
              <a:schemeClr val="tx1"/>
            </a:solidFill>
          </a:ln>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6479" t="15451" r="4198" b="953"/>
          <a:stretch/>
        </p:blipFill>
        <p:spPr>
          <a:xfrm>
            <a:off x="5260059" y="3882230"/>
            <a:ext cx="3013656" cy="2820473"/>
          </a:xfrm>
          <a:prstGeom prst="rect">
            <a:avLst/>
          </a:prstGeom>
          <a:ln w="28575">
            <a:solidFill>
              <a:schemeClr val="tx1"/>
            </a:solidFill>
          </a:ln>
        </p:spPr>
      </p:pic>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19389" t="5304" r="11780" b="9004"/>
          <a:stretch/>
        </p:blipFill>
        <p:spPr>
          <a:xfrm>
            <a:off x="1047284" y="3865418"/>
            <a:ext cx="4069638" cy="2837284"/>
          </a:xfrm>
          <a:prstGeom prst="rect">
            <a:avLst/>
          </a:prstGeom>
          <a:ln w="28575">
            <a:solidFill>
              <a:schemeClr val="tx1"/>
            </a:solidFill>
          </a:ln>
        </p:spPr>
      </p:pic>
    </p:spTree>
    <p:extLst>
      <p:ext uri="{BB962C8B-B14F-4D97-AF65-F5344CB8AC3E}">
        <p14:creationId xmlns:p14="http://schemas.microsoft.com/office/powerpoint/2010/main" val="3580509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0045" y="61801"/>
            <a:ext cx="11122152" cy="1609344"/>
          </a:xfrm>
        </p:spPr>
        <p:txBody>
          <a:bodyPr/>
          <a:lstStyle/>
          <a:p>
            <a:r>
              <a:rPr lang="es-AR" dirty="0" smtClean="0"/>
              <a:t>Escaleras telescópicas mecánicas(art.220)</a:t>
            </a:r>
            <a:endParaRPr lang="es-AR" dirty="0"/>
          </a:p>
        </p:txBody>
      </p:sp>
      <p:sp>
        <p:nvSpPr>
          <p:cNvPr id="3" name="Marcador de contenido 2"/>
          <p:cNvSpPr>
            <a:spLocks noGrp="1"/>
          </p:cNvSpPr>
          <p:nvPr>
            <p:ph idx="1"/>
          </p:nvPr>
        </p:nvSpPr>
        <p:spPr>
          <a:xfrm>
            <a:off x="340045" y="1336293"/>
            <a:ext cx="6859245" cy="2411459"/>
          </a:xfrm>
        </p:spPr>
        <p:txBody>
          <a:bodyPr/>
          <a:lstStyle/>
          <a:p>
            <a:r>
              <a:rPr lang="es-AR" dirty="0"/>
              <a:t>D</a:t>
            </a:r>
            <a:r>
              <a:rPr lang="es-AR" dirty="0" smtClean="0"/>
              <a:t>eben </a:t>
            </a:r>
            <a:r>
              <a:rPr lang="es-AR" dirty="0"/>
              <a:t>estar equipadas con una plataforma de trabajo con barandas y zócalos, o con una jaula o malla de alambre de acero resistente. </a:t>
            </a:r>
            <a:endParaRPr lang="es-AR" dirty="0" smtClean="0"/>
          </a:p>
          <a:p>
            <a:r>
              <a:rPr lang="es-ES" dirty="0"/>
              <a:t>Cuando estén montadas sobre elementos móviles, su desplazamiento se efectuará cuando no haya ninguna persona sobre ella. </a:t>
            </a:r>
          </a:p>
          <a:p>
            <a:endParaRPr lang="es-AR"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983" y="1336293"/>
            <a:ext cx="3724919" cy="5045572"/>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81" y="3532951"/>
            <a:ext cx="5697828" cy="2848914"/>
          </a:xfrm>
          <a:prstGeom prst="rect">
            <a:avLst/>
          </a:prstGeom>
        </p:spPr>
      </p:pic>
    </p:spTree>
    <p:extLst>
      <p:ext uri="{BB962C8B-B14F-4D97-AF65-F5344CB8AC3E}">
        <p14:creationId xmlns:p14="http://schemas.microsoft.com/office/powerpoint/2010/main" val="822871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8898" cy="6858000"/>
          </a:xfrm>
          <a:prstGeom prst="rect">
            <a:avLst/>
          </a:prstGeom>
        </p:spPr>
      </p:pic>
      <p:sp>
        <p:nvSpPr>
          <p:cNvPr id="2" name="Título 1"/>
          <p:cNvSpPr>
            <a:spLocks noGrp="1"/>
          </p:cNvSpPr>
          <p:nvPr>
            <p:ph type="title"/>
          </p:nvPr>
        </p:nvSpPr>
        <p:spPr/>
        <p:txBody>
          <a:bodyPr/>
          <a:lstStyle/>
          <a:p>
            <a:r>
              <a:rPr lang="es-AR" dirty="0" smtClean="0">
                <a:solidFill>
                  <a:srgbClr val="FFFF00"/>
                </a:solidFill>
              </a:rPr>
              <a:t>Objetivos</a:t>
            </a:r>
            <a:endParaRPr lang="es-AR" dirty="0">
              <a:solidFill>
                <a:srgbClr val="FFFF00"/>
              </a:solidFill>
            </a:endParaRPr>
          </a:p>
        </p:txBody>
      </p:sp>
      <p:sp>
        <p:nvSpPr>
          <p:cNvPr id="3" name="Marcador de contenido 2"/>
          <p:cNvSpPr>
            <a:spLocks noGrp="1"/>
          </p:cNvSpPr>
          <p:nvPr>
            <p:ph idx="1"/>
          </p:nvPr>
        </p:nvSpPr>
        <p:spPr>
          <a:xfrm>
            <a:off x="576776" y="2275801"/>
            <a:ext cx="10058400" cy="4050792"/>
          </a:xfrm>
        </p:spPr>
        <p:txBody>
          <a:bodyPr>
            <a:normAutofit fontScale="92500" lnSpcReduction="20000"/>
          </a:bodyPr>
          <a:lstStyle/>
          <a:p>
            <a:r>
              <a:rPr lang="es-ES" sz="3600" spc="30" dirty="0">
                <a:solidFill>
                  <a:srgbClr val="FFFF00"/>
                </a:solidFill>
                <a:latin typeface="Calibri" pitchFamily="34" charset="0"/>
                <a:cs typeface="Arial" pitchFamily="34" charset="0"/>
              </a:rPr>
              <a:t> Identificar tipos de escaleras </a:t>
            </a:r>
            <a:endParaRPr lang="es-ES" sz="3600" spc="30" dirty="0" smtClean="0">
              <a:solidFill>
                <a:srgbClr val="FFFF00"/>
              </a:solidFill>
              <a:latin typeface="Calibri" pitchFamily="34" charset="0"/>
              <a:cs typeface="Arial" pitchFamily="34" charset="0"/>
            </a:endParaRPr>
          </a:p>
          <a:p>
            <a:endParaRPr lang="es-ES" sz="3600" spc="30" dirty="0">
              <a:solidFill>
                <a:srgbClr val="FFFF00"/>
              </a:solidFill>
              <a:latin typeface="Calibri" pitchFamily="34" charset="0"/>
              <a:cs typeface="Arial" pitchFamily="34" charset="0"/>
            </a:endParaRPr>
          </a:p>
          <a:p>
            <a:r>
              <a:rPr lang="es-ES" sz="3600" spc="30" dirty="0">
                <a:solidFill>
                  <a:srgbClr val="FFFF00"/>
                </a:solidFill>
                <a:latin typeface="Calibri" pitchFamily="34" charset="0"/>
                <a:cs typeface="Arial" pitchFamily="34" charset="0"/>
              </a:rPr>
              <a:t>Familiarizarse con la normativa vigente</a:t>
            </a:r>
          </a:p>
          <a:p>
            <a:pPr marL="0" indent="0">
              <a:buNone/>
            </a:pPr>
            <a:endParaRPr lang="es-AR" sz="3600" dirty="0" smtClean="0">
              <a:solidFill>
                <a:srgbClr val="FFFF00"/>
              </a:solidFill>
              <a:latin typeface="Calibri" pitchFamily="34" charset="0"/>
              <a:cs typeface="Arial" pitchFamily="34" charset="0"/>
            </a:endParaRPr>
          </a:p>
          <a:p>
            <a:r>
              <a:rPr lang="es-AR" sz="3600" dirty="0" smtClean="0">
                <a:solidFill>
                  <a:srgbClr val="FFFF00"/>
                </a:solidFill>
                <a:latin typeface="Calibri" pitchFamily="34" charset="0"/>
                <a:cs typeface="Arial" pitchFamily="34" charset="0"/>
              </a:rPr>
              <a:t>Tomar </a:t>
            </a:r>
            <a:r>
              <a:rPr lang="es-AR" sz="3600" dirty="0">
                <a:solidFill>
                  <a:srgbClr val="FFFF00"/>
                </a:solidFill>
                <a:latin typeface="Calibri" pitchFamily="34" charset="0"/>
                <a:cs typeface="Arial" pitchFamily="34" charset="0"/>
              </a:rPr>
              <a:t>conciencia de los </a:t>
            </a:r>
            <a:r>
              <a:rPr lang="es-AR" sz="3600" dirty="0" smtClean="0">
                <a:solidFill>
                  <a:srgbClr val="FFFF00"/>
                </a:solidFill>
                <a:latin typeface="Calibri" pitchFamily="34" charset="0"/>
                <a:cs typeface="Arial" pitchFamily="34" charset="0"/>
              </a:rPr>
              <a:t>riesgos</a:t>
            </a:r>
          </a:p>
          <a:p>
            <a:endParaRPr lang="es-AR" sz="3600" spc="30" dirty="0" smtClean="0">
              <a:solidFill>
                <a:srgbClr val="FFFF00"/>
              </a:solidFill>
              <a:latin typeface="Calibri" pitchFamily="34" charset="0"/>
              <a:cs typeface="Arial" pitchFamily="34" charset="0"/>
            </a:endParaRPr>
          </a:p>
          <a:p>
            <a:r>
              <a:rPr lang="es-AR" sz="3600" spc="30" dirty="0" smtClean="0">
                <a:solidFill>
                  <a:srgbClr val="FFFF00"/>
                </a:solidFill>
                <a:latin typeface="Calibri" pitchFamily="34" charset="0"/>
                <a:cs typeface="Arial" pitchFamily="34" charset="0"/>
              </a:rPr>
              <a:t>Conocer la forma adecuada de utilización de las escaleras</a:t>
            </a:r>
          </a:p>
          <a:p>
            <a:endParaRPr lang="es-AR" sz="3600" spc="30" dirty="0" smtClean="0">
              <a:solidFill>
                <a:srgbClr val="FFFF00"/>
              </a:solidFill>
              <a:latin typeface="Calibri" pitchFamily="34" charset="0"/>
              <a:cs typeface="Arial" pitchFamily="34" charset="0"/>
            </a:endParaRPr>
          </a:p>
          <a:p>
            <a:pPr marL="0" indent="0">
              <a:buNone/>
            </a:pPr>
            <a:endParaRPr lang="es-ES" sz="3600" spc="30" dirty="0" smtClean="0">
              <a:latin typeface="Calibri" pitchFamily="34" charset="0"/>
              <a:cs typeface="Arial" pitchFamily="34" charset="0"/>
            </a:endParaRPr>
          </a:p>
          <a:p>
            <a:pPr marL="0" indent="0">
              <a:buNone/>
            </a:pPr>
            <a:endParaRPr lang="es-ES" sz="3600" spc="30" dirty="0">
              <a:latin typeface="Calibri" pitchFamily="34" charset="0"/>
              <a:cs typeface="Arial" pitchFamily="34" charset="0"/>
            </a:endParaRPr>
          </a:p>
          <a:p>
            <a:pPr marL="0" indent="0">
              <a:buNone/>
            </a:pPr>
            <a:endParaRPr lang="es-AR" sz="3600" spc="30" dirty="0">
              <a:latin typeface="Calibri" pitchFamily="34" charset="0"/>
              <a:cs typeface="Arial" pitchFamily="34" charset="0"/>
            </a:endParaRPr>
          </a:p>
          <a:p>
            <a:pPr marL="0" indent="0">
              <a:buNone/>
            </a:pPr>
            <a:endParaRPr lang="es-AR" sz="3600" dirty="0">
              <a:latin typeface="Calibri" pitchFamily="34" charset="0"/>
              <a:cs typeface="Arial" pitchFamily="34" charset="0"/>
            </a:endParaRPr>
          </a:p>
          <a:p>
            <a:pPr marL="0" indent="0">
              <a:buNone/>
            </a:pPr>
            <a:endParaRPr lang="es-AR" dirty="0"/>
          </a:p>
        </p:txBody>
      </p:sp>
    </p:spTree>
    <p:extLst>
      <p:ext uri="{BB962C8B-B14F-4D97-AF65-F5344CB8AC3E}">
        <p14:creationId xmlns:p14="http://schemas.microsoft.com/office/powerpoint/2010/main" val="2963198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3592" y="243563"/>
            <a:ext cx="11288407" cy="1609344"/>
          </a:xfrm>
        </p:spPr>
        <p:txBody>
          <a:bodyPr/>
          <a:lstStyle/>
          <a:p>
            <a:r>
              <a:rPr lang="es-AR" dirty="0" smtClean="0"/>
              <a:t>Escaleras fijas (</a:t>
            </a:r>
            <a:r>
              <a:rPr lang="es-AR" dirty="0"/>
              <a:t>DECRETO </a:t>
            </a:r>
            <a:r>
              <a:rPr lang="es-AR" dirty="0" smtClean="0"/>
              <a:t>351/79-ANEXO VII)</a:t>
            </a:r>
            <a:endParaRPr lang="es-AR" dirty="0"/>
          </a:p>
        </p:txBody>
      </p:sp>
      <p:sp>
        <p:nvSpPr>
          <p:cNvPr id="3" name="2 Marcador de contenido"/>
          <p:cNvSpPr>
            <a:spLocks noGrp="1"/>
          </p:cNvSpPr>
          <p:nvPr>
            <p:ph idx="1"/>
          </p:nvPr>
        </p:nvSpPr>
        <p:spPr>
          <a:xfrm>
            <a:off x="903592" y="1852907"/>
            <a:ext cx="10263170" cy="4876801"/>
          </a:xfrm>
        </p:spPr>
        <p:txBody>
          <a:bodyPr>
            <a:noAutofit/>
          </a:bodyPr>
          <a:lstStyle/>
          <a:p>
            <a:pPr lvl="0">
              <a:buClr>
                <a:srgbClr val="D34817">
                  <a:lumMod val="75000"/>
                </a:srgbClr>
              </a:buClr>
            </a:pPr>
            <a:r>
              <a:rPr lang="es-AR" sz="2400" dirty="0">
                <a:solidFill>
                  <a:prstClr val="black"/>
                </a:solidFill>
              </a:rPr>
              <a:t>T</a:t>
            </a:r>
            <a:r>
              <a:rPr lang="es-AR" sz="2400" dirty="0" smtClean="0">
                <a:solidFill>
                  <a:prstClr val="black"/>
                </a:solidFill>
              </a:rPr>
              <a:t>ienen </a:t>
            </a:r>
            <a:r>
              <a:rPr lang="es-AR" sz="2400" dirty="0">
                <a:solidFill>
                  <a:prstClr val="black"/>
                </a:solidFill>
              </a:rPr>
              <a:t>la función del tránsito peatonal </a:t>
            </a:r>
            <a:r>
              <a:rPr lang="es-AR" sz="2400" dirty="0" smtClean="0">
                <a:solidFill>
                  <a:prstClr val="black"/>
                </a:solidFill>
              </a:rPr>
              <a:t>vertical. Constituyen </a:t>
            </a:r>
            <a:r>
              <a:rPr lang="es-AR" sz="2400" dirty="0">
                <a:solidFill>
                  <a:prstClr val="black"/>
                </a:solidFill>
              </a:rPr>
              <a:t>los caminos principales de intercomunicación de plantas</a:t>
            </a:r>
            <a:r>
              <a:rPr lang="es-AR" sz="2400" dirty="0" smtClean="0">
                <a:solidFill>
                  <a:prstClr val="black"/>
                </a:solidFill>
              </a:rPr>
              <a:t>.</a:t>
            </a:r>
          </a:p>
          <a:p>
            <a:pPr>
              <a:buClr>
                <a:srgbClr val="D34817">
                  <a:lumMod val="75000"/>
                </a:srgbClr>
              </a:buClr>
            </a:pPr>
            <a:r>
              <a:rPr lang="es-AR" sz="2400" dirty="0" smtClean="0"/>
              <a:t>Se </a:t>
            </a:r>
            <a:r>
              <a:rPr lang="es-AR" sz="2400" dirty="0"/>
              <a:t>proyectará con superposiciones de tramo, preferentemente iguales o semejantes para cada piso, de modo de obtener una caja de escaleras regular extendida verticalmente a través de todos los pisos </a:t>
            </a:r>
            <a:r>
              <a:rPr lang="es-AR" sz="2400" dirty="0" err="1"/>
              <a:t>sobreelevado</a:t>
            </a:r>
            <a:r>
              <a:rPr lang="es-AR" sz="2400" dirty="0" smtClean="0"/>
              <a:t>.</a:t>
            </a:r>
          </a:p>
          <a:p>
            <a:pPr>
              <a:buClr>
                <a:srgbClr val="D34817">
                  <a:lumMod val="75000"/>
                </a:srgbClr>
              </a:buClr>
            </a:pPr>
            <a:r>
              <a:rPr lang="es-AR" sz="2400" dirty="0"/>
              <a:t>Su acceso será fácil y franco a través de lugares comunes de paso</a:t>
            </a:r>
            <a:r>
              <a:rPr lang="es-AR" sz="2400" dirty="0" smtClean="0"/>
              <a:t>.</a:t>
            </a:r>
          </a:p>
          <a:p>
            <a:pPr>
              <a:buClr>
                <a:srgbClr val="D34817">
                  <a:lumMod val="75000"/>
                </a:srgbClr>
              </a:buClr>
            </a:pPr>
            <a:r>
              <a:rPr lang="es-AR" sz="2400" dirty="0"/>
              <a:t>Serán preferentemente accesibles desde el vestíbulo central de cada piso</a:t>
            </a:r>
            <a:r>
              <a:rPr lang="es-AR" sz="2400" dirty="0" smtClean="0"/>
              <a:t>.</a:t>
            </a:r>
            <a:br>
              <a:rPr lang="es-AR" sz="2400" dirty="0" smtClean="0"/>
            </a:br>
            <a:r>
              <a:rPr lang="es-AR" dirty="0" smtClean="0"/>
              <a:t/>
            </a:r>
            <a:br>
              <a:rPr lang="es-AR" dirty="0" smtClean="0"/>
            </a:br>
            <a:r>
              <a:rPr lang="es-AR" dirty="0" smtClean="0"/>
              <a:t/>
            </a:r>
            <a:br>
              <a:rPr lang="es-AR" dirty="0" smtClean="0"/>
            </a:br>
            <a:r>
              <a:rPr lang="es-AR" dirty="0" smtClean="0"/>
              <a:t/>
            </a:r>
            <a:br>
              <a:rPr lang="es-AR" dirty="0" smtClean="0"/>
            </a:br>
            <a:r>
              <a:rPr lang="es-AR" sz="1200" dirty="0" smtClean="0"/>
              <a:t/>
            </a:r>
            <a:br>
              <a:rPr lang="es-AR" sz="1200" dirty="0" smtClean="0"/>
            </a:br>
            <a:r>
              <a:rPr lang="es-AR" sz="1200" dirty="0" smtClean="0"/>
              <a:t/>
            </a:r>
            <a:br>
              <a:rPr lang="es-AR" sz="1200" dirty="0" smtClean="0"/>
            </a:br>
            <a:endParaRPr lang="es-AR"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9848" y="2121408"/>
            <a:ext cx="6660988" cy="4050792"/>
          </a:xfrm>
        </p:spPr>
        <p:txBody>
          <a:bodyPr>
            <a:normAutofit/>
          </a:bodyPr>
          <a:lstStyle/>
          <a:p>
            <a:r>
              <a:rPr lang="es-AR" sz="2200" dirty="0"/>
              <a:t>Una Escalera fija tendrá las siguientes características:</a:t>
            </a:r>
            <a:br>
              <a:rPr lang="es-AR" sz="2200" dirty="0"/>
            </a:br>
            <a:r>
              <a:rPr lang="es-AR" sz="2200" dirty="0"/>
              <a:t/>
            </a:r>
            <a:br>
              <a:rPr lang="es-AR" sz="2200" dirty="0"/>
            </a:br>
            <a:r>
              <a:rPr lang="es-AR" sz="2200" dirty="0"/>
              <a:t>a) </a:t>
            </a:r>
            <a:r>
              <a:rPr lang="es-AR" sz="2200" dirty="0" smtClean="0"/>
              <a:t>Tramos: No más de 21 escalones seguidos, entre descansos.</a:t>
            </a:r>
            <a:br>
              <a:rPr lang="es-AR" sz="2200" dirty="0" smtClean="0"/>
            </a:br>
            <a:r>
              <a:rPr lang="es-AR" sz="2200" dirty="0" smtClean="0"/>
              <a:t/>
            </a:r>
            <a:br>
              <a:rPr lang="es-AR" sz="2200" dirty="0" smtClean="0"/>
            </a:br>
            <a:r>
              <a:rPr lang="es-AR" sz="2200" dirty="0" smtClean="0"/>
              <a:t>b) </a:t>
            </a:r>
            <a:r>
              <a:rPr lang="es-AR" sz="2200" dirty="0" err="1" smtClean="0"/>
              <a:t>Linea</a:t>
            </a:r>
            <a:r>
              <a:rPr lang="es-AR" sz="2200" dirty="0" smtClean="0"/>
              <a:t> de huella y contrahuella de escalones: Las </a:t>
            </a:r>
            <a:r>
              <a:rPr lang="es-AR" sz="2200" dirty="0" err="1" smtClean="0"/>
              <a:t>pedadas</a:t>
            </a:r>
            <a:r>
              <a:rPr lang="es-AR" sz="2200" dirty="0" smtClean="0"/>
              <a:t> y los descansos de una escalera se medirán, sobre la </a:t>
            </a:r>
            <a:r>
              <a:rPr lang="es-AR" sz="2200" dirty="0" err="1" smtClean="0"/>
              <a:t>linea</a:t>
            </a:r>
            <a:r>
              <a:rPr lang="es-AR" sz="2200" dirty="0" smtClean="0"/>
              <a:t> de huella, la cual correrá paralela al limón interior, a una distancia de éste igual a la mitad del ancho de la escalera, sin rebasar 0.60m.</a:t>
            </a:r>
          </a:p>
        </p:txBody>
      </p:sp>
      <p:sp>
        <p:nvSpPr>
          <p:cNvPr id="4" name="1 Título"/>
          <p:cNvSpPr>
            <a:spLocks noGrp="1"/>
          </p:cNvSpPr>
          <p:nvPr>
            <p:ph type="title"/>
          </p:nvPr>
        </p:nvSpPr>
        <p:spPr>
          <a:xfrm>
            <a:off x="1069848" y="512064"/>
            <a:ext cx="10700974" cy="1609344"/>
          </a:xfrm>
        </p:spPr>
        <p:txBody>
          <a:bodyPr/>
          <a:lstStyle/>
          <a:p>
            <a:r>
              <a:rPr lang="es-AR" dirty="0" smtClean="0"/>
              <a:t>Escaleras fijas (código de edificación)</a:t>
            </a:r>
            <a:endParaRPr lang="es-AR"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6621" y="1708265"/>
            <a:ext cx="3347951" cy="4463935"/>
          </a:xfrm>
          <a:prstGeom prst="rect">
            <a:avLst/>
          </a:prstGeom>
        </p:spPr>
      </p:pic>
    </p:spTree>
    <p:extLst>
      <p:ext uri="{BB962C8B-B14F-4D97-AF65-F5344CB8AC3E}">
        <p14:creationId xmlns:p14="http://schemas.microsoft.com/office/powerpoint/2010/main" val="2166614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5389" y="1828799"/>
            <a:ext cx="10474036" cy="4754881"/>
          </a:xfrm>
        </p:spPr>
        <p:txBody>
          <a:bodyPr>
            <a:normAutofit lnSpcReduction="10000"/>
          </a:bodyPr>
          <a:lstStyle/>
          <a:p>
            <a:pPr>
              <a:buNone/>
            </a:pPr>
            <a:r>
              <a:rPr lang="es-AR" sz="2200" dirty="0"/>
              <a:t>Las medidas de todos los escalones de un mismo tramo serán, sobre la </a:t>
            </a:r>
            <a:r>
              <a:rPr lang="es-AR" sz="2200" dirty="0" smtClean="0"/>
              <a:t>línea de huella</a:t>
            </a:r>
            <a:r>
              <a:rPr lang="es-AR" sz="2200" dirty="0"/>
              <a:t>, iguales entre si y responderán a la siguiente fórmula:</a:t>
            </a:r>
            <a:br>
              <a:rPr lang="es-AR" sz="2200" dirty="0"/>
            </a:br>
            <a:endParaRPr lang="es-AR" sz="2200" dirty="0"/>
          </a:p>
          <a:p>
            <a:pPr>
              <a:buNone/>
            </a:pPr>
            <a:r>
              <a:rPr lang="es-AR" sz="2200" dirty="0" smtClean="0"/>
              <a:t>2A</a:t>
            </a:r>
            <a:r>
              <a:rPr lang="es-AR" sz="2200" dirty="0"/>
              <a:t>+ P =0.60m. a 0.63m</a:t>
            </a:r>
            <a:r>
              <a:rPr lang="es-AR" sz="2200" dirty="0" smtClean="0"/>
              <a:t>.</a:t>
            </a:r>
          </a:p>
          <a:p>
            <a:pPr>
              <a:buNone/>
            </a:pPr>
            <a:endParaRPr lang="es-AR" sz="2200" dirty="0"/>
          </a:p>
          <a:p>
            <a:pPr>
              <a:buNone/>
            </a:pPr>
            <a:r>
              <a:rPr lang="es-AR" sz="2200" dirty="0" smtClean="0"/>
              <a:t>Donde</a:t>
            </a:r>
            <a:r>
              <a:rPr lang="es-AR" sz="2200" dirty="0"/>
              <a:t>:</a:t>
            </a:r>
            <a:br>
              <a:rPr lang="es-AR" sz="2200" dirty="0"/>
            </a:br>
            <a:r>
              <a:rPr lang="es-AR" sz="2200" dirty="0"/>
              <a:t/>
            </a:r>
            <a:br>
              <a:rPr lang="es-AR" sz="2200" dirty="0"/>
            </a:br>
            <a:r>
              <a:rPr lang="es-AR" sz="2200" dirty="0"/>
              <a:t>A = (contrahuella), no será mayor que 0.18 m.</a:t>
            </a:r>
            <a:br>
              <a:rPr lang="es-AR" sz="2200" dirty="0"/>
            </a:br>
            <a:r>
              <a:rPr lang="es-AR" sz="2200" dirty="0"/>
              <a:t>P = (huella), no será mayor que 0.26 m.</a:t>
            </a:r>
          </a:p>
          <a:p>
            <a:r>
              <a:rPr lang="es-AR" sz="2200" dirty="0" smtClean="0"/>
              <a:t>Los </a:t>
            </a:r>
            <a:r>
              <a:rPr lang="es-AR" sz="2200" dirty="0"/>
              <a:t>descansos tendrán un desarrollo no inferior a las ¾ partes del ancho de la escalera, sin obligación de rebasar 1.10 m.</a:t>
            </a:r>
            <a:br>
              <a:rPr lang="es-AR" sz="2200" dirty="0"/>
            </a:br>
            <a:endParaRPr lang="es-AR" sz="2200" dirty="0"/>
          </a:p>
          <a:p>
            <a:r>
              <a:rPr lang="es-AR" sz="2200" dirty="0" smtClean="0"/>
              <a:t>Las </a:t>
            </a:r>
            <a:r>
              <a:rPr lang="es-AR" sz="2200" dirty="0"/>
              <a:t>partes de una escalera que no sean rectas, tendrán el radio de la proyección horizontal del limón interior igual o mayor a 0.25 m. </a:t>
            </a:r>
          </a:p>
          <a:p>
            <a:pPr marL="0" indent="0">
              <a:buNone/>
            </a:pPr>
            <a:endParaRPr lang="es-AR" dirty="0"/>
          </a:p>
        </p:txBody>
      </p:sp>
      <p:sp>
        <p:nvSpPr>
          <p:cNvPr id="4" name="1 Título"/>
          <p:cNvSpPr>
            <a:spLocks noGrp="1"/>
          </p:cNvSpPr>
          <p:nvPr>
            <p:ph type="title"/>
          </p:nvPr>
        </p:nvSpPr>
        <p:spPr>
          <a:xfrm>
            <a:off x="903593" y="443068"/>
            <a:ext cx="10263170" cy="1609344"/>
          </a:xfrm>
        </p:spPr>
        <p:txBody>
          <a:bodyPr/>
          <a:lstStyle/>
          <a:p>
            <a:r>
              <a:rPr lang="es-AR" dirty="0" smtClean="0"/>
              <a:t>Escaleras fijas (código de edificación)</a:t>
            </a:r>
            <a:endParaRPr lang="es-AR" dirty="0"/>
          </a:p>
        </p:txBody>
      </p:sp>
    </p:spTree>
    <p:extLst>
      <p:ext uri="{BB962C8B-B14F-4D97-AF65-F5344CB8AC3E}">
        <p14:creationId xmlns:p14="http://schemas.microsoft.com/office/powerpoint/2010/main" val="2486112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blob:https://web.whatsapp.com/c9426fef-dd5c-4a22-a3c0-1d600c74f02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62468" name="AutoShape 4" descr="blob:https://web.whatsapp.com/c9426fef-dd5c-4a22-a3c0-1d600c74f02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62470" name="AutoShape 6" descr="blob:https://web.whatsapp.com/c9426fef-dd5c-4a22-a3c0-1d600c74f02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62472" name="Picture 8" descr="Imagen relacionada"/>
          <p:cNvPicPr>
            <a:picLocks noChangeAspect="1" noChangeArrowheads="1"/>
          </p:cNvPicPr>
          <p:nvPr/>
        </p:nvPicPr>
        <p:blipFill>
          <a:blip r:embed="rId2"/>
          <a:srcRect/>
          <a:stretch>
            <a:fillRect/>
          </a:stretch>
        </p:blipFill>
        <p:spPr bwMode="auto">
          <a:xfrm>
            <a:off x="460375" y="1394706"/>
            <a:ext cx="6353175" cy="4238626"/>
          </a:xfrm>
          <a:prstGeom prst="rect">
            <a:avLst/>
          </a:prstGeom>
          <a:noFill/>
          <a:ln w="28575">
            <a:solidFill>
              <a:schemeClr val="tx1"/>
            </a:solidFill>
          </a:ln>
        </p:spPr>
      </p:pic>
      <p:pic>
        <p:nvPicPr>
          <p:cNvPr id="62474" name="Picture 10" descr="Resultado de imagen para seguridad e higiene en escaleras fijas"/>
          <p:cNvPicPr>
            <a:picLocks noChangeAspect="1" noChangeArrowheads="1"/>
          </p:cNvPicPr>
          <p:nvPr/>
        </p:nvPicPr>
        <p:blipFill>
          <a:blip r:embed="rId3"/>
          <a:srcRect/>
          <a:stretch>
            <a:fillRect/>
          </a:stretch>
        </p:blipFill>
        <p:spPr bwMode="auto">
          <a:xfrm>
            <a:off x="6960434" y="1294956"/>
            <a:ext cx="4807528" cy="4738188"/>
          </a:xfrm>
          <a:prstGeom prst="rect">
            <a:avLst/>
          </a:prstGeom>
          <a:noFill/>
        </p:spPr>
      </p:pic>
      <p:sp>
        <p:nvSpPr>
          <p:cNvPr id="10" name="9 CuadroTexto"/>
          <p:cNvSpPr txBox="1"/>
          <p:nvPr/>
        </p:nvSpPr>
        <p:spPr>
          <a:xfrm>
            <a:off x="460375" y="5633332"/>
            <a:ext cx="7841672" cy="923330"/>
          </a:xfrm>
          <a:prstGeom prst="rect">
            <a:avLst/>
          </a:prstGeom>
          <a:noFill/>
        </p:spPr>
        <p:txBody>
          <a:bodyPr wrap="square" rtlCol="0">
            <a:spAutoFit/>
          </a:bodyPr>
          <a:lstStyle/>
          <a:p>
            <a:pPr>
              <a:buFont typeface="Arial" pitchFamily="34" charset="0"/>
              <a:buChar char="•"/>
            </a:pPr>
            <a:r>
              <a:rPr lang="es-ES_tradnl" dirty="0" smtClean="0"/>
              <a:t>Correcta señalización(indicar ingreso, egreso, niveles)</a:t>
            </a:r>
          </a:p>
          <a:p>
            <a:pPr>
              <a:buFont typeface="Arial" pitchFamily="34" charset="0"/>
              <a:buChar char="•"/>
            </a:pPr>
            <a:r>
              <a:rPr lang="es-ES_tradnl" dirty="0" smtClean="0"/>
              <a:t>Iluminación y ventilación</a:t>
            </a:r>
          </a:p>
          <a:p>
            <a:pPr>
              <a:buFont typeface="Arial" pitchFamily="34" charset="0"/>
              <a:buChar char="•"/>
            </a:pPr>
            <a:r>
              <a:rPr lang="es-ES_tradnl" dirty="0" smtClean="0"/>
              <a:t>Muros y puertas resistentes al fuego</a:t>
            </a:r>
            <a:endParaRPr lang="es-AR" dirty="0"/>
          </a:p>
        </p:txBody>
      </p:sp>
      <p:sp>
        <p:nvSpPr>
          <p:cNvPr id="8" name="1 Título"/>
          <p:cNvSpPr>
            <a:spLocks noGrp="1"/>
          </p:cNvSpPr>
          <p:nvPr>
            <p:ph type="title"/>
          </p:nvPr>
        </p:nvSpPr>
        <p:spPr>
          <a:xfrm>
            <a:off x="787215" y="160338"/>
            <a:ext cx="10263170" cy="1609344"/>
          </a:xfrm>
        </p:spPr>
        <p:txBody>
          <a:bodyPr/>
          <a:lstStyle/>
          <a:p>
            <a:r>
              <a:rPr lang="es-AR" dirty="0" smtClean="0"/>
              <a:t>Escaleras fijas (código de edificación)</a:t>
            </a:r>
            <a:endParaRPr lang="es-A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Disposiciones reglamentarias</a:t>
            </a:r>
            <a:endParaRPr lang="es-AR" dirty="0"/>
          </a:p>
        </p:txBody>
      </p:sp>
      <p:sp>
        <p:nvSpPr>
          <p:cNvPr id="3" name="Marcador de contenido 2"/>
          <p:cNvSpPr>
            <a:spLocks noGrp="1"/>
          </p:cNvSpPr>
          <p:nvPr>
            <p:ph idx="1"/>
          </p:nvPr>
        </p:nvSpPr>
        <p:spPr>
          <a:xfrm>
            <a:off x="634615" y="1747612"/>
            <a:ext cx="6189160" cy="1939784"/>
          </a:xfrm>
        </p:spPr>
        <p:txBody>
          <a:bodyPr>
            <a:normAutofit/>
          </a:bodyPr>
          <a:lstStyle/>
          <a:p>
            <a:r>
              <a:rPr lang="es-AR" sz="2400" dirty="0"/>
              <a:t>Verificación del estado de conservación</a:t>
            </a:r>
            <a:r>
              <a:rPr lang="es-AR" sz="2400" dirty="0" smtClean="0"/>
              <a:t>.</a:t>
            </a:r>
          </a:p>
          <a:p>
            <a:r>
              <a:rPr lang="es-AR" sz="2400" dirty="0" smtClean="0"/>
              <a:t>Las escaleras móviles se utilizan para el ascenso y descenso.</a:t>
            </a:r>
          </a:p>
          <a:p>
            <a:r>
              <a:rPr lang="es-AR" sz="2400" dirty="0" smtClean="0"/>
              <a:t>El trabajador se asirá con las dos manos.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947" y="3726871"/>
            <a:ext cx="2522985" cy="2736468"/>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1345" y="301444"/>
            <a:ext cx="1975719" cy="1975719"/>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3541" y="3740725"/>
            <a:ext cx="2451235" cy="2708758"/>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4395" y="2557039"/>
            <a:ext cx="1814197" cy="3549778"/>
          </a:xfrm>
          <a:prstGeom prst="rect">
            <a:avLst/>
          </a:prstGeom>
        </p:spPr>
      </p:pic>
      <p:pic>
        <p:nvPicPr>
          <p:cNvPr id="9" name="Imagen 8"/>
          <p:cNvPicPr>
            <a:picLocks noChangeAspect="1"/>
          </p:cNvPicPr>
          <p:nvPr/>
        </p:nvPicPr>
        <p:blipFill rotWithShape="1">
          <a:blip r:embed="rId6">
            <a:extLst>
              <a:ext uri="{28A0092B-C50C-407E-A947-70E740481C1C}">
                <a14:useLocalDpi xmlns:a14="http://schemas.microsoft.com/office/drawing/2010/main" val="0"/>
              </a:ext>
            </a:extLst>
          </a:blip>
          <a:srcRect r="9458"/>
          <a:stretch/>
        </p:blipFill>
        <p:spPr>
          <a:xfrm>
            <a:off x="6724308" y="1634836"/>
            <a:ext cx="2915629" cy="4842687"/>
          </a:xfrm>
          <a:prstGeom prst="rect">
            <a:avLst/>
          </a:prstGeom>
        </p:spPr>
      </p:pic>
    </p:spTree>
    <p:extLst>
      <p:ext uri="{BB962C8B-B14F-4D97-AF65-F5344CB8AC3E}">
        <p14:creationId xmlns:p14="http://schemas.microsoft.com/office/powerpoint/2010/main" val="2434087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Disposiciones reglamentarias</a:t>
            </a:r>
            <a:endParaRPr lang="es-AR" dirty="0"/>
          </a:p>
        </p:txBody>
      </p:sp>
      <p:sp>
        <p:nvSpPr>
          <p:cNvPr id="3" name="Marcador de contenido 2"/>
          <p:cNvSpPr>
            <a:spLocks noGrp="1"/>
          </p:cNvSpPr>
          <p:nvPr>
            <p:ph idx="1"/>
          </p:nvPr>
        </p:nvSpPr>
        <p:spPr>
          <a:xfrm>
            <a:off x="1000576" y="1824312"/>
            <a:ext cx="7672937" cy="1997086"/>
          </a:xfrm>
        </p:spPr>
        <p:txBody>
          <a:bodyPr>
            <a:normAutofit/>
          </a:bodyPr>
          <a:lstStyle/>
          <a:p>
            <a:r>
              <a:rPr lang="es-AR" dirty="0"/>
              <a:t>Si la misma lleva a una elevación mayor a los 6 metros debe estar provista con uno o varios </a:t>
            </a:r>
            <a:r>
              <a:rPr lang="es-AR" dirty="0" smtClean="0"/>
              <a:t>descansos.</a:t>
            </a:r>
            <a:endParaRPr lang="es-AR" dirty="0"/>
          </a:p>
          <a:p>
            <a:r>
              <a:rPr lang="es-AR" dirty="0"/>
              <a:t>Las escaleras de madera no se deben pintar.</a:t>
            </a:r>
          </a:p>
          <a:p>
            <a:r>
              <a:rPr lang="es-AR" dirty="0"/>
              <a:t>Las escaleras metálicas deben estar protegidas contra la corrosión.</a:t>
            </a:r>
          </a:p>
          <a:p>
            <a:endParaRPr lang="es-AR"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21" y="3768436"/>
            <a:ext cx="3495666" cy="2621749"/>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9232" y="1966445"/>
            <a:ext cx="2874512" cy="4309664"/>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3673" y="3768436"/>
            <a:ext cx="3345952" cy="2506234"/>
          </a:xfrm>
          <a:prstGeom prst="rect">
            <a:avLst/>
          </a:prstGeom>
        </p:spPr>
      </p:pic>
    </p:spTree>
    <p:extLst>
      <p:ext uri="{BB962C8B-B14F-4D97-AF65-F5344CB8AC3E}">
        <p14:creationId xmlns:p14="http://schemas.microsoft.com/office/powerpoint/2010/main" val="3820581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p:nvPr/>
        </p:nvPicPr>
        <p:blipFill>
          <a:blip r:embed="rId2" cstate="print"/>
          <a:srcRect r="52514" b="52076"/>
          <a:stretch>
            <a:fillRect/>
          </a:stretch>
        </p:blipFill>
        <p:spPr>
          <a:xfrm>
            <a:off x="6982615" y="1967349"/>
            <a:ext cx="2798615" cy="2078179"/>
          </a:xfrm>
          <a:prstGeom prst="rect">
            <a:avLst/>
          </a:prstGeom>
          <a:noFill/>
          <a:ln>
            <a:noFill/>
          </a:ln>
        </p:spPr>
      </p:pic>
      <p:sp>
        <p:nvSpPr>
          <p:cNvPr id="2" name="Título 1"/>
          <p:cNvSpPr>
            <a:spLocks noGrp="1"/>
          </p:cNvSpPr>
          <p:nvPr>
            <p:ph type="title"/>
          </p:nvPr>
        </p:nvSpPr>
        <p:spPr>
          <a:xfrm>
            <a:off x="571084" y="249105"/>
            <a:ext cx="10058400" cy="1609344"/>
          </a:xfrm>
        </p:spPr>
        <p:txBody>
          <a:bodyPr/>
          <a:lstStyle/>
          <a:p>
            <a:r>
              <a:rPr lang="es-AR" dirty="0" smtClean="0"/>
              <a:t>NORMAS DE Utilización</a:t>
            </a:r>
            <a:endParaRPr lang="es-AR" dirty="0"/>
          </a:p>
        </p:txBody>
      </p:sp>
      <p:sp>
        <p:nvSpPr>
          <p:cNvPr id="3" name="Marcador de contenido 2"/>
          <p:cNvSpPr>
            <a:spLocks noGrp="1"/>
          </p:cNvSpPr>
          <p:nvPr>
            <p:ph idx="1"/>
          </p:nvPr>
        </p:nvSpPr>
        <p:spPr>
          <a:xfrm>
            <a:off x="612648" y="1759527"/>
            <a:ext cx="5240800" cy="4343400"/>
          </a:xfrm>
        </p:spPr>
        <p:txBody>
          <a:bodyPr>
            <a:normAutofit/>
          </a:bodyPr>
          <a:lstStyle/>
          <a:p>
            <a:pPr marL="0" indent="0">
              <a:buNone/>
            </a:pPr>
            <a:r>
              <a:rPr lang="es-AR" sz="2800" u="sng" dirty="0" smtClean="0"/>
              <a:t>TRANSPORTE </a:t>
            </a:r>
          </a:p>
          <a:p>
            <a:pPr marL="0" indent="0">
              <a:buNone/>
            </a:pPr>
            <a:endParaRPr lang="es-AR" sz="2800" u="sng" dirty="0" smtClean="0"/>
          </a:p>
          <a:p>
            <a:r>
              <a:rPr lang="es-AR" sz="2800" dirty="0" smtClean="0"/>
              <a:t>A mano</a:t>
            </a:r>
          </a:p>
          <a:p>
            <a:pPr lvl="2"/>
            <a:r>
              <a:rPr lang="es-AR" sz="2400" dirty="0" smtClean="0"/>
              <a:t>Por una persona</a:t>
            </a:r>
          </a:p>
          <a:p>
            <a:endParaRPr lang="es-AR" sz="2800" dirty="0" smtClean="0"/>
          </a:p>
          <a:p>
            <a:pPr lvl="2"/>
            <a:r>
              <a:rPr lang="es-AR" sz="2400" dirty="0" smtClean="0"/>
              <a:t>Por dos personas</a:t>
            </a:r>
          </a:p>
          <a:p>
            <a:endParaRPr lang="es-AR" sz="2800" dirty="0" smtClean="0"/>
          </a:p>
          <a:p>
            <a:r>
              <a:rPr lang="es-AR" sz="2800" dirty="0" smtClean="0"/>
              <a:t>Con vehículos</a:t>
            </a:r>
          </a:p>
          <a:p>
            <a:pPr marL="0" indent="0">
              <a:buNone/>
            </a:pPr>
            <a:endParaRPr lang="es-AR" sz="2800" u="sng" dirty="0" smtClean="0"/>
          </a:p>
          <a:p>
            <a:endParaRPr lang="es-AR" dirty="0"/>
          </a:p>
        </p:txBody>
      </p:sp>
      <p:pic>
        <p:nvPicPr>
          <p:cNvPr id="4" name="3 Imagen"/>
          <p:cNvPicPr/>
          <p:nvPr/>
        </p:nvPicPr>
        <p:blipFill>
          <a:blip r:embed="rId2" cstate="print"/>
          <a:srcRect l="50280" b="52076"/>
          <a:stretch>
            <a:fillRect/>
          </a:stretch>
        </p:blipFill>
        <p:spPr>
          <a:xfrm>
            <a:off x="4031648" y="1995071"/>
            <a:ext cx="2826327" cy="2008908"/>
          </a:xfrm>
          <a:prstGeom prst="rect">
            <a:avLst/>
          </a:prstGeom>
          <a:noFill/>
          <a:ln>
            <a:noFill/>
          </a:ln>
        </p:spPr>
      </p:pic>
      <p:pic>
        <p:nvPicPr>
          <p:cNvPr id="5" name="4 Imagen"/>
          <p:cNvPicPr/>
          <p:nvPr/>
        </p:nvPicPr>
        <p:blipFill>
          <a:blip r:embed="rId2" cstate="print"/>
          <a:srcRect l="25976" t="45951" r="37707"/>
          <a:stretch>
            <a:fillRect/>
          </a:stretch>
        </p:blipFill>
        <p:spPr>
          <a:xfrm>
            <a:off x="9615102" y="1888268"/>
            <a:ext cx="2324533" cy="1963306"/>
          </a:xfrm>
          <a:prstGeom prst="rect">
            <a:avLst/>
          </a:prstGeom>
          <a:noFill/>
          <a:ln>
            <a:noFill/>
          </a:ln>
        </p:spPr>
      </p:pic>
      <p:pic>
        <p:nvPicPr>
          <p:cNvPr id="13313" name="Picture 1"/>
          <p:cNvPicPr>
            <a:picLocks noChangeAspect="1" noChangeArrowheads="1"/>
          </p:cNvPicPr>
          <p:nvPr/>
        </p:nvPicPr>
        <p:blipFill>
          <a:blip r:embed="rId3"/>
          <a:srcRect/>
          <a:stretch>
            <a:fillRect/>
          </a:stretch>
        </p:blipFill>
        <p:spPr bwMode="auto">
          <a:xfrm>
            <a:off x="7668063" y="2031503"/>
            <a:ext cx="1254268" cy="529011"/>
          </a:xfrm>
          <a:prstGeom prst="rect">
            <a:avLst/>
          </a:prstGeom>
          <a:noFill/>
          <a:ln w="9525">
            <a:noFill/>
            <a:miter lim="800000"/>
            <a:headEnd/>
            <a:tailEnd/>
          </a:ln>
        </p:spPr>
      </p:pic>
      <p:pic>
        <p:nvPicPr>
          <p:cNvPr id="7" name="6 Imagen"/>
          <p:cNvPicPr/>
          <p:nvPr/>
        </p:nvPicPr>
        <p:blipFill>
          <a:blip r:embed="rId4" cstate="print"/>
          <a:srcRect/>
          <a:stretch>
            <a:fillRect/>
          </a:stretch>
        </p:blipFill>
        <p:spPr>
          <a:xfrm>
            <a:off x="6934623" y="470562"/>
            <a:ext cx="2084387" cy="1354138"/>
          </a:xfrm>
          <a:prstGeom prst="rect">
            <a:avLst/>
          </a:prstGeom>
          <a:noFill/>
          <a:ln>
            <a:noFill/>
          </a:ln>
        </p:spPr>
      </p:pic>
      <p:sp>
        <p:nvSpPr>
          <p:cNvPr id="8" name="7 CuadroTexto"/>
          <p:cNvSpPr txBox="1"/>
          <p:nvPr/>
        </p:nvSpPr>
        <p:spPr>
          <a:xfrm>
            <a:off x="8298873" y="304800"/>
            <a:ext cx="1163782" cy="707886"/>
          </a:xfrm>
          <a:prstGeom prst="rect">
            <a:avLst/>
          </a:prstGeom>
          <a:noFill/>
        </p:spPr>
        <p:txBody>
          <a:bodyPr wrap="square" rtlCol="0">
            <a:spAutoFit/>
          </a:bodyPr>
          <a:lstStyle/>
          <a:p>
            <a:r>
              <a:rPr lang="es-ES_tradnl" sz="4000" b="1" i="1" dirty="0" smtClean="0">
                <a:solidFill>
                  <a:srgbClr val="00B050"/>
                </a:solidFill>
              </a:rPr>
              <a:t>¡SI!</a:t>
            </a:r>
            <a:endParaRPr lang="es-AR" sz="4000" b="1" i="1" dirty="0">
              <a:solidFill>
                <a:srgbClr val="00B050"/>
              </a:solidFill>
            </a:endParaRPr>
          </a:p>
        </p:txBody>
      </p:sp>
      <p:pic>
        <p:nvPicPr>
          <p:cNvPr id="9" name="8 Imagen"/>
          <p:cNvPicPr/>
          <p:nvPr/>
        </p:nvPicPr>
        <p:blipFill>
          <a:blip r:embed="rId5" cstate="print"/>
          <a:srcRect/>
          <a:stretch>
            <a:fillRect/>
          </a:stretch>
        </p:blipFill>
        <p:spPr>
          <a:xfrm>
            <a:off x="7952509" y="4323484"/>
            <a:ext cx="3032847" cy="2146588"/>
          </a:xfrm>
          <a:prstGeom prst="rect">
            <a:avLst/>
          </a:prstGeom>
          <a:noFill/>
          <a:ln w="28575">
            <a:solidFill>
              <a:srgbClr val="DBF5F9"/>
            </a:solidFill>
          </a:ln>
        </p:spPr>
      </p:pic>
      <p:sp>
        <p:nvSpPr>
          <p:cNvPr id="10" name="9 CuadroTexto"/>
          <p:cNvSpPr txBox="1"/>
          <p:nvPr/>
        </p:nvSpPr>
        <p:spPr>
          <a:xfrm>
            <a:off x="9906001" y="4017818"/>
            <a:ext cx="1163782" cy="707886"/>
          </a:xfrm>
          <a:prstGeom prst="rect">
            <a:avLst/>
          </a:prstGeom>
          <a:noFill/>
        </p:spPr>
        <p:txBody>
          <a:bodyPr wrap="square" rtlCol="0">
            <a:spAutoFit/>
          </a:bodyPr>
          <a:lstStyle/>
          <a:p>
            <a:r>
              <a:rPr lang="es-ES_tradnl" sz="4000" b="1" i="1" dirty="0" smtClean="0">
                <a:solidFill>
                  <a:srgbClr val="00B050"/>
                </a:solidFill>
              </a:rPr>
              <a:t>¡SI!</a:t>
            </a:r>
            <a:endParaRPr lang="es-AR" sz="4000" b="1" i="1" dirty="0">
              <a:solidFill>
                <a:srgbClr val="00B050"/>
              </a:solidFill>
            </a:endParaRPr>
          </a:p>
        </p:txBody>
      </p:sp>
      <p:pic>
        <p:nvPicPr>
          <p:cNvPr id="13315" name="Picture 3"/>
          <p:cNvPicPr>
            <a:picLocks noChangeAspect="1" noChangeArrowheads="1"/>
          </p:cNvPicPr>
          <p:nvPr/>
        </p:nvPicPr>
        <p:blipFill>
          <a:blip r:embed="rId6"/>
          <a:srcRect/>
          <a:stretch>
            <a:fillRect/>
          </a:stretch>
        </p:blipFill>
        <p:spPr bwMode="auto">
          <a:xfrm>
            <a:off x="4488879" y="4327048"/>
            <a:ext cx="3311237" cy="2185416"/>
          </a:xfrm>
          <a:prstGeom prst="rect">
            <a:avLst/>
          </a:prstGeom>
          <a:noFill/>
          <a:ln w="9525">
            <a:noFill/>
            <a:miter lim="800000"/>
            <a:headEnd/>
            <a:tailEnd/>
          </a:ln>
        </p:spPr>
      </p:pic>
    </p:spTree>
    <p:extLst>
      <p:ext uri="{BB962C8B-B14F-4D97-AF65-F5344CB8AC3E}">
        <p14:creationId xmlns:p14="http://schemas.microsoft.com/office/powerpoint/2010/main" val="1932442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p:nvPr/>
        </p:nvPicPr>
        <p:blipFill>
          <a:blip r:embed="rId2" cstate="print"/>
          <a:srcRect/>
          <a:stretch>
            <a:fillRect/>
          </a:stretch>
        </p:blipFill>
        <p:spPr>
          <a:xfrm>
            <a:off x="5229151" y="1591815"/>
            <a:ext cx="3505400" cy="2960860"/>
          </a:xfrm>
          <a:prstGeom prst="rect">
            <a:avLst/>
          </a:prstGeom>
          <a:noFill/>
          <a:ln>
            <a:noFill/>
          </a:ln>
        </p:spPr>
      </p:pic>
      <p:pic>
        <p:nvPicPr>
          <p:cNvPr id="6" name="5 Imagen"/>
          <p:cNvPicPr/>
          <p:nvPr/>
        </p:nvPicPr>
        <p:blipFill rotWithShape="1">
          <a:blip r:embed="rId3" cstate="print"/>
          <a:srcRect l="-1295"/>
          <a:stretch/>
        </p:blipFill>
        <p:spPr>
          <a:xfrm>
            <a:off x="8461419" y="469294"/>
            <a:ext cx="3635913" cy="2582999"/>
          </a:xfrm>
          <a:prstGeom prst="rect">
            <a:avLst/>
          </a:prstGeom>
          <a:noFill/>
        </p:spPr>
      </p:pic>
      <p:sp>
        <p:nvSpPr>
          <p:cNvPr id="2" name="Título 1"/>
          <p:cNvSpPr>
            <a:spLocks noGrp="1"/>
          </p:cNvSpPr>
          <p:nvPr>
            <p:ph type="title"/>
          </p:nvPr>
        </p:nvSpPr>
        <p:spPr>
          <a:xfrm>
            <a:off x="183157" y="-249660"/>
            <a:ext cx="10058400" cy="1609344"/>
          </a:xfrm>
        </p:spPr>
        <p:txBody>
          <a:bodyPr/>
          <a:lstStyle/>
          <a:p>
            <a:r>
              <a:rPr lang="es-AR" dirty="0" smtClean="0"/>
              <a:t>NORMAS DE Utilización</a:t>
            </a:r>
            <a:endParaRPr lang="es-AR" dirty="0"/>
          </a:p>
        </p:txBody>
      </p:sp>
      <p:sp>
        <p:nvSpPr>
          <p:cNvPr id="5" name="Marcador de contenido 2"/>
          <p:cNvSpPr>
            <a:spLocks noGrp="1"/>
          </p:cNvSpPr>
          <p:nvPr>
            <p:ph idx="1"/>
          </p:nvPr>
        </p:nvSpPr>
        <p:spPr>
          <a:xfrm>
            <a:off x="293993" y="900545"/>
            <a:ext cx="5240800" cy="4343400"/>
          </a:xfrm>
        </p:spPr>
        <p:txBody>
          <a:bodyPr>
            <a:normAutofit/>
          </a:bodyPr>
          <a:lstStyle/>
          <a:p>
            <a:pPr marL="0" indent="0">
              <a:buNone/>
            </a:pPr>
            <a:r>
              <a:rPr lang="es-AR" sz="2800" u="sng" dirty="0" smtClean="0"/>
              <a:t>Colocación</a:t>
            </a:r>
          </a:p>
          <a:p>
            <a:r>
              <a:rPr lang="es-AR" sz="2800" dirty="0" smtClean="0"/>
              <a:t>Elección del lugar</a:t>
            </a:r>
          </a:p>
          <a:p>
            <a:r>
              <a:rPr lang="es-AR" sz="2800" dirty="0" smtClean="0"/>
              <a:t>Levantamiento de la escalera</a:t>
            </a:r>
          </a:p>
          <a:p>
            <a:endParaRPr lang="es-AR" dirty="0"/>
          </a:p>
        </p:txBody>
      </p:sp>
      <p:pic>
        <p:nvPicPr>
          <p:cNvPr id="7" name="6 Imagen"/>
          <p:cNvPicPr/>
          <p:nvPr/>
        </p:nvPicPr>
        <p:blipFill>
          <a:blip r:embed="rId4" cstate="print"/>
          <a:srcRect/>
          <a:stretch>
            <a:fillRect/>
          </a:stretch>
        </p:blipFill>
        <p:spPr>
          <a:xfrm>
            <a:off x="8354302" y="3891502"/>
            <a:ext cx="3027227" cy="2800253"/>
          </a:xfrm>
          <a:prstGeom prst="rect">
            <a:avLst/>
          </a:prstGeom>
          <a:noFill/>
        </p:spPr>
      </p:pic>
      <p:pic>
        <p:nvPicPr>
          <p:cNvPr id="9" name="8 Imagen"/>
          <p:cNvPicPr/>
          <p:nvPr/>
        </p:nvPicPr>
        <p:blipFill>
          <a:blip r:embed="rId5" cstate="print"/>
          <a:srcRect/>
          <a:stretch>
            <a:fillRect/>
          </a:stretch>
        </p:blipFill>
        <p:spPr>
          <a:xfrm>
            <a:off x="3491358" y="4552675"/>
            <a:ext cx="3862479" cy="2346890"/>
          </a:xfrm>
          <a:prstGeom prst="rect">
            <a:avLst/>
          </a:prstGeom>
          <a:noFill/>
          <a:ln>
            <a:noFill/>
          </a:ln>
        </p:spPr>
      </p:pic>
      <p:pic>
        <p:nvPicPr>
          <p:cNvPr id="10" name="Picture 7"/>
          <p:cNvPicPr>
            <a:picLocks noChangeAspect="1" noChangeArrowheads="1"/>
          </p:cNvPicPr>
          <p:nvPr/>
        </p:nvPicPr>
        <p:blipFill>
          <a:blip r:embed="rId6"/>
          <a:srcRect/>
          <a:stretch>
            <a:fillRect/>
          </a:stretch>
        </p:blipFill>
        <p:spPr bwMode="auto">
          <a:xfrm>
            <a:off x="0" y="2646218"/>
            <a:ext cx="4857704" cy="2188454"/>
          </a:xfrm>
          <a:prstGeom prst="rect">
            <a:avLst/>
          </a:prstGeom>
          <a:noFill/>
          <a:ln w="9525">
            <a:noFill/>
            <a:miter lim="800000"/>
            <a:headEnd/>
            <a:tailEnd/>
          </a:ln>
        </p:spPr>
      </p:pic>
    </p:spTree>
    <p:extLst>
      <p:ext uri="{BB962C8B-B14F-4D97-AF65-F5344CB8AC3E}">
        <p14:creationId xmlns:p14="http://schemas.microsoft.com/office/powerpoint/2010/main" val="424280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3345" y="263236"/>
            <a:ext cx="10058400" cy="1609344"/>
          </a:xfrm>
        </p:spPr>
        <p:txBody>
          <a:bodyPr/>
          <a:lstStyle/>
          <a:p>
            <a:r>
              <a:rPr lang="es-AR" dirty="0" smtClean="0"/>
              <a:t>NORMAS DE Utilización</a:t>
            </a:r>
            <a:endParaRPr lang="es-AR" dirty="0"/>
          </a:p>
        </p:txBody>
      </p:sp>
      <p:pic>
        <p:nvPicPr>
          <p:cNvPr id="45059" name="Picture 3"/>
          <p:cNvPicPr>
            <a:picLocks noChangeAspect="1" noChangeArrowheads="1"/>
          </p:cNvPicPr>
          <p:nvPr/>
        </p:nvPicPr>
        <p:blipFill>
          <a:blip r:embed="rId2"/>
          <a:srcRect/>
          <a:stretch>
            <a:fillRect/>
          </a:stretch>
        </p:blipFill>
        <p:spPr bwMode="auto">
          <a:xfrm>
            <a:off x="7211741" y="512616"/>
            <a:ext cx="2131890" cy="3158837"/>
          </a:xfrm>
          <a:prstGeom prst="rect">
            <a:avLst/>
          </a:prstGeom>
          <a:noFill/>
          <a:ln w="9525">
            <a:noFill/>
            <a:miter lim="800000"/>
            <a:headEnd/>
            <a:tailEnd/>
          </a:ln>
        </p:spPr>
      </p:pic>
      <p:pic>
        <p:nvPicPr>
          <p:cNvPr id="45060" name="Picture 4"/>
          <p:cNvPicPr>
            <a:picLocks noChangeAspect="1" noChangeArrowheads="1"/>
          </p:cNvPicPr>
          <p:nvPr/>
        </p:nvPicPr>
        <p:blipFill>
          <a:blip r:embed="rId3"/>
          <a:srcRect/>
          <a:stretch>
            <a:fillRect/>
          </a:stretch>
        </p:blipFill>
        <p:spPr bwMode="auto">
          <a:xfrm>
            <a:off x="457198" y="1971155"/>
            <a:ext cx="2521527" cy="4152584"/>
          </a:xfrm>
          <a:prstGeom prst="rect">
            <a:avLst/>
          </a:prstGeom>
          <a:noFill/>
          <a:ln w="9525">
            <a:noFill/>
            <a:miter lim="800000"/>
            <a:headEnd/>
            <a:tailEnd/>
          </a:ln>
        </p:spPr>
      </p:pic>
      <p:pic>
        <p:nvPicPr>
          <p:cNvPr id="7" name="6 Imagen"/>
          <p:cNvPicPr/>
          <p:nvPr/>
        </p:nvPicPr>
        <p:blipFill>
          <a:blip r:embed="rId4" cstate="print"/>
          <a:srcRect/>
          <a:stretch>
            <a:fillRect/>
          </a:stretch>
        </p:blipFill>
        <p:spPr>
          <a:xfrm>
            <a:off x="3241963" y="2522305"/>
            <a:ext cx="3325092" cy="1689510"/>
          </a:xfrm>
          <a:prstGeom prst="rect">
            <a:avLst/>
          </a:prstGeom>
        </p:spPr>
      </p:pic>
      <p:pic>
        <p:nvPicPr>
          <p:cNvPr id="8" name="7 Imagen"/>
          <p:cNvPicPr/>
          <p:nvPr/>
        </p:nvPicPr>
        <p:blipFill>
          <a:blip r:embed="rId5" cstate="print"/>
          <a:srcRect/>
          <a:stretch>
            <a:fillRect/>
          </a:stretch>
        </p:blipFill>
        <p:spPr>
          <a:xfrm>
            <a:off x="3228109" y="4335404"/>
            <a:ext cx="3334705" cy="1386554"/>
          </a:xfrm>
          <a:prstGeom prst="rect">
            <a:avLst/>
          </a:prstGeom>
        </p:spPr>
      </p:pic>
      <p:pic>
        <p:nvPicPr>
          <p:cNvPr id="45061" name="Picture 5"/>
          <p:cNvPicPr>
            <a:picLocks noChangeAspect="1" noChangeArrowheads="1"/>
          </p:cNvPicPr>
          <p:nvPr/>
        </p:nvPicPr>
        <p:blipFill>
          <a:blip r:embed="rId6"/>
          <a:srcRect/>
          <a:stretch>
            <a:fillRect/>
          </a:stretch>
        </p:blipFill>
        <p:spPr bwMode="auto">
          <a:xfrm>
            <a:off x="6980527" y="3839875"/>
            <a:ext cx="2038782" cy="2846415"/>
          </a:xfrm>
          <a:prstGeom prst="rect">
            <a:avLst/>
          </a:prstGeom>
          <a:noFill/>
          <a:ln w="9525">
            <a:noFill/>
            <a:miter lim="800000"/>
            <a:headEnd/>
            <a:tailEnd/>
          </a:ln>
        </p:spPr>
      </p:pic>
      <p:pic>
        <p:nvPicPr>
          <p:cNvPr id="45062" name="Picture 6"/>
          <p:cNvPicPr>
            <a:picLocks noChangeAspect="1" noChangeArrowheads="1"/>
          </p:cNvPicPr>
          <p:nvPr/>
        </p:nvPicPr>
        <p:blipFill>
          <a:blip r:embed="rId7"/>
          <a:srcRect/>
          <a:stretch>
            <a:fillRect/>
          </a:stretch>
        </p:blipFill>
        <p:spPr bwMode="auto">
          <a:xfrm>
            <a:off x="9282545" y="3693102"/>
            <a:ext cx="1828800" cy="2990850"/>
          </a:xfrm>
          <a:prstGeom prst="rect">
            <a:avLst/>
          </a:prstGeom>
          <a:noFill/>
          <a:ln w="9525">
            <a:noFill/>
            <a:miter lim="800000"/>
            <a:headEnd/>
            <a:tailEnd/>
          </a:ln>
        </p:spPr>
      </p:pic>
      <p:pic>
        <p:nvPicPr>
          <p:cNvPr id="45063" name="Picture 7"/>
          <p:cNvPicPr>
            <a:picLocks noChangeAspect="1" noChangeArrowheads="1"/>
          </p:cNvPicPr>
          <p:nvPr/>
        </p:nvPicPr>
        <p:blipFill>
          <a:blip r:embed="rId8"/>
          <a:srcRect/>
          <a:stretch>
            <a:fillRect/>
          </a:stretch>
        </p:blipFill>
        <p:spPr bwMode="auto">
          <a:xfrm>
            <a:off x="9662247" y="548120"/>
            <a:ext cx="2066925" cy="2990850"/>
          </a:xfrm>
          <a:prstGeom prst="rect">
            <a:avLst/>
          </a:prstGeom>
          <a:noFill/>
          <a:ln w="9525">
            <a:noFill/>
            <a:miter lim="800000"/>
            <a:headEnd/>
            <a:tailEnd/>
          </a:ln>
        </p:spPr>
      </p:pic>
    </p:spTree>
    <p:extLst>
      <p:ext uri="{BB962C8B-B14F-4D97-AF65-F5344CB8AC3E}">
        <p14:creationId xmlns:p14="http://schemas.microsoft.com/office/powerpoint/2010/main" val="4242801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7848" y="0"/>
            <a:ext cx="10058400" cy="1609344"/>
          </a:xfrm>
        </p:spPr>
        <p:txBody>
          <a:bodyPr/>
          <a:lstStyle/>
          <a:p>
            <a:r>
              <a:rPr lang="es-AR" dirty="0"/>
              <a:t>NORMAS DE Utilización</a:t>
            </a:r>
          </a:p>
        </p:txBody>
      </p:sp>
      <p:sp>
        <p:nvSpPr>
          <p:cNvPr id="3" name="Marcador de contenido 2"/>
          <p:cNvSpPr>
            <a:spLocks noGrp="1"/>
          </p:cNvSpPr>
          <p:nvPr>
            <p:ph idx="1"/>
          </p:nvPr>
        </p:nvSpPr>
        <p:spPr>
          <a:xfrm>
            <a:off x="418685" y="1333065"/>
            <a:ext cx="8821127" cy="3031116"/>
          </a:xfrm>
        </p:spPr>
        <p:txBody>
          <a:bodyPr>
            <a:noAutofit/>
          </a:bodyPr>
          <a:lstStyle/>
          <a:p>
            <a:pPr marL="0" indent="0">
              <a:buNone/>
            </a:pPr>
            <a:r>
              <a:rPr lang="es-AR" sz="2800" u="sng" dirty="0" smtClean="0"/>
              <a:t>CONSERVACIÓN Y ALMACENAMIENTO</a:t>
            </a:r>
          </a:p>
          <a:p>
            <a:r>
              <a:rPr lang="es-AR" sz="2800" dirty="0" smtClean="0"/>
              <a:t>Las escaleras de madera no deben dejarse a la intemperie</a:t>
            </a:r>
          </a:p>
          <a:p>
            <a:r>
              <a:rPr lang="es-AR" sz="2800" dirty="0" smtClean="0"/>
              <a:t>Se almacenan de forma horizontal</a:t>
            </a:r>
          </a:p>
          <a:p>
            <a:r>
              <a:rPr lang="es-AR" sz="2800" dirty="0" smtClean="0"/>
              <a:t>El lugar debe estar limpio y libre de sustancias químicas</a:t>
            </a:r>
          </a:p>
          <a:p>
            <a:endParaRPr lang="es-AR" sz="2800" dirty="0" smtClean="0"/>
          </a:p>
          <a:p>
            <a:endParaRPr lang="es-AR" sz="2800" dirty="0"/>
          </a:p>
        </p:txBody>
      </p:sp>
      <p:pic>
        <p:nvPicPr>
          <p:cNvPr id="12290" name="Picture 2" descr="Resultado de imagen para conservacion de escaleras de mano"/>
          <p:cNvPicPr>
            <a:picLocks noChangeAspect="1" noChangeArrowheads="1"/>
          </p:cNvPicPr>
          <p:nvPr/>
        </p:nvPicPr>
        <p:blipFill>
          <a:blip r:embed="rId2"/>
          <a:srcRect/>
          <a:stretch>
            <a:fillRect/>
          </a:stretch>
        </p:blipFill>
        <p:spPr bwMode="auto">
          <a:xfrm>
            <a:off x="6220683" y="4024747"/>
            <a:ext cx="3962111" cy="2643361"/>
          </a:xfrm>
          <a:prstGeom prst="rect">
            <a:avLst/>
          </a:prstGeom>
          <a:noFill/>
        </p:spPr>
      </p:pic>
      <p:pic>
        <p:nvPicPr>
          <p:cNvPr id="5" name="Picture 2" descr="D:\Mis Documentos\UNC\2011\Higiene y Seguridad\Presentación\imágenes\images (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521" y="4029465"/>
            <a:ext cx="3566624" cy="266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p:nvPicPr>
        <p:blipFill>
          <a:blip r:embed="rId4"/>
          <a:srcRect/>
          <a:stretch>
            <a:fillRect/>
          </a:stretch>
        </p:blipFill>
        <p:spPr bwMode="auto">
          <a:xfrm>
            <a:off x="5603736" y="6049321"/>
            <a:ext cx="1254268" cy="529011"/>
          </a:xfrm>
          <a:prstGeom prst="rect">
            <a:avLst/>
          </a:prstGeom>
          <a:noFill/>
          <a:ln w="9525">
            <a:noFill/>
            <a:miter lim="800000"/>
            <a:headEnd/>
            <a:tailEnd/>
          </a:ln>
        </p:spPr>
      </p:pic>
    </p:spTree>
    <p:extLst>
      <p:ext uri="{BB962C8B-B14F-4D97-AF65-F5344CB8AC3E}">
        <p14:creationId xmlns:p14="http://schemas.microsoft.com/office/powerpoint/2010/main" val="1385237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Introducción</a:t>
            </a:r>
            <a:endParaRPr lang="es-AR" dirty="0"/>
          </a:p>
        </p:txBody>
      </p:sp>
      <p:sp>
        <p:nvSpPr>
          <p:cNvPr id="3" name="Marcador de contenido 2"/>
          <p:cNvSpPr>
            <a:spLocks noGrp="1"/>
          </p:cNvSpPr>
          <p:nvPr>
            <p:ph idx="1"/>
          </p:nvPr>
        </p:nvSpPr>
        <p:spPr>
          <a:xfrm>
            <a:off x="717451" y="1758461"/>
            <a:ext cx="10578905" cy="4783015"/>
          </a:xfrm>
          <a:noFill/>
        </p:spPr>
        <p:txBody>
          <a:bodyPr>
            <a:normAutofit/>
          </a:bodyPr>
          <a:lstStyle/>
          <a:p>
            <a:pPr marL="0" indent="0" algn="ctr">
              <a:buNone/>
            </a:pPr>
            <a:r>
              <a:rPr lang="es-AR" sz="3600" dirty="0" smtClean="0"/>
              <a:t>En la obra es habitual encontrarse con escaleras, siendo un elemento esencial para el desarrollo de la misma. Comercialmente, nos encontramos con infinidad de tipologías, por esta razón como profesional que hace uso de ellas o que se encuentra a cargo de trabajadores que las utilizan, es necesario conocer sobre los tipos existentes, sus ventajas, desventajas, riesgos </a:t>
            </a:r>
            <a:r>
              <a:rPr lang="es-AR" sz="3600" dirty="0"/>
              <a:t>y</a:t>
            </a:r>
            <a:r>
              <a:rPr lang="es-AR" sz="3600" dirty="0" smtClean="0"/>
              <a:t> la normativa.</a:t>
            </a:r>
          </a:p>
          <a:p>
            <a:pPr marL="0" indent="0">
              <a:buNone/>
            </a:pPr>
            <a:endParaRPr lang="es-AR" sz="3600" dirty="0"/>
          </a:p>
        </p:txBody>
      </p:sp>
    </p:spTree>
    <p:extLst>
      <p:ext uri="{BB962C8B-B14F-4D97-AF65-F5344CB8AC3E}">
        <p14:creationId xmlns:p14="http://schemas.microsoft.com/office/powerpoint/2010/main" val="3279204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7957" y="207541"/>
            <a:ext cx="10058400" cy="1609344"/>
          </a:xfrm>
        </p:spPr>
        <p:txBody>
          <a:bodyPr/>
          <a:lstStyle/>
          <a:p>
            <a:r>
              <a:rPr lang="es-AR" dirty="0" smtClean="0"/>
              <a:t>NORMAS DE Utilización</a:t>
            </a:r>
            <a:endParaRPr lang="es-AR" dirty="0"/>
          </a:p>
        </p:txBody>
      </p:sp>
      <p:sp>
        <p:nvSpPr>
          <p:cNvPr id="4" name="Marcador de contenido 2"/>
          <p:cNvSpPr>
            <a:spLocks noGrp="1"/>
          </p:cNvSpPr>
          <p:nvPr>
            <p:ph idx="1"/>
          </p:nvPr>
        </p:nvSpPr>
        <p:spPr>
          <a:xfrm>
            <a:off x="584939" y="1553372"/>
            <a:ext cx="10058400" cy="2201210"/>
          </a:xfrm>
        </p:spPr>
        <p:txBody>
          <a:bodyPr>
            <a:noAutofit/>
          </a:bodyPr>
          <a:lstStyle/>
          <a:p>
            <a:pPr marL="0" indent="0">
              <a:buNone/>
            </a:pPr>
            <a:r>
              <a:rPr lang="es-AR" sz="2800" u="sng" dirty="0" smtClean="0"/>
              <a:t>INSPECCIÓN</a:t>
            </a:r>
            <a:endParaRPr lang="es-AR" sz="2800" u="sng" dirty="0"/>
          </a:p>
          <a:p>
            <a:r>
              <a:rPr lang="es-AR" sz="2800" dirty="0"/>
              <a:t>Estado de peldaños</a:t>
            </a:r>
          </a:p>
          <a:p>
            <a:r>
              <a:rPr lang="es-AR" sz="2800" dirty="0"/>
              <a:t>Estado de sistemas de </a:t>
            </a:r>
            <a:r>
              <a:rPr lang="es-AR" sz="2800" dirty="0" smtClean="0"/>
              <a:t>sujeción </a:t>
            </a:r>
            <a:r>
              <a:rPr lang="es-AR" sz="2800" dirty="0"/>
              <a:t>y apoyo</a:t>
            </a:r>
          </a:p>
          <a:p>
            <a:r>
              <a:rPr lang="es-AR" sz="2800" dirty="0"/>
              <a:t>Estado de elementos auxiliares</a:t>
            </a:r>
          </a:p>
          <a:p>
            <a:endParaRPr lang="es-AR" sz="2800" dirty="0" smtClean="0"/>
          </a:p>
          <a:p>
            <a:endParaRPr lang="es-AR" sz="2800" dirty="0"/>
          </a:p>
        </p:txBody>
      </p:sp>
      <p:pic>
        <p:nvPicPr>
          <p:cNvPr id="10241" name="Picture 1"/>
          <p:cNvPicPr>
            <a:picLocks noChangeAspect="1" noChangeArrowheads="1"/>
          </p:cNvPicPr>
          <p:nvPr/>
        </p:nvPicPr>
        <p:blipFill>
          <a:blip r:embed="rId2"/>
          <a:srcRect/>
          <a:stretch>
            <a:fillRect/>
          </a:stretch>
        </p:blipFill>
        <p:spPr bwMode="auto">
          <a:xfrm>
            <a:off x="7821757" y="680605"/>
            <a:ext cx="3143250" cy="3086100"/>
          </a:xfrm>
          <a:prstGeom prst="rect">
            <a:avLst/>
          </a:prstGeom>
          <a:noFill/>
          <a:ln w="9525">
            <a:noFill/>
            <a:miter lim="800000"/>
            <a:headEnd/>
            <a:tailEnd/>
          </a:ln>
        </p:spPr>
      </p:pic>
      <p:pic>
        <p:nvPicPr>
          <p:cNvPr id="7" name="6 Imagen"/>
          <p:cNvPicPr/>
          <p:nvPr/>
        </p:nvPicPr>
        <p:blipFill>
          <a:blip r:embed="rId3" cstate="print"/>
          <a:srcRect/>
          <a:stretch>
            <a:fillRect/>
          </a:stretch>
        </p:blipFill>
        <p:spPr>
          <a:xfrm>
            <a:off x="2002514" y="3855718"/>
            <a:ext cx="2664296" cy="2808312"/>
          </a:xfrm>
          <a:prstGeom prst="rect">
            <a:avLst/>
          </a:prstGeom>
        </p:spPr>
      </p:pic>
      <p:pic>
        <p:nvPicPr>
          <p:cNvPr id="10242" name="Picture 2"/>
          <p:cNvPicPr>
            <a:picLocks noChangeAspect="1" noChangeArrowheads="1"/>
          </p:cNvPicPr>
          <p:nvPr/>
        </p:nvPicPr>
        <p:blipFill>
          <a:blip r:embed="rId4"/>
          <a:srcRect/>
          <a:stretch>
            <a:fillRect/>
          </a:stretch>
        </p:blipFill>
        <p:spPr bwMode="auto">
          <a:xfrm>
            <a:off x="5104397" y="3851565"/>
            <a:ext cx="2879756" cy="2812472"/>
          </a:xfrm>
          <a:prstGeom prst="rect">
            <a:avLst/>
          </a:prstGeom>
          <a:noFill/>
          <a:ln w="9525">
            <a:noFill/>
            <a:miter lim="800000"/>
            <a:headEnd/>
            <a:tailEnd/>
          </a:ln>
        </p:spPr>
      </p:pic>
    </p:spTree>
    <p:extLst>
      <p:ext uri="{BB962C8B-B14F-4D97-AF65-F5344CB8AC3E}">
        <p14:creationId xmlns:p14="http://schemas.microsoft.com/office/powerpoint/2010/main" val="16569667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7557" y="0"/>
            <a:ext cx="10058400" cy="1609344"/>
          </a:xfrm>
        </p:spPr>
        <p:txBody>
          <a:bodyPr/>
          <a:lstStyle/>
          <a:p>
            <a:r>
              <a:rPr lang="es-ES_tradnl" dirty="0" smtClean="0"/>
              <a:t>PARA RESUMIR: 7 PASOS DE SEGURIDAD</a:t>
            </a:r>
            <a:endParaRPr lang="es-AR" dirty="0"/>
          </a:p>
        </p:txBody>
      </p:sp>
      <p:pic>
        <p:nvPicPr>
          <p:cNvPr id="46083" name="Picture 3"/>
          <p:cNvPicPr>
            <a:picLocks noChangeAspect="1" noChangeArrowheads="1"/>
          </p:cNvPicPr>
          <p:nvPr/>
        </p:nvPicPr>
        <p:blipFill>
          <a:blip r:embed="rId2"/>
          <a:srcRect/>
          <a:stretch>
            <a:fillRect/>
          </a:stretch>
        </p:blipFill>
        <p:spPr bwMode="auto">
          <a:xfrm>
            <a:off x="1737224" y="1123399"/>
            <a:ext cx="8527040" cy="58629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p:nvPr/>
        </p:nvPicPr>
        <p:blipFill>
          <a:blip r:embed="rId2" cstate="print"/>
          <a:srcRect/>
          <a:stretch>
            <a:fillRect/>
          </a:stretch>
        </p:blipFill>
        <p:spPr>
          <a:xfrm>
            <a:off x="6428510" y="942109"/>
            <a:ext cx="4765962" cy="5043055"/>
          </a:xfrm>
          <a:prstGeom prst="rect">
            <a:avLst/>
          </a:prstGeom>
          <a:noFill/>
        </p:spPr>
      </p:pic>
      <p:pic>
        <p:nvPicPr>
          <p:cNvPr id="2051" name="Picture 3"/>
          <p:cNvPicPr>
            <a:picLocks noChangeAspect="1" noChangeArrowheads="1"/>
          </p:cNvPicPr>
          <p:nvPr/>
        </p:nvPicPr>
        <p:blipFill>
          <a:blip r:embed="rId3"/>
          <a:srcRect/>
          <a:stretch>
            <a:fillRect/>
          </a:stretch>
        </p:blipFill>
        <p:spPr bwMode="auto">
          <a:xfrm>
            <a:off x="4286250" y="3745922"/>
            <a:ext cx="2705100" cy="2857500"/>
          </a:xfrm>
          <a:prstGeom prst="rect">
            <a:avLst/>
          </a:prstGeom>
          <a:noFill/>
          <a:ln w="9525">
            <a:noFill/>
            <a:miter lim="800000"/>
            <a:headEnd/>
            <a:tailEnd/>
          </a:ln>
        </p:spPr>
      </p:pic>
      <p:sp>
        <p:nvSpPr>
          <p:cNvPr id="2" name="Título 1"/>
          <p:cNvSpPr>
            <a:spLocks noGrp="1"/>
          </p:cNvSpPr>
          <p:nvPr>
            <p:ph type="title"/>
          </p:nvPr>
        </p:nvSpPr>
        <p:spPr/>
        <p:txBody>
          <a:bodyPr/>
          <a:lstStyle/>
          <a:p>
            <a:r>
              <a:rPr lang="es-AR" dirty="0" smtClean="0"/>
              <a:t>riesgos</a:t>
            </a:r>
            <a:endParaRPr lang="es-AR" dirty="0"/>
          </a:p>
        </p:txBody>
      </p:sp>
      <p:sp>
        <p:nvSpPr>
          <p:cNvPr id="3" name="Marcador de contenido 2"/>
          <p:cNvSpPr>
            <a:spLocks noGrp="1"/>
          </p:cNvSpPr>
          <p:nvPr>
            <p:ph idx="1"/>
          </p:nvPr>
        </p:nvSpPr>
        <p:spPr/>
        <p:txBody>
          <a:bodyPr>
            <a:normAutofit/>
          </a:bodyPr>
          <a:lstStyle/>
          <a:p>
            <a:r>
              <a:rPr lang="es-AR" sz="2800" dirty="0" smtClean="0"/>
              <a:t>Caída de altura</a:t>
            </a:r>
          </a:p>
          <a:p>
            <a:r>
              <a:rPr lang="es-AR" sz="2800" dirty="0" smtClean="0"/>
              <a:t>Atrapamientos</a:t>
            </a:r>
          </a:p>
          <a:p>
            <a:r>
              <a:rPr lang="es-AR" sz="2800" dirty="0" smtClean="0"/>
              <a:t>Caída de herramientas u objetos</a:t>
            </a:r>
          </a:p>
          <a:p>
            <a:r>
              <a:rPr lang="es-AR" sz="2800" dirty="0" smtClean="0"/>
              <a:t>Contacto eléctrico</a:t>
            </a:r>
          </a:p>
          <a:p>
            <a:r>
              <a:rPr lang="es-AR" sz="2800" dirty="0" smtClean="0"/>
              <a:t>Lesiones por astillas</a:t>
            </a:r>
          </a:p>
          <a:p>
            <a:r>
              <a:rPr lang="es-AR" sz="2800" dirty="0" smtClean="0"/>
              <a:t>Vértigo</a:t>
            </a:r>
          </a:p>
          <a:p>
            <a:endParaRPr lang="es-AR" sz="2800" dirty="0"/>
          </a:p>
        </p:txBody>
      </p:sp>
      <p:pic>
        <p:nvPicPr>
          <p:cNvPr id="4" name="3 Imagen"/>
          <p:cNvPicPr/>
          <p:nvPr/>
        </p:nvPicPr>
        <p:blipFill>
          <a:blip r:embed="rId4" cstate="print"/>
          <a:srcRect/>
          <a:stretch>
            <a:fillRect/>
          </a:stretch>
        </p:blipFill>
        <p:spPr>
          <a:xfrm>
            <a:off x="4350326" y="83131"/>
            <a:ext cx="2992582" cy="3103418"/>
          </a:xfrm>
          <a:prstGeom prst="rect">
            <a:avLst/>
          </a:prstGeom>
          <a:noFill/>
        </p:spPr>
      </p:pic>
    </p:spTree>
    <p:extLst>
      <p:ext uri="{BB962C8B-B14F-4D97-AF65-F5344CB8AC3E}">
        <p14:creationId xmlns:p14="http://schemas.microsoft.com/office/powerpoint/2010/main" val="3376620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5747" y="-221673"/>
            <a:ext cx="10058400" cy="1609344"/>
          </a:xfrm>
        </p:spPr>
        <p:txBody>
          <a:bodyPr/>
          <a:lstStyle/>
          <a:p>
            <a:r>
              <a:rPr lang="es-AR" dirty="0" smtClean="0"/>
              <a:t>Riesgos y prevención </a:t>
            </a:r>
            <a:endParaRPr lang="es-AR" dirty="0"/>
          </a:p>
        </p:txBody>
      </p:sp>
      <p:sp>
        <p:nvSpPr>
          <p:cNvPr id="14338" name="AutoShape 2" descr="Resultado de imagen para fotos de accidentes en escaler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4340" name="AutoShape 4" descr="Resultado de imagen para fotos de accidentes en escaler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14351" name="Picture 15"/>
          <p:cNvPicPr>
            <a:picLocks noChangeAspect="1" noChangeArrowheads="1"/>
          </p:cNvPicPr>
          <p:nvPr/>
        </p:nvPicPr>
        <p:blipFill>
          <a:blip r:embed="rId2"/>
          <a:srcRect/>
          <a:stretch>
            <a:fillRect/>
          </a:stretch>
        </p:blipFill>
        <p:spPr bwMode="auto">
          <a:xfrm>
            <a:off x="6608809" y="1034763"/>
            <a:ext cx="4783526" cy="2096366"/>
          </a:xfrm>
          <a:prstGeom prst="rect">
            <a:avLst/>
          </a:prstGeom>
          <a:noFill/>
          <a:ln w="9525">
            <a:noFill/>
            <a:miter lim="800000"/>
            <a:headEnd/>
            <a:tailEnd/>
          </a:ln>
        </p:spPr>
      </p:pic>
      <p:sp>
        <p:nvSpPr>
          <p:cNvPr id="15" name="14 CuadroTexto"/>
          <p:cNvSpPr txBox="1"/>
          <p:nvPr/>
        </p:nvSpPr>
        <p:spPr>
          <a:xfrm>
            <a:off x="7744691" y="554182"/>
            <a:ext cx="2466109" cy="646331"/>
          </a:xfrm>
          <a:prstGeom prst="rect">
            <a:avLst/>
          </a:prstGeom>
          <a:noFill/>
        </p:spPr>
        <p:txBody>
          <a:bodyPr wrap="square" rtlCol="0">
            <a:spAutoFit/>
          </a:bodyPr>
          <a:lstStyle/>
          <a:p>
            <a:pPr algn="ctr"/>
            <a:r>
              <a:rPr lang="es-ES_tradnl" dirty="0" smtClean="0"/>
              <a:t>Inclinación de la superficie de apoyo</a:t>
            </a:r>
            <a:endParaRPr lang="es-AR" dirty="0"/>
          </a:p>
        </p:txBody>
      </p:sp>
      <p:pic>
        <p:nvPicPr>
          <p:cNvPr id="14352" name="Picture 16"/>
          <p:cNvPicPr>
            <a:picLocks noChangeAspect="1" noChangeArrowheads="1"/>
          </p:cNvPicPr>
          <p:nvPr/>
        </p:nvPicPr>
        <p:blipFill>
          <a:blip r:embed="rId3"/>
          <a:srcRect/>
          <a:stretch>
            <a:fillRect/>
          </a:stretch>
        </p:blipFill>
        <p:spPr bwMode="auto">
          <a:xfrm>
            <a:off x="7897091" y="3542867"/>
            <a:ext cx="2517197" cy="2748369"/>
          </a:xfrm>
          <a:prstGeom prst="rect">
            <a:avLst/>
          </a:prstGeom>
          <a:noFill/>
          <a:ln w="9525">
            <a:noFill/>
            <a:miter lim="800000"/>
            <a:headEnd/>
            <a:tailEnd/>
          </a:ln>
        </p:spPr>
      </p:pic>
      <p:sp>
        <p:nvSpPr>
          <p:cNvPr id="17" name="16 CuadroTexto"/>
          <p:cNvSpPr txBox="1"/>
          <p:nvPr/>
        </p:nvSpPr>
        <p:spPr>
          <a:xfrm>
            <a:off x="7758546" y="3241964"/>
            <a:ext cx="2937163" cy="369332"/>
          </a:xfrm>
          <a:prstGeom prst="rect">
            <a:avLst/>
          </a:prstGeom>
          <a:noFill/>
        </p:spPr>
        <p:txBody>
          <a:bodyPr wrap="square" rtlCol="0">
            <a:spAutoFit/>
          </a:bodyPr>
          <a:lstStyle/>
          <a:p>
            <a:r>
              <a:rPr lang="es-ES_tradnl" dirty="0" smtClean="0"/>
              <a:t>Inclinación deficiente</a:t>
            </a:r>
            <a:endParaRPr lang="es-AR" dirty="0"/>
          </a:p>
        </p:txBody>
      </p:sp>
      <p:pic>
        <p:nvPicPr>
          <p:cNvPr id="14353" name="Picture 17"/>
          <p:cNvPicPr>
            <a:picLocks noChangeAspect="1" noChangeArrowheads="1"/>
          </p:cNvPicPr>
          <p:nvPr/>
        </p:nvPicPr>
        <p:blipFill>
          <a:blip r:embed="rId4"/>
          <a:srcRect/>
          <a:stretch>
            <a:fillRect/>
          </a:stretch>
        </p:blipFill>
        <p:spPr bwMode="auto">
          <a:xfrm>
            <a:off x="368864" y="1185397"/>
            <a:ext cx="5829300" cy="3295650"/>
          </a:xfrm>
          <a:prstGeom prst="rect">
            <a:avLst/>
          </a:prstGeom>
          <a:noFill/>
          <a:ln w="9525">
            <a:noFill/>
            <a:miter lim="800000"/>
            <a:headEnd/>
            <a:tailEnd/>
          </a:ln>
        </p:spPr>
      </p:pic>
      <p:sp>
        <p:nvSpPr>
          <p:cNvPr id="19" name="18 CuadroTexto"/>
          <p:cNvSpPr txBox="1"/>
          <p:nvPr/>
        </p:nvSpPr>
        <p:spPr>
          <a:xfrm>
            <a:off x="1316164" y="983643"/>
            <a:ext cx="3588327" cy="369332"/>
          </a:xfrm>
          <a:prstGeom prst="rect">
            <a:avLst/>
          </a:prstGeom>
          <a:noFill/>
        </p:spPr>
        <p:txBody>
          <a:bodyPr wrap="square" rtlCol="0">
            <a:spAutoFit/>
          </a:bodyPr>
          <a:lstStyle/>
          <a:p>
            <a:r>
              <a:rPr lang="es-ES_tradnl" dirty="0" smtClean="0"/>
              <a:t>Posición del operario y amarre</a:t>
            </a:r>
            <a:endParaRPr lang="es-AR" dirty="0"/>
          </a:p>
        </p:txBody>
      </p:sp>
      <p:pic>
        <p:nvPicPr>
          <p:cNvPr id="14355" name="Picture 19" descr="Resultado de imagen para fotos de accidentes en escaleras"/>
          <p:cNvPicPr>
            <a:picLocks noChangeAspect="1" noChangeArrowheads="1"/>
          </p:cNvPicPr>
          <p:nvPr/>
        </p:nvPicPr>
        <p:blipFill>
          <a:blip r:embed="rId5"/>
          <a:srcRect/>
          <a:stretch>
            <a:fillRect/>
          </a:stretch>
        </p:blipFill>
        <p:spPr bwMode="auto">
          <a:xfrm>
            <a:off x="1122212" y="4558138"/>
            <a:ext cx="2726459" cy="1982879"/>
          </a:xfrm>
          <a:prstGeom prst="rect">
            <a:avLst/>
          </a:prstGeom>
          <a:noFill/>
        </p:spPr>
      </p:pic>
      <p:pic>
        <p:nvPicPr>
          <p:cNvPr id="22" name="21 Imagen"/>
          <p:cNvPicPr/>
          <p:nvPr/>
        </p:nvPicPr>
        <p:blipFill>
          <a:blip r:embed="rId6" cstate="print"/>
          <a:srcRect/>
          <a:stretch>
            <a:fillRect/>
          </a:stretch>
        </p:blipFill>
        <p:spPr>
          <a:xfrm>
            <a:off x="4389511" y="3796152"/>
            <a:ext cx="3452161" cy="3045652"/>
          </a:xfrm>
          <a:prstGeom prst="rect">
            <a:avLst/>
          </a:prstGeom>
          <a:noFill/>
        </p:spPr>
      </p:pic>
    </p:spTree>
    <p:extLst>
      <p:ext uri="{BB962C8B-B14F-4D97-AF65-F5344CB8AC3E}">
        <p14:creationId xmlns:p14="http://schemas.microsoft.com/office/powerpoint/2010/main" val="42223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Resultado de imagen para fotos de accidentes en escaleras"/>
          <p:cNvPicPr>
            <a:picLocks noChangeAspect="1" noChangeArrowheads="1"/>
          </p:cNvPicPr>
          <p:nvPr/>
        </p:nvPicPr>
        <p:blipFill>
          <a:blip r:embed="rId2"/>
          <a:srcRect/>
          <a:stretch>
            <a:fillRect/>
          </a:stretch>
        </p:blipFill>
        <p:spPr bwMode="auto">
          <a:xfrm>
            <a:off x="1153102" y="1134631"/>
            <a:ext cx="4529582" cy="5363151"/>
          </a:xfrm>
          <a:prstGeom prst="rect">
            <a:avLst/>
          </a:prstGeom>
          <a:noFill/>
        </p:spPr>
      </p:pic>
      <p:sp>
        <p:nvSpPr>
          <p:cNvPr id="2" name="1 Título"/>
          <p:cNvSpPr>
            <a:spLocks noGrp="1"/>
          </p:cNvSpPr>
          <p:nvPr>
            <p:ph type="title"/>
          </p:nvPr>
        </p:nvSpPr>
        <p:spPr>
          <a:xfrm>
            <a:off x="529521" y="0"/>
            <a:ext cx="10058400" cy="1609344"/>
          </a:xfrm>
        </p:spPr>
        <p:txBody>
          <a:bodyPr/>
          <a:lstStyle/>
          <a:p>
            <a:r>
              <a:rPr lang="es-ES_tradnl" dirty="0" smtClean="0"/>
              <a:t>Riesgos y prevención</a:t>
            </a:r>
            <a:endParaRPr lang="es-AR" dirty="0"/>
          </a:p>
        </p:txBody>
      </p:sp>
      <p:pic>
        <p:nvPicPr>
          <p:cNvPr id="5" name="Picture 7" descr="Resultado de imagen para fotos de accidentes en escaleras"/>
          <p:cNvPicPr>
            <a:picLocks noChangeAspect="1" noChangeArrowheads="1"/>
          </p:cNvPicPr>
          <p:nvPr/>
        </p:nvPicPr>
        <p:blipFill>
          <a:blip r:embed="rId3"/>
          <a:srcRect/>
          <a:stretch>
            <a:fillRect/>
          </a:stretch>
        </p:blipFill>
        <p:spPr bwMode="auto">
          <a:xfrm>
            <a:off x="6168449" y="623455"/>
            <a:ext cx="4893636" cy="2013383"/>
          </a:xfrm>
          <a:prstGeom prst="rect">
            <a:avLst/>
          </a:prstGeom>
          <a:noFill/>
        </p:spPr>
      </p:pic>
      <p:pic>
        <p:nvPicPr>
          <p:cNvPr id="6" name="Picture 9" descr="Resultado de imagen para fotos de accidentes en escaleras"/>
          <p:cNvPicPr>
            <a:picLocks noChangeAspect="1" noChangeArrowheads="1"/>
          </p:cNvPicPr>
          <p:nvPr/>
        </p:nvPicPr>
        <p:blipFill>
          <a:blip r:embed="rId4"/>
          <a:srcRect/>
          <a:stretch>
            <a:fillRect/>
          </a:stretch>
        </p:blipFill>
        <p:spPr bwMode="auto">
          <a:xfrm>
            <a:off x="6334702" y="2909455"/>
            <a:ext cx="4604361" cy="291825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0" name="Picture 8"/>
          <p:cNvPicPr>
            <a:picLocks noChangeAspect="1" noChangeArrowheads="1"/>
          </p:cNvPicPr>
          <p:nvPr/>
        </p:nvPicPr>
        <p:blipFill>
          <a:blip r:embed="rId2"/>
          <a:srcRect/>
          <a:stretch>
            <a:fillRect/>
          </a:stretch>
        </p:blipFill>
        <p:spPr bwMode="auto">
          <a:xfrm>
            <a:off x="6636331" y="1565574"/>
            <a:ext cx="5406485" cy="5188851"/>
          </a:xfrm>
          <a:prstGeom prst="rect">
            <a:avLst/>
          </a:prstGeom>
          <a:noFill/>
          <a:ln w="9525">
            <a:noFill/>
            <a:miter lim="800000"/>
            <a:headEnd/>
            <a:tailEnd/>
          </a:ln>
        </p:spPr>
      </p:pic>
      <p:pic>
        <p:nvPicPr>
          <p:cNvPr id="44038" name="Picture 6"/>
          <p:cNvPicPr>
            <a:picLocks noChangeAspect="1" noChangeArrowheads="1"/>
          </p:cNvPicPr>
          <p:nvPr/>
        </p:nvPicPr>
        <p:blipFill>
          <a:blip r:embed="rId3"/>
          <a:srcRect/>
          <a:stretch>
            <a:fillRect/>
          </a:stretch>
        </p:blipFill>
        <p:spPr bwMode="auto">
          <a:xfrm>
            <a:off x="-98456" y="858991"/>
            <a:ext cx="6734754" cy="5966114"/>
          </a:xfrm>
          <a:prstGeom prst="rect">
            <a:avLst/>
          </a:prstGeom>
          <a:noFill/>
          <a:ln w="9525">
            <a:noFill/>
            <a:miter lim="800000"/>
            <a:headEnd/>
            <a:tailEnd/>
          </a:ln>
        </p:spPr>
      </p:pic>
      <p:sp>
        <p:nvSpPr>
          <p:cNvPr id="2" name="1 Título"/>
          <p:cNvSpPr>
            <a:spLocks noGrp="1"/>
          </p:cNvSpPr>
          <p:nvPr>
            <p:ph type="title"/>
          </p:nvPr>
        </p:nvSpPr>
        <p:spPr>
          <a:xfrm>
            <a:off x="612648" y="0"/>
            <a:ext cx="10058400" cy="1609344"/>
          </a:xfrm>
        </p:spPr>
        <p:txBody>
          <a:bodyPr/>
          <a:lstStyle/>
          <a:p>
            <a:r>
              <a:rPr lang="es-ES_tradnl" dirty="0" smtClean="0"/>
              <a:t>Riesgos y prevención</a:t>
            </a:r>
            <a:endParaRPr lang="es-A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3"/>
          <p:cNvSpPr>
            <a:spLocks noGrp="1" noChangeArrowheads="1"/>
          </p:cNvSpPr>
          <p:nvPr>
            <p:ph idx="1"/>
          </p:nvPr>
        </p:nvSpPr>
        <p:spPr>
          <a:xfrm>
            <a:off x="1360794" y="1788900"/>
            <a:ext cx="10058400" cy="4050792"/>
          </a:xfrm>
        </p:spPr>
        <p:txBody>
          <a:bodyPr>
            <a:normAutofit/>
          </a:bodyPr>
          <a:lstStyle/>
          <a:p>
            <a:pPr>
              <a:lnSpc>
                <a:spcPct val="80000"/>
              </a:lnSpc>
              <a:buFont typeface="Arial" pitchFamily="34" charset="0"/>
              <a:buChar char="•"/>
              <a:defRPr/>
            </a:pPr>
            <a:r>
              <a:rPr lang="es-ES" dirty="0"/>
              <a:t>SELECCIÓN DEL PERSONAL</a:t>
            </a:r>
          </a:p>
          <a:p>
            <a:pPr>
              <a:lnSpc>
                <a:spcPct val="80000"/>
              </a:lnSpc>
              <a:buNone/>
              <a:defRPr/>
            </a:pPr>
            <a:endParaRPr lang="es-ES" dirty="0"/>
          </a:p>
          <a:p>
            <a:pPr>
              <a:lnSpc>
                <a:spcPct val="80000"/>
              </a:lnSpc>
              <a:buFont typeface="Arial" pitchFamily="34" charset="0"/>
              <a:buChar char="•"/>
              <a:defRPr/>
            </a:pPr>
            <a:r>
              <a:rPr lang="es-ES" dirty="0"/>
              <a:t>FORMACIÓN DEL PERSONAL</a:t>
            </a:r>
          </a:p>
          <a:p>
            <a:pPr>
              <a:lnSpc>
                <a:spcPct val="80000"/>
              </a:lnSpc>
              <a:buFont typeface="Arial" pitchFamily="34" charset="0"/>
              <a:buChar char="•"/>
              <a:defRPr/>
            </a:pPr>
            <a:endParaRPr lang="es-ES" dirty="0"/>
          </a:p>
          <a:p>
            <a:pPr>
              <a:lnSpc>
                <a:spcPct val="80000"/>
              </a:lnSpc>
              <a:buFont typeface="Arial" pitchFamily="34" charset="0"/>
              <a:buChar char="•"/>
              <a:defRPr/>
            </a:pPr>
            <a:r>
              <a:rPr lang="es-ES" dirty="0"/>
              <a:t>ILUMINACIÓN: intensidad mínima de 50 lux </a:t>
            </a:r>
          </a:p>
          <a:p>
            <a:pPr>
              <a:lnSpc>
                <a:spcPct val="80000"/>
              </a:lnSpc>
              <a:buFont typeface="Arial" pitchFamily="34" charset="0"/>
              <a:buChar char="•"/>
              <a:defRPr/>
            </a:pPr>
            <a:endParaRPr lang="es-ES" dirty="0"/>
          </a:p>
          <a:p>
            <a:pPr>
              <a:lnSpc>
                <a:spcPct val="80000"/>
              </a:lnSpc>
              <a:buFont typeface="Arial" pitchFamily="34" charset="0"/>
              <a:buChar char="•"/>
              <a:defRPr/>
            </a:pPr>
            <a:r>
              <a:rPr lang="es-ES" dirty="0" smtClean="0"/>
              <a:t>Utilización </a:t>
            </a:r>
            <a:r>
              <a:rPr lang="es-ES" dirty="0"/>
              <a:t>de los sistemas de protección </a:t>
            </a:r>
            <a:r>
              <a:rPr lang="es-ES" dirty="0" smtClean="0"/>
              <a:t>ANTICAIDAS</a:t>
            </a:r>
          </a:p>
          <a:p>
            <a:pPr>
              <a:lnSpc>
                <a:spcPct val="80000"/>
              </a:lnSpc>
              <a:buFont typeface="Arial" pitchFamily="34" charset="0"/>
              <a:buChar char="•"/>
              <a:defRPr/>
            </a:pPr>
            <a:endParaRPr lang="es-ES" dirty="0" smtClean="0"/>
          </a:p>
          <a:p>
            <a:pPr>
              <a:lnSpc>
                <a:spcPct val="80000"/>
              </a:lnSpc>
              <a:buFont typeface="Arial" pitchFamily="34" charset="0"/>
              <a:buChar char="•"/>
              <a:defRPr/>
            </a:pPr>
            <a:r>
              <a:rPr lang="es-ES" dirty="0" smtClean="0"/>
              <a:t>INSPECCION Y MANTENIMIENTO.</a:t>
            </a:r>
          </a:p>
        </p:txBody>
      </p:sp>
      <p:sp>
        <p:nvSpPr>
          <p:cNvPr id="201730" name="Rectangle 2"/>
          <p:cNvSpPr>
            <a:spLocks noGrp="1" noChangeArrowheads="1"/>
          </p:cNvSpPr>
          <p:nvPr>
            <p:ph type="title"/>
          </p:nvPr>
        </p:nvSpPr>
        <p:spPr>
          <a:xfrm>
            <a:off x="394566" y="620569"/>
            <a:ext cx="10566400" cy="850106"/>
          </a:xfrm>
        </p:spPr>
        <p:txBody>
          <a:bodyPr>
            <a:normAutofit/>
          </a:bodyPr>
          <a:lstStyle/>
          <a:p>
            <a:pPr eaLnBrk="1" fontAlgn="auto" hangingPunct="1">
              <a:spcAft>
                <a:spcPts val="0"/>
              </a:spcAft>
              <a:defRPr/>
            </a:pPr>
            <a:r>
              <a:rPr lang="es-ES" dirty="0" smtClean="0"/>
              <a:t>PREVENIR RIESGOS</a:t>
            </a:r>
            <a:endParaRPr lang="es-ES" dirty="0"/>
          </a:p>
        </p:txBody>
      </p:sp>
      <p:pic>
        <p:nvPicPr>
          <p:cNvPr id="47106" name="Picture 2"/>
          <p:cNvPicPr>
            <a:picLocks noChangeAspect="1" noChangeArrowheads="1"/>
          </p:cNvPicPr>
          <p:nvPr/>
        </p:nvPicPr>
        <p:blipFill>
          <a:blip r:embed="rId3"/>
          <a:srcRect/>
          <a:stretch>
            <a:fillRect/>
          </a:stretch>
        </p:blipFill>
        <p:spPr bwMode="auto">
          <a:xfrm>
            <a:off x="5901960" y="439441"/>
            <a:ext cx="2499013" cy="2118066"/>
          </a:xfrm>
          <a:prstGeom prst="rect">
            <a:avLst/>
          </a:prstGeom>
          <a:noFill/>
          <a:ln w="9525">
            <a:noFill/>
            <a:miter lim="800000"/>
            <a:headEnd/>
            <a:tailEnd/>
          </a:ln>
        </p:spPr>
      </p:pic>
      <p:pic>
        <p:nvPicPr>
          <p:cNvPr id="47107" name="Picture 3"/>
          <p:cNvPicPr>
            <a:picLocks noChangeAspect="1" noChangeArrowheads="1"/>
          </p:cNvPicPr>
          <p:nvPr/>
        </p:nvPicPr>
        <p:blipFill>
          <a:blip r:embed="rId4"/>
          <a:srcRect/>
          <a:stretch>
            <a:fillRect/>
          </a:stretch>
        </p:blipFill>
        <p:spPr bwMode="auto">
          <a:xfrm>
            <a:off x="8252547" y="2615045"/>
            <a:ext cx="2484726" cy="2098899"/>
          </a:xfrm>
          <a:prstGeom prst="rect">
            <a:avLst/>
          </a:prstGeom>
          <a:noFill/>
          <a:ln w="9525">
            <a:noFill/>
            <a:miter lim="800000"/>
            <a:headEnd/>
            <a:tailEnd/>
          </a:ln>
        </p:spPr>
      </p:pic>
      <p:pic>
        <p:nvPicPr>
          <p:cNvPr id="47109" name="Picture 5" descr="Resultado de imagen para  escaleras fijas"/>
          <p:cNvPicPr>
            <a:picLocks noChangeAspect="1" noChangeArrowheads="1"/>
          </p:cNvPicPr>
          <p:nvPr/>
        </p:nvPicPr>
        <p:blipFill>
          <a:blip r:embed="rId5"/>
          <a:srcRect/>
          <a:stretch>
            <a:fillRect/>
          </a:stretch>
        </p:blipFill>
        <p:spPr bwMode="auto">
          <a:xfrm>
            <a:off x="6556377" y="4779820"/>
            <a:ext cx="2897990" cy="180614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4490" y="8851"/>
            <a:ext cx="11633014" cy="1609344"/>
          </a:xfrm>
        </p:spPr>
        <p:txBody>
          <a:bodyPr>
            <a:normAutofit/>
          </a:bodyPr>
          <a:lstStyle/>
          <a:p>
            <a:pPr>
              <a:defRPr/>
            </a:pPr>
            <a:r>
              <a:rPr lang="es-ES" dirty="0" smtClean="0"/>
              <a:t>Sistemas de Protección Personal Anticaída </a:t>
            </a:r>
            <a:endParaRPr lang="es-AR" dirty="0"/>
          </a:p>
        </p:txBody>
      </p:sp>
      <p:sp>
        <p:nvSpPr>
          <p:cNvPr id="4" name="3 Rectángulo"/>
          <p:cNvSpPr/>
          <p:nvPr/>
        </p:nvSpPr>
        <p:spPr>
          <a:xfrm>
            <a:off x="321261" y="1618195"/>
            <a:ext cx="7968885" cy="2554545"/>
          </a:xfrm>
          <a:prstGeom prst="rect">
            <a:avLst/>
          </a:prstGeom>
        </p:spPr>
        <p:txBody>
          <a:bodyPr wrap="square">
            <a:spAutoFit/>
          </a:bodyPr>
          <a:lstStyle/>
          <a:p>
            <a:pPr indent="-182880" defTabSz="914400">
              <a:lnSpc>
                <a:spcPct val="80000"/>
              </a:lnSpc>
              <a:buSzPct val="85000"/>
              <a:buFont typeface="Arial" pitchFamily="34" charset="0"/>
              <a:buChar char="•"/>
              <a:defRPr/>
            </a:pPr>
            <a:r>
              <a:rPr lang="es-AR" sz="2000" dirty="0" smtClean="0"/>
              <a:t>Constan de un arnés anticaída, un dispositivo de bloqueo automático destinado a parar la caída de altura en condiciones de seguridad y un elemento de amarre.</a:t>
            </a:r>
          </a:p>
          <a:p>
            <a:pPr indent="-182880" defTabSz="914400">
              <a:lnSpc>
                <a:spcPct val="80000"/>
              </a:lnSpc>
              <a:buSzPct val="85000"/>
              <a:buFont typeface="Arial" pitchFamily="34" charset="0"/>
              <a:buChar char="•"/>
              <a:defRPr/>
            </a:pPr>
            <a:endParaRPr lang="es-AR" sz="2000" dirty="0" smtClean="0"/>
          </a:p>
          <a:p>
            <a:pPr indent="-182880" defTabSz="914400">
              <a:lnSpc>
                <a:spcPct val="80000"/>
              </a:lnSpc>
              <a:buSzPct val="85000"/>
              <a:buFont typeface="Arial" pitchFamily="34" charset="0"/>
              <a:buChar char="•"/>
              <a:defRPr/>
            </a:pPr>
            <a:r>
              <a:rPr lang="es-AR" sz="2000" dirty="0" smtClean="0"/>
              <a:t>Constituidos por puntos de anclaje móviles, los cuales deslizan sobre una línea de anclaje fija o mediante un cable con enrollador automático o contrapeso.</a:t>
            </a:r>
          </a:p>
          <a:p>
            <a:pPr indent="-182880" defTabSz="914400">
              <a:lnSpc>
                <a:spcPct val="80000"/>
              </a:lnSpc>
              <a:buSzPct val="85000"/>
              <a:buFont typeface="Arial" pitchFamily="34" charset="0"/>
              <a:buChar char="•"/>
              <a:defRPr/>
            </a:pPr>
            <a:endParaRPr lang="es-AR" sz="2000" dirty="0" smtClean="0"/>
          </a:p>
          <a:p>
            <a:pPr indent="-182880" defTabSz="914400">
              <a:lnSpc>
                <a:spcPct val="80000"/>
              </a:lnSpc>
              <a:buSzPct val="85000"/>
              <a:buFont typeface="Arial" pitchFamily="34" charset="0"/>
              <a:buChar char="•"/>
              <a:defRPr/>
            </a:pPr>
            <a:r>
              <a:rPr lang="es-AR" sz="2000" dirty="0" smtClean="0"/>
              <a:t>Su instalación y uso deberá ser obligatorio en todas las escalas fijas</a:t>
            </a:r>
            <a:endParaRPr lang="es-AR" sz="2000" dirty="0"/>
          </a:p>
        </p:txBody>
      </p:sp>
      <p:pic>
        <p:nvPicPr>
          <p:cNvPr id="71682" name="Picture 2" descr="http://t2.gstatic.com/images?q=tbn:ANd9GcSuNM_deGkUHdPgc_MB5xedpF0HfVvRPLpHUibYk2m9vxM2vqcE"/>
          <p:cNvPicPr>
            <a:picLocks noChangeAspect="1" noChangeArrowheads="1"/>
          </p:cNvPicPr>
          <p:nvPr/>
        </p:nvPicPr>
        <p:blipFill>
          <a:blip r:embed="rId3" cstate="print"/>
          <a:srcRect/>
          <a:stretch>
            <a:fillRect/>
          </a:stretch>
        </p:blipFill>
        <p:spPr bwMode="auto">
          <a:xfrm>
            <a:off x="8923816" y="3255241"/>
            <a:ext cx="2496277" cy="3602759"/>
          </a:xfrm>
          <a:prstGeom prst="rect">
            <a:avLst/>
          </a:prstGeom>
          <a:noFill/>
        </p:spPr>
      </p:pic>
      <p:pic>
        <p:nvPicPr>
          <p:cNvPr id="6" name="5 Imagen"/>
          <p:cNvPicPr/>
          <p:nvPr/>
        </p:nvPicPr>
        <p:blipFill>
          <a:blip r:embed="rId4" cstate="print">
            <a:extLst>
              <a:ext uri="{28A0092B-C50C-407E-A947-70E740481C1C}">
                <a14:useLocalDpi xmlns:a14="http://schemas.microsoft.com/office/drawing/2010/main" val="0"/>
              </a:ext>
            </a:extLst>
          </a:blip>
          <a:srcRect l="49187" t="23617" r="22119" b="39149"/>
          <a:stretch>
            <a:fillRect/>
          </a:stretch>
        </p:blipFill>
        <p:spPr bwMode="auto">
          <a:xfrm>
            <a:off x="8382000" y="1219943"/>
            <a:ext cx="3547798" cy="2132856"/>
          </a:xfrm>
          <a:prstGeom prst="rect">
            <a:avLst/>
          </a:prstGeom>
          <a:noFill/>
          <a:ln w="9525">
            <a:noFill/>
            <a:miter lim="800000"/>
            <a:headEnd/>
            <a:tailEnd/>
          </a:ln>
        </p:spPr>
      </p:pic>
      <p:pic>
        <p:nvPicPr>
          <p:cNvPr id="54274" name="Picture 2"/>
          <p:cNvPicPr>
            <a:picLocks noChangeAspect="1" noChangeArrowheads="1"/>
          </p:cNvPicPr>
          <p:nvPr/>
        </p:nvPicPr>
        <p:blipFill>
          <a:blip r:embed="rId5"/>
          <a:srcRect/>
          <a:stretch>
            <a:fillRect/>
          </a:stretch>
        </p:blipFill>
        <p:spPr bwMode="auto">
          <a:xfrm>
            <a:off x="3297380" y="4296585"/>
            <a:ext cx="3071379" cy="2478285"/>
          </a:xfrm>
          <a:prstGeom prst="rect">
            <a:avLst/>
          </a:prstGeom>
          <a:noFill/>
          <a:ln w="9525">
            <a:noFill/>
            <a:miter lim="800000"/>
            <a:headEnd/>
            <a:tailEnd/>
          </a:ln>
        </p:spPr>
      </p:pic>
      <p:pic>
        <p:nvPicPr>
          <p:cNvPr id="8" name="Picture 5" descr="dscf0107 para w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5343" y="4239938"/>
            <a:ext cx="1901530" cy="253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ead_Img_54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1255" y="4274228"/>
            <a:ext cx="2047738" cy="251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p:cTn id="7" dur="500" fill="hold"/>
                                        <p:tgtEl>
                                          <p:spTgt spid="71682"/>
                                        </p:tgtEl>
                                        <p:attrNameLst>
                                          <p:attrName>ppt_w</p:attrName>
                                        </p:attrNameLst>
                                      </p:cBhvr>
                                      <p:tavLst>
                                        <p:tav tm="0">
                                          <p:val>
                                            <p:fltVal val="0"/>
                                          </p:val>
                                        </p:tav>
                                        <p:tav tm="100000">
                                          <p:val>
                                            <p:strVal val="#ppt_w"/>
                                          </p:val>
                                        </p:tav>
                                      </p:tavLst>
                                    </p:anim>
                                    <p:anim calcmode="lin" valueType="num">
                                      <p:cBhvr>
                                        <p:cTn id="8" dur="500" fill="hold"/>
                                        <p:tgtEl>
                                          <p:spTgt spid="71682"/>
                                        </p:tgtEl>
                                        <p:attrNameLst>
                                          <p:attrName>ppt_h</p:attrName>
                                        </p:attrNameLst>
                                      </p:cBhvr>
                                      <p:tavLst>
                                        <p:tav tm="0">
                                          <p:val>
                                            <p:fltVal val="0"/>
                                          </p:val>
                                        </p:tav>
                                        <p:tav tm="100000">
                                          <p:val>
                                            <p:strVal val="#ppt_h"/>
                                          </p:val>
                                        </p:tav>
                                      </p:tavLst>
                                    </p:anim>
                                    <p:animEffect transition="in" filter="fade">
                                      <p:cBhvr>
                                        <p:cTn id="9" dur="500"/>
                                        <p:tgtEl>
                                          <p:spTgt spid="71682"/>
                                        </p:tgtEl>
                                      </p:cBhvr>
                                    </p:animEffect>
                                  </p:childTnLst>
                                </p:cTn>
                              </p:par>
                              <p:par>
                                <p:cTn id="10" presetID="53"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9848" y="262959"/>
            <a:ext cx="10058400" cy="1609344"/>
          </a:xfrm>
        </p:spPr>
        <p:txBody>
          <a:bodyPr/>
          <a:lstStyle/>
          <a:p>
            <a:r>
              <a:rPr lang="es-ES_tradnl" dirty="0" smtClean="0"/>
              <a:t>Elementos de protección personal</a:t>
            </a:r>
            <a:endParaRPr lang="es-AR" dirty="0"/>
          </a:p>
        </p:txBody>
      </p:sp>
      <p:pic>
        <p:nvPicPr>
          <p:cNvPr id="55298" name="Picture 2"/>
          <p:cNvPicPr>
            <a:picLocks noChangeAspect="1" noChangeArrowheads="1"/>
          </p:cNvPicPr>
          <p:nvPr/>
        </p:nvPicPr>
        <p:blipFill>
          <a:blip r:embed="rId2"/>
          <a:srcRect/>
          <a:stretch>
            <a:fillRect/>
          </a:stretch>
        </p:blipFill>
        <p:spPr bwMode="auto">
          <a:xfrm>
            <a:off x="5209308" y="2294657"/>
            <a:ext cx="1974273" cy="3396911"/>
          </a:xfrm>
          <a:prstGeom prst="rect">
            <a:avLst/>
          </a:prstGeom>
          <a:noFill/>
          <a:ln w="9525">
            <a:noFill/>
            <a:miter lim="800000"/>
            <a:headEnd/>
            <a:tailEnd/>
          </a:ln>
        </p:spPr>
      </p:pic>
      <p:sp>
        <p:nvSpPr>
          <p:cNvPr id="55300" name="AutoShape 4" descr="Resultado de imagen para casco de segurid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55302" name="AutoShape 6" descr="Resultado de imagen para casco de segurid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55304" name="Picture 8" descr="Resultado de imagen para casco de seguridad"/>
          <p:cNvPicPr>
            <a:picLocks noChangeAspect="1" noChangeArrowheads="1"/>
          </p:cNvPicPr>
          <p:nvPr/>
        </p:nvPicPr>
        <p:blipFill>
          <a:blip r:embed="rId3"/>
          <a:srcRect/>
          <a:stretch>
            <a:fillRect/>
          </a:stretch>
        </p:blipFill>
        <p:spPr bwMode="auto">
          <a:xfrm>
            <a:off x="1291649" y="1468582"/>
            <a:ext cx="3003261" cy="3003261"/>
          </a:xfrm>
          <a:prstGeom prst="rect">
            <a:avLst/>
          </a:prstGeom>
          <a:noFill/>
        </p:spPr>
      </p:pic>
      <p:pic>
        <p:nvPicPr>
          <p:cNvPr id="55305" name="Picture 9"/>
          <p:cNvPicPr>
            <a:picLocks noChangeAspect="1" noChangeArrowheads="1"/>
          </p:cNvPicPr>
          <p:nvPr/>
        </p:nvPicPr>
        <p:blipFill>
          <a:blip r:embed="rId4"/>
          <a:srcRect/>
          <a:stretch>
            <a:fillRect/>
          </a:stretch>
        </p:blipFill>
        <p:spPr bwMode="auto">
          <a:xfrm>
            <a:off x="7791884" y="1575588"/>
            <a:ext cx="3707388" cy="1963308"/>
          </a:xfrm>
          <a:prstGeom prst="rect">
            <a:avLst/>
          </a:prstGeom>
          <a:noFill/>
          <a:ln w="9525">
            <a:noFill/>
            <a:miter lim="800000"/>
            <a:headEnd/>
            <a:tailEnd/>
          </a:ln>
        </p:spPr>
      </p:pic>
      <p:pic>
        <p:nvPicPr>
          <p:cNvPr id="55307" name="Picture 11" descr="Resultado de imagen para zapato de seguridad"/>
          <p:cNvPicPr>
            <a:picLocks noChangeAspect="1" noChangeArrowheads="1"/>
          </p:cNvPicPr>
          <p:nvPr/>
        </p:nvPicPr>
        <p:blipFill>
          <a:blip r:embed="rId5"/>
          <a:srcRect/>
          <a:stretch>
            <a:fillRect/>
          </a:stretch>
        </p:blipFill>
        <p:spPr bwMode="auto">
          <a:xfrm>
            <a:off x="8108083" y="3737840"/>
            <a:ext cx="2227407" cy="2227407"/>
          </a:xfrm>
          <a:prstGeom prst="rect">
            <a:avLst/>
          </a:prstGeom>
          <a:noFill/>
        </p:spPr>
      </p:pic>
      <p:pic>
        <p:nvPicPr>
          <p:cNvPr id="55308" name="Picture 12"/>
          <p:cNvPicPr>
            <a:picLocks noChangeAspect="1" noChangeArrowheads="1"/>
          </p:cNvPicPr>
          <p:nvPr/>
        </p:nvPicPr>
        <p:blipFill>
          <a:blip r:embed="rId6"/>
          <a:srcRect/>
          <a:stretch>
            <a:fillRect/>
          </a:stretch>
        </p:blipFill>
        <p:spPr bwMode="auto">
          <a:xfrm>
            <a:off x="1271318" y="4407912"/>
            <a:ext cx="3435331" cy="179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14430" y="2576668"/>
            <a:ext cx="10058400" cy="1609344"/>
          </a:xfrm>
        </p:spPr>
        <p:txBody>
          <a:bodyPr>
            <a:normAutofit fontScale="90000"/>
          </a:bodyPr>
          <a:lstStyle/>
          <a:p>
            <a:pPr algn="ctr"/>
            <a:r>
              <a:rPr lang="es-AR" b="1" dirty="0" smtClean="0"/>
              <a:t>Cómo elegir una escalera y de qué modo utilizarla</a:t>
            </a:r>
            <a:br>
              <a:rPr lang="es-AR" b="1" dirty="0" smtClean="0"/>
            </a:br>
            <a:endParaRPr lang="es-A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Definición</a:t>
            </a:r>
            <a:endParaRPr lang="es-AR" dirty="0"/>
          </a:p>
        </p:txBody>
      </p:sp>
      <p:sp>
        <p:nvSpPr>
          <p:cNvPr id="3" name="Marcador de contenido 2"/>
          <p:cNvSpPr>
            <a:spLocks noGrp="1"/>
          </p:cNvSpPr>
          <p:nvPr>
            <p:ph idx="1"/>
          </p:nvPr>
        </p:nvSpPr>
        <p:spPr/>
        <p:txBody>
          <a:bodyPr>
            <a:normAutofit/>
          </a:bodyPr>
          <a:lstStyle/>
          <a:p>
            <a:pPr marL="0" indent="0" algn="ctr">
              <a:buNone/>
            </a:pPr>
            <a:r>
              <a:rPr lang="es-AR" sz="2800" dirty="0" smtClean="0"/>
              <a:t>Elemento que le </a:t>
            </a:r>
            <a:r>
              <a:rPr lang="es-AR" sz="2800" dirty="0"/>
              <a:t>permite a </a:t>
            </a:r>
            <a:r>
              <a:rPr lang="es-AR" sz="2800" dirty="0" smtClean="0"/>
              <a:t>las personas ascender y descender  de diferentes niveles. </a:t>
            </a:r>
            <a:endParaRPr lang="es-AR" sz="2800" dirty="0"/>
          </a:p>
          <a:p>
            <a:pPr marL="0" indent="0" algn="ctr">
              <a:buNone/>
            </a:pPr>
            <a:r>
              <a:rPr lang="es-AR" sz="2800" dirty="0" smtClean="0"/>
              <a:t>En el caso de las escaleras fijas, consta </a:t>
            </a:r>
            <a:r>
              <a:rPr lang="es-AR" sz="2800" dirty="0"/>
              <a:t>de planos horizontales sucesivos llamados </a:t>
            </a:r>
            <a:r>
              <a:rPr lang="es-AR" sz="2800" dirty="0" smtClean="0"/>
              <a:t>escalones, formados </a:t>
            </a:r>
            <a:r>
              <a:rPr lang="es-AR" sz="2800" dirty="0"/>
              <a:t>por </a:t>
            </a:r>
            <a:r>
              <a:rPr lang="es-AR" sz="2800" dirty="0" smtClean="0"/>
              <a:t>huellas, </a:t>
            </a:r>
            <a:r>
              <a:rPr lang="es-AR" sz="2800" dirty="0"/>
              <a:t>contrahuellas y </a:t>
            </a:r>
            <a:r>
              <a:rPr lang="es-AR" sz="2800" dirty="0" smtClean="0"/>
              <a:t>descansos.</a:t>
            </a:r>
            <a:endParaRPr lang="es-AR" sz="2800" dirty="0"/>
          </a:p>
          <a:p>
            <a:pPr marL="0" indent="0" algn="ctr">
              <a:buNone/>
            </a:pPr>
            <a:r>
              <a:rPr lang="es-AR" sz="2800" dirty="0"/>
              <a:t>La escalera manual es un aparato portátil que consta de 2 piezas paralelas o ligeramente convergentes intercalada por </a:t>
            </a:r>
            <a:r>
              <a:rPr lang="es-AR" sz="2800" dirty="0" smtClean="0"/>
              <a:t>peldaños.</a:t>
            </a:r>
            <a:endParaRPr lang="es-AR" sz="2800" dirty="0"/>
          </a:p>
        </p:txBody>
      </p:sp>
    </p:spTree>
    <p:extLst>
      <p:ext uri="{BB962C8B-B14F-4D97-AF65-F5344CB8AC3E}">
        <p14:creationId xmlns:p14="http://schemas.microsoft.com/office/powerpoint/2010/main" val="12461692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6255" y="1317844"/>
            <a:ext cx="11845635" cy="4050792"/>
          </a:xfrm>
        </p:spPr>
        <p:txBody>
          <a:bodyPr>
            <a:normAutofit lnSpcReduction="10000"/>
          </a:bodyPr>
          <a:lstStyle/>
          <a:p>
            <a:pPr>
              <a:buNone/>
            </a:pPr>
            <a:r>
              <a:rPr lang="es-AR" sz="2800" dirty="0" smtClean="0"/>
              <a:t>Hágase las siguientes preguntas antes de decidir sobre una escalera:</a:t>
            </a:r>
          </a:p>
          <a:p>
            <a:endParaRPr lang="es-AR" dirty="0" smtClean="0"/>
          </a:p>
          <a:p>
            <a:r>
              <a:rPr lang="es-AR" dirty="0" smtClean="0"/>
              <a:t>¿Tendré que agarrar cosas pesadas mientras estoy en la escalera?</a:t>
            </a:r>
          </a:p>
          <a:p>
            <a:endParaRPr lang="es-AR" dirty="0" smtClean="0"/>
          </a:p>
          <a:p>
            <a:r>
              <a:rPr lang="es-AR" dirty="0" smtClean="0"/>
              <a:t>¿Es el área elevada lo suficientemente alta para trabajar sobre una escalera que pueda ser inestable?</a:t>
            </a:r>
          </a:p>
          <a:p>
            <a:endParaRPr lang="es-AR" dirty="0" smtClean="0"/>
          </a:p>
          <a:p>
            <a:r>
              <a:rPr lang="es-AR" dirty="0" smtClean="0"/>
              <a:t>¿Estaré trabajando desde esta altura por mucho tiempo?</a:t>
            </a:r>
          </a:p>
          <a:p>
            <a:endParaRPr lang="es-AR" dirty="0" smtClean="0"/>
          </a:p>
          <a:p>
            <a:r>
              <a:rPr lang="es-AR" dirty="0" smtClean="0"/>
              <a:t>¿Tengo que estar parado de costado en la escalera para hacer este trabajo?</a:t>
            </a:r>
          </a:p>
          <a:p>
            <a:endParaRPr lang="es-A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62446" y="1704109"/>
            <a:ext cx="3136323" cy="4761856"/>
          </a:xfrm>
          <a:prstGeom prst="rect">
            <a:avLst/>
          </a:prstGeom>
          <a:noFill/>
          <a:ln w="9525">
            <a:noFill/>
            <a:miter lim="800000"/>
            <a:headEnd/>
            <a:tailEnd/>
          </a:ln>
        </p:spPr>
      </p:pic>
      <p:pic>
        <p:nvPicPr>
          <p:cNvPr id="1028" name="Picture 4" descr="IllustraciÃ³n de una personallevando herramientas en las dos manos mientras sube una escalera."/>
          <p:cNvPicPr>
            <a:picLocks noChangeAspect="1" noChangeArrowheads="1"/>
          </p:cNvPicPr>
          <p:nvPr/>
        </p:nvPicPr>
        <p:blipFill>
          <a:blip r:embed="rId3"/>
          <a:srcRect/>
          <a:stretch>
            <a:fillRect/>
          </a:stretch>
        </p:blipFill>
        <p:spPr bwMode="auto">
          <a:xfrm>
            <a:off x="4395140" y="690311"/>
            <a:ext cx="3431074" cy="5299364"/>
          </a:xfrm>
          <a:prstGeom prst="rect">
            <a:avLst/>
          </a:prstGeom>
          <a:noFill/>
        </p:spPr>
      </p:pic>
      <p:pic>
        <p:nvPicPr>
          <p:cNvPr id="1030" name="Picture 6" descr="IllustraciÃ³n de una persona parada incorrectamente en el peldaÃ±o superior de la escalera mientras pinta el techo."/>
          <p:cNvPicPr>
            <a:picLocks noChangeAspect="1" noChangeArrowheads="1"/>
          </p:cNvPicPr>
          <p:nvPr/>
        </p:nvPicPr>
        <p:blipFill>
          <a:blip r:embed="rId4"/>
          <a:srcRect/>
          <a:stretch>
            <a:fillRect/>
          </a:stretch>
        </p:blipFill>
        <p:spPr bwMode="auto">
          <a:xfrm>
            <a:off x="8002669" y="2096548"/>
            <a:ext cx="3377170" cy="3893127"/>
          </a:xfrm>
          <a:prstGeom prst="rect">
            <a:avLst/>
          </a:prstGeom>
          <a:noFill/>
        </p:spPr>
      </p:pic>
      <p:sp>
        <p:nvSpPr>
          <p:cNvPr id="7" name="6 CuadroTexto"/>
          <p:cNvSpPr txBox="1"/>
          <p:nvPr/>
        </p:nvSpPr>
        <p:spPr>
          <a:xfrm>
            <a:off x="762446" y="1025236"/>
            <a:ext cx="2798618" cy="646331"/>
          </a:xfrm>
          <a:prstGeom prst="rect">
            <a:avLst/>
          </a:prstGeom>
          <a:noFill/>
        </p:spPr>
        <p:txBody>
          <a:bodyPr wrap="square" rtlCol="0">
            <a:spAutoFit/>
          </a:bodyPr>
          <a:lstStyle/>
          <a:p>
            <a:pPr algn="ctr"/>
            <a:r>
              <a:rPr lang="es-ES_tradnl" dirty="0" smtClean="0"/>
              <a:t>Cuidar la ubicación con respecto a las puertas</a:t>
            </a:r>
            <a:endParaRPr lang="es-AR" dirty="0"/>
          </a:p>
        </p:txBody>
      </p:sp>
      <p:sp>
        <p:nvSpPr>
          <p:cNvPr id="8" name="7 CuadroTexto"/>
          <p:cNvSpPr txBox="1"/>
          <p:nvPr/>
        </p:nvSpPr>
        <p:spPr>
          <a:xfrm>
            <a:off x="1349532" y="5989675"/>
            <a:ext cx="2549237" cy="646331"/>
          </a:xfrm>
          <a:prstGeom prst="rect">
            <a:avLst/>
          </a:prstGeom>
          <a:noFill/>
        </p:spPr>
        <p:txBody>
          <a:bodyPr wrap="square" rtlCol="0">
            <a:spAutoFit/>
          </a:bodyPr>
          <a:lstStyle/>
          <a:p>
            <a:pPr algn="ctr"/>
            <a:r>
              <a:rPr lang="es-ES_tradnl" dirty="0" smtClean="0"/>
              <a:t>Cerrar con llave o abrir completamente</a:t>
            </a:r>
            <a:endParaRPr lang="es-AR" dirty="0"/>
          </a:p>
        </p:txBody>
      </p:sp>
      <p:sp>
        <p:nvSpPr>
          <p:cNvPr id="9" name="8 CuadroTexto"/>
          <p:cNvSpPr txBox="1"/>
          <p:nvPr/>
        </p:nvSpPr>
        <p:spPr>
          <a:xfrm>
            <a:off x="4809664" y="5989675"/>
            <a:ext cx="2715491" cy="646331"/>
          </a:xfrm>
          <a:prstGeom prst="rect">
            <a:avLst/>
          </a:prstGeom>
          <a:noFill/>
        </p:spPr>
        <p:txBody>
          <a:bodyPr wrap="square" rtlCol="0">
            <a:spAutoFit/>
          </a:bodyPr>
          <a:lstStyle/>
          <a:p>
            <a:pPr algn="ctr"/>
            <a:r>
              <a:rPr lang="es-ES_tradnl" dirty="0" smtClean="0"/>
              <a:t>Ascenso y descenso con las manos libres</a:t>
            </a:r>
            <a:endParaRPr lang="es-AR" dirty="0"/>
          </a:p>
        </p:txBody>
      </p:sp>
      <p:sp>
        <p:nvSpPr>
          <p:cNvPr id="10" name="9 CuadroTexto"/>
          <p:cNvSpPr txBox="1"/>
          <p:nvPr/>
        </p:nvSpPr>
        <p:spPr>
          <a:xfrm>
            <a:off x="8002669" y="1348401"/>
            <a:ext cx="3200400" cy="923330"/>
          </a:xfrm>
          <a:prstGeom prst="rect">
            <a:avLst/>
          </a:prstGeom>
          <a:noFill/>
        </p:spPr>
        <p:txBody>
          <a:bodyPr wrap="square" rtlCol="0">
            <a:spAutoFit/>
          </a:bodyPr>
          <a:lstStyle/>
          <a:p>
            <a:pPr algn="ctr"/>
            <a:r>
              <a:rPr lang="es-ES_tradnl" dirty="0" smtClean="0"/>
              <a:t>No trabajar en el escalón superior</a:t>
            </a:r>
          </a:p>
          <a:p>
            <a:pPr algn="ctr"/>
            <a:endParaRPr lang="es-A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2"/>
          <a:srcRect/>
          <a:stretch>
            <a:fillRect/>
          </a:stretch>
        </p:blipFill>
        <p:spPr bwMode="auto">
          <a:xfrm>
            <a:off x="6355341" y="333810"/>
            <a:ext cx="5130078" cy="6100390"/>
          </a:xfrm>
          <a:prstGeom prst="rect">
            <a:avLst/>
          </a:prstGeom>
          <a:noFill/>
          <a:ln w="9525">
            <a:noFill/>
            <a:miter lim="800000"/>
            <a:headEnd/>
            <a:tailEnd/>
          </a:ln>
        </p:spPr>
      </p:pic>
      <p:pic>
        <p:nvPicPr>
          <p:cNvPr id="59396" name="Picture 4"/>
          <p:cNvPicPr>
            <a:picLocks noChangeAspect="1" noChangeArrowheads="1"/>
          </p:cNvPicPr>
          <p:nvPr/>
        </p:nvPicPr>
        <p:blipFill>
          <a:blip r:embed="rId3"/>
          <a:srcRect/>
          <a:stretch>
            <a:fillRect/>
          </a:stretch>
        </p:blipFill>
        <p:spPr bwMode="auto">
          <a:xfrm>
            <a:off x="299636" y="1125250"/>
            <a:ext cx="6005913" cy="5178568"/>
          </a:xfrm>
          <a:prstGeom prst="rect">
            <a:avLst/>
          </a:prstGeom>
          <a:noFill/>
          <a:ln w="9525">
            <a:noFill/>
            <a:miter lim="800000"/>
            <a:headEnd/>
            <a:tailEnd/>
          </a:ln>
        </p:spPr>
      </p:pic>
      <p:sp>
        <p:nvSpPr>
          <p:cNvPr id="7" name="6 CuadroTexto"/>
          <p:cNvSpPr txBox="1"/>
          <p:nvPr/>
        </p:nvSpPr>
        <p:spPr>
          <a:xfrm>
            <a:off x="1080654" y="457200"/>
            <a:ext cx="4405745" cy="461665"/>
          </a:xfrm>
          <a:prstGeom prst="rect">
            <a:avLst/>
          </a:prstGeom>
          <a:noFill/>
        </p:spPr>
        <p:txBody>
          <a:bodyPr wrap="square" rtlCol="0">
            <a:spAutoFit/>
          </a:bodyPr>
          <a:lstStyle/>
          <a:p>
            <a:r>
              <a:rPr lang="es-ES_tradnl" sz="2400" dirty="0" smtClean="0"/>
              <a:t>¿Cuántas fallas encontramos ?</a:t>
            </a:r>
            <a:endParaRPr lang="es-AR" sz="2400" dirty="0"/>
          </a:p>
        </p:txBody>
      </p:sp>
      <p:sp>
        <p:nvSpPr>
          <p:cNvPr id="8" name="7 CuadroTexto"/>
          <p:cNvSpPr txBox="1"/>
          <p:nvPr/>
        </p:nvSpPr>
        <p:spPr>
          <a:xfrm>
            <a:off x="401782" y="4627419"/>
            <a:ext cx="9227127" cy="2031325"/>
          </a:xfrm>
          <a:prstGeom prst="rect">
            <a:avLst/>
          </a:prstGeom>
          <a:noFill/>
        </p:spPr>
        <p:txBody>
          <a:bodyPr wrap="square" rtlCol="0">
            <a:spAutoFit/>
          </a:bodyPr>
          <a:lstStyle/>
          <a:p>
            <a:pPr>
              <a:buFont typeface="Arial" pitchFamily="34" charset="0"/>
              <a:buChar char="•"/>
            </a:pPr>
            <a:r>
              <a:rPr lang="es-ES_tradnl" dirty="0" smtClean="0">
                <a:solidFill>
                  <a:srgbClr val="FF0000"/>
                </a:solidFill>
              </a:rPr>
              <a:t>No esta atado de un punto fijo</a:t>
            </a:r>
          </a:p>
          <a:p>
            <a:endParaRPr lang="es-ES_tradnl" dirty="0" smtClean="0">
              <a:solidFill>
                <a:srgbClr val="FF0000"/>
              </a:solidFill>
            </a:endParaRPr>
          </a:p>
          <a:p>
            <a:pPr>
              <a:buFont typeface="Arial" pitchFamily="34" charset="0"/>
              <a:buChar char="•"/>
            </a:pPr>
            <a:r>
              <a:rPr lang="es-AR" dirty="0" smtClean="0">
                <a:solidFill>
                  <a:srgbClr val="FF0000"/>
                </a:solidFill>
              </a:rPr>
              <a:t>Manejando cableado eléctrico sin ningún tipo de equipo de protección individual</a:t>
            </a:r>
          </a:p>
          <a:p>
            <a:pPr>
              <a:buFont typeface="Arial" pitchFamily="34" charset="0"/>
              <a:buChar char="•"/>
            </a:pPr>
            <a:endParaRPr lang="es-AR" dirty="0" smtClean="0">
              <a:solidFill>
                <a:srgbClr val="FF0000"/>
              </a:solidFill>
            </a:endParaRPr>
          </a:p>
          <a:p>
            <a:pPr>
              <a:buFont typeface="Arial" pitchFamily="34" charset="0"/>
              <a:buChar char="•"/>
            </a:pPr>
            <a:r>
              <a:rPr lang="es-AR" dirty="0" smtClean="0">
                <a:solidFill>
                  <a:srgbClr val="FF0000"/>
                </a:solidFill>
              </a:rPr>
              <a:t>La escalera no está apoyada en ningún tipo de superficie</a:t>
            </a:r>
          </a:p>
          <a:p>
            <a:pPr>
              <a:buFont typeface="Arial" pitchFamily="34" charset="0"/>
              <a:buChar char="•"/>
            </a:pPr>
            <a:endParaRPr lang="es-AR" dirty="0" smtClean="0">
              <a:solidFill>
                <a:srgbClr val="FF0000"/>
              </a:solidFill>
            </a:endParaRPr>
          </a:p>
          <a:p>
            <a:pPr>
              <a:buFont typeface="Arial" pitchFamily="34" charset="0"/>
              <a:buChar char="•"/>
            </a:pPr>
            <a:r>
              <a:rPr lang="es-AR" dirty="0" smtClean="0">
                <a:solidFill>
                  <a:srgbClr val="FF0000"/>
                </a:solidFill>
              </a:rPr>
              <a:t>Expuesto tanto al riesgo de caídas en altura como al riesgo de contacto eléctrico</a:t>
            </a:r>
            <a:r>
              <a:rPr lang="es-ES_tradnl" dirty="0" smtClean="0">
                <a:solidFill>
                  <a:srgbClr val="FF0000"/>
                </a:solidFill>
              </a:rPr>
              <a:t> </a:t>
            </a:r>
            <a:endParaRPr lang="es-AR" dirty="0" smtClean="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343372"/>
            <a:ext cx="4000874" cy="6292955"/>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4239491" y="277090"/>
            <a:ext cx="3546765" cy="3140129"/>
          </a:xfrm>
          <a:prstGeom prst="rect">
            <a:avLst/>
          </a:prstGeom>
          <a:noFill/>
          <a:ln w="9525">
            <a:noFill/>
            <a:miter lim="800000"/>
            <a:headEnd/>
            <a:tailEnd/>
          </a:ln>
        </p:spPr>
      </p:pic>
      <p:sp>
        <p:nvSpPr>
          <p:cNvPr id="1029" name="AutoShape 5" descr="blob:https://web.whatsapp.com/22da65fd-4a7d-451c-8c9a-e3c0edaa90d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031" name="AutoShape 7" descr="blob:https://web.whatsapp.com/22da65fd-4a7d-451c-8c9a-e3c0edaa90d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033" name="AutoShape 9" descr="blob:https://web.whatsapp.com/22da65fd-4a7d-451c-8c9a-e3c0edaa90d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9" name="8 Imagen" descr="22da65fd-4a7d-451c-8c9a-e3c0edaa90d4.jpg"/>
          <p:cNvPicPr>
            <a:picLocks noChangeAspect="1"/>
          </p:cNvPicPr>
          <p:nvPr/>
        </p:nvPicPr>
        <p:blipFill>
          <a:blip r:embed="rId4"/>
          <a:stretch>
            <a:fillRect/>
          </a:stretch>
        </p:blipFill>
        <p:spPr>
          <a:xfrm>
            <a:off x="8154266" y="0"/>
            <a:ext cx="3857625" cy="6858000"/>
          </a:xfrm>
          <a:prstGeom prst="rect">
            <a:avLst/>
          </a:prstGeom>
        </p:spPr>
      </p:pic>
      <p:pic>
        <p:nvPicPr>
          <p:cNvPr id="1035" name="Picture 11" descr="Resultado de imagen para mal uso de escaleras"/>
          <p:cNvPicPr>
            <a:picLocks noChangeAspect="1" noChangeArrowheads="1"/>
          </p:cNvPicPr>
          <p:nvPr/>
        </p:nvPicPr>
        <p:blipFill>
          <a:blip r:embed="rId5"/>
          <a:srcRect/>
          <a:stretch>
            <a:fillRect/>
          </a:stretch>
        </p:blipFill>
        <p:spPr bwMode="auto">
          <a:xfrm>
            <a:off x="5292435" y="3443046"/>
            <a:ext cx="2895601" cy="3193281"/>
          </a:xfrm>
          <a:prstGeom prst="rect">
            <a:avLst/>
          </a:prstGeom>
          <a:noFill/>
        </p:spPr>
      </p:pic>
      <p:pic>
        <p:nvPicPr>
          <p:cNvPr id="1036" name="Picture 12"/>
          <p:cNvPicPr>
            <a:picLocks noChangeAspect="1" noChangeArrowheads="1"/>
          </p:cNvPicPr>
          <p:nvPr/>
        </p:nvPicPr>
        <p:blipFill>
          <a:blip r:embed="rId6"/>
          <a:srcRect/>
          <a:stretch>
            <a:fillRect/>
          </a:stretch>
        </p:blipFill>
        <p:spPr bwMode="auto">
          <a:xfrm>
            <a:off x="3470997" y="3774066"/>
            <a:ext cx="2257425"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3195" y="420237"/>
            <a:ext cx="4608723" cy="6144964"/>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47" y="420237"/>
            <a:ext cx="4630875" cy="6164730"/>
          </a:xfrm>
          <a:prstGeom prst="rect">
            <a:avLst/>
          </a:prstGeom>
        </p:spPr>
      </p:pic>
    </p:spTree>
    <p:extLst>
      <p:ext uri="{BB962C8B-B14F-4D97-AF65-F5344CB8AC3E}">
        <p14:creationId xmlns:p14="http://schemas.microsoft.com/office/powerpoint/2010/main" val="18346477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685" y="91644"/>
            <a:ext cx="3705201" cy="6410383"/>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069" y="179439"/>
            <a:ext cx="3761540" cy="6322588"/>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366" y="-132164"/>
            <a:ext cx="3861486" cy="6858000"/>
          </a:xfrm>
          <a:prstGeom prst="rect">
            <a:avLst/>
          </a:prstGeom>
        </p:spPr>
      </p:pic>
    </p:spTree>
    <p:extLst>
      <p:ext uri="{BB962C8B-B14F-4D97-AF65-F5344CB8AC3E}">
        <p14:creationId xmlns:p14="http://schemas.microsoft.com/office/powerpoint/2010/main" val="22439102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068" y="235264"/>
            <a:ext cx="5616061" cy="4977646"/>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721" y="235264"/>
            <a:ext cx="4933561" cy="6858000"/>
          </a:xfrm>
          <a:prstGeom prst="rect">
            <a:avLst/>
          </a:prstGeom>
        </p:spPr>
      </p:pic>
    </p:spTree>
    <p:extLst>
      <p:ext uri="{BB962C8B-B14F-4D97-AF65-F5344CB8AC3E}">
        <p14:creationId xmlns:p14="http://schemas.microsoft.com/office/powerpoint/2010/main" val="20818692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7557" y="2548959"/>
            <a:ext cx="10058400" cy="1609344"/>
          </a:xfrm>
        </p:spPr>
        <p:txBody>
          <a:bodyPr>
            <a:noAutofit/>
          </a:bodyPr>
          <a:lstStyle/>
          <a:p>
            <a:pPr algn="ctr"/>
            <a:r>
              <a:rPr lang="es-ES_tradnl" sz="9600" dirty="0" smtClean="0"/>
              <a:t>Fin</a:t>
            </a:r>
            <a:r>
              <a:rPr lang="es-ES_tradnl" sz="8000" dirty="0" smtClean="0"/>
              <a:t/>
            </a:r>
            <a:br>
              <a:rPr lang="es-ES_tradnl" sz="8000" dirty="0" smtClean="0"/>
            </a:br>
            <a:r>
              <a:rPr lang="es-ES_tradnl" sz="8000" dirty="0" smtClean="0"/>
              <a:t>muchas gracias</a:t>
            </a:r>
            <a:endParaRPr lang="es-AR" sz="8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Legislación argentina</a:t>
            </a:r>
            <a:endParaRPr lang="es-AR" dirty="0"/>
          </a:p>
        </p:txBody>
      </p:sp>
      <p:sp>
        <p:nvSpPr>
          <p:cNvPr id="3" name="Marcador de contenido 2"/>
          <p:cNvSpPr>
            <a:spLocks noGrp="1"/>
          </p:cNvSpPr>
          <p:nvPr>
            <p:ph idx="1"/>
          </p:nvPr>
        </p:nvSpPr>
        <p:spPr>
          <a:xfrm>
            <a:off x="778902" y="1759525"/>
            <a:ext cx="10349346" cy="4898851"/>
          </a:xfrm>
        </p:spPr>
        <p:txBody>
          <a:bodyPr>
            <a:normAutofit fontScale="92500" lnSpcReduction="20000"/>
          </a:bodyPr>
          <a:lstStyle/>
          <a:p>
            <a:pPr marL="0" indent="0">
              <a:lnSpc>
                <a:spcPts val="1355"/>
              </a:lnSpc>
              <a:spcAft>
                <a:spcPts val="0"/>
              </a:spcAft>
              <a:buNone/>
            </a:pPr>
            <a:r>
              <a:rPr lang="es-AR" sz="3000" dirty="0" smtClean="0">
                <a:latin typeface="Calibri" panose="020F0502020204030204" pitchFamily="34" charset="0"/>
                <a:ea typeface="Calibri" panose="020F0502020204030204" pitchFamily="34" charset="0"/>
                <a:cs typeface="Arial" panose="020B0604020202020204" pitchFamily="34" charset="0"/>
              </a:rPr>
              <a:t>Ley de higiene y seguridad 19.587</a:t>
            </a:r>
            <a:endParaRPr lang="es-AR" sz="3000" dirty="0">
              <a:latin typeface="Calibri" panose="020F0502020204030204" pitchFamily="34" charset="0"/>
              <a:ea typeface="Calibri" panose="020F0502020204030204" pitchFamily="34" charset="0"/>
              <a:cs typeface="Arial" panose="020B0604020202020204" pitchFamily="34" charset="0"/>
            </a:endParaRPr>
          </a:p>
          <a:p>
            <a:pPr marL="520700">
              <a:spcAft>
                <a:spcPts val="0"/>
              </a:spcAft>
            </a:pPr>
            <a:r>
              <a:rPr lang="es-AR" sz="3000" i="1" u="sng" dirty="0">
                <a:latin typeface="Calibri" panose="020F0502020204030204" pitchFamily="34" charset="0"/>
                <a:ea typeface="Calibri" panose="020F0502020204030204" pitchFamily="34" charset="0"/>
                <a:cs typeface="Arial" panose="020B0604020202020204" pitchFamily="34" charset="0"/>
              </a:rPr>
              <a:t>Decreto Nº </a:t>
            </a:r>
            <a:r>
              <a:rPr lang="es-AR" sz="3000" i="1" u="sng" dirty="0" smtClean="0">
                <a:latin typeface="Calibri" panose="020F0502020204030204" pitchFamily="34" charset="0"/>
                <a:ea typeface="Calibri" panose="020F0502020204030204" pitchFamily="34" charset="0"/>
                <a:cs typeface="Arial" panose="020B0604020202020204" pitchFamily="34" charset="0"/>
              </a:rPr>
              <a:t>911/96</a:t>
            </a:r>
            <a:endParaRPr lang="es-AR" sz="3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75000"/>
              </a:lnSpc>
              <a:buFont typeface="Wingdings" panose="05000000000000000000" pitchFamily="2" charset="2"/>
              <a:buChar char=""/>
              <a:tabLst>
                <a:tab pos="977900" algn="l"/>
              </a:tabLst>
            </a:pPr>
            <a:r>
              <a:rPr lang="es-AR" sz="3000" dirty="0">
                <a:latin typeface="Calibri" panose="020F0502020204030204" pitchFamily="34" charset="0"/>
                <a:ea typeface="Calibri" panose="020F0502020204030204" pitchFamily="34" charset="0"/>
                <a:cs typeface="Arial" panose="020B0604020202020204" pitchFamily="34" charset="0"/>
              </a:rPr>
              <a:t>Art. 210 al 213 → ESCALERAS Y SUS </a:t>
            </a:r>
            <a:r>
              <a:rPr lang="es-AR" sz="3000" dirty="0" smtClean="0">
                <a:latin typeface="Calibri" panose="020F0502020204030204" pitchFamily="34" charset="0"/>
                <a:ea typeface="Calibri" panose="020F0502020204030204" pitchFamily="34" charset="0"/>
                <a:cs typeface="Arial" panose="020B0604020202020204" pitchFamily="34" charset="0"/>
              </a:rPr>
              <a:t>PROTECCIONES</a:t>
            </a:r>
            <a:r>
              <a:rPr lang="es-AR" sz="3000" baseline="30000" dirty="0">
                <a:latin typeface="Wingdings" panose="05000000000000000000" pitchFamily="2" charset="2"/>
                <a:ea typeface="Wingdings" panose="05000000000000000000" pitchFamily="2" charset="2"/>
                <a:cs typeface="Arial" panose="020B0604020202020204" pitchFamily="34" charset="0"/>
              </a:rPr>
              <a:t> </a:t>
            </a:r>
            <a:endParaRPr lang="es-AR" sz="3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75000"/>
              </a:lnSpc>
              <a:buFont typeface="Wingdings" panose="05000000000000000000" pitchFamily="2" charset="2"/>
              <a:buChar char=""/>
              <a:tabLst>
                <a:tab pos="977900" algn="l"/>
              </a:tabLst>
            </a:pPr>
            <a:r>
              <a:rPr lang="es-AR" sz="3000" dirty="0">
                <a:latin typeface="Calibri" panose="020F0502020204030204" pitchFamily="34" charset="0"/>
                <a:ea typeface="Calibri" panose="020F0502020204030204" pitchFamily="34" charset="0"/>
                <a:cs typeface="Arial" panose="020B0604020202020204" pitchFamily="34" charset="0"/>
              </a:rPr>
              <a:t>Art. 214 → ESCALERAS DE </a:t>
            </a:r>
            <a:r>
              <a:rPr lang="es-AR" sz="3000" dirty="0" smtClean="0">
                <a:latin typeface="Calibri" panose="020F0502020204030204" pitchFamily="34" charset="0"/>
                <a:ea typeface="Calibri" panose="020F0502020204030204" pitchFamily="34" charset="0"/>
                <a:cs typeface="Arial" panose="020B0604020202020204" pitchFamily="34" charset="0"/>
              </a:rPr>
              <a:t>MANO</a:t>
            </a:r>
            <a:endParaRPr lang="es-AR" sz="3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75000"/>
              </a:lnSpc>
              <a:buFont typeface="Wingdings" panose="05000000000000000000" pitchFamily="2" charset="2"/>
              <a:buChar char=""/>
              <a:tabLst>
                <a:tab pos="977900" algn="l"/>
              </a:tabLst>
            </a:pPr>
            <a:r>
              <a:rPr lang="es-AR" sz="3000" dirty="0">
                <a:latin typeface="Calibri" panose="020F0502020204030204" pitchFamily="34" charset="0"/>
                <a:ea typeface="Calibri" panose="020F0502020204030204" pitchFamily="34" charset="0"/>
                <a:cs typeface="Arial" panose="020B0604020202020204" pitchFamily="34" charset="0"/>
              </a:rPr>
              <a:t>Art. 215 → ESCALERAS DE DOS </a:t>
            </a:r>
            <a:r>
              <a:rPr lang="es-AR" sz="3000" dirty="0" smtClean="0">
                <a:latin typeface="Calibri" panose="020F0502020204030204" pitchFamily="34" charset="0"/>
                <a:ea typeface="Calibri" panose="020F0502020204030204" pitchFamily="34" charset="0"/>
                <a:cs typeface="Arial" panose="020B0604020202020204" pitchFamily="34" charset="0"/>
              </a:rPr>
              <a:t>HOJAS</a:t>
            </a:r>
            <a:endParaRPr lang="es-AR" sz="3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75000"/>
              </a:lnSpc>
              <a:buFont typeface="Wingdings" panose="05000000000000000000" pitchFamily="2" charset="2"/>
              <a:buChar char=""/>
              <a:tabLst>
                <a:tab pos="977900" algn="l"/>
              </a:tabLst>
            </a:pPr>
            <a:r>
              <a:rPr lang="es-AR" sz="3000" dirty="0">
                <a:latin typeface="Calibri" panose="020F0502020204030204" pitchFamily="34" charset="0"/>
                <a:ea typeface="Calibri" panose="020F0502020204030204" pitchFamily="34" charset="0"/>
                <a:cs typeface="Arial" panose="020B0604020202020204" pitchFamily="34" charset="0"/>
              </a:rPr>
              <a:t>Art. 216 y 217 →ESCALERAS </a:t>
            </a:r>
            <a:r>
              <a:rPr lang="es-AR" sz="3000" dirty="0" smtClean="0">
                <a:latin typeface="Calibri" panose="020F0502020204030204" pitchFamily="34" charset="0"/>
                <a:ea typeface="Calibri" panose="020F0502020204030204" pitchFamily="34" charset="0"/>
                <a:cs typeface="Arial" panose="020B0604020202020204" pitchFamily="34" charset="0"/>
              </a:rPr>
              <a:t>EXTENSIBLES</a:t>
            </a:r>
            <a:endParaRPr lang="es-AR" sz="3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75000"/>
              </a:lnSpc>
              <a:buFont typeface="Wingdings" panose="05000000000000000000" pitchFamily="2" charset="2"/>
              <a:buChar char=""/>
              <a:tabLst>
                <a:tab pos="977900" algn="l"/>
              </a:tabLst>
            </a:pPr>
            <a:r>
              <a:rPr lang="es-AR" sz="3000" dirty="0">
                <a:latin typeface="Calibri" panose="020F0502020204030204" pitchFamily="34" charset="0"/>
                <a:ea typeface="Calibri" panose="020F0502020204030204" pitchFamily="34" charset="0"/>
                <a:cs typeface="Arial" panose="020B0604020202020204" pitchFamily="34" charset="0"/>
              </a:rPr>
              <a:t>Art. 218 → ESCALERAS FIJAS </a:t>
            </a:r>
            <a:r>
              <a:rPr lang="es-AR" sz="3000" dirty="0" smtClean="0">
                <a:latin typeface="Calibri" panose="020F0502020204030204" pitchFamily="34" charset="0"/>
                <a:ea typeface="Calibri" panose="020F0502020204030204" pitchFamily="34" charset="0"/>
                <a:cs typeface="Arial" panose="020B0604020202020204" pitchFamily="34" charset="0"/>
              </a:rPr>
              <a:t>VERTICALES</a:t>
            </a:r>
            <a:endParaRPr lang="es-AR" sz="3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75000"/>
              </a:lnSpc>
              <a:buFont typeface="Wingdings" panose="05000000000000000000" pitchFamily="2" charset="2"/>
              <a:buChar char=""/>
              <a:tabLst>
                <a:tab pos="977900" algn="l"/>
              </a:tabLst>
            </a:pPr>
            <a:r>
              <a:rPr lang="es-AR" sz="3000" dirty="0">
                <a:latin typeface="Calibri" panose="020F0502020204030204" pitchFamily="34" charset="0"/>
                <a:ea typeface="Calibri" panose="020F0502020204030204" pitchFamily="34" charset="0"/>
                <a:cs typeface="Arial" panose="020B0604020202020204" pitchFamily="34" charset="0"/>
              </a:rPr>
              <a:t>Art. 219 → ESCALERAS ESTRUCTURALES </a:t>
            </a:r>
            <a:r>
              <a:rPr lang="es-AR" sz="3000" dirty="0" smtClean="0">
                <a:latin typeface="Calibri" panose="020F0502020204030204" pitchFamily="34" charset="0"/>
                <a:ea typeface="Calibri" panose="020F0502020204030204" pitchFamily="34" charset="0"/>
                <a:cs typeface="Arial" panose="020B0604020202020204" pitchFamily="34" charset="0"/>
              </a:rPr>
              <a:t>TEMPORARIAS</a:t>
            </a:r>
            <a:endParaRPr lang="es-AR" sz="3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75000"/>
              </a:lnSpc>
              <a:buFont typeface="Wingdings" panose="05000000000000000000" pitchFamily="2" charset="2"/>
              <a:buChar char=""/>
              <a:tabLst>
                <a:tab pos="977900" algn="l"/>
              </a:tabLst>
            </a:pPr>
            <a:r>
              <a:rPr lang="es-AR" sz="3000" dirty="0">
                <a:latin typeface="Calibri" panose="020F0502020204030204" pitchFamily="34" charset="0"/>
                <a:ea typeface="Calibri" panose="020F0502020204030204" pitchFamily="34" charset="0"/>
                <a:cs typeface="Arial" panose="020B0604020202020204" pitchFamily="34" charset="0"/>
              </a:rPr>
              <a:t>Art. 220 → ESCALERAS TELESCOPICAS </a:t>
            </a:r>
            <a:r>
              <a:rPr lang="es-AR" sz="3000" dirty="0" smtClean="0">
                <a:latin typeface="Calibri" panose="020F0502020204030204" pitchFamily="34" charset="0"/>
                <a:ea typeface="Calibri" panose="020F0502020204030204" pitchFamily="34" charset="0"/>
                <a:cs typeface="Arial" panose="020B0604020202020204" pitchFamily="34" charset="0"/>
              </a:rPr>
              <a:t>MECANICAS</a:t>
            </a:r>
            <a:endParaRPr lang="es-AR" sz="3000" dirty="0">
              <a:latin typeface="Calibri" panose="020F0502020204030204" pitchFamily="34" charset="0"/>
              <a:ea typeface="Calibri" panose="020F0502020204030204" pitchFamily="34" charset="0"/>
              <a:cs typeface="Arial" panose="020B0604020202020204" pitchFamily="34" charset="0"/>
            </a:endParaRPr>
          </a:p>
          <a:p>
            <a:pPr marL="520700">
              <a:spcAft>
                <a:spcPts val="0"/>
              </a:spcAft>
            </a:pPr>
            <a:r>
              <a:rPr lang="es-AR" sz="3000" i="1" u="sng" dirty="0">
                <a:latin typeface="Calibri" panose="020F0502020204030204" pitchFamily="34" charset="0"/>
                <a:ea typeface="Calibri" panose="020F0502020204030204" pitchFamily="34" charset="0"/>
                <a:cs typeface="Arial" panose="020B0604020202020204" pitchFamily="34" charset="0"/>
              </a:rPr>
              <a:t>Decreto </a:t>
            </a:r>
            <a:r>
              <a:rPr lang="es-AR" sz="3000" i="1" u="sng" dirty="0" smtClean="0">
                <a:latin typeface="Calibri" panose="020F0502020204030204" pitchFamily="34" charset="0"/>
                <a:ea typeface="Calibri" panose="020F0502020204030204" pitchFamily="34" charset="0"/>
                <a:cs typeface="Arial" panose="020B0604020202020204" pitchFamily="34" charset="0"/>
              </a:rPr>
              <a:t>351/79</a:t>
            </a:r>
            <a:r>
              <a:rPr lang="es-AR" sz="3000" dirty="0">
                <a:latin typeface="Calibri" panose="020F0502020204030204" pitchFamily="34" charset="0"/>
                <a:ea typeface="Calibri" panose="020F0502020204030204" pitchFamily="34" charset="0"/>
                <a:cs typeface="Arial" panose="020B0604020202020204" pitchFamily="34" charset="0"/>
              </a:rPr>
              <a:t> (Anexo VII)</a:t>
            </a:r>
            <a:endParaRPr lang="es-AR" sz="3000"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75000"/>
              </a:lnSpc>
              <a:buFont typeface="Wingdings" panose="05000000000000000000" pitchFamily="2" charset="2"/>
              <a:buChar char=""/>
              <a:tabLst>
                <a:tab pos="977900" algn="l"/>
              </a:tabLst>
            </a:pPr>
            <a:r>
              <a:rPr lang="es-AR" sz="3000" dirty="0">
                <a:latin typeface="Calibri" panose="020F0502020204030204" pitchFamily="34" charset="0"/>
                <a:ea typeface="Calibri" panose="020F0502020204030204" pitchFamily="34" charset="0"/>
                <a:cs typeface="Arial" panose="020B0604020202020204" pitchFamily="34" charset="0"/>
              </a:rPr>
              <a:t>Escaleras de mano </a:t>
            </a:r>
            <a:endParaRPr lang="es-AR" sz="3000" dirty="0" smtClean="0">
              <a:latin typeface="Calibri" panose="020F0502020204030204" pitchFamily="34" charset="0"/>
              <a:ea typeface="Calibri" panose="020F0502020204030204" pitchFamily="34" charset="0"/>
              <a:cs typeface="Arial" panose="020B0604020202020204" pitchFamily="34" charset="0"/>
            </a:endParaRPr>
          </a:p>
          <a:p>
            <a:pPr marL="342900" indent="-342900">
              <a:lnSpc>
                <a:spcPct val="75000"/>
              </a:lnSpc>
              <a:buFont typeface="Wingdings" panose="05000000000000000000" pitchFamily="2" charset="2"/>
              <a:buChar char=""/>
              <a:tabLst>
                <a:tab pos="977900" algn="l"/>
              </a:tabLst>
            </a:pPr>
            <a:r>
              <a:rPr lang="es-AR" sz="3000" dirty="0" smtClean="0">
                <a:latin typeface="Calibri" panose="020F0502020204030204" pitchFamily="34" charset="0"/>
                <a:ea typeface="Calibri" panose="020F0502020204030204" pitchFamily="34" charset="0"/>
                <a:cs typeface="Arial" panose="020B0604020202020204" pitchFamily="34" charset="0"/>
              </a:rPr>
              <a:t>Escaleras principales </a:t>
            </a:r>
            <a:endParaRPr lang="es-AR" sz="3000" dirty="0" smtClean="0">
              <a:latin typeface="Calibri" panose="020F0502020204030204" pitchFamily="34" charset="0"/>
              <a:ea typeface="Calibri" panose="020F0502020204030204" pitchFamily="34" charset="0"/>
              <a:cs typeface="Arial" panose="020B0604020202020204" pitchFamily="34" charset="0"/>
            </a:endParaRPr>
          </a:p>
          <a:p>
            <a:pPr marL="342900" indent="-342900">
              <a:lnSpc>
                <a:spcPct val="75000"/>
              </a:lnSpc>
              <a:buFont typeface="Wingdings" panose="05000000000000000000" pitchFamily="2" charset="2"/>
              <a:buChar char=""/>
              <a:tabLst>
                <a:tab pos="977900" algn="l"/>
              </a:tabLst>
            </a:pPr>
            <a:endParaRPr lang="es-AR" sz="3000" dirty="0">
              <a:latin typeface="Calibri" panose="020F0502020204030204" pitchFamily="34" charset="0"/>
              <a:ea typeface="Calibri" panose="020F0502020204030204" pitchFamily="34" charset="0"/>
              <a:cs typeface="Arial" panose="020B0604020202020204" pitchFamily="34" charset="0"/>
            </a:endParaRPr>
          </a:p>
          <a:p>
            <a:endParaRPr lang="es-AR" dirty="0"/>
          </a:p>
        </p:txBody>
      </p:sp>
    </p:spTree>
    <p:extLst>
      <p:ext uri="{BB962C8B-B14F-4D97-AF65-F5344CB8AC3E}">
        <p14:creationId xmlns:p14="http://schemas.microsoft.com/office/powerpoint/2010/main" val="660744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Clasificación</a:t>
            </a:r>
            <a:endParaRPr lang="es-AR" dirty="0"/>
          </a:p>
        </p:txBody>
      </p:sp>
      <p:sp>
        <p:nvSpPr>
          <p:cNvPr id="3" name="Marcador de contenido 2"/>
          <p:cNvSpPr>
            <a:spLocks noGrp="1"/>
          </p:cNvSpPr>
          <p:nvPr>
            <p:ph idx="1"/>
          </p:nvPr>
        </p:nvSpPr>
        <p:spPr>
          <a:xfrm>
            <a:off x="1097557" y="2356936"/>
            <a:ext cx="10058400" cy="4050792"/>
          </a:xfrm>
        </p:spPr>
        <p:txBody>
          <a:bodyPr>
            <a:normAutofit/>
          </a:bodyPr>
          <a:lstStyle/>
          <a:p>
            <a:pPr lvl="0"/>
            <a:r>
              <a:rPr lang="es-AR" sz="2800" i="1" dirty="0" smtClean="0"/>
              <a:t>POR SU MATERIAL</a:t>
            </a:r>
            <a:r>
              <a:rPr lang="es-AR" sz="2800" dirty="0"/>
              <a:t> </a:t>
            </a:r>
          </a:p>
          <a:p>
            <a:pPr marL="0" lvl="0" indent="0">
              <a:buNone/>
            </a:pPr>
            <a:r>
              <a:rPr lang="es-AR" sz="2800" dirty="0" smtClean="0"/>
              <a:t>-Madera</a:t>
            </a:r>
            <a:endParaRPr lang="es-AR" sz="2800" dirty="0"/>
          </a:p>
          <a:p>
            <a:pPr marL="0" lvl="0" indent="0">
              <a:buNone/>
            </a:pPr>
            <a:r>
              <a:rPr lang="es-AR" sz="2800" dirty="0" smtClean="0"/>
              <a:t>-Aluminio</a:t>
            </a:r>
            <a:endParaRPr lang="es-AR" sz="2800" dirty="0"/>
          </a:p>
          <a:p>
            <a:pPr marL="0" lvl="0" indent="0">
              <a:buNone/>
            </a:pPr>
            <a:r>
              <a:rPr lang="es-AR" sz="2800" dirty="0" smtClean="0"/>
              <a:t>-</a:t>
            </a:r>
            <a:r>
              <a:rPr lang="es-AR" sz="2800" dirty="0" smtClean="0"/>
              <a:t>Acero</a:t>
            </a:r>
            <a:endParaRPr lang="es-AR" sz="2800" dirty="0"/>
          </a:p>
          <a:p>
            <a:pPr marL="0" lvl="0" indent="0">
              <a:buNone/>
            </a:pPr>
            <a:r>
              <a:rPr lang="es-AR" sz="2800" dirty="0" smtClean="0"/>
              <a:t>-Fibra </a:t>
            </a:r>
            <a:r>
              <a:rPr lang="es-AR" sz="2800" dirty="0"/>
              <a:t>de </a:t>
            </a:r>
            <a:r>
              <a:rPr lang="es-AR" sz="2800" dirty="0" smtClean="0"/>
              <a:t>Vidrio</a:t>
            </a:r>
            <a:r>
              <a:rPr lang="es-AR" sz="2800" dirty="0"/>
              <a:t>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578" y="341542"/>
            <a:ext cx="3052688" cy="3052688"/>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085" y="394316"/>
            <a:ext cx="2667394" cy="2667394"/>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585" y="3222658"/>
            <a:ext cx="3178127" cy="3178127"/>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3161" y="3361486"/>
            <a:ext cx="2649521" cy="3010819"/>
          </a:xfrm>
          <a:prstGeom prst="rect">
            <a:avLst/>
          </a:prstGeom>
        </p:spPr>
      </p:pic>
    </p:spTree>
    <p:extLst>
      <p:ext uri="{BB962C8B-B14F-4D97-AF65-F5344CB8AC3E}">
        <p14:creationId xmlns:p14="http://schemas.microsoft.com/office/powerpoint/2010/main" val="2729532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CLASIFICACIÓN</a:t>
            </a:r>
            <a:endParaRPr lang="es-AR" dirty="0"/>
          </a:p>
        </p:txBody>
      </p:sp>
      <p:sp>
        <p:nvSpPr>
          <p:cNvPr id="3" name="Marcador de contenido 2"/>
          <p:cNvSpPr>
            <a:spLocks noGrp="1"/>
          </p:cNvSpPr>
          <p:nvPr>
            <p:ph idx="1"/>
          </p:nvPr>
        </p:nvSpPr>
        <p:spPr/>
        <p:txBody>
          <a:bodyPr>
            <a:normAutofit fontScale="32500" lnSpcReduction="20000"/>
          </a:bodyPr>
          <a:lstStyle/>
          <a:p>
            <a:pPr lvl="0"/>
            <a:r>
              <a:rPr lang="es-AR" sz="9600" i="1" dirty="0"/>
              <a:t>POR SU MOVILIDAD</a:t>
            </a:r>
            <a:endParaRPr lang="es-AR" sz="9600" dirty="0"/>
          </a:p>
          <a:p>
            <a:r>
              <a:rPr lang="es-AR" sz="9600" dirty="0"/>
              <a:t>MOVILES</a:t>
            </a:r>
          </a:p>
          <a:p>
            <a:pPr marL="0" indent="0">
              <a:buNone/>
            </a:pPr>
            <a:r>
              <a:rPr lang="es-AR" sz="9600" dirty="0" smtClean="0"/>
              <a:t>-De </a:t>
            </a:r>
            <a:r>
              <a:rPr lang="es-AR" sz="9600" dirty="0"/>
              <a:t>mano</a:t>
            </a:r>
          </a:p>
          <a:p>
            <a:pPr marL="0" lvl="0" indent="0">
              <a:buNone/>
            </a:pPr>
            <a:r>
              <a:rPr lang="es-AR" sz="9600" dirty="0" smtClean="0"/>
              <a:t>-De </a:t>
            </a:r>
            <a:r>
              <a:rPr lang="es-AR" sz="9600" dirty="0"/>
              <a:t>dos Hojas </a:t>
            </a:r>
          </a:p>
          <a:p>
            <a:pPr marL="0" lvl="0" indent="0">
              <a:buNone/>
            </a:pPr>
            <a:r>
              <a:rPr lang="es-AR" sz="9600" dirty="0" smtClean="0"/>
              <a:t>-Extensibles</a:t>
            </a:r>
            <a:endParaRPr lang="es-AR" sz="9600" dirty="0"/>
          </a:p>
          <a:p>
            <a:r>
              <a:rPr lang="es-AR" sz="9600" dirty="0"/>
              <a:t>FIJAS</a:t>
            </a:r>
          </a:p>
          <a:p>
            <a:pPr marL="0" lvl="0" indent="0">
              <a:buNone/>
            </a:pPr>
            <a:r>
              <a:rPr lang="es-AR" sz="9600" dirty="0" smtClean="0"/>
              <a:t>-Separadas</a:t>
            </a:r>
            <a:endParaRPr lang="es-AR" sz="9600" dirty="0"/>
          </a:p>
          <a:p>
            <a:pPr marL="0" lvl="0" indent="0">
              <a:buNone/>
            </a:pPr>
            <a:r>
              <a:rPr lang="es-AR" sz="9600" dirty="0"/>
              <a:t>-</a:t>
            </a:r>
            <a:r>
              <a:rPr lang="es-AR" sz="9600" dirty="0" smtClean="0"/>
              <a:t>Integradas</a:t>
            </a:r>
            <a:r>
              <a:rPr lang="es-AR" sz="9600" dirty="0"/>
              <a:t> </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9765" r="23173"/>
          <a:stretch/>
        </p:blipFill>
        <p:spPr>
          <a:xfrm>
            <a:off x="9545775" y="146896"/>
            <a:ext cx="2051871" cy="3229891"/>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190" y="78660"/>
            <a:ext cx="1628455" cy="3426540"/>
          </a:xfrm>
          <a:prstGeom prst="rect">
            <a:avLst/>
          </a:prstGeom>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21191" r="21980"/>
          <a:stretch/>
        </p:blipFill>
        <p:spPr>
          <a:xfrm>
            <a:off x="7588926" y="134358"/>
            <a:ext cx="1954982" cy="3440115"/>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9252" y="3582328"/>
            <a:ext cx="1889192" cy="3069937"/>
          </a:xfrm>
          <a:prstGeom prst="rect">
            <a:avLst/>
          </a:prstGeom>
        </p:spPr>
      </p:pic>
      <p:pic>
        <p:nvPicPr>
          <p:cNvPr id="1026" name="Picture 2"/>
          <p:cNvPicPr>
            <a:picLocks noChangeAspect="1" noChangeArrowheads="1"/>
          </p:cNvPicPr>
          <p:nvPr/>
        </p:nvPicPr>
        <p:blipFill>
          <a:blip r:embed="rId6"/>
          <a:srcRect/>
          <a:stretch>
            <a:fillRect/>
          </a:stretch>
        </p:blipFill>
        <p:spPr bwMode="auto">
          <a:xfrm>
            <a:off x="8836642" y="3629892"/>
            <a:ext cx="1656449" cy="2949287"/>
          </a:xfrm>
          <a:prstGeom prst="rect">
            <a:avLst/>
          </a:prstGeom>
          <a:noFill/>
          <a:ln w="9525">
            <a:noFill/>
            <a:miter lim="800000"/>
            <a:headEnd/>
            <a:tailEnd/>
          </a:ln>
        </p:spPr>
      </p:pic>
    </p:spTree>
    <p:extLst>
      <p:ext uri="{BB962C8B-B14F-4D97-AF65-F5344CB8AC3E}">
        <p14:creationId xmlns:p14="http://schemas.microsoft.com/office/powerpoint/2010/main" val="2659011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CLASIFICACIÓN</a:t>
            </a:r>
            <a:endParaRPr lang="es-AR" dirty="0"/>
          </a:p>
        </p:txBody>
      </p:sp>
      <p:sp>
        <p:nvSpPr>
          <p:cNvPr id="3" name="Marcador de contenido 2"/>
          <p:cNvSpPr>
            <a:spLocks noGrp="1"/>
          </p:cNvSpPr>
          <p:nvPr>
            <p:ph idx="1"/>
          </p:nvPr>
        </p:nvSpPr>
        <p:spPr/>
        <p:txBody>
          <a:bodyPr/>
          <a:lstStyle/>
          <a:p>
            <a:pPr lvl="0"/>
            <a:r>
              <a:rPr lang="es-AR" sz="2800" i="1" dirty="0"/>
              <a:t>POR SU TIEMPO DE USO</a:t>
            </a:r>
            <a:endParaRPr lang="es-AR" sz="2800" dirty="0"/>
          </a:p>
          <a:p>
            <a:pPr marL="0" lvl="0" indent="0">
              <a:buNone/>
            </a:pPr>
            <a:r>
              <a:rPr lang="es-AR" sz="2800" dirty="0" smtClean="0"/>
              <a:t>-Estructuras </a:t>
            </a:r>
            <a:r>
              <a:rPr lang="es-AR" sz="2800" dirty="0"/>
              <a:t>Temporarias</a:t>
            </a:r>
          </a:p>
          <a:p>
            <a:pPr marL="0" lvl="0" indent="0">
              <a:buNone/>
            </a:pPr>
            <a:r>
              <a:rPr lang="es-AR" sz="2800" dirty="0" smtClean="0"/>
              <a:t>-De </a:t>
            </a:r>
            <a:r>
              <a:rPr lang="es-AR" sz="2800" dirty="0"/>
              <a:t>corto uso</a:t>
            </a:r>
          </a:p>
          <a:p>
            <a:pPr marL="0" lvl="0" indent="0">
              <a:buNone/>
            </a:pPr>
            <a:r>
              <a:rPr lang="es-AR" sz="2800" dirty="0" smtClean="0"/>
              <a:t>-De </a:t>
            </a:r>
            <a:r>
              <a:rPr lang="es-AR" sz="2800" dirty="0"/>
              <a:t>uso indefinido </a:t>
            </a:r>
          </a:p>
          <a:p>
            <a:pPr lvl="0"/>
            <a:r>
              <a:rPr lang="es-AR" sz="2800" i="1" dirty="0"/>
              <a:t>POR SU MECANISMO DE ACCION</a:t>
            </a:r>
            <a:endParaRPr lang="es-AR" sz="2800" dirty="0"/>
          </a:p>
          <a:p>
            <a:pPr marL="0" lvl="0" indent="0">
              <a:buNone/>
            </a:pPr>
            <a:r>
              <a:rPr lang="es-AR" sz="2800" dirty="0" smtClean="0"/>
              <a:t>-Telescópicas Mecánicas</a:t>
            </a:r>
          </a:p>
          <a:p>
            <a:pPr marL="0" lvl="0" indent="0">
              <a:buNone/>
            </a:pPr>
            <a:r>
              <a:rPr lang="es-AR" sz="2800" dirty="0" smtClean="0"/>
              <a:t>-Manuales </a:t>
            </a:r>
          </a:p>
          <a:p>
            <a:endParaRPr lang="es-AR" dirty="0"/>
          </a:p>
          <a:p>
            <a:endParaRPr lang="es-AR"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1318" y="138648"/>
            <a:ext cx="3451144" cy="2585026"/>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273" y="2813982"/>
            <a:ext cx="2953110" cy="3942554"/>
          </a:xfrm>
          <a:prstGeom prst="rect">
            <a:avLst/>
          </a:prstGeom>
        </p:spPr>
      </p:pic>
    </p:spTree>
    <p:extLst>
      <p:ext uri="{BB962C8B-B14F-4D97-AF65-F5344CB8AC3E}">
        <p14:creationId xmlns:p14="http://schemas.microsoft.com/office/powerpoint/2010/main" val="743528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4593" y="108420"/>
            <a:ext cx="10058400" cy="1609344"/>
          </a:xfrm>
        </p:spPr>
        <p:txBody>
          <a:bodyPr/>
          <a:lstStyle/>
          <a:p>
            <a:r>
              <a:rPr lang="es-AR" dirty="0" smtClean="0"/>
              <a:t>clasificación</a:t>
            </a:r>
            <a:endParaRPr lang="es-AR" dirty="0"/>
          </a:p>
        </p:txBody>
      </p:sp>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1" r="-1761" b="47689"/>
          <a:stretch/>
        </p:blipFill>
        <p:spPr>
          <a:xfrm>
            <a:off x="912125" y="1294511"/>
            <a:ext cx="10087197" cy="5244824"/>
          </a:xfrm>
        </p:spPr>
      </p:pic>
    </p:spTree>
    <p:extLst>
      <p:ext uri="{BB962C8B-B14F-4D97-AF65-F5344CB8AC3E}">
        <p14:creationId xmlns:p14="http://schemas.microsoft.com/office/powerpoint/2010/main" val="37663449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TM03090434[[fn=Madera]]</Template>
  <TotalTime>4791</TotalTime>
  <Words>1335</Words>
  <Application>Microsoft Office PowerPoint</Application>
  <PresentationFormat>Panorámica</PresentationFormat>
  <Paragraphs>214</Paragraphs>
  <Slides>47</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47</vt:i4>
      </vt:variant>
    </vt:vector>
  </HeadingPairs>
  <TitlesOfParts>
    <vt:vector size="54" baseType="lpstr">
      <vt:lpstr>Arial</vt:lpstr>
      <vt:lpstr>Calibri</vt:lpstr>
      <vt:lpstr>Rockwell</vt:lpstr>
      <vt:lpstr>Rockwell Condensed</vt:lpstr>
      <vt:lpstr>Wingdings</vt:lpstr>
      <vt:lpstr>Wingdings 2</vt:lpstr>
      <vt:lpstr>Tipo de madera</vt:lpstr>
      <vt:lpstr>Higiene y seguridad en escaleras</vt:lpstr>
      <vt:lpstr>Objetivos</vt:lpstr>
      <vt:lpstr>Introducción</vt:lpstr>
      <vt:lpstr>Definición</vt:lpstr>
      <vt:lpstr>Legislación argentina</vt:lpstr>
      <vt:lpstr>Clasificación</vt:lpstr>
      <vt:lpstr>CLASIFICACIÓN</vt:lpstr>
      <vt:lpstr>CLASIFICACIÓN</vt:lpstr>
      <vt:lpstr>clasificación</vt:lpstr>
      <vt:lpstr>clasificación</vt:lpstr>
      <vt:lpstr>Presentación de PowerPoint</vt:lpstr>
      <vt:lpstr>Escaleras de mano(Art.214)</vt:lpstr>
      <vt:lpstr>Presentación de PowerPoint</vt:lpstr>
      <vt:lpstr>Escaleras de dos hojas(art.215)  </vt:lpstr>
      <vt:lpstr>Escaleras extensibles(art.216,art217)</vt:lpstr>
      <vt:lpstr>Escaleras fijas verticales(art.218)</vt:lpstr>
      <vt:lpstr>Presentación de PowerPoint</vt:lpstr>
      <vt:lpstr>Escaleras estructurales temporarias(art.219)</vt:lpstr>
      <vt:lpstr>Escaleras telescópicas mecánicas(art.220)</vt:lpstr>
      <vt:lpstr>Escaleras fijas (DECRETO 351/79-ANEXO VII)</vt:lpstr>
      <vt:lpstr>Escaleras fijas (código de edificación)</vt:lpstr>
      <vt:lpstr>Escaleras fijas (código de edificación)</vt:lpstr>
      <vt:lpstr>Escaleras fijas (código de edificación)</vt:lpstr>
      <vt:lpstr>Disposiciones reglamentarias</vt:lpstr>
      <vt:lpstr>Disposiciones reglamentarias</vt:lpstr>
      <vt:lpstr>NORMAS DE Utilización</vt:lpstr>
      <vt:lpstr>NORMAS DE Utilización</vt:lpstr>
      <vt:lpstr>NORMAS DE Utilización</vt:lpstr>
      <vt:lpstr>NORMAS DE Utilización</vt:lpstr>
      <vt:lpstr>NORMAS DE Utilización</vt:lpstr>
      <vt:lpstr>PARA RESUMIR: 7 PASOS DE SEGURIDAD</vt:lpstr>
      <vt:lpstr>riesgos</vt:lpstr>
      <vt:lpstr>Riesgos y prevención </vt:lpstr>
      <vt:lpstr>Riesgos y prevención</vt:lpstr>
      <vt:lpstr>Riesgos y prevención</vt:lpstr>
      <vt:lpstr>PREVENIR RIESGOS</vt:lpstr>
      <vt:lpstr>Sistemas de Protección Personal Anticaída </vt:lpstr>
      <vt:lpstr>Elementos de protección personal</vt:lpstr>
      <vt:lpstr>Cómo elegir una escalera y de qué modo utilizarla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Fin muchas 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Higiene y seguridad en escaleras</dc:title>
  <dc:creator>nachotmarin13@gmail.com</dc:creator>
  <cp:lastModifiedBy>nachotmarin13@gmail.com</cp:lastModifiedBy>
  <cp:revision>142</cp:revision>
  <dcterms:created xsi:type="dcterms:W3CDTF">2019-08-19T23:38:31Z</dcterms:created>
  <dcterms:modified xsi:type="dcterms:W3CDTF">2019-08-27T00:25:52Z</dcterms:modified>
</cp:coreProperties>
</file>