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2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7" r:id="rId10"/>
    <p:sldId id="264" r:id="rId11"/>
    <p:sldId id="277" r:id="rId12"/>
    <p:sldId id="288" r:id="rId13"/>
    <p:sldId id="278" r:id="rId14"/>
    <p:sldId id="279" r:id="rId15"/>
    <p:sldId id="268" r:id="rId16"/>
    <p:sldId id="281" r:id="rId17"/>
    <p:sldId id="269" r:id="rId18"/>
    <p:sldId id="287" r:id="rId19"/>
    <p:sldId id="266" r:id="rId20"/>
    <p:sldId id="280" r:id="rId21"/>
    <p:sldId id="274" r:id="rId22"/>
    <p:sldId id="270" r:id="rId23"/>
    <p:sldId id="271" r:id="rId24"/>
    <p:sldId id="286" r:id="rId25"/>
    <p:sldId id="265" r:id="rId26"/>
    <p:sldId id="290" r:id="rId27"/>
    <p:sldId id="291" r:id="rId28"/>
    <p:sldId id="284" r:id="rId29"/>
    <p:sldId id="285" r:id="rId30"/>
    <p:sldId id="283" r:id="rId31"/>
    <p:sldId id="272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-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E2451-FE35-4C0A-A816-F2629B47E21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61004-C146-490B-9A58-78EDDDB40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2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1004-C146-490B-9A58-78EDDDB4066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33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969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048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746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52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0722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981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3640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75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21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423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244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461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330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954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013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253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062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6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B55A-7E03-47DF-8871-829E06BFC496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BC4B6-810A-4D78-AD98-7960896E5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2962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95" r:id="rId13"/>
    <p:sldLayoutId id="2147484396" r:id="rId14"/>
    <p:sldLayoutId id="2147484397" r:id="rId15"/>
    <p:sldLayoutId id="2147484398" r:id="rId16"/>
    <p:sldLayoutId id="21474843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64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7200800" cy="1477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300" b="1" dirty="0">
                <a:solidFill>
                  <a:schemeClr val="tx1"/>
                </a:solidFill>
              </a:rPr>
              <a:t>SEGURIDAD DEL HOMBRE FRENTE A LA MÁQUINA</a:t>
            </a:r>
          </a:p>
          <a:p>
            <a:pPr marL="0" indent="0">
              <a:buNone/>
            </a:pPr>
            <a:endParaRPr lang="es-A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B3527F-0D56-478D-A2EE-EF8DE9063063}"/>
              </a:ext>
            </a:extLst>
          </p:cNvPr>
          <p:cNvSpPr txBox="1"/>
          <p:nvPr/>
        </p:nvSpPr>
        <p:spPr>
          <a:xfrm>
            <a:off x="356425" y="4941168"/>
            <a:ext cx="56166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N°17</a:t>
            </a:r>
          </a:p>
          <a:p>
            <a:r>
              <a:rPr lang="es-A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Integrantes:</a:t>
            </a:r>
            <a:r>
              <a:rPr lang="es-AR" sz="2000" dirty="0">
                <a:solidFill>
                  <a:schemeClr val="bg1"/>
                </a:solidFill>
              </a:rPr>
              <a:t> Fuentes, Claudia</a:t>
            </a:r>
          </a:p>
          <a:p>
            <a:r>
              <a:rPr lang="es-AR" sz="2000" dirty="0">
                <a:solidFill>
                  <a:schemeClr val="bg1"/>
                </a:solidFill>
              </a:rPr>
              <a:t>		       Terré, María Florencia</a:t>
            </a:r>
          </a:p>
          <a:p>
            <a:r>
              <a:rPr lang="es-AR" sz="2000" dirty="0">
                <a:solidFill>
                  <a:schemeClr val="bg1"/>
                </a:solidFill>
              </a:rPr>
              <a:t>		     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84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3553D93-D140-4178-ABAA-C63EED72D4A4}"/>
              </a:ext>
            </a:extLst>
          </p:cNvPr>
          <p:cNvSpPr txBox="1">
            <a:spLocks/>
          </p:cNvSpPr>
          <p:nvPr/>
        </p:nvSpPr>
        <p:spPr>
          <a:xfrm>
            <a:off x="467544" y="1052736"/>
            <a:ext cx="511825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300" dirty="0"/>
              <a:t>PROTECCIÓN DEL USUARIO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030A2-6C78-4844-8A32-31CEC69A0515}"/>
              </a:ext>
            </a:extLst>
          </p:cNvPr>
          <p:cNvSpPr txBox="1"/>
          <p:nvPr/>
        </p:nvSpPr>
        <p:spPr>
          <a:xfrm>
            <a:off x="107504" y="1700808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>
              <a:solidFill>
                <a:schemeClr val="bg1"/>
              </a:solidFill>
            </a:endParaRPr>
          </a:p>
          <a:p>
            <a:pPr lvl="1" algn="just"/>
            <a:endParaRPr lang="es-ES" sz="2400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bg1"/>
                </a:solidFill>
              </a:rPr>
              <a:t>Manual del usuario: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es-ES" sz="2400" dirty="0">
              <a:solidFill>
                <a:schemeClr val="bg1"/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bg1"/>
                </a:solidFill>
              </a:rPr>
              <a:t>Especificaciones de uso</a:t>
            </a:r>
          </a:p>
          <a:p>
            <a:pPr lvl="1" algn="just"/>
            <a:endParaRPr lang="es-ES" sz="2400" dirty="0">
              <a:solidFill>
                <a:schemeClr val="bg1"/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bg1"/>
                </a:solidFill>
              </a:rPr>
              <a:t>	Medidas de seguridad de la máquina</a:t>
            </a:r>
          </a:p>
          <a:p>
            <a:pPr lvl="1" algn="just"/>
            <a:r>
              <a:rPr lang="es-ES" dirty="0">
                <a:solidFill>
                  <a:schemeClr val="bg1"/>
                </a:solidFill>
              </a:rPr>
              <a:t>               - Resguardos de seguridad</a:t>
            </a:r>
          </a:p>
          <a:p>
            <a:pPr lvl="1" algn="just"/>
            <a:r>
              <a:rPr lang="es-ES" dirty="0">
                <a:solidFill>
                  <a:schemeClr val="bg1"/>
                </a:solidFill>
              </a:rPr>
              <a:t>               - Dispositivos de Seguridad</a:t>
            </a:r>
          </a:p>
          <a:p>
            <a:pPr lvl="1" algn="just"/>
            <a:endParaRPr lang="es-ES" dirty="0">
              <a:solidFill>
                <a:schemeClr val="bg1"/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bg1"/>
                </a:solidFill>
              </a:rPr>
              <a:t>	Recomendaciones</a:t>
            </a:r>
          </a:p>
          <a:p>
            <a:pPr lvl="1" algn="just"/>
            <a:endParaRPr lang="es-ES" sz="2400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bg1"/>
                </a:solidFill>
              </a:rPr>
              <a:t>Elementos de Protección Personal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928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F7F321-5949-4DE5-A920-5F64DFEDA639}"/>
              </a:ext>
            </a:extLst>
          </p:cNvPr>
          <p:cNvSpPr txBox="1"/>
          <p:nvPr/>
        </p:nvSpPr>
        <p:spPr>
          <a:xfrm>
            <a:off x="365542" y="980728"/>
            <a:ext cx="6072430" cy="209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buFont typeface="Wingdings" panose="05000000000000000000" pitchFamily="2" charset="2"/>
              <a:buChar char="v"/>
            </a:pP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</a:t>
            </a:r>
          </a:p>
          <a:p>
            <a:pPr marL="298450" indent="-285750" algn="just">
              <a:buFont typeface="Wingdings" panose="05000000000000000000" pitchFamily="2" charset="2"/>
              <a:buChar char="v"/>
            </a:pPr>
            <a:endParaRPr lang="es-AR" sz="1400" dirty="0">
              <a:solidFill>
                <a:schemeClr val="bg1"/>
              </a:solidFill>
            </a:endParaRPr>
          </a:p>
          <a:p>
            <a:pPr marL="12700" marR="133985">
              <a:lnSpc>
                <a:spcPct val="101499"/>
              </a:lnSpc>
              <a:buClr>
                <a:schemeClr val="dk1"/>
              </a:buClr>
              <a:buSzPts val="1300"/>
            </a:pPr>
            <a:r>
              <a:rPr lang="es-ES" sz="14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-    </a:t>
            </a:r>
            <a:r>
              <a:rPr lang="es-ES" sz="1400" dirty="0">
                <a:solidFill>
                  <a:schemeClr val="bg1"/>
                </a:solidFill>
              </a:rPr>
              <a:t>El transporte de herramientas se debe realizar en cajas, bolsas o   cinturones especialmente diseñados para ello. </a:t>
            </a:r>
          </a:p>
          <a:p>
            <a:pPr marL="298450" marR="133985" indent="-285750">
              <a:lnSpc>
                <a:spcPct val="101499"/>
              </a:lnSpc>
              <a:buClr>
                <a:schemeClr val="dk1"/>
              </a:buClr>
              <a:buSzPts val="1300"/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Las herramientas no se deben llevar en los bolsillos sean punzantes o cortantes o no.</a:t>
            </a:r>
          </a:p>
          <a:p>
            <a:pPr marL="298450" marR="133985" indent="-285750">
              <a:lnSpc>
                <a:spcPct val="101499"/>
              </a:lnSpc>
              <a:buClr>
                <a:schemeClr val="dk1"/>
              </a:buClr>
              <a:buSzPts val="1300"/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Cuando se deban subir escaleras o realizar maniobras de ascenso o descenso, las herramientas se llevarán de forma que las manos queden libres. </a:t>
            </a:r>
            <a:endParaRPr lang="es-ES" sz="1400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9499F1-8524-4556-A30A-B3E79E4FF737}"/>
              </a:ext>
            </a:extLst>
          </p:cNvPr>
          <p:cNvSpPr txBox="1"/>
          <p:nvPr/>
        </p:nvSpPr>
        <p:spPr>
          <a:xfrm>
            <a:off x="535967" y="3425483"/>
            <a:ext cx="8140489" cy="144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buFont typeface="Wingdings" panose="05000000000000000000" pitchFamily="2" charset="2"/>
              <a:buChar char="v"/>
            </a:pP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ALMACENAMIENTO</a:t>
            </a:r>
          </a:p>
          <a:p>
            <a:pPr marL="12700" algn="just"/>
            <a:endParaRPr lang="es-AR" sz="1400" dirty="0">
              <a:solidFill>
                <a:schemeClr val="bg1"/>
              </a:solidFill>
            </a:endParaRPr>
          </a:p>
          <a:p>
            <a:pPr marL="12700" marR="133985">
              <a:lnSpc>
                <a:spcPct val="101499"/>
              </a:lnSpc>
              <a:buClr>
                <a:schemeClr val="dk1"/>
              </a:buClr>
              <a:buSzPts val="1300"/>
            </a:pPr>
            <a:r>
              <a:rPr lang="es-ES" sz="14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-  En obra se deberá destinar un espacio para el almacenamiento de herramientas en el que se dispondrán</a:t>
            </a:r>
            <a:r>
              <a:rPr lang="es-ES" sz="1400" dirty="0">
                <a:solidFill>
                  <a:schemeClr val="bg1"/>
                </a:solidFill>
              </a:rPr>
              <a:t> estantes adecuados mediante la instalación de paneles u otros sistemas. </a:t>
            </a:r>
          </a:p>
          <a:p>
            <a:pPr marL="12700" marR="133985">
              <a:lnSpc>
                <a:spcPct val="101499"/>
              </a:lnSpc>
              <a:buClr>
                <a:schemeClr val="dk1"/>
              </a:buClr>
              <a:buSzPts val="1300"/>
            </a:pPr>
            <a:r>
              <a:rPr lang="es-ES" sz="1400" dirty="0">
                <a:solidFill>
                  <a:schemeClr val="bg1"/>
                </a:solidFill>
              </a:rPr>
              <a:t>-  Al inicio de la jornada laboral las herramientas necesarias serán recogidas por cada uno de los operarios debiendo retornarlas a su lugar de almacenamiento al final de la misma. </a:t>
            </a:r>
            <a:endParaRPr lang="es-ES" sz="1400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2AF89E77-4A91-4D0F-8686-E99821A9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94885"/>
            <a:ext cx="2685122" cy="26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erramientas en obra">
            <a:extLst>
              <a:ext uri="{FF2B5EF4-FFF2-40B4-BE49-F238E27FC236}">
                <a16:creationId xmlns:a16="http://schemas.microsoft.com/office/drawing/2014/main" id="{1DC9AA55-C280-48C0-9C29-9F612C728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19277"/>
            <a:ext cx="1679058" cy="167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erramientas en obra">
            <a:extLst>
              <a:ext uri="{FF2B5EF4-FFF2-40B4-BE49-F238E27FC236}">
                <a16:creationId xmlns:a16="http://schemas.microsoft.com/office/drawing/2014/main" id="{5AEBFBBD-B969-4081-B3C8-3793D1F6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62" y="5037743"/>
            <a:ext cx="2416536" cy="144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1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C3CBD4D-023E-41FE-B079-2D92D5C311AF}"/>
              </a:ext>
            </a:extLst>
          </p:cNvPr>
          <p:cNvSpPr txBox="1"/>
          <p:nvPr/>
        </p:nvSpPr>
        <p:spPr>
          <a:xfrm>
            <a:off x="3851920" y="5859693"/>
            <a:ext cx="4595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ES" sz="1400" dirty="0">
                <a:solidFill>
                  <a:schemeClr val="bg1"/>
                </a:solidFill>
              </a:rPr>
              <a:t>-  Reemplazar por otros materiales que puedan ser manipulados en frío como adhesivos de poliuretano .</a:t>
            </a:r>
          </a:p>
          <a:p>
            <a:pPr marL="298450" indent="-285750" algn="just">
              <a:buFontTx/>
              <a:buChar char="-"/>
            </a:pP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D5FF12-2825-4B5F-9A2B-FFD08233B4BC}"/>
              </a:ext>
            </a:extLst>
          </p:cNvPr>
          <p:cNvSpPr txBox="1"/>
          <p:nvPr/>
        </p:nvSpPr>
        <p:spPr>
          <a:xfrm>
            <a:off x="403143" y="2316339"/>
            <a:ext cx="3448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AR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 :</a:t>
            </a:r>
          </a:p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Quemaduras por contacto con fluido viscoelástico a elevadas temperaturas.</a:t>
            </a:r>
            <a:endParaRPr lang="es-AR" sz="11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Image result for pegamento parquet">
            <a:extLst>
              <a:ext uri="{FF2B5EF4-FFF2-40B4-BE49-F238E27FC236}">
                <a16:creationId xmlns:a16="http://schemas.microsoft.com/office/drawing/2014/main" id="{E741938D-E541-45A7-9D92-9BE57E5C9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1" y="4489696"/>
            <a:ext cx="3166158" cy="210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999AAB8-BD67-4CB7-954F-987999DE9792}"/>
              </a:ext>
            </a:extLst>
          </p:cNvPr>
          <p:cNvSpPr txBox="1"/>
          <p:nvPr/>
        </p:nvSpPr>
        <p:spPr>
          <a:xfrm>
            <a:off x="3851920" y="5304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s-AR" sz="2800" dirty="0"/>
              <a:t>SOLADO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5FB221-577E-4952-8FB7-8907BE533EB1}"/>
              </a:ext>
            </a:extLst>
          </p:cNvPr>
          <p:cNvSpPr txBox="1"/>
          <p:nvPr/>
        </p:nvSpPr>
        <p:spPr>
          <a:xfrm>
            <a:off x="107505" y="815043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br>
              <a:rPr lang="es-ES" sz="1400" dirty="0"/>
            </a:br>
            <a:r>
              <a:rPr lang="es-ES" sz="1400" dirty="0"/>
              <a:t>Lo primero que se hace es imprimar el piso con alquitrán. Lo que sigue es pegar el </a:t>
            </a:r>
            <a:r>
              <a:rPr lang="es-ES" sz="1400" dirty="0" err="1"/>
              <a:t>parquet</a:t>
            </a:r>
            <a:r>
              <a:rPr lang="es-ES" sz="1400" dirty="0"/>
              <a:t> con brea o con pegamento especial y por último lijar el piso.</a:t>
            </a:r>
            <a:endParaRPr lang="es-AR" sz="11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18" y="2053765"/>
            <a:ext cx="4307388" cy="323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9A644E-3F62-4BB1-9839-29B0EC2B45BD}"/>
              </a:ext>
            </a:extLst>
          </p:cNvPr>
          <p:cNvSpPr txBox="1"/>
          <p:nvPr/>
        </p:nvSpPr>
        <p:spPr>
          <a:xfrm>
            <a:off x="2915816" y="65735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s-AR" sz="2800" dirty="0"/>
              <a:t>CORTAFIERRO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E84077-64C5-483B-B80B-99002C82F1CE}"/>
              </a:ext>
            </a:extLst>
          </p:cNvPr>
          <p:cNvSpPr txBox="1"/>
          <p:nvPr/>
        </p:nvSpPr>
        <p:spPr>
          <a:xfrm>
            <a:off x="95328" y="1155152"/>
            <a:ext cx="7509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ES" sz="1400" dirty="0"/>
              <a:t>Herramienta de mano diseñada para cortar, ranurar o desbastar material en frío, mediante impacto. Son de acero en forma de barras, de sección rectangular, hexagonal, cuadrada o redonda, con filo en un extremo y biselado en el extremo opuesto. </a:t>
            </a:r>
            <a:endParaRPr lang="es-AR" sz="1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25733F-7A5E-4AE1-BEE3-EB75AAB5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822" y="2109199"/>
            <a:ext cx="2762250" cy="1371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D3ABF94-F1D6-47F6-A1FB-D0E4963F3939}"/>
              </a:ext>
            </a:extLst>
          </p:cNvPr>
          <p:cNvSpPr txBox="1"/>
          <p:nvPr/>
        </p:nvSpPr>
        <p:spPr>
          <a:xfrm>
            <a:off x="277775" y="2325938"/>
            <a:ext cx="4078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MALOS USOS:</a:t>
            </a:r>
          </a:p>
          <a:p>
            <a:pPr marL="12700" algn="just"/>
            <a:r>
              <a:rPr lang="es-ES" sz="1400" dirty="0">
                <a:solidFill>
                  <a:schemeClr val="bg1"/>
                </a:solidFill>
              </a:rPr>
              <a:t>-  Utilizar cincel con cabeza achatada. </a:t>
            </a:r>
          </a:p>
          <a:p>
            <a:pPr marL="12700" algn="just"/>
            <a:r>
              <a:rPr lang="es-ES" sz="1400" dirty="0">
                <a:solidFill>
                  <a:schemeClr val="bg1"/>
                </a:solidFill>
              </a:rPr>
              <a:t>-  Arista cóncava. </a:t>
            </a:r>
          </a:p>
          <a:p>
            <a:pPr marL="12700" algn="just"/>
            <a:r>
              <a:rPr lang="es-ES" sz="1400" dirty="0">
                <a:solidFill>
                  <a:schemeClr val="bg1"/>
                </a:solidFill>
              </a:rPr>
              <a:t>-  Uso como palanca. </a:t>
            </a: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6E8CB8-C9CA-47AA-A7E9-1B9CF8C677D5}"/>
              </a:ext>
            </a:extLst>
          </p:cNvPr>
          <p:cNvSpPr txBox="1"/>
          <p:nvPr/>
        </p:nvSpPr>
        <p:spPr>
          <a:xfrm>
            <a:off x="277775" y="4958087"/>
            <a:ext cx="75093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SEGURIDAD</a:t>
            </a:r>
          </a:p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Las esquinas de los filos de corte deben ser redondeadas si se usan para cortar. </a:t>
            </a:r>
          </a:p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Deben estar limpios de rebabas. </a:t>
            </a:r>
          </a:p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Se deben desechar los cinceles mas o menos fungiformes utilizando sólo el que presente una curvatura de 3 mm de radio. </a:t>
            </a:r>
          </a:p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Para cinceles grandes, éstos deben ser sujetados con tenazas o un sujetador por un operario y ser golpeadas por otro. </a:t>
            </a:r>
          </a:p>
          <a:p>
            <a:pPr marL="298450" indent="-285750" algn="just">
              <a:buFontTx/>
              <a:buChar char="-"/>
            </a:pPr>
            <a:endParaRPr lang="es-AR" sz="14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031E5CC-78AB-4DBE-848B-7D5EBE7F1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94" y="3534692"/>
            <a:ext cx="3236123" cy="145732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5DB2F9-077B-407E-9016-A3FD8B524C37}"/>
              </a:ext>
            </a:extLst>
          </p:cNvPr>
          <p:cNvSpPr txBox="1"/>
          <p:nvPr/>
        </p:nvSpPr>
        <p:spPr>
          <a:xfrm>
            <a:off x="336655" y="3685030"/>
            <a:ext cx="515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 :</a:t>
            </a:r>
          </a:p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Usar cinceles con la cabeza aplanada causa de las proyecciones de partículas metálicas.</a:t>
            </a:r>
          </a:p>
          <a:p>
            <a:pPr marL="12700" algn="just"/>
            <a:r>
              <a:rPr lang="es-ES" sz="1400" dirty="0">
                <a:solidFill>
                  <a:schemeClr val="bg1"/>
                </a:solidFill>
              </a:rPr>
              <a:t>-    Golpes en manos.</a:t>
            </a:r>
            <a:endParaRPr lang="es-A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3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E9A31A0-DC5D-4E57-A131-5A7E4BD1102D}"/>
              </a:ext>
            </a:extLst>
          </p:cNvPr>
          <p:cNvSpPr txBox="1"/>
          <p:nvPr/>
        </p:nvSpPr>
        <p:spPr>
          <a:xfrm>
            <a:off x="323281" y="836712"/>
            <a:ext cx="50408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buFont typeface="Wingdings" panose="05000000000000000000" pitchFamily="2" charset="2"/>
              <a:buChar char="v"/>
            </a:pP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SEGURIDAD</a:t>
            </a:r>
          </a:p>
          <a:p>
            <a:pPr marL="12700" algn="just"/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Protección anular de esponja de goma para evitar golpes en manos con el martillo de golpear. </a:t>
            </a:r>
          </a:p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Siempre que sea posible utilizar herramientas soporte. </a:t>
            </a:r>
          </a:p>
          <a:p>
            <a:pPr marL="298450" indent="-285750" algn="just">
              <a:buFontTx/>
              <a:buChar char="-"/>
            </a:pPr>
            <a:endParaRPr lang="es-A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4E17A8-DBBD-4DF3-AF00-05150AF01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920" y="4077072"/>
            <a:ext cx="4655912" cy="24352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61EA3D-B64C-4F7E-967F-7E712B9AED01}"/>
              </a:ext>
            </a:extLst>
          </p:cNvPr>
          <p:cNvSpPr txBox="1"/>
          <p:nvPr/>
        </p:nvSpPr>
        <p:spPr>
          <a:xfrm>
            <a:off x="323280" y="2641298"/>
            <a:ext cx="8497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Los ángulos de corte correctos son: un ángulo de 60º para el afilado y rectificado, siendo el ángulo de corte más adecuado en las utilizaciones más habituales el de 70º. </a:t>
            </a:r>
          </a:p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El martillo utilizado para golpearlo debe ser suficientemente pesado. </a:t>
            </a:r>
          </a:p>
          <a:p>
            <a:pPr marL="298450" indent="-285750" algn="just"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El cincel debe ser sujetado con la palma de la mano hacia arriba, sosteniendo el cincel con los dedos pulgar, índice y corazón. </a:t>
            </a:r>
          </a:p>
          <a:p>
            <a:pPr marL="298450" indent="-285750" algn="just">
              <a:buFontTx/>
              <a:buChar char="-"/>
            </a:pPr>
            <a:endParaRPr lang="es-A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PROTECCION DE GOMA CINCEL">
            <a:extLst>
              <a:ext uri="{FF2B5EF4-FFF2-40B4-BE49-F238E27FC236}">
                <a16:creationId xmlns:a16="http://schemas.microsoft.com/office/drawing/2014/main" id="{98BC2A0B-EEFD-47F8-8BD6-EFDCF5AE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82415"/>
            <a:ext cx="3670401" cy="150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3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547EC5-41BC-440B-A72E-4BB27B5AE5E5}"/>
              </a:ext>
            </a:extLst>
          </p:cNvPr>
          <p:cNvSpPr txBox="1"/>
          <p:nvPr/>
        </p:nvSpPr>
        <p:spPr>
          <a:xfrm>
            <a:off x="2701036" y="509123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s-AR" sz="2800" dirty="0"/>
              <a:t>MAZA Y MARTILLO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3E041F-9AD8-4424-977F-9E50148C8DEC}"/>
              </a:ext>
            </a:extLst>
          </p:cNvPr>
          <p:cNvSpPr txBox="1"/>
          <p:nvPr/>
        </p:nvSpPr>
        <p:spPr>
          <a:xfrm>
            <a:off x="-180528" y="877339"/>
            <a:ext cx="60273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 algn="just" fontAlgn="base">
              <a:buNone/>
            </a:pPr>
            <a:r>
              <a:rPr lang="es-ES" sz="1400" dirty="0"/>
              <a:t>El martillo es una herramienta de mano diseñada para golpear. Consta de una cabeza pesada y de un mango.</a:t>
            </a:r>
          </a:p>
          <a:p>
            <a:pPr marL="137160" indent="0" algn="just" fontAlgn="base">
              <a:buNone/>
            </a:pPr>
            <a:r>
              <a:rPr lang="es-ES" sz="1400" dirty="0"/>
              <a:t>La cabeza de los mazos se diseña por lo regular con materiales blandos. Posee igual forma que un </a:t>
            </a:r>
            <a:r>
              <a:rPr lang="es-ES" sz="1400" b="1" dirty="0"/>
              <a:t>martillo</a:t>
            </a:r>
            <a:r>
              <a:rPr lang="es-ES" sz="1400" dirty="0"/>
              <a:t>, pero con tamaño y peso mayores.</a:t>
            </a:r>
            <a:endParaRPr lang="es-ES" sz="11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9147DE-E448-4784-A698-24C513DF7CB4}"/>
              </a:ext>
            </a:extLst>
          </p:cNvPr>
          <p:cNvSpPr txBox="1"/>
          <p:nvPr/>
        </p:nvSpPr>
        <p:spPr>
          <a:xfrm>
            <a:off x="125011" y="3953443"/>
            <a:ext cx="8857432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buFont typeface="Wingdings" panose="05000000000000000000" pitchFamily="2" charset="2"/>
              <a:buChar char="v"/>
            </a:pP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SEGURIDAD</a:t>
            </a:r>
            <a:endParaRPr lang="es-AR" sz="1400" dirty="0">
              <a:solidFill>
                <a:srgbClr val="FF0000"/>
              </a:solidFill>
            </a:endParaRPr>
          </a:p>
          <a:p>
            <a:pPr marL="298450" marR="93345" lvl="0" indent="-285750">
              <a:lnSpc>
                <a:spcPct val="121538"/>
              </a:lnSpc>
              <a:spcBef>
                <a:spcPts val="10"/>
              </a:spcBef>
              <a:buClr>
                <a:schemeClr val="dk1"/>
              </a:buClr>
              <a:buSzPts val="1300"/>
              <a:buFontTx/>
              <a:buChar char="-"/>
            </a:pPr>
            <a:r>
              <a:rPr lang="es-ES" sz="1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En el uso de la maza deberá asegurarse la inexistencia de obstáculos en el radio de  golpeo. </a:t>
            </a:r>
          </a:p>
          <a:p>
            <a:pPr marL="298450" marR="93345" indent="-285750">
              <a:lnSpc>
                <a:spcPct val="121538"/>
              </a:lnSpc>
              <a:spcBef>
                <a:spcPts val="10"/>
              </a:spcBef>
              <a:buClr>
                <a:schemeClr val="dk1"/>
              </a:buClr>
              <a:buSzPts val="1300"/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Antes de uso, verificar que el mango está perfectamente unido a la cabeza.</a:t>
            </a:r>
            <a:endParaRPr lang="es-ES" sz="14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marL="298450" marR="93345" indent="-285750">
              <a:lnSpc>
                <a:spcPct val="121538"/>
              </a:lnSpc>
              <a:spcBef>
                <a:spcPts val="10"/>
              </a:spcBef>
              <a:buClr>
                <a:schemeClr val="dk1"/>
              </a:buClr>
              <a:buSzPts val="1300"/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Fijado con cuñas introducidas oblicuamente respecto al eje de la cabeza del martillo.</a:t>
            </a:r>
          </a:p>
          <a:p>
            <a:pPr marL="298450" marR="93345" indent="-285750">
              <a:lnSpc>
                <a:spcPct val="121538"/>
              </a:lnSpc>
              <a:spcBef>
                <a:spcPts val="10"/>
              </a:spcBef>
              <a:buClr>
                <a:schemeClr val="dk1"/>
              </a:buClr>
              <a:buSzPts val="1300"/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Desechar mangos reforzados con cuerdas o alambre. </a:t>
            </a:r>
          </a:p>
          <a:p>
            <a:pPr marL="298450" marR="93345" indent="-285750">
              <a:lnSpc>
                <a:spcPct val="121538"/>
              </a:lnSpc>
              <a:spcBef>
                <a:spcPts val="10"/>
              </a:spcBef>
              <a:buClr>
                <a:schemeClr val="dk1"/>
              </a:buClr>
              <a:buSzPts val="1300"/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La pieza a golpear se apoya sobre una base sólida no endurecida para evitar rebotes.</a:t>
            </a:r>
          </a:p>
          <a:p>
            <a:pPr marL="298450" marR="93345" lvl="0" indent="-285750">
              <a:lnSpc>
                <a:spcPct val="121538"/>
              </a:lnSpc>
              <a:spcBef>
                <a:spcPts val="10"/>
              </a:spcBef>
              <a:buClr>
                <a:schemeClr val="dk1"/>
              </a:buClr>
              <a:buSzPts val="1300"/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Sujetar el mango por el extremo. </a:t>
            </a:r>
          </a:p>
          <a:p>
            <a:pPr marL="298450" marR="93345" lvl="0" indent="-285750">
              <a:lnSpc>
                <a:spcPct val="121538"/>
              </a:lnSpc>
              <a:spcBef>
                <a:spcPts val="10"/>
              </a:spcBef>
              <a:buClr>
                <a:schemeClr val="dk1"/>
              </a:buClr>
              <a:buSzPts val="1300"/>
              <a:buFontTx/>
              <a:buChar char="-"/>
            </a:pPr>
            <a:r>
              <a:rPr lang="es-ES" sz="14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Se protegerán los ojos con  gafas de seguridad.</a:t>
            </a:r>
          </a:p>
          <a:p>
            <a:pPr marL="298450" marR="93345" indent="-285750">
              <a:lnSpc>
                <a:spcPct val="121538"/>
              </a:lnSpc>
              <a:spcBef>
                <a:spcPts val="10"/>
              </a:spcBef>
              <a:buClr>
                <a:schemeClr val="dk1"/>
              </a:buClr>
              <a:buSzPts val="1300"/>
              <a:buFontTx/>
              <a:buChar char="-"/>
            </a:pPr>
            <a:r>
              <a:rPr lang="es-ES" sz="1400" dirty="0">
                <a:solidFill>
                  <a:schemeClr val="bg1"/>
                </a:solidFill>
              </a:rPr>
              <a:t>Guardar las herramientas en lugar seguro.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ADAB7F-B7D8-48C3-8573-AD3EB7914941}"/>
              </a:ext>
            </a:extLst>
          </p:cNvPr>
          <p:cNvSpPr txBox="1"/>
          <p:nvPr/>
        </p:nvSpPr>
        <p:spPr>
          <a:xfrm>
            <a:off x="174311" y="2293477"/>
            <a:ext cx="5189777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buFont typeface="Wingdings" panose="05000000000000000000" pitchFamily="2" charset="2"/>
              <a:buChar char="v"/>
            </a:pP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  <a:endParaRPr lang="es-AR" sz="1400" dirty="0">
              <a:solidFill>
                <a:srgbClr val="FF0000"/>
              </a:solidFill>
            </a:endParaRPr>
          </a:p>
          <a:p>
            <a:pPr marL="12700" marR="133985">
              <a:lnSpc>
                <a:spcPct val="101499"/>
              </a:lnSpc>
              <a:buClr>
                <a:schemeClr val="dk1"/>
              </a:buClr>
              <a:buSzPts val="1300"/>
            </a:pPr>
            <a:r>
              <a:rPr lang="es-ES" sz="1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-   </a:t>
            </a:r>
            <a:r>
              <a:rPr lang="es-ES" sz="1400" dirty="0">
                <a:solidFill>
                  <a:schemeClr val="bg1"/>
                </a:solidFill>
              </a:rPr>
              <a:t>Golpes en manos.</a:t>
            </a:r>
          </a:p>
          <a:p>
            <a:pPr marL="12700" marR="133985" lvl="0">
              <a:lnSpc>
                <a:spcPct val="101499"/>
              </a:lnSpc>
              <a:spcBef>
                <a:spcPts val="0"/>
              </a:spcBef>
              <a:buClr>
                <a:schemeClr val="dk1"/>
              </a:buClr>
              <a:buSzPts val="1300"/>
            </a:pPr>
            <a:r>
              <a:rPr lang="es-ES" sz="1400" dirty="0">
                <a:solidFill>
                  <a:schemeClr val="bg1"/>
                </a:solidFill>
              </a:rPr>
              <a:t>-   Lesiones oculares por proyección de partículas. </a:t>
            </a:r>
          </a:p>
          <a:p>
            <a:pPr marL="12700" marR="133985" lvl="0">
              <a:lnSpc>
                <a:spcPct val="101499"/>
              </a:lnSpc>
              <a:spcBef>
                <a:spcPts val="0"/>
              </a:spcBef>
              <a:buClr>
                <a:schemeClr val="dk1"/>
              </a:buClr>
              <a:buSzPts val="1300"/>
            </a:pPr>
            <a:r>
              <a:rPr lang="es-ES" sz="1400" dirty="0">
                <a:solidFill>
                  <a:schemeClr val="bg1"/>
                </a:solidFill>
              </a:rPr>
              <a:t>-   Golpes en diferentes partes del cuerpo por despido de la propia herramienta o del material trabajado.</a:t>
            </a:r>
          </a:p>
          <a:p>
            <a:pPr marL="12700" marR="133985" lvl="0">
              <a:lnSpc>
                <a:spcPct val="101499"/>
              </a:lnSpc>
              <a:spcBef>
                <a:spcPts val="0"/>
              </a:spcBef>
              <a:buClr>
                <a:schemeClr val="dk1"/>
              </a:buClr>
              <a:buSzPts val="1300"/>
            </a:pPr>
            <a:r>
              <a:rPr lang="es-ES" sz="1400" dirty="0">
                <a:solidFill>
                  <a:schemeClr val="bg1"/>
                </a:solidFill>
              </a:rPr>
              <a:t>-   Esguinces por sobreesfuerzos o gestos violentos. </a:t>
            </a:r>
            <a:endParaRPr lang="es-ES" sz="1400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95D2DB-56B2-4D6C-95C9-1FF9407C7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12" y="2297655"/>
            <a:ext cx="2321172" cy="1579496"/>
          </a:xfrm>
          <a:prstGeom prst="rect">
            <a:avLst/>
          </a:prstGeom>
        </p:spPr>
      </p:pic>
      <p:pic>
        <p:nvPicPr>
          <p:cNvPr id="1026" name="Picture 2" descr="Image result for maza y martillo diferencia">
            <a:extLst>
              <a:ext uri="{FF2B5EF4-FFF2-40B4-BE49-F238E27FC236}">
                <a16:creationId xmlns:a16="http://schemas.microsoft.com/office/drawing/2014/main" id="{57F5DB35-7BD7-4F67-8DF6-B9AE95BDD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14342" r="2922" b="12000"/>
          <a:stretch/>
        </p:blipFill>
        <p:spPr bwMode="auto">
          <a:xfrm>
            <a:off x="5846867" y="630751"/>
            <a:ext cx="3189629" cy="130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za">
            <a:extLst>
              <a:ext uri="{FF2B5EF4-FFF2-40B4-BE49-F238E27FC236}">
                <a16:creationId xmlns:a16="http://schemas.microsoft.com/office/drawing/2014/main" id="{A6939E05-2922-4F97-8A0C-A0C9BAB03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5901" r="3801" b="11151"/>
          <a:stretch/>
        </p:blipFill>
        <p:spPr bwMode="auto">
          <a:xfrm>
            <a:off x="7535098" y="2267217"/>
            <a:ext cx="1590566" cy="14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9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E0DE09-47B2-4156-AA5F-563F159399D6}"/>
              </a:ext>
            </a:extLst>
          </p:cNvPr>
          <p:cNvSpPr txBox="1"/>
          <p:nvPr/>
        </p:nvSpPr>
        <p:spPr>
          <a:xfrm>
            <a:off x="2255649" y="5486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s-AR" sz="2800" dirty="0"/>
              <a:t>DOBLADORA DE HIERROS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2CE438-5D9E-4D91-96F1-2D61D680B8FB}"/>
              </a:ext>
            </a:extLst>
          </p:cNvPr>
          <p:cNvSpPr txBox="1"/>
          <p:nvPr/>
        </p:nvSpPr>
        <p:spPr>
          <a:xfrm>
            <a:off x="93656" y="1062980"/>
            <a:ext cx="7509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ES" sz="1600" dirty="0"/>
              <a:t>Se utiliza para el doblado de varios materiales de fierros como máquina dobladora de fierro corrugado, máquina dobladora de hierro redondo, máquina dobladora de estribo.</a:t>
            </a:r>
            <a:endParaRPr lang="es-AR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011935-BE3E-4718-8307-FA975F5EF3BD}"/>
              </a:ext>
            </a:extLst>
          </p:cNvPr>
          <p:cNvSpPr txBox="1"/>
          <p:nvPr/>
        </p:nvSpPr>
        <p:spPr>
          <a:xfrm>
            <a:off x="117959" y="3690086"/>
            <a:ext cx="8576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buFont typeface="Wingdings" panose="05000000000000000000" pitchFamily="2" charset="2"/>
              <a:buChar char="v"/>
            </a:pP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SEGURIDAD: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 Orden y limpieza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Las dobladoras mecánicas serán revisadas semanalmente.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Tendrán conectada a tierra todas sus partes metálicas, en prevención del riesgo eléctrico.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La manguera de alimentación eléctrica de la dobladora se llevará hasta donde esté enterrada para evitar los deterioros por roce y aplastamiento 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Se acotará un área durante las maniobras de doblado para evitar que se realicen tareas y acopios en el área sujeta al riesgo de golpes.</a:t>
            </a:r>
          </a:p>
          <a:p>
            <a:pPr marL="12700" algn="just"/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E3D3A5-F08E-49C1-8D96-6A8592C14508}"/>
              </a:ext>
            </a:extLst>
          </p:cNvPr>
          <p:cNvSpPr txBox="1"/>
          <p:nvPr/>
        </p:nvSpPr>
        <p:spPr>
          <a:xfrm>
            <a:off x="117959" y="2176089"/>
            <a:ext cx="5414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RIESGOS:</a:t>
            </a:r>
            <a:endParaRPr lang="es-ES" dirty="0">
              <a:solidFill>
                <a:srgbClr val="FF0000"/>
              </a:solidFill>
            </a:endParaRP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Atrapamientos.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Cortes por el manejo de barras de acero.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Golpes por las barras de acero (rotura incontrolada).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Contactos con la energía eléctrica.</a:t>
            </a:r>
          </a:p>
        </p:txBody>
      </p:sp>
      <p:pic>
        <p:nvPicPr>
          <p:cNvPr id="3074" name="Picture 2" descr="Image result for dobladora hierros manual">
            <a:extLst>
              <a:ext uri="{FF2B5EF4-FFF2-40B4-BE49-F238E27FC236}">
                <a16:creationId xmlns:a16="http://schemas.microsoft.com/office/drawing/2014/main" id="{D8366C18-94A5-4C4D-8BE8-17D353E51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07" y="2136600"/>
            <a:ext cx="1998737" cy="14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obladora de hierros electrica">
            <a:extLst>
              <a:ext uri="{FF2B5EF4-FFF2-40B4-BE49-F238E27FC236}">
                <a16:creationId xmlns:a16="http://schemas.microsoft.com/office/drawing/2014/main" id="{A6A10993-2596-4902-8EA6-FC59639E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2967" b="13784"/>
          <a:stretch/>
        </p:blipFill>
        <p:spPr bwMode="auto">
          <a:xfrm>
            <a:off x="5148064" y="2143830"/>
            <a:ext cx="1586660" cy="15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3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27C785C-96AC-427F-A888-8D37F8E3A680}"/>
              </a:ext>
            </a:extLst>
          </p:cNvPr>
          <p:cNvSpPr txBox="1"/>
          <p:nvPr/>
        </p:nvSpPr>
        <p:spPr>
          <a:xfrm>
            <a:off x="3234428" y="645588"/>
            <a:ext cx="238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s-AR" sz="2800" dirty="0"/>
              <a:t>AMOLADORA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E306B5-CC5F-44F5-B319-201CA182850D}"/>
              </a:ext>
            </a:extLst>
          </p:cNvPr>
          <p:cNvSpPr txBox="1"/>
          <p:nvPr/>
        </p:nvSpPr>
        <p:spPr>
          <a:xfrm>
            <a:off x="214703" y="1168808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ES" sz="1400" dirty="0"/>
              <a:t>Máquina muy versátil, en lo que se refiere a los trabajos que permite realizar (corte, pulido, ranurado, lijado) y en cuanto a los materiales con los que se mantiene contacto durante su uso (piedra, madera, cemento, productos metálicos).</a:t>
            </a:r>
            <a:endParaRPr lang="es-AR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2D288D3-FE9A-4E4B-A71D-D251443BB880}"/>
              </a:ext>
            </a:extLst>
          </p:cNvPr>
          <p:cNvSpPr txBox="1"/>
          <p:nvPr/>
        </p:nvSpPr>
        <p:spPr>
          <a:xfrm>
            <a:off x="265037" y="2036200"/>
            <a:ext cx="6366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r>
              <a:rPr lang="es-ES" sz="1600" dirty="0">
                <a:solidFill>
                  <a:schemeClr val="bg1"/>
                </a:solidFill>
              </a:rPr>
              <a:t>- Riesgos eléctricos.</a:t>
            </a:r>
          </a:p>
          <a:p>
            <a:r>
              <a:rPr lang="es-ES" sz="1600" dirty="0">
                <a:solidFill>
                  <a:schemeClr val="bg1"/>
                </a:solidFill>
              </a:rPr>
              <a:t>- Caídas debido algún movimiento brusco de la máquina.</a:t>
            </a:r>
          </a:p>
          <a:p>
            <a:r>
              <a:rPr lang="es-ES" sz="1600" dirty="0">
                <a:solidFill>
                  <a:schemeClr val="bg1"/>
                </a:solidFill>
              </a:rPr>
              <a:t>- Cortes directos. Amputaciones.</a:t>
            </a:r>
          </a:p>
          <a:p>
            <a:r>
              <a:rPr lang="es-ES" sz="1600" dirty="0">
                <a:solidFill>
                  <a:schemeClr val="bg1"/>
                </a:solidFill>
              </a:rPr>
              <a:t>- Quemaduras.</a:t>
            </a:r>
          </a:p>
          <a:p>
            <a:r>
              <a:rPr lang="es-ES" sz="1600" dirty="0">
                <a:solidFill>
                  <a:schemeClr val="bg1"/>
                </a:solidFill>
              </a:rPr>
              <a:t>- Inhalación de polvo u otros residuos.</a:t>
            </a:r>
          </a:p>
          <a:p>
            <a:r>
              <a:rPr lang="es-ES" sz="1600" dirty="0">
                <a:solidFill>
                  <a:schemeClr val="bg1"/>
                </a:solidFill>
              </a:rPr>
              <a:t>- Altos niveles de ruido que pueden perjudicar los oídos.</a:t>
            </a:r>
          </a:p>
          <a:p>
            <a:r>
              <a:rPr lang="es-ES" sz="1600" dirty="0">
                <a:solidFill>
                  <a:schemeClr val="bg1"/>
                </a:solidFill>
              </a:rPr>
              <a:t>- Proyección de material.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F3A3CD-8586-4AC2-AFD1-F0DFB2CB1B36}"/>
              </a:ext>
            </a:extLst>
          </p:cNvPr>
          <p:cNvSpPr txBox="1"/>
          <p:nvPr/>
        </p:nvSpPr>
        <p:spPr>
          <a:xfrm>
            <a:off x="2434031" y="4253107"/>
            <a:ext cx="66112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SEGURIDAD</a:t>
            </a:r>
          </a:p>
          <a:p>
            <a:r>
              <a:rPr lang="es-ES" sz="1600" dirty="0">
                <a:solidFill>
                  <a:schemeClr val="bg1"/>
                </a:solidFill>
              </a:rPr>
              <a:t>- Correcta elección de la máquina, complementos, discos, según el trabajo a realizar.</a:t>
            </a: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- Montar correctamente el disco.</a:t>
            </a: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- Capacitación del operario.</a:t>
            </a: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- Utilizar la amoladora en lugares seguros y sin posturas extrañas.</a:t>
            </a: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- Uso de elementos de protección personal adecuado: gafas, protección para oídos, mascarillas antipolvo, guantes de trabajo.</a:t>
            </a: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-  No utilizarla sin el cubre disco.</a:t>
            </a:r>
            <a:endParaRPr lang="es-ES" sz="1400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amoladora1blog">
            <a:extLst>
              <a:ext uri="{FF2B5EF4-FFF2-40B4-BE49-F238E27FC236}">
                <a16:creationId xmlns:a16="http://schemas.microsoft.com/office/drawing/2014/main" id="{E6B700A3-09A8-4B01-BC72-DFE66ED7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41" y="2164928"/>
            <a:ext cx="3139322" cy="20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artes amoladora">
            <a:extLst>
              <a:ext uri="{FF2B5EF4-FFF2-40B4-BE49-F238E27FC236}">
                <a16:creationId xmlns:a16="http://schemas.microsoft.com/office/drawing/2014/main" id="{0241049F-99F7-47AF-9746-F64E187A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" y="4570589"/>
            <a:ext cx="2371108" cy="19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8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1E88A3-5E86-4220-8FE1-CEC3E58B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32656"/>
            <a:ext cx="5616624" cy="279939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AB3242F-0E9A-42C5-9C28-8F23AC7DAA4C}"/>
              </a:ext>
            </a:extLst>
          </p:cNvPr>
          <p:cNvSpPr/>
          <p:nvPr/>
        </p:nvSpPr>
        <p:spPr>
          <a:xfrm>
            <a:off x="395537" y="3455396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Trebuchet MS" panose="020B0603020202020204" pitchFamily="34" charset="0"/>
              </a:rPr>
              <a:t>Una de las causas más comunes de accidentes es el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uso del disco para cortar madera </a:t>
            </a:r>
            <a:r>
              <a:rPr lang="es-ES" dirty="0">
                <a:solidFill>
                  <a:schemeClr val="bg1"/>
                </a:solidFill>
                <a:latin typeface="Trebuchet MS" panose="020B0603020202020204" pitchFamily="34" charset="0"/>
              </a:rPr>
              <a:t>sin que la amoladora se encuentre amurada.</a:t>
            </a:r>
          </a:p>
          <a:p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Trebuchet MS" panose="020B0603020202020204" pitchFamily="34" charset="0"/>
              </a:rPr>
              <a:t>No utilizar la amoladora angular como estacionaria o para trabajos que no estén indicados, como por ejemplo el corte de madera.</a:t>
            </a:r>
          </a:p>
        </p:txBody>
      </p:sp>
      <p:pic>
        <p:nvPicPr>
          <p:cNvPr id="4098" name="Picture 2" descr="Image result for disco de madera para amoladora">
            <a:extLst>
              <a:ext uri="{FF2B5EF4-FFF2-40B4-BE49-F238E27FC236}">
                <a16:creationId xmlns:a16="http://schemas.microsoft.com/office/drawing/2014/main" id="{FEBC9B58-1780-4A51-AD71-726D3C5C6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r="17240" b="6761"/>
          <a:stretch/>
        </p:blipFill>
        <p:spPr bwMode="auto">
          <a:xfrm>
            <a:off x="6156176" y="3385908"/>
            <a:ext cx="2376264" cy="24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gno más 5">
            <a:extLst>
              <a:ext uri="{FF2B5EF4-FFF2-40B4-BE49-F238E27FC236}">
                <a16:creationId xmlns:a16="http://schemas.microsoft.com/office/drawing/2014/main" id="{C517A4D8-AEA3-420B-8670-E2641FEC4760}"/>
              </a:ext>
            </a:extLst>
          </p:cNvPr>
          <p:cNvSpPr/>
          <p:nvPr/>
        </p:nvSpPr>
        <p:spPr>
          <a:xfrm rot="2528081">
            <a:off x="5057710" y="2262697"/>
            <a:ext cx="4573195" cy="4706506"/>
          </a:xfrm>
          <a:prstGeom prst="mathPlus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81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87964D9-7C56-45E5-AD24-06B73B033D31}"/>
              </a:ext>
            </a:extLst>
          </p:cNvPr>
          <p:cNvSpPr txBox="1"/>
          <p:nvPr/>
        </p:nvSpPr>
        <p:spPr>
          <a:xfrm>
            <a:off x="2654195" y="624938"/>
            <a:ext cx="317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s-AR" sz="2800" dirty="0"/>
              <a:t>SIERRA CIRCULAR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83F84D-773D-44B7-B8DE-9EA70E73B0D3}"/>
              </a:ext>
            </a:extLst>
          </p:cNvPr>
          <p:cNvSpPr txBox="1"/>
          <p:nvPr/>
        </p:nvSpPr>
        <p:spPr>
          <a:xfrm>
            <a:off x="11905" y="1163296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ES" sz="1400" dirty="0"/>
              <a:t>Herramienta portátil diseñada para realizar cortes longitudinales o transversales rectos para trabajos de carpintería, e incluso pueden cortar prácticamente cualquier material si se cuenta con el tipo de hoja adecuada.</a:t>
            </a:r>
            <a:endParaRPr lang="es-AR" sz="1400" dirty="0"/>
          </a:p>
        </p:txBody>
      </p:sp>
      <p:pic>
        <p:nvPicPr>
          <p:cNvPr id="2050" name="Picture 2" descr="Image result for sierra circular uso">
            <a:extLst>
              <a:ext uri="{FF2B5EF4-FFF2-40B4-BE49-F238E27FC236}">
                <a16:creationId xmlns:a16="http://schemas.microsoft.com/office/drawing/2014/main" id="{0E34121D-EF21-4D4F-AC70-4870B9A46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4636" b="16963"/>
          <a:stretch/>
        </p:blipFill>
        <p:spPr bwMode="auto">
          <a:xfrm>
            <a:off x="6472988" y="2060848"/>
            <a:ext cx="2671012" cy="247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781A1B3-B814-491F-B93B-A36EB8D902BC}"/>
              </a:ext>
            </a:extLst>
          </p:cNvPr>
          <p:cNvSpPr txBox="1"/>
          <p:nvPr/>
        </p:nvSpPr>
        <p:spPr>
          <a:xfrm>
            <a:off x="263933" y="2281497"/>
            <a:ext cx="6696744" cy="233910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Proyección de partículas y polvo.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Descarga eléctrica.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Rotura del disco.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Cortes y amputaciones.</a:t>
            </a:r>
          </a:p>
          <a:p>
            <a:pPr marL="285750" indent="-285750" fontAlgn="base">
              <a:buFontTx/>
              <a:buChar char="-"/>
            </a:pPr>
            <a:endParaRPr lang="es-ES" sz="1600" dirty="0">
              <a:solidFill>
                <a:schemeClr val="bg1"/>
              </a:solidFill>
            </a:endParaRPr>
          </a:p>
          <a:p>
            <a:pPr marL="285750" indent="-285750" fontAlgn="base">
              <a:buFontTx/>
              <a:buChar char="-"/>
            </a:pPr>
            <a:endParaRPr lang="es-ES" sz="1600" dirty="0">
              <a:solidFill>
                <a:schemeClr val="bg1"/>
              </a:solidFill>
            </a:endParaRPr>
          </a:p>
          <a:p>
            <a:pPr fontAlgn="base"/>
            <a:endParaRPr lang="es-ES" sz="1600" dirty="0">
              <a:solidFill>
                <a:schemeClr val="bg1"/>
              </a:solidFill>
            </a:endParaRP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 </a:t>
            </a:r>
          </a:p>
          <a:p>
            <a:pPr fontAlgn="base"/>
            <a:endParaRPr lang="es-ES" sz="1600" dirty="0">
              <a:solidFill>
                <a:schemeClr val="bg1"/>
              </a:solidFill>
            </a:endParaRP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Golpes por objetos.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Abrasiones y atrapamientos.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Sobreesfuerzos.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Ruido ambiental.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9C11E1-2636-42B3-9B03-6B5C34DF7A10}"/>
              </a:ext>
            </a:extLst>
          </p:cNvPr>
          <p:cNvSpPr txBox="1"/>
          <p:nvPr/>
        </p:nvSpPr>
        <p:spPr>
          <a:xfrm>
            <a:off x="194994" y="3861048"/>
            <a:ext cx="80884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SEGURIDAD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Antes de comenzar el trabajo se comprobará el estado del disco.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Comprobar que no está anulada la conexión a tierra.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El disco debe estar protegido durante el corte (carcasa bajada).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Extraer previamente clavos o partes metálicas.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No se ubicarán a las distancias inferiores a tres metros del borde de los forjados. 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La alimentación eléctrica se realizará mediante mangueras antihumedad.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Se prohíbe ubicar la sierra circular sobre lugares encharcados, para evitar los riesgos por caídas y contactos eléctricos.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Limpiar productos procedentes de los cortes.</a:t>
            </a:r>
          </a:p>
          <a:p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6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8ABE420A-7CA8-4F88-A27A-68413BAC0678}"/>
              </a:ext>
            </a:extLst>
          </p:cNvPr>
          <p:cNvSpPr txBox="1">
            <a:spLocks/>
          </p:cNvSpPr>
          <p:nvPr/>
        </p:nvSpPr>
        <p:spPr>
          <a:xfrm>
            <a:off x="533865" y="1124744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300" dirty="0"/>
              <a:t>OBJETIVOS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6F7760-5293-499E-89EB-3FEC8DE717E2}"/>
              </a:ext>
            </a:extLst>
          </p:cNvPr>
          <p:cNvSpPr txBox="1"/>
          <p:nvPr/>
        </p:nvSpPr>
        <p:spPr>
          <a:xfrm>
            <a:off x="251520" y="2420888"/>
            <a:ext cx="8712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chemeClr val="bg1"/>
                </a:solidFill>
              </a:rPr>
              <a:t> Informar al usuario sobre medidas y normas que se deben cumplir al trabajar con máquinas y herramientas.</a:t>
            </a:r>
          </a:p>
          <a:p>
            <a:endParaRPr lang="es-AR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chemeClr val="bg1"/>
                </a:solidFill>
              </a:rPr>
              <a:t> Capacitar en el uso correcto de máquinas y herramientas.</a:t>
            </a:r>
          </a:p>
          <a:p>
            <a:endParaRPr lang="es-AR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chemeClr val="bg1"/>
                </a:solidFill>
              </a:rPr>
              <a:t> Dar a conocer los riesgos de una inapropiada manipulación de máquinas y herramientas.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AR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AR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AR" sz="2400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0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F50D7F7-39F3-4943-BC9F-B5FECB6B9E86}"/>
              </a:ext>
            </a:extLst>
          </p:cNvPr>
          <p:cNvSpPr txBox="1"/>
          <p:nvPr/>
        </p:nvSpPr>
        <p:spPr>
          <a:xfrm>
            <a:off x="319719" y="1196752"/>
            <a:ext cx="54764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 PROTECCION DE LA MÁQUINA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Tx/>
              <a:buChar char="-"/>
            </a:pPr>
            <a:r>
              <a:rPr lang="es-ES" sz="1600" dirty="0">
                <a:solidFill>
                  <a:schemeClr val="bg1"/>
                </a:solidFill>
              </a:rPr>
              <a:t>Carcasa de cubrición del disco</a:t>
            </a:r>
          </a:p>
          <a:p>
            <a:pPr marL="285750" indent="-285750" fontAlgn="base">
              <a:buFontTx/>
              <a:buChar char="-"/>
            </a:pPr>
            <a:r>
              <a:rPr lang="es-ES" sz="1600" dirty="0">
                <a:solidFill>
                  <a:schemeClr val="bg1"/>
                </a:solidFill>
              </a:rPr>
              <a:t>Cuchillo divisor del corte</a:t>
            </a:r>
          </a:p>
          <a:p>
            <a:pPr marL="285750" indent="-285750" fontAlgn="base">
              <a:buFontTx/>
              <a:buChar char="-"/>
            </a:pPr>
            <a:r>
              <a:rPr lang="es-ES" sz="1600" dirty="0">
                <a:solidFill>
                  <a:schemeClr val="bg1"/>
                </a:solidFill>
              </a:rPr>
              <a:t>Empujador de la pieza a cortar y guía, </a:t>
            </a:r>
          </a:p>
          <a:p>
            <a:pPr marL="285750" indent="-285750" fontAlgn="base">
              <a:buFontTx/>
              <a:buChar char="-"/>
            </a:pPr>
            <a:r>
              <a:rPr lang="es-ES" sz="1600" dirty="0">
                <a:solidFill>
                  <a:schemeClr val="bg1"/>
                </a:solidFill>
              </a:rPr>
              <a:t>Carcasa de protección de las transmisiones por polea, </a:t>
            </a:r>
          </a:p>
          <a:p>
            <a:pPr marL="285750" indent="-285750" fontAlgn="base">
              <a:buFontTx/>
              <a:buChar char="-"/>
            </a:pPr>
            <a:r>
              <a:rPr lang="es-ES" sz="1600" dirty="0">
                <a:solidFill>
                  <a:schemeClr val="bg1"/>
                </a:solidFill>
              </a:rPr>
              <a:t>Interruptor eléctrico estanco y toma de tierra debiendo estar ésta incluida en el mismo cable de alimentación.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E2BAA2-5F01-4A59-8A1A-ED16E7A3544E}"/>
              </a:ext>
            </a:extLst>
          </p:cNvPr>
          <p:cNvSpPr txBox="1"/>
          <p:nvPr/>
        </p:nvSpPr>
        <p:spPr>
          <a:xfrm>
            <a:off x="323527" y="3789040"/>
            <a:ext cx="82661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DISPOSITIVO DE SEGURIDAD DE PARA EN SECO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Cuando la sierra entra en contacto con alguna parte del cuerpo del usuario, un mecanismo retira el disco de su posición. El mecanismo accionado por aire comprimido retrae y detiene el disco casi al instante.</a:t>
            </a:r>
          </a:p>
          <a:p>
            <a:pPr marL="137160" indent="0">
              <a:buNone/>
            </a:pPr>
            <a:endParaRPr lang="es-ES" sz="1600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7" name="Imagen 6" descr="Image result for sierra circular partes">
            <a:extLst>
              <a:ext uri="{FF2B5EF4-FFF2-40B4-BE49-F238E27FC236}">
                <a16:creationId xmlns:a16="http://schemas.microsoft.com/office/drawing/2014/main" id="{1FF63669-592A-4C03-8920-D7F69A4748B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" t="48863" r="1098" b="5960"/>
          <a:stretch/>
        </p:blipFill>
        <p:spPr bwMode="auto">
          <a:xfrm>
            <a:off x="5510515" y="1196752"/>
            <a:ext cx="3635895" cy="2616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925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E3F5E8B-2F12-43F3-9DBA-15B679F24369}"/>
              </a:ext>
            </a:extLst>
          </p:cNvPr>
          <p:cNvSpPr txBox="1"/>
          <p:nvPr/>
        </p:nvSpPr>
        <p:spPr>
          <a:xfrm>
            <a:off x="2195736" y="522404"/>
            <a:ext cx="455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s-AR" sz="2800" dirty="0"/>
              <a:t>TALADRO ELÉCTRICO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F76783-A61D-49C1-9C84-B41941ADA10C}"/>
              </a:ext>
            </a:extLst>
          </p:cNvPr>
          <p:cNvSpPr txBox="1"/>
          <p:nvPr/>
        </p:nvSpPr>
        <p:spPr>
          <a:xfrm>
            <a:off x="66680" y="1147580"/>
            <a:ext cx="5729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ES" sz="1400" dirty="0"/>
              <a:t>El taladro es una máquina que nos permite hacer agujeros debido al movimiento de rotación (en ocasiones combinados con percusión) que adquiere la broca sujeta en su cabezal.</a:t>
            </a:r>
            <a:endParaRPr lang="es-AR" sz="1400" dirty="0"/>
          </a:p>
          <a:p>
            <a:pPr marL="12700" algn="just"/>
            <a:endParaRPr lang="es-AR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86CA32-D675-489F-B557-68FE683ADCFD}"/>
              </a:ext>
            </a:extLst>
          </p:cNvPr>
          <p:cNvSpPr txBox="1"/>
          <p:nvPr/>
        </p:nvSpPr>
        <p:spPr>
          <a:xfrm>
            <a:off x="150301" y="2218896"/>
            <a:ext cx="6077884" cy="160043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Golpes y/o cortes tanto con la propia máquina como con el material a taladrar.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Atrapamientos con partes móviles de la máquina.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Proyección de fragmentos o partículas (virutas, esquirlas)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Contactos eléctricos.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97442-EEB1-4210-963F-C0D510512F8A}"/>
              </a:ext>
            </a:extLst>
          </p:cNvPr>
          <p:cNvSpPr txBox="1"/>
          <p:nvPr/>
        </p:nvSpPr>
        <p:spPr>
          <a:xfrm>
            <a:off x="82446" y="4022317"/>
            <a:ext cx="9159952" cy="23391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SEGURIDAD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Comprobar el estado de la máquina (protecciones, aislamiento, útiles).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Indumentaria adecuada y evitar accesorios que puedan engancharse en partes móviles.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Pieza a taladrar firmemente sujeta.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Broca adecuada y correctamente fijada al portaherramientas. 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Trabajos a más de 3,5 metros del suelo sólo se efectuarán si se utiliza cinturón de seguridad.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Realizar operaciones de comprobación, ajuste y mantenimiento con el taladro parado. 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Retirar las virutas periódicamente.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 Siempre que se tenga que abandonar el taladro, pararlo, y desconectarlo de la red eléctrica. </a:t>
            </a:r>
          </a:p>
        </p:txBody>
      </p:sp>
      <p:pic>
        <p:nvPicPr>
          <p:cNvPr id="5122" name="Picture 2" descr="Image result for taladro electrico">
            <a:extLst>
              <a:ext uri="{FF2B5EF4-FFF2-40B4-BE49-F238E27FC236}">
                <a16:creationId xmlns:a16="http://schemas.microsoft.com/office/drawing/2014/main" id="{6A952C27-B3BE-4552-B4EE-56AB0B87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77" y="1319879"/>
            <a:ext cx="2363835" cy="23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66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8A20ABD-8E0F-4B84-9377-2D27433B365A}"/>
              </a:ext>
            </a:extLst>
          </p:cNvPr>
          <p:cNvSpPr txBox="1"/>
          <p:nvPr/>
        </p:nvSpPr>
        <p:spPr>
          <a:xfrm>
            <a:off x="2560819" y="601524"/>
            <a:ext cx="278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s-AR" sz="2800" dirty="0"/>
              <a:t>HORMIGONERA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40F882-90E9-41B4-8C92-8BE5A53FC4DE}"/>
              </a:ext>
            </a:extLst>
          </p:cNvPr>
          <p:cNvSpPr txBox="1"/>
          <p:nvPr/>
        </p:nvSpPr>
        <p:spPr>
          <a:xfrm>
            <a:off x="107504" y="112474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 algn="just" fontAlgn="base">
              <a:buNone/>
            </a:pPr>
            <a:r>
              <a:rPr lang="es-ES" sz="1400" dirty="0"/>
              <a:t>Es una máquina utilizada para la fabricación de morteros y hormigón. </a:t>
            </a:r>
          </a:p>
          <a:p>
            <a:pPr marL="137160" indent="0" algn="just" fontAlgn="base">
              <a:buNone/>
            </a:pPr>
            <a:r>
              <a:rPr lang="es-ES" sz="1400" dirty="0"/>
              <a:t>Está compuesta de un chasis y un recipiente cilíndrico que se hace girar con la fuerza transmitida por un motor eléctrico o de gasolina.</a:t>
            </a:r>
          </a:p>
          <a:p>
            <a:pPr marL="12700" algn="just"/>
            <a:endParaRPr lang="es-AR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814A56-C7DF-4E29-92A4-170F23644D02}"/>
              </a:ext>
            </a:extLst>
          </p:cNvPr>
          <p:cNvSpPr txBox="1"/>
          <p:nvPr/>
        </p:nvSpPr>
        <p:spPr>
          <a:xfrm>
            <a:off x="142071" y="2078851"/>
            <a:ext cx="51845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Atrapamientos en partes móviles.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Descargas eléctricas.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Sobreesfuerzos.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Golpes por elementos móviles.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Polvo ambiental.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Vuelcos y atropellos al transportarla.</a:t>
            </a: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B0279B-C8A5-400E-8EA3-04160919D659}"/>
              </a:ext>
            </a:extLst>
          </p:cNvPr>
          <p:cNvSpPr txBox="1"/>
          <p:nvPr/>
        </p:nvSpPr>
        <p:spPr>
          <a:xfrm>
            <a:off x="141360" y="4081746"/>
            <a:ext cx="89826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SEGURIDAD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Comprobar estado de cables, palanca, accesorios y dispositivos de seguridad.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Situada en una superficie llana y horizontal.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Las partes móviles estarán protegidas por carcasas.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Deberá tener toma de tierra conectada a la general.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No introducir el brazo o la pala en el tambor con movimiento.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Inmovilizada por el mecanismo correspondiente una vez terminados los trabajos.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No se ubicará a distancias inferiores a tres metros del borde de excavación, para evitar riesgos de caída a otro nivel.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partes hormigonera">
            <a:extLst>
              <a:ext uri="{FF2B5EF4-FFF2-40B4-BE49-F238E27FC236}">
                <a16:creationId xmlns:a16="http://schemas.microsoft.com/office/drawing/2014/main" id="{81CDFEA0-E250-4125-A9BB-8B9C6AA1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84" y="2311119"/>
            <a:ext cx="3830245" cy="1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hormigonera de obra">
            <a:extLst>
              <a:ext uri="{FF2B5EF4-FFF2-40B4-BE49-F238E27FC236}">
                <a16:creationId xmlns:a16="http://schemas.microsoft.com/office/drawing/2014/main" id="{06F4C2E2-4605-4CD5-848D-F24F8697A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91" y="545326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7CC8C-3AA7-40E3-A8A3-8E60B919D8DD}"/>
              </a:ext>
            </a:extLst>
          </p:cNvPr>
          <p:cNvSpPr txBox="1"/>
          <p:nvPr/>
        </p:nvSpPr>
        <p:spPr>
          <a:xfrm>
            <a:off x="373585" y="1655041"/>
            <a:ext cx="85689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PROTECCIONES COLECTIVAS: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Mediante una carcasa metálica para proteger los órganos de transmisión y evitar los riesgos de atrapamiento.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Deberán estar dotadas de freno de basculamiento del bombo.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Las carcasas y demás partes metálicas de las hormigoneras, estarán conectadas a tierra.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Deberán de disponer de un botón de paro de emergencia.</a:t>
            </a:r>
          </a:p>
          <a:p>
            <a:pPr marL="137160" fontAlgn="base"/>
            <a:endParaRPr lang="es-ES" sz="1600" dirty="0">
              <a:solidFill>
                <a:schemeClr val="bg1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DE PROTECCIÓN INDIVIDUAL</a:t>
            </a:r>
          </a:p>
          <a:p>
            <a:pPr fontAlgn="base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Casco de seguridad.</a:t>
            </a:r>
          </a:p>
          <a:p>
            <a:pPr fontAlgn="base"/>
            <a:r>
              <a:rPr lang="es-ES" sz="1600" dirty="0">
                <a:solidFill>
                  <a:schemeClr val="bg1"/>
                </a:solidFill>
              </a:rPr>
              <a:t>- Gafas de seguridad antipolvo y guantes de goma o P.V.C.</a:t>
            </a:r>
          </a:p>
          <a:p>
            <a:pPr fontAlgn="base"/>
            <a:endParaRPr lang="es-ES" sz="1600" dirty="0">
              <a:solidFill>
                <a:schemeClr val="bg1"/>
              </a:solidFill>
            </a:endParaRPr>
          </a:p>
          <a:p>
            <a:pPr fontAlgn="base"/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hormigonera maquina">
            <a:extLst>
              <a:ext uri="{FF2B5EF4-FFF2-40B4-BE49-F238E27FC236}">
                <a16:creationId xmlns:a16="http://schemas.microsoft.com/office/drawing/2014/main" id="{EB5314C7-A04A-4273-8BC4-7B3B3933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60" y="3486311"/>
            <a:ext cx="2942456" cy="29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1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90;p50">
            <a:extLst>
              <a:ext uri="{FF2B5EF4-FFF2-40B4-BE49-F238E27FC236}">
                <a16:creationId xmlns:a16="http://schemas.microsoft.com/office/drawing/2014/main" id="{3F2CF457-B9DC-4032-8083-9EB9054C8891}"/>
              </a:ext>
            </a:extLst>
          </p:cNvPr>
          <p:cNvSpPr txBox="1">
            <a:spLocks/>
          </p:cNvSpPr>
          <p:nvPr/>
        </p:nvSpPr>
        <p:spPr>
          <a:xfrm>
            <a:off x="212531" y="647370"/>
            <a:ext cx="6048672" cy="579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7125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ts val="3600"/>
              <a:buFont typeface="Garamond"/>
              <a:buNone/>
            </a:pPr>
            <a:r>
              <a:rPr lang="en-US" dirty="0">
                <a:latin typeface="Trebuchet MS" panose="020B0603020202020204" pitchFamily="34" charset="0"/>
                <a:ea typeface="Garamond"/>
                <a:cs typeface="Garamond"/>
                <a:sym typeface="Garamond"/>
              </a:rPr>
              <a:t>VIBRADORES DE HORMIGÓN</a:t>
            </a:r>
          </a:p>
        </p:txBody>
      </p:sp>
      <p:sp>
        <p:nvSpPr>
          <p:cNvPr id="9" name="Google Shape;493;p50">
            <a:extLst>
              <a:ext uri="{FF2B5EF4-FFF2-40B4-BE49-F238E27FC236}">
                <a16:creationId xmlns:a16="http://schemas.microsoft.com/office/drawing/2014/main" id="{BBF7E1D5-6FFC-4BB8-948D-F119134DB795}"/>
              </a:ext>
            </a:extLst>
          </p:cNvPr>
          <p:cNvSpPr txBox="1"/>
          <p:nvPr/>
        </p:nvSpPr>
        <p:spPr>
          <a:xfrm>
            <a:off x="458557" y="1274554"/>
            <a:ext cx="5553603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Es una máquina diseñada para homogeneizar el hormigón fresco vertido en obra.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ECF36F-F865-4DD8-958F-0109A4FBE8BD}"/>
              </a:ext>
            </a:extLst>
          </p:cNvPr>
          <p:cNvSpPr txBox="1"/>
          <p:nvPr/>
        </p:nvSpPr>
        <p:spPr>
          <a:xfrm>
            <a:off x="268461" y="2026540"/>
            <a:ext cx="50783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pPr marL="295910" indent="-292735">
              <a:spcBef>
                <a:spcPts val="50"/>
              </a:spcBef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Salpicadura de lechada en ojos.</a:t>
            </a:r>
          </a:p>
          <a:p>
            <a:pPr marL="295910" indent="-292735">
              <a:spcBef>
                <a:spcPts val="50"/>
              </a:spcBef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Proyección de partículas.</a:t>
            </a:r>
          </a:p>
          <a:p>
            <a:pPr marL="295910" indent="-292735">
              <a:spcBef>
                <a:spcPts val="50"/>
              </a:spcBef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Contacto eléctrico directo o indirecto</a:t>
            </a:r>
          </a:p>
          <a:p>
            <a:pPr marL="295910" indent="-292735">
              <a:spcBef>
                <a:spcPts val="50"/>
              </a:spcBef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Contacto con sustancias corrosivas.</a:t>
            </a:r>
          </a:p>
          <a:p>
            <a:pPr marL="295910" indent="-292735">
              <a:spcBef>
                <a:spcPts val="50"/>
              </a:spcBef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Exposición a vibraciones.</a:t>
            </a:r>
          </a:p>
          <a:p>
            <a:pPr marL="295910" indent="-292735">
              <a:spcBef>
                <a:spcPts val="50"/>
              </a:spcBef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Sobreesfuerzos por posturas forzadas.</a:t>
            </a:r>
          </a:p>
        </p:txBody>
      </p:sp>
      <p:pic>
        <p:nvPicPr>
          <p:cNvPr id="14" name="Google Shape;561;p55">
            <a:extLst>
              <a:ext uri="{FF2B5EF4-FFF2-40B4-BE49-F238E27FC236}">
                <a16:creationId xmlns:a16="http://schemas.microsoft.com/office/drawing/2014/main" id="{AA69E24A-3D0D-4FB6-8229-D371C7FCF2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4208" y="506668"/>
            <a:ext cx="2561393" cy="20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510;p52">
            <a:extLst>
              <a:ext uri="{FF2B5EF4-FFF2-40B4-BE49-F238E27FC236}">
                <a16:creationId xmlns:a16="http://schemas.microsoft.com/office/drawing/2014/main" id="{A97DA87D-6A1D-4FAC-AAE6-0A2249EC5F69}"/>
              </a:ext>
            </a:extLst>
          </p:cNvPr>
          <p:cNvSpPr txBox="1"/>
          <p:nvPr/>
        </p:nvSpPr>
        <p:spPr>
          <a:xfrm>
            <a:off x="338014" y="4122230"/>
            <a:ext cx="8467972" cy="273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noAutofit/>
          </a:bodyPr>
          <a:lstStyle/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rPr>
              <a:t>MEDIDAS DE SEGURIDAD</a:t>
            </a:r>
          </a:p>
          <a:p>
            <a:pPr marL="295910" lvl="0" indent="-283210"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Operar la máquina desde plataforma de trabajo firme.</a:t>
            </a:r>
          </a:p>
          <a:p>
            <a:pPr marL="295910" lvl="0" indent="-283210"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Proteger el cable de alimentación si discurre por zonas de  paso</a:t>
            </a:r>
          </a:p>
          <a:p>
            <a:pPr marL="295910" lvl="0" indent="-283210">
              <a:lnSpc>
                <a:spcPct val="117586"/>
              </a:lnSpc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Verificar que el motor, la manguera de transmisión y el cabezal no presenten daños o desgaste excesivo.</a:t>
            </a:r>
          </a:p>
          <a:p>
            <a:pPr marL="295910" marR="146050" lvl="0" indent="-283210"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Verificar las condiciones eléctricas de la máquina (estado  de los conductores, protecciones, </a:t>
            </a:r>
            <a:r>
              <a:rPr lang="es-AR" sz="1600" dirty="0" err="1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etc</a:t>
            </a: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)</a:t>
            </a:r>
          </a:p>
          <a:p>
            <a:pPr marL="295910" lvl="0" indent="-283210">
              <a:lnSpc>
                <a:spcPct val="117586"/>
              </a:lnSpc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Utilización de EPP</a:t>
            </a:r>
          </a:p>
          <a:p>
            <a:pPr marL="295910" lvl="0" indent="-283210">
              <a:lnSpc>
                <a:spcPct val="117586"/>
              </a:lnSpc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No abandonar dispositivo en funcionamiento.</a:t>
            </a:r>
          </a:p>
          <a:p>
            <a:pPr marL="24892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endParaRPr sz="1600" dirty="0">
              <a:solidFill>
                <a:schemeClr val="dk1"/>
              </a:solidFill>
              <a:latin typeface="Trebuchet MS" panose="020B0603020202020204" pitchFamily="34" charset="0"/>
              <a:cs typeface="Times New Roman"/>
              <a:sym typeface="Times New Roman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C427F5-848B-442C-9B25-527DD9F6B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7"/>
          <a:stretch/>
        </p:blipFill>
        <p:spPr>
          <a:xfrm>
            <a:off x="5642383" y="2665162"/>
            <a:ext cx="3365381" cy="20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2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0" y="630219"/>
            <a:ext cx="8644114" cy="6480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s-AR" sz="3900" dirty="0"/>
              <a:t>MÁQUINA SOLDADORA</a:t>
            </a:r>
          </a:p>
          <a:p>
            <a:pPr marL="137160" indent="0">
              <a:buNone/>
            </a:pPr>
            <a:endParaRPr lang="es-AR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 r="18268"/>
          <a:stretch/>
        </p:blipFill>
        <p:spPr>
          <a:xfrm>
            <a:off x="5407208" y="2038779"/>
            <a:ext cx="3736792" cy="2370506"/>
          </a:xfrm>
          <a:prstGeom prst="rect">
            <a:avLst/>
          </a:prstGeom>
        </p:spPr>
      </p:pic>
      <p:sp>
        <p:nvSpPr>
          <p:cNvPr id="6" name="Google Shape;510;p52">
            <a:extLst>
              <a:ext uri="{FF2B5EF4-FFF2-40B4-BE49-F238E27FC236}">
                <a16:creationId xmlns:a16="http://schemas.microsoft.com/office/drawing/2014/main" id="{A3BF0D3B-3535-428D-8E3E-3872CFC22427}"/>
              </a:ext>
            </a:extLst>
          </p:cNvPr>
          <p:cNvSpPr txBox="1"/>
          <p:nvPr/>
        </p:nvSpPr>
        <p:spPr>
          <a:xfrm>
            <a:off x="107504" y="4149080"/>
            <a:ext cx="8467972" cy="335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noAutofit/>
          </a:bodyPr>
          <a:lstStyle/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rPr>
              <a:t>MEDIDAS DE SEGURIDAD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utilizar pantallas, lonas o cubiertas ignífugas para aislar el puesto de trabajo y proteger a terceras personas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Se delimitará la zona donde puedan caer chispas y material incandescente.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Comprobar que no hay personas en el entorno de la vertical del puesto de trabajo.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Señalizar piezas calientes.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Los ayudantes usarán pantalla protectora y todo el equipo trabajará de forma coordinada.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En operaciones de soldadura eléctrica, no mirar directamente al arco voltaico. </a:t>
            </a:r>
            <a:endParaRPr sz="1600" dirty="0">
              <a:solidFill>
                <a:schemeClr val="dk1"/>
              </a:solidFill>
              <a:latin typeface="Trebuchet MS" panose="020B0603020202020204" pitchFamily="34" charset="0"/>
              <a:cs typeface="Times New Roman"/>
              <a:sym typeface="Times New Roman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D148F2-476C-4DA7-A866-243CF28A1928}"/>
              </a:ext>
            </a:extLst>
          </p:cNvPr>
          <p:cNvSpPr txBox="1"/>
          <p:nvPr/>
        </p:nvSpPr>
        <p:spPr>
          <a:xfrm>
            <a:off x="107504" y="2070183"/>
            <a:ext cx="546745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Riesgo eléctrico.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Quemaduras por contacto.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Lesiones por las radiaciones infrarrojas y ultravioletas.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Proyecciones de partículas a los ojos.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Humos de soldadura.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Riesgo de incendio.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Riesgo de explosión.</a:t>
            </a:r>
          </a:p>
          <a:p>
            <a:pPr marL="295910" lvl="0" indent="-292735">
              <a:buClr>
                <a:schemeClr val="dk1"/>
              </a:buClr>
              <a:buSzPts val="1600"/>
              <a:buFont typeface="Times New Roman"/>
              <a:buChar char="•"/>
            </a:pP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99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10;p52">
            <a:extLst>
              <a:ext uri="{FF2B5EF4-FFF2-40B4-BE49-F238E27FC236}">
                <a16:creationId xmlns:a16="http://schemas.microsoft.com/office/drawing/2014/main" id="{A3BF0D3B-3535-428D-8E3E-3872CFC22427}"/>
              </a:ext>
            </a:extLst>
          </p:cNvPr>
          <p:cNvSpPr txBox="1"/>
          <p:nvPr/>
        </p:nvSpPr>
        <p:spPr>
          <a:xfrm>
            <a:off x="323528" y="1592796"/>
            <a:ext cx="6081435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noAutofit/>
          </a:bodyPr>
          <a:lstStyle/>
          <a:p>
            <a:pPr fontAlgn="base"/>
            <a:r>
              <a:rPr lang="es-ES" sz="1600" dirty="0">
                <a:solidFill>
                  <a:schemeClr val="bg1"/>
                </a:solidFill>
              </a:rPr>
              <a:t>El porcentaje inhalado de humos y partículas por el trabajador depende de 3 factores:</a:t>
            </a:r>
          </a:p>
          <a:p>
            <a:pPr fontAlgn="base"/>
            <a:endParaRPr lang="es-ES" sz="16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Posición del trabajador con respecto al punto de soldadura.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Distancia al foco de emisión.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Evacuación de los contaminantes.</a:t>
            </a:r>
          </a:p>
          <a:p>
            <a:pPr fontAlgn="base"/>
            <a:endParaRPr lang="es-ES" sz="1600" dirty="0">
              <a:solidFill>
                <a:schemeClr val="bg1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rPr>
              <a:t>MEDIDAS DE SEGURIDAD</a:t>
            </a:r>
          </a:p>
          <a:p>
            <a:pPr fontAlgn="base"/>
            <a:endParaRPr lang="es-ES" sz="16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Como protección colectiva, se evacuarán los contaminantes por sistemas de extracción localizada o por ventilación general.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En taller, ventilación directa y constante.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En recintos confinados extracción localizada o equipo de respiración autónomo.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Siempre existirá otro operario en el exterior, preparado para intervenir en caso de necesidad.</a:t>
            </a:r>
          </a:p>
          <a:p>
            <a:endParaRPr lang="es-AR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sz="1600" dirty="0">
              <a:solidFill>
                <a:schemeClr val="dk1"/>
              </a:solidFill>
              <a:latin typeface="Trebuchet MS" panose="020B0603020202020204" pitchFamily="34" charset="0"/>
              <a:cs typeface="Times New Roman"/>
              <a:sym typeface="Times New Roman"/>
            </a:endParaRPr>
          </a:p>
        </p:txBody>
      </p:sp>
      <p:pic>
        <p:nvPicPr>
          <p:cNvPr id="5" name="Picture 2" descr="Equipo de soldadura">
            <a:extLst>
              <a:ext uri="{FF2B5EF4-FFF2-40B4-BE49-F238E27FC236}">
                <a16:creationId xmlns:a16="http://schemas.microsoft.com/office/drawing/2014/main" id="{4D1E38B4-00B6-494E-BA27-9BA8E2679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r="6046"/>
          <a:stretch/>
        </p:blipFill>
        <p:spPr bwMode="auto">
          <a:xfrm>
            <a:off x="6404963" y="1287644"/>
            <a:ext cx="273903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0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6;p54"/>
          <p:cNvSpPr txBox="1"/>
          <p:nvPr/>
        </p:nvSpPr>
        <p:spPr>
          <a:xfrm>
            <a:off x="85192" y="1960878"/>
            <a:ext cx="7920880" cy="47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noAutofit/>
          </a:bodyPr>
          <a:lstStyle/>
          <a:p>
            <a:pPr marL="298450" indent="-285750">
              <a:buClr>
                <a:schemeClr val="dk1"/>
              </a:buClr>
              <a:buSzPts val="1450"/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Atrapamientos.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Proyección de partículas.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Proyección de aire comprimido por desenchufado de manguera.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Golpes en pies por caída del martillo.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Ruido.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Polvo.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Vibraciones.</a:t>
            </a:r>
          </a:p>
          <a:p>
            <a:pPr marL="355600" indent="-342900"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rPr>
              <a:t>MEDIDAS DE SEGURIDAD</a:t>
            </a:r>
            <a:endParaRPr lang="es-AR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5910" lvl="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La manguera de aire comprimido debe situarse de forma que no se tropiece con ella, ni que pueda ser dañada por vehículos.</a:t>
            </a:r>
          </a:p>
          <a:p>
            <a:pPr marL="295910" lvl="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Antes de desarmar un martillo, se ha de cortar el aire.</a:t>
            </a:r>
          </a:p>
          <a:p>
            <a:pPr marL="295910" lvl="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No cortar el aire doblando la manguera.</a:t>
            </a:r>
          </a:p>
          <a:p>
            <a:pPr marL="295910" lvl="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Verificar las fugas de aire.</a:t>
            </a:r>
          </a:p>
          <a:p>
            <a:pPr marL="295910" lvl="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No apuntar, con el martillo, a un lugar donde se encuentre otra persona. </a:t>
            </a:r>
          </a:p>
          <a:p>
            <a:pPr marL="295910" lvl="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No apoyarse con todo el peso del cuerpo sobre el martillo</a:t>
            </a:r>
          </a:p>
          <a:p>
            <a:pPr marL="295910" lvl="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Manejar el martillo agarrado a la altura de la cintura-pecho. </a:t>
            </a:r>
          </a:p>
          <a:p>
            <a:pPr marL="295910" lvl="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</a:rPr>
              <a:t>No se debe hacer esfuerzo de palanca con el martillo en marcha.</a:t>
            </a:r>
          </a:p>
          <a:p>
            <a:pPr marL="295910" marR="0" lvl="0" indent="-29273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endParaRPr lang="en-US" sz="1600" dirty="0">
              <a:solidFill>
                <a:schemeClr val="dk1"/>
              </a:solidFill>
              <a:latin typeface="Trebuchet MS" panose="020B0603020202020204" pitchFamily="34" charset="0"/>
              <a:cs typeface="Times New Roman"/>
              <a:sym typeface="Times New Roman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-254182" y="583770"/>
            <a:ext cx="7604734" cy="6480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s-AR" sz="3900" dirty="0"/>
              <a:t>MARTILLO NEUMÁTICO</a:t>
            </a:r>
          </a:p>
          <a:p>
            <a:pPr marL="137160" indent="0">
              <a:buNone/>
            </a:pPr>
            <a:endParaRPr lang="es-AR" dirty="0"/>
          </a:p>
        </p:txBody>
      </p:sp>
      <p:sp>
        <p:nvSpPr>
          <p:cNvPr id="6" name="Google Shape;493;p50">
            <a:extLst>
              <a:ext uri="{FF2B5EF4-FFF2-40B4-BE49-F238E27FC236}">
                <a16:creationId xmlns:a16="http://schemas.microsoft.com/office/drawing/2014/main" id="{D363E9CD-8061-4FD8-AC41-A55336F23280}"/>
              </a:ext>
            </a:extLst>
          </p:cNvPr>
          <p:cNvSpPr txBox="1"/>
          <p:nvPr/>
        </p:nvSpPr>
        <p:spPr>
          <a:xfrm>
            <a:off x="191901" y="1220587"/>
            <a:ext cx="7297553" cy="112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>
              <a:lnSpc>
                <a:spcPct val="102499"/>
              </a:lnSpc>
            </a:pPr>
            <a:r>
              <a:rPr lang="es-AR" sz="1600" dirty="0"/>
              <a:t>Es una máquina con un cilindro en el interior, en cuyo émbolo va apoyada la junta para taladrar en terrenos duros o pavimentos, hormigón armado.</a:t>
            </a:r>
          </a:p>
          <a:p>
            <a:pPr marL="12700" marR="5080" lvl="0">
              <a:lnSpc>
                <a:spcPct val="102499"/>
              </a:lnSpc>
            </a:pPr>
            <a:endParaRPr lang="es-AR" sz="1600" dirty="0">
              <a:latin typeface="Trebuchet MS" panose="020B0603020202020204" pitchFamily="34" charset="0"/>
              <a:cs typeface="Times New Roman"/>
              <a:sym typeface="Times New Roman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976" y="4794902"/>
            <a:ext cx="1916832" cy="19168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475" y="2055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7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1;p51">
            <a:extLst>
              <a:ext uri="{FF2B5EF4-FFF2-40B4-BE49-F238E27FC236}">
                <a16:creationId xmlns:a16="http://schemas.microsoft.com/office/drawing/2014/main" id="{55112976-7759-4558-949E-9BAA544EB052}"/>
              </a:ext>
            </a:extLst>
          </p:cNvPr>
          <p:cNvSpPr/>
          <p:nvPr/>
        </p:nvSpPr>
        <p:spPr>
          <a:xfrm>
            <a:off x="1188000" y="3017374"/>
            <a:ext cx="6768000" cy="3173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504;p51">
            <a:extLst>
              <a:ext uri="{FF2B5EF4-FFF2-40B4-BE49-F238E27FC236}">
                <a16:creationId xmlns:a16="http://schemas.microsoft.com/office/drawing/2014/main" id="{326B8F98-0C2A-4344-8354-E4845959F0FA}"/>
              </a:ext>
            </a:extLst>
          </p:cNvPr>
          <p:cNvSpPr txBox="1"/>
          <p:nvPr/>
        </p:nvSpPr>
        <p:spPr>
          <a:xfrm>
            <a:off x="1104218" y="2370606"/>
            <a:ext cx="18408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rPr>
              <a:t>ELEMENTOS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Times New Roman"/>
            </a:endParaRPr>
          </a:p>
        </p:txBody>
      </p:sp>
      <p:sp>
        <p:nvSpPr>
          <p:cNvPr id="8" name="Google Shape;490;p50">
            <a:extLst>
              <a:ext uri="{FF2B5EF4-FFF2-40B4-BE49-F238E27FC236}">
                <a16:creationId xmlns:a16="http://schemas.microsoft.com/office/drawing/2014/main" id="{1DB866D8-DB5B-4E65-9F46-2AC378282F76}"/>
              </a:ext>
            </a:extLst>
          </p:cNvPr>
          <p:cNvSpPr txBox="1">
            <a:spLocks/>
          </p:cNvSpPr>
          <p:nvPr/>
        </p:nvSpPr>
        <p:spPr>
          <a:xfrm>
            <a:off x="2024618" y="629113"/>
            <a:ext cx="4193044" cy="579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7125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ts val="3600"/>
              <a:buFont typeface="Garamond"/>
              <a:buNone/>
            </a:pPr>
            <a:r>
              <a:rPr lang="en-US" dirty="0">
                <a:latin typeface="Trebuchet MS" panose="020B0603020202020204" pitchFamily="34" charset="0"/>
                <a:ea typeface="Garamond"/>
                <a:cs typeface="Garamond"/>
                <a:sym typeface="Garamond"/>
              </a:rPr>
              <a:t>MINICARGADORA</a:t>
            </a:r>
          </a:p>
        </p:txBody>
      </p:sp>
      <p:sp>
        <p:nvSpPr>
          <p:cNvPr id="9" name="Google Shape;493;p50">
            <a:extLst>
              <a:ext uri="{FF2B5EF4-FFF2-40B4-BE49-F238E27FC236}">
                <a16:creationId xmlns:a16="http://schemas.microsoft.com/office/drawing/2014/main" id="{D363E9CD-8061-4FD8-AC41-A55336F23280}"/>
              </a:ext>
            </a:extLst>
          </p:cNvPr>
          <p:cNvSpPr txBox="1"/>
          <p:nvPr/>
        </p:nvSpPr>
        <p:spPr>
          <a:xfrm>
            <a:off x="569795" y="1248168"/>
            <a:ext cx="6951244" cy="112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>
              <a:lnSpc>
                <a:spcPct val="102499"/>
              </a:lnSpc>
            </a:pPr>
            <a:r>
              <a:rPr lang="es-AR" sz="1600" dirty="0">
                <a:latin typeface="Trebuchet MS" panose="020B0603020202020204" pitchFamily="34" charset="0"/>
                <a:cs typeface="Times New Roman"/>
                <a:sym typeface="Times New Roman"/>
              </a:rPr>
              <a:t>Máquina autopropulsada equipada con una pala frontal,  para operaciones de carga o de excavación.</a:t>
            </a:r>
          </a:p>
        </p:txBody>
      </p:sp>
    </p:spTree>
    <p:extLst>
      <p:ext uri="{BB962C8B-B14F-4D97-AF65-F5344CB8AC3E}">
        <p14:creationId xmlns:p14="http://schemas.microsoft.com/office/powerpoint/2010/main" val="1214144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8D148F2-476C-4DA7-A866-243CF28A1928}"/>
              </a:ext>
            </a:extLst>
          </p:cNvPr>
          <p:cNvSpPr txBox="1"/>
          <p:nvPr/>
        </p:nvSpPr>
        <p:spPr>
          <a:xfrm>
            <a:off x="4292562" y="407575"/>
            <a:ext cx="4392488" cy="236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pPr marL="248920" lvl="0" indent="-236220"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Golpes contra objetos fijos</a:t>
            </a:r>
          </a:p>
          <a:p>
            <a:pPr marL="248920" lvl="0" indent="-236220">
              <a:spcBef>
                <a:spcPts val="50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Pérdida estabilidad</a:t>
            </a:r>
          </a:p>
          <a:p>
            <a:pPr marL="248920" lvl="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Caída de material</a:t>
            </a:r>
          </a:p>
          <a:p>
            <a:pPr marL="248920" lvl="0" indent="-236220">
              <a:spcBef>
                <a:spcPts val="50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Proyección de objetos</a:t>
            </a:r>
          </a:p>
          <a:p>
            <a:pPr marL="248920" lvl="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Contacto eléctrico</a:t>
            </a:r>
          </a:p>
          <a:p>
            <a:pPr marL="248920" lvl="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Atropello</a:t>
            </a:r>
          </a:p>
          <a:p>
            <a:pPr marL="248920" lvl="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Exposición a ruido, vibraciones y polvo</a:t>
            </a:r>
          </a:p>
          <a:p>
            <a:pPr marL="295910" lvl="0" indent="-292735">
              <a:buClr>
                <a:schemeClr val="dk1"/>
              </a:buClr>
              <a:buSzPts val="1600"/>
              <a:buFont typeface="Times New Roman"/>
              <a:buChar char="•"/>
            </a:pP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6" name="Google Shape;510;p52">
            <a:extLst>
              <a:ext uri="{FF2B5EF4-FFF2-40B4-BE49-F238E27FC236}">
                <a16:creationId xmlns:a16="http://schemas.microsoft.com/office/drawing/2014/main" id="{A3BF0D3B-3535-428D-8E3E-3872CFC22427}"/>
              </a:ext>
            </a:extLst>
          </p:cNvPr>
          <p:cNvSpPr txBox="1"/>
          <p:nvPr/>
        </p:nvSpPr>
        <p:spPr>
          <a:xfrm>
            <a:off x="338014" y="3621450"/>
            <a:ext cx="8698482" cy="335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noAutofit/>
          </a:bodyPr>
          <a:lstStyle/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rPr>
              <a:t>MEDIDAS DE SEGURIDAD</a:t>
            </a:r>
          </a:p>
          <a:p>
            <a:pPr marL="24892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Licencia de conducir E</a:t>
            </a:r>
          </a:p>
          <a:p>
            <a:pPr marL="24892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Atención en los obstáculos al maniobrar</a:t>
            </a:r>
          </a:p>
          <a:p>
            <a:pPr marL="24892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Movimientos con suavidad</a:t>
            </a:r>
          </a:p>
          <a:p>
            <a:pPr marL="24892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Respetar peso máximo de carga</a:t>
            </a:r>
          </a:p>
          <a:p>
            <a:pPr marL="24892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Cabina dotada de extintor de incendios</a:t>
            </a:r>
          </a:p>
          <a:p>
            <a:pPr marL="24892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Avisadores luminosos y acústicos</a:t>
            </a:r>
          </a:p>
          <a:p>
            <a:pPr marL="248920" lvl="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Debe ser usada para el fin al que ha sido destinada, por personal autorizado y formado.</a:t>
            </a:r>
          </a:p>
          <a:p>
            <a:pPr marL="248920" lvl="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Utilización de EPP</a:t>
            </a:r>
          </a:p>
          <a:p>
            <a:pPr marL="248920" lvl="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Verificar condiciones de la máquina (estructura, seguridad, suministros, neumáticos, etc.)</a:t>
            </a:r>
          </a:p>
          <a:p>
            <a:pPr marL="248920" indent="-236220">
              <a:spcBef>
                <a:spcPts val="35"/>
              </a:spcBef>
              <a:buClr>
                <a:schemeClr val="dk1"/>
              </a:buClr>
              <a:buSzPts val="1450"/>
              <a:buFont typeface="Times New Roman"/>
              <a:buChar char="•"/>
            </a:pPr>
            <a:endParaRPr sz="1600" dirty="0">
              <a:solidFill>
                <a:schemeClr val="dk1"/>
              </a:solidFill>
              <a:latin typeface="Trebuchet MS" panose="020B0603020202020204" pitchFamily="34" charset="0"/>
              <a:cs typeface="Times New Roman"/>
              <a:sym typeface="Times New Roman"/>
            </a:endParaRPr>
          </a:p>
        </p:txBody>
      </p:sp>
      <p:pic>
        <p:nvPicPr>
          <p:cNvPr id="7170" name="Picture 2" descr="Image result for MINI CARGADORA">
            <a:extLst>
              <a:ext uri="{FF2B5EF4-FFF2-40B4-BE49-F238E27FC236}">
                <a16:creationId xmlns:a16="http://schemas.microsoft.com/office/drawing/2014/main" id="{8307A5F0-CA62-48EA-BC47-3C9711D1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7" y="385109"/>
            <a:ext cx="3716035" cy="23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E775098-CBF9-4726-91C7-BAF10C724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749859"/>
            <a:ext cx="2592288" cy="25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7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9B4C65F-66EA-4E12-839A-BF76FC6C7EED}"/>
              </a:ext>
            </a:extLst>
          </p:cNvPr>
          <p:cNvSpPr txBox="1">
            <a:spLocks/>
          </p:cNvSpPr>
          <p:nvPr/>
        </p:nvSpPr>
        <p:spPr>
          <a:xfrm>
            <a:off x="533865" y="1124744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300" dirty="0"/>
              <a:t>INTRODUCCIÓN</a:t>
            </a:r>
            <a:r>
              <a:rPr lang="es-AR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2B1FF-9670-4EE1-8FD4-647532A54F0F}"/>
              </a:ext>
            </a:extLst>
          </p:cNvPr>
          <p:cNvSpPr txBox="1"/>
          <p:nvPr/>
        </p:nvSpPr>
        <p:spPr>
          <a:xfrm>
            <a:off x="533865" y="191683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>
              <a:solidFill>
                <a:schemeClr val="bg1"/>
              </a:solidFill>
            </a:endParaRPr>
          </a:p>
          <a:p>
            <a:pPr algn="just"/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MÁQUINAS</a:t>
            </a:r>
          </a:p>
          <a:p>
            <a:pPr algn="just"/>
            <a:r>
              <a:rPr lang="es-AR" sz="2400" dirty="0">
                <a:solidFill>
                  <a:schemeClr val="bg1"/>
                </a:solidFill>
              </a:rPr>
              <a:t>Objeto fabricado y compuesto por un conjunto de piezas ajustadas entre sí que se usa para facilitar o realizar un trabajo determinado, generalmente transformando una forma de energía en movimiento o trabajo.</a:t>
            </a: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</a:t>
            </a:r>
          </a:p>
          <a:p>
            <a:pPr algn="just"/>
            <a:r>
              <a:rPr lang="es-AR" sz="2400" dirty="0">
                <a:solidFill>
                  <a:schemeClr val="bg1"/>
                </a:solidFill>
              </a:rPr>
              <a:t>Conjunto de instrumentos que se utilizan para desempeñar un oficio o un trabajo determinado.</a:t>
            </a:r>
            <a:endParaRPr lang="es-ES" sz="2400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8488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0;p50">
            <a:extLst>
              <a:ext uri="{FF2B5EF4-FFF2-40B4-BE49-F238E27FC236}">
                <a16:creationId xmlns:a16="http://schemas.microsoft.com/office/drawing/2014/main" id="{7F9C8A25-F703-4F5D-8CFD-9076054BAF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7338" y="620688"/>
            <a:ext cx="3469323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en-US" sz="3600" b="0" i="0" u="none" strike="noStrike" cap="none" dirty="0">
                <a:latin typeface="Trebuchet MS" panose="020B0603020202020204" pitchFamily="34" charset="0"/>
                <a:ea typeface="Garamond"/>
                <a:cs typeface="Garamond"/>
                <a:sym typeface="Garamond"/>
              </a:rPr>
              <a:t>CAMIÓN MIXER</a:t>
            </a:r>
          </a:p>
        </p:txBody>
      </p:sp>
      <p:sp>
        <p:nvSpPr>
          <p:cNvPr id="7" name="Google Shape;493;p50">
            <a:extLst>
              <a:ext uri="{FF2B5EF4-FFF2-40B4-BE49-F238E27FC236}">
                <a16:creationId xmlns:a16="http://schemas.microsoft.com/office/drawing/2014/main" id="{4E9548AE-D87B-41DA-993B-C01674F4B235}"/>
              </a:ext>
            </a:extLst>
          </p:cNvPr>
          <p:cNvSpPr txBox="1"/>
          <p:nvPr/>
        </p:nvSpPr>
        <p:spPr>
          <a:xfrm>
            <a:off x="2394012" y="1252562"/>
            <a:ext cx="4355976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Camión que posee una cisterna  rotativa, apta para mezclar y transportar hormigón.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E941DD-29DE-4976-A35F-F05A7720F654}"/>
              </a:ext>
            </a:extLst>
          </p:cNvPr>
          <p:cNvSpPr txBox="1"/>
          <p:nvPr/>
        </p:nvSpPr>
        <p:spPr>
          <a:xfrm>
            <a:off x="434225" y="2060848"/>
            <a:ext cx="5184576" cy="1727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pPr marL="295910" lvl="0" indent="-292735"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Choques con elementos fijos de la obra.</a:t>
            </a:r>
          </a:p>
          <a:p>
            <a:pPr marL="295910" marR="5080" lvl="0" indent="-292735">
              <a:lnSpc>
                <a:spcPct val="123379"/>
              </a:lnSpc>
              <a:spcBef>
                <a:spcPts val="55"/>
              </a:spcBef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Atropello y aprisionamiento de personas.</a:t>
            </a:r>
          </a:p>
          <a:p>
            <a:pPr marL="295910" lvl="0" indent="-292735">
              <a:lnSpc>
                <a:spcPct val="117586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Vuelcos al circular por la rampa de acceso.</a:t>
            </a:r>
          </a:p>
          <a:p>
            <a:pPr marL="295910" lvl="0" indent="-292735">
              <a:spcBef>
                <a:spcPts val="50"/>
              </a:spcBef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Proyección de fragmentos o partículas.</a:t>
            </a:r>
          </a:p>
          <a:p>
            <a:pPr fontAlgn="base"/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B5135AC-537A-4B44-BF19-D2856E2CC9BE}"/>
              </a:ext>
            </a:extLst>
          </p:cNvPr>
          <p:cNvSpPr txBox="1"/>
          <p:nvPr/>
        </p:nvSpPr>
        <p:spPr>
          <a:xfrm>
            <a:off x="434225" y="3775283"/>
            <a:ext cx="8982634" cy="286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SEGURIDAD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Operario capacitado para la operación con carnet habilitante.(Licencia tipo E)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Respetar normas de obra: circulación, señalización y estacionamiento.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Zonificación y señalización.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Calzar ruedas.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Bajar y subir de cabina usando peldaños.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En trabajo fuera de cabina utilización de EPP.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No estacionar en rampas pronunciadas.</a:t>
            </a:r>
          </a:p>
          <a:p>
            <a:pPr marL="295910" indent="-292735">
              <a:lnSpc>
                <a:spcPct val="114000"/>
              </a:lnSpc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s-AR" sz="1600" dirty="0">
                <a:solidFill>
                  <a:schemeClr val="dk1"/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Limpieza de cisterna y canales en lugares específicos.</a:t>
            </a:r>
          </a:p>
          <a:p>
            <a:pPr fontAlgn="base"/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57F940-085A-43CA-A027-13E33F79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158" y="2027279"/>
            <a:ext cx="4222019" cy="19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99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-599567" y="880208"/>
            <a:ext cx="7604734" cy="6480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s-AR" sz="3900" dirty="0"/>
              <a:t>BOMBA PARA HORMIGONAR</a:t>
            </a:r>
          </a:p>
          <a:p>
            <a:pPr marL="137160" indent="0">
              <a:buNone/>
            </a:pPr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D148F2-476C-4DA7-A866-243CF28A1928}"/>
              </a:ext>
            </a:extLst>
          </p:cNvPr>
          <p:cNvSpPr txBox="1"/>
          <p:nvPr/>
        </p:nvSpPr>
        <p:spPr>
          <a:xfrm>
            <a:off x="238875" y="2204864"/>
            <a:ext cx="45491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pPr lvl="0"/>
            <a:endParaRPr lang="es-AR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Deslizamiento por planos inclinados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Vuelco por fallo mecánico (fallo de gatos hidráulicos o por su no instalación)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Proyecciones de objetos (reventón de tubería o salida de la pelota limpiadora).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166007"/>
            <a:ext cx="4325953" cy="23326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44BD4A-32E4-41E6-AC0B-A326D0B7FC1E}"/>
              </a:ext>
            </a:extLst>
          </p:cNvPr>
          <p:cNvSpPr txBox="1"/>
          <p:nvPr/>
        </p:nvSpPr>
        <p:spPr>
          <a:xfrm>
            <a:off x="238875" y="4437112"/>
            <a:ext cx="7604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Atrapamientos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Contacto con la corriente eléctrica.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Interferencia del brazo con líneas eléctricas aéreas.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Rotura de la tubería (desgaste, sobrepresión, agresión externa).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 Rotura de la manguera.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 Caída de personas desde la máquina.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 Atrapamiento de persona entre la tolva y el camión hormigonera.</a:t>
            </a:r>
          </a:p>
        </p:txBody>
      </p:sp>
    </p:spTree>
    <p:extLst>
      <p:ext uri="{BB962C8B-B14F-4D97-AF65-F5344CB8AC3E}">
        <p14:creationId xmlns:p14="http://schemas.microsoft.com/office/powerpoint/2010/main" val="4197995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10;p52">
            <a:extLst>
              <a:ext uri="{FF2B5EF4-FFF2-40B4-BE49-F238E27FC236}">
                <a16:creationId xmlns:a16="http://schemas.microsoft.com/office/drawing/2014/main" id="{A3BF0D3B-3535-428D-8E3E-3872CFC22427}"/>
              </a:ext>
            </a:extLst>
          </p:cNvPr>
          <p:cNvSpPr txBox="1"/>
          <p:nvPr/>
        </p:nvSpPr>
        <p:spPr>
          <a:xfrm>
            <a:off x="179512" y="2492896"/>
            <a:ext cx="7200800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noAutofit/>
          </a:bodyPr>
          <a:lstStyle/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rPr>
              <a:t>MEDIDAS DE SEGURIDAD</a:t>
            </a:r>
          </a:p>
          <a:p>
            <a:endParaRPr lang="es-A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Personal calificado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El brazo de elevación de la manguera, únicamente podrá ser utilizado para la misión a la que ha sido dedicado por su diseño.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Antes de iniciar el bombeo del hormigón, se comprobará que las ruedas de la bomba están bloqueadas mediante calzos y los gatos estabilizadores en posición con el enclavamiento mecánico o hidráulico instalado.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Señalización y zonificación.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Una vez concluido el hormigonado se lavará y limpiará el interior de los tubos de toda la instalación en prevención de accidentes por la aparición de “tapones” de hormigón.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No se modificará o puentearán los mecanismos de protección eléctrica; si se hace, se pueden causar algún accidente al reanudar el servicio.</a:t>
            </a:r>
            <a:endParaRPr sz="1600" dirty="0">
              <a:solidFill>
                <a:schemeClr val="bg1"/>
              </a:solidFill>
              <a:latin typeface="Trebuchet MS" panose="020B0603020202020204" pitchFamily="34" charset="0"/>
              <a:cs typeface="Times New Roman"/>
              <a:sym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717" y="2398"/>
            <a:ext cx="554728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1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BC605C05-19A6-4E0E-87CB-74924C5B0240}"/>
              </a:ext>
            </a:extLst>
          </p:cNvPr>
          <p:cNvSpPr txBox="1">
            <a:spLocks/>
          </p:cNvSpPr>
          <p:nvPr/>
        </p:nvSpPr>
        <p:spPr>
          <a:xfrm>
            <a:off x="533865" y="1124744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300" dirty="0"/>
              <a:t>MARCO LEGAL</a:t>
            </a: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6A5F64-39E8-41F4-BCE2-43E071220606}"/>
              </a:ext>
            </a:extLst>
          </p:cNvPr>
          <p:cNvSpPr txBox="1"/>
          <p:nvPr/>
        </p:nvSpPr>
        <p:spPr>
          <a:xfrm>
            <a:off x="323528" y="2154972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>
              <a:solidFill>
                <a:schemeClr val="bg1"/>
              </a:solidFill>
            </a:endParaRPr>
          </a:p>
          <a:p>
            <a:r>
              <a:rPr lang="es-A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Higiene y Seguridad 19.587/72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chemeClr val="bg1"/>
                </a:solidFill>
              </a:rPr>
              <a:t>Decreto 351/79: Capítulo 15 – Máquinas y Herramientas – Artículos 103 al 113</a:t>
            </a:r>
          </a:p>
          <a:p>
            <a:pPr lvl="1" algn="just"/>
            <a:endParaRPr lang="es-ES" sz="2400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chemeClr val="bg1"/>
                </a:solidFill>
              </a:rPr>
              <a:t>Decreto 911/96: Capítulo 9 - Normas de Prevención en las Instalaciones y Equipos de Obra - Artículos 189 al 209</a:t>
            </a:r>
            <a:endParaRPr lang="es-ES" sz="2400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60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errar llave"/>
          <p:cNvSpPr/>
          <p:nvPr/>
        </p:nvSpPr>
        <p:spPr>
          <a:xfrm rot="10800000">
            <a:off x="1619672" y="2261919"/>
            <a:ext cx="242242" cy="1527121"/>
          </a:xfrm>
          <a:prstGeom prst="rightBrace">
            <a:avLst>
              <a:gd name="adj1" fmla="val 8333"/>
              <a:gd name="adj2" fmla="val 4991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7CB616B3-5805-447F-8947-CBECF1A7C334}"/>
              </a:ext>
            </a:extLst>
          </p:cNvPr>
          <p:cNvSpPr txBox="1">
            <a:spLocks/>
          </p:cNvSpPr>
          <p:nvPr/>
        </p:nvSpPr>
        <p:spPr>
          <a:xfrm>
            <a:off x="261602" y="761490"/>
            <a:ext cx="8358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/>
              <a:t>Decreto 351/79: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/>
              <a:t>Capítulo 15 – Máquinas y Herramientas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9A22BD-18F6-4B69-A945-C87DA12BECD3}"/>
              </a:ext>
            </a:extLst>
          </p:cNvPr>
          <p:cNvSpPr txBox="1"/>
          <p:nvPr/>
        </p:nvSpPr>
        <p:spPr>
          <a:xfrm>
            <a:off x="1843534" y="2305100"/>
            <a:ext cx="7232677" cy="139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algn="just">
              <a:lnSpc>
                <a:spcPct val="150000"/>
              </a:lnSpc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 .103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–   Protecciones</a:t>
            </a:r>
          </a:p>
          <a:p>
            <a:pPr marL="12700" marR="5080" lvl="0" indent="-635" algn="just">
              <a:lnSpc>
                <a:spcPct val="150000"/>
              </a:lnSpc>
              <a:spcBef>
                <a:spcPts val="195"/>
              </a:spcBef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104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- Motores </a:t>
            </a:r>
          </a:p>
          <a:p>
            <a:pPr marL="12700" marR="5080" lvl="0" indent="-635" algn="just">
              <a:lnSpc>
                <a:spcPct val="150000"/>
              </a:lnSpc>
              <a:spcBef>
                <a:spcPts val="195"/>
              </a:spcBef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105 - 106 – 107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Dispositivos de seguridad</a:t>
            </a:r>
          </a:p>
          <a:p>
            <a:pPr marL="12700" lvl="0" algn="just">
              <a:lnSpc>
                <a:spcPct val="150000"/>
              </a:lnSpc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108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– </a:t>
            </a: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109 -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Mantenimiento y averías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3121F5-AE9A-4ACB-902A-D656C9B4B200}"/>
              </a:ext>
            </a:extLst>
          </p:cNvPr>
          <p:cNvSpPr txBox="1"/>
          <p:nvPr/>
        </p:nvSpPr>
        <p:spPr>
          <a:xfrm>
            <a:off x="90698" y="2856202"/>
            <a:ext cx="146865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111F26-CDC5-4D2C-A9D1-F8B7372ADA8E}"/>
              </a:ext>
            </a:extLst>
          </p:cNvPr>
          <p:cNvSpPr txBox="1"/>
          <p:nvPr/>
        </p:nvSpPr>
        <p:spPr>
          <a:xfrm>
            <a:off x="0" y="4753110"/>
            <a:ext cx="184353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</a:t>
            </a:r>
          </a:p>
        </p:txBody>
      </p:sp>
      <p:sp>
        <p:nvSpPr>
          <p:cNvPr id="15" name="3 Cerrar llave">
            <a:extLst>
              <a:ext uri="{FF2B5EF4-FFF2-40B4-BE49-F238E27FC236}">
                <a16:creationId xmlns:a16="http://schemas.microsoft.com/office/drawing/2014/main" id="{0ECEB506-9333-419C-B59C-344A574A1D99}"/>
              </a:ext>
            </a:extLst>
          </p:cNvPr>
          <p:cNvSpPr/>
          <p:nvPr/>
        </p:nvSpPr>
        <p:spPr>
          <a:xfrm rot="10800000">
            <a:off x="1898045" y="4183864"/>
            <a:ext cx="297690" cy="1765415"/>
          </a:xfrm>
          <a:prstGeom prst="rightBrace">
            <a:avLst>
              <a:gd name="adj1" fmla="val 8333"/>
              <a:gd name="adj2" fmla="val 4991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FDB58C3-119F-45CE-9125-BF8D0487DC32}"/>
              </a:ext>
            </a:extLst>
          </p:cNvPr>
          <p:cNvSpPr txBox="1"/>
          <p:nvPr/>
        </p:nvSpPr>
        <p:spPr>
          <a:xfrm>
            <a:off x="2049707" y="4183864"/>
            <a:ext cx="682032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985" lvl="0" algn="just">
              <a:lnSpc>
                <a:spcPct val="150000"/>
              </a:lnSpc>
              <a:spcBef>
                <a:spcPts val="5"/>
              </a:spcBef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110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- Herramientas de mano.</a:t>
            </a:r>
          </a:p>
          <a:p>
            <a:pPr marR="6985" lvl="0" algn="just">
              <a:lnSpc>
                <a:spcPct val="150000"/>
              </a:lnSpc>
              <a:spcBef>
                <a:spcPts val="5"/>
              </a:spcBef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111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- Instrucciones sobre el uso de las herramientas</a:t>
            </a:r>
          </a:p>
          <a:p>
            <a:pPr marR="6985" lvl="0" algn="just">
              <a:lnSpc>
                <a:spcPct val="150000"/>
              </a:lnSpc>
              <a:spcBef>
                <a:spcPts val="5"/>
              </a:spcBef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112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– Gatos hidráulicos </a:t>
            </a:r>
          </a:p>
          <a:p>
            <a:pPr marR="6985" lvl="0" algn="just">
              <a:lnSpc>
                <a:spcPct val="150000"/>
              </a:lnSpc>
              <a:spcBef>
                <a:spcPts val="5"/>
              </a:spcBef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113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– Herramientas accionadas por fuerza motriz. Elementos cortantes y  punzantes. Herramientas por gatillo.  Herramientas neumáticas e hidráulicas.</a:t>
            </a:r>
          </a:p>
          <a:p>
            <a:pPr marL="12700" lvl="0"/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0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26A8500F-4AC4-414D-B987-D23B5F0F4863}"/>
              </a:ext>
            </a:extLst>
          </p:cNvPr>
          <p:cNvSpPr txBox="1">
            <a:spLocks/>
          </p:cNvSpPr>
          <p:nvPr/>
        </p:nvSpPr>
        <p:spPr>
          <a:xfrm>
            <a:off x="251520" y="643520"/>
            <a:ext cx="7600880" cy="131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200" dirty="0"/>
              <a:t>Decreto 911/96: </a:t>
            </a:r>
          </a:p>
          <a:p>
            <a:pPr marL="0" indent="0">
              <a:buNone/>
            </a:pPr>
            <a:r>
              <a:rPr lang="es-AR" sz="2200" dirty="0"/>
              <a:t>Capítulo 9 - Normas de Prevención en las Instalaciones y Equipos de Obra.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2" name="3 Cerrar llave">
            <a:extLst>
              <a:ext uri="{FF2B5EF4-FFF2-40B4-BE49-F238E27FC236}">
                <a16:creationId xmlns:a16="http://schemas.microsoft.com/office/drawing/2014/main" id="{ABA2B8F9-5E40-4154-BAAC-EDC974B266FE}"/>
              </a:ext>
            </a:extLst>
          </p:cNvPr>
          <p:cNvSpPr/>
          <p:nvPr/>
        </p:nvSpPr>
        <p:spPr>
          <a:xfrm rot="10800000">
            <a:off x="1752222" y="2550874"/>
            <a:ext cx="365788" cy="2822342"/>
          </a:xfrm>
          <a:prstGeom prst="rightBrace">
            <a:avLst>
              <a:gd name="adj1" fmla="val 8333"/>
              <a:gd name="adj2" fmla="val 4991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A4F53A-C7C0-48E7-BE6C-DF8C182C634F}"/>
              </a:ext>
            </a:extLst>
          </p:cNvPr>
          <p:cNvSpPr txBox="1"/>
          <p:nvPr/>
        </p:nvSpPr>
        <p:spPr>
          <a:xfrm>
            <a:off x="1967359" y="2420888"/>
            <a:ext cx="72326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lnSpc>
                <a:spcPct val="200000"/>
              </a:lnSpc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 189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- Personal capacitado </a:t>
            </a:r>
          </a:p>
          <a:p>
            <a:pPr marL="12700" lvl="0">
              <a:lnSpc>
                <a:spcPct val="200000"/>
              </a:lnSpc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190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– Protecciones en máquinas y equipos. </a:t>
            </a:r>
          </a:p>
          <a:p>
            <a:pPr marL="12700" lvl="0">
              <a:lnSpc>
                <a:spcPct val="200000"/>
              </a:lnSpc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191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- Sistemas de aspiración forzada localizada</a:t>
            </a:r>
          </a:p>
          <a:p>
            <a:pPr marL="12700" lvl="0">
              <a:lnSpc>
                <a:spcPct val="200000"/>
              </a:lnSpc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192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– Reparación, limpieza o mantenimiento </a:t>
            </a:r>
          </a:p>
          <a:p>
            <a:pPr marL="12700" lvl="0">
              <a:lnSpc>
                <a:spcPct val="200000"/>
              </a:lnSpc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193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– Resguardos en sierras circulares.</a:t>
            </a:r>
          </a:p>
          <a:p>
            <a:pPr marL="12700" lvl="0">
              <a:lnSpc>
                <a:spcPct val="200000"/>
              </a:lnSpc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194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– Recubrimiento de la hoja de sierra de cinta o sinfín.</a:t>
            </a:r>
          </a:p>
          <a:p>
            <a:pPr marL="12700" lvl="0">
              <a:lnSpc>
                <a:spcPct val="200000"/>
              </a:lnSpc>
            </a:pPr>
            <a:r>
              <a:rPr lang="es-ES" sz="1400" b="1" dirty="0">
                <a:solidFill>
                  <a:schemeClr val="bg1"/>
                </a:solidFill>
                <a:sym typeface="Times New Roman"/>
              </a:rPr>
              <a:t>Art. 195 </a:t>
            </a:r>
            <a:r>
              <a:rPr lang="es-ES" sz="1400" dirty="0">
                <a:solidFill>
                  <a:schemeClr val="bg1"/>
                </a:solidFill>
                <a:sym typeface="Times New Roman"/>
              </a:rPr>
              <a:t>– Resguardo de máquina cepilladora.</a:t>
            </a:r>
          </a:p>
          <a:p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562F01C-4A4F-46B3-AE61-0BD4210B31BC}"/>
              </a:ext>
            </a:extLst>
          </p:cNvPr>
          <p:cNvSpPr txBox="1"/>
          <p:nvPr/>
        </p:nvSpPr>
        <p:spPr>
          <a:xfrm>
            <a:off x="107504" y="3423436"/>
            <a:ext cx="1534627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MÁQUINAS PARA TRABAJAR LA MADERA</a:t>
            </a:r>
          </a:p>
        </p:txBody>
      </p:sp>
    </p:spTree>
    <p:extLst>
      <p:ext uri="{BB962C8B-B14F-4D97-AF65-F5344CB8AC3E}">
        <p14:creationId xmlns:p14="http://schemas.microsoft.com/office/powerpoint/2010/main" val="387713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B96A262-8024-4615-883B-14794497895E}"/>
              </a:ext>
            </a:extLst>
          </p:cNvPr>
          <p:cNvSpPr txBox="1"/>
          <p:nvPr/>
        </p:nvSpPr>
        <p:spPr>
          <a:xfrm>
            <a:off x="10066" y="2996952"/>
            <a:ext cx="2105525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DE ACCIONAMIENTO MANUAL Y MECÁNICAS PORTÁTILES</a:t>
            </a:r>
          </a:p>
        </p:txBody>
      </p:sp>
      <p:sp>
        <p:nvSpPr>
          <p:cNvPr id="9" name="3 Cerrar llave">
            <a:extLst>
              <a:ext uri="{FF2B5EF4-FFF2-40B4-BE49-F238E27FC236}">
                <a16:creationId xmlns:a16="http://schemas.microsoft.com/office/drawing/2014/main" id="{F133053C-B6BB-4900-8552-57F2EF6F24A2}"/>
              </a:ext>
            </a:extLst>
          </p:cNvPr>
          <p:cNvSpPr/>
          <p:nvPr/>
        </p:nvSpPr>
        <p:spPr>
          <a:xfrm rot="10800000">
            <a:off x="2195735" y="1916832"/>
            <a:ext cx="355765" cy="4104456"/>
          </a:xfrm>
          <a:prstGeom prst="rightBrace">
            <a:avLst>
              <a:gd name="adj1" fmla="val 8333"/>
              <a:gd name="adj2" fmla="val 4991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33F98D-0B13-4003-BF95-95BCF076643B}"/>
              </a:ext>
            </a:extLst>
          </p:cNvPr>
          <p:cNvSpPr txBox="1"/>
          <p:nvPr/>
        </p:nvSpPr>
        <p:spPr>
          <a:xfrm>
            <a:off x="2368607" y="1916832"/>
            <a:ext cx="6612747" cy="3955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lnSpc>
                <a:spcPct val="200000"/>
              </a:lnSpc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196 – Seguras, adecuadas, sin defectos y con protecciones.</a:t>
            </a:r>
          </a:p>
          <a:p>
            <a:pPr marL="12700" lvl="0">
              <a:lnSpc>
                <a:spcPct val="200000"/>
              </a:lnSpc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197 – Almacenamiento y transporte.</a:t>
            </a:r>
          </a:p>
          <a:p>
            <a:pPr marL="12700" lvl="0">
              <a:lnSpc>
                <a:spcPct val="200000"/>
              </a:lnSpc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198 – Falla o desperfecto.</a:t>
            </a:r>
          </a:p>
          <a:p>
            <a:pPr marL="12700" lvl="0">
              <a:lnSpc>
                <a:spcPct val="200000"/>
              </a:lnSpc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199 – Capacitación del personal.</a:t>
            </a:r>
          </a:p>
          <a:p>
            <a:pPr marL="12700" marR="236853" lvl="0">
              <a:lnSpc>
                <a:spcPct val="200000"/>
              </a:lnSpc>
              <a:spcBef>
                <a:spcPts val="195"/>
              </a:spcBef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200 – Protecciones en herramientas accionadas por energía interna, por  gatillo o con elementos cortantes y punzantes.</a:t>
            </a:r>
          </a:p>
          <a:p>
            <a:pPr marL="12700" marR="692785" lvl="0">
              <a:lnSpc>
                <a:spcPct val="200000"/>
              </a:lnSpc>
              <a:spcBef>
                <a:spcPts val="125"/>
              </a:spcBef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201 – Válvulas de cierre automático.</a:t>
            </a:r>
          </a:p>
          <a:p>
            <a:pPr marL="12700" marR="475615" lvl="0">
              <a:lnSpc>
                <a:spcPct val="200000"/>
              </a:lnSpc>
              <a:spcBef>
                <a:spcPts val="120"/>
              </a:spcBef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202 – 203 - Herramientas en ambientes con riesgo de explosiones e incendio.</a:t>
            </a:r>
          </a:p>
        </p:txBody>
      </p:sp>
    </p:spTree>
    <p:extLst>
      <p:ext uri="{BB962C8B-B14F-4D97-AF65-F5344CB8AC3E}">
        <p14:creationId xmlns:p14="http://schemas.microsoft.com/office/powerpoint/2010/main" val="254448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35E9642-68EE-4975-A9CE-D468DC297190}"/>
              </a:ext>
            </a:extLst>
          </p:cNvPr>
          <p:cNvSpPr txBox="1"/>
          <p:nvPr/>
        </p:nvSpPr>
        <p:spPr>
          <a:xfrm>
            <a:off x="93392" y="1570032"/>
            <a:ext cx="183619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NEUMÁTICAS</a:t>
            </a:r>
          </a:p>
        </p:txBody>
      </p:sp>
      <p:sp>
        <p:nvSpPr>
          <p:cNvPr id="3" name="3 Cerrar llave">
            <a:extLst>
              <a:ext uri="{FF2B5EF4-FFF2-40B4-BE49-F238E27FC236}">
                <a16:creationId xmlns:a16="http://schemas.microsoft.com/office/drawing/2014/main" id="{D54B8A47-630B-4954-A6D4-71C773C598A2}"/>
              </a:ext>
            </a:extLst>
          </p:cNvPr>
          <p:cNvSpPr/>
          <p:nvPr/>
        </p:nvSpPr>
        <p:spPr>
          <a:xfrm rot="10800000">
            <a:off x="2004501" y="1030839"/>
            <a:ext cx="365788" cy="1663163"/>
          </a:xfrm>
          <a:prstGeom prst="rightBrace">
            <a:avLst>
              <a:gd name="adj1" fmla="val 8333"/>
              <a:gd name="adj2" fmla="val 4991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940DC5-4D26-4E83-BACC-431D66347ED9}"/>
              </a:ext>
            </a:extLst>
          </p:cNvPr>
          <p:cNvSpPr txBox="1"/>
          <p:nvPr/>
        </p:nvSpPr>
        <p:spPr>
          <a:xfrm>
            <a:off x="2187394" y="976279"/>
            <a:ext cx="6612747" cy="177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1430" lvl="0">
              <a:lnSpc>
                <a:spcPct val="150000"/>
              </a:lnSpc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204 – Características especiales para equipos de aire comprimido. </a:t>
            </a:r>
          </a:p>
          <a:p>
            <a:pPr marL="12700" lvl="0">
              <a:lnSpc>
                <a:spcPct val="150000"/>
              </a:lnSpc>
              <a:spcBef>
                <a:spcPts val="30"/>
              </a:spcBef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205 – Herramientas de percusión.</a:t>
            </a:r>
          </a:p>
          <a:p>
            <a:pPr marL="12700" lvl="0">
              <a:lnSpc>
                <a:spcPct val="150000"/>
              </a:lnSpc>
              <a:spcBef>
                <a:spcPts val="35"/>
              </a:spcBef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206 – Mangueras con abrazaderas apropiadas.</a:t>
            </a:r>
          </a:p>
          <a:p>
            <a:pPr marL="12700" marR="5080" lvl="0">
              <a:lnSpc>
                <a:spcPct val="150000"/>
              </a:lnSpc>
              <a:spcBef>
                <a:spcPts val="465"/>
              </a:spcBef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207 – Verificar velocidad de rotación máxima de amoladoras y discos de  amolar.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CE1D12-1199-46A8-8B24-30B4699EED4D}"/>
              </a:ext>
            </a:extLst>
          </p:cNvPr>
          <p:cNvSpPr txBox="1"/>
          <p:nvPr/>
        </p:nvSpPr>
        <p:spPr>
          <a:xfrm>
            <a:off x="93392" y="4092731"/>
            <a:ext cx="197660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A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ELÉCTRICAS</a:t>
            </a:r>
          </a:p>
        </p:txBody>
      </p:sp>
      <p:sp>
        <p:nvSpPr>
          <p:cNvPr id="6" name="3 Cerrar llave">
            <a:extLst>
              <a:ext uri="{FF2B5EF4-FFF2-40B4-BE49-F238E27FC236}">
                <a16:creationId xmlns:a16="http://schemas.microsoft.com/office/drawing/2014/main" id="{4D8B289A-E6C4-4A4A-AD97-E4DCB428697E}"/>
              </a:ext>
            </a:extLst>
          </p:cNvPr>
          <p:cNvSpPr/>
          <p:nvPr/>
        </p:nvSpPr>
        <p:spPr>
          <a:xfrm rot="10800000">
            <a:off x="2136042" y="3529581"/>
            <a:ext cx="365788" cy="1562223"/>
          </a:xfrm>
          <a:prstGeom prst="rightBrace">
            <a:avLst>
              <a:gd name="adj1" fmla="val 8333"/>
              <a:gd name="adj2" fmla="val 4991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A283D8-C0F7-409D-B997-3F7106B211A6}"/>
              </a:ext>
            </a:extLst>
          </p:cNvPr>
          <p:cNvSpPr txBox="1"/>
          <p:nvPr/>
        </p:nvSpPr>
        <p:spPr>
          <a:xfrm>
            <a:off x="2369260" y="3584138"/>
            <a:ext cx="6612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200000"/>
              </a:lnSpc>
            </a:pPr>
            <a:r>
              <a:rPr lang="es-ES" sz="1400" dirty="0">
                <a:solidFill>
                  <a:schemeClr val="bg1"/>
                </a:solidFill>
                <a:sym typeface="Times New Roman"/>
              </a:rPr>
              <a:t>Art. 208 – Protección mecánica y condiciones dieléctricas. Personas: Interruptores  diferenciales y puesta a tierra.</a:t>
            </a:r>
          </a:p>
          <a:p>
            <a:pPr marL="12700" lvl="0">
              <a:lnSpc>
                <a:spcPct val="200000"/>
              </a:lnSpc>
            </a:pPr>
            <a:r>
              <a:rPr lang="es-AR" sz="1400" dirty="0">
                <a:solidFill>
                  <a:schemeClr val="bg1"/>
                </a:solidFill>
              </a:rPr>
              <a:t>Art. 209 - aparatos de fijación accionados por explosivos </a:t>
            </a:r>
          </a:p>
        </p:txBody>
      </p:sp>
    </p:spTree>
    <p:extLst>
      <p:ext uri="{BB962C8B-B14F-4D97-AF65-F5344CB8AC3E}">
        <p14:creationId xmlns:p14="http://schemas.microsoft.com/office/powerpoint/2010/main" val="45279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5B3FAE4-EB72-4120-A906-776228D9136F}"/>
              </a:ext>
            </a:extLst>
          </p:cNvPr>
          <p:cNvSpPr txBox="1">
            <a:spLocks/>
          </p:cNvSpPr>
          <p:nvPr/>
        </p:nvSpPr>
        <p:spPr>
          <a:xfrm>
            <a:off x="533865" y="1124744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300" dirty="0"/>
              <a:t>PELIGROS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4B05C5-AFE3-460E-ABE5-D153731E3CF8}"/>
              </a:ext>
            </a:extLst>
          </p:cNvPr>
          <p:cNvSpPr txBox="1"/>
          <p:nvPr/>
        </p:nvSpPr>
        <p:spPr>
          <a:xfrm>
            <a:off x="791733" y="2420888"/>
            <a:ext cx="7560533" cy="31393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s-AR" dirty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 Mecánico</a:t>
            </a:r>
          </a:p>
          <a:p>
            <a:pPr>
              <a:buFont typeface="Wingdings" panose="05000000000000000000" pitchFamily="2" charset="2"/>
              <a:buChar char="§"/>
            </a:pPr>
            <a:endParaRPr lang="es-A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 Eléctrico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 Térmico					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 Exposición al ruido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 Exposición a vibraciones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A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 Exposición a radiaciones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 Peligro por sustancias peligrosas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 Defectos ergonómicos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 Peligro de incendio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 Peligro de explosión</a:t>
            </a:r>
          </a:p>
          <a:p>
            <a:pPr marL="12700"/>
            <a:endParaRPr lang="es-A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70596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Personalizado 3">
      <a:dk1>
        <a:sysClr val="windowText" lastClr="000000"/>
      </a:dk1>
      <a:lt1>
        <a:sysClr val="window" lastClr="FFFFFF"/>
      </a:lt1>
      <a:dk2>
        <a:srgbClr val="9FEBAA"/>
      </a:dk2>
      <a:lt2>
        <a:srgbClr val="D8D8D8"/>
      </a:lt2>
      <a:accent1>
        <a:srgbClr val="9FEBAA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7F7F7F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1156</TotalTime>
  <Words>2949</Words>
  <Application>Microsoft Office PowerPoint</Application>
  <PresentationFormat>Presentación en pantalla (4:3)</PresentationFormat>
  <Paragraphs>395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Calibri</vt:lpstr>
      <vt:lpstr>Garamond</vt:lpstr>
      <vt:lpstr>Times New Roman</vt:lpstr>
      <vt:lpstr>Trebuchet MS</vt:lpstr>
      <vt:lpstr>Wingdings</vt:lpstr>
      <vt:lpstr>Wingdings 2</vt:lpstr>
      <vt:lpstr>Berlín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CAMIÓN MIXER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</dc:creator>
  <cp:lastModifiedBy>Claudia Fuentes</cp:lastModifiedBy>
  <cp:revision>98</cp:revision>
  <dcterms:created xsi:type="dcterms:W3CDTF">2019-10-03T20:44:56Z</dcterms:created>
  <dcterms:modified xsi:type="dcterms:W3CDTF">2019-10-22T16:12:07Z</dcterms:modified>
</cp:coreProperties>
</file>