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3" r:id="rId17"/>
    <p:sldId id="275" r:id="rId18"/>
    <p:sldId id="279" r:id="rId19"/>
    <p:sldId id="276" r:id="rId20"/>
    <p:sldId id="277" r:id="rId21"/>
    <p:sldId id="278" r:id="rId22"/>
    <p:sldId id="280" r:id="rId23"/>
    <p:sldId id="282" r:id="rId24"/>
    <p:sldId id="283" r:id="rId25"/>
    <p:sldId id="284" r:id="rId26"/>
    <p:sldId id="287" r:id="rId27"/>
    <p:sldId id="288" r:id="rId28"/>
    <p:sldId id="290" r:id="rId29"/>
    <p:sldId id="292" r:id="rId30"/>
    <p:sldId id="293" r:id="rId31"/>
    <p:sldId id="295" r:id="rId32"/>
    <p:sldId id="303" r:id="rId33"/>
    <p:sldId id="301" r:id="rId34"/>
    <p:sldId id="302" r:id="rId35"/>
    <p:sldId id="296" r:id="rId36"/>
    <p:sldId id="297" r:id="rId37"/>
    <p:sldId id="298" r:id="rId38"/>
    <p:sldId id="299" r:id="rId39"/>
    <p:sldId id="300" r:id="rId4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boxTest" initials="P" lastIdx="1" clrIdx="0">
    <p:extLst>
      <p:ext uri="{19B8F6BF-5375-455C-9EA6-DF929625EA0E}">
        <p15:presenceInfo xmlns:p15="http://schemas.microsoft.com/office/powerpoint/2012/main" xmlns="" userId="PcboxT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0T12:22:57.580" idx="1">
    <p:pos x="10" y="10"/>
    <p:text/>
    <p:extLst>
      <p:ext uri="{C676402C-5697-4E1C-873F-D02D1690AC5C}">
        <p15:threadingInfo xmlns:p15="http://schemas.microsoft.com/office/powerpoint/2012/main" xmlns="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0177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7227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9503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7439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0813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433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874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282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8135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1379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12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84C9-16A6-4B08-9F5F-E014DC06FEF3}" type="datetimeFigureOut">
              <a:rPr lang="es-AR" smtClean="0"/>
              <a:pPr/>
              <a:t>22/10/2019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772E-AAB8-430A-8E62-D2A84C7C068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6884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09567" y="407773"/>
            <a:ext cx="6993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SOLDADURA Y           CORTE</a:t>
            </a:r>
            <a:endParaRPr lang="es-A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1534" y="3447535"/>
            <a:ext cx="4896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Nº12</a:t>
            </a:r>
          </a:p>
          <a:p>
            <a:endParaRPr lang="es-A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AR" sz="3200" dirty="0" smtClean="0"/>
              <a:t>Ojeda, Lisandra Inés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AR" sz="3200" dirty="0" smtClean="0"/>
              <a:t>Soria, Daniel Matías</a:t>
            </a:r>
          </a:p>
          <a:p>
            <a:pPr marL="457200" indent="-457200"/>
            <a:endParaRPr lang="es-AR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210816" y="6002080"/>
            <a:ext cx="204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2019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xmlns="" val="31084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ARCO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flipV="1">
            <a:off x="6699422" y="574588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840362" y="395415"/>
            <a:ext cx="277409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MIG/MAG</a:t>
            </a:r>
            <a:endParaRPr lang="es-A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38" y="1355124"/>
            <a:ext cx="4178643" cy="54905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989" y="1898183"/>
            <a:ext cx="3620530" cy="470485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034848" y="135512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034848" y="2091896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034848" y="282712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034848" y="3562352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557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ARCO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flipV="1">
            <a:off x="6699422" y="574588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840362" y="395416"/>
            <a:ext cx="2798804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FCAW</a:t>
            </a:r>
            <a:endParaRPr lang="es-A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45" y="1768274"/>
            <a:ext cx="6271569" cy="467955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947453" y="2343665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947453" y="308043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947453" y="3815665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947453" y="4550893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552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ARCO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flipV="1">
            <a:off x="6699422" y="574588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840362" y="395416"/>
            <a:ext cx="2675238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TIG</a:t>
            </a:r>
            <a:endParaRPr lang="es-A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05" y="1603289"/>
            <a:ext cx="5117314" cy="286569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45660" y="1403072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45660" y="213984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45660" y="2875072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45660" y="3610300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510" y="3733757"/>
            <a:ext cx="4168436" cy="31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2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ARCO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flipV="1">
            <a:off x="6699422" y="574588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840362" y="395416"/>
            <a:ext cx="2675238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PAW (PLASMA)</a:t>
            </a:r>
            <a:endParaRPr lang="es-A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38" y="1355124"/>
            <a:ext cx="3724275" cy="2667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909" y="3357949"/>
            <a:ext cx="6250091" cy="350005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945660" y="1403072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45660" y="213984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04103" y="4660556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04103" y="539578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886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ARCO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flipV="1">
            <a:off x="6699422" y="574588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840362" y="395416"/>
            <a:ext cx="2749379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SAW</a:t>
            </a:r>
            <a:endParaRPr lang="es-A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85" y="1355124"/>
            <a:ext cx="5744421" cy="32168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738" y="2767914"/>
            <a:ext cx="5897262" cy="393150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494505" y="1062736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494505" y="1636922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145824" y="491804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145824" y="5653272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517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GAS (AUTOGENA)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8227"/>
            <a:ext cx="5541491" cy="55414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79044" y="21074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379044" y="2844179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79044" y="3577863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79044" y="4314635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DE ESTADO SÓLIDO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05" y="1806204"/>
            <a:ext cx="4479325" cy="250842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98606" y="1282984"/>
            <a:ext cx="242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INDUCCION</a:t>
            </a:r>
            <a:endParaRPr lang="es-AR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458" y="3305432"/>
            <a:ext cx="3011187" cy="32045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442" y="538806"/>
            <a:ext cx="5454558" cy="42234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174" y="4450515"/>
            <a:ext cx="3316308" cy="22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5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CON ENERGIA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flipV="1">
            <a:off x="6699422" y="574588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840362" y="395416"/>
            <a:ext cx="2749379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LASER</a:t>
            </a:r>
            <a:endParaRPr lang="es-AR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05" y="2282211"/>
            <a:ext cx="5014028" cy="334011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379044" y="21074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79044" y="2844179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79044" y="35794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79044" y="4314635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581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GASES CONTAMINANTES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3" y="1582077"/>
            <a:ext cx="9650627" cy="3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6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VENTILACIÓN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248" y="1690688"/>
            <a:ext cx="6323313" cy="43794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38200" y="3326430"/>
            <a:ext cx="2757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FIJOS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xmlns="" val="32070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AR" dirty="0" smtClean="0"/>
              <a:t> Informar sobre los diferentes métodos existentes en la actualidad de Soldaduras y Cortes.</a:t>
            </a:r>
          </a:p>
          <a:p>
            <a:pPr marL="0" indent="0">
              <a:buNone/>
            </a:pPr>
            <a:endParaRPr lang="es-A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AR" dirty="0" smtClean="0"/>
              <a:t>Identificar los riesgos asociados al desarrollo de estas tareas.</a:t>
            </a:r>
          </a:p>
          <a:p>
            <a:pPr marL="0" indent="0">
              <a:buNone/>
            </a:pPr>
            <a:endParaRPr lang="es-A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AR" dirty="0" smtClean="0"/>
              <a:t> Aplicar Medidas de Seguridad e Higiene relacionadas a las técnicas de Soldadura y Corte.</a:t>
            </a:r>
          </a:p>
          <a:p>
            <a:pPr>
              <a:buFont typeface="Wingdings" panose="05000000000000000000" pitchFamily="2" charset="2"/>
              <a:buChar char="Ø"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70668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30381" y="3170567"/>
            <a:ext cx="2757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MOVILES</a:t>
            </a:r>
            <a:endParaRPr lang="es-AR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726" y="3020629"/>
            <a:ext cx="4854274" cy="38373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990" y="297799"/>
            <a:ext cx="4254971" cy="51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4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681" y="224884"/>
            <a:ext cx="4500000" cy="37285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61270" y="224884"/>
            <a:ext cx="2757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EXTRACCION A LA PANTALLA DE PROTECCIÓN</a:t>
            </a:r>
            <a:endParaRPr lang="es-AR" sz="2800" dirty="0"/>
          </a:p>
        </p:txBody>
      </p:sp>
      <p:sp>
        <p:nvSpPr>
          <p:cNvPr id="6" name="Rectángulo 5"/>
          <p:cNvSpPr/>
          <p:nvPr/>
        </p:nvSpPr>
        <p:spPr>
          <a:xfrm>
            <a:off x="403654" y="3953455"/>
            <a:ext cx="2757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EXTRACCION A LA PISTOLA DE SOLDADURA</a:t>
            </a:r>
            <a:endParaRPr lang="es-AR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869" y="2767012"/>
            <a:ext cx="3618213" cy="39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5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67213" y="2523518"/>
            <a:ext cx="3773487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CORTE</a:t>
            </a:r>
            <a:endParaRPr kumimoji="0" lang="es-AR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922000" cy="2738438"/>
          </a:xfrm>
        </p:spPr>
        <p:txBody>
          <a:bodyPr/>
          <a:lstStyle/>
          <a:p>
            <a:r>
              <a:rPr lang="es-AR" sz="3600" dirty="0"/>
              <a:t> </a:t>
            </a:r>
            <a:r>
              <a:rPr lang="es-AR" sz="3600" dirty="0" smtClean="0"/>
              <a:t>CORTE:</a:t>
            </a:r>
          </a:p>
          <a:p>
            <a:pPr>
              <a:buNone/>
            </a:pPr>
            <a:r>
              <a:rPr lang="es-AR" sz="3600" dirty="0" smtClean="0"/>
              <a:t>  División de una cosa en dos o más partes con un instrumento o maquina</a:t>
            </a:r>
            <a:r>
              <a:rPr lang="es-A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352051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2400" y="1"/>
            <a:ext cx="10363200" cy="889000"/>
          </a:xfrm>
        </p:spPr>
        <p:txBody>
          <a:bodyPr>
            <a:normAutofit/>
          </a:bodyPr>
          <a:lstStyle/>
          <a:p>
            <a:r>
              <a:rPr lang="es-A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  <a:endParaRPr lang="es-A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3600" y="913027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4512962" y="91302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GAS COMBUSTIBLE/ OXICORTE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4538362" y="1978110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PLASMA</a:t>
            </a:r>
            <a:endParaRPr lang="es-AR" dirty="0"/>
          </a:p>
        </p:txBody>
      </p:sp>
      <p:sp>
        <p:nvSpPr>
          <p:cNvPr id="16" name="Rectángulo 15"/>
          <p:cNvSpPr/>
          <p:nvPr/>
        </p:nvSpPr>
        <p:spPr>
          <a:xfrm>
            <a:off x="4512962" y="3247081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LASER</a:t>
            </a:r>
            <a:endParaRPr lang="es-AR" dirty="0"/>
          </a:p>
        </p:txBody>
      </p:sp>
      <p:cxnSp>
        <p:nvCxnSpPr>
          <p:cNvPr id="18" name="Conector angular 17"/>
          <p:cNvCxnSpPr>
            <a:stCxn id="5" idx="3"/>
            <a:endCxn id="6" idx="1"/>
          </p:cNvCxnSpPr>
          <p:nvPr/>
        </p:nvCxnSpPr>
        <p:spPr>
          <a:xfrm flipV="1">
            <a:off x="3372022" y="1234302"/>
            <a:ext cx="1140940" cy="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 rot="16200000" flipH="1">
            <a:off x="3697589" y="1522110"/>
            <a:ext cx="1029387" cy="601365"/>
          </a:xfrm>
          <a:prstGeom prst="bentConnector3">
            <a:avLst>
              <a:gd name="adj1" fmla="val 981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endCxn id="16" idx="1"/>
          </p:cNvCxnSpPr>
          <p:nvPr/>
        </p:nvCxnSpPr>
        <p:spPr>
          <a:xfrm rot="16200000" flipH="1">
            <a:off x="3037704" y="2093099"/>
            <a:ext cx="2349154" cy="60136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NICO\Desktop\servicios_plasma.jpg">
            <a:extLst>
              <a:ext uri="{FF2B5EF4-FFF2-40B4-BE49-F238E27FC236}">
                <a16:creationId xmlns:a16="http://schemas.microsoft.com/office/drawing/2014/main" xmlns="" id="{694666D3-4979-463F-A3ED-BA757A57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00" y="1580911"/>
            <a:ext cx="20177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Users\NICO\Desktop\servicios_laser.jpg">
            <a:extLst>
              <a:ext uri="{FF2B5EF4-FFF2-40B4-BE49-F238E27FC236}">
                <a16:creationId xmlns:a16="http://schemas.microsoft.com/office/drawing/2014/main" xmlns="" id="{3CC4EB7B-2DBB-46F2-8A86-3B6EB5A4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612" y="2897188"/>
            <a:ext cx="20574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06" y="155918"/>
            <a:ext cx="2306812" cy="1321741"/>
          </a:xfrm>
          <a:prstGeom prst="rect">
            <a:avLst/>
          </a:prstGeom>
        </p:spPr>
      </p:pic>
      <p:sp>
        <p:nvSpPr>
          <p:cNvPr id="13" name="Rectángulo 6"/>
          <p:cNvSpPr/>
          <p:nvPr/>
        </p:nvSpPr>
        <p:spPr>
          <a:xfrm>
            <a:off x="4512962" y="4467310"/>
            <a:ext cx="3094338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CHORRO DE AGUA</a:t>
            </a:r>
            <a:endParaRPr lang="es-AR" dirty="0"/>
          </a:p>
        </p:txBody>
      </p:sp>
      <p:cxnSp>
        <p:nvCxnSpPr>
          <p:cNvPr id="14" name="Conector angular 19"/>
          <p:cNvCxnSpPr/>
          <p:nvPr/>
        </p:nvCxnSpPr>
        <p:spPr>
          <a:xfrm rot="16200000" flipH="1">
            <a:off x="3437241" y="3547764"/>
            <a:ext cx="1550083" cy="6013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4"/>
          <p:cNvPicPr/>
          <p:nvPr/>
        </p:nvPicPr>
        <p:blipFill>
          <a:blip r:embed="rId5"/>
          <a:stretch>
            <a:fillRect/>
          </a:stretch>
        </p:blipFill>
        <p:spPr>
          <a:xfrm>
            <a:off x="9880780" y="3632199"/>
            <a:ext cx="1981020" cy="1482105"/>
          </a:xfrm>
          <a:prstGeom prst="rect">
            <a:avLst/>
          </a:prstGeom>
        </p:spPr>
      </p:pic>
      <p:sp>
        <p:nvSpPr>
          <p:cNvPr id="29" name="Rectángulo 6"/>
          <p:cNvSpPr/>
          <p:nvPr/>
        </p:nvSpPr>
        <p:spPr>
          <a:xfrm>
            <a:off x="4563762" y="5521410"/>
            <a:ext cx="2713338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FIBRA OPTICA</a:t>
            </a:r>
            <a:endParaRPr lang="es-AR" dirty="0"/>
          </a:p>
        </p:txBody>
      </p:sp>
      <p:cxnSp>
        <p:nvCxnSpPr>
          <p:cNvPr id="30" name="Conector angular 19"/>
          <p:cNvCxnSpPr/>
          <p:nvPr/>
        </p:nvCxnSpPr>
        <p:spPr>
          <a:xfrm rot="16200000" flipH="1">
            <a:off x="3437241" y="4830464"/>
            <a:ext cx="1550083" cy="6013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6339" y="5272458"/>
            <a:ext cx="2455861" cy="14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66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3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GAS COMBUSTIBLE/OXICORTE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5" y="1276522"/>
            <a:ext cx="3783706" cy="1944197"/>
          </a:xfrm>
          <a:prstGeom prst="rect">
            <a:avLst/>
          </a:prstGeom>
        </p:spPr>
      </p:pic>
      <p:pic>
        <p:nvPicPr>
          <p:cNvPr id="15" name="Picture 5" descr="http://www.messer-spain.com/fileadmin/_migrated/pics/ES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28224"/>
            <a:ext cx="4925401" cy="2912410"/>
          </a:xfrm>
          <a:prstGeom prst="rect">
            <a:avLst/>
          </a:prstGeom>
          <a:noFill/>
        </p:spPr>
      </p:pic>
      <p:sp>
        <p:nvSpPr>
          <p:cNvPr id="10" name="CuadroTexto 7"/>
          <p:cNvSpPr txBox="1"/>
          <p:nvPr/>
        </p:nvSpPr>
        <p:spPr>
          <a:xfrm>
            <a:off x="4497924" y="1830855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1" name="CuadroTexto 8"/>
          <p:cNvSpPr txBox="1"/>
          <p:nvPr/>
        </p:nvSpPr>
        <p:spPr>
          <a:xfrm>
            <a:off x="7630764" y="1339016"/>
            <a:ext cx="405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APLICACIÓN y EQUIPO</a:t>
            </a:r>
          </a:p>
        </p:txBody>
      </p:sp>
      <p:pic>
        <p:nvPicPr>
          <p:cNvPr id="9" name="Picture 2" descr="http://www.pulysold.com/wp-content/gallery/accesorios-llama/equipo-oxiacetileno.jpg">
            <a:extLst>
              <a:ext uri="{FF2B5EF4-FFF2-40B4-BE49-F238E27FC236}">
                <a16:creationId xmlns:a16="http://schemas.microsoft.com/office/drawing/2014/main" xmlns="" id="{6C48E165-5F22-4950-86BE-C688F338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6160" y="2530498"/>
            <a:ext cx="2061342" cy="2061342"/>
          </a:xfrm>
          <a:prstGeom prst="rect">
            <a:avLst/>
          </a:prstGeom>
          <a:noFill/>
        </p:spPr>
      </p:pic>
      <p:sp>
        <p:nvSpPr>
          <p:cNvPr id="12" name="CuadroTexto 9"/>
          <p:cNvSpPr txBox="1"/>
          <p:nvPr/>
        </p:nvSpPr>
        <p:spPr>
          <a:xfrm>
            <a:off x="7429962" y="379170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3" name="CuadroTexto 10"/>
          <p:cNvSpPr txBox="1"/>
          <p:nvPr/>
        </p:nvSpPr>
        <p:spPr>
          <a:xfrm>
            <a:off x="7760162" y="5682632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PLASMA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img.directindustry.es/images_di/photo-g/18224-9565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95" y="1221492"/>
            <a:ext cx="2742305" cy="2118431"/>
          </a:xfrm>
          <a:prstGeom prst="rect">
            <a:avLst/>
          </a:prstGeom>
          <a:noFill/>
        </p:spPr>
      </p:pic>
      <p:pic>
        <p:nvPicPr>
          <p:cNvPr id="10" name="Picture 4" descr="https://upload.wikimedia.org/wikipedia/commons/8/82/Plasma_boqu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0" y="3405943"/>
            <a:ext cx="2816862" cy="3106662"/>
          </a:xfrm>
          <a:prstGeom prst="rect">
            <a:avLst/>
          </a:prstGeom>
          <a:noFill/>
        </p:spPr>
      </p:pic>
      <p:sp>
        <p:nvSpPr>
          <p:cNvPr id="12" name="CuadroTexto 7"/>
          <p:cNvSpPr txBox="1"/>
          <p:nvPr/>
        </p:nvSpPr>
        <p:spPr>
          <a:xfrm>
            <a:off x="7506044" y="21074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4" name="CuadroTexto 8"/>
          <p:cNvSpPr txBox="1"/>
          <p:nvPr/>
        </p:nvSpPr>
        <p:spPr>
          <a:xfrm>
            <a:off x="7455244" y="4380879"/>
            <a:ext cx="269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APLICACIÓN y EQUIPOS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PLASMA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84300"/>
            <a:ext cx="2895599" cy="2011680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651" y="3535003"/>
            <a:ext cx="2857500" cy="3048000"/>
          </a:xfrm>
          <a:prstGeom prst="rect">
            <a:avLst/>
          </a:prstGeom>
        </p:spPr>
      </p:pic>
      <p:sp>
        <p:nvSpPr>
          <p:cNvPr id="11" name="CuadroTexto 9"/>
          <p:cNvSpPr txBox="1"/>
          <p:nvPr/>
        </p:nvSpPr>
        <p:spPr>
          <a:xfrm>
            <a:off x="7874344" y="18776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2" name="CuadroTexto 10"/>
          <p:cNvSpPr txBox="1"/>
          <p:nvPr/>
        </p:nvSpPr>
        <p:spPr>
          <a:xfrm>
            <a:off x="8204544" y="3768535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LASER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30" y="4761747"/>
            <a:ext cx="2294432" cy="1710960"/>
          </a:xfrm>
          <a:prstGeom prst="rect">
            <a:avLst/>
          </a:prstGeom>
        </p:spPr>
      </p:pic>
      <p:sp>
        <p:nvSpPr>
          <p:cNvPr id="9" name="CuadroTexto 9"/>
          <p:cNvSpPr txBox="1"/>
          <p:nvPr/>
        </p:nvSpPr>
        <p:spPr>
          <a:xfrm>
            <a:off x="7429844" y="21074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0" name="CuadroTexto 10"/>
          <p:cNvSpPr txBox="1"/>
          <p:nvPr/>
        </p:nvSpPr>
        <p:spPr>
          <a:xfrm>
            <a:off x="7429844" y="2844179"/>
            <a:ext cx="426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EQUIPOS y APLICACION</a:t>
            </a:r>
            <a:endParaRPr lang="es-AR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429844" y="35794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4" name="CuadroTexto 12"/>
          <p:cNvSpPr txBox="1"/>
          <p:nvPr/>
        </p:nvSpPr>
        <p:spPr>
          <a:xfrm>
            <a:off x="7429844" y="4314635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91" y="4607022"/>
            <a:ext cx="2458970" cy="21167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567" y="1247079"/>
            <a:ext cx="4201108" cy="31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CHORRO DE AGUA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44" y="1462288"/>
            <a:ext cx="2853006" cy="5165937"/>
          </a:xfrm>
          <a:prstGeom prst="rect">
            <a:avLst/>
          </a:prstGeom>
        </p:spPr>
      </p:pic>
      <p:cxnSp>
        <p:nvCxnSpPr>
          <p:cNvPr id="12" name="Conector recto de flecha 5"/>
          <p:cNvCxnSpPr>
            <a:endCxn id="16" idx="1"/>
          </p:cNvCxnSpPr>
          <p:nvPr/>
        </p:nvCxnSpPr>
        <p:spPr>
          <a:xfrm flipV="1">
            <a:off x="2240924" y="1652788"/>
            <a:ext cx="3254420" cy="34343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6"/>
          <p:cNvCxnSpPr>
            <a:endCxn id="17" idx="1"/>
          </p:cNvCxnSpPr>
          <p:nvPr/>
        </p:nvCxnSpPr>
        <p:spPr>
          <a:xfrm flipV="1">
            <a:off x="3116687" y="3374873"/>
            <a:ext cx="2489915" cy="17106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7"/>
          <p:cNvCxnSpPr>
            <a:endCxn id="18" idx="1"/>
          </p:cNvCxnSpPr>
          <p:nvPr/>
        </p:nvCxnSpPr>
        <p:spPr>
          <a:xfrm flipV="1">
            <a:off x="2240924" y="5419393"/>
            <a:ext cx="3112933" cy="50274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8"/>
          <p:cNvSpPr txBox="1"/>
          <p:nvPr/>
        </p:nvSpPr>
        <p:spPr>
          <a:xfrm>
            <a:off x="5495344" y="1360400"/>
            <a:ext cx="491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Agua pura a </a:t>
            </a:r>
            <a:r>
              <a:rPr lang="es-AR" sz="3200" dirty="0" smtClean="0"/>
              <a:t>presión</a:t>
            </a:r>
            <a:endParaRPr lang="es-AR" sz="3200" dirty="0"/>
          </a:p>
        </p:txBody>
      </p:sp>
      <p:sp>
        <p:nvSpPr>
          <p:cNvPr id="17" name="CuadroTexto 9"/>
          <p:cNvSpPr txBox="1"/>
          <p:nvPr/>
        </p:nvSpPr>
        <p:spPr>
          <a:xfrm>
            <a:off x="5606602" y="3082485"/>
            <a:ext cx="491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Introducción </a:t>
            </a:r>
            <a:r>
              <a:rPr lang="es-AR" sz="3200" dirty="0"/>
              <a:t>del abrasivo</a:t>
            </a:r>
          </a:p>
        </p:txBody>
      </p:sp>
      <p:sp>
        <p:nvSpPr>
          <p:cNvPr id="18" name="CuadroTexto 10"/>
          <p:cNvSpPr txBox="1"/>
          <p:nvPr/>
        </p:nvSpPr>
        <p:spPr>
          <a:xfrm>
            <a:off x="5353857" y="5127005"/>
            <a:ext cx="491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Orificio de piedra preciosa</a:t>
            </a:r>
          </a:p>
        </p:txBody>
      </p:sp>
      <p:sp>
        <p:nvSpPr>
          <p:cNvPr id="13" name="CuadroTexto 9"/>
          <p:cNvSpPr txBox="1"/>
          <p:nvPr/>
        </p:nvSpPr>
        <p:spPr>
          <a:xfrm>
            <a:off x="9296744" y="9390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 smtClean="0"/>
              <a:t>Decreto 351/79 de la ley 19587 de Higiene y Seguridad en el trabajo</a:t>
            </a:r>
          </a:p>
          <a:p>
            <a:pPr marL="0" indent="0">
              <a:buNone/>
            </a:pPr>
            <a:endParaRPr lang="es-A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 </a:t>
            </a:r>
            <a:r>
              <a:rPr lang="es-AR" dirty="0" smtClean="0"/>
              <a:t>ARTICULO 152: Ventilación e iluminación; capacitación y EPP;             protección contra terceros; vestimenta.</a:t>
            </a:r>
          </a:p>
          <a:p>
            <a:pPr marL="0" indent="0">
              <a:buNone/>
            </a:pPr>
            <a:endParaRPr lang="es-A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 </a:t>
            </a:r>
            <a:r>
              <a:rPr lang="es-AR" dirty="0" smtClean="0"/>
              <a:t>ARTICULO 153: Soldadura Autógena(alta presión); almacenamiento de cilindros, mantenimiento y uso de reguladores de presión.</a:t>
            </a:r>
          </a:p>
          <a:p>
            <a:pPr marL="0" indent="0">
              <a:buNone/>
            </a:pPr>
            <a:r>
              <a:rPr lang="es-AR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 </a:t>
            </a:r>
            <a:r>
              <a:rPr lang="es-AR" dirty="0" smtClean="0"/>
              <a:t>ARTICULO 154: Soldadura Autógena(baja presión); mantenimiento, precauciones y uso de válvulas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64551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CHORRO DE AGUA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10"/>
          <p:cNvSpPr txBox="1"/>
          <p:nvPr/>
        </p:nvSpPr>
        <p:spPr>
          <a:xfrm>
            <a:off x="6830451" y="2329911"/>
            <a:ext cx="445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EQUIPOS y APLICACION</a:t>
            </a:r>
            <a:endParaRPr lang="es-AR" sz="3200" b="1" dirty="0"/>
          </a:p>
        </p:txBody>
      </p:sp>
      <p:sp>
        <p:nvSpPr>
          <p:cNvPr id="11" name="CuadroTexto 11"/>
          <p:cNvSpPr txBox="1"/>
          <p:nvPr/>
        </p:nvSpPr>
        <p:spPr>
          <a:xfrm>
            <a:off x="7962900" y="4202513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512" y="1477907"/>
            <a:ext cx="5269910" cy="45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CHORRO DE AGUA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30" y="1336384"/>
            <a:ext cx="7348470" cy="5052073"/>
          </a:xfrm>
          <a:prstGeom prst="rect">
            <a:avLst/>
          </a:prstGeom>
        </p:spPr>
      </p:pic>
      <p:sp>
        <p:nvSpPr>
          <p:cNvPr id="7" name="CuadroTexto 12"/>
          <p:cNvSpPr txBox="1"/>
          <p:nvPr/>
        </p:nvSpPr>
        <p:spPr>
          <a:xfrm>
            <a:off x="10212805" y="3243462"/>
            <a:ext cx="148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FIBRA OPTICA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38" y="1404850"/>
            <a:ext cx="4235717" cy="22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uadroTexto 10"/>
          <p:cNvSpPr txBox="1"/>
          <p:nvPr/>
        </p:nvSpPr>
        <p:spPr>
          <a:xfrm>
            <a:off x="7870678" y="4037979"/>
            <a:ext cx="421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EQUIPOS y APLICACION</a:t>
            </a:r>
            <a:endParaRPr lang="es-AR" sz="3200" b="1" dirty="0"/>
          </a:p>
        </p:txBody>
      </p:sp>
      <p:sp>
        <p:nvSpPr>
          <p:cNvPr id="14" name="CuadroTexto 9"/>
          <p:cNvSpPr txBox="1"/>
          <p:nvPr/>
        </p:nvSpPr>
        <p:spPr>
          <a:xfrm>
            <a:off x="8522044" y="2221707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pic>
        <p:nvPicPr>
          <p:cNvPr id="8" name="Picture 2" descr="C:\Users\Usuario\Desktop\p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6" y="4112542"/>
            <a:ext cx="4156104" cy="2008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FIBRA OPTICA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1855788"/>
            <a:ext cx="7410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2651125"/>
            <a:ext cx="3695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adroTexto 11"/>
          <p:cNvSpPr txBox="1"/>
          <p:nvPr/>
        </p:nvSpPr>
        <p:spPr>
          <a:xfrm>
            <a:off x="8967375" y="1406520"/>
            <a:ext cx="192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CORTE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37719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CORTE POR FIBRA OPTICA</a:t>
            </a:r>
            <a:endParaRPr lang="es-AR" dirty="0"/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uario\Desktop\p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184930" cy="3956050"/>
          </a:xfrm>
          <a:prstGeom prst="rect">
            <a:avLst/>
          </a:prstGeom>
          <a:noFill/>
        </p:spPr>
      </p:pic>
      <p:sp>
        <p:nvSpPr>
          <p:cNvPr id="7" name="CuadroTexto 12"/>
          <p:cNvSpPr txBox="1"/>
          <p:nvPr/>
        </p:nvSpPr>
        <p:spPr>
          <a:xfrm>
            <a:off x="9358227" y="3617441"/>
            <a:ext cx="11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i-mp-epp-soldadura-640x480">
            <a:extLst>
              <a:ext uri="{FF2B5EF4-FFF2-40B4-BE49-F238E27FC236}">
                <a16:creationId xmlns:a16="http://schemas.microsoft.com/office/drawing/2014/main" xmlns="" id="{4EE5B98D-974F-438D-BCC9-707DA315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204" y="555018"/>
            <a:ext cx="7835875" cy="58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i-mp-soldadura-visitantes-800">
            <a:extLst>
              <a:ext uri="{FF2B5EF4-FFF2-40B4-BE49-F238E27FC236}">
                <a16:creationId xmlns:a16="http://schemas.microsoft.com/office/drawing/2014/main" xmlns="" id="{2C846143-ED8F-4E36-8337-D068CB5B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064" y="487362"/>
            <a:ext cx="7620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i-mp-todos-soldando-640">
            <a:extLst>
              <a:ext uri="{FF2B5EF4-FFF2-40B4-BE49-F238E27FC236}">
                <a16:creationId xmlns:a16="http://schemas.microsoft.com/office/drawing/2014/main" xmlns="" id="{88611BAF-1F47-484B-9229-D97E426E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285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3F669F91-63E8-4BB2-8532-7715EE499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627" y="619127"/>
            <a:ext cx="75850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B6644730-9379-47AC-883C-2CB5AAEC2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824" y="1741814"/>
            <a:ext cx="7285276" cy="2608089"/>
          </a:xfrm>
        </p:spPr>
        <p:txBody>
          <a:bodyPr>
            <a:normAutofit/>
          </a:bodyPr>
          <a:lstStyle/>
          <a:p>
            <a:pPr algn="ctr"/>
            <a:r>
              <a:rPr lang="es-AR" sz="8800" dirty="0" smtClean="0"/>
              <a:t>¡</a:t>
            </a:r>
            <a:r>
              <a:rPr lang="x-none" sz="8800" dirty="0" smtClean="0"/>
              <a:t>MUCHAS </a:t>
            </a:r>
            <a:r>
              <a:rPr lang="x-none" sz="8800" dirty="0"/>
              <a:t>GRACIAS!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xmlns="" val="39002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773" y="491096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 smtClean="0"/>
              <a:t> ARTICULO 155: Soldadura Eléctrica; uso y EPP.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 smtClean="0"/>
              <a:t> ARTICULO 156: Soldadura Eléctrica y Autógena; EPP, mascarilla</a:t>
            </a: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endParaRPr lang="es-A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 </a:t>
            </a:r>
            <a:r>
              <a:rPr lang="es-AR" dirty="0" smtClean="0"/>
              <a:t>ARTICULO 157: Soldadura y Corte; ventilación y espacios confinados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 smtClean="0"/>
              <a:t> ARTICULO 158: Soldadura y Corte; limpieza y precauciones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81554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SOLDADURA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dirty="0"/>
              <a:t> </a:t>
            </a:r>
            <a:r>
              <a:rPr lang="es-AR" dirty="0" smtClean="0"/>
              <a:t>SOLDADURA: </a:t>
            </a:r>
            <a:r>
              <a:rPr lang="es-AR" dirty="0"/>
              <a:t>La soldadura es un proceso de </a:t>
            </a:r>
            <a:r>
              <a:rPr lang="es-AR" dirty="0" smtClean="0"/>
              <a:t>fijación</a:t>
            </a:r>
            <a:r>
              <a:rPr lang="es-AR" dirty="0"/>
              <a:t> en donde se realiza la unión de dos o más piezas de un </a:t>
            </a:r>
            <a:r>
              <a:rPr lang="es-AR" dirty="0" smtClean="0"/>
              <a:t>elemento,</a:t>
            </a:r>
            <a:r>
              <a:rPr lang="es-AR" dirty="0"/>
              <a:t> </a:t>
            </a:r>
            <a:r>
              <a:rPr lang="es-AR" dirty="0" smtClean="0"/>
              <a:t>usando o no material de aporte.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352051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1780"/>
            <a:ext cx="10515600" cy="1325563"/>
          </a:xfrm>
        </p:spPr>
        <p:txBody>
          <a:bodyPr/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1015782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487562" y="1015781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RESITENCIA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4487562" y="2144365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ARCO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8136924" y="1015779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POR COSTURA</a:t>
            </a:r>
            <a:endParaRPr lang="es-AR" sz="1400" dirty="0"/>
          </a:p>
        </p:txBody>
      </p:sp>
      <p:sp>
        <p:nvSpPr>
          <p:cNvPr id="8" name="Rectángulo 7"/>
          <p:cNvSpPr/>
          <p:nvPr/>
        </p:nvSpPr>
        <p:spPr>
          <a:xfrm>
            <a:off x="8136923" y="1479157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POR PUNTOS</a:t>
            </a:r>
            <a:endParaRPr lang="es-AR" sz="1400" dirty="0"/>
          </a:p>
        </p:txBody>
      </p:sp>
      <p:sp>
        <p:nvSpPr>
          <p:cNvPr id="9" name="Rectángulo 8"/>
          <p:cNvSpPr/>
          <p:nvPr/>
        </p:nvSpPr>
        <p:spPr>
          <a:xfrm>
            <a:off x="8136923" y="2144365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SMAW</a:t>
            </a:r>
            <a:endParaRPr lang="es-AR" sz="1400" dirty="0"/>
          </a:p>
        </p:txBody>
      </p:sp>
      <p:sp>
        <p:nvSpPr>
          <p:cNvPr id="10" name="Rectángulo 9"/>
          <p:cNvSpPr/>
          <p:nvPr/>
        </p:nvSpPr>
        <p:spPr>
          <a:xfrm>
            <a:off x="8136922" y="2607741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MIG</a:t>
            </a:r>
            <a:endParaRPr lang="es-AR" sz="1400" dirty="0"/>
          </a:p>
        </p:txBody>
      </p:sp>
      <p:sp>
        <p:nvSpPr>
          <p:cNvPr id="11" name="Rectángulo 10"/>
          <p:cNvSpPr/>
          <p:nvPr/>
        </p:nvSpPr>
        <p:spPr>
          <a:xfrm>
            <a:off x="8136921" y="3071117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FCAW</a:t>
            </a:r>
            <a:endParaRPr lang="es-AR" sz="1400" dirty="0"/>
          </a:p>
        </p:txBody>
      </p:sp>
      <p:sp>
        <p:nvSpPr>
          <p:cNvPr id="12" name="Rectángulo 11"/>
          <p:cNvSpPr/>
          <p:nvPr/>
        </p:nvSpPr>
        <p:spPr>
          <a:xfrm>
            <a:off x="8136921" y="3534493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TIG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136920" y="3997869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PAW</a:t>
            </a:r>
          </a:p>
        </p:txBody>
      </p:sp>
      <p:cxnSp>
        <p:nvCxnSpPr>
          <p:cNvPr id="16" name="Conector recto de flecha 15"/>
          <p:cNvCxnSpPr>
            <a:stCxn id="4" idx="3"/>
            <a:endCxn id="5" idx="1"/>
          </p:cNvCxnSpPr>
          <p:nvPr/>
        </p:nvCxnSpPr>
        <p:spPr>
          <a:xfrm flipV="1">
            <a:off x="3346622" y="1337057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904735" y="1337057"/>
            <a:ext cx="12357" cy="1165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6" idx="1"/>
          </p:cNvCxnSpPr>
          <p:nvPr/>
        </p:nvCxnSpPr>
        <p:spPr>
          <a:xfrm flipV="1">
            <a:off x="3904735" y="2465641"/>
            <a:ext cx="582827" cy="37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endCxn id="7" idx="1"/>
          </p:cNvCxnSpPr>
          <p:nvPr/>
        </p:nvCxnSpPr>
        <p:spPr>
          <a:xfrm flipV="1">
            <a:off x="6995984" y="1194954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endCxn id="8" idx="1"/>
          </p:cNvCxnSpPr>
          <p:nvPr/>
        </p:nvCxnSpPr>
        <p:spPr>
          <a:xfrm>
            <a:off x="7537622" y="1176420"/>
            <a:ext cx="599301" cy="48191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6" idx="3"/>
            <a:endCxn id="9" idx="1"/>
          </p:cNvCxnSpPr>
          <p:nvPr/>
        </p:nvCxnSpPr>
        <p:spPr>
          <a:xfrm flipV="1">
            <a:off x="6995984" y="2323540"/>
            <a:ext cx="1140939" cy="14210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endCxn id="10" idx="1"/>
          </p:cNvCxnSpPr>
          <p:nvPr/>
        </p:nvCxnSpPr>
        <p:spPr>
          <a:xfrm>
            <a:off x="7537622" y="2465641"/>
            <a:ext cx="599300" cy="32127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endCxn id="11" idx="1"/>
          </p:cNvCxnSpPr>
          <p:nvPr/>
        </p:nvCxnSpPr>
        <p:spPr>
          <a:xfrm rot="16200000" flipH="1">
            <a:off x="7444946" y="2558316"/>
            <a:ext cx="784651" cy="59929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/>
          <p:cNvCxnSpPr>
            <a:endCxn id="12" idx="1"/>
          </p:cNvCxnSpPr>
          <p:nvPr/>
        </p:nvCxnSpPr>
        <p:spPr>
          <a:xfrm rot="16200000" flipH="1">
            <a:off x="7231794" y="2808541"/>
            <a:ext cx="1210954" cy="59929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/>
          <p:cNvCxnSpPr/>
          <p:nvPr/>
        </p:nvCxnSpPr>
        <p:spPr>
          <a:xfrm rot="16200000" flipH="1">
            <a:off x="6981569" y="3021692"/>
            <a:ext cx="1711405" cy="5992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8136920" y="4461245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SAW</a:t>
            </a:r>
          </a:p>
        </p:txBody>
      </p:sp>
      <p:cxnSp>
        <p:nvCxnSpPr>
          <p:cNvPr id="50" name="Conector recto de flecha 49"/>
          <p:cNvCxnSpPr/>
          <p:nvPr/>
        </p:nvCxnSpPr>
        <p:spPr>
          <a:xfrm flipV="1">
            <a:off x="7537621" y="2461523"/>
            <a:ext cx="1" cy="4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endCxn id="48" idx="1"/>
          </p:cNvCxnSpPr>
          <p:nvPr/>
        </p:nvCxnSpPr>
        <p:spPr>
          <a:xfrm rot="16200000" flipH="1">
            <a:off x="6748850" y="3252350"/>
            <a:ext cx="2176840" cy="5993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4487562" y="3266772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GAS</a:t>
            </a:r>
            <a:endParaRPr lang="es-AR" dirty="0"/>
          </a:p>
        </p:txBody>
      </p:sp>
      <p:sp>
        <p:nvSpPr>
          <p:cNvPr id="27" name="Rectángulo 26"/>
          <p:cNvSpPr/>
          <p:nvPr/>
        </p:nvSpPr>
        <p:spPr>
          <a:xfrm>
            <a:off x="4487562" y="4414641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DE ESTADO SÓLIDO</a:t>
            </a:r>
            <a:endParaRPr lang="es-AR" dirty="0"/>
          </a:p>
        </p:txBody>
      </p:sp>
      <p:sp>
        <p:nvSpPr>
          <p:cNvPr id="29" name="Rectángulo 28"/>
          <p:cNvSpPr/>
          <p:nvPr/>
        </p:nvSpPr>
        <p:spPr>
          <a:xfrm>
            <a:off x="4487562" y="5547802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CON ENERGÍA</a:t>
            </a:r>
            <a:endParaRPr lang="es-AR" dirty="0"/>
          </a:p>
        </p:txBody>
      </p:sp>
      <p:sp>
        <p:nvSpPr>
          <p:cNvPr id="31" name="Rectángulo 30"/>
          <p:cNvSpPr/>
          <p:nvPr/>
        </p:nvSpPr>
        <p:spPr>
          <a:xfrm>
            <a:off x="8136920" y="4966563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ULTRASÓNICA</a:t>
            </a:r>
            <a:endParaRPr lang="es-AR" sz="1400" dirty="0"/>
          </a:p>
        </p:txBody>
      </p:sp>
      <p:sp>
        <p:nvSpPr>
          <p:cNvPr id="33" name="Rectángulo 32"/>
          <p:cNvSpPr/>
          <p:nvPr/>
        </p:nvSpPr>
        <p:spPr>
          <a:xfrm>
            <a:off x="8136919" y="5429939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EXPLOSIÓN</a:t>
            </a:r>
            <a:endParaRPr lang="es-AR" sz="1400" dirty="0"/>
          </a:p>
        </p:txBody>
      </p:sp>
      <p:sp>
        <p:nvSpPr>
          <p:cNvPr id="34" name="Rectángulo 33"/>
          <p:cNvSpPr/>
          <p:nvPr/>
        </p:nvSpPr>
        <p:spPr>
          <a:xfrm>
            <a:off x="8136918" y="5893315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FRICCIÓN</a:t>
            </a:r>
            <a:endParaRPr lang="es-AR" sz="1400" dirty="0"/>
          </a:p>
        </p:txBody>
      </p:sp>
      <p:sp>
        <p:nvSpPr>
          <p:cNvPr id="35" name="Rectángulo 34"/>
          <p:cNvSpPr/>
          <p:nvPr/>
        </p:nvSpPr>
        <p:spPr>
          <a:xfrm>
            <a:off x="8136918" y="6356691"/>
            <a:ext cx="2230395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S0LDADURA INDUCCIÓN</a:t>
            </a:r>
          </a:p>
        </p:txBody>
      </p:sp>
      <p:cxnSp>
        <p:nvCxnSpPr>
          <p:cNvPr id="36" name="Conector angular 35"/>
          <p:cNvCxnSpPr>
            <a:endCxn id="31" idx="1"/>
          </p:cNvCxnSpPr>
          <p:nvPr/>
        </p:nvCxnSpPr>
        <p:spPr>
          <a:xfrm>
            <a:off x="6995984" y="4966563"/>
            <a:ext cx="1140936" cy="17917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endCxn id="33" idx="1"/>
          </p:cNvCxnSpPr>
          <p:nvPr/>
        </p:nvCxnSpPr>
        <p:spPr>
          <a:xfrm rot="16200000" flipH="1">
            <a:off x="7534530" y="5006724"/>
            <a:ext cx="642549" cy="5622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endCxn id="34" idx="1"/>
          </p:cNvCxnSpPr>
          <p:nvPr/>
        </p:nvCxnSpPr>
        <p:spPr>
          <a:xfrm rot="16200000" flipH="1">
            <a:off x="7475836" y="5411408"/>
            <a:ext cx="747578" cy="57458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/>
          <p:cNvCxnSpPr>
            <a:endCxn id="35" idx="1"/>
          </p:cNvCxnSpPr>
          <p:nvPr/>
        </p:nvCxnSpPr>
        <p:spPr>
          <a:xfrm rot="16200000" flipH="1">
            <a:off x="7250326" y="5649274"/>
            <a:ext cx="1210954" cy="5622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endCxn id="26" idx="1"/>
          </p:cNvCxnSpPr>
          <p:nvPr/>
        </p:nvCxnSpPr>
        <p:spPr>
          <a:xfrm rot="16200000" flipH="1">
            <a:off x="3639065" y="2739550"/>
            <a:ext cx="1126525" cy="57047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endCxn id="27" idx="1"/>
          </p:cNvCxnSpPr>
          <p:nvPr/>
        </p:nvCxnSpPr>
        <p:spPr>
          <a:xfrm rot="16200000" flipH="1">
            <a:off x="3056704" y="3305058"/>
            <a:ext cx="2285067" cy="57664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endCxn id="29" idx="1"/>
          </p:cNvCxnSpPr>
          <p:nvPr/>
        </p:nvCxnSpPr>
        <p:spPr>
          <a:xfrm rot="16200000" flipH="1">
            <a:off x="2492369" y="3873885"/>
            <a:ext cx="3407556" cy="58283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40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48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37054" y="481913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586416" y="481912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RESITENCIA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8235778" y="481910"/>
            <a:ext cx="2613454" cy="64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POR COSTURA (ROLDANAS)</a:t>
            </a:r>
            <a:endParaRPr lang="es-AR" sz="2000" dirty="0"/>
          </a:p>
        </p:txBody>
      </p:sp>
      <p:cxnSp>
        <p:nvCxnSpPr>
          <p:cNvPr id="7" name="Conector recto de flecha 6"/>
          <p:cNvCxnSpPr>
            <a:stCxn id="4" idx="3"/>
            <a:endCxn id="5" idx="1"/>
          </p:cNvCxnSpPr>
          <p:nvPr/>
        </p:nvCxnSpPr>
        <p:spPr>
          <a:xfrm flipV="1">
            <a:off x="3445476" y="803188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>
            <a:endCxn id="6" idx="1"/>
          </p:cNvCxnSpPr>
          <p:nvPr/>
        </p:nvCxnSpPr>
        <p:spPr>
          <a:xfrm>
            <a:off x="7094838" y="667265"/>
            <a:ext cx="1140940" cy="13592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054" y="1577031"/>
            <a:ext cx="4394200" cy="30861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94838" y="1577031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094838" y="2313803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094838" y="3049031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094838" y="3784259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508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40491" y="469557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289853" y="46955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RESITENCIA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7939215" y="46955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POR PUNTOS</a:t>
            </a:r>
            <a:endParaRPr lang="es-AR" sz="2000" dirty="0"/>
          </a:p>
        </p:txBody>
      </p:sp>
      <p:cxnSp>
        <p:nvCxnSpPr>
          <p:cNvPr id="7" name="Conector recto de flecha 6"/>
          <p:cNvCxnSpPr>
            <a:stCxn id="4" idx="3"/>
            <a:endCxn id="5" idx="1"/>
          </p:cNvCxnSpPr>
          <p:nvPr/>
        </p:nvCxnSpPr>
        <p:spPr>
          <a:xfrm flipV="1">
            <a:off x="3148913" y="790832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 flipV="1">
            <a:off x="6798275" y="648729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486" y="1638944"/>
            <a:ext cx="3227514" cy="478600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94838" y="1577031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94838" y="2313803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94838" y="3049031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094838" y="3784259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10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52" y="1363360"/>
            <a:ext cx="5427015" cy="33918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1638" y="395416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TIPOS DE SOLDADURAS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191000" y="399534"/>
            <a:ext cx="2508422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S0LDADURA POR ARCO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7840362" y="395416"/>
            <a:ext cx="3564924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S0LDADURA SMAW (ELECTRODO REVESTIDO)</a:t>
            </a:r>
            <a:endParaRPr lang="es-AR" sz="2000" dirty="0"/>
          </a:p>
        </p:txBody>
      </p:sp>
      <p:cxnSp>
        <p:nvCxnSpPr>
          <p:cNvPr id="7" name="Conector recto de flecha 6"/>
          <p:cNvCxnSpPr>
            <a:stCxn id="4" idx="3"/>
          </p:cNvCxnSpPr>
          <p:nvPr/>
        </p:nvCxnSpPr>
        <p:spPr>
          <a:xfrm flipV="1">
            <a:off x="3050060" y="716691"/>
            <a:ext cx="11409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 flipV="1">
            <a:off x="6699422" y="574588"/>
            <a:ext cx="1140940" cy="6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112" y="3966519"/>
            <a:ext cx="5445963" cy="298359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638535" y="1174516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DEFINICION</a:t>
            </a:r>
            <a:endParaRPr lang="es-AR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38535" y="1911288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APLICACION</a:t>
            </a:r>
            <a:endParaRPr lang="es-AR" sz="3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638535" y="2646516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RIESGOS</a:t>
            </a:r>
            <a:endParaRPr lang="es-AR" sz="32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638535" y="3381744"/>
            <a:ext cx="269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EPP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209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541</Words>
  <Application>Microsoft Office PowerPoint</Application>
  <PresentationFormat>Personalizado</PresentationFormat>
  <Paragraphs>182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Diapositiva 1</vt:lpstr>
      <vt:lpstr>OBJETIVOS</vt:lpstr>
      <vt:lpstr>MARCO LEGAL</vt:lpstr>
      <vt:lpstr>Diapositiva 4</vt:lpstr>
      <vt:lpstr> SOLDADURA  DEFINICIÓN</vt:lpstr>
      <vt:lpstr>CLASIFICACIÓN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GASES CONTAMINANTES</vt:lpstr>
      <vt:lpstr>VENTILACIÓN</vt:lpstr>
      <vt:lpstr>Diapositiva 20</vt:lpstr>
      <vt:lpstr>Diapositiva 21</vt:lpstr>
      <vt:lpstr>Diapositiva 22</vt:lpstr>
      <vt:lpstr> CORTE  DEFINICIONES</vt:lpstr>
      <vt:lpstr>CLASIFICACIÓN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PcboxTest</dc:creator>
  <cp:lastModifiedBy>Usuario</cp:lastModifiedBy>
  <cp:revision>57</cp:revision>
  <dcterms:created xsi:type="dcterms:W3CDTF">2019-09-10T13:15:56Z</dcterms:created>
  <dcterms:modified xsi:type="dcterms:W3CDTF">2019-10-22T20:48:00Z</dcterms:modified>
</cp:coreProperties>
</file>