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78" r:id="rId25"/>
    <p:sldId id="279" r:id="rId26"/>
    <p:sldId id="281" r:id="rId27"/>
    <p:sldId id="282" r:id="rId28"/>
    <p:sldId id="284" r:id="rId29"/>
    <p:sldId id="283" r:id="rId3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0" autoAdjust="0"/>
    <p:restoredTop sz="91091" autoAdjust="0"/>
  </p:normalViewPr>
  <p:slideViewPr>
    <p:cSldViewPr>
      <p:cViewPr varScale="1">
        <p:scale>
          <a:sx n="66" d="100"/>
          <a:sy n="66" d="100"/>
        </p:scale>
        <p:origin x="55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37.wmf"/><Relationship Id="rId1" Type="http://schemas.openxmlformats.org/officeDocument/2006/relationships/image" Target="../media/image22.wmf"/><Relationship Id="rId4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D6659A-DDB4-4422-A2D6-CBA0D2152532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39430-719C-4AEB-B224-6D3F2A2F9B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577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839430-719C-4AEB-B224-6D3F2A2F9BCD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3959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39430-719C-4AEB-B224-6D3F2A2F9BCD}" type="slidenum">
              <a:rPr lang="es-ES" smtClean="0"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014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2BA53-52AD-4778-86CE-7D9F00AB2E2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BD85D-3EC2-4F38-92ED-1C0472A916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7629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2BA53-52AD-4778-86CE-7D9F00AB2E2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BD85D-3EC2-4F38-92ED-1C0472A916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824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2BA53-52AD-4778-86CE-7D9F00AB2E2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BD85D-3EC2-4F38-92ED-1C0472A916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3472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2BA53-52AD-4778-86CE-7D9F00AB2E2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BD85D-3EC2-4F38-92ED-1C0472A916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8683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2BA53-52AD-4778-86CE-7D9F00AB2E2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BD85D-3EC2-4F38-92ED-1C0472A916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125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2BA53-52AD-4778-86CE-7D9F00AB2E2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BD85D-3EC2-4F38-92ED-1C0472A916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209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2BA53-52AD-4778-86CE-7D9F00AB2E2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BD85D-3EC2-4F38-92ED-1C0472A916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617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2BA53-52AD-4778-86CE-7D9F00AB2E2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BD85D-3EC2-4F38-92ED-1C0472A916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1044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2BA53-52AD-4778-86CE-7D9F00AB2E2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BD85D-3EC2-4F38-92ED-1C0472A916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4786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2BA53-52AD-4778-86CE-7D9F00AB2E2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BD85D-3EC2-4F38-92ED-1C0472A916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0610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2BA53-52AD-4778-86CE-7D9F00AB2E2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BD85D-3EC2-4F38-92ED-1C0472A916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345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2BA53-52AD-4778-86CE-7D9F00AB2E2E}" type="datetimeFigureOut">
              <a:rPr lang="es-ES" smtClean="0"/>
              <a:t>12/08/2020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BD85D-3EC2-4F38-92ED-1C0472A916B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9371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22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../carbocati&#243;n.s3d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30.gi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33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2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6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7.wmf"/><Relationship Id="rId11" Type="http://schemas.openxmlformats.org/officeDocument/2006/relationships/image" Target="../media/image34.png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24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3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42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0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4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52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4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jp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oleObject" Target="../embeddings/oleObject5.bin"/><Relationship Id="rId7" Type="http://schemas.openxmlformats.org/officeDocument/2006/relationships/image" Target="../media/image11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wmf"/><Relationship Id="rId9" Type="http://schemas.openxmlformats.org/officeDocument/2006/relationships/image" Target="../media/image13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2448271"/>
          </a:xfrm>
        </p:spPr>
        <p:txBody>
          <a:bodyPr>
            <a:noAutofit/>
          </a:bodyPr>
          <a:lstStyle/>
          <a:p>
            <a:r>
              <a:rPr lang="es-ES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114300" dist="292100" dir="2580000" sx="104000" sy="104000" algn="tl">
                    <a:srgbClr val="000000">
                      <a:alpha val="43137"/>
                    </a:srgbClr>
                  </a:outerShdw>
                </a:effectLst>
              </a:rPr>
              <a:t>REACCIONES DE SUSTITUCIÓN</a:t>
            </a:r>
          </a:p>
        </p:txBody>
      </p:sp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107504" y="5445224"/>
            <a:ext cx="6400800" cy="648072"/>
          </a:xfrm>
        </p:spPr>
        <p:txBody>
          <a:bodyPr>
            <a:normAutofit/>
          </a:bodyPr>
          <a:lstStyle/>
          <a:p>
            <a:pPr algn="l"/>
            <a:r>
              <a:rPr lang="es-ES" dirty="0">
                <a:solidFill>
                  <a:srgbClr val="FFFF00"/>
                </a:solidFill>
              </a:rPr>
              <a:t>Profesor: </a:t>
            </a:r>
            <a:r>
              <a:rPr lang="es-ES" dirty="0" err="1">
                <a:solidFill>
                  <a:srgbClr val="FFFF00"/>
                </a:solidFill>
              </a:rPr>
              <a:t>Dr</a:t>
            </a:r>
            <a:r>
              <a:rPr lang="es-ES" dirty="0">
                <a:solidFill>
                  <a:srgbClr val="FFFF00"/>
                </a:solidFill>
              </a:rPr>
              <a:t> Edgardo </a:t>
            </a:r>
            <a:r>
              <a:rPr lang="es-ES" dirty="0" err="1">
                <a:solidFill>
                  <a:srgbClr val="FFFF00"/>
                </a:solidFill>
              </a:rPr>
              <a:t>Calandri</a:t>
            </a:r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9552" y="4173886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CÁTEDRA DE QUÍMICA ORGÁNICA I </a:t>
            </a:r>
            <a:r>
              <a:rPr lang="es-E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DPTO. DE QUÍMICA INDUSTRIAL Y APLICADA</a:t>
            </a:r>
          </a:p>
        </p:txBody>
      </p:sp>
    </p:spTree>
    <p:extLst>
      <p:ext uri="{BB962C8B-B14F-4D97-AF65-F5344CB8AC3E}">
        <p14:creationId xmlns:p14="http://schemas.microsoft.com/office/powerpoint/2010/main" val="1182896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>
            <a:normAutofit/>
          </a:bodyPr>
          <a:lstStyle/>
          <a:p>
            <a:pPr algn="l"/>
            <a:r>
              <a:rPr lang="es-ES" dirty="0">
                <a:solidFill>
                  <a:srgbClr val="0070C0"/>
                </a:solidFill>
              </a:rPr>
              <a:t>Grupo saliente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764705"/>
            <a:ext cx="8229600" cy="2664296"/>
          </a:xfrm>
        </p:spPr>
        <p:txBody>
          <a:bodyPr/>
          <a:lstStyle/>
          <a:p>
            <a:r>
              <a:rPr lang="es-ES" sz="2400" dirty="0"/>
              <a:t>Dado que salen cargados negativamente, los que mejor estabilicen la carga, mejor grupo saliente serán.</a:t>
            </a:r>
          </a:p>
          <a:p>
            <a:r>
              <a:rPr lang="es-ES" sz="2400" dirty="0"/>
              <a:t>Por ello, las bases más débiles (conjugadas de ácidos fuertes) serán los mejores.</a:t>
            </a:r>
          </a:p>
          <a:p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5825172"/>
              </p:ext>
            </p:extLst>
          </p:nvPr>
        </p:nvGraphicFramePr>
        <p:xfrm>
          <a:off x="952386" y="2420888"/>
          <a:ext cx="6841746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1" name="ChemSketch" r:id="rId3" imgW="5504760" imgH="926640" progId="ACD.ChemSketch.20">
                  <p:embed/>
                </p:oleObj>
              </mc:Choice>
              <mc:Fallback>
                <p:oleObj name="ChemSketch" r:id="rId3" imgW="5504760" imgH="9266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52386" y="2420888"/>
                        <a:ext cx="6841746" cy="115212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20338" y="3645024"/>
            <a:ext cx="8604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En el estado de transición, la carga se distribuye (deslocaliza) entre nucleófilo y grupo saliente, mientras más la estabilice, más baja será la energía de ese estado y mayor la velocidad de reacción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9214" y="5122229"/>
            <a:ext cx="9124786" cy="335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Grupo saliente:      HO</a:t>
            </a:r>
            <a:r>
              <a:rPr lang="es-ES" baseline="30000" dirty="0"/>
              <a:t>-</a:t>
            </a:r>
            <a:r>
              <a:rPr lang="es-ES" dirty="0"/>
              <a:t>, NH</a:t>
            </a:r>
            <a:r>
              <a:rPr lang="es-ES" baseline="-25000" dirty="0"/>
              <a:t>2</a:t>
            </a:r>
            <a:r>
              <a:rPr lang="es-ES" baseline="30000" dirty="0"/>
              <a:t>-</a:t>
            </a:r>
            <a:r>
              <a:rPr lang="es-ES" dirty="0"/>
              <a:t>, OR</a:t>
            </a:r>
            <a:r>
              <a:rPr lang="es-ES" baseline="30000" dirty="0"/>
              <a:t>-</a:t>
            </a:r>
            <a:r>
              <a:rPr lang="es-ES" dirty="0"/>
              <a:t>                F</a:t>
            </a:r>
            <a:r>
              <a:rPr lang="es-ES" baseline="30000" dirty="0"/>
              <a:t>-</a:t>
            </a:r>
            <a:r>
              <a:rPr lang="es-ES" dirty="0"/>
              <a:t>              Cl</a:t>
            </a:r>
            <a:r>
              <a:rPr lang="es-ES" baseline="30000" dirty="0"/>
              <a:t>-</a:t>
            </a:r>
            <a:r>
              <a:rPr lang="es-ES" dirty="0"/>
              <a:t>                 Br</a:t>
            </a:r>
            <a:r>
              <a:rPr lang="es-ES" baseline="30000" dirty="0"/>
              <a:t>-</a:t>
            </a:r>
            <a:r>
              <a:rPr lang="es-ES" dirty="0"/>
              <a:t>                 I</a:t>
            </a:r>
            <a:r>
              <a:rPr lang="es-ES" baseline="30000" dirty="0"/>
              <a:t>-</a:t>
            </a:r>
            <a:r>
              <a:rPr lang="es-ES" dirty="0"/>
              <a:t>                    </a:t>
            </a:r>
            <a:r>
              <a:rPr lang="es-ES" dirty="0" err="1"/>
              <a:t>TosO</a:t>
            </a:r>
            <a:r>
              <a:rPr lang="es-ES" baseline="30000" dirty="0"/>
              <a:t>-</a:t>
            </a:r>
            <a:endParaRPr lang="es-ES" dirty="0"/>
          </a:p>
        </p:txBody>
      </p:sp>
      <p:sp>
        <p:nvSpPr>
          <p:cNvPr id="8" name="7 Flecha derecha"/>
          <p:cNvSpPr/>
          <p:nvPr/>
        </p:nvSpPr>
        <p:spPr>
          <a:xfrm>
            <a:off x="1402182" y="4400518"/>
            <a:ext cx="6840760" cy="704923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0070C0"/>
                </a:solidFill>
              </a:rPr>
              <a:t>Reactividad del grupo saliente</a:t>
            </a:r>
          </a:p>
        </p:txBody>
      </p:sp>
      <p:sp>
        <p:nvSpPr>
          <p:cNvPr id="6" name="5 Abrir llave"/>
          <p:cNvSpPr/>
          <p:nvPr/>
        </p:nvSpPr>
        <p:spPr>
          <a:xfrm rot="16200000">
            <a:off x="2242214" y="4811581"/>
            <a:ext cx="409634" cy="1366686"/>
          </a:xfrm>
          <a:prstGeom prst="leftBrac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1259632" y="5699741"/>
            <a:ext cx="7865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                 &lt;&lt; 1                         1             200             10.000         30.000             60.000</a:t>
            </a:r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436426"/>
              </p:ext>
            </p:extLst>
          </p:nvPr>
        </p:nvGraphicFramePr>
        <p:xfrm>
          <a:off x="7020272" y="6094533"/>
          <a:ext cx="19177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2" name="ChemSketch" r:id="rId5" imgW="1917360" imgH="576000" progId="ACD.ChemSketch.20">
                  <p:embed/>
                </p:oleObj>
              </mc:Choice>
              <mc:Fallback>
                <p:oleObj name="ChemSketch" r:id="rId5" imgW="1917360" imgH="5760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20272" y="6094533"/>
                        <a:ext cx="1917700" cy="5762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952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6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0003" y="2314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s-ES" dirty="0">
                <a:solidFill>
                  <a:srgbClr val="FFC000"/>
                </a:solidFill>
              </a:rPr>
              <a:t>Solvente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0347" y="801241"/>
            <a:ext cx="8229600" cy="1738406"/>
          </a:xfrm>
        </p:spPr>
        <p:txBody>
          <a:bodyPr>
            <a:normAutofit/>
          </a:bodyPr>
          <a:lstStyle/>
          <a:p>
            <a:r>
              <a:rPr lang="es-ES" sz="2000" dirty="0"/>
              <a:t>Los solventes afectan la velocidad de las reacciones S</a:t>
            </a:r>
            <a:r>
              <a:rPr lang="es-ES" sz="2000" baseline="-25000" dirty="0"/>
              <a:t>N</a:t>
            </a:r>
            <a:r>
              <a:rPr lang="es-ES" sz="2000" dirty="0"/>
              <a:t>2, al estabilizar o no al nucleófilo</a:t>
            </a:r>
          </a:p>
          <a:p>
            <a:r>
              <a:rPr lang="es-ES" sz="2000" dirty="0"/>
              <a:t>Los solventes próticos (alcoholes, agua, </a:t>
            </a:r>
            <a:r>
              <a:rPr lang="es-ES" sz="2000" dirty="0" err="1"/>
              <a:t>etc</a:t>
            </a:r>
            <a:r>
              <a:rPr lang="es-ES" sz="2000" dirty="0"/>
              <a:t>) forman puentes de hidrógeno con el nucleófilo, bajan su energía y reducen así la velocidad, al estabilizarlo por solvatación: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385" y="2204864"/>
            <a:ext cx="1493469" cy="1591940"/>
          </a:xfrm>
          <a:prstGeom prst="rect">
            <a:avLst/>
          </a:prstGeom>
        </p:spPr>
      </p:pic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048857"/>
              </p:ext>
            </p:extLst>
          </p:nvPr>
        </p:nvGraphicFramePr>
        <p:xfrm>
          <a:off x="1115616" y="4813548"/>
          <a:ext cx="1905000" cy="143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2" name="ChemSketch" r:id="rId4" imgW="1905120" imgH="1429560" progId="ACD.ChemSketch.20">
                  <p:embed/>
                </p:oleObj>
              </mc:Choice>
              <mc:Fallback>
                <p:oleObj name="ChemSketch" r:id="rId4" imgW="1905120" imgH="14295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15616" y="4813548"/>
                        <a:ext cx="1905000" cy="14303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396843" y="3784265"/>
            <a:ext cx="8229600" cy="2021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20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s-ES" dirty="0"/>
              <a:t>Los solventes </a:t>
            </a:r>
            <a:r>
              <a:rPr lang="es-ES" dirty="0" err="1"/>
              <a:t>apróticos</a:t>
            </a:r>
            <a:r>
              <a:rPr lang="es-ES" dirty="0"/>
              <a:t>, no pueden formar puentes de hidrógeno con el nucleófilo y por eso elevan su energía. Sin embargo, pueden solvatar los cationes que acompañan a </a:t>
            </a:r>
            <a:r>
              <a:rPr lang="es-ES" dirty="0" err="1"/>
              <a:t>nucleófilos</a:t>
            </a:r>
            <a:r>
              <a:rPr lang="es-ES" dirty="0"/>
              <a:t> cargados, solubilizándolos.</a:t>
            </a:r>
          </a:p>
          <a:p>
            <a:endParaRPr lang="es-ES" dirty="0"/>
          </a:p>
        </p:txBody>
      </p:sp>
      <p:grpSp>
        <p:nvGrpSpPr>
          <p:cNvPr id="16" name="15 Grupo"/>
          <p:cNvGrpSpPr/>
          <p:nvPr/>
        </p:nvGrpSpPr>
        <p:grpSpPr>
          <a:xfrm>
            <a:off x="6693477" y="2213496"/>
            <a:ext cx="1932966" cy="1591940"/>
            <a:chOff x="5934701" y="2204864"/>
            <a:chExt cx="1932966" cy="1591940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5940152" y="2204864"/>
              <a:ext cx="0" cy="15919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 flipH="1">
              <a:off x="5940152" y="3796804"/>
              <a:ext cx="171980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12 Forma libre"/>
            <p:cNvSpPr/>
            <p:nvPr/>
          </p:nvSpPr>
          <p:spPr>
            <a:xfrm>
              <a:off x="6127668" y="2531015"/>
              <a:ext cx="1739999" cy="1134583"/>
            </a:xfrm>
            <a:custGeom>
              <a:avLst/>
              <a:gdLst>
                <a:gd name="connsiteX0" fmla="*/ 0 w 1739999"/>
                <a:gd name="connsiteY0" fmla="*/ 829702 h 1134583"/>
                <a:gd name="connsiteX1" fmla="*/ 356259 w 1739999"/>
                <a:gd name="connsiteY1" fmla="*/ 663447 h 1134583"/>
                <a:gd name="connsiteX2" fmla="*/ 534389 w 1739999"/>
                <a:gd name="connsiteY2" fmla="*/ 93432 h 1134583"/>
                <a:gd name="connsiteX3" fmla="*/ 724394 w 1739999"/>
                <a:gd name="connsiteY3" fmla="*/ 22180 h 1134583"/>
                <a:gd name="connsiteX4" fmla="*/ 902524 w 1739999"/>
                <a:gd name="connsiteY4" fmla="*/ 319063 h 1134583"/>
                <a:gd name="connsiteX5" fmla="*/ 1187532 w 1739999"/>
                <a:gd name="connsiteY5" fmla="*/ 1043458 h 1134583"/>
                <a:gd name="connsiteX6" fmla="*/ 1674420 w 1739999"/>
                <a:gd name="connsiteY6" fmla="*/ 1126585 h 1134583"/>
                <a:gd name="connsiteX7" fmla="*/ 1721922 w 1739999"/>
                <a:gd name="connsiteY7" fmla="*/ 1126585 h 113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9999" h="1134583">
                  <a:moveTo>
                    <a:pt x="0" y="829702"/>
                  </a:moveTo>
                  <a:cubicBezTo>
                    <a:pt x="133597" y="807930"/>
                    <a:pt x="267194" y="786159"/>
                    <a:pt x="356259" y="663447"/>
                  </a:cubicBezTo>
                  <a:cubicBezTo>
                    <a:pt x="445324" y="540735"/>
                    <a:pt x="473033" y="200310"/>
                    <a:pt x="534389" y="93432"/>
                  </a:cubicBezTo>
                  <a:cubicBezTo>
                    <a:pt x="595745" y="-13446"/>
                    <a:pt x="663038" y="-15425"/>
                    <a:pt x="724394" y="22180"/>
                  </a:cubicBezTo>
                  <a:cubicBezTo>
                    <a:pt x="785750" y="59785"/>
                    <a:pt x="825334" y="148850"/>
                    <a:pt x="902524" y="319063"/>
                  </a:cubicBezTo>
                  <a:cubicBezTo>
                    <a:pt x="979714" y="489276"/>
                    <a:pt x="1058883" y="908871"/>
                    <a:pt x="1187532" y="1043458"/>
                  </a:cubicBezTo>
                  <a:cubicBezTo>
                    <a:pt x="1316181" y="1178045"/>
                    <a:pt x="1585355" y="1112731"/>
                    <a:pt x="1674420" y="1126585"/>
                  </a:cubicBezTo>
                  <a:cubicBezTo>
                    <a:pt x="1763485" y="1140439"/>
                    <a:pt x="1742703" y="1133512"/>
                    <a:pt x="1721922" y="1126585"/>
                  </a:cubicBezTo>
                </a:path>
              </a:pathLst>
            </a:custGeom>
            <a:ln w="254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14 Forma libre"/>
            <p:cNvSpPr/>
            <p:nvPr/>
          </p:nvSpPr>
          <p:spPr>
            <a:xfrm>
              <a:off x="5934701" y="2512714"/>
              <a:ext cx="1698171" cy="1152884"/>
            </a:xfrm>
            <a:custGeom>
              <a:avLst/>
              <a:gdLst>
                <a:gd name="connsiteX0" fmla="*/ 0 w 1698171"/>
                <a:gd name="connsiteY0" fmla="*/ 646122 h 1152884"/>
                <a:gd name="connsiteX1" fmla="*/ 285007 w 1698171"/>
                <a:gd name="connsiteY1" fmla="*/ 586746 h 1152884"/>
                <a:gd name="connsiteX2" fmla="*/ 439387 w 1698171"/>
                <a:gd name="connsiteY2" fmla="*/ 396741 h 1152884"/>
                <a:gd name="connsiteX3" fmla="*/ 522514 w 1698171"/>
                <a:gd name="connsiteY3" fmla="*/ 111733 h 1152884"/>
                <a:gd name="connsiteX4" fmla="*/ 605641 w 1698171"/>
                <a:gd name="connsiteY4" fmla="*/ 28605 h 1152884"/>
                <a:gd name="connsiteX5" fmla="*/ 736270 w 1698171"/>
                <a:gd name="connsiteY5" fmla="*/ 52356 h 1152884"/>
                <a:gd name="connsiteX6" fmla="*/ 985651 w 1698171"/>
                <a:gd name="connsiteY6" fmla="*/ 598621 h 1152884"/>
                <a:gd name="connsiteX7" fmla="*/ 1187532 w 1698171"/>
                <a:gd name="connsiteY7" fmla="*/ 1061759 h 1152884"/>
                <a:gd name="connsiteX8" fmla="*/ 1413163 w 1698171"/>
                <a:gd name="connsiteY8" fmla="*/ 1144886 h 1152884"/>
                <a:gd name="connsiteX9" fmla="*/ 1698171 w 1698171"/>
                <a:gd name="connsiteY9" fmla="*/ 1144886 h 1152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98171" h="1152884">
                  <a:moveTo>
                    <a:pt x="0" y="646122"/>
                  </a:moveTo>
                  <a:cubicBezTo>
                    <a:pt x="105888" y="637215"/>
                    <a:pt x="211776" y="628309"/>
                    <a:pt x="285007" y="586746"/>
                  </a:cubicBezTo>
                  <a:cubicBezTo>
                    <a:pt x="358238" y="545182"/>
                    <a:pt x="399803" y="475910"/>
                    <a:pt x="439387" y="396741"/>
                  </a:cubicBezTo>
                  <a:cubicBezTo>
                    <a:pt x="478971" y="317572"/>
                    <a:pt x="494805" y="173089"/>
                    <a:pt x="522514" y="111733"/>
                  </a:cubicBezTo>
                  <a:cubicBezTo>
                    <a:pt x="550223" y="50377"/>
                    <a:pt x="570015" y="38501"/>
                    <a:pt x="605641" y="28605"/>
                  </a:cubicBezTo>
                  <a:cubicBezTo>
                    <a:pt x="641267" y="18709"/>
                    <a:pt x="672935" y="-42647"/>
                    <a:pt x="736270" y="52356"/>
                  </a:cubicBezTo>
                  <a:cubicBezTo>
                    <a:pt x="799605" y="147359"/>
                    <a:pt x="910441" y="430387"/>
                    <a:pt x="985651" y="598621"/>
                  </a:cubicBezTo>
                  <a:cubicBezTo>
                    <a:pt x="1060861" y="766855"/>
                    <a:pt x="1116280" y="970715"/>
                    <a:pt x="1187532" y="1061759"/>
                  </a:cubicBezTo>
                  <a:cubicBezTo>
                    <a:pt x="1258784" y="1152803"/>
                    <a:pt x="1328057" y="1131032"/>
                    <a:pt x="1413163" y="1144886"/>
                  </a:cubicBezTo>
                  <a:cubicBezTo>
                    <a:pt x="1498269" y="1158740"/>
                    <a:pt x="1598220" y="1151813"/>
                    <a:pt x="1698171" y="1144886"/>
                  </a:cubicBezTo>
                </a:path>
              </a:pathLst>
            </a:custGeom>
            <a:ln w="25400">
              <a:solidFill>
                <a:srgbClr val="FFFF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7" name="16 Flecha curvada hacia arriba"/>
          <p:cNvSpPr/>
          <p:nvPr/>
        </p:nvSpPr>
        <p:spPr>
          <a:xfrm rot="429491">
            <a:off x="4733280" y="3163804"/>
            <a:ext cx="2520280" cy="689866"/>
          </a:xfrm>
          <a:prstGeom prst="curved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605219" y="2204864"/>
            <a:ext cx="10081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El solvente prótico estabiliza al nucleófilo y aumenta la </a:t>
            </a:r>
            <a:r>
              <a:rPr lang="es-ES" sz="1400" dirty="0" err="1"/>
              <a:t>Ea</a:t>
            </a:r>
            <a:endParaRPr lang="es-ES" sz="1400" dirty="0"/>
          </a:p>
        </p:txBody>
      </p:sp>
      <p:grpSp>
        <p:nvGrpSpPr>
          <p:cNvPr id="25" name="24 Grupo"/>
          <p:cNvGrpSpPr/>
          <p:nvPr/>
        </p:nvGrpSpPr>
        <p:grpSpPr>
          <a:xfrm>
            <a:off x="5588312" y="4820105"/>
            <a:ext cx="1935031" cy="1591940"/>
            <a:chOff x="5588312" y="4820105"/>
            <a:chExt cx="1935031" cy="1591940"/>
          </a:xfrm>
        </p:grpSpPr>
        <p:cxnSp>
          <p:nvCxnSpPr>
            <p:cNvPr id="20" name="19 Conector recto"/>
            <p:cNvCxnSpPr/>
            <p:nvPr/>
          </p:nvCxnSpPr>
          <p:spPr>
            <a:xfrm>
              <a:off x="5608503" y="4820105"/>
              <a:ext cx="0" cy="15919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flipH="1">
              <a:off x="5608503" y="6412045"/>
              <a:ext cx="171980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Forma libre"/>
            <p:cNvSpPr/>
            <p:nvPr/>
          </p:nvSpPr>
          <p:spPr>
            <a:xfrm>
              <a:off x="5588312" y="5238560"/>
              <a:ext cx="1739999" cy="1134583"/>
            </a:xfrm>
            <a:custGeom>
              <a:avLst/>
              <a:gdLst>
                <a:gd name="connsiteX0" fmla="*/ 0 w 1739999"/>
                <a:gd name="connsiteY0" fmla="*/ 829702 h 1134583"/>
                <a:gd name="connsiteX1" fmla="*/ 356259 w 1739999"/>
                <a:gd name="connsiteY1" fmla="*/ 663447 h 1134583"/>
                <a:gd name="connsiteX2" fmla="*/ 534389 w 1739999"/>
                <a:gd name="connsiteY2" fmla="*/ 93432 h 1134583"/>
                <a:gd name="connsiteX3" fmla="*/ 724394 w 1739999"/>
                <a:gd name="connsiteY3" fmla="*/ 22180 h 1134583"/>
                <a:gd name="connsiteX4" fmla="*/ 902524 w 1739999"/>
                <a:gd name="connsiteY4" fmla="*/ 319063 h 1134583"/>
                <a:gd name="connsiteX5" fmla="*/ 1187532 w 1739999"/>
                <a:gd name="connsiteY5" fmla="*/ 1043458 h 1134583"/>
                <a:gd name="connsiteX6" fmla="*/ 1674420 w 1739999"/>
                <a:gd name="connsiteY6" fmla="*/ 1126585 h 1134583"/>
                <a:gd name="connsiteX7" fmla="*/ 1721922 w 1739999"/>
                <a:gd name="connsiteY7" fmla="*/ 1126585 h 113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9999" h="1134583">
                  <a:moveTo>
                    <a:pt x="0" y="829702"/>
                  </a:moveTo>
                  <a:cubicBezTo>
                    <a:pt x="133597" y="807930"/>
                    <a:pt x="267194" y="786159"/>
                    <a:pt x="356259" y="663447"/>
                  </a:cubicBezTo>
                  <a:cubicBezTo>
                    <a:pt x="445324" y="540735"/>
                    <a:pt x="473033" y="200310"/>
                    <a:pt x="534389" y="93432"/>
                  </a:cubicBezTo>
                  <a:cubicBezTo>
                    <a:pt x="595745" y="-13446"/>
                    <a:pt x="663038" y="-15425"/>
                    <a:pt x="724394" y="22180"/>
                  </a:cubicBezTo>
                  <a:cubicBezTo>
                    <a:pt x="785750" y="59785"/>
                    <a:pt x="825334" y="148850"/>
                    <a:pt x="902524" y="319063"/>
                  </a:cubicBezTo>
                  <a:cubicBezTo>
                    <a:pt x="979714" y="489276"/>
                    <a:pt x="1058883" y="908871"/>
                    <a:pt x="1187532" y="1043458"/>
                  </a:cubicBezTo>
                  <a:cubicBezTo>
                    <a:pt x="1316181" y="1178045"/>
                    <a:pt x="1585355" y="1112731"/>
                    <a:pt x="1674420" y="1126585"/>
                  </a:cubicBezTo>
                  <a:cubicBezTo>
                    <a:pt x="1763485" y="1140439"/>
                    <a:pt x="1742703" y="1133512"/>
                    <a:pt x="1721922" y="1126585"/>
                  </a:cubicBezTo>
                </a:path>
              </a:pathLst>
            </a:custGeom>
            <a:ln w="25400">
              <a:solidFill>
                <a:srgbClr val="FFC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" name="22 Forma libre"/>
            <p:cNvSpPr/>
            <p:nvPr/>
          </p:nvSpPr>
          <p:spPr>
            <a:xfrm>
              <a:off x="5825172" y="5259161"/>
              <a:ext cx="1698171" cy="1152884"/>
            </a:xfrm>
            <a:custGeom>
              <a:avLst/>
              <a:gdLst>
                <a:gd name="connsiteX0" fmla="*/ 0 w 1698171"/>
                <a:gd name="connsiteY0" fmla="*/ 646122 h 1152884"/>
                <a:gd name="connsiteX1" fmla="*/ 285007 w 1698171"/>
                <a:gd name="connsiteY1" fmla="*/ 586746 h 1152884"/>
                <a:gd name="connsiteX2" fmla="*/ 439387 w 1698171"/>
                <a:gd name="connsiteY2" fmla="*/ 396741 h 1152884"/>
                <a:gd name="connsiteX3" fmla="*/ 522514 w 1698171"/>
                <a:gd name="connsiteY3" fmla="*/ 111733 h 1152884"/>
                <a:gd name="connsiteX4" fmla="*/ 605641 w 1698171"/>
                <a:gd name="connsiteY4" fmla="*/ 28605 h 1152884"/>
                <a:gd name="connsiteX5" fmla="*/ 736270 w 1698171"/>
                <a:gd name="connsiteY5" fmla="*/ 52356 h 1152884"/>
                <a:gd name="connsiteX6" fmla="*/ 985651 w 1698171"/>
                <a:gd name="connsiteY6" fmla="*/ 598621 h 1152884"/>
                <a:gd name="connsiteX7" fmla="*/ 1187532 w 1698171"/>
                <a:gd name="connsiteY7" fmla="*/ 1061759 h 1152884"/>
                <a:gd name="connsiteX8" fmla="*/ 1413163 w 1698171"/>
                <a:gd name="connsiteY8" fmla="*/ 1144886 h 1152884"/>
                <a:gd name="connsiteX9" fmla="*/ 1698171 w 1698171"/>
                <a:gd name="connsiteY9" fmla="*/ 1144886 h 1152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98171" h="1152884">
                  <a:moveTo>
                    <a:pt x="0" y="646122"/>
                  </a:moveTo>
                  <a:cubicBezTo>
                    <a:pt x="105888" y="637215"/>
                    <a:pt x="211776" y="628309"/>
                    <a:pt x="285007" y="586746"/>
                  </a:cubicBezTo>
                  <a:cubicBezTo>
                    <a:pt x="358238" y="545182"/>
                    <a:pt x="399803" y="475910"/>
                    <a:pt x="439387" y="396741"/>
                  </a:cubicBezTo>
                  <a:cubicBezTo>
                    <a:pt x="478971" y="317572"/>
                    <a:pt x="494805" y="173089"/>
                    <a:pt x="522514" y="111733"/>
                  </a:cubicBezTo>
                  <a:cubicBezTo>
                    <a:pt x="550223" y="50377"/>
                    <a:pt x="570015" y="38501"/>
                    <a:pt x="605641" y="28605"/>
                  </a:cubicBezTo>
                  <a:cubicBezTo>
                    <a:pt x="641267" y="18709"/>
                    <a:pt x="672935" y="-42647"/>
                    <a:pt x="736270" y="52356"/>
                  </a:cubicBezTo>
                  <a:cubicBezTo>
                    <a:pt x="799605" y="147359"/>
                    <a:pt x="910441" y="430387"/>
                    <a:pt x="985651" y="598621"/>
                  </a:cubicBezTo>
                  <a:cubicBezTo>
                    <a:pt x="1060861" y="766855"/>
                    <a:pt x="1116280" y="970715"/>
                    <a:pt x="1187532" y="1061759"/>
                  </a:cubicBezTo>
                  <a:cubicBezTo>
                    <a:pt x="1258784" y="1152803"/>
                    <a:pt x="1328057" y="1131032"/>
                    <a:pt x="1413163" y="1144886"/>
                  </a:cubicBezTo>
                  <a:cubicBezTo>
                    <a:pt x="1498269" y="1158740"/>
                    <a:pt x="1598220" y="1151813"/>
                    <a:pt x="1698171" y="1144886"/>
                  </a:cubicBezTo>
                </a:path>
              </a:pathLst>
            </a:custGeom>
            <a:ln w="25400">
              <a:solidFill>
                <a:schemeClr val="accent6">
                  <a:lumMod val="60000"/>
                  <a:lumOff val="4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" name="23 Flecha curvada hacia arriba"/>
          <p:cNvSpPr/>
          <p:nvPr/>
        </p:nvSpPr>
        <p:spPr>
          <a:xfrm>
            <a:off x="2575883" y="5805851"/>
            <a:ext cx="3796317" cy="775820"/>
          </a:xfrm>
          <a:prstGeom prst="curved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3275856" y="4923577"/>
            <a:ext cx="18722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El solvente </a:t>
            </a:r>
            <a:r>
              <a:rPr lang="es-ES" sz="1400" dirty="0" err="1"/>
              <a:t>aprótico</a:t>
            </a:r>
            <a:r>
              <a:rPr lang="es-ES" sz="1400" dirty="0"/>
              <a:t> estabiliza al  catión pero deja desnudo y disponible al  nucleófilo: disminuye la </a:t>
            </a:r>
            <a:r>
              <a:rPr lang="es-ES" sz="1400" dirty="0" err="1"/>
              <a:t>Ea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85999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17" grpId="0" animBg="1"/>
      <p:bldP spid="18" grpId="0"/>
      <p:bldP spid="24" grpId="0" animBg="1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En resumen: factores que afectan a la S</a:t>
            </a:r>
            <a:r>
              <a:rPr lang="es-ES" baseline="-25000" dirty="0"/>
              <a:t>N</a:t>
            </a:r>
            <a:r>
              <a:rPr lang="es-ES" dirty="0"/>
              <a:t>2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6584"/>
          </a:xfrm>
        </p:spPr>
        <p:txBody>
          <a:bodyPr>
            <a:noAutofit/>
          </a:bodyPr>
          <a:lstStyle/>
          <a:p>
            <a:r>
              <a:rPr lang="es-ES" b="1" i="1" dirty="0">
                <a:solidFill>
                  <a:srgbClr val="FFFF00"/>
                </a:solidFill>
              </a:rPr>
              <a:t>Sustrato</a:t>
            </a:r>
            <a:r>
              <a:rPr lang="es-ES" dirty="0">
                <a:solidFill>
                  <a:srgbClr val="FFFF00"/>
                </a:solidFill>
              </a:rPr>
              <a:t>:</a:t>
            </a:r>
            <a:r>
              <a:rPr lang="es-ES" dirty="0"/>
              <a:t> el impedimento estérico aumenta la </a:t>
            </a:r>
            <a:r>
              <a:rPr lang="es-ES" dirty="0" err="1"/>
              <a:t>Ea</a:t>
            </a:r>
            <a:r>
              <a:rPr lang="es-ES" dirty="0"/>
              <a:t> y disminuye la velocidad de reacción</a:t>
            </a:r>
          </a:p>
          <a:p>
            <a:r>
              <a:rPr lang="es-ES" b="1" i="1" dirty="0">
                <a:solidFill>
                  <a:srgbClr val="FFFF00"/>
                </a:solidFill>
              </a:rPr>
              <a:t>Nucleófilo</a:t>
            </a:r>
            <a:r>
              <a:rPr lang="es-ES" dirty="0">
                <a:solidFill>
                  <a:srgbClr val="FFFF00"/>
                </a:solidFill>
              </a:rPr>
              <a:t>:</a:t>
            </a:r>
            <a:r>
              <a:rPr lang="es-ES" dirty="0"/>
              <a:t> los que poseen carga negativa son mejores que los neutros. Mientras menos estables sean, más reactivos serán.</a:t>
            </a:r>
          </a:p>
          <a:p>
            <a:r>
              <a:rPr lang="es-ES" b="1" i="1" dirty="0">
                <a:solidFill>
                  <a:srgbClr val="FFFF00"/>
                </a:solidFill>
              </a:rPr>
              <a:t>Grupo saliente</a:t>
            </a:r>
            <a:r>
              <a:rPr lang="es-ES" dirty="0">
                <a:solidFill>
                  <a:srgbClr val="FFFF00"/>
                </a:solidFill>
              </a:rPr>
              <a:t>: </a:t>
            </a:r>
            <a:r>
              <a:rPr lang="es-ES" dirty="0"/>
              <a:t>mientras más estabilizan la carga negativa, mejores son.</a:t>
            </a:r>
          </a:p>
          <a:p>
            <a:r>
              <a:rPr lang="es-ES" b="1" i="1" dirty="0">
                <a:solidFill>
                  <a:srgbClr val="FFFF00"/>
                </a:solidFill>
              </a:rPr>
              <a:t>Solvente</a:t>
            </a:r>
            <a:r>
              <a:rPr lang="es-ES" dirty="0">
                <a:solidFill>
                  <a:srgbClr val="FFFF00"/>
                </a:solidFill>
              </a:rPr>
              <a:t>:</a:t>
            </a:r>
            <a:r>
              <a:rPr lang="es-ES" dirty="0"/>
              <a:t> los </a:t>
            </a:r>
            <a:r>
              <a:rPr lang="es-ES" dirty="0" err="1"/>
              <a:t>apróticos</a:t>
            </a:r>
            <a:r>
              <a:rPr lang="es-ES" dirty="0"/>
              <a:t> son mejores pues no </a:t>
            </a:r>
            <a:r>
              <a:rPr lang="es-ES" dirty="0" err="1"/>
              <a:t>solvatan</a:t>
            </a:r>
            <a:r>
              <a:rPr lang="es-ES" dirty="0"/>
              <a:t> al nucleófilo pero sí al catión acompañante.</a:t>
            </a:r>
          </a:p>
        </p:txBody>
      </p:sp>
    </p:spTree>
    <p:extLst>
      <p:ext uri="{BB962C8B-B14F-4D97-AF65-F5344CB8AC3E}">
        <p14:creationId xmlns:p14="http://schemas.microsoft.com/office/powerpoint/2010/main" val="422917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Efecto de cada factor sobre el diagrama de energía</a:t>
            </a:r>
          </a:p>
        </p:txBody>
      </p:sp>
      <p:grpSp>
        <p:nvGrpSpPr>
          <p:cNvPr id="29" name="28 Grupo"/>
          <p:cNvGrpSpPr/>
          <p:nvPr/>
        </p:nvGrpSpPr>
        <p:grpSpPr>
          <a:xfrm>
            <a:off x="5508103" y="1916832"/>
            <a:ext cx="1932967" cy="1591940"/>
            <a:chOff x="5508103" y="1916832"/>
            <a:chExt cx="1932967" cy="1591940"/>
          </a:xfrm>
        </p:grpSpPr>
        <p:cxnSp>
          <p:nvCxnSpPr>
            <p:cNvPr id="5" name="4 Conector recto"/>
            <p:cNvCxnSpPr/>
            <p:nvPr/>
          </p:nvCxnSpPr>
          <p:spPr>
            <a:xfrm>
              <a:off x="5513555" y="1916832"/>
              <a:ext cx="0" cy="15919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5 Conector recto"/>
            <p:cNvCxnSpPr/>
            <p:nvPr/>
          </p:nvCxnSpPr>
          <p:spPr>
            <a:xfrm flipH="1">
              <a:off x="5513555" y="3508772"/>
              <a:ext cx="171980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6 Forma libre"/>
            <p:cNvSpPr/>
            <p:nvPr/>
          </p:nvSpPr>
          <p:spPr>
            <a:xfrm>
              <a:off x="5701071" y="2242983"/>
              <a:ext cx="1739999" cy="1134583"/>
            </a:xfrm>
            <a:custGeom>
              <a:avLst/>
              <a:gdLst>
                <a:gd name="connsiteX0" fmla="*/ 0 w 1739999"/>
                <a:gd name="connsiteY0" fmla="*/ 829702 h 1134583"/>
                <a:gd name="connsiteX1" fmla="*/ 356259 w 1739999"/>
                <a:gd name="connsiteY1" fmla="*/ 663447 h 1134583"/>
                <a:gd name="connsiteX2" fmla="*/ 534389 w 1739999"/>
                <a:gd name="connsiteY2" fmla="*/ 93432 h 1134583"/>
                <a:gd name="connsiteX3" fmla="*/ 724394 w 1739999"/>
                <a:gd name="connsiteY3" fmla="*/ 22180 h 1134583"/>
                <a:gd name="connsiteX4" fmla="*/ 902524 w 1739999"/>
                <a:gd name="connsiteY4" fmla="*/ 319063 h 1134583"/>
                <a:gd name="connsiteX5" fmla="*/ 1187532 w 1739999"/>
                <a:gd name="connsiteY5" fmla="*/ 1043458 h 1134583"/>
                <a:gd name="connsiteX6" fmla="*/ 1674420 w 1739999"/>
                <a:gd name="connsiteY6" fmla="*/ 1126585 h 1134583"/>
                <a:gd name="connsiteX7" fmla="*/ 1721922 w 1739999"/>
                <a:gd name="connsiteY7" fmla="*/ 1126585 h 113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9999" h="1134583">
                  <a:moveTo>
                    <a:pt x="0" y="829702"/>
                  </a:moveTo>
                  <a:cubicBezTo>
                    <a:pt x="133597" y="807930"/>
                    <a:pt x="267194" y="786159"/>
                    <a:pt x="356259" y="663447"/>
                  </a:cubicBezTo>
                  <a:cubicBezTo>
                    <a:pt x="445324" y="540735"/>
                    <a:pt x="473033" y="200310"/>
                    <a:pt x="534389" y="93432"/>
                  </a:cubicBezTo>
                  <a:cubicBezTo>
                    <a:pt x="595745" y="-13446"/>
                    <a:pt x="663038" y="-15425"/>
                    <a:pt x="724394" y="22180"/>
                  </a:cubicBezTo>
                  <a:cubicBezTo>
                    <a:pt x="785750" y="59785"/>
                    <a:pt x="825334" y="148850"/>
                    <a:pt x="902524" y="319063"/>
                  </a:cubicBezTo>
                  <a:cubicBezTo>
                    <a:pt x="979714" y="489276"/>
                    <a:pt x="1058883" y="908871"/>
                    <a:pt x="1187532" y="1043458"/>
                  </a:cubicBezTo>
                  <a:cubicBezTo>
                    <a:pt x="1316181" y="1178045"/>
                    <a:pt x="1585355" y="1112731"/>
                    <a:pt x="1674420" y="1126585"/>
                  </a:cubicBezTo>
                  <a:cubicBezTo>
                    <a:pt x="1763485" y="1140439"/>
                    <a:pt x="1742703" y="1133512"/>
                    <a:pt x="1721922" y="1126585"/>
                  </a:cubicBezTo>
                </a:path>
              </a:pathLst>
            </a:custGeom>
            <a:ln w="254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7 Forma libre"/>
            <p:cNvSpPr/>
            <p:nvPr/>
          </p:nvSpPr>
          <p:spPr>
            <a:xfrm>
              <a:off x="5508103" y="2224682"/>
              <a:ext cx="1698171" cy="1152884"/>
            </a:xfrm>
            <a:custGeom>
              <a:avLst/>
              <a:gdLst>
                <a:gd name="connsiteX0" fmla="*/ 0 w 1698171"/>
                <a:gd name="connsiteY0" fmla="*/ 646122 h 1152884"/>
                <a:gd name="connsiteX1" fmla="*/ 285007 w 1698171"/>
                <a:gd name="connsiteY1" fmla="*/ 586746 h 1152884"/>
                <a:gd name="connsiteX2" fmla="*/ 439387 w 1698171"/>
                <a:gd name="connsiteY2" fmla="*/ 396741 h 1152884"/>
                <a:gd name="connsiteX3" fmla="*/ 522514 w 1698171"/>
                <a:gd name="connsiteY3" fmla="*/ 111733 h 1152884"/>
                <a:gd name="connsiteX4" fmla="*/ 605641 w 1698171"/>
                <a:gd name="connsiteY4" fmla="*/ 28605 h 1152884"/>
                <a:gd name="connsiteX5" fmla="*/ 736270 w 1698171"/>
                <a:gd name="connsiteY5" fmla="*/ 52356 h 1152884"/>
                <a:gd name="connsiteX6" fmla="*/ 985651 w 1698171"/>
                <a:gd name="connsiteY6" fmla="*/ 598621 h 1152884"/>
                <a:gd name="connsiteX7" fmla="*/ 1187532 w 1698171"/>
                <a:gd name="connsiteY7" fmla="*/ 1061759 h 1152884"/>
                <a:gd name="connsiteX8" fmla="*/ 1413163 w 1698171"/>
                <a:gd name="connsiteY8" fmla="*/ 1144886 h 1152884"/>
                <a:gd name="connsiteX9" fmla="*/ 1698171 w 1698171"/>
                <a:gd name="connsiteY9" fmla="*/ 1144886 h 1152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98171" h="1152884">
                  <a:moveTo>
                    <a:pt x="0" y="646122"/>
                  </a:moveTo>
                  <a:cubicBezTo>
                    <a:pt x="105888" y="637215"/>
                    <a:pt x="211776" y="628309"/>
                    <a:pt x="285007" y="586746"/>
                  </a:cubicBezTo>
                  <a:cubicBezTo>
                    <a:pt x="358238" y="545182"/>
                    <a:pt x="399803" y="475910"/>
                    <a:pt x="439387" y="396741"/>
                  </a:cubicBezTo>
                  <a:cubicBezTo>
                    <a:pt x="478971" y="317572"/>
                    <a:pt x="494805" y="173089"/>
                    <a:pt x="522514" y="111733"/>
                  </a:cubicBezTo>
                  <a:cubicBezTo>
                    <a:pt x="550223" y="50377"/>
                    <a:pt x="570015" y="38501"/>
                    <a:pt x="605641" y="28605"/>
                  </a:cubicBezTo>
                  <a:cubicBezTo>
                    <a:pt x="641267" y="18709"/>
                    <a:pt x="672935" y="-42647"/>
                    <a:pt x="736270" y="52356"/>
                  </a:cubicBezTo>
                  <a:cubicBezTo>
                    <a:pt x="799605" y="147359"/>
                    <a:pt x="910441" y="430387"/>
                    <a:pt x="985651" y="598621"/>
                  </a:cubicBezTo>
                  <a:cubicBezTo>
                    <a:pt x="1060861" y="766855"/>
                    <a:pt x="1116280" y="970715"/>
                    <a:pt x="1187532" y="1061759"/>
                  </a:cubicBezTo>
                  <a:cubicBezTo>
                    <a:pt x="1258784" y="1152803"/>
                    <a:pt x="1328057" y="1131032"/>
                    <a:pt x="1413163" y="1144886"/>
                  </a:cubicBezTo>
                  <a:cubicBezTo>
                    <a:pt x="1498269" y="1158740"/>
                    <a:pt x="1598220" y="1151813"/>
                    <a:pt x="1698171" y="1144886"/>
                  </a:cubicBezTo>
                </a:path>
              </a:pathLst>
            </a:cu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8" name="27 Grupo"/>
          <p:cNvGrpSpPr/>
          <p:nvPr/>
        </p:nvGrpSpPr>
        <p:grpSpPr>
          <a:xfrm>
            <a:off x="1367223" y="4151102"/>
            <a:ext cx="1927515" cy="1591940"/>
            <a:chOff x="1121067" y="1860162"/>
            <a:chExt cx="1927515" cy="1591940"/>
          </a:xfrm>
        </p:grpSpPr>
        <p:cxnSp>
          <p:nvCxnSpPr>
            <p:cNvPr id="20" name="19 Conector recto"/>
            <p:cNvCxnSpPr/>
            <p:nvPr/>
          </p:nvCxnSpPr>
          <p:spPr>
            <a:xfrm>
              <a:off x="1121067" y="1860162"/>
              <a:ext cx="0" cy="15919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flipH="1">
              <a:off x="1121067" y="3452102"/>
              <a:ext cx="171980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Forma libre"/>
            <p:cNvSpPr/>
            <p:nvPr/>
          </p:nvSpPr>
          <p:spPr>
            <a:xfrm>
              <a:off x="1308583" y="2168013"/>
              <a:ext cx="1739999" cy="1152884"/>
            </a:xfrm>
            <a:custGeom>
              <a:avLst/>
              <a:gdLst>
                <a:gd name="connsiteX0" fmla="*/ 0 w 1739999"/>
                <a:gd name="connsiteY0" fmla="*/ 829702 h 1134583"/>
                <a:gd name="connsiteX1" fmla="*/ 356259 w 1739999"/>
                <a:gd name="connsiteY1" fmla="*/ 663447 h 1134583"/>
                <a:gd name="connsiteX2" fmla="*/ 534389 w 1739999"/>
                <a:gd name="connsiteY2" fmla="*/ 93432 h 1134583"/>
                <a:gd name="connsiteX3" fmla="*/ 724394 w 1739999"/>
                <a:gd name="connsiteY3" fmla="*/ 22180 h 1134583"/>
                <a:gd name="connsiteX4" fmla="*/ 902524 w 1739999"/>
                <a:gd name="connsiteY4" fmla="*/ 319063 h 1134583"/>
                <a:gd name="connsiteX5" fmla="*/ 1187532 w 1739999"/>
                <a:gd name="connsiteY5" fmla="*/ 1043458 h 1134583"/>
                <a:gd name="connsiteX6" fmla="*/ 1674420 w 1739999"/>
                <a:gd name="connsiteY6" fmla="*/ 1126585 h 1134583"/>
                <a:gd name="connsiteX7" fmla="*/ 1721922 w 1739999"/>
                <a:gd name="connsiteY7" fmla="*/ 1126585 h 113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9999" h="1134583">
                  <a:moveTo>
                    <a:pt x="0" y="829702"/>
                  </a:moveTo>
                  <a:cubicBezTo>
                    <a:pt x="133597" y="807930"/>
                    <a:pt x="267194" y="786159"/>
                    <a:pt x="356259" y="663447"/>
                  </a:cubicBezTo>
                  <a:cubicBezTo>
                    <a:pt x="445324" y="540735"/>
                    <a:pt x="473033" y="200310"/>
                    <a:pt x="534389" y="93432"/>
                  </a:cubicBezTo>
                  <a:cubicBezTo>
                    <a:pt x="595745" y="-13446"/>
                    <a:pt x="663038" y="-15425"/>
                    <a:pt x="724394" y="22180"/>
                  </a:cubicBezTo>
                  <a:cubicBezTo>
                    <a:pt x="785750" y="59785"/>
                    <a:pt x="825334" y="148850"/>
                    <a:pt x="902524" y="319063"/>
                  </a:cubicBezTo>
                  <a:cubicBezTo>
                    <a:pt x="979714" y="489276"/>
                    <a:pt x="1058883" y="908871"/>
                    <a:pt x="1187532" y="1043458"/>
                  </a:cubicBezTo>
                  <a:cubicBezTo>
                    <a:pt x="1316181" y="1178045"/>
                    <a:pt x="1585355" y="1112731"/>
                    <a:pt x="1674420" y="1126585"/>
                  </a:cubicBezTo>
                  <a:cubicBezTo>
                    <a:pt x="1763485" y="1140439"/>
                    <a:pt x="1742703" y="1133512"/>
                    <a:pt x="1721922" y="1126585"/>
                  </a:cubicBezTo>
                </a:path>
              </a:pathLst>
            </a:custGeom>
            <a:ln w="254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" name="26 Forma libre"/>
            <p:cNvSpPr/>
            <p:nvPr/>
          </p:nvSpPr>
          <p:spPr>
            <a:xfrm>
              <a:off x="1329496" y="2492896"/>
              <a:ext cx="1698171" cy="828001"/>
            </a:xfrm>
            <a:custGeom>
              <a:avLst/>
              <a:gdLst>
                <a:gd name="connsiteX0" fmla="*/ 0 w 1698171"/>
                <a:gd name="connsiteY0" fmla="*/ 589589 h 924383"/>
                <a:gd name="connsiteX1" fmla="*/ 225631 w 1698171"/>
                <a:gd name="connsiteY1" fmla="*/ 577714 h 924383"/>
                <a:gd name="connsiteX2" fmla="*/ 368135 w 1698171"/>
                <a:gd name="connsiteY2" fmla="*/ 494587 h 924383"/>
                <a:gd name="connsiteX3" fmla="*/ 439387 w 1698171"/>
                <a:gd name="connsiteY3" fmla="*/ 257080 h 924383"/>
                <a:gd name="connsiteX4" fmla="*/ 510639 w 1698171"/>
                <a:gd name="connsiteY4" fmla="*/ 43324 h 924383"/>
                <a:gd name="connsiteX5" fmla="*/ 605641 w 1698171"/>
                <a:gd name="connsiteY5" fmla="*/ 7698 h 924383"/>
                <a:gd name="connsiteX6" fmla="*/ 724394 w 1698171"/>
                <a:gd name="connsiteY6" fmla="*/ 7698 h 924383"/>
                <a:gd name="connsiteX7" fmla="*/ 783771 w 1698171"/>
                <a:gd name="connsiteY7" fmla="*/ 90826 h 924383"/>
                <a:gd name="connsiteX8" fmla="*/ 831272 w 1698171"/>
                <a:gd name="connsiteY8" fmla="*/ 221454 h 924383"/>
                <a:gd name="connsiteX9" fmla="*/ 914400 w 1698171"/>
                <a:gd name="connsiteY9" fmla="*/ 411459 h 924383"/>
                <a:gd name="connsiteX10" fmla="*/ 1045028 w 1698171"/>
                <a:gd name="connsiteY10" fmla="*/ 672716 h 924383"/>
                <a:gd name="connsiteX11" fmla="*/ 1140031 w 1698171"/>
                <a:gd name="connsiteY11" fmla="*/ 838971 h 924383"/>
                <a:gd name="connsiteX12" fmla="*/ 1199407 w 1698171"/>
                <a:gd name="connsiteY12" fmla="*/ 862722 h 924383"/>
                <a:gd name="connsiteX13" fmla="*/ 1246909 w 1698171"/>
                <a:gd name="connsiteY13" fmla="*/ 898348 h 924383"/>
                <a:gd name="connsiteX14" fmla="*/ 1377537 w 1698171"/>
                <a:gd name="connsiteY14" fmla="*/ 922098 h 924383"/>
                <a:gd name="connsiteX15" fmla="*/ 1698171 w 1698171"/>
                <a:gd name="connsiteY15" fmla="*/ 922098 h 924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98171" h="924383">
                  <a:moveTo>
                    <a:pt x="0" y="589589"/>
                  </a:moveTo>
                  <a:cubicBezTo>
                    <a:pt x="82137" y="591568"/>
                    <a:pt x="164275" y="593548"/>
                    <a:pt x="225631" y="577714"/>
                  </a:cubicBezTo>
                  <a:cubicBezTo>
                    <a:pt x="286987" y="561880"/>
                    <a:pt x="332509" y="548026"/>
                    <a:pt x="368135" y="494587"/>
                  </a:cubicBezTo>
                  <a:cubicBezTo>
                    <a:pt x="403761" y="441148"/>
                    <a:pt x="415636" y="332290"/>
                    <a:pt x="439387" y="257080"/>
                  </a:cubicBezTo>
                  <a:cubicBezTo>
                    <a:pt x="463138" y="181869"/>
                    <a:pt x="482930" y="84888"/>
                    <a:pt x="510639" y="43324"/>
                  </a:cubicBezTo>
                  <a:cubicBezTo>
                    <a:pt x="538348" y="1760"/>
                    <a:pt x="570015" y="13636"/>
                    <a:pt x="605641" y="7698"/>
                  </a:cubicBezTo>
                  <a:cubicBezTo>
                    <a:pt x="641267" y="1760"/>
                    <a:pt x="694706" y="-6157"/>
                    <a:pt x="724394" y="7698"/>
                  </a:cubicBezTo>
                  <a:cubicBezTo>
                    <a:pt x="754082" y="21553"/>
                    <a:pt x="765958" y="55200"/>
                    <a:pt x="783771" y="90826"/>
                  </a:cubicBezTo>
                  <a:cubicBezTo>
                    <a:pt x="801584" y="126452"/>
                    <a:pt x="809501" y="168015"/>
                    <a:pt x="831272" y="221454"/>
                  </a:cubicBezTo>
                  <a:cubicBezTo>
                    <a:pt x="853043" y="274893"/>
                    <a:pt x="878774" y="336249"/>
                    <a:pt x="914400" y="411459"/>
                  </a:cubicBezTo>
                  <a:cubicBezTo>
                    <a:pt x="950026" y="486669"/>
                    <a:pt x="1007423" y="601464"/>
                    <a:pt x="1045028" y="672716"/>
                  </a:cubicBezTo>
                  <a:cubicBezTo>
                    <a:pt x="1082633" y="743968"/>
                    <a:pt x="1114301" y="807303"/>
                    <a:pt x="1140031" y="838971"/>
                  </a:cubicBezTo>
                  <a:cubicBezTo>
                    <a:pt x="1165761" y="870639"/>
                    <a:pt x="1181594" y="852826"/>
                    <a:pt x="1199407" y="862722"/>
                  </a:cubicBezTo>
                  <a:cubicBezTo>
                    <a:pt x="1217220" y="872618"/>
                    <a:pt x="1217221" y="888452"/>
                    <a:pt x="1246909" y="898348"/>
                  </a:cubicBezTo>
                  <a:cubicBezTo>
                    <a:pt x="1276597" y="908244"/>
                    <a:pt x="1302327" y="918140"/>
                    <a:pt x="1377537" y="922098"/>
                  </a:cubicBezTo>
                  <a:cubicBezTo>
                    <a:pt x="1452747" y="926056"/>
                    <a:pt x="1575459" y="924077"/>
                    <a:pt x="1698171" y="922098"/>
                  </a:cubicBezTo>
                </a:path>
              </a:pathLst>
            </a:cu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1273467" y="2012562"/>
            <a:ext cx="1927515" cy="1591940"/>
            <a:chOff x="1121067" y="1860162"/>
            <a:chExt cx="1927515" cy="1591940"/>
          </a:xfrm>
        </p:grpSpPr>
        <p:cxnSp>
          <p:nvCxnSpPr>
            <p:cNvPr id="31" name="30 Conector recto"/>
            <p:cNvCxnSpPr/>
            <p:nvPr/>
          </p:nvCxnSpPr>
          <p:spPr>
            <a:xfrm>
              <a:off x="1121067" y="1860162"/>
              <a:ext cx="0" cy="15919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 flipH="1">
              <a:off x="1121067" y="3452102"/>
              <a:ext cx="171980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32 Forma libre"/>
            <p:cNvSpPr/>
            <p:nvPr/>
          </p:nvSpPr>
          <p:spPr>
            <a:xfrm>
              <a:off x="1308583" y="2168013"/>
              <a:ext cx="1739999" cy="1152884"/>
            </a:xfrm>
            <a:custGeom>
              <a:avLst/>
              <a:gdLst>
                <a:gd name="connsiteX0" fmla="*/ 0 w 1739999"/>
                <a:gd name="connsiteY0" fmla="*/ 829702 h 1134583"/>
                <a:gd name="connsiteX1" fmla="*/ 356259 w 1739999"/>
                <a:gd name="connsiteY1" fmla="*/ 663447 h 1134583"/>
                <a:gd name="connsiteX2" fmla="*/ 534389 w 1739999"/>
                <a:gd name="connsiteY2" fmla="*/ 93432 h 1134583"/>
                <a:gd name="connsiteX3" fmla="*/ 724394 w 1739999"/>
                <a:gd name="connsiteY3" fmla="*/ 22180 h 1134583"/>
                <a:gd name="connsiteX4" fmla="*/ 902524 w 1739999"/>
                <a:gd name="connsiteY4" fmla="*/ 319063 h 1134583"/>
                <a:gd name="connsiteX5" fmla="*/ 1187532 w 1739999"/>
                <a:gd name="connsiteY5" fmla="*/ 1043458 h 1134583"/>
                <a:gd name="connsiteX6" fmla="*/ 1674420 w 1739999"/>
                <a:gd name="connsiteY6" fmla="*/ 1126585 h 1134583"/>
                <a:gd name="connsiteX7" fmla="*/ 1721922 w 1739999"/>
                <a:gd name="connsiteY7" fmla="*/ 1126585 h 113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9999" h="1134583">
                  <a:moveTo>
                    <a:pt x="0" y="829702"/>
                  </a:moveTo>
                  <a:cubicBezTo>
                    <a:pt x="133597" y="807930"/>
                    <a:pt x="267194" y="786159"/>
                    <a:pt x="356259" y="663447"/>
                  </a:cubicBezTo>
                  <a:cubicBezTo>
                    <a:pt x="445324" y="540735"/>
                    <a:pt x="473033" y="200310"/>
                    <a:pt x="534389" y="93432"/>
                  </a:cubicBezTo>
                  <a:cubicBezTo>
                    <a:pt x="595745" y="-13446"/>
                    <a:pt x="663038" y="-15425"/>
                    <a:pt x="724394" y="22180"/>
                  </a:cubicBezTo>
                  <a:cubicBezTo>
                    <a:pt x="785750" y="59785"/>
                    <a:pt x="825334" y="148850"/>
                    <a:pt x="902524" y="319063"/>
                  </a:cubicBezTo>
                  <a:cubicBezTo>
                    <a:pt x="979714" y="489276"/>
                    <a:pt x="1058883" y="908871"/>
                    <a:pt x="1187532" y="1043458"/>
                  </a:cubicBezTo>
                  <a:cubicBezTo>
                    <a:pt x="1316181" y="1178045"/>
                    <a:pt x="1585355" y="1112731"/>
                    <a:pt x="1674420" y="1126585"/>
                  </a:cubicBezTo>
                  <a:cubicBezTo>
                    <a:pt x="1763485" y="1140439"/>
                    <a:pt x="1742703" y="1133512"/>
                    <a:pt x="1721922" y="1126585"/>
                  </a:cubicBezTo>
                </a:path>
              </a:pathLst>
            </a:custGeom>
            <a:ln w="254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4" name="33 Forma libre"/>
            <p:cNvSpPr/>
            <p:nvPr/>
          </p:nvSpPr>
          <p:spPr>
            <a:xfrm>
              <a:off x="1329496" y="2492896"/>
              <a:ext cx="1698171" cy="828001"/>
            </a:xfrm>
            <a:custGeom>
              <a:avLst/>
              <a:gdLst>
                <a:gd name="connsiteX0" fmla="*/ 0 w 1698171"/>
                <a:gd name="connsiteY0" fmla="*/ 589589 h 924383"/>
                <a:gd name="connsiteX1" fmla="*/ 225631 w 1698171"/>
                <a:gd name="connsiteY1" fmla="*/ 577714 h 924383"/>
                <a:gd name="connsiteX2" fmla="*/ 368135 w 1698171"/>
                <a:gd name="connsiteY2" fmla="*/ 494587 h 924383"/>
                <a:gd name="connsiteX3" fmla="*/ 439387 w 1698171"/>
                <a:gd name="connsiteY3" fmla="*/ 257080 h 924383"/>
                <a:gd name="connsiteX4" fmla="*/ 510639 w 1698171"/>
                <a:gd name="connsiteY4" fmla="*/ 43324 h 924383"/>
                <a:gd name="connsiteX5" fmla="*/ 605641 w 1698171"/>
                <a:gd name="connsiteY5" fmla="*/ 7698 h 924383"/>
                <a:gd name="connsiteX6" fmla="*/ 724394 w 1698171"/>
                <a:gd name="connsiteY6" fmla="*/ 7698 h 924383"/>
                <a:gd name="connsiteX7" fmla="*/ 783771 w 1698171"/>
                <a:gd name="connsiteY7" fmla="*/ 90826 h 924383"/>
                <a:gd name="connsiteX8" fmla="*/ 831272 w 1698171"/>
                <a:gd name="connsiteY8" fmla="*/ 221454 h 924383"/>
                <a:gd name="connsiteX9" fmla="*/ 914400 w 1698171"/>
                <a:gd name="connsiteY9" fmla="*/ 411459 h 924383"/>
                <a:gd name="connsiteX10" fmla="*/ 1045028 w 1698171"/>
                <a:gd name="connsiteY10" fmla="*/ 672716 h 924383"/>
                <a:gd name="connsiteX11" fmla="*/ 1140031 w 1698171"/>
                <a:gd name="connsiteY11" fmla="*/ 838971 h 924383"/>
                <a:gd name="connsiteX12" fmla="*/ 1199407 w 1698171"/>
                <a:gd name="connsiteY12" fmla="*/ 862722 h 924383"/>
                <a:gd name="connsiteX13" fmla="*/ 1246909 w 1698171"/>
                <a:gd name="connsiteY13" fmla="*/ 898348 h 924383"/>
                <a:gd name="connsiteX14" fmla="*/ 1377537 w 1698171"/>
                <a:gd name="connsiteY14" fmla="*/ 922098 h 924383"/>
                <a:gd name="connsiteX15" fmla="*/ 1698171 w 1698171"/>
                <a:gd name="connsiteY15" fmla="*/ 922098 h 924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98171" h="924383">
                  <a:moveTo>
                    <a:pt x="0" y="589589"/>
                  </a:moveTo>
                  <a:cubicBezTo>
                    <a:pt x="82137" y="591568"/>
                    <a:pt x="164275" y="593548"/>
                    <a:pt x="225631" y="577714"/>
                  </a:cubicBezTo>
                  <a:cubicBezTo>
                    <a:pt x="286987" y="561880"/>
                    <a:pt x="332509" y="548026"/>
                    <a:pt x="368135" y="494587"/>
                  </a:cubicBezTo>
                  <a:cubicBezTo>
                    <a:pt x="403761" y="441148"/>
                    <a:pt x="415636" y="332290"/>
                    <a:pt x="439387" y="257080"/>
                  </a:cubicBezTo>
                  <a:cubicBezTo>
                    <a:pt x="463138" y="181869"/>
                    <a:pt x="482930" y="84888"/>
                    <a:pt x="510639" y="43324"/>
                  </a:cubicBezTo>
                  <a:cubicBezTo>
                    <a:pt x="538348" y="1760"/>
                    <a:pt x="570015" y="13636"/>
                    <a:pt x="605641" y="7698"/>
                  </a:cubicBezTo>
                  <a:cubicBezTo>
                    <a:pt x="641267" y="1760"/>
                    <a:pt x="694706" y="-6157"/>
                    <a:pt x="724394" y="7698"/>
                  </a:cubicBezTo>
                  <a:cubicBezTo>
                    <a:pt x="754082" y="21553"/>
                    <a:pt x="765958" y="55200"/>
                    <a:pt x="783771" y="90826"/>
                  </a:cubicBezTo>
                  <a:cubicBezTo>
                    <a:pt x="801584" y="126452"/>
                    <a:pt x="809501" y="168015"/>
                    <a:pt x="831272" y="221454"/>
                  </a:cubicBezTo>
                  <a:cubicBezTo>
                    <a:pt x="853043" y="274893"/>
                    <a:pt x="878774" y="336249"/>
                    <a:pt x="914400" y="411459"/>
                  </a:cubicBezTo>
                  <a:cubicBezTo>
                    <a:pt x="950026" y="486669"/>
                    <a:pt x="1007423" y="601464"/>
                    <a:pt x="1045028" y="672716"/>
                  </a:cubicBezTo>
                  <a:cubicBezTo>
                    <a:pt x="1082633" y="743968"/>
                    <a:pt x="1114301" y="807303"/>
                    <a:pt x="1140031" y="838971"/>
                  </a:cubicBezTo>
                  <a:cubicBezTo>
                    <a:pt x="1165761" y="870639"/>
                    <a:pt x="1181594" y="852826"/>
                    <a:pt x="1199407" y="862722"/>
                  </a:cubicBezTo>
                  <a:cubicBezTo>
                    <a:pt x="1217220" y="872618"/>
                    <a:pt x="1217221" y="888452"/>
                    <a:pt x="1246909" y="898348"/>
                  </a:cubicBezTo>
                  <a:cubicBezTo>
                    <a:pt x="1276597" y="908244"/>
                    <a:pt x="1302327" y="918140"/>
                    <a:pt x="1377537" y="922098"/>
                  </a:cubicBezTo>
                  <a:cubicBezTo>
                    <a:pt x="1452747" y="926056"/>
                    <a:pt x="1575459" y="924077"/>
                    <a:pt x="1698171" y="922098"/>
                  </a:cubicBezTo>
                </a:path>
              </a:pathLst>
            </a:cu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5" name="34 Grupo"/>
          <p:cNvGrpSpPr/>
          <p:nvPr/>
        </p:nvGrpSpPr>
        <p:grpSpPr>
          <a:xfrm>
            <a:off x="5543104" y="4151102"/>
            <a:ext cx="1932967" cy="1591940"/>
            <a:chOff x="5508103" y="1916832"/>
            <a:chExt cx="1932967" cy="1591940"/>
          </a:xfrm>
        </p:grpSpPr>
        <p:cxnSp>
          <p:nvCxnSpPr>
            <p:cNvPr id="36" name="35 Conector recto"/>
            <p:cNvCxnSpPr/>
            <p:nvPr/>
          </p:nvCxnSpPr>
          <p:spPr>
            <a:xfrm>
              <a:off x="5513555" y="1916832"/>
              <a:ext cx="0" cy="15919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recto"/>
            <p:cNvCxnSpPr/>
            <p:nvPr/>
          </p:nvCxnSpPr>
          <p:spPr>
            <a:xfrm flipH="1">
              <a:off x="5513555" y="3508772"/>
              <a:ext cx="171980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37 Forma libre"/>
            <p:cNvSpPr/>
            <p:nvPr/>
          </p:nvSpPr>
          <p:spPr>
            <a:xfrm>
              <a:off x="5701071" y="2242983"/>
              <a:ext cx="1739999" cy="1134583"/>
            </a:xfrm>
            <a:custGeom>
              <a:avLst/>
              <a:gdLst>
                <a:gd name="connsiteX0" fmla="*/ 0 w 1739999"/>
                <a:gd name="connsiteY0" fmla="*/ 829702 h 1134583"/>
                <a:gd name="connsiteX1" fmla="*/ 356259 w 1739999"/>
                <a:gd name="connsiteY1" fmla="*/ 663447 h 1134583"/>
                <a:gd name="connsiteX2" fmla="*/ 534389 w 1739999"/>
                <a:gd name="connsiteY2" fmla="*/ 93432 h 1134583"/>
                <a:gd name="connsiteX3" fmla="*/ 724394 w 1739999"/>
                <a:gd name="connsiteY3" fmla="*/ 22180 h 1134583"/>
                <a:gd name="connsiteX4" fmla="*/ 902524 w 1739999"/>
                <a:gd name="connsiteY4" fmla="*/ 319063 h 1134583"/>
                <a:gd name="connsiteX5" fmla="*/ 1187532 w 1739999"/>
                <a:gd name="connsiteY5" fmla="*/ 1043458 h 1134583"/>
                <a:gd name="connsiteX6" fmla="*/ 1674420 w 1739999"/>
                <a:gd name="connsiteY6" fmla="*/ 1126585 h 1134583"/>
                <a:gd name="connsiteX7" fmla="*/ 1721922 w 1739999"/>
                <a:gd name="connsiteY7" fmla="*/ 1126585 h 1134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9999" h="1134583">
                  <a:moveTo>
                    <a:pt x="0" y="829702"/>
                  </a:moveTo>
                  <a:cubicBezTo>
                    <a:pt x="133597" y="807930"/>
                    <a:pt x="267194" y="786159"/>
                    <a:pt x="356259" y="663447"/>
                  </a:cubicBezTo>
                  <a:cubicBezTo>
                    <a:pt x="445324" y="540735"/>
                    <a:pt x="473033" y="200310"/>
                    <a:pt x="534389" y="93432"/>
                  </a:cubicBezTo>
                  <a:cubicBezTo>
                    <a:pt x="595745" y="-13446"/>
                    <a:pt x="663038" y="-15425"/>
                    <a:pt x="724394" y="22180"/>
                  </a:cubicBezTo>
                  <a:cubicBezTo>
                    <a:pt x="785750" y="59785"/>
                    <a:pt x="825334" y="148850"/>
                    <a:pt x="902524" y="319063"/>
                  </a:cubicBezTo>
                  <a:cubicBezTo>
                    <a:pt x="979714" y="489276"/>
                    <a:pt x="1058883" y="908871"/>
                    <a:pt x="1187532" y="1043458"/>
                  </a:cubicBezTo>
                  <a:cubicBezTo>
                    <a:pt x="1316181" y="1178045"/>
                    <a:pt x="1585355" y="1112731"/>
                    <a:pt x="1674420" y="1126585"/>
                  </a:cubicBezTo>
                  <a:cubicBezTo>
                    <a:pt x="1763485" y="1140439"/>
                    <a:pt x="1742703" y="1133512"/>
                    <a:pt x="1721922" y="1126585"/>
                  </a:cubicBezTo>
                </a:path>
              </a:pathLst>
            </a:custGeom>
            <a:ln w="254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" name="38 Forma libre"/>
            <p:cNvSpPr/>
            <p:nvPr/>
          </p:nvSpPr>
          <p:spPr>
            <a:xfrm>
              <a:off x="5508103" y="2224682"/>
              <a:ext cx="1698171" cy="1152884"/>
            </a:xfrm>
            <a:custGeom>
              <a:avLst/>
              <a:gdLst>
                <a:gd name="connsiteX0" fmla="*/ 0 w 1698171"/>
                <a:gd name="connsiteY0" fmla="*/ 646122 h 1152884"/>
                <a:gd name="connsiteX1" fmla="*/ 285007 w 1698171"/>
                <a:gd name="connsiteY1" fmla="*/ 586746 h 1152884"/>
                <a:gd name="connsiteX2" fmla="*/ 439387 w 1698171"/>
                <a:gd name="connsiteY2" fmla="*/ 396741 h 1152884"/>
                <a:gd name="connsiteX3" fmla="*/ 522514 w 1698171"/>
                <a:gd name="connsiteY3" fmla="*/ 111733 h 1152884"/>
                <a:gd name="connsiteX4" fmla="*/ 605641 w 1698171"/>
                <a:gd name="connsiteY4" fmla="*/ 28605 h 1152884"/>
                <a:gd name="connsiteX5" fmla="*/ 736270 w 1698171"/>
                <a:gd name="connsiteY5" fmla="*/ 52356 h 1152884"/>
                <a:gd name="connsiteX6" fmla="*/ 985651 w 1698171"/>
                <a:gd name="connsiteY6" fmla="*/ 598621 h 1152884"/>
                <a:gd name="connsiteX7" fmla="*/ 1187532 w 1698171"/>
                <a:gd name="connsiteY7" fmla="*/ 1061759 h 1152884"/>
                <a:gd name="connsiteX8" fmla="*/ 1413163 w 1698171"/>
                <a:gd name="connsiteY8" fmla="*/ 1144886 h 1152884"/>
                <a:gd name="connsiteX9" fmla="*/ 1698171 w 1698171"/>
                <a:gd name="connsiteY9" fmla="*/ 1144886 h 1152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98171" h="1152884">
                  <a:moveTo>
                    <a:pt x="0" y="646122"/>
                  </a:moveTo>
                  <a:cubicBezTo>
                    <a:pt x="105888" y="637215"/>
                    <a:pt x="211776" y="628309"/>
                    <a:pt x="285007" y="586746"/>
                  </a:cubicBezTo>
                  <a:cubicBezTo>
                    <a:pt x="358238" y="545182"/>
                    <a:pt x="399803" y="475910"/>
                    <a:pt x="439387" y="396741"/>
                  </a:cubicBezTo>
                  <a:cubicBezTo>
                    <a:pt x="478971" y="317572"/>
                    <a:pt x="494805" y="173089"/>
                    <a:pt x="522514" y="111733"/>
                  </a:cubicBezTo>
                  <a:cubicBezTo>
                    <a:pt x="550223" y="50377"/>
                    <a:pt x="570015" y="38501"/>
                    <a:pt x="605641" y="28605"/>
                  </a:cubicBezTo>
                  <a:cubicBezTo>
                    <a:pt x="641267" y="18709"/>
                    <a:pt x="672935" y="-42647"/>
                    <a:pt x="736270" y="52356"/>
                  </a:cubicBezTo>
                  <a:cubicBezTo>
                    <a:pt x="799605" y="147359"/>
                    <a:pt x="910441" y="430387"/>
                    <a:pt x="985651" y="598621"/>
                  </a:cubicBezTo>
                  <a:cubicBezTo>
                    <a:pt x="1060861" y="766855"/>
                    <a:pt x="1116280" y="970715"/>
                    <a:pt x="1187532" y="1061759"/>
                  </a:cubicBezTo>
                  <a:cubicBezTo>
                    <a:pt x="1258784" y="1152803"/>
                    <a:pt x="1328057" y="1131032"/>
                    <a:pt x="1413163" y="1144886"/>
                  </a:cubicBezTo>
                  <a:cubicBezTo>
                    <a:pt x="1498269" y="1158740"/>
                    <a:pt x="1598220" y="1151813"/>
                    <a:pt x="1698171" y="1144886"/>
                  </a:cubicBezTo>
                </a:path>
              </a:pathLst>
            </a:custGeom>
            <a:ln w="254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40" name="39 Flecha arriba"/>
          <p:cNvSpPr/>
          <p:nvPr/>
        </p:nvSpPr>
        <p:spPr>
          <a:xfrm>
            <a:off x="749668" y="2108292"/>
            <a:ext cx="432048" cy="149621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bg1"/>
                </a:solidFill>
              </a:rPr>
              <a:t>Energía</a:t>
            </a:r>
          </a:p>
        </p:txBody>
      </p:sp>
      <p:sp>
        <p:nvSpPr>
          <p:cNvPr id="41" name="40 Flecha arriba"/>
          <p:cNvSpPr/>
          <p:nvPr/>
        </p:nvSpPr>
        <p:spPr>
          <a:xfrm>
            <a:off x="5044657" y="4242654"/>
            <a:ext cx="432048" cy="149621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bg1"/>
                </a:solidFill>
              </a:rPr>
              <a:t>Energía</a:t>
            </a:r>
          </a:p>
        </p:txBody>
      </p:sp>
      <p:sp>
        <p:nvSpPr>
          <p:cNvPr id="42" name="41 Flecha arriba"/>
          <p:cNvSpPr/>
          <p:nvPr/>
        </p:nvSpPr>
        <p:spPr>
          <a:xfrm>
            <a:off x="910004" y="4246832"/>
            <a:ext cx="432048" cy="149621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bg1"/>
                </a:solidFill>
              </a:rPr>
              <a:t>Energía</a:t>
            </a:r>
          </a:p>
        </p:txBody>
      </p:sp>
      <p:sp>
        <p:nvSpPr>
          <p:cNvPr id="43" name="42 Flecha arriba"/>
          <p:cNvSpPr/>
          <p:nvPr/>
        </p:nvSpPr>
        <p:spPr>
          <a:xfrm>
            <a:off x="5044657" y="2012562"/>
            <a:ext cx="432048" cy="149621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bg1"/>
                </a:solidFill>
              </a:rPr>
              <a:t>Energía</a:t>
            </a:r>
          </a:p>
        </p:txBody>
      </p:sp>
      <p:sp>
        <p:nvSpPr>
          <p:cNvPr id="44" name="43 Flecha derecha"/>
          <p:cNvSpPr/>
          <p:nvPr/>
        </p:nvSpPr>
        <p:spPr>
          <a:xfrm>
            <a:off x="1342052" y="3645891"/>
            <a:ext cx="1744979" cy="33827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/>
              <a:t>Avance de la reacción</a:t>
            </a:r>
          </a:p>
        </p:txBody>
      </p:sp>
      <p:sp>
        <p:nvSpPr>
          <p:cNvPr id="45" name="44 Flecha derecha"/>
          <p:cNvSpPr/>
          <p:nvPr/>
        </p:nvSpPr>
        <p:spPr>
          <a:xfrm>
            <a:off x="5543104" y="5748975"/>
            <a:ext cx="1744979" cy="33827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/>
              <a:t>Avance de la reacción</a:t>
            </a:r>
          </a:p>
        </p:txBody>
      </p:sp>
      <p:sp>
        <p:nvSpPr>
          <p:cNvPr id="46" name="45 Flecha derecha"/>
          <p:cNvSpPr/>
          <p:nvPr/>
        </p:nvSpPr>
        <p:spPr>
          <a:xfrm>
            <a:off x="1423906" y="5748975"/>
            <a:ext cx="1744979" cy="33827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/>
              <a:t>Avance de la reacción</a:t>
            </a:r>
          </a:p>
        </p:txBody>
      </p:sp>
      <p:sp>
        <p:nvSpPr>
          <p:cNvPr id="47" name="46 Flecha derecha"/>
          <p:cNvSpPr/>
          <p:nvPr/>
        </p:nvSpPr>
        <p:spPr>
          <a:xfrm>
            <a:off x="5543104" y="3508772"/>
            <a:ext cx="1744979" cy="33827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err="1"/>
              <a:t>vance</a:t>
            </a:r>
            <a:r>
              <a:rPr lang="es-ES" sz="1200" dirty="0"/>
              <a:t> de la reacción</a:t>
            </a:r>
          </a:p>
        </p:txBody>
      </p:sp>
      <p:sp>
        <p:nvSpPr>
          <p:cNvPr id="49" name="48 CuadroTexto"/>
          <p:cNvSpPr txBox="1"/>
          <p:nvPr/>
        </p:nvSpPr>
        <p:spPr>
          <a:xfrm>
            <a:off x="1126028" y="1427787"/>
            <a:ext cx="1116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Sustrato impedido</a:t>
            </a:r>
          </a:p>
        </p:txBody>
      </p:sp>
      <p:sp>
        <p:nvSpPr>
          <p:cNvPr id="50" name="49 CuadroTexto"/>
          <p:cNvSpPr txBox="1"/>
          <p:nvPr/>
        </p:nvSpPr>
        <p:spPr>
          <a:xfrm>
            <a:off x="2699792" y="1915453"/>
            <a:ext cx="1419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Sustrato no impedido</a:t>
            </a:r>
          </a:p>
        </p:txBody>
      </p:sp>
      <p:sp>
        <p:nvSpPr>
          <p:cNvPr id="51" name="50 Flecha abajo"/>
          <p:cNvSpPr/>
          <p:nvPr/>
        </p:nvSpPr>
        <p:spPr>
          <a:xfrm rot="19522102">
            <a:off x="1719259" y="1936512"/>
            <a:ext cx="200137" cy="575487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Flecha abajo"/>
          <p:cNvSpPr/>
          <p:nvPr/>
        </p:nvSpPr>
        <p:spPr>
          <a:xfrm rot="3193211">
            <a:off x="2488478" y="2063338"/>
            <a:ext cx="217848" cy="825665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CuadroTexto"/>
          <p:cNvSpPr txBox="1"/>
          <p:nvPr/>
        </p:nvSpPr>
        <p:spPr>
          <a:xfrm>
            <a:off x="7020272" y="2260933"/>
            <a:ext cx="1527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Mal nucleófilo</a:t>
            </a:r>
          </a:p>
        </p:txBody>
      </p:sp>
      <p:sp>
        <p:nvSpPr>
          <p:cNvPr id="54" name="53 CuadroTexto"/>
          <p:cNvSpPr txBox="1"/>
          <p:nvPr/>
        </p:nvSpPr>
        <p:spPr>
          <a:xfrm>
            <a:off x="5116059" y="1547500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Buen nucleófilo</a:t>
            </a:r>
          </a:p>
        </p:txBody>
      </p:sp>
      <p:sp>
        <p:nvSpPr>
          <p:cNvPr id="55" name="54 Flecha abajo"/>
          <p:cNvSpPr/>
          <p:nvPr/>
        </p:nvSpPr>
        <p:spPr>
          <a:xfrm rot="19522102">
            <a:off x="5828995" y="1828499"/>
            <a:ext cx="225542" cy="46941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Flecha abajo"/>
          <p:cNvSpPr/>
          <p:nvPr/>
        </p:nvSpPr>
        <p:spPr>
          <a:xfrm rot="3193211">
            <a:off x="6805397" y="4706043"/>
            <a:ext cx="259987" cy="48205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CuadroTexto"/>
          <p:cNvSpPr txBox="1"/>
          <p:nvPr/>
        </p:nvSpPr>
        <p:spPr>
          <a:xfrm>
            <a:off x="1214059" y="3920973"/>
            <a:ext cx="11169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Mal grupo saliente</a:t>
            </a:r>
          </a:p>
        </p:txBody>
      </p:sp>
      <p:sp>
        <p:nvSpPr>
          <p:cNvPr id="58" name="57 CuadroTexto"/>
          <p:cNvSpPr txBox="1"/>
          <p:nvPr/>
        </p:nvSpPr>
        <p:spPr>
          <a:xfrm>
            <a:off x="2801580" y="4166254"/>
            <a:ext cx="1419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Buen grupo saliente</a:t>
            </a:r>
          </a:p>
        </p:txBody>
      </p:sp>
      <p:sp>
        <p:nvSpPr>
          <p:cNvPr id="59" name="58 Flecha abajo"/>
          <p:cNvSpPr/>
          <p:nvPr/>
        </p:nvSpPr>
        <p:spPr>
          <a:xfrm rot="19522102">
            <a:off x="1814830" y="4419357"/>
            <a:ext cx="211016" cy="36437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Flecha abajo"/>
          <p:cNvSpPr/>
          <p:nvPr/>
        </p:nvSpPr>
        <p:spPr>
          <a:xfrm rot="3193211">
            <a:off x="2649974" y="4352452"/>
            <a:ext cx="217848" cy="825665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CuadroTexto"/>
          <p:cNvSpPr txBox="1"/>
          <p:nvPr/>
        </p:nvSpPr>
        <p:spPr>
          <a:xfrm>
            <a:off x="7130174" y="4590933"/>
            <a:ext cx="1892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Disolvente </a:t>
            </a:r>
            <a:r>
              <a:rPr lang="es-ES" dirty="0" err="1"/>
              <a:t>prótico</a:t>
            </a:r>
            <a:endParaRPr lang="es-ES" dirty="0"/>
          </a:p>
        </p:txBody>
      </p:sp>
      <p:sp>
        <p:nvSpPr>
          <p:cNvPr id="62" name="61 CuadroTexto"/>
          <p:cNvSpPr txBox="1"/>
          <p:nvPr/>
        </p:nvSpPr>
        <p:spPr>
          <a:xfrm>
            <a:off x="5116059" y="3877500"/>
            <a:ext cx="2055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Disolvente </a:t>
            </a:r>
            <a:r>
              <a:rPr lang="es-ES" dirty="0" err="1"/>
              <a:t>aprótico</a:t>
            </a:r>
            <a:endParaRPr lang="es-ES" dirty="0"/>
          </a:p>
        </p:txBody>
      </p:sp>
      <p:sp>
        <p:nvSpPr>
          <p:cNvPr id="63" name="62 Flecha abajo"/>
          <p:cNvSpPr/>
          <p:nvPr/>
        </p:nvSpPr>
        <p:spPr>
          <a:xfrm rot="19522102">
            <a:off x="5828995" y="4158499"/>
            <a:ext cx="225542" cy="46941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Flecha abajo"/>
          <p:cNvSpPr/>
          <p:nvPr/>
        </p:nvSpPr>
        <p:spPr>
          <a:xfrm rot="3193211" flipH="1">
            <a:off x="6790405" y="2379752"/>
            <a:ext cx="212589" cy="48205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412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9" grpId="0"/>
      <p:bldP spid="50" grpId="0"/>
      <p:bldP spid="51" grpId="0" animBg="1"/>
      <p:bldP spid="52" grpId="0" animBg="1"/>
      <p:bldP spid="53" grpId="0"/>
      <p:bldP spid="54" grpId="0"/>
      <p:bldP spid="55" grpId="0" animBg="1"/>
      <p:bldP spid="56" grpId="0" animBg="1"/>
      <p:bldP spid="57" grpId="0"/>
      <p:bldP spid="58" grpId="0"/>
      <p:bldP spid="59" grpId="0" animBg="1"/>
      <p:bldP spid="60" grpId="0" animBg="1"/>
      <p:bldP spid="61" grpId="0"/>
      <p:bldP spid="62" grpId="0"/>
      <p:bldP spid="63" grpId="0" animBg="1"/>
      <p:bldP spid="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943844"/>
              </p:ext>
            </p:extLst>
          </p:nvPr>
        </p:nvGraphicFramePr>
        <p:xfrm>
          <a:off x="2267744" y="4395283"/>
          <a:ext cx="3685999" cy="198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2" name="ChemSketch" r:id="rId3" imgW="2822400" imgH="1521000" progId="ACD.ChemSketch.20">
                  <p:embed/>
                </p:oleObj>
              </mc:Choice>
              <mc:Fallback>
                <p:oleObj name="ChemSketch" r:id="rId3" imgW="2822400" imgH="15210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67744" y="4395283"/>
                        <a:ext cx="3685999" cy="198604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l"/>
            <a:r>
              <a:rPr lang="es-ES" dirty="0"/>
              <a:t>Un mecanismo diferente…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455226" y="980728"/>
            <a:ext cx="82089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Dijimos que la S</a:t>
            </a:r>
            <a:r>
              <a:rPr lang="es-ES" sz="2400" baseline="-25000" dirty="0"/>
              <a:t>N</a:t>
            </a:r>
            <a:r>
              <a:rPr lang="es-ES" sz="2400" dirty="0"/>
              <a:t>2 se ve favorecida cuando el sustrato no está impedido, el nucleófilo está cargado negativamente y el solvente es </a:t>
            </a:r>
            <a:r>
              <a:rPr lang="es-ES" sz="2400" dirty="0" err="1"/>
              <a:t>aprótico</a:t>
            </a:r>
            <a:r>
              <a:rPr lang="es-ES" sz="2400" dirty="0"/>
              <a:t>, pero…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¿Qué pasa si estamos ante una situación opuesta: un sustrato estéricamente impedido, un nucleófilo sin carga y un solvente prótico?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Diríamos que la reacción no tendría lugar, verdad?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Las reacciones que se presentan a continuación muestran un resultado completamente opuesto al esperado: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CuadroTexto"/>
              <p:cNvSpPr txBox="1"/>
              <p:nvPr/>
            </p:nvSpPr>
            <p:spPr>
              <a:xfrm>
                <a:off x="6372200" y="4379587"/>
                <a:ext cx="2592288" cy="778675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s-E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800" b="0" i="1" smtClean="0">
                            <a:latin typeface="Cambria Math"/>
                          </a:rPr>
                          <m:t>𝑣</m:t>
                        </m:r>
                        <m:r>
                          <a:rPr lang="es-ES" sz="2800" b="0" i="1" smtClean="0">
                            <a:latin typeface="Cambria Math"/>
                          </a:rPr>
                          <m:t>(</m:t>
                        </m:r>
                        <m:r>
                          <a:rPr lang="es-ES" sz="2800" b="0" i="1" smtClean="0">
                            <a:latin typeface="Cambria Math"/>
                          </a:rPr>
                          <m:t>𝑡𝑒𝑟𝑐𝑖𝑎𝑟𝑖𝑜</m:t>
                        </m:r>
                        <m:r>
                          <a:rPr lang="es-ES" sz="28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s-ES" sz="2800" b="0" i="1" smtClean="0">
                            <a:latin typeface="Cambria Math"/>
                          </a:rPr>
                          <m:t>𝑣</m:t>
                        </m:r>
                        <m:r>
                          <a:rPr lang="es-ES" sz="2800" b="0" i="1" smtClean="0">
                            <a:latin typeface="Cambria Math"/>
                          </a:rPr>
                          <m:t>(</m:t>
                        </m:r>
                        <m:r>
                          <a:rPr lang="es-ES" sz="2800" b="0" i="1" smtClean="0">
                            <a:latin typeface="Cambria Math"/>
                          </a:rPr>
                          <m:t>𝑝𝑟𝑖𝑚𝑎𝑟𝑖𝑜</m:t>
                        </m:r>
                        <m:r>
                          <a:rPr lang="es-ES" sz="28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s-ES" sz="2800" dirty="0"/>
                  <a:t>= 10</a:t>
                </a:r>
                <a:r>
                  <a:rPr lang="es-ES" sz="2800" baseline="30000" dirty="0"/>
                  <a:t>6</a:t>
                </a:r>
                <a:endParaRPr lang="es-ES" sz="2800" dirty="0"/>
              </a:p>
            </p:txBody>
          </p:sp>
        </mc:Choice>
        <mc:Fallback xmlns="">
          <p:sp>
            <p:nvSpPr>
              <p:cNvPr id="6" name="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379587"/>
                <a:ext cx="2592288" cy="778675"/>
              </a:xfrm>
              <a:prstGeom prst="rect">
                <a:avLst/>
              </a:prstGeom>
              <a:blipFill rotWithShape="1">
                <a:blip r:embed="rId5"/>
                <a:stretch>
                  <a:fillRect b="-1527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7 CuadroTexto"/>
          <p:cNvSpPr txBox="1"/>
          <p:nvPr/>
        </p:nvSpPr>
        <p:spPr>
          <a:xfrm>
            <a:off x="323528" y="4788930"/>
            <a:ext cx="1546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Halogenuro 3º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52336" y="5699764"/>
            <a:ext cx="1546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Halogenuro 1º</a:t>
            </a:r>
          </a:p>
        </p:txBody>
      </p:sp>
      <p:sp>
        <p:nvSpPr>
          <p:cNvPr id="10" name="9 Flecha izquierda, derecha y arriba"/>
          <p:cNvSpPr/>
          <p:nvPr/>
        </p:nvSpPr>
        <p:spPr>
          <a:xfrm rot="5400000">
            <a:off x="4404615" y="4132869"/>
            <a:ext cx="910834" cy="2592288"/>
          </a:xfrm>
          <a:prstGeom prst="leftRightUpArrow">
            <a:avLst>
              <a:gd name="adj1" fmla="val 15548"/>
              <a:gd name="adj2" fmla="val 18890"/>
              <a:gd name="adj3" fmla="val 967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6084168" y="517245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Solvente prótico; es a la vez nucleófilo neutro</a:t>
            </a:r>
          </a:p>
        </p:txBody>
      </p:sp>
      <p:sp>
        <p:nvSpPr>
          <p:cNvPr id="13" name="12 Flecha derecha"/>
          <p:cNvSpPr/>
          <p:nvPr/>
        </p:nvSpPr>
        <p:spPr>
          <a:xfrm>
            <a:off x="1875087" y="4768924"/>
            <a:ext cx="397831" cy="3693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derecha"/>
          <p:cNvSpPr/>
          <p:nvPr/>
        </p:nvSpPr>
        <p:spPr>
          <a:xfrm>
            <a:off x="2019325" y="5699764"/>
            <a:ext cx="397831" cy="3693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664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0" grpId="0" animBg="1"/>
      <p:bldP spid="12" grpId="0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850106"/>
          </a:xfrm>
        </p:spPr>
        <p:txBody>
          <a:bodyPr/>
          <a:lstStyle/>
          <a:p>
            <a:r>
              <a:rPr lang="es-ES" dirty="0"/>
              <a:t>¿Cómo se explica ese resultado?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980729"/>
                <a:ext cx="8229600" cy="3312367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s-ES" sz="2400" dirty="0"/>
                  <a:t>Estudios realizados sobre la cinética de la reacción, muestran que sólo depende del sustrato:</a:t>
                </a:r>
              </a:p>
              <a:p>
                <a14:m>
                  <m:oMath xmlns:m="http://schemas.openxmlformats.org/officeDocument/2006/math">
                    <m:r>
                      <a:rPr lang="es-ES" sz="2400">
                        <a:latin typeface="Cambria Math"/>
                      </a:rPr>
                      <m:t>𝑣</m:t>
                    </m:r>
                    <m:r>
                      <a:rPr lang="es-ES" sz="2400">
                        <a:latin typeface="Cambria Math"/>
                      </a:rPr>
                      <m:t>=</m:t>
                    </m:r>
                    <m:r>
                      <a:rPr lang="es-ES" sz="2400">
                        <a:latin typeface="Cambria Math"/>
                      </a:rPr>
                      <m:t>𝑘</m:t>
                    </m:r>
                    <m:r>
                      <a:rPr lang="es-ES" sz="2400">
                        <a:latin typeface="Cambria Math"/>
                      </a:rPr>
                      <m:t>∙[</m:t>
                    </m:r>
                    <m:r>
                      <m:rPr>
                        <m:sty m:val="p"/>
                      </m:rPr>
                      <a:rPr lang="es-ES" sz="2400" b="0" i="0" smtClean="0">
                        <a:latin typeface="Cambria Math"/>
                      </a:rPr>
                      <m:t>sustrato</m:t>
                    </m:r>
                  </m:oMath>
                </a14:m>
                <a:r>
                  <a:rPr lang="es-ES" sz="2400" dirty="0"/>
                  <a:t>]</a:t>
                </a:r>
              </a:p>
              <a:p>
                <a:r>
                  <a:rPr lang="es-ES" sz="2400" dirty="0"/>
                  <a:t>Para este caso concreto, la ecuación de velocidad sería:</a:t>
                </a:r>
              </a:p>
              <a:p>
                <a14:m>
                  <m:oMath xmlns:m="http://schemas.openxmlformats.org/officeDocument/2006/math">
                    <m:r>
                      <a:rPr lang="es-ES" sz="2400">
                        <a:latin typeface="Cambria Math"/>
                      </a:rPr>
                      <m:t>𝑣</m:t>
                    </m:r>
                    <m:r>
                      <a:rPr lang="es-ES" sz="2400">
                        <a:latin typeface="Cambria Math"/>
                      </a:rPr>
                      <m:t>=</m:t>
                    </m:r>
                    <m:r>
                      <a:rPr lang="es-ES" sz="2400">
                        <a:latin typeface="Cambria Math"/>
                      </a:rPr>
                      <m:t>𝑘</m:t>
                    </m:r>
                    <m:r>
                      <a:rPr lang="es-ES" sz="2400">
                        <a:latin typeface="Cambria Math"/>
                      </a:rPr>
                      <m:t>∙[</m:t>
                    </m:r>
                    <m:r>
                      <m:rPr>
                        <m:sty m:val="p"/>
                      </m:rPr>
                      <a:rPr lang="es-ES" sz="2400">
                        <a:latin typeface="Cambria Math"/>
                      </a:rPr>
                      <m:t>Bromuro</m:t>
                    </m:r>
                    <m:r>
                      <a:rPr lang="es-ES" sz="24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s-ES" sz="2400">
                        <a:latin typeface="Cambria Math"/>
                      </a:rPr>
                      <m:t>de</m:t>
                    </m:r>
                    <m:r>
                      <a:rPr lang="es-ES" sz="240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s-ES" sz="2400">
                        <a:latin typeface="Cambria Math"/>
                      </a:rPr>
                      <m:t>ter</m:t>
                    </m:r>
                    <m:r>
                      <a:rPr lang="es-AR" sz="2400" b="0" i="0" smtClean="0">
                        <a:latin typeface="Cambria Math" panose="02040503050406030204" pitchFamily="18" charset="0"/>
                      </a:rPr>
                      <m:t>_</m:t>
                    </m:r>
                    <m:r>
                      <m:rPr>
                        <m:sty m:val="p"/>
                      </m:rPr>
                      <a:rPr lang="es-ES" sz="2400">
                        <a:latin typeface="Cambria Math"/>
                      </a:rPr>
                      <m:t>butilo</m:t>
                    </m:r>
                    <m:r>
                      <a:rPr lang="es-ES" sz="2400">
                        <a:latin typeface="Cambria Math"/>
                      </a:rPr>
                      <m:t>]</m:t>
                    </m:r>
                  </m:oMath>
                </a14:m>
                <a:endParaRPr lang="es-ES" sz="2400" dirty="0"/>
              </a:p>
              <a:p>
                <a:r>
                  <a:rPr lang="es-ES" sz="2400" dirty="0"/>
                  <a:t>Si sólo depende de la concentración del bromuro, entonces sólo este reactivo interviene en la etapa determinante de la velocidad.</a:t>
                </a:r>
              </a:p>
              <a:p>
                <a:r>
                  <a:rPr lang="es-ES" sz="2400" dirty="0"/>
                  <a:t>Como el sustrato posee al grupo saliente, es lógico pensar que en la etapa determinante sucede la pérdida de ese grupo.</a:t>
                </a:r>
              </a:p>
              <a:p>
                <a:r>
                  <a:rPr lang="es-ES" sz="2400" dirty="0"/>
                  <a:t>El mecanismo completo es el siguiente:</a:t>
                </a:r>
              </a:p>
              <a:p>
                <a:endParaRPr lang="es-ES" sz="2400" dirty="0"/>
              </a:p>
              <a:p>
                <a:pPr marL="0" indent="0">
                  <a:buNone/>
                </a:pPr>
                <a:endParaRPr lang="es-ES" sz="2400" dirty="0"/>
              </a:p>
            </p:txBody>
          </p:sp>
        </mc:Choice>
        <mc:Fallback xmlns="">
          <p:sp>
            <p:nvSpPr>
              <p:cNvPr id="7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980729"/>
                <a:ext cx="8229600" cy="3312367"/>
              </a:xfrm>
              <a:blipFill>
                <a:blip r:embed="rId3"/>
                <a:stretch>
                  <a:fillRect l="-889" t="-3131" r="-1111" b="-184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9 Flecha derecha"/>
          <p:cNvSpPr/>
          <p:nvPr/>
        </p:nvSpPr>
        <p:spPr>
          <a:xfrm>
            <a:off x="4355976" y="4509120"/>
            <a:ext cx="504056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335460"/>
              </p:ext>
            </p:extLst>
          </p:nvPr>
        </p:nvGraphicFramePr>
        <p:xfrm>
          <a:off x="539552" y="4208859"/>
          <a:ext cx="3613374" cy="948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54" name="ChemSketch" r:id="rId4" imgW="2837520" imgH="743760" progId="ACD.ChemSketch.20">
                  <p:embed/>
                </p:oleObj>
              </mc:Choice>
              <mc:Fallback>
                <p:oleObj name="ChemSketch" r:id="rId4" imgW="2837520" imgH="7437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4208859"/>
                        <a:ext cx="3613374" cy="94833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844841"/>
              </p:ext>
            </p:extLst>
          </p:nvPr>
        </p:nvGraphicFramePr>
        <p:xfrm>
          <a:off x="5004048" y="4175993"/>
          <a:ext cx="3709014" cy="981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55" name="ChemSketch" r:id="rId6" imgW="2892600" imgH="765000" progId="ACD.ChemSketch.20">
                  <p:embed/>
                </p:oleObj>
              </mc:Choice>
              <mc:Fallback>
                <p:oleObj name="ChemSketch" r:id="rId6" imgW="2892600" imgH="7650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04048" y="4175993"/>
                        <a:ext cx="3709014" cy="98119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13 Flecha derecha"/>
          <p:cNvSpPr/>
          <p:nvPr/>
        </p:nvSpPr>
        <p:spPr>
          <a:xfrm rot="6774139">
            <a:off x="6168056" y="5135374"/>
            <a:ext cx="504056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229988" y="5315977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Etapa determinante de la velocidad</a:t>
            </a:r>
          </a:p>
        </p:txBody>
      </p:sp>
      <p:sp>
        <p:nvSpPr>
          <p:cNvPr id="16" name="15 Flecha derecha"/>
          <p:cNvSpPr/>
          <p:nvPr/>
        </p:nvSpPr>
        <p:spPr>
          <a:xfrm rot="18223994">
            <a:off x="1346112" y="5099371"/>
            <a:ext cx="792088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Flecha izquierda"/>
          <p:cNvSpPr/>
          <p:nvPr/>
        </p:nvSpPr>
        <p:spPr>
          <a:xfrm rot="1455745">
            <a:off x="3142096" y="4804868"/>
            <a:ext cx="1188132" cy="353827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bg1"/>
                </a:solidFill>
              </a:rPr>
              <a:t>Carbocatión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606426"/>
              </p:ext>
            </p:extLst>
          </p:nvPr>
        </p:nvGraphicFramePr>
        <p:xfrm>
          <a:off x="2180714" y="5617612"/>
          <a:ext cx="4602779" cy="97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56" name="ChemSketch" r:id="rId8" imgW="3654720" imgH="777240" progId="ACD.ChemSketch.20">
                  <p:embed/>
                </p:oleObj>
              </mc:Choice>
              <mc:Fallback>
                <p:oleObj name="ChemSketch" r:id="rId8" imgW="3654720" imgH="7772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80714" y="5617612"/>
                        <a:ext cx="4602779" cy="97974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760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5" grpId="0"/>
      <p:bldP spid="16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3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453489"/>
              </p:ext>
            </p:extLst>
          </p:nvPr>
        </p:nvGraphicFramePr>
        <p:xfrm>
          <a:off x="2554974" y="3014901"/>
          <a:ext cx="1134641" cy="646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54" name="ChemSketch" r:id="rId4" imgW="1389960" imgH="792360" progId="ACD.ChemSketch.20">
                  <p:embed/>
                </p:oleObj>
              </mc:Choice>
              <mc:Fallback>
                <p:oleObj name="ChemSketch" r:id="rId4" imgW="1389960" imgH="7923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54974" y="3014901"/>
                        <a:ext cx="1134641" cy="64633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323528" y="436962"/>
            <a:ext cx="8229600" cy="2592288"/>
          </a:xfrm>
        </p:spPr>
        <p:txBody>
          <a:bodyPr>
            <a:normAutofit lnSpcReduction="10000"/>
          </a:bodyPr>
          <a:lstStyle/>
          <a:p>
            <a:r>
              <a:rPr lang="es-ES" dirty="0"/>
              <a:t>Este tipo de reacciones </a:t>
            </a:r>
            <a:r>
              <a:rPr lang="es-ES" dirty="0" err="1"/>
              <a:t>nucleofílicas</a:t>
            </a:r>
            <a:r>
              <a:rPr lang="es-ES" dirty="0"/>
              <a:t> se denominan Sustitución </a:t>
            </a:r>
            <a:r>
              <a:rPr lang="es-ES" dirty="0" err="1"/>
              <a:t>Nucleofílica</a:t>
            </a:r>
            <a:r>
              <a:rPr lang="es-ES" dirty="0"/>
              <a:t> </a:t>
            </a:r>
            <a:r>
              <a:rPr lang="es-ES" dirty="0" err="1"/>
              <a:t>Unimolecular</a:t>
            </a:r>
            <a:r>
              <a:rPr lang="es-ES" dirty="0"/>
              <a:t> o S</a:t>
            </a:r>
            <a:r>
              <a:rPr lang="es-ES" baseline="-25000" dirty="0"/>
              <a:t>N</a:t>
            </a:r>
            <a:r>
              <a:rPr lang="es-ES" dirty="0"/>
              <a:t>1.</a:t>
            </a:r>
          </a:p>
          <a:p>
            <a:r>
              <a:rPr lang="es-ES" dirty="0"/>
              <a:t>El diagrama de energía para este tipo de reacciones, tiene la siguiente forma:</a:t>
            </a:r>
          </a:p>
        </p:txBody>
      </p:sp>
      <p:cxnSp>
        <p:nvCxnSpPr>
          <p:cNvPr id="8" name="7 Conector recto"/>
          <p:cNvCxnSpPr/>
          <p:nvPr/>
        </p:nvCxnSpPr>
        <p:spPr>
          <a:xfrm>
            <a:off x="1597589" y="3259365"/>
            <a:ext cx="0" cy="27753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flipH="1">
            <a:off x="1597589" y="6034705"/>
            <a:ext cx="520665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Flecha arriba"/>
          <p:cNvSpPr/>
          <p:nvPr/>
        </p:nvSpPr>
        <p:spPr>
          <a:xfrm>
            <a:off x="1115616" y="3691538"/>
            <a:ext cx="453878" cy="1933546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bg1"/>
                </a:solidFill>
              </a:rPr>
              <a:t>Energía</a:t>
            </a:r>
          </a:p>
        </p:txBody>
      </p:sp>
      <p:sp>
        <p:nvSpPr>
          <p:cNvPr id="13" name="12 Flecha derecha"/>
          <p:cNvSpPr/>
          <p:nvPr/>
        </p:nvSpPr>
        <p:spPr>
          <a:xfrm>
            <a:off x="2554974" y="6088191"/>
            <a:ext cx="2958975" cy="43715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/>
              <a:t>Avance de la reacción</a:t>
            </a:r>
          </a:p>
        </p:txBody>
      </p:sp>
      <p:cxnSp>
        <p:nvCxnSpPr>
          <p:cNvPr id="23" name="22 Conector recto"/>
          <p:cNvCxnSpPr/>
          <p:nvPr/>
        </p:nvCxnSpPr>
        <p:spPr>
          <a:xfrm flipH="1">
            <a:off x="1856015" y="5153585"/>
            <a:ext cx="1407202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H="1" flipV="1">
            <a:off x="1856015" y="3691538"/>
            <a:ext cx="1632355" cy="11193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42 Grupo"/>
          <p:cNvGrpSpPr/>
          <p:nvPr/>
        </p:nvGrpSpPr>
        <p:grpSpPr>
          <a:xfrm>
            <a:off x="1921208" y="3697134"/>
            <a:ext cx="633766" cy="1456451"/>
            <a:chOff x="1921208" y="3697134"/>
            <a:chExt cx="633766" cy="1456451"/>
          </a:xfrm>
        </p:grpSpPr>
        <p:sp>
          <p:nvSpPr>
            <p:cNvPr id="27" name="26 Flecha arriba y abajo"/>
            <p:cNvSpPr/>
            <p:nvPr/>
          </p:nvSpPr>
          <p:spPr>
            <a:xfrm>
              <a:off x="2081166" y="3697134"/>
              <a:ext cx="327319" cy="1456451"/>
            </a:xfrm>
            <a:prstGeom prst="up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1921208" y="4240693"/>
              <a:ext cx="633766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chemeClr val="bg1"/>
                  </a:solidFill>
                  <a:latin typeface="Symbol" pitchFamily="18" charset="2"/>
                </a:rPr>
                <a:t>D</a:t>
              </a:r>
              <a:r>
                <a:rPr lang="es-ES" dirty="0">
                  <a:solidFill>
                    <a:schemeClr val="bg1"/>
                  </a:solidFill>
                </a:rPr>
                <a:t>G</a:t>
              </a:r>
              <a:r>
                <a:rPr lang="es-ES" baseline="30000" dirty="0">
                  <a:solidFill>
                    <a:schemeClr val="bg1"/>
                  </a:solidFill>
                </a:rPr>
                <a:t>‡</a:t>
              </a:r>
              <a:endParaRPr lang="es-ES" dirty="0">
                <a:solidFill>
                  <a:schemeClr val="bg1"/>
                </a:solidFill>
                <a:latin typeface="Symbol" pitchFamily="18" charset="2"/>
              </a:endParaRPr>
            </a:p>
          </p:txBody>
        </p:sp>
      </p:grpSp>
      <p:sp>
        <p:nvSpPr>
          <p:cNvPr id="38" name="37 CuadroTexto"/>
          <p:cNvSpPr txBox="1"/>
          <p:nvPr/>
        </p:nvSpPr>
        <p:spPr>
          <a:xfrm>
            <a:off x="3932097" y="272668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Estado de transición más importante (etapa lenta)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2996190" y="540902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Carbocatión intermediario</a:t>
            </a:r>
          </a:p>
        </p:txBody>
      </p:sp>
      <p:sp>
        <p:nvSpPr>
          <p:cNvPr id="40" name="39 Flecha izquierda"/>
          <p:cNvSpPr/>
          <p:nvPr/>
        </p:nvSpPr>
        <p:spPr>
          <a:xfrm>
            <a:off x="3747793" y="3014901"/>
            <a:ext cx="299074" cy="313651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Flecha izquierda"/>
          <p:cNvSpPr/>
          <p:nvPr/>
        </p:nvSpPr>
        <p:spPr>
          <a:xfrm rot="5400000">
            <a:off x="3482006" y="5052028"/>
            <a:ext cx="516997" cy="313651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45" name="4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569954"/>
              </p:ext>
            </p:extLst>
          </p:nvPr>
        </p:nvGraphicFramePr>
        <p:xfrm>
          <a:off x="5344108" y="4903365"/>
          <a:ext cx="191135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55" name="ChemSketch" r:id="rId6" imgW="1911240" imgH="710280" progId="ACD.ChemSketch.20">
                  <p:embed/>
                </p:oleObj>
              </mc:Choice>
              <mc:Fallback>
                <p:oleObj name="ChemSketch" r:id="rId6" imgW="1911240" imgH="7102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344108" y="4903365"/>
                        <a:ext cx="1911350" cy="7096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4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682620"/>
              </p:ext>
            </p:extLst>
          </p:nvPr>
        </p:nvGraphicFramePr>
        <p:xfrm>
          <a:off x="1873759" y="5171047"/>
          <a:ext cx="728663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56" name="ChemSketch" r:id="rId8" imgW="728640" imgH="710280" progId="ACD.ChemSketch.20">
                  <p:embed/>
                </p:oleObj>
              </mc:Choice>
              <mc:Fallback>
                <p:oleObj name="ChemSketch" r:id="rId8" imgW="728640" imgH="7102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873759" y="5171047"/>
                        <a:ext cx="728663" cy="7096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23 CuadroTexto"/>
          <p:cNvSpPr txBox="1"/>
          <p:nvPr/>
        </p:nvSpPr>
        <p:spPr>
          <a:xfrm>
            <a:off x="6079474" y="3627792"/>
            <a:ext cx="2907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Estados </a:t>
            </a:r>
            <a:r>
              <a:rPr lang="es-ES" dirty="0"/>
              <a:t>de transición </a:t>
            </a:r>
            <a:r>
              <a:rPr lang="es-ES"/>
              <a:t>poco  importantes (etapas rápidas)</a:t>
            </a:r>
            <a:endParaRPr lang="es-ES" dirty="0"/>
          </a:p>
        </p:txBody>
      </p:sp>
      <p:sp>
        <p:nvSpPr>
          <p:cNvPr id="14" name="Forma libre: forma 13">
            <a:extLst>
              <a:ext uri="{FF2B5EF4-FFF2-40B4-BE49-F238E27FC236}">
                <a16:creationId xmlns:a16="http://schemas.microsoft.com/office/drawing/2014/main" id="{3F6FB893-C5EF-4C35-9F7E-C19C94AC0B20}"/>
              </a:ext>
            </a:extLst>
          </p:cNvPr>
          <p:cNvSpPr/>
          <p:nvPr/>
        </p:nvSpPr>
        <p:spPr>
          <a:xfrm>
            <a:off x="1924049" y="3706313"/>
            <a:ext cx="4016097" cy="1976943"/>
          </a:xfrm>
          <a:custGeom>
            <a:avLst/>
            <a:gdLst>
              <a:gd name="connsiteX0" fmla="*/ 0 w 3162300"/>
              <a:gd name="connsiteY0" fmla="*/ 1399087 h 1976943"/>
              <a:gd name="connsiteX1" fmla="*/ 504825 w 3162300"/>
              <a:gd name="connsiteY1" fmla="*/ 1218112 h 1976943"/>
              <a:gd name="connsiteX2" fmla="*/ 952500 w 3162300"/>
              <a:gd name="connsiteY2" fmla="*/ 8437 h 1976943"/>
              <a:gd name="connsiteX3" fmla="*/ 1419225 w 3162300"/>
              <a:gd name="connsiteY3" fmla="*/ 665662 h 1976943"/>
              <a:gd name="connsiteX4" fmla="*/ 1676400 w 3162300"/>
              <a:gd name="connsiteY4" fmla="*/ 360862 h 1976943"/>
              <a:gd name="connsiteX5" fmla="*/ 1981200 w 3162300"/>
              <a:gd name="connsiteY5" fmla="*/ 932362 h 1976943"/>
              <a:gd name="connsiteX6" fmla="*/ 2190750 w 3162300"/>
              <a:gd name="connsiteY6" fmla="*/ 703762 h 1976943"/>
              <a:gd name="connsiteX7" fmla="*/ 2600325 w 3162300"/>
              <a:gd name="connsiteY7" fmla="*/ 1856287 h 1976943"/>
              <a:gd name="connsiteX8" fmla="*/ 3162300 w 3162300"/>
              <a:gd name="connsiteY8" fmla="*/ 1884862 h 1976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300" h="1976943">
                <a:moveTo>
                  <a:pt x="0" y="1399087"/>
                </a:moveTo>
                <a:cubicBezTo>
                  <a:pt x="173037" y="1424487"/>
                  <a:pt x="346075" y="1449887"/>
                  <a:pt x="504825" y="1218112"/>
                </a:cubicBezTo>
                <a:cubicBezTo>
                  <a:pt x="663575" y="986337"/>
                  <a:pt x="800100" y="100512"/>
                  <a:pt x="952500" y="8437"/>
                </a:cubicBezTo>
                <a:cubicBezTo>
                  <a:pt x="1104900" y="-83638"/>
                  <a:pt x="1298575" y="606925"/>
                  <a:pt x="1419225" y="665662"/>
                </a:cubicBezTo>
                <a:cubicBezTo>
                  <a:pt x="1539875" y="724399"/>
                  <a:pt x="1582738" y="316412"/>
                  <a:pt x="1676400" y="360862"/>
                </a:cubicBezTo>
                <a:cubicBezTo>
                  <a:pt x="1770062" y="405312"/>
                  <a:pt x="1895475" y="875212"/>
                  <a:pt x="1981200" y="932362"/>
                </a:cubicBezTo>
                <a:cubicBezTo>
                  <a:pt x="2066925" y="989512"/>
                  <a:pt x="2087563" y="549775"/>
                  <a:pt x="2190750" y="703762"/>
                </a:cubicBezTo>
                <a:cubicBezTo>
                  <a:pt x="2293937" y="857749"/>
                  <a:pt x="2438400" y="1659437"/>
                  <a:pt x="2600325" y="1856287"/>
                </a:cubicBezTo>
                <a:cubicBezTo>
                  <a:pt x="2762250" y="2053137"/>
                  <a:pt x="2962275" y="1968999"/>
                  <a:pt x="3162300" y="1884862"/>
                </a:cubicBez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18" name="Objeto 17">
            <a:extLst>
              <a:ext uri="{FF2B5EF4-FFF2-40B4-BE49-F238E27FC236}">
                <a16:creationId xmlns:a16="http://schemas.microsoft.com/office/drawing/2014/main" id="{14C4558E-1DB8-40E7-B3A9-5F0E9F6EB2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796417"/>
              </p:ext>
            </p:extLst>
          </p:nvPr>
        </p:nvGraphicFramePr>
        <p:xfrm>
          <a:off x="3414490" y="4413257"/>
          <a:ext cx="708188" cy="490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57" name="ChemSketch" r:id="rId10" imgW="979200" imgH="678600" progId="ACD.ChemSketch.20">
                  <p:embed/>
                </p:oleObj>
              </mc:Choice>
              <mc:Fallback>
                <p:oleObj name="ChemSketch" r:id="rId10" imgW="979200" imgH="6786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414490" y="4413257"/>
                        <a:ext cx="708188" cy="4901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to 19">
            <a:extLst>
              <a:ext uri="{FF2B5EF4-FFF2-40B4-BE49-F238E27FC236}">
                <a16:creationId xmlns:a16="http://schemas.microsoft.com/office/drawing/2014/main" id="{F8432CE4-E5B1-431D-8EE2-BC25F0F4F7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044573"/>
              </p:ext>
            </p:extLst>
          </p:nvPr>
        </p:nvGraphicFramePr>
        <p:xfrm>
          <a:off x="4170974" y="4925998"/>
          <a:ext cx="602591" cy="490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58" name="ChemSketch" r:id="rId12" imgW="834120" imgH="678600" progId="ACD.ChemSketch.20">
                  <p:embed/>
                </p:oleObj>
              </mc:Choice>
              <mc:Fallback>
                <p:oleObj name="ChemSketch" r:id="rId12" imgW="834120" imgH="6786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170974" y="4925998"/>
                        <a:ext cx="602591" cy="4901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41 Flecha izquierda">
            <a:extLst>
              <a:ext uri="{FF2B5EF4-FFF2-40B4-BE49-F238E27FC236}">
                <a16:creationId xmlns:a16="http://schemas.microsoft.com/office/drawing/2014/main" id="{4DD14801-9EEB-4A15-8593-ED4F6A1FB843}"/>
              </a:ext>
            </a:extLst>
          </p:cNvPr>
          <p:cNvSpPr/>
          <p:nvPr/>
        </p:nvSpPr>
        <p:spPr>
          <a:xfrm rot="5400000">
            <a:off x="4376302" y="4631210"/>
            <a:ext cx="230659" cy="313651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errar llave 28">
            <a:extLst>
              <a:ext uri="{FF2B5EF4-FFF2-40B4-BE49-F238E27FC236}">
                <a16:creationId xmlns:a16="http://schemas.microsoft.com/office/drawing/2014/main" id="{4FC7F4F9-E297-4323-8F98-2BF487D63CF2}"/>
              </a:ext>
            </a:extLst>
          </p:cNvPr>
          <p:cNvSpPr/>
          <p:nvPr/>
        </p:nvSpPr>
        <p:spPr>
          <a:xfrm>
            <a:off x="5638141" y="3562032"/>
            <a:ext cx="352295" cy="85122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717BF2ED-B135-4675-83FD-5BD8A0B65F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668464"/>
              </p:ext>
            </p:extLst>
          </p:nvPr>
        </p:nvGraphicFramePr>
        <p:xfrm>
          <a:off x="3700683" y="3613221"/>
          <a:ext cx="881400" cy="396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59" name="ChemSketch" r:id="rId14" imgW="1749600" imgH="786960" progId="ACD.ChemSketch.20">
                  <p:embed/>
                </p:oleObj>
              </mc:Choice>
              <mc:Fallback>
                <p:oleObj name="ChemSketch" r:id="rId14" imgW="1749600" imgH="7869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700683" y="3613221"/>
                        <a:ext cx="881400" cy="39671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A8171EA8-E1DD-46CC-8A90-538B1217C9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329924"/>
              </p:ext>
            </p:extLst>
          </p:nvPr>
        </p:nvGraphicFramePr>
        <p:xfrm>
          <a:off x="4627554" y="3751855"/>
          <a:ext cx="840423" cy="604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60" name="ChemSketch" r:id="rId16" imgW="1332720" imgH="959040" progId="ACD.ChemSketch.20">
                  <p:embed/>
                </p:oleObj>
              </mc:Choice>
              <mc:Fallback>
                <p:oleObj name="ChemSketch" r:id="rId16" imgW="1332720" imgH="9590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627554" y="3751855"/>
                        <a:ext cx="840423" cy="60430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004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38" grpId="0"/>
      <p:bldP spid="39" grpId="0"/>
      <p:bldP spid="40" grpId="0" animBg="1"/>
      <p:bldP spid="42" grpId="0" animBg="1"/>
      <p:bldP spid="24" grpId="0"/>
      <p:bldP spid="14" grpId="0" animBg="1"/>
      <p:bldP spid="41" grpId="0" animBg="1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l"/>
            <a:r>
              <a:rPr lang="es-ES" dirty="0"/>
              <a:t>Estereoquímica de las S</a:t>
            </a:r>
            <a:r>
              <a:rPr lang="es-ES" baseline="-25000" dirty="0"/>
              <a:t>N</a:t>
            </a:r>
            <a:r>
              <a:rPr lang="es-ES" dirty="0"/>
              <a:t>1: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340769"/>
            <a:ext cx="8229600" cy="2808312"/>
          </a:xfrm>
        </p:spPr>
        <p:txBody>
          <a:bodyPr/>
          <a:lstStyle/>
          <a:p>
            <a:r>
              <a:rPr lang="es-ES" dirty="0"/>
              <a:t>En la etapa determinante el grupo saliente se lleva el par de electrones del enlace</a:t>
            </a:r>
          </a:p>
          <a:p>
            <a:r>
              <a:rPr lang="es-ES" dirty="0"/>
              <a:t>El carbocatión es deficiente en </a:t>
            </a:r>
            <a:r>
              <a:rPr lang="es-ES" i="1" dirty="0"/>
              <a:t>e</a:t>
            </a:r>
            <a:r>
              <a:rPr lang="es-ES" i="1" baseline="30000" dirty="0"/>
              <a:t>-</a:t>
            </a:r>
            <a:r>
              <a:rPr lang="es-ES" dirty="0"/>
              <a:t> en el carbono que porta la carga</a:t>
            </a:r>
          </a:p>
          <a:p>
            <a:r>
              <a:rPr lang="es-ES" i="1" dirty="0"/>
              <a:t>Ese carbono adopta la </a:t>
            </a:r>
            <a:r>
              <a:rPr lang="es-ES" i="1" dirty="0" err="1"/>
              <a:t>hibridización</a:t>
            </a:r>
            <a:r>
              <a:rPr lang="es-ES" i="1" dirty="0"/>
              <a:t> Sp</a:t>
            </a:r>
            <a:r>
              <a:rPr lang="es-ES" i="1" baseline="30000" dirty="0"/>
              <a:t>2</a:t>
            </a:r>
          </a:p>
          <a:p>
            <a:pPr marL="0" indent="0">
              <a:buNone/>
            </a:pPr>
            <a:endParaRPr lang="es-ES" i="1" dirty="0"/>
          </a:p>
        </p:txBody>
      </p:sp>
      <p:pic>
        <p:nvPicPr>
          <p:cNvPr id="4" name="3 Imagen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293096"/>
            <a:ext cx="2164080" cy="1188720"/>
          </a:xfrm>
          <a:prstGeom prst="rect">
            <a:avLst/>
          </a:prstGeom>
        </p:spPr>
      </p:pic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437792"/>
              </p:ext>
            </p:extLst>
          </p:nvPr>
        </p:nvGraphicFramePr>
        <p:xfrm>
          <a:off x="4427984" y="4283010"/>
          <a:ext cx="1440160" cy="1340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5" name="ChemSketch" r:id="rId5" imgW="825840" imgH="768240" progId="ACD.ChemSketch.20">
                  <p:embed/>
                </p:oleObj>
              </mc:Choice>
              <mc:Fallback>
                <p:oleObj name="ChemSketch" r:id="rId5" imgW="825840" imgH="7682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27984" y="4283010"/>
                        <a:ext cx="1440160" cy="134045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Flecha curvada hacia la izquierda"/>
          <p:cNvSpPr/>
          <p:nvPr/>
        </p:nvSpPr>
        <p:spPr>
          <a:xfrm flipV="1">
            <a:off x="5868144" y="4725144"/>
            <a:ext cx="648072" cy="1242432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6 Flecha curvada hacia la izquierda"/>
          <p:cNvSpPr/>
          <p:nvPr/>
        </p:nvSpPr>
        <p:spPr>
          <a:xfrm flipH="1" flipV="1">
            <a:off x="3779912" y="4725144"/>
            <a:ext cx="656456" cy="1242432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487638" y="5661248"/>
            <a:ext cx="13805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400" dirty="0"/>
              <a:t>Lóbulos P</a:t>
            </a:r>
          </a:p>
          <a:p>
            <a:pPr algn="ctr"/>
            <a:r>
              <a:rPr lang="es-ES" sz="2400" dirty="0"/>
              <a:t>vacíos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827584" y="5367411"/>
            <a:ext cx="2164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Carbocatión con estructura plana</a:t>
            </a:r>
          </a:p>
        </p:txBody>
      </p:sp>
    </p:spTree>
    <p:extLst>
      <p:ext uri="{BB962C8B-B14F-4D97-AF65-F5344CB8AC3E}">
        <p14:creationId xmlns:p14="http://schemas.microsoft.com/office/powerpoint/2010/main" val="69367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255619"/>
              </p:ext>
            </p:extLst>
          </p:nvPr>
        </p:nvGraphicFramePr>
        <p:xfrm>
          <a:off x="6577924" y="5155012"/>
          <a:ext cx="2117725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9" name="ChemSketch" r:id="rId3" imgW="2118240" imgH="1685520" progId="ACD.ChemSketch.20">
                  <p:embed/>
                </p:oleObj>
              </mc:Choice>
              <mc:Fallback>
                <p:oleObj name="ChemSketch" r:id="rId3" imgW="2118240" imgH="16855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77924" y="5155012"/>
                        <a:ext cx="2117725" cy="16859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673605"/>
              </p:ext>
            </p:extLst>
          </p:nvPr>
        </p:nvGraphicFramePr>
        <p:xfrm>
          <a:off x="6557800" y="3427828"/>
          <a:ext cx="2117725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0" name="ChemSketch" r:id="rId5" imgW="2118240" imgH="1685520" progId="ACD.ChemSketch.20">
                  <p:embed/>
                </p:oleObj>
              </mc:Choice>
              <mc:Fallback>
                <p:oleObj name="ChemSketch" r:id="rId5" imgW="2118240" imgH="16855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57800" y="3427828"/>
                        <a:ext cx="2117725" cy="16859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332657"/>
            <a:ext cx="8229600" cy="1080120"/>
          </a:xfrm>
        </p:spPr>
        <p:txBody>
          <a:bodyPr>
            <a:normAutofit/>
          </a:bodyPr>
          <a:lstStyle/>
          <a:p>
            <a:r>
              <a:rPr lang="es-ES" sz="2400" dirty="0"/>
              <a:t>Existe la misma probabilidad de ataque del nucleófilo por ambos lóbulos: 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911562"/>
              </p:ext>
            </p:extLst>
          </p:nvPr>
        </p:nvGraphicFramePr>
        <p:xfrm>
          <a:off x="3006908" y="879289"/>
          <a:ext cx="1440160" cy="1340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1" name="ChemSketch" r:id="rId7" imgW="825840" imgH="768240" progId="ACD.ChemSketch.20">
                  <p:embed/>
                </p:oleObj>
              </mc:Choice>
              <mc:Fallback>
                <p:oleObj name="ChemSketch" r:id="rId7" imgW="825840" imgH="7682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06908" y="879289"/>
                        <a:ext cx="1440160" cy="134045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Flecha curvada hacia la izquierda"/>
          <p:cNvSpPr/>
          <p:nvPr/>
        </p:nvSpPr>
        <p:spPr>
          <a:xfrm rot="1038572" flipV="1">
            <a:off x="4257186" y="1398397"/>
            <a:ext cx="648072" cy="1242432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" name="5 Flecha curvada hacia la izquierda"/>
          <p:cNvSpPr/>
          <p:nvPr/>
        </p:nvSpPr>
        <p:spPr>
          <a:xfrm rot="19772849" flipH="1" flipV="1">
            <a:off x="2619279" y="1507221"/>
            <a:ext cx="656456" cy="1242432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469824" y="2247441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H</a:t>
            </a:r>
            <a:r>
              <a:rPr lang="es-ES" sz="2400" baseline="-25000" dirty="0"/>
              <a:t>2</a:t>
            </a:r>
            <a:r>
              <a:rPr lang="es-ES" sz="2400" dirty="0"/>
              <a:t>O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25427" y="2709106"/>
            <a:ext cx="7992888" cy="78483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2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s-ES" sz="2400" dirty="0"/>
              <a:t>Si el carbono que porta el grupo saliente es quiral, el resultado final será un compuesto </a:t>
            </a:r>
            <a:r>
              <a:rPr lang="es-ES" sz="2400" dirty="0" err="1"/>
              <a:t>racémico</a:t>
            </a:r>
            <a:r>
              <a:rPr lang="es-ES" sz="2400" dirty="0"/>
              <a:t>. Por ejemplo: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891957"/>
              </p:ext>
            </p:extLst>
          </p:nvPr>
        </p:nvGraphicFramePr>
        <p:xfrm>
          <a:off x="425427" y="4509120"/>
          <a:ext cx="1812925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2" name="ChemSketch" r:id="rId9" imgW="1813680" imgH="966240" progId="ACD.ChemSketch.20">
                  <p:embed/>
                </p:oleObj>
              </mc:Choice>
              <mc:Fallback>
                <p:oleObj name="ChemSketch" r:id="rId9" imgW="1813680" imgH="9662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5427" y="4509120"/>
                        <a:ext cx="1812925" cy="9667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593494"/>
              </p:ext>
            </p:extLst>
          </p:nvPr>
        </p:nvGraphicFramePr>
        <p:xfrm>
          <a:off x="4087813" y="4292600"/>
          <a:ext cx="666750" cy="132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3" name="ChemSketch" r:id="rId11" imgW="667440" imgH="1328760" progId="ACD.ChemSketch.20">
                  <p:embed/>
                </p:oleObj>
              </mc:Choice>
              <mc:Fallback>
                <p:oleObj name="ChemSketch" r:id="rId11" imgW="667440" imgH="13287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087813" y="4292600"/>
                        <a:ext cx="666750" cy="13287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13 Flecha derecha"/>
          <p:cNvSpPr/>
          <p:nvPr/>
        </p:nvSpPr>
        <p:spPr>
          <a:xfrm>
            <a:off x="2555776" y="4725144"/>
            <a:ext cx="914048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4310413" y="3774464"/>
            <a:ext cx="288862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I</a:t>
            </a:r>
            <a:r>
              <a:rPr lang="es-ES" baseline="30000" dirty="0">
                <a:solidFill>
                  <a:schemeClr val="bg1"/>
                </a:solidFill>
              </a:rPr>
              <a:t>-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6" name="15 Flecha curvada hacia la derecha"/>
          <p:cNvSpPr/>
          <p:nvPr/>
        </p:nvSpPr>
        <p:spPr>
          <a:xfrm rot="21346212">
            <a:off x="3620192" y="4020134"/>
            <a:ext cx="684803" cy="1220071"/>
          </a:xfrm>
          <a:prstGeom prst="curv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609393" y="4445503"/>
            <a:ext cx="530915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- Cl</a:t>
            </a:r>
            <a:r>
              <a:rPr lang="es-ES" baseline="30000" dirty="0">
                <a:solidFill>
                  <a:schemeClr val="bg1"/>
                </a:solidFill>
              </a:rPr>
              <a:t>-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8" name="17 Flecha curvada hacia la derecha"/>
          <p:cNvSpPr/>
          <p:nvPr/>
        </p:nvSpPr>
        <p:spPr>
          <a:xfrm rot="283023" flipH="1">
            <a:off x="4626138" y="3959624"/>
            <a:ext cx="613025" cy="1342078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9" name="18 Flecha derecha"/>
          <p:cNvSpPr/>
          <p:nvPr/>
        </p:nvSpPr>
        <p:spPr>
          <a:xfrm rot="20245262">
            <a:off x="5508103" y="4046083"/>
            <a:ext cx="1080120" cy="414365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0" name="19 Flecha derecha"/>
          <p:cNvSpPr/>
          <p:nvPr/>
        </p:nvSpPr>
        <p:spPr>
          <a:xfrm rot="1977338">
            <a:off x="5451874" y="5273169"/>
            <a:ext cx="1080120" cy="41436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7914265" y="4355812"/>
            <a:ext cx="583814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7922180" y="5959839"/>
            <a:ext cx="583814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50%</a:t>
            </a:r>
          </a:p>
        </p:txBody>
      </p:sp>
      <p:sp>
        <p:nvSpPr>
          <p:cNvPr id="23" name="22 Flecha derecha"/>
          <p:cNvSpPr/>
          <p:nvPr/>
        </p:nvSpPr>
        <p:spPr>
          <a:xfrm rot="20245262">
            <a:off x="5508104" y="4046084"/>
            <a:ext cx="1080120" cy="41436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4" name="23 Flecha derecha"/>
          <p:cNvSpPr/>
          <p:nvPr/>
        </p:nvSpPr>
        <p:spPr>
          <a:xfrm rot="1977338">
            <a:off x="5451875" y="5273169"/>
            <a:ext cx="1080120" cy="41436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5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8" grpId="0"/>
      <p:bldP spid="9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Flecha arriba"/>
          <p:cNvSpPr/>
          <p:nvPr/>
        </p:nvSpPr>
        <p:spPr>
          <a:xfrm>
            <a:off x="2793645" y="3958506"/>
            <a:ext cx="345242" cy="6023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Forma en L"/>
          <p:cNvSpPr/>
          <p:nvPr/>
        </p:nvSpPr>
        <p:spPr>
          <a:xfrm>
            <a:off x="2872031" y="4913422"/>
            <a:ext cx="791878" cy="332030"/>
          </a:xfrm>
          <a:prstGeom prst="corne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850106"/>
          </a:xfrm>
        </p:spPr>
        <p:txBody>
          <a:bodyPr/>
          <a:lstStyle/>
          <a:p>
            <a:pPr algn="l"/>
            <a:r>
              <a:rPr lang="es-ES" dirty="0"/>
              <a:t>Factores que afectan a la S</a:t>
            </a:r>
            <a:r>
              <a:rPr lang="es-ES" baseline="-25000" dirty="0"/>
              <a:t>N</a:t>
            </a:r>
            <a:r>
              <a:rPr lang="es-ES" dirty="0"/>
              <a:t>1: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68241" y="980728"/>
            <a:ext cx="842493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ES" sz="3200" b="1" i="1" dirty="0"/>
              <a:t>El sustrato: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400" dirty="0"/>
              <a:t>Según el postulado de </a:t>
            </a:r>
            <a:r>
              <a:rPr lang="es-ES" sz="2400" dirty="0" err="1"/>
              <a:t>Hammond</a:t>
            </a:r>
            <a:r>
              <a:rPr lang="es-ES" sz="2400" dirty="0"/>
              <a:t>, lo que estabiliza al intermediario también estabiliza al estado de transición que lo precede. </a:t>
            </a:r>
          </a:p>
        </p:txBody>
      </p:sp>
      <p:cxnSp>
        <p:nvCxnSpPr>
          <p:cNvPr id="8" name="7 Conector recto"/>
          <p:cNvCxnSpPr/>
          <p:nvPr/>
        </p:nvCxnSpPr>
        <p:spPr>
          <a:xfrm>
            <a:off x="1597589" y="3259365"/>
            <a:ext cx="0" cy="27753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flipH="1">
            <a:off x="1597589" y="6034705"/>
            <a:ext cx="239579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Flecha arriba"/>
          <p:cNvSpPr/>
          <p:nvPr/>
        </p:nvSpPr>
        <p:spPr>
          <a:xfrm>
            <a:off x="1115616" y="3691538"/>
            <a:ext cx="453878" cy="1933546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bg1"/>
                </a:solidFill>
              </a:rPr>
              <a:t>Energía</a:t>
            </a:r>
          </a:p>
        </p:txBody>
      </p:sp>
      <p:sp>
        <p:nvSpPr>
          <p:cNvPr id="11" name="10 Flecha derecha"/>
          <p:cNvSpPr/>
          <p:nvPr/>
        </p:nvSpPr>
        <p:spPr>
          <a:xfrm>
            <a:off x="1691316" y="6048620"/>
            <a:ext cx="2354625" cy="43715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/>
              <a:t>Avance de la reacción</a:t>
            </a:r>
          </a:p>
        </p:txBody>
      </p:sp>
      <p:sp>
        <p:nvSpPr>
          <p:cNvPr id="26" name="25 Forma libre"/>
          <p:cNvSpPr/>
          <p:nvPr/>
        </p:nvSpPr>
        <p:spPr>
          <a:xfrm>
            <a:off x="1693886" y="3371239"/>
            <a:ext cx="2199519" cy="2120499"/>
          </a:xfrm>
          <a:custGeom>
            <a:avLst/>
            <a:gdLst>
              <a:gd name="connsiteX0" fmla="*/ 0 w 1569343"/>
              <a:gd name="connsiteY0" fmla="*/ 1404621 h 1461909"/>
              <a:gd name="connsiteX1" fmla="*/ 213756 w 1569343"/>
              <a:gd name="connsiteY1" fmla="*/ 1416496 h 1461909"/>
              <a:gd name="connsiteX2" fmla="*/ 534390 w 1569343"/>
              <a:gd name="connsiteY2" fmla="*/ 905857 h 1461909"/>
              <a:gd name="connsiteX3" fmla="*/ 665018 w 1569343"/>
              <a:gd name="connsiteY3" fmla="*/ 418969 h 1461909"/>
              <a:gd name="connsiteX4" fmla="*/ 748145 w 1569343"/>
              <a:gd name="connsiteY4" fmla="*/ 86460 h 1461909"/>
              <a:gd name="connsiteX5" fmla="*/ 843148 w 1569343"/>
              <a:gd name="connsiteY5" fmla="*/ 27083 h 1461909"/>
              <a:gd name="connsiteX6" fmla="*/ 1009403 w 1569343"/>
              <a:gd name="connsiteY6" fmla="*/ 38958 h 1461909"/>
              <a:gd name="connsiteX7" fmla="*/ 1211283 w 1569343"/>
              <a:gd name="connsiteY7" fmla="*/ 478345 h 1461909"/>
              <a:gd name="connsiteX8" fmla="*/ 1377538 w 1569343"/>
              <a:gd name="connsiteY8" fmla="*/ 561473 h 1461909"/>
              <a:gd name="connsiteX9" fmla="*/ 1555667 w 1569343"/>
              <a:gd name="connsiteY9" fmla="*/ 513971 h 1461909"/>
              <a:gd name="connsiteX10" fmla="*/ 1543792 w 1569343"/>
              <a:gd name="connsiteY10" fmla="*/ 513971 h 1461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69343" h="1461909">
                <a:moveTo>
                  <a:pt x="0" y="1404621"/>
                </a:moveTo>
                <a:cubicBezTo>
                  <a:pt x="62345" y="1452122"/>
                  <a:pt x="124691" y="1499623"/>
                  <a:pt x="213756" y="1416496"/>
                </a:cubicBezTo>
                <a:cubicBezTo>
                  <a:pt x="302821" y="1333369"/>
                  <a:pt x="459180" y="1072111"/>
                  <a:pt x="534390" y="905857"/>
                </a:cubicBezTo>
                <a:cubicBezTo>
                  <a:pt x="609600" y="739603"/>
                  <a:pt x="629392" y="555535"/>
                  <a:pt x="665018" y="418969"/>
                </a:cubicBezTo>
                <a:cubicBezTo>
                  <a:pt x="700644" y="282403"/>
                  <a:pt x="718457" y="151774"/>
                  <a:pt x="748145" y="86460"/>
                </a:cubicBezTo>
                <a:cubicBezTo>
                  <a:pt x="777833" y="21146"/>
                  <a:pt x="799605" y="35000"/>
                  <a:pt x="843148" y="27083"/>
                </a:cubicBezTo>
                <a:cubicBezTo>
                  <a:pt x="886691" y="19166"/>
                  <a:pt x="948047" y="-36252"/>
                  <a:pt x="1009403" y="38958"/>
                </a:cubicBezTo>
                <a:cubicBezTo>
                  <a:pt x="1070759" y="114168"/>
                  <a:pt x="1149927" y="391259"/>
                  <a:pt x="1211283" y="478345"/>
                </a:cubicBezTo>
                <a:cubicBezTo>
                  <a:pt x="1272639" y="565431"/>
                  <a:pt x="1320141" y="555535"/>
                  <a:pt x="1377538" y="561473"/>
                </a:cubicBezTo>
                <a:cubicBezTo>
                  <a:pt x="1434935" y="567411"/>
                  <a:pt x="1527958" y="521888"/>
                  <a:pt x="1555667" y="513971"/>
                </a:cubicBezTo>
                <a:cubicBezTo>
                  <a:pt x="1583376" y="506054"/>
                  <a:pt x="1563584" y="510012"/>
                  <a:pt x="1543792" y="513971"/>
                </a:cubicBezTo>
              </a:path>
            </a:pathLst>
          </a:custGeom>
          <a:ln w="25400"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Forma libre"/>
          <p:cNvSpPr/>
          <p:nvPr/>
        </p:nvSpPr>
        <p:spPr>
          <a:xfrm>
            <a:off x="1693886" y="3938126"/>
            <a:ext cx="2199519" cy="1523349"/>
          </a:xfrm>
          <a:custGeom>
            <a:avLst/>
            <a:gdLst>
              <a:gd name="connsiteX0" fmla="*/ 0 w 1569343"/>
              <a:gd name="connsiteY0" fmla="*/ 1404621 h 1461909"/>
              <a:gd name="connsiteX1" fmla="*/ 213756 w 1569343"/>
              <a:gd name="connsiteY1" fmla="*/ 1416496 h 1461909"/>
              <a:gd name="connsiteX2" fmla="*/ 534390 w 1569343"/>
              <a:gd name="connsiteY2" fmla="*/ 905857 h 1461909"/>
              <a:gd name="connsiteX3" fmla="*/ 665018 w 1569343"/>
              <a:gd name="connsiteY3" fmla="*/ 418969 h 1461909"/>
              <a:gd name="connsiteX4" fmla="*/ 748145 w 1569343"/>
              <a:gd name="connsiteY4" fmla="*/ 86460 h 1461909"/>
              <a:gd name="connsiteX5" fmla="*/ 843148 w 1569343"/>
              <a:gd name="connsiteY5" fmla="*/ 27083 h 1461909"/>
              <a:gd name="connsiteX6" fmla="*/ 1009403 w 1569343"/>
              <a:gd name="connsiteY6" fmla="*/ 38958 h 1461909"/>
              <a:gd name="connsiteX7" fmla="*/ 1211283 w 1569343"/>
              <a:gd name="connsiteY7" fmla="*/ 478345 h 1461909"/>
              <a:gd name="connsiteX8" fmla="*/ 1377538 w 1569343"/>
              <a:gd name="connsiteY8" fmla="*/ 561473 h 1461909"/>
              <a:gd name="connsiteX9" fmla="*/ 1555667 w 1569343"/>
              <a:gd name="connsiteY9" fmla="*/ 513971 h 1461909"/>
              <a:gd name="connsiteX10" fmla="*/ 1543792 w 1569343"/>
              <a:gd name="connsiteY10" fmla="*/ 513971 h 1461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69343" h="1461909">
                <a:moveTo>
                  <a:pt x="0" y="1404621"/>
                </a:moveTo>
                <a:cubicBezTo>
                  <a:pt x="62345" y="1452122"/>
                  <a:pt x="124691" y="1499623"/>
                  <a:pt x="213756" y="1416496"/>
                </a:cubicBezTo>
                <a:cubicBezTo>
                  <a:pt x="302821" y="1333369"/>
                  <a:pt x="459180" y="1072111"/>
                  <a:pt x="534390" y="905857"/>
                </a:cubicBezTo>
                <a:cubicBezTo>
                  <a:pt x="609600" y="739603"/>
                  <a:pt x="629392" y="555535"/>
                  <a:pt x="665018" y="418969"/>
                </a:cubicBezTo>
                <a:cubicBezTo>
                  <a:pt x="700644" y="282403"/>
                  <a:pt x="718457" y="151774"/>
                  <a:pt x="748145" y="86460"/>
                </a:cubicBezTo>
                <a:cubicBezTo>
                  <a:pt x="777833" y="21146"/>
                  <a:pt x="799605" y="35000"/>
                  <a:pt x="843148" y="27083"/>
                </a:cubicBezTo>
                <a:cubicBezTo>
                  <a:pt x="886691" y="19166"/>
                  <a:pt x="948047" y="-36252"/>
                  <a:pt x="1009403" y="38958"/>
                </a:cubicBezTo>
                <a:cubicBezTo>
                  <a:pt x="1070759" y="114168"/>
                  <a:pt x="1149927" y="391259"/>
                  <a:pt x="1211283" y="478345"/>
                </a:cubicBezTo>
                <a:cubicBezTo>
                  <a:pt x="1272639" y="565431"/>
                  <a:pt x="1320141" y="555535"/>
                  <a:pt x="1377538" y="561473"/>
                </a:cubicBezTo>
                <a:cubicBezTo>
                  <a:pt x="1434935" y="567411"/>
                  <a:pt x="1527958" y="521888"/>
                  <a:pt x="1555667" y="513971"/>
                </a:cubicBezTo>
                <a:cubicBezTo>
                  <a:pt x="1583376" y="506054"/>
                  <a:pt x="1563584" y="510012"/>
                  <a:pt x="1543792" y="513971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Forma libre"/>
          <p:cNvSpPr/>
          <p:nvPr/>
        </p:nvSpPr>
        <p:spPr>
          <a:xfrm>
            <a:off x="1723998" y="3691538"/>
            <a:ext cx="2199519" cy="1800200"/>
          </a:xfrm>
          <a:custGeom>
            <a:avLst/>
            <a:gdLst>
              <a:gd name="connsiteX0" fmla="*/ 0 w 1569343"/>
              <a:gd name="connsiteY0" fmla="*/ 1404621 h 1461909"/>
              <a:gd name="connsiteX1" fmla="*/ 213756 w 1569343"/>
              <a:gd name="connsiteY1" fmla="*/ 1416496 h 1461909"/>
              <a:gd name="connsiteX2" fmla="*/ 534390 w 1569343"/>
              <a:gd name="connsiteY2" fmla="*/ 905857 h 1461909"/>
              <a:gd name="connsiteX3" fmla="*/ 665018 w 1569343"/>
              <a:gd name="connsiteY3" fmla="*/ 418969 h 1461909"/>
              <a:gd name="connsiteX4" fmla="*/ 748145 w 1569343"/>
              <a:gd name="connsiteY4" fmla="*/ 86460 h 1461909"/>
              <a:gd name="connsiteX5" fmla="*/ 843148 w 1569343"/>
              <a:gd name="connsiteY5" fmla="*/ 27083 h 1461909"/>
              <a:gd name="connsiteX6" fmla="*/ 1009403 w 1569343"/>
              <a:gd name="connsiteY6" fmla="*/ 38958 h 1461909"/>
              <a:gd name="connsiteX7" fmla="*/ 1211283 w 1569343"/>
              <a:gd name="connsiteY7" fmla="*/ 478345 h 1461909"/>
              <a:gd name="connsiteX8" fmla="*/ 1377538 w 1569343"/>
              <a:gd name="connsiteY8" fmla="*/ 561473 h 1461909"/>
              <a:gd name="connsiteX9" fmla="*/ 1555667 w 1569343"/>
              <a:gd name="connsiteY9" fmla="*/ 513971 h 1461909"/>
              <a:gd name="connsiteX10" fmla="*/ 1543792 w 1569343"/>
              <a:gd name="connsiteY10" fmla="*/ 513971 h 1461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69343" h="1461909">
                <a:moveTo>
                  <a:pt x="0" y="1404621"/>
                </a:moveTo>
                <a:cubicBezTo>
                  <a:pt x="62345" y="1452122"/>
                  <a:pt x="124691" y="1499623"/>
                  <a:pt x="213756" y="1416496"/>
                </a:cubicBezTo>
                <a:cubicBezTo>
                  <a:pt x="302821" y="1333369"/>
                  <a:pt x="459180" y="1072111"/>
                  <a:pt x="534390" y="905857"/>
                </a:cubicBezTo>
                <a:cubicBezTo>
                  <a:pt x="609600" y="739603"/>
                  <a:pt x="629392" y="555535"/>
                  <a:pt x="665018" y="418969"/>
                </a:cubicBezTo>
                <a:cubicBezTo>
                  <a:pt x="700644" y="282403"/>
                  <a:pt x="718457" y="151774"/>
                  <a:pt x="748145" y="86460"/>
                </a:cubicBezTo>
                <a:cubicBezTo>
                  <a:pt x="777833" y="21146"/>
                  <a:pt x="799605" y="35000"/>
                  <a:pt x="843148" y="27083"/>
                </a:cubicBezTo>
                <a:cubicBezTo>
                  <a:pt x="886691" y="19166"/>
                  <a:pt x="948047" y="-36252"/>
                  <a:pt x="1009403" y="38958"/>
                </a:cubicBezTo>
                <a:cubicBezTo>
                  <a:pt x="1070759" y="114168"/>
                  <a:pt x="1149927" y="391259"/>
                  <a:pt x="1211283" y="478345"/>
                </a:cubicBezTo>
                <a:cubicBezTo>
                  <a:pt x="1272639" y="565431"/>
                  <a:pt x="1320141" y="555535"/>
                  <a:pt x="1377538" y="561473"/>
                </a:cubicBezTo>
                <a:cubicBezTo>
                  <a:pt x="1434935" y="567411"/>
                  <a:pt x="1527958" y="521888"/>
                  <a:pt x="1555667" y="513971"/>
                </a:cubicBezTo>
                <a:cubicBezTo>
                  <a:pt x="1583376" y="506054"/>
                  <a:pt x="1563584" y="510012"/>
                  <a:pt x="1543792" y="513971"/>
                </a:cubicBezTo>
              </a:path>
            </a:pathLst>
          </a:cu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Flecha arriba"/>
          <p:cNvSpPr/>
          <p:nvPr/>
        </p:nvSpPr>
        <p:spPr>
          <a:xfrm>
            <a:off x="4004645" y="2428102"/>
            <a:ext cx="576064" cy="361381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dirty="0" err="1"/>
              <a:t>Estabiliad</a:t>
            </a:r>
            <a:r>
              <a:rPr lang="es-ES" dirty="0"/>
              <a:t> creciente del carbocatión</a:t>
            </a:r>
          </a:p>
        </p:txBody>
      </p:sp>
      <p:graphicFrame>
        <p:nvGraphicFramePr>
          <p:cNvPr id="37" name="3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49343"/>
              </p:ext>
            </p:extLst>
          </p:nvPr>
        </p:nvGraphicFramePr>
        <p:xfrm>
          <a:off x="4608004" y="2541301"/>
          <a:ext cx="4410075" cy="352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0" name="ChemSketch" r:id="rId3" imgW="4410360" imgH="3520440" progId="ACD.ChemSketch.20">
                  <p:embed/>
                </p:oleObj>
              </mc:Choice>
              <mc:Fallback>
                <p:oleObj name="ChemSketch" r:id="rId3" imgW="4410360" imgH="35204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08004" y="2541301"/>
                        <a:ext cx="4410075" cy="35210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843345" y="5332696"/>
            <a:ext cx="1409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Intermediario </a:t>
            </a:r>
            <a:r>
              <a:rPr lang="es-AR" sz="1400" dirty="0"/>
              <a:t>más estable</a:t>
            </a:r>
            <a:endParaRPr lang="es-ES" sz="1400" i="1" dirty="0"/>
          </a:p>
        </p:txBody>
      </p:sp>
      <p:sp>
        <p:nvSpPr>
          <p:cNvPr id="6" name="5 Flecha arriba"/>
          <p:cNvSpPr/>
          <p:nvPr/>
        </p:nvSpPr>
        <p:spPr>
          <a:xfrm>
            <a:off x="3548163" y="4560806"/>
            <a:ext cx="345242" cy="87972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17 CuadroTexto"/>
          <p:cNvSpPr txBox="1"/>
          <p:nvPr/>
        </p:nvSpPr>
        <p:spPr>
          <a:xfrm>
            <a:off x="2414032" y="4450800"/>
            <a:ext cx="1291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E. Transición más estable</a:t>
            </a:r>
            <a:endParaRPr lang="es-ES" sz="1400" i="1" dirty="0"/>
          </a:p>
        </p:txBody>
      </p:sp>
    </p:spTree>
    <p:extLst>
      <p:ext uri="{BB962C8B-B14F-4D97-AF65-F5344CB8AC3E}">
        <p14:creationId xmlns:p14="http://schemas.microsoft.com/office/powerpoint/2010/main" val="138354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2" grpId="0" animBg="1"/>
      <p:bldP spid="5" grpId="0"/>
      <p:bldP spid="10" grpId="0" animBg="1"/>
      <p:bldP spid="11" grpId="0" animBg="1"/>
      <p:bldP spid="26" grpId="0" animBg="1"/>
      <p:bldP spid="27" grpId="0" animBg="1"/>
      <p:bldP spid="28" grpId="0" animBg="1"/>
      <p:bldP spid="36" grpId="0" animBg="1"/>
      <p:bldP spid="3" grpId="0"/>
      <p:bldP spid="6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778098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REACCIÓN DE SUSTITUCIÓN O DESPLAZAMIENTO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30533" y="1110510"/>
            <a:ext cx="8229600" cy="4248472"/>
          </a:xfrm>
        </p:spPr>
        <p:txBody>
          <a:bodyPr/>
          <a:lstStyle/>
          <a:p>
            <a:pPr algn="just"/>
            <a:r>
              <a:rPr lang="es-ES" dirty="0"/>
              <a:t>Son aquellas en donde un átomo o grupo de átomos, en una molécula, es reemplazado por otro.</a:t>
            </a:r>
          </a:p>
          <a:p>
            <a:pPr algn="just"/>
            <a:r>
              <a:rPr lang="es-ES" b="1" i="1" dirty="0"/>
              <a:t>Sustitución </a:t>
            </a:r>
            <a:r>
              <a:rPr lang="es-ES" b="1" i="1" dirty="0" err="1"/>
              <a:t>nucleofílica</a:t>
            </a:r>
            <a:r>
              <a:rPr lang="es-ES" dirty="0"/>
              <a:t>: el átomo o grupo de átomos es reemplazado por una especie rica en electrones, el </a:t>
            </a:r>
            <a:r>
              <a:rPr lang="es-ES" b="1" i="1" dirty="0"/>
              <a:t>nucleófilo</a:t>
            </a:r>
            <a:r>
              <a:rPr lang="es-ES" dirty="0"/>
              <a:t> (nucleófilo significa «ávido de núcleo», es decir, de carga positiva)</a:t>
            </a:r>
            <a:endParaRPr lang="es-ES" b="1" i="1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675017"/>
              </p:ext>
            </p:extLst>
          </p:nvPr>
        </p:nvGraphicFramePr>
        <p:xfrm>
          <a:off x="2555776" y="5013176"/>
          <a:ext cx="2809760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" name="ChemSketch" r:id="rId3" imgW="1456920" imgH="710280" progId="ACD.ChemSketch.20">
                  <p:embed/>
                </p:oleObj>
              </mc:Choice>
              <mc:Fallback>
                <p:oleObj name="ChemSketch" r:id="rId3" imgW="1456920" imgH="7102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55776" y="5013176"/>
                        <a:ext cx="2809760" cy="136815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820063" y="5373846"/>
            <a:ext cx="1371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NUCLEÓFILO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6011707" y="5558512"/>
            <a:ext cx="1805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s-ES"/>
            </a:defPPr>
          </a:lstStyle>
          <a:p>
            <a:r>
              <a:rPr lang="es-ES" dirty="0"/>
              <a:t>GRUPO SALIENTE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5943869"/>
            <a:ext cx="2186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SITIO CON DENSIDAD DE CARGA POSITIVA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973736" y="6329682"/>
            <a:ext cx="1590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ENLACE POLAR</a:t>
            </a:r>
          </a:p>
        </p:txBody>
      </p:sp>
      <p:sp>
        <p:nvSpPr>
          <p:cNvPr id="13" name="12 Flecha derecha"/>
          <p:cNvSpPr/>
          <p:nvPr/>
        </p:nvSpPr>
        <p:spPr>
          <a:xfrm rot="20778299">
            <a:off x="2334127" y="6032572"/>
            <a:ext cx="2074471" cy="17035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derecha"/>
          <p:cNvSpPr/>
          <p:nvPr/>
        </p:nvSpPr>
        <p:spPr>
          <a:xfrm rot="974109">
            <a:off x="2168984" y="5502596"/>
            <a:ext cx="348928" cy="27765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Flecha derecha"/>
          <p:cNvSpPr/>
          <p:nvPr/>
        </p:nvSpPr>
        <p:spPr>
          <a:xfrm rot="10800000">
            <a:off x="5029882" y="5648440"/>
            <a:ext cx="981825" cy="17505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Flecha derecha"/>
          <p:cNvSpPr/>
          <p:nvPr/>
        </p:nvSpPr>
        <p:spPr>
          <a:xfrm rot="13917566">
            <a:off x="4625804" y="6020692"/>
            <a:ext cx="729546" cy="17088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589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3" grpId="0" animBg="1"/>
      <p:bldP spid="14" grpId="0" animBg="1"/>
      <p:bldP spid="15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ES" sz="3200" b="1" i="1" dirty="0"/>
              <a:t>El grupo Saliente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1196" y="908720"/>
            <a:ext cx="8229600" cy="3188675"/>
          </a:xfrm>
        </p:spPr>
        <p:txBody>
          <a:bodyPr/>
          <a:lstStyle/>
          <a:p>
            <a:r>
              <a:rPr lang="es-ES" dirty="0"/>
              <a:t>Un buen grupo saliente será aquel capaz de estabilizar la carga negativa, a medida que esta se separa del carbocatión.</a:t>
            </a:r>
          </a:p>
          <a:p>
            <a:r>
              <a:rPr lang="es-ES" dirty="0"/>
              <a:t>Los mejores grupos salientes serán, al igual que en la S</a:t>
            </a:r>
            <a:r>
              <a:rPr lang="es-ES" baseline="-25000" dirty="0"/>
              <a:t>N</a:t>
            </a:r>
            <a:r>
              <a:rPr lang="es-ES" dirty="0"/>
              <a:t>2, las bases conjugadas de ácidos fuertes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3752" y="5495916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H</a:t>
            </a:r>
            <a:r>
              <a:rPr lang="es-ES" sz="2400" b="1" baseline="-25000" dirty="0"/>
              <a:t>2</a:t>
            </a:r>
            <a:r>
              <a:rPr lang="es-ES" sz="2400" b="1" dirty="0"/>
              <a:t>O         F</a:t>
            </a:r>
            <a:r>
              <a:rPr lang="es-ES" sz="2400" b="1" baseline="30000" dirty="0"/>
              <a:t>-</a:t>
            </a:r>
            <a:r>
              <a:rPr lang="es-ES" sz="2400" b="1" dirty="0"/>
              <a:t>              Cl</a:t>
            </a:r>
            <a:r>
              <a:rPr lang="es-ES" sz="2400" b="1" baseline="30000" dirty="0"/>
              <a:t>-</a:t>
            </a:r>
            <a:r>
              <a:rPr lang="es-ES" sz="2400" b="1" dirty="0"/>
              <a:t>                 Br</a:t>
            </a:r>
            <a:r>
              <a:rPr lang="es-ES" sz="2400" b="1" baseline="30000" dirty="0"/>
              <a:t>-</a:t>
            </a:r>
            <a:r>
              <a:rPr lang="es-ES" sz="2400" b="1" dirty="0"/>
              <a:t>                 I</a:t>
            </a:r>
            <a:r>
              <a:rPr lang="es-ES" sz="2400" b="1" baseline="30000" dirty="0"/>
              <a:t>-</a:t>
            </a:r>
            <a:r>
              <a:rPr lang="es-ES" sz="2400" b="1" dirty="0"/>
              <a:t>                    </a:t>
            </a:r>
            <a:r>
              <a:rPr lang="es-ES" sz="2400" b="1" dirty="0" err="1"/>
              <a:t>TosO</a:t>
            </a:r>
            <a:r>
              <a:rPr lang="es-ES" sz="2400" b="1" baseline="30000" dirty="0"/>
              <a:t>-</a:t>
            </a:r>
            <a:endParaRPr lang="es-ES" sz="2400" b="1" dirty="0"/>
          </a:p>
        </p:txBody>
      </p:sp>
      <p:sp>
        <p:nvSpPr>
          <p:cNvPr id="5" name="4 Flecha derecha"/>
          <p:cNvSpPr/>
          <p:nvPr/>
        </p:nvSpPr>
        <p:spPr>
          <a:xfrm>
            <a:off x="989856" y="5854056"/>
            <a:ext cx="6840760" cy="704923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FFFF00"/>
                </a:solidFill>
              </a:rPr>
              <a:t>Reactividad del grupo saliente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214623"/>
              </p:ext>
            </p:extLst>
          </p:nvPr>
        </p:nvGraphicFramePr>
        <p:xfrm>
          <a:off x="3563888" y="4149080"/>
          <a:ext cx="1800200" cy="1025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" name="ChemSketch" r:id="rId3" imgW="1389960" imgH="792360" progId="ACD.ChemSketch.20">
                  <p:embed/>
                </p:oleObj>
              </mc:Choice>
              <mc:Fallback>
                <p:oleObj name="ChemSketch" r:id="rId3" imgW="1389960" imgH="792360" progId="ACD.ChemSketch.20">
                  <p:embed/>
                  <p:pic>
                    <p:nvPicPr>
                      <p:cNvPr id="0" name="36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149080"/>
                        <a:ext cx="1800200" cy="102545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893987" y="429309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s-ES" b="1" baseline="30000" dirty="0">
                <a:solidFill>
                  <a:srgbClr val="C00000"/>
                </a:solidFill>
                <a:latin typeface="Symbol" pitchFamily="18" charset="2"/>
              </a:rPr>
              <a:t>+</a:t>
            </a:r>
            <a:endParaRPr lang="es-ES" b="1" dirty="0">
              <a:solidFill>
                <a:srgbClr val="C00000"/>
              </a:solidFill>
              <a:latin typeface="Symbol" pitchFamily="18" charset="2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788024" y="419084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s-ES" b="1" baseline="30000" dirty="0">
                <a:solidFill>
                  <a:srgbClr val="C00000"/>
                </a:solidFill>
                <a:latin typeface="Symbol" pitchFamily="18" charset="2"/>
              </a:rPr>
              <a:t>-</a:t>
            </a:r>
            <a:endParaRPr lang="es-ES" b="1" dirty="0">
              <a:solidFill>
                <a:srgbClr val="C00000"/>
              </a:solidFill>
              <a:latin typeface="Symbol" pitchFamily="18" charset="2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652120" y="4190842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 medida que Br se aleja de C, el par de electrones se va hacia aquel.</a:t>
            </a:r>
          </a:p>
        </p:txBody>
      </p:sp>
    </p:spTree>
    <p:extLst>
      <p:ext uri="{BB962C8B-B14F-4D97-AF65-F5344CB8AC3E}">
        <p14:creationId xmlns:p14="http://schemas.microsoft.com/office/powerpoint/2010/main" val="266812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s-ES" sz="3200" b="1" i="1" dirty="0"/>
              <a:t>El nucleófilo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5326" y="980728"/>
            <a:ext cx="8229600" cy="648072"/>
          </a:xfrm>
        </p:spPr>
        <p:txBody>
          <a:bodyPr/>
          <a:lstStyle/>
          <a:p>
            <a:r>
              <a:rPr lang="es-ES" dirty="0"/>
              <a:t>¿Será importante aquí?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486523"/>
              </p:ext>
            </p:extLst>
          </p:nvPr>
        </p:nvGraphicFramePr>
        <p:xfrm>
          <a:off x="2036769" y="2174884"/>
          <a:ext cx="858640" cy="529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2" name="ChemSketch" r:id="rId3" imgW="1389960" imgH="792360" progId="ACD.ChemSketch.20">
                  <p:embed/>
                </p:oleObj>
              </mc:Choice>
              <mc:Fallback>
                <p:oleObj name="ChemSketch" r:id="rId3" imgW="1389960" imgH="7923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36769" y="2174884"/>
                        <a:ext cx="858640" cy="52964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050981"/>
              </p:ext>
            </p:extLst>
          </p:nvPr>
        </p:nvGraphicFramePr>
        <p:xfrm>
          <a:off x="2522776" y="3305313"/>
          <a:ext cx="779246" cy="474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3" name="ChemSketch" r:id="rId5" imgW="1261800" imgH="710280" progId="ACD.ChemSketch.20">
                  <p:embed/>
                </p:oleObj>
              </mc:Choice>
              <mc:Fallback>
                <p:oleObj name="ChemSketch" r:id="rId5" imgW="1261800" imgH="7102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22776" y="3305313"/>
                        <a:ext cx="779246" cy="47445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5 Conector recto"/>
          <p:cNvCxnSpPr/>
          <p:nvPr/>
        </p:nvCxnSpPr>
        <p:spPr>
          <a:xfrm>
            <a:off x="1355336" y="2369967"/>
            <a:ext cx="0" cy="18556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1355336" y="4225580"/>
            <a:ext cx="32147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Flecha arriba"/>
          <p:cNvSpPr/>
          <p:nvPr/>
        </p:nvSpPr>
        <p:spPr>
          <a:xfrm>
            <a:off x="1057747" y="2658921"/>
            <a:ext cx="280242" cy="1292783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bg1"/>
                </a:solidFill>
              </a:rPr>
              <a:t>Energía</a:t>
            </a:r>
          </a:p>
        </p:txBody>
      </p:sp>
      <p:sp>
        <p:nvSpPr>
          <p:cNvPr id="9" name="8 Flecha derecha"/>
          <p:cNvSpPr/>
          <p:nvPr/>
        </p:nvSpPr>
        <p:spPr>
          <a:xfrm>
            <a:off x="1946462" y="4261341"/>
            <a:ext cx="1826984" cy="29228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/>
              <a:t>Avance de la reacción</a:t>
            </a:r>
          </a:p>
        </p:txBody>
      </p:sp>
      <p:sp>
        <p:nvSpPr>
          <p:cNvPr id="10" name="9 Forma libre"/>
          <p:cNvSpPr/>
          <p:nvPr/>
        </p:nvSpPr>
        <p:spPr>
          <a:xfrm>
            <a:off x="1653914" y="2682707"/>
            <a:ext cx="2412080" cy="1460273"/>
          </a:xfrm>
          <a:custGeom>
            <a:avLst/>
            <a:gdLst>
              <a:gd name="connsiteX0" fmla="*/ 0 w 2303813"/>
              <a:gd name="connsiteY0" fmla="*/ 1028356 h 1690055"/>
              <a:gd name="connsiteX1" fmla="*/ 320633 w 2303813"/>
              <a:gd name="connsiteY1" fmla="*/ 1004606 h 1690055"/>
              <a:gd name="connsiteX2" fmla="*/ 593766 w 2303813"/>
              <a:gd name="connsiteY2" fmla="*/ 137707 h 1690055"/>
              <a:gd name="connsiteX3" fmla="*/ 760020 w 2303813"/>
              <a:gd name="connsiteY3" fmla="*/ 18954 h 1690055"/>
              <a:gd name="connsiteX4" fmla="*/ 926275 w 2303813"/>
              <a:gd name="connsiteY4" fmla="*/ 315837 h 1690055"/>
              <a:gd name="connsiteX5" fmla="*/ 1068779 w 2303813"/>
              <a:gd name="connsiteY5" fmla="*/ 683972 h 1690055"/>
              <a:gd name="connsiteX6" fmla="*/ 1270659 w 2303813"/>
              <a:gd name="connsiteY6" fmla="*/ 743349 h 1690055"/>
              <a:gd name="connsiteX7" fmla="*/ 1413163 w 2303813"/>
              <a:gd name="connsiteY7" fmla="*/ 648346 h 1690055"/>
              <a:gd name="connsiteX8" fmla="*/ 1472540 w 2303813"/>
              <a:gd name="connsiteY8" fmla="*/ 387089 h 1690055"/>
              <a:gd name="connsiteX9" fmla="*/ 1615044 w 2303813"/>
              <a:gd name="connsiteY9" fmla="*/ 363338 h 1690055"/>
              <a:gd name="connsiteX10" fmla="*/ 1733797 w 2303813"/>
              <a:gd name="connsiteY10" fmla="*/ 600845 h 1690055"/>
              <a:gd name="connsiteX11" fmla="*/ 1852550 w 2303813"/>
              <a:gd name="connsiteY11" fmla="*/ 1503369 h 1690055"/>
              <a:gd name="connsiteX12" fmla="*/ 2042555 w 2303813"/>
              <a:gd name="connsiteY12" fmla="*/ 1669624 h 1690055"/>
              <a:gd name="connsiteX13" fmla="*/ 2303813 w 2303813"/>
              <a:gd name="connsiteY13" fmla="*/ 1681499 h 1690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03813" h="1690055">
                <a:moveTo>
                  <a:pt x="0" y="1028356"/>
                </a:moveTo>
                <a:cubicBezTo>
                  <a:pt x="110836" y="1090701"/>
                  <a:pt x="221672" y="1153047"/>
                  <a:pt x="320633" y="1004606"/>
                </a:cubicBezTo>
                <a:cubicBezTo>
                  <a:pt x="419594" y="856165"/>
                  <a:pt x="520535" y="301982"/>
                  <a:pt x="593766" y="137707"/>
                </a:cubicBezTo>
                <a:cubicBezTo>
                  <a:pt x="666997" y="-26568"/>
                  <a:pt x="704602" y="-10734"/>
                  <a:pt x="760020" y="18954"/>
                </a:cubicBezTo>
                <a:cubicBezTo>
                  <a:pt x="815438" y="48642"/>
                  <a:pt x="874815" y="205001"/>
                  <a:pt x="926275" y="315837"/>
                </a:cubicBezTo>
                <a:cubicBezTo>
                  <a:pt x="977735" y="426673"/>
                  <a:pt x="1011382" y="612720"/>
                  <a:pt x="1068779" y="683972"/>
                </a:cubicBezTo>
                <a:cubicBezTo>
                  <a:pt x="1126176" y="755224"/>
                  <a:pt x="1213262" y="749287"/>
                  <a:pt x="1270659" y="743349"/>
                </a:cubicBezTo>
                <a:cubicBezTo>
                  <a:pt x="1328056" y="737411"/>
                  <a:pt x="1379516" y="707723"/>
                  <a:pt x="1413163" y="648346"/>
                </a:cubicBezTo>
                <a:cubicBezTo>
                  <a:pt x="1446810" y="588969"/>
                  <a:pt x="1438893" y="434590"/>
                  <a:pt x="1472540" y="387089"/>
                </a:cubicBezTo>
                <a:cubicBezTo>
                  <a:pt x="1506187" y="339588"/>
                  <a:pt x="1571501" y="327712"/>
                  <a:pt x="1615044" y="363338"/>
                </a:cubicBezTo>
                <a:cubicBezTo>
                  <a:pt x="1658587" y="398964"/>
                  <a:pt x="1694213" y="410840"/>
                  <a:pt x="1733797" y="600845"/>
                </a:cubicBezTo>
                <a:cubicBezTo>
                  <a:pt x="1773381" y="790850"/>
                  <a:pt x="1801090" y="1325239"/>
                  <a:pt x="1852550" y="1503369"/>
                </a:cubicBezTo>
                <a:cubicBezTo>
                  <a:pt x="1904010" y="1681499"/>
                  <a:pt x="1967345" y="1639936"/>
                  <a:pt x="2042555" y="1669624"/>
                </a:cubicBezTo>
                <a:cubicBezTo>
                  <a:pt x="2117765" y="1699312"/>
                  <a:pt x="2210789" y="1690405"/>
                  <a:pt x="2303813" y="1681499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flipH="1">
            <a:off x="1514898" y="3636457"/>
            <a:ext cx="86886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H="1" flipV="1">
            <a:off x="1514898" y="2658921"/>
            <a:ext cx="1007878" cy="7484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3002470" y="2003495"/>
            <a:ext cx="8447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50" dirty="0"/>
              <a:t>Estado de transición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2413297" y="3818972"/>
            <a:ext cx="93367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dirty="0"/>
              <a:t>Carbocatión intermediario</a:t>
            </a:r>
          </a:p>
        </p:txBody>
      </p:sp>
      <p:sp>
        <p:nvSpPr>
          <p:cNvPr id="18" name="17 Flecha izquierda"/>
          <p:cNvSpPr/>
          <p:nvPr/>
        </p:nvSpPr>
        <p:spPr>
          <a:xfrm>
            <a:off x="2905119" y="2123838"/>
            <a:ext cx="184660" cy="209709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Flecha izquierda"/>
          <p:cNvSpPr/>
          <p:nvPr/>
        </p:nvSpPr>
        <p:spPr>
          <a:xfrm rot="5400000">
            <a:off x="2516105" y="3668498"/>
            <a:ext cx="257744" cy="19366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0" name="1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2500509"/>
              </p:ext>
            </p:extLst>
          </p:nvPr>
        </p:nvGraphicFramePr>
        <p:xfrm>
          <a:off x="3773446" y="3562834"/>
          <a:ext cx="1180140" cy="474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4" name="ChemSketch" r:id="rId7" imgW="1911240" imgH="710280" progId="ACD.ChemSketch.20">
                  <p:embed/>
                </p:oleObj>
              </mc:Choice>
              <mc:Fallback>
                <p:oleObj name="ChemSketch" r:id="rId7" imgW="1911240" imgH="7102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3446" y="3562834"/>
                        <a:ext cx="1180140" cy="47445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164705"/>
              </p:ext>
            </p:extLst>
          </p:nvPr>
        </p:nvGraphicFramePr>
        <p:xfrm>
          <a:off x="1581795" y="3707126"/>
          <a:ext cx="338020" cy="356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5" name="ChemSketch" r:id="rId9" imgW="728640" imgH="710280" progId="ACD.ChemSketch.20">
                  <p:embed/>
                </p:oleObj>
              </mc:Choice>
              <mc:Fallback>
                <p:oleObj name="ChemSketch" r:id="rId9" imgW="728640" imgH="7102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1795" y="3707126"/>
                        <a:ext cx="338020" cy="35646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Rectángulo"/>
              <p:cNvSpPr/>
              <p:nvPr/>
            </p:nvSpPr>
            <p:spPr>
              <a:xfrm>
                <a:off x="622489" y="1716987"/>
                <a:ext cx="387394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000">
                          <a:latin typeface="Cambria Math"/>
                        </a:rPr>
                        <m:t>𝑣</m:t>
                      </m:r>
                      <m:r>
                        <a:rPr lang="es-ES" sz="2000">
                          <a:latin typeface="Cambria Math"/>
                        </a:rPr>
                        <m:t>=</m:t>
                      </m:r>
                      <m:r>
                        <a:rPr lang="es-ES" sz="2000">
                          <a:latin typeface="Cambria Math"/>
                        </a:rPr>
                        <m:t>𝑘</m:t>
                      </m:r>
                      <m:r>
                        <a:rPr lang="es-ES" sz="2000">
                          <a:latin typeface="Cambria Math"/>
                        </a:rPr>
                        <m:t>∙[</m:t>
                      </m:r>
                      <m:r>
                        <m:rPr>
                          <m:sty m:val="p"/>
                        </m:rPr>
                        <a:rPr lang="es-ES" sz="2000">
                          <a:latin typeface="Cambria Math"/>
                        </a:rPr>
                        <m:t>Bromuro</m:t>
                      </m:r>
                      <m:r>
                        <a:rPr lang="es-ES" sz="200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ES" sz="2000">
                          <a:latin typeface="Cambria Math"/>
                        </a:rPr>
                        <m:t>de</m:t>
                      </m:r>
                      <m:r>
                        <a:rPr lang="es-ES" sz="200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s-ES" sz="2000">
                          <a:latin typeface="Cambria Math"/>
                        </a:rPr>
                        <m:t>ter</m:t>
                      </m:r>
                      <m:r>
                        <a:rPr lang="es-ES" sz="200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s-ES" sz="2000">
                          <a:latin typeface="Cambria Math"/>
                        </a:rPr>
                        <m:t>butilo</m:t>
                      </m:r>
                      <m:r>
                        <a:rPr lang="es-ES" sz="200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s-ES" sz="2000" dirty="0"/>
              </a:p>
            </p:txBody>
          </p:sp>
        </mc:Choice>
        <mc:Fallback xmlns="">
          <p:sp>
            <p:nvSpPr>
              <p:cNvPr id="22" name="2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489" y="1716987"/>
                <a:ext cx="3873946" cy="400110"/>
              </a:xfrm>
              <a:prstGeom prst="rect">
                <a:avLst/>
              </a:prstGeom>
              <a:blipFill rotWithShape="1">
                <a:blip r:embed="rId11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23 CuadroTexto"/>
          <p:cNvSpPr txBox="1"/>
          <p:nvPr/>
        </p:nvSpPr>
        <p:spPr>
          <a:xfrm>
            <a:off x="285650" y="4550167"/>
            <a:ext cx="8568952" cy="19624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2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algn="just"/>
            <a:r>
              <a:rPr lang="es-ES" sz="2400" dirty="0"/>
              <a:t>Dado que la cinética de 1º orden sólo indica dependencia del sustrato, el nucleófilo no participa y no incide sobre la velocidad de reacción</a:t>
            </a:r>
          </a:p>
          <a:p>
            <a:pPr algn="just"/>
            <a:r>
              <a:rPr lang="es-ES" sz="2400" dirty="0"/>
              <a:t>Nucleófilos sin carga tienen igual chance de reaccionar que los cargados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5324091" y="1593876"/>
            <a:ext cx="2522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No participa en la ecuación de velocidad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4042637" y="2443152"/>
            <a:ext cx="4111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estado de transición en el que participa el nucleófilo es de baja energía.</a:t>
            </a:r>
          </a:p>
        </p:txBody>
      </p:sp>
      <p:sp>
        <p:nvSpPr>
          <p:cNvPr id="28" name="27 Flecha izquierda"/>
          <p:cNvSpPr/>
          <p:nvPr/>
        </p:nvSpPr>
        <p:spPr>
          <a:xfrm>
            <a:off x="4493351" y="1807361"/>
            <a:ext cx="830740" cy="309736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Flecha izquierda"/>
          <p:cNvSpPr/>
          <p:nvPr/>
        </p:nvSpPr>
        <p:spPr>
          <a:xfrm>
            <a:off x="3707615" y="2583493"/>
            <a:ext cx="358379" cy="345599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011DA33E-5395-4005-BC7E-79E975C636D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034425" y="2552699"/>
            <a:ext cx="596932" cy="412426"/>
          </a:xfrm>
          <a:prstGeom prst="rect">
            <a:avLst/>
          </a:prstGeo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val="51562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4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4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6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60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5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6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65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9" grpId="0" animBg="1"/>
      <p:bldP spid="10" grpId="0" animBg="1"/>
      <p:bldP spid="16" grpId="0"/>
      <p:bldP spid="17" grpId="0"/>
      <p:bldP spid="18" grpId="0" animBg="1"/>
      <p:bldP spid="19" grpId="0" animBg="1"/>
      <p:bldP spid="22" grpId="0"/>
      <p:bldP spid="25" grpId="0"/>
      <p:bldP spid="27" grpId="0"/>
      <p:bldP spid="28" grpId="0" animBg="1"/>
      <p:bldP spid="2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s-ES" sz="3200" b="1" i="1" dirty="0"/>
              <a:t>El solvente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34803"/>
            <a:ext cx="8229600" cy="2952328"/>
          </a:xfrm>
        </p:spPr>
        <p:txBody>
          <a:bodyPr>
            <a:normAutofit/>
          </a:bodyPr>
          <a:lstStyle/>
          <a:p>
            <a:r>
              <a:rPr lang="es-ES" sz="2400" dirty="0"/>
              <a:t>¿Cómo afecta el disolvente a la velocidad de las S</a:t>
            </a:r>
            <a:r>
              <a:rPr lang="es-ES" sz="2400" baseline="-25000" dirty="0"/>
              <a:t>N</a:t>
            </a:r>
            <a:r>
              <a:rPr lang="es-ES" sz="2400" dirty="0"/>
              <a:t>1?</a:t>
            </a:r>
          </a:p>
          <a:p>
            <a:r>
              <a:rPr lang="es-ES" sz="2400" dirty="0"/>
              <a:t>Lo hace estabilizando, o no, al estado de transición</a:t>
            </a:r>
          </a:p>
          <a:p>
            <a:r>
              <a:rPr lang="es-ES" sz="2400" dirty="0"/>
              <a:t>El nucleófilo no interviene y por consiguiente, no influye en la velocidad de la reacción</a:t>
            </a:r>
          </a:p>
          <a:p>
            <a:r>
              <a:rPr lang="es-ES" sz="2400" dirty="0"/>
              <a:t>Los solventes polares, próticos o no, estabilizan bien al carbocatión y, como ya vimos, también bajarán la energía del estado de transición.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31483"/>
              </p:ext>
            </p:extLst>
          </p:nvPr>
        </p:nvGraphicFramePr>
        <p:xfrm>
          <a:off x="1691680" y="4236224"/>
          <a:ext cx="1508125" cy="160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4" name="ChemSketch" r:id="rId4" imgW="1508760" imgH="1603080" progId="ACD.ChemSketch.20">
                  <p:embed/>
                </p:oleObj>
              </mc:Choice>
              <mc:Fallback>
                <p:oleObj name="ChemSketch" r:id="rId4" imgW="1508760" imgH="16030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91680" y="4236224"/>
                        <a:ext cx="1508125" cy="160337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2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4674777"/>
              </p:ext>
            </p:extLst>
          </p:nvPr>
        </p:nvGraphicFramePr>
        <p:xfrm>
          <a:off x="5030625" y="4234832"/>
          <a:ext cx="774164" cy="64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5" name="ChemSketch" r:id="rId6" imgW="975240" imgH="810720" progId="ACD.ChemSketch.20">
                  <p:embed/>
                </p:oleObj>
              </mc:Choice>
              <mc:Fallback>
                <p:oleObj name="ChemSketch" r:id="rId6" imgW="975240" imgH="8107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30625" y="4234832"/>
                        <a:ext cx="774164" cy="64429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21 Forma libre"/>
          <p:cNvSpPr/>
          <p:nvPr/>
        </p:nvSpPr>
        <p:spPr>
          <a:xfrm>
            <a:off x="3707871" y="5284160"/>
            <a:ext cx="2412080" cy="1041329"/>
          </a:xfrm>
          <a:custGeom>
            <a:avLst/>
            <a:gdLst>
              <a:gd name="connsiteX0" fmla="*/ 0 w 2303813"/>
              <a:gd name="connsiteY0" fmla="*/ 1028356 h 1690055"/>
              <a:gd name="connsiteX1" fmla="*/ 320633 w 2303813"/>
              <a:gd name="connsiteY1" fmla="*/ 1004606 h 1690055"/>
              <a:gd name="connsiteX2" fmla="*/ 593766 w 2303813"/>
              <a:gd name="connsiteY2" fmla="*/ 137707 h 1690055"/>
              <a:gd name="connsiteX3" fmla="*/ 760020 w 2303813"/>
              <a:gd name="connsiteY3" fmla="*/ 18954 h 1690055"/>
              <a:gd name="connsiteX4" fmla="*/ 926275 w 2303813"/>
              <a:gd name="connsiteY4" fmla="*/ 315837 h 1690055"/>
              <a:gd name="connsiteX5" fmla="*/ 1068779 w 2303813"/>
              <a:gd name="connsiteY5" fmla="*/ 683972 h 1690055"/>
              <a:gd name="connsiteX6" fmla="*/ 1270659 w 2303813"/>
              <a:gd name="connsiteY6" fmla="*/ 743349 h 1690055"/>
              <a:gd name="connsiteX7" fmla="*/ 1413163 w 2303813"/>
              <a:gd name="connsiteY7" fmla="*/ 648346 h 1690055"/>
              <a:gd name="connsiteX8" fmla="*/ 1472540 w 2303813"/>
              <a:gd name="connsiteY8" fmla="*/ 387089 h 1690055"/>
              <a:gd name="connsiteX9" fmla="*/ 1615044 w 2303813"/>
              <a:gd name="connsiteY9" fmla="*/ 363338 h 1690055"/>
              <a:gd name="connsiteX10" fmla="*/ 1733797 w 2303813"/>
              <a:gd name="connsiteY10" fmla="*/ 600845 h 1690055"/>
              <a:gd name="connsiteX11" fmla="*/ 1852550 w 2303813"/>
              <a:gd name="connsiteY11" fmla="*/ 1503369 h 1690055"/>
              <a:gd name="connsiteX12" fmla="*/ 2042555 w 2303813"/>
              <a:gd name="connsiteY12" fmla="*/ 1669624 h 1690055"/>
              <a:gd name="connsiteX13" fmla="*/ 2303813 w 2303813"/>
              <a:gd name="connsiteY13" fmla="*/ 1681499 h 1690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03813" h="1690055">
                <a:moveTo>
                  <a:pt x="0" y="1028356"/>
                </a:moveTo>
                <a:cubicBezTo>
                  <a:pt x="110836" y="1090701"/>
                  <a:pt x="221672" y="1153047"/>
                  <a:pt x="320633" y="1004606"/>
                </a:cubicBezTo>
                <a:cubicBezTo>
                  <a:pt x="419594" y="856165"/>
                  <a:pt x="520535" y="301982"/>
                  <a:pt x="593766" y="137707"/>
                </a:cubicBezTo>
                <a:cubicBezTo>
                  <a:pt x="666997" y="-26568"/>
                  <a:pt x="704602" y="-10734"/>
                  <a:pt x="760020" y="18954"/>
                </a:cubicBezTo>
                <a:cubicBezTo>
                  <a:pt x="815438" y="48642"/>
                  <a:pt x="874815" y="205001"/>
                  <a:pt x="926275" y="315837"/>
                </a:cubicBezTo>
                <a:cubicBezTo>
                  <a:pt x="977735" y="426673"/>
                  <a:pt x="1011382" y="612720"/>
                  <a:pt x="1068779" y="683972"/>
                </a:cubicBezTo>
                <a:cubicBezTo>
                  <a:pt x="1126176" y="755224"/>
                  <a:pt x="1213262" y="749287"/>
                  <a:pt x="1270659" y="743349"/>
                </a:cubicBezTo>
                <a:cubicBezTo>
                  <a:pt x="1328056" y="737411"/>
                  <a:pt x="1379516" y="707723"/>
                  <a:pt x="1413163" y="648346"/>
                </a:cubicBezTo>
                <a:cubicBezTo>
                  <a:pt x="1446810" y="588969"/>
                  <a:pt x="1438893" y="434590"/>
                  <a:pt x="1472540" y="387089"/>
                </a:cubicBezTo>
                <a:cubicBezTo>
                  <a:pt x="1506187" y="339588"/>
                  <a:pt x="1571501" y="327712"/>
                  <a:pt x="1615044" y="363338"/>
                </a:cubicBezTo>
                <a:cubicBezTo>
                  <a:pt x="1658587" y="398964"/>
                  <a:pt x="1694213" y="410840"/>
                  <a:pt x="1733797" y="600845"/>
                </a:cubicBezTo>
                <a:cubicBezTo>
                  <a:pt x="1773381" y="790850"/>
                  <a:pt x="1801090" y="1325239"/>
                  <a:pt x="1852550" y="1503369"/>
                </a:cubicBezTo>
                <a:cubicBezTo>
                  <a:pt x="1904010" y="1681499"/>
                  <a:pt x="1967345" y="1639936"/>
                  <a:pt x="2042555" y="1669624"/>
                </a:cubicBezTo>
                <a:cubicBezTo>
                  <a:pt x="2117765" y="1699312"/>
                  <a:pt x="2210789" y="1690405"/>
                  <a:pt x="2303813" y="1681499"/>
                </a:cubicBezTo>
              </a:path>
            </a:pathLst>
          </a:cu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9" name="48 Grupo"/>
          <p:cNvGrpSpPr/>
          <p:nvPr/>
        </p:nvGrpSpPr>
        <p:grpSpPr>
          <a:xfrm>
            <a:off x="3409293" y="4538831"/>
            <a:ext cx="3279647" cy="1855613"/>
            <a:chOff x="3409293" y="4538831"/>
            <a:chExt cx="3279647" cy="1855613"/>
          </a:xfrm>
        </p:grpSpPr>
        <p:cxnSp>
          <p:nvCxnSpPr>
            <p:cNvPr id="8" name="7 Conector recto"/>
            <p:cNvCxnSpPr/>
            <p:nvPr/>
          </p:nvCxnSpPr>
          <p:spPr>
            <a:xfrm>
              <a:off x="3409293" y="4538831"/>
              <a:ext cx="0" cy="1855613"/>
            </a:xfrm>
            <a:prstGeom prst="line">
              <a:avLst/>
            </a:prstGeom>
            <a:ln w="25400">
              <a:solidFill>
                <a:schemeClr val="tx1"/>
              </a:solidFill>
              <a:headEnd type="stealth" w="lg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 flipH="1">
              <a:off x="3409293" y="6394444"/>
              <a:ext cx="321479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stealth" w="lg" len="med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11 Forma libre"/>
            <p:cNvSpPr/>
            <p:nvPr/>
          </p:nvSpPr>
          <p:spPr>
            <a:xfrm>
              <a:off x="3707871" y="4868576"/>
              <a:ext cx="2412080" cy="1460273"/>
            </a:xfrm>
            <a:custGeom>
              <a:avLst/>
              <a:gdLst>
                <a:gd name="connsiteX0" fmla="*/ 0 w 2303813"/>
                <a:gd name="connsiteY0" fmla="*/ 1028356 h 1690055"/>
                <a:gd name="connsiteX1" fmla="*/ 320633 w 2303813"/>
                <a:gd name="connsiteY1" fmla="*/ 1004606 h 1690055"/>
                <a:gd name="connsiteX2" fmla="*/ 593766 w 2303813"/>
                <a:gd name="connsiteY2" fmla="*/ 137707 h 1690055"/>
                <a:gd name="connsiteX3" fmla="*/ 760020 w 2303813"/>
                <a:gd name="connsiteY3" fmla="*/ 18954 h 1690055"/>
                <a:gd name="connsiteX4" fmla="*/ 926275 w 2303813"/>
                <a:gd name="connsiteY4" fmla="*/ 315837 h 1690055"/>
                <a:gd name="connsiteX5" fmla="*/ 1068779 w 2303813"/>
                <a:gd name="connsiteY5" fmla="*/ 683972 h 1690055"/>
                <a:gd name="connsiteX6" fmla="*/ 1270659 w 2303813"/>
                <a:gd name="connsiteY6" fmla="*/ 743349 h 1690055"/>
                <a:gd name="connsiteX7" fmla="*/ 1413163 w 2303813"/>
                <a:gd name="connsiteY7" fmla="*/ 648346 h 1690055"/>
                <a:gd name="connsiteX8" fmla="*/ 1472540 w 2303813"/>
                <a:gd name="connsiteY8" fmla="*/ 387089 h 1690055"/>
                <a:gd name="connsiteX9" fmla="*/ 1615044 w 2303813"/>
                <a:gd name="connsiteY9" fmla="*/ 363338 h 1690055"/>
                <a:gd name="connsiteX10" fmla="*/ 1733797 w 2303813"/>
                <a:gd name="connsiteY10" fmla="*/ 600845 h 1690055"/>
                <a:gd name="connsiteX11" fmla="*/ 1852550 w 2303813"/>
                <a:gd name="connsiteY11" fmla="*/ 1503369 h 1690055"/>
                <a:gd name="connsiteX12" fmla="*/ 2042555 w 2303813"/>
                <a:gd name="connsiteY12" fmla="*/ 1669624 h 1690055"/>
                <a:gd name="connsiteX13" fmla="*/ 2303813 w 2303813"/>
                <a:gd name="connsiteY13" fmla="*/ 1681499 h 1690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03813" h="1690055">
                  <a:moveTo>
                    <a:pt x="0" y="1028356"/>
                  </a:moveTo>
                  <a:cubicBezTo>
                    <a:pt x="110836" y="1090701"/>
                    <a:pt x="221672" y="1153047"/>
                    <a:pt x="320633" y="1004606"/>
                  </a:cubicBezTo>
                  <a:cubicBezTo>
                    <a:pt x="419594" y="856165"/>
                    <a:pt x="520535" y="301982"/>
                    <a:pt x="593766" y="137707"/>
                  </a:cubicBezTo>
                  <a:cubicBezTo>
                    <a:pt x="666997" y="-26568"/>
                    <a:pt x="704602" y="-10734"/>
                    <a:pt x="760020" y="18954"/>
                  </a:cubicBezTo>
                  <a:cubicBezTo>
                    <a:pt x="815438" y="48642"/>
                    <a:pt x="874815" y="205001"/>
                    <a:pt x="926275" y="315837"/>
                  </a:cubicBezTo>
                  <a:cubicBezTo>
                    <a:pt x="977735" y="426673"/>
                    <a:pt x="1011382" y="612720"/>
                    <a:pt x="1068779" y="683972"/>
                  </a:cubicBezTo>
                  <a:cubicBezTo>
                    <a:pt x="1126176" y="755224"/>
                    <a:pt x="1213262" y="749287"/>
                    <a:pt x="1270659" y="743349"/>
                  </a:cubicBezTo>
                  <a:cubicBezTo>
                    <a:pt x="1328056" y="737411"/>
                    <a:pt x="1379516" y="707723"/>
                    <a:pt x="1413163" y="648346"/>
                  </a:cubicBezTo>
                  <a:cubicBezTo>
                    <a:pt x="1446810" y="588969"/>
                    <a:pt x="1438893" y="434590"/>
                    <a:pt x="1472540" y="387089"/>
                  </a:cubicBezTo>
                  <a:cubicBezTo>
                    <a:pt x="1506187" y="339588"/>
                    <a:pt x="1571501" y="327712"/>
                    <a:pt x="1615044" y="363338"/>
                  </a:cubicBezTo>
                  <a:cubicBezTo>
                    <a:pt x="1658587" y="398964"/>
                    <a:pt x="1694213" y="410840"/>
                    <a:pt x="1733797" y="600845"/>
                  </a:cubicBezTo>
                  <a:cubicBezTo>
                    <a:pt x="1773381" y="790850"/>
                    <a:pt x="1801090" y="1325239"/>
                    <a:pt x="1852550" y="1503369"/>
                  </a:cubicBezTo>
                  <a:cubicBezTo>
                    <a:pt x="1904010" y="1681499"/>
                    <a:pt x="1967345" y="1639936"/>
                    <a:pt x="2042555" y="1669624"/>
                  </a:cubicBezTo>
                  <a:cubicBezTo>
                    <a:pt x="2117765" y="1699312"/>
                    <a:pt x="2210789" y="1690405"/>
                    <a:pt x="2303813" y="1681499"/>
                  </a:cubicBezTo>
                </a:path>
              </a:pathLst>
            </a:cu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3409293" y="5956157"/>
              <a:ext cx="96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/>
                <a:t>RX + </a:t>
              </a:r>
              <a:r>
                <a:rPr lang="es-ES" dirty="0" err="1"/>
                <a:t>Nu</a:t>
              </a:r>
              <a:r>
                <a:rPr lang="es-ES" baseline="30000" dirty="0"/>
                <a:t>-</a:t>
              </a:r>
              <a:endParaRPr lang="es-ES" dirty="0"/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5720405" y="5959517"/>
              <a:ext cx="96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err="1"/>
                <a:t>RNu</a:t>
              </a:r>
              <a:r>
                <a:rPr lang="es-ES" dirty="0"/>
                <a:t> + X</a:t>
              </a:r>
              <a:r>
                <a:rPr lang="es-ES" baseline="30000" dirty="0"/>
                <a:t>-</a:t>
              </a:r>
              <a:endParaRPr lang="es-ES" dirty="0"/>
            </a:p>
          </p:txBody>
        </p:sp>
      </p:grpSp>
      <p:sp>
        <p:nvSpPr>
          <p:cNvPr id="27" name="26 Flecha abajo"/>
          <p:cNvSpPr/>
          <p:nvPr/>
        </p:nvSpPr>
        <p:spPr>
          <a:xfrm rot="1571835">
            <a:off x="4931481" y="4875106"/>
            <a:ext cx="313982" cy="651573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CuadroTexto"/>
          <p:cNvSpPr txBox="1"/>
          <p:nvPr/>
        </p:nvSpPr>
        <p:spPr>
          <a:xfrm>
            <a:off x="4160724" y="3573016"/>
            <a:ext cx="12861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dirty="0"/>
              <a:t>E. Transición</a:t>
            </a:r>
          </a:p>
          <a:p>
            <a:pPr algn="ctr"/>
            <a:r>
              <a:rPr lang="es-ES" sz="1400" dirty="0"/>
              <a:t>De alta energía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6413321" y="4309372"/>
            <a:ext cx="12989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Intermediario  s/solvatar (alta energía)</a:t>
            </a:r>
          </a:p>
        </p:txBody>
      </p:sp>
      <p:sp>
        <p:nvSpPr>
          <p:cNvPr id="33" name="32 Flecha abajo"/>
          <p:cNvSpPr/>
          <p:nvPr/>
        </p:nvSpPr>
        <p:spPr>
          <a:xfrm rot="5400000">
            <a:off x="5962960" y="4277612"/>
            <a:ext cx="313982" cy="58674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uadroTexto"/>
          <p:cNvSpPr txBox="1"/>
          <p:nvPr/>
        </p:nvSpPr>
        <p:spPr>
          <a:xfrm>
            <a:off x="3016301" y="3726904"/>
            <a:ext cx="11444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E. Transición</a:t>
            </a:r>
          </a:p>
          <a:p>
            <a:pPr algn="ctr"/>
            <a:r>
              <a:rPr lang="es-ES" sz="1400" dirty="0"/>
              <a:t>De baja energía</a:t>
            </a:r>
          </a:p>
        </p:txBody>
      </p:sp>
      <p:sp>
        <p:nvSpPr>
          <p:cNvPr id="37" name="36 Flecha curvada hacia arriba"/>
          <p:cNvSpPr/>
          <p:nvPr/>
        </p:nvSpPr>
        <p:spPr>
          <a:xfrm>
            <a:off x="2938812" y="5722979"/>
            <a:ext cx="2214294" cy="686126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Flecha derecha"/>
          <p:cNvSpPr/>
          <p:nvPr/>
        </p:nvSpPr>
        <p:spPr>
          <a:xfrm rot="2796653">
            <a:off x="3585437" y="4688683"/>
            <a:ext cx="1010390" cy="36702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Flecha derecha"/>
          <p:cNvSpPr/>
          <p:nvPr/>
        </p:nvSpPr>
        <p:spPr>
          <a:xfrm rot="5741913">
            <a:off x="4114825" y="4293391"/>
            <a:ext cx="802142" cy="367024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CuadroTexto"/>
          <p:cNvSpPr txBox="1"/>
          <p:nvPr/>
        </p:nvSpPr>
        <p:spPr>
          <a:xfrm>
            <a:off x="107504" y="4682253"/>
            <a:ext cx="12989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Intermediario  </a:t>
            </a:r>
            <a:r>
              <a:rPr lang="es-ES" sz="1400" dirty="0" err="1"/>
              <a:t>solvatado</a:t>
            </a:r>
            <a:r>
              <a:rPr lang="es-ES" sz="1400" dirty="0"/>
              <a:t> (baja energía)</a:t>
            </a:r>
          </a:p>
        </p:txBody>
      </p:sp>
      <p:sp>
        <p:nvSpPr>
          <p:cNvPr id="41" name="40 Flecha abajo"/>
          <p:cNvSpPr/>
          <p:nvPr/>
        </p:nvSpPr>
        <p:spPr>
          <a:xfrm rot="16200000">
            <a:off x="1383185" y="4917483"/>
            <a:ext cx="313982" cy="267443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394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7" grpId="0" animBg="1"/>
      <p:bldP spid="31" grpId="0"/>
      <p:bldP spid="32" grpId="0"/>
      <p:bldP spid="33" grpId="0" animBg="1"/>
      <p:bldP spid="36" grpId="0"/>
      <p:bldP spid="37" grpId="0" animBg="1"/>
      <p:bldP spid="38" grpId="0" animBg="1"/>
      <p:bldP spid="39" grpId="0" animBg="1"/>
      <p:bldP spid="40" grpId="0"/>
      <p:bldP spid="4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7672928" y="4588238"/>
            <a:ext cx="1477077" cy="147732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…Por estabilización creciente del estado de transición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1080120"/>
          </a:xfrm>
        </p:spPr>
        <p:txBody>
          <a:bodyPr/>
          <a:lstStyle/>
          <a:p>
            <a:pPr algn="ctr"/>
            <a:r>
              <a:rPr lang="es-ES" dirty="0"/>
              <a:t>La polaridad del solvente se expresa por la polarización eléctrica (constante dieléctrica, </a:t>
            </a:r>
            <a:r>
              <a:rPr lang="es-ES" b="1" i="1" dirty="0"/>
              <a:t>P</a:t>
            </a:r>
            <a:r>
              <a:rPr lang="es-ES" dirty="0"/>
              <a:t>)</a:t>
            </a:r>
          </a:p>
          <a:p>
            <a:pPr marL="0" indent="0" algn="ctr">
              <a:buNone/>
            </a:pP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440627"/>
              </p:ext>
            </p:extLst>
          </p:nvPr>
        </p:nvGraphicFramePr>
        <p:xfrm>
          <a:off x="1691680" y="1340768"/>
          <a:ext cx="6096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1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8757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Solvente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Próticos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err="1"/>
                        <a:t>Apróticos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r>
                        <a:rPr lang="es-ES" dirty="0"/>
                        <a:t>Hexano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0070C0"/>
                          </a:solidFill>
                        </a:rPr>
                        <a:t>1,9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r>
                        <a:rPr lang="es-ES" dirty="0"/>
                        <a:t>Éter etílico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0070C0"/>
                          </a:solidFill>
                        </a:rPr>
                        <a:t>4,3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r>
                        <a:rPr lang="es-ES" dirty="0" err="1"/>
                        <a:t>Dimetilformamida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0070C0"/>
                          </a:solidFill>
                        </a:rPr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r>
                        <a:rPr lang="es-ES" dirty="0" err="1"/>
                        <a:t>Dimetilsulfóxido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0070C0"/>
                          </a:solidFill>
                        </a:rPr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r>
                        <a:rPr lang="es-ES" dirty="0"/>
                        <a:t>Etanol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FF0000"/>
                          </a:solidFill>
                        </a:rPr>
                        <a:t>24,3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r>
                        <a:rPr lang="es-ES" dirty="0"/>
                        <a:t>Metanol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FF0000"/>
                          </a:solidFill>
                        </a:rPr>
                        <a:t>33,6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757">
                <a:tc>
                  <a:txBody>
                    <a:bodyPr/>
                    <a:lstStyle/>
                    <a:p>
                      <a:r>
                        <a:rPr lang="es-ES" dirty="0"/>
                        <a:t>Agua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>
                          <a:solidFill>
                            <a:srgbClr val="FF0000"/>
                          </a:solidFill>
                        </a:rPr>
                        <a:t>80,4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7" name="6 Grupo"/>
          <p:cNvGrpSpPr/>
          <p:nvPr/>
        </p:nvGrpSpPr>
        <p:grpSpPr>
          <a:xfrm>
            <a:off x="1763688" y="4365103"/>
            <a:ext cx="5977617" cy="1896109"/>
            <a:chOff x="1763688" y="4365104"/>
            <a:chExt cx="5977617" cy="1979782"/>
          </a:xfrm>
        </p:grpSpPr>
        <p:graphicFrame>
          <p:nvGraphicFramePr>
            <p:cNvPr id="5" name="4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14058464"/>
                </p:ext>
              </p:extLst>
            </p:nvPr>
          </p:nvGraphicFramePr>
          <p:xfrm>
            <a:off x="1763688" y="4365104"/>
            <a:ext cx="5976664" cy="1080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92" name="ChemSketch" r:id="rId3" imgW="3297960" imgH="691920" progId="ACD.ChemSketch.20">
                    <p:embed/>
                  </p:oleObj>
                </mc:Choice>
                <mc:Fallback>
                  <p:oleObj name="ChemSketch" r:id="rId3" imgW="3297960" imgH="691920" progId="ACD.ChemSketch.2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763688" y="4365104"/>
                          <a:ext cx="5976664" cy="1080120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5 CuadroTexto"/>
            <p:cNvSpPr txBox="1"/>
            <p:nvPr/>
          </p:nvSpPr>
          <p:spPr>
            <a:xfrm>
              <a:off x="1764641" y="5421556"/>
              <a:ext cx="5976664" cy="92333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s-ES" dirty="0">
                  <a:solidFill>
                    <a:schemeClr val="bg1"/>
                  </a:solidFill>
                </a:rPr>
                <a:t>Etanol                Agua/Etanol                Agua/Etanol            Agua</a:t>
              </a:r>
            </a:p>
            <a:p>
              <a:r>
                <a:rPr lang="es-ES" dirty="0">
                  <a:solidFill>
                    <a:schemeClr val="bg1"/>
                  </a:solidFill>
                </a:rPr>
                <a:t> 100%                 40%/60%                      80%/20%               100%</a:t>
              </a:r>
            </a:p>
            <a:p>
              <a:r>
                <a:rPr lang="es-ES" dirty="0">
                  <a:solidFill>
                    <a:schemeClr val="bg1"/>
                  </a:solidFill>
                </a:rPr>
                <a:t>     1                         100	                14.000              100.000</a:t>
              </a:r>
            </a:p>
          </p:txBody>
        </p:sp>
      </p:grpSp>
      <p:sp>
        <p:nvSpPr>
          <p:cNvPr id="8" name="7 Flecha derecha"/>
          <p:cNvSpPr/>
          <p:nvPr/>
        </p:nvSpPr>
        <p:spPr>
          <a:xfrm>
            <a:off x="1763688" y="6165304"/>
            <a:ext cx="5976664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bg1"/>
                </a:solidFill>
              </a:rPr>
              <a:t>Reactividad creciente debida al disolvente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79512" y="4726737"/>
            <a:ext cx="1584177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>
            <a:defPPr>
              <a:defRPr lang="es-ES"/>
            </a:defPPr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Al incrementar la polaridad, aumenta la velocidad…</a:t>
            </a:r>
          </a:p>
        </p:txBody>
      </p:sp>
    </p:spTree>
    <p:extLst>
      <p:ext uri="{BB962C8B-B14F-4D97-AF65-F5344CB8AC3E}">
        <p14:creationId xmlns:p14="http://schemas.microsoft.com/office/powerpoint/2010/main" val="40772202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8A46CB37-38FF-4514-AD67-405D6BAC66FF}"/>
              </a:ext>
            </a:extLst>
          </p:cNvPr>
          <p:cNvSpPr/>
          <p:nvPr/>
        </p:nvSpPr>
        <p:spPr>
          <a:xfrm>
            <a:off x="7508593" y="1143112"/>
            <a:ext cx="1486485" cy="78115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>
                <a:solidFill>
                  <a:schemeClr val="bg1"/>
                </a:solidFill>
              </a:rPr>
              <a:t>Este carbono es quiral. Permite medir la relación retención/inversión 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50106"/>
          </a:xfrm>
        </p:spPr>
        <p:txBody>
          <a:bodyPr/>
          <a:lstStyle/>
          <a:p>
            <a:pPr algn="l"/>
            <a:r>
              <a:rPr lang="es-ES" dirty="0"/>
              <a:t>Algunas particularidades: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68203"/>
            <a:ext cx="8229600" cy="576064"/>
          </a:xfrm>
        </p:spPr>
        <p:txBody>
          <a:bodyPr>
            <a:normAutofit lnSpcReduction="10000"/>
          </a:bodyPr>
          <a:lstStyle/>
          <a:p>
            <a:r>
              <a:rPr lang="es-ES" dirty="0"/>
              <a:t>Formación de un par iónico:</a:t>
            </a:r>
          </a:p>
        </p:txBody>
      </p:sp>
      <p:grpSp>
        <p:nvGrpSpPr>
          <p:cNvPr id="6" name="5 Grupo"/>
          <p:cNvGrpSpPr/>
          <p:nvPr/>
        </p:nvGrpSpPr>
        <p:grpSpPr>
          <a:xfrm>
            <a:off x="878521" y="2004849"/>
            <a:ext cx="7344816" cy="2299182"/>
            <a:chOff x="755576" y="1772816"/>
            <a:chExt cx="7344816" cy="2299182"/>
          </a:xfrm>
        </p:grpSpPr>
        <p:graphicFrame>
          <p:nvGraphicFramePr>
            <p:cNvPr id="4" name="3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7894208"/>
                </p:ext>
              </p:extLst>
            </p:nvPr>
          </p:nvGraphicFramePr>
          <p:xfrm>
            <a:off x="755576" y="1795597"/>
            <a:ext cx="7344816" cy="2276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64" name="ChemSketch" r:id="rId3" imgW="5449680" imgH="1688760" progId="ACD.ChemSketch.20">
                    <p:embed/>
                  </p:oleObj>
                </mc:Choice>
                <mc:Fallback>
                  <p:oleObj name="ChemSketch" r:id="rId3" imgW="5449680" imgH="1688760" progId="ACD.ChemSketch.2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755576" y="1795597"/>
                          <a:ext cx="7344816" cy="2276401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4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8630859"/>
                </p:ext>
              </p:extLst>
            </p:nvPr>
          </p:nvGraphicFramePr>
          <p:xfrm>
            <a:off x="2771800" y="1772816"/>
            <a:ext cx="1728192" cy="13321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565" name="ChemSketch" r:id="rId5" imgW="2194560" imgH="1654920" progId="ACD.ChemSketch.20">
                    <p:embed/>
                  </p:oleObj>
                </mc:Choice>
                <mc:Fallback>
                  <p:oleObj name="ChemSketch" r:id="rId5" imgW="2194560" imgH="1654920" progId="ACD.ChemSketch.2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771800" y="1772816"/>
                          <a:ext cx="1728192" cy="133217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6 Flecha circular"/>
          <p:cNvSpPr/>
          <p:nvPr/>
        </p:nvSpPr>
        <p:spPr>
          <a:xfrm rot="379004" flipH="1">
            <a:off x="4128795" y="1652064"/>
            <a:ext cx="1205032" cy="94326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0000"/>
              <a:gd name="adj5" fmla="val 1223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" name="7 Flecha circular"/>
          <p:cNvSpPr/>
          <p:nvPr/>
        </p:nvSpPr>
        <p:spPr>
          <a:xfrm rot="173538" flipH="1" flipV="1">
            <a:off x="4087338" y="2691743"/>
            <a:ext cx="1467158" cy="1004517"/>
          </a:xfrm>
          <a:prstGeom prst="circularArrow">
            <a:avLst>
              <a:gd name="adj1" fmla="val 15988"/>
              <a:gd name="adj2" fmla="val 1142319"/>
              <a:gd name="adj3" fmla="val 20537119"/>
              <a:gd name="adj4" fmla="val 10800000"/>
              <a:gd name="adj5" fmla="val 1556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868144" y="2956302"/>
            <a:ext cx="1640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Retención: 40%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910975" y="4293096"/>
            <a:ext cx="1554785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Inversión: 60%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699792" y="3305622"/>
            <a:ext cx="19128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solidFill>
                  <a:schemeClr val="bg1"/>
                </a:solidFill>
              </a:rPr>
              <a:t>El Br</a:t>
            </a:r>
            <a:r>
              <a:rPr lang="es-ES" sz="1400" baseline="30000" dirty="0">
                <a:solidFill>
                  <a:schemeClr val="bg1"/>
                </a:solidFill>
              </a:rPr>
              <a:t>-</a:t>
            </a:r>
            <a:r>
              <a:rPr lang="es-ES" sz="1400" dirty="0">
                <a:solidFill>
                  <a:schemeClr val="bg1"/>
                </a:solidFill>
              </a:rPr>
              <a:t> demora en separarse y «molesta» el ingreso del nucleófilo por ese lado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683568" y="4869160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ES" sz="2400" dirty="0"/>
              <a:t>La consecuencia de la formación de pares iónicos es que la </a:t>
            </a:r>
            <a:r>
              <a:rPr lang="es-ES" sz="2400" dirty="0" err="1"/>
              <a:t>racemización</a:t>
            </a:r>
            <a:r>
              <a:rPr lang="es-ES" sz="2400" dirty="0"/>
              <a:t> no es completa, produciéndose un exceso de inversión, en detrimento de la retención de la configuración.</a:t>
            </a:r>
          </a:p>
        </p:txBody>
      </p:sp>
      <p:sp>
        <p:nvSpPr>
          <p:cNvPr id="13" name="Globo: flecha hacia abajo 12">
            <a:extLst>
              <a:ext uri="{FF2B5EF4-FFF2-40B4-BE49-F238E27FC236}">
                <a16:creationId xmlns:a16="http://schemas.microsoft.com/office/drawing/2014/main" id="{82A21A18-4315-4492-9C45-13DF472647CF}"/>
              </a:ext>
            </a:extLst>
          </p:cNvPr>
          <p:cNvSpPr/>
          <p:nvPr/>
        </p:nvSpPr>
        <p:spPr>
          <a:xfrm rot="1844374">
            <a:off x="5957050" y="1048480"/>
            <a:ext cx="1221653" cy="1241505"/>
          </a:xfrm>
          <a:prstGeom prst="downArrow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000">
                <a:solidFill>
                  <a:schemeClr val="bg1"/>
                </a:solidFill>
              </a:rPr>
              <a:t>El deuterio tiene igual tamaño que el hidrógeno (no hay problema estérico)</a:t>
            </a:r>
          </a:p>
        </p:txBody>
      </p:sp>
      <p:sp>
        <p:nvSpPr>
          <p:cNvPr id="14" name="Flecha: doblada 13">
            <a:extLst>
              <a:ext uri="{FF2B5EF4-FFF2-40B4-BE49-F238E27FC236}">
                <a16:creationId xmlns:a16="http://schemas.microsoft.com/office/drawing/2014/main" id="{A346815F-3D17-4BE9-8076-965B34330FDE}"/>
              </a:ext>
            </a:extLst>
          </p:cNvPr>
          <p:cNvSpPr/>
          <p:nvPr/>
        </p:nvSpPr>
        <p:spPr>
          <a:xfrm rot="10800000">
            <a:off x="7004346" y="1866540"/>
            <a:ext cx="811650" cy="846100"/>
          </a:xfrm>
          <a:prstGeom prst="bentArrow">
            <a:avLst>
              <a:gd name="adj1" fmla="val 18935"/>
              <a:gd name="adj2" fmla="val 18935"/>
              <a:gd name="adj3" fmla="val 17847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52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build="p"/>
      <p:bldP spid="7" grpId="0" animBg="1"/>
      <p:bldP spid="8" grpId="0" animBg="1"/>
      <p:bldP spid="9" grpId="0"/>
      <p:bldP spid="10" grpId="0" animBg="1"/>
      <p:bldP spid="11" grpId="0"/>
      <p:bldP spid="12" grpId="0"/>
      <p:bldP spid="13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4765263"/>
              </p:ext>
            </p:extLst>
          </p:nvPr>
        </p:nvGraphicFramePr>
        <p:xfrm>
          <a:off x="885221" y="3078732"/>
          <a:ext cx="1537115" cy="1070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5" name="ChemSketch" r:id="rId3" imgW="1213200" imgH="844200" progId="ACD.ChemSketch.20">
                  <p:embed/>
                </p:oleObj>
              </mc:Choice>
              <mc:Fallback>
                <p:oleObj name="ChemSketch" r:id="rId3" imgW="1213200" imgH="8442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5221" y="3078732"/>
                        <a:ext cx="1537115" cy="107034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5539155" y="2094322"/>
            <a:ext cx="1289392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reordenado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es-ES" dirty="0"/>
              <a:t>Reordenamientos: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73286"/>
              </p:ext>
            </p:extLst>
          </p:nvPr>
        </p:nvGraphicFramePr>
        <p:xfrm>
          <a:off x="611560" y="1052736"/>
          <a:ext cx="7169655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6" name="ChemSketch" r:id="rId5" imgW="5236560" imgH="789480" progId="ACD.ChemSketch.20">
                  <p:embed/>
                </p:oleObj>
              </mc:Choice>
              <mc:Fallback>
                <p:oleObj name="ChemSketch" r:id="rId5" imgW="5236560" imgH="7894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1560" y="1052736"/>
                        <a:ext cx="7169655" cy="108012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553664" y="2096861"/>
            <a:ext cx="1459310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Sin reordenar</a:t>
            </a:r>
          </a:p>
        </p:txBody>
      </p:sp>
      <p:sp>
        <p:nvSpPr>
          <p:cNvPr id="12" name="11 Flecha abajo"/>
          <p:cNvSpPr/>
          <p:nvPr/>
        </p:nvSpPr>
        <p:spPr>
          <a:xfrm rot="10800000">
            <a:off x="1383635" y="2094322"/>
            <a:ext cx="216025" cy="97463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abajo"/>
          <p:cNvSpPr/>
          <p:nvPr/>
        </p:nvSpPr>
        <p:spPr>
          <a:xfrm>
            <a:off x="1633655" y="2336859"/>
            <a:ext cx="180020" cy="515857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837187"/>
              </p:ext>
            </p:extLst>
          </p:nvPr>
        </p:nvGraphicFramePr>
        <p:xfrm>
          <a:off x="3335664" y="3088860"/>
          <a:ext cx="1895310" cy="104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7" name="ChemSketch" r:id="rId7" imgW="1182600" imgH="719280" progId="ACD.ChemSketch.20">
                  <p:embed/>
                </p:oleObj>
              </mc:Choice>
              <mc:Fallback>
                <p:oleObj name="ChemSketch" r:id="rId7" imgW="1182600" imgH="7192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35664" y="3088860"/>
                        <a:ext cx="1895310" cy="104032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17 Flecha izquierda"/>
          <p:cNvSpPr/>
          <p:nvPr/>
        </p:nvSpPr>
        <p:spPr>
          <a:xfrm>
            <a:off x="5323131" y="3392996"/>
            <a:ext cx="432048" cy="21602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Flecha izquierda"/>
          <p:cNvSpPr/>
          <p:nvPr/>
        </p:nvSpPr>
        <p:spPr>
          <a:xfrm rot="10800000">
            <a:off x="5323131" y="3653409"/>
            <a:ext cx="432048" cy="216024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20" name="1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7301200"/>
              </p:ext>
            </p:extLst>
          </p:nvPr>
        </p:nvGraphicFramePr>
        <p:xfrm>
          <a:off x="5892443" y="3091254"/>
          <a:ext cx="1872207" cy="1035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748" name="ChemSketch" r:id="rId9" imgW="1121760" imgH="658440" progId="ACD.ChemSketch.20">
                  <p:embed/>
                </p:oleObj>
              </mc:Choice>
              <mc:Fallback>
                <p:oleObj name="ChemSketch" r:id="rId9" imgW="1121760" imgH="6584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892443" y="3091254"/>
                        <a:ext cx="1872207" cy="103553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20 Flecha abajo"/>
          <p:cNvSpPr/>
          <p:nvPr/>
        </p:nvSpPr>
        <p:spPr>
          <a:xfrm rot="13462601">
            <a:off x="2872038" y="1363583"/>
            <a:ext cx="256419" cy="2499521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Flecha abajo"/>
          <p:cNvSpPr/>
          <p:nvPr/>
        </p:nvSpPr>
        <p:spPr>
          <a:xfrm rot="9563848">
            <a:off x="6199966" y="2365692"/>
            <a:ext cx="281968" cy="111868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611560" y="4509120"/>
            <a:ext cx="7731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La transposición del ión hidruro permite la formación de un ión </a:t>
            </a:r>
            <a:r>
              <a:rPr lang="es-ES" sz="2400" dirty="0" err="1"/>
              <a:t>carbonio</a:t>
            </a:r>
            <a:r>
              <a:rPr lang="es-ES" sz="2400" dirty="0"/>
              <a:t> más estable.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Se obtiene una mezcla en donde predominará el derivado del carbocatión más estable (reordenado)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712215" y="342435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Ó…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4110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12" grpId="0" animBg="1"/>
      <p:bldP spid="13" grpId="0" animBg="1"/>
      <p:bldP spid="18" grpId="0" animBg="1"/>
      <p:bldP spid="19" grpId="0" animBg="1"/>
      <p:bldP spid="21" grpId="0" animBg="1"/>
      <p:bldP spid="22" grpId="0" animBg="1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5868018" y="3332408"/>
            <a:ext cx="466794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0%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56"/>
            <a:ext cx="8229600" cy="850106"/>
          </a:xfrm>
        </p:spPr>
        <p:txBody>
          <a:bodyPr/>
          <a:lstStyle/>
          <a:p>
            <a:pPr algn="l"/>
            <a:r>
              <a:rPr lang="es-ES" dirty="0"/>
              <a:t>Otro caso; transposición de metilo: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041733"/>
              </p:ext>
            </p:extLst>
          </p:nvPr>
        </p:nvGraphicFramePr>
        <p:xfrm>
          <a:off x="611560" y="2284905"/>
          <a:ext cx="7735530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39" name="ChemSketch" r:id="rId3" imgW="5763600" imgH="804600" progId="ACD.ChemSketch.20">
                  <p:embed/>
                </p:oleObj>
              </mc:Choice>
              <mc:Fallback>
                <p:oleObj name="ChemSketch" r:id="rId3" imgW="5763600" imgH="8046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2284905"/>
                        <a:ext cx="7735530" cy="108012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707904" y="3324375"/>
            <a:ext cx="700833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100%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1223263"/>
              </p:ext>
            </p:extLst>
          </p:nvPr>
        </p:nvGraphicFramePr>
        <p:xfrm>
          <a:off x="674688" y="4373563"/>
          <a:ext cx="5192712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40" name="ChemSketch" r:id="rId5" imgW="3462480" imgH="734400" progId="ACD.ChemSketch.20">
                  <p:embed/>
                </p:oleObj>
              </mc:Choice>
              <mc:Fallback>
                <p:oleObj name="ChemSketch" r:id="rId5" imgW="3462480" imgH="7344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4688" y="4373563"/>
                        <a:ext cx="5192712" cy="11017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Flecha abajo"/>
          <p:cNvSpPr/>
          <p:nvPr/>
        </p:nvSpPr>
        <p:spPr>
          <a:xfrm>
            <a:off x="1259632" y="3332408"/>
            <a:ext cx="504056" cy="104072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abajo"/>
          <p:cNvSpPr/>
          <p:nvPr/>
        </p:nvSpPr>
        <p:spPr>
          <a:xfrm rot="10800000">
            <a:off x="3707904" y="3701738"/>
            <a:ext cx="432048" cy="104072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2915816" y="764704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La formación de este isómero no es posible: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Ni Por S</a:t>
            </a:r>
            <a:r>
              <a:rPr lang="es-ES" sz="2400" baseline="-25000" dirty="0"/>
              <a:t>N</a:t>
            </a:r>
            <a:r>
              <a:rPr lang="es-ES" sz="2400" dirty="0"/>
              <a:t>2, por impedimento estérico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Ni por S</a:t>
            </a:r>
            <a:r>
              <a:rPr lang="es-ES" sz="2400" baseline="-25000" dirty="0"/>
              <a:t>N</a:t>
            </a:r>
            <a:r>
              <a:rPr lang="es-ES" sz="2400" dirty="0"/>
              <a:t>1, porque es Carbono 1º.</a:t>
            </a:r>
          </a:p>
        </p:txBody>
      </p:sp>
      <p:sp>
        <p:nvSpPr>
          <p:cNvPr id="11" name="10 Flecha abajo"/>
          <p:cNvSpPr/>
          <p:nvPr/>
        </p:nvSpPr>
        <p:spPr>
          <a:xfrm rot="2560350">
            <a:off x="7523133" y="925632"/>
            <a:ext cx="416940" cy="212020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242294" y="5517231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u="sng" dirty="0"/>
              <a:t>Este reordenamiento es concertado</a:t>
            </a:r>
            <a:r>
              <a:rPr lang="es-ES" sz="2400" dirty="0"/>
              <a:t>: el metilo se desplaza hacia el metileno terminal, en simultáneo con la salida del bromo</a:t>
            </a:r>
          </a:p>
        </p:txBody>
      </p:sp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159425"/>
              </p:ext>
            </p:extLst>
          </p:nvPr>
        </p:nvGraphicFramePr>
        <p:xfrm>
          <a:off x="4139952" y="3899578"/>
          <a:ext cx="1008112" cy="412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41" name="ChemSketch" r:id="rId7" imgW="722520" imgH="295560" progId="ACD.ChemSketch.20">
                  <p:embed/>
                </p:oleObj>
              </mc:Choice>
              <mc:Fallback>
                <p:oleObj name="ChemSketch" r:id="rId7" imgW="722520" imgH="2955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39952" y="3899578"/>
                        <a:ext cx="1008112" cy="41210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2 Flecha doblada"/>
          <p:cNvSpPr/>
          <p:nvPr/>
        </p:nvSpPr>
        <p:spPr>
          <a:xfrm rot="16200000" flipH="1">
            <a:off x="1468272" y="857272"/>
            <a:ext cx="1022880" cy="1872208"/>
          </a:xfrm>
          <a:prstGeom prst="bentArrow">
            <a:avLst>
              <a:gd name="adj1" fmla="val 19040"/>
              <a:gd name="adj2" fmla="val 25000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13 Flecha doblada"/>
          <p:cNvSpPr/>
          <p:nvPr/>
        </p:nvSpPr>
        <p:spPr>
          <a:xfrm rot="16200000" flipH="1">
            <a:off x="1612967" y="1437036"/>
            <a:ext cx="1162521" cy="1437144"/>
          </a:xfrm>
          <a:prstGeom prst="bentArrow">
            <a:avLst>
              <a:gd name="adj1" fmla="val 19040"/>
              <a:gd name="adj2" fmla="val 19101"/>
              <a:gd name="adj3" fmla="val 21067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15 Flecha doblada"/>
          <p:cNvSpPr/>
          <p:nvPr/>
        </p:nvSpPr>
        <p:spPr>
          <a:xfrm rot="5400000" flipH="1">
            <a:off x="6673006" y="5090469"/>
            <a:ext cx="936103" cy="1645614"/>
          </a:xfrm>
          <a:prstGeom prst="bentArrow">
            <a:avLst>
              <a:gd name="adj1" fmla="val 29600"/>
              <a:gd name="adj2" fmla="val 28341"/>
              <a:gd name="adj3" fmla="val 21067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107144"/>
              </p:ext>
            </p:extLst>
          </p:nvPr>
        </p:nvGraphicFramePr>
        <p:xfrm>
          <a:off x="6876256" y="4353347"/>
          <a:ext cx="1614750" cy="1091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42" name="ChemSketch" r:id="rId9" imgW="1167480" imgH="789480" progId="ACD.ChemSketch.20">
                  <p:embed/>
                </p:oleObj>
              </mc:Choice>
              <mc:Fallback>
                <p:oleObj name="ChemSketch" r:id="rId9" imgW="1167480" imgH="7894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876256" y="4353347"/>
                        <a:ext cx="1614750" cy="109187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3381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/>
      <p:bldP spid="3" grpId="0" animBg="1"/>
      <p:bldP spid="14" grpId="0" animBg="1"/>
      <p:bldP spid="1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s-ES" dirty="0"/>
              <a:t>¿Cuál es el mecanismo?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998557"/>
              </p:ext>
            </p:extLst>
          </p:nvPr>
        </p:nvGraphicFramePr>
        <p:xfrm>
          <a:off x="1043608" y="1340768"/>
          <a:ext cx="6569481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1" name="ChemSketch" r:id="rId3" imgW="4434840" imgH="777240" progId="ACD.ChemSketch.20">
                  <p:embed/>
                </p:oleObj>
              </mc:Choice>
              <mc:Fallback>
                <p:oleObj name="ChemSketch" r:id="rId3" imgW="4434840" imgH="7772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1340768"/>
                        <a:ext cx="6569481" cy="115212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896" y="2492896"/>
            <a:ext cx="92665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La cinética de esta reacción es de primer orden, como una S</a:t>
            </a:r>
            <a:r>
              <a:rPr lang="es-ES" sz="2400" baseline="-25000" dirty="0"/>
              <a:t>N</a:t>
            </a:r>
            <a:r>
              <a:rPr lang="es-ES" sz="2400" dirty="0"/>
              <a:t>1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Sin embargo, el grupo saliente está en carbono 1º: debería ser una S</a:t>
            </a:r>
            <a:r>
              <a:rPr lang="es-ES" sz="2400" baseline="-25000" dirty="0"/>
              <a:t>N</a:t>
            </a:r>
            <a:r>
              <a:rPr lang="es-ES" sz="2400" dirty="0"/>
              <a:t>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¿Cómo se explica?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9543389"/>
              </p:ext>
            </p:extLst>
          </p:nvPr>
        </p:nvGraphicFramePr>
        <p:xfrm>
          <a:off x="2960409" y="3693845"/>
          <a:ext cx="2505743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2" name="ChemSketch" r:id="rId5" imgW="1383840" imgH="676800" progId="ACD.ChemSketch.20">
                  <p:embed/>
                </p:oleObj>
              </mc:Choice>
              <mc:Fallback>
                <p:oleObj name="ChemSketch" r:id="rId5" imgW="1383840" imgH="6768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60409" y="3693845"/>
                        <a:ext cx="2505743" cy="122413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683568" y="4941168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285750" indent="-285750">
              <a:buFont typeface="Arial" pitchFamily="34" charset="0"/>
              <a:buChar char="•"/>
              <a:defRPr sz="2400"/>
            </a:lvl1pPr>
          </a:lstStyle>
          <a:p>
            <a:r>
              <a:rPr lang="es-ES" dirty="0"/>
              <a:t>Nucleófilo y grupo saliente están en la </a:t>
            </a:r>
            <a:r>
              <a:rPr lang="es-ES"/>
              <a:t>misma molécula (sustitución nucleofílica intramolecular)</a:t>
            </a:r>
            <a:endParaRPr lang="es-ES" dirty="0"/>
          </a:p>
          <a:p>
            <a:r>
              <a:rPr lang="es-ES" dirty="0"/>
              <a:t>La cinética refleja este hecho</a:t>
            </a:r>
          </a:p>
          <a:p>
            <a:r>
              <a:rPr lang="es-ES" dirty="0"/>
              <a:t>Pero el mecanismo es concertado, como en toda S</a:t>
            </a:r>
            <a:r>
              <a:rPr lang="es-ES" baseline="-25000" dirty="0"/>
              <a:t>N</a:t>
            </a:r>
            <a:r>
              <a:rPr lang="es-E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820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0133"/>
            <a:ext cx="8229600" cy="764704"/>
          </a:xfrm>
        </p:spPr>
        <p:txBody>
          <a:bodyPr>
            <a:normAutofit/>
          </a:bodyPr>
          <a:lstStyle/>
          <a:p>
            <a:pPr algn="l"/>
            <a:r>
              <a:rPr lang="es-ES" sz="3200" dirty="0"/>
              <a:t>Ejemplos de </a:t>
            </a:r>
            <a:r>
              <a:rPr lang="es-ES" sz="3200"/>
              <a:t>sustituciones nucleofílicas</a:t>
            </a:r>
            <a:endParaRPr lang="es-AR" sz="3200" dirty="0"/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9B1A70E4-E24A-487A-A482-E46349320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44837"/>
            <a:ext cx="8229600" cy="1289546"/>
          </a:xfrm>
        </p:spPr>
        <p:txBody>
          <a:bodyPr>
            <a:normAutofit/>
          </a:bodyPr>
          <a:lstStyle/>
          <a:p>
            <a:pPr algn="just"/>
            <a:r>
              <a:rPr lang="es-AR" sz="2400"/>
              <a:t>La mostaza nitrogenada es un medicamento de uso oncológico. Se cree que actúa a nivel de ADN, impidiendo que se replique:</a:t>
            </a:r>
          </a:p>
        </p:txBody>
      </p:sp>
      <p:graphicFrame>
        <p:nvGraphicFramePr>
          <p:cNvPr id="13" name="Objeto 12">
            <a:extLst>
              <a:ext uri="{FF2B5EF4-FFF2-40B4-BE49-F238E27FC236}">
                <a16:creationId xmlns:a16="http://schemas.microsoft.com/office/drawing/2014/main" id="{50213C70-2147-446E-B0AB-C6AF00A22E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01266"/>
              </p:ext>
            </p:extLst>
          </p:nvPr>
        </p:nvGraphicFramePr>
        <p:xfrm>
          <a:off x="1043608" y="3263375"/>
          <a:ext cx="5976180" cy="1289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2" name="ChemSketch" r:id="rId3" imgW="3943800" imgH="850320" progId="ACD.ChemSketch.20">
                  <p:embed/>
                </p:oleObj>
              </mc:Choice>
              <mc:Fallback>
                <p:oleObj name="ChemSketch" r:id="rId3" imgW="3943800" imgH="8503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3263375"/>
                        <a:ext cx="5976180" cy="128954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to 13">
            <a:extLst>
              <a:ext uri="{FF2B5EF4-FFF2-40B4-BE49-F238E27FC236}">
                <a16:creationId xmlns:a16="http://schemas.microsoft.com/office/drawing/2014/main" id="{630A264E-A89E-4311-9190-655C06C2B7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246673"/>
              </p:ext>
            </p:extLst>
          </p:nvPr>
        </p:nvGraphicFramePr>
        <p:xfrm>
          <a:off x="2204858" y="1709541"/>
          <a:ext cx="1368152" cy="124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3" name="ChemSketch" r:id="rId5" imgW="797760" imgH="723600" progId="ACD.ChemSketch.20">
                  <p:embed/>
                </p:oleObj>
              </mc:Choice>
              <mc:Fallback>
                <p:oleObj name="ChemSketch" r:id="rId5" imgW="797760" imgH="7236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04858" y="1709541"/>
                        <a:ext cx="1368152" cy="124031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Globo: flecha hacia arriba 15">
            <a:extLst>
              <a:ext uri="{FF2B5EF4-FFF2-40B4-BE49-F238E27FC236}">
                <a16:creationId xmlns:a16="http://schemas.microsoft.com/office/drawing/2014/main" id="{41B991C0-98AB-495F-8BCA-D72B4782D45D}"/>
              </a:ext>
            </a:extLst>
          </p:cNvPr>
          <p:cNvSpPr/>
          <p:nvPr/>
        </p:nvSpPr>
        <p:spPr>
          <a:xfrm rot="20626698">
            <a:off x="1018019" y="4281375"/>
            <a:ext cx="1579092" cy="1321875"/>
          </a:xfrm>
          <a:prstGeom prst="upArrowCallout">
            <a:avLst>
              <a:gd name="adj1" fmla="val 25153"/>
              <a:gd name="adj2" fmla="val 24098"/>
              <a:gd name="adj3" fmla="val 16719"/>
              <a:gd name="adj4" fmla="val 71784"/>
            </a:avLst>
          </a:prstGeom>
          <a:solidFill>
            <a:schemeClr val="accent3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>
                <a:solidFill>
                  <a:schemeClr val="bg1"/>
                </a:solidFill>
              </a:rPr>
              <a:t>Sustitución nucleofílica intramolecular</a:t>
            </a:r>
          </a:p>
        </p:txBody>
      </p:sp>
      <p:sp>
        <p:nvSpPr>
          <p:cNvPr id="18" name="Globo: flecha hacia arriba 17">
            <a:extLst>
              <a:ext uri="{FF2B5EF4-FFF2-40B4-BE49-F238E27FC236}">
                <a16:creationId xmlns:a16="http://schemas.microsoft.com/office/drawing/2014/main" id="{0DD69CEE-73D7-4226-8894-E4C9BAE52FE2}"/>
              </a:ext>
            </a:extLst>
          </p:cNvPr>
          <p:cNvSpPr/>
          <p:nvPr/>
        </p:nvSpPr>
        <p:spPr>
          <a:xfrm rot="20352632">
            <a:off x="3141911" y="4399497"/>
            <a:ext cx="1647842" cy="1551430"/>
          </a:xfrm>
          <a:prstGeom prst="upArrowCallout">
            <a:avLst>
              <a:gd name="adj1" fmla="val 16719"/>
              <a:gd name="adj2" fmla="val 16718"/>
              <a:gd name="adj3" fmla="val 16719"/>
              <a:gd name="adj4" fmla="val 72500"/>
            </a:avLst>
          </a:prstGeom>
          <a:solidFill>
            <a:schemeClr val="accent3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>
                <a:solidFill>
                  <a:schemeClr val="bg1"/>
                </a:solidFill>
              </a:rPr>
              <a:t>Ataque nucleofílico intermolecular (SN2)</a:t>
            </a:r>
          </a:p>
        </p:txBody>
      </p:sp>
      <p:sp>
        <p:nvSpPr>
          <p:cNvPr id="19" name="Globo: flecha hacia abajo 18">
            <a:extLst>
              <a:ext uri="{FF2B5EF4-FFF2-40B4-BE49-F238E27FC236}">
                <a16:creationId xmlns:a16="http://schemas.microsoft.com/office/drawing/2014/main" id="{B95983D1-855B-4239-BEA0-589C1A304AF5}"/>
              </a:ext>
            </a:extLst>
          </p:cNvPr>
          <p:cNvSpPr/>
          <p:nvPr/>
        </p:nvSpPr>
        <p:spPr>
          <a:xfrm rot="871563">
            <a:off x="3679051" y="2842541"/>
            <a:ext cx="1308345" cy="842669"/>
          </a:xfrm>
          <a:prstGeom prst="downArrowCallou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Fragmento de ADN</a:t>
            </a:r>
          </a:p>
        </p:txBody>
      </p:sp>
      <p:sp>
        <p:nvSpPr>
          <p:cNvPr id="21" name="Globo: flecha hacia abajo 20">
            <a:extLst>
              <a:ext uri="{FF2B5EF4-FFF2-40B4-BE49-F238E27FC236}">
                <a16:creationId xmlns:a16="http://schemas.microsoft.com/office/drawing/2014/main" id="{0CE068EE-717A-4CB0-8F97-57BE6BD17D03}"/>
              </a:ext>
            </a:extLst>
          </p:cNvPr>
          <p:cNvSpPr/>
          <p:nvPr/>
        </p:nvSpPr>
        <p:spPr>
          <a:xfrm rot="21436910">
            <a:off x="5794612" y="2548175"/>
            <a:ext cx="1308345" cy="865793"/>
          </a:xfrm>
          <a:prstGeom prst="downArrowCallou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ADN bloqueado</a:t>
            </a:r>
          </a:p>
        </p:txBody>
      </p:sp>
      <p:sp>
        <p:nvSpPr>
          <p:cNvPr id="22" name="Globo: flecha izquierda 21">
            <a:extLst>
              <a:ext uri="{FF2B5EF4-FFF2-40B4-BE49-F238E27FC236}">
                <a16:creationId xmlns:a16="http://schemas.microsoft.com/office/drawing/2014/main" id="{09FC9500-3425-4C8F-9FA9-34E8862FA465}"/>
              </a:ext>
            </a:extLst>
          </p:cNvPr>
          <p:cNvSpPr/>
          <p:nvPr/>
        </p:nvSpPr>
        <p:spPr>
          <a:xfrm>
            <a:off x="3646555" y="1843762"/>
            <a:ext cx="1645525" cy="673877"/>
          </a:xfrm>
          <a:prstGeom prst="leftArrowCallout">
            <a:avLst>
              <a:gd name="adj1" fmla="val 36679"/>
              <a:gd name="adj2" fmla="val 34732"/>
              <a:gd name="adj3" fmla="val 25000"/>
              <a:gd name="adj4" fmla="val 82601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>
                <a:solidFill>
                  <a:schemeClr val="bg1"/>
                </a:solidFill>
              </a:rPr>
              <a:t>Mostaza nitrogenada</a:t>
            </a:r>
          </a:p>
        </p:txBody>
      </p:sp>
    </p:spTree>
    <p:extLst>
      <p:ext uri="{BB962C8B-B14F-4D97-AF65-F5344CB8AC3E}">
        <p14:creationId xmlns:p14="http://schemas.microsoft.com/office/powerpoint/2010/main" val="43661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6" grpId="0" animBg="1"/>
      <p:bldP spid="18" grpId="0" animBg="1"/>
      <p:bldP spid="19" grpId="0" animBg="1"/>
      <p:bldP spid="21" grpId="0" animBg="1"/>
      <p:bldP spid="2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4006" y="2967335"/>
            <a:ext cx="90360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SEGUIMOS LA PRÓXIMA CLASE</a:t>
            </a:r>
          </a:p>
        </p:txBody>
      </p:sp>
    </p:spTree>
    <p:extLst>
      <p:ext uri="{BB962C8B-B14F-4D97-AF65-F5344CB8AC3E}">
        <p14:creationId xmlns:p14="http://schemas.microsoft.com/office/powerpoint/2010/main" val="342916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/>
              <a:t>Inversión de </a:t>
            </a:r>
            <a:r>
              <a:rPr lang="es-ES" dirty="0" err="1"/>
              <a:t>Walden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9"/>
            <a:ext cx="8229600" cy="1008111"/>
          </a:xfrm>
        </p:spPr>
        <p:txBody>
          <a:bodyPr vert="horz" lIns="91440" tIns="45720" rIns="91440" bIns="45720" rtlCol="0">
            <a:normAutofit/>
          </a:bodyPr>
          <a:lstStyle/>
          <a:p>
            <a:pPr algn="just"/>
            <a:r>
              <a:rPr lang="es-ES" sz="2800" dirty="0"/>
              <a:t>En 1896 Paul </a:t>
            </a:r>
            <a:r>
              <a:rPr lang="es-ES" sz="2800" dirty="0" err="1"/>
              <a:t>Walden</a:t>
            </a:r>
            <a:r>
              <a:rPr lang="es-ES" sz="2800" dirty="0"/>
              <a:t>, descubre que podía </a:t>
            </a:r>
            <a:r>
              <a:rPr lang="es-ES" sz="2800" dirty="0" err="1"/>
              <a:t>interconvertir</a:t>
            </a:r>
            <a:r>
              <a:rPr lang="es-ES" sz="2800" dirty="0"/>
              <a:t> enantiómeros puros del ácido málico.</a:t>
            </a:r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67544" y="3650739"/>
            <a:ext cx="82296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dirty="0"/>
              <a:t>Años más tarde </a:t>
            </a:r>
            <a:r>
              <a:rPr lang="es-ES" dirty="0" err="1"/>
              <a:t>Kenyon</a:t>
            </a:r>
            <a:r>
              <a:rPr lang="es-ES" dirty="0"/>
              <a:t> y Phillips explicaron este fenómeno a través de un mecanismo «</a:t>
            </a:r>
            <a:r>
              <a:rPr lang="es-ES" i="1" dirty="0"/>
              <a:t>concertado», en donde el nucleófilo desplaza al grupo saliente a medida que se va incorporando a la molécula: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0743506"/>
              </p:ext>
            </p:extLst>
          </p:nvPr>
        </p:nvGraphicFramePr>
        <p:xfrm>
          <a:off x="1002665" y="5013176"/>
          <a:ext cx="7716939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" name="ChemSketch" r:id="rId3" imgW="5519880" imgH="926640" progId="ACD.ChemSketch.20">
                  <p:embed/>
                </p:oleObj>
              </mc:Choice>
              <mc:Fallback>
                <p:oleObj name="ChemSketch" r:id="rId3" imgW="5519880" imgH="9266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2665" y="5013176"/>
                        <a:ext cx="7716939" cy="129614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0B771349-A932-4D76-9902-60F6D4B0AC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5748525"/>
              </p:ext>
            </p:extLst>
          </p:nvPr>
        </p:nvGraphicFramePr>
        <p:xfrm>
          <a:off x="1115616" y="2355889"/>
          <a:ext cx="7226171" cy="129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" name="ChemSketch" r:id="rId5" imgW="5049720" imgH="904680" progId="ACD.ChemSketch.20">
                  <p:embed/>
                </p:oleObj>
              </mc:Choice>
              <mc:Fallback>
                <p:oleObj name="ChemSketch" r:id="rId5" imgW="5049720" imgH="9046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15616" y="2355889"/>
                        <a:ext cx="7226171" cy="12948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19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89856" y="332656"/>
            <a:ext cx="8496944" cy="648071"/>
          </a:xfrm>
        </p:spPr>
        <p:txBody>
          <a:bodyPr>
            <a:normAutofit/>
          </a:bodyPr>
          <a:lstStyle/>
          <a:p>
            <a:r>
              <a:rPr lang="es-ES" sz="2400" dirty="0"/>
              <a:t>Si el carbono es quiral, se observa inversión de la configuración: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047428"/>
              </p:ext>
            </p:extLst>
          </p:nvPr>
        </p:nvGraphicFramePr>
        <p:xfrm>
          <a:off x="1033264" y="836712"/>
          <a:ext cx="6469919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" name="ChemSketch" r:id="rId3" imgW="5706000" imgH="1078920" progId="ACD.ChemSketch.20">
                  <p:embed/>
                </p:oleObj>
              </mc:Choice>
              <mc:Fallback>
                <p:oleObj name="ChemSketch" r:id="rId3" imgW="5706000" imgH="10789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3264" y="836712"/>
                        <a:ext cx="6469919" cy="122413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574" y="3205120"/>
            <a:ext cx="3333750" cy="2162175"/>
          </a:xfrm>
          <a:prstGeom prst="rect">
            <a:avLst/>
          </a:prstGeom>
        </p:spPr>
      </p:pic>
      <p:sp>
        <p:nvSpPr>
          <p:cNvPr id="8" name="2 Marcador de contenido"/>
          <p:cNvSpPr txBox="1">
            <a:spLocks/>
          </p:cNvSpPr>
          <p:nvPr/>
        </p:nvSpPr>
        <p:spPr>
          <a:xfrm>
            <a:off x="323528" y="2132856"/>
            <a:ext cx="8496944" cy="6480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La reacción transcurre a través de un estado de transición en donde el carbono adopta una hibridación sp</a:t>
            </a:r>
            <a:r>
              <a:rPr lang="es-ES" sz="2400" baseline="30000" dirty="0"/>
              <a:t>2</a:t>
            </a:r>
            <a:r>
              <a:rPr lang="es-ES" sz="2400" dirty="0"/>
              <a:t>: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5588" y="3341281"/>
            <a:ext cx="21602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nucleófilo interactúa con el lóbulo posterior del orbital sp</a:t>
            </a:r>
            <a:r>
              <a:rPr lang="es-ES" baseline="30000" dirty="0"/>
              <a:t>3</a:t>
            </a:r>
            <a:r>
              <a:rPr lang="es-ES" dirty="0"/>
              <a:t> del carbono.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555735" y="277307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Estado de transición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655217" y="5376119"/>
            <a:ext cx="1718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Lóbulo p del carbono sp</a:t>
            </a:r>
            <a:r>
              <a:rPr lang="es-ES" baseline="-25000" dirty="0"/>
              <a:t>2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470670" y="4286207"/>
            <a:ext cx="23762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carbono finalmente adopta la </a:t>
            </a:r>
            <a:r>
              <a:rPr lang="es-ES" dirty="0" err="1"/>
              <a:t>hibridización</a:t>
            </a:r>
            <a:r>
              <a:rPr lang="es-ES" dirty="0"/>
              <a:t> sp</a:t>
            </a:r>
            <a:r>
              <a:rPr lang="es-ES" baseline="30000" dirty="0"/>
              <a:t>3</a:t>
            </a:r>
            <a:r>
              <a:rPr lang="es-ES" dirty="0"/>
              <a:t> al unirse covalentemente con el nucleófilo </a:t>
            </a:r>
          </a:p>
        </p:txBody>
      </p:sp>
      <p:sp>
        <p:nvSpPr>
          <p:cNvPr id="13" name="12 Flecha curvada hacia la derecha"/>
          <p:cNvSpPr/>
          <p:nvPr/>
        </p:nvSpPr>
        <p:spPr>
          <a:xfrm rot="1235769" flipV="1">
            <a:off x="3650444" y="4369112"/>
            <a:ext cx="484200" cy="1175945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" name="14 Flecha izquierda"/>
          <p:cNvSpPr/>
          <p:nvPr/>
        </p:nvSpPr>
        <p:spPr>
          <a:xfrm>
            <a:off x="5894670" y="4484160"/>
            <a:ext cx="504056" cy="25012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Flecha derecha"/>
          <p:cNvSpPr/>
          <p:nvPr/>
        </p:nvSpPr>
        <p:spPr>
          <a:xfrm rot="1102031">
            <a:off x="2193780" y="4226066"/>
            <a:ext cx="864096" cy="25347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izquierda"/>
          <p:cNvSpPr/>
          <p:nvPr/>
        </p:nvSpPr>
        <p:spPr>
          <a:xfrm>
            <a:off x="5905163" y="3645024"/>
            <a:ext cx="504056" cy="25012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CuadroTexto"/>
          <p:cNvSpPr txBox="1"/>
          <p:nvPr/>
        </p:nvSpPr>
        <p:spPr>
          <a:xfrm>
            <a:off x="6470670" y="3308420"/>
            <a:ext cx="15577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grupo saliente queda libre</a:t>
            </a:r>
          </a:p>
        </p:txBody>
      </p:sp>
    </p:spTree>
    <p:extLst>
      <p:ext uri="{BB962C8B-B14F-4D97-AF65-F5344CB8AC3E}">
        <p14:creationId xmlns:p14="http://schemas.microsoft.com/office/powerpoint/2010/main" val="97651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 animBg="1"/>
      <p:bldP spid="15" grpId="0" animBg="1"/>
      <p:bldP spid="16" grpId="0" animBg="1"/>
      <p:bldP spid="14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2 Marcador de contenido"/>
              <p:cNvSpPr txBox="1">
                <a:spLocks/>
              </p:cNvSpPr>
              <p:nvPr/>
            </p:nvSpPr>
            <p:spPr>
              <a:xfrm>
                <a:off x="0" y="260648"/>
                <a:ext cx="9036496" cy="48245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>
                  <a:spcBef>
                    <a:spcPct val="20000"/>
                  </a:spcBef>
                  <a:buFont typeface="Arial" pitchFamily="34" charset="0"/>
                  <a:buChar char="•"/>
                  <a:defRPr sz="3200"/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/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/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/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/>
                </a:lvl5pPr>
                <a:lvl6pPr marL="2514600" indent="-228600">
                  <a:spcBef>
                    <a:spcPct val="20000"/>
                  </a:spcBef>
                  <a:buFont typeface="Arial" pitchFamily="34" charset="0"/>
                  <a:buChar char="•"/>
                  <a:defRPr sz="2000"/>
                </a:lvl6pPr>
                <a:lvl7pPr marL="2971800" indent="-228600">
                  <a:spcBef>
                    <a:spcPct val="20000"/>
                  </a:spcBef>
                  <a:buFont typeface="Arial" pitchFamily="34" charset="0"/>
                  <a:buChar char="•"/>
                  <a:defRPr sz="2000"/>
                </a:lvl7pPr>
                <a:lvl8pPr marL="3429000" indent="-228600">
                  <a:spcBef>
                    <a:spcPct val="20000"/>
                  </a:spcBef>
                  <a:buFont typeface="Arial" pitchFamily="34" charset="0"/>
                  <a:buChar char="•"/>
                  <a:defRPr sz="2000"/>
                </a:lvl8pPr>
                <a:lvl9pPr marL="3886200" indent="-228600">
                  <a:spcBef>
                    <a:spcPct val="20000"/>
                  </a:spcBef>
                  <a:buFont typeface="Arial" pitchFamily="34" charset="0"/>
                  <a:buChar char="•"/>
                  <a:defRPr sz="2000"/>
                </a:lvl9pPr>
              </a:lstStyle>
              <a:p>
                <a:r>
                  <a:rPr lang="es-ES" sz="2400" dirty="0"/>
                  <a:t>La ecuación de velocidad, para estas reacciones, es función de ambos reactivos: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s-ES">
                        <a:latin typeface="Cambria Math"/>
                      </a:rPr>
                      <m:t>𝑣</m:t>
                    </m:r>
                    <m:r>
                      <a:rPr lang="es-ES">
                        <a:latin typeface="Cambria Math"/>
                      </a:rPr>
                      <m:t>=</m:t>
                    </m:r>
                    <m:r>
                      <a:rPr lang="es-ES">
                        <a:latin typeface="Cambria Math"/>
                      </a:rPr>
                      <m:t>𝑘</m:t>
                    </m:r>
                    <m:r>
                      <a:rPr lang="es-ES">
                        <a:latin typeface="Cambria Math"/>
                      </a:rPr>
                      <m:t>∙</m:t>
                    </m:r>
                    <m:d>
                      <m:dPr>
                        <m:begChr m:val="["/>
                        <m:endChr m:val="]"/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ES">
                            <a:latin typeface="Cambria Math"/>
                          </a:rPr>
                          <m:t>𝑁𝑢</m:t>
                        </m:r>
                      </m:e>
                    </m:d>
                    <m:r>
                      <a:rPr lang="es-ES">
                        <a:latin typeface="Cambria Math"/>
                      </a:rPr>
                      <m:t>∙[</m:t>
                    </m:r>
                    <m:r>
                      <a:rPr lang="es-ES">
                        <a:latin typeface="Cambria Math"/>
                      </a:rPr>
                      <m:t>𝑟𝑒𝑎𝑐𝑡𝑖𝑣𝑜</m:t>
                    </m:r>
                    <m:r>
                      <a:rPr lang="es-ES">
                        <a:latin typeface="Cambria Math"/>
                      </a:rPr>
                      <m:t>]</m:t>
                    </m:r>
                  </m:oMath>
                </a14:m>
                <a:endParaRPr lang="es-ES" dirty="0"/>
              </a:p>
              <a:p>
                <a:r>
                  <a:rPr lang="es-ES" sz="2400" dirty="0"/>
                  <a:t>Para el ejemplo anterior la expresión sería: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s-ES" smtClean="0">
                        <a:latin typeface="Cambria Math"/>
                      </a:rPr>
                      <m:t>𝑣</m:t>
                    </m:r>
                    <m:r>
                      <a:rPr lang="es-ES" smtClean="0">
                        <a:latin typeface="Cambria Math"/>
                      </a:rPr>
                      <m:t>=</m:t>
                    </m:r>
                    <m:r>
                      <a:rPr lang="es-ES" smtClean="0">
                        <a:latin typeface="Cambria Math"/>
                      </a:rPr>
                      <m:t>𝑘</m:t>
                    </m:r>
                    <m:r>
                      <a:rPr lang="es-ES" smtClean="0">
                        <a:latin typeface="Cambria Math"/>
                      </a:rPr>
                      <m:t>∙</m:t>
                    </m:r>
                    <m:d>
                      <m:dPr>
                        <m:begChr m:val="["/>
                        <m:endChr m:val="]"/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s-E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b="0" i="1" smtClean="0">
                                <a:latin typeface="Cambria Math"/>
                              </a:rPr>
                              <m:t>𝑂𝐻</m:t>
                            </m:r>
                          </m:e>
                          <m:sup>
                            <m:r>
                              <a:rPr lang="es-ES" b="0" i="1" smtClean="0">
                                <a:latin typeface="Cambria Math"/>
                              </a:rPr>
                              <m:t>−</m:t>
                            </m:r>
                          </m:sup>
                        </m:sSup>
                      </m:e>
                    </m:d>
                    <m:r>
                      <a:rPr lang="es-ES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s-ES">
                        <a:latin typeface="Cambria Math"/>
                      </a:rPr>
                      <m:t>[</m:t>
                    </m:r>
                    <m:r>
                      <a:rPr lang="es-ES" b="0" i="0" smtClean="0">
                        <a:latin typeface="Cambria Math"/>
                      </a:rPr>
                      <m:t>2</m:t>
                    </m:r>
                    <m:r>
                      <a:rPr lang="es-AR" b="0" i="1" smtClean="0">
                        <a:latin typeface="Cambria Math" panose="02040503050406030204" pitchFamily="18" charset="0"/>
                      </a:rPr>
                      <m:t>_</m:t>
                    </m:r>
                    <m:r>
                      <a:rPr lang="es-ES" b="0" i="1" smtClean="0">
                        <a:latin typeface="Cambria Math"/>
                        <a:ea typeface="Cambria Math"/>
                      </a:rPr>
                      <m:t>𝑖𝑜𝑑𝑜𝑏𝑢𝑡𝑎𝑛𝑜</m:t>
                    </m:r>
                    <m:r>
                      <a:rPr lang="es-ES">
                        <a:latin typeface="Cambria Math"/>
                      </a:rPr>
                      <m:t>]</m:t>
                    </m:r>
                  </m:oMath>
                </a14:m>
                <a:endParaRPr lang="es-ES" dirty="0"/>
              </a:p>
              <a:p>
                <a:r>
                  <a:rPr lang="es-ES" sz="2400" dirty="0"/>
                  <a:t>Esta expresión nos indica que la reacción es de 2º orden (1º orden en cada reactivo)</a:t>
                </a:r>
              </a:p>
              <a:p>
                <a:r>
                  <a:rPr lang="es-ES" sz="2400" dirty="0"/>
                  <a:t>De allí reciben el nombre de reacciones de Sustitución </a:t>
                </a:r>
                <a:r>
                  <a:rPr lang="es-ES" sz="2400" dirty="0" err="1"/>
                  <a:t>Nucleofílica</a:t>
                </a:r>
                <a:r>
                  <a:rPr lang="es-ES" sz="2400" dirty="0"/>
                  <a:t> </a:t>
                </a:r>
                <a:r>
                  <a:rPr lang="es-ES" sz="2400" dirty="0" err="1"/>
                  <a:t>Bimolecular</a:t>
                </a:r>
                <a:r>
                  <a:rPr lang="es-ES" sz="2400" dirty="0"/>
                  <a:t> </a:t>
                </a:r>
                <a:r>
                  <a:rPr lang="es-ES" sz="2400" dirty="0" err="1"/>
                  <a:t>ó</a:t>
                </a:r>
                <a:r>
                  <a:rPr lang="es-ES" sz="2400" dirty="0"/>
                  <a:t> S</a:t>
                </a:r>
                <a:r>
                  <a:rPr lang="es-ES" sz="2400" baseline="-25000" dirty="0"/>
                  <a:t>N</a:t>
                </a:r>
                <a:r>
                  <a:rPr lang="es-ES" sz="2400" dirty="0"/>
                  <a:t>2</a:t>
                </a:r>
              </a:p>
              <a:p>
                <a:r>
                  <a:rPr lang="es-ES" sz="2400" dirty="0" err="1"/>
                  <a:t>Bimolecular</a:t>
                </a:r>
                <a:r>
                  <a:rPr lang="es-ES" sz="2400" dirty="0"/>
                  <a:t> significa que son dos las moléculas que determinan la velocidad de reacción; en nuestro caso, nucleófilo y reactivo</a:t>
                </a:r>
              </a:p>
              <a:p>
                <a:pPr lvl="2"/>
                <a:endParaRPr lang="es-ES" dirty="0"/>
              </a:p>
            </p:txBody>
          </p:sp>
        </mc:Choice>
        <mc:Fallback xmlns="">
          <p:sp>
            <p:nvSpPr>
              <p:cNvPr id="4" name="2 Marcador de contenid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60648"/>
                <a:ext cx="9036496" cy="4824536"/>
              </a:xfrm>
              <a:prstGeom prst="rect">
                <a:avLst/>
              </a:prstGeom>
              <a:blipFill>
                <a:blip r:embed="rId2"/>
                <a:stretch>
                  <a:fillRect l="-877" t="-101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4845" y="4797152"/>
            <a:ext cx="3171649" cy="1807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340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4000" dirty="0"/>
              <a:t>Son cuatro los factores que la afectan:</a:t>
            </a:r>
          </a:p>
          <a:p>
            <a:r>
              <a:rPr lang="es-ES" sz="4000" dirty="0">
                <a:solidFill>
                  <a:srgbClr val="FFFF00"/>
                </a:solidFill>
              </a:rPr>
              <a:t>Sustrato</a:t>
            </a:r>
          </a:p>
          <a:p>
            <a:r>
              <a:rPr lang="es-ES" sz="4000" dirty="0">
                <a:solidFill>
                  <a:schemeClr val="tx2">
                    <a:lumMod val="75000"/>
                  </a:schemeClr>
                </a:solidFill>
              </a:rPr>
              <a:t>Nucleófilo</a:t>
            </a:r>
          </a:p>
          <a:p>
            <a:r>
              <a:rPr lang="es-ES" sz="4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Grupo saliente</a:t>
            </a:r>
          </a:p>
          <a:p>
            <a:r>
              <a:rPr lang="es-ES" sz="4000" dirty="0">
                <a:solidFill>
                  <a:srgbClr val="FFC000"/>
                </a:solidFill>
              </a:rPr>
              <a:t>Solvente</a:t>
            </a:r>
          </a:p>
          <a:p>
            <a:pPr marL="0" indent="0">
              <a:buNone/>
            </a:pPr>
            <a:r>
              <a:rPr lang="es-ES" sz="4000" dirty="0">
                <a:solidFill>
                  <a:srgbClr val="FF0000"/>
                </a:solidFill>
              </a:rPr>
              <a:t>Analicemos cómo actúan…</a:t>
            </a: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FACTORES QUE AFECTAN LA VELOCIDAD DE LAS REACCIONES S</a:t>
            </a:r>
            <a:r>
              <a:rPr lang="es-ES" baseline="-25000" dirty="0"/>
              <a:t>N</a:t>
            </a:r>
            <a:r>
              <a:rPr lang="es-E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3123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3352" y="2314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s-ES" sz="4800" dirty="0">
                <a:solidFill>
                  <a:srgbClr val="FFFF00"/>
                </a:solidFill>
              </a:rPr>
              <a:t>El sustrato</a:t>
            </a:r>
            <a:endParaRPr lang="es-ES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9252" y="692696"/>
            <a:ext cx="8229600" cy="1656184"/>
          </a:xfrm>
        </p:spPr>
        <p:txBody>
          <a:bodyPr>
            <a:normAutofit/>
          </a:bodyPr>
          <a:lstStyle/>
          <a:p>
            <a:r>
              <a:rPr lang="es-ES" sz="2400" b="1" i="1" dirty="0"/>
              <a:t>Grado de sustitución</a:t>
            </a:r>
            <a:r>
              <a:rPr lang="es-ES" sz="2400" dirty="0"/>
              <a:t>: el estado de transición requiere un enlace parcial del nucleófilo con el átomo que porta al grupo saliente; entonces, a mayor sustitución, mayor dificultad tendrá el nucleófilo para acceder a ese carbono.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3132164"/>
              </p:ext>
            </p:extLst>
          </p:nvPr>
        </p:nvGraphicFramePr>
        <p:xfrm>
          <a:off x="915178" y="2277218"/>
          <a:ext cx="7073758" cy="864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" name="ChemSketch" r:id="rId3" imgW="5452920" imgH="667440" progId="ACD.ChemSketch.20">
                  <p:embed/>
                </p:oleObj>
              </mc:Choice>
              <mc:Fallback>
                <p:oleObj name="ChemSketch" r:id="rId3" imgW="5452920" imgH="6674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5178" y="2277218"/>
                        <a:ext cx="7073758" cy="86491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956592" y="5260519"/>
            <a:ext cx="7276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Terciario          </a:t>
            </a:r>
            <a:r>
              <a:rPr lang="es-ES" dirty="0" err="1"/>
              <a:t>neopentilo</a:t>
            </a:r>
            <a:r>
              <a:rPr lang="es-ES" dirty="0"/>
              <a:t>              secundario           primario                metilo</a:t>
            </a:r>
          </a:p>
          <a:p>
            <a:pPr algn="ctr"/>
            <a:r>
              <a:rPr lang="es-ES" dirty="0"/>
              <a:t>Velocidades relativas:</a:t>
            </a:r>
          </a:p>
          <a:p>
            <a:r>
              <a:rPr lang="es-ES" dirty="0"/>
              <a:t>    &lt; 1                        1                             500                   40.000              2.000.000</a:t>
            </a:r>
          </a:p>
        </p:txBody>
      </p:sp>
      <p:sp>
        <p:nvSpPr>
          <p:cNvPr id="8" name="7 Flecha derecha"/>
          <p:cNvSpPr/>
          <p:nvPr/>
        </p:nvSpPr>
        <p:spPr>
          <a:xfrm>
            <a:off x="1004160" y="3295372"/>
            <a:ext cx="6984776" cy="576064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REACTIVIDAD S</a:t>
            </a:r>
            <a:r>
              <a:rPr lang="es-ES" baseline="-25000" dirty="0"/>
              <a:t>N</a:t>
            </a:r>
            <a:r>
              <a:rPr lang="es-ES" dirty="0"/>
              <a:t>2 CRECIENTE</a:t>
            </a: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052" y="4000888"/>
            <a:ext cx="1414602" cy="1259631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960" y="4000888"/>
            <a:ext cx="1649247" cy="1259631"/>
          </a:xfrm>
          <a:prstGeom prst="rect">
            <a:avLst/>
          </a:prstGeom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776" y="4000888"/>
            <a:ext cx="1468447" cy="1259631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560" y="4022631"/>
            <a:ext cx="1757495" cy="1237888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76" y="4035232"/>
            <a:ext cx="1303040" cy="1237888"/>
          </a:xfrm>
          <a:prstGeom prst="rect">
            <a:avLst/>
          </a:prstGeom>
        </p:spPr>
      </p:pic>
      <p:sp>
        <p:nvSpPr>
          <p:cNvPr id="16" name="15 Flecha derecha"/>
          <p:cNvSpPr/>
          <p:nvPr/>
        </p:nvSpPr>
        <p:spPr>
          <a:xfrm>
            <a:off x="33829" y="4405923"/>
            <a:ext cx="576064" cy="360040"/>
          </a:xfrm>
          <a:prstGeom prst="rightArrow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3º</a:t>
            </a:r>
          </a:p>
        </p:txBody>
      </p:sp>
      <p:sp>
        <p:nvSpPr>
          <p:cNvPr id="17" name="16 Flecha derecha"/>
          <p:cNvSpPr/>
          <p:nvPr/>
        </p:nvSpPr>
        <p:spPr>
          <a:xfrm rot="19064378">
            <a:off x="6922324" y="4493670"/>
            <a:ext cx="893252" cy="360040"/>
          </a:xfrm>
          <a:prstGeom prst="rightArrow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metilo</a:t>
            </a:r>
          </a:p>
        </p:txBody>
      </p:sp>
      <p:sp>
        <p:nvSpPr>
          <p:cNvPr id="18" name="17 Flecha derecha"/>
          <p:cNvSpPr/>
          <p:nvPr/>
        </p:nvSpPr>
        <p:spPr>
          <a:xfrm>
            <a:off x="3651055" y="4281535"/>
            <a:ext cx="504056" cy="360040"/>
          </a:xfrm>
          <a:prstGeom prst="rightArrow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2º</a:t>
            </a:r>
          </a:p>
        </p:txBody>
      </p:sp>
      <p:sp>
        <p:nvSpPr>
          <p:cNvPr id="19" name="18 Flecha derecha"/>
          <p:cNvSpPr/>
          <p:nvPr/>
        </p:nvSpPr>
        <p:spPr>
          <a:xfrm>
            <a:off x="5482461" y="4630703"/>
            <a:ext cx="504056" cy="360040"/>
          </a:xfrm>
          <a:prstGeom prst="rightArrow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1º</a:t>
            </a:r>
          </a:p>
        </p:txBody>
      </p:sp>
      <p:sp>
        <p:nvSpPr>
          <p:cNvPr id="20" name="19 Flecha derecha"/>
          <p:cNvSpPr/>
          <p:nvPr/>
        </p:nvSpPr>
        <p:spPr>
          <a:xfrm>
            <a:off x="1762022" y="4405923"/>
            <a:ext cx="808032" cy="447787"/>
          </a:xfrm>
          <a:prstGeom prst="rightArrow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Neo.</a:t>
            </a:r>
          </a:p>
        </p:txBody>
      </p:sp>
    </p:spTree>
    <p:extLst>
      <p:ext uri="{BB962C8B-B14F-4D97-AF65-F5344CB8AC3E}">
        <p14:creationId xmlns:p14="http://schemas.microsoft.com/office/powerpoint/2010/main" val="217286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500"/>
                            </p:stCondLst>
                            <p:childTnLst>
                              <p:par>
                                <p:cTn id="45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50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>
                <a:solidFill>
                  <a:schemeClr val="tx2">
                    <a:lumMod val="75000"/>
                  </a:schemeClr>
                </a:solidFill>
              </a:rPr>
              <a:t>Nucleófilo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544616"/>
          </a:xfrm>
        </p:spPr>
        <p:txBody>
          <a:bodyPr>
            <a:noAutofit/>
          </a:bodyPr>
          <a:lstStyle/>
          <a:p>
            <a:pPr algn="just"/>
            <a:r>
              <a:rPr lang="es-ES" dirty="0"/>
              <a:t>Su naturaleza tiene gran efecto sobre la S</a:t>
            </a:r>
            <a:r>
              <a:rPr lang="es-ES" baseline="-25000" dirty="0"/>
              <a:t>N</a:t>
            </a:r>
            <a:r>
              <a:rPr lang="es-ES" dirty="0"/>
              <a:t>2</a:t>
            </a:r>
          </a:p>
          <a:p>
            <a:pPr algn="just"/>
            <a:r>
              <a:rPr lang="es-ES" dirty="0"/>
              <a:t>Pueden ser neutros o con carga negativa.</a:t>
            </a:r>
          </a:p>
          <a:p>
            <a:pPr algn="just"/>
            <a:r>
              <a:rPr lang="es-ES" dirty="0"/>
              <a:t>Si tiene carga negativa el producto será neutro</a:t>
            </a:r>
          </a:p>
          <a:p>
            <a:pPr algn="just"/>
            <a:r>
              <a:rPr lang="es-ES" dirty="0"/>
              <a:t>Si el nucleófilo es neutro, el producto final tendrá carga positiva</a:t>
            </a:r>
          </a:p>
          <a:p>
            <a:pPr algn="just"/>
            <a:r>
              <a:rPr lang="es-ES" dirty="0"/>
              <a:t>No hay vinculaciones muy precisas entre naturaleza del nucleófilo y reactividad.</a:t>
            </a:r>
          </a:p>
          <a:p>
            <a:pPr algn="just"/>
            <a:r>
              <a:rPr lang="es-ES" dirty="0"/>
              <a:t>Se debe a que la </a:t>
            </a:r>
            <a:r>
              <a:rPr lang="es-ES" dirty="0" err="1"/>
              <a:t>nucleofilicidad</a:t>
            </a:r>
            <a:r>
              <a:rPr lang="es-ES" dirty="0"/>
              <a:t> de un átomo o grupo de ellos depende del sustrato, del solvente e incluso de las concentraciones...</a:t>
            </a:r>
          </a:p>
        </p:txBody>
      </p:sp>
    </p:spTree>
    <p:extLst>
      <p:ext uri="{BB962C8B-B14F-4D97-AF65-F5344CB8AC3E}">
        <p14:creationId xmlns:p14="http://schemas.microsoft.com/office/powerpoint/2010/main" val="213916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06090"/>
          </a:xfrm>
        </p:spPr>
        <p:txBody>
          <a:bodyPr>
            <a:normAutofit fontScale="90000"/>
          </a:bodyPr>
          <a:lstStyle/>
          <a:p>
            <a:r>
              <a:rPr lang="es-ES" sz="3200" dirty="0"/>
              <a:t>Pero podemos hacer algunas generalizaciones útiles: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80729"/>
            <a:ext cx="8229600" cy="4665362"/>
          </a:xfrm>
        </p:spPr>
        <p:txBody>
          <a:bodyPr>
            <a:normAutofit/>
          </a:bodyPr>
          <a:lstStyle/>
          <a:p>
            <a:pPr algn="just"/>
            <a:r>
              <a:rPr lang="es-ES" sz="2400" dirty="0" err="1"/>
              <a:t>Nucleofilicidad</a:t>
            </a:r>
            <a:r>
              <a:rPr lang="es-ES" sz="2400" dirty="0"/>
              <a:t> y basicidad aumentan juntas, generalmente: una base siente atracción por protones (positivos) de igual modo que un nucleófilo por un carbono deficiente de electrones (densidad de carga positiva)</a:t>
            </a:r>
          </a:p>
          <a:p>
            <a:pPr algn="just"/>
            <a:r>
              <a:rPr lang="es-ES" sz="2400" dirty="0"/>
              <a:t>La </a:t>
            </a:r>
            <a:r>
              <a:rPr lang="es-ES" sz="2400" dirty="0" err="1"/>
              <a:t>nucleofilicidad</a:t>
            </a:r>
            <a:r>
              <a:rPr lang="es-ES" sz="2400" dirty="0"/>
              <a:t> es común que aumente al bajar en una columna de la tabla periódica. Por </a:t>
            </a:r>
            <a:r>
              <a:rPr lang="es-ES" sz="2400" dirty="0" err="1"/>
              <a:t>ej</a:t>
            </a:r>
            <a:r>
              <a:rPr lang="es-ES" sz="2400" dirty="0"/>
              <a:t>: HS</a:t>
            </a:r>
            <a:r>
              <a:rPr lang="es-ES" sz="2400" baseline="30000" dirty="0"/>
              <a:t>-</a:t>
            </a:r>
            <a:r>
              <a:rPr lang="es-ES" sz="2400" dirty="0"/>
              <a:t> es mejor nucleófilo que HO</a:t>
            </a:r>
            <a:r>
              <a:rPr lang="es-ES" sz="2400" baseline="30000" dirty="0"/>
              <a:t>-</a:t>
            </a:r>
            <a:r>
              <a:rPr lang="es-ES" sz="2400" dirty="0"/>
              <a:t>. Para los halógenos I</a:t>
            </a:r>
            <a:r>
              <a:rPr lang="es-ES" sz="2400" baseline="30000" dirty="0"/>
              <a:t>-</a:t>
            </a:r>
            <a:r>
              <a:rPr lang="es-ES" sz="2400" dirty="0"/>
              <a:t> &gt; Br</a:t>
            </a:r>
            <a:r>
              <a:rPr lang="es-ES" sz="2400" baseline="30000" dirty="0"/>
              <a:t>-</a:t>
            </a:r>
            <a:r>
              <a:rPr lang="es-ES" sz="2400" dirty="0"/>
              <a:t> &gt; Cl</a:t>
            </a:r>
            <a:r>
              <a:rPr lang="es-ES" sz="2400" baseline="30000" dirty="0"/>
              <a:t>-</a:t>
            </a:r>
            <a:r>
              <a:rPr lang="es-ES" sz="2400" dirty="0"/>
              <a:t>. </a:t>
            </a:r>
          </a:p>
          <a:p>
            <a:pPr algn="just"/>
            <a:r>
              <a:rPr lang="es-ES" sz="2400" dirty="0"/>
              <a:t>Los </a:t>
            </a:r>
            <a:r>
              <a:rPr lang="es-ES" sz="2400" dirty="0" err="1"/>
              <a:t>nucleófilos</a:t>
            </a:r>
            <a:r>
              <a:rPr lang="es-ES" sz="2400" dirty="0"/>
              <a:t> con carga suelen ser mejores que los neutros: por </a:t>
            </a:r>
            <a:r>
              <a:rPr lang="es-ES" sz="2400" dirty="0" err="1"/>
              <a:t>ej</a:t>
            </a:r>
            <a:r>
              <a:rPr lang="es-ES" sz="2400" dirty="0"/>
              <a:t>: OH</a:t>
            </a:r>
            <a:r>
              <a:rPr lang="es-ES" sz="2400" baseline="30000" dirty="0"/>
              <a:t>-</a:t>
            </a:r>
            <a:r>
              <a:rPr lang="es-ES" sz="2400" dirty="0"/>
              <a:t> es mejor que H</a:t>
            </a:r>
            <a:r>
              <a:rPr lang="es-ES" sz="2400" baseline="-25000" dirty="0"/>
              <a:t>2</a:t>
            </a:r>
            <a:r>
              <a:rPr lang="es-ES" sz="2400" dirty="0"/>
              <a:t>O y NH</a:t>
            </a:r>
            <a:r>
              <a:rPr lang="es-ES" sz="2400" baseline="-25000" dirty="0"/>
              <a:t>2</a:t>
            </a:r>
            <a:r>
              <a:rPr lang="es-ES" sz="2400" baseline="30000" dirty="0"/>
              <a:t>-</a:t>
            </a:r>
            <a:r>
              <a:rPr lang="es-ES" sz="2400" dirty="0"/>
              <a:t> que NH</a:t>
            </a:r>
            <a:r>
              <a:rPr lang="es-ES" sz="2400" baseline="-25000" dirty="0"/>
              <a:t>3</a:t>
            </a:r>
            <a:r>
              <a:rPr lang="es-ES" sz="2400" dirty="0"/>
              <a:t>. Por eso las reacciones S</a:t>
            </a:r>
            <a:r>
              <a:rPr lang="es-ES" sz="2400" baseline="-25000" dirty="0"/>
              <a:t>N</a:t>
            </a:r>
            <a:r>
              <a:rPr lang="es-ES" sz="2400" dirty="0"/>
              <a:t>2 generalmente se conducen en condiciones alcalinas.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755576" y="5646091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Nu</a:t>
            </a:r>
            <a:r>
              <a:rPr lang="es-ES" dirty="0"/>
              <a:t>:      H</a:t>
            </a:r>
            <a:r>
              <a:rPr lang="es-ES" baseline="-25000" dirty="0"/>
              <a:t>2</a:t>
            </a:r>
            <a:r>
              <a:rPr lang="es-ES" dirty="0"/>
              <a:t>O       CH</a:t>
            </a:r>
            <a:r>
              <a:rPr lang="es-ES" baseline="-25000" dirty="0"/>
              <a:t>3</a:t>
            </a:r>
            <a:r>
              <a:rPr lang="es-ES" dirty="0"/>
              <a:t>CO</a:t>
            </a:r>
            <a:r>
              <a:rPr lang="es-ES" baseline="-25000" dirty="0"/>
              <a:t>2</a:t>
            </a:r>
            <a:r>
              <a:rPr lang="es-ES" baseline="30000" dirty="0"/>
              <a:t>- </a:t>
            </a:r>
            <a:r>
              <a:rPr lang="es-ES" dirty="0"/>
              <a:t>      NH</a:t>
            </a:r>
            <a:r>
              <a:rPr lang="es-ES" baseline="-25000" dirty="0"/>
              <a:t>3</a:t>
            </a:r>
            <a:r>
              <a:rPr lang="es-ES" dirty="0"/>
              <a:t>       Cl</a:t>
            </a:r>
            <a:r>
              <a:rPr lang="es-ES" baseline="30000" dirty="0"/>
              <a:t>-</a:t>
            </a:r>
            <a:r>
              <a:rPr lang="es-ES" dirty="0"/>
              <a:t>        OH</a:t>
            </a:r>
            <a:r>
              <a:rPr lang="es-ES" baseline="30000" dirty="0"/>
              <a:t>-</a:t>
            </a:r>
            <a:r>
              <a:rPr lang="es-ES" dirty="0"/>
              <a:t>         CH</a:t>
            </a:r>
            <a:r>
              <a:rPr lang="es-ES" baseline="-25000" dirty="0"/>
              <a:t>3</a:t>
            </a:r>
            <a:r>
              <a:rPr lang="es-ES" dirty="0"/>
              <a:t>O</a:t>
            </a:r>
            <a:r>
              <a:rPr lang="es-ES" baseline="30000" dirty="0"/>
              <a:t>-</a:t>
            </a:r>
            <a:r>
              <a:rPr lang="es-ES" dirty="0"/>
              <a:t>        I</a:t>
            </a:r>
            <a:r>
              <a:rPr lang="es-ES" baseline="30000" dirty="0"/>
              <a:t>-</a:t>
            </a:r>
            <a:r>
              <a:rPr lang="es-ES" dirty="0"/>
              <a:t>         CN</a:t>
            </a:r>
            <a:r>
              <a:rPr lang="es-ES" baseline="30000" dirty="0"/>
              <a:t>-</a:t>
            </a:r>
            <a:r>
              <a:rPr lang="es-ES" dirty="0"/>
              <a:t>           HS</a:t>
            </a:r>
            <a:r>
              <a:rPr lang="es-ES" baseline="30000" dirty="0"/>
              <a:t>-</a:t>
            </a:r>
            <a:endParaRPr lang="es-ES" dirty="0"/>
          </a:p>
        </p:txBody>
      </p:sp>
      <p:sp>
        <p:nvSpPr>
          <p:cNvPr id="5" name="4 Flecha derecha"/>
          <p:cNvSpPr/>
          <p:nvPr/>
        </p:nvSpPr>
        <p:spPr>
          <a:xfrm>
            <a:off x="1496604" y="4984362"/>
            <a:ext cx="6840760" cy="70492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FF0000"/>
                </a:solidFill>
              </a:rPr>
              <a:t>Orden creciente de </a:t>
            </a:r>
            <a:r>
              <a:rPr lang="es-ES" b="1" dirty="0" err="1">
                <a:solidFill>
                  <a:srgbClr val="FF0000"/>
                </a:solidFill>
              </a:rPr>
              <a:t>nucleofilicidad</a:t>
            </a:r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96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2695</TotalTime>
  <Words>1984</Words>
  <Application>Microsoft Office PowerPoint</Application>
  <PresentationFormat>Presentación en pantalla (4:3)</PresentationFormat>
  <Paragraphs>237</Paragraphs>
  <Slides>29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29</vt:i4>
      </vt:variant>
    </vt:vector>
  </HeadingPairs>
  <TitlesOfParts>
    <vt:vector size="36" baseType="lpstr">
      <vt:lpstr>Arial</vt:lpstr>
      <vt:lpstr>Calibri</vt:lpstr>
      <vt:lpstr>Cambria Math</vt:lpstr>
      <vt:lpstr>Symbol</vt:lpstr>
      <vt:lpstr>Tema de Office</vt:lpstr>
      <vt:lpstr>ChemSketch</vt:lpstr>
      <vt:lpstr>ACD/ChemSketch</vt:lpstr>
      <vt:lpstr>REACCIONES DE SUSTITUCIÓN</vt:lpstr>
      <vt:lpstr>REACCIÓN DE SUSTITUCIÓN O DESPLAZAMIENTO</vt:lpstr>
      <vt:lpstr>Inversión de Walden</vt:lpstr>
      <vt:lpstr>Presentación de PowerPoint</vt:lpstr>
      <vt:lpstr>Presentación de PowerPoint</vt:lpstr>
      <vt:lpstr>FACTORES QUE AFECTAN LA VELOCIDAD DE LAS REACCIONES SN2</vt:lpstr>
      <vt:lpstr>El sustrato</vt:lpstr>
      <vt:lpstr>Nucleófilo</vt:lpstr>
      <vt:lpstr>Pero podemos hacer algunas generalizaciones útiles:</vt:lpstr>
      <vt:lpstr>Grupo saliente</vt:lpstr>
      <vt:lpstr>Solvente</vt:lpstr>
      <vt:lpstr>En resumen: factores que afectan a la SN2</vt:lpstr>
      <vt:lpstr>Efecto de cada factor sobre el diagrama de energía</vt:lpstr>
      <vt:lpstr>Un mecanismo diferente…</vt:lpstr>
      <vt:lpstr>¿Cómo se explica ese resultado?</vt:lpstr>
      <vt:lpstr>Presentación de PowerPoint</vt:lpstr>
      <vt:lpstr>Estereoquímica de las SN1:</vt:lpstr>
      <vt:lpstr>Presentación de PowerPoint</vt:lpstr>
      <vt:lpstr>Factores que afectan a la SN1:</vt:lpstr>
      <vt:lpstr>El grupo Saliente</vt:lpstr>
      <vt:lpstr>El nucleófilo</vt:lpstr>
      <vt:lpstr>El solvente</vt:lpstr>
      <vt:lpstr>Presentación de PowerPoint</vt:lpstr>
      <vt:lpstr>Algunas particularidades:</vt:lpstr>
      <vt:lpstr>Reordenamientos:</vt:lpstr>
      <vt:lpstr>Otro caso; transposición de metilo:</vt:lpstr>
      <vt:lpstr>¿Cuál es el mecanismo?</vt:lpstr>
      <vt:lpstr>Ejemplos de sustituciones nucleofílicas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REACCIONES DE SUSTITUCIÓN</dc:title>
  <dc:creator>Usuario</dc:creator>
  <cp:lastModifiedBy>Edgardo Calandri</cp:lastModifiedBy>
  <cp:revision>218</cp:revision>
  <dcterms:created xsi:type="dcterms:W3CDTF">2013-08-04T23:31:09Z</dcterms:created>
  <dcterms:modified xsi:type="dcterms:W3CDTF">2020-08-12T15:16:02Z</dcterms:modified>
</cp:coreProperties>
</file>