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65" r:id="rId13"/>
    <p:sldId id="267" r:id="rId14"/>
    <p:sldId id="268" r:id="rId15"/>
    <p:sldId id="266" r:id="rId16"/>
    <p:sldId id="269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C662F-3285-4CDF-A136-1FE8821F2DF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321CA-2C07-492A-8025-53D8C2B1FC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472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321CA-2C07-492A-8025-53D8C2B1FC6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051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321CA-2C07-492A-8025-53D8C2B1FC6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30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510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10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62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97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24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16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449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98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29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333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225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09CD-6232-46F0-B400-E061C72E15CD}" type="datetimeFigureOut">
              <a:rPr lang="es-ES" smtClean="0"/>
              <a:t>18/08/2020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31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2448271"/>
          </a:xfrm>
        </p:spPr>
        <p:txBody>
          <a:bodyPr>
            <a:noAutofit/>
          </a:bodyPr>
          <a:lstStyle/>
          <a:p>
            <a:r>
              <a:rPr lang="es-E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REACCIONES DE ELIMINACIÓN</a:t>
            </a:r>
          </a:p>
        </p:txBody>
      </p:sp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07504" y="5445224"/>
            <a:ext cx="6400800" cy="648072"/>
          </a:xfrm>
        </p:spPr>
        <p:txBody>
          <a:bodyPr>
            <a:normAutofit/>
          </a:bodyPr>
          <a:lstStyle/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4173886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</p:spTree>
    <p:extLst>
      <p:ext uri="{BB962C8B-B14F-4D97-AF65-F5344CB8AC3E}">
        <p14:creationId xmlns:p14="http://schemas.microsoft.com/office/powerpoint/2010/main" val="1614229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04" y="3458699"/>
            <a:ext cx="1381581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En estas condiciones sólo se produce 2-menteno, por E2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60362"/>
            <a:ext cx="8579296" cy="850106"/>
          </a:xfrm>
        </p:spPr>
        <p:txBody>
          <a:bodyPr>
            <a:noAutofit/>
          </a:bodyPr>
          <a:lstStyle/>
          <a:p>
            <a:r>
              <a:rPr lang="es-ES" sz="3600" dirty="0"/>
              <a:t>En la E1 se pierde el control </a:t>
            </a:r>
            <a:r>
              <a:rPr lang="es-ES" sz="3600" dirty="0" err="1"/>
              <a:t>estereoquímico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656"/>
          </a:xfrm>
        </p:spPr>
        <p:txBody>
          <a:bodyPr>
            <a:noAutofit/>
          </a:bodyPr>
          <a:lstStyle/>
          <a:p>
            <a:r>
              <a:rPr lang="es-ES" sz="2800" dirty="0"/>
              <a:t>Habíamos visto que la eliminación E2 del cloruro de </a:t>
            </a:r>
            <a:r>
              <a:rPr lang="es-ES" sz="2800" dirty="0" err="1"/>
              <a:t>mentilo</a:t>
            </a:r>
            <a:r>
              <a:rPr lang="es-ES" sz="2800" dirty="0"/>
              <a:t> era </a:t>
            </a:r>
            <a:r>
              <a:rPr lang="es-ES" sz="2800" dirty="0" err="1"/>
              <a:t>estereoespécífica</a:t>
            </a:r>
            <a:r>
              <a:rPr lang="es-ES" sz="2800" dirty="0"/>
              <a:t>: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039990"/>
              </p:ext>
            </p:extLst>
          </p:nvPr>
        </p:nvGraphicFramePr>
        <p:xfrm>
          <a:off x="1803228" y="2312876"/>
          <a:ext cx="45646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1" name="ChemSketch" r:id="rId3" imgW="3709440" imgH="877680" progId="ACD.ChemSketch.20">
                  <p:embed/>
                </p:oleObj>
              </mc:Choice>
              <mc:Fallback>
                <p:oleObj name="ChemSketch" r:id="rId3" imgW="3709440" imgH="877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3228" y="2312876"/>
                        <a:ext cx="4564632" cy="10801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67744"/>
              </p:ext>
            </p:extLst>
          </p:nvPr>
        </p:nvGraphicFramePr>
        <p:xfrm>
          <a:off x="1428750" y="3392996"/>
          <a:ext cx="2155825" cy="294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2" name="ChemSketch" r:id="rId5" imgW="1749600" imgH="2279880" progId="ACD.ChemSketch.20">
                  <p:embed/>
                </p:oleObj>
              </mc:Choice>
              <mc:Fallback>
                <p:oleObj name="ChemSketch" r:id="rId5" imgW="1749600" imgH="22798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8750" y="3392996"/>
                        <a:ext cx="2155825" cy="29456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976499"/>
              </p:ext>
            </p:extLst>
          </p:nvPr>
        </p:nvGraphicFramePr>
        <p:xfrm>
          <a:off x="3700945" y="3314310"/>
          <a:ext cx="4433249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3" name="ChemSketch" r:id="rId7" imgW="3697200" imgH="2462760" progId="ACD.ChemSketch.20">
                  <p:embed/>
                </p:oleObj>
              </mc:Choice>
              <mc:Fallback>
                <p:oleObj name="ChemSketch" r:id="rId7" imgW="3697200" imgH="24627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0945" y="3314310"/>
                        <a:ext cx="4433249" cy="3024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Flecha curvada hacia la derecha"/>
          <p:cNvSpPr/>
          <p:nvPr/>
        </p:nvSpPr>
        <p:spPr>
          <a:xfrm rot="18380461">
            <a:off x="951817" y="4837977"/>
            <a:ext cx="690791" cy="1454846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913650" y="3266918"/>
            <a:ext cx="227396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Pero en estas otras, se forman dos isómeros pues prevalece E1</a:t>
            </a:r>
          </a:p>
        </p:txBody>
      </p:sp>
      <p:sp>
        <p:nvSpPr>
          <p:cNvPr id="11" name="10 Flecha izquierda"/>
          <p:cNvSpPr/>
          <p:nvPr/>
        </p:nvSpPr>
        <p:spPr>
          <a:xfrm rot="19793812">
            <a:off x="4670069" y="4460099"/>
            <a:ext cx="2327877" cy="28986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izquierda"/>
          <p:cNvSpPr/>
          <p:nvPr/>
        </p:nvSpPr>
        <p:spPr>
          <a:xfrm rot="17212338">
            <a:off x="6462262" y="4529158"/>
            <a:ext cx="1068226" cy="36236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9CD830A-7387-492B-ADA4-C8AFE67A69D5}"/>
              </a:ext>
            </a:extLst>
          </p:cNvPr>
          <p:cNvCxnSpPr/>
          <p:nvPr/>
        </p:nvCxnSpPr>
        <p:spPr>
          <a:xfrm>
            <a:off x="3639584" y="3392996"/>
            <a:ext cx="0" cy="2970307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09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F57BE-D606-463C-8CE1-E035C76D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08" y="190789"/>
            <a:ext cx="8856983" cy="1143000"/>
          </a:xfrm>
        </p:spPr>
        <p:txBody>
          <a:bodyPr>
            <a:noAutofit/>
          </a:bodyPr>
          <a:lstStyle/>
          <a:p>
            <a:pPr algn="l"/>
            <a:r>
              <a:rPr lang="es-AR" sz="3600"/>
              <a:t>En E1 el hidrógeno se elimina en la etapa rápida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C6F4D4D-C868-463E-9578-248BDDDA8016}"/>
              </a:ext>
            </a:extLst>
          </p:cNvPr>
          <p:cNvCxnSpPr/>
          <p:nvPr/>
        </p:nvCxnSpPr>
        <p:spPr>
          <a:xfrm>
            <a:off x="755576" y="1772816"/>
            <a:ext cx="0" cy="4032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44542A0-5EBE-4C18-9D3E-DC11AA25492E}"/>
              </a:ext>
            </a:extLst>
          </p:cNvPr>
          <p:cNvCxnSpPr/>
          <p:nvPr/>
        </p:nvCxnSpPr>
        <p:spPr>
          <a:xfrm>
            <a:off x="755576" y="5805264"/>
            <a:ext cx="5976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39AEE489-2ABA-4C58-BE71-E2DDD6C8B61A}"/>
              </a:ext>
            </a:extLst>
          </p:cNvPr>
          <p:cNvSpPr/>
          <p:nvPr/>
        </p:nvSpPr>
        <p:spPr>
          <a:xfrm>
            <a:off x="1943243" y="2646895"/>
            <a:ext cx="1828800" cy="1946215"/>
          </a:xfrm>
          <a:custGeom>
            <a:avLst/>
            <a:gdLst>
              <a:gd name="connsiteX0" fmla="*/ 0 w 1828800"/>
              <a:gd name="connsiteY0" fmla="*/ 1918536 h 1946215"/>
              <a:gd name="connsiteX1" fmla="*/ 506437 w 1828800"/>
              <a:gd name="connsiteY1" fmla="*/ 1707520 h 1946215"/>
              <a:gd name="connsiteX2" fmla="*/ 998806 w 1828800"/>
              <a:gd name="connsiteY2" fmla="*/ 174142 h 1946215"/>
              <a:gd name="connsiteX3" fmla="*/ 1406769 w 1828800"/>
              <a:gd name="connsiteY3" fmla="*/ 75668 h 1946215"/>
              <a:gd name="connsiteX4" fmla="*/ 1533378 w 1828800"/>
              <a:gd name="connsiteY4" fmla="*/ 539902 h 1946215"/>
              <a:gd name="connsiteX5" fmla="*/ 1828800 w 1828800"/>
              <a:gd name="connsiteY5" fmla="*/ 624308 h 194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946215">
                <a:moveTo>
                  <a:pt x="0" y="1918536"/>
                </a:moveTo>
                <a:cubicBezTo>
                  <a:pt x="169984" y="1958394"/>
                  <a:pt x="339969" y="1998252"/>
                  <a:pt x="506437" y="1707520"/>
                </a:cubicBezTo>
                <a:cubicBezTo>
                  <a:pt x="672905" y="1416788"/>
                  <a:pt x="848751" y="446117"/>
                  <a:pt x="998806" y="174142"/>
                </a:cubicBezTo>
                <a:cubicBezTo>
                  <a:pt x="1148861" y="-97833"/>
                  <a:pt x="1317674" y="14708"/>
                  <a:pt x="1406769" y="75668"/>
                </a:cubicBezTo>
                <a:cubicBezTo>
                  <a:pt x="1495864" y="136628"/>
                  <a:pt x="1463040" y="448462"/>
                  <a:pt x="1533378" y="539902"/>
                </a:cubicBezTo>
                <a:cubicBezTo>
                  <a:pt x="1603716" y="631342"/>
                  <a:pt x="1716258" y="627825"/>
                  <a:pt x="1828800" y="62430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id="{AFC112D7-67FA-4A06-815E-D6D32735581A}"/>
              </a:ext>
            </a:extLst>
          </p:cNvPr>
          <p:cNvSpPr/>
          <p:nvPr/>
        </p:nvSpPr>
        <p:spPr>
          <a:xfrm>
            <a:off x="1915108" y="2356144"/>
            <a:ext cx="1885070" cy="1672559"/>
          </a:xfrm>
          <a:custGeom>
            <a:avLst/>
            <a:gdLst>
              <a:gd name="connsiteX0" fmla="*/ 0 w 1885070"/>
              <a:gd name="connsiteY0" fmla="*/ 1618444 h 1672559"/>
              <a:gd name="connsiteX1" fmla="*/ 407963 w 1885070"/>
              <a:gd name="connsiteY1" fmla="*/ 1505902 h 1672559"/>
              <a:gd name="connsiteX2" fmla="*/ 928467 w 1885070"/>
              <a:gd name="connsiteY2" fmla="*/ 225742 h 1672559"/>
              <a:gd name="connsiteX3" fmla="*/ 1378633 w 1885070"/>
              <a:gd name="connsiteY3" fmla="*/ 56930 h 1672559"/>
              <a:gd name="connsiteX4" fmla="*/ 1533378 w 1885070"/>
              <a:gd name="connsiteY4" fmla="*/ 858788 h 1672559"/>
              <a:gd name="connsiteX5" fmla="*/ 1885070 w 1885070"/>
              <a:gd name="connsiteY5" fmla="*/ 915059 h 1672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5070" h="1672559">
                <a:moveTo>
                  <a:pt x="0" y="1618444"/>
                </a:moveTo>
                <a:cubicBezTo>
                  <a:pt x="126609" y="1678231"/>
                  <a:pt x="253219" y="1738019"/>
                  <a:pt x="407963" y="1505902"/>
                </a:cubicBezTo>
                <a:cubicBezTo>
                  <a:pt x="562708" y="1273785"/>
                  <a:pt x="766689" y="467237"/>
                  <a:pt x="928467" y="225742"/>
                </a:cubicBezTo>
                <a:cubicBezTo>
                  <a:pt x="1090245" y="-15753"/>
                  <a:pt x="1277815" y="-48578"/>
                  <a:pt x="1378633" y="56930"/>
                </a:cubicBezTo>
                <a:cubicBezTo>
                  <a:pt x="1479451" y="162438"/>
                  <a:pt x="1448972" y="715766"/>
                  <a:pt x="1533378" y="858788"/>
                </a:cubicBezTo>
                <a:cubicBezTo>
                  <a:pt x="1617784" y="1001810"/>
                  <a:pt x="1751427" y="958434"/>
                  <a:pt x="1885070" y="91505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FB3A5966-E13E-42A9-A804-A31C9D4775BD}"/>
              </a:ext>
            </a:extLst>
          </p:cNvPr>
          <p:cNvSpPr/>
          <p:nvPr/>
        </p:nvSpPr>
        <p:spPr>
          <a:xfrm>
            <a:off x="1999514" y="1939460"/>
            <a:ext cx="1716258" cy="1382107"/>
          </a:xfrm>
          <a:custGeom>
            <a:avLst/>
            <a:gdLst>
              <a:gd name="connsiteX0" fmla="*/ 0 w 1716258"/>
              <a:gd name="connsiteY0" fmla="*/ 1373946 h 1382107"/>
              <a:gd name="connsiteX1" fmla="*/ 379827 w 1716258"/>
              <a:gd name="connsiteY1" fmla="*/ 1191066 h 1382107"/>
              <a:gd name="connsiteX2" fmla="*/ 801858 w 1716258"/>
              <a:gd name="connsiteY2" fmla="*/ 220395 h 1382107"/>
              <a:gd name="connsiteX3" fmla="*/ 1209821 w 1716258"/>
              <a:gd name="connsiteY3" fmla="*/ 79718 h 1382107"/>
              <a:gd name="connsiteX4" fmla="*/ 1463040 w 1716258"/>
              <a:gd name="connsiteY4" fmla="*/ 1233269 h 1382107"/>
              <a:gd name="connsiteX5" fmla="*/ 1716258 w 1716258"/>
              <a:gd name="connsiteY5" fmla="*/ 1331743 h 1382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6258" h="1382107">
                <a:moveTo>
                  <a:pt x="0" y="1373946"/>
                </a:moveTo>
                <a:cubicBezTo>
                  <a:pt x="123092" y="1378635"/>
                  <a:pt x="246184" y="1383324"/>
                  <a:pt x="379827" y="1191066"/>
                </a:cubicBezTo>
                <a:cubicBezTo>
                  <a:pt x="513470" y="998808"/>
                  <a:pt x="663526" y="405620"/>
                  <a:pt x="801858" y="220395"/>
                </a:cubicBezTo>
                <a:cubicBezTo>
                  <a:pt x="940190" y="35170"/>
                  <a:pt x="1099624" y="-89094"/>
                  <a:pt x="1209821" y="79718"/>
                </a:cubicBezTo>
                <a:cubicBezTo>
                  <a:pt x="1320018" y="248530"/>
                  <a:pt x="1378634" y="1024598"/>
                  <a:pt x="1463040" y="1233269"/>
                </a:cubicBezTo>
                <a:cubicBezTo>
                  <a:pt x="1547446" y="1441940"/>
                  <a:pt x="1631852" y="1386841"/>
                  <a:pt x="1716258" y="133174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F589867B-7563-443F-8A67-9C47514D3F8C}"/>
              </a:ext>
            </a:extLst>
          </p:cNvPr>
          <p:cNvSpPr/>
          <p:nvPr/>
        </p:nvSpPr>
        <p:spPr>
          <a:xfrm>
            <a:off x="3661918" y="2731942"/>
            <a:ext cx="2009263" cy="2299901"/>
          </a:xfrm>
          <a:custGeom>
            <a:avLst/>
            <a:gdLst>
              <a:gd name="connsiteX0" fmla="*/ 25719 w 2009263"/>
              <a:gd name="connsiteY0" fmla="*/ 553329 h 2299901"/>
              <a:gd name="connsiteX1" fmla="*/ 25719 w 2009263"/>
              <a:gd name="connsiteY1" fmla="*/ 609599 h 2299901"/>
              <a:gd name="connsiteX2" fmla="*/ 293005 w 2009263"/>
              <a:gd name="connsiteY2" fmla="*/ 539261 h 2299901"/>
              <a:gd name="connsiteX3" fmla="*/ 475885 w 2009263"/>
              <a:gd name="connsiteY3" fmla="*/ 356381 h 2299901"/>
              <a:gd name="connsiteX4" fmla="*/ 560291 w 2009263"/>
              <a:gd name="connsiteY4" fmla="*/ 117230 h 2299901"/>
              <a:gd name="connsiteX5" fmla="*/ 672833 w 2009263"/>
              <a:gd name="connsiteY5" fmla="*/ 18756 h 2299901"/>
              <a:gd name="connsiteX6" fmla="*/ 785374 w 2009263"/>
              <a:gd name="connsiteY6" fmla="*/ 4689 h 2299901"/>
              <a:gd name="connsiteX7" fmla="*/ 968254 w 2009263"/>
              <a:gd name="connsiteY7" fmla="*/ 75027 h 2299901"/>
              <a:gd name="connsiteX8" fmla="*/ 1080796 w 2009263"/>
              <a:gd name="connsiteY8" fmla="*/ 398584 h 2299901"/>
              <a:gd name="connsiteX9" fmla="*/ 1376217 w 2009263"/>
              <a:gd name="connsiteY9" fmla="*/ 2044504 h 2299901"/>
              <a:gd name="connsiteX10" fmla="*/ 2009263 w 2009263"/>
              <a:gd name="connsiteY10" fmla="*/ 2269587 h 2299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9263" h="2299901">
                <a:moveTo>
                  <a:pt x="25719" y="553329"/>
                </a:moveTo>
                <a:cubicBezTo>
                  <a:pt x="3445" y="582636"/>
                  <a:pt x="-18829" y="611944"/>
                  <a:pt x="25719" y="609599"/>
                </a:cubicBezTo>
                <a:cubicBezTo>
                  <a:pt x="70267" y="607254"/>
                  <a:pt x="217977" y="581464"/>
                  <a:pt x="293005" y="539261"/>
                </a:cubicBezTo>
                <a:cubicBezTo>
                  <a:pt x="368033" y="497058"/>
                  <a:pt x="431337" y="426719"/>
                  <a:pt x="475885" y="356381"/>
                </a:cubicBezTo>
                <a:cubicBezTo>
                  <a:pt x="520433" y="286043"/>
                  <a:pt x="527466" y="173501"/>
                  <a:pt x="560291" y="117230"/>
                </a:cubicBezTo>
                <a:cubicBezTo>
                  <a:pt x="593116" y="60959"/>
                  <a:pt x="635319" y="37513"/>
                  <a:pt x="672833" y="18756"/>
                </a:cubicBezTo>
                <a:cubicBezTo>
                  <a:pt x="710347" y="-1"/>
                  <a:pt x="736137" y="-4689"/>
                  <a:pt x="785374" y="4689"/>
                </a:cubicBezTo>
                <a:cubicBezTo>
                  <a:pt x="834611" y="14067"/>
                  <a:pt x="919017" y="9378"/>
                  <a:pt x="968254" y="75027"/>
                </a:cubicBezTo>
                <a:cubicBezTo>
                  <a:pt x="1017491" y="140676"/>
                  <a:pt x="1012802" y="70338"/>
                  <a:pt x="1080796" y="398584"/>
                </a:cubicBezTo>
                <a:cubicBezTo>
                  <a:pt x="1148790" y="726830"/>
                  <a:pt x="1221473" y="1732670"/>
                  <a:pt x="1376217" y="2044504"/>
                </a:cubicBezTo>
                <a:cubicBezTo>
                  <a:pt x="1530961" y="2356338"/>
                  <a:pt x="1770112" y="2312962"/>
                  <a:pt x="2009263" y="226958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5" name="Forma libre: forma 34">
            <a:extLst>
              <a:ext uri="{FF2B5EF4-FFF2-40B4-BE49-F238E27FC236}">
                <a16:creationId xmlns:a16="http://schemas.microsoft.com/office/drawing/2014/main" id="{D4E86C3D-4A02-4CEC-9CD9-1107B1A48CCB}"/>
              </a:ext>
            </a:extLst>
          </p:cNvPr>
          <p:cNvSpPr/>
          <p:nvPr/>
        </p:nvSpPr>
        <p:spPr>
          <a:xfrm>
            <a:off x="3743908" y="2943440"/>
            <a:ext cx="1871003" cy="2506646"/>
          </a:xfrm>
          <a:custGeom>
            <a:avLst/>
            <a:gdLst>
              <a:gd name="connsiteX0" fmla="*/ 0 w 1871003"/>
              <a:gd name="connsiteY0" fmla="*/ 299628 h 2506646"/>
              <a:gd name="connsiteX1" fmla="*/ 323557 w 1871003"/>
              <a:gd name="connsiteY1" fmla="*/ 299628 h 2506646"/>
              <a:gd name="connsiteX2" fmla="*/ 464233 w 1871003"/>
              <a:gd name="connsiteY2" fmla="*/ 130815 h 2506646"/>
              <a:gd name="connsiteX3" fmla="*/ 548640 w 1871003"/>
              <a:gd name="connsiteY3" fmla="*/ 18274 h 2506646"/>
              <a:gd name="connsiteX4" fmla="*/ 661181 w 1871003"/>
              <a:gd name="connsiteY4" fmla="*/ 4206 h 2506646"/>
              <a:gd name="connsiteX5" fmla="*/ 829993 w 1871003"/>
              <a:gd name="connsiteY5" fmla="*/ 60477 h 2506646"/>
              <a:gd name="connsiteX6" fmla="*/ 886264 w 1871003"/>
              <a:gd name="connsiteY6" fmla="*/ 187086 h 2506646"/>
              <a:gd name="connsiteX7" fmla="*/ 942535 w 1871003"/>
              <a:gd name="connsiteY7" fmla="*/ 566914 h 2506646"/>
              <a:gd name="connsiteX8" fmla="*/ 1139483 w 1871003"/>
              <a:gd name="connsiteY8" fmla="*/ 1889277 h 2506646"/>
              <a:gd name="connsiteX9" fmla="*/ 1364566 w 1871003"/>
              <a:gd name="connsiteY9" fmla="*/ 2437917 h 2506646"/>
              <a:gd name="connsiteX10" fmla="*/ 1871003 w 1871003"/>
              <a:gd name="connsiteY10" fmla="*/ 2480120 h 250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71003" h="2506646">
                <a:moveTo>
                  <a:pt x="0" y="299628"/>
                </a:moveTo>
                <a:cubicBezTo>
                  <a:pt x="123092" y="313695"/>
                  <a:pt x="246185" y="327763"/>
                  <a:pt x="323557" y="299628"/>
                </a:cubicBezTo>
                <a:cubicBezTo>
                  <a:pt x="400929" y="271493"/>
                  <a:pt x="426719" y="177707"/>
                  <a:pt x="464233" y="130815"/>
                </a:cubicBezTo>
                <a:cubicBezTo>
                  <a:pt x="501747" y="83923"/>
                  <a:pt x="515815" y="39375"/>
                  <a:pt x="548640" y="18274"/>
                </a:cubicBezTo>
                <a:cubicBezTo>
                  <a:pt x="581465" y="-2827"/>
                  <a:pt x="614289" y="-2828"/>
                  <a:pt x="661181" y="4206"/>
                </a:cubicBezTo>
                <a:cubicBezTo>
                  <a:pt x="708073" y="11240"/>
                  <a:pt x="792479" y="29997"/>
                  <a:pt x="829993" y="60477"/>
                </a:cubicBezTo>
                <a:cubicBezTo>
                  <a:pt x="867507" y="90957"/>
                  <a:pt x="867507" y="102680"/>
                  <a:pt x="886264" y="187086"/>
                </a:cubicBezTo>
                <a:cubicBezTo>
                  <a:pt x="905021" y="271492"/>
                  <a:pt x="942535" y="566914"/>
                  <a:pt x="942535" y="566914"/>
                </a:cubicBezTo>
                <a:cubicBezTo>
                  <a:pt x="984738" y="850613"/>
                  <a:pt x="1069145" y="1577443"/>
                  <a:pt x="1139483" y="1889277"/>
                </a:cubicBezTo>
                <a:cubicBezTo>
                  <a:pt x="1209821" y="2201111"/>
                  <a:pt x="1242646" y="2339443"/>
                  <a:pt x="1364566" y="2437917"/>
                </a:cubicBezTo>
                <a:cubicBezTo>
                  <a:pt x="1486486" y="2536391"/>
                  <a:pt x="1678744" y="2508255"/>
                  <a:pt x="1871003" y="2480120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36" name="Objeto 35">
            <a:extLst>
              <a:ext uri="{FF2B5EF4-FFF2-40B4-BE49-F238E27FC236}">
                <a16:creationId xmlns:a16="http://schemas.microsoft.com/office/drawing/2014/main" id="{481AC429-D27D-4036-9BE7-EBD5F3B38E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936492"/>
              </p:ext>
            </p:extLst>
          </p:nvPr>
        </p:nvGraphicFramePr>
        <p:xfrm>
          <a:off x="971608" y="4333806"/>
          <a:ext cx="915365" cy="583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ChemSketch" r:id="rId3" imgW="543960" imgH="289440" progId="ACD.ChemSketch.20">
                  <p:embed/>
                </p:oleObj>
              </mc:Choice>
              <mc:Fallback>
                <p:oleObj name="ChemSketch" r:id="rId3" imgW="543960" imgH="289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8" y="4333806"/>
                        <a:ext cx="915365" cy="5831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8059640-B9DE-4751-9820-A610F0031D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20772"/>
              </p:ext>
            </p:extLst>
          </p:nvPr>
        </p:nvGraphicFramePr>
        <p:xfrm>
          <a:off x="908826" y="3582062"/>
          <a:ext cx="950795" cy="504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ChemSketch" r:id="rId5" imgW="543960" imgH="289440" progId="ACD.ChemSketch.20">
                  <p:embed/>
                </p:oleObj>
              </mc:Choice>
              <mc:Fallback>
                <p:oleObj name="ChemSketch" r:id="rId5" imgW="543960" imgH="289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8826" y="3582062"/>
                        <a:ext cx="950795" cy="5045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434C0507-F7B1-4C43-B551-BBD5AAA24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686181"/>
              </p:ext>
            </p:extLst>
          </p:nvPr>
        </p:nvGraphicFramePr>
        <p:xfrm>
          <a:off x="971608" y="2848995"/>
          <a:ext cx="890568" cy="534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ChemSketch" r:id="rId7" imgW="480600" imgH="289440" progId="ACD.ChemSketch.20">
                  <p:embed/>
                </p:oleObj>
              </mc:Choice>
              <mc:Fallback>
                <p:oleObj name="ChemSketch" r:id="rId7" imgW="480600" imgH="289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608" y="2848995"/>
                        <a:ext cx="890568" cy="5349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to 39">
            <a:extLst>
              <a:ext uri="{FF2B5EF4-FFF2-40B4-BE49-F238E27FC236}">
                <a16:creationId xmlns:a16="http://schemas.microsoft.com/office/drawing/2014/main" id="{C6BD9351-9B09-4E17-9563-0288D1A900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288966"/>
              </p:ext>
            </p:extLst>
          </p:nvPr>
        </p:nvGraphicFramePr>
        <p:xfrm>
          <a:off x="5643047" y="5221516"/>
          <a:ext cx="782831" cy="538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ChemSketch" r:id="rId9" imgW="462240" imgH="316800" progId="ACD.ChemSketch.20">
                  <p:embed/>
                </p:oleObj>
              </mc:Choice>
              <mc:Fallback>
                <p:oleObj name="ChemSketch" r:id="rId9" imgW="462240" imgH="316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43047" y="5221516"/>
                        <a:ext cx="782831" cy="5380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>
            <a:extLst>
              <a:ext uri="{FF2B5EF4-FFF2-40B4-BE49-F238E27FC236}">
                <a16:creationId xmlns:a16="http://schemas.microsoft.com/office/drawing/2014/main" id="{31ACEFCE-18AB-4B11-AB05-F6F22063B1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738379"/>
              </p:ext>
            </p:extLst>
          </p:nvPr>
        </p:nvGraphicFramePr>
        <p:xfrm>
          <a:off x="5614911" y="4327378"/>
          <a:ext cx="815965" cy="538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ChemSketch" r:id="rId11" imgW="507600" imgH="334800" progId="ACD.ChemSketch.20">
                  <p:embed/>
                </p:oleObj>
              </mc:Choice>
              <mc:Fallback>
                <p:oleObj name="ChemSketch" r:id="rId11" imgW="507600" imgH="334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14911" y="4327378"/>
                        <a:ext cx="815965" cy="5380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to 41">
            <a:extLst>
              <a:ext uri="{FF2B5EF4-FFF2-40B4-BE49-F238E27FC236}">
                <a16:creationId xmlns:a16="http://schemas.microsoft.com/office/drawing/2014/main" id="{C59387AF-C99F-4171-B891-474472C3C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429276"/>
              </p:ext>
            </p:extLst>
          </p:nvPr>
        </p:nvGraphicFramePr>
        <p:xfrm>
          <a:off x="3074639" y="3532565"/>
          <a:ext cx="915365" cy="114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ChemSketch" r:id="rId13" imgW="743400" imgH="977040" progId="ACD.ChemSketch.20">
                  <p:embed/>
                </p:oleObj>
              </mc:Choice>
              <mc:Fallback>
                <p:oleObj name="ChemSketch" r:id="rId13" imgW="743400" imgH="977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74639" y="3532565"/>
                        <a:ext cx="915365" cy="1145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CuadroTexto 42">
            <a:extLst>
              <a:ext uri="{FF2B5EF4-FFF2-40B4-BE49-F238E27FC236}">
                <a16:creationId xmlns:a16="http://schemas.microsoft.com/office/drawing/2014/main" id="{7FC98EC5-F8C9-46B4-ABF3-B68B5C19A8F3}"/>
              </a:ext>
            </a:extLst>
          </p:cNvPr>
          <p:cNvSpPr txBox="1"/>
          <p:nvPr/>
        </p:nvSpPr>
        <p:spPr>
          <a:xfrm>
            <a:off x="6468467" y="439191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/>
              <a:t>18%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E48F73B-2C1D-481E-910F-7A33C7213150}"/>
              </a:ext>
            </a:extLst>
          </p:cNvPr>
          <p:cNvSpPr txBox="1"/>
          <p:nvPr/>
        </p:nvSpPr>
        <p:spPr>
          <a:xfrm>
            <a:off x="6468467" y="526542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/>
              <a:t>82%</a:t>
            </a:r>
          </a:p>
        </p:txBody>
      </p:sp>
      <p:sp>
        <p:nvSpPr>
          <p:cNvPr id="45" name="Globo: flecha hacia abajo 44">
            <a:extLst>
              <a:ext uri="{FF2B5EF4-FFF2-40B4-BE49-F238E27FC236}">
                <a16:creationId xmlns:a16="http://schemas.microsoft.com/office/drawing/2014/main" id="{558FC59A-7FA4-4D7C-A602-09E4CC51C4E2}"/>
              </a:ext>
            </a:extLst>
          </p:cNvPr>
          <p:cNvSpPr/>
          <p:nvPr/>
        </p:nvSpPr>
        <p:spPr>
          <a:xfrm rot="1246890">
            <a:off x="3903150" y="1487026"/>
            <a:ext cx="1869104" cy="124036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El control de la formación de productos es aquí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FC81361E-E38C-4960-B3E9-23FCE78A0797}"/>
              </a:ext>
            </a:extLst>
          </p:cNvPr>
          <p:cNvSpPr/>
          <p:nvPr/>
        </p:nvSpPr>
        <p:spPr>
          <a:xfrm>
            <a:off x="2609216" y="1707403"/>
            <a:ext cx="915364" cy="165725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47" name="Globo: flecha hacia abajo 46">
            <a:extLst>
              <a:ext uri="{FF2B5EF4-FFF2-40B4-BE49-F238E27FC236}">
                <a16:creationId xmlns:a16="http://schemas.microsoft.com/office/drawing/2014/main" id="{0780A755-7D16-4B5A-A2C3-3D7385B7AC76}"/>
              </a:ext>
            </a:extLst>
          </p:cNvPr>
          <p:cNvSpPr/>
          <p:nvPr/>
        </p:nvSpPr>
        <p:spPr>
          <a:xfrm rot="20754149">
            <a:off x="1455743" y="979996"/>
            <a:ext cx="2485879" cy="101419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El carbocatión se forma a distintas velocidades…</a:t>
            </a:r>
          </a:p>
        </p:txBody>
      </p:sp>
      <p:sp>
        <p:nvSpPr>
          <p:cNvPr id="48" name="Globo: flecha hacia arriba 47">
            <a:extLst>
              <a:ext uri="{FF2B5EF4-FFF2-40B4-BE49-F238E27FC236}">
                <a16:creationId xmlns:a16="http://schemas.microsoft.com/office/drawing/2014/main" id="{00F86235-6568-43BB-AED5-2419EE542399}"/>
              </a:ext>
            </a:extLst>
          </p:cNvPr>
          <p:cNvSpPr/>
          <p:nvPr/>
        </p:nvSpPr>
        <p:spPr>
          <a:xfrm>
            <a:off x="2569203" y="4745212"/>
            <a:ext cx="1828777" cy="78775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Pero es el mismo en los tres casos</a:t>
            </a:r>
          </a:p>
        </p:txBody>
      </p:sp>
      <p:sp>
        <p:nvSpPr>
          <p:cNvPr id="49" name="Cerrar llave 48">
            <a:extLst>
              <a:ext uri="{FF2B5EF4-FFF2-40B4-BE49-F238E27FC236}">
                <a16:creationId xmlns:a16="http://schemas.microsoft.com/office/drawing/2014/main" id="{26F0C649-8509-428E-B3AB-428EA649A6B4}"/>
              </a:ext>
            </a:extLst>
          </p:cNvPr>
          <p:cNvSpPr/>
          <p:nvPr/>
        </p:nvSpPr>
        <p:spPr>
          <a:xfrm>
            <a:off x="6835651" y="4239757"/>
            <a:ext cx="441575" cy="1584171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Rectángulo: esquinas redondeadas 49">
            <a:extLst>
              <a:ext uri="{FF2B5EF4-FFF2-40B4-BE49-F238E27FC236}">
                <a16:creationId xmlns:a16="http://schemas.microsoft.com/office/drawing/2014/main" id="{CAC6F3BE-019E-426D-8C5B-3068A35B1B29}"/>
              </a:ext>
            </a:extLst>
          </p:cNvPr>
          <p:cNvSpPr/>
          <p:nvPr/>
        </p:nvSpPr>
        <p:spPr>
          <a:xfrm>
            <a:off x="7380312" y="4391917"/>
            <a:ext cx="1600248" cy="143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Por eso sólo se da el mismo % en los tres casos</a:t>
            </a:r>
          </a:p>
        </p:txBody>
      </p:sp>
      <p:sp>
        <p:nvSpPr>
          <p:cNvPr id="53" name="Flecha: hacia arriba 52">
            <a:extLst>
              <a:ext uri="{FF2B5EF4-FFF2-40B4-BE49-F238E27FC236}">
                <a16:creationId xmlns:a16="http://schemas.microsoft.com/office/drawing/2014/main" id="{BB6FB5BC-7DAA-4640-933E-917E62626654}"/>
              </a:ext>
            </a:extLst>
          </p:cNvPr>
          <p:cNvSpPr/>
          <p:nvPr/>
        </p:nvSpPr>
        <p:spPr>
          <a:xfrm>
            <a:off x="179804" y="2536031"/>
            <a:ext cx="469314" cy="24937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AR"/>
              <a:t>Energía crecinete</a:t>
            </a:r>
          </a:p>
        </p:txBody>
      </p:sp>
      <p:sp>
        <p:nvSpPr>
          <p:cNvPr id="55" name="Flecha: hacia arriba 54">
            <a:extLst>
              <a:ext uri="{FF2B5EF4-FFF2-40B4-BE49-F238E27FC236}">
                <a16:creationId xmlns:a16="http://schemas.microsoft.com/office/drawing/2014/main" id="{063B0BB7-6E00-44A9-91CE-9667CAB74C6E}"/>
              </a:ext>
            </a:extLst>
          </p:cNvPr>
          <p:cNvSpPr/>
          <p:nvPr/>
        </p:nvSpPr>
        <p:spPr>
          <a:xfrm rot="5400000">
            <a:off x="3993667" y="4444269"/>
            <a:ext cx="469314" cy="34063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AR"/>
              <a:t>Coordenadas de reacción</a:t>
            </a:r>
          </a:p>
        </p:txBody>
      </p:sp>
    </p:spTree>
    <p:extLst>
      <p:ext uri="{BB962C8B-B14F-4D97-AF65-F5344CB8AC3E}">
        <p14:creationId xmlns:p14="http://schemas.microsoft.com/office/powerpoint/2010/main" val="221258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32" grpId="0" animBg="1"/>
      <p:bldP spid="35" grpId="0" animBg="1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3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740"/>
            <a:ext cx="8856984" cy="6696744"/>
          </a:xfrm>
        </p:spPr>
        <p:txBody>
          <a:bodyPr>
            <a:noAutofit/>
          </a:bodyPr>
          <a:lstStyle/>
          <a:p>
            <a:pPr algn="just"/>
            <a:r>
              <a:rPr lang="es-ES" sz="2800"/>
              <a:t>El ejemplo del cloruro de metilo </a:t>
            </a:r>
            <a:r>
              <a:rPr lang="es-ES" sz="2800" dirty="0"/>
              <a:t>muestra </a:t>
            </a:r>
            <a:r>
              <a:rPr lang="es-ES" sz="2800"/>
              <a:t>que E1 </a:t>
            </a:r>
            <a:r>
              <a:rPr lang="es-ES" sz="2800" dirty="0"/>
              <a:t>y E2 compiten </a:t>
            </a:r>
            <a:r>
              <a:rPr lang="es-ES" sz="2800"/>
              <a:t>entre si. ¿Cómo infuyen los factores?</a:t>
            </a:r>
            <a:endParaRPr lang="es-ES" sz="2800" dirty="0"/>
          </a:p>
          <a:p>
            <a:pPr algn="just"/>
            <a:r>
              <a:rPr lang="es-ES" sz="2400" i="1" u="sng" dirty="0" err="1"/>
              <a:t>Infuencia</a:t>
            </a:r>
            <a:r>
              <a:rPr lang="es-ES" sz="2400" i="1" u="sng" dirty="0"/>
              <a:t> de la base</a:t>
            </a:r>
            <a:r>
              <a:rPr lang="es-ES" sz="2400" dirty="0"/>
              <a:t>: si es fuerte, prevalece E2 sobre E1, porque sólo en el 1º participa la etapa determinante (comparar ejemplos anteriores)</a:t>
            </a:r>
          </a:p>
          <a:p>
            <a:pPr algn="just"/>
            <a:r>
              <a:rPr lang="es-ES" sz="2400" i="1" u="sng" dirty="0"/>
              <a:t>Influencia del solvente</a:t>
            </a:r>
            <a:r>
              <a:rPr lang="es-ES" sz="2400" dirty="0"/>
              <a:t>: los solventes  polares favorecen E1, por igual motivo que en S</a:t>
            </a:r>
            <a:r>
              <a:rPr lang="es-ES" sz="2400" baseline="-25000" dirty="0"/>
              <a:t>N</a:t>
            </a:r>
            <a:r>
              <a:rPr lang="es-ES" sz="2400" dirty="0"/>
              <a:t>1. En cambio E2 es poco sensible a la polaridad, dado que el </a:t>
            </a:r>
            <a:r>
              <a:rPr lang="es-ES" sz="2400" dirty="0" err="1"/>
              <a:t>Ea</a:t>
            </a:r>
            <a:r>
              <a:rPr lang="es-ES" sz="2400" dirty="0"/>
              <a:t> disminuye la carga neta sobre el carbono.</a:t>
            </a:r>
          </a:p>
          <a:p>
            <a:pPr algn="just"/>
            <a:r>
              <a:rPr lang="es-ES" sz="2400" i="1" u="sng" dirty="0"/>
              <a:t>Influencia del sustrato</a:t>
            </a:r>
            <a:r>
              <a:rPr lang="es-ES" sz="2400" dirty="0"/>
              <a:t>: tanto para E1 como E2 el orden es el mismo: 3º &gt; 2º &gt; 1º (el 1º no experimenta E1)</a:t>
            </a:r>
          </a:p>
          <a:p>
            <a:pPr algn="just"/>
            <a:r>
              <a:rPr lang="es-ES" sz="2400" i="1" u="sng" dirty="0"/>
              <a:t>Orientación de la eliminación</a:t>
            </a:r>
            <a:r>
              <a:rPr lang="es-ES" sz="2400"/>
              <a:t>: para E1 predomina </a:t>
            </a:r>
            <a:r>
              <a:rPr lang="es-ES" sz="2400" dirty="0"/>
              <a:t>el producto </a:t>
            </a:r>
            <a:r>
              <a:rPr lang="es-ES" sz="2400"/>
              <a:t>de Saytzeff; para E2 también, siempre que se cumpla la periplanaridad</a:t>
            </a:r>
            <a:endParaRPr lang="es-ES" sz="2400" dirty="0"/>
          </a:p>
          <a:p>
            <a:pPr algn="just"/>
            <a:r>
              <a:rPr lang="es-ES" sz="2400" i="1" u="sng" dirty="0"/>
              <a:t>Estereoquímica</a:t>
            </a:r>
            <a:r>
              <a:rPr lang="es-ES" sz="2400" dirty="0"/>
              <a:t>: E1 no requiere una específica, sí lo hace E2.</a:t>
            </a:r>
          </a:p>
          <a:p>
            <a:pPr algn="just"/>
            <a:r>
              <a:rPr lang="es-ES" sz="2400" i="1" u="sng" dirty="0"/>
              <a:t>Reordenamientos</a:t>
            </a:r>
            <a:r>
              <a:rPr lang="es-ES" sz="2400" dirty="0"/>
              <a:t>: pueden darse con E1, porque transcurre a través de un </a:t>
            </a:r>
            <a:r>
              <a:rPr lang="es-ES" sz="2400" dirty="0" err="1"/>
              <a:t>carbocatión</a:t>
            </a:r>
            <a:r>
              <a:rPr lang="es-ES" sz="2400" dirty="0"/>
              <a:t>, como en S</a:t>
            </a:r>
            <a:r>
              <a:rPr lang="es-ES" sz="2400" baseline="-25000" dirty="0"/>
              <a:t>N</a:t>
            </a:r>
            <a:r>
              <a:rPr lang="es-E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890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78098"/>
          </a:xfrm>
        </p:spPr>
        <p:txBody>
          <a:bodyPr>
            <a:noAutofit/>
          </a:bodyPr>
          <a:lstStyle/>
          <a:p>
            <a:r>
              <a:rPr lang="es-ES" sz="2800" b="1" dirty="0"/>
              <a:t>¿Cómo predecir el resultado de una reacción </a:t>
            </a:r>
            <a:r>
              <a:rPr lang="es-ES" sz="2800" b="1" dirty="0" err="1"/>
              <a:t>nucleofílica</a:t>
            </a:r>
            <a:r>
              <a:rPr lang="es-ES" sz="2800" b="1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144016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s-ES" sz="2000" dirty="0"/>
              <a:t>Toda base es también un nucleófilo por consiguiente, la eliminación también compite con la sustitución.</a:t>
            </a:r>
          </a:p>
          <a:p>
            <a:r>
              <a:rPr lang="es-ES" sz="2000" dirty="0"/>
              <a:t>Con un buen nucleófilo (CN</a:t>
            </a:r>
            <a:r>
              <a:rPr lang="es-ES" sz="2000" baseline="30000" dirty="0"/>
              <a:t>-</a:t>
            </a:r>
            <a:r>
              <a:rPr lang="es-ES" sz="2000" dirty="0"/>
              <a:t>, RS-, I</a:t>
            </a:r>
            <a:r>
              <a:rPr lang="es-ES" sz="2000" baseline="30000" dirty="0"/>
              <a:t>-</a:t>
            </a:r>
            <a:r>
              <a:rPr lang="es-ES" sz="2000" dirty="0"/>
              <a:t>, NH</a:t>
            </a:r>
            <a:r>
              <a:rPr lang="es-ES" sz="2000" baseline="-25000" dirty="0"/>
              <a:t>3</a:t>
            </a:r>
            <a:r>
              <a:rPr lang="es-ES" sz="2000" dirty="0"/>
              <a:t> o Br</a:t>
            </a:r>
            <a:r>
              <a:rPr lang="es-ES" sz="2000" baseline="30000" dirty="0"/>
              <a:t>-</a:t>
            </a:r>
            <a:r>
              <a:rPr lang="es-ES" sz="2000" dirty="0"/>
              <a:t>) y sustrato primario la reacción irá por SN2 o E2. Este último se favorece si el nucleófilo es impedido, por ej.: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996418"/>
              </p:ext>
            </p:extLst>
          </p:nvPr>
        </p:nvGraphicFramePr>
        <p:xfrm>
          <a:off x="2786881" y="2350153"/>
          <a:ext cx="4578350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" name="ChemSketch" r:id="rId3" imgW="4578120" imgH="1185840" progId="ACD.ChemSketch.20">
                  <p:embed/>
                </p:oleObj>
              </mc:Choice>
              <mc:Fallback>
                <p:oleObj name="ChemSketch" r:id="rId3" imgW="4578120" imgH="1185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86881" y="2350153"/>
                        <a:ext cx="4578350" cy="11858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51520" y="3560207"/>
            <a:ext cx="856895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sz="2000" dirty="0"/>
              <a:t>Si el sustrato es terciario y el nucleófilo es base fuerte, experimentará E2, pero con una base débil se obtendrán mezclas de productos SN1 y E1: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452289"/>
              </p:ext>
            </p:extLst>
          </p:nvPr>
        </p:nvGraphicFramePr>
        <p:xfrm>
          <a:off x="755576" y="4293096"/>
          <a:ext cx="7344816" cy="967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" name="ChemSketch" r:id="rId5" imgW="5111640" imgH="673560" progId="ACD.ChemSketch.20">
                  <p:embed/>
                </p:oleObj>
              </mc:Choice>
              <mc:Fallback>
                <p:oleObj name="ChemSketch" r:id="rId5" imgW="5111640" imgH="673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4293096"/>
                        <a:ext cx="7344816" cy="9671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55852"/>
              </p:ext>
            </p:extLst>
          </p:nvPr>
        </p:nvGraphicFramePr>
        <p:xfrm>
          <a:off x="2987824" y="5373216"/>
          <a:ext cx="5328592" cy="113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3426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Éter </a:t>
                      </a:r>
                      <a:r>
                        <a:rPr lang="es-ES" sz="1400" dirty="0" err="1"/>
                        <a:t>etil</a:t>
                      </a:r>
                      <a:r>
                        <a:rPr lang="es-ES" sz="1400" dirty="0"/>
                        <a:t> ter-butílico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2-metilpropeno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39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s-ES" sz="1400" b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s-ES" sz="1400" b="1" baseline="-250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es-ES" sz="1400" b="1" baseline="300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b="1" baseline="0" dirty="0" err="1">
                          <a:solidFill>
                            <a:srgbClr val="FF0000"/>
                          </a:solidFill>
                        </a:rPr>
                        <a:t>Na</a:t>
                      </a:r>
                      <a:r>
                        <a:rPr lang="es-ES" sz="1400" b="1" baseline="30000" dirty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es-ES" sz="1400" b="1" baseline="0" dirty="0" err="1">
                          <a:solidFill>
                            <a:srgbClr val="FF0000"/>
                          </a:solidFill>
                        </a:rPr>
                        <a:t>EtOH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97%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839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FF0000"/>
                          </a:solidFill>
                        </a:rPr>
                        <a:t>EtOH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 a reflujo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80%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20%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980904"/>
              </p:ext>
            </p:extLst>
          </p:nvPr>
        </p:nvGraphicFramePr>
        <p:xfrm>
          <a:off x="1483757" y="2336070"/>
          <a:ext cx="835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5" name="ChemSketch" r:id="rId7" imgW="835200" imgH="762120" progId="ACD.ChemSketch.20">
                  <p:embed/>
                </p:oleObj>
              </mc:Choice>
              <mc:Fallback>
                <p:oleObj name="ChemSketch" r:id="rId7" imgW="835200" imgH="7621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3757" y="2336070"/>
                        <a:ext cx="835025" cy="76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Flecha izquierda y derecha"/>
          <p:cNvSpPr/>
          <p:nvPr/>
        </p:nvSpPr>
        <p:spPr>
          <a:xfrm rot="838082">
            <a:off x="2305024" y="2795105"/>
            <a:ext cx="2018719" cy="163577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187624" y="3100318"/>
            <a:ext cx="1360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ter-</a:t>
            </a:r>
            <a:r>
              <a:rPr lang="es-AR" dirty="0" err="1"/>
              <a:t>Butóxido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3230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7"/>
            <a:ext cx="8229600" cy="2448272"/>
          </a:xfrm>
        </p:spPr>
        <p:txBody>
          <a:bodyPr>
            <a:normAutofit/>
          </a:bodyPr>
          <a:lstStyle/>
          <a:p>
            <a:r>
              <a:rPr lang="es-ES" sz="2200" dirty="0"/>
              <a:t>Con el grupo saliente en carbono secundario las reacciones son mucho más complejas y difíciles de predecir y es común que se obtengan mezclas.</a:t>
            </a:r>
          </a:p>
          <a:p>
            <a:r>
              <a:rPr lang="es-ES" sz="2200" dirty="0"/>
              <a:t>Con un buen nucleófilo puede darse tanto S</a:t>
            </a:r>
            <a:r>
              <a:rPr lang="es-ES" sz="2200" baseline="-25000" dirty="0"/>
              <a:t>N</a:t>
            </a:r>
            <a:r>
              <a:rPr lang="es-ES" sz="2200" dirty="0"/>
              <a:t>2 como E2. Si es una base débil, prevalecerá el primero, si es base fuerte, la E2 será la reacción predominante.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764760"/>
              </p:ext>
            </p:extLst>
          </p:nvPr>
        </p:nvGraphicFramePr>
        <p:xfrm>
          <a:off x="899592" y="2539546"/>
          <a:ext cx="6120680" cy="1573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4" name="ChemSketch" r:id="rId3" imgW="3959280" imgH="1018080" progId="ACD.ChemSketch.20">
                  <p:embed/>
                </p:oleObj>
              </mc:Choice>
              <mc:Fallback>
                <p:oleObj name="ChemSketch" r:id="rId3" imgW="3959280" imgH="10180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539546"/>
                        <a:ext cx="6120680" cy="15731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730880"/>
              </p:ext>
            </p:extLst>
          </p:nvPr>
        </p:nvGraphicFramePr>
        <p:xfrm>
          <a:off x="1835696" y="4123722"/>
          <a:ext cx="5184576" cy="153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name="ChemSketch" r:id="rId5" imgW="3343680" imgH="987480" progId="ACD.ChemSketch.20">
                  <p:embed/>
                </p:oleObj>
              </mc:Choice>
              <mc:Fallback>
                <p:oleObj name="ChemSketch" r:id="rId5" imgW="3343680" imgH="987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4123722"/>
                        <a:ext cx="5184576" cy="15312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22204" y="3723032"/>
            <a:ext cx="127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BASE DÉBIL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034358" y="5305012"/>
            <a:ext cx="144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BASE FUERTE</a:t>
            </a:r>
          </a:p>
        </p:txBody>
      </p:sp>
      <p:sp>
        <p:nvSpPr>
          <p:cNvPr id="8" name="7 Flecha arriba"/>
          <p:cNvSpPr/>
          <p:nvPr/>
        </p:nvSpPr>
        <p:spPr>
          <a:xfrm>
            <a:off x="2585098" y="3259626"/>
            <a:ext cx="346676" cy="46340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rriba"/>
          <p:cNvSpPr/>
          <p:nvPr/>
        </p:nvSpPr>
        <p:spPr>
          <a:xfrm>
            <a:off x="2758434" y="4877120"/>
            <a:ext cx="346676" cy="46340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51520" y="5654176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200" dirty="0"/>
              <a:t>Las reacciones con carbonos secundarios, </a:t>
            </a:r>
            <a:r>
              <a:rPr lang="es-ES" sz="2200" dirty="0" err="1"/>
              <a:t>alílicos</a:t>
            </a:r>
            <a:r>
              <a:rPr lang="es-ES" sz="2200" dirty="0"/>
              <a:t> o bencílicos también pueden ir por S</a:t>
            </a:r>
            <a:r>
              <a:rPr lang="es-ES" sz="2200" baseline="-25000" dirty="0"/>
              <a:t>N</a:t>
            </a:r>
            <a:r>
              <a:rPr lang="es-ES" sz="2200" dirty="0"/>
              <a:t>1 o E1, cuando se emplean </a:t>
            </a:r>
            <a:r>
              <a:rPr lang="es-ES" sz="2200" dirty="0" err="1"/>
              <a:t>nucleófilos</a:t>
            </a:r>
            <a:r>
              <a:rPr lang="es-ES" sz="2200" dirty="0"/>
              <a:t> poco básicos y solventes próticos</a:t>
            </a:r>
          </a:p>
        </p:txBody>
      </p:sp>
    </p:spTree>
    <p:extLst>
      <p:ext uri="{BB962C8B-B14F-4D97-AF65-F5344CB8AC3E}">
        <p14:creationId xmlns:p14="http://schemas.microsoft.com/office/powerpoint/2010/main" val="279257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7480" y="620688"/>
            <a:ext cx="8229600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/>
              <a:t>Tabla resumen:</a:t>
            </a:r>
          </a:p>
        </p:txBody>
      </p:sp>
      <p:grpSp>
        <p:nvGrpSpPr>
          <p:cNvPr id="7" name="6 Grupo"/>
          <p:cNvGrpSpPr/>
          <p:nvPr/>
        </p:nvGrpSpPr>
        <p:grpSpPr>
          <a:xfrm>
            <a:off x="377630" y="1565067"/>
            <a:ext cx="8369300" cy="3949700"/>
            <a:chOff x="410832" y="2276872"/>
            <a:chExt cx="8369300" cy="3949700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832" y="2276872"/>
              <a:ext cx="8369300" cy="3949700"/>
            </a:xfrm>
            <a:prstGeom prst="rect">
              <a:avLst/>
            </a:prstGeom>
          </p:spPr>
        </p:pic>
        <p:sp>
          <p:nvSpPr>
            <p:cNvPr id="6" name="5 CuadroTexto"/>
            <p:cNvSpPr txBox="1"/>
            <p:nvPr/>
          </p:nvSpPr>
          <p:spPr>
            <a:xfrm>
              <a:off x="411050" y="2636912"/>
              <a:ext cx="16408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/>
                <a:t>Tipo de Sustrato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014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9469" y="2967335"/>
            <a:ext cx="894507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CONTINUAMOS LA SIGUIENTE CLASE</a:t>
            </a:r>
            <a:endParaRPr lang="es-E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93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44616"/>
          </a:xfrm>
        </p:spPr>
        <p:txBody>
          <a:bodyPr>
            <a:noAutofit/>
          </a:bodyPr>
          <a:lstStyle/>
          <a:p>
            <a:pPr algn="just"/>
            <a:r>
              <a:rPr lang="es-ES" sz="3600" dirty="0"/>
              <a:t>En la eliminación, una molécula pierde átomos o grupo de ellos.</a:t>
            </a:r>
          </a:p>
          <a:p>
            <a:pPr algn="just"/>
            <a:r>
              <a:rPr lang="es-ES" sz="3600" dirty="0"/>
              <a:t>En este proceso, se forma generalmente un enlace pi.</a:t>
            </a:r>
          </a:p>
          <a:p>
            <a:pPr algn="just"/>
            <a:r>
              <a:rPr lang="es-ES" sz="3600" dirty="0"/>
              <a:t>Como ya veremos, las reacciones de eliminación son muchas veces competitivas con las de sustitución.</a:t>
            </a:r>
          </a:p>
          <a:p>
            <a:pPr algn="just"/>
            <a:r>
              <a:rPr lang="es-ES" sz="3600" dirty="0"/>
              <a:t>Estudiaremos en qué condiciones se favorecen unas u otras.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30771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318203"/>
              </p:ext>
            </p:extLst>
          </p:nvPr>
        </p:nvGraphicFramePr>
        <p:xfrm>
          <a:off x="4407007" y="2687527"/>
          <a:ext cx="3286652" cy="614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ChemSketch" r:id="rId3" imgW="2020680" imgH="378000" progId="ACD.ChemSketch.20">
                  <p:embed/>
                </p:oleObj>
              </mc:Choice>
              <mc:Fallback>
                <p:oleObj name="ChemSketch" r:id="rId3" imgW="2020680" imgH="378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7007" y="2687527"/>
                        <a:ext cx="3286652" cy="6144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3563888" y="3501008"/>
            <a:ext cx="20608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pPr algn="ctr"/>
            <a:r>
              <a:rPr lang="es-ES" sz="1400" dirty="0"/>
              <a:t>…Mientras que el bromo sale como bromuro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559649"/>
              </p:ext>
            </p:extLst>
          </p:nvPr>
        </p:nvGraphicFramePr>
        <p:xfrm>
          <a:off x="349534" y="1628141"/>
          <a:ext cx="826062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ChemSketch" r:id="rId5" imgW="5931360" imgH="646200" progId="ACD.ChemSketch.20">
                  <p:embed/>
                </p:oleObj>
              </mc:Choice>
              <mc:Fallback>
                <p:oleObj name="ChemSketch" r:id="rId5" imgW="5931360" imgH="6462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534" y="1628141"/>
                        <a:ext cx="8260629" cy="1008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6948265" y="1031310"/>
            <a:ext cx="83621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ES" sz="1400" dirty="0"/>
              <a:t>Y se forma este otro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616733" y="1458556"/>
            <a:ext cx="78420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O de aquí…</a:t>
            </a:r>
            <a:endParaRPr lang="es-AR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59836" y="1398499"/>
            <a:ext cx="78420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De aquí</a:t>
            </a:r>
            <a:endParaRPr lang="es-AR" sz="1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390306" y="2312524"/>
            <a:ext cx="39996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2-buteno (81%)                 1-buteno (19%)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11877" y="2303339"/>
            <a:ext cx="10801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2-bromo -butano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3249" y="4225744"/>
            <a:ext cx="8291265" cy="2586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sz="2400" dirty="0"/>
              <a:t>Podemos observar aquí, que son dos los productos de la eliminación, predominando el que presenta doble enlace interno.</a:t>
            </a:r>
          </a:p>
          <a:p>
            <a:r>
              <a:rPr lang="es-ES" sz="2400" dirty="0"/>
              <a:t>La </a:t>
            </a:r>
            <a:r>
              <a:rPr lang="es-ES" sz="2400" b="1" i="1" dirty="0"/>
              <a:t>regla de </a:t>
            </a:r>
            <a:r>
              <a:rPr lang="es-ES" sz="2400" b="1" i="1" dirty="0" err="1"/>
              <a:t>Zaitsev</a:t>
            </a:r>
            <a:r>
              <a:rPr lang="es-ES" sz="2400" b="1" i="1" dirty="0"/>
              <a:t> </a:t>
            </a:r>
            <a:r>
              <a:rPr lang="es-ES" sz="2400" dirty="0"/>
              <a:t>dice que, en las eliminaciones inducidas por bases, los alquenos más sustituidos predominan sobre los menos sustituidos.</a:t>
            </a:r>
          </a:p>
        </p:txBody>
      </p:sp>
      <p:sp>
        <p:nvSpPr>
          <p:cNvPr id="12" name="11 Flecha circular"/>
          <p:cNvSpPr/>
          <p:nvPr/>
        </p:nvSpPr>
        <p:spPr>
          <a:xfrm rot="21105610" flipH="1">
            <a:off x="2071083" y="1314172"/>
            <a:ext cx="936104" cy="936104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93998" y="981503"/>
            <a:ext cx="50783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El </a:t>
            </a:r>
            <a:r>
              <a:rPr lang="es-ES" dirty="0" err="1"/>
              <a:t>etóxido</a:t>
            </a:r>
            <a:r>
              <a:rPr lang="es-ES" dirty="0"/>
              <a:t> (base fuerte) puede remover un protón... </a:t>
            </a:r>
          </a:p>
        </p:txBody>
      </p:sp>
      <p:sp>
        <p:nvSpPr>
          <p:cNvPr id="14" name="13 Flecha curvada hacia arriba"/>
          <p:cNvSpPr/>
          <p:nvPr/>
        </p:nvSpPr>
        <p:spPr>
          <a:xfrm rot="374135">
            <a:off x="1439942" y="2969206"/>
            <a:ext cx="5524659" cy="1183739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311626" y="1243113"/>
            <a:ext cx="14206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ES" sz="1400" dirty="0"/>
              <a:t>Y se forma este enlace doble</a:t>
            </a:r>
          </a:p>
        </p:txBody>
      </p:sp>
      <p:sp>
        <p:nvSpPr>
          <p:cNvPr id="17" name="16 Flecha doblada"/>
          <p:cNvSpPr/>
          <p:nvPr/>
        </p:nvSpPr>
        <p:spPr>
          <a:xfrm rot="5400000">
            <a:off x="7829337" y="1600430"/>
            <a:ext cx="402263" cy="491988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17 Flecha doblada"/>
          <p:cNvSpPr/>
          <p:nvPr/>
        </p:nvSpPr>
        <p:spPr>
          <a:xfrm rot="5400000" flipV="1">
            <a:off x="4897145" y="1585628"/>
            <a:ext cx="402263" cy="426699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73521" y="232776"/>
            <a:ext cx="8248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Analicemos la siguiente reacción de eliminación:</a:t>
            </a:r>
            <a:endParaRPr lang="es-AR" sz="3200" dirty="0"/>
          </a:p>
        </p:txBody>
      </p:sp>
      <p:sp>
        <p:nvSpPr>
          <p:cNvPr id="3" name="2 Flecha curvada hacia arriba"/>
          <p:cNvSpPr/>
          <p:nvPr/>
        </p:nvSpPr>
        <p:spPr>
          <a:xfrm rot="10647424">
            <a:off x="1034576" y="1304594"/>
            <a:ext cx="2385337" cy="495589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46171" y="2480512"/>
            <a:ext cx="194413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Con el protón forma etanol…</a:t>
            </a:r>
            <a:endParaRPr lang="es-AR" sz="1400" dirty="0"/>
          </a:p>
        </p:txBody>
      </p:sp>
      <p:sp>
        <p:nvSpPr>
          <p:cNvPr id="11" name="10 Flecha derecha"/>
          <p:cNvSpPr/>
          <p:nvPr/>
        </p:nvSpPr>
        <p:spPr>
          <a:xfrm rot="2205013">
            <a:off x="3299816" y="2347120"/>
            <a:ext cx="1706084" cy="16234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27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19" grpId="0" animBg="1"/>
      <p:bldP spid="7" grpId="0" animBg="1"/>
      <p:bldP spid="5" grpId="0" animBg="1"/>
      <p:bldP spid="6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3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039761" y="3964344"/>
            <a:ext cx="20773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Estado de transición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pPr algn="l"/>
            <a:r>
              <a:rPr lang="es-ES" dirty="0"/>
              <a:t>Eliminación E2 (</a:t>
            </a:r>
            <a:r>
              <a:rPr lang="es-ES" dirty="0" err="1"/>
              <a:t>bimolecular</a:t>
            </a:r>
            <a:r>
              <a:rPr lang="es-E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052736"/>
                <a:ext cx="8229600" cy="158417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ES" sz="2400" dirty="0"/>
                  <a:t>A semejanza de la S</a:t>
                </a:r>
                <a:r>
                  <a:rPr lang="es-ES" sz="2400" baseline="-25000" dirty="0"/>
                  <a:t>N</a:t>
                </a:r>
                <a:r>
                  <a:rPr lang="es-ES" sz="2400" dirty="0"/>
                  <a:t>2, la cinética aquí también es de 2º orden:</a:t>
                </a:r>
                <a14:m>
                  <m:oMath xmlns:m="http://schemas.openxmlformats.org/officeDocument/2006/math">
                    <m:r>
                      <a:rPr lang="es-ES" sz="2400" b="0" i="0" smtClean="0">
                        <a:latin typeface="Cambria Math"/>
                      </a:rPr>
                      <m:t>     </m:t>
                    </m:r>
                    <m:r>
                      <a:rPr lang="es-ES" sz="2400" b="0" i="1" smtClean="0">
                        <a:latin typeface="Cambria Math"/>
                      </a:rPr>
                      <m:t>𝑣</m:t>
                    </m:r>
                    <m:r>
                      <a:rPr lang="es-ES" sz="2400" b="0" i="1" smtClean="0">
                        <a:latin typeface="Cambria Math"/>
                      </a:rPr>
                      <m:t>=</m:t>
                    </m:r>
                    <m:r>
                      <a:rPr lang="es-ES" sz="2400" b="0" i="1" smtClean="0">
                        <a:latin typeface="Cambria Math"/>
                      </a:rPr>
                      <m:t>𝑘</m:t>
                    </m:r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𝐵𝑎𝑠𝑒</m:t>
                        </m:r>
                      </m:e>
                    </m:d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𝑠𝑢𝑠𝑡𝑟𝑎𝑡𝑜</m:t>
                        </m:r>
                      </m:e>
                    </m:d>
                  </m:oMath>
                </a14:m>
                <a:endParaRPr lang="es-ES" sz="2400" dirty="0"/>
              </a:p>
              <a:p>
                <a:r>
                  <a:rPr lang="es-ES" sz="2400" dirty="0"/>
                  <a:t>También, al igual que la S</a:t>
                </a:r>
                <a:r>
                  <a:rPr lang="es-ES" sz="2400" baseline="-25000" dirty="0"/>
                  <a:t>N</a:t>
                </a:r>
                <a:r>
                  <a:rPr lang="es-ES" sz="2400" dirty="0"/>
                  <a:t>2, sucede a través de un mecanismo concertado:</a:t>
                </a: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052736"/>
                <a:ext cx="8229600" cy="1584176"/>
              </a:xfrm>
              <a:blipFill rotWithShape="1">
                <a:blip r:embed="rId4"/>
                <a:stretch>
                  <a:fillRect l="-1037" t="-5385" r="-1926" b="-230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205365"/>
              </p:ext>
            </p:extLst>
          </p:nvPr>
        </p:nvGraphicFramePr>
        <p:xfrm>
          <a:off x="274534" y="2516457"/>
          <a:ext cx="8270797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ChemSketch" r:id="rId5" imgW="6546960" imgH="1197720" progId="ACD.ChemSketch.20">
                  <p:embed/>
                </p:oleObj>
              </mc:Choice>
              <mc:Fallback>
                <p:oleObj name="ChemSketch" r:id="rId5" imgW="6546960" imgH="1197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4534" y="2516457"/>
                        <a:ext cx="8270797" cy="15121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Forma libre"/>
          <p:cNvSpPr/>
          <p:nvPr/>
        </p:nvSpPr>
        <p:spPr>
          <a:xfrm>
            <a:off x="767082" y="4333676"/>
            <a:ext cx="7549333" cy="1731611"/>
          </a:xfrm>
          <a:custGeom>
            <a:avLst/>
            <a:gdLst>
              <a:gd name="connsiteX0" fmla="*/ 0 w 1739999"/>
              <a:gd name="connsiteY0" fmla="*/ 829702 h 1134583"/>
              <a:gd name="connsiteX1" fmla="*/ 356259 w 1739999"/>
              <a:gd name="connsiteY1" fmla="*/ 663447 h 1134583"/>
              <a:gd name="connsiteX2" fmla="*/ 534389 w 1739999"/>
              <a:gd name="connsiteY2" fmla="*/ 93432 h 1134583"/>
              <a:gd name="connsiteX3" fmla="*/ 724394 w 1739999"/>
              <a:gd name="connsiteY3" fmla="*/ 22180 h 1134583"/>
              <a:gd name="connsiteX4" fmla="*/ 902524 w 1739999"/>
              <a:gd name="connsiteY4" fmla="*/ 319063 h 1134583"/>
              <a:gd name="connsiteX5" fmla="*/ 1187532 w 1739999"/>
              <a:gd name="connsiteY5" fmla="*/ 1043458 h 1134583"/>
              <a:gd name="connsiteX6" fmla="*/ 1674420 w 1739999"/>
              <a:gd name="connsiteY6" fmla="*/ 1126585 h 1134583"/>
              <a:gd name="connsiteX7" fmla="*/ 1721922 w 1739999"/>
              <a:gd name="connsiteY7" fmla="*/ 1126585 h 1134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9999" h="1134583">
                <a:moveTo>
                  <a:pt x="0" y="829702"/>
                </a:moveTo>
                <a:cubicBezTo>
                  <a:pt x="133597" y="807930"/>
                  <a:pt x="267194" y="786159"/>
                  <a:pt x="356259" y="663447"/>
                </a:cubicBezTo>
                <a:cubicBezTo>
                  <a:pt x="445324" y="540735"/>
                  <a:pt x="473033" y="200310"/>
                  <a:pt x="534389" y="93432"/>
                </a:cubicBezTo>
                <a:cubicBezTo>
                  <a:pt x="595745" y="-13446"/>
                  <a:pt x="663038" y="-15425"/>
                  <a:pt x="724394" y="22180"/>
                </a:cubicBezTo>
                <a:cubicBezTo>
                  <a:pt x="785750" y="59785"/>
                  <a:pt x="825334" y="148850"/>
                  <a:pt x="902524" y="319063"/>
                </a:cubicBezTo>
                <a:cubicBezTo>
                  <a:pt x="979714" y="489276"/>
                  <a:pt x="1058883" y="908871"/>
                  <a:pt x="1187532" y="1043458"/>
                </a:cubicBezTo>
                <a:cubicBezTo>
                  <a:pt x="1316181" y="1178045"/>
                  <a:pt x="1585355" y="1112731"/>
                  <a:pt x="1674420" y="1126585"/>
                </a:cubicBezTo>
                <a:cubicBezTo>
                  <a:pt x="1763485" y="1140439"/>
                  <a:pt x="1742703" y="1133512"/>
                  <a:pt x="1721922" y="1126585"/>
                </a:cubicBezTo>
              </a:path>
            </a:pathLst>
          </a:cu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32 Grupo"/>
          <p:cNvGrpSpPr/>
          <p:nvPr/>
        </p:nvGrpSpPr>
        <p:grpSpPr>
          <a:xfrm>
            <a:off x="58510" y="3984665"/>
            <a:ext cx="432048" cy="2429634"/>
            <a:chOff x="58510" y="3984665"/>
            <a:chExt cx="432048" cy="2429634"/>
          </a:xfrm>
        </p:grpSpPr>
        <p:cxnSp>
          <p:nvCxnSpPr>
            <p:cNvPr id="18" name="17 Conector recto"/>
            <p:cNvCxnSpPr/>
            <p:nvPr/>
          </p:nvCxnSpPr>
          <p:spPr>
            <a:xfrm>
              <a:off x="488750" y="3984665"/>
              <a:ext cx="0" cy="242963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Flecha arriba"/>
            <p:cNvSpPr/>
            <p:nvPr/>
          </p:nvSpPr>
          <p:spPr>
            <a:xfrm>
              <a:off x="58510" y="3984665"/>
              <a:ext cx="432048" cy="2429634"/>
            </a:xfrm>
            <a:prstGeom prst="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>
                  <a:solidFill>
                    <a:schemeClr val="tx1"/>
                  </a:solidFill>
                </a:rPr>
                <a:t>Energía</a:t>
              </a: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490558" y="6414298"/>
            <a:ext cx="7969874" cy="443701"/>
            <a:chOff x="490558" y="6414298"/>
            <a:chExt cx="7969874" cy="443701"/>
          </a:xfrm>
        </p:grpSpPr>
        <p:cxnSp>
          <p:nvCxnSpPr>
            <p:cNvPr id="19" name="18 Conector recto"/>
            <p:cNvCxnSpPr/>
            <p:nvPr/>
          </p:nvCxnSpPr>
          <p:spPr>
            <a:xfrm flipH="1">
              <a:off x="490558" y="6414299"/>
              <a:ext cx="796987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Flecha derecha"/>
            <p:cNvSpPr/>
            <p:nvPr/>
          </p:nvSpPr>
          <p:spPr>
            <a:xfrm>
              <a:off x="556957" y="6414298"/>
              <a:ext cx="7759459" cy="443701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avance de la reacción</a:t>
              </a:r>
            </a:p>
          </p:txBody>
        </p:sp>
      </p:grpSp>
      <p:sp>
        <p:nvSpPr>
          <p:cNvPr id="27" name="26 Flecha abajo"/>
          <p:cNvSpPr/>
          <p:nvPr/>
        </p:nvSpPr>
        <p:spPr>
          <a:xfrm flipH="1">
            <a:off x="6969924" y="4041871"/>
            <a:ext cx="446541" cy="202341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Flecha abajo"/>
          <p:cNvSpPr/>
          <p:nvPr/>
        </p:nvSpPr>
        <p:spPr>
          <a:xfrm flipH="1">
            <a:off x="964353" y="3523649"/>
            <a:ext cx="446541" cy="19959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Abrir llave"/>
          <p:cNvSpPr/>
          <p:nvPr/>
        </p:nvSpPr>
        <p:spPr>
          <a:xfrm rot="16200000">
            <a:off x="6973424" y="2365984"/>
            <a:ext cx="439542" cy="2757178"/>
          </a:xfrm>
          <a:prstGeom prst="leftBrac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48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7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estado de transición tiene una geometría </a:t>
            </a:r>
            <a:r>
              <a:rPr lang="es-ES" b="1" i="1" dirty="0" err="1"/>
              <a:t>antiperiplanar</a:t>
            </a:r>
            <a:endParaRPr lang="es-ES" b="1" i="1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152457"/>
              </p:ext>
            </p:extLst>
          </p:nvPr>
        </p:nvGraphicFramePr>
        <p:xfrm>
          <a:off x="2195736" y="1542311"/>
          <a:ext cx="4244916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ChemSketch" r:id="rId3" imgW="3032640" imgH="1286280" progId="ACD.ChemSketch.20">
                  <p:embed/>
                </p:oleObj>
              </mc:Choice>
              <mc:Fallback>
                <p:oleObj name="ChemSketch" r:id="rId3" imgW="3032640" imgH="1286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1542311"/>
                        <a:ext cx="4244916" cy="18002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95736" y="3333219"/>
            <a:ext cx="157075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b="1" i="1" dirty="0" err="1"/>
              <a:t>Antiperiplanar</a:t>
            </a:r>
            <a:endParaRPr lang="es-ES" b="1" i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929062" y="3356574"/>
            <a:ext cx="152157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b="1" i="1" dirty="0"/>
              <a:t>Sin </a:t>
            </a:r>
            <a:r>
              <a:rPr lang="es-ES" b="1" i="1" dirty="0" err="1"/>
              <a:t>periplanar</a:t>
            </a:r>
            <a:endParaRPr lang="es-ES" b="1" i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6804248" y="1578314"/>
            <a:ext cx="17281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Forma impedida estéricamente</a:t>
            </a:r>
          </a:p>
        </p:txBody>
      </p:sp>
      <p:sp>
        <p:nvSpPr>
          <p:cNvPr id="10" name="9 Elipse"/>
          <p:cNvSpPr/>
          <p:nvPr/>
        </p:nvSpPr>
        <p:spPr>
          <a:xfrm>
            <a:off x="5292080" y="1686327"/>
            <a:ext cx="864096" cy="4303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izquierda"/>
          <p:cNvSpPr/>
          <p:nvPr/>
        </p:nvSpPr>
        <p:spPr>
          <a:xfrm>
            <a:off x="6198604" y="1757464"/>
            <a:ext cx="504056" cy="2880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323528" y="2045496"/>
            <a:ext cx="155770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forma Anti no está impedida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228484" y="3933056"/>
            <a:ext cx="8573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Hay otra razón para la prevalencia del mecanismo </a:t>
            </a:r>
            <a:r>
              <a:rPr lang="es-ES" sz="2400" dirty="0" err="1"/>
              <a:t>antiperiplanar</a:t>
            </a:r>
            <a:r>
              <a:rPr lang="es-ES" sz="2400" dirty="0"/>
              <a:t>:</a:t>
            </a:r>
          </a:p>
        </p:txBody>
      </p:sp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041290"/>
              </p:ext>
            </p:extLst>
          </p:nvPr>
        </p:nvGraphicFramePr>
        <p:xfrm>
          <a:off x="1876294" y="4538737"/>
          <a:ext cx="2088232" cy="2004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ChemSketch" r:id="rId5" imgW="1667160" imgH="1600200" progId="ACD.ChemSketch.20">
                  <p:embed/>
                </p:oleObj>
              </mc:Choice>
              <mc:Fallback>
                <p:oleObj name="ChemSketch" r:id="rId5" imgW="1667160" imgH="16002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6294" y="4538737"/>
                        <a:ext cx="2088232" cy="20047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4173810" y="4538737"/>
            <a:ext cx="3100636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posición anti del grupo saliente, respecto al hidrógeno, deja a los orbitales sigma de uno y otro  en direcciones paralelas, lo que garantiza un traslape efectivo de ambos orbitales</a:t>
            </a:r>
          </a:p>
        </p:txBody>
      </p:sp>
      <p:sp>
        <p:nvSpPr>
          <p:cNvPr id="15" name="14 Elipse"/>
          <p:cNvSpPr/>
          <p:nvPr/>
        </p:nvSpPr>
        <p:spPr>
          <a:xfrm>
            <a:off x="2732440" y="1578314"/>
            <a:ext cx="392687" cy="4303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2732440" y="3019734"/>
            <a:ext cx="392688" cy="4303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Flecha doblada"/>
          <p:cNvSpPr/>
          <p:nvPr/>
        </p:nvSpPr>
        <p:spPr>
          <a:xfrm>
            <a:off x="1635763" y="1686325"/>
            <a:ext cx="1112768" cy="430307"/>
          </a:xfrm>
          <a:prstGeom prst="bentArrow">
            <a:avLst>
              <a:gd name="adj1" fmla="val 29735"/>
              <a:gd name="adj2" fmla="val 25000"/>
              <a:gd name="adj3" fmla="val 35133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8" name="17 Flecha doblada"/>
          <p:cNvSpPr/>
          <p:nvPr/>
        </p:nvSpPr>
        <p:spPr>
          <a:xfrm flipV="1">
            <a:off x="1619672" y="2876858"/>
            <a:ext cx="1112768" cy="481906"/>
          </a:xfrm>
          <a:prstGeom prst="bentArrow">
            <a:avLst>
              <a:gd name="adj1" fmla="val 29735"/>
              <a:gd name="adj2" fmla="val 25000"/>
              <a:gd name="adj3" fmla="val 35133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0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22" grpId="0"/>
      <p:bldP spid="24" grpId="0" animBg="1"/>
      <p:bldP spid="15" grpId="0" animBg="1"/>
      <p:bldP spid="16" grpId="0" animBg="1"/>
      <p:bldP spid="3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71635" y="2767461"/>
            <a:ext cx="119067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/>
              <a:t>(S, S) </a:t>
            </a:r>
            <a:r>
              <a:rPr lang="es-ES" sz="1200" dirty="0"/>
              <a:t>1,2-dibromo-1,2-difeniletano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07691" y="2748171"/>
            <a:ext cx="119067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i="1"/>
              <a:t>Meso</a:t>
            </a:r>
            <a:r>
              <a:rPr lang="es-ES" sz="1200"/>
              <a:t> </a:t>
            </a:r>
            <a:r>
              <a:rPr lang="es-ES" sz="1200" i="1"/>
              <a:t>(S,R) </a:t>
            </a:r>
            <a:r>
              <a:rPr lang="es-ES" sz="1200"/>
              <a:t>1,2-dibromo-1,2-difeniletano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95171" y="36575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Este mecanismo concertado, </a:t>
            </a:r>
            <a:r>
              <a:rPr lang="es-ES" sz="2400" dirty="0" err="1"/>
              <a:t>antiperiplanar</a:t>
            </a:r>
            <a:r>
              <a:rPr lang="es-ES" sz="2400" dirty="0"/>
              <a:t>, determina la estereoquímica del producto final: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308317"/>
              </p:ext>
            </p:extLst>
          </p:nvPr>
        </p:nvGraphicFramePr>
        <p:xfrm>
          <a:off x="418198" y="1232665"/>
          <a:ext cx="3745907" cy="158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ChemSketch" r:id="rId3" imgW="3042000" imgH="1289160" progId="ACD.ChemSketch.20">
                  <p:embed/>
                </p:oleObj>
              </mc:Choice>
              <mc:Fallback>
                <p:oleObj name="ChemSketch" r:id="rId3" imgW="3042000" imgH="1289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8198" y="1232665"/>
                        <a:ext cx="3745907" cy="15875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728207"/>
              </p:ext>
            </p:extLst>
          </p:nvPr>
        </p:nvGraphicFramePr>
        <p:xfrm>
          <a:off x="4328443" y="1232665"/>
          <a:ext cx="4022653" cy="158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ChemSketch" r:id="rId5" imgW="3142440" imgH="1240560" progId="ACD.ChemSketch.20">
                  <p:embed/>
                </p:oleObj>
              </mc:Choice>
              <mc:Fallback>
                <p:oleObj name="ChemSketch" r:id="rId5" imgW="3142440" imgH="1240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28443" y="1232665"/>
                        <a:ext cx="4022653" cy="15875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953578" y="2840503"/>
            <a:ext cx="119067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(E)-1bromo-1,2 </a:t>
            </a:r>
            <a:r>
              <a:rPr lang="es-ES" sz="1200" dirty="0" err="1"/>
              <a:t>difenileteno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136755" y="2843912"/>
            <a:ext cx="119067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(Z)-1bromo-1,2 </a:t>
            </a:r>
            <a:r>
              <a:rPr lang="es-ES" sz="1200" dirty="0" err="1"/>
              <a:t>difenileteno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5259" y="3463023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Otro ejemplo: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90" y="3985845"/>
            <a:ext cx="6700613" cy="222691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89B0945-9989-495E-9798-C48092215137}"/>
              </a:ext>
            </a:extLst>
          </p:cNvPr>
          <p:cNvSpPr txBox="1"/>
          <p:nvPr/>
        </p:nvSpPr>
        <p:spPr>
          <a:xfrm>
            <a:off x="1001250" y="5673100"/>
            <a:ext cx="3327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/>
              <a:t>(2R,3S) 2-bromo, 3-metilpentano</a:t>
            </a:r>
          </a:p>
        </p:txBody>
      </p:sp>
    </p:spTree>
    <p:extLst>
      <p:ext uri="{BB962C8B-B14F-4D97-AF65-F5344CB8AC3E}">
        <p14:creationId xmlns:p14="http://schemas.microsoft.com/office/powerpoint/2010/main" val="290076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2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1ED5A43-A7E7-4AB4-BECA-74E9DE6EC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599834"/>
              </p:ext>
            </p:extLst>
          </p:nvPr>
        </p:nvGraphicFramePr>
        <p:xfrm>
          <a:off x="91011" y="4626123"/>
          <a:ext cx="2028213" cy="1959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0" name="ChemSketch" r:id="rId4" imgW="1169640" imgH="1130760" progId="ACD.ChemSketch.20">
                  <p:embed/>
                </p:oleObj>
              </mc:Choice>
              <mc:Fallback>
                <p:oleObj name="ChemSketch" r:id="rId4" imgW="1169640" imgH="11307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011" y="4626123"/>
                        <a:ext cx="2028213" cy="195941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942099"/>
              </p:ext>
            </p:extLst>
          </p:nvPr>
        </p:nvGraphicFramePr>
        <p:xfrm>
          <a:off x="107504" y="1268761"/>
          <a:ext cx="8620911" cy="1753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1" name="ChemSketch" r:id="rId6" imgW="5961960" imgH="1158120" progId="ACD.ChemSketch.20">
                  <p:embed/>
                </p:oleObj>
              </mc:Choice>
              <mc:Fallback>
                <p:oleObj name="ChemSketch" r:id="rId6" imgW="5961960" imgH="11581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7504" y="1268761"/>
                        <a:ext cx="8620911" cy="17532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" y="116632"/>
            <a:ext cx="9144000" cy="114300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sz="2800" dirty="0"/>
              <a:t>El mecanismo concertado puede prevalecer aún sobre la regla de </a:t>
            </a:r>
            <a:r>
              <a:rPr lang="es-ES" sz="2800" dirty="0" err="1"/>
              <a:t>Zaitsev</a:t>
            </a:r>
            <a:r>
              <a:rPr lang="es-ES" sz="2800" dirty="0"/>
              <a:t>. Veamos el caso del cloruro de </a:t>
            </a:r>
            <a:r>
              <a:rPr lang="es-ES" sz="2800" dirty="0" err="1"/>
              <a:t>mentilo</a:t>
            </a:r>
            <a:r>
              <a:rPr lang="es-ES" sz="2800" dirty="0"/>
              <a:t>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17766"/>
              </p:ext>
            </p:extLst>
          </p:nvPr>
        </p:nvGraphicFramePr>
        <p:xfrm>
          <a:off x="138978" y="3274912"/>
          <a:ext cx="51626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2" name="ChemSketch" r:id="rId8" imgW="2810160" imgH="627840" progId="ACD.ChemSketch.20">
                  <p:embed/>
                </p:oleObj>
              </mc:Choice>
              <mc:Fallback>
                <p:oleObj name="ChemSketch" r:id="rId8" imgW="2810160" imgH="627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8978" y="3274912"/>
                        <a:ext cx="5162696" cy="11521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59632" y="2375681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Hay dos</a:t>
            </a:r>
            <a:r>
              <a:rPr lang="es-ES" dirty="0">
                <a:solidFill>
                  <a:srgbClr val="FF0000"/>
                </a:solidFill>
              </a:rPr>
              <a:t> hidrógenos </a:t>
            </a:r>
            <a:r>
              <a:rPr lang="es-ES" dirty="0" err="1"/>
              <a:t>periplanares</a:t>
            </a:r>
            <a:r>
              <a:rPr lang="es-ES" dirty="0"/>
              <a:t> al cloro: la reacción evoluciona hacia el producto más sustituido (</a:t>
            </a:r>
            <a:r>
              <a:rPr lang="es-ES" dirty="0" err="1"/>
              <a:t>Zaitsev</a:t>
            </a:r>
            <a:r>
              <a:rPr lang="es-ES" dirty="0"/>
              <a:t>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472100" y="3274912"/>
            <a:ext cx="229972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Aquí ningún </a:t>
            </a:r>
            <a:r>
              <a:rPr lang="es-ES" dirty="0">
                <a:solidFill>
                  <a:srgbClr val="00B050"/>
                </a:solidFill>
              </a:rPr>
              <a:t>hidrógeno</a:t>
            </a:r>
            <a:r>
              <a:rPr lang="es-ES" dirty="0"/>
              <a:t> vecino al cloro es </a:t>
            </a:r>
            <a:r>
              <a:rPr lang="es-ES" dirty="0" err="1"/>
              <a:t>periplanar</a:t>
            </a:r>
            <a:r>
              <a:rPr lang="es-ES" dirty="0"/>
              <a:t>: no hay reacción, pero…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155202" y="5939208"/>
            <a:ext cx="640871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El cambio conformacional permite que un </a:t>
            </a:r>
            <a:r>
              <a:rPr lang="es-ES" dirty="0">
                <a:solidFill>
                  <a:srgbClr val="FF0000"/>
                </a:solidFill>
              </a:rPr>
              <a:t>hidrógeno</a:t>
            </a:r>
            <a:r>
              <a:rPr lang="es-ES" dirty="0"/>
              <a:t> sea </a:t>
            </a:r>
            <a:r>
              <a:rPr lang="es-ES" dirty="0" err="1"/>
              <a:t>periplanar</a:t>
            </a:r>
            <a:r>
              <a:rPr lang="es-ES" dirty="0"/>
              <a:t>, pero el producto es anti-</a:t>
            </a:r>
            <a:r>
              <a:rPr lang="es-ES" dirty="0" err="1"/>
              <a:t>Zaitsev</a:t>
            </a:r>
            <a:endParaRPr lang="es-ES" dirty="0"/>
          </a:p>
        </p:txBody>
      </p:sp>
      <p:sp>
        <p:nvSpPr>
          <p:cNvPr id="12" name="11 Elipse"/>
          <p:cNvSpPr/>
          <p:nvPr/>
        </p:nvSpPr>
        <p:spPr>
          <a:xfrm>
            <a:off x="553796" y="2005369"/>
            <a:ext cx="360040" cy="3969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1475656" y="2005369"/>
            <a:ext cx="360040" cy="3969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1953364" y="4078328"/>
            <a:ext cx="360040" cy="3969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913836" y="4078328"/>
            <a:ext cx="360040" cy="3969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493225" y="3562944"/>
            <a:ext cx="360040" cy="3969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313205" y="5290684"/>
            <a:ext cx="360040" cy="4320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336319"/>
              </p:ext>
            </p:extLst>
          </p:nvPr>
        </p:nvGraphicFramePr>
        <p:xfrm>
          <a:off x="2119224" y="4626124"/>
          <a:ext cx="5827910" cy="1186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3" name="ChemSketch" r:id="rId10" imgW="3986640" imgH="810720" progId="ACD.ChemSketch.20">
                  <p:embed/>
                </p:oleObj>
              </mc:Choice>
              <mc:Fallback>
                <p:oleObj name="ChemSketch" r:id="rId10" imgW="3986640" imgH="810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19224" y="4626124"/>
                        <a:ext cx="5827910" cy="11860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Elipse"/>
          <p:cNvSpPr/>
          <p:nvPr/>
        </p:nvSpPr>
        <p:spPr>
          <a:xfrm>
            <a:off x="897146" y="6172479"/>
            <a:ext cx="360040" cy="4320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20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Eliminación E1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2160240"/>
          </a:xfrm>
        </p:spPr>
        <p:txBody>
          <a:bodyPr/>
          <a:lstStyle/>
          <a:p>
            <a:r>
              <a:rPr lang="es-ES" dirty="0"/>
              <a:t>A semejanza de la S</a:t>
            </a:r>
            <a:r>
              <a:rPr lang="es-ES" baseline="-25000" dirty="0"/>
              <a:t>N</a:t>
            </a:r>
            <a:r>
              <a:rPr lang="es-ES" dirty="0"/>
              <a:t>1, el paso determinante de la E1 es la formación del ión </a:t>
            </a:r>
            <a:r>
              <a:rPr lang="es-ES" dirty="0" err="1"/>
              <a:t>carbonio</a:t>
            </a:r>
            <a:endParaRPr lang="es-ES" dirty="0"/>
          </a:p>
          <a:p>
            <a:r>
              <a:rPr lang="es-ES" dirty="0"/>
              <a:t>Sin embargo y a continuación, se elimina un H</a:t>
            </a:r>
            <a:r>
              <a:rPr lang="es-ES" baseline="30000" dirty="0"/>
              <a:t>+</a:t>
            </a:r>
            <a:r>
              <a:rPr lang="es-ES" dirty="0"/>
              <a:t> del carbono vecino al </a:t>
            </a:r>
            <a:r>
              <a:rPr lang="es-ES" dirty="0" err="1"/>
              <a:t>carbocatión</a:t>
            </a:r>
            <a:r>
              <a:rPr lang="es-ES" dirty="0"/>
              <a:t>.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072432"/>
              </p:ext>
            </p:extLst>
          </p:nvPr>
        </p:nvGraphicFramePr>
        <p:xfrm>
          <a:off x="611560" y="3740186"/>
          <a:ext cx="7679766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ChemSketch" r:id="rId3" imgW="6215040" imgH="1398960" progId="ACD.ChemSketch.20">
                  <p:embed/>
                </p:oleObj>
              </mc:Choice>
              <mc:Fallback>
                <p:oleObj name="ChemSketch" r:id="rId3" imgW="6215040" imgH="1398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3740186"/>
                        <a:ext cx="7679766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665077" y="5373216"/>
            <a:ext cx="7920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Etapa lenta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07904" y="5373215"/>
            <a:ext cx="7920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Etapa rápida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5096" y="3353306"/>
            <a:ext cx="12961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1º etapa: pérdida de grupo saliente:</a:t>
            </a:r>
          </a:p>
        </p:txBody>
      </p:sp>
      <p:sp>
        <p:nvSpPr>
          <p:cNvPr id="9" name="8 Flecha curvada hacia la izquierda"/>
          <p:cNvSpPr/>
          <p:nvPr/>
        </p:nvSpPr>
        <p:spPr>
          <a:xfrm rot="310657">
            <a:off x="1403648" y="3896834"/>
            <a:ext cx="288032" cy="1002506"/>
          </a:xfrm>
          <a:prstGeom prst="curvedLeftArrow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995936" y="3408828"/>
            <a:ext cx="129614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2º etapa: una base remueve al protón vecino</a:t>
            </a:r>
          </a:p>
        </p:txBody>
      </p:sp>
      <p:sp>
        <p:nvSpPr>
          <p:cNvPr id="11" name="10 Flecha izquierda"/>
          <p:cNvSpPr/>
          <p:nvPr/>
        </p:nvSpPr>
        <p:spPr>
          <a:xfrm>
            <a:off x="3995936" y="3885882"/>
            <a:ext cx="288032" cy="20608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512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39988"/>
              </p:ext>
            </p:extLst>
          </p:nvPr>
        </p:nvGraphicFramePr>
        <p:xfrm>
          <a:off x="490613" y="3645024"/>
          <a:ext cx="8071987" cy="1448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ChemSketch" r:id="rId3" imgW="4075200" imgH="731520" progId="ACD.ChemSketch.20">
                  <p:embed/>
                </p:oleObj>
              </mc:Choice>
              <mc:Fallback>
                <p:oleObj name="ChemSketch" r:id="rId3" imgW="4075200" imgH="731520" progId="ACD.ChemSketch.20">
                  <p:embed/>
                  <p:pic>
                    <p:nvPicPr>
                      <p:cNvPr id="0" name="3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13" y="3645024"/>
                        <a:ext cx="8071987" cy="14482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9511" y="544670"/>
            <a:ext cx="8784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sz="3200" dirty="0"/>
              <a:t>La etapa determinante de la E1 coincide con la S</a:t>
            </a:r>
            <a:r>
              <a:rPr lang="es-ES" sz="3200" baseline="-25000" dirty="0"/>
              <a:t>N</a:t>
            </a:r>
            <a:r>
              <a:rPr lang="es-ES" sz="3200" dirty="0"/>
              <a:t>1: la formación del </a:t>
            </a:r>
            <a:r>
              <a:rPr lang="es-ES" sz="3200" dirty="0" err="1"/>
              <a:t>carbocatión</a:t>
            </a:r>
            <a:r>
              <a:rPr lang="es-ES" sz="32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3200" dirty="0"/>
              <a:t>Por consiguiente y casi en todos los casos, eliminación y sustitución </a:t>
            </a:r>
            <a:r>
              <a:rPr lang="es-ES" sz="3200" dirty="0" err="1"/>
              <a:t>unimoleculares</a:t>
            </a:r>
            <a:r>
              <a:rPr lang="es-ES" sz="3200" dirty="0"/>
              <a:t> ocurren en simultáneo.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3200" dirty="0"/>
              <a:t>Por ejemplo: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94160" y="5093227"/>
            <a:ext cx="80447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2-cloro-2-metilpropano                                 2-metil-2-propanol            2-metilpropeno</a:t>
            </a:r>
          </a:p>
          <a:p>
            <a:r>
              <a:rPr lang="es-ES" dirty="0"/>
              <a:t>                                                                                       (64% )                                 (36%)</a:t>
            </a:r>
          </a:p>
        </p:txBody>
      </p:sp>
    </p:spTree>
    <p:extLst>
      <p:ext uri="{BB962C8B-B14F-4D97-AF65-F5344CB8AC3E}">
        <p14:creationId xmlns:p14="http://schemas.microsoft.com/office/powerpoint/2010/main" val="353856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994</Words>
  <Application>Microsoft Office PowerPoint</Application>
  <PresentationFormat>Presentación en pantalla (4:3)</PresentationFormat>
  <Paragraphs>99</Paragraphs>
  <Slides>16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Tema de Office</vt:lpstr>
      <vt:lpstr>ChemSketch</vt:lpstr>
      <vt:lpstr>ACD/ChemSketch</vt:lpstr>
      <vt:lpstr>REACCIONES DE ELIMINACIÓN</vt:lpstr>
      <vt:lpstr>Presentación de PowerPoint</vt:lpstr>
      <vt:lpstr>Presentación de PowerPoint</vt:lpstr>
      <vt:lpstr>Eliminación E2 (bimolecular)</vt:lpstr>
      <vt:lpstr>El estado de transición tiene una geometría antiperiplanar</vt:lpstr>
      <vt:lpstr>Presentación de PowerPoint</vt:lpstr>
      <vt:lpstr>El mecanismo concertado puede prevalecer aún sobre la regla de Zaitsev. Veamos el caso del cloruro de mentilo:</vt:lpstr>
      <vt:lpstr>Eliminación E1</vt:lpstr>
      <vt:lpstr>Presentación de PowerPoint</vt:lpstr>
      <vt:lpstr>En la E1 se pierde el control estereoquímico</vt:lpstr>
      <vt:lpstr>En E1 el hidrógeno se elimina en la etapa rápida</vt:lpstr>
      <vt:lpstr>Presentación de PowerPoint</vt:lpstr>
      <vt:lpstr>¿Cómo predecir el resultado de una reacción nucleofílica?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REACCIONES DE ELIMINACIÓN</dc:title>
  <dc:creator>Usuario</dc:creator>
  <cp:lastModifiedBy>Edgardo Calandri</cp:lastModifiedBy>
  <cp:revision>108</cp:revision>
  <dcterms:created xsi:type="dcterms:W3CDTF">2013-08-12T22:28:13Z</dcterms:created>
  <dcterms:modified xsi:type="dcterms:W3CDTF">2020-08-18T20:57:51Z</dcterms:modified>
</cp:coreProperties>
</file>