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3" r:id="rId5"/>
    <p:sldId id="259" r:id="rId6"/>
    <p:sldId id="261" r:id="rId7"/>
    <p:sldId id="258" r:id="rId8"/>
    <p:sldId id="267" r:id="rId9"/>
    <p:sldId id="260" r:id="rId10"/>
    <p:sldId id="264" r:id="rId11"/>
    <p:sldId id="265" r:id="rId12"/>
    <p:sldId id="266"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B1C"/>
    <a:srgbClr val="FEA402"/>
    <a:srgbClr val="FF0000"/>
    <a:srgbClr val="FFC901"/>
    <a:srgbClr val="6C1A00"/>
    <a:srgbClr val="003296"/>
    <a:srgbClr val="1D3A00"/>
    <a:srgbClr val="E39A39"/>
    <a:srgbClr val="5EEC3C"/>
    <a:srgbClr val="FE9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4660"/>
  </p:normalViewPr>
  <p:slideViewPr>
    <p:cSldViewPr>
      <p:cViewPr varScale="1">
        <p:scale>
          <a:sx n="83" d="100"/>
          <a:sy n="83" d="100"/>
        </p:scale>
        <p:origin x="84" y="60"/>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8965" y="1044700"/>
            <a:ext cx="8246070" cy="1641579"/>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448965" y="2877160"/>
            <a:ext cx="8246071" cy="458115"/>
          </a:xfrm>
        </p:spPr>
        <p:txBody>
          <a:bodyPr>
            <a:normAutofit/>
          </a:bodyPr>
          <a:lstStyle>
            <a:lvl1pPr marL="0" indent="0" algn="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pic>
        <p:nvPicPr>
          <p:cNvPr id="7" name="Picture 6" descr="E:\websites\free-power-point-templates\2012\logos.png">
            <a:extLst>
              <a:ext uri="{FF2B5EF4-FFF2-40B4-BE49-F238E27FC236}">
                <a16:creationId xmlns:a16="http://schemas.microsoft.com/office/drawing/2014/main" id="{7B0B0E9A-D63D-433D-99D5-54C69198A2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281175"/>
            <a:ext cx="8246070" cy="458116"/>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044700"/>
            <a:ext cx="8246070" cy="3817625"/>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4130" y="281175"/>
            <a:ext cx="6108200" cy="572644"/>
          </a:xfrm>
        </p:spPr>
        <p:txBody>
          <a:bodyPr>
            <a:normAutofit/>
          </a:bodyPr>
          <a:lstStyle>
            <a:lvl1pPr algn="r">
              <a:defRPr sz="360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434130" y="1082877"/>
            <a:ext cx="6108200" cy="3625589"/>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093365" cy="610820"/>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80" y="1488533"/>
            <a:ext cx="4040188"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80" y="1960930"/>
            <a:ext cx="4040188" cy="2276294"/>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1" y="1488533"/>
            <a:ext cx="4041775"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1" y="1960930"/>
            <a:ext cx="4041775" cy="2276294"/>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8/19/2020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8/19/2020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‹Nº›</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8/19/2020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‹Nº›</a:t>
            </a:fld>
            <a:endParaRPr lang="en-US"/>
          </a:p>
        </p:txBody>
      </p:sp>
      <p:sp>
        <p:nvSpPr>
          <p:cNvPr id="7" name="TextBox 6">
            <a:extLst>
              <a:ext uri="{FF2B5EF4-FFF2-40B4-BE49-F238E27FC236}">
                <a16:creationId xmlns:a16="http://schemas.microsoft.com/office/drawing/2014/main" id="{99EB1D00-E60D-4E76-A64B-75B078717213}"/>
              </a:ext>
            </a:extLst>
          </p:cNvPr>
          <p:cNvSpPr txBox="1"/>
          <p:nvPr userDrawn="1"/>
        </p:nvSpPr>
        <p:spPr>
          <a:xfrm>
            <a:off x="-9150" y="5213747"/>
            <a:ext cx="8389625" cy="523220"/>
          </a:xfrm>
          <a:prstGeom prst="rect">
            <a:avLst/>
          </a:prstGeom>
          <a:noFill/>
        </p:spPr>
        <p:txBody>
          <a:bodyPr wrap="square" rtlCol="0">
            <a:spAutoFit/>
          </a:body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slideLayout" Target="../slideLayouts/slideLayout6.xml"/><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670" y="1197405"/>
            <a:ext cx="7940660" cy="1488873"/>
          </a:xfrm>
        </p:spPr>
        <p:txBody>
          <a:bodyPr>
            <a:normAutofit/>
          </a:bodyPr>
          <a:lstStyle/>
          <a:p>
            <a:r>
              <a:rPr lang="en-US" dirty="0" smtClean="0"/>
              <a:t>QUIMICA ORGANICA II</a:t>
            </a:r>
            <a:br>
              <a:rPr lang="en-US" dirty="0" smtClean="0"/>
            </a:br>
            <a:r>
              <a:rPr lang="en-US" dirty="0" smtClean="0"/>
              <a:t>LABORATORIO</a:t>
            </a:r>
            <a:endParaRPr lang="en-US" dirty="0"/>
          </a:p>
        </p:txBody>
      </p:sp>
      <p:sp>
        <p:nvSpPr>
          <p:cNvPr id="3" name="Subtitle 2"/>
          <p:cNvSpPr>
            <a:spLocks noGrp="1"/>
          </p:cNvSpPr>
          <p:nvPr>
            <p:ph type="subTitle" idx="1"/>
          </p:nvPr>
        </p:nvSpPr>
        <p:spPr>
          <a:xfrm>
            <a:off x="754375" y="3487980"/>
            <a:ext cx="7940661" cy="610820"/>
          </a:xfrm>
        </p:spPr>
        <p:txBody>
          <a:bodyPr>
            <a:normAutofit/>
          </a:bodyPr>
          <a:lstStyle/>
          <a:p>
            <a:r>
              <a:rPr lang="en-US" dirty="0" smtClean="0"/>
              <a:t>LABORATORIO Nº1: </a:t>
            </a:r>
            <a:r>
              <a:rPr lang="en-US" dirty="0" err="1" smtClean="0"/>
              <a:t>Extracción</a:t>
            </a:r>
            <a:endParaRPr lang="en-US" dirty="0"/>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1425" y="658205"/>
            <a:ext cx="609600" cy="609600"/>
          </a:xfrm>
          <a:prstGeom prst="rect">
            <a:avLst/>
          </a:prstGeom>
        </p:spPr>
      </p:pic>
      <p:pic>
        <p:nvPicPr>
          <p:cNvPr id="5"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63920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09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Equipo de extracción</a:t>
            </a:r>
            <a:endParaRPr lang="es-ES" dirty="0"/>
          </a:p>
        </p:txBody>
      </p:sp>
      <p:sp>
        <p:nvSpPr>
          <p:cNvPr id="3" name="Rectángulo 2"/>
          <p:cNvSpPr/>
          <p:nvPr/>
        </p:nvSpPr>
        <p:spPr>
          <a:xfrm>
            <a:off x="143555" y="1655520"/>
            <a:ext cx="8856890" cy="2554545"/>
          </a:xfrm>
          <a:prstGeom prst="rect">
            <a:avLst/>
          </a:prstGeom>
        </p:spPr>
        <p:txBody>
          <a:bodyPr wrap="square">
            <a:spAutoFit/>
          </a:bodyPr>
          <a:lstStyle/>
          <a:p>
            <a:pPr algn="just"/>
            <a:r>
              <a:rPr lang="es-ES" sz="2000" dirty="0">
                <a:latin typeface="+mj-lt"/>
              </a:rPr>
              <a:t>En extracción </a:t>
            </a:r>
            <a:r>
              <a:rPr lang="es-ES" sz="2000" dirty="0" smtClean="0">
                <a:latin typeface="+mj-lt"/>
              </a:rPr>
              <a:t>líquido-líquido, </a:t>
            </a:r>
            <a:r>
              <a:rPr lang="es-ES" sz="2000" dirty="0">
                <a:latin typeface="+mj-lt"/>
              </a:rPr>
              <a:t>es </a:t>
            </a:r>
            <a:r>
              <a:rPr lang="es-ES" sz="2000" dirty="0" smtClean="0">
                <a:latin typeface="+mj-lt"/>
              </a:rPr>
              <a:t>preciso poner </a:t>
            </a:r>
            <a:r>
              <a:rPr lang="es-ES" sz="2000" dirty="0">
                <a:latin typeface="+mj-lt"/>
              </a:rPr>
              <a:t>en buen contacto </a:t>
            </a:r>
            <a:r>
              <a:rPr lang="es-ES" sz="2000" dirty="0" smtClean="0">
                <a:latin typeface="+mj-lt"/>
              </a:rPr>
              <a:t>las dos </a:t>
            </a:r>
            <a:r>
              <a:rPr lang="es-ES" sz="2000" dirty="0">
                <a:latin typeface="+mj-lt"/>
              </a:rPr>
              <a:t>fases para permitir la transferencia de </a:t>
            </a:r>
            <a:r>
              <a:rPr lang="es-ES" sz="2000" dirty="0" smtClean="0">
                <a:latin typeface="+mj-lt"/>
              </a:rPr>
              <a:t>materia. Algunas dificultades se presentan cuando  las </a:t>
            </a:r>
            <a:r>
              <a:rPr lang="es-ES" sz="2000" dirty="0">
                <a:latin typeface="+mj-lt"/>
              </a:rPr>
              <a:t>dos fases tienen densidades </a:t>
            </a:r>
            <a:r>
              <a:rPr lang="es-ES" sz="2000" dirty="0" smtClean="0">
                <a:latin typeface="+mj-lt"/>
              </a:rPr>
              <a:t>comparables, de </a:t>
            </a:r>
            <a:r>
              <a:rPr lang="es-ES" sz="2000" dirty="0">
                <a:latin typeface="+mj-lt"/>
              </a:rPr>
              <a:t>forma que la energía disponible para mezcla y separación (si se </a:t>
            </a:r>
            <a:r>
              <a:rPr lang="es-ES" sz="2000" dirty="0" smtClean="0">
                <a:latin typeface="+mj-lt"/>
              </a:rPr>
              <a:t>utiliza flujo </a:t>
            </a:r>
            <a:r>
              <a:rPr lang="es-ES" sz="2000" dirty="0">
                <a:latin typeface="+mj-lt"/>
              </a:rPr>
              <a:t>por gravedad) es </a:t>
            </a:r>
            <a:r>
              <a:rPr lang="es-ES" sz="2000" dirty="0" smtClean="0">
                <a:latin typeface="+mj-lt"/>
              </a:rPr>
              <a:t>pequeña. Con </a:t>
            </a:r>
            <a:r>
              <a:rPr lang="es-ES" sz="2000" dirty="0">
                <a:latin typeface="+mj-lt"/>
              </a:rPr>
              <a:t>frecuencia las fases son difíciles de mezclar y todavía </a:t>
            </a:r>
            <a:r>
              <a:rPr lang="es-ES" sz="2000" dirty="0" smtClean="0">
                <a:latin typeface="+mj-lt"/>
              </a:rPr>
              <a:t>más difíciles </a:t>
            </a:r>
            <a:r>
              <a:rPr lang="es-ES" sz="2000" dirty="0">
                <a:latin typeface="+mj-lt"/>
              </a:rPr>
              <a:t>de </a:t>
            </a:r>
            <a:r>
              <a:rPr lang="es-ES" sz="2000" dirty="0" smtClean="0">
                <a:latin typeface="+mj-lt"/>
              </a:rPr>
              <a:t>separar cuando las viscosidades son relativamente elevadas Las </a:t>
            </a:r>
            <a:r>
              <a:rPr lang="es-ES" sz="2000" dirty="0">
                <a:latin typeface="+mj-lt"/>
              </a:rPr>
              <a:t>viscosidades de ambas fases también son </a:t>
            </a:r>
            <a:r>
              <a:rPr lang="es-ES" sz="2000" dirty="0" smtClean="0">
                <a:latin typeface="+mj-lt"/>
              </a:rPr>
              <a:t>relativamente </a:t>
            </a:r>
            <a:r>
              <a:rPr lang="es-ES" sz="2000" dirty="0" smtClean="0">
                <a:latin typeface="+mj-lt"/>
              </a:rPr>
              <a:t>elevadas. En </a:t>
            </a:r>
            <a:r>
              <a:rPr lang="es-ES" sz="2000" dirty="0">
                <a:latin typeface="+mj-lt"/>
              </a:rPr>
              <a:t>algunos tipos de extractores, por tanto, la energía de mezcla </a:t>
            </a:r>
            <a:r>
              <a:rPr lang="es-ES" sz="2000" dirty="0" smtClean="0">
                <a:latin typeface="+mj-lt"/>
              </a:rPr>
              <a:t>y separación </a:t>
            </a:r>
            <a:r>
              <a:rPr lang="es-ES" sz="2000" dirty="0">
                <a:latin typeface="+mj-lt"/>
              </a:rPr>
              <a:t>se comunica mecánicamente</a:t>
            </a:r>
            <a:r>
              <a:rPr lang="es-ES" sz="2000" dirty="0" smtClean="0">
                <a:latin typeface="+mj-lt"/>
              </a:rPr>
              <a:t>.</a:t>
            </a:r>
            <a:endParaRPr lang="es-ES" sz="2000" dirty="0">
              <a:latin typeface="+mj-lt"/>
            </a:endParaRP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880190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3555" y="1197405"/>
            <a:ext cx="8856890" cy="3693319"/>
          </a:xfrm>
          <a:prstGeom prst="rect">
            <a:avLst/>
          </a:prstGeom>
        </p:spPr>
        <p:txBody>
          <a:bodyPr wrap="square">
            <a:spAutoFit/>
          </a:bodyPr>
          <a:lstStyle/>
          <a:p>
            <a:r>
              <a:rPr lang="es-ES" dirty="0"/>
              <a:t>El equipo de extracción puede operar por cargas o de forma continua. Una cierta cantidad de alimentación puede mezclarse con una cantidad determinada de disolvente en un tanque agitado y después se dejan decantar las fases y se separan. </a:t>
            </a:r>
            <a:endParaRPr lang="es-ES" dirty="0" smtClean="0"/>
          </a:p>
          <a:p>
            <a:r>
              <a:rPr lang="es-ES" b="1" dirty="0" smtClean="0">
                <a:solidFill>
                  <a:srgbClr val="FFC901"/>
                </a:solidFill>
              </a:rPr>
              <a:t>El </a:t>
            </a:r>
            <a:r>
              <a:rPr lang="es-ES" b="1" dirty="0">
                <a:solidFill>
                  <a:srgbClr val="FFC901"/>
                </a:solidFill>
              </a:rPr>
              <a:t>extracto es la capa de disolvente más el soluto extraído y el refinado es la capa de la que se ha separado el soluto. </a:t>
            </a:r>
            <a:endParaRPr lang="es-ES" b="1" dirty="0" smtClean="0">
              <a:solidFill>
                <a:srgbClr val="FFC901"/>
              </a:solidFill>
            </a:endParaRPr>
          </a:p>
          <a:p>
            <a:r>
              <a:rPr lang="es-ES" dirty="0" smtClean="0"/>
              <a:t>El </a:t>
            </a:r>
            <a:r>
              <a:rPr lang="es-ES" dirty="0"/>
              <a:t>extracto puede ser más o </a:t>
            </a:r>
            <a:r>
              <a:rPr lang="es-ES" dirty="0" smtClean="0"/>
              <a:t>menos denso </a:t>
            </a:r>
            <a:r>
              <a:rPr lang="es-ES" dirty="0"/>
              <a:t>que el refinado, de forma que el extracto unas veces puede salir por la parte superior del equipo y otras por el fondo. Por supuesto que la operación puede repetirse si se precisa más de un contacto, pero cuando las cantidades que intervienen son grandes y se necesitan varios contactos, resulta más económico el flujo continuo. La mayor parte del equipo de extracción es continuo con sucesivas etapas de contacto o bien con contacto diferencial. Tipos representativos son </a:t>
            </a:r>
            <a:r>
              <a:rPr lang="es-ES" dirty="0" smtClean="0"/>
              <a:t>mezcladores sedimentadores</a:t>
            </a:r>
            <a:r>
              <a:rPr lang="es-ES" dirty="0"/>
              <a:t>, torres verticales de diferentes tipos que operan con flujo por gravedad, extractores de torre agitada y extractores centrífugos. </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923791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ón 1 4"/>
          <p:cNvSpPr/>
          <p:nvPr/>
        </p:nvSpPr>
        <p:spPr>
          <a:xfrm>
            <a:off x="6023148" y="1520570"/>
            <a:ext cx="3054100" cy="2137870"/>
          </a:xfrm>
          <a:prstGeom prst="irregularSeal1">
            <a:avLst/>
          </a:prstGeom>
          <a:solidFill>
            <a:srgbClr val="FFFF00"/>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4"/>
          <a:stretch>
            <a:fillRect/>
          </a:stretch>
        </p:blipFill>
        <p:spPr>
          <a:xfrm>
            <a:off x="1823310" y="908669"/>
            <a:ext cx="4143985" cy="3917762"/>
          </a:xfrm>
          <a:prstGeom prst="rect">
            <a:avLst/>
          </a:prstGeom>
        </p:spPr>
      </p:pic>
      <p:sp>
        <p:nvSpPr>
          <p:cNvPr id="4" name="CuadroTexto 3"/>
          <p:cNvSpPr txBox="1"/>
          <p:nvPr/>
        </p:nvSpPr>
        <p:spPr>
          <a:xfrm>
            <a:off x="6371798" y="2266339"/>
            <a:ext cx="2356799" cy="646331"/>
          </a:xfrm>
          <a:prstGeom prst="rect">
            <a:avLst/>
          </a:prstGeom>
          <a:noFill/>
        </p:spPr>
        <p:txBody>
          <a:bodyPr wrap="none" rtlCol="0">
            <a:spAutoFit/>
          </a:bodyPr>
          <a:lstStyle/>
          <a:p>
            <a:r>
              <a:rPr lang="es-ES" dirty="0" smtClean="0"/>
              <a:t>CUAL ES EL EXTRACTO?</a:t>
            </a:r>
          </a:p>
          <a:p>
            <a:r>
              <a:rPr lang="es-ES" dirty="0" smtClean="0"/>
              <a:t>CUAL ES EL REFINADO?</a:t>
            </a:r>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141194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4584" y="2724455"/>
            <a:ext cx="6561740" cy="646331"/>
          </a:xfrm>
          <a:prstGeom prst="rect">
            <a:avLst/>
          </a:prstGeom>
        </p:spPr>
        <p:txBody>
          <a:bodyPr wrap="square">
            <a:spAutoFit/>
          </a:bodyPr>
          <a:lstStyle/>
          <a:p>
            <a:r>
              <a:rPr lang="es-ES" dirty="0" smtClean="0"/>
              <a:t>QUE SISTEMA MUESTRA LA SIMULACIÓN https</a:t>
            </a:r>
            <a:r>
              <a:rPr lang="es-ES" dirty="0"/>
              <a:t>://www.youtube.com/watch?v=Zc_b50JbU14</a:t>
            </a:r>
          </a:p>
        </p:txBody>
      </p:sp>
      <p:sp>
        <p:nvSpPr>
          <p:cNvPr id="3" name="Rectángulo 2"/>
          <p:cNvSpPr/>
          <p:nvPr/>
        </p:nvSpPr>
        <p:spPr>
          <a:xfrm>
            <a:off x="59086" y="1960930"/>
            <a:ext cx="7940660" cy="369332"/>
          </a:xfrm>
          <a:prstGeom prst="rect">
            <a:avLst/>
          </a:prstGeom>
        </p:spPr>
        <p:txBody>
          <a:bodyPr wrap="square">
            <a:spAutoFit/>
          </a:bodyPr>
          <a:lstStyle/>
          <a:p>
            <a:r>
              <a:rPr lang="es-ES" dirty="0" smtClean="0"/>
              <a:t>EXTRACTOR A ESCALA PILOTO https</a:t>
            </a:r>
            <a:r>
              <a:rPr lang="es-ES" dirty="0"/>
              <a:t>://www.youtube.com/watch?v=V8GMN-lXwaA</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846397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41547" y="-53430"/>
            <a:ext cx="6108200" cy="572644"/>
          </a:xfrm>
        </p:spPr>
        <p:txBody>
          <a:bodyPr>
            <a:normAutofit fontScale="90000"/>
          </a:bodyPr>
          <a:lstStyle/>
          <a:p>
            <a:r>
              <a:rPr lang="es-ES" dirty="0" smtClean="0"/>
              <a:t>EXPERIENCIA DE LABORATORIO</a:t>
            </a:r>
            <a:endParaRPr lang="es-ES" dirty="0"/>
          </a:p>
        </p:txBody>
      </p:sp>
      <p:sp>
        <p:nvSpPr>
          <p:cNvPr id="4" name="CuadroTexto 3"/>
          <p:cNvSpPr txBox="1"/>
          <p:nvPr/>
        </p:nvSpPr>
        <p:spPr>
          <a:xfrm>
            <a:off x="143555" y="1753390"/>
            <a:ext cx="2595985" cy="1569660"/>
          </a:xfrm>
          <a:prstGeom prst="rect">
            <a:avLst/>
          </a:prstGeom>
          <a:solidFill>
            <a:srgbClr val="C00000"/>
          </a:solidFill>
        </p:spPr>
        <p:txBody>
          <a:bodyPr wrap="square" rtlCol="0">
            <a:spAutoFit/>
          </a:bodyPr>
          <a:lstStyle/>
          <a:p>
            <a:pPr algn="ctr"/>
            <a:r>
              <a:rPr lang="es-ES" sz="3200" dirty="0" smtClean="0">
                <a:solidFill>
                  <a:srgbClr val="FFC901"/>
                </a:solidFill>
                <a:latin typeface="Bahnschrift SemiBold" panose="020B0502040204020203" pitchFamily="34" charset="0"/>
              </a:rPr>
              <a:t>Cuatro extractores</a:t>
            </a:r>
          </a:p>
          <a:p>
            <a:pPr algn="ctr"/>
            <a:r>
              <a:rPr lang="es-ES" sz="3200" dirty="0" smtClean="0">
                <a:solidFill>
                  <a:srgbClr val="FFC901"/>
                </a:solidFill>
                <a:latin typeface="Bahnschrift SemiBold" panose="020B0502040204020203" pitchFamily="34" charset="0"/>
              </a:rPr>
              <a:t>CONTINUOS</a:t>
            </a:r>
            <a:endParaRPr lang="es-ES" sz="3200" dirty="0">
              <a:solidFill>
                <a:srgbClr val="FFC901"/>
              </a:solidFill>
              <a:latin typeface="Bahnschrift SemiBold" panose="020B0502040204020203" pitchFamily="34" charset="0"/>
            </a:endParaRPr>
          </a:p>
        </p:txBody>
      </p:sp>
      <p:sp>
        <p:nvSpPr>
          <p:cNvPr id="5" name="CuadroTexto 4"/>
          <p:cNvSpPr txBox="1"/>
          <p:nvPr/>
        </p:nvSpPr>
        <p:spPr>
          <a:xfrm>
            <a:off x="3058849" y="1009629"/>
            <a:ext cx="2225289" cy="954107"/>
          </a:xfrm>
          <a:prstGeom prst="rect">
            <a:avLst/>
          </a:prstGeom>
          <a:noFill/>
        </p:spPr>
        <p:txBody>
          <a:bodyPr wrap="none" rtlCol="0">
            <a:spAutoFit/>
          </a:bodyPr>
          <a:lstStyle/>
          <a:p>
            <a:r>
              <a:rPr lang="es-ES" sz="2800" b="1" dirty="0" smtClean="0">
                <a:solidFill>
                  <a:srgbClr val="FFFF00"/>
                </a:solidFill>
              </a:rPr>
              <a:t>Dos equipos </a:t>
            </a:r>
          </a:p>
          <a:p>
            <a:r>
              <a:rPr lang="es-ES" sz="2800" b="1" dirty="0" smtClean="0">
                <a:solidFill>
                  <a:srgbClr val="FFFF00"/>
                </a:solidFill>
              </a:rPr>
              <a:t>solido-líquido</a:t>
            </a:r>
            <a:endParaRPr lang="es-ES" sz="2800" b="1" dirty="0">
              <a:solidFill>
                <a:srgbClr val="FFFF00"/>
              </a:solidFill>
            </a:endParaRPr>
          </a:p>
        </p:txBody>
      </p:sp>
      <p:sp>
        <p:nvSpPr>
          <p:cNvPr id="6" name="CuadroTexto 5"/>
          <p:cNvSpPr txBox="1"/>
          <p:nvPr/>
        </p:nvSpPr>
        <p:spPr>
          <a:xfrm>
            <a:off x="3058849" y="3335275"/>
            <a:ext cx="2363147" cy="954107"/>
          </a:xfrm>
          <a:prstGeom prst="rect">
            <a:avLst/>
          </a:prstGeom>
          <a:noFill/>
        </p:spPr>
        <p:txBody>
          <a:bodyPr wrap="none" rtlCol="0">
            <a:spAutoFit/>
          </a:bodyPr>
          <a:lstStyle/>
          <a:p>
            <a:r>
              <a:rPr lang="es-ES" sz="2800" b="1" dirty="0" smtClean="0">
                <a:solidFill>
                  <a:srgbClr val="FFFF00"/>
                </a:solidFill>
              </a:rPr>
              <a:t>Dos equipos </a:t>
            </a:r>
          </a:p>
          <a:p>
            <a:r>
              <a:rPr lang="es-ES" sz="2800" b="1" dirty="0" smtClean="0">
                <a:solidFill>
                  <a:srgbClr val="FFFF00"/>
                </a:solidFill>
              </a:rPr>
              <a:t>líquido-líquido</a:t>
            </a:r>
            <a:endParaRPr lang="es-ES" sz="2800" b="1" dirty="0">
              <a:solidFill>
                <a:srgbClr val="FFFF00"/>
              </a:solidFill>
            </a:endParaRPr>
          </a:p>
        </p:txBody>
      </p:sp>
      <p:sp>
        <p:nvSpPr>
          <p:cNvPr id="7" name="CuadroTexto 6"/>
          <p:cNvSpPr txBox="1"/>
          <p:nvPr/>
        </p:nvSpPr>
        <p:spPr>
          <a:xfrm>
            <a:off x="6254259" y="648922"/>
            <a:ext cx="1064948" cy="461665"/>
          </a:xfrm>
          <a:prstGeom prst="rect">
            <a:avLst/>
          </a:prstGeom>
          <a:solidFill>
            <a:srgbClr val="C00000"/>
          </a:solidFill>
        </p:spPr>
        <p:txBody>
          <a:bodyPr wrap="square" rtlCol="0">
            <a:spAutoFit/>
          </a:bodyPr>
          <a:lstStyle/>
          <a:p>
            <a:r>
              <a:rPr lang="es-ES" sz="2400" b="1" dirty="0" smtClean="0">
                <a:solidFill>
                  <a:srgbClr val="FF0000"/>
                </a:solidFill>
              </a:rPr>
              <a:t>BUTT</a:t>
            </a:r>
            <a:endParaRPr lang="es-ES" sz="2400" b="1" dirty="0">
              <a:solidFill>
                <a:srgbClr val="FF0000"/>
              </a:solidFill>
            </a:endParaRPr>
          </a:p>
        </p:txBody>
      </p:sp>
      <p:sp>
        <p:nvSpPr>
          <p:cNvPr id="8" name="CuadroTexto 7"/>
          <p:cNvSpPr txBox="1"/>
          <p:nvPr/>
        </p:nvSpPr>
        <p:spPr>
          <a:xfrm>
            <a:off x="6254259" y="2428400"/>
            <a:ext cx="2590976" cy="1200329"/>
          </a:xfrm>
          <a:prstGeom prst="rect">
            <a:avLst/>
          </a:prstGeom>
          <a:solidFill>
            <a:srgbClr val="C00000"/>
          </a:solidFill>
        </p:spPr>
        <p:txBody>
          <a:bodyPr wrap="square" rtlCol="0">
            <a:spAutoFit/>
          </a:bodyPr>
          <a:lstStyle/>
          <a:p>
            <a:r>
              <a:rPr lang="es-ES" sz="2400" b="1" dirty="0" smtClean="0">
                <a:solidFill>
                  <a:srgbClr val="FF0000"/>
                </a:solidFill>
              </a:rPr>
              <a:t>SOLVENTE MENOS DENSO QUE ORIGINAL</a:t>
            </a:r>
            <a:endParaRPr lang="es-ES" sz="2400" b="1" dirty="0">
              <a:solidFill>
                <a:srgbClr val="FF0000"/>
              </a:solidFill>
            </a:endParaRPr>
          </a:p>
        </p:txBody>
      </p:sp>
      <p:sp>
        <p:nvSpPr>
          <p:cNvPr id="9" name="CuadroTexto 8"/>
          <p:cNvSpPr txBox="1"/>
          <p:nvPr/>
        </p:nvSpPr>
        <p:spPr>
          <a:xfrm>
            <a:off x="6254259" y="1847224"/>
            <a:ext cx="1397167" cy="461665"/>
          </a:xfrm>
          <a:prstGeom prst="rect">
            <a:avLst/>
          </a:prstGeom>
          <a:solidFill>
            <a:srgbClr val="C00000"/>
          </a:solidFill>
        </p:spPr>
        <p:txBody>
          <a:bodyPr wrap="square" rtlCol="0">
            <a:spAutoFit/>
          </a:bodyPr>
          <a:lstStyle/>
          <a:p>
            <a:r>
              <a:rPr lang="es-ES" sz="2400" b="1" dirty="0" smtClean="0">
                <a:solidFill>
                  <a:srgbClr val="FF0000"/>
                </a:solidFill>
              </a:rPr>
              <a:t>SOXHLET</a:t>
            </a:r>
            <a:endParaRPr lang="es-ES" sz="2400" b="1" dirty="0">
              <a:solidFill>
                <a:srgbClr val="FF0000"/>
              </a:solidFill>
            </a:endParaRPr>
          </a:p>
        </p:txBody>
      </p:sp>
      <p:sp>
        <p:nvSpPr>
          <p:cNvPr id="10" name="CuadroTexto 9"/>
          <p:cNvSpPr txBox="1"/>
          <p:nvPr/>
        </p:nvSpPr>
        <p:spPr>
          <a:xfrm>
            <a:off x="6254259" y="3812328"/>
            <a:ext cx="2590976" cy="1200329"/>
          </a:xfrm>
          <a:prstGeom prst="rect">
            <a:avLst/>
          </a:prstGeom>
          <a:solidFill>
            <a:srgbClr val="C00000"/>
          </a:solidFill>
        </p:spPr>
        <p:txBody>
          <a:bodyPr wrap="square" rtlCol="0">
            <a:spAutoFit/>
          </a:bodyPr>
          <a:lstStyle/>
          <a:p>
            <a:r>
              <a:rPr lang="es-ES" sz="2400" b="1" dirty="0" smtClean="0">
                <a:solidFill>
                  <a:srgbClr val="FF0000"/>
                </a:solidFill>
              </a:rPr>
              <a:t>SOLVENTE MAS DENSO QUE ORIGINAL</a:t>
            </a:r>
            <a:endParaRPr lang="es-ES" sz="2400" b="1" dirty="0">
              <a:solidFill>
                <a:srgbClr val="FF0000"/>
              </a:solidFill>
            </a:endParaRPr>
          </a:p>
        </p:txBody>
      </p:sp>
      <p:sp>
        <p:nvSpPr>
          <p:cNvPr id="11" name="Abrir llave 10"/>
          <p:cNvSpPr/>
          <p:nvPr/>
        </p:nvSpPr>
        <p:spPr>
          <a:xfrm>
            <a:off x="2826075" y="519214"/>
            <a:ext cx="305410" cy="4343111"/>
          </a:xfrm>
          <a:prstGeom prst="leftBrace">
            <a:avLst/>
          </a:prstGeom>
          <a:ln w="47625">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S"/>
          </a:p>
        </p:txBody>
      </p:sp>
      <p:cxnSp>
        <p:nvCxnSpPr>
          <p:cNvPr id="13" name="Conector recto de flecha 12"/>
          <p:cNvCxnSpPr>
            <a:stCxn id="5" idx="3"/>
            <a:endCxn id="7" idx="1"/>
          </p:cNvCxnSpPr>
          <p:nvPr/>
        </p:nvCxnSpPr>
        <p:spPr>
          <a:xfrm flipV="1">
            <a:off x="5284138" y="879755"/>
            <a:ext cx="970121" cy="60692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a:stCxn id="5" idx="3"/>
            <a:endCxn id="9" idx="1"/>
          </p:cNvCxnSpPr>
          <p:nvPr/>
        </p:nvCxnSpPr>
        <p:spPr>
          <a:xfrm>
            <a:off x="5284138" y="1486683"/>
            <a:ext cx="970121" cy="59137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6" idx="3"/>
            <a:endCxn id="8" idx="1"/>
          </p:cNvCxnSpPr>
          <p:nvPr/>
        </p:nvCxnSpPr>
        <p:spPr>
          <a:xfrm flipV="1">
            <a:off x="5421996" y="3028565"/>
            <a:ext cx="832263" cy="78376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5421996" y="3818957"/>
            <a:ext cx="832263" cy="60016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55402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71"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5195" y="166646"/>
            <a:ext cx="6108200" cy="572644"/>
          </a:xfrm>
        </p:spPr>
        <p:txBody>
          <a:bodyPr>
            <a:normAutofit fontScale="90000"/>
          </a:bodyPr>
          <a:lstStyle/>
          <a:p>
            <a:pPr algn="ctr"/>
            <a:r>
              <a:rPr lang="es-ES" dirty="0" smtClean="0"/>
              <a:t>BUTT </a:t>
            </a:r>
            <a:endParaRPr lang="es-ES" dirty="0"/>
          </a:p>
        </p:txBody>
      </p:sp>
      <p:pic>
        <p:nvPicPr>
          <p:cNvPr id="5" name="Imagen 4"/>
          <p:cNvPicPr>
            <a:picLocks noChangeAspect="1"/>
          </p:cNvPicPr>
          <p:nvPr/>
        </p:nvPicPr>
        <p:blipFill>
          <a:blip r:embed="rId2"/>
          <a:stretch>
            <a:fillRect/>
          </a:stretch>
        </p:blipFill>
        <p:spPr>
          <a:xfrm>
            <a:off x="5335525" y="739290"/>
            <a:ext cx="2603868" cy="4323247"/>
          </a:xfrm>
          <a:prstGeom prst="rect">
            <a:avLst/>
          </a:prstGeom>
        </p:spPr>
      </p:pic>
      <p:sp>
        <p:nvSpPr>
          <p:cNvPr id="6" name="CuadroTexto 5"/>
          <p:cNvSpPr txBox="1"/>
          <p:nvPr/>
        </p:nvSpPr>
        <p:spPr>
          <a:xfrm>
            <a:off x="1831787" y="684850"/>
            <a:ext cx="2987997" cy="369332"/>
          </a:xfrm>
          <a:prstGeom prst="rect">
            <a:avLst/>
          </a:prstGeom>
          <a:noFill/>
        </p:spPr>
        <p:txBody>
          <a:bodyPr wrap="none" rtlCol="0">
            <a:spAutoFit/>
          </a:bodyPr>
          <a:lstStyle/>
          <a:p>
            <a:r>
              <a:rPr lang="es-ES" dirty="0" smtClean="0"/>
              <a:t>Sistema continuo/discontinuo</a:t>
            </a:r>
            <a:endParaRPr lang="es-ES" dirty="0"/>
          </a:p>
        </p:txBody>
      </p:sp>
      <p:sp>
        <p:nvSpPr>
          <p:cNvPr id="7" name="CuadroTexto 6"/>
          <p:cNvSpPr txBox="1"/>
          <p:nvPr/>
        </p:nvSpPr>
        <p:spPr>
          <a:xfrm>
            <a:off x="2399580" y="1775814"/>
            <a:ext cx="1972078" cy="369332"/>
          </a:xfrm>
          <a:prstGeom prst="rect">
            <a:avLst/>
          </a:prstGeom>
          <a:noFill/>
        </p:spPr>
        <p:txBody>
          <a:bodyPr wrap="none" rtlCol="0">
            <a:spAutoFit/>
          </a:bodyPr>
          <a:lstStyle/>
          <a:p>
            <a:r>
              <a:rPr lang="es-ES" dirty="0" smtClean="0"/>
              <a:t>Inicio de operación</a:t>
            </a:r>
            <a:endParaRPr lang="es-ES" dirty="0"/>
          </a:p>
        </p:txBody>
      </p:sp>
      <p:sp>
        <p:nvSpPr>
          <p:cNvPr id="8" name="CuadroTexto 7"/>
          <p:cNvSpPr txBox="1"/>
          <p:nvPr/>
        </p:nvSpPr>
        <p:spPr>
          <a:xfrm>
            <a:off x="2920204" y="2234876"/>
            <a:ext cx="2031069" cy="369332"/>
          </a:xfrm>
          <a:prstGeom prst="rect">
            <a:avLst/>
          </a:prstGeom>
          <a:noFill/>
        </p:spPr>
        <p:txBody>
          <a:bodyPr wrap="none" rtlCol="0">
            <a:spAutoFit/>
          </a:bodyPr>
          <a:lstStyle/>
          <a:p>
            <a:r>
              <a:rPr lang="es-ES" dirty="0" smtClean="0"/>
              <a:t>Entrada en régimen</a:t>
            </a:r>
            <a:endParaRPr lang="es-ES" dirty="0"/>
          </a:p>
        </p:txBody>
      </p:sp>
      <p:sp>
        <p:nvSpPr>
          <p:cNvPr id="9" name="CuadroTexto 8"/>
          <p:cNvSpPr txBox="1"/>
          <p:nvPr/>
        </p:nvSpPr>
        <p:spPr>
          <a:xfrm>
            <a:off x="3170125" y="2660666"/>
            <a:ext cx="1911164" cy="369332"/>
          </a:xfrm>
          <a:prstGeom prst="rect">
            <a:avLst/>
          </a:prstGeom>
          <a:noFill/>
        </p:spPr>
        <p:txBody>
          <a:bodyPr wrap="none" rtlCol="0">
            <a:spAutoFit/>
          </a:bodyPr>
          <a:lstStyle/>
          <a:p>
            <a:r>
              <a:rPr lang="es-ES" dirty="0" smtClean="0"/>
              <a:t>Final de operación</a:t>
            </a:r>
            <a:endParaRPr lang="es-ES" dirty="0"/>
          </a:p>
        </p:txBody>
      </p:sp>
      <p:sp>
        <p:nvSpPr>
          <p:cNvPr id="10" name="CuadroTexto 9"/>
          <p:cNvSpPr txBox="1"/>
          <p:nvPr/>
        </p:nvSpPr>
        <p:spPr>
          <a:xfrm>
            <a:off x="974973" y="3236111"/>
            <a:ext cx="4390304" cy="461665"/>
          </a:xfrm>
          <a:prstGeom prst="rect">
            <a:avLst/>
          </a:prstGeom>
          <a:noFill/>
        </p:spPr>
        <p:txBody>
          <a:bodyPr wrap="none" rtlCol="0">
            <a:spAutoFit/>
          </a:bodyPr>
          <a:lstStyle/>
          <a:p>
            <a:r>
              <a:rPr lang="es-ES" sz="2400" b="1" dirty="0" smtClean="0">
                <a:solidFill>
                  <a:srgbClr val="FF0000"/>
                </a:solidFill>
              </a:rPr>
              <a:t>Transferencias de masa y energía</a:t>
            </a:r>
            <a:endParaRPr lang="es-ES" sz="2400" b="1" dirty="0">
              <a:solidFill>
                <a:srgbClr val="FF0000"/>
              </a:solidFill>
            </a:endParaRPr>
          </a:p>
        </p:txBody>
      </p:sp>
      <p:sp>
        <p:nvSpPr>
          <p:cNvPr id="11" name="Rectángulo 10"/>
          <p:cNvSpPr/>
          <p:nvPr/>
        </p:nvSpPr>
        <p:spPr>
          <a:xfrm>
            <a:off x="1694262" y="4195490"/>
            <a:ext cx="1762085" cy="369332"/>
          </a:xfrm>
          <a:prstGeom prst="rect">
            <a:avLst/>
          </a:prstGeom>
        </p:spPr>
        <p:txBody>
          <a:bodyPr wrap="none">
            <a:spAutoFit/>
          </a:bodyPr>
          <a:lstStyle/>
          <a:p>
            <a:r>
              <a:rPr lang="es-ES" dirty="0">
                <a:latin typeface="Arial" panose="020B0604020202020204" pitchFamily="34" charset="0"/>
              </a:rPr>
              <a:t>AOCS Aa4 - 38</a:t>
            </a:r>
            <a:endParaRPr lang="es-ES" dirty="0"/>
          </a:p>
        </p:txBody>
      </p:sp>
      <p:pic>
        <p:nvPicPr>
          <p:cNvPr id="12" name="Imagen 11"/>
          <p:cNvPicPr>
            <a:picLocks noChangeAspect="1"/>
          </p:cNvPicPr>
          <p:nvPr/>
        </p:nvPicPr>
        <p:blipFill>
          <a:blip r:embed="rId3"/>
          <a:stretch>
            <a:fillRect/>
          </a:stretch>
        </p:blipFill>
        <p:spPr>
          <a:xfrm>
            <a:off x="372775" y="3776095"/>
            <a:ext cx="1204396" cy="1182364"/>
          </a:xfrm>
          <a:prstGeom prst="rect">
            <a:avLst/>
          </a:prstGeom>
        </p:spPr>
      </p:pic>
      <p:sp>
        <p:nvSpPr>
          <p:cNvPr id="13" name="Rectángulo 12"/>
          <p:cNvSpPr/>
          <p:nvPr/>
        </p:nvSpPr>
        <p:spPr>
          <a:xfrm>
            <a:off x="1598788" y="4539578"/>
            <a:ext cx="3474734" cy="369332"/>
          </a:xfrm>
          <a:prstGeom prst="rect">
            <a:avLst/>
          </a:prstGeom>
        </p:spPr>
        <p:txBody>
          <a:bodyPr wrap="none">
            <a:spAutoFit/>
          </a:bodyPr>
          <a:lstStyle/>
          <a:p>
            <a:r>
              <a:rPr lang="en-US" dirty="0"/>
              <a:t>The American Oil Chemists' Society</a:t>
            </a:r>
          </a:p>
        </p:txBody>
      </p:sp>
      <p:sp>
        <p:nvSpPr>
          <p:cNvPr id="14" name="CuadroTexto 13"/>
          <p:cNvSpPr txBox="1"/>
          <p:nvPr/>
        </p:nvSpPr>
        <p:spPr>
          <a:xfrm>
            <a:off x="2009653" y="1268415"/>
            <a:ext cx="2657202" cy="369332"/>
          </a:xfrm>
          <a:prstGeom prst="rect">
            <a:avLst/>
          </a:prstGeom>
          <a:noFill/>
        </p:spPr>
        <p:txBody>
          <a:bodyPr wrap="none" rtlCol="0">
            <a:spAutoFit/>
          </a:bodyPr>
          <a:lstStyle/>
          <a:p>
            <a:r>
              <a:rPr lang="es-ES" dirty="0" smtClean="0"/>
              <a:t>Condiciones de la muestra</a:t>
            </a:r>
            <a:endParaRPr lang="es-ES" dirty="0"/>
          </a:p>
        </p:txBody>
      </p:sp>
    </p:spTree>
    <p:extLst>
      <p:ext uri="{BB962C8B-B14F-4D97-AF65-F5344CB8AC3E}">
        <p14:creationId xmlns:p14="http://schemas.microsoft.com/office/powerpoint/2010/main" val="22899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4937" y="281175"/>
            <a:ext cx="6108200" cy="572644"/>
          </a:xfrm>
        </p:spPr>
        <p:txBody>
          <a:bodyPr>
            <a:normAutofit fontScale="90000"/>
          </a:bodyPr>
          <a:lstStyle/>
          <a:p>
            <a:pPr algn="ctr"/>
            <a:r>
              <a:rPr lang="es-ES" dirty="0" smtClean="0"/>
              <a:t>SOXHLET</a:t>
            </a:r>
            <a:endParaRPr lang="es-ES" dirty="0"/>
          </a:p>
        </p:txBody>
      </p:sp>
      <p:pic>
        <p:nvPicPr>
          <p:cNvPr id="4" name="Imagen 3"/>
          <p:cNvPicPr>
            <a:picLocks noChangeAspect="1"/>
          </p:cNvPicPr>
          <p:nvPr/>
        </p:nvPicPr>
        <p:blipFill>
          <a:blip r:embed="rId2"/>
          <a:stretch>
            <a:fillRect/>
          </a:stretch>
        </p:blipFill>
        <p:spPr>
          <a:xfrm>
            <a:off x="4311824" y="874324"/>
            <a:ext cx="4448175" cy="3971925"/>
          </a:xfrm>
          <a:prstGeom prst="rect">
            <a:avLst/>
          </a:prstGeom>
        </p:spPr>
      </p:pic>
      <p:sp>
        <p:nvSpPr>
          <p:cNvPr id="5" name="CuadroTexto 4"/>
          <p:cNvSpPr txBox="1"/>
          <p:nvPr/>
        </p:nvSpPr>
        <p:spPr>
          <a:xfrm>
            <a:off x="601670" y="703043"/>
            <a:ext cx="2987997" cy="369332"/>
          </a:xfrm>
          <a:prstGeom prst="rect">
            <a:avLst/>
          </a:prstGeom>
          <a:noFill/>
        </p:spPr>
        <p:txBody>
          <a:bodyPr wrap="none" rtlCol="0">
            <a:spAutoFit/>
          </a:bodyPr>
          <a:lstStyle/>
          <a:p>
            <a:r>
              <a:rPr lang="es-ES" dirty="0" smtClean="0"/>
              <a:t>Sistema continuo/discontinuo</a:t>
            </a:r>
            <a:endParaRPr lang="es-ES" dirty="0"/>
          </a:p>
        </p:txBody>
      </p:sp>
      <p:sp>
        <p:nvSpPr>
          <p:cNvPr id="6" name="CuadroTexto 5"/>
          <p:cNvSpPr txBox="1"/>
          <p:nvPr/>
        </p:nvSpPr>
        <p:spPr>
          <a:xfrm>
            <a:off x="1619227" y="1666332"/>
            <a:ext cx="1972078" cy="369332"/>
          </a:xfrm>
          <a:prstGeom prst="rect">
            <a:avLst/>
          </a:prstGeom>
          <a:noFill/>
        </p:spPr>
        <p:txBody>
          <a:bodyPr wrap="none" rtlCol="0">
            <a:spAutoFit/>
          </a:bodyPr>
          <a:lstStyle/>
          <a:p>
            <a:r>
              <a:rPr lang="es-ES" dirty="0" smtClean="0"/>
              <a:t>Inicio de operación</a:t>
            </a:r>
            <a:endParaRPr lang="es-ES" dirty="0"/>
          </a:p>
        </p:txBody>
      </p:sp>
      <p:sp>
        <p:nvSpPr>
          <p:cNvPr id="7" name="CuadroTexto 6"/>
          <p:cNvSpPr txBox="1"/>
          <p:nvPr/>
        </p:nvSpPr>
        <p:spPr>
          <a:xfrm>
            <a:off x="2054824" y="2123525"/>
            <a:ext cx="2031069" cy="369332"/>
          </a:xfrm>
          <a:prstGeom prst="rect">
            <a:avLst/>
          </a:prstGeom>
          <a:noFill/>
        </p:spPr>
        <p:txBody>
          <a:bodyPr wrap="none" rtlCol="0">
            <a:spAutoFit/>
          </a:bodyPr>
          <a:lstStyle/>
          <a:p>
            <a:r>
              <a:rPr lang="es-ES" dirty="0" smtClean="0"/>
              <a:t>Entrada en régimen</a:t>
            </a:r>
            <a:endParaRPr lang="es-ES" dirty="0"/>
          </a:p>
        </p:txBody>
      </p:sp>
      <p:sp>
        <p:nvSpPr>
          <p:cNvPr id="8" name="CuadroTexto 7"/>
          <p:cNvSpPr txBox="1"/>
          <p:nvPr/>
        </p:nvSpPr>
        <p:spPr>
          <a:xfrm>
            <a:off x="2424564" y="2583254"/>
            <a:ext cx="1911164" cy="369332"/>
          </a:xfrm>
          <a:prstGeom prst="rect">
            <a:avLst/>
          </a:prstGeom>
          <a:noFill/>
        </p:spPr>
        <p:txBody>
          <a:bodyPr wrap="none" rtlCol="0">
            <a:spAutoFit/>
          </a:bodyPr>
          <a:lstStyle/>
          <a:p>
            <a:r>
              <a:rPr lang="es-ES" dirty="0" smtClean="0"/>
              <a:t>Final de operación</a:t>
            </a:r>
            <a:endParaRPr lang="es-ES" dirty="0"/>
          </a:p>
        </p:txBody>
      </p:sp>
      <p:sp>
        <p:nvSpPr>
          <p:cNvPr id="9" name="CuadroTexto 8"/>
          <p:cNvSpPr txBox="1"/>
          <p:nvPr/>
        </p:nvSpPr>
        <p:spPr>
          <a:xfrm>
            <a:off x="0" y="2951080"/>
            <a:ext cx="4390304" cy="461665"/>
          </a:xfrm>
          <a:prstGeom prst="rect">
            <a:avLst/>
          </a:prstGeom>
          <a:noFill/>
        </p:spPr>
        <p:txBody>
          <a:bodyPr wrap="none" rtlCol="0">
            <a:spAutoFit/>
          </a:bodyPr>
          <a:lstStyle/>
          <a:p>
            <a:r>
              <a:rPr lang="es-ES" sz="2400" b="1" dirty="0" smtClean="0">
                <a:solidFill>
                  <a:srgbClr val="FF0000"/>
                </a:solidFill>
              </a:rPr>
              <a:t>Transferencias de masa y energía</a:t>
            </a:r>
            <a:endParaRPr lang="es-ES" sz="2400" b="1" dirty="0">
              <a:solidFill>
                <a:srgbClr val="FF0000"/>
              </a:solidFill>
            </a:endParaRPr>
          </a:p>
        </p:txBody>
      </p:sp>
      <p:sp>
        <p:nvSpPr>
          <p:cNvPr id="10" name="CuadroTexto 9"/>
          <p:cNvSpPr txBox="1"/>
          <p:nvPr/>
        </p:nvSpPr>
        <p:spPr>
          <a:xfrm>
            <a:off x="702013" y="4209522"/>
            <a:ext cx="3429272" cy="830997"/>
          </a:xfrm>
          <a:prstGeom prst="rect">
            <a:avLst/>
          </a:prstGeom>
          <a:noFill/>
        </p:spPr>
        <p:txBody>
          <a:bodyPr wrap="none" rtlCol="0">
            <a:spAutoFit/>
          </a:bodyPr>
          <a:lstStyle/>
          <a:p>
            <a:r>
              <a:rPr lang="es-ES" sz="1200" dirty="0" smtClean="0"/>
              <a:t>AOAC 920.39</a:t>
            </a:r>
          </a:p>
          <a:p>
            <a:r>
              <a:rPr lang="en-US" sz="1200" b="1" dirty="0"/>
              <a:t>Official Methods of Analysis of AOAC Internationa</a:t>
            </a:r>
            <a:r>
              <a:rPr lang="en-US" b="1" dirty="0"/>
              <a:t>l</a:t>
            </a:r>
          </a:p>
          <a:p>
            <a:endParaRPr lang="es-ES" dirty="0"/>
          </a:p>
        </p:txBody>
      </p:sp>
      <p:pic>
        <p:nvPicPr>
          <p:cNvPr id="11" name="Imagen 10"/>
          <p:cNvPicPr>
            <a:picLocks noChangeAspect="1"/>
          </p:cNvPicPr>
          <p:nvPr/>
        </p:nvPicPr>
        <p:blipFill>
          <a:blip r:embed="rId3"/>
          <a:stretch>
            <a:fillRect/>
          </a:stretch>
        </p:blipFill>
        <p:spPr>
          <a:xfrm>
            <a:off x="197230" y="3481549"/>
            <a:ext cx="808880" cy="680575"/>
          </a:xfrm>
          <a:prstGeom prst="rect">
            <a:avLst/>
          </a:prstGeom>
        </p:spPr>
      </p:pic>
      <p:sp>
        <p:nvSpPr>
          <p:cNvPr id="12" name="Rectángulo 11"/>
          <p:cNvSpPr/>
          <p:nvPr/>
        </p:nvSpPr>
        <p:spPr>
          <a:xfrm>
            <a:off x="940440" y="3595905"/>
            <a:ext cx="1876925" cy="523220"/>
          </a:xfrm>
          <a:prstGeom prst="rect">
            <a:avLst/>
          </a:prstGeom>
        </p:spPr>
        <p:txBody>
          <a:bodyPr wrap="square">
            <a:spAutoFit/>
          </a:bodyPr>
          <a:lstStyle/>
          <a:p>
            <a:r>
              <a:rPr lang="en-US" sz="1400" dirty="0"/>
              <a:t>Association of Official Agricultural </a:t>
            </a:r>
            <a:r>
              <a:rPr lang="en-US" sz="1400" dirty="0" smtClean="0"/>
              <a:t>Chemists</a:t>
            </a:r>
            <a:endParaRPr lang="es-ES" sz="1400" dirty="0"/>
          </a:p>
        </p:txBody>
      </p:sp>
      <p:sp>
        <p:nvSpPr>
          <p:cNvPr id="13" name="CuadroTexto 12"/>
          <p:cNvSpPr txBox="1"/>
          <p:nvPr/>
        </p:nvSpPr>
        <p:spPr>
          <a:xfrm>
            <a:off x="932465" y="1118122"/>
            <a:ext cx="2657202" cy="369332"/>
          </a:xfrm>
          <a:prstGeom prst="rect">
            <a:avLst/>
          </a:prstGeom>
          <a:noFill/>
        </p:spPr>
        <p:txBody>
          <a:bodyPr wrap="none" rtlCol="0">
            <a:spAutoFit/>
          </a:bodyPr>
          <a:lstStyle/>
          <a:p>
            <a:r>
              <a:rPr lang="es-ES" dirty="0" smtClean="0"/>
              <a:t>Condiciones de la muestra</a:t>
            </a:r>
            <a:endParaRPr lang="es-ES" dirty="0"/>
          </a:p>
        </p:txBody>
      </p:sp>
    </p:spTree>
    <p:extLst>
      <p:ext uri="{BB962C8B-B14F-4D97-AF65-F5344CB8AC3E}">
        <p14:creationId xmlns:p14="http://schemas.microsoft.com/office/powerpoint/2010/main" val="1738567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452" y="29968"/>
            <a:ext cx="8229600" cy="857250"/>
          </a:xfrm>
        </p:spPr>
        <p:txBody>
          <a:bodyPr/>
          <a:lstStyle/>
          <a:p>
            <a:r>
              <a:rPr lang="es-ES" dirty="0" smtClean="0"/>
              <a:t>Equipo necesario</a:t>
            </a:r>
            <a:endParaRPr lang="es-ES" dirty="0"/>
          </a:p>
        </p:txBody>
      </p:sp>
      <p:sp>
        <p:nvSpPr>
          <p:cNvPr id="3" name="CuadroTexto 2"/>
          <p:cNvSpPr txBox="1"/>
          <p:nvPr/>
        </p:nvSpPr>
        <p:spPr>
          <a:xfrm>
            <a:off x="1212490" y="1128549"/>
            <a:ext cx="684739" cy="646331"/>
          </a:xfrm>
          <a:prstGeom prst="rect">
            <a:avLst/>
          </a:prstGeom>
          <a:noFill/>
        </p:spPr>
        <p:txBody>
          <a:bodyPr wrap="none" rtlCol="0">
            <a:spAutoFit/>
          </a:bodyPr>
          <a:lstStyle/>
          <a:p>
            <a:r>
              <a:rPr lang="es-ES" dirty="0" smtClean="0"/>
              <a:t>BUTT</a:t>
            </a:r>
          </a:p>
          <a:p>
            <a:endParaRPr lang="es-ES" dirty="0"/>
          </a:p>
        </p:txBody>
      </p:sp>
      <p:pic>
        <p:nvPicPr>
          <p:cNvPr id="4" name="Imagen 3"/>
          <p:cNvPicPr>
            <a:picLocks noChangeAspect="1"/>
          </p:cNvPicPr>
          <p:nvPr/>
        </p:nvPicPr>
        <p:blipFill>
          <a:blip r:embed="rId2"/>
          <a:stretch>
            <a:fillRect/>
          </a:stretch>
        </p:blipFill>
        <p:spPr>
          <a:xfrm>
            <a:off x="145159" y="1465459"/>
            <a:ext cx="1220036" cy="1599236"/>
          </a:xfrm>
          <a:prstGeom prst="rect">
            <a:avLst/>
          </a:prstGeom>
        </p:spPr>
      </p:pic>
      <p:pic>
        <p:nvPicPr>
          <p:cNvPr id="5" name="Imagen 4"/>
          <p:cNvPicPr>
            <a:picLocks noChangeAspect="1"/>
          </p:cNvPicPr>
          <p:nvPr/>
        </p:nvPicPr>
        <p:blipFill>
          <a:blip r:embed="rId3"/>
          <a:stretch>
            <a:fillRect/>
          </a:stretch>
        </p:blipFill>
        <p:spPr>
          <a:xfrm>
            <a:off x="5793640" y="1808225"/>
            <a:ext cx="723900" cy="1828800"/>
          </a:xfrm>
          <a:prstGeom prst="rect">
            <a:avLst/>
          </a:prstGeom>
        </p:spPr>
      </p:pic>
      <p:pic>
        <p:nvPicPr>
          <p:cNvPr id="6" name="Imagen 5"/>
          <p:cNvPicPr>
            <a:picLocks noChangeAspect="1"/>
          </p:cNvPicPr>
          <p:nvPr/>
        </p:nvPicPr>
        <p:blipFill>
          <a:blip r:embed="rId4"/>
          <a:stretch>
            <a:fillRect/>
          </a:stretch>
        </p:blipFill>
        <p:spPr>
          <a:xfrm>
            <a:off x="1554859" y="3182570"/>
            <a:ext cx="952500" cy="1819275"/>
          </a:xfrm>
          <a:prstGeom prst="rect">
            <a:avLst/>
          </a:prstGeom>
        </p:spPr>
      </p:pic>
      <p:pic>
        <p:nvPicPr>
          <p:cNvPr id="7" name="Imagen 6"/>
          <p:cNvPicPr>
            <a:picLocks noChangeAspect="1"/>
          </p:cNvPicPr>
          <p:nvPr/>
        </p:nvPicPr>
        <p:blipFill>
          <a:blip r:embed="rId4"/>
          <a:stretch>
            <a:fillRect/>
          </a:stretch>
        </p:blipFill>
        <p:spPr>
          <a:xfrm>
            <a:off x="7015280" y="1045910"/>
            <a:ext cx="952500" cy="1819275"/>
          </a:xfrm>
          <a:prstGeom prst="rect">
            <a:avLst/>
          </a:prstGeom>
        </p:spPr>
      </p:pic>
      <p:pic>
        <p:nvPicPr>
          <p:cNvPr id="8" name="Imagen 7"/>
          <p:cNvPicPr>
            <a:picLocks noChangeAspect="1"/>
          </p:cNvPicPr>
          <p:nvPr/>
        </p:nvPicPr>
        <p:blipFill>
          <a:blip r:embed="rId2"/>
          <a:stretch>
            <a:fillRect/>
          </a:stretch>
        </p:blipFill>
        <p:spPr>
          <a:xfrm>
            <a:off x="7167985" y="3182570"/>
            <a:ext cx="1220036" cy="1599236"/>
          </a:xfrm>
          <a:prstGeom prst="rect">
            <a:avLst/>
          </a:prstGeom>
        </p:spPr>
      </p:pic>
      <p:pic>
        <p:nvPicPr>
          <p:cNvPr id="9" name="Imagen 8"/>
          <p:cNvPicPr>
            <a:picLocks noChangeAspect="1"/>
          </p:cNvPicPr>
          <p:nvPr/>
        </p:nvPicPr>
        <p:blipFill>
          <a:blip r:embed="rId5"/>
          <a:stretch>
            <a:fillRect/>
          </a:stretch>
        </p:blipFill>
        <p:spPr>
          <a:xfrm>
            <a:off x="3322667" y="1808225"/>
            <a:ext cx="1809750" cy="1695450"/>
          </a:xfrm>
          <a:prstGeom prst="rect">
            <a:avLst/>
          </a:prstGeom>
        </p:spPr>
      </p:pic>
      <p:sp>
        <p:nvSpPr>
          <p:cNvPr id="10" name="CuadroTexto 9"/>
          <p:cNvSpPr txBox="1"/>
          <p:nvPr/>
        </p:nvSpPr>
        <p:spPr>
          <a:xfrm>
            <a:off x="5335525" y="1128549"/>
            <a:ext cx="1022203" cy="369332"/>
          </a:xfrm>
          <a:prstGeom prst="rect">
            <a:avLst/>
          </a:prstGeom>
          <a:noFill/>
        </p:spPr>
        <p:txBody>
          <a:bodyPr wrap="none" rtlCol="0">
            <a:spAutoFit/>
          </a:bodyPr>
          <a:lstStyle/>
          <a:p>
            <a:r>
              <a:rPr lang="es-ES" dirty="0" smtClean="0"/>
              <a:t>SOXHLET</a:t>
            </a:r>
            <a:endParaRPr lang="es-ES" dirty="0"/>
          </a:p>
        </p:txBody>
      </p:sp>
      <p:pic>
        <p:nvPicPr>
          <p:cNvPr id="11" name="Imagen 10"/>
          <p:cNvPicPr>
            <a:picLocks noChangeAspect="1"/>
          </p:cNvPicPr>
          <p:nvPr/>
        </p:nvPicPr>
        <p:blipFill>
          <a:blip r:embed="rId6"/>
          <a:stretch>
            <a:fillRect/>
          </a:stretch>
        </p:blipFill>
        <p:spPr>
          <a:xfrm>
            <a:off x="244604" y="3182570"/>
            <a:ext cx="476250" cy="1685925"/>
          </a:xfrm>
          <a:prstGeom prst="rect">
            <a:avLst/>
          </a:prstGeom>
        </p:spPr>
      </p:pic>
      <p:sp>
        <p:nvSpPr>
          <p:cNvPr id="12" name="CuadroTexto 11"/>
          <p:cNvSpPr txBox="1"/>
          <p:nvPr/>
        </p:nvSpPr>
        <p:spPr>
          <a:xfrm flipH="1">
            <a:off x="2967559" y="3997359"/>
            <a:ext cx="3619201" cy="646331"/>
          </a:xfrm>
          <a:prstGeom prst="rect">
            <a:avLst/>
          </a:prstGeom>
          <a:noFill/>
        </p:spPr>
        <p:txBody>
          <a:bodyPr wrap="square" rtlCol="0">
            <a:spAutoFit/>
          </a:bodyPr>
          <a:lstStyle/>
          <a:p>
            <a:r>
              <a:rPr lang="es-ES" dirty="0" smtClean="0"/>
              <a:t>FUENTE DE CALOR SEGURA</a:t>
            </a:r>
          </a:p>
          <a:p>
            <a:r>
              <a:rPr lang="es-ES" dirty="0" smtClean="0"/>
              <a:t>SISTEMA DE CIRCULACIÓN DE AGUA </a:t>
            </a:r>
            <a:endParaRPr lang="es-ES" dirty="0"/>
          </a:p>
        </p:txBody>
      </p:sp>
    </p:spTree>
    <p:extLst>
      <p:ext uri="{BB962C8B-B14F-4D97-AF65-F5344CB8AC3E}">
        <p14:creationId xmlns:p14="http://schemas.microsoft.com/office/powerpoint/2010/main" val="7428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2156" y="4251505"/>
            <a:ext cx="8695035" cy="646331"/>
          </a:xfrm>
          <a:prstGeom prst="rect">
            <a:avLst/>
          </a:prstGeom>
        </p:spPr>
        <p:txBody>
          <a:bodyPr wrap="square">
            <a:spAutoFit/>
          </a:bodyPr>
          <a:lstStyle/>
          <a:p>
            <a:r>
              <a:rPr lang="es-ES" dirty="0" smtClean="0"/>
              <a:t>BATERIA DE SOXHLET AUTOMATICA https</a:t>
            </a:r>
            <a:r>
              <a:rPr lang="es-ES" dirty="0"/>
              <a:t>://www.chgrupo3.com/producto/sistema-extraccion-st-243-soxtec/</a:t>
            </a:r>
          </a:p>
        </p:txBody>
      </p:sp>
      <p:sp>
        <p:nvSpPr>
          <p:cNvPr id="3" name="Rectángulo 2"/>
          <p:cNvSpPr/>
          <p:nvPr/>
        </p:nvSpPr>
        <p:spPr>
          <a:xfrm>
            <a:off x="502965" y="3132456"/>
            <a:ext cx="4572000" cy="923330"/>
          </a:xfrm>
          <a:prstGeom prst="rect">
            <a:avLst/>
          </a:prstGeom>
        </p:spPr>
        <p:txBody>
          <a:bodyPr>
            <a:spAutoFit/>
          </a:bodyPr>
          <a:lstStyle/>
          <a:p>
            <a:r>
              <a:rPr lang="es-ES" dirty="0" smtClean="0"/>
              <a:t>PROCEDIMIENTO DE SOXHLET https</a:t>
            </a:r>
            <a:r>
              <a:rPr lang="es-ES" dirty="0"/>
              <a:t>://www.youtube.com/watch?v=8m6CDllBQyM</a:t>
            </a:r>
          </a:p>
        </p:txBody>
      </p:sp>
      <p:pic>
        <p:nvPicPr>
          <p:cNvPr id="4" name="Imagen 3"/>
          <p:cNvPicPr>
            <a:picLocks noChangeAspect="1"/>
          </p:cNvPicPr>
          <p:nvPr/>
        </p:nvPicPr>
        <p:blipFill>
          <a:blip r:embed="rId2"/>
          <a:stretch>
            <a:fillRect/>
          </a:stretch>
        </p:blipFill>
        <p:spPr>
          <a:xfrm>
            <a:off x="5793640" y="905485"/>
            <a:ext cx="2705100" cy="1971675"/>
          </a:xfrm>
          <a:prstGeom prst="rect">
            <a:avLst/>
          </a:prstGeom>
        </p:spPr>
      </p:pic>
      <p:sp>
        <p:nvSpPr>
          <p:cNvPr id="5" name="CuadroTexto 4"/>
          <p:cNvSpPr txBox="1"/>
          <p:nvPr/>
        </p:nvSpPr>
        <p:spPr>
          <a:xfrm>
            <a:off x="3655770" y="1561363"/>
            <a:ext cx="2013756" cy="369332"/>
          </a:xfrm>
          <a:prstGeom prst="rect">
            <a:avLst/>
          </a:prstGeom>
          <a:noFill/>
        </p:spPr>
        <p:txBody>
          <a:bodyPr wrap="none" rtlCol="0">
            <a:spAutoFit/>
          </a:bodyPr>
          <a:lstStyle/>
          <a:p>
            <a:r>
              <a:rPr lang="es-ES" b="1" dirty="0" err="1" smtClean="0">
                <a:solidFill>
                  <a:srgbClr val="FFFF00"/>
                </a:solidFill>
              </a:rPr>
              <a:t>Baterias</a:t>
            </a:r>
            <a:r>
              <a:rPr lang="es-ES" b="1" dirty="0" smtClean="0">
                <a:solidFill>
                  <a:srgbClr val="FFFF00"/>
                </a:solidFill>
              </a:rPr>
              <a:t> de </a:t>
            </a:r>
            <a:r>
              <a:rPr lang="es-ES" b="1" dirty="0" err="1" smtClean="0">
                <a:solidFill>
                  <a:srgbClr val="FFFF00"/>
                </a:solidFill>
              </a:rPr>
              <a:t>Soxhlet</a:t>
            </a:r>
            <a:endParaRPr lang="es-ES" b="1" dirty="0">
              <a:solidFill>
                <a:srgbClr val="FFFF00"/>
              </a:solidFill>
            </a:endParaRPr>
          </a:p>
        </p:txBody>
      </p:sp>
    </p:spTree>
    <p:extLst>
      <p:ext uri="{BB962C8B-B14F-4D97-AF65-F5344CB8AC3E}">
        <p14:creationId xmlns:p14="http://schemas.microsoft.com/office/powerpoint/2010/main" val="3255809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39540" y="128470"/>
            <a:ext cx="3886064" cy="523220"/>
          </a:xfrm>
          <a:prstGeom prst="rect">
            <a:avLst/>
          </a:prstGeom>
          <a:noFill/>
        </p:spPr>
        <p:txBody>
          <a:bodyPr wrap="none" rtlCol="0">
            <a:spAutoFit/>
          </a:bodyPr>
          <a:lstStyle/>
          <a:p>
            <a:r>
              <a:rPr lang="es-ES" sz="2800" dirty="0" smtClean="0"/>
              <a:t>Extracción líquido-líquido</a:t>
            </a:r>
            <a:endParaRPr lang="es-ES" sz="2800" dirty="0"/>
          </a:p>
        </p:txBody>
      </p:sp>
      <p:pic>
        <p:nvPicPr>
          <p:cNvPr id="3" name="Imagen 2"/>
          <p:cNvPicPr>
            <a:picLocks noChangeAspect="1"/>
          </p:cNvPicPr>
          <p:nvPr/>
        </p:nvPicPr>
        <p:blipFill>
          <a:blip r:embed="rId2"/>
          <a:stretch>
            <a:fillRect/>
          </a:stretch>
        </p:blipFill>
        <p:spPr>
          <a:xfrm>
            <a:off x="5030115" y="1044700"/>
            <a:ext cx="3286975" cy="3664920"/>
          </a:xfrm>
          <a:prstGeom prst="rect">
            <a:avLst/>
          </a:prstGeom>
        </p:spPr>
      </p:pic>
      <p:sp>
        <p:nvSpPr>
          <p:cNvPr id="4" name="CuadroTexto 3"/>
          <p:cNvSpPr txBox="1"/>
          <p:nvPr/>
        </p:nvSpPr>
        <p:spPr>
          <a:xfrm>
            <a:off x="601670" y="1538155"/>
            <a:ext cx="3817625" cy="2554545"/>
          </a:xfrm>
          <a:prstGeom prst="rect">
            <a:avLst/>
          </a:prstGeom>
          <a:noFill/>
        </p:spPr>
        <p:txBody>
          <a:bodyPr wrap="square" rtlCol="0">
            <a:spAutoFit/>
          </a:bodyPr>
          <a:lstStyle/>
          <a:p>
            <a:pPr algn="just"/>
            <a:r>
              <a:rPr lang="es-ES" sz="2000" b="1" dirty="0" smtClean="0">
                <a:solidFill>
                  <a:srgbClr val="FFFF00"/>
                </a:solidFill>
              </a:rPr>
              <a:t>Los equipos de laboratorio utilizados deben adecuarse a las densidades relativas de solvente extractor y solvente original que contiene el soluto de interés, ya que esto asegura que la operación sea de régimen continuo de extracción.</a:t>
            </a:r>
            <a:endParaRPr lang="es-ES" sz="2000" b="1" dirty="0">
              <a:solidFill>
                <a:srgbClr val="FFFF00"/>
              </a:solidFill>
            </a:endParaRPr>
          </a:p>
        </p:txBody>
      </p:sp>
    </p:spTree>
    <p:extLst>
      <p:ext uri="{BB962C8B-B14F-4D97-AF65-F5344CB8AC3E}">
        <p14:creationId xmlns:p14="http://schemas.microsoft.com/office/powerpoint/2010/main" val="4233129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7940660" cy="916230"/>
          </a:xfrm>
        </p:spPr>
        <p:txBody>
          <a:bodyPr>
            <a:normAutofit/>
          </a:bodyPr>
          <a:lstStyle/>
          <a:p>
            <a:r>
              <a:rPr lang="en-US" dirty="0" smtClean="0"/>
              <a:t>EXTRACCIONES CONTINUAS</a:t>
            </a:r>
            <a:endParaRPr lang="en-US" dirty="0"/>
          </a:p>
        </p:txBody>
      </p:sp>
      <p:sp>
        <p:nvSpPr>
          <p:cNvPr id="3" name="Content Placeholder 2"/>
          <p:cNvSpPr>
            <a:spLocks noGrp="1"/>
          </p:cNvSpPr>
          <p:nvPr>
            <p:ph idx="1"/>
          </p:nvPr>
        </p:nvSpPr>
        <p:spPr>
          <a:xfrm>
            <a:off x="448964" y="1074317"/>
            <a:ext cx="8246071" cy="3664919"/>
          </a:xfrm>
        </p:spPr>
        <p:txBody>
          <a:bodyPr>
            <a:normAutofit fontScale="85000" lnSpcReduction="20000"/>
          </a:bodyPr>
          <a:lstStyle/>
          <a:p>
            <a:pPr marL="0" indent="0">
              <a:buNone/>
            </a:pPr>
            <a:r>
              <a:rPr lang="en-US" b="1" dirty="0" smtClean="0"/>
              <a:t>La </a:t>
            </a:r>
            <a:r>
              <a:rPr lang="en-US" b="1" dirty="0" err="1" smtClean="0"/>
              <a:t>extracción</a:t>
            </a:r>
            <a:r>
              <a:rPr lang="en-US" b="1" dirty="0" smtClean="0"/>
              <a:t> </a:t>
            </a:r>
            <a:r>
              <a:rPr lang="en-US" b="1" dirty="0" err="1" smtClean="0"/>
              <a:t>solido-líquido</a:t>
            </a:r>
            <a:r>
              <a:rPr lang="en-US" b="1" dirty="0" smtClean="0"/>
              <a:t> o </a:t>
            </a:r>
            <a:r>
              <a:rPr lang="en-US" b="1" dirty="0" err="1" smtClean="0"/>
              <a:t>líquido-líquido</a:t>
            </a:r>
            <a:r>
              <a:rPr lang="en-US" b="1" dirty="0" smtClean="0"/>
              <a:t> </a:t>
            </a:r>
            <a:r>
              <a:rPr lang="en-US" b="1" dirty="0" err="1" smtClean="0"/>
              <a:t>constituye</a:t>
            </a:r>
            <a:r>
              <a:rPr lang="en-US" b="1" dirty="0" smtClean="0"/>
              <a:t> </a:t>
            </a:r>
            <a:r>
              <a:rPr lang="en-US" b="1" dirty="0" err="1" smtClean="0"/>
              <a:t>una</a:t>
            </a:r>
            <a:r>
              <a:rPr lang="en-US" b="1" dirty="0" smtClean="0"/>
              <a:t> de las </a:t>
            </a:r>
            <a:r>
              <a:rPr lang="en-US" b="1" dirty="0" err="1" smtClean="0"/>
              <a:t>operaciones</a:t>
            </a:r>
            <a:r>
              <a:rPr lang="en-US" b="1" dirty="0" smtClean="0"/>
              <a:t> </a:t>
            </a:r>
            <a:r>
              <a:rPr lang="en-US" b="1" dirty="0" err="1" smtClean="0"/>
              <a:t>unitarias</a:t>
            </a:r>
            <a:r>
              <a:rPr lang="en-US" b="1" dirty="0" smtClean="0"/>
              <a:t> </a:t>
            </a:r>
            <a:r>
              <a:rPr lang="en-US" b="1" dirty="0" err="1" smtClean="0"/>
              <a:t>en</a:t>
            </a:r>
            <a:r>
              <a:rPr lang="en-US" b="1" dirty="0" smtClean="0"/>
              <a:t> </a:t>
            </a:r>
            <a:r>
              <a:rPr lang="en-US" b="1" dirty="0" err="1" smtClean="0"/>
              <a:t>ingeniería</a:t>
            </a:r>
            <a:r>
              <a:rPr lang="en-US" b="1" dirty="0" smtClean="0"/>
              <a:t> </a:t>
            </a:r>
            <a:r>
              <a:rPr lang="en-US" b="1" dirty="0" err="1" smtClean="0"/>
              <a:t>química</a:t>
            </a:r>
            <a:r>
              <a:rPr lang="en-US" b="1" dirty="0" smtClean="0"/>
              <a:t>.</a:t>
            </a:r>
          </a:p>
          <a:p>
            <a:pPr marL="0" indent="0">
              <a:buNone/>
            </a:pPr>
            <a:r>
              <a:rPr lang="en-US" b="1" dirty="0" err="1" smtClean="0"/>
              <a:t>En</a:t>
            </a:r>
            <a:r>
              <a:rPr lang="en-US" b="1" dirty="0" smtClean="0"/>
              <a:t> </a:t>
            </a:r>
            <a:r>
              <a:rPr lang="en-US" b="1" dirty="0" err="1" smtClean="0"/>
              <a:t>ambas</a:t>
            </a:r>
            <a:r>
              <a:rPr lang="en-US" b="1" dirty="0" smtClean="0"/>
              <a:t> se </a:t>
            </a:r>
            <a:r>
              <a:rPr lang="en-US" b="1" dirty="0" err="1" smtClean="0"/>
              <a:t>identifican</a:t>
            </a:r>
            <a:r>
              <a:rPr lang="en-US" b="1" dirty="0" smtClean="0"/>
              <a:t> </a:t>
            </a:r>
            <a:r>
              <a:rPr lang="en-US" b="1" dirty="0" err="1" smtClean="0"/>
              <a:t>fenómenos</a:t>
            </a:r>
            <a:r>
              <a:rPr lang="en-US" b="1" dirty="0" smtClean="0"/>
              <a:t> de </a:t>
            </a:r>
            <a:r>
              <a:rPr lang="en-US" b="1" dirty="0" err="1" smtClean="0"/>
              <a:t>transporte</a:t>
            </a:r>
            <a:r>
              <a:rPr lang="en-US" b="1" dirty="0" smtClean="0"/>
              <a:t> de masa y de </a:t>
            </a:r>
            <a:r>
              <a:rPr lang="en-US" b="1" dirty="0" err="1" smtClean="0"/>
              <a:t>energía</a:t>
            </a:r>
            <a:r>
              <a:rPr lang="en-US" b="1" dirty="0" smtClean="0"/>
              <a:t>.</a:t>
            </a:r>
            <a:endParaRPr lang="en-US" b="1" dirty="0"/>
          </a:p>
          <a:p>
            <a:pPr marL="0" indent="0">
              <a:buNone/>
            </a:pPr>
            <a:r>
              <a:rPr lang="es-ES" dirty="0" smtClean="0"/>
              <a:t>Los métodos </a:t>
            </a:r>
            <a:r>
              <a:rPr lang="es-ES" dirty="0"/>
              <a:t>de separación de un constituyente </a:t>
            </a:r>
            <a:r>
              <a:rPr lang="es-ES" dirty="0" smtClean="0"/>
              <a:t>a partir </a:t>
            </a:r>
            <a:r>
              <a:rPr lang="es-ES" dirty="0"/>
              <a:t>de un sólido o un líquido por medio de un disolvente </a:t>
            </a:r>
            <a:r>
              <a:rPr lang="es-ES" dirty="0" smtClean="0"/>
              <a:t>líquido, pertenecen a la </a:t>
            </a:r>
            <a:r>
              <a:rPr lang="es-ES" dirty="0"/>
              <a:t>llamada </a:t>
            </a:r>
            <a:r>
              <a:rPr lang="es-ES" b="1" i="1" dirty="0"/>
              <a:t>lixiviación </a:t>
            </a:r>
            <a:r>
              <a:rPr lang="es-ES" b="1" i="1" dirty="0" smtClean="0"/>
              <a:t>o extracción sólido-líquido</a:t>
            </a:r>
            <a:r>
              <a:rPr lang="es-ES" b="1" i="1" dirty="0"/>
              <a:t> </a:t>
            </a:r>
            <a:r>
              <a:rPr lang="es-ES" b="1" i="1" dirty="0" smtClean="0"/>
              <a:t>y </a:t>
            </a:r>
            <a:r>
              <a:rPr lang="es-ES" dirty="0" smtClean="0"/>
              <a:t> </a:t>
            </a:r>
            <a:r>
              <a:rPr lang="es-ES" b="1" i="1" dirty="0"/>
              <a:t>extracción líquido-líquido, </a:t>
            </a:r>
            <a:r>
              <a:rPr lang="es-ES" b="1" i="1" dirty="0" smtClean="0"/>
              <a:t>respectivamente.</a:t>
            </a:r>
            <a:endParaRPr lang="es-ES" b="1" i="1" dirty="0"/>
          </a:p>
          <a:p>
            <a:pPr marL="0" indent="0">
              <a:buNone/>
            </a:pPr>
            <a:r>
              <a:rPr lang="es-ES" dirty="0" smtClean="0"/>
              <a:t>Aunque </a:t>
            </a:r>
            <a:r>
              <a:rPr lang="es-ES" dirty="0"/>
              <a:t>los dos procesos tienen ciertos </a:t>
            </a:r>
            <a:r>
              <a:rPr lang="es-ES" dirty="0" smtClean="0"/>
              <a:t>fundamentos comunes</a:t>
            </a:r>
            <a:r>
              <a:rPr lang="es-ES" dirty="0"/>
              <a:t>, las diferencias de equipo y también en ciertos aspectos </a:t>
            </a:r>
            <a:r>
              <a:rPr lang="es-ES" dirty="0" smtClean="0"/>
              <a:t>teóricos, justifican </a:t>
            </a:r>
            <a:r>
              <a:rPr lang="es-ES" dirty="0"/>
              <a:t>un tratamiento por separado.</a:t>
            </a:r>
            <a:endParaRPr lang="en-US" dirty="0"/>
          </a:p>
          <a:p>
            <a:pPr marL="0" indent="0">
              <a:buNone/>
            </a:pPr>
            <a:endParaRPr lang="en-US" dirty="0"/>
          </a:p>
          <a:p>
            <a:endParaRPr lang="en-US" dirty="0"/>
          </a:p>
        </p:txBody>
      </p:sp>
      <p:sp>
        <p:nvSpPr>
          <p:cNvPr id="4" name="CuadroTexto 3"/>
          <p:cNvSpPr txBox="1"/>
          <p:nvPr/>
        </p:nvSpPr>
        <p:spPr>
          <a:xfrm>
            <a:off x="4566173" y="4497169"/>
            <a:ext cx="4358694" cy="646331"/>
          </a:xfrm>
          <a:prstGeom prst="rect">
            <a:avLst/>
          </a:prstGeom>
          <a:noFill/>
        </p:spPr>
        <p:txBody>
          <a:bodyPr wrap="none" rtlCol="0">
            <a:spAutoFit/>
          </a:bodyPr>
          <a:lstStyle/>
          <a:p>
            <a:r>
              <a:rPr lang="es-ES" dirty="0" smtClean="0"/>
              <a:t>Operaciones Unitarias en Ingeniería Química</a:t>
            </a:r>
          </a:p>
          <a:p>
            <a:r>
              <a:rPr lang="es-ES" dirty="0" smtClean="0"/>
              <a:t>Mc Cabe y  col. (1998)</a:t>
            </a:r>
            <a:endParaRPr lang="es-ES" dirty="0"/>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103309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Extractor con solvente menos denso</a:t>
            </a:r>
            <a:endParaRPr lang="es-ES" dirty="0"/>
          </a:p>
        </p:txBody>
      </p:sp>
      <p:pic>
        <p:nvPicPr>
          <p:cNvPr id="3" name="Imagen 2"/>
          <p:cNvPicPr>
            <a:picLocks noChangeAspect="1"/>
          </p:cNvPicPr>
          <p:nvPr/>
        </p:nvPicPr>
        <p:blipFill>
          <a:blip r:embed="rId2"/>
          <a:stretch>
            <a:fillRect/>
          </a:stretch>
        </p:blipFill>
        <p:spPr>
          <a:xfrm>
            <a:off x="461085" y="1350110"/>
            <a:ext cx="1417240" cy="3206805"/>
          </a:xfrm>
          <a:prstGeom prst="rect">
            <a:avLst/>
          </a:prstGeom>
        </p:spPr>
      </p:pic>
      <p:sp>
        <p:nvSpPr>
          <p:cNvPr id="4" name="CuadroTexto 3"/>
          <p:cNvSpPr txBox="1"/>
          <p:nvPr/>
        </p:nvSpPr>
        <p:spPr>
          <a:xfrm>
            <a:off x="2281425" y="1350110"/>
            <a:ext cx="6405375" cy="3046988"/>
          </a:xfrm>
          <a:prstGeom prst="rect">
            <a:avLst/>
          </a:prstGeom>
          <a:noFill/>
        </p:spPr>
        <p:txBody>
          <a:bodyPr wrap="square" rtlCol="0">
            <a:spAutoFit/>
          </a:bodyPr>
          <a:lstStyle/>
          <a:p>
            <a:r>
              <a:rPr lang="es-ES" sz="2400" b="1" dirty="0" smtClean="0">
                <a:solidFill>
                  <a:srgbClr val="FEA402"/>
                </a:solidFill>
              </a:rPr>
              <a:t>El solvente se evapora del balón, al llegar al refrigerante condensa y cae dentro de un colector que lo transporta al fondo del extractor, al salir por ser el líquido menos denso asciende atravesando la muestra (solvente original + soluto de interés), escurre por el tubo que conecta con el balón retornando con soluto. SE CIERRA EN CIRCUITO</a:t>
            </a:r>
            <a:endParaRPr lang="es-ES" sz="2400" b="1" dirty="0">
              <a:solidFill>
                <a:srgbClr val="FEA402"/>
              </a:solidFill>
            </a:endParaRPr>
          </a:p>
        </p:txBody>
      </p:sp>
    </p:spTree>
    <p:extLst>
      <p:ext uri="{BB962C8B-B14F-4D97-AF65-F5344CB8AC3E}">
        <p14:creationId xmlns:p14="http://schemas.microsoft.com/office/powerpoint/2010/main" val="1031441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Extractor con solvente más denso</a:t>
            </a:r>
            <a:endParaRPr lang="es-ES" dirty="0"/>
          </a:p>
        </p:txBody>
      </p:sp>
      <p:pic>
        <p:nvPicPr>
          <p:cNvPr id="3" name="Imagen 2"/>
          <p:cNvPicPr>
            <a:picLocks noChangeAspect="1"/>
          </p:cNvPicPr>
          <p:nvPr/>
        </p:nvPicPr>
        <p:blipFill>
          <a:blip r:embed="rId2"/>
          <a:stretch>
            <a:fillRect/>
          </a:stretch>
        </p:blipFill>
        <p:spPr>
          <a:xfrm>
            <a:off x="457200" y="1350110"/>
            <a:ext cx="1060700" cy="3291828"/>
          </a:xfrm>
          <a:prstGeom prst="rect">
            <a:avLst/>
          </a:prstGeom>
        </p:spPr>
      </p:pic>
      <p:sp>
        <p:nvSpPr>
          <p:cNvPr id="4" name="CuadroTexto 3"/>
          <p:cNvSpPr txBox="1"/>
          <p:nvPr/>
        </p:nvSpPr>
        <p:spPr>
          <a:xfrm flipH="1">
            <a:off x="2281425" y="1502815"/>
            <a:ext cx="6108200" cy="2677656"/>
          </a:xfrm>
          <a:prstGeom prst="rect">
            <a:avLst/>
          </a:prstGeom>
          <a:noFill/>
        </p:spPr>
        <p:txBody>
          <a:bodyPr wrap="square" rtlCol="0">
            <a:spAutoFit/>
          </a:bodyPr>
          <a:lstStyle/>
          <a:p>
            <a:r>
              <a:rPr lang="es-ES" sz="2400" b="1" dirty="0" smtClean="0">
                <a:solidFill>
                  <a:srgbClr val="FFFF00"/>
                </a:solidFill>
              </a:rPr>
              <a:t>El solvente del balón se evapora, sube por el tubo mayor, condensa y cae a la muestra al ser más denso la atraviesa y se aloja en el fondo del extractor, a medida que va llenando el mismo, el tubo menor se llena con solvente que arrastró soluto hasta que retorna al balón y CIERRA EL CIRCUITO</a:t>
            </a:r>
            <a:endParaRPr lang="es-ES" sz="2400" b="1" dirty="0">
              <a:solidFill>
                <a:srgbClr val="FFFF00"/>
              </a:solidFill>
            </a:endParaRPr>
          </a:p>
        </p:txBody>
      </p:sp>
    </p:spTree>
    <p:extLst>
      <p:ext uri="{BB962C8B-B14F-4D97-AF65-F5344CB8AC3E}">
        <p14:creationId xmlns:p14="http://schemas.microsoft.com/office/powerpoint/2010/main" val="1369769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40242" y="433880"/>
            <a:ext cx="8246070" cy="1641579"/>
          </a:xfrm>
        </p:spPr>
        <p:txBody>
          <a:bodyPr/>
          <a:lstStyle/>
          <a:p>
            <a:r>
              <a:rPr lang="es-ES" b="1" dirty="0" smtClean="0"/>
              <a:t>QUE VAMOS A EXTRAER</a:t>
            </a:r>
            <a:endParaRPr lang="es-ES" b="1" dirty="0"/>
          </a:p>
        </p:txBody>
      </p:sp>
      <p:sp>
        <p:nvSpPr>
          <p:cNvPr id="3" name="Subtítulo 2"/>
          <p:cNvSpPr>
            <a:spLocks noGrp="1"/>
          </p:cNvSpPr>
          <p:nvPr>
            <p:ph type="subTitle" idx="1"/>
          </p:nvPr>
        </p:nvSpPr>
        <p:spPr>
          <a:xfrm>
            <a:off x="452625" y="2075459"/>
            <a:ext cx="8246071" cy="1259816"/>
          </a:xfrm>
          <a:solidFill>
            <a:srgbClr val="D68B1C">
              <a:alpha val="62000"/>
            </a:srgbClr>
          </a:solidFill>
        </p:spPr>
        <p:txBody>
          <a:bodyPr>
            <a:noAutofit/>
          </a:bodyPr>
          <a:lstStyle/>
          <a:p>
            <a:pPr algn="l"/>
            <a:r>
              <a:rPr lang="es-ES" sz="2400" dirty="0" smtClean="0">
                <a:solidFill>
                  <a:srgbClr val="FFFF00"/>
                </a:solidFill>
              </a:rPr>
              <a:t>En el </a:t>
            </a:r>
            <a:r>
              <a:rPr lang="es-ES" sz="2400" dirty="0" err="1" smtClean="0">
                <a:solidFill>
                  <a:srgbClr val="FFFF00"/>
                </a:solidFill>
              </a:rPr>
              <a:t>Soxhlet</a:t>
            </a:r>
            <a:r>
              <a:rPr lang="es-ES" sz="2400" dirty="0" smtClean="0">
                <a:solidFill>
                  <a:srgbClr val="FFFF00"/>
                </a:solidFill>
              </a:rPr>
              <a:t> se utilizará laminado de soja</a:t>
            </a:r>
          </a:p>
          <a:p>
            <a:pPr algn="l"/>
            <a:r>
              <a:rPr lang="es-ES" sz="2400" dirty="0" smtClean="0">
                <a:solidFill>
                  <a:srgbClr val="FFFF00"/>
                </a:solidFill>
              </a:rPr>
              <a:t>En el extractor </a:t>
            </a:r>
            <a:r>
              <a:rPr lang="es-ES" sz="2400" dirty="0" err="1" smtClean="0">
                <a:solidFill>
                  <a:srgbClr val="FFFF00"/>
                </a:solidFill>
              </a:rPr>
              <a:t>Butt</a:t>
            </a:r>
            <a:r>
              <a:rPr lang="es-ES" sz="2400" dirty="0" smtClean="0">
                <a:solidFill>
                  <a:srgbClr val="FFFF00"/>
                </a:solidFill>
              </a:rPr>
              <a:t> se utilizará maní molido</a:t>
            </a:r>
          </a:p>
          <a:p>
            <a:pPr algn="l"/>
            <a:r>
              <a:rPr lang="es-ES" sz="2400" dirty="0" smtClean="0">
                <a:solidFill>
                  <a:srgbClr val="FFFF00"/>
                </a:solidFill>
              </a:rPr>
              <a:t>En cada </a:t>
            </a:r>
            <a:r>
              <a:rPr lang="es-ES" sz="2400" dirty="0" err="1" smtClean="0">
                <a:solidFill>
                  <a:srgbClr val="FFFF00"/>
                </a:solidFill>
              </a:rPr>
              <a:t>extracor</a:t>
            </a:r>
            <a:r>
              <a:rPr lang="es-ES" sz="2400" dirty="0" smtClean="0">
                <a:solidFill>
                  <a:srgbClr val="FFFF00"/>
                </a:solidFill>
              </a:rPr>
              <a:t> líquido-líquido se utilizará leche entera</a:t>
            </a:r>
          </a:p>
          <a:p>
            <a:pPr algn="l"/>
            <a:r>
              <a:rPr lang="es-ES" sz="2400" b="1" dirty="0" smtClean="0">
                <a:solidFill>
                  <a:srgbClr val="C00000"/>
                </a:solidFill>
              </a:rPr>
              <a:t>PARA TODOS LOS CASOS EL SOLVENTE SERÁ APOLAR (hexano y cloroformo)</a:t>
            </a:r>
            <a:endParaRPr lang="es-ES" sz="2400" b="1" dirty="0">
              <a:solidFill>
                <a:srgbClr val="C00000"/>
              </a:solidFill>
            </a:endParaRPr>
          </a:p>
        </p:txBody>
      </p:sp>
    </p:spTree>
    <p:extLst>
      <p:ext uri="{BB962C8B-B14F-4D97-AF65-F5344CB8AC3E}">
        <p14:creationId xmlns:p14="http://schemas.microsoft.com/office/powerpoint/2010/main" val="2687043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COMPONENTES APOLARES</a:t>
            </a:r>
            <a:endParaRPr lang="es-ES" dirty="0"/>
          </a:p>
        </p:txBody>
      </p:sp>
      <p:pic>
        <p:nvPicPr>
          <p:cNvPr id="3" name="Imagen 2"/>
          <p:cNvPicPr>
            <a:picLocks noChangeAspect="1"/>
          </p:cNvPicPr>
          <p:nvPr/>
        </p:nvPicPr>
        <p:blipFill>
          <a:blip r:embed="rId2"/>
          <a:stretch>
            <a:fillRect/>
          </a:stretch>
        </p:blipFill>
        <p:spPr>
          <a:xfrm>
            <a:off x="143554" y="1842896"/>
            <a:ext cx="4162425" cy="3152775"/>
          </a:xfrm>
          <a:prstGeom prst="rect">
            <a:avLst/>
          </a:prstGeom>
        </p:spPr>
      </p:pic>
      <p:pic>
        <p:nvPicPr>
          <p:cNvPr id="4" name="Imagen 3"/>
          <p:cNvPicPr>
            <a:picLocks noChangeAspect="1"/>
          </p:cNvPicPr>
          <p:nvPr/>
        </p:nvPicPr>
        <p:blipFill>
          <a:blip r:embed="rId3"/>
          <a:stretch>
            <a:fillRect/>
          </a:stretch>
        </p:blipFill>
        <p:spPr>
          <a:xfrm>
            <a:off x="4690182" y="1063229"/>
            <a:ext cx="3612415" cy="3986609"/>
          </a:xfrm>
          <a:prstGeom prst="rect">
            <a:avLst/>
          </a:prstGeom>
        </p:spPr>
      </p:pic>
      <p:pic>
        <p:nvPicPr>
          <p:cNvPr id="5" name="Imagen 4"/>
          <p:cNvPicPr>
            <a:picLocks noChangeAspect="1"/>
          </p:cNvPicPr>
          <p:nvPr/>
        </p:nvPicPr>
        <p:blipFill>
          <a:blip r:embed="rId4"/>
          <a:stretch>
            <a:fillRect/>
          </a:stretch>
        </p:blipFill>
        <p:spPr>
          <a:xfrm>
            <a:off x="8003730" y="1063229"/>
            <a:ext cx="1006709" cy="848246"/>
          </a:xfrm>
          <a:prstGeom prst="rect">
            <a:avLst/>
          </a:prstGeom>
        </p:spPr>
      </p:pic>
      <p:pic>
        <p:nvPicPr>
          <p:cNvPr id="6" name="Imagen 5"/>
          <p:cNvPicPr>
            <a:picLocks noChangeAspect="1"/>
          </p:cNvPicPr>
          <p:nvPr/>
        </p:nvPicPr>
        <p:blipFill>
          <a:blip r:embed="rId5"/>
          <a:stretch>
            <a:fillRect/>
          </a:stretch>
        </p:blipFill>
        <p:spPr>
          <a:xfrm>
            <a:off x="133562" y="944894"/>
            <a:ext cx="926224" cy="898001"/>
          </a:xfrm>
          <a:prstGeom prst="rect">
            <a:avLst/>
          </a:prstGeom>
        </p:spPr>
      </p:pic>
      <p:pic>
        <p:nvPicPr>
          <p:cNvPr id="7" name="Imagen 6"/>
          <p:cNvPicPr>
            <a:picLocks noChangeAspect="1"/>
          </p:cNvPicPr>
          <p:nvPr/>
        </p:nvPicPr>
        <p:blipFill>
          <a:blip r:embed="rId6"/>
          <a:stretch>
            <a:fillRect/>
          </a:stretch>
        </p:blipFill>
        <p:spPr>
          <a:xfrm>
            <a:off x="1189704" y="944894"/>
            <a:ext cx="1101120" cy="898001"/>
          </a:xfrm>
          <a:prstGeom prst="rect">
            <a:avLst/>
          </a:prstGeom>
        </p:spPr>
      </p:pic>
    </p:spTree>
    <p:extLst>
      <p:ext uri="{BB962C8B-B14F-4D97-AF65-F5344CB8AC3E}">
        <p14:creationId xmlns:p14="http://schemas.microsoft.com/office/powerpoint/2010/main" val="2820672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892245" y="1811239"/>
            <a:ext cx="3171825" cy="2895600"/>
          </a:xfrm>
          <a:prstGeom prst="rect">
            <a:avLst/>
          </a:prstGeom>
        </p:spPr>
      </p:pic>
      <p:pic>
        <p:nvPicPr>
          <p:cNvPr id="3" name="Imagen 2"/>
          <p:cNvPicPr>
            <a:picLocks noChangeAspect="1"/>
          </p:cNvPicPr>
          <p:nvPr/>
        </p:nvPicPr>
        <p:blipFill>
          <a:blip r:embed="rId3"/>
          <a:stretch>
            <a:fillRect/>
          </a:stretch>
        </p:blipFill>
        <p:spPr>
          <a:xfrm>
            <a:off x="1444445" y="919648"/>
            <a:ext cx="1447800" cy="1828800"/>
          </a:xfrm>
          <a:prstGeom prst="rect">
            <a:avLst/>
          </a:prstGeom>
        </p:spPr>
      </p:pic>
    </p:spTree>
    <p:extLst>
      <p:ext uri="{BB962C8B-B14F-4D97-AF65-F5344CB8AC3E}">
        <p14:creationId xmlns:p14="http://schemas.microsoft.com/office/powerpoint/2010/main" val="1919649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RECORDEMOS</a:t>
            </a:r>
            <a:br>
              <a:rPr lang="es-ES" dirty="0" smtClean="0"/>
            </a:br>
            <a:r>
              <a:rPr lang="es-ES" dirty="0" smtClean="0"/>
              <a:t>LIPIDOS Y LIPOIDES</a:t>
            </a:r>
            <a:endParaRPr lang="es-ES" dirty="0"/>
          </a:p>
        </p:txBody>
      </p:sp>
      <p:pic>
        <p:nvPicPr>
          <p:cNvPr id="3" name="Imagen 2"/>
          <p:cNvPicPr>
            <a:picLocks noChangeAspect="1"/>
          </p:cNvPicPr>
          <p:nvPr/>
        </p:nvPicPr>
        <p:blipFill>
          <a:blip r:embed="rId2"/>
          <a:stretch>
            <a:fillRect/>
          </a:stretch>
        </p:blipFill>
        <p:spPr>
          <a:xfrm>
            <a:off x="6667112" y="978834"/>
            <a:ext cx="2015121" cy="1072474"/>
          </a:xfrm>
          <a:prstGeom prst="rect">
            <a:avLst/>
          </a:prstGeom>
        </p:spPr>
      </p:pic>
      <p:sp>
        <p:nvSpPr>
          <p:cNvPr id="4" name="CuadroTexto 3"/>
          <p:cNvSpPr txBox="1"/>
          <p:nvPr/>
        </p:nvSpPr>
        <p:spPr>
          <a:xfrm>
            <a:off x="7171174" y="2126846"/>
            <a:ext cx="1098891" cy="369332"/>
          </a:xfrm>
          <a:prstGeom prst="rect">
            <a:avLst/>
          </a:prstGeom>
          <a:noFill/>
        </p:spPr>
        <p:txBody>
          <a:bodyPr wrap="none" rtlCol="0">
            <a:spAutoFit/>
          </a:bodyPr>
          <a:lstStyle/>
          <a:p>
            <a:r>
              <a:rPr lang="es-ES" dirty="0" smtClean="0"/>
              <a:t>colesterol</a:t>
            </a:r>
            <a:endParaRPr lang="es-ES" dirty="0"/>
          </a:p>
        </p:txBody>
      </p:sp>
      <p:pic>
        <p:nvPicPr>
          <p:cNvPr id="5" name="Imagen 4"/>
          <p:cNvPicPr>
            <a:picLocks noChangeAspect="1"/>
          </p:cNvPicPr>
          <p:nvPr/>
        </p:nvPicPr>
        <p:blipFill>
          <a:blip r:embed="rId3"/>
          <a:stretch>
            <a:fillRect/>
          </a:stretch>
        </p:blipFill>
        <p:spPr>
          <a:xfrm>
            <a:off x="2926965" y="3560513"/>
            <a:ext cx="3690922" cy="1208090"/>
          </a:xfrm>
          <a:prstGeom prst="rect">
            <a:avLst/>
          </a:prstGeom>
        </p:spPr>
      </p:pic>
      <p:sp>
        <p:nvSpPr>
          <p:cNvPr id="6" name="CuadroTexto 5"/>
          <p:cNvSpPr txBox="1"/>
          <p:nvPr/>
        </p:nvSpPr>
        <p:spPr>
          <a:xfrm>
            <a:off x="4303167" y="4691789"/>
            <a:ext cx="2595985" cy="369332"/>
          </a:xfrm>
          <a:prstGeom prst="rect">
            <a:avLst/>
          </a:prstGeom>
          <a:noFill/>
        </p:spPr>
        <p:txBody>
          <a:bodyPr wrap="square" rtlCol="0">
            <a:spAutoFit/>
          </a:bodyPr>
          <a:lstStyle/>
          <a:p>
            <a:r>
              <a:rPr lang="es-ES" dirty="0" smtClean="0"/>
              <a:t>lecitina</a:t>
            </a:r>
            <a:endParaRPr lang="es-ES" dirty="0"/>
          </a:p>
        </p:txBody>
      </p:sp>
      <p:pic>
        <p:nvPicPr>
          <p:cNvPr id="7" name="Imagen 6"/>
          <p:cNvPicPr>
            <a:picLocks noChangeAspect="1"/>
          </p:cNvPicPr>
          <p:nvPr/>
        </p:nvPicPr>
        <p:blipFill>
          <a:blip r:embed="rId4"/>
          <a:stretch>
            <a:fillRect/>
          </a:stretch>
        </p:blipFill>
        <p:spPr>
          <a:xfrm>
            <a:off x="143555" y="1191390"/>
            <a:ext cx="2620900" cy="1404534"/>
          </a:xfrm>
          <a:prstGeom prst="rect">
            <a:avLst/>
          </a:prstGeom>
        </p:spPr>
      </p:pic>
      <p:pic>
        <p:nvPicPr>
          <p:cNvPr id="8" name="Imagen 7"/>
          <p:cNvPicPr>
            <a:picLocks noChangeAspect="1"/>
          </p:cNvPicPr>
          <p:nvPr/>
        </p:nvPicPr>
        <p:blipFill>
          <a:blip r:embed="rId5"/>
          <a:stretch>
            <a:fillRect/>
          </a:stretch>
        </p:blipFill>
        <p:spPr>
          <a:xfrm>
            <a:off x="143555" y="2628399"/>
            <a:ext cx="3234194" cy="1189746"/>
          </a:xfrm>
          <a:prstGeom prst="rect">
            <a:avLst/>
          </a:prstGeom>
        </p:spPr>
      </p:pic>
      <p:sp>
        <p:nvSpPr>
          <p:cNvPr id="9" name="CuadroTexto 8"/>
          <p:cNvSpPr txBox="1"/>
          <p:nvPr/>
        </p:nvSpPr>
        <p:spPr>
          <a:xfrm flipH="1">
            <a:off x="2764455" y="1650589"/>
            <a:ext cx="3161086" cy="369332"/>
          </a:xfrm>
          <a:prstGeom prst="rect">
            <a:avLst/>
          </a:prstGeom>
          <a:noFill/>
        </p:spPr>
        <p:txBody>
          <a:bodyPr wrap="square" rtlCol="0">
            <a:spAutoFit/>
          </a:bodyPr>
          <a:lstStyle/>
          <a:p>
            <a:r>
              <a:rPr lang="es-ES" dirty="0" err="1" smtClean="0"/>
              <a:t>Triglicerido</a:t>
            </a:r>
            <a:r>
              <a:rPr lang="es-ES" dirty="0" smtClean="0"/>
              <a:t> saturado</a:t>
            </a:r>
            <a:endParaRPr lang="es-ES" dirty="0"/>
          </a:p>
        </p:txBody>
      </p:sp>
      <p:sp>
        <p:nvSpPr>
          <p:cNvPr id="10" name="CuadroTexto 9"/>
          <p:cNvSpPr txBox="1"/>
          <p:nvPr/>
        </p:nvSpPr>
        <p:spPr>
          <a:xfrm>
            <a:off x="324097" y="4004470"/>
            <a:ext cx="2274662" cy="369332"/>
          </a:xfrm>
          <a:prstGeom prst="rect">
            <a:avLst/>
          </a:prstGeom>
          <a:noFill/>
        </p:spPr>
        <p:txBody>
          <a:bodyPr wrap="none" rtlCol="0">
            <a:spAutoFit/>
          </a:bodyPr>
          <a:lstStyle/>
          <a:p>
            <a:r>
              <a:rPr lang="es-ES" dirty="0" smtClean="0"/>
              <a:t>Triglicérido insaturado</a:t>
            </a:r>
            <a:endParaRPr lang="es-ES" dirty="0"/>
          </a:p>
        </p:txBody>
      </p:sp>
      <p:pic>
        <p:nvPicPr>
          <p:cNvPr id="11" name="Imagen 10"/>
          <p:cNvPicPr>
            <a:picLocks noChangeAspect="1"/>
          </p:cNvPicPr>
          <p:nvPr/>
        </p:nvPicPr>
        <p:blipFill>
          <a:blip r:embed="rId6"/>
          <a:stretch>
            <a:fillRect/>
          </a:stretch>
        </p:blipFill>
        <p:spPr>
          <a:xfrm>
            <a:off x="5303180" y="2496178"/>
            <a:ext cx="3379053" cy="947328"/>
          </a:xfrm>
          <a:prstGeom prst="rect">
            <a:avLst/>
          </a:prstGeom>
        </p:spPr>
      </p:pic>
      <p:sp>
        <p:nvSpPr>
          <p:cNvPr id="12" name="CuadroTexto 11"/>
          <p:cNvSpPr txBox="1"/>
          <p:nvPr/>
        </p:nvSpPr>
        <p:spPr>
          <a:xfrm>
            <a:off x="7098284" y="3490491"/>
            <a:ext cx="611065" cy="369332"/>
          </a:xfrm>
          <a:prstGeom prst="rect">
            <a:avLst/>
          </a:prstGeom>
          <a:noFill/>
        </p:spPr>
        <p:txBody>
          <a:bodyPr wrap="none" rtlCol="0">
            <a:spAutoFit/>
          </a:bodyPr>
          <a:lstStyle/>
          <a:p>
            <a:r>
              <a:rPr lang="es-ES" dirty="0" err="1" smtClean="0"/>
              <a:t>Vit</a:t>
            </a:r>
            <a:r>
              <a:rPr lang="es-ES" dirty="0" smtClean="0"/>
              <a:t> E</a:t>
            </a:r>
            <a:endParaRPr lang="es-ES" dirty="0"/>
          </a:p>
        </p:txBody>
      </p:sp>
      <p:pic>
        <p:nvPicPr>
          <p:cNvPr id="13" name="Imagen 12"/>
          <p:cNvPicPr>
            <a:picLocks noChangeAspect="1"/>
          </p:cNvPicPr>
          <p:nvPr/>
        </p:nvPicPr>
        <p:blipFill>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7161862" y="3859081"/>
            <a:ext cx="1923689" cy="988457"/>
          </a:xfrm>
          <a:prstGeom prst="rect">
            <a:avLst/>
          </a:prstGeom>
        </p:spPr>
      </p:pic>
      <p:sp>
        <p:nvSpPr>
          <p:cNvPr id="14" name="CuadroTexto 13"/>
          <p:cNvSpPr txBox="1"/>
          <p:nvPr/>
        </p:nvSpPr>
        <p:spPr>
          <a:xfrm>
            <a:off x="8190027" y="4423849"/>
            <a:ext cx="631904" cy="369332"/>
          </a:xfrm>
          <a:prstGeom prst="rect">
            <a:avLst/>
          </a:prstGeom>
          <a:noFill/>
        </p:spPr>
        <p:txBody>
          <a:bodyPr wrap="none" rtlCol="0">
            <a:spAutoFit/>
          </a:bodyPr>
          <a:lstStyle/>
          <a:p>
            <a:r>
              <a:rPr lang="es-ES" dirty="0" err="1" smtClean="0"/>
              <a:t>Vit</a:t>
            </a:r>
            <a:r>
              <a:rPr lang="es-ES" dirty="0" smtClean="0"/>
              <a:t> A</a:t>
            </a:r>
            <a:endParaRPr lang="es-ES" dirty="0"/>
          </a:p>
        </p:txBody>
      </p:sp>
    </p:spTree>
    <p:extLst>
      <p:ext uri="{BB962C8B-B14F-4D97-AF65-F5344CB8AC3E}">
        <p14:creationId xmlns:p14="http://schemas.microsoft.com/office/powerpoint/2010/main" val="2499398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104735" y="1655520"/>
            <a:ext cx="5039265" cy="1641579"/>
          </a:xfrm>
        </p:spPr>
        <p:txBody>
          <a:bodyPr/>
          <a:lstStyle/>
          <a:p>
            <a:pPr algn="ctr"/>
            <a:r>
              <a:rPr lang="es-ES" dirty="0" smtClean="0"/>
              <a:t>NOS VEMOS LA CLASE QUE VIENE!!!</a:t>
            </a:r>
            <a:endParaRPr lang="es-ES" dirty="0"/>
          </a:p>
        </p:txBody>
      </p:sp>
    </p:spTree>
    <p:extLst>
      <p:ext uri="{BB962C8B-B14F-4D97-AF65-F5344CB8AC3E}">
        <p14:creationId xmlns:p14="http://schemas.microsoft.com/office/powerpoint/2010/main" val="371237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6260" y="891995"/>
            <a:ext cx="8398775" cy="4524315"/>
          </a:xfrm>
          <a:prstGeom prst="rect">
            <a:avLst/>
          </a:prstGeom>
        </p:spPr>
        <p:txBody>
          <a:bodyPr wrap="square">
            <a:spAutoFit/>
          </a:bodyPr>
          <a:lstStyle/>
          <a:p>
            <a:r>
              <a:rPr lang="es-AR" b="1" dirty="0">
                <a:solidFill>
                  <a:srgbClr val="FFFF00"/>
                </a:solidFill>
              </a:rPr>
              <a:t>La extracción por solventes es la disolución preferencial de uno o más componentes de una mezcla sólida por contacto con un disolvente líquido.</a:t>
            </a:r>
            <a:endParaRPr lang="es-ES" b="1" dirty="0">
              <a:solidFill>
                <a:srgbClr val="FFFF00"/>
              </a:solidFill>
            </a:endParaRPr>
          </a:p>
          <a:p>
            <a:r>
              <a:rPr lang="es-AR" b="1" dirty="0">
                <a:solidFill>
                  <a:srgbClr val="FFFF00"/>
                </a:solidFill>
              </a:rPr>
              <a:t>	Muchos productos orgánicos naturales, como por ejemplo carbohidratos, lípidos y proteínas,  se pueden separar de sus estructuras originales mediante lixiviación. A partir del análisis integral de la estructura molecular de estos compuestos es posible elegir los solventes más adecuados para solubilizar estos materiales</a:t>
            </a:r>
            <a:r>
              <a:rPr lang="es-AR" b="1" dirty="0" smtClean="0">
                <a:solidFill>
                  <a:srgbClr val="FFFF00"/>
                </a:solidFill>
              </a:rPr>
              <a:t>.</a:t>
            </a:r>
          </a:p>
          <a:p>
            <a:endParaRPr lang="es-AR" b="1" dirty="0" smtClean="0">
              <a:solidFill>
                <a:srgbClr val="FFFF00"/>
              </a:solidFill>
            </a:endParaRPr>
          </a:p>
          <a:p>
            <a:r>
              <a:rPr lang="es-AR" b="1" dirty="0">
                <a:solidFill>
                  <a:srgbClr val="FFFF00"/>
                </a:solidFill>
              </a:rPr>
              <a:t>El éxito de una lixiviación depende del pretratamiento que se realice sobre el sólido. Los cuerpos vegetales y animales tienen una estructura celular y los productos naturales que se van a separar a partir de estos materiales se encuentran generalmente dentro de las células. Si las paredes celulares permanecen intactas durante la exposición con el solvente, entonces la lixiviación es muy lenta. Moler el material lo suficientemente pequeño como para liberarlo de las células y aumentar la superficie de contacto es lo adecuado para acelerar la extracción, debido a que las porciones solubles se hacen más accesibles al solvente.</a:t>
            </a:r>
            <a:endParaRPr lang="es-ES" b="1" dirty="0">
              <a:solidFill>
                <a:srgbClr val="FFFF00"/>
              </a:solidFill>
            </a:endParaRPr>
          </a:p>
          <a:p>
            <a:r>
              <a:rPr lang="es-AR" b="1" dirty="0">
                <a:solidFill>
                  <a:srgbClr val="FFFF00"/>
                </a:solidFill>
              </a:rPr>
              <a:t>	</a:t>
            </a:r>
            <a:endParaRPr lang="es-ES" b="1" dirty="0">
              <a:solidFill>
                <a:srgbClr val="FFFF00"/>
              </a:solidFill>
            </a:endParaRPr>
          </a:p>
        </p:txBody>
      </p:sp>
      <p:sp>
        <p:nvSpPr>
          <p:cNvPr id="3" name="Rectángulo 2"/>
          <p:cNvSpPr/>
          <p:nvPr/>
        </p:nvSpPr>
        <p:spPr>
          <a:xfrm>
            <a:off x="2739540" y="128470"/>
            <a:ext cx="3935821" cy="523220"/>
          </a:xfrm>
          <a:prstGeom prst="rect">
            <a:avLst/>
          </a:prstGeom>
          <a:solidFill>
            <a:srgbClr val="D68B1C"/>
          </a:solidFill>
        </p:spPr>
        <p:txBody>
          <a:bodyPr wrap="none">
            <a:spAutoFit/>
          </a:bodyPr>
          <a:lstStyle/>
          <a:p>
            <a:r>
              <a:rPr lang="en-US" sz="2800" b="1" dirty="0" err="1">
                <a:solidFill>
                  <a:schemeClr val="bg1"/>
                </a:solidFill>
              </a:rPr>
              <a:t>Extracción</a:t>
            </a:r>
            <a:r>
              <a:rPr lang="en-US" sz="2800" b="1" dirty="0">
                <a:solidFill>
                  <a:schemeClr val="bg1"/>
                </a:solidFill>
              </a:rPr>
              <a:t> </a:t>
            </a:r>
            <a:r>
              <a:rPr lang="en-US" sz="2800" b="1" dirty="0" err="1">
                <a:solidFill>
                  <a:schemeClr val="bg1"/>
                </a:solidFill>
              </a:rPr>
              <a:t>Sólido-Líquido</a:t>
            </a:r>
            <a:endParaRPr lang="es-ES" sz="2800" b="1" dirty="0">
              <a:solidFill>
                <a:schemeClr val="bg1"/>
              </a:solidFill>
            </a:endParaRP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106127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3555" y="1350110"/>
            <a:ext cx="8856890" cy="3139321"/>
          </a:xfrm>
          <a:prstGeom prst="rect">
            <a:avLst/>
          </a:prstGeom>
        </p:spPr>
        <p:txBody>
          <a:bodyPr wrap="square">
            <a:spAutoFit/>
          </a:bodyPr>
          <a:lstStyle/>
          <a:p>
            <a:r>
              <a:rPr lang="es-AR" b="1" dirty="0">
                <a:solidFill>
                  <a:srgbClr val="FFFF00"/>
                </a:solidFill>
              </a:rPr>
              <a:t>En cuanto a la temperatura de trabajo, se realiza a las temperaturas más altas posibles. Las temperaturas elevadas aumentan la solubilidad del principio activo a extraer. En el caso de productos naturales, la temperatura excesiva conduce a la extracción de productos indeseables o al deterioro químico del sólido</a:t>
            </a:r>
            <a:r>
              <a:rPr lang="es-AR" b="1" dirty="0" smtClean="0">
                <a:solidFill>
                  <a:srgbClr val="FFFF00"/>
                </a:solidFill>
              </a:rPr>
              <a:t>.</a:t>
            </a:r>
          </a:p>
          <a:p>
            <a:endParaRPr lang="es-AR" b="1" dirty="0" smtClean="0">
              <a:solidFill>
                <a:srgbClr val="FFFF00"/>
              </a:solidFill>
            </a:endParaRPr>
          </a:p>
          <a:p>
            <a:endParaRPr lang="es-AR" b="1" dirty="0">
              <a:solidFill>
                <a:srgbClr val="FFFF00"/>
              </a:solidFill>
            </a:endParaRPr>
          </a:p>
          <a:p>
            <a:r>
              <a:rPr lang="es-AR" b="1" dirty="0">
                <a:solidFill>
                  <a:srgbClr val="00B0F0"/>
                </a:solidFill>
              </a:rPr>
              <a:t>Las operaciones de lixiviación se realizan en lotes, </a:t>
            </a:r>
            <a:r>
              <a:rPr lang="es-AR" b="1" dirty="0" err="1">
                <a:solidFill>
                  <a:srgbClr val="00B0F0"/>
                </a:solidFill>
              </a:rPr>
              <a:t>semilotes</a:t>
            </a:r>
            <a:r>
              <a:rPr lang="es-AR" b="1" dirty="0">
                <a:solidFill>
                  <a:srgbClr val="00B0F0"/>
                </a:solidFill>
              </a:rPr>
              <a:t> o en condiciones totalmente continuas. Se utilizan además dos técnicas de manejo: goteo del líquido sobre el sólido o la inmersión del sólido en el líquido.</a:t>
            </a:r>
          </a:p>
          <a:p>
            <a:endParaRPr lang="es-ES" b="1" dirty="0">
              <a:solidFill>
                <a:srgbClr val="FFFF00"/>
              </a:solidFill>
            </a:endParaRPr>
          </a:p>
          <a:p>
            <a:r>
              <a:rPr lang="es-AR" b="1" dirty="0">
                <a:solidFill>
                  <a:srgbClr val="FFFF00"/>
                </a:solidFill>
              </a:rPr>
              <a:t>	</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629795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39539" y="128470"/>
            <a:ext cx="6108200" cy="763525"/>
          </a:xfrm>
        </p:spPr>
        <p:txBody>
          <a:bodyPr>
            <a:normAutofit/>
          </a:bodyPr>
          <a:lstStyle/>
          <a:p>
            <a:pPr algn="l"/>
            <a:r>
              <a:rPr lang="en-US" dirty="0" smtClean="0"/>
              <a:t>A </a:t>
            </a:r>
            <a:r>
              <a:rPr lang="en-US" dirty="0" err="1" smtClean="0"/>
              <a:t>tener</a:t>
            </a:r>
            <a:r>
              <a:rPr lang="en-US" dirty="0" smtClean="0"/>
              <a:t> </a:t>
            </a:r>
            <a:r>
              <a:rPr lang="en-US" dirty="0" err="1" smtClean="0"/>
              <a:t>en</a:t>
            </a:r>
            <a:r>
              <a:rPr lang="en-US" dirty="0" smtClean="0"/>
              <a:t> </a:t>
            </a:r>
            <a:r>
              <a:rPr lang="en-US" dirty="0" err="1" smtClean="0"/>
              <a:t>cuenta</a:t>
            </a:r>
            <a:endParaRPr lang="en-US" dirty="0"/>
          </a:p>
        </p:txBody>
      </p:sp>
      <p:sp>
        <p:nvSpPr>
          <p:cNvPr id="5" name="Content Placeholder 4"/>
          <p:cNvSpPr>
            <a:spLocks noGrp="1"/>
          </p:cNvSpPr>
          <p:nvPr>
            <p:ph idx="1"/>
          </p:nvPr>
        </p:nvSpPr>
        <p:spPr>
          <a:xfrm>
            <a:off x="601670" y="891995"/>
            <a:ext cx="8246069" cy="3817625"/>
          </a:xfrm>
          <a:solidFill>
            <a:srgbClr val="D68B1C">
              <a:alpha val="70000"/>
            </a:srgbClr>
          </a:solidFill>
        </p:spPr>
        <p:txBody>
          <a:bodyPr>
            <a:noAutofit/>
          </a:bodyPr>
          <a:lstStyle/>
          <a:p>
            <a:pPr marL="0" indent="0">
              <a:buNone/>
            </a:pPr>
            <a:r>
              <a:rPr lang="es-ES" sz="1800" dirty="0"/>
              <a:t>Cuando los sólidos forman una masa </a:t>
            </a:r>
            <a:r>
              <a:rPr lang="es-ES" sz="1800" b="1" dirty="0"/>
              <a:t>abierta</a:t>
            </a:r>
            <a:r>
              <a:rPr lang="es-ES" sz="1800" dirty="0"/>
              <a:t> y permeable a lo largo de toda la</a:t>
            </a:r>
          </a:p>
          <a:p>
            <a:pPr marL="0" indent="0">
              <a:buNone/>
            </a:pPr>
            <a:r>
              <a:rPr lang="es-ES" sz="1800" dirty="0"/>
              <a:t>operación de lixiviación, el disolvente se puede </a:t>
            </a:r>
            <a:r>
              <a:rPr lang="es-ES" sz="1800" dirty="0" err="1"/>
              <a:t>percolar</a:t>
            </a:r>
            <a:r>
              <a:rPr lang="es-ES" sz="1800" dirty="0"/>
              <a:t> a través de un lecho no</a:t>
            </a:r>
          </a:p>
          <a:p>
            <a:pPr marL="0" indent="0">
              <a:buNone/>
            </a:pPr>
            <a:r>
              <a:rPr lang="es-ES" sz="1800" dirty="0"/>
              <a:t>agitado de sólidos. Con materiales impermeables o que se desintegran durante la</a:t>
            </a:r>
          </a:p>
          <a:p>
            <a:pPr marL="0" indent="0">
              <a:buNone/>
            </a:pPr>
            <a:r>
              <a:rPr lang="es-ES" sz="1800" dirty="0"/>
              <a:t>lixiviación, los sólidos se dispersan en el disolvente y </a:t>
            </a:r>
            <a:r>
              <a:rPr lang="es-ES" sz="1800" dirty="0" smtClean="0"/>
              <a:t>después </a:t>
            </a:r>
            <a:r>
              <a:rPr lang="es-ES" sz="1800" dirty="0"/>
              <a:t>se separan de él.</a:t>
            </a:r>
          </a:p>
          <a:p>
            <a:pPr marL="0" indent="0">
              <a:buNone/>
            </a:pPr>
            <a:r>
              <a:rPr lang="es-ES" sz="1800" dirty="0"/>
              <a:t>Ambos métodos pueden realizarse por cargas o en operación continua</a:t>
            </a:r>
            <a:r>
              <a:rPr lang="es-ES" sz="1800" dirty="0" smtClean="0"/>
              <a:t>.</a:t>
            </a:r>
          </a:p>
          <a:p>
            <a:pPr marL="0" indent="0">
              <a:buNone/>
            </a:pPr>
            <a:endParaRPr lang="es-ES" sz="1800" dirty="0"/>
          </a:p>
          <a:p>
            <a:pPr marL="0" indent="0">
              <a:buNone/>
            </a:pPr>
            <a:r>
              <a:rPr lang="es-ES" sz="1800" b="1" dirty="0"/>
              <a:t>Lixiviación por percolación a través de un lecho estacionario de </a:t>
            </a:r>
            <a:r>
              <a:rPr lang="es-ES" sz="1800" b="1" dirty="0" smtClean="0"/>
              <a:t>sólidos</a:t>
            </a:r>
          </a:p>
          <a:p>
            <a:pPr marL="0" indent="0">
              <a:buNone/>
            </a:pPr>
            <a:r>
              <a:rPr lang="es-ES" sz="1800" dirty="0" smtClean="0"/>
              <a:t>La</a:t>
            </a:r>
            <a:r>
              <a:rPr lang="es-ES" sz="1800" dirty="0"/>
              <a:t> </a:t>
            </a:r>
            <a:r>
              <a:rPr lang="es-ES" sz="1800" dirty="0" smtClean="0"/>
              <a:t>lixiviación </a:t>
            </a:r>
            <a:r>
              <a:rPr lang="es-ES" sz="1800" dirty="0"/>
              <a:t>de un lecho estacionario de sólido se realiza en un tanque con un </a:t>
            </a:r>
            <a:r>
              <a:rPr lang="es-ES" sz="1800" dirty="0" smtClean="0"/>
              <a:t>falso fondo perforado para soportar al sólido y </a:t>
            </a:r>
            <a:r>
              <a:rPr lang="es-ES" sz="1800" dirty="0"/>
              <a:t>permitir la salida del disolvente. Los sólidos</a:t>
            </a:r>
          </a:p>
          <a:p>
            <a:pPr marL="0" indent="0">
              <a:buNone/>
            </a:pPr>
            <a:r>
              <a:rPr lang="es-ES" sz="1800" dirty="0"/>
              <a:t>se cargan en el tanque, se rocían con disolvente hasta reducir su contenido de</a:t>
            </a:r>
          </a:p>
          <a:p>
            <a:pPr marL="0" indent="0">
              <a:buNone/>
            </a:pPr>
            <a:r>
              <a:rPr lang="es-ES" sz="1800" dirty="0"/>
              <a:t>soluto a un valor económicamente mínimo y luego se vacían. </a:t>
            </a:r>
            <a:endParaRPr lang="es-ES" sz="1600" dirty="0"/>
          </a:p>
          <a:p>
            <a:pPr marL="0" indent="0">
              <a:buNone/>
            </a:pPr>
            <a:endParaRPr lang="en-US" sz="1600" dirty="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101633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81425" y="433880"/>
            <a:ext cx="6714445" cy="4247317"/>
          </a:xfrm>
          <a:prstGeom prst="rect">
            <a:avLst/>
          </a:prstGeom>
        </p:spPr>
        <p:txBody>
          <a:bodyPr wrap="square">
            <a:spAutoFit/>
          </a:bodyPr>
          <a:lstStyle/>
          <a:p>
            <a:r>
              <a:rPr lang="es-ES" dirty="0"/>
              <a:t>En algunos casos </a:t>
            </a:r>
            <a:r>
              <a:rPr lang="es-ES" dirty="0" smtClean="0"/>
              <a:t>la velocidad </a:t>
            </a:r>
            <a:r>
              <a:rPr lang="es-ES" dirty="0"/>
              <a:t>de disolución es tan rápida que es suficiente un solo paso del </a:t>
            </a:r>
            <a:r>
              <a:rPr lang="es-ES" dirty="0" smtClean="0"/>
              <a:t>disolvente a </a:t>
            </a:r>
            <a:r>
              <a:rPr lang="es-ES" dirty="0"/>
              <a:t>través del material, pero es más frecuente utilizar flujo en contracorriente </a:t>
            </a:r>
            <a:r>
              <a:rPr lang="es-ES" dirty="0" smtClean="0"/>
              <a:t>del disolvente </a:t>
            </a:r>
            <a:r>
              <a:rPr lang="es-ES" dirty="0"/>
              <a:t>a través de una batería de tanques. En este método, el disolvente fresco</a:t>
            </a:r>
          </a:p>
          <a:p>
            <a:r>
              <a:rPr lang="es-ES" dirty="0"/>
              <a:t>se introduce en el tanque que contiene el sólido ya tratado, fluye a través </a:t>
            </a:r>
            <a:r>
              <a:rPr lang="es-ES" dirty="0" smtClean="0"/>
              <a:t>de varios </a:t>
            </a:r>
            <a:r>
              <a:rPr lang="es-ES" dirty="0"/>
              <a:t>tanques en serie y finalmente se retira del tanque por el que se carga </a:t>
            </a:r>
            <a:r>
              <a:rPr lang="es-ES" dirty="0" smtClean="0"/>
              <a:t>la alimentación </a:t>
            </a:r>
            <a:r>
              <a:rPr lang="es-ES" dirty="0"/>
              <a:t>de sólido. Una serie de tanques de este tipo recibe el nombre </a:t>
            </a:r>
            <a:r>
              <a:rPr lang="es-ES" dirty="0" smtClean="0"/>
              <a:t>de </a:t>
            </a:r>
            <a:r>
              <a:rPr lang="es-ES" b="1" i="1" dirty="0" smtClean="0"/>
              <a:t>batería </a:t>
            </a:r>
            <a:r>
              <a:rPr lang="es-ES" b="1" i="1" dirty="0"/>
              <a:t>de extracción. </a:t>
            </a:r>
            <a:r>
              <a:rPr lang="es-ES" dirty="0"/>
              <a:t>El </a:t>
            </a:r>
            <a:r>
              <a:rPr lang="es-ES" dirty="0" smtClean="0"/>
              <a:t>sólido contenido </a:t>
            </a:r>
            <a:r>
              <a:rPr lang="es-ES" dirty="0"/>
              <a:t>en uno cualquiera de los tanques </a:t>
            </a:r>
            <a:r>
              <a:rPr lang="es-ES" dirty="0" smtClean="0"/>
              <a:t>es estacionario </a:t>
            </a:r>
            <a:r>
              <a:rPr lang="es-ES" dirty="0"/>
              <a:t>hasta que se extrae completamente</a:t>
            </a:r>
            <a:r>
              <a:rPr lang="es-ES" dirty="0" smtClean="0"/>
              <a:t>.</a:t>
            </a:r>
          </a:p>
          <a:p>
            <a:endParaRPr lang="es-ES" dirty="0"/>
          </a:p>
          <a:p>
            <a:r>
              <a:rPr lang="es-ES" b="1" dirty="0"/>
              <a:t>Lixiviación en lecho </a:t>
            </a:r>
            <a:r>
              <a:rPr lang="es-ES" b="1" dirty="0" smtClean="0"/>
              <a:t>móvil</a:t>
            </a:r>
          </a:p>
          <a:p>
            <a:r>
              <a:rPr lang="es-ES" dirty="0"/>
              <a:t>L</a:t>
            </a:r>
            <a:r>
              <a:rPr lang="es-ES" dirty="0" smtClean="0"/>
              <a:t>os </a:t>
            </a:r>
            <a:r>
              <a:rPr lang="es-ES" dirty="0"/>
              <a:t>sólidos se mueven a través del disolvente con muy poca o </a:t>
            </a:r>
            <a:r>
              <a:rPr lang="es-ES" dirty="0" smtClean="0"/>
              <a:t>ninguna agitación de este último.</a:t>
            </a:r>
            <a:endParaRPr lang="es-ES" dirty="0"/>
          </a:p>
          <a:p>
            <a:r>
              <a:rPr lang="es-AR" b="1" dirty="0"/>
              <a:t> </a:t>
            </a:r>
            <a:endParaRPr lang="es-ES" dirty="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164035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4560" y="-15697"/>
            <a:ext cx="8093365" cy="878053"/>
          </a:xfrm>
        </p:spPr>
        <p:txBody>
          <a:bodyPr>
            <a:normAutofit/>
          </a:bodyPr>
          <a:lstStyle/>
          <a:p>
            <a:r>
              <a:rPr lang="en-US" dirty="0" err="1" smtClean="0"/>
              <a:t>Esquemas</a:t>
            </a:r>
            <a:r>
              <a:rPr lang="en-US" dirty="0" smtClean="0"/>
              <a:t> de </a:t>
            </a:r>
            <a:r>
              <a:rPr lang="en-US" dirty="0" err="1" smtClean="0"/>
              <a:t>equipos</a:t>
            </a:r>
            <a:r>
              <a:rPr lang="en-US" dirty="0" smtClean="0"/>
              <a:t> </a:t>
            </a:r>
            <a:r>
              <a:rPr lang="en-US" dirty="0" err="1" smtClean="0"/>
              <a:t>industriales</a:t>
            </a:r>
            <a:endParaRPr lang="en-US" dirty="0"/>
          </a:p>
        </p:txBody>
      </p:sp>
      <p:sp>
        <p:nvSpPr>
          <p:cNvPr id="7" name="Text Placeholder 6"/>
          <p:cNvSpPr>
            <a:spLocks noGrp="1"/>
          </p:cNvSpPr>
          <p:nvPr>
            <p:ph type="body" sz="quarter" idx="3"/>
          </p:nvPr>
        </p:nvSpPr>
        <p:spPr>
          <a:xfrm>
            <a:off x="2499125" y="745308"/>
            <a:ext cx="4041775" cy="479822"/>
          </a:xfrm>
        </p:spPr>
        <p:txBody>
          <a:bodyPr/>
          <a:lstStyle/>
          <a:p>
            <a:r>
              <a:rPr lang="en-US" dirty="0" err="1" smtClean="0"/>
              <a:t>Extractores</a:t>
            </a:r>
            <a:r>
              <a:rPr lang="en-US" dirty="0" smtClean="0"/>
              <a:t> de </a:t>
            </a:r>
            <a:r>
              <a:rPr lang="en-US" dirty="0" err="1" smtClean="0"/>
              <a:t>Aceite</a:t>
            </a:r>
            <a:endParaRPr lang="en-US" dirty="0"/>
          </a:p>
        </p:txBody>
      </p:sp>
      <p:sp>
        <p:nvSpPr>
          <p:cNvPr id="10" name="CuadroTexto 9"/>
          <p:cNvSpPr txBox="1"/>
          <p:nvPr/>
        </p:nvSpPr>
        <p:spPr>
          <a:xfrm>
            <a:off x="1517900" y="1182963"/>
            <a:ext cx="6719020" cy="369332"/>
          </a:xfrm>
          <a:prstGeom prst="rect">
            <a:avLst/>
          </a:prstGeom>
          <a:noFill/>
        </p:spPr>
        <p:txBody>
          <a:bodyPr wrap="square" rtlCol="0">
            <a:spAutoFit/>
          </a:bodyPr>
          <a:lstStyle/>
          <a:p>
            <a:r>
              <a:rPr lang="es-ES" dirty="0" smtClean="0"/>
              <a:t>En la industria aceitera el </a:t>
            </a:r>
            <a:r>
              <a:rPr lang="es-ES" dirty="0" err="1" smtClean="0"/>
              <a:t>soluto+solvente</a:t>
            </a:r>
            <a:r>
              <a:rPr lang="es-ES" dirty="0" smtClean="0"/>
              <a:t>  se llama </a:t>
            </a:r>
            <a:r>
              <a:rPr lang="es-ES" dirty="0" err="1" smtClean="0"/>
              <a:t>miscela</a:t>
            </a:r>
            <a:endParaRPr lang="es-ES" dirty="0"/>
          </a:p>
        </p:txBody>
      </p:sp>
      <p:pic>
        <p:nvPicPr>
          <p:cNvPr id="3" name="Imagen 2"/>
          <p:cNvPicPr>
            <a:picLocks noChangeAspect="1"/>
          </p:cNvPicPr>
          <p:nvPr/>
        </p:nvPicPr>
        <p:blipFill>
          <a:blip r:embed="rId6"/>
          <a:stretch>
            <a:fillRect/>
          </a:stretch>
        </p:blipFill>
        <p:spPr>
          <a:xfrm>
            <a:off x="2010174" y="1623361"/>
            <a:ext cx="5019675" cy="3286125"/>
          </a:xfrm>
          <a:prstGeom prst="rect">
            <a:avLst/>
          </a:prstGeom>
        </p:spPr>
      </p:pic>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27322" y="1872902"/>
            <a:ext cx="609600" cy="609600"/>
          </a:xfrm>
          <a:prstGeom prst="rect">
            <a:avLst/>
          </a:prstGeom>
        </p:spPr>
      </p:pic>
      <p:pic>
        <p:nvPicPr>
          <p:cNvPr id="6"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030115" y="3182570"/>
            <a:ext cx="609600" cy="609600"/>
          </a:xfrm>
          <a:prstGeom prst="rect">
            <a:avLst/>
          </a:prstGeom>
        </p:spPr>
      </p:pic>
    </p:spTree>
    <p:extLst>
      <p:ext uri="{BB962C8B-B14F-4D97-AF65-F5344CB8AC3E}">
        <p14:creationId xmlns:p14="http://schemas.microsoft.com/office/powerpoint/2010/main" val="4170783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397"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2399" y="2656092"/>
            <a:ext cx="8398776" cy="369332"/>
          </a:xfrm>
          <a:prstGeom prst="rect">
            <a:avLst/>
          </a:prstGeom>
        </p:spPr>
        <p:txBody>
          <a:bodyPr wrap="square">
            <a:spAutoFit/>
          </a:bodyPr>
          <a:lstStyle/>
          <a:p>
            <a:r>
              <a:rPr lang="es-ES" dirty="0" smtClean="0"/>
              <a:t>EXTRACTOR A ESCALA PILOTOhttps</a:t>
            </a:r>
            <a:r>
              <a:rPr lang="es-ES" dirty="0"/>
              <a:t>://www.youtube.com/watch?v=1xKapOM55gE</a:t>
            </a:r>
          </a:p>
        </p:txBody>
      </p:sp>
      <p:sp>
        <p:nvSpPr>
          <p:cNvPr id="3" name="Rectángulo 2"/>
          <p:cNvSpPr/>
          <p:nvPr/>
        </p:nvSpPr>
        <p:spPr>
          <a:xfrm>
            <a:off x="366058" y="4098800"/>
            <a:ext cx="7940660" cy="646331"/>
          </a:xfrm>
          <a:prstGeom prst="rect">
            <a:avLst/>
          </a:prstGeom>
        </p:spPr>
        <p:txBody>
          <a:bodyPr wrap="square">
            <a:spAutoFit/>
          </a:bodyPr>
          <a:lstStyle/>
          <a:p>
            <a:r>
              <a:rPr lang="es-ES" dirty="0" smtClean="0"/>
              <a:t>EN ESTA PLANTA EXTRACTORA DE ACEITE, COMO FUNCIONA EL EXTRACTORhttps</a:t>
            </a:r>
            <a:r>
              <a:rPr lang="es-ES" dirty="0"/>
              <a:t>://www.youtube.com/watch?v=yTlt3-puecY</a:t>
            </a:r>
          </a:p>
        </p:txBody>
      </p:sp>
      <p:sp>
        <p:nvSpPr>
          <p:cNvPr id="4" name="Rectángulo 3"/>
          <p:cNvSpPr/>
          <p:nvPr/>
        </p:nvSpPr>
        <p:spPr>
          <a:xfrm>
            <a:off x="366058" y="1070827"/>
            <a:ext cx="7635250" cy="646331"/>
          </a:xfrm>
          <a:prstGeom prst="rect">
            <a:avLst/>
          </a:prstGeom>
        </p:spPr>
        <p:txBody>
          <a:bodyPr wrap="square">
            <a:spAutoFit/>
          </a:bodyPr>
          <a:lstStyle/>
          <a:p>
            <a:r>
              <a:rPr lang="es-ES" dirty="0" smtClean="0"/>
              <a:t>EN ESTE VIDEO SE MUESTRA EXCLUSIVAMENTE UN EXTRACTOR POR LLUVIA https</a:t>
            </a:r>
            <a:r>
              <a:rPr lang="es-ES" dirty="0"/>
              <a:t>://www.youtube.com/watch?v=yW7e8q7rbj0</a:t>
            </a:r>
          </a:p>
        </p:txBody>
      </p:sp>
      <p:sp>
        <p:nvSpPr>
          <p:cNvPr id="5" name="Rectángulo 4"/>
          <p:cNvSpPr/>
          <p:nvPr/>
        </p:nvSpPr>
        <p:spPr>
          <a:xfrm>
            <a:off x="402399" y="3244717"/>
            <a:ext cx="7940660" cy="646331"/>
          </a:xfrm>
          <a:prstGeom prst="rect">
            <a:avLst/>
          </a:prstGeom>
        </p:spPr>
        <p:txBody>
          <a:bodyPr wrap="square">
            <a:spAutoFit/>
          </a:bodyPr>
          <a:lstStyle/>
          <a:p>
            <a:r>
              <a:rPr lang="es-ES" dirty="0" smtClean="0"/>
              <a:t>DIAGRAMA DE FLUJO CON EXTRACTOR DE BOLLMANhttps</a:t>
            </a:r>
            <a:r>
              <a:rPr lang="es-ES" dirty="0"/>
              <a:t>://www.youtube.com/watch?v=mpSidgUbbuA</a:t>
            </a:r>
          </a:p>
        </p:txBody>
      </p:sp>
      <p:sp>
        <p:nvSpPr>
          <p:cNvPr id="6" name="Rectángulo 5"/>
          <p:cNvSpPr/>
          <p:nvPr/>
        </p:nvSpPr>
        <p:spPr>
          <a:xfrm>
            <a:off x="402399" y="1988895"/>
            <a:ext cx="7635250" cy="369332"/>
          </a:xfrm>
          <a:prstGeom prst="rect">
            <a:avLst/>
          </a:prstGeom>
        </p:spPr>
        <p:txBody>
          <a:bodyPr wrap="square">
            <a:spAutoFit/>
          </a:bodyPr>
          <a:lstStyle/>
          <a:p>
            <a:r>
              <a:rPr lang="es-ES" dirty="0" smtClean="0"/>
              <a:t>EXTRACTOR ROTOCELhttps</a:t>
            </a:r>
            <a:r>
              <a:rPr lang="es-ES" dirty="0"/>
              <a:t>://</a:t>
            </a:r>
            <a:r>
              <a:rPr lang="es-ES" dirty="0" smtClean="0"/>
              <a:t>www.youtube.com/watch?v=xj5WQKSBQs8</a:t>
            </a:r>
            <a:endParaRPr lang="es-ES" dirty="0"/>
          </a:p>
        </p:txBody>
      </p:sp>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65679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7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8601" y="1044700"/>
            <a:ext cx="8398775" cy="3785652"/>
          </a:xfrm>
          <a:prstGeom prst="rect">
            <a:avLst/>
          </a:prstGeom>
        </p:spPr>
        <p:txBody>
          <a:bodyPr wrap="square">
            <a:spAutoFit/>
          </a:bodyPr>
          <a:lstStyle/>
          <a:p>
            <a:pPr algn="just"/>
            <a:r>
              <a:rPr lang="es-ES" sz="2400" dirty="0"/>
              <a:t>Uno de los principales usos de la </a:t>
            </a:r>
            <a:r>
              <a:rPr lang="es-ES" sz="2400" dirty="0" smtClean="0"/>
              <a:t>extracción INDUSTRIAL LIQUIDO-LIQUIDO es </a:t>
            </a:r>
            <a:r>
              <a:rPr lang="es-ES" sz="2400" dirty="0"/>
              <a:t>separar los productos </a:t>
            </a:r>
            <a:r>
              <a:rPr lang="es-ES" sz="2400" dirty="0" smtClean="0"/>
              <a:t>del petróleo </a:t>
            </a:r>
            <a:r>
              <a:rPr lang="es-ES" sz="2400" dirty="0"/>
              <a:t>que tienen diferente estructura química pero aproximadamente el </a:t>
            </a:r>
            <a:r>
              <a:rPr lang="es-ES" sz="2400" dirty="0" smtClean="0"/>
              <a:t>mismo intervalo </a:t>
            </a:r>
            <a:r>
              <a:rPr lang="es-ES" sz="2400" dirty="0"/>
              <a:t>de ebullición. Las fracciones de aceite lubricante (Te. &gt; 300 </a:t>
            </a:r>
            <a:r>
              <a:rPr lang="es-ES" sz="2400" dirty="0" smtClean="0"/>
              <a:t>ᴼC</a:t>
            </a:r>
            <a:r>
              <a:rPr lang="es-ES" sz="2400" dirty="0"/>
              <a:t>) </a:t>
            </a:r>
            <a:r>
              <a:rPr lang="es-ES" sz="2400" dirty="0" smtClean="0"/>
              <a:t>se tratan </a:t>
            </a:r>
            <a:r>
              <a:rPr lang="es-ES" sz="2400" dirty="0"/>
              <a:t>con disolventes polares de baja temperatura de ebullición tales como </a:t>
            </a:r>
            <a:r>
              <a:rPr lang="es-ES" sz="2400" dirty="0" smtClean="0"/>
              <a:t>fenol, </a:t>
            </a:r>
            <a:r>
              <a:rPr lang="es-ES" sz="2400" dirty="0" err="1" smtClean="0"/>
              <a:t>furfural</a:t>
            </a:r>
            <a:r>
              <a:rPr lang="es-ES" sz="2400" dirty="0" smtClean="0"/>
              <a:t> </a:t>
            </a:r>
            <a:r>
              <a:rPr lang="es-ES" sz="2400" dirty="0"/>
              <a:t>o </a:t>
            </a:r>
            <a:r>
              <a:rPr lang="es-ES" sz="2400" dirty="0" err="1"/>
              <a:t>metilpirrolidona</a:t>
            </a:r>
            <a:r>
              <a:rPr lang="es-ES" sz="2400" dirty="0"/>
              <a:t>, para extraer los aromáticos y dejar que el aceite</a:t>
            </a:r>
          </a:p>
          <a:p>
            <a:pPr algn="just"/>
            <a:r>
              <a:rPr lang="es-ES" sz="2400" dirty="0"/>
              <a:t>contenga fundamentalmente parafinas y naftenos. Los aromáticos </a:t>
            </a:r>
            <a:r>
              <a:rPr lang="es-ES" sz="2400" dirty="0" smtClean="0"/>
              <a:t>no </a:t>
            </a:r>
            <a:r>
              <a:rPr lang="es-ES" sz="2400" dirty="0"/>
              <a:t>pueden separarse por </a:t>
            </a:r>
            <a:r>
              <a:rPr lang="es-ES" sz="2400" dirty="0" smtClean="0"/>
              <a:t>destilación debido </a:t>
            </a:r>
            <a:r>
              <a:rPr lang="es-ES" sz="2400" dirty="0"/>
              <a:t>a que se solapan los puntos de ebullición. </a:t>
            </a:r>
          </a:p>
        </p:txBody>
      </p:sp>
      <p:sp>
        <p:nvSpPr>
          <p:cNvPr id="4" name="CuadroTexto 3"/>
          <p:cNvSpPr txBox="1"/>
          <p:nvPr/>
        </p:nvSpPr>
        <p:spPr>
          <a:xfrm>
            <a:off x="2586835" y="128470"/>
            <a:ext cx="3982309" cy="523220"/>
          </a:xfrm>
          <a:prstGeom prst="rect">
            <a:avLst/>
          </a:prstGeom>
          <a:noFill/>
        </p:spPr>
        <p:txBody>
          <a:bodyPr wrap="none" rtlCol="0">
            <a:spAutoFit/>
          </a:bodyPr>
          <a:lstStyle/>
          <a:p>
            <a:r>
              <a:rPr lang="es-ES" sz="2800" b="1" dirty="0" smtClean="0"/>
              <a:t>Extracción líquido-líquido</a:t>
            </a:r>
            <a:endParaRPr lang="es-ES" sz="2800" b="1" dirty="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09100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TotalTime>
  <Words>1331</Words>
  <Application>Microsoft Office PowerPoint</Application>
  <PresentationFormat>Presentación en pantalla (16:9)</PresentationFormat>
  <Paragraphs>116</Paragraphs>
  <Slides>26</Slides>
  <Notes>0</Notes>
  <HiddenSlides>0</HiddenSlides>
  <MMClips>16</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Arial</vt:lpstr>
      <vt:lpstr>Bahnschrift SemiBold</vt:lpstr>
      <vt:lpstr>Calibri</vt:lpstr>
      <vt:lpstr>Office Theme</vt:lpstr>
      <vt:lpstr>QUIMICA ORGANICA II LABORATORIO</vt:lpstr>
      <vt:lpstr>EXTRACCIONES CONTINUAS</vt:lpstr>
      <vt:lpstr>Presentación de PowerPoint</vt:lpstr>
      <vt:lpstr>Presentación de PowerPoint</vt:lpstr>
      <vt:lpstr>A tener en cuenta</vt:lpstr>
      <vt:lpstr>Presentación de PowerPoint</vt:lpstr>
      <vt:lpstr>Esquemas de equipos industriales</vt:lpstr>
      <vt:lpstr>Presentación de PowerPoint</vt:lpstr>
      <vt:lpstr>Presentación de PowerPoint</vt:lpstr>
      <vt:lpstr>Equipo de extracción</vt:lpstr>
      <vt:lpstr>Presentación de PowerPoint</vt:lpstr>
      <vt:lpstr>Presentación de PowerPoint</vt:lpstr>
      <vt:lpstr>Presentación de PowerPoint</vt:lpstr>
      <vt:lpstr>EXPERIENCIA DE LABORATORIO</vt:lpstr>
      <vt:lpstr>BUTT </vt:lpstr>
      <vt:lpstr>SOXHLET</vt:lpstr>
      <vt:lpstr>Equipo necesario</vt:lpstr>
      <vt:lpstr>Presentación de PowerPoint</vt:lpstr>
      <vt:lpstr>Presentación de PowerPoint</vt:lpstr>
      <vt:lpstr>Extractor con solvente menos denso</vt:lpstr>
      <vt:lpstr>Extractor con solvente más denso</vt:lpstr>
      <vt:lpstr>QUE VAMOS A EXTRAER</vt:lpstr>
      <vt:lpstr>COMPONENTES APOLARES</vt:lpstr>
      <vt:lpstr>Presentación de PowerPoint</vt:lpstr>
      <vt:lpstr>RECORDEMOS LIPIDOS Y LIPOIDES</vt:lpstr>
      <vt:lpstr>NOS VEMOS LA CLASE QUE VIENE!!!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patricia montoya</cp:lastModifiedBy>
  <cp:revision>127</cp:revision>
  <dcterms:created xsi:type="dcterms:W3CDTF">2013-08-21T19:17:07Z</dcterms:created>
  <dcterms:modified xsi:type="dcterms:W3CDTF">2020-08-19T20:57:52Z</dcterms:modified>
</cp:coreProperties>
</file>