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61" r:id="rId6"/>
    <p:sldId id="260" r:id="rId7"/>
    <p:sldId id="262" r:id="rId8"/>
    <p:sldId id="266" r:id="rId9"/>
    <p:sldId id="267" r:id="rId10"/>
    <p:sldId id="271" r:id="rId11"/>
    <p:sldId id="268" r:id="rId12"/>
    <p:sldId id="270" r:id="rId13"/>
    <p:sldId id="272" r:id="rId14"/>
    <p:sldId id="25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291" autoAdjust="0"/>
  </p:normalViewPr>
  <p:slideViewPr>
    <p:cSldViewPr>
      <p:cViewPr varScale="1">
        <p:scale>
          <a:sx n="68" d="100"/>
          <a:sy n="68" d="100"/>
        </p:scale>
        <p:origin x="5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3D0BB-0E0B-4BA2-96AC-B35C18C4C32E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7CC8A-39C6-4844-9535-1C65405D508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135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7CC8A-39C6-4844-9535-1C65405D508C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865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4BF983-9B8C-45D2-A41A-83CB4637D969}" type="datetimeFigureOut">
              <a:rPr lang="es-ES" smtClean="0"/>
              <a:pPr/>
              <a:t>24/08/2020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42910" y="2000240"/>
            <a:ext cx="7772400" cy="15161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ADICIÓN ELECTROFÍLICA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81742" y="40050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13589" y="530120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985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5DE922-EF85-4654-B058-30F5C0348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48" y="332656"/>
            <a:ext cx="8918648" cy="1872208"/>
          </a:xfrm>
        </p:spPr>
        <p:txBody>
          <a:bodyPr>
            <a:normAutofit/>
          </a:bodyPr>
          <a:lstStyle/>
          <a:p>
            <a:r>
              <a:rPr lang="es-AR" sz="2400" dirty="0"/>
              <a:t>La adición de flúor es muy exotérmica y difícil de controlar</a:t>
            </a:r>
          </a:p>
          <a:p>
            <a:r>
              <a:rPr lang="es-AR" sz="2400" dirty="0"/>
              <a:t>Por el contario, la adición de iodo es termodinámicamente desfavorable y revierte con facilidad</a:t>
            </a:r>
          </a:p>
          <a:p>
            <a:r>
              <a:rPr lang="es-AR" sz="2400" dirty="0"/>
              <a:t>Sin embargo, el intermediario </a:t>
            </a:r>
            <a:r>
              <a:rPr lang="es-AR" sz="2400" dirty="0" err="1"/>
              <a:t>iodonio</a:t>
            </a:r>
            <a:r>
              <a:rPr lang="es-AR" sz="2400" dirty="0"/>
              <a:t> sí se forma:</a:t>
            </a:r>
            <a:endParaRPr lang="es-ES" sz="2400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401AD98-38EF-4D1D-B86E-DBB7A387B1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606962"/>
              </p:ext>
            </p:extLst>
          </p:nvPr>
        </p:nvGraphicFramePr>
        <p:xfrm>
          <a:off x="3311994" y="2204864"/>
          <a:ext cx="1689243" cy="120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ChemSketch" r:id="rId3" imgW="915480" imgH="651240" progId="ACD.ChemSketch.20">
                  <p:embed/>
                </p:oleObj>
              </mc:Choice>
              <mc:Fallback>
                <p:oleObj name="ChemSketch" r:id="rId3" imgW="915480" imgH="651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11994" y="2204864"/>
                        <a:ext cx="1689243" cy="120032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0CC24F90-D440-4913-A3E0-6E71C28CB7E7}"/>
              </a:ext>
            </a:extLst>
          </p:cNvPr>
          <p:cNvSpPr txBox="1"/>
          <p:nvPr/>
        </p:nvSpPr>
        <p:spPr>
          <a:xfrm>
            <a:off x="117848" y="3405193"/>
            <a:ext cx="8918648" cy="1200329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400"/>
            </a:lvl1pPr>
            <a:lvl2pPr marL="868680" indent="-283464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/>
            </a:lvl2pPr>
            <a:lvl3pPr marL="1133856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/>
            </a:lvl3pPr>
            <a:lvl4pPr marL="1353312" indent="-182880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/>
            </a:lvl4pPr>
            <a:lvl5pPr marL="154533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/>
            </a:lvl5pPr>
            <a:lvl6pPr marL="1764792" indent="-182880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/>
            </a:lvl6pPr>
            <a:lvl7pPr marL="1965960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/>
            </a:lvl7pPr>
            <a:lvl8pPr marL="2167128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/>
            </a:lvl8pPr>
            <a:lvl9pPr marL="236829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baseline="0"/>
            </a:lvl9pPr>
          </a:lstStyle>
          <a:p>
            <a:r>
              <a:rPr lang="es-AR" dirty="0"/>
              <a:t>El índice de iodo, es una medida de la cantidad de dobles enlaces presentes en una grasa o aceite.</a:t>
            </a:r>
          </a:p>
          <a:p>
            <a:r>
              <a:rPr lang="es-AR" dirty="0"/>
              <a:t>Originalmente se hacía adicionando I</a:t>
            </a:r>
            <a:r>
              <a:rPr lang="es-AR" baseline="-25000" dirty="0"/>
              <a:t>2</a:t>
            </a:r>
            <a:r>
              <a:rPr lang="es-AR" dirty="0"/>
              <a:t> pero hoy se utiliza </a:t>
            </a:r>
            <a:r>
              <a:rPr lang="es-AR" dirty="0" err="1"/>
              <a:t>ICl</a:t>
            </a:r>
            <a:r>
              <a:rPr lang="es-AR" dirty="0"/>
              <a:t> (reactivo de </a:t>
            </a:r>
            <a:r>
              <a:rPr lang="es-AR" dirty="0" err="1"/>
              <a:t>Wijs</a:t>
            </a:r>
            <a:r>
              <a:rPr lang="es-AR" dirty="0"/>
              <a:t>), que adiciona de manera cuantitativa.</a:t>
            </a:r>
            <a:endParaRPr lang="es-ES" dirty="0"/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C6FDDAD2-82D7-419E-AE2A-F6CA9FA528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008588"/>
              </p:ext>
            </p:extLst>
          </p:nvPr>
        </p:nvGraphicFramePr>
        <p:xfrm>
          <a:off x="971600" y="5167051"/>
          <a:ext cx="7200800" cy="127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ChemSketch" r:id="rId5" imgW="4795920" imgH="850320" progId="ACD.ChemSketch.20">
                  <p:embed/>
                </p:oleObj>
              </mc:Choice>
              <mc:Fallback>
                <p:oleObj name="ChemSketch" r:id="rId5" imgW="4795920" imgH="850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600" y="5167051"/>
                        <a:ext cx="7200800" cy="1277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25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19891"/>
              </p:ext>
            </p:extLst>
          </p:nvPr>
        </p:nvGraphicFramePr>
        <p:xfrm>
          <a:off x="5796136" y="1484784"/>
          <a:ext cx="209511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8" name="ChemSketch" r:id="rId3" imgW="1813560" imgH="996696" progId="">
                  <p:embed/>
                </p:oleObj>
              </mc:Choice>
              <mc:Fallback>
                <p:oleObj name="ChemSketch" r:id="rId3" imgW="1813560" imgH="996696" progId="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484784"/>
                        <a:ext cx="2095112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187189"/>
              </p:ext>
            </p:extLst>
          </p:nvPr>
        </p:nvGraphicFramePr>
        <p:xfrm>
          <a:off x="1146014" y="1484784"/>
          <a:ext cx="472213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9" name="ChemSketch" r:id="rId5" imgW="3761232" imgH="917448" progId="">
                  <p:embed/>
                </p:oleObj>
              </mc:Choice>
              <mc:Fallback>
                <p:oleObj name="ChemSketch" r:id="rId5" imgW="3761232" imgH="917448" progId="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014" y="1484784"/>
                        <a:ext cx="4722130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1224136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El ión cíclico, posibilita que otros nucleófilos puedan actuar en competencia, como por ejemplo, el agua: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138595"/>
              </p:ext>
            </p:extLst>
          </p:nvPr>
        </p:nvGraphicFramePr>
        <p:xfrm>
          <a:off x="7812360" y="2204864"/>
          <a:ext cx="45446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0" name="ChemSketch" r:id="rId7" imgW="347472" imgH="551688" progId="">
                  <p:embed/>
                </p:oleObj>
              </mc:Choice>
              <mc:Fallback>
                <p:oleObj name="ChemSketch" r:id="rId7" imgW="347472" imgH="551688" progId="">
                  <p:embed/>
                  <p:pic>
                    <p:nvPicPr>
                      <p:cNvPr id="0" name="Picture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2204864"/>
                        <a:ext cx="454460" cy="72008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414208"/>
              </p:ext>
            </p:extLst>
          </p:nvPr>
        </p:nvGraphicFramePr>
        <p:xfrm>
          <a:off x="6478451" y="2636912"/>
          <a:ext cx="1460289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1" name="ChemSketch" r:id="rId9" imgW="1207008" imgH="1249680" progId="">
                  <p:embed/>
                </p:oleObj>
              </mc:Choice>
              <mc:Fallback>
                <p:oleObj name="ChemSketch" r:id="rId9" imgW="1207008" imgH="1249680" progId="">
                  <p:embed/>
                  <p:pic>
                    <p:nvPicPr>
                      <p:cNvPr id="0" name="Picture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451" y="2636912"/>
                        <a:ext cx="1460289" cy="15121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67814" y="2924944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Se obtienen alcoholes con un halógeno en el carbono vecino, denominadas </a:t>
            </a:r>
            <a:r>
              <a:rPr lang="es-ES" b="1" i="1" dirty="0" err="1"/>
              <a:t>halohidrinas</a:t>
            </a:r>
            <a:r>
              <a:rPr lang="es-ES" i="1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Dado que los alquenos son poco solubles en agua, se emplean solventes como DMSO acuosos.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El bromo es muy poco soluble en solventes polares y en su lugar se emplea </a:t>
            </a:r>
            <a:r>
              <a:rPr lang="es-ES" b="1" i="1" dirty="0"/>
              <a:t>N-</a:t>
            </a:r>
            <a:r>
              <a:rPr lang="es-ES" b="1" i="1" dirty="0" err="1"/>
              <a:t>bromosuccinimida</a:t>
            </a:r>
            <a:r>
              <a:rPr lang="es-ES" dirty="0"/>
              <a:t> (NBS):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516216" y="4112555"/>
            <a:ext cx="143821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chemeClr val="bg1"/>
                </a:solidFill>
              </a:rPr>
              <a:t>Halohidrina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115816"/>
              </p:ext>
            </p:extLst>
          </p:nvPr>
        </p:nvGraphicFramePr>
        <p:xfrm>
          <a:off x="1835696" y="4725143"/>
          <a:ext cx="1008112" cy="1234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2" name="ChemSketch" r:id="rId11" imgW="813816" imgH="996696" progId="">
                  <p:embed/>
                </p:oleObj>
              </mc:Choice>
              <mc:Fallback>
                <p:oleObj name="ChemSketch" r:id="rId11" imgW="813816" imgH="996696" progId="">
                  <p:embed/>
                  <p:pic>
                    <p:nvPicPr>
                      <p:cNvPr id="0" name="Picture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725143"/>
                        <a:ext cx="1008112" cy="123410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3059832" y="4725144"/>
            <a:ext cx="561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En la NBS el átomo de bromo es deficiente en electrones y, por consiguiente, electrófilo.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reacción es suave y controlable y al entregar el bromo, queda </a:t>
            </a:r>
            <a:r>
              <a:rPr lang="es-ES" dirty="0" err="1"/>
              <a:t>succinimida</a:t>
            </a:r>
            <a:r>
              <a:rPr lang="es-ES" dirty="0"/>
              <a:t> que puede unirse a nuevos átomos de bromo y reutilizarse.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604306"/>
              </p:ext>
            </p:extLst>
          </p:nvPr>
        </p:nvGraphicFramePr>
        <p:xfrm>
          <a:off x="4427984" y="1988840"/>
          <a:ext cx="267271" cy="604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3" name="ChemSketch" r:id="rId13" imgW="195072" imgH="441960" progId="">
                  <p:embed/>
                </p:oleObj>
              </mc:Choice>
              <mc:Fallback>
                <p:oleObj name="ChemSketch" r:id="rId13" imgW="195072" imgH="441960" progId="">
                  <p:embed/>
                  <p:pic>
                    <p:nvPicPr>
                      <p:cNvPr id="0" name="Picture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88840"/>
                        <a:ext cx="267271" cy="604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758025"/>
              </p:ext>
            </p:extLst>
          </p:nvPr>
        </p:nvGraphicFramePr>
        <p:xfrm>
          <a:off x="4283968" y="2604145"/>
          <a:ext cx="381556" cy="320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4" name="ChemSketch" r:id="rId15" imgW="249936" imgH="210312" progId="">
                  <p:embed/>
                </p:oleObj>
              </mc:Choice>
              <mc:Fallback>
                <p:oleObj name="ChemSketch" r:id="rId15" imgW="249936" imgH="210312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604145"/>
                        <a:ext cx="381556" cy="32079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22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redondeado 14"/>
          <p:cNvSpPr/>
          <p:nvPr/>
        </p:nvSpPr>
        <p:spPr>
          <a:xfrm>
            <a:off x="7582529" y="5013176"/>
            <a:ext cx="152039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 dirty="0"/>
              <a:t>Para que eso sea posible el intermediario debe ser abierto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089" y="121176"/>
            <a:ext cx="8435280" cy="623276"/>
          </a:xfrm>
        </p:spPr>
        <p:txBody>
          <a:bodyPr>
            <a:normAutofit fontScale="90000"/>
          </a:bodyPr>
          <a:lstStyle/>
          <a:p>
            <a:r>
              <a:rPr lang="es-AR" dirty="0"/>
              <a:t>¿Hay otros mecanismos posibles?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069394"/>
              </p:ext>
            </p:extLst>
          </p:nvPr>
        </p:nvGraphicFramePr>
        <p:xfrm>
          <a:off x="421089" y="1916832"/>
          <a:ext cx="8130515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ChemSketch" r:id="rId3" imgW="7409520" imgH="1377720" progId="ACD.ChemSketch.20">
                  <p:embed/>
                </p:oleObj>
              </mc:Choice>
              <mc:Fallback>
                <p:oleObj name="ChemSketch" r:id="rId3" imgW="7409520" imgH="1377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1089" y="1916832"/>
                        <a:ext cx="8130515" cy="15121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503613"/>
              </p:ext>
            </p:extLst>
          </p:nvPr>
        </p:nvGraphicFramePr>
        <p:xfrm>
          <a:off x="2255161" y="4653136"/>
          <a:ext cx="446237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ChemSketch" r:id="rId5" imgW="2962800" imgH="859680" progId="ACD.ChemSketch.20">
                  <p:embed/>
                </p:oleObj>
              </mc:Choice>
              <mc:Fallback>
                <p:oleObj name="ChemSketch" r:id="rId5" imgW="2962800" imgH="859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5161" y="4653136"/>
                        <a:ext cx="4462370" cy="129614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redondeado 2"/>
          <p:cNvSpPr/>
          <p:nvPr/>
        </p:nvSpPr>
        <p:spPr>
          <a:xfrm>
            <a:off x="2843808" y="883924"/>
            <a:ext cx="2520280" cy="888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Estos dos productos son los esperables de un intermediario </a:t>
            </a:r>
            <a:r>
              <a:rPr lang="es-AR" sz="1600" dirty="0" err="1"/>
              <a:t>bromonio</a:t>
            </a:r>
            <a:endParaRPr lang="es-AR" sz="1600" dirty="0"/>
          </a:p>
        </p:txBody>
      </p:sp>
      <p:sp>
        <p:nvSpPr>
          <p:cNvPr id="6" name="Flecha abajo 5"/>
          <p:cNvSpPr/>
          <p:nvPr/>
        </p:nvSpPr>
        <p:spPr>
          <a:xfrm rot="1852852">
            <a:off x="2944350" y="1747704"/>
            <a:ext cx="648072" cy="45823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Flecha abajo 6"/>
          <p:cNvSpPr/>
          <p:nvPr/>
        </p:nvSpPr>
        <p:spPr>
          <a:xfrm rot="19334722">
            <a:off x="4314693" y="1761451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Rectángulo redondeado 7"/>
          <p:cNvSpPr/>
          <p:nvPr/>
        </p:nvSpPr>
        <p:spPr>
          <a:xfrm>
            <a:off x="1979713" y="3284984"/>
            <a:ext cx="27547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Podemos ver que los bromos entraron de lados opuestos al doble enlace</a:t>
            </a:r>
          </a:p>
        </p:txBody>
      </p:sp>
      <p:sp>
        <p:nvSpPr>
          <p:cNvPr id="9" name="Flecha abajo 8"/>
          <p:cNvSpPr/>
          <p:nvPr/>
        </p:nvSpPr>
        <p:spPr>
          <a:xfrm rot="10800000">
            <a:off x="3838274" y="2843192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redondeado 9"/>
          <p:cNvSpPr/>
          <p:nvPr/>
        </p:nvSpPr>
        <p:spPr>
          <a:xfrm>
            <a:off x="6012160" y="1052736"/>
            <a:ext cx="266429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Pero estos no pudieron derivarse del </a:t>
            </a:r>
            <a:r>
              <a:rPr lang="es-AR" dirty="0" err="1"/>
              <a:t>bromonio</a:t>
            </a:r>
            <a:endParaRPr lang="es-AR" dirty="0"/>
          </a:p>
        </p:txBody>
      </p:sp>
      <p:sp>
        <p:nvSpPr>
          <p:cNvPr id="11" name="Flecha abajo 10"/>
          <p:cNvSpPr/>
          <p:nvPr/>
        </p:nvSpPr>
        <p:spPr>
          <a:xfrm rot="1852852">
            <a:off x="7090033" y="1808819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redondeado 12"/>
          <p:cNvSpPr/>
          <p:nvPr/>
        </p:nvSpPr>
        <p:spPr>
          <a:xfrm>
            <a:off x="6012160" y="3418893"/>
            <a:ext cx="2539444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Vemos que los bromos entraron del mismo lado</a:t>
            </a:r>
          </a:p>
        </p:txBody>
      </p:sp>
      <p:sp>
        <p:nvSpPr>
          <p:cNvPr id="12" name="Flecha abajo 11"/>
          <p:cNvSpPr/>
          <p:nvPr/>
        </p:nvSpPr>
        <p:spPr>
          <a:xfrm rot="10366885">
            <a:off x="6905357" y="2958233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Flecha curvada hacia la izquierda 13"/>
          <p:cNvSpPr/>
          <p:nvPr/>
        </p:nvSpPr>
        <p:spPr>
          <a:xfrm rot="2746649">
            <a:off x="7210648" y="3882325"/>
            <a:ext cx="686323" cy="2097473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3059832" y="5886037"/>
            <a:ext cx="3384376" cy="711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 dirty="0"/>
              <a:t>Se da cuando el </a:t>
            </a:r>
            <a:r>
              <a:rPr lang="es-AR" sz="1400" dirty="0" err="1"/>
              <a:t>bromonio</a:t>
            </a:r>
            <a:r>
              <a:rPr lang="es-AR" sz="1400" dirty="0"/>
              <a:t> </a:t>
            </a:r>
            <a:r>
              <a:rPr lang="es-AR" sz="1400"/>
              <a:t>abierto es muy </a:t>
            </a:r>
            <a:r>
              <a:rPr lang="es-AR" sz="1400" dirty="0"/>
              <a:t>estable, como es este caso</a:t>
            </a:r>
          </a:p>
        </p:txBody>
      </p:sp>
      <p:sp>
        <p:nvSpPr>
          <p:cNvPr id="17" name="Flecha abajo 16"/>
          <p:cNvSpPr/>
          <p:nvPr/>
        </p:nvSpPr>
        <p:spPr>
          <a:xfrm rot="11676493">
            <a:off x="5642694" y="5428059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ángulo redondeado 17"/>
          <p:cNvSpPr/>
          <p:nvPr/>
        </p:nvSpPr>
        <p:spPr>
          <a:xfrm>
            <a:off x="0" y="3573016"/>
            <a:ext cx="1979713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Si el  intermediario fuera sólo abierto se obtendría el 25% de cada uno de los isómeros. Que haya un exceso de los dos primero sugiere mayor participación del intermediario cíclico</a:t>
            </a:r>
          </a:p>
        </p:txBody>
      </p:sp>
    </p:spTree>
    <p:extLst>
      <p:ext uri="{BB962C8B-B14F-4D97-AF65-F5344CB8AC3E}">
        <p14:creationId xmlns:p14="http://schemas.microsoft.com/office/powerpoint/2010/main" val="155037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2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5ADF5-29B5-4223-99C2-7ABE6BD9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363"/>
            <a:ext cx="8964488" cy="662335"/>
          </a:xfrm>
        </p:spPr>
        <p:txBody>
          <a:bodyPr>
            <a:noAutofit/>
          </a:bodyPr>
          <a:lstStyle/>
          <a:p>
            <a:r>
              <a:rPr lang="es-AR" sz="2800"/>
              <a:t> Debemos estar atentos a los reordenamientos que el carbocatión posibilita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9269AAB-C4CA-4C3C-A5F0-2246055E2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4221088"/>
            <a:ext cx="9144000" cy="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1E83CFD4-008D-47C7-A127-2834F588B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308570"/>
              </p:ext>
            </p:extLst>
          </p:nvPr>
        </p:nvGraphicFramePr>
        <p:xfrm>
          <a:off x="2026964" y="3656502"/>
          <a:ext cx="504983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ChemSketch" r:id="rId3" imgW="5049720" imgH="977040" progId="ACD.ChemSketch.20">
                  <p:embed/>
                </p:oleObj>
              </mc:Choice>
              <mc:Fallback>
                <p:oleObj name="ChemSketch" r:id="rId3" imgW="5049720" imgH="977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6964" y="3656502"/>
                        <a:ext cx="5049837" cy="9763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BFED9B27-7A8B-402D-A8BA-712FD479C4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833640"/>
              </p:ext>
            </p:extLst>
          </p:nvPr>
        </p:nvGraphicFramePr>
        <p:xfrm>
          <a:off x="2823691" y="1008106"/>
          <a:ext cx="2957663" cy="835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ChemSketch" r:id="rId5" imgW="2338920" imgH="660600" progId="ACD.ChemSketch.20">
                  <p:embed/>
                </p:oleObj>
              </mc:Choice>
              <mc:Fallback>
                <p:oleObj name="ChemSketch" r:id="rId5" imgW="2338920" imgH="660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691" y="1008106"/>
                        <a:ext cx="2957663" cy="83529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6829F04B-CC3F-409B-8CAB-C59F6A8A8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304176"/>
              </p:ext>
            </p:extLst>
          </p:nvPr>
        </p:nvGraphicFramePr>
        <p:xfrm>
          <a:off x="2967707" y="1863722"/>
          <a:ext cx="2685776" cy="148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ChemSketch" r:id="rId7" imgW="2320920" imgH="1311840" progId="ACD.ChemSketch.20">
                  <p:embed/>
                </p:oleObj>
              </mc:Choice>
              <mc:Fallback>
                <p:oleObj name="ChemSketch" r:id="rId7" imgW="2320920" imgH="1311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67707" y="1863722"/>
                        <a:ext cx="2685776" cy="1488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Globo: flecha derecha 10">
            <a:extLst>
              <a:ext uri="{FF2B5EF4-FFF2-40B4-BE49-F238E27FC236}">
                <a16:creationId xmlns:a16="http://schemas.microsoft.com/office/drawing/2014/main" id="{42A26FCF-9FC7-4737-B7AB-25DE1E5BBD10}"/>
              </a:ext>
            </a:extLst>
          </p:cNvPr>
          <p:cNvSpPr/>
          <p:nvPr/>
        </p:nvSpPr>
        <p:spPr>
          <a:xfrm>
            <a:off x="281931" y="2432366"/>
            <a:ext cx="2685776" cy="83529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Este carbocatión es terciario y estable</a:t>
            </a:r>
          </a:p>
        </p:txBody>
      </p:sp>
      <p:sp>
        <p:nvSpPr>
          <p:cNvPr id="12" name="Globo: flecha izquierda 11">
            <a:extLst>
              <a:ext uri="{FF2B5EF4-FFF2-40B4-BE49-F238E27FC236}">
                <a16:creationId xmlns:a16="http://schemas.microsoft.com/office/drawing/2014/main" id="{E2FBDA1C-73E3-4E8C-AC32-66662BE1458C}"/>
              </a:ext>
            </a:extLst>
          </p:cNvPr>
          <p:cNvSpPr/>
          <p:nvPr/>
        </p:nvSpPr>
        <p:spPr>
          <a:xfrm>
            <a:off x="5674352" y="2328868"/>
            <a:ext cx="3163017" cy="128024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1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Este también, pero con la ventaja adicional de que pasamos a un ciclo de 6 carbonos</a:t>
            </a:r>
          </a:p>
        </p:txBody>
      </p:sp>
      <p:sp>
        <p:nvSpPr>
          <p:cNvPr id="13" name="Globo: flecha derecha 12">
            <a:extLst>
              <a:ext uri="{FF2B5EF4-FFF2-40B4-BE49-F238E27FC236}">
                <a16:creationId xmlns:a16="http://schemas.microsoft.com/office/drawing/2014/main" id="{5996239E-B5A5-4D26-8AC1-DFC80923F833}"/>
              </a:ext>
            </a:extLst>
          </p:cNvPr>
          <p:cNvSpPr/>
          <p:nvPr/>
        </p:nvSpPr>
        <p:spPr>
          <a:xfrm>
            <a:off x="233373" y="4641233"/>
            <a:ext cx="2376264" cy="1813102"/>
          </a:xfrm>
          <a:prstGeom prst="rightArrowCallout">
            <a:avLst>
              <a:gd name="adj1" fmla="val 25000"/>
              <a:gd name="adj2" fmla="val 21120"/>
              <a:gd name="adj3" fmla="val 19569"/>
              <a:gd name="adj4" fmla="val 803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Aquí, el bromonio cíclico posibilita el ataque nucleofílico intramolecular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59C35DF-CEF1-432D-8FD6-F7099EEB2AB7}"/>
              </a:ext>
            </a:extLst>
          </p:cNvPr>
          <p:cNvSpPr/>
          <p:nvPr/>
        </p:nvSpPr>
        <p:spPr>
          <a:xfrm>
            <a:off x="107504" y="1008106"/>
            <a:ext cx="2088232" cy="855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/>
              <a:t>Aquí, dos ejemplos</a:t>
            </a:r>
          </a:p>
        </p:txBody>
      </p:sp>
      <p:sp>
        <p:nvSpPr>
          <p:cNvPr id="15" name="Globo: flecha izquierda 14">
            <a:extLst>
              <a:ext uri="{FF2B5EF4-FFF2-40B4-BE49-F238E27FC236}">
                <a16:creationId xmlns:a16="http://schemas.microsoft.com/office/drawing/2014/main" id="{0E906CDA-0A2F-4E32-AD3F-D552B19EE401}"/>
              </a:ext>
            </a:extLst>
          </p:cNvPr>
          <p:cNvSpPr/>
          <p:nvPr/>
        </p:nvSpPr>
        <p:spPr>
          <a:xfrm>
            <a:off x="6721045" y="4313765"/>
            <a:ext cx="2196752" cy="141578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5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El anión de la succinimida actúa como base y sustrae el protón</a:t>
            </a:r>
          </a:p>
        </p:txBody>
      </p:sp>
      <p:sp>
        <p:nvSpPr>
          <p:cNvPr id="16" name="Globo: flecha derecha 15">
            <a:extLst>
              <a:ext uri="{FF2B5EF4-FFF2-40B4-BE49-F238E27FC236}">
                <a16:creationId xmlns:a16="http://schemas.microsoft.com/office/drawing/2014/main" id="{2489D1F4-ED97-4CEB-959C-3ED94E29E151}"/>
              </a:ext>
            </a:extLst>
          </p:cNvPr>
          <p:cNvSpPr/>
          <p:nvPr/>
        </p:nvSpPr>
        <p:spPr>
          <a:xfrm>
            <a:off x="3563888" y="1911027"/>
            <a:ext cx="1224136" cy="6971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6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/>
              <a:t>El cloruro se une al carbocatión</a:t>
            </a:r>
          </a:p>
        </p:txBody>
      </p:sp>
      <p:graphicFrame>
        <p:nvGraphicFramePr>
          <p:cNvPr id="19" name="Objeto 18">
            <a:extLst>
              <a:ext uri="{FF2B5EF4-FFF2-40B4-BE49-F238E27FC236}">
                <a16:creationId xmlns:a16="http://schemas.microsoft.com/office/drawing/2014/main" id="{A291F54A-D10D-49FE-922A-E19F53367A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392047"/>
              </p:ext>
            </p:extLst>
          </p:nvPr>
        </p:nvGraphicFramePr>
        <p:xfrm>
          <a:off x="2583467" y="4637470"/>
          <a:ext cx="4089400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ChemSketch" r:id="rId9" imgW="4088880" imgH="1691640" progId="ACD.ChemSketch.20">
                  <p:embed/>
                </p:oleObj>
              </mc:Choice>
              <mc:Fallback>
                <p:oleObj name="ChemSketch" r:id="rId9" imgW="4088880" imgH="16916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83467" y="4637470"/>
                        <a:ext cx="4089400" cy="16922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515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492896"/>
            <a:ext cx="87425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CONTINUAMOS LA PRÓXIMA CLASE</a:t>
            </a:r>
          </a:p>
        </p:txBody>
      </p:sp>
    </p:spTree>
    <p:extLst>
      <p:ext uri="{BB962C8B-B14F-4D97-AF65-F5344CB8AC3E}">
        <p14:creationId xmlns:p14="http://schemas.microsoft.com/office/powerpoint/2010/main" val="195375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424936" cy="61206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En la adición dos moléculas, una de ellas insaturada, se unen formando una nueva, que conserva la totalidad de los átomos: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marL="137160" indent="0" algn="just">
              <a:buNone/>
            </a:pPr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Según la especie que inicia la adición, ésta será:</a:t>
            </a:r>
          </a:p>
          <a:p>
            <a:pPr algn="just"/>
            <a:r>
              <a:rPr lang="es-ES" dirty="0" err="1"/>
              <a:t>Electrofílica</a:t>
            </a:r>
            <a:r>
              <a:rPr lang="es-ES" dirty="0"/>
              <a:t>: el electrófilo, especie deficiente de electrones, ataca al sistema pi del doble enlace, rico en electrones.</a:t>
            </a:r>
          </a:p>
          <a:p>
            <a:pPr algn="just"/>
            <a:r>
              <a:rPr lang="es-ES" dirty="0" err="1"/>
              <a:t>Nucleofílica</a:t>
            </a:r>
            <a:r>
              <a:rPr lang="es-ES" dirty="0"/>
              <a:t>: el </a:t>
            </a:r>
            <a:r>
              <a:rPr lang="es-ES" dirty="0" err="1"/>
              <a:t>nucleófilo</a:t>
            </a:r>
            <a:r>
              <a:rPr lang="es-ES" dirty="0"/>
              <a:t> ataca a un doble enlace polarizado, por el extremo deficiente en carga negativa.</a:t>
            </a:r>
          </a:p>
          <a:p>
            <a:pPr algn="just"/>
            <a:r>
              <a:rPr lang="es-ES" dirty="0" err="1"/>
              <a:t>Radicalaria</a:t>
            </a:r>
            <a:r>
              <a:rPr lang="es-ES" dirty="0"/>
              <a:t>: los radicales libres (poseen electrones desapareados) atacan al sistema pi</a:t>
            </a:r>
            <a:endParaRPr lang="es-AR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079791"/>
              </p:ext>
            </p:extLst>
          </p:nvPr>
        </p:nvGraphicFramePr>
        <p:xfrm>
          <a:off x="1475656" y="1556792"/>
          <a:ext cx="6408712" cy="1164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ChemSketch" r:id="rId3" imgW="2621280" imgH="475488" progId="">
                  <p:embed/>
                </p:oleObj>
              </mc:Choice>
              <mc:Fallback>
                <p:oleObj name="ChemSketch" r:id="rId3" imgW="2621280" imgH="475488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556792"/>
                        <a:ext cx="6408712" cy="11645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830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384" y="245772"/>
            <a:ext cx="8352928" cy="6049717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s-ES" sz="3200" dirty="0"/>
              <a:t>Adición </a:t>
            </a:r>
            <a:r>
              <a:rPr lang="es-ES" sz="3200" dirty="0" err="1"/>
              <a:t>electrofílica</a:t>
            </a:r>
            <a:r>
              <a:rPr lang="es-ES" sz="3200" dirty="0"/>
              <a:t>:</a:t>
            </a:r>
          </a:p>
          <a:p>
            <a:r>
              <a:rPr lang="es-ES" sz="2400" dirty="0"/>
              <a:t>Como ya dijimos, el electrófilo ataca al sistema </a:t>
            </a:r>
            <a:r>
              <a:rPr lang="es-ES" sz="2400" dirty="0">
                <a:latin typeface="Symbol" pitchFamily="18" charset="2"/>
              </a:rPr>
              <a:t>p</a:t>
            </a:r>
            <a:r>
              <a:rPr lang="es-ES" sz="2400" dirty="0"/>
              <a:t>, iniciando así la reacción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pPr marL="137160" indent="0">
              <a:buNone/>
            </a:pPr>
            <a:endParaRPr lang="es-ES" sz="2400" dirty="0"/>
          </a:p>
          <a:p>
            <a:r>
              <a:rPr lang="es-ES" sz="2400" dirty="0"/>
              <a:t>Que implica la ruptura de un enlace pi…</a:t>
            </a:r>
          </a:p>
          <a:p>
            <a:r>
              <a:rPr lang="es-ES" sz="2400" dirty="0"/>
              <a:t>… y su reemplazo por dos nuevos enlaces sigma.</a:t>
            </a:r>
          </a:p>
          <a:p>
            <a:pPr marL="137160" indent="0">
              <a:buNone/>
            </a:pP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714741"/>
              </p:ext>
            </p:extLst>
          </p:nvPr>
        </p:nvGraphicFramePr>
        <p:xfrm>
          <a:off x="1619672" y="4365104"/>
          <a:ext cx="550593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ChemSketch" r:id="rId3" imgW="3264408" imgH="768096" progId="">
                  <p:embed/>
                </p:oleObj>
              </mc:Choice>
              <mc:Fallback>
                <p:oleObj name="ChemSketch" r:id="rId3" imgW="3264408" imgH="768096" progId="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365104"/>
                        <a:ext cx="5505934" cy="129614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1950089" y="4870785"/>
            <a:ext cx="864096" cy="43204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5902065" y="4582753"/>
            <a:ext cx="360165" cy="7200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6481505" y="4980163"/>
            <a:ext cx="360040" cy="7200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634" y="1676820"/>
            <a:ext cx="1660423" cy="1732303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2293315" y="2358305"/>
            <a:ext cx="520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</a:t>
            </a:r>
            <a:r>
              <a:rPr lang="es-ES" baseline="30000" dirty="0"/>
              <a:t>+</a:t>
            </a:r>
            <a:endParaRPr lang="es-ES" dirty="0"/>
          </a:p>
        </p:txBody>
      </p:sp>
      <p:sp>
        <p:nvSpPr>
          <p:cNvPr id="12" name="11 Flecha doblada"/>
          <p:cNvSpPr/>
          <p:nvPr/>
        </p:nvSpPr>
        <p:spPr>
          <a:xfrm>
            <a:off x="2403774" y="1782703"/>
            <a:ext cx="1021136" cy="623624"/>
          </a:xfrm>
          <a:prstGeom prst="ben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Flecha doblada"/>
          <p:cNvSpPr/>
          <p:nvPr/>
        </p:nvSpPr>
        <p:spPr>
          <a:xfrm flipV="1">
            <a:off x="2403774" y="2651792"/>
            <a:ext cx="1021136" cy="693945"/>
          </a:xfrm>
          <a:prstGeom prst="bentArrow">
            <a:avLst>
              <a:gd name="adj1" fmla="val 20294"/>
              <a:gd name="adj2" fmla="val 25000"/>
              <a:gd name="adj3" fmla="val 25000"/>
              <a:gd name="adj4" fmla="val 4375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95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21" repeatCount="3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repeatCount="3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706099"/>
              </p:ext>
            </p:extLst>
          </p:nvPr>
        </p:nvGraphicFramePr>
        <p:xfrm>
          <a:off x="611560" y="973600"/>
          <a:ext cx="7496942" cy="1617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ChemSketch" r:id="rId3" imgW="5370576" imgH="1158240" progId="">
                  <p:embed/>
                </p:oleObj>
              </mc:Choice>
              <mc:Fallback>
                <p:oleObj name="ChemSketch" r:id="rId3" imgW="5370576" imgH="1158240" progId="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973600"/>
                        <a:ext cx="7496942" cy="161772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06558" y="359078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/>
              <a:t>1. Adición de una molécula HX, mecanismo: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85935" y="259132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Si leemos esta reacción de derecha a izquierda, nos recuerda una E1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Al igual que en las E1 aquí también se forma el carbocatión más estable, por ejemplo: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829875" y="973600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El nucleófilo que acompaña a H</a:t>
            </a:r>
            <a:r>
              <a:rPr lang="es-ES" sz="1400" baseline="30000" dirty="0">
                <a:solidFill>
                  <a:schemeClr val="bg1"/>
                </a:solidFill>
              </a:rPr>
              <a:t>+</a:t>
            </a:r>
            <a:r>
              <a:rPr lang="es-ES" sz="1400" dirty="0">
                <a:solidFill>
                  <a:schemeClr val="bg1"/>
                </a:solidFill>
              </a:rPr>
              <a:t>, puede ser Cl, Br, I, etc.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588224" y="4581128"/>
            <a:ext cx="24482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1600" dirty="0"/>
              <a:t>Este producto no se observa</a:t>
            </a:r>
          </a:p>
          <a:p>
            <a:pPr marL="285750" indent="-285750">
              <a:buFont typeface="Arial" pitchFamily="34" charset="0"/>
              <a:buChar char="•"/>
            </a:pPr>
            <a:endParaRPr lang="es-ES" sz="1600" dirty="0"/>
          </a:p>
          <a:p>
            <a:endParaRPr lang="es-E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/>
              <a:t>Sólo se obtiene aquel que ubica a X en el carbono más sustituido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588477"/>
              </p:ext>
            </p:extLst>
          </p:nvPr>
        </p:nvGraphicFramePr>
        <p:xfrm>
          <a:off x="455264" y="4327815"/>
          <a:ext cx="6097417" cy="2197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ChemSketch" r:id="rId5" imgW="5023104" imgH="1557528" progId="">
                  <p:embed/>
                </p:oleObj>
              </mc:Choice>
              <mc:Fallback>
                <p:oleObj name="ChemSketch" r:id="rId5" imgW="5023104" imgH="1557528" progId="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64" y="4327815"/>
                        <a:ext cx="6097417" cy="219752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10 Conector recto"/>
          <p:cNvCxnSpPr/>
          <p:nvPr/>
        </p:nvCxnSpPr>
        <p:spPr>
          <a:xfrm>
            <a:off x="4639357" y="4633372"/>
            <a:ext cx="190518" cy="28547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H="1">
            <a:off x="4662398" y="4639196"/>
            <a:ext cx="167477" cy="27964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2123728" y="973600"/>
            <a:ext cx="1660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600"/>
            </a:lvl1pPr>
          </a:lstStyle>
          <a:p>
            <a:pPr algn="ctr"/>
            <a:r>
              <a:rPr lang="es-ES" sz="1400" dirty="0">
                <a:solidFill>
                  <a:schemeClr val="bg1"/>
                </a:solidFill>
              </a:rPr>
              <a:t>Enlace polarizado. el protón es el electrófilo</a:t>
            </a:r>
            <a:endParaRPr lang="es-AR" sz="1400" dirty="0">
              <a:solidFill>
                <a:schemeClr val="bg1"/>
              </a:solidFill>
            </a:endParaRPr>
          </a:p>
        </p:txBody>
      </p:sp>
      <p:sp>
        <p:nvSpPr>
          <p:cNvPr id="30" name="29 Flecha curvada hacia arriba"/>
          <p:cNvSpPr/>
          <p:nvPr/>
        </p:nvSpPr>
        <p:spPr>
          <a:xfrm flipH="1">
            <a:off x="1612796" y="1268761"/>
            <a:ext cx="720080" cy="273814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1" name="30 Flecha izquierda"/>
          <p:cNvSpPr/>
          <p:nvPr/>
        </p:nvSpPr>
        <p:spPr>
          <a:xfrm>
            <a:off x="4518382" y="1143289"/>
            <a:ext cx="288032" cy="39928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420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1152128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Otra semejanza con la E1 es en la forma de los diagramas de energía, la etapa rápida tiene las mismas características.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2169754" y="1631185"/>
            <a:ext cx="0" cy="27753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2169754" y="4406525"/>
            <a:ext cx="520665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Flecha arriba"/>
          <p:cNvSpPr/>
          <p:nvPr/>
        </p:nvSpPr>
        <p:spPr>
          <a:xfrm>
            <a:off x="1687781" y="2063358"/>
            <a:ext cx="453878" cy="193354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3127139" y="4460011"/>
            <a:ext cx="2958975" cy="43715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10" name="9 Forma libre"/>
          <p:cNvSpPr/>
          <p:nvPr/>
        </p:nvSpPr>
        <p:spPr>
          <a:xfrm>
            <a:off x="2653331" y="2098933"/>
            <a:ext cx="3906594" cy="2184051"/>
          </a:xfrm>
          <a:custGeom>
            <a:avLst/>
            <a:gdLst>
              <a:gd name="connsiteX0" fmla="*/ 0 w 2303813"/>
              <a:gd name="connsiteY0" fmla="*/ 1028356 h 1690055"/>
              <a:gd name="connsiteX1" fmla="*/ 320633 w 2303813"/>
              <a:gd name="connsiteY1" fmla="*/ 1004606 h 1690055"/>
              <a:gd name="connsiteX2" fmla="*/ 593766 w 2303813"/>
              <a:gd name="connsiteY2" fmla="*/ 137707 h 1690055"/>
              <a:gd name="connsiteX3" fmla="*/ 760020 w 2303813"/>
              <a:gd name="connsiteY3" fmla="*/ 18954 h 1690055"/>
              <a:gd name="connsiteX4" fmla="*/ 926275 w 2303813"/>
              <a:gd name="connsiteY4" fmla="*/ 315837 h 1690055"/>
              <a:gd name="connsiteX5" fmla="*/ 1068779 w 2303813"/>
              <a:gd name="connsiteY5" fmla="*/ 683972 h 1690055"/>
              <a:gd name="connsiteX6" fmla="*/ 1270659 w 2303813"/>
              <a:gd name="connsiteY6" fmla="*/ 743349 h 1690055"/>
              <a:gd name="connsiteX7" fmla="*/ 1413163 w 2303813"/>
              <a:gd name="connsiteY7" fmla="*/ 648346 h 1690055"/>
              <a:gd name="connsiteX8" fmla="*/ 1472540 w 2303813"/>
              <a:gd name="connsiteY8" fmla="*/ 387089 h 1690055"/>
              <a:gd name="connsiteX9" fmla="*/ 1615044 w 2303813"/>
              <a:gd name="connsiteY9" fmla="*/ 363338 h 1690055"/>
              <a:gd name="connsiteX10" fmla="*/ 1733797 w 2303813"/>
              <a:gd name="connsiteY10" fmla="*/ 600845 h 1690055"/>
              <a:gd name="connsiteX11" fmla="*/ 1852550 w 2303813"/>
              <a:gd name="connsiteY11" fmla="*/ 1503369 h 1690055"/>
              <a:gd name="connsiteX12" fmla="*/ 2042555 w 2303813"/>
              <a:gd name="connsiteY12" fmla="*/ 1669624 h 1690055"/>
              <a:gd name="connsiteX13" fmla="*/ 2303813 w 2303813"/>
              <a:gd name="connsiteY13" fmla="*/ 1681499 h 169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03813" h="1690055">
                <a:moveTo>
                  <a:pt x="0" y="1028356"/>
                </a:moveTo>
                <a:cubicBezTo>
                  <a:pt x="110836" y="1090701"/>
                  <a:pt x="221672" y="1153047"/>
                  <a:pt x="320633" y="1004606"/>
                </a:cubicBezTo>
                <a:cubicBezTo>
                  <a:pt x="419594" y="856165"/>
                  <a:pt x="520535" y="301982"/>
                  <a:pt x="593766" y="137707"/>
                </a:cubicBezTo>
                <a:cubicBezTo>
                  <a:pt x="666997" y="-26568"/>
                  <a:pt x="704602" y="-10734"/>
                  <a:pt x="760020" y="18954"/>
                </a:cubicBezTo>
                <a:cubicBezTo>
                  <a:pt x="815438" y="48642"/>
                  <a:pt x="874815" y="205001"/>
                  <a:pt x="926275" y="315837"/>
                </a:cubicBezTo>
                <a:cubicBezTo>
                  <a:pt x="977735" y="426673"/>
                  <a:pt x="1011382" y="612720"/>
                  <a:pt x="1068779" y="683972"/>
                </a:cubicBezTo>
                <a:cubicBezTo>
                  <a:pt x="1126176" y="755224"/>
                  <a:pt x="1213262" y="749287"/>
                  <a:pt x="1270659" y="743349"/>
                </a:cubicBezTo>
                <a:cubicBezTo>
                  <a:pt x="1328056" y="737411"/>
                  <a:pt x="1379516" y="707723"/>
                  <a:pt x="1413163" y="648346"/>
                </a:cubicBezTo>
                <a:cubicBezTo>
                  <a:pt x="1446810" y="588969"/>
                  <a:pt x="1438893" y="434590"/>
                  <a:pt x="1472540" y="387089"/>
                </a:cubicBezTo>
                <a:cubicBezTo>
                  <a:pt x="1506187" y="339588"/>
                  <a:pt x="1571501" y="327712"/>
                  <a:pt x="1615044" y="363338"/>
                </a:cubicBezTo>
                <a:cubicBezTo>
                  <a:pt x="1658587" y="398964"/>
                  <a:pt x="1694213" y="410840"/>
                  <a:pt x="1733797" y="600845"/>
                </a:cubicBezTo>
                <a:cubicBezTo>
                  <a:pt x="1773381" y="790850"/>
                  <a:pt x="1801090" y="1325239"/>
                  <a:pt x="1852550" y="1503369"/>
                </a:cubicBezTo>
                <a:cubicBezTo>
                  <a:pt x="1904010" y="1681499"/>
                  <a:pt x="1967345" y="1639936"/>
                  <a:pt x="2042555" y="1669624"/>
                </a:cubicBezTo>
                <a:cubicBezTo>
                  <a:pt x="2117765" y="1699312"/>
                  <a:pt x="2210789" y="1690405"/>
                  <a:pt x="2303813" y="1681499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flipH="1">
            <a:off x="2428180" y="3525405"/>
            <a:ext cx="140720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H="1" flipV="1">
            <a:off x="2428180" y="2063358"/>
            <a:ext cx="1632355" cy="11193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12 Grupo"/>
          <p:cNvGrpSpPr/>
          <p:nvPr/>
        </p:nvGrpSpPr>
        <p:grpSpPr>
          <a:xfrm>
            <a:off x="2493373" y="2068954"/>
            <a:ext cx="633766" cy="1456451"/>
            <a:chOff x="1921208" y="3697134"/>
            <a:chExt cx="633766" cy="1456451"/>
          </a:xfrm>
        </p:grpSpPr>
        <p:sp>
          <p:nvSpPr>
            <p:cNvPr id="14" name="13 Flecha arriba y abajo"/>
            <p:cNvSpPr/>
            <p:nvPr/>
          </p:nvSpPr>
          <p:spPr>
            <a:xfrm>
              <a:off x="2081166" y="3697134"/>
              <a:ext cx="327319" cy="1456451"/>
            </a:xfrm>
            <a:prstGeom prst="up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921208" y="4240693"/>
              <a:ext cx="633766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es-ES" dirty="0">
                  <a:solidFill>
                    <a:schemeClr val="bg1"/>
                  </a:solidFill>
                </a:rPr>
                <a:t>G</a:t>
              </a:r>
              <a:r>
                <a:rPr lang="es-ES" baseline="30000" dirty="0">
                  <a:solidFill>
                    <a:schemeClr val="bg1"/>
                  </a:solidFill>
                </a:rPr>
                <a:t>‡</a:t>
              </a:r>
              <a:endParaRPr lang="es-ES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3238474" y="155679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Estado de transición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914216" y="3760194"/>
            <a:ext cx="1717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Carbocatión intermediario</a:t>
            </a:r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72988"/>
              </p:ext>
            </p:extLst>
          </p:nvPr>
        </p:nvGraphicFramePr>
        <p:xfrm>
          <a:off x="2428180" y="3563867"/>
          <a:ext cx="126841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3" name="ChemSketch" r:id="rId3" imgW="1267968" imgH="563880" progId="">
                  <p:embed/>
                </p:oleObj>
              </mc:Choice>
              <mc:Fallback>
                <p:oleObj name="ChemSketch" r:id="rId3" imgW="1267968" imgH="563880" progId="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180" y="3563867"/>
                        <a:ext cx="1268413" cy="5635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314037"/>
              </p:ext>
            </p:extLst>
          </p:nvPr>
        </p:nvGraphicFramePr>
        <p:xfrm>
          <a:off x="4161895" y="3088770"/>
          <a:ext cx="12223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" name="ChemSketch" r:id="rId5" imgW="1222248" imgH="710184" progId="">
                  <p:embed/>
                </p:oleObj>
              </mc:Choice>
              <mc:Fallback>
                <p:oleObj name="ChemSketch" r:id="rId5" imgW="1222248" imgH="710184" progId="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895" y="3088770"/>
                        <a:ext cx="1222375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2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657872"/>
              </p:ext>
            </p:extLst>
          </p:nvPr>
        </p:nvGraphicFramePr>
        <p:xfrm>
          <a:off x="6086114" y="3517900"/>
          <a:ext cx="6858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5" name="ChemSketch" r:id="rId7" imgW="685800" imgH="710184" progId="">
                  <p:embed/>
                </p:oleObj>
              </mc:Choice>
              <mc:Fallback>
                <p:oleObj name="ChemSketch" r:id="rId7" imgW="685800" imgH="710184" progId="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114" y="3517900"/>
                        <a:ext cx="685800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 Marcador de contenido"/>
              <p:cNvSpPr txBox="1">
                <a:spLocks/>
              </p:cNvSpPr>
              <p:nvPr/>
            </p:nvSpPr>
            <p:spPr>
              <a:xfrm>
                <a:off x="547936" y="4897164"/>
                <a:ext cx="8229600" cy="196083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548640" indent="-411480" algn="l" rtl="0" eaLnBrk="1" latinLnBrk="0" hangingPunct="1">
                  <a:spcBef>
                    <a:spcPct val="20000"/>
                  </a:spcBef>
                  <a:buClr>
                    <a:schemeClr val="tx1">
                      <a:shade val="95000"/>
                    </a:schemeClr>
                  </a:buClr>
                  <a:buSzPct val="65000"/>
                  <a:buFont typeface="Wingdings 2"/>
                  <a:buChar char=""/>
                  <a:defRPr kumimoji="0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68680" indent="-283464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 2"/>
                  <a:buChar char="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33856" indent="-22860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95000"/>
                  <a:buFont typeface="Wingdings"/>
                  <a:buChar char=""/>
                  <a:defRPr kumimoji="0"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53312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100000"/>
                  <a:buFont typeface="Wingdings 3"/>
                  <a:buChar char="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5336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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64792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3"/>
                  <a:buChar char="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65960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67128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68296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2400" dirty="0"/>
                  <a:t>Sin embargo, la ecuación de velocidad no es de 1º orden, dado que depende tanto de la concentración de </a:t>
                </a:r>
                <a:r>
                  <a:rPr lang="es-ES" sz="2400" dirty="0" err="1"/>
                  <a:t>alqueno</a:t>
                </a:r>
                <a:r>
                  <a:rPr lang="es-ES" sz="2400" dirty="0"/>
                  <a:t>, como del ácido:</a:t>
                </a:r>
              </a:p>
              <a:p>
                <a14:m>
                  <m:oMath xmlns:m="http://schemas.openxmlformats.org/officeDocument/2006/math">
                    <m:r>
                      <a:rPr lang="es-ES" sz="2400" b="0" i="1" smtClean="0">
                        <a:latin typeface="Cambria Math"/>
                      </a:rPr>
                      <m:t>𝑣</m:t>
                    </m:r>
                    <m:r>
                      <a:rPr lang="es-ES" sz="2400" b="0" i="1" smtClean="0">
                        <a:latin typeface="Cambria Math"/>
                      </a:rPr>
                      <m:t>=</m:t>
                    </m:r>
                    <m:r>
                      <a:rPr lang="es-ES" sz="2400" b="0" i="1" smtClean="0">
                        <a:latin typeface="Cambria Math"/>
                      </a:rPr>
                      <m:t>𝑘</m:t>
                    </m:r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𝐴𝑙𝑞𝑢𝑒𝑛𝑜</m:t>
                        </m:r>
                      </m:e>
                    </m:d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𝐻𝑋</m:t>
                        </m:r>
                      </m:e>
                    </m:d>
                  </m:oMath>
                </a14:m>
                <a:endParaRPr lang="es-ES" sz="2400" dirty="0"/>
              </a:p>
            </p:txBody>
          </p:sp>
        </mc:Choice>
        <mc:Fallback xmlns="">
          <p:sp>
            <p:nvSpPr>
              <p:cNvPr id="25" name="2 Marcador de contenid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6" y="4897164"/>
                <a:ext cx="8229600" cy="1960836"/>
              </a:xfrm>
              <a:prstGeom prst="rect">
                <a:avLst/>
              </a:prstGeom>
              <a:blipFill rotWithShape="1">
                <a:blip r:embed="rId9"/>
                <a:stretch>
                  <a:fillRect t="-248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81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174136"/>
              </p:ext>
            </p:extLst>
          </p:nvPr>
        </p:nvGraphicFramePr>
        <p:xfrm>
          <a:off x="1907704" y="3033176"/>
          <a:ext cx="4692126" cy="1061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" name="ChemSketch" r:id="rId3" imgW="2548080" imgH="576000" progId="ACD.ChemSketch.20">
                  <p:embed/>
                </p:oleObj>
              </mc:Choice>
              <mc:Fallback>
                <p:oleObj name="ChemSketch" r:id="rId3" imgW="2548080" imgH="576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3033176"/>
                        <a:ext cx="4692126" cy="106121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050135"/>
              </p:ext>
            </p:extLst>
          </p:nvPr>
        </p:nvGraphicFramePr>
        <p:xfrm>
          <a:off x="1813369" y="1664762"/>
          <a:ext cx="4990879" cy="1268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9" name="ChemSketch" r:id="rId5" imgW="2767680" imgH="609480" progId="ACD.ChemSketch.20">
                  <p:embed/>
                </p:oleObj>
              </mc:Choice>
              <mc:Fallback>
                <p:oleObj name="ChemSketch" r:id="rId5" imgW="2767680" imgH="609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3369" y="1664762"/>
                        <a:ext cx="4990879" cy="126840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416495" y="2564904"/>
            <a:ext cx="1203175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Carbono más sustituido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1296144"/>
          </a:xfrm>
        </p:spPr>
        <p:txBody>
          <a:bodyPr>
            <a:normAutofit fontScale="92500" lnSpcReduction="20000"/>
          </a:bodyPr>
          <a:lstStyle/>
          <a:p>
            <a:r>
              <a:rPr lang="es-ES" sz="2400" dirty="0"/>
              <a:t>Regla de MARKOVNIKOV: en la adición de un ácido protónico (HX) a un doble enlace, el hidrógeno ingresa sobre el carbono menos sustituido.</a:t>
            </a:r>
          </a:p>
          <a:p>
            <a:r>
              <a:rPr lang="es-ES" sz="2400" dirty="0"/>
              <a:t>Algunos ejemplos: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759545"/>
              </p:ext>
            </p:extLst>
          </p:nvPr>
        </p:nvGraphicFramePr>
        <p:xfrm>
          <a:off x="933535" y="4365104"/>
          <a:ext cx="5018176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0" name="ChemSketch" r:id="rId7" imgW="2901696" imgH="1082040" progId="">
                  <p:embed/>
                </p:oleObj>
              </mc:Choice>
              <mc:Fallback>
                <p:oleObj name="ChemSketch" r:id="rId7" imgW="2901696" imgH="1082040" progId="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535" y="4365104"/>
                        <a:ext cx="5018176" cy="187220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Elipse"/>
          <p:cNvSpPr/>
          <p:nvPr/>
        </p:nvSpPr>
        <p:spPr>
          <a:xfrm>
            <a:off x="2447764" y="2204864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2902051" y="2138711"/>
            <a:ext cx="445813" cy="504056"/>
          </a:xfrm>
          <a:prstGeom prst="ellipse">
            <a:avLst/>
          </a:prstGeom>
          <a:solidFill>
            <a:schemeClr val="tx2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2398541" y="3284984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2413482" y="3660270"/>
            <a:ext cx="382825" cy="344793"/>
          </a:xfrm>
          <a:prstGeom prst="ellipse">
            <a:avLst/>
          </a:prstGeom>
          <a:solidFill>
            <a:schemeClr val="tx2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3707904" y="1484784"/>
            <a:ext cx="1633433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Carbono menos sustituido</a:t>
            </a:r>
          </a:p>
        </p:txBody>
      </p:sp>
      <p:sp>
        <p:nvSpPr>
          <p:cNvPr id="13" name="12 Flecha doblada"/>
          <p:cNvSpPr/>
          <p:nvPr/>
        </p:nvSpPr>
        <p:spPr>
          <a:xfrm rot="5558606" flipV="1">
            <a:off x="3152490" y="1524636"/>
            <a:ext cx="535077" cy="719232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Flecha doblada"/>
          <p:cNvSpPr/>
          <p:nvPr/>
        </p:nvSpPr>
        <p:spPr>
          <a:xfrm rot="16200000" flipV="1">
            <a:off x="1937098" y="2247476"/>
            <a:ext cx="504055" cy="1138910"/>
          </a:xfrm>
          <a:prstGeom prst="bentArrow">
            <a:avLst>
              <a:gd name="adj1" fmla="val 29315"/>
              <a:gd name="adj2" fmla="val 30397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01365" y="3675483"/>
            <a:ext cx="1633433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Carbono menos sustituido</a:t>
            </a:r>
          </a:p>
        </p:txBody>
      </p:sp>
      <p:sp>
        <p:nvSpPr>
          <p:cNvPr id="18" name="17 Flecha doblada"/>
          <p:cNvSpPr/>
          <p:nvPr/>
        </p:nvSpPr>
        <p:spPr>
          <a:xfrm rot="16200000" flipH="1" flipV="1">
            <a:off x="1962064" y="2585997"/>
            <a:ext cx="454124" cy="1138910"/>
          </a:xfrm>
          <a:prstGeom prst="bentArrow">
            <a:avLst>
              <a:gd name="adj1" fmla="val 29315"/>
              <a:gd name="adj2" fmla="val 30397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940152" y="4365104"/>
            <a:ext cx="3059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¿Por qué dan el mismo producto?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En el primero, el C más sustituido es 3</a:t>
            </a:r>
            <a:r>
              <a:rPr lang="es-ES" u="sng" baseline="30000" dirty="0"/>
              <a:t>rio</a:t>
            </a:r>
            <a:r>
              <a:rPr lang="es-ES" dirty="0"/>
              <a:t>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Pero en el otro, es 2</a:t>
            </a:r>
            <a:r>
              <a:rPr lang="es-ES" u="sng" baseline="30000" dirty="0"/>
              <a:t>rio</a:t>
            </a:r>
            <a:r>
              <a:rPr lang="es-ES" dirty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Una </a:t>
            </a:r>
            <a:r>
              <a:rPr lang="es-ES" dirty="0" err="1"/>
              <a:t>transpoción</a:t>
            </a:r>
            <a:r>
              <a:rPr lang="es-ES" dirty="0"/>
              <a:t> de H</a:t>
            </a:r>
            <a:r>
              <a:rPr lang="es-ES" baseline="30000" dirty="0"/>
              <a:t>-</a:t>
            </a:r>
            <a:r>
              <a:rPr lang="es-ES" dirty="0"/>
              <a:t> permite migrar la carga al 3</a:t>
            </a:r>
            <a:r>
              <a:rPr lang="es-ES" u="sng" baseline="30000" dirty="0"/>
              <a:t>rio</a:t>
            </a:r>
            <a:endParaRPr lang="es-ES" dirty="0"/>
          </a:p>
        </p:txBody>
      </p:sp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770436"/>
              </p:ext>
            </p:extLst>
          </p:nvPr>
        </p:nvGraphicFramePr>
        <p:xfrm>
          <a:off x="2492098" y="4126487"/>
          <a:ext cx="2359986" cy="783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1" name="ChemSketch" r:id="rId9" imgW="1496568" imgH="496824" progId="">
                  <p:embed/>
                </p:oleObj>
              </mc:Choice>
              <mc:Fallback>
                <p:oleObj name="ChemSketch" r:id="rId9" imgW="1496568" imgH="496824" progId="">
                  <p:embed/>
                  <p:pic>
                    <p:nvPicPr>
                      <p:cNvPr id="0" name="Picture 3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098" y="4126487"/>
                        <a:ext cx="2359986" cy="78332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Flecha doblada"/>
          <p:cNvSpPr/>
          <p:nvPr/>
        </p:nvSpPr>
        <p:spPr>
          <a:xfrm rot="16200000" flipV="1">
            <a:off x="2162708" y="3664807"/>
            <a:ext cx="267538" cy="923359"/>
          </a:xfrm>
          <a:prstGeom prst="bentArrow">
            <a:avLst>
              <a:gd name="adj1" fmla="val 49413"/>
              <a:gd name="adj2" fmla="val 39241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242237"/>
              </p:ext>
            </p:extLst>
          </p:nvPr>
        </p:nvGraphicFramePr>
        <p:xfrm>
          <a:off x="2447764" y="5577099"/>
          <a:ext cx="3519783" cy="1092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" name="ChemSketch" r:id="rId11" imgW="2276856" imgH="707136" progId="">
                  <p:embed/>
                </p:oleObj>
              </mc:Choice>
              <mc:Fallback>
                <p:oleObj name="ChemSketch" r:id="rId11" imgW="2276856" imgH="707136" progId="">
                  <p:embed/>
                  <p:pic>
                    <p:nvPicPr>
                      <p:cNvPr id="0" name="Picture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764" y="5577099"/>
                        <a:ext cx="3519783" cy="10922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22 Elipse"/>
          <p:cNvSpPr/>
          <p:nvPr/>
        </p:nvSpPr>
        <p:spPr>
          <a:xfrm>
            <a:off x="1324368" y="4365104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1684408" y="5661248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6804248" y="2241738"/>
            <a:ext cx="2195736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Las adiciones son </a:t>
            </a:r>
            <a:r>
              <a:rPr lang="es-ES" b="1" i="1" dirty="0" err="1">
                <a:solidFill>
                  <a:schemeClr val="accent4"/>
                </a:solidFill>
              </a:rPr>
              <a:t>regioespecíficas</a:t>
            </a:r>
            <a:r>
              <a:rPr lang="es-ES" dirty="0">
                <a:solidFill>
                  <a:schemeClr val="bg1"/>
                </a:solidFill>
              </a:rPr>
              <a:t>, pues sólo se da una orientación determinada.</a:t>
            </a:r>
          </a:p>
        </p:txBody>
      </p:sp>
    </p:spTree>
    <p:extLst>
      <p:ext uri="{BB962C8B-B14F-4D97-AF65-F5344CB8AC3E}">
        <p14:creationId xmlns:p14="http://schemas.microsoft.com/office/powerpoint/2010/main" val="90237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7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0587" y="310141"/>
            <a:ext cx="8229600" cy="720080"/>
          </a:xfrm>
        </p:spPr>
        <p:txBody>
          <a:bodyPr/>
          <a:lstStyle/>
          <a:p>
            <a:r>
              <a:rPr lang="es-ES" dirty="0"/>
              <a:t>Adición de agua: hidratación de alquenos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990931"/>
              </p:ext>
            </p:extLst>
          </p:nvPr>
        </p:nvGraphicFramePr>
        <p:xfrm>
          <a:off x="1140667" y="886205"/>
          <a:ext cx="388948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8" name="ChemSketch" r:id="rId3" imgW="2255520" imgH="542544" progId="">
                  <p:embed/>
                </p:oleObj>
              </mc:Choice>
              <mc:Fallback>
                <p:oleObj name="ChemSketch" r:id="rId3" imgW="2255520" imgH="542544" progId="">
                  <p:embed/>
                  <p:pic>
                    <p:nvPicPr>
                      <p:cNvPr id="0" name="Picture 3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667" y="886205"/>
                        <a:ext cx="3889484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37557" y="1772816"/>
            <a:ext cx="8676456" cy="1224136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/>
            </a:lvl1pPr>
            <a:lvl2pPr marL="868680" indent="-283464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/>
            </a:lvl2pPr>
            <a:lvl3pPr marL="1133856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/>
            </a:lvl3pPr>
            <a:lvl4pPr marL="1353312" indent="-182880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/>
            </a:lvl4pPr>
            <a:lvl5pPr marL="154533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/>
            </a:lvl5pPr>
            <a:lvl6pPr marL="1764792" indent="-182880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/>
            </a:lvl6pPr>
            <a:lvl7pPr marL="1965960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/>
            </a:lvl7pPr>
            <a:lvl8pPr marL="2167128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/>
            </a:lvl8pPr>
            <a:lvl9pPr marL="236829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baseline="0"/>
            </a:lvl9pPr>
          </a:lstStyle>
          <a:p>
            <a:r>
              <a:rPr lang="es-ES" sz="2400" dirty="0"/>
              <a:t>Permite la obtención de </a:t>
            </a:r>
            <a:r>
              <a:rPr lang="es-ES" sz="2400" dirty="0" err="1"/>
              <a:t>alcanoles</a:t>
            </a:r>
            <a:endParaRPr lang="es-ES" sz="2400" dirty="0"/>
          </a:p>
          <a:p>
            <a:r>
              <a:rPr lang="es-ES" sz="2400" dirty="0"/>
              <a:t>Es una adición </a:t>
            </a:r>
            <a:r>
              <a:rPr lang="es-ES" sz="2400" dirty="0" err="1"/>
              <a:t>electrofílica</a:t>
            </a:r>
            <a:r>
              <a:rPr lang="es-ES" sz="2400" dirty="0"/>
              <a:t>; el electrófilo es el ión hidronio</a:t>
            </a:r>
          </a:p>
          <a:p>
            <a:r>
              <a:rPr lang="es-ES" sz="2400" dirty="0"/>
              <a:t>Analicemos la siguiente reacción: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653871"/>
              </p:ext>
            </p:extLst>
          </p:nvPr>
        </p:nvGraphicFramePr>
        <p:xfrm>
          <a:off x="924643" y="3190461"/>
          <a:ext cx="595789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9" name="ChemSketch" r:id="rId5" imgW="3291840" imgH="597408" progId="">
                  <p:embed/>
                </p:oleObj>
              </mc:Choice>
              <mc:Fallback>
                <p:oleObj name="ChemSketch" r:id="rId5" imgW="3291840" imgH="597408" progId="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643" y="3190461"/>
                        <a:ext cx="5957896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336037"/>
              </p:ext>
            </p:extLst>
          </p:nvPr>
        </p:nvGraphicFramePr>
        <p:xfrm>
          <a:off x="924643" y="3982549"/>
          <a:ext cx="1728192" cy="188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0" name="ChemSketch" r:id="rId7" imgW="1091184" imgH="1191768" progId="">
                  <p:embed/>
                </p:oleObj>
              </mc:Choice>
              <mc:Fallback>
                <p:oleObj name="ChemSketch" r:id="rId7" imgW="1091184" imgH="1191768" progId="">
                  <p:embed/>
                  <p:pic>
                    <p:nvPicPr>
                      <p:cNvPr id="0" name="Picture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643" y="3982549"/>
                        <a:ext cx="1728192" cy="18891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398646"/>
              </p:ext>
            </p:extLst>
          </p:nvPr>
        </p:nvGraphicFramePr>
        <p:xfrm>
          <a:off x="1860747" y="4054557"/>
          <a:ext cx="211345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1" name="ChemSketch" r:id="rId9" imgW="1310640" imgH="624840" progId="">
                  <p:embed/>
                </p:oleObj>
              </mc:Choice>
              <mc:Fallback>
                <p:oleObj name="ChemSketch" r:id="rId9" imgW="1310640" imgH="624840" progId="">
                  <p:embed/>
                  <p:pic>
                    <p:nvPicPr>
                      <p:cNvPr id="0" name="Picture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747" y="4054557"/>
                        <a:ext cx="2113453" cy="100811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465809"/>
              </p:ext>
            </p:extLst>
          </p:nvPr>
        </p:nvGraphicFramePr>
        <p:xfrm>
          <a:off x="2652835" y="5153575"/>
          <a:ext cx="3096344" cy="1361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2" name="ChemSketch" r:id="rId11" imgW="1956816" imgH="859536" progId="">
                  <p:embed/>
                </p:oleObj>
              </mc:Choice>
              <mc:Fallback>
                <p:oleObj name="ChemSketch" r:id="rId11" imgW="1956816" imgH="859536" progId="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835" y="5153575"/>
                        <a:ext cx="3096344" cy="136108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313547"/>
              </p:ext>
            </p:extLst>
          </p:nvPr>
        </p:nvGraphicFramePr>
        <p:xfrm>
          <a:off x="5101107" y="4270581"/>
          <a:ext cx="648072" cy="1025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3" name="ChemSketch" r:id="rId13" imgW="399288" imgH="664464" progId="">
                  <p:embed/>
                </p:oleObj>
              </mc:Choice>
              <mc:Fallback>
                <p:oleObj name="ChemSketch" r:id="rId13" imgW="399288" imgH="664464" progId="">
                  <p:embed/>
                  <p:pic>
                    <p:nvPicPr>
                      <p:cNvPr id="0" name="Picture 3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1107" y="4270581"/>
                        <a:ext cx="648072" cy="102577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666235"/>
              </p:ext>
            </p:extLst>
          </p:nvPr>
        </p:nvGraphicFramePr>
        <p:xfrm>
          <a:off x="1572715" y="5854757"/>
          <a:ext cx="145496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4" name="ChemSketch" r:id="rId15" imgW="950976" imgH="347472" progId="">
                  <p:embed/>
                </p:oleObj>
              </mc:Choice>
              <mc:Fallback>
                <p:oleObj name="ChemSketch" r:id="rId15" imgW="950976" imgH="347472" progId="">
                  <p:embed/>
                  <p:pic>
                    <p:nvPicPr>
                      <p:cNvPr id="0" name="Picture 3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715" y="5854757"/>
                        <a:ext cx="1454969" cy="43204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Elipse"/>
          <p:cNvSpPr/>
          <p:nvPr/>
        </p:nvSpPr>
        <p:spPr>
          <a:xfrm>
            <a:off x="2940867" y="4279709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" name="14 Elipse"/>
          <p:cNvSpPr/>
          <p:nvPr/>
        </p:nvSpPr>
        <p:spPr>
          <a:xfrm>
            <a:off x="1068659" y="5134677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15 Elipse"/>
          <p:cNvSpPr/>
          <p:nvPr/>
        </p:nvSpPr>
        <p:spPr>
          <a:xfrm>
            <a:off x="2148779" y="5854757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7" name="16 Elipse"/>
          <p:cNvSpPr/>
          <p:nvPr/>
        </p:nvSpPr>
        <p:spPr>
          <a:xfrm>
            <a:off x="5245123" y="5134677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749178" y="4257514"/>
            <a:ext cx="33478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/>
              <a:t>Ataque </a:t>
            </a:r>
            <a:r>
              <a:rPr lang="es-ES" dirty="0" err="1"/>
              <a:t>electrofílico</a:t>
            </a:r>
            <a:r>
              <a:rPr lang="es-ES" dirty="0"/>
              <a:t> del H</a:t>
            </a:r>
            <a:r>
              <a:rPr lang="es-ES" baseline="30000" dirty="0"/>
              <a:t>+</a:t>
            </a:r>
          </a:p>
          <a:p>
            <a:pPr marL="342900" indent="-342900">
              <a:buAutoNum type="arabicPeriod"/>
            </a:pPr>
            <a:r>
              <a:rPr lang="es-ES" dirty="0"/>
              <a:t>Formación del carbocatión</a:t>
            </a:r>
          </a:p>
          <a:p>
            <a:pPr marL="342900" indent="-342900">
              <a:buAutoNum type="arabicPeriod"/>
            </a:pPr>
            <a:r>
              <a:rPr lang="es-ES" dirty="0"/>
              <a:t>Ataque </a:t>
            </a:r>
            <a:r>
              <a:rPr lang="es-ES" dirty="0" err="1"/>
              <a:t>nucleofílico</a:t>
            </a:r>
            <a:r>
              <a:rPr lang="es-ES" dirty="0"/>
              <a:t> del agua</a:t>
            </a:r>
          </a:p>
          <a:p>
            <a:pPr marL="342900" indent="-342900">
              <a:buAutoNum type="arabicPeriod"/>
            </a:pPr>
            <a:r>
              <a:rPr lang="es-ES" dirty="0"/>
              <a:t>Eliminación de H</a:t>
            </a:r>
            <a:r>
              <a:rPr lang="es-ES" baseline="30000" dirty="0"/>
              <a:t>+</a:t>
            </a:r>
            <a:r>
              <a:rPr lang="es-ES" dirty="0"/>
              <a:t> y formación del alcohol</a:t>
            </a:r>
          </a:p>
        </p:txBody>
      </p:sp>
    </p:spTree>
    <p:extLst>
      <p:ext uri="{BB962C8B-B14F-4D97-AF65-F5344CB8AC3E}">
        <p14:creationId xmlns:p14="http://schemas.microsoft.com/office/powerpoint/2010/main" val="83554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pPr marL="137160" indent="0">
              <a:buNone/>
            </a:pPr>
            <a:r>
              <a:rPr lang="es-ES" dirty="0"/>
              <a:t>Adición de halógenos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683568" y="661338"/>
            <a:ext cx="4821500" cy="1080120"/>
            <a:chOff x="683568" y="661338"/>
            <a:chExt cx="4821500" cy="1080120"/>
          </a:xfrm>
        </p:grpSpPr>
        <p:graphicFrame>
          <p:nvGraphicFramePr>
            <p:cNvPr id="5" name="4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0576242"/>
                </p:ext>
              </p:extLst>
            </p:nvPr>
          </p:nvGraphicFramePr>
          <p:xfrm>
            <a:off x="683568" y="661338"/>
            <a:ext cx="4821500" cy="1080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83" name="ChemSketch" r:id="rId4" imgW="2353056" imgH="527304" progId="">
                    <p:embed/>
                  </p:oleObj>
                </mc:Choice>
                <mc:Fallback>
                  <p:oleObj name="ChemSketch" r:id="rId4" imgW="2353056" imgH="527304" progId="">
                    <p:embed/>
                    <p:pic>
                      <p:nvPicPr>
                        <p:cNvPr id="0" name="Picture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568" y="661338"/>
                          <a:ext cx="4821500" cy="108012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5 CuadroTexto"/>
            <p:cNvSpPr txBox="1"/>
            <p:nvPr/>
          </p:nvSpPr>
          <p:spPr>
            <a:xfrm>
              <a:off x="1079848" y="1372126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>
                  <a:solidFill>
                    <a:schemeClr val="bg1"/>
                  </a:solidFill>
                </a:rPr>
                <a:t>X= Cl, Br.</a:t>
              </a:r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510478" y="1741458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La adición de cloro o bromo es fácil y es un recurso ampliamente utilizado en la industria, para obtener 1,2-dihaloalcanos.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La reactividad es F &gt; Cl &gt; Br &gt; I.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La adición de bromo transcurre a través de un intermediario constituido por un ciclo de tres miembros: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Primero el sistema pi del </a:t>
            </a:r>
            <a:r>
              <a:rPr lang="es-ES" sz="2000" dirty="0" err="1"/>
              <a:t>alqueno</a:t>
            </a:r>
            <a:r>
              <a:rPr lang="es-ES" sz="2000" dirty="0"/>
              <a:t> sede electrones al bromo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Luego se forma el intermediario cíclico, cargado positivamente, denominado ión </a:t>
            </a:r>
            <a:r>
              <a:rPr lang="es-ES" sz="2000" b="1" i="1" dirty="0"/>
              <a:t>bromonio</a:t>
            </a:r>
          </a:p>
          <a:p>
            <a:pPr marL="285750" indent="-285750">
              <a:buFont typeface="Arial" pitchFamily="34" charset="0"/>
              <a:buChar char="•"/>
            </a:pPr>
            <a:endParaRPr lang="es-ES" sz="2000" dirty="0"/>
          </a:p>
          <a:p>
            <a:pPr marL="285750" indent="-285750">
              <a:buFont typeface="Arial" pitchFamily="34" charset="0"/>
              <a:buChar char="•"/>
            </a:pPr>
            <a:endParaRPr lang="es-ES" sz="2000" dirty="0"/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759876"/>
              </p:ext>
            </p:extLst>
          </p:nvPr>
        </p:nvGraphicFramePr>
        <p:xfrm>
          <a:off x="673288" y="5155918"/>
          <a:ext cx="2129252" cy="1044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4" name="ChemSketch" r:id="rId6" imgW="1267968" imgH="579120" progId="">
                  <p:embed/>
                </p:oleObj>
              </mc:Choice>
              <mc:Fallback>
                <p:oleObj name="ChemSketch" r:id="rId6" imgW="1267968" imgH="579120" progId="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88" y="5155918"/>
                        <a:ext cx="2129252" cy="104469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10333"/>
              </p:ext>
            </p:extLst>
          </p:nvPr>
        </p:nvGraphicFramePr>
        <p:xfrm>
          <a:off x="2843808" y="5337662"/>
          <a:ext cx="1786067" cy="828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5" name="ChemSketch" r:id="rId8" imgW="1057656" imgH="490728" progId="">
                  <p:embed/>
                </p:oleObj>
              </mc:Choice>
              <mc:Fallback>
                <p:oleObj name="ChemSketch" r:id="rId8" imgW="1057656" imgH="490728" progId="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337662"/>
                        <a:ext cx="1786067" cy="82867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516432"/>
              </p:ext>
            </p:extLst>
          </p:nvPr>
        </p:nvGraphicFramePr>
        <p:xfrm>
          <a:off x="3203848" y="4706706"/>
          <a:ext cx="864096" cy="1016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" name="ChemSketch" r:id="rId10" imgW="658368" imgH="774192" progId="">
                  <p:embed/>
                </p:oleObj>
              </mc:Choice>
              <mc:Fallback>
                <p:oleObj name="ChemSketch" r:id="rId10" imgW="658368" imgH="774192" progId="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706706"/>
                        <a:ext cx="864096" cy="10160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12442"/>
              </p:ext>
            </p:extLst>
          </p:nvPr>
        </p:nvGraphicFramePr>
        <p:xfrm>
          <a:off x="4653269" y="5204670"/>
          <a:ext cx="1760864" cy="96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7" name="ChemSketch" r:id="rId12" imgW="1066800" imgH="582168" progId="">
                  <p:embed/>
                </p:oleObj>
              </mc:Choice>
              <mc:Fallback>
                <p:oleObj name="ChemSketch" r:id="rId12" imgW="1066800" imgH="582168" progId="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269" y="5204670"/>
                        <a:ext cx="1760864" cy="9616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Elipse"/>
          <p:cNvSpPr/>
          <p:nvPr/>
        </p:nvSpPr>
        <p:spPr>
          <a:xfrm>
            <a:off x="3419872" y="5636718"/>
            <a:ext cx="720080" cy="683205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6444208" y="4759555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ión bromuro ataca del lado opuesto al bromonio.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Entrar del mismo lado está impedido</a:t>
            </a:r>
          </a:p>
        </p:txBody>
      </p:sp>
      <p:sp>
        <p:nvSpPr>
          <p:cNvPr id="19" name="18 Flecha curvada hacia la izquierda"/>
          <p:cNvSpPr/>
          <p:nvPr/>
        </p:nvSpPr>
        <p:spPr>
          <a:xfrm rot="21421183">
            <a:off x="3924203" y="4312055"/>
            <a:ext cx="567366" cy="1820233"/>
          </a:xfrm>
          <a:prstGeom prst="curvedLef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3059832" y="4653136"/>
            <a:ext cx="504056" cy="448021"/>
          </a:xfrm>
          <a:prstGeom prst="ellipse">
            <a:avLst/>
          </a:prstGeom>
          <a:solidFill>
            <a:srgbClr val="00B0F0">
              <a:alpha val="29000"/>
            </a:srgbClr>
          </a:solidFill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curvada hacia la derecha"/>
          <p:cNvSpPr/>
          <p:nvPr/>
        </p:nvSpPr>
        <p:spPr>
          <a:xfrm rot="264473">
            <a:off x="136602" y="3645612"/>
            <a:ext cx="683198" cy="2074015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Flecha izquierda"/>
          <p:cNvSpPr/>
          <p:nvPr/>
        </p:nvSpPr>
        <p:spPr>
          <a:xfrm>
            <a:off x="3993367" y="6072965"/>
            <a:ext cx="2738873" cy="38037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Por aquí no hay ataque</a:t>
            </a:r>
          </a:p>
        </p:txBody>
      </p:sp>
      <p:sp>
        <p:nvSpPr>
          <p:cNvPr id="2" name="1 Flecha derecha"/>
          <p:cNvSpPr/>
          <p:nvPr/>
        </p:nvSpPr>
        <p:spPr>
          <a:xfrm>
            <a:off x="4508261" y="5656925"/>
            <a:ext cx="393535" cy="40299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192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 animBg="1"/>
      <p:bldP spid="21" grpId="0" animBg="1"/>
      <p:bldP spid="22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2448272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La adición de halógeno es </a:t>
            </a:r>
            <a:r>
              <a:rPr lang="es-ES" sz="2400" dirty="0" err="1"/>
              <a:t>estereoespecífica</a:t>
            </a:r>
            <a:endParaRPr lang="es-ES" sz="2400" dirty="0"/>
          </a:p>
          <a:p>
            <a:pPr algn="just"/>
            <a:r>
              <a:rPr lang="es-ES" sz="2400" dirty="0"/>
              <a:t>En alquenos sustituidos, la </a:t>
            </a:r>
            <a:r>
              <a:rPr lang="es-ES" sz="2400" dirty="0" err="1"/>
              <a:t>halogenación</a:t>
            </a:r>
            <a:r>
              <a:rPr lang="es-ES" sz="2400" dirty="0"/>
              <a:t> deriva en productos cuya configuración dependerá de la geometría del </a:t>
            </a:r>
            <a:r>
              <a:rPr lang="es-ES" sz="2400" dirty="0" err="1"/>
              <a:t>alqueno</a:t>
            </a:r>
            <a:r>
              <a:rPr lang="es-ES" sz="2400" dirty="0"/>
              <a:t> de partida.</a:t>
            </a:r>
          </a:p>
          <a:p>
            <a:pPr algn="just"/>
            <a:r>
              <a:rPr lang="es-ES" sz="2400" dirty="0"/>
              <a:t>Por ejemplo: mientras la </a:t>
            </a:r>
            <a:r>
              <a:rPr lang="es-ES" sz="2400" dirty="0" err="1"/>
              <a:t>bromación</a:t>
            </a:r>
            <a:r>
              <a:rPr lang="es-ES" sz="2400" dirty="0"/>
              <a:t> del trans-2-buteno da la forma meso:</a:t>
            </a:r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El cis-2-buteno da la mezcla </a:t>
            </a:r>
            <a:r>
              <a:rPr lang="es-ES" sz="2400" dirty="0" err="1"/>
              <a:t>racémica</a:t>
            </a:r>
            <a:r>
              <a:rPr lang="es-ES" sz="2400" dirty="0"/>
              <a:t>:</a:t>
            </a:r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030136"/>
              </p:ext>
            </p:extLst>
          </p:nvPr>
        </p:nvGraphicFramePr>
        <p:xfrm>
          <a:off x="1115616" y="5085184"/>
          <a:ext cx="5672992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ChemSketch" r:id="rId3" imgW="4770120" imgH="1271016" progId="">
                  <p:embed/>
                </p:oleObj>
              </mc:Choice>
              <mc:Fallback>
                <p:oleObj name="ChemSketch" r:id="rId3" imgW="4770120" imgH="1271016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085184"/>
                        <a:ext cx="5672992" cy="15121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789166"/>
              </p:ext>
            </p:extLst>
          </p:nvPr>
        </p:nvGraphicFramePr>
        <p:xfrm>
          <a:off x="1259632" y="2852936"/>
          <a:ext cx="4464496" cy="1704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ChemSketch" r:id="rId5" imgW="3633216" imgH="1386840" progId="">
                  <p:embed/>
                </p:oleObj>
              </mc:Choice>
              <mc:Fallback>
                <p:oleObj name="ChemSketch" r:id="rId5" imgW="3633216" imgH="138684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852936"/>
                        <a:ext cx="4464496" cy="17046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058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1903</TotalTime>
  <Words>957</Words>
  <Application>Microsoft Office PowerPoint</Application>
  <PresentationFormat>Presentación en pantalla (4:3)</PresentationFormat>
  <Paragraphs>108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6" baseType="lpstr">
      <vt:lpstr>Arial</vt:lpstr>
      <vt:lpstr>Book Antiqua</vt:lpstr>
      <vt:lpstr>Calibri</vt:lpstr>
      <vt:lpstr>Cambria Math</vt:lpstr>
      <vt:lpstr>Lucida Sans</vt:lpstr>
      <vt:lpstr>Symbol</vt:lpstr>
      <vt:lpstr>Wingdings</vt:lpstr>
      <vt:lpstr>Wingdings 2</vt:lpstr>
      <vt:lpstr>Wingdings 3</vt:lpstr>
      <vt:lpstr>Vértice</vt:lpstr>
      <vt:lpstr>ChemSketch</vt:lpstr>
      <vt:lpstr>ACD/ChemSketch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¿Hay otros mecanismos posibles?</vt:lpstr>
      <vt:lpstr> Debemos estar atentos a los reordenamientos que el carbocatión posibilita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Edgardo Calandri</cp:lastModifiedBy>
  <cp:revision>149</cp:revision>
  <dcterms:created xsi:type="dcterms:W3CDTF">2013-08-31T13:07:20Z</dcterms:created>
  <dcterms:modified xsi:type="dcterms:W3CDTF">2020-08-24T14:24:32Z</dcterms:modified>
</cp:coreProperties>
</file>