
<file path=[Content_Types].xml><?xml version="1.0" encoding="utf-8"?>
<Types xmlns="http://schemas.openxmlformats.org/package/2006/content-types">
  <Default Extension="bin" ContentType="application/vnd.openxmlformats-officedocument.oleObject"/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dp" ContentType="image/vnd.ms-photo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0" r:id="rId1"/>
  </p:sldMasterIdLst>
  <p:notesMasterIdLst>
    <p:notesMasterId r:id="rId17"/>
  </p:notesMasterIdLst>
  <p:sldIdLst>
    <p:sldId id="256" r:id="rId2"/>
    <p:sldId id="257" r:id="rId3"/>
    <p:sldId id="259" r:id="rId4"/>
    <p:sldId id="258" r:id="rId5"/>
    <p:sldId id="260" r:id="rId6"/>
    <p:sldId id="261" r:id="rId7"/>
    <p:sldId id="270" r:id="rId8"/>
    <p:sldId id="262" r:id="rId9"/>
    <p:sldId id="271" r:id="rId10"/>
    <p:sldId id="265" r:id="rId11"/>
    <p:sldId id="263" r:id="rId12"/>
    <p:sldId id="264" r:id="rId13"/>
    <p:sldId id="266" r:id="rId14"/>
    <p:sldId id="267" r:id="rId15"/>
    <p:sldId id="269" r:id="rId16"/>
  </p:sldIdLst>
  <p:sldSz cx="9144000" cy="6858000" type="screen4x3"/>
  <p:notesSz cx="6858000" cy="9144000"/>
  <p:defaultTextStyle>
    <a:defPPr>
      <a:defRPr lang="es-A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9D5A95-3E65-49C6-9CDE-7F1885971FC3}" type="datetimeFigureOut">
              <a:rPr lang="es-ES" smtClean="0"/>
              <a:pPr/>
              <a:t>30/09/2020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E41F6D-0476-443F-91F7-9A1859A1A19A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67316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AE41F6D-0476-443F-91F7-9A1859A1A19A}" type="slidenum">
              <a:rPr lang="es-ES" smtClean="0"/>
              <a:pPr/>
              <a:t>7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673433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E41F6D-0476-443F-91F7-9A1859A1A19A}" type="slidenum">
              <a:rPr lang="es-ES" smtClean="0"/>
              <a:pPr/>
              <a:t>8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5390208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E41F6D-0476-443F-91F7-9A1859A1A19A}" type="slidenum">
              <a:rPr lang="es-ES" smtClean="0"/>
              <a:pPr/>
              <a:t>13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004661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AE41F6D-0476-443F-91F7-9A1859A1A19A}" type="slidenum">
              <a:rPr lang="es-ES" smtClean="0"/>
              <a:pPr/>
              <a:t>14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464146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FDC0E10-120E-4F16-AD41-B7F28EA87FE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AE7A2347-BCCA-4E5C-9BE0-9E09169B0A6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/>
              <a:t>Haga clic para modificar el estilo de subtítulo del patrón</a:t>
            </a:r>
            <a:endParaRPr lang="es-A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5180513-BCC3-4E63-BDE1-ACA773672F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F2E509-C3AD-471E-BB5A-7AB362CA8C85}" type="datetimeFigureOut">
              <a:rPr lang="es-ES" smtClean="0"/>
              <a:pPr/>
              <a:t>30/09/2020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EDA053D-2231-4301-9A53-2AA351F63A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78B4E85-BE05-42E6-8155-28912EE5B2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13150-7858-4F92-8C00-D02627E3F653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77897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F02404B-DCAF-4667-9B57-63D8DB5336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27429108-61C4-465E-86CD-91DDFC65A0D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F9506A8-630C-49C2-8CBB-950A53D08A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F2E509-C3AD-471E-BB5A-7AB362CA8C85}" type="datetimeFigureOut">
              <a:rPr lang="es-ES" smtClean="0"/>
              <a:pPr/>
              <a:t>30/09/2020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6CF1ADB-2FC3-4299-A88A-7FA0EAF793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34C577F-8EB9-4A50-A741-BEB5B9253B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13150-7858-4F92-8C00-D02627E3F653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229493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6FC50E27-59E2-4059-8AEF-3A643ED782B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61C5B1AB-C841-44EF-90CC-233A2477EFB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9ACBF6F-398D-4B93-9B3A-95024D0BE3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F2E509-C3AD-471E-BB5A-7AB362CA8C85}" type="datetimeFigureOut">
              <a:rPr lang="es-ES" smtClean="0"/>
              <a:pPr/>
              <a:t>30/09/2020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EABD1ED-1239-45EF-95D6-B4187DBFCD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76E0388-5C19-428C-9761-C3CF3AB8FB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13150-7858-4F92-8C00-D02627E3F653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389242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BEA9E04-D97C-4F98-AF7A-D7F940C371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67A1D5A-A164-4F35-9388-A371D61053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BBFFBF7-D1E6-4136-A913-F5CF4159F0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F2E509-C3AD-471E-BB5A-7AB362CA8C85}" type="datetimeFigureOut">
              <a:rPr lang="es-ES" smtClean="0"/>
              <a:pPr/>
              <a:t>30/09/2020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6297980-A0DA-40C9-90D8-228A27F9CC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CA2CFF6-8F42-4301-B5D3-B469706356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13150-7858-4F92-8C00-D02627E3F653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093207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AEC7257-A7C3-46E8-94A6-B0F96B3C2A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2FA19994-FBF9-45F2-AAD2-FF96428168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8BDB970-9098-4A9B-AF0A-7CA9AD28FD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F2E509-C3AD-471E-BB5A-7AB362CA8C85}" type="datetimeFigureOut">
              <a:rPr lang="es-ES" smtClean="0"/>
              <a:pPr/>
              <a:t>30/09/2020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B021C3D-60FB-4B07-BC3F-E658CDB7BD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BF6C80A-4CB0-48ED-83E5-15E1FA86C1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13150-7858-4F92-8C00-D02627E3F653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130994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F1780C0-B67F-4DFB-A6C5-E15F0FA1C8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4F2DB06-26CB-49CE-B52C-8ABB1943777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F63A093F-DAF4-404E-9778-8FC211A4BC4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496E11D7-2429-4887-B08E-92983E379F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F2E509-C3AD-471E-BB5A-7AB362CA8C85}" type="datetimeFigureOut">
              <a:rPr lang="es-ES" smtClean="0"/>
              <a:pPr/>
              <a:t>30/09/2020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E2B4E6DB-BF4A-4F36-8AAC-666E486738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9C338BCA-B4FF-49F2-8E6C-C6C8DCF474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13150-7858-4F92-8C00-D02627E3F653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621198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55A1688-3C33-4CF5-9EFD-CF3C6DAD34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FC1F12A-176B-4E43-81B2-5487782F62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8B4E9B27-1C02-4D69-9F3B-559BC62909D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F7EC5314-6DA2-4CB4-93B7-0DB381528A9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854122B3-4289-4E87-A149-C46954A5C98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EAD7BF84-D7B2-4478-A4D2-51EA7FFC42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F2E509-C3AD-471E-BB5A-7AB362CA8C85}" type="datetimeFigureOut">
              <a:rPr lang="es-ES" smtClean="0"/>
              <a:pPr/>
              <a:t>30/09/2020</a:t>
            </a:fld>
            <a:endParaRPr lang="es-ES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8E8C1170-2F13-43B0-8ED7-466646619F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949C185E-6103-4128-9238-DA43777EE1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13150-7858-4F92-8C00-D02627E3F653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383689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4C93176-FF1C-4C72-B193-B148D1FF74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D737FE58-2BE8-498E-8053-E873EB4E1B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F2E509-C3AD-471E-BB5A-7AB362CA8C85}" type="datetimeFigureOut">
              <a:rPr lang="es-ES" smtClean="0"/>
              <a:pPr/>
              <a:t>30/09/2020</a:t>
            </a:fld>
            <a:endParaRPr lang="es-E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7D65E604-4FAA-4206-ABDE-A5DB0A4612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A3E31AAA-1C50-4E76-849F-3625344976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13150-7858-4F92-8C00-D02627E3F653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262682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20666661-BA51-4335-869F-08F06CB184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F2E509-C3AD-471E-BB5A-7AB362CA8C85}" type="datetimeFigureOut">
              <a:rPr lang="es-ES" smtClean="0"/>
              <a:pPr/>
              <a:t>30/09/2020</a:t>
            </a:fld>
            <a:endParaRPr lang="es-ES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5DF50470-52D1-4471-AC5B-2D1364D154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47D8E676-4804-49C2-9003-7A3F0BDC9F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13150-7858-4F92-8C00-D02627E3F653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617515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BDFFB95-A04D-4E67-B723-AF0EC9AD6E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38DCF9E-D426-449B-95E9-EBFDE7BBF1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4012BE8C-13A3-42E2-AE0B-43C3D56A892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EBA597B5-45B3-4915-BA59-7017B9AE49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F2E509-C3AD-471E-BB5A-7AB362CA8C85}" type="datetimeFigureOut">
              <a:rPr lang="es-ES" smtClean="0"/>
              <a:pPr/>
              <a:t>30/09/2020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8FB3D03E-DF0F-4B16-9D25-8B4BA75E4D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A019F2C0-1599-4748-92FC-CFE9C9497A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13150-7858-4F92-8C00-D02627E3F653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233591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392FC6F-2713-4163-A812-081F1A52FB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996C3F0D-452A-40F9-AD7D-B555C63DA71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s-AR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C06E05BB-FB24-4A21-9CDD-2A446AAD253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90AEF5BF-CADF-46EF-BF04-5A7DEB806F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F2E509-C3AD-471E-BB5A-7AB362CA8C85}" type="datetimeFigureOut">
              <a:rPr lang="es-ES" smtClean="0"/>
              <a:pPr/>
              <a:t>30/09/2020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B72359B-0586-4BA0-84AD-2D777D84D7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AF56B0D-42D5-4792-8D53-DCB65B0914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13150-7858-4F92-8C00-D02627E3F653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320949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05F87FF8-3C14-49DF-9E54-ED645EE8FD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BEBC8DD1-9C1F-46BA-B9E1-0580CCCA22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812D5A0-5765-4C94-AD00-669DFD6C2B7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F2E509-C3AD-471E-BB5A-7AB362CA8C85}" type="datetimeFigureOut">
              <a:rPr lang="es-ES" smtClean="0"/>
              <a:pPr/>
              <a:t>30/09/2020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2E4A6DB-BD92-4054-BB88-EDA35DCAB8E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D73A4F2-59B8-4E36-8B94-E2A8389CA30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D13150-7858-4F92-8C00-D02627E3F653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060451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AR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gi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9.jpeg"/><Relationship Id="rId4" Type="http://schemas.openxmlformats.org/officeDocument/2006/relationships/image" Target="../media/image8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2.jpg"/><Relationship Id="rId5" Type="http://schemas.openxmlformats.org/officeDocument/2006/relationships/image" Target="../media/image10.wmf"/><Relationship Id="rId4" Type="http://schemas.openxmlformats.org/officeDocument/2006/relationships/oleObject" Target="../embeddings/oleObject1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Título"/>
          <p:cNvSpPr txBox="1">
            <a:spLocks/>
          </p:cNvSpPr>
          <p:nvPr/>
        </p:nvSpPr>
        <p:spPr>
          <a:xfrm>
            <a:off x="1481012" y="1556793"/>
            <a:ext cx="5978323" cy="21242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7200" b="1" dirty="0">
                <a:ln w="11430"/>
                <a:solidFill>
                  <a:srgbClr val="FFFF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ABSORCIÓN DE LA LUZ</a:t>
            </a:r>
          </a:p>
        </p:txBody>
      </p:sp>
      <p:sp>
        <p:nvSpPr>
          <p:cNvPr id="5" name="4 CuadroTexto"/>
          <p:cNvSpPr txBox="1"/>
          <p:nvPr/>
        </p:nvSpPr>
        <p:spPr>
          <a:xfrm>
            <a:off x="581742" y="4005064"/>
            <a:ext cx="777686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CÁTEDRA DE QUÍMICA ORGÁNICA I </a:t>
            </a:r>
            <a:r>
              <a:rPr lang="es-ES" sz="2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</a:t>
            </a:r>
            <a:endParaRPr lang="es-ES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es-E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DPTO. DE QUÍMICA INDUSTRIAL Y APLICADA</a:t>
            </a:r>
          </a:p>
        </p:txBody>
      </p:sp>
      <p:sp>
        <p:nvSpPr>
          <p:cNvPr id="6" name="2 Subtítulo"/>
          <p:cNvSpPr txBox="1">
            <a:spLocks/>
          </p:cNvSpPr>
          <p:nvPr/>
        </p:nvSpPr>
        <p:spPr>
          <a:xfrm>
            <a:off x="113589" y="5301208"/>
            <a:ext cx="6400800" cy="6480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s-ES" dirty="0">
                <a:solidFill>
                  <a:srgbClr val="FFFF00"/>
                </a:solidFill>
              </a:rPr>
              <a:t>Profesor: </a:t>
            </a:r>
            <a:r>
              <a:rPr lang="es-ES" dirty="0" err="1">
                <a:solidFill>
                  <a:srgbClr val="FFFF00"/>
                </a:solidFill>
              </a:rPr>
              <a:t>Dr</a:t>
            </a:r>
            <a:r>
              <a:rPr lang="es-ES" dirty="0">
                <a:solidFill>
                  <a:srgbClr val="FFFF00"/>
                </a:solidFill>
              </a:rPr>
              <a:t> Edgardo </a:t>
            </a:r>
            <a:r>
              <a:rPr lang="es-ES" dirty="0" err="1">
                <a:solidFill>
                  <a:srgbClr val="FFFF00"/>
                </a:solidFill>
              </a:rPr>
              <a:t>Calandri</a:t>
            </a:r>
            <a:endParaRPr lang="es-E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74659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36104"/>
          </a:xfrm>
        </p:spPr>
        <p:txBody>
          <a:bodyPr>
            <a:normAutofit/>
          </a:bodyPr>
          <a:lstStyle/>
          <a:p>
            <a:r>
              <a:rPr lang="es-ES" sz="3200" dirty="0"/>
              <a:t>¿cómo se mide la absorción de luz?</a:t>
            </a:r>
          </a:p>
        </p:txBody>
      </p:sp>
      <p:pic>
        <p:nvPicPr>
          <p:cNvPr id="4" name="3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7932" y="893763"/>
            <a:ext cx="5400675" cy="3810000"/>
          </a:xfrm>
          <a:prstGeom prst="rect">
            <a:avLst/>
          </a:prstGeom>
        </p:spPr>
      </p:pic>
      <p:pic>
        <p:nvPicPr>
          <p:cNvPr id="5" name="4 Imagen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2792" y="3785354"/>
            <a:ext cx="2625477" cy="2838132"/>
          </a:xfrm>
          <a:prstGeom prst="rect">
            <a:avLst/>
          </a:prstGeom>
        </p:spPr>
      </p:pic>
      <p:sp>
        <p:nvSpPr>
          <p:cNvPr id="6" name="5 Flecha derecha"/>
          <p:cNvSpPr/>
          <p:nvPr/>
        </p:nvSpPr>
        <p:spPr>
          <a:xfrm>
            <a:off x="5528567" y="2679181"/>
            <a:ext cx="720080" cy="864096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" name="6 Flecha derecha"/>
          <p:cNvSpPr/>
          <p:nvPr/>
        </p:nvSpPr>
        <p:spPr>
          <a:xfrm>
            <a:off x="5528567" y="1058253"/>
            <a:ext cx="720080" cy="864096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" name="7 CuadroTexto"/>
          <p:cNvSpPr txBox="1"/>
          <p:nvPr/>
        </p:nvSpPr>
        <p:spPr>
          <a:xfrm>
            <a:off x="6186870" y="711657"/>
            <a:ext cx="274902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dirty="0"/>
              <a:t>Espectrofotómetros de haz simple: se mide muestra y solvente en forma consecutiva.</a:t>
            </a:r>
          </a:p>
        </p:txBody>
      </p:sp>
      <p:sp>
        <p:nvSpPr>
          <p:cNvPr id="10" name="9 CuadroTexto"/>
          <p:cNvSpPr txBox="1"/>
          <p:nvPr/>
        </p:nvSpPr>
        <p:spPr>
          <a:xfrm>
            <a:off x="6195077" y="2032972"/>
            <a:ext cx="2553387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dirty="0"/>
              <a:t>Espectrofotómetro de doble haz: mide continuamente muestra y solvente y corrige cualquier desviación que  pudiera darse. </a:t>
            </a:r>
          </a:p>
        </p:txBody>
      </p:sp>
      <p:sp>
        <p:nvSpPr>
          <p:cNvPr id="12" name="11 CuadroTexto"/>
          <p:cNvSpPr txBox="1"/>
          <p:nvPr/>
        </p:nvSpPr>
        <p:spPr>
          <a:xfrm>
            <a:off x="1964310" y="95416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b="1" dirty="0">
                <a:solidFill>
                  <a:schemeClr val="bg2"/>
                </a:solidFill>
              </a:rPr>
              <a:t>1</a:t>
            </a:r>
          </a:p>
        </p:txBody>
      </p:sp>
      <p:sp>
        <p:nvSpPr>
          <p:cNvPr id="13" name="12 CuadroTexto"/>
          <p:cNvSpPr txBox="1"/>
          <p:nvPr/>
        </p:nvSpPr>
        <p:spPr>
          <a:xfrm>
            <a:off x="1964310" y="277163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b="1" dirty="0">
                <a:solidFill>
                  <a:schemeClr val="bg2"/>
                </a:solidFill>
              </a:rPr>
              <a:t>1</a:t>
            </a:r>
          </a:p>
        </p:txBody>
      </p:sp>
      <p:sp>
        <p:nvSpPr>
          <p:cNvPr id="14" name="13 CuadroTexto"/>
          <p:cNvSpPr txBox="1"/>
          <p:nvPr/>
        </p:nvSpPr>
        <p:spPr>
          <a:xfrm>
            <a:off x="2725667" y="1343340"/>
            <a:ext cx="4018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>
                <a:solidFill>
                  <a:schemeClr val="bg2"/>
                </a:solidFill>
              </a:rPr>
              <a:t>2</a:t>
            </a:r>
          </a:p>
        </p:txBody>
      </p:sp>
      <p:sp>
        <p:nvSpPr>
          <p:cNvPr id="16" name="15 CuadroTexto"/>
          <p:cNvSpPr txBox="1"/>
          <p:nvPr/>
        </p:nvSpPr>
        <p:spPr>
          <a:xfrm>
            <a:off x="3557458" y="2348879"/>
            <a:ext cx="3664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>
                <a:solidFill>
                  <a:schemeClr val="bg2"/>
                </a:solidFill>
              </a:rPr>
              <a:t>2</a:t>
            </a:r>
          </a:p>
        </p:txBody>
      </p:sp>
      <p:sp>
        <p:nvSpPr>
          <p:cNvPr id="17" name="16 Elipse"/>
          <p:cNvSpPr/>
          <p:nvPr/>
        </p:nvSpPr>
        <p:spPr>
          <a:xfrm>
            <a:off x="3563888" y="1058253"/>
            <a:ext cx="1800200" cy="1179706"/>
          </a:xfrm>
          <a:prstGeom prst="ellipse">
            <a:avLst/>
          </a:prstGeom>
          <a:noFill/>
          <a:ln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8" name="17 Elipse"/>
          <p:cNvSpPr/>
          <p:nvPr/>
        </p:nvSpPr>
        <p:spPr>
          <a:xfrm>
            <a:off x="3995936" y="2181782"/>
            <a:ext cx="1910014" cy="2183321"/>
          </a:xfrm>
          <a:prstGeom prst="ellipse">
            <a:avLst/>
          </a:prstGeom>
          <a:noFill/>
          <a:ln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9" name="18 CuadroTexto"/>
          <p:cNvSpPr txBox="1"/>
          <p:nvPr/>
        </p:nvSpPr>
        <p:spPr>
          <a:xfrm>
            <a:off x="3614100" y="3668806"/>
            <a:ext cx="3818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>
                <a:solidFill>
                  <a:schemeClr val="bg2"/>
                </a:solidFill>
              </a:rPr>
              <a:t>2</a:t>
            </a:r>
          </a:p>
        </p:txBody>
      </p:sp>
      <p:sp>
        <p:nvSpPr>
          <p:cNvPr id="20" name="19 CuadroTexto"/>
          <p:cNvSpPr txBox="1"/>
          <p:nvPr/>
        </p:nvSpPr>
        <p:spPr>
          <a:xfrm>
            <a:off x="4062142" y="1463440"/>
            <a:ext cx="4018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>
                <a:solidFill>
                  <a:schemeClr val="bg2"/>
                </a:solidFill>
              </a:rPr>
              <a:t>3</a:t>
            </a:r>
          </a:p>
        </p:txBody>
      </p:sp>
      <p:sp>
        <p:nvSpPr>
          <p:cNvPr id="21" name="20 CuadroTexto"/>
          <p:cNvSpPr txBox="1"/>
          <p:nvPr/>
        </p:nvSpPr>
        <p:spPr>
          <a:xfrm>
            <a:off x="4356880" y="3140968"/>
            <a:ext cx="4018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>
                <a:solidFill>
                  <a:schemeClr val="bg2"/>
                </a:solidFill>
              </a:rPr>
              <a:t>3</a:t>
            </a:r>
          </a:p>
        </p:txBody>
      </p:sp>
      <p:sp>
        <p:nvSpPr>
          <p:cNvPr id="22" name="21 CuadroTexto"/>
          <p:cNvSpPr txBox="1"/>
          <p:nvPr/>
        </p:nvSpPr>
        <p:spPr>
          <a:xfrm>
            <a:off x="179512" y="4869160"/>
            <a:ext cx="3525607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s-ES" dirty="0" err="1"/>
              <a:t>Monocromador</a:t>
            </a:r>
            <a:r>
              <a:rPr lang="es-ES" dirty="0"/>
              <a:t>: selecciona </a:t>
            </a:r>
            <a:r>
              <a:rPr lang="es-ES" dirty="0">
                <a:sym typeface="Symbol"/>
              </a:rPr>
              <a:t></a:t>
            </a:r>
          </a:p>
          <a:p>
            <a:pPr marL="342900" indent="-342900">
              <a:buAutoNum type="arabicPeriod"/>
            </a:pPr>
            <a:r>
              <a:rPr lang="es-ES" dirty="0"/>
              <a:t>Celdas: contienen la muestra y el solvente</a:t>
            </a:r>
          </a:p>
          <a:p>
            <a:pPr marL="342900" indent="-342900">
              <a:buAutoNum type="arabicPeriod"/>
            </a:pPr>
            <a:r>
              <a:rPr lang="es-ES" dirty="0"/>
              <a:t>Sistema de detección: transforma la señal de luz en una eléctrica.</a:t>
            </a:r>
          </a:p>
        </p:txBody>
      </p:sp>
      <p:sp>
        <p:nvSpPr>
          <p:cNvPr id="23" name="22 Rectángulo redondeado"/>
          <p:cNvSpPr/>
          <p:nvPr/>
        </p:nvSpPr>
        <p:spPr>
          <a:xfrm>
            <a:off x="487932" y="954161"/>
            <a:ext cx="4876156" cy="1227621"/>
          </a:xfrm>
          <a:prstGeom prst="roundRect">
            <a:avLst/>
          </a:prstGeom>
          <a:noFill/>
          <a:ln>
            <a:solidFill>
              <a:srgbClr val="FFC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4" name="23 Rectángulo redondeado"/>
          <p:cNvSpPr/>
          <p:nvPr/>
        </p:nvSpPr>
        <p:spPr>
          <a:xfrm>
            <a:off x="551546" y="2334182"/>
            <a:ext cx="5244589" cy="2030921"/>
          </a:xfrm>
          <a:prstGeom prst="roundRect">
            <a:avLst/>
          </a:prstGeom>
          <a:noFill/>
          <a:ln>
            <a:solidFill>
              <a:srgbClr val="00B05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" name="2 CuadroTexto"/>
          <p:cNvSpPr txBox="1"/>
          <p:nvPr/>
        </p:nvSpPr>
        <p:spPr>
          <a:xfrm>
            <a:off x="4080071" y="4730660"/>
            <a:ext cx="204638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Los de doble haz permiten el registro continuo de la absorbancia en función de la longitud de onda, (Espectros)</a:t>
            </a:r>
          </a:p>
        </p:txBody>
      </p:sp>
      <p:sp>
        <p:nvSpPr>
          <p:cNvPr id="25" name="24 Flecha derecha"/>
          <p:cNvSpPr/>
          <p:nvPr/>
        </p:nvSpPr>
        <p:spPr>
          <a:xfrm>
            <a:off x="5680967" y="5314274"/>
            <a:ext cx="720080" cy="864096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598244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3000"/>
                            </p:stCondLst>
                            <p:childTnLst>
                              <p:par>
                                <p:cTn id="16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4000"/>
                            </p:stCondLst>
                            <p:childTnLst>
                              <p:par>
                                <p:cTn id="1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6000"/>
                            </p:stCondLst>
                            <p:childTnLst>
                              <p:par>
                                <p:cTn id="2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7000"/>
                            </p:stCondLst>
                            <p:childTnLst>
                              <p:par>
                                <p:cTn id="27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000"/>
                            </p:stCondLst>
                            <p:childTnLst>
                              <p:par>
                                <p:cTn id="37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000"/>
                            </p:stCondLst>
                            <p:childTnLst>
                              <p:par>
                                <p:cTn id="47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2000"/>
                            </p:stCondLst>
                            <p:childTnLst>
                              <p:par>
                                <p:cTn id="50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500"/>
                            </p:stCondLst>
                            <p:childTnLst>
                              <p:par>
                                <p:cTn id="58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1500"/>
                            </p:stCondLst>
                            <p:childTnLst>
                              <p:par>
                                <p:cTn id="61" presetID="2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3000"/>
                            </p:stCondLst>
                            <p:childTnLst>
                              <p:par>
                                <p:cTn id="65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4000"/>
                            </p:stCondLst>
                            <p:childTnLst>
                              <p:par>
                                <p:cTn id="68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1000"/>
                            </p:stCondLst>
                            <p:childTnLst>
                              <p:par>
                                <p:cTn id="7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/>
      <p:bldP spid="10" grpId="0"/>
      <p:bldP spid="12" grpId="0"/>
      <p:bldP spid="13" grpId="0"/>
      <p:bldP spid="14" grpId="0"/>
      <p:bldP spid="16" grpId="0"/>
      <p:bldP spid="17" grpId="0" animBg="1"/>
      <p:bldP spid="18" grpId="0" animBg="1"/>
      <p:bldP spid="19" grpId="0"/>
      <p:bldP spid="20" grpId="0"/>
      <p:bldP spid="21" grpId="0"/>
      <p:bldP spid="23" grpId="0" animBg="1"/>
      <p:bldP spid="24" grpId="0" animBg="1"/>
      <p:bldP spid="3" grpId="0"/>
      <p:bldP spid="2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/>
          </a:bodyPr>
          <a:lstStyle/>
          <a:p>
            <a:pPr algn="l"/>
            <a:r>
              <a:rPr lang="es-ES" sz="3200" dirty="0"/>
              <a:t>Aspectos cualitativos 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908720"/>
            <a:ext cx="8229600" cy="5733256"/>
          </a:xfrm>
        </p:spPr>
        <p:txBody>
          <a:bodyPr>
            <a:noAutofit/>
          </a:bodyPr>
          <a:lstStyle/>
          <a:p>
            <a:pPr algn="just">
              <a:lnSpc>
                <a:spcPct val="120000"/>
              </a:lnSpc>
            </a:pPr>
            <a:r>
              <a:rPr lang="es-ES" sz="2400" b="1" i="1" dirty="0"/>
              <a:t>Grupos </a:t>
            </a:r>
            <a:r>
              <a:rPr lang="es-ES" sz="2400" b="1" i="1" dirty="0" err="1"/>
              <a:t>cromóforos</a:t>
            </a:r>
            <a:r>
              <a:rPr lang="es-ES" sz="2400" dirty="0"/>
              <a:t>: se denominan así a las moléculas o partes de ellas, responsables de la absorción de luz</a:t>
            </a:r>
          </a:p>
          <a:p>
            <a:pPr algn="just">
              <a:lnSpc>
                <a:spcPct val="120000"/>
              </a:lnSpc>
            </a:pPr>
            <a:r>
              <a:rPr lang="es-ES" sz="2400" b="1" i="1" dirty="0" err="1"/>
              <a:t>Auxocromos</a:t>
            </a:r>
            <a:r>
              <a:rPr lang="es-ES" sz="2400" dirty="0"/>
              <a:t>: grupos funcionales que, unidos a un </a:t>
            </a:r>
            <a:r>
              <a:rPr lang="es-ES" sz="2400" dirty="0" err="1"/>
              <a:t>cromóforo</a:t>
            </a:r>
            <a:r>
              <a:rPr lang="es-ES" sz="2400" dirty="0"/>
              <a:t>, modifican la longitud de onda e intensidad de la absorción</a:t>
            </a:r>
          </a:p>
          <a:p>
            <a:pPr algn="just">
              <a:lnSpc>
                <a:spcPct val="120000"/>
              </a:lnSpc>
            </a:pPr>
            <a:r>
              <a:rPr lang="es-ES" sz="2400" b="1" i="1" dirty="0"/>
              <a:t>Desplazamiento </a:t>
            </a:r>
            <a:r>
              <a:rPr lang="es-ES" sz="2400" b="1" i="1" dirty="0" err="1">
                <a:solidFill>
                  <a:srgbClr val="FF0000"/>
                </a:solidFill>
              </a:rPr>
              <a:t>batocrómico</a:t>
            </a:r>
            <a:r>
              <a:rPr lang="es-ES" sz="2400" b="1" i="1" dirty="0"/>
              <a:t> (</a:t>
            </a:r>
            <a:r>
              <a:rPr lang="es-ES" sz="2400" b="1" i="1" dirty="0">
                <a:solidFill>
                  <a:srgbClr val="FF0000"/>
                </a:solidFill>
              </a:rPr>
              <a:t>al rojo</a:t>
            </a:r>
            <a:r>
              <a:rPr lang="es-ES" sz="2400" b="1" i="1" dirty="0"/>
              <a:t>)</a:t>
            </a:r>
            <a:r>
              <a:rPr lang="es-ES" sz="2400" dirty="0"/>
              <a:t>: la absorción se desplaza a mayores </a:t>
            </a:r>
            <a:r>
              <a:rPr lang="es-ES" sz="2400" dirty="0">
                <a:sym typeface="Symbol"/>
              </a:rPr>
              <a:t></a:t>
            </a:r>
          </a:p>
          <a:p>
            <a:pPr algn="just">
              <a:lnSpc>
                <a:spcPct val="120000"/>
              </a:lnSpc>
            </a:pPr>
            <a:r>
              <a:rPr lang="es-ES" sz="2400" b="1" i="1" dirty="0">
                <a:sym typeface="Symbol"/>
              </a:rPr>
              <a:t>Desplazamiento </a:t>
            </a:r>
            <a:r>
              <a:rPr lang="es-ES" sz="2400" b="1" i="1" dirty="0" err="1">
                <a:solidFill>
                  <a:srgbClr val="0070C0"/>
                </a:solidFill>
                <a:sym typeface="Symbol"/>
              </a:rPr>
              <a:t>hipsocrómico</a:t>
            </a:r>
            <a:r>
              <a:rPr lang="es-ES" sz="2400" b="1" i="1" dirty="0">
                <a:solidFill>
                  <a:srgbClr val="0070C0"/>
                </a:solidFill>
                <a:sym typeface="Symbol"/>
              </a:rPr>
              <a:t> (al azul</a:t>
            </a:r>
            <a:r>
              <a:rPr lang="es-ES" sz="2400" b="1" i="1" dirty="0">
                <a:sym typeface="Symbol"/>
              </a:rPr>
              <a:t>)</a:t>
            </a:r>
            <a:r>
              <a:rPr lang="es-ES" sz="2400" dirty="0">
                <a:sym typeface="Symbol"/>
              </a:rPr>
              <a:t>: </a:t>
            </a:r>
            <a:r>
              <a:rPr lang="es-ES" sz="2400" dirty="0"/>
              <a:t>la absorción se desplaza a menores </a:t>
            </a:r>
            <a:r>
              <a:rPr lang="es-ES" sz="2400" dirty="0">
                <a:sym typeface="Symbol"/>
              </a:rPr>
              <a:t></a:t>
            </a:r>
          </a:p>
          <a:p>
            <a:pPr algn="just">
              <a:lnSpc>
                <a:spcPct val="120000"/>
              </a:lnSpc>
            </a:pPr>
            <a:r>
              <a:rPr lang="es-ES" sz="2400" b="1" i="1" dirty="0">
                <a:sym typeface="Symbol"/>
              </a:rPr>
              <a:t>Efecto </a:t>
            </a:r>
            <a:r>
              <a:rPr lang="es-ES" sz="2400" b="1" i="1" dirty="0" err="1">
                <a:sym typeface="Symbol"/>
              </a:rPr>
              <a:t>hipercrómico</a:t>
            </a:r>
            <a:r>
              <a:rPr lang="es-ES" sz="2400" dirty="0">
                <a:sym typeface="Symbol"/>
              </a:rPr>
              <a:t>: aumento de la intensidad de la absorción (mayor )</a:t>
            </a:r>
          </a:p>
          <a:p>
            <a:pPr algn="just">
              <a:lnSpc>
                <a:spcPct val="120000"/>
              </a:lnSpc>
            </a:pPr>
            <a:r>
              <a:rPr lang="es-ES" sz="2400" b="1" i="1" dirty="0">
                <a:sym typeface="Symbol"/>
              </a:rPr>
              <a:t>Efecto </a:t>
            </a:r>
            <a:r>
              <a:rPr lang="es-ES" sz="2400" b="1" i="1" dirty="0" err="1">
                <a:sym typeface="Symbol"/>
              </a:rPr>
              <a:t>hipocrómico</a:t>
            </a:r>
            <a:r>
              <a:rPr lang="es-ES" sz="2400" dirty="0">
                <a:sym typeface="Symbol"/>
              </a:rPr>
              <a:t>: disminución de la intensidad de la absorción (menor )</a:t>
            </a:r>
            <a:endParaRPr lang="es-ES" sz="2400" dirty="0"/>
          </a:p>
          <a:p>
            <a:pPr algn="just">
              <a:lnSpc>
                <a:spcPct val="120000"/>
              </a:lnSpc>
            </a:pPr>
            <a:endParaRPr lang="es-ES" sz="2400" dirty="0"/>
          </a:p>
        </p:txBody>
      </p:sp>
    </p:spTree>
    <p:extLst>
      <p:ext uri="{BB962C8B-B14F-4D97-AF65-F5344CB8AC3E}">
        <p14:creationId xmlns:p14="http://schemas.microsoft.com/office/powerpoint/2010/main" val="22176250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9992" y="980728"/>
            <a:ext cx="4320480" cy="5204988"/>
          </a:xfrm>
          <a:prstGeom prst="rect">
            <a:avLst/>
          </a:prstGeom>
        </p:spPr>
      </p:pic>
      <p:pic>
        <p:nvPicPr>
          <p:cNvPr id="5" name="4 Imagen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5735" y="980728"/>
            <a:ext cx="3790950" cy="2276475"/>
          </a:xfrm>
          <a:prstGeom prst="rect">
            <a:avLst/>
          </a:prstGeom>
        </p:spPr>
      </p:pic>
      <p:sp>
        <p:nvSpPr>
          <p:cNvPr id="6" name="5 CuadroTexto"/>
          <p:cNvSpPr txBox="1"/>
          <p:nvPr/>
        </p:nvSpPr>
        <p:spPr>
          <a:xfrm>
            <a:off x="4617140" y="395953"/>
            <a:ext cx="4086183" cy="584775"/>
          </a:xfrm>
          <a:prstGeom prst="rect">
            <a:avLst/>
          </a:prstGeom>
          <a:solidFill>
            <a:schemeClr val="tx1"/>
          </a:solidFill>
        </p:spPr>
        <p:txBody>
          <a:bodyPr wrap="none" rtlCol="0">
            <a:spAutoFit/>
          </a:bodyPr>
          <a:lstStyle/>
          <a:p>
            <a:r>
              <a:rPr lang="es-ES" sz="3200" dirty="0">
                <a:solidFill>
                  <a:schemeClr val="bg1"/>
                </a:solidFill>
              </a:rPr>
              <a:t>Principales </a:t>
            </a:r>
            <a:r>
              <a:rPr lang="es-ES" sz="3200" dirty="0" err="1">
                <a:solidFill>
                  <a:schemeClr val="bg1"/>
                </a:solidFill>
              </a:rPr>
              <a:t>cromóforos</a:t>
            </a:r>
            <a:endParaRPr lang="es-ES" sz="3200" dirty="0">
              <a:solidFill>
                <a:schemeClr val="bg1"/>
              </a:solidFill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485136" y="381598"/>
            <a:ext cx="3632148" cy="584775"/>
          </a:xfrm>
          <a:prstGeom prst="rect">
            <a:avLst/>
          </a:prstGeom>
          <a:solidFill>
            <a:schemeClr val="tx1"/>
          </a:solidFill>
        </p:spPr>
        <p:txBody>
          <a:bodyPr wrap="none" rtlCol="0">
            <a:spAutoFit/>
          </a:bodyPr>
          <a:lstStyle/>
          <a:p>
            <a:r>
              <a:rPr lang="es-ES" sz="3200" dirty="0">
                <a:solidFill>
                  <a:schemeClr val="bg1"/>
                </a:solidFill>
              </a:rPr>
              <a:t>Posibles transiciones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179512" y="3257203"/>
            <a:ext cx="432048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es-ES" dirty="0">
                <a:sym typeface="Symbol"/>
              </a:rPr>
              <a:t> </a:t>
            </a:r>
            <a:r>
              <a:rPr lang="es-ES" dirty="0">
                <a:sym typeface="Wingdings" pitchFamily="2" charset="2"/>
              </a:rPr>
              <a:t> </a:t>
            </a:r>
            <a:r>
              <a:rPr lang="es-ES" dirty="0">
                <a:sym typeface="Symbol"/>
              </a:rPr>
              <a:t></a:t>
            </a:r>
            <a:r>
              <a:rPr lang="es-ES" baseline="30000" dirty="0">
                <a:sym typeface="Symbol"/>
              </a:rPr>
              <a:t>*</a:t>
            </a:r>
            <a:r>
              <a:rPr lang="es-ES" dirty="0">
                <a:sym typeface="Symbol"/>
              </a:rPr>
              <a:t>: requieren mucha energía. &lt;140 </a:t>
            </a:r>
            <a:r>
              <a:rPr lang="es-ES" dirty="0" err="1">
                <a:sym typeface="Symbol"/>
              </a:rPr>
              <a:t>nm</a:t>
            </a:r>
            <a:r>
              <a:rPr lang="es-ES" dirty="0">
                <a:sym typeface="Symbol"/>
              </a:rPr>
              <a:t>. Fuera del rango normal</a:t>
            </a:r>
          </a:p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es-ES" i="1" dirty="0">
                <a:sym typeface="Symbol"/>
              </a:rPr>
              <a:t>n </a:t>
            </a:r>
            <a:r>
              <a:rPr lang="es-ES" dirty="0">
                <a:sym typeface="Wingdings" pitchFamily="2" charset="2"/>
              </a:rPr>
              <a:t> </a:t>
            </a:r>
            <a:r>
              <a:rPr lang="es-ES" dirty="0">
                <a:sym typeface="Symbol"/>
              </a:rPr>
              <a:t></a:t>
            </a:r>
            <a:r>
              <a:rPr lang="es-ES" baseline="30000" dirty="0">
                <a:sym typeface="Symbol"/>
              </a:rPr>
              <a:t>*</a:t>
            </a:r>
            <a:r>
              <a:rPr lang="es-ES" dirty="0">
                <a:sym typeface="Symbol"/>
              </a:rPr>
              <a:t>: la mayoría se dan a 150 &lt;  &lt; 200 </a:t>
            </a:r>
            <a:r>
              <a:rPr lang="es-ES" dirty="0" err="1">
                <a:sym typeface="Symbol"/>
              </a:rPr>
              <a:t>nm</a:t>
            </a:r>
            <a:r>
              <a:rPr lang="es-ES" dirty="0">
                <a:sym typeface="Symbol"/>
              </a:rPr>
              <a:t>.</a:t>
            </a:r>
          </a:p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es-ES" i="1" dirty="0">
                <a:sym typeface="Symbol"/>
              </a:rPr>
              <a:t>n </a:t>
            </a:r>
            <a:r>
              <a:rPr lang="es-ES" dirty="0">
                <a:sym typeface="Wingdings" pitchFamily="2" charset="2"/>
              </a:rPr>
              <a:t> </a:t>
            </a:r>
            <a:r>
              <a:rPr lang="es-ES" dirty="0">
                <a:sym typeface="Symbol"/>
              </a:rPr>
              <a:t>* y </a:t>
            </a:r>
            <a:r>
              <a:rPr lang="es-ES" i="1" dirty="0">
                <a:sym typeface="Symbol"/>
              </a:rPr>
              <a:t> </a:t>
            </a:r>
            <a:r>
              <a:rPr lang="es-ES" dirty="0">
                <a:sym typeface="Wingdings" pitchFamily="2" charset="2"/>
              </a:rPr>
              <a:t> </a:t>
            </a:r>
            <a:r>
              <a:rPr lang="es-ES" dirty="0">
                <a:sym typeface="Symbol"/>
              </a:rPr>
              <a:t>* :</a:t>
            </a:r>
            <a:r>
              <a:rPr lang="es-ES" dirty="0">
                <a:sym typeface="Wingdings" pitchFamily="2" charset="2"/>
              </a:rPr>
              <a:t> son las más frecuentes. Se  dan entre 200 y 700 </a:t>
            </a:r>
            <a:r>
              <a:rPr lang="es-ES" dirty="0" err="1">
                <a:sym typeface="Wingdings" pitchFamily="2" charset="2"/>
              </a:rPr>
              <a:t>nm</a:t>
            </a:r>
            <a:r>
              <a:rPr lang="es-ES" dirty="0">
                <a:sym typeface="Wingdings" pitchFamily="2" charset="2"/>
              </a:rPr>
              <a:t>.</a:t>
            </a:r>
          </a:p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es-ES" dirty="0">
                <a:sym typeface="Wingdings" pitchFamily="2" charset="2"/>
              </a:rPr>
              <a:t>Las </a:t>
            </a:r>
            <a:r>
              <a:rPr lang="es-ES" i="1" dirty="0">
                <a:sym typeface="Symbol"/>
              </a:rPr>
              <a:t>n </a:t>
            </a:r>
            <a:r>
              <a:rPr lang="es-ES" dirty="0">
                <a:sym typeface="Wingdings" pitchFamily="2" charset="2"/>
              </a:rPr>
              <a:t> </a:t>
            </a:r>
            <a:r>
              <a:rPr lang="es-ES" dirty="0">
                <a:sym typeface="Symbol"/>
              </a:rPr>
              <a:t>* poseen bajos  (&lt; 100) </a:t>
            </a:r>
          </a:p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es-ES" dirty="0">
                <a:sym typeface="Symbol"/>
              </a:rPr>
              <a:t>Las </a:t>
            </a:r>
            <a:r>
              <a:rPr lang="es-ES" i="1" dirty="0">
                <a:sym typeface="Symbol"/>
              </a:rPr>
              <a:t> </a:t>
            </a:r>
            <a:r>
              <a:rPr lang="es-ES" dirty="0">
                <a:sym typeface="Wingdings" pitchFamily="2" charset="2"/>
              </a:rPr>
              <a:t> </a:t>
            </a:r>
            <a:r>
              <a:rPr lang="es-ES" dirty="0">
                <a:sym typeface="Symbol"/>
              </a:rPr>
              <a:t>*  poseen  elevados (&gt; 1000)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9219710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792088"/>
          </a:xfrm>
        </p:spPr>
        <p:txBody>
          <a:bodyPr>
            <a:normAutofit/>
          </a:bodyPr>
          <a:lstStyle/>
          <a:p>
            <a:pPr algn="l"/>
            <a:r>
              <a:rPr lang="es-ES" sz="3200" dirty="0"/>
              <a:t>Efecto </a:t>
            </a:r>
            <a:r>
              <a:rPr lang="es-ES" sz="3200" dirty="0" err="1"/>
              <a:t>batocrómico</a:t>
            </a:r>
            <a:endParaRPr lang="es-ES" sz="32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95536" y="908721"/>
            <a:ext cx="8229600" cy="1224135"/>
          </a:xfrm>
        </p:spPr>
        <p:txBody>
          <a:bodyPr>
            <a:normAutofit fontScale="85000" lnSpcReduction="10000"/>
          </a:bodyPr>
          <a:lstStyle/>
          <a:p>
            <a:r>
              <a:rPr lang="es-ES" sz="2400" dirty="0"/>
              <a:t>Se debe a una reducción del </a:t>
            </a:r>
            <a:r>
              <a:rPr lang="es-ES" sz="2400" dirty="0">
                <a:sym typeface="Symbol"/>
              </a:rPr>
              <a:t>E</a:t>
            </a:r>
          </a:p>
          <a:p>
            <a:r>
              <a:rPr lang="es-ES" sz="2400" dirty="0">
                <a:sym typeface="Symbol"/>
              </a:rPr>
              <a:t>Puede deberse a varios factores, como la sustitución y el tipo de solvente</a:t>
            </a:r>
          </a:p>
          <a:p>
            <a:r>
              <a:rPr lang="es-ES" sz="2400" dirty="0">
                <a:sym typeface="Symbol"/>
              </a:rPr>
              <a:t>Por ejemplo:</a:t>
            </a:r>
          </a:p>
          <a:p>
            <a:endParaRPr lang="es-ES" sz="2400" dirty="0">
              <a:sym typeface="Symbol"/>
            </a:endParaRPr>
          </a:p>
          <a:p>
            <a:endParaRPr lang="es-ES" sz="2400" dirty="0"/>
          </a:p>
          <a:p>
            <a:endParaRPr lang="es-ES" sz="2400" dirty="0"/>
          </a:p>
        </p:txBody>
      </p:sp>
      <p:pic>
        <p:nvPicPr>
          <p:cNvPr id="4" name="3 Imagen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2134687"/>
            <a:ext cx="2607940" cy="3116267"/>
          </a:xfrm>
          <a:prstGeom prst="rect">
            <a:avLst/>
          </a:prstGeom>
        </p:spPr>
      </p:pic>
      <p:sp>
        <p:nvSpPr>
          <p:cNvPr id="5" name="4 CuadroTexto"/>
          <p:cNvSpPr txBox="1"/>
          <p:nvPr/>
        </p:nvSpPr>
        <p:spPr>
          <a:xfrm>
            <a:off x="146878" y="5304390"/>
            <a:ext cx="331236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dirty="0"/>
              <a:t>El agregado de dobles enlaces desplaza la absorción a </a:t>
            </a:r>
            <a:r>
              <a:rPr lang="es-ES" dirty="0">
                <a:sym typeface="Symbol"/>
              </a:rPr>
              <a:t> mayores (menores E) </a:t>
            </a:r>
            <a:endParaRPr lang="es-ES" dirty="0"/>
          </a:p>
        </p:txBody>
      </p:sp>
      <p:grpSp>
        <p:nvGrpSpPr>
          <p:cNvPr id="103" name="102 Grupo"/>
          <p:cNvGrpSpPr/>
          <p:nvPr/>
        </p:nvGrpSpPr>
        <p:grpSpPr>
          <a:xfrm>
            <a:off x="5220072" y="2046711"/>
            <a:ext cx="1279078" cy="4555113"/>
            <a:chOff x="5492146" y="2046711"/>
            <a:chExt cx="1279078" cy="4555113"/>
          </a:xfrm>
        </p:grpSpPr>
        <p:cxnSp>
          <p:nvCxnSpPr>
            <p:cNvPr id="12" name="11 Conector recto"/>
            <p:cNvCxnSpPr/>
            <p:nvPr/>
          </p:nvCxnSpPr>
          <p:spPr>
            <a:xfrm>
              <a:off x="5492146" y="4221088"/>
              <a:ext cx="1252314" cy="0"/>
            </a:xfrm>
            <a:prstGeom prst="line">
              <a:avLst/>
            </a:prstGeom>
            <a:ln w="3810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44 Conector recto"/>
            <p:cNvCxnSpPr/>
            <p:nvPr/>
          </p:nvCxnSpPr>
          <p:spPr>
            <a:xfrm>
              <a:off x="5518910" y="2612686"/>
              <a:ext cx="1252314" cy="0"/>
            </a:xfrm>
            <a:prstGeom prst="line">
              <a:avLst/>
            </a:prstGeom>
            <a:ln w="38100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45 Conector recto"/>
            <p:cNvCxnSpPr/>
            <p:nvPr/>
          </p:nvCxnSpPr>
          <p:spPr>
            <a:xfrm>
              <a:off x="5518910" y="2046711"/>
              <a:ext cx="1252314" cy="0"/>
            </a:xfrm>
            <a:prstGeom prst="line">
              <a:avLst/>
            </a:prstGeom>
            <a:ln w="38100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46 Conector recto"/>
            <p:cNvCxnSpPr/>
            <p:nvPr/>
          </p:nvCxnSpPr>
          <p:spPr>
            <a:xfrm>
              <a:off x="5518910" y="3212976"/>
              <a:ext cx="1252314" cy="0"/>
            </a:xfrm>
            <a:prstGeom prst="line">
              <a:avLst/>
            </a:prstGeom>
            <a:ln w="38100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50 Conector recto"/>
            <p:cNvCxnSpPr/>
            <p:nvPr/>
          </p:nvCxnSpPr>
          <p:spPr>
            <a:xfrm>
              <a:off x="5518910" y="3717032"/>
              <a:ext cx="1252314" cy="0"/>
            </a:xfrm>
            <a:prstGeom prst="line">
              <a:avLst/>
            </a:prstGeom>
            <a:ln w="38100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51 Conector recto"/>
            <p:cNvCxnSpPr/>
            <p:nvPr/>
          </p:nvCxnSpPr>
          <p:spPr>
            <a:xfrm>
              <a:off x="5492146" y="5855597"/>
              <a:ext cx="1252314" cy="0"/>
            </a:xfrm>
            <a:prstGeom prst="line">
              <a:avLst/>
            </a:prstGeom>
            <a:ln w="38100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52 Conector recto"/>
            <p:cNvCxnSpPr/>
            <p:nvPr/>
          </p:nvCxnSpPr>
          <p:spPr>
            <a:xfrm>
              <a:off x="5492146" y="5256355"/>
              <a:ext cx="1252314" cy="0"/>
            </a:xfrm>
            <a:prstGeom prst="line">
              <a:avLst/>
            </a:prstGeom>
            <a:ln w="38100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53 Conector recto"/>
            <p:cNvCxnSpPr/>
            <p:nvPr/>
          </p:nvCxnSpPr>
          <p:spPr>
            <a:xfrm>
              <a:off x="5492146" y="6414772"/>
              <a:ext cx="1252314" cy="0"/>
            </a:xfrm>
            <a:prstGeom prst="line">
              <a:avLst/>
            </a:prstGeom>
            <a:ln w="38100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55" name="54 Grupo"/>
            <p:cNvGrpSpPr/>
            <p:nvPr/>
          </p:nvGrpSpPr>
          <p:grpSpPr>
            <a:xfrm>
              <a:off x="5999894" y="5081976"/>
              <a:ext cx="236818" cy="374104"/>
              <a:chOff x="4211960" y="4970140"/>
              <a:chExt cx="432048" cy="448417"/>
            </a:xfrm>
          </p:grpSpPr>
          <p:cxnSp>
            <p:nvCxnSpPr>
              <p:cNvPr id="56" name="55 Conector recto de flecha"/>
              <p:cNvCxnSpPr/>
              <p:nvPr/>
            </p:nvCxnSpPr>
            <p:spPr>
              <a:xfrm>
                <a:off x="4211960" y="4986509"/>
                <a:ext cx="0" cy="432048"/>
              </a:xfrm>
              <a:prstGeom prst="straightConnector1">
                <a:avLst/>
              </a:prstGeom>
              <a:ln w="28575">
                <a:solidFill>
                  <a:srgbClr val="00B05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7" name="56 Conector recto de flecha"/>
              <p:cNvCxnSpPr/>
              <p:nvPr/>
            </p:nvCxnSpPr>
            <p:spPr>
              <a:xfrm flipV="1">
                <a:off x="4644008" y="4970140"/>
                <a:ext cx="0" cy="374104"/>
              </a:xfrm>
              <a:prstGeom prst="straightConnector1">
                <a:avLst/>
              </a:prstGeom>
              <a:ln w="28575">
                <a:solidFill>
                  <a:srgbClr val="00B05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58" name="57 Grupo"/>
            <p:cNvGrpSpPr/>
            <p:nvPr/>
          </p:nvGrpSpPr>
          <p:grpSpPr>
            <a:xfrm>
              <a:off x="5999894" y="6227720"/>
              <a:ext cx="236818" cy="374104"/>
              <a:chOff x="4211960" y="4970140"/>
              <a:chExt cx="432048" cy="448417"/>
            </a:xfrm>
          </p:grpSpPr>
          <p:cxnSp>
            <p:nvCxnSpPr>
              <p:cNvPr id="59" name="58 Conector recto de flecha"/>
              <p:cNvCxnSpPr/>
              <p:nvPr/>
            </p:nvCxnSpPr>
            <p:spPr>
              <a:xfrm>
                <a:off x="4211960" y="4986509"/>
                <a:ext cx="0" cy="432048"/>
              </a:xfrm>
              <a:prstGeom prst="straightConnector1">
                <a:avLst/>
              </a:prstGeom>
              <a:ln w="28575">
                <a:solidFill>
                  <a:srgbClr val="00B05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0" name="59 Conector recto de flecha"/>
              <p:cNvCxnSpPr/>
              <p:nvPr/>
            </p:nvCxnSpPr>
            <p:spPr>
              <a:xfrm flipV="1">
                <a:off x="4644008" y="4970140"/>
                <a:ext cx="0" cy="374104"/>
              </a:xfrm>
              <a:prstGeom prst="straightConnector1">
                <a:avLst/>
              </a:prstGeom>
              <a:ln w="28575">
                <a:solidFill>
                  <a:srgbClr val="00B05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61" name="60 Grupo"/>
            <p:cNvGrpSpPr/>
            <p:nvPr/>
          </p:nvGrpSpPr>
          <p:grpSpPr>
            <a:xfrm>
              <a:off x="5999894" y="5697986"/>
              <a:ext cx="236818" cy="374104"/>
              <a:chOff x="4211960" y="4970140"/>
              <a:chExt cx="432048" cy="448417"/>
            </a:xfrm>
          </p:grpSpPr>
          <p:cxnSp>
            <p:nvCxnSpPr>
              <p:cNvPr id="62" name="61 Conector recto de flecha"/>
              <p:cNvCxnSpPr/>
              <p:nvPr/>
            </p:nvCxnSpPr>
            <p:spPr>
              <a:xfrm>
                <a:off x="4211960" y="4986509"/>
                <a:ext cx="0" cy="432048"/>
              </a:xfrm>
              <a:prstGeom prst="straightConnector1">
                <a:avLst/>
              </a:prstGeom>
              <a:ln w="28575">
                <a:solidFill>
                  <a:srgbClr val="00B05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3" name="62 Conector recto de flecha"/>
              <p:cNvCxnSpPr/>
              <p:nvPr/>
            </p:nvCxnSpPr>
            <p:spPr>
              <a:xfrm flipV="1">
                <a:off x="4644008" y="4970140"/>
                <a:ext cx="0" cy="374104"/>
              </a:xfrm>
              <a:prstGeom prst="straightConnector1">
                <a:avLst/>
              </a:prstGeom>
              <a:ln w="28575">
                <a:solidFill>
                  <a:srgbClr val="00B05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64" name="63 Conector recto"/>
            <p:cNvCxnSpPr/>
            <p:nvPr/>
          </p:nvCxnSpPr>
          <p:spPr>
            <a:xfrm>
              <a:off x="5492146" y="4737217"/>
              <a:ext cx="1252314" cy="0"/>
            </a:xfrm>
            <a:prstGeom prst="line">
              <a:avLst/>
            </a:prstGeom>
            <a:ln w="38100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65" name="64 Grupo"/>
            <p:cNvGrpSpPr/>
            <p:nvPr/>
          </p:nvGrpSpPr>
          <p:grpSpPr>
            <a:xfrm>
              <a:off x="5999894" y="4562838"/>
              <a:ext cx="236818" cy="374104"/>
              <a:chOff x="4211960" y="4970140"/>
              <a:chExt cx="432048" cy="448417"/>
            </a:xfrm>
          </p:grpSpPr>
          <p:cxnSp>
            <p:nvCxnSpPr>
              <p:cNvPr id="66" name="65 Conector recto de flecha"/>
              <p:cNvCxnSpPr/>
              <p:nvPr/>
            </p:nvCxnSpPr>
            <p:spPr>
              <a:xfrm>
                <a:off x="4211960" y="4986509"/>
                <a:ext cx="0" cy="432048"/>
              </a:xfrm>
              <a:prstGeom prst="straightConnector1">
                <a:avLst/>
              </a:prstGeom>
              <a:ln w="28575">
                <a:solidFill>
                  <a:srgbClr val="00B05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7" name="66 Conector recto de flecha"/>
              <p:cNvCxnSpPr/>
              <p:nvPr/>
            </p:nvCxnSpPr>
            <p:spPr>
              <a:xfrm flipV="1">
                <a:off x="4644008" y="4970140"/>
                <a:ext cx="0" cy="374104"/>
              </a:xfrm>
              <a:prstGeom prst="straightConnector1">
                <a:avLst/>
              </a:prstGeom>
              <a:ln w="28575">
                <a:solidFill>
                  <a:srgbClr val="00B05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104" name="103 Grupo"/>
          <p:cNvGrpSpPr/>
          <p:nvPr/>
        </p:nvGrpSpPr>
        <p:grpSpPr>
          <a:xfrm>
            <a:off x="7088175" y="1916832"/>
            <a:ext cx="1305680" cy="4776488"/>
            <a:chOff x="7088175" y="1916832"/>
            <a:chExt cx="1305680" cy="4776488"/>
          </a:xfrm>
        </p:grpSpPr>
        <p:cxnSp>
          <p:nvCxnSpPr>
            <p:cNvPr id="15" name="14 Conector recto"/>
            <p:cNvCxnSpPr/>
            <p:nvPr/>
          </p:nvCxnSpPr>
          <p:spPr>
            <a:xfrm>
              <a:off x="7088175" y="4218584"/>
              <a:ext cx="1252314" cy="0"/>
            </a:xfrm>
            <a:prstGeom prst="line">
              <a:avLst/>
            </a:prstGeom>
            <a:ln w="3810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67 Conector recto"/>
            <p:cNvCxnSpPr/>
            <p:nvPr/>
          </p:nvCxnSpPr>
          <p:spPr>
            <a:xfrm>
              <a:off x="7102693" y="2420888"/>
              <a:ext cx="1252314" cy="0"/>
            </a:xfrm>
            <a:prstGeom prst="line">
              <a:avLst/>
            </a:prstGeom>
            <a:ln w="38100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68 Conector recto"/>
            <p:cNvCxnSpPr/>
            <p:nvPr/>
          </p:nvCxnSpPr>
          <p:spPr>
            <a:xfrm>
              <a:off x="7103086" y="1916832"/>
              <a:ext cx="1252314" cy="0"/>
            </a:xfrm>
            <a:prstGeom prst="line">
              <a:avLst/>
            </a:prstGeom>
            <a:ln w="38100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69 Conector recto"/>
            <p:cNvCxnSpPr/>
            <p:nvPr/>
          </p:nvCxnSpPr>
          <p:spPr>
            <a:xfrm>
              <a:off x="7102693" y="2924944"/>
              <a:ext cx="1252314" cy="0"/>
            </a:xfrm>
            <a:prstGeom prst="line">
              <a:avLst/>
            </a:prstGeom>
            <a:ln w="38100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70 Conector recto"/>
            <p:cNvCxnSpPr/>
            <p:nvPr/>
          </p:nvCxnSpPr>
          <p:spPr>
            <a:xfrm>
              <a:off x="7102693" y="3384521"/>
              <a:ext cx="1252314" cy="0"/>
            </a:xfrm>
            <a:prstGeom prst="line">
              <a:avLst/>
            </a:prstGeom>
            <a:ln w="38100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71 Conector recto"/>
            <p:cNvCxnSpPr/>
            <p:nvPr/>
          </p:nvCxnSpPr>
          <p:spPr>
            <a:xfrm>
              <a:off x="7103086" y="3907929"/>
              <a:ext cx="1252314" cy="0"/>
            </a:xfrm>
            <a:prstGeom prst="line">
              <a:avLst/>
            </a:prstGeom>
            <a:ln w="38100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72 Conector recto"/>
            <p:cNvCxnSpPr/>
            <p:nvPr/>
          </p:nvCxnSpPr>
          <p:spPr>
            <a:xfrm>
              <a:off x="7103086" y="5947093"/>
              <a:ext cx="1252314" cy="0"/>
            </a:xfrm>
            <a:prstGeom prst="line">
              <a:avLst/>
            </a:prstGeom>
            <a:ln w="38100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73 Conector recto"/>
            <p:cNvCxnSpPr/>
            <p:nvPr/>
          </p:nvCxnSpPr>
          <p:spPr>
            <a:xfrm>
              <a:off x="7103086" y="5428917"/>
              <a:ext cx="1252314" cy="0"/>
            </a:xfrm>
            <a:prstGeom prst="line">
              <a:avLst/>
            </a:prstGeom>
            <a:ln w="38100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74 Conector recto"/>
            <p:cNvCxnSpPr/>
            <p:nvPr/>
          </p:nvCxnSpPr>
          <p:spPr>
            <a:xfrm>
              <a:off x="7103086" y="6506268"/>
              <a:ext cx="1252314" cy="0"/>
            </a:xfrm>
            <a:prstGeom prst="line">
              <a:avLst/>
            </a:prstGeom>
            <a:ln w="38100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76" name="75 Grupo"/>
            <p:cNvGrpSpPr/>
            <p:nvPr/>
          </p:nvGrpSpPr>
          <p:grpSpPr>
            <a:xfrm>
              <a:off x="7610834" y="5254538"/>
              <a:ext cx="236818" cy="374104"/>
              <a:chOff x="4211960" y="4970140"/>
              <a:chExt cx="432048" cy="448417"/>
            </a:xfrm>
          </p:grpSpPr>
          <p:cxnSp>
            <p:nvCxnSpPr>
              <p:cNvPr id="77" name="76 Conector recto de flecha"/>
              <p:cNvCxnSpPr/>
              <p:nvPr/>
            </p:nvCxnSpPr>
            <p:spPr>
              <a:xfrm>
                <a:off x="4211960" y="4986509"/>
                <a:ext cx="0" cy="432048"/>
              </a:xfrm>
              <a:prstGeom prst="straightConnector1">
                <a:avLst/>
              </a:prstGeom>
              <a:ln w="28575">
                <a:solidFill>
                  <a:srgbClr val="00B05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8" name="77 Conector recto de flecha"/>
              <p:cNvCxnSpPr/>
              <p:nvPr/>
            </p:nvCxnSpPr>
            <p:spPr>
              <a:xfrm flipV="1">
                <a:off x="4644008" y="4970140"/>
                <a:ext cx="0" cy="374104"/>
              </a:xfrm>
              <a:prstGeom prst="straightConnector1">
                <a:avLst/>
              </a:prstGeom>
              <a:ln w="28575">
                <a:solidFill>
                  <a:srgbClr val="00B05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79" name="78 Grupo"/>
            <p:cNvGrpSpPr/>
            <p:nvPr/>
          </p:nvGrpSpPr>
          <p:grpSpPr>
            <a:xfrm>
              <a:off x="7610834" y="6319216"/>
              <a:ext cx="236818" cy="374104"/>
              <a:chOff x="4211960" y="4970140"/>
              <a:chExt cx="432048" cy="448417"/>
            </a:xfrm>
          </p:grpSpPr>
          <p:cxnSp>
            <p:nvCxnSpPr>
              <p:cNvPr id="80" name="79 Conector recto de flecha"/>
              <p:cNvCxnSpPr/>
              <p:nvPr/>
            </p:nvCxnSpPr>
            <p:spPr>
              <a:xfrm>
                <a:off x="4211960" y="4986509"/>
                <a:ext cx="0" cy="432048"/>
              </a:xfrm>
              <a:prstGeom prst="straightConnector1">
                <a:avLst/>
              </a:prstGeom>
              <a:ln w="28575">
                <a:solidFill>
                  <a:srgbClr val="00B05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1" name="80 Conector recto de flecha"/>
              <p:cNvCxnSpPr/>
              <p:nvPr/>
            </p:nvCxnSpPr>
            <p:spPr>
              <a:xfrm flipV="1">
                <a:off x="4644008" y="4970140"/>
                <a:ext cx="0" cy="374104"/>
              </a:xfrm>
              <a:prstGeom prst="straightConnector1">
                <a:avLst/>
              </a:prstGeom>
              <a:ln w="28575">
                <a:solidFill>
                  <a:srgbClr val="00B05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82" name="81 Grupo"/>
            <p:cNvGrpSpPr/>
            <p:nvPr/>
          </p:nvGrpSpPr>
          <p:grpSpPr>
            <a:xfrm>
              <a:off x="7610834" y="5789482"/>
              <a:ext cx="236818" cy="374104"/>
              <a:chOff x="4211960" y="4970140"/>
              <a:chExt cx="432048" cy="448417"/>
            </a:xfrm>
          </p:grpSpPr>
          <p:cxnSp>
            <p:nvCxnSpPr>
              <p:cNvPr id="83" name="82 Conector recto de flecha"/>
              <p:cNvCxnSpPr/>
              <p:nvPr/>
            </p:nvCxnSpPr>
            <p:spPr>
              <a:xfrm>
                <a:off x="4211960" y="4986509"/>
                <a:ext cx="0" cy="432048"/>
              </a:xfrm>
              <a:prstGeom prst="straightConnector1">
                <a:avLst/>
              </a:prstGeom>
              <a:ln w="28575">
                <a:solidFill>
                  <a:srgbClr val="00B05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4" name="83 Conector recto de flecha"/>
              <p:cNvCxnSpPr/>
              <p:nvPr/>
            </p:nvCxnSpPr>
            <p:spPr>
              <a:xfrm flipV="1">
                <a:off x="4644008" y="4970140"/>
                <a:ext cx="0" cy="374104"/>
              </a:xfrm>
              <a:prstGeom prst="straightConnector1">
                <a:avLst/>
              </a:prstGeom>
              <a:ln w="28575">
                <a:solidFill>
                  <a:srgbClr val="00B05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85" name="84 Conector recto"/>
            <p:cNvCxnSpPr/>
            <p:nvPr/>
          </p:nvCxnSpPr>
          <p:spPr>
            <a:xfrm>
              <a:off x="7108332" y="4923299"/>
              <a:ext cx="1252314" cy="0"/>
            </a:xfrm>
            <a:prstGeom prst="line">
              <a:avLst/>
            </a:prstGeom>
            <a:ln w="38100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86" name="85 Grupo"/>
            <p:cNvGrpSpPr/>
            <p:nvPr/>
          </p:nvGrpSpPr>
          <p:grpSpPr>
            <a:xfrm>
              <a:off x="7616080" y="4748920"/>
              <a:ext cx="236818" cy="374104"/>
              <a:chOff x="4211960" y="4970140"/>
              <a:chExt cx="432048" cy="448417"/>
            </a:xfrm>
          </p:grpSpPr>
          <p:cxnSp>
            <p:nvCxnSpPr>
              <p:cNvPr id="87" name="86 Conector recto de flecha"/>
              <p:cNvCxnSpPr/>
              <p:nvPr/>
            </p:nvCxnSpPr>
            <p:spPr>
              <a:xfrm>
                <a:off x="4211960" y="4986509"/>
                <a:ext cx="0" cy="432048"/>
              </a:xfrm>
              <a:prstGeom prst="straightConnector1">
                <a:avLst/>
              </a:prstGeom>
              <a:ln w="28575">
                <a:solidFill>
                  <a:srgbClr val="00B05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8" name="87 Conector recto de flecha"/>
              <p:cNvCxnSpPr/>
              <p:nvPr/>
            </p:nvCxnSpPr>
            <p:spPr>
              <a:xfrm flipV="1">
                <a:off x="4644008" y="4970140"/>
                <a:ext cx="0" cy="374104"/>
              </a:xfrm>
              <a:prstGeom prst="straightConnector1">
                <a:avLst/>
              </a:prstGeom>
              <a:ln w="28575">
                <a:solidFill>
                  <a:srgbClr val="00B05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89" name="88 Conector recto"/>
            <p:cNvCxnSpPr/>
            <p:nvPr/>
          </p:nvCxnSpPr>
          <p:spPr>
            <a:xfrm>
              <a:off x="7141541" y="4526034"/>
              <a:ext cx="1252314" cy="0"/>
            </a:xfrm>
            <a:prstGeom prst="line">
              <a:avLst/>
            </a:prstGeom>
            <a:ln w="38100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90" name="89 Grupo"/>
            <p:cNvGrpSpPr/>
            <p:nvPr/>
          </p:nvGrpSpPr>
          <p:grpSpPr>
            <a:xfrm>
              <a:off x="7649289" y="4351655"/>
              <a:ext cx="236818" cy="374104"/>
              <a:chOff x="4211960" y="4970140"/>
              <a:chExt cx="432048" cy="448417"/>
            </a:xfrm>
          </p:grpSpPr>
          <p:cxnSp>
            <p:nvCxnSpPr>
              <p:cNvPr id="91" name="90 Conector recto de flecha"/>
              <p:cNvCxnSpPr/>
              <p:nvPr/>
            </p:nvCxnSpPr>
            <p:spPr>
              <a:xfrm>
                <a:off x="4211960" y="4986509"/>
                <a:ext cx="0" cy="432048"/>
              </a:xfrm>
              <a:prstGeom prst="straightConnector1">
                <a:avLst/>
              </a:prstGeom>
              <a:ln w="28575">
                <a:solidFill>
                  <a:srgbClr val="00B05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2" name="91 Conector recto de flecha"/>
              <p:cNvCxnSpPr/>
              <p:nvPr/>
            </p:nvCxnSpPr>
            <p:spPr>
              <a:xfrm flipV="1">
                <a:off x="4644008" y="4970140"/>
                <a:ext cx="0" cy="374104"/>
              </a:xfrm>
              <a:prstGeom prst="straightConnector1">
                <a:avLst/>
              </a:prstGeom>
              <a:ln w="28575">
                <a:solidFill>
                  <a:srgbClr val="00B05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102" name="101 Grupo"/>
          <p:cNvGrpSpPr/>
          <p:nvPr/>
        </p:nvGrpSpPr>
        <p:grpSpPr>
          <a:xfrm>
            <a:off x="3454044" y="2046711"/>
            <a:ext cx="1343665" cy="4593677"/>
            <a:chOff x="3454044" y="2046711"/>
            <a:chExt cx="1343665" cy="4593677"/>
          </a:xfrm>
        </p:grpSpPr>
        <p:cxnSp>
          <p:nvCxnSpPr>
            <p:cNvPr id="7" name="6 Conector recto"/>
            <p:cNvCxnSpPr/>
            <p:nvPr/>
          </p:nvCxnSpPr>
          <p:spPr>
            <a:xfrm>
              <a:off x="3502686" y="4221088"/>
              <a:ext cx="1252314" cy="0"/>
            </a:xfrm>
            <a:prstGeom prst="line">
              <a:avLst/>
            </a:prstGeom>
            <a:ln w="3810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7 Conector recto"/>
            <p:cNvCxnSpPr/>
            <p:nvPr/>
          </p:nvCxnSpPr>
          <p:spPr>
            <a:xfrm>
              <a:off x="3454044" y="2708920"/>
              <a:ext cx="1252314" cy="0"/>
            </a:xfrm>
            <a:prstGeom prst="line">
              <a:avLst/>
            </a:prstGeom>
            <a:ln w="38100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8 Conector recto"/>
            <p:cNvCxnSpPr/>
            <p:nvPr/>
          </p:nvCxnSpPr>
          <p:spPr>
            <a:xfrm>
              <a:off x="3454044" y="2046711"/>
              <a:ext cx="1252314" cy="0"/>
            </a:xfrm>
            <a:prstGeom prst="line">
              <a:avLst/>
            </a:prstGeom>
            <a:ln w="38100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9 Conector recto"/>
            <p:cNvCxnSpPr/>
            <p:nvPr/>
          </p:nvCxnSpPr>
          <p:spPr>
            <a:xfrm>
              <a:off x="3458026" y="3356992"/>
              <a:ext cx="1252314" cy="0"/>
            </a:xfrm>
            <a:prstGeom prst="line">
              <a:avLst/>
            </a:prstGeom>
            <a:ln w="38100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15 Conector recto"/>
            <p:cNvCxnSpPr/>
            <p:nvPr/>
          </p:nvCxnSpPr>
          <p:spPr>
            <a:xfrm>
              <a:off x="3545395" y="5819328"/>
              <a:ext cx="1252314" cy="0"/>
            </a:xfrm>
            <a:prstGeom prst="line">
              <a:avLst/>
            </a:prstGeom>
            <a:ln w="38100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16 Conector recto"/>
            <p:cNvCxnSpPr/>
            <p:nvPr/>
          </p:nvCxnSpPr>
          <p:spPr>
            <a:xfrm>
              <a:off x="3545395" y="5157192"/>
              <a:ext cx="1252314" cy="0"/>
            </a:xfrm>
            <a:prstGeom prst="line">
              <a:avLst/>
            </a:prstGeom>
            <a:ln w="38100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17 Conector recto"/>
            <p:cNvCxnSpPr/>
            <p:nvPr/>
          </p:nvCxnSpPr>
          <p:spPr>
            <a:xfrm>
              <a:off x="3545395" y="6453336"/>
              <a:ext cx="1252314" cy="0"/>
            </a:xfrm>
            <a:prstGeom prst="line">
              <a:avLst/>
            </a:prstGeom>
            <a:ln w="38100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33" name="32 Grupo"/>
            <p:cNvGrpSpPr/>
            <p:nvPr/>
          </p:nvGrpSpPr>
          <p:grpSpPr>
            <a:xfrm>
              <a:off x="4053143" y="4982813"/>
              <a:ext cx="236818" cy="374104"/>
              <a:chOff x="4211960" y="4970140"/>
              <a:chExt cx="432048" cy="448417"/>
            </a:xfrm>
          </p:grpSpPr>
          <p:cxnSp>
            <p:nvCxnSpPr>
              <p:cNvPr id="27" name="26 Conector recto de flecha"/>
              <p:cNvCxnSpPr/>
              <p:nvPr/>
            </p:nvCxnSpPr>
            <p:spPr>
              <a:xfrm>
                <a:off x="4211960" y="4986509"/>
                <a:ext cx="0" cy="432048"/>
              </a:xfrm>
              <a:prstGeom prst="straightConnector1">
                <a:avLst/>
              </a:prstGeom>
              <a:ln w="28575">
                <a:solidFill>
                  <a:srgbClr val="00B05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27 Conector recto de flecha"/>
              <p:cNvCxnSpPr/>
              <p:nvPr/>
            </p:nvCxnSpPr>
            <p:spPr>
              <a:xfrm flipV="1">
                <a:off x="4644008" y="4970140"/>
                <a:ext cx="0" cy="374104"/>
              </a:xfrm>
              <a:prstGeom prst="straightConnector1">
                <a:avLst/>
              </a:prstGeom>
              <a:ln w="28575">
                <a:solidFill>
                  <a:srgbClr val="00B05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4" name="33 Grupo"/>
            <p:cNvGrpSpPr/>
            <p:nvPr/>
          </p:nvGrpSpPr>
          <p:grpSpPr>
            <a:xfrm>
              <a:off x="4053143" y="6266284"/>
              <a:ext cx="236818" cy="374104"/>
              <a:chOff x="4211960" y="4970140"/>
              <a:chExt cx="432048" cy="448417"/>
            </a:xfrm>
          </p:grpSpPr>
          <p:cxnSp>
            <p:nvCxnSpPr>
              <p:cNvPr id="35" name="34 Conector recto de flecha"/>
              <p:cNvCxnSpPr/>
              <p:nvPr/>
            </p:nvCxnSpPr>
            <p:spPr>
              <a:xfrm>
                <a:off x="4211960" y="4986509"/>
                <a:ext cx="0" cy="432048"/>
              </a:xfrm>
              <a:prstGeom prst="straightConnector1">
                <a:avLst/>
              </a:prstGeom>
              <a:ln w="28575">
                <a:solidFill>
                  <a:srgbClr val="00B05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35 Conector recto de flecha"/>
              <p:cNvCxnSpPr/>
              <p:nvPr/>
            </p:nvCxnSpPr>
            <p:spPr>
              <a:xfrm flipV="1">
                <a:off x="4644008" y="4970140"/>
                <a:ext cx="0" cy="374104"/>
              </a:xfrm>
              <a:prstGeom prst="straightConnector1">
                <a:avLst/>
              </a:prstGeom>
              <a:ln w="28575">
                <a:solidFill>
                  <a:srgbClr val="00B05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7" name="36 Grupo"/>
            <p:cNvGrpSpPr/>
            <p:nvPr/>
          </p:nvGrpSpPr>
          <p:grpSpPr>
            <a:xfrm>
              <a:off x="4053143" y="5661717"/>
              <a:ext cx="236818" cy="374104"/>
              <a:chOff x="4211960" y="4970140"/>
              <a:chExt cx="432048" cy="448417"/>
            </a:xfrm>
          </p:grpSpPr>
          <p:cxnSp>
            <p:nvCxnSpPr>
              <p:cNvPr id="38" name="37 Conector recto de flecha"/>
              <p:cNvCxnSpPr/>
              <p:nvPr/>
            </p:nvCxnSpPr>
            <p:spPr>
              <a:xfrm>
                <a:off x="4211960" y="4986509"/>
                <a:ext cx="0" cy="432048"/>
              </a:xfrm>
              <a:prstGeom prst="straightConnector1">
                <a:avLst/>
              </a:prstGeom>
              <a:ln w="28575">
                <a:solidFill>
                  <a:srgbClr val="00B05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9" name="38 Conector recto de flecha"/>
              <p:cNvCxnSpPr/>
              <p:nvPr/>
            </p:nvCxnSpPr>
            <p:spPr>
              <a:xfrm flipV="1">
                <a:off x="4644008" y="4970140"/>
                <a:ext cx="0" cy="374104"/>
              </a:xfrm>
              <a:prstGeom prst="straightConnector1">
                <a:avLst/>
              </a:prstGeom>
              <a:ln w="28575">
                <a:solidFill>
                  <a:srgbClr val="00B05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cxnSp>
        <p:nvCxnSpPr>
          <p:cNvPr id="94" name="93 Conector recto de flecha"/>
          <p:cNvCxnSpPr/>
          <p:nvPr/>
        </p:nvCxnSpPr>
        <p:spPr>
          <a:xfrm flipV="1">
            <a:off x="4160511" y="3384521"/>
            <a:ext cx="0" cy="1781874"/>
          </a:xfrm>
          <a:prstGeom prst="straightConnector1">
            <a:avLst/>
          </a:prstGeom>
          <a:ln w="38100">
            <a:solidFill>
              <a:schemeClr val="bg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94 Conector recto de flecha"/>
          <p:cNvCxnSpPr/>
          <p:nvPr/>
        </p:nvCxnSpPr>
        <p:spPr>
          <a:xfrm flipV="1">
            <a:off x="5846229" y="3697726"/>
            <a:ext cx="0" cy="1020185"/>
          </a:xfrm>
          <a:prstGeom prst="straightConnector1">
            <a:avLst/>
          </a:prstGeom>
          <a:ln w="38100">
            <a:solidFill>
              <a:schemeClr val="bg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96 Conector recto de flecha"/>
          <p:cNvCxnSpPr/>
          <p:nvPr/>
        </p:nvCxnSpPr>
        <p:spPr>
          <a:xfrm flipV="1">
            <a:off x="7765506" y="3883236"/>
            <a:ext cx="0" cy="599780"/>
          </a:xfrm>
          <a:prstGeom prst="straightConnector1">
            <a:avLst/>
          </a:prstGeom>
          <a:ln w="38100">
            <a:solidFill>
              <a:schemeClr val="bg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9" name="98 CuadroTexto"/>
          <p:cNvSpPr txBox="1"/>
          <p:nvPr/>
        </p:nvSpPr>
        <p:spPr>
          <a:xfrm>
            <a:off x="8490314" y="1768633"/>
            <a:ext cx="553998" cy="2312621"/>
          </a:xfrm>
          <a:prstGeom prst="rect">
            <a:avLst/>
          </a:prstGeom>
          <a:noFill/>
        </p:spPr>
        <p:txBody>
          <a:bodyPr vert="vert270" wrap="none" rtlCol="0">
            <a:spAutoFit/>
          </a:bodyPr>
          <a:lstStyle/>
          <a:p>
            <a:r>
              <a:rPr lang="es-ES" sz="2400" dirty="0"/>
              <a:t>ANTIENLAZANTES</a:t>
            </a:r>
          </a:p>
        </p:txBody>
      </p:sp>
      <p:sp>
        <p:nvSpPr>
          <p:cNvPr id="100" name="99 CuadroTexto"/>
          <p:cNvSpPr txBox="1"/>
          <p:nvPr/>
        </p:nvSpPr>
        <p:spPr>
          <a:xfrm>
            <a:off x="8539741" y="4655356"/>
            <a:ext cx="553998" cy="1708288"/>
          </a:xfrm>
          <a:prstGeom prst="rect">
            <a:avLst/>
          </a:prstGeom>
          <a:noFill/>
        </p:spPr>
        <p:txBody>
          <a:bodyPr vert="vert270" wrap="none" rtlCol="0">
            <a:spAutoFit/>
          </a:bodyPr>
          <a:lstStyle/>
          <a:p>
            <a:r>
              <a:rPr lang="es-ES" sz="2400" dirty="0"/>
              <a:t>ENLAZANTES</a:t>
            </a:r>
          </a:p>
        </p:txBody>
      </p:sp>
    </p:spTree>
    <p:extLst>
      <p:ext uri="{BB962C8B-B14F-4D97-AF65-F5344CB8AC3E}">
        <p14:creationId xmlns:p14="http://schemas.microsoft.com/office/powerpoint/2010/main" val="11414721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10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10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10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1000"/>
                            </p:stCondLst>
                            <p:childTnLst>
                              <p:par>
                                <p:cTn id="46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10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2000"/>
                            </p:stCondLst>
                            <p:childTnLst>
                              <p:par>
                                <p:cTn id="50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10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99" grpId="0"/>
      <p:bldP spid="100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95536" y="116632"/>
            <a:ext cx="8229600" cy="706090"/>
          </a:xfrm>
        </p:spPr>
        <p:txBody>
          <a:bodyPr>
            <a:normAutofit/>
          </a:bodyPr>
          <a:lstStyle/>
          <a:p>
            <a:pPr algn="l"/>
            <a:r>
              <a:rPr lang="es-ES" sz="3200" dirty="0"/>
              <a:t>Efecto del solvente: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95536" y="908720"/>
            <a:ext cx="8229600" cy="5184576"/>
          </a:xfrm>
        </p:spPr>
        <p:txBody>
          <a:bodyPr>
            <a:normAutofit lnSpcReduction="10000"/>
          </a:bodyPr>
          <a:lstStyle/>
          <a:p>
            <a:pPr algn="just"/>
            <a:r>
              <a:rPr lang="es-ES" sz="2400" dirty="0"/>
              <a:t>El efecto </a:t>
            </a:r>
            <a:r>
              <a:rPr lang="es-ES" sz="2400" dirty="0" err="1"/>
              <a:t>batocrómico</a:t>
            </a:r>
            <a:r>
              <a:rPr lang="es-ES" sz="2400" dirty="0"/>
              <a:t> del solvente se da para transiciones </a:t>
            </a:r>
            <a:r>
              <a:rPr lang="es-ES" sz="2400" i="1" dirty="0">
                <a:sym typeface="Symbol"/>
              </a:rPr>
              <a:t> </a:t>
            </a:r>
            <a:r>
              <a:rPr lang="es-ES" sz="2400" dirty="0">
                <a:sym typeface="Wingdings" pitchFamily="2" charset="2"/>
              </a:rPr>
              <a:t> </a:t>
            </a:r>
            <a:r>
              <a:rPr lang="es-ES" sz="2400" dirty="0">
                <a:sym typeface="Symbol"/>
              </a:rPr>
              <a:t>*.</a:t>
            </a:r>
          </a:p>
          <a:p>
            <a:pPr algn="just"/>
            <a:r>
              <a:rPr lang="es-ES" sz="2400" dirty="0">
                <a:sym typeface="Symbol"/>
              </a:rPr>
              <a:t>Se debe a que el estado excitado presenta una polaridad algo mayor que el fundamental</a:t>
            </a:r>
          </a:p>
          <a:p>
            <a:pPr algn="just"/>
            <a:r>
              <a:rPr lang="es-ES" sz="2400" dirty="0">
                <a:sym typeface="Symbol"/>
              </a:rPr>
              <a:t>Al aumentar la polaridad del solvente, este estabiliza mejor al estado excitado y reduce el E (aumenta ) </a:t>
            </a:r>
          </a:p>
          <a:p>
            <a:pPr algn="just"/>
            <a:r>
              <a:rPr lang="es-ES" sz="2400" dirty="0">
                <a:sym typeface="Symbol"/>
              </a:rPr>
              <a:t>El efecto es pequeño (&lt; 5 </a:t>
            </a:r>
            <a:r>
              <a:rPr lang="es-ES" sz="2400" dirty="0" err="1">
                <a:sym typeface="Symbol"/>
              </a:rPr>
              <a:t>nm</a:t>
            </a:r>
            <a:r>
              <a:rPr lang="es-ES" sz="2400" dirty="0">
                <a:sym typeface="Symbol"/>
              </a:rPr>
              <a:t>)</a:t>
            </a:r>
          </a:p>
          <a:p>
            <a:pPr algn="just"/>
            <a:r>
              <a:rPr lang="es-ES" sz="2400" dirty="0">
                <a:sym typeface="Symbol"/>
              </a:rPr>
              <a:t>Lo contrario se observa para transiciones </a:t>
            </a:r>
            <a:r>
              <a:rPr lang="es-ES" sz="2400" i="1" dirty="0">
                <a:sym typeface="Symbol"/>
              </a:rPr>
              <a:t>n </a:t>
            </a:r>
            <a:r>
              <a:rPr lang="es-ES" sz="2400" dirty="0">
                <a:sym typeface="Wingdings" pitchFamily="2" charset="2"/>
              </a:rPr>
              <a:t> </a:t>
            </a:r>
            <a:r>
              <a:rPr lang="es-ES" sz="2400" dirty="0">
                <a:sym typeface="Symbol"/>
              </a:rPr>
              <a:t>* (desplazamiento </a:t>
            </a:r>
            <a:r>
              <a:rPr lang="es-ES" sz="2400" dirty="0" err="1">
                <a:sym typeface="Symbol"/>
              </a:rPr>
              <a:t>hipsocrómico</a:t>
            </a:r>
            <a:r>
              <a:rPr lang="es-ES" sz="2400" dirty="0">
                <a:sym typeface="Symbol"/>
              </a:rPr>
              <a:t>). </a:t>
            </a:r>
          </a:p>
          <a:p>
            <a:pPr algn="just"/>
            <a:r>
              <a:rPr lang="es-ES" sz="2400" dirty="0">
                <a:sym typeface="Symbol"/>
              </a:rPr>
              <a:t>Los solventes polares tienden estabilizan a los pares de electrones no enlazantes; su energía baja y se aleja del estado activado (aumenta E, se reduce )</a:t>
            </a:r>
          </a:p>
          <a:p>
            <a:pPr algn="just"/>
            <a:r>
              <a:rPr lang="es-ES" sz="2400" dirty="0">
                <a:sym typeface="Symbol"/>
              </a:rPr>
              <a:t>El efecto es más drástico con solventes polares próticos (alcoholes, agua, </a:t>
            </a:r>
            <a:r>
              <a:rPr lang="es-ES" sz="2400" dirty="0" err="1">
                <a:sym typeface="Symbol"/>
              </a:rPr>
              <a:t>etc</a:t>
            </a:r>
            <a:r>
              <a:rPr lang="es-ES" sz="2400" dirty="0">
                <a:sym typeface="Symbol"/>
              </a:rPr>
              <a:t>), de 30 </a:t>
            </a:r>
            <a:r>
              <a:rPr lang="es-ES" sz="2400" dirty="0" err="1">
                <a:sym typeface="Symbol"/>
              </a:rPr>
              <a:t>nm</a:t>
            </a:r>
            <a:r>
              <a:rPr lang="es-ES" sz="2400" dirty="0">
                <a:sym typeface="Symbol"/>
              </a:rPr>
              <a:t> o más.</a:t>
            </a:r>
          </a:p>
          <a:p>
            <a:pPr algn="just"/>
            <a:endParaRPr lang="es-ES" sz="2400" dirty="0">
              <a:sym typeface="Symbol"/>
            </a:endParaRPr>
          </a:p>
          <a:p>
            <a:pPr algn="just"/>
            <a:endParaRPr lang="es-ES" sz="2400" dirty="0"/>
          </a:p>
        </p:txBody>
      </p:sp>
    </p:spTree>
    <p:extLst>
      <p:ext uri="{BB962C8B-B14F-4D97-AF65-F5344CB8AC3E}">
        <p14:creationId xmlns:p14="http://schemas.microsoft.com/office/powerpoint/2010/main" val="3464424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571472" y="2071678"/>
            <a:ext cx="8072061" cy="255454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s-ES" sz="80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Seguimos la próxima clase</a:t>
            </a:r>
            <a:endParaRPr lang="es-ES" sz="8000" b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4231374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38581" y="0"/>
            <a:ext cx="8229600" cy="850106"/>
          </a:xfrm>
        </p:spPr>
        <p:txBody>
          <a:bodyPr/>
          <a:lstStyle/>
          <a:p>
            <a:r>
              <a:rPr lang="es-ES" dirty="0"/>
              <a:t>¿Qué es la luz?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46856" y="764704"/>
            <a:ext cx="8229600" cy="1872208"/>
          </a:xfrm>
        </p:spPr>
        <p:txBody>
          <a:bodyPr>
            <a:normAutofit/>
          </a:bodyPr>
          <a:lstStyle/>
          <a:p>
            <a:r>
              <a:rPr lang="es-ES" sz="2400" dirty="0"/>
              <a:t>Es una radiación electromagnética</a:t>
            </a:r>
          </a:p>
          <a:p>
            <a:r>
              <a:rPr lang="es-ES" sz="2400" dirty="0"/>
              <a:t>Quiere decir que posee una naturaleza dual</a:t>
            </a:r>
          </a:p>
          <a:p>
            <a:r>
              <a:rPr lang="es-ES" sz="2400" dirty="0"/>
              <a:t>Está conformada por un campo eléctrico y otro magnético, alternados y perpendiculares entre sí:</a:t>
            </a:r>
          </a:p>
        </p:txBody>
      </p:sp>
      <p:pic>
        <p:nvPicPr>
          <p:cNvPr id="5" name="4 Imagen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1885" y="2492896"/>
            <a:ext cx="3855720" cy="2042160"/>
          </a:xfrm>
          <a:prstGeom prst="rect">
            <a:avLst/>
          </a:prstGeom>
          <a:noFill/>
        </p:spPr>
      </p:pic>
      <p:sp>
        <p:nvSpPr>
          <p:cNvPr id="6" name="5 CuadroTexto"/>
          <p:cNvSpPr txBox="1"/>
          <p:nvPr/>
        </p:nvSpPr>
        <p:spPr>
          <a:xfrm>
            <a:off x="218129" y="4553529"/>
            <a:ext cx="819062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es-ES" sz="2400" dirty="0"/>
              <a:t>A fines del siglo XIX Maxwell demostró que ambos campos se generaban mutuamente y, por consiguiente, no necesitaban de un medio de propagación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s-ES" sz="2400" dirty="0"/>
              <a:t>Actualmente se le atribuye una naturaleza dual, aceptándose que en ciertos fenómenos se comporta como onda y en otros, como partícula (fotón)</a:t>
            </a:r>
          </a:p>
          <a:p>
            <a:pPr marL="342900" indent="-342900">
              <a:buFont typeface="Arial" pitchFamily="34" charset="0"/>
              <a:buChar char="•"/>
            </a:pPr>
            <a:endParaRPr lang="es-ES" sz="2400" dirty="0"/>
          </a:p>
        </p:txBody>
      </p:sp>
      <p:sp>
        <p:nvSpPr>
          <p:cNvPr id="7" name="6 CuadroTexto"/>
          <p:cNvSpPr txBox="1"/>
          <p:nvPr/>
        </p:nvSpPr>
        <p:spPr>
          <a:xfrm>
            <a:off x="4487605" y="2503731"/>
            <a:ext cx="4209176" cy="18312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Bef>
                <a:spcPts val="600"/>
              </a:spcBef>
              <a:buFont typeface="Arial" pitchFamily="34" charset="0"/>
              <a:buChar char="•"/>
            </a:pPr>
            <a:r>
              <a:rPr lang="es-ES" dirty="0">
                <a:sym typeface="Symbol"/>
              </a:rPr>
              <a:t>(longitud de onda)= distancia entre dos picos o valles. Se expresa en metros o múltiplos o submúltiplos de estos.</a:t>
            </a:r>
          </a:p>
          <a:p>
            <a:pPr marL="285750" indent="-285750">
              <a:spcBef>
                <a:spcPts val="600"/>
              </a:spcBef>
              <a:buFont typeface="Arial" pitchFamily="34" charset="0"/>
              <a:buChar char="•"/>
            </a:pPr>
            <a:r>
              <a:rPr lang="es-ES" dirty="0">
                <a:sym typeface="Symbol"/>
              </a:rPr>
              <a:t> (frecuencia)= ciclos por unidad de tiempo. Se mide en Hertz (Hz) o 1/s (ciclo/segundo)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9633363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95536" y="26186"/>
            <a:ext cx="8229600" cy="864096"/>
          </a:xfrm>
        </p:spPr>
        <p:txBody>
          <a:bodyPr>
            <a:normAutofit/>
          </a:bodyPr>
          <a:lstStyle/>
          <a:p>
            <a:r>
              <a:rPr lang="es-ES" sz="3200" dirty="0"/>
              <a:t>Características de la radiación electromagnética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2 Marcador de contenido"/>
              <p:cNvSpPr>
                <a:spLocks noGrp="1"/>
              </p:cNvSpPr>
              <p:nvPr>
                <p:ph idx="1"/>
              </p:nvPr>
            </p:nvSpPr>
            <p:spPr>
              <a:xfrm>
                <a:off x="467544" y="836712"/>
                <a:ext cx="8229600" cy="5688632"/>
              </a:xfrm>
            </p:spPr>
            <p:txBody>
              <a:bodyPr>
                <a:noAutofit/>
              </a:bodyPr>
              <a:lstStyle/>
              <a:p>
                <a:r>
                  <a:rPr lang="es-ES" sz="2400" dirty="0"/>
                  <a:t>La energía de una radiación viene dada por: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sz="2400" b="0" i="1" smtClean="0">
                          <a:latin typeface="Cambria Math"/>
                        </a:rPr>
                        <m:t>𝐸</m:t>
                      </m:r>
                      <m:r>
                        <a:rPr lang="es-ES" sz="2400" b="0" i="1" smtClean="0">
                          <a:latin typeface="Cambria Math"/>
                        </a:rPr>
                        <m:t>=</m:t>
                      </m:r>
                      <m:r>
                        <a:rPr lang="es-ES" sz="2400" b="0" i="1" smtClean="0">
                          <a:latin typeface="Cambria Math"/>
                        </a:rPr>
                        <m:t>h</m:t>
                      </m:r>
                      <m:r>
                        <a:rPr lang="es-ES" sz="2400" b="0" i="1" smtClean="0">
                          <a:latin typeface="Cambria Math"/>
                          <a:ea typeface="Cambria Math"/>
                        </a:rPr>
                        <m:t>×</m:t>
                      </m:r>
                      <m:r>
                        <a:rPr lang="es-ES" sz="2400" b="0" i="1" smtClean="0">
                          <a:latin typeface="Cambria Math"/>
                          <a:ea typeface="Cambria Math"/>
                          <a:sym typeface="Symbol"/>
                        </a:rPr>
                        <m:t></m:t>
                      </m:r>
                    </m:oMath>
                  </m:oMathPara>
                </a14:m>
                <a:endParaRPr lang="es-ES" sz="2400" dirty="0"/>
              </a:p>
              <a:p>
                <a:r>
                  <a:rPr lang="es-ES" sz="2400" dirty="0"/>
                  <a:t>Dado que </a:t>
                </a:r>
                <a14:m>
                  <m:oMath xmlns:m="http://schemas.openxmlformats.org/officeDocument/2006/math">
                    <m:r>
                      <a:rPr lang="es-AR" sz="2400" b="0" i="1" smtClean="0">
                        <a:latin typeface="Cambria Math"/>
                      </a:rPr>
                      <m:t>𝐶</m:t>
                    </m:r>
                    <m:r>
                      <a:rPr lang="es-AR" sz="2400" b="0" i="1" smtClean="0">
                        <a:latin typeface="Cambria Math"/>
                      </a:rPr>
                      <m:t>=</m:t>
                    </m:r>
                    <m:r>
                      <m:rPr>
                        <m:sty m:val="p"/>
                      </m:rPr>
                      <a:rPr lang="el-GR" sz="2400" b="0" i="1" smtClean="0">
                        <a:latin typeface="Cambria Math"/>
                      </a:rPr>
                      <m:t>λ</m:t>
                    </m:r>
                    <m:r>
                      <a:rPr lang="el-GR" sz="2400" b="0" i="1" smtClean="0">
                        <a:latin typeface="Cambria Math"/>
                        <a:ea typeface="Cambria Math"/>
                      </a:rPr>
                      <m:t>×</m:t>
                    </m:r>
                    <m:r>
                      <a:rPr lang="el-GR" sz="2400" i="1">
                        <a:latin typeface="Cambria Math"/>
                        <a:ea typeface="Cambria Math"/>
                        <a:sym typeface="Symbol"/>
                      </a:rPr>
                      <m:t></m:t>
                    </m:r>
                  </m:oMath>
                </a14:m>
                <a:r>
                  <a:rPr lang="es-ES" sz="2400" dirty="0"/>
                  <a:t>, entonces </a:t>
                </a:r>
                <a14:m>
                  <m:oMath xmlns:m="http://schemas.openxmlformats.org/officeDocument/2006/math">
                    <m:r>
                      <a:rPr lang="es-ES" sz="2400" b="0" i="1" smtClean="0">
                        <a:latin typeface="Cambria Math"/>
                      </a:rPr>
                      <m:t>𝐸</m:t>
                    </m:r>
                    <m:r>
                      <a:rPr lang="es-ES" sz="2400" b="0" i="1" smtClean="0">
                        <a:latin typeface="Cambria Math"/>
                      </a:rPr>
                      <m:t>=</m:t>
                    </m:r>
                    <m:r>
                      <a:rPr lang="es-ES" sz="2400" b="0" i="1" smtClean="0">
                        <a:latin typeface="Cambria Math"/>
                      </a:rPr>
                      <m:t>h</m:t>
                    </m:r>
                    <m:r>
                      <a:rPr lang="es-ES" sz="2400" b="0" i="1" smtClean="0">
                        <a:latin typeface="Cambria Math"/>
                        <a:ea typeface="Cambria Math"/>
                      </a:rPr>
                      <m:t>×</m:t>
                    </m:r>
                    <m:f>
                      <m:fPr>
                        <m:ctrlPr>
                          <a:rPr lang="es-ES" sz="2400" b="0" i="1" smtClean="0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fPr>
                      <m:num>
                        <m:r>
                          <a:rPr lang="es-ES" sz="2400" b="0" i="1" smtClean="0">
                            <a:latin typeface="Cambria Math"/>
                            <a:ea typeface="Cambria Math"/>
                          </a:rPr>
                          <m:t>𝐶</m:t>
                        </m:r>
                      </m:num>
                      <m:den>
                        <m:r>
                          <a:rPr lang="es-ES" sz="2400" b="0" i="1" smtClean="0">
                            <a:latin typeface="Cambria Math"/>
                            <a:ea typeface="Cambria Math"/>
                            <a:sym typeface="Symbol"/>
                          </a:rPr>
                          <m:t></m:t>
                        </m:r>
                      </m:den>
                    </m:f>
                  </m:oMath>
                </a14:m>
                <a:endParaRPr lang="es-ES" sz="2400" dirty="0"/>
              </a:p>
              <a:p>
                <a:r>
                  <a:rPr lang="es-ES" sz="2400" dirty="0"/>
                  <a:t>Se asume que </a:t>
                </a:r>
                <a:r>
                  <a:rPr lang="es-ES" sz="2400" i="1" dirty="0">
                    <a:latin typeface="Cambria Math" pitchFamily="18" charset="0"/>
                    <a:ea typeface="Cambria Math" pitchFamily="18" charset="0"/>
                  </a:rPr>
                  <a:t>E</a:t>
                </a:r>
                <a:r>
                  <a:rPr lang="es-ES" sz="2400" dirty="0"/>
                  <a:t> es la energía de un fotón de luz de longitud </a:t>
                </a:r>
                <a:r>
                  <a:rPr lang="es-ES" sz="2400" dirty="0">
                    <a:sym typeface="Symbol"/>
                  </a:rPr>
                  <a:t></a:t>
                </a:r>
                <a:endParaRPr lang="es-ES" sz="2400" dirty="0"/>
              </a:p>
              <a:p>
                <a:r>
                  <a:rPr lang="es-ES" sz="2400" dirty="0"/>
                  <a:t>Se desprende que a mayor longitud de onda, menor es la energía de la misma.</a:t>
                </a:r>
              </a:p>
              <a:p>
                <a:r>
                  <a:rPr lang="es-ES" sz="2400" dirty="0"/>
                  <a:t>La movilización de electrones a nivel molecular requiere de energías relativamente altas o, longitudes de onda cortas</a:t>
                </a:r>
              </a:p>
              <a:p>
                <a:r>
                  <a:rPr lang="es-ES" sz="2400" dirty="0">
                    <a:sym typeface="Symbol"/>
                  </a:rPr>
                  <a:t> menores a 10</a:t>
                </a:r>
                <a:r>
                  <a:rPr lang="es-ES" sz="2400" baseline="30000" dirty="0">
                    <a:sym typeface="Symbol"/>
                  </a:rPr>
                  <a:t>-7</a:t>
                </a:r>
                <a:r>
                  <a:rPr lang="es-ES" sz="2400" dirty="0">
                    <a:sym typeface="Symbol"/>
                  </a:rPr>
                  <a:t> m poseen suficiente energía como para remover un electrón de su orbital y por eso se las denomina </a:t>
                </a:r>
                <a:r>
                  <a:rPr lang="es-ES" sz="2400" b="1" i="1" dirty="0">
                    <a:sym typeface="Symbol"/>
                  </a:rPr>
                  <a:t>ionizantes</a:t>
                </a:r>
                <a:endParaRPr lang="es-ES" sz="2400" b="1" i="1" dirty="0"/>
              </a:p>
              <a:p>
                <a:r>
                  <a:rPr lang="es-ES" sz="2400" dirty="0"/>
                  <a:t>La luz visible comprende una porción muy pequeña del espectro electromagnético, entre 7 y 4 x 10</a:t>
                </a:r>
                <a:r>
                  <a:rPr lang="es-ES" sz="2400" baseline="30000" dirty="0"/>
                  <a:t>-7</a:t>
                </a:r>
                <a:r>
                  <a:rPr lang="es-ES" sz="2400" dirty="0"/>
                  <a:t> m</a:t>
                </a:r>
              </a:p>
              <a:p>
                <a:endParaRPr lang="es-ES" sz="2400" dirty="0"/>
              </a:p>
            </p:txBody>
          </p:sp>
        </mc:Choice>
        <mc:Fallback xmlns="">
          <p:sp>
            <p:nvSpPr>
              <p:cNvPr id="3" name="2 Marcador de contenido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67544" y="836712"/>
                <a:ext cx="8229600" cy="5688632"/>
              </a:xfrm>
              <a:blipFill rotWithShape="1">
                <a:blip r:embed="rId2"/>
                <a:stretch>
                  <a:fillRect l="-1037" t="-857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25201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29600" cy="720080"/>
          </a:xfrm>
        </p:spPr>
        <p:txBody>
          <a:bodyPr>
            <a:normAutofit/>
          </a:bodyPr>
          <a:lstStyle/>
          <a:p>
            <a:r>
              <a:rPr lang="es-ES" sz="3200" dirty="0"/>
              <a:t>Espectro electromagnético</a:t>
            </a:r>
          </a:p>
        </p:txBody>
      </p:sp>
      <p:pic>
        <p:nvPicPr>
          <p:cNvPr id="6" name="5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908720"/>
            <a:ext cx="7920880" cy="56848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71766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2442" y="-39472"/>
            <a:ext cx="8229600" cy="778098"/>
          </a:xfrm>
        </p:spPr>
        <p:txBody>
          <a:bodyPr>
            <a:normAutofit/>
          </a:bodyPr>
          <a:lstStyle/>
          <a:p>
            <a:pPr algn="l"/>
            <a:r>
              <a:rPr lang="es-ES" sz="3200" dirty="0"/>
              <a:t>¿Por qué la materia absorbe luz?</a:t>
            </a:r>
          </a:p>
        </p:txBody>
      </p:sp>
      <p:sp>
        <p:nvSpPr>
          <p:cNvPr id="4" name="3 CuadroTexto"/>
          <p:cNvSpPr txBox="1"/>
          <p:nvPr/>
        </p:nvSpPr>
        <p:spPr>
          <a:xfrm>
            <a:off x="492442" y="3534051"/>
            <a:ext cx="8496764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s-ES" dirty="0"/>
              <a:t>Para que un electrón pase de un nivel fundamental  a otro excitado,  necesita absorber un fotón de luz de energía </a:t>
            </a:r>
            <a:r>
              <a:rPr lang="es-ES" dirty="0">
                <a:sym typeface="Symbol"/>
              </a:rPr>
              <a:t></a:t>
            </a:r>
            <a:r>
              <a:rPr lang="es-ES" i="1" dirty="0">
                <a:sym typeface="Symbol"/>
              </a:rPr>
              <a:t>E</a:t>
            </a:r>
            <a:endParaRPr lang="es-ES" i="1" dirty="0"/>
          </a:p>
          <a:p>
            <a:pPr marL="285750" indent="-285750">
              <a:buFont typeface="Arial" pitchFamily="34" charset="0"/>
              <a:buChar char="•"/>
            </a:pPr>
            <a:r>
              <a:rPr lang="es-ES" dirty="0"/>
              <a:t>El electrón permanece en ese estado excitado por un breve tiempo, hasta que consigue disipar esa energía en exceso, regresando así al estado fundamental.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s-ES" dirty="0"/>
              <a:t>Esa disipación de energía se da de dos maneras: </a:t>
            </a:r>
            <a:r>
              <a:rPr lang="es-ES" b="1" i="1" dirty="0"/>
              <a:t>no radiante </a:t>
            </a:r>
            <a:r>
              <a:rPr lang="es-ES" dirty="0"/>
              <a:t>y </a:t>
            </a:r>
            <a:r>
              <a:rPr lang="es-ES" b="1" i="1" dirty="0"/>
              <a:t>radiante</a:t>
            </a:r>
            <a:r>
              <a:rPr lang="es-ES" dirty="0"/>
              <a:t>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s-ES" dirty="0"/>
              <a:t>La primera tiene lugar por una serie de colisiones con otras moléculas, en donde la energía de excitación se transforma en energía cinética.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s-ES" dirty="0"/>
              <a:t>La forma radiante da lugar a los fenómenos de </a:t>
            </a:r>
            <a:r>
              <a:rPr lang="es-ES" b="1" i="1" dirty="0"/>
              <a:t>fosforescencia</a:t>
            </a:r>
            <a:r>
              <a:rPr lang="es-ES" dirty="0"/>
              <a:t> y </a:t>
            </a:r>
            <a:r>
              <a:rPr lang="es-ES" b="1" i="1" dirty="0"/>
              <a:t>fluorescencia</a:t>
            </a:r>
            <a:r>
              <a:rPr lang="es-ES" dirty="0"/>
              <a:t> que veremos luego.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6 CuadroTexto"/>
              <p:cNvSpPr txBox="1"/>
              <p:nvPr/>
            </p:nvSpPr>
            <p:spPr>
              <a:xfrm>
                <a:off x="2050813" y="1592834"/>
                <a:ext cx="4839978" cy="396006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s-ES" i="1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∆</m:t>
                    </m:r>
                    <m:r>
                      <a:rPr lang="es-ES" b="0" i="1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𝐸</m:t>
                    </m:r>
                    <m:r>
                      <a:rPr lang="es-ES" b="0" i="1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=</m:t>
                    </m:r>
                    <m:sSub>
                      <m:sSubPr>
                        <m:ctrlPr>
                          <a:rPr lang="es-E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bPr>
                      <m:e>
                        <m:r>
                          <a:rPr lang="es-ES" b="0" i="1" smtClean="0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</a:rPr>
                          <m:t>𝐸</m:t>
                        </m:r>
                      </m:e>
                      <m:sub>
                        <m:r>
                          <a:rPr lang="es-ES" b="0" i="1" smtClean="0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</a:rPr>
                          <m:t>(</m:t>
                        </m:r>
                        <m:r>
                          <a:rPr lang="es-ES" b="0" i="1" smtClean="0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</a:rPr>
                          <m:t>𝑒𝑠𝑡</m:t>
                        </m:r>
                        <m:r>
                          <a:rPr lang="es-ES" b="0" i="1" smtClean="0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</a:rPr>
                          <m:t>. </m:t>
                        </m:r>
                        <m:r>
                          <a:rPr lang="es-ES" b="0" i="1" smtClean="0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</a:rPr>
                          <m:t>𝑒𝑥𝑖𝑡𝑎𝑑𝑜</m:t>
                        </m:r>
                        <m:r>
                          <a:rPr lang="es-ES" b="0" i="1" smtClean="0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</a:rPr>
                          <m:t>)</m:t>
                        </m:r>
                      </m:sub>
                    </m:sSub>
                    <m:r>
                      <a:rPr lang="es-ES" b="0" i="0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−</m:t>
                    </m:r>
                    <m:sSub>
                      <m:sSubPr>
                        <m:ctrlPr>
                          <a:rPr lang="es-E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bPr>
                      <m:e>
                        <m:r>
                          <a:rPr lang="es-ES" b="0" i="1" smtClean="0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</a:rPr>
                          <m:t>𝐸</m:t>
                        </m:r>
                      </m:e>
                      <m:sub>
                        <m:r>
                          <a:rPr lang="es-ES" b="0" i="1" smtClean="0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</a:rPr>
                          <m:t>(</m:t>
                        </m:r>
                        <m:r>
                          <a:rPr lang="es-ES" b="0" i="1" smtClean="0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</a:rPr>
                          <m:t>𝑒𝑠𝑡</m:t>
                        </m:r>
                        <m:r>
                          <a:rPr lang="es-ES" b="0" i="1" smtClean="0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</a:rPr>
                          <m:t>. </m:t>
                        </m:r>
                        <m:r>
                          <a:rPr lang="es-ES" b="0" i="1" smtClean="0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</a:rPr>
                          <m:t>𝑓𝑢𝑛𝑑𝑎𝑚𝑒𝑛𝑡𝑎𝑙</m:t>
                        </m:r>
                        <m:r>
                          <a:rPr lang="es-ES" b="0" i="1" smtClean="0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</a:rPr>
                          <m:t>)</m:t>
                        </m:r>
                      </m:sub>
                    </m:sSub>
                    <m:r>
                      <a:rPr lang="es-ES" i="1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=</m:t>
                    </m:r>
                    <m:r>
                      <a:rPr lang="es-ES" i="1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h</m:t>
                    </m:r>
                    <m:r>
                      <a:rPr lang="es-ES" i="1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×</m:t>
                    </m:r>
                  </m:oMath>
                </a14:m>
                <a:r>
                  <a:rPr lang="es-ES" dirty="0">
                    <a:solidFill>
                      <a:schemeClr val="tx1"/>
                    </a:solidFill>
                    <a:sym typeface="Symbol" panose="05050102010706020507" pitchFamily="18" charset="2"/>
                  </a:rPr>
                  <a:t> </a:t>
                </a:r>
                <a:endParaRPr lang="es-ES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7" name="6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50813" y="1592834"/>
                <a:ext cx="4839978" cy="396006"/>
              </a:xfrm>
              <a:prstGeom prst="rect">
                <a:avLst/>
              </a:prstGeom>
              <a:blipFill>
                <a:blip r:embed="rId2"/>
                <a:stretch>
                  <a:fillRect t="-9231" b="-15385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9" name="8 Conector recto de flecha"/>
          <p:cNvCxnSpPr/>
          <p:nvPr/>
        </p:nvCxnSpPr>
        <p:spPr>
          <a:xfrm flipV="1">
            <a:off x="971600" y="548680"/>
            <a:ext cx="0" cy="288032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11 Conector recto de flecha"/>
          <p:cNvCxnSpPr/>
          <p:nvPr/>
        </p:nvCxnSpPr>
        <p:spPr>
          <a:xfrm>
            <a:off x="971600" y="3429000"/>
            <a:ext cx="3159968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13 Conector recto"/>
          <p:cNvCxnSpPr/>
          <p:nvPr/>
        </p:nvCxnSpPr>
        <p:spPr>
          <a:xfrm>
            <a:off x="1403648" y="2492896"/>
            <a:ext cx="1224136" cy="0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15 Conector recto"/>
          <p:cNvCxnSpPr/>
          <p:nvPr/>
        </p:nvCxnSpPr>
        <p:spPr>
          <a:xfrm>
            <a:off x="1403648" y="1124744"/>
            <a:ext cx="1224136" cy="0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16 Conector recto de flecha"/>
          <p:cNvCxnSpPr/>
          <p:nvPr/>
        </p:nvCxnSpPr>
        <p:spPr>
          <a:xfrm flipV="1">
            <a:off x="2015716" y="1124744"/>
            <a:ext cx="0" cy="1368152"/>
          </a:xfrm>
          <a:prstGeom prst="straightConnector1">
            <a:avLst/>
          </a:prstGeom>
          <a:ln w="28575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17 CuadroTexto"/>
          <p:cNvSpPr txBox="1"/>
          <p:nvPr/>
        </p:nvSpPr>
        <p:spPr>
          <a:xfrm>
            <a:off x="2703911" y="2322162"/>
            <a:ext cx="3015569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s-ES" dirty="0"/>
              <a:t>Nivel electrónico fundamental</a:t>
            </a:r>
          </a:p>
        </p:txBody>
      </p:sp>
      <p:sp>
        <p:nvSpPr>
          <p:cNvPr id="20" name="19 CuadroTexto"/>
          <p:cNvSpPr txBox="1"/>
          <p:nvPr/>
        </p:nvSpPr>
        <p:spPr>
          <a:xfrm>
            <a:off x="2703911" y="940078"/>
            <a:ext cx="2597058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s-ES" dirty="0"/>
              <a:t>Nivel electrónico excitado</a:t>
            </a:r>
          </a:p>
        </p:txBody>
      </p:sp>
    </p:spTree>
    <p:extLst>
      <p:ext uri="{BB962C8B-B14F-4D97-AF65-F5344CB8AC3E}">
        <p14:creationId xmlns:p14="http://schemas.microsoft.com/office/powerpoint/2010/main" val="35893863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00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0"/>
                            </p:stCondLst>
                            <p:childTnLst>
                              <p:par>
                                <p:cTn id="20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7000"/>
                            </p:stCondLst>
                            <p:childTnLst>
                              <p:par>
                                <p:cTn id="24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2000"/>
                            </p:stCondLst>
                            <p:childTnLst>
                              <p:par>
                                <p:cTn id="39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8" grpId="0" animBg="1"/>
      <p:bldP spid="2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3982" y="1341630"/>
            <a:ext cx="5089811" cy="33653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5 CuadroTexto"/>
          <p:cNvSpPr txBox="1"/>
          <p:nvPr/>
        </p:nvSpPr>
        <p:spPr>
          <a:xfrm>
            <a:off x="179512" y="116632"/>
            <a:ext cx="885698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s-ES" sz="2400" dirty="0"/>
              <a:t>Las moléculas </a:t>
            </a:r>
            <a:r>
              <a:rPr lang="es-ES" sz="2400" dirty="0" err="1"/>
              <a:t>poliatómicas</a:t>
            </a:r>
            <a:r>
              <a:rPr lang="es-ES" sz="2400" dirty="0"/>
              <a:t> presentan numerosos niveles energéticos, tanto en el estado fundamental, como en el excitado, ilustrados en la siguiente figura: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713982" y="4725786"/>
            <a:ext cx="763284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s-ES" sz="2400" dirty="0"/>
              <a:t>La absorción de luz no ocurre a una única frecuencia sino a una multiplicidad de ellas.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s-ES" sz="2400" dirty="0"/>
              <a:t> Como resultado de esto, no existe una única longitud de onda de absorción, sino que se observan </a:t>
            </a:r>
            <a:r>
              <a:rPr lang="es-ES" sz="2400" b="1" i="1" dirty="0"/>
              <a:t>bandas  de absorción</a:t>
            </a:r>
            <a:r>
              <a:rPr lang="es-ES" sz="2400" dirty="0"/>
              <a:t>.</a:t>
            </a:r>
          </a:p>
        </p:txBody>
      </p:sp>
      <p:sp>
        <p:nvSpPr>
          <p:cNvPr id="12" name="11 Cerrar llave"/>
          <p:cNvSpPr/>
          <p:nvPr/>
        </p:nvSpPr>
        <p:spPr>
          <a:xfrm>
            <a:off x="6391203" y="1530078"/>
            <a:ext cx="648072" cy="3176945"/>
          </a:xfrm>
          <a:prstGeom prst="rightBrac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3" name="12 Cerrar llave"/>
          <p:cNvSpPr/>
          <p:nvPr/>
        </p:nvSpPr>
        <p:spPr>
          <a:xfrm>
            <a:off x="5626931" y="3552438"/>
            <a:ext cx="648072" cy="1154585"/>
          </a:xfrm>
          <a:prstGeom prst="rightBrac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4" name="13 CuadroTexto"/>
          <p:cNvSpPr txBox="1"/>
          <p:nvPr/>
        </p:nvSpPr>
        <p:spPr>
          <a:xfrm rot="16200000">
            <a:off x="6014953" y="2887717"/>
            <a:ext cx="26941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400" dirty="0"/>
              <a:t>Visible - Ultravioleta</a:t>
            </a:r>
          </a:p>
        </p:txBody>
      </p:sp>
      <p:sp>
        <p:nvSpPr>
          <p:cNvPr id="15" name="14 CuadroTexto"/>
          <p:cNvSpPr txBox="1"/>
          <p:nvPr/>
        </p:nvSpPr>
        <p:spPr>
          <a:xfrm rot="16200000">
            <a:off x="5810805" y="3808803"/>
            <a:ext cx="137229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400" dirty="0"/>
              <a:t>Infrarrojo</a:t>
            </a:r>
          </a:p>
        </p:txBody>
      </p:sp>
    </p:spTree>
    <p:extLst>
      <p:ext uri="{BB962C8B-B14F-4D97-AF65-F5344CB8AC3E}">
        <p14:creationId xmlns:p14="http://schemas.microsoft.com/office/powerpoint/2010/main" val="1200540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4000"/>
                            </p:stCondLst>
                            <p:childTnLst>
                              <p:par>
                                <p:cTn id="2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6000"/>
                            </p:stCondLst>
                            <p:childTnLst>
                              <p:par>
                                <p:cTn id="2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  <p:bldP spid="14" grpId="0"/>
      <p:bldP spid="1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>
            <a:extLst>
              <a:ext uri="{FF2B5EF4-FFF2-40B4-BE49-F238E27FC236}">
                <a16:creationId xmlns:a16="http://schemas.microsoft.com/office/drawing/2014/main" id="{1ABF8BF7-588F-4995-AD38-EC1C69B65AC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3104" y="1163570"/>
            <a:ext cx="8517792" cy="4248472"/>
          </a:xfrm>
          <a:prstGeom prst="rect">
            <a:avLst/>
          </a:prstGeom>
        </p:spPr>
      </p:pic>
      <p:cxnSp>
        <p:nvCxnSpPr>
          <p:cNvPr id="6" name="25 Conector recto de flecha">
            <a:extLst>
              <a:ext uri="{FF2B5EF4-FFF2-40B4-BE49-F238E27FC236}">
                <a16:creationId xmlns:a16="http://schemas.microsoft.com/office/drawing/2014/main" id="{13431D33-BC24-4B1B-B7B7-F5EDC3C3DE99}"/>
              </a:ext>
            </a:extLst>
          </p:cNvPr>
          <p:cNvCxnSpPr>
            <a:cxnSpLocks/>
          </p:cNvCxnSpPr>
          <p:nvPr/>
        </p:nvCxnSpPr>
        <p:spPr>
          <a:xfrm>
            <a:off x="1475656" y="4223734"/>
            <a:ext cx="0" cy="538941"/>
          </a:xfrm>
          <a:prstGeom prst="straightConnector1">
            <a:avLst/>
          </a:prstGeom>
          <a:ln w="57150">
            <a:solidFill>
              <a:schemeClr val="bg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Forma libre: forma 25">
            <a:extLst>
              <a:ext uri="{FF2B5EF4-FFF2-40B4-BE49-F238E27FC236}">
                <a16:creationId xmlns:a16="http://schemas.microsoft.com/office/drawing/2014/main" id="{C11BC382-040C-45E8-A050-218C8B32D046}"/>
              </a:ext>
            </a:extLst>
          </p:cNvPr>
          <p:cNvSpPr/>
          <p:nvPr/>
        </p:nvSpPr>
        <p:spPr>
          <a:xfrm>
            <a:off x="1531665" y="2779577"/>
            <a:ext cx="2665225" cy="794790"/>
          </a:xfrm>
          <a:custGeom>
            <a:avLst/>
            <a:gdLst>
              <a:gd name="connsiteX0" fmla="*/ 0 w 4023360"/>
              <a:gd name="connsiteY0" fmla="*/ 717474 h 794790"/>
              <a:gd name="connsiteX1" fmla="*/ 393895 w 4023360"/>
              <a:gd name="connsiteY1" fmla="*/ 731542 h 794790"/>
              <a:gd name="connsiteX2" fmla="*/ 717452 w 4023360"/>
              <a:gd name="connsiteY2" fmla="*/ 28157 h 794790"/>
              <a:gd name="connsiteX3" fmla="*/ 1083212 w 4023360"/>
              <a:gd name="connsiteY3" fmla="*/ 745610 h 794790"/>
              <a:gd name="connsiteX4" fmla="*/ 1434904 w 4023360"/>
              <a:gd name="connsiteY4" fmla="*/ 14090 h 794790"/>
              <a:gd name="connsiteX5" fmla="*/ 1786597 w 4023360"/>
              <a:gd name="connsiteY5" fmla="*/ 745610 h 794790"/>
              <a:gd name="connsiteX6" fmla="*/ 2166424 w 4023360"/>
              <a:gd name="connsiteY6" fmla="*/ 28157 h 794790"/>
              <a:gd name="connsiteX7" fmla="*/ 2518117 w 4023360"/>
              <a:gd name="connsiteY7" fmla="*/ 773745 h 794790"/>
              <a:gd name="connsiteX8" fmla="*/ 2883877 w 4023360"/>
              <a:gd name="connsiteY8" fmla="*/ 22 h 794790"/>
              <a:gd name="connsiteX9" fmla="*/ 3249637 w 4023360"/>
              <a:gd name="connsiteY9" fmla="*/ 745610 h 794790"/>
              <a:gd name="connsiteX10" fmla="*/ 3587261 w 4023360"/>
              <a:gd name="connsiteY10" fmla="*/ 28157 h 794790"/>
              <a:gd name="connsiteX11" fmla="*/ 3784209 w 4023360"/>
              <a:gd name="connsiteY11" fmla="*/ 436120 h 794790"/>
              <a:gd name="connsiteX12" fmla="*/ 4023360 w 4023360"/>
              <a:gd name="connsiteY12" fmla="*/ 492391 h 7947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4023360" h="794790">
                <a:moveTo>
                  <a:pt x="0" y="717474"/>
                </a:moveTo>
                <a:cubicBezTo>
                  <a:pt x="137160" y="781951"/>
                  <a:pt x="274320" y="846428"/>
                  <a:pt x="393895" y="731542"/>
                </a:cubicBezTo>
                <a:cubicBezTo>
                  <a:pt x="513470" y="616656"/>
                  <a:pt x="602566" y="25812"/>
                  <a:pt x="717452" y="28157"/>
                </a:cubicBezTo>
                <a:cubicBezTo>
                  <a:pt x="832338" y="30502"/>
                  <a:pt x="963637" y="747955"/>
                  <a:pt x="1083212" y="745610"/>
                </a:cubicBezTo>
                <a:cubicBezTo>
                  <a:pt x="1202787" y="743266"/>
                  <a:pt x="1317673" y="14090"/>
                  <a:pt x="1434904" y="14090"/>
                </a:cubicBezTo>
                <a:cubicBezTo>
                  <a:pt x="1552135" y="14090"/>
                  <a:pt x="1664677" y="743266"/>
                  <a:pt x="1786597" y="745610"/>
                </a:cubicBezTo>
                <a:cubicBezTo>
                  <a:pt x="1908517" y="747954"/>
                  <a:pt x="2044504" y="23468"/>
                  <a:pt x="2166424" y="28157"/>
                </a:cubicBezTo>
                <a:cubicBezTo>
                  <a:pt x="2288344" y="32846"/>
                  <a:pt x="2398542" y="778434"/>
                  <a:pt x="2518117" y="773745"/>
                </a:cubicBezTo>
                <a:cubicBezTo>
                  <a:pt x="2637692" y="769056"/>
                  <a:pt x="2761957" y="4711"/>
                  <a:pt x="2883877" y="22"/>
                </a:cubicBezTo>
                <a:cubicBezTo>
                  <a:pt x="3005797" y="-4667"/>
                  <a:pt x="3132406" y="740921"/>
                  <a:pt x="3249637" y="745610"/>
                </a:cubicBezTo>
                <a:cubicBezTo>
                  <a:pt x="3366868" y="750299"/>
                  <a:pt x="3498166" y="79739"/>
                  <a:pt x="3587261" y="28157"/>
                </a:cubicBezTo>
                <a:cubicBezTo>
                  <a:pt x="3676356" y="-23425"/>
                  <a:pt x="3711526" y="358748"/>
                  <a:pt x="3784209" y="436120"/>
                </a:cubicBezTo>
                <a:cubicBezTo>
                  <a:pt x="3856892" y="513492"/>
                  <a:pt x="3940126" y="502941"/>
                  <a:pt x="4023360" y="492391"/>
                </a:cubicBezTo>
              </a:path>
            </a:pathLst>
          </a:custGeom>
          <a:noFill/>
          <a:ln w="28575">
            <a:solidFill>
              <a:srgbClr val="0070C0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cxnSp>
        <p:nvCxnSpPr>
          <p:cNvPr id="27" name="25 Conector recto de flecha">
            <a:extLst>
              <a:ext uri="{FF2B5EF4-FFF2-40B4-BE49-F238E27FC236}">
                <a16:creationId xmlns:a16="http://schemas.microsoft.com/office/drawing/2014/main" id="{07865014-C9EA-49AF-A8C4-A18D3969303A}"/>
              </a:ext>
            </a:extLst>
          </p:cNvPr>
          <p:cNvCxnSpPr>
            <a:cxnSpLocks/>
          </p:cNvCxnSpPr>
          <p:nvPr/>
        </p:nvCxnSpPr>
        <p:spPr>
          <a:xfrm flipV="1">
            <a:off x="1475656" y="4096256"/>
            <a:ext cx="0" cy="544001"/>
          </a:xfrm>
          <a:prstGeom prst="straightConnector1">
            <a:avLst/>
          </a:prstGeom>
          <a:ln w="57150">
            <a:solidFill>
              <a:schemeClr val="bg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1 Título">
            <a:extLst>
              <a:ext uri="{FF2B5EF4-FFF2-40B4-BE49-F238E27FC236}">
                <a16:creationId xmlns:a16="http://schemas.microsoft.com/office/drawing/2014/main" id="{67CBD448-9EE0-4912-A691-280407B787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2007" y="72728"/>
            <a:ext cx="8229600" cy="778098"/>
          </a:xfrm>
        </p:spPr>
        <p:txBody>
          <a:bodyPr>
            <a:normAutofit/>
          </a:bodyPr>
          <a:lstStyle/>
          <a:p>
            <a:r>
              <a:rPr lang="es-ES" sz="3200"/>
              <a:t>Absorción, Fluorescencia </a:t>
            </a:r>
            <a:r>
              <a:rPr lang="es-ES" sz="3200" dirty="0"/>
              <a:t>y Fosforescencia</a:t>
            </a:r>
          </a:p>
        </p:txBody>
      </p:sp>
      <p:sp>
        <p:nvSpPr>
          <p:cNvPr id="32" name="Globo: flecha hacia abajo 31">
            <a:extLst>
              <a:ext uri="{FF2B5EF4-FFF2-40B4-BE49-F238E27FC236}">
                <a16:creationId xmlns:a16="http://schemas.microsoft.com/office/drawing/2014/main" id="{41E3DF15-CA71-4E82-A7A9-1A2A4DF2D9C4}"/>
              </a:ext>
            </a:extLst>
          </p:cNvPr>
          <p:cNvSpPr/>
          <p:nvPr/>
        </p:nvSpPr>
        <p:spPr>
          <a:xfrm>
            <a:off x="364635" y="575724"/>
            <a:ext cx="2222041" cy="862948"/>
          </a:xfrm>
          <a:prstGeom prst="downArrowCallout">
            <a:avLst>
              <a:gd name="adj1" fmla="val 114643"/>
              <a:gd name="adj2" fmla="val 79159"/>
              <a:gd name="adj3" fmla="val 25000"/>
              <a:gd name="adj4" fmla="val 6497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/>
              <a:t>Absorción normal conserva el spin</a:t>
            </a:r>
            <a:endParaRPr lang="es-AR"/>
          </a:p>
        </p:txBody>
      </p:sp>
      <p:sp>
        <p:nvSpPr>
          <p:cNvPr id="35" name="Globo: flecha hacia abajo 34">
            <a:extLst>
              <a:ext uri="{FF2B5EF4-FFF2-40B4-BE49-F238E27FC236}">
                <a16:creationId xmlns:a16="http://schemas.microsoft.com/office/drawing/2014/main" id="{58CD9BA1-0ADB-44FC-9356-163E225FB696}"/>
              </a:ext>
            </a:extLst>
          </p:cNvPr>
          <p:cNvSpPr/>
          <p:nvPr/>
        </p:nvSpPr>
        <p:spPr>
          <a:xfrm rot="1115036">
            <a:off x="899592" y="850826"/>
            <a:ext cx="1911492" cy="862948"/>
          </a:xfrm>
          <a:prstGeom prst="downArrowCallout">
            <a:avLst>
              <a:gd name="adj1" fmla="val 114643"/>
              <a:gd name="adj2" fmla="val 79159"/>
              <a:gd name="adj3" fmla="val 25000"/>
              <a:gd name="adj4" fmla="val 6497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s-ES" sz="1400"/>
              <a:t>La promoción a triplete es de muy baja probabilidad</a:t>
            </a:r>
            <a:endParaRPr lang="es-ES" sz="1400" dirty="0"/>
          </a:p>
        </p:txBody>
      </p:sp>
      <p:cxnSp>
        <p:nvCxnSpPr>
          <p:cNvPr id="36" name="25 Conector recto de flecha">
            <a:extLst>
              <a:ext uri="{FF2B5EF4-FFF2-40B4-BE49-F238E27FC236}">
                <a16:creationId xmlns:a16="http://schemas.microsoft.com/office/drawing/2014/main" id="{46715DF8-B30D-4A8E-993C-E2A2EE426631}"/>
              </a:ext>
            </a:extLst>
          </p:cNvPr>
          <p:cNvCxnSpPr>
            <a:cxnSpLocks/>
          </p:cNvCxnSpPr>
          <p:nvPr/>
        </p:nvCxnSpPr>
        <p:spPr>
          <a:xfrm flipV="1">
            <a:off x="1691680" y="4096256"/>
            <a:ext cx="0" cy="587094"/>
          </a:xfrm>
          <a:prstGeom prst="straightConnector1">
            <a:avLst/>
          </a:prstGeom>
          <a:ln w="57150">
            <a:solidFill>
              <a:schemeClr val="bg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25 Conector recto de flecha">
            <a:extLst>
              <a:ext uri="{FF2B5EF4-FFF2-40B4-BE49-F238E27FC236}">
                <a16:creationId xmlns:a16="http://schemas.microsoft.com/office/drawing/2014/main" id="{E9C7A9E1-9E77-4BFE-8CA3-CE6D67DE8F9A}"/>
              </a:ext>
            </a:extLst>
          </p:cNvPr>
          <p:cNvCxnSpPr>
            <a:cxnSpLocks/>
          </p:cNvCxnSpPr>
          <p:nvPr/>
        </p:nvCxnSpPr>
        <p:spPr>
          <a:xfrm>
            <a:off x="1475656" y="1456926"/>
            <a:ext cx="0" cy="538941"/>
          </a:xfrm>
          <a:prstGeom prst="straightConnector1">
            <a:avLst/>
          </a:prstGeom>
          <a:ln w="57150">
            <a:solidFill>
              <a:schemeClr val="bg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Forma libre: forma 44">
            <a:extLst>
              <a:ext uri="{FF2B5EF4-FFF2-40B4-BE49-F238E27FC236}">
                <a16:creationId xmlns:a16="http://schemas.microsoft.com/office/drawing/2014/main" id="{9572DEF2-4552-463D-8429-8F36F39D63F7}"/>
              </a:ext>
            </a:extLst>
          </p:cNvPr>
          <p:cNvSpPr/>
          <p:nvPr/>
        </p:nvSpPr>
        <p:spPr>
          <a:xfrm>
            <a:off x="3661265" y="3630667"/>
            <a:ext cx="2516254" cy="574598"/>
          </a:xfrm>
          <a:custGeom>
            <a:avLst/>
            <a:gdLst>
              <a:gd name="connsiteX0" fmla="*/ 0 w 4023360"/>
              <a:gd name="connsiteY0" fmla="*/ 717474 h 794790"/>
              <a:gd name="connsiteX1" fmla="*/ 393895 w 4023360"/>
              <a:gd name="connsiteY1" fmla="*/ 731542 h 794790"/>
              <a:gd name="connsiteX2" fmla="*/ 717452 w 4023360"/>
              <a:gd name="connsiteY2" fmla="*/ 28157 h 794790"/>
              <a:gd name="connsiteX3" fmla="*/ 1083212 w 4023360"/>
              <a:gd name="connsiteY3" fmla="*/ 745610 h 794790"/>
              <a:gd name="connsiteX4" fmla="*/ 1434904 w 4023360"/>
              <a:gd name="connsiteY4" fmla="*/ 14090 h 794790"/>
              <a:gd name="connsiteX5" fmla="*/ 1786597 w 4023360"/>
              <a:gd name="connsiteY5" fmla="*/ 745610 h 794790"/>
              <a:gd name="connsiteX6" fmla="*/ 2166424 w 4023360"/>
              <a:gd name="connsiteY6" fmla="*/ 28157 h 794790"/>
              <a:gd name="connsiteX7" fmla="*/ 2518117 w 4023360"/>
              <a:gd name="connsiteY7" fmla="*/ 773745 h 794790"/>
              <a:gd name="connsiteX8" fmla="*/ 2883877 w 4023360"/>
              <a:gd name="connsiteY8" fmla="*/ 22 h 794790"/>
              <a:gd name="connsiteX9" fmla="*/ 3249637 w 4023360"/>
              <a:gd name="connsiteY9" fmla="*/ 745610 h 794790"/>
              <a:gd name="connsiteX10" fmla="*/ 3587261 w 4023360"/>
              <a:gd name="connsiteY10" fmla="*/ 28157 h 794790"/>
              <a:gd name="connsiteX11" fmla="*/ 3784209 w 4023360"/>
              <a:gd name="connsiteY11" fmla="*/ 436120 h 794790"/>
              <a:gd name="connsiteX12" fmla="*/ 4023360 w 4023360"/>
              <a:gd name="connsiteY12" fmla="*/ 492391 h 794790"/>
              <a:gd name="connsiteX0" fmla="*/ 0 w 3629465"/>
              <a:gd name="connsiteY0" fmla="*/ 731542 h 773766"/>
              <a:gd name="connsiteX1" fmla="*/ 323557 w 3629465"/>
              <a:gd name="connsiteY1" fmla="*/ 28157 h 773766"/>
              <a:gd name="connsiteX2" fmla="*/ 689317 w 3629465"/>
              <a:gd name="connsiteY2" fmla="*/ 745610 h 773766"/>
              <a:gd name="connsiteX3" fmla="*/ 1041009 w 3629465"/>
              <a:gd name="connsiteY3" fmla="*/ 14090 h 773766"/>
              <a:gd name="connsiteX4" fmla="*/ 1392702 w 3629465"/>
              <a:gd name="connsiteY4" fmla="*/ 745610 h 773766"/>
              <a:gd name="connsiteX5" fmla="*/ 1772529 w 3629465"/>
              <a:gd name="connsiteY5" fmla="*/ 28157 h 773766"/>
              <a:gd name="connsiteX6" fmla="*/ 2124222 w 3629465"/>
              <a:gd name="connsiteY6" fmla="*/ 773745 h 773766"/>
              <a:gd name="connsiteX7" fmla="*/ 2489982 w 3629465"/>
              <a:gd name="connsiteY7" fmla="*/ 22 h 773766"/>
              <a:gd name="connsiteX8" fmla="*/ 2855742 w 3629465"/>
              <a:gd name="connsiteY8" fmla="*/ 745610 h 773766"/>
              <a:gd name="connsiteX9" fmla="*/ 3193366 w 3629465"/>
              <a:gd name="connsiteY9" fmla="*/ 28157 h 773766"/>
              <a:gd name="connsiteX10" fmla="*/ 3390314 w 3629465"/>
              <a:gd name="connsiteY10" fmla="*/ 436120 h 773766"/>
              <a:gd name="connsiteX11" fmla="*/ 3629465 w 3629465"/>
              <a:gd name="connsiteY11" fmla="*/ 492391 h 773766"/>
              <a:gd name="connsiteX0" fmla="*/ 0 w 3305908"/>
              <a:gd name="connsiteY0" fmla="*/ 28157 h 773767"/>
              <a:gd name="connsiteX1" fmla="*/ 365760 w 3305908"/>
              <a:gd name="connsiteY1" fmla="*/ 745610 h 773767"/>
              <a:gd name="connsiteX2" fmla="*/ 717452 w 3305908"/>
              <a:gd name="connsiteY2" fmla="*/ 14090 h 773767"/>
              <a:gd name="connsiteX3" fmla="*/ 1069145 w 3305908"/>
              <a:gd name="connsiteY3" fmla="*/ 745610 h 773767"/>
              <a:gd name="connsiteX4" fmla="*/ 1448972 w 3305908"/>
              <a:gd name="connsiteY4" fmla="*/ 28157 h 773767"/>
              <a:gd name="connsiteX5" fmla="*/ 1800665 w 3305908"/>
              <a:gd name="connsiteY5" fmla="*/ 773745 h 773767"/>
              <a:gd name="connsiteX6" fmla="*/ 2166425 w 3305908"/>
              <a:gd name="connsiteY6" fmla="*/ 22 h 773767"/>
              <a:gd name="connsiteX7" fmla="*/ 2532185 w 3305908"/>
              <a:gd name="connsiteY7" fmla="*/ 745610 h 773767"/>
              <a:gd name="connsiteX8" fmla="*/ 2869809 w 3305908"/>
              <a:gd name="connsiteY8" fmla="*/ 28157 h 773767"/>
              <a:gd name="connsiteX9" fmla="*/ 3066757 w 3305908"/>
              <a:gd name="connsiteY9" fmla="*/ 436120 h 773767"/>
              <a:gd name="connsiteX10" fmla="*/ 3305908 w 3305908"/>
              <a:gd name="connsiteY10" fmla="*/ 492391 h 773767"/>
              <a:gd name="connsiteX0" fmla="*/ 0 w 2940148"/>
              <a:gd name="connsiteY0" fmla="*/ 745610 h 773767"/>
              <a:gd name="connsiteX1" fmla="*/ 351692 w 2940148"/>
              <a:gd name="connsiteY1" fmla="*/ 14090 h 773767"/>
              <a:gd name="connsiteX2" fmla="*/ 703385 w 2940148"/>
              <a:gd name="connsiteY2" fmla="*/ 745610 h 773767"/>
              <a:gd name="connsiteX3" fmla="*/ 1083212 w 2940148"/>
              <a:gd name="connsiteY3" fmla="*/ 28157 h 773767"/>
              <a:gd name="connsiteX4" fmla="*/ 1434905 w 2940148"/>
              <a:gd name="connsiteY4" fmla="*/ 773745 h 773767"/>
              <a:gd name="connsiteX5" fmla="*/ 1800665 w 2940148"/>
              <a:gd name="connsiteY5" fmla="*/ 22 h 773767"/>
              <a:gd name="connsiteX6" fmla="*/ 2166425 w 2940148"/>
              <a:gd name="connsiteY6" fmla="*/ 745610 h 773767"/>
              <a:gd name="connsiteX7" fmla="*/ 2504049 w 2940148"/>
              <a:gd name="connsiteY7" fmla="*/ 28157 h 773767"/>
              <a:gd name="connsiteX8" fmla="*/ 2700997 w 2940148"/>
              <a:gd name="connsiteY8" fmla="*/ 436120 h 773767"/>
              <a:gd name="connsiteX9" fmla="*/ 2940148 w 2940148"/>
              <a:gd name="connsiteY9" fmla="*/ 492391 h 773767"/>
              <a:gd name="connsiteX0" fmla="*/ 0 w 2588456"/>
              <a:gd name="connsiteY0" fmla="*/ 14090 h 773767"/>
              <a:gd name="connsiteX1" fmla="*/ 351693 w 2588456"/>
              <a:gd name="connsiteY1" fmla="*/ 745610 h 773767"/>
              <a:gd name="connsiteX2" fmla="*/ 731520 w 2588456"/>
              <a:gd name="connsiteY2" fmla="*/ 28157 h 773767"/>
              <a:gd name="connsiteX3" fmla="*/ 1083213 w 2588456"/>
              <a:gd name="connsiteY3" fmla="*/ 773745 h 773767"/>
              <a:gd name="connsiteX4" fmla="*/ 1448973 w 2588456"/>
              <a:gd name="connsiteY4" fmla="*/ 22 h 773767"/>
              <a:gd name="connsiteX5" fmla="*/ 1814733 w 2588456"/>
              <a:gd name="connsiteY5" fmla="*/ 745610 h 773767"/>
              <a:gd name="connsiteX6" fmla="*/ 2152357 w 2588456"/>
              <a:gd name="connsiteY6" fmla="*/ 28157 h 773767"/>
              <a:gd name="connsiteX7" fmla="*/ 2349305 w 2588456"/>
              <a:gd name="connsiteY7" fmla="*/ 436120 h 773767"/>
              <a:gd name="connsiteX8" fmla="*/ 2588456 w 2588456"/>
              <a:gd name="connsiteY8" fmla="*/ 492391 h 7737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588456" h="773767">
                <a:moveTo>
                  <a:pt x="0" y="14090"/>
                </a:moveTo>
                <a:cubicBezTo>
                  <a:pt x="117231" y="14090"/>
                  <a:pt x="229773" y="743266"/>
                  <a:pt x="351693" y="745610"/>
                </a:cubicBezTo>
                <a:cubicBezTo>
                  <a:pt x="473613" y="747954"/>
                  <a:pt x="609600" y="23468"/>
                  <a:pt x="731520" y="28157"/>
                </a:cubicBezTo>
                <a:cubicBezTo>
                  <a:pt x="853440" y="32846"/>
                  <a:pt x="963638" y="778434"/>
                  <a:pt x="1083213" y="773745"/>
                </a:cubicBezTo>
                <a:cubicBezTo>
                  <a:pt x="1202788" y="769056"/>
                  <a:pt x="1327053" y="4711"/>
                  <a:pt x="1448973" y="22"/>
                </a:cubicBezTo>
                <a:cubicBezTo>
                  <a:pt x="1570893" y="-4667"/>
                  <a:pt x="1697502" y="740921"/>
                  <a:pt x="1814733" y="745610"/>
                </a:cubicBezTo>
                <a:cubicBezTo>
                  <a:pt x="1931964" y="750299"/>
                  <a:pt x="2063262" y="79739"/>
                  <a:pt x="2152357" y="28157"/>
                </a:cubicBezTo>
                <a:cubicBezTo>
                  <a:pt x="2241452" y="-23425"/>
                  <a:pt x="2276622" y="358748"/>
                  <a:pt x="2349305" y="436120"/>
                </a:cubicBezTo>
                <a:cubicBezTo>
                  <a:pt x="2421988" y="513492"/>
                  <a:pt x="2505222" y="502941"/>
                  <a:pt x="2588456" y="492391"/>
                </a:cubicBezTo>
              </a:path>
            </a:pathLst>
          </a:custGeom>
          <a:noFill/>
          <a:ln w="28575">
            <a:solidFill>
              <a:srgbClr val="00B050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50" name="Globo: flecha hacia abajo 49">
            <a:extLst>
              <a:ext uri="{FF2B5EF4-FFF2-40B4-BE49-F238E27FC236}">
                <a16:creationId xmlns:a16="http://schemas.microsoft.com/office/drawing/2014/main" id="{A1ED27A9-777A-464E-BA8A-063F9AE2069E}"/>
              </a:ext>
            </a:extLst>
          </p:cNvPr>
          <p:cNvSpPr/>
          <p:nvPr/>
        </p:nvSpPr>
        <p:spPr>
          <a:xfrm rot="815197">
            <a:off x="3180831" y="1014371"/>
            <a:ext cx="1970088" cy="862948"/>
          </a:xfrm>
          <a:prstGeom prst="downArrowCallout">
            <a:avLst>
              <a:gd name="adj1" fmla="val 114643"/>
              <a:gd name="adj2" fmla="val 79159"/>
              <a:gd name="adj3" fmla="val 25000"/>
              <a:gd name="adj4" fmla="val 6497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/>
              <a:t>Disipa energía vibracional</a:t>
            </a:r>
            <a:endParaRPr lang="es-AR"/>
          </a:p>
        </p:txBody>
      </p:sp>
      <p:sp>
        <p:nvSpPr>
          <p:cNvPr id="52" name="Globo: flecha hacia arriba 51">
            <a:extLst>
              <a:ext uri="{FF2B5EF4-FFF2-40B4-BE49-F238E27FC236}">
                <a16:creationId xmlns:a16="http://schemas.microsoft.com/office/drawing/2014/main" id="{F4946D49-5B19-47B4-BBBD-17ECA6A93D0D}"/>
              </a:ext>
            </a:extLst>
          </p:cNvPr>
          <p:cNvSpPr/>
          <p:nvPr/>
        </p:nvSpPr>
        <p:spPr>
          <a:xfrm>
            <a:off x="3671908" y="4034490"/>
            <a:ext cx="1800184" cy="1268280"/>
          </a:xfrm>
          <a:prstGeom prst="upArrowCallout">
            <a:avLst>
              <a:gd name="adj1" fmla="val 67179"/>
              <a:gd name="adj2" fmla="val 51713"/>
              <a:gd name="adj3" fmla="val 25000"/>
              <a:gd name="adj4" fmla="val 6497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AR"/>
              <a:t>Radiación Fluorescente de &lt; E (&gt; </a:t>
            </a:r>
            <a:r>
              <a:rPr lang="es-AR">
                <a:sym typeface="Symbol" panose="05050102010706020507" pitchFamily="18" charset="2"/>
              </a:rPr>
              <a:t>)</a:t>
            </a:r>
            <a:endParaRPr lang="es-AR"/>
          </a:p>
        </p:txBody>
      </p:sp>
      <p:cxnSp>
        <p:nvCxnSpPr>
          <p:cNvPr id="53" name="25 Conector recto de flecha">
            <a:extLst>
              <a:ext uri="{FF2B5EF4-FFF2-40B4-BE49-F238E27FC236}">
                <a16:creationId xmlns:a16="http://schemas.microsoft.com/office/drawing/2014/main" id="{FFB6CCC0-BF56-4622-B38E-1163D3526BBF}"/>
              </a:ext>
            </a:extLst>
          </p:cNvPr>
          <p:cNvCxnSpPr>
            <a:cxnSpLocks/>
          </p:cNvCxnSpPr>
          <p:nvPr/>
        </p:nvCxnSpPr>
        <p:spPr>
          <a:xfrm>
            <a:off x="3563888" y="2194295"/>
            <a:ext cx="0" cy="538941"/>
          </a:xfrm>
          <a:prstGeom prst="straightConnector1">
            <a:avLst/>
          </a:prstGeom>
          <a:ln w="57150">
            <a:solidFill>
              <a:schemeClr val="bg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25 Conector recto de flecha">
            <a:extLst>
              <a:ext uri="{FF2B5EF4-FFF2-40B4-BE49-F238E27FC236}">
                <a16:creationId xmlns:a16="http://schemas.microsoft.com/office/drawing/2014/main" id="{49FC3130-1A07-4399-A5C2-18B566ED0037}"/>
              </a:ext>
            </a:extLst>
          </p:cNvPr>
          <p:cNvCxnSpPr>
            <a:cxnSpLocks/>
          </p:cNvCxnSpPr>
          <p:nvPr/>
        </p:nvCxnSpPr>
        <p:spPr>
          <a:xfrm flipV="1">
            <a:off x="3563888" y="2194295"/>
            <a:ext cx="0" cy="527021"/>
          </a:xfrm>
          <a:prstGeom prst="straightConnector1">
            <a:avLst/>
          </a:prstGeom>
          <a:ln w="57150">
            <a:solidFill>
              <a:schemeClr val="bg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25 Conector recto de flecha">
            <a:extLst>
              <a:ext uri="{FF2B5EF4-FFF2-40B4-BE49-F238E27FC236}">
                <a16:creationId xmlns:a16="http://schemas.microsoft.com/office/drawing/2014/main" id="{9BEFA9BA-BC9D-46EF-AF53-776A47ABD554}"/>
              </a:ext>
            </a:extLst>
          </p:cNvPr>
          <p:cNvCxnSpPr>
            <a:cxnSpLocks/>
          </p:cNvCxnSpPr>
          <p:nvPr/>
        </p:nvCxnSpPr>
        <p:spPr>
          <a:xfrm>
            <a:off x="7030712" y="2895626"/>
            <a:ext cx="0" cy="533374"/>
          </a:xfrm>
          <a:prstGeom prst="straightConnector1">
            <a:avLst/>
          </a:prstGeom>
          <a:ln w="57150">
            <a:solidFill>
              <a:schemeClr val="bg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Forma libre: forma 81">
            <a:extLst>
              <a:ext uri="{FF2B5EF4-FFF2-40B4-BE49-F238E27FC236}">
                <a16:creationId xmlns:a16="http://schemas.microsoft.com/office/drawing/2014/main" id="{E605DCA2-D2FF-4A6F-B8DA-2D095609781D}"/>
              </a:ext>
            </a:extLst>
          </p:cNvPr>
          <p:cNvSpPr/>
          <p:nvPr/>
        </p:nvSpPr>
        <p:spPr>
          <a:xfrm>
            <a:off x="6882945" y="3567350"/>
            <a:ext cx="2163973" cy="574582"/>
          </a:xfrm>
          <a:custGeom>
            <a:avLst/>
            <a:gdLst>
              <a:gd name="connsiteX0" fmla="*/ 0 w 4023360"/>
              <a:gd name="connsiteY0" fmla="*/ 717474 h 794790"/>
              <a:gd name="connsiteX1" fmla="*/ 393895 w 4023360"/>
              <a:gd name="connsiteY1" fmla="*/ 731542 h 794790"/>
              <a:gd name="connsiteX2" fmla="*/ 717452 w 4023360"/>
              <a:gd name="connsiteY2" fmla="*/ 28157 h 794790"/>
              <a:gd name="connsiteX3" fmla="*/ 1083212 w 4023360"/>
              <a:gd name="connsiteY3" fmla="*/ 745610 h 794790"/>
              <a:gd name="connsiteX4" fmla="*/ 1434904 w 4023360"/>
              <a:gd name="connsiteY4" fmla="*/ 14090 h 794790"/>
              <a:gd name="connsiteX5" fmla="*/ 1786597 w 4023360"/>
              <a:gd name="connsiteY5" fmla="*/ 745610 h 794790"/>
              <a:gd name="connsiteX6" fmla="*/ 2166424 w 4023360"/>
              <a:gd name="connsiteY6" fmla="*/ 28157 h 794790"/>
              <a:gd name="connsiteX7" fmla="*/ 2518117 w 4023360"/>
              <a:gd name="connsiteY7" fmla="*/ 773745 h 794790"/>
              <a:gd name="connsiteX8" fmla="*/ 2883877 w 4023360"/>
              <a:gd name="connsiteY8" fmla="*/ 22 h 794790"/>
              <a:gd name="connsiteX9" fmla="*/ 3249637 w 4023360"/>
              <a:gd name="connsiteY9" fmla="*/ 745610 h 794790"/>
              <a:gd name="connsiteX10" fmla="*/ 3587261 w 4023360"/>
              <a:gd name="connsiteY10" fmla="*/ 28157 h 794790"/>
              <a:gd name="connsiteX11" fmla="*/ 3784209 w 4023360"/>
              <a:gd name="connsiteY11" fmla="*/ 436120 h 794790"/>
              <a:gd name="connsiteX12" fmla="*/ 4023360 w 4023360"/>
              <a:gd name="connsiteY12" fmla="*/ 492391 h 794790"/>
              <a:gd name="connsiteX0" fmla="*/ 0 w 4023360"/>
              <a:gd name="connsiteY0" fmla="*/ 788838 h 866154"/>
              <a:gd name="connsiteX1" fmla="*/ 393895 w 4023360"/>
              <a:gd name="connsiteY1" fmla="*/ 802906 h 866154"/>
              <a:gd name="connsiteX2" fmla="*/ 717452 w 4023360"/>
              <a:gd name="connsiteY2" fmla="*/ 99521 h 866154"/>
              <a:gd name="connsiteX3" fmla="*/ 1083212 w 4023360"/>
              <a:gd name="connsiteY3" fmla="*/ 816974 h 866154"/>
              <a:gd name="connsiteX4" fmla="*/ 1434904 w 4023360"/>
              <a:gd name="connsiteY4" fmla="*/ 85454 h 866154"/>
              <a:gd name="connsiteX5" fmla="*/ 2166424 w 4023360"/>
              <a:gd name="connsiteY5" fmla="*/ 99521 h 866154"/>
              <a:gd name="connsiteX6" fmla="*/ 2518117 w 4023360"/>
              <a:gd name="connsiteY6" fmla="*/ 845109 h 866154"/>
              <a:gd name="connsiteX7" fmla="*/ 2883877 w 4023360"/>
              <a:gd name="connsiteY7" fmla="*/ 71386 h 866154"/>
              <a:gd name="connsiteX8" fmla="*/ 3249637 w 4023360"/>
              <a:gd name="connsiteY8" fmla="*/ 816974 h 866154"/>
              <a:gd name="connsiteX9" fmla="*/ 3587261 w 4023360"/>
              <a:gd name="connsiteY9" fmla="*/ 99521 h 866154"/>
              <a:gd name="connsiteX10" fmla="*/ 3784209 w 4023360"/>
              <a:gd name="connsiteY10" fmla="*/ 507484 h 866154"/>
              <a:gd name="connsiteX11" fmla="*/ 4023360 w 4023360"/>
              <a:gd name="connsiteY11" fmla="*/ 563755 h 866154"/>
              <a:gd name="connsiteX0" fmla="*/ 0 w 4023360"/>
              <a:gd name="connsiteY0" fmla="*/ 788838 h 845135"/>
              <a:gd name="connsiteX1" fmla="*/ 717452 w 4023360"/>
              <a:gd name="connsiteY1" fmla="*/ 99521 h 845135"/>
              <a:gd name="connsiteX2" fmla="*/ 1083212 w 4023360"/>
              <a:gd name="connsiteY2" fmla="*/ 816974 h 845135"/>
              <a:gd name="connsiteX3" fmla="*/ 1434904 w 4023360"/>
              <a:gd name="connsiteY3" fmla="*/ 85454 h 845135"/>
              <a:gd name="connsiteX4" fmla="*/ 2166424 w 4023360"/>
              <a:gd name="connsiteY4" fmla="*/ 99521 h 845135"/>
              <a:gd name="connsiteX5" fmla="*/ 2518117 w 4023360"/>
              <a:gd name="connsiteY5" fmla="*/ 845109 h 845135"/>
              <a:gd name="connsiteX6" fmla="*/ 2883877 w 4023360"/>
              <a:gd name="connsiteY6" fmla="*/ 71386 h 845135"/>
              <a:gd name="connsiteX7" fmla="*/ 3249637 w 4023360"/>
              <a:gd name="connsiteY7" fmla="*/ 816974 h 845135"/>
              <a:gd name="connsiteX8" fmla="*/ 3587261 w 4023360"/>
              <a:gd name="connsiteY8" fmla="*/ 99521 h 845135"/>
              <a:gd name="connsiteX9" fmla="*/ 3784209 w 4023360"/>
              <a:gd name="connsiteY9" fmla="*/ 507484 h 845135"/>
              <a:gd name="connsiteX10" fmla="*/ 4023360 w 4023360"/>
              <a:gd name="connsiteY10" fmla="*/ 563755 h 845135"/>
              <a:gd name="connsiteX0" fmla="*/ 0 w 4023360"/>
              <a:gd name="connsiteY0" fmla="*/ 788838 h 863718"/>
              <a:gd name="connsiteX1" fmla="*/ 1083212 w 4023360"/>
              <a:gd name="connsiteY1" fmla="*/ 816974 h 863718"/>
              <a:gd name="connsiteX2" fmla="*/ 1434904 w 4023360"/>
              <a:gd name="connsiteY2" fmla="*/ 85454 h 863718"/>
              <a:gd name="connsiteX3" fmla="*/ 2166424 w 4023360"/>
              <a:gd name="connsiteY3" fmla="*/ 99521 h 863718"/>
              <a:gd name="connsiteX4" fmla="*/ 2518117 w 4023360"/>
              <a:gd name="connsiteY4" fmla="*/ 845109 h 863718"/>
              <a:gd name="connsiteX5" fmla="*/ 2883877 w 4023360"/>
              <a:gd name="connsiteY5" fmla="*/ 71386 h 863718"/>
              <a:gd name="connsiteX6" fmla="*/ 3249637 w 4023360"/>
              <a:gd name="connsiteY6" fmla="*/ 816974 h 863718"/>
              <a:gd name="connsiteX7" fmla="*/ 3587261 w 4023360"/>
              <a:gd name="connsiteY7" fmla="*/ 99521 h 863718"/>
              <a:gd name="connsiteX8" fmla="*/ 3784209 w 4023360"/>
              <a:gd name="connsiteY8" fmla="*/ 507484 h 863718"/>
              <a:gd name="connsiteX9" fmla="*/ 4023360 w 4023360"/>
              <a:gd name="connsiteY9" fmla="*/ 563755 h 863718"/>
              <a:gd name="connsiteX0" fmla="*/ 0 w 2940148"/>
              <a:gd name="connsiteY0" fmla="*/ 816974 h 845135"/>
              <a:gd name="connsiteX1" fmla="*/ 351692 w 2940148"/>
              <a:gd name="connsiteY1" fmla="*/ 85454 h 845135"/>
              <a:gd name="connsiteX2" fmla="*/ 1083212 w 2940148"/>
              <a:gd name="connsiteY2" fmla="*/ 99521 h 845135"/>
              <a:gd name="connsiteX3" fmla="*/ 1434905 w 2940148"/>
              <a:gd name="connsiteY3" fmla="*/ 845109 h 845135"/>
              <a:gd name="connsiteX4" fmla="*/ 1800665 w 2940148"/>
              <a:gd name="connsiteY4" fmla="*/ 71386 h 845135"/>
              <a:gd name="connsiteX5" fmla="*/ 2166425 w 2940148"/>
              <a:gd name="connsiteY5" fmla="*/ 816974 h 845135"/>
              <a:gd name="connsiteX6" fmla="*/ 2504049 w 2940148"/>
              <a:gd name="connsiteY6" fmla="*/ 99521 h 845135"/>
              <a:gd name="connsiteX7" fmla="*/ 2700997 w 2940148"/>
              <a:gd name="connsiteY7" fmla="*/ 507484 h 845135"/>
              <a:gd name="connsiteX8" fmla="*/ 2940148 w 2940148"/>
              <a:gd name="connsiteY8" fmla="*/ 563755 h 845135"/>
              <a:gd name="connsiteX0" fmla="*/ 0 w 2588456"/>
              <a:gd name="connsiteY0" fmla="*/ 85454 h 845135"/>
              <a:gd name="connsiteX1" fmla="*/ 731520 w 2588456"/>
              <a:gd name="connsiteY1" fmla="*/ 99521 h 845135"/>
              <a:gd name="connsiteX2" fmla="*/ 1083213 w 2588456"/>
              <a:gd name="connsiteY2" fmla="*/ 845109 h 845135"/>
              <a:gd name="connsiteX3" fmla="*/ 1448973 w 2588456"/>
              <a:gd name="connsiteY3" fmla="*/ 71386 h 845135"/>
              <a:gd name="connsiteX4" fmla="*/ 1814733 w 2588456"/>
              <a:gd name="connsiteY4" fmla="*/ 816974 h 845135"/>
              <a:gd name="connsiteX5" fmla="*/ 2152357 w 2588456"/>
              <a:gd name="connsiteY5" fmla="*/ 99521 h 845135"/>
              <a:gd name="connsiteX6" fmla="*/ 2349305 w 2588456"/>
              <a:gd name="connsiteY6" fmla="*/ 507484 h 845135"/>
              <a:gd name="connsiteX7" fmla="*/ 2588456 w 2588456"/>
              <a:gd name="connsiteY7" fmla="*/ 563755 h 845135"/>
              <a:gd name="connsiteX0" fmla="*/ 0 w 1856936"/>
              <a:gd name="connsiteY0" fmla="*/ 28158 h 773772"/>
              <a:gd name="connsiteX1" fmla="*/ 351693 w 1856936"/>
              <a:gd name="connsiteY1" fmla="*/ 773746 h 773772"/>
              <a:gd name="connsiteX2" fmla="*/ 717453 w 1856936"/>
              <a:gd name="connsiteY2" fmla="*/ 23 h 773772"/>
              <a:gd name="connsiteX3" fmla="*/ 1083213 w 1856936"/>
              <a:gd name="connsiteY3" fmla="*/ 745611 h 773772"/>
              <a:gd name="connsiteX4" fmla="*/ 1420837 w 1856936"/>
              <a:gd name="connsiteY4" fmla="*/ 28158 h 773772"/>
              <a:gd name="connsiteX5" fmla="*/ 1617785 w 1856936"/>
              <a:gd name="connsiteY5" fmla="*/ 436121 h 773772"/>
              <a:gd name="connsiteX6" fmla="*/ 1856936 w 1856936"/>
              <a:gd name="connsiteY6" fmla="*/ 492392 h 773772"/>
              <a:gd name="connsiteX0" fmla="*/ 0 w 1505243"/>
              <a:gd name="connsiteY0" fmla="*/ 773746 h 773746"/>
              <a:gd name="connsiteX1" fmla="*/ 365760 w 1505243"/>
              <a:gd name="connsiteY1" fmla="*/ 23 h 773746"/>
              <a:gd name="connsiteX2" fmla="*/ 731520 w 1505243"/>
              <a:gd name="connsiteY2" fmla="*/ 745611 h 773746"/>
              <a:gd name="connsiteX3" fmla="*/ 1069144 w 1505243"/>
              <a:gd name="connsiteY3" fmla="*/ 28158 h 773746"/>
              <a:gd name="connsiteX4" fmla="*/ 1266092 w 1505243"/>
              <a:gd name="connsiteY4" fmla="*/ 436121 h 773746"/>
              <a:gd name="connsiteX5" fmla="*/ 1505243 w 1505243"/>
              <a:gd name="connsiteY5" fmla="*/ 492392 h 7737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505243" h="773746">
                <a:moveTo>
                  <a:pt x="0" y="773746"/>
                </a:moveTo>
                <a:cubicBezTo>
                  <a:pt x="119575" y="769057"/>
                  <a:pt x="243840" y="4712"/>
                  <a:pt x="365760" y="23"/>
                </a:cubicBezTo>
                <a:cubicBezTo>
                  <a:pt x="487680" y="-4666"/>
                  <a:pt x="614289" y="740922"/>
                  <a:pt x="731520" y="745611"/>
                </a:cubicBezTo>
                <a:cubicBezTo>
                  <a:pt x="848751" y="750300"/>
                  <a:pt x="980049" y="79740"/>
                  <a:pt x="1069144" y="28158"/>
                </a:cubicBezTo>
                <a:cubicBezTo>
                  <a:pt x="1158239" y="-23424"/>
                  <a:pt x="1193409" y="358749"/>
                  <a:pt x="1266092" y="436121"/>
                </a:cubicBezTo>
                <a:cubicBezTo>
                  <a:pt x="1338775" y="513493"/>
                  <a:pt x="1422009" y="502942"/>
                  <a:pt x="1505243" y="492392"/>
                </a:cubicBezTo>
              </a:path>
            </a:pathLst>
          </a:custGeom>
          <a:noFill/>
          <a:ln w="28575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83" name="Globo: flecha hacia arriba 82">
            <a:extLst>
              <a:ext uri="{FF2B5EF4-FFF2-40B4-BE49-F238E27FC236}">
                <a16:creationId xmlns:a16="http://schemas.microsoft.com/office/drawing/2014/main" id="{6CF97C22-E891-43BC-A502-9B313EE4CB54}"/>
              </a:ext>
            </a:extLst>
          </p:cNvPr>
          <p:cNvSpPr/>
          <p:nvPr/>
        </p:nvSpPr>
        <p:spPr>
          <a:xfrm>
            <a:off x="7257654" y="4173572"/>
            <a:ext cx="1800184" cy="1268280"/>
          </a:xfrm>
          <a:prstGeom prst="upArrowCallout">
            <a:avLst>
              <a:gd name="adj1" fmla="val 67179"/>
              <a:gd name="adj2" fmla="val 51713"/>
              <a:gd name="adj3" fmla="val 25000"/>
              <a:gd name="adj4" fmla="val 6497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AR"/>
              <a:t>Radiación Fosforescente de &lt;&lt; E (&gt;&gt; </a:t>
            </a:r>
            <a:r>
              <a:rPr lang="es-AR">
                <a:sym typeface="Symbol" panose="05050102010706020507" pitchFamily="18" charset="2"/>
              </a:rPr>
              <a:t>)</a:t>
            </a:r>
            <a:endParaRPr lang="es-AR"/>
          </a:p>
        </p:txBody>
      </p:sp>
      <p:sp>
        <p:nvSpPr>
          <p:cNvPr id="104" name="47 CuadroTexto">
            <a:extLst>
              <a:ext uri="{FF2B5EF4-FFF2-40B4-BE49-F238E27FC236}">
                <a16:creationId xmlns:a16="http://schemas.microsoft.com/office/drawing/2014/main" id="{72DFB165-58FA-43CB-B7A2-63305A793FB6}"/>
              </a:ext>
            </a:extLst>
          </p:cNvPr>
          <p:cNvSpPr txBox="1"/>
          <p:nvPr/>
        </p:nvSpPr>
        <p:spPr>
          <a:xfrm>
            <a:off x="114709" y="5575520"/>
            <a:ext cx="871618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s-ES" dirty="0"/>
              <a:t>La fluorescencia es posible si la relajación no radiante ((S</a:t>
            </a:r>
            <a:r>
              <a:rPr lang="es-ES" baseline="-25000" dirty="0"/>
              <a:t>2</a:t>
            </a:r>
            <a:r>
              <a:rPr lang="es-ES" dirty="0"/>
              <a:t> </a:t>
            </a:r>
            <a:r>
              <a:rPr lang="es-ES" dirty="0">
                <a:sym typeface="Wingdings" pitchFamily="2" charset="2"/>
              </a:rPr>
              <a:t> S</a:t>
            </a:r>
            <a:r>
              <a:rPr lang="es-ES" baseline="-25000" dirty="0">
                <a:sym typeface="Wingdings" pitchFamily="2" charset="2"/>
              </a:rPr>
              <a:t>0</a:t>
            </a:r>
            <a:r>
              <a:rPr lang="es-ES" dirty="0">
                <a:sym typeface="Wingdings" pitchFamily="2" charset="2"/>
              </a:rPr>
              <a:t>) </a:t>
            </a:r>
            <a:r>
              <a:rPr lang="es-ES" dirty="0"/>
              <a:t>es lenta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s-ES" dirty="0"/>
              <a:t>La </a:t>
            </a:r>
            <a:r>
              <a:rPr lang="es-ES" dirty="0">
                <a:sym typeface="Symbol"/>
              </a:rPr>
              <a:t> de la fluorescencia es menor que la de absorción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s-ES" dirty="0">
                <a:sym typeface="Symbol"/>
              </a:rPr>
              <a:t>La relajación de fluorescencia sucede en menos de 10</a:t>
            </a:r>
            <a:r>
              <a:rPr lang="es-ES" baseline="30000" dirty="0">
                <a:sym typeface="Symbol"/>
              </a:rPr>
              <a:t>-4</a:t>
            </a:r>
            <a:r>
              <a:rPr lang="es-ES" dirty="0">
                <a:sym typeface="Symbol"/>
              </a:rPr>
              <a:t>s.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s-ES" dirty="0">
                <a:sym typeface="Symbol"/>
              </a:rPr>
              <a:t>La relajación de fosforescencia es mucho más lenta: entre 10</a:t>
            </a:r>
            <a:r>
              <a:rPr lang="es-ES" baseline="30000" dirty="0">
                <a:sym typeface="Symbol"/>
              </a:rPr>
              <a:t>-4</a:t>
            </a:r>
            <a:r>
              <a:rPr lang="es-ES" dirty="0">
                <a:sym typeface="Symbol"/>
              </a:rPr>
              <a:t> y 10 s.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516339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-2.59259E-6 L 1.66667E-6 -0.40717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2037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path" presetSubtype="0" accel="33500" decel="335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-2.59259E-6 L 1.66667E-6 4.44444E-6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648"/>
                                    </p:animMotion>
                                  </p:childTnLst>
                                </p:cTn>
                              </p:par>
                              <p:par>
                                <p:cTn id="1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500"/>
                            </p:stCondLst>
                            <p:childTnLst>
                              <p:par>
                                <p:cTn id="23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4.44444E-6 L 1.66667E-6 -0.35741 " pathEditMode="relative" rAng="0" ptsTypes="AA">
                                      <p:cBhvr>
                                        <p:cTn id="32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787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000"/>
                            </p:stCondLst>
                            <p:childTnLst>
                              <p:par>
                                <p:cTn id="3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-3.7037E-7 L 0.22812 0.1081 " pathEditMode="relative" rAng="0" ptsTypes="AA">
                                      <p:cBhvr>
                                        <p:cTn id="49" dur="2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406" y="539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7.40741E-7 L 3.05556E-6 0.31065 " pathEditMode="relative" rAng="0" ptsTypes="AA">
                                      <p:cBhvr>
                                        <p:cTn id="61" dur="2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5532"/>
                                    </p:animMotion>
                                  </p:childTnLst>
                                </p:cTn>
                              </p:par>
                              <p:par>
                                <p:cTn id="6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17 0.00139 L 0.37986 0.09931 " pathEditMode="relative" rAng="0" ptsTypes="AA">
                                      <p:cBhvr>
                                        <p:cTn id="84" dur="2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993" y="4884"/>
                                    </p:animMotion>
                                  </p:childTnLst>
                                </p:cTn>
                              </p:par>
                              <p:par>
                                <p:cTn id="8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61111E-6 0.0206 L -3.61111E-6 0.25 " pathEditMode="relative" rAng="0" ptsTypes="AA">
                                      <p:cBhvr>
                                        <p:cTn id="98" dur="20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1458"/>
                                    </p:animMotion>
                                  </p:childTnLst>
                                </p:cTn>
                              </p:par>
                              <p:par>
                                <p:cTn id="9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1" dur="10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2000"/>
                            </p:stCondLst>
                            <p:childTnLst>
                              <p:par>
                                <p:cTn id="105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6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  <p:bldP spid="26" grpId="1" animBg="1"/>
      <p:bldP spid="32" grpId="0" animBg="1"/>
      <p:bldP spid="32" grpId="1" animBg="1"/>
      <p:bldP spid="35" grpId="0" animBg="1"/>
      <p:bldP spid="35" grpId="1" animBg="1"/>
      <p:bldP spid="45" grpId="0" animBg="1"/>
      <p:bldP spid="45" grpId="1" animBg="1"/>
      <p:bldP spid="50" grpId="0" animBg="1"/>
      <p:bldP spid="50" grpId="1" animBg="1"/>
      <p:bldP spid="52" grpId="0" animBg="1"/>
      <p:bldP spid="52" grpId="1" animBg="1"/>
      <p:bldP spid="82" grpId="0" animBg="1"/>
      <p:bldP spid="82" grpId="1" animBg="1"/>
      <p:bldP spid="83" grpId="0" animBg="1"/>
      <p:bldP spid="83" grpId="1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contenido"/>
          <p:cNvSpPr>
            <a:spLocks noGrp="1"/>
          </p:cNvSpPr>
          <p:nvPr>
            <p:ph idx="1"/>
          </p:nvPr>
        </p:nvSpPr>
        <p:spPr>
          <a:xfrm>
            <a:off x="342949" y="188640"/>
            <a:ext cx="8229600" cy="648072"/>
          </a:xfrm>
        </p:spPr>
        <p:txBody>
          <a:bodyPr/>
          <a:lstStyle/>
          <a:p>
            <a:r>
              <a:rPr lang="es-ES" dirty="0"/>
              <a:t>Absorción de la luz</a:t>
            </a:r>
          </a:p>
        </p:txBody>
      </p:sp>
      <p:pic>
        <p:nvPicPr>
          <p:cNvPr id="5" name="4 Imagen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0981" y="980727"/>
            <a:ext cx="2388705" cy="1584176"/>
          </a:xfrm>
          <a:prstGeom prst="rect">
            <a:avLst/>
          </a:prstGeom>
        </p:spPr>
      </p:pic>
      <p:pic>
        <p:nvPicPr>
          <p:cNvPr id="6" name="5 Imagen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3623" y="968115"/>
            <a:ext cx="2438400" cy="1653540"/>
          </a:xfrm>
          <a:prstGeom prst="rect">
            <a:avLst/>
          </a:prstGeom>
        </p:spPr>
      </p:pic>
      <p:sp>
        <p:nvSpPr>
          <p:cNvPr id="7" name="6 CuadroTexto"/>
          <p:cNvSpPr txBox="1"/>
          <p:nvPr/>
        </p:nvSpPr>
        <p:spPr>
          <a:xfrm>
            <a:off x="630981" y="2621655"/>
            <a:ext cx="553805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400" dirty="0"/>
              <a:t>El color que vemos es el que no se absorbe</a:t>
            </a:r>
          </a:p>
        </p:txBody>
      </p:sp>
      <p:sp>
        <p:nvSpPr>
          <p:cNvPr id="8" name="7 Elipse"/>
          <p:cNvSpPr/>
          <p:nvPr/>
        </p:nvSpPr>
        <p:spPr>
          <a:xfrm>
            <a:off x="3858747" y="1942871"/>
            <a:ext cx="1368152" cy="622031"/>
          </a:xfrm>
          <a:prstGeom prst="ellipse">
            <a:avLst/>
          </a:prstGeom>
          <a:noFill/>
          <a:ln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9" name="8 Elipse"/>
          <p:cNvSpPr/>
          <p:nvPr/>
        </p:nvSpPr>
        <p:spPr>
          <a:xfrm rot="19433535">
            <a:off x="4393869" y="1180098"/>
            <a:ext cx="1368152" cy="622031"/>
          </a:xfrm>
          <a:prstGeom prst="ellipse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" name="9 CuadroTexto"/>
          <p:cNvSpPr txBox="1"/>
          <p:nvPr/>
        </p:nvSpPr>
        <p:spPr>
          <a:xfrm>
            <a:off x="5745101" y="1948696"/>
            <a:ext cx="14216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Colores absorbidos</a:t>
            </a:r>
          </a:p>
        </p:txBody>
      </p:sp>
      <p:sp>
        <p:nvSpPr>
          <p:cNvPr id="11" name="10 CuadroTexto"/>
          <p:cNvSpPr txBox="1"/>
          <p:nvPr/>
        </p:nvSpPr>
        <p:spPr>
          <a:xfrm>
            <a:off x="5745101" y="1116572"/>
            <a:ext cx="11505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Colores  reflejados</a:t>
            </a:r>
          </a:p>
        </p:txBody>
      </p:sp>
      <p:sp>
        <p:nvSpPr>
          <p:cNvPr id="12" name="11 Flecha izquierda"/>
          <p:cNvSpPr/>
          <p:nvPr/>
        </p:nvSpPr>
        <p:spPr>
          <a:xfrm>
            <a:off x="5311501" y="2062168"/>
            <a:ext cx="433600" cy="419386"/>
          </a:xfrm>
          <a:prstGeom prst="lef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3" name="12 Flecha izquierda"/>
          <p:cNvSpPr/>
          <p:nvPr/>
        </p:nvSpPr>
        <p:spPr>
          <a:xfrm>
            <a:off x="5328423" y="1326004"/>
            <a:ext cx="433600" cy="419386"/>
          </a:xfrm>
          <a:prstGeom prst="lef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4" name="13 Cerrar llave"/>
          <p:cNvSpPr/>
          <p:nvPr/>
        </p:nvSpPr>
        <p:spPr>
          <a:xfrm>
            <a:off x="6771727" y="1116573"/>
            <a:ext cx="312966" cy="1578840"/>
          </a:xfrm>
          <a:prstGeom prst="rightBrace">
            <a:avLst>
              <a:gd name="adj1" fmla="val 8333"/>
              <a:gd name="adj2" fmla="val 50935"/>
            </a:avLst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5" name="14 CuadroTexto"/>
          <p:cNvSpPr txBox="1"/>
          <p:nvPr/>
        </p:nvSpPr>
        <p:spPr>
          <a:xfrm>
            <a:off x="7153493" y="836711"/>
            <a:ext cx="1763688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Tanto absorción como reflexión pueden ser parciales, constituyéndose así los distintos matices</a:t>
            </a:r>
          </a:p>
        </p:txBody>
      </p:sp>
      <p:sp>
        <p:nvSpPr>
          <p:cNvPr id="16" name="3 Marcador de contenido"/>
          <p:cNvSpPr txBox="1">
            <a:spLocks/>
          </p:cNvSpPr>
          <p:nvPr/>
        </p:nvSpPr>
        <p:spPr>
          <a:xfrm>
            <a:off x="428023" y="3083320"/>
            <a:ext cx="8229600" cy="6480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dirty="0"/>
              <a:t>Aspectos cuantitativos: la ley de Lambert-</a:t>
            </a:r>
            <a:r>
              <a:rPr lang="es-ES" dirty="0" err="1"/>
              <a:t>Beer</a:t>
            </a:r>
            <a:endParaRPr lang="es-ES" dirty="0"/>
          </a:p>
        </p:txBody>
      </p:sp>
      <p:pic>
        <p:nvPicPr>
          <p:cNvPr id="17" name="16 Imagen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997" y="3731392"/>
            <a:ext cx="2857500" cy="240030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8" name="17 CuadroTexto"/>
              <p:cNvSpPr txBox="1"/>
              <p:nvPr/>
            </p:nvSpPr>
            <p:spPr>
              <a:xfrm>
                <a:off x="3791172" y="3709847"/>
                <a:ext cx="5058434" cy="286232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ES" dirty="0">
                    <a:sym typeface="Symbol"/>
                  </a:rPr>
                  <a:t>La absorción se expresa como la absorbancia (A) y</a:t>
                </a:r>
                <a:r>
                  <a:rPr lang="es-ES" dirty="0"/>
                  <a:t> es proporcional a la concentración </a:t>
                </a:r>
                <a:r>
                  <a:rPr lang="es-ES" b="1" i="1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C</a:t>
                </a:r>
                <a:r>
                  <a:rPr lang="es-ES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 </a:t>
                </a:r>
                <a:r>
                  <a:rPr lang="es-ES" dirty="0"/>
                  <a:t>de la sustancia absorbente, del paso óptico </a:t>
                </a:r>
                <a:r>
                  <a:rPr lang="es-ES" b="1" i="1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l</a:t>
                </a:r>
                <a:r>
                  <a:rPr lang="es-ES" dirty="0"/>
                  <a:t> (distancia atravesada por el haz de luz). </a:t>
                </a:r>
                <a:r>
                  <a:rPr lang="es-ES" b="1" i="1" dirty="0">
                    <a:sym typeface="Symbol"/>
                  </a:rPr>
                  <a:t> </a:t>
                </a:r>
                <a:r>
                  <a:rPr lang="es-ES" dirty="0">
                    <a:sym typeface="Symbol"/>
                  </a:rPr>
                  <a:t>es la constante de proporcionalidad, y depende de la longitud de onda y de la naturaleza de la sustancia.  Cuando </a:t>
                </a:r>
                <a:r>
                  <a:rPr lang="es-ES" b="1" i="1" dirty="0">
                    <a:sym typeface="Symbol"/>
                  </a:rPr>
                  <a:t></a:t>
                </a:r>
                <a:r>
                  <a:rPr lang="es-ES" dirty="0">
                    <a:sym typeface="Symbol"/>
                  </a:rPr>
                  <a:t> está en función de la molaridad , se llama </a:t>
                </a:r>
                <a:r>
                  <a:rPr lang="es-ES" b="1" i="1" dirty="0">
                    <a:sym typeface="Symbol"/>
                  </a:rPr>
                  <a:t>coeficiente de extinción molar </a:t>
                </a:r>
                <a:r>
                  <a:rPr lang="es-ES" dirty="0">
                    <a:sym typeface="Symbol"/>
                  </a:rPr>
                  <a:t>y se simboliza </a:t>
                </a:r>
                <a:r>
                  <a:rPr lang="es-ES" b="1" i="1" dirty="0">
                    <a:sym typeface="Symbol"/>
                  </a:rPr>
                  <a:t>.  </a:t>
                </a:r>
                <a:r>
                  <a:rPr lang="es-ES" dirty="0">
                    <a:sym typeface="Symbol"/>
                  </a:rPr>
                  <a:t>Este coeficiente da cuenta de la intensidad  con que la especie absorbe.</a:t>
                </a:r>
              </a:p>
              <a:p>
                <a:r>
                  <a:rPr lang="es-ES" b="1" dirty="0">
                    <a:sym typeface="Symbol"/>
                  </a:rPr>
                  <a:t>Ley de </a:t>
                </a:r>
                <a:r>
                  <a:rPr lang="es-ES" b="1" dirty="0" err="1">
                    <a:sym typeface="Symbol"/>
                  </a:rPr>
                  <a:t>Beer</a:t>
                </a:r>
                <a:r>
                  <a:rPr lang="es-ES" dirty="0">
                    <a:sym typeface="Symbol"/>
                  </a:rPr>
                  <a:t>:</a:t>
                </a:r>
                <a14:m>
                  <m:oMath xmlns:m="http://schemas.openxmlformats.org/officeDocument/2006/math">
                    <m:r>
                      <a:rPr lang="es-ES" b="0" i="0" smtClean="0">
                        <a:latin typeface="Cambria Math"/>
                      </a:rPr>
                      <m:t> </m:t>
                    </m:r>
                    <m:r>
                      <a:rPr lang="es-ES" b="1" i="1" smtClean="0">
                        <a:latin typeface="Cambria Math"/>
                      </a:rPr>
                      <m:t>𝑨</m:t>
                    </m:r>
                    <m:r>
                      <a:rPr lang="es-ES" b="1" i="1" smtClean="0">
                        <a:latin typeface="Cambria Math"/>
                      </a:rPr>
                      <m:t>=</m:t>
                    </m:r>
                    <m:r>
                      <a:rPr lang="es-ES" b="1" i="1" smtClean="0">
                        <a:latin typeface="Cambria Math"/>
                        <a:ea typeface="Cambria Math"/>
                      </a:rPr>
                      <m:t>𝜺</m:t>
                    </m:r>
                    <m:r>
                      <a:rPr lang="es-ES" b="1" i="1" smtClean="0">
                        <a:latin typeface="Cambria Math"/>
                        <a:ea typeface="Cambria Math"/>
                      </a:rPr>
                      <m:t>×</m:t>
                    </m:r>
                    <m:r>
                      <a:rPr lang="es-ES" b="1" i="1" smtClean="0">
                        <a:latin typeface="Cambria Math"/>
                        <a:ea typeface="Cambria Math"/>
                      </a:rPr>
                      <m:t>𝒍</m:t>
                    </m:r>
                    <m:r>
                      <a:rPr lang="es-ES" b="1" i="1" smtClean="0">
                        <a:latin typeface="Cambria Math"/>
                        <a:ea typeface="Cambria Math"/>
                      </a:rPr>
                      <m:t>×</m:t>
                    </m:r>
                    <m:r>
                      <a:rPr lang="es-ES" b="1" i="1" smtClean="0">
                        <a:latin typeface="Cambria Math"/>
                        <a:ea typeface="Cambria Math"/>
                      </a:rPr>
                      <m:t>𝒄</m:t>
                    </m:r>
                  </m:oMath>
                </a14:m>
                <a:endParaRPr lang="es-ES" b="1" i="1" dirty="0"/>
              </a:p>
            </p:txBody>
          </p:sp>
        </mc:Choice>
        <mc:Fallback xmlns="">
          <p:sp>
            <p:nvSpPr>
              <p:cNvPr id="18" name="17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91172" y="3709847"/>
                <a:ext cx="5058434" cy="2862322"/>
              </a:xfrm>
              <a:prstGeom prst="rect">
                <a:avLst/>
              </a:prstGeom>
              <a:blipFill>
                <a:blip r:embed="rId6"/>
                <a:stretch>
                  <a:fillRect l="-1084" t="-1279" r="-1687" b="-2559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2341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0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000"/>
                            </p:stCondLst>
                            <p:childTnLst>
                              <p:par>
                                <p:cTn id="29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1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000"/>
                            </p:stCondLst>
                            <p:childTnLst>
                              <p:par>
                                <p:cTn id="3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000"/>
                            </p:stCondLst>
                            <p:childTnLst>
                              <p:par>
                                <p:cTn id="42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1000"/>
                            </p:stCondLst>
                            <p:childTnLst>
                              <p:par>
                                <p:cTn id="52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 animBg="1"/>
      <p:bldP spid="9" grpId="0" animBg="1"/>
      <p:bldP spid="10" grpId="0"/>
      <p:bldP spid="11" grpId="0"/>
      <p:bldP spid="12" grpId="0" animBg="1"/>
      <p:bldP spid="13" grpId="0" animBg="1"/>
      <p:bldP spid="14" grpId="0" animBg="1"/>
      <p:bldP spid="15" grpId="0"/>
      <p:bldP spid="16" grpId="0"/>
      <p:bldP spid="18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8439DF5-8907-4515-B055-EE996A7AAD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5536" y="159753"/>
            <a:ext cx="8136904" cy="631053"/>
          </a:xfrm>
        </p:spPr>
        <p:txBody>
          <a:bodyPr/>
          <a:lstStyle/>
          <a:p>
            <a:r>
              <a:rPr lang="es-AR" sz="3200"/>
              <a:t>Color observado y longitud de onda</a:t>
            </a:r>
          </a:p>
        </p:txBody>
      </p:sp>
      <p:grpSp>
        <p:nvGrpSpPr>
          <p:cNvPr id="14" name="Grupo 13">
            <a:extLst>
              <a:ext uri="{FF2B5EF4-FFF2-40B4-BE49-F238E27FC236}">
                <a16:creationId xmlns:a16="http://schemas.microsoft.com/office/drawing/2014/main" id="{9C97494C-493B-40AD-9969-EAB861E2E956}"/>
              </a:ext>
            </a:extLst>
          </p:cNvPr>
          <p:cNvGrpSpPr/>
          <p:nvPr/>
        </p:nvGrpSpPr>
        <p:grpSpPr>
          <a:xfrm>
            <a:off x="323528" y="1974155"/>
            <a:ext cx="3467100" cy="2333625"/>
            <a:chOff x="4581872" y="3172717"/>
            <a:chExt cx="3467100" cy="2333625"/>
          </a:xfrm>
        </p:grpSpPr>
        <p:pic>
          <p:nvPicPr>
            <p:cNvPr id="1027" name="0 Imagen">
              <a:extLst>
                <a:ext uri="{FF2B5EF4-FFF2-40B4-BE49-F238E27FC236}">
                  <a16:creationId xmlns:a16="http://schemas.microsoft.com/office/drawing/2014/main" id="{AD11A0C1-0371-40F2-9890-026821804B5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581872" y="3172717"/>
              <a:ext cx="3467100" cy="23336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6" name="Cuadro de texto 2">
              <a:extLst>
                <a:ext uri="{FF2B5EF4-FFF2-40B4-BE49-F238E27FC236}">
                  <a16:creationId xmlns:a16="http://schemas.microsoft.com/office/drawing/2014/main" id="{C9831DD6-8716-41BC-8BEE-4D85892D659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rot="-2128871">
              <a:off x="5368925" y="3228281"/>
              <a:ext cx="663575" cy="3333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AR" altLang="es-AR" sz="1100" b="1" i="0" u="none" strike="noStrike" cap="none" normalizeH="0" baseline="0">
                  <a:ln>
                    <a:noFill/>
                  </a:ln>
                  <a:solidFill>
                    <a:srgbClr val="FF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380-450 </a:t>
              </a:r>
              <a:endParaRPr kumimoji="0" lang="es-AR" altLang="es-AR" sz="18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" name="Text Box 7">
              <a:extLst>
                <a:ext uri="{FF2B5EF4-FFF2-40B4-BE49-F238E27FC236}">
                  <a16:creationId xmlns:a16="http://schemas.microsoft.com/office/drawing/2014/main" id="{51E65A13-8527-42B9-98B0-FC50AFBE8AA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rot="1909891">
              <a:off x="5370513" y="5166618"/>
              <a:ext cx="663575" cy="3317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AR" altLang="es-AR" sz="1100" b="1" i="0" u="none" strike="noStrike" cap="none" normalizeH="0" baseline="0">
                  <a:ln>
                    <a:noFill/>
                  </a:ln>
                  <a:solidFill>
                    <a:srgbClr val="FF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495-570 </a:t>
              </a:r>
              <a:endParaRPr kumimoji="0" lang="es-AR" altLang="es-AR" sz="18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8" name="Text Box 6">
              <a:extLst>
                <a:ext uri="{FF2B5EF4-FFF2-40B4-BE49-F238E27FC236}">
                  <a16:creationId xmlns:a16="http://schemas.microsoft.com/office/drawing/2014/main" id="{2951C3C5-A944-4C79-B259-A32886D9B77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rot="-1971271">
              <a:off x="6650038" y="5171381"/>
              <a:ext cx="663575" cy="3270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AR" altLang="es-AR" sz="1100" b="1" i="0" u="none" strike="noStrike" cap="none" normalizeH="0" baseline="0">
                  <a:ln>
                    <a:noFill/>
                  </a:ln>
                  <a:solidFill>
                    <a:srgbClr val="FF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570-590 </a:t>
              </a:r>
              <a:endParaRPr kumimoji="0" lang="es-AR" altLang="es-AR" sz="18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9" name="Text Box 9">
              <a:extLst>
                <a:ext uri="{FF2B5EF4-FFF2-40B4-BE49-F238E27FC236}">
                  <a16:creationId xmlns:a16="http://schemas.microsoft.com/office/drawing/2014/main" id="{5C4D3A4E-CB52-4E85-AC00-E0961203828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rot="-5400000">
              <a:off x="7185819" y="4124425"/>
              <a:ext cx="663575" cy="3317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AR" altLang="es-AR" sz="1100" b="1" i="0" u="none" strike="noStrike" cap="none" normalizeH="0" baseline="0">
                  <a:ln>
                    <a:noFill/>
                  </a:ln>
                  <a:solidFill>
                    <a:srgbClr val="FF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590-620 </a:t>
              </a:r>
              <a:endParaRPr kumimoji="0" lang="es-AR" altLang="es-AR" sz="18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0" name="Text Box 5">
              <a:extLst>
                <a:ext uri="{FF2B5EF4-FFF2-40B4-BE49-F238E27FC236}">
                  <a16:creationId xmlns:a16="http://schemas.microsoft.com/office/drawing/2014/main" id="{486979C6-055D-42B7-8C59-5A9A11E069E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rot="1890791">
              <a:off x="6569075" y="3215581"/>
              <a:ext cx="663575" cy="3333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AR" altLang="es-AR" sz="1100" b="1" i="0" u="none" strike="noStrike" cap="none" normalizeH="0" baseline="0">
                  <a:ln>
                    <a:noFill/>
                  </a:ln>
                  <a:solidFill>
                    <a:srgbClr val="FF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620-750 </a:t>
              </a:r>
              <a:endParaRPr kumimoji="0" lang="es-AR" altLang="es-AR" sz="18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1" name="Text Box 8">
              <a:extLst>
                <a:ext uri="{FF2B5EF4-FFF2-40B4-BE49-F238E27FC236}">
                  <a16:creationId xmlns:a16="http://schemas.microsoft.com/office/drawing/2014/main" id="{A27296F9-EE31-4F40-BAEB-C08CBA70CF3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rot="-5558211">
              <a:off x="4845844" y="4173637"/>
              <a:ext cx="663575" cy="3317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AR" altLang="es-AR" sz="1100" b="1" i="0" u="none" strike="noStrike" cap="none" normalizeH="0" baseline="0">
                  <a:ln>
                    <a:noFill/>
                  </a:ln>
                  <a:solidFill>
                    <a:srgbClr val="FF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450-495 </a:t>
              </a:r>
              <a:endParaRPr kumimoji="0" lang="es-AR" altLang="es-AR" sz="18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sp>
        <p:nvSpPr>
          <p:cNvPr id="12" name="Rectangle 10">
            <a:extLst>
              <a:ext uri="{FF2B5EF4-FFF2-40B4-BE49-F238E27FC236}">
                <a16:creationId xmlns:a16="http://schemas.microsoft.com/office/drawing/2014/main" id="{9652C613-95B2-4006-90F1-C73131963B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0" y="2683768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AR"/>
          </a:p>
        </p:txBody>
      </p:sp>
      <p:sp>
        <p:nvSpPr>
          <p:cNvPr id="13" name="Rectangle 17">
            <a:extLst>
              <a:ext uri="{FF2B5EF4-FFF2-40B4-BE49-F238E27FC236}">
                <a16:creationId xmlns:a16="http://schemas.microsoft.com/office/drawing/2014/main" id="{D80E242E-C257-4690-95A9-490EC6F172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0" y="314096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AR"/>
          </a:p>
        </p:txBody>
      </p:sp>
      <p:sp>
        <p:nvSpPr>
          <p:cNvPr id="15" name="Rectangle 19">
            <a:extLst>
              <a:ext uri="{FF2B5EF4-FFF2-40B4-BE49-F238E27FC236}">
                <a16:creationId xmlns:a16="http://schemas.microsoft.com/office/drawing/2014/main" id="{58EB6309-A637-4957-829D-CB2CA699DF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1374" y="837041"/>
            <a:ext cx="3534947" cy="6001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altLang="es-AR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El indicador fenolftaleína vira de incoloro a violeta al pasar de un medio ácido a otro básico. El equilibrio es el siguiente:</a:t>
            </a:r>
            <a:endParaRPr kumimoji="0" lang="es-ES" altLang="es-A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16" name="Objeto 15">
            <a:extLst>
              <a:ext uri="{FF2B5EF4-FFF2-40B4-BE49-F238E27FC236}">
                <a16:creationId xmlns:a16="http://schemas.microsoft.com/office/drawing/2014/main" id="{645B8113-8836-4AA9-BE1A-F966B6138F0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1920980"/>
              </p:ext>
            </p:extLst>
          </p:nvPr>
        </p:nvGraphicFramePr>
        <p:xfrm>
          <a:off x="4572000" y="1241990"/>
          <a:ext cx="3305175" cy="1466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4" name="ChemSketch" r:id="rId4" imgW="3834384" imgH="1703832" progId="ACD.ChemSketch.20">
                  <p:embed/>
                </p:oleObj>
              </mc:Choice>
              <mc:Fallback>
                <p:oleObj name="ChemSketch" r:id="rId4" imgW="3834384" imgH="1703832" progId="ACD.ChemSketch.20">
                  <p:embed/>
                  <p:pic>
                    <p:nvPicPr>
                      <p:cNvPr id="0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0" y="1241990"/>
                        <a:ext cx="3305175" cy="1466850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8" name="Imagen 17">
            <a:extLst>
              <a:ext uri="{FF2B5EF4-FFF2-40B4-BE49-F238E27FC236}">
                <a16:creationId xmlns:a16="http://schemas.microsoft.com/office/drawing/2014/main" id="{D13DB1AA-4CBB-4419-B4F9-F4266FC9965A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93639" y="2718215"/>
            <a:ext cx="4950361" cy="4165919"/>
          </a:xfrm>
          <a:prstGeom prst="rect">
            <a:avLst/>
          </a:prstGeom>
        </p:spPr>
      </p:pic>
      <p:sp>
        <p:nvSpPr>
          <p:cNvPr id="3" name="Globo: flecha hacia arriba 2">
            <a:extLst>
              <a:ext uri="{FF2B5EF4-FFF2-40B4-BE49-F238E27FC236}">
                <a16:creationId xmlns:a16="http://schemas.microsoft.com/office/drawing/2014/main" id="{91BBA8A4-E623-4399-B64E-6B6EBC5495C9}"/>
              </a:ext>
            </a:extLst>
          </p:cNvPr>
          <p:cNvSpPr/>
          <p:nvPr/>
        </p:nvSpPr>
        <p:spPr>
          <a:xfrm>
            <a:off x="395536" y="4449887"/>
            <a:ext cx="3240360" cy="1319740"/>
          </a:xfrm>
          <a:prstGeom prst="upArrowCallout">
            <a:avLst>
              <a:gd name="adj1" fmla="val 75590"/>
              <a:gd name="adj2" fmla="val 57994"/>
              <a:gd name="adj3" fmla="val 25000"/>
              <a:gd name="adj4" fmla="val 64977"/>
            </a:avLst>
          </a:prstGeom>
          <a:noFill/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AR">
                <a:solidFill>
                  <a:schemeClr val="tx1"/>
                </a:solidFill>
              </a:rPr>
              <a:t>Los colores  están acompañados de sus rangos de longitudes de onda, en nm (nanometros)</a:t>
            </a:r>
          </a:p>
        </p:txBody>
      </p:sp>
      <p:sp>
        <p:nvSpPr>
          <p:cNvPr id="4" name="Globo: flecha hacia abajo 3">
            <a:extLst>
              <a:ext uri="{FF2B5EF4-FFF2-40B4-BE49-F238E27FC236}">
                <a16:creationId xmlns:a16="http://schemas.microsoft.com/office/drawing/2014/main" id="{C137D5BF-3885-4BDE-BCF2-E50452413CE9}"/>
              </a:ext>
            </a:extLst>
          </p:cNvPr>
          <p:cNvSpPr/>
          <p:nvPr/>
        </p:nvSpPr>
        <p:spPr>
          <a:xfrm>
            <a:off x="965593" y="837041"/>
            <a:ext cx="2225055" cy="1137114"/>
          </a:xfrm>
          <a:prstGeom prst="downArrowCallout">
            <a:avLst>
              <a:gd name="adj1" fmla="val 88821"/>
              <a:gd name="adj2" fmla="val 67122"/>
              <a:gd name="adj3" fmla="val 25000"/>
              <a:gd name="adj4" fmla="val 64977"/>
            </a:avLst>
          </a:prstGeom>
          <a:noFill/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AR">
                <a:solidFill>
                  <a:schemeClr val="tx1"/>
                </a:solidFill>
              </a:rPr>
              <a:t>Cada Color enfrenta a su complementario</a:t>
            </a:r>
          </a:p>
        </p:txBody>
      </p:sp>
    </p:spTree>
    <p:extLst>
      <p:ext uri="{BB962C8B-B14F-4D97-AF65-F5344CB8AC3E}">
        <p14:creationId xmlns:p14="http://schemas.microsoft.com/office/powerpoint/2010/main" val="15832110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1115</TotalTime>
  <Words>1227</Words>
  <Application>Microsoft Office PowerPoint</Application>
  <PresentationFormat>Presentación en pantalla (4:3)</PresentationFormat>
  <Paragraphs>113</Paragraphs>
  <Slides>15</Slides>
  <Notes>4</Notes>
  <HiddenSlides>0</HiddenSlides>
  <MMClips>0</MMClips>
  <ScaleCrop>false</ScaleCrop>
  <HeadingPairs>
    <vt:vector size="8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15</vt:i4>
      </vt:variant>
    </vt:vector>
  </HeadingPairs>
  <TitlesOfParts>
    <vt:vector size="21" baseType="lpstr">
      <vt:lpstr>Arial</vt:lpstr>
      <vt:lpstr>Calibri</vt:lpstr>
      <vt:lpstr>Calibri Light</vt:lpstr>
      <vt:lpstr>Cambria Math</vt:lpstr>
      <vt:lpstr>Tema de Office</vt:lpstr>
      <vt:lpstr>ChemSketch</vt:lpstr>
      <vt:lpstr>Presentación de PowerPoint</vt:lpstr>
      <vt:lpstr>¿Qué es la luz?</vt:lpstr>
      <vt:lpstr>Características de la radiación electromagnética</vt:lpstr>
      <vt:lpstr>Espectro electromagnético</vt:lpstr>
      <vt:lpstr>¿Por qué la materia absorbe luz?</vt:lpstr>
      <vt:lpstr>Presentación de PowerPoint</vt:lpstr>
      <vt:lpstr>Absorción, Fluorescencia y Fosforescencia</vt:lpstr>
      <vt:lpstr>Presentación de PowerPoint</vt:lpstr>
      <vt:lpstr>Color observado y longitud de onda</vt:lpstr>
      <vt:lpstr>¿cómo se mide la absorción de luz?</vt:lpstr>
      <vt:lpstr>Aspectos cualitativos </vt:lpstr>
      <vt:lpstr>Presentación de PowerPoint</vt:lpstr>
      <vt:lpstr>Efecto batocrómico</vt:lpstr>
      <vt:lpstr>Efecto del solvente: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</dc:creator>
  <cp:lastModifiedBy>Edgardo Calandri</cp:lastModifiedBy>
  <cp:revision>102</cp:revision>
  <dcterms:created xsi:type="dcterms:W3CDTF">2013-11-04T18:49:34Z</dcterms:created>
  <dcterms:modified xsi:type="dcterms:W3CDTF">2020-09-30T12:55:40Z</dcterms:modified>
</cp:coreProperties>
</file>