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80" r:id="rId10"/>
    <p:sldId id="265" r:id="rId11"/>
    <p:sldId id="282" r:id="rId12"/>
    <p:sldId id="266" r:id="rId13"/>
    <p:sldId id="281" r:id="rId14"/>
    <p:sldId id="267" r:id="rId15"/>
    <p:sldId id="268" r:id="rId16"/>
    <p:sldId id="269" r:id="rId17"/>
    <p:sldId id="270" r:id="rId18"/>
    <p:sldId id="27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08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22A7D-C178-42CF-98A1-6E7A88713249}" type="datetimeFigureOut">
              <a:rPr lang="es-AR" smtClean="0"/>
              <a:t>20/10/2020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8D7C9-77C8-4BB9-BE63-DF1A808812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713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8D7C9-77C8-4BB9-BE63-DF1A8088122C}" type="slidenum">
              <a:rPr lang="es-AR" smtClean="0"/>
              <a:t>14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109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8D7C9-77C8-4BB9-BE63-DF1A8088122C}" type="slidenum">
              <a:rPr lang="es-AR" smtClean="0"/>
              <a:t>18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322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323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42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25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49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7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30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52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767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15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85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C7A45-7BC2-427D-9218-E73EBB7D0FB0}" type="datetimeFigureOut">
              <a:rPr lang="es-ES" smtClean="0"/>
              <a:t>20/10/2020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66F5-23CA-4DF1-95FB-F5F835DD4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6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62.wmf"/><Relationship Id="rId4" Type="http://schemas.openxmlformats.org/officeDocument/2006/relationships/oleObject" Target="../embeddings/oleObject6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862013" y="1412777"/>
            <a:ext cx="5978323" cy="2268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Hidratos de carbono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62742" y="4005065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494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489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8544" y="11663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s-ES" sz="3200" dirty="0" err="1"/>
              <a:t>Mutarrotación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25333" y="620689"/>
            <a:ext cx="8229600" cy="1368151"/>
          </a:xfrm>
        </p:spPr>
        <p:txBody>
          <a:bodyPr>
            <a:noAutofit/>
          </a:bodyPr>
          <a:lstStyle/>
          <a:p>
            <a:r>
              <a:rPr lang="es-ES" sz="2400" dirty="0"/>
              <a:t>El carbonilo tiene una estructura </a:t>
            </a:r>
            <a:r>
              <a:rPr lang="es-ES" sz="2400" dirty="0" err="1"/>
              <a:t>planar</a:t>
            </a:r>
            <a:endParaRPr lang="es-ES" sz="2400" dirty="0"/>
          </a:p>
          <a:p>
            <a:r>
              <a:rPr lang="es-ES" sz="2400" dirty="0"/>
              <a:t>El ataque </a:t>
            </a:r>
            <a:r>
              <a:rPr lang="es-ES" sz="2400" dirty="0" err="1"/>
              <a:t>nucleofílico</a:t>
            </a:r>
            <a:r>
              <a:rPr lang="es-ES" sz="2400" dirty="0"/>
              <a:t> del penúltimo –OH al carbonilo cambia la hibridación del carbono, de sp</a:t>
            </a:r>
            <a:r>
              <a:rPr lang="es-ES" sz="2400" baseline="-25000" dirty="0"/>
              <a:t>2</a:t>
            </a:r>
            <a:r>
              <a:rPr lang="es-ES" sz="2400" dirty="0"/>
              <a:t> a sp</a:t>
            </a:r>
            <a:r>
              <a:rPr lang="es-ES" sz="2400" baseline="-25000" dirty="0"/>
              <a:t>3</a:t>
            </a:r>
            <a:r>
              <a:rPr lang="es-ES" sz="2400" dirty="0"/>
              <a:t>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983439"/>
              </p:ext>
            </p:extLst>
          </p:nvPr>
        </p:nvGraphicFramePr>
        <p:xfrm>
          <a:off x="3533646" y="1988840"/>
          <a:ext cx="1943905" cy="1353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ChemSketch" r:id="rId3" imgW="1405080" imgH="978480" progId="ACD.ChemSketch.20">
                  <p:embed/>
                </p:oleObj>
              </mc:Choice>
              <mc:Fallback>
                <p:oleObj name="ChemSketch" r:id="rId3" imgW="1405080" imgH="978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3646" y="1988840"/>
                        <a:ext cx="1943905" cy="13530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549868" y="1848920"/>
            <a:ext cx="32086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/>
              <a:t>El oxidrilo en formación puede quedar por encima o por debajo del plano de la molécula</a:t>
            </a:r>
          </a:p>
        </p:txBody>
      </p:sp>
      <p:sp>
        <p:nvSpPr>
          <p:cNvPr id="7" name="6 Flecha izquierda"/>
          <p:cNvSpPr/>
          <p:nvPr/>
        </p:nvSpPr>
        <p:spPr>
          <a:xfrm rot="20356244">
            <a:off x="5189830" y="2132856"/>
            <a:ext cx="360039" cy="43204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449092" y="3356993"/>
            <a:ext cx="2100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Forma abierta de la glucosa:</a:t>
            </a:r>
          </a:p>
          <a:p>
            <a:pPr algn="ctr"/>
            <a:r>
              <a:rPr lang="es-ES" dirty="0"/>
              <a:t>Sólo presente en un </a:t>
            </a:r>
            <a:r>
              <a:rPr lang="es-ES" b="1" dirty="0"/>
              <a:t>0,002%</a:t>
            </a:r>
            <a:r>
              <a:rPr lang="es-ES" dirty="0"/>
              <a:t> en solución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663210"/>
              </p:ext>
            </p:extLst>
          </p:nvPr>
        </p:nvGraphicFramePr>
        <p:xfrm>
          <a:off x="653326" y="2614638"/>
          <a:ext cx="2025551" cy="993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7" name="ChemSketch" r:id="rId5" imgW="1392840" imgH="682920" progId="ACD.ChemSketch.20">
                  <p:embed/>
                </p:oleObj>
              </mc:Choice>
              <mc:Fallback>
                <p:oleObj name="ChemSketch" r:id="rId5" imgW="1392840" imgH="682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3326" y="2614638"/>
                        <a:ext cx="2025551" cy="993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087078"/>
              </p:ext>
            </p:extLst>
          </p:nvPr>
        </p:nvGraphicFramePr>
        <p:xfrm>
          <a:off x="6485973" y="2743774"/>
          <a:ext cx="2390863" cy="1117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ChemSketch" r:id="rId7" imgW="1481400" imgH="691920" progId="ACD.ChemSketch.20">
                  <p:embed/>
                </p:oleObj>
              </mc:Choice>
              <mc:Fallback>
                <p:oleObj name="ChemSketch" r:id="rId7" imgW="1481400" imgH="691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85973" y="2743774"/>
                        <a:ext cx="2390863" cy="11172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Flecha curvada hacia abajo"/>
          <p:cNvSpPr/>
          <p:nvPr/>
        </p:nvSpPr>
        <p:spPr>
          <a:xfrm rot="2351174">
            <a:off x="1363694" y="2207868"/>
            <a:ext cx="1923116" cy="881721"/>
          </a:xfrm>
          <a:prstGeom prst="curvedDownArrow">
            <a:avLst>
              <a:gd name="adj1" fmla="val 25000"/>
              <a:gd name="adj2" fmla="val 35885"/>
              <a:gd name="adj3" fmla="val 2037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Flecha curvada hacia abajo"/>
          <p:cNvSpPr/>
          <p:nvPr/>
        </p:nvSpPr>
        <p:spPr>
          <a:xfrm rot="1340219">
            <a:off x="7348661" y="2392122"/>
            <a:ext cx="1721687" cy="701779"/>
          </a:xfrm>
          <a:prstGeom prst="curvedDownArrow">
            <a:avLst>
              <a:gd name="adj1" fmla="val 25000"/>
              <a:gd name="adj2" fmla="val 35885"/>
              <a:gd name="adj3" fmla="val 2037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25035" y="3597992"/>
            <a:ext cx="243254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i="1" dirty="0" err="1"/>
              <a:t>Anómero</a:t>
            </a:r>
            <a:r>
              <a:rPr lang="es-ES" dirty="0"/>
              <a:t> </a:t>
            </a:r>
            <a:r>
              <a:rPr lang="es-ES" b="1" i="1" dirty="0">
                <a:sym typeface="Symbol"/>
              </a:rPr>
              <a:t></a:t>
            </a:r>
            <a:r>
              <a:rPr lang="es-ES" dirty="0">
                <a:sym typeface="Symbol"/>
              </a:rPr>
              <a:t>: cuando OH y CH</a:t>
            </a:r>
            <a:r>
              <a:rPr lang="es-ES" baseline="-25000" dirty="0">
                <a:sym typeface="Symbol"/>
              </a:rPr>
              <a:t>2</a:t>
            </a:r>
            <a:r>
              <a:rPr lang="es-ES" dirty="0">
                <a:sym typeface="Symbol"/>
              </a:rPr>
              <a:t>OH quedan en posición </a:t>
            </a:r>
            <a:r>
              <a:rPr lang="es-ES" b="1" i="1" dirty="0">
                <a:sym typeface="Symbol"/>
              </a:rPr>
              <a:t>trans.</a:t>
            </a:r>
          </a:p>
          <a:p>
            <a:pPr algn="ctr"/>
            <a:r>
              <a:rPr lang="es-ES" b="1" i="1" dirty="0">
                <a:sym typeface="Symbol"/>
              </a:rPr>
              <a:t>37,3% del total</a:t>
            </a:r>
            <a:endParaRPr lang="es-ES" b="1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485972" y="3801853"/>
            <a:ext cx="243254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i="1" dirty="0" err="1"/>
              <a:t>Anómero</a:t>
            </a:r>
            <a:r>
              <a:rPr lang="es-ES" dirty="0"/>
              <a:t> </a:t>
            </a:r>
            <a:r>
              <a:rPr lang="es-ES" b="1" i="1" dirty="0">
                <a:sym typeface="Symbol"/>
              </a:rPr>
              <a:t></a:t>
            </a:r>
            <a:r>
              <a:rPr lang="es-ES" dirty="0">
                <a:sym typeface="Symbol"/>
              </a:rPr>
              <a:t>: cuando OH y CH</a:t>
            </a:r>
            <a:r>
              <a:rPr lang="es-ES" baseline="-25000" dirty="0">
                <a:sym typeface="Symbol"/>
              </a:rPr>
              <a:t>2</a:t>
            </a:r>
            <a:r>
              <a:rPr lang="es-ES" dirty="0">
                <a:sym typeface="Symbol"/>
              </a:rPr>
              <a:t>OH quedan en posición </a:t>
            </a:r>
            <a:r>
              <a:rPr lang="es-ES" b="1" i="1" dirty="0" err="1">
                <a:sym typeface="Symbol"/>
              </a:rPr>
              <a:t>cis</a:t>
            </a:r>
            <a:r>
              <a:rPr lang="es-ES" b="1" i="1" dirty="0">
                <a:sym typeface="Symbol"/>
              </a:rPr>
              <a:t>.</a:t>
            </a:r>
          </a:p>
          <a:p>
            <a:pPr algn="ctr"/>
            <a:r>
              <a:rPr lang="es-ES" b="1" i="1" dirty="0">
                <a:sym typeface="Symbol"/>
              </a:rPr>
              <a:t>62,6% del total</a:t>
            </a:r>
            <a:endParaRPr lang="es-ES" b="1" i="1" dirty="0"/>
          </a:p>
        </p:txBody>
      </p:sp>
      <p:grpSp>
        <p:nvGrpSpPr>
          <p:cNvPr id="21" name="20 Grupo"/>
          <p:cNvGrpSpPr/>
          <p:nvPr/>
        </p:nvGrpSpPr>
        <p:grpSpPr>
          <a:xfrm rot="20036927">
            <a:off x="3021224" y="2726076"/>
            <a:ext cx="479653" cy="293458"/>
            <a:chOff x="3191302" y="5218205"/>
            <a:chExt cx="1050388" cy="492929"/>
          </a:xfrm>
        </p:grpSpPr>
        <p:sp>
          <p:nvSpPr>
            <p:cNvPr id="19" name="18 Flecha izquierda"/>
            <p:cNvSpPr/>
            <p:nvPr/>
          </p:nvSpPr>
          <p:spPr>
            <a:xfrm>
              <a:off x="3191302" y="5218205"/>
              <a:ext cx="1050388" cy="227019"/>
            </a:xfrm>
            <a:prstGeom prst="lef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Flecha izquierda"/>
            <p:cNvSpPr/>
            <p:nvPr/>
          </p:nvSpPr>
          <p:spPr>
            <a:xfrm rot="10800000">
              <a:off x="3191302" y="5484115"/>
              <a:ext cx="1050388" cy="227019"/>
            </a:xfrm>
            <a:prstGeom prst="lef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" name="21 Grupo"/>
          <p:cNvGrpSpPr/>
          <p:nvPr/>
        </p:nvGrpSpPr>
        <p:grpSpPr>
          <a:xfrm rot="1283151">
            <a:off x="5613959" y="3008246"/>
            <a:ext cx="779022" cy="288255"/>
            <a:chOff x="3191302" y="5218205"/>
            <a:chExt cx="1050388" cy="492929"/>
          </a:xfrm>
        </p:grpSpPr>
        <p:sp>
          <p:nvSpPr>
            <p:cNvPr id="23" name="22 Flecha izquierda"/>
            <p:cNvSpPr/>
            <p:nvPr/>
          </p:nvSpPr>
          <p:spPr>
            <a:xfrm>
              <a:off x="3191302" y="5218205"/>
              <a:ext cx="1050388" cy="227019"/>
            </a:xfrm>
            <a:prstGeom prst="lef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Flecha izquierda"/>
            <p:cNvSpPr/>
            <p:nvPr/>
          </p:nvSpPr>
          <p:spPr>
            <a:xfrm rot="10800000">
              <a:off x="3191302" y="5484115"/>
              <a:ext cx="1050388" cy="227019"/>
            </a:xfrm>
            <a:prstGeom prst="lef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49313"/>
              </p:ext>
            </p:extLst>
          </p:nvPr>
        </p:nvGraphicFramePr>
        <p:xfrm>
          <a:off x="4664968" y="5229200"/>
          <a:ext cx="469875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39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Punto de fusión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Rotación específica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sym typeface="Symbol"/>
                        </a:rPr>
                        <a:t>-D-</a:t>
                      </a:r>
                      <a:r>
                        <a:rPr lang="es-ES" dirty="0" err="1">
                          <a:sym typeface="Symbol"/>
                        </a:rPr>
                        <a:t>glucopiranosa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146 </a:t>
                      </a:r>
                      <a:r>
                        <a:rPr lang="es-ES" dirty="0" err="1"/>
                        <a:t>ºC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+112,2º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sym typeface="Symbol"/>
                        </a:rPr>
                        <a:t>-D-</a:t>
                      </a:r>
                      <a:r>
                        <a:rPr lang="es-ES" dirty="0" err="1">
                          <a:sym typeface="Symbol"/>
                        </a:rPr>
                        <a:t>glucopiranosa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148-155 </a:t>
                      </a:r>
                      <a:r>
                        <a:rPr lang="es-ES" dirty="0" err="1"/>
                        <a:t>ºC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+18,7º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25 CuadroTexto"/>
          <p:cNvSpPr txBox="1"/>
          <p:nvPr/>
        </p:nvSpPr>
        <p:spPr>
          <a:xfrm>
            <a:off x="589147" y="5157192"/>
            <a:ext cx="391033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Disueltas por separado, la rotación  específica de ambas cambia lentamente, hasta un valor de +52,6º, que es el valor de equilibrio. A ese fenómeno se lo llama </a:t>
            </a:r>
            <a:r>
              <a:rPr lang="es-ES" b="1" i="1" dirty="0" err="1"/>
              <a:t>mutarrotación</a:t>
            </a:r>
            <a:endParaRPr lang="es-ES" b="1" i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A1EF282-640D-4E16-9DDE-8DA9926EC203}"/>
              </a:ext>
            </a:extLst>
          </p:cNvPr>
          <p:cNvSpPr txBox="1"/>
          <p:nvPr/>
        </p:nvSpPr>
        <p:spPr>
          <a:xfrm>
            <a:off x="3439535" y="4483650"/>
            <a:ext cx="2592286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i="1" u="sng"/>
              <a:t>Anómero:</a:t>
            </a:r>
            <a:r>
              <a:rPr lang="es-AR"/>
              <a:t> cada uno de los estereoisómeros resultantes de la ciclación</a:t>
            </a:r>
          </a:p>
        </p:txBody>
      </p:sp>
    </p:spTree>
    <p:extLst>
      <p:ext uri="{BB962C8B-B14F-4D97-AF65-F5344CB8AC3E}">
        <p14:creationId xmlns:p14="http://schemas.microsoft.com/office/powerpoint/2010/main" val="212162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3" grpId="0" animBg="1"/>
      <p:bldP spid="14" grpId="0" animBg="1"/>
      <p:bldP spid="17" grpId="0" animBg="1"/>
      <p:bldP spid="18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>
            <a:extLst>
              <a:ext uri="{FF2B5EF4-FFF2-40B4-BE49-F238E27FC236}">
                <a16:creationId xmlns:a16="http://schemas.microsoft.com/office/drawing/2014/main" id="{95FA034D-8E16-4A7E-B03B-F7DFBEA3A439}"/>
              </a:ext>
            </a:extLst>
          </p:cNvPr>
          <p:cNvGrpSpPr/>
          <p:nvPr/>
        </p:nvGrpSpPr>
        <p:grpSpPr>
          <a:xfrm>
            <a:off x="6450538" y="1747852"/>
            <a:ext cx="2390863" cy="1478804"/>
            <a:chOff x="6450538" y="1747852"/>
            <a:chExt cx="2390863" cy="1478804"/>
          </a:xfrm>
        </p:grpSpPr>
        <p:graphicFrame>
          <p:nvGraphicFramePr>
            <p:cNvPr id="5" name="9 Objeto">
              <a:extLst>
                <a:ext uri="{FF2B5EF4-FFF2-40B4-BE49-F238E27FC236}">
                  <a16:creationId xmlns:a16="http://schemas.microsoft.com/office/drawing/2014/main" id="{2EE295F4-32F5-44D7-85B6-FDBDC1253B7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1867413"/>
                </p:ext>
              </p:extLst>
            </p:nvPr>
          </p:nvGraphicFramePr>
          <p:xfrm>
            <a:off x="6450538" y="1747852"/>
            <a:ext cx="2390863" cy="1117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8" name="ChemSketch" r:id="rId3" imgW="1481400" imgH="691920" progId="ACD.ChemSketch.20">
                    <p:embed/>
                  </p:oleObj>
                </mc:Choice>
                <mc:Fallback>
                  <p:oleObj name="ChemSketch" r:id="rId3" imgW="1481400" imgH="691920" progId="ACD.ChemSketch.20">
                    <p:embed/>
                    <p:pic>
                      <p:nvPicPr>
                        <p:cNvPr id="10" name="9 Objeto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50538" y="1747852"/>
                          <a:ext cx="2390863" cy="11172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EA86496A-6F89-46F8-B999-312E155B32E9}"/>
                </a:ext>
              </a:extLst>
            </p:cNvPr>
            <p:cNvSpPr txBox="1"/>
            <p:nvPr/>
          </p:nvSpPr>
          <p:spPr>
            <a:xfrm>
              <a:off x="6450538" y="2857324"/>
              <a:ext cx="239086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/>
                <a:t>β</a:t>
              </a:r>
              <a:r>
                <a:rPr lang="es-AR"/>
                <a:t>-D-glucopiranosa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4A819B5-CC6C-4C24-9B74-305A1AB8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88640"/>
            <a:ext cx="89154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s-AR"/>
              <a:t>Diferencia entre anómero  y epímero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1C427B6A-B4B0-4EBB-8C28-DD2B3F3877C7}"/>
              </a:ext>
            </a:extLst>
          </p:cNvPr>
          <p:cNvGrpSpPr/>
          <p:nvPr/>
        </p:nvGrpSpPr>
        <p:grpSpPr>
          <a:xfrm>
            <a:off x="735788" y="1775010"/>
            <a:ext cx="2032290" cy="1306171"/>
            <a:chOff x="735788" y="1775010"/>
            <a:chExt cx="2032290" cy="1306171"/>
          </a:xfrm>
        </p:grpSpPr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828F6056-12B5-4966-BF4C-92F7AB077BC1}"/>
                </a:ext>
              </a:extLst>
            </p:cNvPr>
            <p:cNvSpPr txBox="1"/>
            <p:nvPr/>
          </p:nvSpPr>
          <p:spPr>
            <a:xfrm>
              <a:off x="735788" y="2702944"/>
              <a:ext cx="2025551" cy="37823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/>
                <a:t>α</a:t>
              </a:r>
              <a:r>
                <a:rPr lang="es-AR"/>
                <a:t>-D-glucopiranosa</a:t>
              </a:r>
            </a:p>
          </p:txBody>
        </p:sp>
        <p:graphicFrame>
          <p:nvGraphicFramePr>
            <p:cNvPr id="4" name="8 Objeto">
              <a:extLst>
                <a:ext uri="{FF2B5EF4-FFF2-40B4-BE49-F238E27FC236}">
                  <a16:creationId xmlns:a16="http://schemas.microsoft.com/office/drawing/2014/main" id="{DC3F630B-D2C9-4F31-A9A3-81ED956DD90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3331144"/>
                </p:ext>
              </p:extLst>
            </p:nvPr>
          </p:nvGraphicFramePr>
          <p:xfrm>
            <a:off x="742527" y="1775010"/>
            <a:ext cx="2025551" cy="993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9" name="ChemSketch" r:id="rId5" imgW="1392840" imgH="682920" progId="ACD.ChemSketch.20">
                    <p:embed/>
                  </p:oleObj>
                </mc:Choice>
                <mc:Fallback>
                  <p:oleObj name="ChemSketch" r:id="rId5" imgW="1392840" imgH="682920" progId="ACD.ChemSketch.20">
                    <p:embed/>
                    <p:pic>
                      <p:nvPicPr>
                        <p:cNvPr id="9" name="8 Objeto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42527" y="1775010"/>
                          <a:ext cx="2025551" cy="99314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id="{67BD06CC-7C03-49BE-9079-975806AADAAB}"/>
              </a:ext>
            </a:extLst>
          </p:cNvPr>
          <p:cNvSpPr txBox="1"/>
          <p:nvPr/>
        </p:nvSpPr>
        <p:spPr>
          <a:xfrm>
            <a:off x="3356936" y="1929451"/>
            <a:ext cx="2592286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i="1" u="sng"/>
              <a:t>Anómero:</a:t>
            </a:r>
            <a:r>
              <a:rPr lang="es-AR"/>
              <a:t> cada uno de los estereoisómeros resultantes de la ciclación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C2DE7F50-3A8C-4200-ACBD-E1166EA6A354}"/>
              </a:ext>
            </a:extLst>
          </p:cNvPr>
          <p:cNvSpPr/>
          <p:nvPr/>
        </p:nvSpPr>
        <p:spPr>
          <a:xfrm rot="20790692">
            <a:off x="699502" y="2058761"/>
            <a:ext cx="504056" cy="340061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BCDDA832-3D89-4245-9D28-E56E3E9228DA}"/>
              </a:ext>
            </a:extLst>
          </p:cNvPr>
          <p:cNvSpPr/>
          <p:nvPr/>
        </p:nvSpPr>
        <p:spPr>
          <a:xfrm>
            <a:off x="8231359" y="2271582"/>
            <a:ext cx="720080" cy="73007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Flecha: curvada hacia arriba 10">
            <a:extLst>
              <a:ext uri="{FF2B5EF4-FFF2-40B4-BE49-F238E27FC236}">
                <a16:creationId xmlns:a16="http://schemas.microsoft.com/office/drawing/2014/main" id="{100FC237-F91F-4D6D-8CED-B6995C01EDAF}"/>
              </a:ext>
            </a:extLst>
          </p:cNvPr>
          <p:cNvSpPr/>
          <p:nvPr/>
        </p:nvSpPr>
        <p:spPr>
          <a:xfrm flipV="1">
            <a:off x="2524005" y="873060"/>
            <a:ext cx="6537915" cy="1381994"/>
          </a:xfrm>
          <a:prstGeom prst="curved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AF5F9939-938E-4D94-BF13-86EFB4CD220E}"/>
              </a:ext>
            </a:extLst>
          </p:cNvPr>
          <p:cNvGrpSpPr/>
          <p:nvPr/>
        </p:nvGrpSpPr>
        <p:grpSpPr>
          <a:xfrm>
            <a:off x="2533837" y="4773115"/>
            <a:ext cx="2077748" cy="1688124"/>
            <a:chOff x="2533837" y="4773115"/>
            <a:chExt cx="2077748" cy="1688124"/>
          </a:xfrm>
        </p:grpSpPr>
        <p:graphicFrame>
          <p:nvGraphicFramePr>
            <p:cNvPr id="13" name="Objeto 12">
              <a:extLst>
                <a:ext uri="{FF2B5EF4-FFF2-40B4-BE49-F238E27FC236}">
                  <a16:creationId xmlns:a16="http://schemas.microsoft.com/office/drawing/2014/main" id="{4E2CC547-212F-45F6-A7D9-9BDD04FF04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8645575"/>
                </p:ext>
              </p:extLst>
            </p:nvPr>
          </p:nvGraphicFramePr>
          <p:xfrm>
            <a:off x="2533837" y="4773115"/>
            <a:ext cx="2077748" cy="1318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40" name="ChemSketch" r:id="rId7" imgW="1396080" imgH="1004040" progId="ACD.ChemSketch.20">
                    <p:embed/>
                  </p:oleObj>
                </mc:Choice>
                <mc:Fallback>
                  <p:oleObj name="ChemSketch" r:id="rId7" imgW="1396080" imgH="100404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533837" y="4773115"/>
                          <a:ext cx="2077748" cy="131879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A920E2EE-F42C-47DF-992E-C92CA2887FA2}"/>
                </a:ext>
              </a:extLst>
            </p:cNvPr>
            <p:cNvSpPr txBox="1"/>
            <p:nvPr/>
          </p:nvSpPr>
          <p:spPr>
            <a:xfrm>
              <a:off x="2533837" y="6091907"/>
              <a:ext cx="207774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l-GR"/>
                <a:t>α</a:t>
              </a:r>
              <a:r>
                <a:rPr lang="es-AR"/>
                <a:t>-D-galactopiranosa</a:t>
              </a:r>
            </a:p>
          </p:txBody>
        </p:sp>
      </p:grpSp>
      <p:sp>
        <p:nvSpPr>
          <p:cNvPr id="19" name="Flecha: curvada hacia la derecha 18">
            <a:extLst>
              <a:ext uri="{FF2B5EF4-FFF2-40B4-BE49-F238E27FC236}">
                <a16:creationId xmlns:a16="http://schemas.microsoft.com/office/drawing/2014/main" id="{C184EE6A-A9B8-4E70-87CC-3CC060F4A672}"/>
              </a:ext>
            </a:extLst>
          </p:cNvPr>
          <p:cNvSpPr/>
          <p:nvPr/>
        </p:nvSpPr>
        <p:spPr>
          <a:xfrm rot="19575571">
            <a:off x="669599" y="2318630"/>
            <a:ext cx="1170080" cy="3714208"/>
          </a:xfrm>
          <a:prstGeom prst="curved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0F3473E-1FEB-4A60-A21E-FB34265BA5A5}"/>
              </a:ext>
            </a:extLst>
          </p:cNvPr>
          <p:cNvSpPr txBox="1"/>
          <p:nvPr/>
        </p:nvSpPr>
        <p:spPr>
          <a:xfrm>
            <a:off x="951530" y="3286040"/>
            <a:ext cx="2895107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i="1" u="sng"/>
              <a:t>Epímero:</a:t>
            </a:r>
            <a:r>
              <a:rPr lang="es-AR"/>
              <a:t> cuando un azúcar se diferencia de otro sólo en la configuración de uno de los carbonos </a:t>
            </a:r>
            <a:r>
              <a:rPr lang="es-AR" u="sng"/>
              <a:t>no anoméricos</a:t>
            </a:r>
            <a:r>
              <a:rPr lang="es-AR"/>
              <a:t>.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48CFE5EA-1443-4A0B-8538-1BE13259B722}"/>
              </a:ext>
            </a:extLst>
          </p:cNvPr>
          <p:cNvSpPr/>
          <p:nvPr/>
        </p:nvSpPr>
        <p:spPr>
          <a:xfrm>
            <a:off x="2368202" y="2169594"/>
            <a:ext cx="504056" cy="73007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85828A5C-B07F-4F16-AF3D-BFA957B2D67A}"/>
              </a:ext>
            </a:extLst>
          </p:cNvPr>
          <p:cNvSpPr/>
          <p:nvPr/>
        </p:nvSpPr>
        <p:spPr>
          <a:xfrm rot="16200000">
            <a:off x="2443533" y="4806543"/>
            <a:ext cx="566815" cy="351657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219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9" grpId="0" animBg="1"/>
      <p:bldP spid="21" grpId="0" animBg="1"/>
      <p:bldP spid="23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s-ES" sz="3200" dirty="0"/>
              <a:t>Obtención de éteres y ésteres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2582" y="836712"/>
            <a:ext cx="8229600" cy="2200154"/>
          </a:xfrm>
        </p:spPr>
        <p:txBody>
          <a:bodyPr>
            <a:noAutofit/>
          </a:bodyPr>
          <a:lstStyle/>
          <a:p>
            <a:r>
              <a:rPr lang="es-ES" sz="2400" dirty="0"/>
              <a:t>Dado que son polioles, sus hidroxilos pueden esterificarse, como cualquier alcohol.</a:t>
            </a:r>
          </a:p>
          <a:p>
            <a:r>
              <a:rPr lang="es-ES" sz="2400" dirty="0"/>
              <a:t>La esterificación se efectúa con cloruro ó anhídrido de ácido y presencia de una base: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827439" y="4426165"/>
            <a:ext cx="8229600" cy="84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Con un exceso de reactivo, todos los –OH son esterificados, incluido el anomérico.</a:t>
            </a:r>
          </a:p>
        </p:txBody>
      </p:sp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88B3B1A4-A61B-4B0D-A48A-7C3CCDB8B2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663969"/>
              </p:ext>
            </p:extLst>
          </p:nvPr>
        </p:nvGraphicFramePr>
        <p:xfrm>
          <a:off x="1341839" y="5361126"/>
          <a:ext cx="6192688" cy="1036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" name="ChemSketch" r:id="rId3" imgW="4542120" imgH="759960" progId="ACD.ChemSketch.20">
                  <p:embed/>
                </p:oleObj>
              </mc:Choice>
              <mc:Fallback>
                <p:oleObj name="ChemSketch" r:id="rId3" imgW="4542120" imgH="759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1839" y="5361126"/>
                        <a:ext cx="6192688" cy="10368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69107A5E-8A29-4BB7-B62B-6078EE464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664739"/>
              </p:ext>
            </p:extLst>
          </p:nvPr>
        </p:nvGraphicFramePr>
        <p:xfrm>
          <a:off x="465139" y="2646364"/>
          <a:ext cx="8975725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ChemSketch" r:id="rId5" imgW="8975160" imgH="1565280" progId="ACD.ChemSketch.20">
                  <p:embed/>
                </p:oleObj>
              </mc:Choice>
              <mc:Fallback>
                <p:oleObj name="ChemSketch" r:id="rId5" imgW="8975160" imgH="1565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139" y="2646364"/>
                        <a:ext cx="8975725" cy="1565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A603B2C0-154A-4076-A7B1-232B8A4236EA}"/>
              </a:ext>
            </a:extLst>
          </p:cNvPr>
          <p:cNvSpPr txBox="1"/>
          <p:nvPr/>
        </p:nvSpPr>
        <p:spPr>
          <a:xfrm>
            <a:off x="473901" y="2390536"/>
            <a:ext cx="252028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AR" dirty="0"/>
              <a:t>En este caso, piridina es solvente y base a la vez</a:t>
            </a:r>
            <a:endParaRPr lang="en-US" dirty="0"/>
          </a:p>
        </p:txBody>
      </p:sp>
      <p:sp>
        <p:nvSpPr>
          <p:cNvPr id="17" name="Flecha: doblada 16">
            <a:extLst>
              <a:ext uri="{FF2B5EF4-FFF2-40B4-BE49-F238E27FC236}">
                <a16:creationId xmlns:a16="http://schemas.microsoft.com/office/drawing/2014/main" id="{858EC6A3-0CF1-477D-965F-314F6D91774C}"/>
              </a:ext>
            </a:extLst>
          </p:cNvPr>
          <p:cNvSpPr/>
          <p:nvPr/>
        </p:nvSpPr>
        <p:spPr>
          <a:xfrm flipV="1">
            <a:off x="2576736" y="2960451"/>
            <a:ext cx="504057" cy="397288"/>
          </a:xfrm>
          <a:prstGeom prst="bentArrow">
            <a:avLst>
              <a:gd name="adj1" fmla="val 35623"/>
              <a:gd name="adj2" fmla="val 35623"/>
              <a:gd name="adj3" fmla="val 28541"/>
              <a:gd name="adj4" fmla="val 5437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4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97AEE255-2F36-4F0B-855B-BEFA89C866AD}"/>
              </a:ext>
            </a:extLst>
          </p:cNvPr>
          <p:cNvSpPr/>
          <p:nvPr/>
        </p:nvSpPr>
        <p:spPr>
          <a:xfrm>
            <a:off x="22847" y="3113084"/>
            <a:ext cx="7090393" cy="830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400"/>
              <a:t>La </a:t>
            </a:r>
            <a:r>
              <a:rPr lang="es-ES" sz="2400" dirty="0"/>
              <a:t>síntesis </a:t>
            </a:r>
            <a:r>
              <a:rPr lang="es-ES" sz="2400"/>
              <a:t>de Williamson permite transformar los hidroxilos en éteres.</a:t>
            </a:r>
            <a:endParaRPr lang="es-ES" sz="2400" dirty="0"/>
          </a:p>
        </p:txBody>
      </p:sp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38B0AFE9-6351-4BF6-95D3-B4AE6198AD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014600"/>
              </p:ext>
            </p:extLst>
          </p:nvPr>
        </p:nvGraphicFramePr>
        <p:xfrm>
          <a:off x="24784" y="4036839"/>
          <a:ext cx="9881216" cy="135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ChemSketch" r:id="rId3" imgW="9237960" imgH="1266480" progId="ACD.ChemSketch.20">
                  <p:embed/>
                </p:oleObj>
              </mc:Choice>
              <mc:Fallback>
                <p:oleObj name="ChemSketch" r:id="rId3" imgW="9237960" imgH="1266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84" y="4036839"/>
                        <a:ext cx="9881216" cy="13550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8 CuadroTexto">
            <a:extLst>
              <a:ext uri="{FF2B5EF4-FFF2-40B4-BE49-F238E27FC236}">
                <a16:creationId xmlns:a16="http://schemas.microsoft.com/office/drawing/2014/main" id="{13BF0D3E-FF83-4CFC-B07A-F6C228EFAAD5}"/>
              </a:ext>
            </a:extLst>
          </p:cNvPr>
          <p:cNvSpPr txBox="1"/>
          <p:nvPr/>
        </p:nvSpPr>
        <p:spPr>
          <a:xfrm>
            <a:off x="22847" y="4889897"/>
            <a:ext cx="19204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-D-</a:t>
            </a:r>
            <a:r>
              <a:rPr lang="es-ES" dirty="0" err="1">
                <a:sym typeface="Symbol"/>
              </a:rPr>
              <a:t>glucopiranosa</a:t>
            </a:r>
            <a:endParaRPr lang="es-ES" dirty="0"/>
          </a:p>
        </p:txBody>
      </p:sp>
      <p:sp>
        <p:nvSpPr>
          <p:cNvPr id="6" name="9 CuadroTexto">
            <a:extLst>
              <a:ext uri="{FF2B5EF4-FFF2-40B4-BE49-F238E27FC236}">
                <a16:creationId xmlns:a16="http://schemas.microsoft.com/office/drawing/2014/main" id="{ACEF23E5-3FE8-4995-A51B-433BB71CD272}"/>
              </a:ext>
            </a:extLst>
          </p:cNvPr>
          <p:cNvSpPr txBox="1"/>
          <p:nvPr/>
        </p:nvSpPr>
        <p:spPr>
          <a:xfrm>
            <a:off x="7833320" y="5237168"/>
            <a:ext cx="207268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ym typeface="Symbol"/>
              </a:rPr>
              <a:t>Éter </a:t>
            </a:r>
            <a:r>
              <a:rPr lang="es-ES" dirty="0" err="1">
                <a:sym typeface="Symbol"/>
              </a:rPr>
              <a:t>pentametílico</a:t>
            </a:r>
            <a:r>
              <a:rPr lang="es-ES" dirty="0">
                <a:sym typeface="Symbol"/>
              </a:rPr>
              <a:t> de la -D-</a:t>
            </a:r>
            <a:r>
              <a:rPr lang="es-ES" dirty="0" err="1">
                <a:sym typeface="Symbol"/>
              </a:rPr>
              <a:t>glucopiranosa</a:t>
            </a:r>
            <a:r>
              <a:rPr lang="es-ES" dirty="0">
                <a:sym typeface="Symbol"/>
              </a:rPr>
              <a:t> (85%)</a:t>
            </a:r>
            <a:endParaRPr lang="es-ES" dirty="0"/>
          </a:p>
        </p:txBody>
      </p:sp>
      <p:sp>
        <p:nvSpPr>
          <p:cNvPr id="2" name="Globo: flecha hacia abajo 1">
            <a:extLst>
              <a:ext uri="{FF2B5EF4-FFF2-40B4-BE49-F238E27FC236}">
                <a16:creationId xmlns:a16="http://schemas.microsoft.com/office/drawing/2014/main" id="{4546B965-5401-4F90-AA7B-E3D63C6F265F}"/>
              </a:ext>
            </a:extLst>
          </p:cNvPr>
          <p:cNvSpPr/>
          <p:nvPr/>
        </p:nvSpPr>
        <p:spPr>
          <a:xfrm rot="2474130">
            <a:off x="4180383" y="3649182"/>
            <a:ext cx="916995" cy="1107877"/>
          </a:xfrm>
          <a:prstGeom prst="downArrowCallout">
            <a:avLst>
              <a:gd name="adj1" fmla="val 42034"/>
              <a:gd name="adj2" fmla="val 31210"/>
              <a:gd name="adj3" fmla="val 25000"/>
              <a:gd name="adj4" fmla="val 6878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Es  una SN</a:t>
            </a:r>
            <a:r>
              <a:rPr lang="es-AR" baseline="-25000">
                <a:solidFill>
                  <a:schemeClr val="tx1"/>
                </a:solidFill>
              </a:rPr>
              <a:t>2</a:t>
            </a:r>
            <a:endParaRPr lang="es-AR">
              <a:solidFill>
                <a:schemeClr val="tx1"/>
              </a:solidFill>
            </a:endParaRPr>
          </a:p>
        </p:txBody>
      </p:sp>
      <p:sp>
        <p:nvSpPr>
          <p:cNvPr id="3" name="Globo: flecha hacia arriba 2">
            <a:extLst>
              <a:ext uri="{FF2B5EF4-FFF2-40B4-BE49-F238E27FC236}">
                <a16:creationId xmlns:a16="http://schemas.microsoft.com/office/drawing/2014/main" id="{78306A48-BBF7-41B2-88CB-6A6898D2FDC9}"/>
              </a:ext>
            </a:extLst>
          </p:cNvPr>
          <p:cNvSpPr/>
          <p:nvPr/>
        </p:nvSpPr>
        <p:spPr>
          <a:xfrm>
            <a:off x="3568043" y="4934253"/>
            <a:ext cx="2808312" cy="1647003"/>
          </a:xfrm>
          <a:prstGeom prst="up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El óxido de plata asiste en la salida al Iodo, facilitando su desplazamiento por parte del hidroxilo del azúcar</a:t>
            </a:r>
          </a:p>
        </p:txBody>
      </p:sp>
      <p:sp>
        <p:nvSpPr>
          <p:cNvPr id="4" name="Globo: flecha hacia abajo 3">
            <a:extLst>
              <a:ext uri="{FF2B5EF4-FFF2-40B4-BE49-F238E27FC236}">
                <a16:creationId xmlns:a16="http://schemas.microsoft.com/office/drawing/2014/main" id="{EF84A29A-700F-4C6D-9C61-30BEA72085AE}"/>
              </a:ext>
            </a:extLst>
          </p:cNvPr>
          <p:cNvSpPr/>
          <p:nvPr/>
        </p:nvSpPr>
        <p:spPr>
          <a:xfrm rot="20340877">
            <a:off x="7570191" y="2656578"/>
            <a:ext cx="2231376" cy="1715120"/>
          </a:xfrm>
          <a:prstGeom prst="downArrowCallo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Un exceso de ioduro de metilo y óxido de plata conduce a la permetilación</a:t>
            </a:r>
          </a:p>
        </p:txBody>
      </p:sp>
      <p:sp>
        <p:nvSpPr>
          <p:cNvPr id="8" name="Bocadillo: rectángulo con esquinas redondeadas 7">
            <a:extLst>
              <a:ext uri="{FF2B5EF4-FFF2-40B4-BE49-F238E27FC236}">
                <a16:creationId xmlns:a16="http://schemas.microsoft.com/office/drawing/2014/main" id="{6E67AF9D-CBF8-4FC5-8FC5-0F2FFCDE97B5}"/>
              </a:ext>
            </a:extLst>
          </p:cNvPr>
          <p:cNvSpPr/>
          <p:nvPr/>
        </p:nvSpPr>
        <p:spPr>
          <a:xfrm>
            <a:off x="632520" y="5391919"/>
            <a:ext cx="2448272" cy="1180033"/>
          </a:xfrm>
          <a:prstGeom prst="wedgeRoundRectCallout">
            <a:avLst>
              <a:gd name="adj1" fmla="val 64782"/>
              <a:gd name="adj2" fmla="val -8771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Esta reacción puede ocurrir con cualquiera de los seis hidroxilos de este carbohidrato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C254500-7EF2-48C5-891C-BD13AE35C155}"/>
              </a:ext>
            </a:extLst>
          </p:cNvPr>
          <p:cNvSpPr/>
          <p:nvPr/>
        </p:nvSpPr>
        <p:spPr>
          <a:xfrm>
            <a:off x="128464" y="159435"/>
            <a:ext cx="8856984" cy="5380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400"/>
              <a:t>La reacción anterior debe ocurrir en ausencia total de agua:</a:t>
            </a:r>
            <a:endParaRPr lang="es-ES" sz="2400" dirty="0"/>
          </a:p>
        </p:txBody>
      </p:sp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71CA24D2-A133-4BD8-9971-B5ED335F81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206517"/>
              </p:ext>
            </p:extLst>
          </p:nvPr>
        </p:nvGraphicFramePr>
        <p:xfrm>
          <a:off x="577503" y="575832"/>
          <a:ext cx="7030891" cy="10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ChemSketch" r:id="rId5" imgW="6536520" imgH="986040" progId="ACD.ChemSketch.20">
                  <p:embed/>
                </p:oleObj>
              </mc:Choice>
              <mc:Fallback>
                <p:oleObj name="ChemSketch" r:id="rId5" imgW="6536520" imgH="986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503" y="575832"/>
                        <a:ext cx="7030891" cy="106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to 18">
            <a:extLst>
              <a:ext uri="{FF2B5EF4-FFF2-40B4-BE49-F238E27FC236}">
                <a16:creationId xmlns:a16="http://schemas.microsoft.com/office/drawing/2014/main" id="{5D6E3554-13A7-4DB0-BF37-A0854DD1C1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762043"/>
              </p:ext>
            </p:extLst>
          </p:nvPr>
        </p:nvGraphicFramePr>
        <p:xfrm>
          <a:off x="1554348" y="1412416"/>
          <a:ext cx="2638425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ChemSketch" r:id="rId7" imgW="2638080" imgH="1465560" progId="ACD.ChemSketch.20">
                  <p:embed/>
                </p:oleObj>
              </mc:Choice>
              <mc:Fallback>
                <p:oleObj name="ChemSketch" r:id="rId7" imgW="2638080" imgH="1465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54348" y="1412416"/>
                        <a:ext cx="2638425" cy="1465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Globo: flecha izquierda 12">
            <a:extLst>
              <a:ext uri="{FF2B5EF4-FFF2-40B4-BE49-F238E27FC236}">
                <a16:creationId xmlns:a16="http://schemas.microsoft.com/office/drawing/2014/main" id="{735822F3-0152-4AAF-A1D1-53BB75CFEC7D}"/>
              </a:ext>
            </a:extLst>
          </p:cNvPr>
          <p:cNvSpPr/>
          <p:nvPr/>
        </p:nvSpPr>
        <p:spPr>
          <a:xfrm>
            <a:off x="4092948" y="1666461"/>
            <a:ext cx="2920468" cy="1103494"/>
          </a:xfrm>
          <a:prstGeom prst="leftArrowCallout">
            <a:avLst>
              <a:gd name="adj1" fmla="val 45397"/>
              <a:gd name="adj2" fmla="val 36474"/>
              <a:gd name="adj3" fmla="val 25000"/>
              <a:gd name="adj4" fmla="val 8672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La presencia de agua  llevaría a la apertura del anillo del azúcar y la hidrólisis del anh. acético</a:t>
            </a:r>
          </a:p>
        </p:txBody>
      </p:sp>
      <p:sp>
        <p:nvSpPr>
          <p:cNvPr id="20" name="Signo de multiplicación 19">
            <a:extLst>
              <a:ext uri="{FF2B5EF4-FFF2-40B4-BE49-F238E27FC236}">
                <a16:creationId xmlns:a16="http://schemas.microsoft.com/office/drawing/2014/main" id="{CAF9F187-16C4-417C-82C8-CE2625A84186}"/>
              </a:ext>
            </a:extLst>
          </p:cNvPr>
          <p:cNvSpPr/>
          <p:nvPr/>
        </p:nvSpPr>
        <p:spPr>
          <a:xfrm rot="2093052">
            <a:off x="3295625" y="1280250"/>
            <a:ext cx="1008112" cy="1060525"/>
          </a:xfrm>
          <a:prstGeom prst="mathMultiply">
            <a:avLst>
              <a:gd name="adj1" fmla="val 542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20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  <p:bldP spid="3" grpId="0" animBg="1"/>
      <p:bldP spid="4" grpId="0" animBg="1"/>
      <p:bldP spid="8" grpId="0" animBg="1"/>
      <p:bldP spid="13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6754" y="116632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 err="1"/>
              <a:t>Glicósidos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6317" y="620688"/>
            <a:ext cx="8229600" cy="864096"/>
          </a:xfrm>
        </p:spPr>
        <p:txBody>
          <a:bodyPr>
            <a:normAutofit/>
          </a:bodyPr>
          <a:lstStyle/>
          <a:p>
            <a:r>
              <a:rPr lang="es-ES" sz="2400" dirty="0"/>
              <a:t>Cuando se trata un monosacárido con un alcohol y ácido se obtiene un </a:t>
            </a:r>
            <a:r>
              <a:rPr lang="es-ES" sz="2400" dirty="0" err="1"/>
              <a:t>cetal</a:t>
            </a:r>
            <a:r>
              <a:rPr lang="es-ES" sz="2400" dirty="0"/>
              <a:t>, al cual se lo llama, genéricamente </a:t>
            </a:r>
            <a:r>
              <a:rPr lang="es-ES" sz="2400" b="1" i="1" dirty="0" err="1"/>
              <a:t>glicósido</a:t>
            </a:r>
            <a:endParaRPr lang="es-ES" sz="2400" b="1" i="1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331448"/>
              </p:ext>
            </p:extLst>
          </p:nvPr>
        </p:nvGraphicFramePr>
        <p:xfrm>
          <a:off x="990928" y="1550095"/>
          <a:ext cx="735455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ChemSketch" r:id="rId4" imgW="6086880" imgH="774360" progId="ACD.ChemSketch.20">
                  <p:embed/>
                </p:oleObj>
              </mc:Choice>
              <mc:Fallback>
                <p:oleObj name="ChemSketch" r:id="rId4" imgW="6086880" imgH="774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928" y="1550095"/>
                        <a:ext cx="7354555" cy="936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75504" y="2486200"/>
            <a:ext cx="21602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>
                <a:sym typeface="Symbol"/>
              </a:rPr>
              <a:t>Metil</a:t>
            </a:r>
            <a:r>
              <a:rPr lang="es-ES" sz="1600" dirty="0">
                <a:sym typeface="Symbol"/>
              </a:rPr>
              <a:t>--D-</a:t>
            </a:r>
            <a:r>
              <a:rPr lang="es-ES" sz="1600" dirty="0" err="1">
                <a:sym typeface="Symbol"/>
              </a:rPr>
              <a:t>glucopiranósido</a:t>
            </a:r>
            <a:r>
              <a:rPr lang="es-ES" sz="1600" dirty="0">
                <a:sym typeface="Symbol"/>
              </a:rPr>
              <a:t> (66%)</a:t>
            </a:r>
            <a:endParaRPr lang="es-E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016897" y="2486200"/>
            <a:ext cx="215860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>
                <a:sym typeface="Symbol"/>
              </a:rPr>
              <a:t>Metil</a:t>
            </a:r>
            <a:r>
              <a:rPr lang="es-ES" sz="1600" dirty="0">
                <a:sym typeface="Symbol"/>
              </a:rPr>
              <a:t>--D-</a:t>
            </a:r>
            <a:r>
              <a:rPr lang="es-ES" sz="1600" dirty="0" err="1">
                <a:sym typeface="Symbol"/>
              </a:rPr>
              <a:t>glucopiranosido</a:t>
            </a:r>
            <a:r>
              <a:rPr lang="es-ES" sz="1600" dirty="0">
                <a:sym typeface="Symbol"/>
              </a:rPr>
              <a:t> (33%)</a:t>
            </a:r>
            <a:endParaRPr lang="es-ES" sz="16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41624" y="5781672"/>
            <a:ext cx="8699859" cy="1076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s-E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/>
              <a:t>Dado que el ciclo debe abrirse y volver a cerrarse, se obtienen ambos epímeros del carbono anomérico.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984965" y="2476581"/>
            <a:ext cx="19012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-D-</a:t>
            </a:r>
            <a:r>
              <a:rPr lang="es-ES" dirty="0" err="1">
                <a:sym typeface="Symbol"/>
              </a:rPr>
              <a:t>glucopiranosa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69B10FA-C833-4D5D-8C4E-9A18374333B6}"/>
              </a:ext>
            </a:extLst>
          </p:cNvPr>
          <p:cNvSpPr txBox="1"/>
          <p:nvPr/>
        </p:nvSpPr>
        <p:spPr>
          <a:xfrm>
            <a:off x="541624" y="3135145"/>
            <a:ext cx="8699859" cy="830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AR"/>
              <a:t>La reacción tiene lugar a través de la forma abierta del azúcar, por el mecanismo de formación de acetales</a:t>
            </a:r>
          </a:p>
        </p:txBody>
      </p:sp>
      <p:sp>
        <p:nvSpPr>
          <p:cNvPr id="21" name="Explosión: 8 puntos 20">
            <a:extLst>
              <a:ext uri="{FF2B5EF4-FFF2-40B4-BE49-F238E27FC236}">
                <a16:creationId xmlns:a16="http://schemas.microsoft.com/office/drawing/2014/main" id="{094EB0D2-E2EB-4934-8495-A498C2BA145C}"/>
              </a:ext>
            </a:extLst>
          </p:cNvPr>
          <p:cNvSpPr/>
          <p:nvPr/>
        </p:nvSpPr>
        <p:spPr>
          <a:xfrm>
            <a:off x="5885922" y="62280"/>
            <a:ext cx="4019133" cy="353857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1800">
              <a:solidFill>
                <a:schemeClr val="tx1"/>
              </a:solidFill>
            </a:endParaRPr>
          </a:p>
          <a:p>
            <a:pPr algn="ctr"/>
            <a:endParaRPr lang="es-ES" sz="1800">
              <a:solidFill>
                <a:schemeClr val="tx1"/>
              </a:solidFill>
            </a:endParaRPr>
          </a:p>
          <a:p>
            <a:pPr algn="ctr"/>
            <a:r>
              <a:rPr lang="es-ES" sz="1800">
                <a:solidFill>
                  <a:schemeClr val="tx1"/>
                </a:solidFill>
              </a:rPr>
              <a:t>Los glicósidos naturales son de gran importancia y ya volveremos sobre este tema.</a:t>
            </a:r>
          </a:p>
          <a:p>
            <a:pPr algn="ctr"/>
            <a:endParaRPr lang="es-AR">
              <a:solidFill>
                <a:schemeClr val="tx1"/>
              </a:solidFill>
            </a:endParaRP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C32BD87F-3BB9-4B02-AD61-63B03029A7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325701"/>
              </p:ext>
            </p:extLst>
          </p:nvPr>
        </p:nvGraphicFramePr>
        <p:xfrm>
          <a:off x="332258" y="3890923"/>
          <a:ext cx="9241483" cy="181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ChemSketch" r:id="rId6" imgW="9900000" imgH="1945080" progId="ACD.ChemSketch.20">
                  <p:embed/>
                </p:oleObj>
              </mc:Choice>
              <mc:Fallback>
                <p:oleObj name="ChemSketch" r:id="rId6" imgW="9900000" imgH="19450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2258" y="3890923"/>
                        <a:ext cx="9241483" cy="18153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48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11" grpId="0" animBg="1"/>
      <p:bldP spid="17" grpId="0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3 CuadroTexto">
            <a:extLst>
              <a:ext uri="{FF2B5EF4-FFF2-40B4-BE49-F238E27FC236}">
                <a16:creationId xmlns:a16="http://schemas.microsoft.com/office/drawing/2014/main" id="{3409DC76-50B4-4DC7-B906-E624E3562FA6}"/>
              </a:ext>
            </a:extLst>
          </p:cNvPr>
          <p:cNvSpPr txBox="1"/>
          <p:nvPr/>
        </p:nvSpPr>
        <p:spPr>
          <a:xfrm>
            <a:off x="4466893" y="2083412"/>
            <a:ext cx="1211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>
                <a:sym typeface="Symbol"/>
              </a:rPr>
              <a:t>D-sorbitol</a:t>
            </a:r>
            <a:endParaRPr lang="es-ES" dirty="0"/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4DE42F62-81CA-413B-BAE8-980499A08EE0}"/>
              </a:ext>
            </a:extLst>
          </p:cNvPr>
          <p:cNvSpPr txBox="1"/>
          <p:nvPr/>
        </p:nvSpPr>
        <p:spPr>
          <a:xfrm>
            <a:off x="2703088" y="2058118"/>
            <a:ext cx="10996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D-glucosa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82" y="2443103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Oxidación de monosacáridos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910433"/>
              </p:ext>
            </p:extLst>
          </p:nvPr>
        </p:nvGraphicFramePr>
        <p:xfrm>
          <a:off x="658957" y="3694925"/>
          <a:ext cx="559803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9" name="ChemSketch" r:id="rId3" imgW="4620600" imgH="1069920" progId="ACD.ChemSketch.20">
                  <p:embed/>
                </p:oleObj>
              </mc:Choice>
              <mc:Fallback>
                <p:oleObj name="ChemSketch" r:id="rId3" imgW="4620600" imgH="1069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957" y="3694925"/>
                        <a:ext cx="5598035" cy="1296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256992" y="3699661"/>
            <a:ext cx="2585772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s-ES" dirty="0"/>
          </a:p>
          <a:p>
            <a:r>
              <a:rPr lang="es-ES" dirty="0"/>
              <a:t>Ag</a:t>
            </a:r>
            <a:r>
              <a:rPr lang="es-ES" baseline="30000" dirty="0">
                <a:sym typeface="Symbol"/>
              </a:rPr>
              <a:t></a:t>
            </a:r>
            <a:r>
              <a:rPr lang="es-ES" dirty="0">
                <a:sym typeface="Symbol"/>
              </a:rPr>
              <a:t> (</a:t>
            </a:r>
            <a:r>
              <a:rPr lang="es-ES" dirty="0" err="1">
                <a:sym typeface="Symbol"/>
              </a:rPr>
              <a:t>Tollens</a:t>
            </a:r>
            <a:r>
              <a:rPr lang="es-ES" dirty="0">
                <a:sym typeface="Symbol"/>
              </a:rPr>
              <a:t>)</a:t>
            </a:r>
          </a:p>
          <a:p>
            <a:endParaRPr lang="es-ES" dirty="0">
              <a:sym typeface="Symbol"/>
            </a:endParaRPr>
          </a:p>
          <a:p>
            <a:r>
              <a:rPr lang="es-ES" dirty="0">
                <a:sym typeface="Symbol"/>
              </a:rPr>
              <a:t>Cu</a:t>
            </a:r>
            <a:r>
              <a:rPr lang="es-ES" baseline="-25000" dirty="0">
                <a:sym typeface="Symbol"/>
              </a:rPr>
              <a:t>2</a:t>
            </a:r>
            <a:r>
              <a:rPr lang="es-ES" dirty="0">
                <a:sym typeface="Symbol"/>
              </a:rPr>
              <a:t>O (</a:t>
            </a:r>
            <a:r>
              <a:rPr lang="es-ES" dirty="0" err="1">
                <a:sym typeface="Symbol"/>
              </a:rPr>
              <a:t>Fehling</a:t>
            </a:r>
            <a:r>
              <a:rPr lang="es-ES" dirty="0">
                <a:sym typeface="Symbol"/>
              </a:rPr>
              <a:t> ó </a:t>
            </a:r>
            <a:r>
              <a:rPr lang="es-ES" err="1">
                <a:sym typeface="Symbol"/>
              </a:rPr>
              <a:t>Benedict</a:t>
            </a:r>
            <a:r>
              <a:rPr lang="es-ES">
                <a:sym typeface="Symbol"/>
              </a:rPr>
              <a:t>)</a:t>
            </a:r>
          </a:p>
          <a:p>
            <a:endParaRPr lang="es-ES" dirty="0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780174"/>
              </p:ext>
            </p:extLst>
          </p:nvPr>
        </p:nvGraphicFramePr>
        <p:xfrm>
          <a:off x="2642244" y="4991069"/>
          <a:ext cx="6199188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" name="ChemSketch" r:id="rId5" imgW="6199560" imgH="1463040" progId="ACD.ChemSketch.20">
                  <p:embed/>
                </p:oleObj>
              </mc:Choice>
              <mc:Fallback>
                <p:oleObj name="ChemSketch" r:id="rId5" imgW="6199560" imgH="1463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2244" y="4991069"/>
                        <a:ext cx="6199188" cy="1463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532329" y="5017697"/>
            <a:ext cx="2016021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Las </a:t>
            </a:r>
            <a:r>
              <a:rPr lang="es-ES" dirty="0" err="1"/>
              <a:t>cetosas</a:t>
            </a:r>
            <a:r>
              <a:rPr lang="es-ES" dirty="0"/>
              <a:t> dan reacción, porque </a:t>
            </a:r>
            <a:r>
              <a:rPr lang="es-ES" dirty="0" err="1"/>
              <a:t>isomerizan</a:t>
            </a:r>
            <a:r>
              <a:rPr lang="es-ES" dirty="0"/>
              <a:t> a través del </a:t>
            </a:r>
            <a:r>
              <a:rPr lang="es-ES" dirty="0" err="1"/>
              <a:t>enol</a:t>
            </a:r>
            <a:r>
              <a:rPr lang="es-ES" dirty="0"/>
              <a:t>, al aldehído, para luego oxidarse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42245" y="6454744"/>
            <a:ext cx="12003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D-Fructosa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030361" y="6478095"/>
            <a:ext cx="12058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err="1"/>
              <a:t>Tautómero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738589" y="6454744"/>
            <a:ext cx="8146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/>
              <a:t>Aldosa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7166449" y="6441567"/>
            <a:ext cx="1439955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s-ES" dirty="0"/>
              <a:t>Ácido </a:t>
            </a:r>
            <a:r>
              <a:rPr lang="es-ES" dirty="0" err="1"/>
              <a:t>aldónico</a:t>
            </a:r>
            <a:endParaRPr lang="es-ES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8841432" y="1729591"/>
            <a:ext cx="3244665" cy="612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/>
          </a:p>
        </p:txBody>
      </p:sp>
      <p:sp>
        <p:nvSpPr>
          <p:cNvPr id="15" name="1 Título">
            <a:extLst>
              <a:ext uri="{FF2B5EF4-FFF2-40B4-BE49-F238E27FC236}">
                <a16:creationId xmlns:a16="http://schemas.microsoft.com/office/drawing/2014/main" id="{1DF79DF6-537E-465F-A6D1-86EC01609F67}"/>
              </a:ext>
            </a:extLst>
          </p:cNvPr>
          <p:cNvSpPr txBox="1">
            <a:spLocks/>
          </p:cNvSpPr>
          <p:nvPr/>
        </p:nvSpPr>
        <p:spPr>
          <a:xfrm>
            <a:off x="233589" y="-1404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dirty="0"/>
              <a:t>Reducción de monosacáridos</a:t>
            </a:r>
          </a:p>
        </p:txBody>
      </p:sp>
      <p:graphicFrame>
        <p:nvGraphicFramePr>
          <p:cNvPr id="16" name="8 Objeto">
            <a:extLst>
              <a:ext uri="{FF2B5EF4-FFF2-40B4-BE49-F238E27FC236}">
                <a16:creationId xmlns:a16="http://schemas.microsoft.com/office/drawing/2014/main" id="{DB3AAD1E-AC9E-471F-8F13-47CCCC7573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220280"/>
              </p:ext>
            </p:extLst>
          </p:nvPr>
        </p:nvGraphicFramePr>
        <p:xfrm>
          <a:off x="454281" y="857979"/>
          <a:ext cx="4839374" cy="124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1" name="ChemSketch" r:id="rId7" imgW="4157640" imgH="1069920" progId="ACD.ChemSketch.20">
                  <p:embed/>
                </p:oleObj>
              </mc:Choice>
              <mc:Fallback>
                <p:oleObj name="ChemSketch" r:id="rId7" imgW="4157640" imgH="1069920" progId="ACD.ChemSketch.20">
                  <p:embed/>
                  <p:pic>
                    <p:nvPicPr>
                      <p:cNvPr id="9" name="8 Objeto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4281" y="857979"/>
                        <a:ext cx="4839374" cy="1245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2 Marcador de contenido">
            <a:extLst>
              <a:ext uri="{FF2B5EF4-FFF2-40B4-BE49-F238E27FC236}">
                <a16:creationId xmlns:a16="http://schemas.microsoft.com/office/drawing/2014/main" id="{2B6D4854-FCFE-45C0-AA28-60358CD9E80B}"/>
              </a:ext>
            </a:extLst>
          </p:cNvPr>
          <p:cNvSpPr txBox="1">
            <a:spLocks/>
          </p:cNvSpPr>
          <p:nvPr/>
        </p:nvSpPr>
        <p:spPr>
          <a:xfrm>
            <a:off x="247127" y="495797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Se obtiene un </a:t>
            </a:r>
            <a:r>
              <a:rPr lang="es-ES" sz="2400" dirty="0" err="1"/>
              <a:t>poliol</a:t>
            </a:r>
            <a:r>
              <a:rPr lang="es-ES" sz="2400" dirty="0"/>
              <a:t> denominado </a:t>
            </a:r>
            <a:r>
              <a:rPr lang="es-ES" sz="2400" b="1" i="1" dirty="0" err="1"/>
              <a:t>alditol</a:t>
            </a:r>
            <a:endParaRPr lang="es-ES" sz="2400" b="1" i="1" dirty="0"/>
          </a:p>
        </p:txBody>
      </p:sp>
      <p:sp>
        <p:nvSpPr>
          <p:cNvPr id="18" name="11 CuadroTexto">
            <a:extLst>
              <a:ext uri="{FF2B5EF4-FFF2-40B4-BE49-F238E27FC236}">
                <a16:creationId xmlns:a16="http://schemas.microsoft.com/office/drawing/2014/main" id="{02121EA5-5E7E-4E74-9778-A1F482E59691}"/>
              </a:ext>
            </a:extLst>
          </p:cNvPr>
          <p:cNvSpPr txBox="1"/>
          <p:nvPr/>
        </p:nvSpPr>
        <p:spPr>
          <a:xfrm>
            <a:off x="488166" y="1929107"/>
            <a:ext cx="19012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-D-</a:t>
            </a:r>
            <a:r>
              <a:rPr lang="es-ES" dirty="0" err="1">
                <a:sym typeface="Symbol"/>
              </a:rPr>
              <a:t>glucopiranosa</a:t>
            </a:r>
            <a:endParaRPr lang="es-ES" dirty="0"/>
          </a:p>
        </p:txBody>
      </p:sp>
      <p:sp>
        <p:nvSpPr>
          <p:cNvPr id="21" name="14 CuadroTexto">
            <a:extLst>
              <a:ext uri="{FF2B5EF4-FFF2-40B4-BE49-F238E27FC236}">
                <a16:creationId xmlns:a16="http://schemas.microsoft.com/office/drawing/2014/main" id="{7D78E179-0873-4401-9EAB-228279A80F03}"/>
              </a:ext>
            </a:extLst>
          </p:cNvPr>
          <p:cNvSpPr txBox="1"/>
          <p:nvPr/>
        </p:nvSpPr>
        <p:spPr>
          <a:xfrm>
            <a:off x="5933347" y="702370"/>
            <a:ext cx="2722989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reducción se produce sobre la forma abierta. Aunque su concentración es baja, el equilibrio se va desplazando gradualmente hacia el </a:t>
            </a:r>
            <a:r>
              <a:rPr lang="es-ES" dirty="0" err="1"/>
              <a:t>alditol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4314" y="2925792"/>
            <a:ext cx="8270708" cy="725243"/>
          </a:xfrm>
        </p:spPr>
        <p:txBody>
          <a:bodyPr>
            <a:normAutofit/>
          </a:bodyPr>
          <a:lstStyle/>
          <a:p>
            <a:r>
              <a:rPr lang="es-ES" sz="2000" dirty="0"/>
              <a:t>Se oxidan con facilidad en presencia del reactivo de </a:t>
            </a:r>
            <a:r>
              <a:rPr lang="es-ES" sz="2000" dirty="0" err="1"/>
              <a:t>Tollens</a:t>
            </a:r>
            <a:r>
              <a:rPr lang="es-ES" sz="2000" dirty="0"/>
              <a:t> (Ag+/NH</a:t>
            </a:r>
            <a:r>
              <a:rPr lang="es-ES" sz="2000" baseline="-25000" dirty="0"/>
              <a:t>3</a:t>
            </a:r>
            <a:r>
              <a:rPr lang="es-ES" sz="2000" dirty="0"/>
              <a:t>) o </a:t>
            </a:r>
            <a:r>
              <a:rPr lang="es-ES" sz="2000" dirty="0" err="1"/>
              <a:t>Fehling</a:t>
            </a:r>
            <a:r>
              <a:rPr lang="es-ES" sz="2000" dirty="0"/>
              <a:t> (Cu</a:t>
            </a:r>
            <a:r>
              <a:rPr lang="es-ES" sz="2000" baseline="30000" dirty="0"/>
              <a:t>+2</a:t>
            </a:r>
            <a:r>
              <a:rPr lang="es-ES" sz="2000" dirty="0"/>
              <a:t>/tartrato de sodio) o </a:t>
            </a:r>
            <a:r>
              <a:rPr lang="es-ES" sz="2000" dirty="0" err="1"/>
              <a:t>Benedict</a:t>
            </a:r>
            <a:r>
              <a:rPr lang="es-ES" sz="2000" dirty="0"/>
              <a:t>  (Cu</a:t>
            </a:r>
            <a:r>
              <a:rPr lang="es-ES" sz="2000" baseline="30000" dirty="0"/>
              <a:t>+2</a:t>
            </a:r>
            <a:r>
              <a:rPr lang="es-ES" sz="2000" dirty="0"/>
              <a:t>/Citrato de sodio) .</a:t>
            </a:r>
          </a:p>
        </p:txBody>
      </p:sp>
      <p:sp>
        <p:nvSpPr>
          <p:cNvPr id="6" name="Explosión: 8 puntos 5">
            <a:extLst>
              <a:ext uri="{FF2B5EF4-FFF2-40B4-BE49-F238E27FC236}">
                <a16:creationId xmlns:a16="http://schemas.microsoft.com/office/drawing/2014/main" id="{1749F66C-E59E-487F-912D-9C0B8911C9CF}"/>
              </a:ext>
            </a:extLst>
          </p:cNvPr>
          <p:cNvSpPr/>
          <p:nvPr/>
        </p:nvSpPr>
        <p:spPr>
          <a:xfrm>
            <a:off x="7365167" y="2692562"/>
            <a:ext cx="2389174" cy="1887387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>
              <a:solidFill>
                <a:schemeClr val="tx1"/>
              </a:solidFill>
            </a:endParaRPr>
          </a:p>
          <a:p>
            <a:pPr algn="ctr"/>
            <a:r>
              <a:rPr lang="es-ES" sz="1400" b="1">
                <a:solidFill>
                  <a:schemeClr val="tx1"/>
                </a:solidFill>
              </a:rPr>
              <a:t>Permiten</a:t>
            </a:r>
          </a:p>
          <a:p>
            <a:pPr algn="ctr"/>
            <a:r>
              <a:rPr lang="es-ES" sz="1400" b="1">
                <a:solidFill>
                  <a:schemeClr val="tx1"/>
                </a:solidFill>
              </a:rPr>
              <a:t>reconocer carbonilos reductores </a:t>
            </a:r>
          </a:p>
          <a:p>
            <a:pPr algn="ctr"/>
            <a:endParaRPr lang="es-AR" sz="1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2" grpId="0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7" grpId="0"/>
      <p:bldP spid="18" grpId="0" animBg="1"/>
      <p:bldP spid="21" grpId="0" animBg="1"/>
      <p:bldP spid="3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066489"/>
              </p:ext>
            </p:extLst>
          </p:nvPr>
        </p:nvGraphicFramePr>
        <p:xfrm>
          <a:off x="1069590" y="5641778"/>
          <a:ext cx="3308850" cy="1118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" name="ChemSketch" r:id="rId3" imgW="2048400" imgH="691920" progId="ACD.ChemSketch.20">
                  <p:embed/>
                </p:oleObj>
              </mc:Choice>
              <mc:Fallback>
                <p:oleObj name="ChemSketch" r:id="rId3" imgW="2048400" imgH="691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9590" y="5641778"/>
                        <a:ext cx="3308850" cy="11183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64531" y="0"/>
            <a:ext cx="8229600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Los carbonilos ¿son todos reductores en medio alcalino?</a:t>
            </a:r>
          </a:p>
          <a:p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029611" y="6152140"/>
            <a:ext cx="504056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4731601" y="5529034"/>
            <a:ext cx="4467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definitiva, cualquier mal grupo saliente, ubicado en esta posición impide la apertura del anillo y posterior reducción del carbonilo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02161"/>
              </p:ext>
            </p:extLst>
          </p:nvPr>
        </p:nvGraphicFramePr>
        <p:xfrm>
          <a:off x="5433294" y="2852936"/>
          <a:ext cx="2961343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6" name="ChemSketch" r:id="rId5" imgW="1798200" imgH="874800" progId="ACD.ChemSketch.20">
                  <p:embed/>
                </p:oleObj>
              </mc:Choice>
              <mc:Fallback>
                <p:oleObj name="ChemSketch" r:id="rId5" imgW="1798200" imgH="874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33294" y="2852936"/>
                        <a:ext cx="2961343" cy="14401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251099"/>
              </p:ext>
            </p:extLst>
          </p:nvPr>
        </p:nvGraphicFramePr>
        <p:xfrm>
          <a:off x="1933687" y="2852936"/>
          <a:ext cx="2257179" cy="1451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7" name="ChemSketch" r:id="rId7" imgW="1392840" imgH="896040" progId="ACD.ChemSketch.20">
                  <p:embed/>
                </p:oleObj>
              </mc:Choice>
              <mc:Fallback>
                <p:oleObj name="ChemSketch" r:id="rId7" imgW="1392840" imgH="896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33687" y="2852936"/>
                        <a:ext cx="2257179" cy="14515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896790" y="4293097"/>
            <a:ext cx="4031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Si pensamos en una apertura espontanea, vemos que para recuperar el carbonilo debe eliminarse un CH</a:t>
            </a:r>
            <a:r>
              <a:rPr lang="es-ES" baseline="-25000" dirty="0"/>
              <a:t>3</a:t>
            </a:r>
            <a:r>
              <a:rPr lang="es-ES" baseline="30000" dirty="0"/>
              <a:t>+</a:t>
            </a:r>
            <a:r>
              <a:rPr lang="es-ES" dirty="0"/>
              <a:t>, lo cual sería casi imposible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167677" y="4313619"/>
            <a:ext cx="4031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Supongamos un ataque </a:t>
            </a:r>
            <a:r>
              <a:rPr lang="es-ES" dirty="0" err="1"/>
              <a:t>nucleofílico</a:t>
            </a:r>
            <a:r>
              <a:rPr lang="es-ES" dirty="0"/>
              <a:t> de OH</a:t>
            </a:r>
            <a:r>
              <a:rPr lang="es-ES" baseline="30000" dirty="0"/>
              <a:t>-</a:t>
            </a:r>
            <a:r>
              <a:rPr lang="es-ES" dirty="0"/>
              <a:t>, para desplazar CH</a:t>
            </a:r>
            <a:r>
              <a:rPr lang="es-ES" baseline="-25000" dirty="0"/>
              <a:t>3</a:t>
            </a:r>
            <a:r>
              <a:rPr lang="es-ES" dirty="0"/>
              <a:t>O</a:t>
            </a:r>
            <a:r>
              <a:rPr lang="es-ES" baseline="30000" dirty="0"/>
              <a:t>-</a:t>
            </a:r>
            <a:r>
              <a:rPr lang="es-ES" dirty="0"/>
              <a:t>. Tampoco es posible, pues sabemos que los </a:t>
            </a:r>
            <a:r>
              <a:rPr lang="es-ES" dirty="0" err="1"/>
              <a:t>alcohóxidos</a:t>
            </a:r>
            <a:r>
              <a:rPr lang="es-ES" dirty="0"/>
              <a:t> son malos grupos salientes.</a:t>
            </a:r>
          </a:p>
        </p:txBody>
      </p:sp>
      <p:sp>
        <p:nvSpPr>
          <p:cNvPr id="7" name="6 Flecha doblada"/>
          <p:cNvSpPr/>
          <p:nvPr/>
        </p:nvSpPr>
        <p:spPr>
          <a:xfrm rot="5400000" flipV="1">
            <a:off x="3726779" y="5136879"/>
            <a:ext cx="493244" cy="1516399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32520" y="1052737"/>
            <a:ext cx="8784976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400" dirty="0"/>
              <a:t>Para la reducción debe abrirse el ciclo, a fin de recuperar el carbonilo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400" dirty="0"/>
              <a:t>Si el oxidrilo </a:t>
            </a:r>
            <a:r>
              <a:rPr lang="es-ES" sz="2400" b="1" i="1" dirty="0" err="1"/>
              <a:t>anomérico</a:t>
            </a:r>
            <a:r>
              <a:rPr lang="es-ES" sz="2400" dirty="0"/>
              <a:t> está sustituido por un grupo alquilo, la apertura del anillo estará impedida. Veamos por qué:</a:t>
            </a:r>
          </a:p>
        </p:txBody>
      </p:sp>
    </p:spTree>
    <p:extLst>
      <p:ext uri="{BB962C8B-B14F-4D97-AF65-F5344CB8AC3E}">
        <p14:creationId xmlns:p14="http://schemas.microsoft.com/office/powerpoint/2010/main" val="321389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/>
      <p:bldP spid="12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537176" y="3095782"/>
            <a:ext cx="18671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ácido-D-</a:t>
            </a:r>
            <a:r>
              <a:rPr lang="es-ES" dirty="0" err="1">
                <a:sym typeface="Symbol"/>
              </a:rPr>
              <a:t>glucónico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8544" y="260649"/>
            <a:ext cx="8229600" cy="2160240"/>
          </a:xfrm>
        </p:spPr>
        <p:txBody>
          <a:bodyPr>
            <a:normAutofit/>
          </a:bodyPr>
          <a:lstStyle/>
          <a:p>
            <a:r>
              <a:rPr lang="es-ES" sz="2400" dirty="0"/>
              <a:t>Las reacciones de </a:t>
            </a:r>
            <a:r>
              <a:rPr lang="es-ES" sz="2400" dirty="0" err="1"/>
              <a:t>Tollens</a:t>
            </a:r>
            <a:r>
              <a:rPr lang="es-ES" sz="2400" dirty="0"/>
              <a:t> y </a:t>
            </a:r>
            <a:r>
              <a:rPr lang="es-ES" sz="2400" dirty="0" err="1"/>
              <a:t>Fehling</a:t>
            </a:r>
            <a:r>
              <a:rPr lang="es-ES" sz="2400" dirty="0"/>
              <a:t> son útiles para reconocer azúcares reductores pero dan bajos rendimientos de oxidación.</a:t>
            </a:r>
          </a:p>
          <a:p>
            <a:r>
              <a:rPr lang="es-ES" sz="2400" dirty="0"/>
              <a:t>Para obtener buenos rendimientos, es mejor la reacción con Br</a:t>
            </a:r>
            <a:r>
              <a:rPr lang="es-ES" sz="2400" baseline="-25000" dirty="0"/>
              <a:t>2</a:t>
            </a:r>
            <a:r>
              <a:rPr lang="es-ES" sz="2400" dirty="0"/>
              <a:t>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037994"/>
              </p:ext>
            </p:extLst>
          </p:nvPr>
        </p:nvGraphicFramePr>
        <p:xfrm>
          <a:off x="2000672" y="1988840"/>
          <a:ext cx="4608512" cy="1471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ChemSketch" r:id="rId3" imgW="4276440" imgH="1365480" progId="ACD.ChemSketch.20">
                  <p:embed/>
                </p:oleObj>
              </mc:Choice>
              <mc:Fallback>
                <p:oleObj name="ChemSketch" r:id="rId3" imgW="4276440" imgH="1365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0672" y="1988840"/>
                        <a:ext cx="4608512" cy="147116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195064" y="2931985"/>
            <a:ext cx="131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-D-glucosa</a:t>
            </a:r>
            <a:endParaRPr lang="es-ES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841608" y="3966286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Con un oxidante más fuerte, como el HNO</a:t>
            </a:r>
            <a:r>
              <a:rPr lang="es-ES" sz="2400" baseline="-25000" dirty="0"/>
              <a:t>3</a:t>
            </a:r>
            <a:r>
              <a:rPr lang="es-ES" sz="2400" dirty="0"/>
              <a:t> diluido y caliente se oxidan ambos extremos de las aldosas: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593993"/>
              </p:ext>
            </p:extLst>
          </p:nvPr>
        </p:nvGraphicFramePr>
        <p:xfrm>
          <a:off x="1064568" y="4725145"/>
          <a:ext cx="4722678" cy="1525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ChemSketch" r:id="rId5" imgW="4276440" imgH="1380600" progId="ACD.ChemSketch.20">
                  <p:embed/>
                </p:oleObj>
              </mc:Choice>
              <mc:Fallback>
                <p:oleObj name="ChemSketch" r:id="rId5" imgW="4276440" imgH="1380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4568" y="4725145"/>
                        <a:ext cx="4722678" cy="152514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08584" y="5733256"/>
            <a:ext cx="131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-D-glucosa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841609" y="3461648"/>
            <a:ext cx="5382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Esta reacción es específica para aldosas</a:t>
            </a:r>
          </a:p>
        </p:txBody>
      </p:sp>
      <p:sp>
        <p:nvSpPr>
          <p:cNvPr id="11" name="10 Elipse"/>
          <p:cNvSpPr/>
          <p:nvPr/>
        </p:nvSpPr>
        <p:spPr>
          <a:xfrm>
            <a:off x="4304928" y="1916832"/>
            <a:ext cx="576064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5935883" y="1934526"/>
            <a:ext cx="576064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113240" y="179138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Sólo se oxida el grupo carbonilo</a:t>
            </a:r>
          </a:p>
        </p:txBody>
      </p:sp>
      <p:sp>
        <p:nvSpPr>
          <p:cNvPr id="14" name="13 Flecha izquierda"/>
          <p:cNvSpPr/>
          <p:nvPr/>
        </p:nvSpPr>
        <p:spPr>
          <a:xfrm>
            <a:off x="6537176" y="1934526"/>
            <a:ext cx="576064" cy="3600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4592961" y="6237312"/>
            <a:ext cx="181427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ácido-D-</a:t>
            </a:r>
            <a:r>
              <a:rPr lang="es-ES" dirty="0" err="1">
                <a:sym typeface="Symbol"/>
              </a:rPr>
              <a:t>glucárico</a:t>
            </a:r>
            <a:endParaRPr lang="es-ES" dirty="0"/>
          </a:p>
        </p:txBody>
      </p:sp>
      <p:sp>
        <p:nvSpPr>
          <p:cNvPr id="16" name="15 Elipse"/>
          <p:cNvSpPr/>
          <p:nvPr/>
        </p:nvSpPr>
        <p:spPr>
          <a:xfrm>
            <a:off x="5093620" y="5981929"/>
            <a:ext cx="705001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5055169" y="4653136"/>
            <a:ext cx="689919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3440832" y="5877272"/>
            <a:ext cx="576064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3440832" y="4657527"/>
            <a:ext cx="576064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derecha"/>
          <p:cNvSpPr/>
          <p:nvPr/>
        </p:nvSpPr>
        <p:spPr>
          <a:xfrm>
            <a:off x="4959770" y="2024536"/>
            <a:ext cx="880715" cy="1800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Flecha derecha"/>
          <p:cNvSpPr/>
          <p:nvPr/>
        </p:nvSpPr>
        <p:spPr>
          <a:xfrm rot="523807">
            <a:off x="4102408" y="6012578"/>
            <a:ext cx="880715" cy="1800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>
            <a:off x="4102408" y="4774489"/>
            <a:ext cx="880715" cy="1800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Flecha doblada"/>
          <p:cNvSpPr/>
          <p:nvPr/>
        </p:nvSpPr>
        <p:spPr>
          <a:xfrm rot="10800000">
            <a:off x="5798621" y="5622746"/>
            <a:ext cx="645557" cy="648072"/>
          </a:xfrm>
          <a:prstGeom prst="bentArrow">
            <a:avLst>
              <a:gd name="adj1" fmla="val 14104"/>
              <a:gd name="adj2" fmla="val 17736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26 Flecha doblada"/>
          <p:cNvSpPr/>
          <p:nvPr/>
        </p:nvSpPr>
        <p:spPr>
          <a:xfrm rot="10800000" flipV="1">
            <a:off x="5761683" y="4704199"/>
            <a:ext cx="645557" cy="617954"/>
          </a:xfrm>
          <a:prstGeom prst="bentArrow">
            <a:avLst>
              <a:gd name="adj1" fmla="val 14104"/>
              <a:gd name="adj2" fmla="val 17736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01831" y="5322154"/>
            <a:ext cx="3769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Ambos extremos se oxidan a carboxilo</a:t>
            </a:r>
          </a:p>
        </p:txBody>
      </p:sp>
    </p:spTree>
    <p:extLst>
      <p:ext uri="{BB962C8B-B14F-4D97-AF65-F5344CB8AC3E}">
        <p14:creationId xmlns:p14="http://schemas.microsoft.com/office/powerpoint/2010/main" val="224170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3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7" grpId="0"/>
      <p:bldP spid="9" grpId="0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F5D0B68E-F586-4598-A380-8F124EE858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677439"/>
              </p:ext>
            </p:extLst>
          </p:nvPr>
        </p:nvGraphicFramePr>
        <p:xfrm>
          <a:off x="169610" y="4510817"/>
          <a:ext cx="5985674" cy="1117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8" name="ChemSketch" r:id="rId4" imgW="3680640" imgH="687600" progId="ACD.ChemSketch.20">
                  <p:embed/>
                </p:oleObj>
              </mc:Choice>
              <mc:Fallback>
                <p:oleObj name="ChemSketch" r:id="rId4" imgW="3680640" imgH="687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610" y="4510817"/>
                        <a:ext cx="5985674" cy="111763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8504" y="198942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es-ES" sz="3200" dirty="0"/>
              <a:t>Ruptura de 1,2 </a:t>
            </a:r>
            <a:r>
              <a:rPr lang="es-ES" sz="3200" dirty="0" err="1"/>
              <a:t>dioles</a:t>
            </a:r>
            <a:r>
              <a:rPr lang="es-ES" sz="3200" dirty="0"/>
              <a:t> con </a:t>
            </a:r>
            <a:r>
              <a:rPr lang="es-ES" sz="3200" dirty="0" err="1"/>
              <a:t>periodato</a:t>
            </a:r>
            <a:r>
              <a:rPr lang="es-ES" sz="3200" dirty="0"/>
              <a:t>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3368" y="720468"/>
            <a:ext cx="8229600" cy="936104"/>
          </a:xfrm>
        </p:spPr>
        <p:txBody>
          <a:bodyPr>
            <a:normAutofit/>
          </a:bodyPr>
          <a:lstStyle/>
          <a:p>
            <a:r>
              <a:rPr lang="es-ES" sz="2400" dirty="0"/>
              <a:t>El ácido periódico (HIO</a:t>
            </a:r>
            <a:r>
              <a:rPr lang="es-ES" sz="2400" baseline="-25000" dirty="0"/>
              <a:t>4</a:t>
            </a:r>
            <a:r>
              <a:rPr lang="es-ES" sz="2400" dirty="0"/>
              <a:t>) oxida los </a:t>
            </a:r>
            <a:r>
              <a:rPr lang="es-ES" sz="2400" dirty="0" err="1"/>
              <a:t>dioles</a:t>
            </a:r>
            <a:r>
              <a:rPr lang="es-ES" sz="2400" dirty="0"/>
              <a:t> vecinales, al compuesto carbonílico correspondiente: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76535" y="2852936"/>
            <a:ext cx="8938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reacción ocurre a través de un compuesto  de </a:t>
            </a:r>
            <a:r>
              <a:rPr lang="es-ES" sz="2400" err="1"/>
              <a:t>peryodato</a:t>
            </a:r>
            <a:r>
              <a:rPr lang="es-ES" sz="2400"/>
              <a:t> cíclico.</a:t>
            </a:r>
            <a:endParaRPr lang="es-ES" sz="2400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921E149-34F5-4024-A9BA-EE22E987E6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506560"/>
              </p:ext>
            </p:extLst>
          </p:nvPr>
        </p:nvGraphicFramePr>
        <p:xfrm>
          <a:off x="943032" y="1583892"/>
          <a:ext cx="5863229" cy="117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9" name="ChemSketch" r:id="rId6" imgW="3472200" imgH="696600" progId="ACD.ChemSketch.20">
                  <p:embed/>
                </p:oleObj>
              </mc:Choice>
              <mc:Fallback>
                <p:oleObj name="ChemSketch" r:id="rId6" imgW="3472200" imgH="696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3032" y="1583892"/>
                        <a:ext cx="5863229" cy="11769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8CE5E73F-B446-4C2D-B63D-BC79C79B55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600065"/>
              </p:ext>
            </p:extLst>
          </p:nvPr>
        </p:nvGraphicFramePr>
        <p:xfrm>
          <a:off x="6155284" y="4516018"/>
          <a:ext cx="3559255" cy="1112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" name="ChemSketch" r:id="rId8" imgW="2112480" imgH="660600" progId="ACD.ChemSketch.20">
                  <p:embed/>
                </p:oleObj>
              </mc:Choice>
              <mc:Fallback>
                <p:oleObj name="ChemSketch" r:id="rId8" imgW="2112480" imgH="660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55284" y="4516018"/>
                        <a:ext cx="3559255" cy="111243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C593A725-9EAC-4F62-A06E-539C24AC14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160844"/>
              </p:ext>
            </p:extLst>
          </p:nvPr>
        </p:nvGraphicFramePr>
        <p:xfrm>
          <a:off x="5421695" y="3350784"/>
          <a:ext cx="1169987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" name="ChemSketch" r:id="rId10" imgW="1169640" imgH="859320" progId="ACD.ChemSketch.20">
                  <p:embed/>
                </p:oleObj>
              </mc:Choice>
              <mc:Fallback>
                <p:oleObj name="ChemSketch" r:id="rId10" imgW="1169640" imgH="859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21695" y="3350784"/>
                        <a:ext cx="1169987" cy="858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Globo: flecha hacia abajo 7">
            <a:extLst>
              <a:ext uri="{FF2B5EF4-FFF2-40B4-BE49-F238E27FC236}">
                <a16:creationId xmlns:a16="http://schemas.microsoft.com/office/drawing/2014/main" id="{820ECF18-5294-49F6-8006-E2D375999539}"/>
              </a:ext>
            </a:extLst>
          </p:cNvPr>
          <p:cNvSpPr/>
          <p:nvPr/>
        </p:nvSpPr>
        <p:spPr>
          <a:xfrm>
            <a:off x="110638" y="3641504"/>
            <a:ext cx="2398572" cy="936103"/>
          </a:xfrm>
          <a:prstGeom prst="downArrowCallout">
            <a:avLst>
              <a:gd name="adj1" fmla="val 70084"/>
              <a:gd name="adj2" fmla="val 52050"/>
              <a:gd name="adj3" fmla="val 25000"/>
              <a:gd name="adj4" fmla="val 649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Se parece a la reacción de MnO</a:t>
            </a:r>
            <a:r>
              <a:rPr lang="es-AR" baseline="-25000">
                <a:solidFill>
                  <a:schemeClr val="tx1"/>
                </a:solidFill>
              </a:rPr>
              <a:t>4</a:t>
            </a:r>
            <a:r>
              <a:rPr lang="es-AR" baseline="30000">
                <a:solidFill>
                  <a:schemeClr val="tx1"/>
                </a:solidFill>
              </a:rPr>
              <a:t>-</a:t>
            </a:r>
            <a:r>
              <a:rPr lang="es-AR">
                <a:solidFill>
                  <a:schemeClr val="tx1"/>
                </a:solidFill>
              </a:rPr>
              <a:t> con alquenos</a:t>
            </a:r>
          </a:p>
        </p:txBody>
      </p:sp>
      <p:sp>
        <p:nvSpPr>
          <p:cNvPr id="10" name="Globo: flecha hacia arriba 9">
            <a:extLst>
              <a:ext uri="{FF2B5EF4-FFF2-40B4-BE49-F238E27FC236}">
                <a16:creationId xmlns:a16="http://schemas.microsoft.com/office/drawing/2014/main" id="{F0B63C24-F98D-44C6-87AA-C71A07B0B7BA}"/>
              </a:ext>
            </a:extLst>
          </p:cNvPr>
          <p:cNvSpPr/>
          <p:nvPr/>
        </p:nvSpPr>
        <p:spPr>
          <a:xfrm rot="21233440">
            <a:off x="83125" y="5488120"/>
            <a:ext cx="3079322" cy="1170938"/>
          </a:xfrm>
          <a:prstGeom prst="upArrowCallout">
            <a:avLst>
              <a:gd name="adj1" fmla="val 51431"/>
              <a:gd name="adj2" fmla="val 46625"/>
              <a:gd name="adj3" fmla="val 25000"/>
              <a:gd name="adj4" fmla="val 649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Los tres pares de electrones se mueven simultáneamente en un solo paso</a:t>
            </a:r>
          </a:p>
        </p:txBody>
      </p:sp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D8DEED6D-3E1D-4896-9912-11AFF76CF4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271924"/>
              </p:ext>
            </p:extLst>
          </p:nvPr>
        </p:nvGraphicFramePr>
        <p:xfrm>
          <a:off x="6591682" y="3350783"/>
          <a:ext cx="3085556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2" name="ChemSketch" r:id="rId12" imgW="1722600" imgH="479520" progId="ACD.ChemSketch.20">
                  <p:embed/>
                </p:oleObj>
              </mc:Choice>
              <mc:Fallback>
                <p:oleObj name="ChemSketch" r:id="rId12" imgW="1722600" imgH="4795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591682" y="3350783"/>
                        <a:ext cx="3085556" cy="858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Globo: flecha derecha 14">
            <a:extLst>
              <a:ext uri="{FF2B5EF4-FFF2-40B4-BE49-F238E27FC236}">
                <a16:creationId xmlns:a16="http://schemas.microsoft.com/office/drawing/2014/main" id="{A34A13FD-5A93-4912-9ABB-1A4DE388918B}"/>
              </a:ext>
            </a:extLst>
          </p:cNvPr>
          <p:cNvSpPr/>
          <p:nvPr/>
        </p:nvSpPr>
        <p:spPr>
          <a:xfrm>
            <a:off x="3314319" y="3306908"/>
            <a:ext cx="2107376" cy="1117635"/>
          </a:xfrm>
          <a:prstGeom prst="rightArrowCallout">
            <a:avLst>
              <a:gd name="adj1" fmla="val 50174"/>
              <a:gd name="adj2" fmla="val 38846"/>
              <a:gd name="adj3" fmla="val 25000"/>
              <a:gd name="adj4" fmla="val 8134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Si el diol es de cadena abierta se obtienen dos productos</a:t>
            </a:r>
          </a:p>
        </p:txBody>
      </p:sp>
      <p:sp>
        <p:nvSpPr>
          <p:cNvPr id="16" name="Globo: flecha hacia arriba 15">
            <a:extLst>
              <a:ext uri="{FF2B5EF4-FFF2-40B4-BE49-F238E27FC236}">
                <a16:creationId xmlns:a16="http://schemas.microsoft.com/office/drawing/2014/main" id="{5F4BCE29-2DCF-4CCD-98E9-A12049BBB414}"/>
              </a:ext>
            </a:extLst>
          </p:cNvPr>
          <p:cNvSpPr/>
          <p:nvPr/>
        </p:nvSpPr>
        <p:spPr>
          <a:xfrm>
            <a:off x="3514126" y="5421625"/>
            <a:ext cx="1907569" cy="1339874"/>
          </a:xfrm>
          <a:prstGeom prst="up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Pero una cadena cerrada da un único producto</a:t>
            </a:r>
          </a:p>
        </p:txBody>
      </p:sp>
      <p:sp>
        <p:nvSpPr>
          <p:cNvPr id="17" name="Globo: flecha hacia arriba 16">
            <a:extLst>
              <a:ext uri="{FF2B5EF4-FFF2-40B4-BE49-F238E27FC236}">
                <a16:creationId xmlns:a16="http://schemas.microsoft.com/office/drawing/2014/main" id="{BBA4DD59-DB32-4D62-8034-941BFC6B2224}"/>
              </a:ext>
            </a:extLst>
          </p:cNvPr>
          <p:cNvSpPr/>
          <p:nvPr/>
        </p:nvSpPr>
        <p:spPr>
          <a:xfrm>
            <a:off x="7142321" y="5488120"/>
            <a:ext cx="2298206" cy="1298823"/>
          </a:xfrm>
          <a:prstGeom prst="up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tx1"/>
                </a:solidFill>
              </a:rPr>
              <a:t>Contrariamente a lo esperado, la reacción no es regioespecífica</a:t>
            </a:r>
          </a:p>
        </p:txBody>
      </p:sp>
    </p:spTree>
    <p:extLst>
      <p:ext uri="{BB962C8B-B14F-4D97-AF65-F5344CB8AC3E}">
        <p14:creationId xmlns:p14="http://schemas.microsoft.com/office/powerpoint/2010/main" val="52395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10" grpId="0" animBg="1"/>
      <p:bldP spid="15" grpId="0" animBg="1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49746"/>
              </p:ext>
            </p:extLst>
          </p:nvPr>
        </p:nvGraphicFramePr>
        <p:xfrm>
          <a:off x="776536" y="1908432"/>
          <a:ext cx="3826732" cy="138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9" name="ChemSketch" r:id="rId3" imgW="2743200" imgH="1014840" progId="ACD.ChemSketch.20">
                  <p:embed/>
                </p:oleObj>
              </mc:Choice>
              <mc:Fallback>
                <p:oleObj name="ChemSketch" r:id="rId3" imgW="2743200" imgH="1014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6536" y="1908432"/>
                        <a:ext cx="3826732" cy="1384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927204"/>
              </p:ext>
            </p:extLst>
          </p:nvPr>
        </p:nvGraphicFramePr>
        <p:xfrm>
          <a:off x="4782125" y="2201865"/>
          <a:ext cx="4248472" cy="1047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0" name="ChemSketch" r:id="rId5" imgW="2846880" imgH="700920" progId="ACD.ChemSketch.20">
                  <p:embed/>
                </p:oleObj>
              </mc:Choice>
              <mc:Fallback>
                <p:oleObj name="ChemSketch" r:id="rId5" imgW="2846880" imgH="700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2125" y="2201865"/>
                        <a:ext cx="4248472" cy="104730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7842" y="116632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Disacáridos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44815" y="620688"/>
            <a:ext cx="8229600" cy="1296144"/>
          </a:xfrm>
        </p:spPr>
        <p:txBody>
          <a:bodyPr>
            <a:normAutofit/>
          </a:bodyPr>
          <a:lstStyle/>
          <a:p>
            <a:r>
              <a:rPr lang="es-ES" sz="2400" dirty="0"/>
              <a:t>Resultan de la unión </a:t>
            </a:r>
            <a:r>
              <a:rPr lang="es-ES" sz="2400" dirty="0" err="1"/>
              <a:t>glicosídica</a:t>
            </a:r>
            <a:r>
              <a:rPr lang="es-ES" sz="2400" dirty="0"/>
              <a:t> entre en el </a:t>
            </a:r>
            <a:r>
              <a:rPr lang="es-ES" sz="2400" u="sng" dirty="0"/>
              <a:t>carbono </a:t>
            </a:r>
            <a:r>
              <a:rPr lang="es-ES" sz="2400" u="sng" dirty="0" err="1"/>
              <a:t>anomérico</a:t>
            </a:r>
            <a:r>
              <a:rPr lang="es-ES" sz="2400" dirty="0"/>
              <a:t> de un azúcar simple y </a:t>
            </a:r>
            <a:r>
              <a:rPr lang="es-ES" sz="2400" u="sng" dirty="0"/>
              <a:t>cualquiera</a:t>
            </a:r>
            <a:r>
              <a:rPr lang="es-ES" sz="2400" dirty="0"/>
              <a:t> de los hidroxilos de otro monosacárido:</a:t>
            </a:r>
          </a:p>
        </p:txBody>
      </p:sp>
      <p:sp>
        <p:nvSpPr>
          <p:cNvPr id="6" name="5 Elipse"/>
          <p:cNvSpPr/>
          <p:nvPr/>
        </p:nvSpPr>
        <p:spPr>
          <a:xfrm>
            <a:off x="2229652" y="2276871"/>
            <a:ext cx="1008112" cy="64807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776536" y="3294184"/>
            <a:ext cx="38267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Maltosa, un 1,4’-</a:t>
            </a:r>
            <a:r>
              <a:rPr lang="es-ES" sz="1400" dirty="0">
                <a:sym typeface="Symbol"/>
              </a:rPr>
              <a:t>-</a:t>
            </a:r>
            <a:r>
              <a:rPr lang="es-ES" sz="1400" dirty="0" err="1">
                <a:sym typeface="Symbol"/>
              </a:rPr>
              <a:t>glicósido</a:t>
            </a:r>
            <a:r>
              <a:rPr lang="es-ES" sz="1400" dirty="0"/>
              <a:t> </a:t>
            </a:r>
          </a:p>
          <a:p>
            <a:pPr algn="ctr"/>
            <a:r>
              <a:rPr lang="es-ES" sz="1400" dirty="0"/>
              <a:t>[4-O-(</a:t>
            </a:r>
            <a:r>
              <a:rPr lang="es-ES" sz="1400" dirty="0">
                <a:sym typeface="Symbol"/>
              </a:rPr>
              <a:t>-D-</a:t>
            </a:r>
            <a:r>
              <a:rPr lang="es-ES" sz="1400" dirty="0" err="1">
                <a:sym typeface="Symbol"/>
              </a:rPr>
              <a:t>glucopiranosil</a:t>
            </a:r>
            <a:r>
              <a:rPr lang="es-ES" sz="1400" dirty="0">
                <a:sym typeface="Symbol"/>
              </a:rPr>
              <a:t>)--D-</a:t>
            </a:r>
            <a:r>
              <a:rPr lang="es-ES" sz="1400" dirty="0" err="1">
                <a:sym typeface="Symbol"/>
              </a:rPr>
              <a:t>glucopiranosa</a:t>
            </a:r>
            <a:r>
              <a:rPr lang="es-ES" sz="1400" dirty="0">
                <a:sym typeface="Symbol"/>
              </a:rPr>
              <a:t>]</a:t>
            </a:r>
            <a:endParaRPr lang="es-ES" sz="1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59958" y="3294184"/>
            <a:ext cx="38164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/>
              <a:t>Celobiosa</a:t>
            </a:r>
            <a:r>
              <a:rPr lang="es-ES" sz="1400" dirty="0"/>
              <a:t>, un 1,4’-</a:t>
            </a:r>
            <a:r>
              <a:rPr lang="es-ES" sz="1400" dirty="0">
                <a:sym typeface="Symbol"/>
              </a:rPr>
              <a:t>-</a:t>
            </a:r>
            <a:r>
              <a:rPr lang="es-ES" sz="1400" dirty="0" err="1">
                <a:sym typeface="Symbol"/>
              </a:rPr>
              <a:t>glicósido</a:t>
            </a:r>
            <a:r>
              <a:rPr lang="es-ES" sz="1400" dirty="0"/>
              <a:t> </a:t>
            </a:r>
          </a:p>
          <a:p>
            <a:pPr algn="ctr"/>
            <a:r>
              <a:rPr lang="es-ES" sz="1400" dirty="0"/>
              <a:t>[4-O-(</a:t>
            </a:r>
            <a:r>
              <a:rPr lang="es-ES" sz="1400" dirty="0">
                <a:sym typeface="Symbol"/>
              </a:rPr>
              <a:t>-D-</a:t>
            </a:r>
            <a:r>
              <a:rPr lang="es-ES" sz="1400" dirty="0" err="1">
                <a:sym typeface="Symbol"/>
              </a:rPr>
              <a:t>glucopiranosil</a:t>
            </a:r>
            <a:r>
              <a:rPr lang="es-ES" sz="1400" dirty="0">
                <a:sym typeface="Symbol"/>
              </a:rPr>
              <a:t>)--D-</a:t>
            </a:r>
            <a:r>
              <a:rPr lang="es-ES" sz="1400" dirty="0" err="1">
                <a:sym typeface="Symbol"/>
              </a:rPr>
              <a:t>glucopiranosa</a:t>
            </a:r>
            <a:r>
              <a:rPr lang="es-ES" sz="1400" dirty="0">
                <a:sym typeface="Symbol"/>
              </a:rPr>
              <a:t>]</a:t>
            </a:r>
            <a:endParaRPr lang="es-ES" sz="1400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776536" y="3841886"/>
            <a:ext cx="8229600" cy="1819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El hidroxilo </a:t>
            </a:r>
            <a:r>
              <a:rPr lang="es-ES" sz="2400" dirty="0" err="1"/>
              <a:t>anomérico</a:t>
            </a:r>
            <a:r>
              <a:rPr lang="es-ES" sz="2400" dirty="0"/>
              <a:t> que participa de la unión </a:t>
            </a:r>
            <a:r>
              <a:rPr lang="es-ES" sz="2400" dirty="0" err="1"/>
              <a:t>glicosídica</a:t>
            </a:r>
            <a:r>
              <a:rPr lang="es-ES" sz="2400" dirty="0"/>
              <a:t> está bloqueado para la reducción alcalina…</a:t>
            </a:r>
          </a:p>
          <a:p>
            <a:r>
              <a:rPr lang="es-ES" sz="2400" dirty="0"/>
              <a:t>Pero el otro no.</a:t>
            </a:r>
          </a:p>
          <a:p>
            <a:r>
              <a:rPr lang="es-ES" sz="2400" dirty="0"/>
              <a:t>Entonces, ambos disacáridos son reductores, pues pueden abrir uno de los ciclos:</a:t>
            </a:r>
          </a:p>
        </p:txBody>
      </p:sp>
      <p:sp>
        <p:nvSpPr>
          <p:cNvPr id="15" name="14 Elipse"/>
          <p:cNvSpPr/>
          <p:nvPr/>
        </p:nvSpPr>
        <p:spPr>
          <a:xfrm>
            <a:off x="4088904" y="2776752"/>
            <a:ext cx="589020" cy="652248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8481392" y="2641936"/>
            <a:ext cx="689500" cy="652248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963631"/>
              </p:ext>
            </p:extLst>
          </p:nvPr>
        </p:nvGraphicFramePr>
        <p:xfrm>
          <a:off x="903248" y="5661248"/>
          <a:ext cx="810288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1" name="ChemSketch" r:id="rId7" imgW="5754600" imgH="716400" progId="ACD.ChemSketch.20">
                  <p:embed/>
                </p:oleObj>
              </mc:Choice>
              <mc:Fallback>
                <p:oleObj name="ChemSketch" r:id="rId7" imgW="5754600" imgH="7164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3248" y="5661248"/>
                        <a:ext cx="8102889" cy="1008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Elipse"/>
          <p:cNvSpPr/>
          <p:nvPr/>
        </p:nvSpPr>
        <p:spPr>
          <a:xfrm rot="20026192">
            <a:off x="6330228" y="2375448"/>
            <a:ext cx="1275887" cy="9425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942401" y="2820409"/>
            <a:ext cx="129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Aquí el –OH </a:t>
            </a:r>
            <a:r>
              <a:rPr lang="es-ES" sz="1200" dirty="0" err="1"/>
              <a:t>anomérico</a:t>
            </a:r>
            <a:r>
              <a:rPr lang="es-ES" sz="1200" dirty="0"/>
              <a:t> era </a:t>
            </a:r>
            <a:r>
              <a:rPr lang="es-ES" sz="1200" dirty="0">
                <a:sym typeface="Symbol"/>
              </a:rPr>
              <a:t></a:t>
            </a:r>
            <a:endParaRPr lang="es-ES" sz="1200" dirty="0"/>
          </a:p>
        </p:txBody>
      </p:sp>
      <p:sp>
        <p:nvSpPr>
          <p:cNvPr id="20" name="19 Flecha derecha"/>
          <p:cNvSpPr/>
          <p:nvPr/>
        </p:nvSpPr>
        <p:spPr>
          <a:xfrm rot="19518900">
            <a:off x="2115132" y="2739224"/>
            <a:ext cx="470358" cy="40753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6454485" y="1680353"/>
            <a:ext cx="12942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dirty="0"/>
              <a:t>Aquí el –OH </a:t>
            </a:r>
            <a:r>
              <a:rPr lang="es-ES" sz="1200" dirty="0" err="1"/>
              <a:t>anomérico</a:t>
            </a:r>
            <a:r>
              <a:rPr lang="es-ES" sz="1200" dirty="0"/>
              <a:t> era </a:t>
            </a:r>
            <a:r>
              <a:rPr lang="es-ES" sz="1200" dirty="0">
                <a:sym typeface="Symbol"/>
              </a:rPr>
              <a:t></a:t>
            </a:r>
            <a:endParaRPr lang="es-ES" sz="1200" dirty="0"/>
          </a:p>
        </p:txBody>
      </p:sp>
      <p:sp>
        <p:nvSpPr>
          <p:cNvPr id="22" name="21 Flecha derecha"/>
          <p:cNvSpPr/>
          <p:nvPr/>
        </p:nvSpPr>
        <p:spPr>
          <a:xfrm rot="4563860">
            <a:off x="6539077" y="2225641"/>
            <a:ext cx="470358" cy="40753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06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animBg="1"/>
      <p:bldP spid="13" grpId="0" animBg="1"/>
      <p:bldP spid="15" grpId="0" animBg="1"/>
      <p:bldP spid="16" grpId="0" animBg="1"/>
      <p:bldP spid="9" grpId="0" animBg="1"/>
      <p:bldP spid="19" grpId="0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8544" y="188640"/>
            <a:ext cx="8229600" cy="65527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Están compuestos principalmente por C, H y O</a:t>
            </a:r>
          </a:p>
          <a:p>
            <a:pPr algn="just"/>
            <a:r>
              <a:rPr lang="es-ES" dirty="0"/>
              <a:t>Sus moléculas se encuentran </a:t>
            </a:r>
            <a:r>
              <a:rPr lang="es-ES" dirty="0" err="1"/>
              <a:t>polihidroxiladas</a:t>
            </a:r>
            <a:r>
              <a:rPr lang="es-ES" dirty="0"/>
              <a:t> y poseen un grupo carbonilo</a:t>
            </a:r>
          </a:p>
          <a:p>
            <a:pPr algn="just"/>
            <a:r>
              <a:rPr lang="es-ES" dirty="0"/>
              <a:t>La glucosa, el primero estudiado, posee la fórmula molecular C</a:t>
            </a:r>
            <a:r>
              <a:rPr lang="es-ES" baseline="-25000" dirty="0"/>
              <a:t>6</a:t>
            </a:r>
            <a:r>
              <a:rPr lang="es-ES" dirty="0"/>
              <a:t>H</a:t>
            </a:r>
            <a:r>
              <a:rPr lang="es-ES" baseline="-25000" dirty="0"/>
              <a:t>12</a:t>
            </a:r>
            <a:r>
              <a:rPr lang="es-ES" dirty="0"/>
              <a:t>O</a:t>
            </a:r>
            <a:r>
              <a:rPr lang="es-ES" baseline="-25000" dirty="0"/>
              <a:t>6</a:t>
            </a:r>
            <a:r>
              <a:rPr lang="es-ES" dirty="0"/>
              <a:t>, que puede reescribirse como C</a:t>
            </a:r>
            <a:r>
              <a:rPr lang="es-ES" baseline="-25000" dirty="0"/>
              <a:t>6</a:t>
            </a:r>
            <a:r>
              <a:rPr lang="es-ES" dirty="0"/>
              <a:t>(H</a:t>
            </a:r>
            <a:r>
              <a:rPr lang="es-ES" baseline="-25000" dirty="0"/>
              <a:t>2</a:t>
            </a:r>
            <a:r>
              <a:rPr lang="es-ES" dirty="0"/>
              <a:t>O)</a:t>
            </a:r>
            <a:r>
              <a:rPr lang="es-ES" baseline="-25000" dirty="0"/>
              <a:t>6</a:t>
            </a:r>
            <a:r>
              <a:rPr lang="es-ES" dirty="0"/>
              <a:t> por lo que se creyó que era un «hidrato» del carbono.</a:t>
            </a:r>
          </a:p>
          <a:p>
            <a:pPr algn="just"/>
            <a:r>
              <a:rPr lang="es-ES" dirty="0"/>
              <a:t>Si bien esta idea fue luego abandonada, el nombre permaneció.</a:t>
            </a:r>
          </a:p>
          <a:p>
            <a:pPr algn="just"/>
            <a:r>
              <a:rPr lang="es-ES" dirty="0"/>
              <a:t>Son sustancias naturales ampliamente distribuidas en la naturaleza y dan cuenta del 50% de la biomasa terrestre.</a:t>
            </a:r>
          </a:p>
          <a:p>
            <a:pPr algn="just"/>
            <a:r>
              <a:rPr lang="es-ES" dirty="0"/>
              <a:t>Su función es proveer de energía a los seres vivos.</a:t>
            </a:r>
          </a:p>
          <a:p>
            <a:pPr algn="just"/>
            <a:r>
              <a:rPr lang="es-ES" dirty="0"/>
              <a:t>Además de </a:t>
            </a:r>
            <a:r>
              <a:rPr lang="es-ES" b="1" i="1" dirty="0"/>
              <a:t>Hidratos de Carbono</a:t>
            </a:r>
            <a:r>
              <a:rPr lang="es-ES" dirty="0"/>
              <a:t>, reciben también las denominaciones de </a:t>
            </a:r>
            <a:r>
              <a:rPr lang="es-ES" b="1" i="1" dirty="0"/>
              <a:t>Carbohidratos</a:t>
            </a:r>
            <a:r>
              <a:rPr lang="es-ES" dirty="0"/>
              <a:t>, </a:t>
            </a:r>
            <a:r>
              <a:rPr lang="es-ES" b="1" i="1" dirty="0"/>
              <a:t>azúcares</a:t>
            </a:r>
            <a:r>
              <a:rPr lang="es-ES" dirty="0"/>
              <a:t> o </a:t>
            </a:r>
            <a:r>
              <a:rPr lang="es-ES" b="1" i="1" dirty="0"/>
              <a:t>sacáridos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812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154513"/>
              </p:ext>
            </p:extLst>
          </p:nvPr>
        </p:nvGraphicFramePr>
        <p:xfrm>
          <a:off x="4455186" y="4509120"/>
          <a:ext cx="4852716" cy="1351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9" name="ChemSketch" r:id="rId3" imgW="4090320" imgH="917280" progId="ACD.ChemSketch.20">
                  <p:embed/>
                </p:oleObj>
              </mc:Choice>
              <mc:Fallback>
                <p:oleObj name="ChemSketch" r:id="rId3" imgW="4090320" imgH="917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55186" y="4509120"/>
                        <a:ext cx="4852716" cy="13516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6536" y="404665"/>
            <a:ext cx="8229600" cy="1080120"/>
          </a:xfrm>
        </p:spPr>
        <p:txBody>
          <a:bodyPr>
            <a:noAutofit/>
          </a:bodyPr>
          <a:lstStyle/>
          <a:p>
            <a:r>
              <a:rPr lang="es-ES" sz="2400" u="sng" dirty="0"/>
              <a:t>Lactosa</a:t>
            </a:r>
            <a:r>
              <a:rPr lang="es-ES" sz="2400" dirty="0"/>
              <a:t>: es el azúcar presente en la leche de la mayoría de los mamíferos. Resulta de la unión </a:t>
            </a:r>
            <a:r>
              <a:rPr lang="es-ES" sz="2400" dirty="0" err="1"/>
              <a:t>glicosídica</a:t>
            </a:r>
            <a:r>
              <a:rPr lang="es-ES" sz="2400" dirty="0"/>
              <a:t> entre glucosa y galactosa, 1-4’-</a:t>
            </a:r>
            <a:r>
              <a:rPr lang="es-ES" sz="2400" dirty="0">
                <a:sym typeface="Symbol"/>
              </a:rPr>
              <a:t>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247908"/>
              </p:ext>
            </p:extLst>
          </p:nvPr>
        </p:nvGraphicFramePr>
        <p:xfrm>
          <a:off x="1208584" y="1556792"/>
          <a:ext cx="388569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0" name="ChemSketch" r:id="rId5" imgW="2816280" imgH="835200" progId="ACD.ChemSketch.20">
                  <p:embed/>
                </p:oleObj>
              </mc:Choice>
              <mc:Fallback>
                <p:oleObj name="ChemSketch" r:id="rId5" imgW="2816280" imgH="835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8584" y="1556792"/>
                        <a:ext cx="3885694" cy="11521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210216" y="2708920"/>
            <a:ext cx="38164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Lactosa, un 1,4’-</a:t>
            </a:r>
            <a:r>
              <a:rPr lang="es-ES" sz="1400" dirty="0">
                <a:sym typeface="Symbol"/>
              </a:rPr>
              <a:t>-</a:t>
            </a:r>
            <a:r>
              <a:rPr lang="es-ES" sz="1400" dirty="0" err="1">
                <a:sym typeface="Symbol"/>
              </a:rPr>
              <a:t>glicósido</a:t>
            </a:r>
            <a:r>
              <a:rPr lang="es-ES" sz="1400" dirty="0"/>
              <a:t> </a:t>
            </a:r>
          </a:p>
          <a:p>
            <a:pPr algn="ctr"/>
            <a:r>
              <a:rPr lang="es-ES" sz="1400" dirty="0"/>
              <a:t>[4-O-(</a:t>
            </a:r>
            <a:r>
              <a:rPr lang="es-ES" sz="1400" dirty="0">
                <a:sym typeface="Symbol"/>
              </a:rPr>
              <a:t>-D-</a:t>
            </a:r>
            <a:r>
              <a:rPr lang="es-ES" sz="1400" dirty="0" err="1">
                <a:sym typeface="Symbol"/>
              </a:rPr>
              <a:t>galactopiranosil</a:t>
            </a:r>
            <a:r>
              <a:rPr lang="es-ES" sz="1400" dirty="0">
                <a:sym typeface="Symbol"/>
              </a:rPr>
              <a:t>)--D-</a:t>
            </a:r>
            <a:r>
              <a:rPr lang="es-ES" sz="1400" dirty="0" err="1">
                <a:sym typeface="Symbol"/>
              </a:rPr>
              <a:t>glucopiranosa</a:t>
            </a:r>
            <a:r>
              <a:rPr lang="es-ES" sz="1400" dirty="0">
                <a:sym typeface="Symbol"/>
              </a:rPr>
              <a:t>]</a:t>
            </a:r>
            <a:endParaRPr lang="es-ES" sz="1400" dirty="0"/>
          </a:p>
        </p:txBody>
      </p:sp>
      <p:sp>
        <p:nvSpPr>
          <p:cNvPr id="7" name="6 Elipse"/>
          <p:cNvSpPr/>
          <p:nvPr/>
        </p:nvSpPr>
        <p:spPr>
          <a:xfrm>
            <a:off x="4376936" y="2060848"/>
            <a:ext cx="792088" cy="64807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961112" y="1923219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Este carbono </a:t>
            </a:r>
            <a:r>
              <a:rPr lang="es-ES" dirty="0" err="1"/>
              <a:t>anomérico</a:t>
            </a:r>
            <a:r>
              <a:rPr lang="es-ES" dirty="0"/>
              <a:t> está libre. La lactosa es reductora</a:t>
            </a:r>
          </a:p>
        </p:txBody>
      </p:sp>
      <p:sp>
        <p:nvSpPr>
          <p:cNvPr id="9" name="8 Flecha izquierda"/>
          <p:cNvSpPr/>
          <p:nvPr/>
        </p:nvSpPr>
        <p:spPr>
          <a:xfrm>
            <a:off x="5241032" y="2067236"/>
            <a:ext cx="720080" cy="64168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932005" y="342900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u="sng" dirty="0"/>
              <a:t>Sacarosa:</a:t>
            </a:r>
            <a:r>
              <a:rPr lang="es-ES" sz="2400" dirty="0"/>
              <a:t> es el denominado azúcar de mesa. Se la obtiene principalmente de la caña de azúcar, que la contiene en un 20%. También de la remolacha (15%).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643614"/>
              </p:ext>
            </p:extLst>
          </p:nvPr>
        </p:nvGraphicFramePr>
        <p:xfrm>
          <a:off x="555226" y="4492626"/>
          <a:ext cx="394045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1" name="ChemSketch" r:id="rId7" imgW="2898720" imgH="1005840" progId="ACD.ChemSketch.20">
                  <p:embed/>
                </p:oleObj>
              </mc:Choice>
              <mc:Fallback>
                <p:oleObj name="ChemSketch" r:id="rId7" imgW="2898720" imgH="1005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5226" y="4492626"/>
                        <a:ext cx="3940450" cy="13681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549287" y="5874326"/>
            <a:ext cx="425194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sacarosa, un 1,2’-</a:t>
            </a:r>
            <a:r>
              <a:rPr lang="es-ES" dirty="0">
                <a:sym typeface="Symbol"/>
              </a:rPr>
              <a:t>glicósido</a:t>
            </a:r>
            <a:r>
              <a:rPr lang="es-ES" dirty="0"/>
              <a:t> </a:t>
            </a:r>
          </a:p>
          <a:p>
            <a:pPr algn="ctr"/>
            <a:r>
              <a:rPr lang="es-ES" dirty="0"/>
              <a:t>[2-O-(</a:t>
            </a:r>
            <a:r>
              <a:rPr lang="es-ES" dirty="0">
                <a:sym typeface="Symbol"/>
              </a:rPr>
              <a:t>-D-</a:t>
            </a:r>
            <a:r>
              <a:rPr lang="es-ES" dirty="0" err="1">
                <a:sym typeface="Symbol"/>
              </a:rPr>
              <a:t>glucopiranosil</a:t>
            </a:r>
            <a:r>
              <a:rPr lang="es-ES" dirty="0">
                <a:sym typeface="Symbol"/>
              </a:rPr>
              <a:t>)--D-</a:t>
            </a:r>
            <a:r>
              <a:rPr lang="es-ES" dirty="0" err="1">
                <a:sym typeface="Symbol"/>
              </a:rPr>
              <a:t>fructofuranosa</a:t>
            </a:r>
            <a:r>
              <a:rPr lang="es-ES" dirty="0">
                <a:sym typeface="Symbol"/>
              </a:rPr>
              <a:t>]</a:t>
            </a:r>
            <a:r>
              <a:rPr lang="es-ES" dirty="0"/>
              <a:t>[</a:t>
            </a:r>
            <a:r>
              <a:rPr lang="es-ES" dirty="0">
                <a:sym typeface="Symbol"/>
              </a:rPr>
              <a:t>]</a:t>
            </a:r>
            <a:r>
              <a:rPr lang="es-ES" baseline="-25000" dirty="0">
                <a:sym typeface="Symbol"/>
              </a:rPr>
              <a:t>D</a:t>
            </a:r>
            <a:r>
              <a:rPr lang="es-ES" dirty="0">
                <a:sym typeface="Symbol"/>
              </a:rPr>
              <a:t>= +66,5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801230" y="5860779"/>
            <a:ext cx="450667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hidrólisis produce una </a:t>
            </a:r>
            <a:r>
              <a:rPr lang="es-ES" dirty="0">
                <a:sym typeface="Symbol"/>
              </a:rPr>
              <a:t>mezcla 1:1 de glucosa y fructosa con </a:t>
            </a:r>
            <a:r>
              <a:rPr lang="es-ES" dirty="0"/>
              <a:t>[</a:t>
            </a:r>
            <a:r>
              <a:rPr lang="es-ES" dirty="0">
                <a:sym typeface="Symbol"/>
              </a:rPr>
              <a:t>]</a:t>
            </a:r>
            <a:r>
              <a:rPr lang="es-ES" baseline="-25000" dirty="0">
                <a:sym typeface="Symbol"/>
              </a:rPr>
              <a:t>D</a:t>
            </a:r>
            <a:r>
              <a:rPr lang="es-ES" dirty="0">
                <a:sym typeface="Symbol"/>
              </a:rPr>
              <a:t>= -22,0. Se llama </a:t>
            </a:r>
            <a:r>
              <a:rPr lang="es-ES" b="1" i="1" dirty="0">
                <a:sym typeface="Symbol"/>
              </a:rPr>
              <a:t>azúcar invertido</a:t>
            </a:r>
            <a:r>
              <a:rPr lang="es-ES" b="1" dirty="0">
                <a:sym typeface="Symbol"/>
              </a:rPr>
              <a:t> </a:t>
            </a:r>
            <a:r>
              <a:rPr lang="es-ES" dirty="0">
                <a:sym typeface="Symbol"/>
              </a:rPr>
              <a:t>por el cambio de signo de .</a:t>
            </a:r>
          </a:p>
        </p:txBody>
      </p:sp>
      <p:sp>
        <p:nvSpPr>
          <p:cNvPr id="14" name="13 Elipse"/>
          <p:cNvSpPr/>
          <p:nvPr/>
        </p:nvSpPr>
        <p:spPr>
          <a:xfrm>
            <a:off x="2171095" y="4852666"/>
            <a:ext cx="792088" cy="64807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479977" y="5223162"/>
            <a:ext cx="1519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Ambos carbonos son </a:t>
            </a:r>
            <a:r>
              <a:rPr lang="es-ES" sz="1200" dirty="0" err="1"/>
              <a:t>anoméricos</a:t>
            </a:r>
            <a:r>
              <a:rPr lang="es-ES" sz="1200" dirty="0"/>
              <a:t>: la sacarosa no es </a:t>
            </a:r>
            <a:r>
              <a:rPr lang="es-ES" sz="1200" dirty="0" err="1"/>
              <a:t>redutora</a:t>
            </a:r>
            <a:endParaRPr lang="es-ES" sz="1200" dirty="0"/>
          </a:p>
        </p:txBody>
      </p:sp>
      <p:sp>
        <p:nvSpPr>
          <p:cNvPr id="16" name="15 Flecha derecha"/>
          <p:cNvSpPr/>
          <p:nvPr/>
        </p:nvSpPr>
        <p:spPr>
          <a:xfrm rot="19288616">
            <a:off x="1686938" y="5361950"/>
            <a:ext cx="571483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0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/>
      <p:bldP spid="12" grpId="0" animBg="1"/>
      <p:bldP spid="13" grpId="0" animBg="1"/>
      <p:bldP spid="14" grpId="0" animBg="1"/>
      <p:bldP spid="15" grpId="0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1793" y="2740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Polisacáridos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0129" y="780839"/>
            <a:ext cx="8229600" cy="3168351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Consisten en cadenas muy largas de monosacáridos que se unen a través de enlaces </a:t>
            </a:r>
            <a:r>
              <a:rPr lang="es-ES" sz="2400" dirty="0" err="1"/>
              <a:t>glicosídicos</a:t>
            </a:r>
            <a:r>
              <a:rPr lang="es-ES" sz="2400" dirty="0"/>
              <a:t>.</a:t>
            </a:r>
          </a:p>
          <a:p>
            <a:r>
              <a:rPr lang="es-ES" sz="2400" dirty="0"/>
              <a:t>Dado que las cadenas son muy largas y sólo uno de los extremos posee un carbono </a:t>
            </a:r>
            <a:r>
              <a:rPr lang="es-ES" sz="2400" dirty="0" err="1"/>
              <a:t>anomérico</a:t>
            </a:r>
            <a:r>
              <a:rPr lang="es-ES" sz="2400" dirty="0"/>
              <a:t> libre, los polisacáridos no son reductores.</a:t>
            </a:r>
          </a:p>
          <a:p>
            <a:r>
              <a:rPr lang="es-ES" sz="2400" dirty="0"/>
              <a:t>Algunos ejemplos típicos son la celulosa, el almidón y el glicógeno.</a:t>
            </a:r>
          </a:p>
          <a:p>
            <a:r>
              <a:rPr lang="es-ES" sz="2400" dirty="0"/>
              <a:t>Celulosa: consiste de uniones 1-4’-</a:t>
            </a:r>
            <a:r>
              <a:rPr lang="es-ES" sz="2400" dirty="0">
                <a:sym typeface="Symbol"/>
              </a:rPr>
              <a:t> de moléculas de glucosa.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908256"/>
              </p:ext>
            </p:extLst>
          </p:nvPr>
        </p:nvGraphicFramePr>
        <p:xfrm>
          <a:off x="1284186" y="3733167"/>
          <a:ext cx="54197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5" name="ChemSketch" r:id="rId3" imgW="5419440" imgH="853560" progId="ACD.ChemSketch.20">
                  <p:embed/>
                </p:oleObj>
              </mc:Choice>
              <mc:Fallback>
                <p:oleObj name="ChemSketch" r:id="rId3" imgW="5419440" imgH="853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4186" y="3733167"/>
                        <a:ext cx="5419725" cy="854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924145" y="459726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Se encuentra ampliamente distribuida en la naturaleza, cumpliendo funciones estructurales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Posee numerosas aplicaciones industriales. Entre otros, como materia prima para la fabricación de acetato de celulosa (rayón) y nitrato de celulosa (algodón pólvora)</a:t>
            </a:r>
          </a:p>
        </p:txBody>
      </p:sp>
    </p:spTree>
    <p:extLst>
      <p:ext uri="{BB962C8B-B14F-4D97-AF65-F5344CB8AC3E}">
        <p14:creationId xmlns:p14="http://schemas.microsoft.com/office/powerpoint/2010/main" val="379843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280789" y="3575554"/>
            <a:ext cx="157607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err="1"/>
              <a:t>Amilosa</a:t>
            </a:r>
            <a:r>
              <a:rPr lang="es-ES" dirty="0"/>
              <a:t> (20 %)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8544" y="260648"/>
            <a:ext cx="8229600" cy="2952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Almidón y glicógeno o glucógeno</a:t>
            </a:r>
          </a:p>
          <a:p>
            <a:r>
              <a:rPr lang="es-ES" sz="2400" dirty="0"/>
              <a:t>El almidón es la principal sustancia de reserva en numerosos vegetales, como la papa, el maíz, el trigo, etc.</a:t>
            </a:r>
          </a:p>
          <a:p>
            <a:r>
              <a:rPr lang="es-ES" sz="2400" dirty="0"/>
              <a:t>Consiste en cadenas de glucosa lineales (</a:t>
            </a:r>
            <a:r>
              <a:rPr lang="es-ES" sz="2400" dirty="0" err="1"/>
              <a:t>amilosa</a:t>
            </a:r>
            <a:r>
              <a:rPr lang="es-ES" sz="2400" dirty="0"/>
              <a:t>) y ramificadas (</a:t>
            </a:r>
            <a:r>
              <a:rPr lang="es-ES" sz="2400" dirty="0" err="1"/>
              <a:t>amilopectina</a:t>
            </a:r>
            <a:r>
              <a:rPr lang="es-ES" sz="2400" dirty="0"/>
              <a:t>)</a:t>
            </a:r>
          </a:p>
          <a:p>
            <a:r>
              <a:rPr lang="es-ES" sz="2400" dirty="0"/>
              <a:t>En todas se verifican uniones 1-4’-</a:t>
            </a:r>
            <a:r>
              <a:rPr lang="es-ES" sz="2400" dirty="0">
                <a:sym typeface="Symbol"/>
              </a:rPr>
              <a:t>, salvo en los puntos de ramificación, donde la unión es 1-6’-  </a:t>
            </a:r>
            <a:endParaRPr lang="es-ES" sz="2400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174602"/>
              </p:ext>
            </p:extLst>
          </p:nvPr>
        </p:nvGraphicFramePr>
        <p:xfrm>
          <a:off x="832518" y="2967353"/>
          <a:ext cx="5675313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1" name="ChemSketch" r:id="rId3" imgW="5675400" imgH="642960" progId="ACD.ChemSketch.20">
                  <p:embed/>
                </p:oleObj>
              </mc:Choice>
              <mc:Fallback>
                <p:oleObj name="ChemSketch" r:id="rId3" imgW="5675400" imgH="642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2518" y="2967353"/>
                        <a:ext cx="5675313" cy="642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46947"/>
              </p:ext>
            </p:extLst>
          </p:nvPr>
        </p:nvGraphicFramePr>
        <p:xfrm>
          <a:off x="904526" y="4047473"/>
          <a:ext cx="5546725" cy="202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" name="ChemSketch" r:id="rId5" imgW="5547240" imgH="2023920" progId="ACD.ChemSketch.20">
                  <p:embed/>
                </p:oleObj>
              </mc:Choice>
              <mc:Fallback>
                <p:oleObj name="ChemSketch" r:id="rId5" imgW="5547240" imgH="2023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4526" y="4047473"/>
                        <a:ext cx="5546725" cy="2024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904525" y="5604300"/>
            <a:ext cx="23762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Amilopectina</a:t>
            </a:r>
            <a:r>
              <a:rPr lang="es-ES" dirty="0"/>
              <a:t> (80%) </a:t>
            </a:r>
          </a:p>
        </p:txBody>
      </p:sp>
      <p:sp>
        <p:nvSpPr>
          <p:cNvPr id="9" name="8 Elipse"/>
          <p:cNvSpPr/>
          <p:nvPr/>
        </p:nvSpPr>
        <p:spPr>
          <a:xfrm>
            <a:off x="2128661" y="3183376"/>
            <a:ext cx="432048" cy="39217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2128662" y="4695544"/>
            <a:ext cx="554469" cy="536194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3424806" y="3183376"/>
            <a:ext cx="537039" cy="39217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4864965" y="3183376"/>
            <a:ext cx="432048" cy="39217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3468586" y="4996315"/>
            <a:ext cx="554469" cy="536194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4803755" y="5230776"/>
            <a:ext cx="554469" cy="536194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3961845" y="4694582"/>
            <a:ext cx="554469" cy="536194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6527237" y="2929224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</a:t>
            </a:r>
            <a:r>
              <a:rPr lang="es-ES" dirty="0" err="1"/>
              <a:t>amilosa</a:t>
            </a:r>
            <a:r>
              <a:rPr lang="es-ES" dirty="0"/>
              <a:t> presenta sólo uniones 1-4’-</a:t>
            </a:r>
            <a:r>
              <a:rPr lang="es-ES" dirty="0">
                <a:sym typeface="Symbol"/>
              </a:rPr>
              <a:t>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449141" y="4219951"/>
            <a:ext cx="27119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</a:t>
            </a:r>
            <a:r>
              <a:rPr lang="es-ES" dirty="0" err="1"/>
              <a:t>amilopectina</a:t>
            </a:r>
            <a:r>
              <a:rPr lang="es-ES" dirty="0"/>
              <a:t> presenta uniones 1-4’-</a:t>
            </a:r>
            <a:r>
              <a:rPr lang="es-ES" dirty="0">
                <a:sym typeface="Symbol"/>
              </a:rPr>
              <a:t>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>
                <a:sym typeface="Symbol"/>
              </a:rPr>
              <a:t>Pero posee enlaces </a:t>
            </a:r>
            <a:r>
              <a:rPr lang="es-ES" dirty="0"/>
              <a:t>1-6’-</a:t>
            </a:r>
            <a:r>
              <a:rPr lang="es-ES" dirty="0">
                <a:sym typeface="Symbol"/>
              </a:rPr>
              <a:t> en los inicio de ramificaciones.</a:t>
            </a:r>
            <a:endParaRPr lang="es-ES" dirty="0"/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5356" y="6005367"/>
            <a:ext cx="8699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El glicógeno es el polímero </a:t>
            </a:r>
            <a:r>
              <a:rPr lang="es-ES" sz="2400"/>
              <a:t>de glucosa </a:t>
            </a:r>
            <a:r>
              <a:rPr lang="es-ES" sz="2400" dirty="0"/>
              <a:t>de los animales. Está profusamente ramificado.</a:t>
            </a:r>
          </a:p>
        </p:txBody>
      </p:sp>
    </p:spTree>
    <p:extLst>
      <p:ext uri="{BB962C8B-B14F-4D97-AF65-F5344CB8AC3E}">
        <p14:creationId xmlns:p14="http://schemas.microsoft.com/office/powerpoint/2010/main" val="16184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638093"/>
              </p:ext>
            </p:extLst>
          </p:nvPr>
        </p:nvGraphicFramePr>
        <p:xfrm>
          <a:off x="2007219" y="5304345"/>
          <a:ext cx="1936081" cy="121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8" name="ChemSketch" r:id="rId3" imgW="1252800" imgH="786240" progId="ACD.ChemSketch.20">
                  <p:embed/>
                </p:oleObj>
              </mc:Choice>
              <mc:Fallback>
                <p:oleObj name="ChemSketch" r:id="rId3" imgW="1252800" imgH="786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7219" y="5304345"/>
                        <a:ext cx="1936081" cy="12146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39880" y="2850558"/>
            <a:ext cx="2081083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/>
              <a:t>N-</a:t>
            </a:r>
            <a:r>
              <a:rPr lang="es-ES" dirty="0" err="1"/>
              <a:t>acetilglucosamina</a:t>
            </a:r>
            <a:endParaRPr lang="es-ES" dirty="0"/>
          </a:p>
          <a:p>
            <a:pPr algn="ctr"/>
            <a:r>
              <a:rPr lang="es-ES" dirty="0"/>
              <a:t>(monosacárido)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6859" y="188640"/>
            <a:ext cx="8229600" cy="1728192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Quitina:</a:t>
            </a:r>
          </a:p>
          <a:p>
            <a:r>
              <a:rPr lang="es-ES" sz="2400" dirty="0"/>
              <a:t>Es el polisacárido constitutivo del exoesqueleto de los insectos.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750407"/>
              </p:ext>
            </p:extLst>
          </p:nvPr>
        </p:nvGraphicFramePr>
        <p:xfrm>
          <a:off x="811887" y="1554413"/>
          <a:ext cx="1944216" cy="133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9" name="ChemSketch" r:id="rId5" imgW="1481400" imgH="1014840" progId="ACD.ChemSketch.20">
                  <p:embed/>
                </p:oleObj>
              </mc:Choice>
              <mc:Fallback>
                <p:oleObj name="ChemSketch" r:id="rId5" imgW="1481400" imgH="1014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1887" y="1554413"/>
                        <a:ext cx="1944216" cy="133157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391682"/>
              </p:ext>
            </p:extLst>
          </p:nvPr>
        </p:nvGraphicFramePr>
        <p:xfrm>
          <a:off x="3188152" y="1554413"/>
          <a:ext cx="6043719" cy="1311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30" name="ChemSketch" r:id="rId7" imgW="5419440" imgH="1176480" progId="ACD.ChemSketch.20">
                  <p:embed/>
                </p:oleObj>
              </mc:Choice>
              <mc:Fallback>
                <p:oleObj name="ChemSketch" r:id="rId7" imgW="5419440" imgH="1176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88152" y="1554413"/>
                        <a:ext cx="6043719" cy="131177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854680" y="2491600"/>
            <a:ext cx="8771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/>
              <a:t>Quitina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18405" y="2843599"/>
            <a:ext cx="670403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El monosacárido es diferente a los anteriores pues se ha reemplazado un –OH por un resto </a:t>
            </a:r>
            <a:r>
              <a:rPr lang="es-ES" dirty="0" err="1"/>
              <a:t>acetamido</a:t>
            </a:r>
            <a:r>
              <a:rPr lang="es-ES" dirty="0"/>
              <a:t> (CH</a:t>
            </a:r>
            <a:r>
              <a:rPr lang="es-ES" baseline="-25000" dirty="0"/>
              <a:t>3</a:t>
            </a:r>
            <a:r>
              <a:rPr lang="es-ES" dirty="0"/>
              <a:t>CONH--) 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739879" y="3789040"/>
            <a:ext cx="8229600" cy="1395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/>
              <a:t>Ácidos nucleicos:</a:t>
            </a:r>
          </a:p>
          <a:p>
            <a:r>
              <a:rPr lang="es-ES" sz="2400" dirty="0"/>
              <a:t>Son los constituyentes de las moléculas relacionadas con la herencia (ARN y ADN).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552960"/>
              </p:ext>
            </p:extLst>
          </p:nvPr>
        </p:nvGraphicFramePr>
        <p:xfrm>
          <a:off x="1136577" y="5229200"/>
          <a:ext cx="674005" cy="1371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31" name="ChemSketch" r:id="rId9" imgW="554760" imgH="1127880" progId="ACD.ChemSketch.20">
                  <p:embed/>
                </p:oleObj>
              </mc:Choice>
              <mc:Fallback>
                <p:oleObj name="ChemSketch" r:id="rId9" imgW="554760" imgH="11278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36577" y="5229200"/>
                        <a:ext cx="674005" cy="137118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Elipse"/>
          <p:cNvSpPr/>
          <p:nvPr/>
        </p:nvSpPr>
        <p:spPr>
          <a:xfrm>
            <a:off x="1064568" y="5517232"/>
            <a:ext cx="715852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3259754" y="5754430"/>
            <a:ext cx="357926" cy="46066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curvada hacia arriba"/>
          <p:cNvSpPr/>
          <p:nvPr/>
        </p:nvSpPr>
        <p:spPr>
          <a:xfrm rot="843090">
            <a:off x="1752779" y="5949279"/>
            <a:ext cx="1658298" cy="432048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354240"/>
              </p:ext>
            </p:extLst>
          </p:nvPr>
        </p:nvGraphicFramePr>
        <p:xfrm>
          <a:off x="7170350" y="5020977"/>
          <a:ext cx="1789113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32" name="ChemSketch" r:id="rId11" imgW="1789200" imgH="1353240" progId="ACD.ChemSketch.20">
                  <p:embed/>
                </p:oleObj>
              </mc:Choice>
              <mc:Fallback>
                <p:oleObj name="ChemSketch" r:id="rId11" imgW="1789200" imgH="1353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70350" y="5020977"/>
                        <a:ext cx="1789113" cy="1352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4016896" y="5184544"/>
            <a:ext cx="27896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400" dirty="0"/>
              <a:t>Desoxirribosa: es el azúcar presente en el ADN. Ha perdido  el –OH en carbono 2.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400" dirty="0"/>
              <a:t>Un </a:t>
            </a:r>
            <a:r>
              <a:rPr lang="es-ES" sz="1400" dirty="0" err="1"/>
              <a:t>nucleósido</a:t>
            </a:r>
            <a:r>
              <a:rPr lang="es-ES" sz="1400" dirty="0"/>
              <a:t> de ADN resulta de unir una molécula de </a:t>
            </a:r>
            <a:r>
              <a:rPr lang="es-ES" sz="1400" dirty="0" err="1"/>
              <a:t>desoxiribosa</a:t>
            </a:r>
            <a:r>
              <a:rPr lang="es-ES" sz="1400" dirty="0"/>
              <a:t> con una base nitrogenada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7221565" y="6391040"/>
            <a:ext cx="17479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err="1"/>
              <a:t>desoxiadenosina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39879" y="3496888"/>
            <a:ext cx="87825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Tiene importantes aplicaciones en medicina, agricultura, cosmética, etc.</a:t>
            </a:r>
          </a:p>
        </p:txBody>
      </p:sp>
    </p:spTree>
    <p:extLst>
      <p:ext uri="{BB962C8B-B14F-4D97-AF65-F5344CB8AC3E}">
        <p14:creationId xmlns:p14="http://schemas.microsoft.com/office/powerpoint/2010/main" val="130323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3" grpId="0" animBg="1"/>
      <p:bldP spid="14" grpId="0" animBg="1"/>
      <p:bldP spid="15" grpId="0" animBg="1"/>
      <p:bldP spid="19" grpId="0" animBg="1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s-ES" sz="3200" dirty="0" err="1"/>
              <a:t>Glicósidos</a:t>
            </a:r>
            <a:r>
              <a:rPr lang="es-ES" sz="3200" dirty="0"/>
              <a:t> complejos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0552" y="980729"/>
            <a:ext cx="8229600" cy="1224135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La </a:t>
            </a:r>
            <a:r>
              <a:rPr lang="es-ES" sz="2400" dirty="0" err="1"/>
              <a:t>digitoxina</a:t>
            </a:r>
            <a:r>
              <a:rPr lang="es-ES" sz="2400" dirty="0"/>
              <a:t> es el principio activo de </a:t>
            </a:r>
            <a:r>
              <a:rPr lang="es-ES" sz="2400" dirty="0" err="1"/>
              <a:t>digitalisis</a:t>
            </a:r>
            <a:r>
              <a:rPr lang="es-ES" sz="2400" dirty="0"/>
              <a:t>, un medicamento utilizado para el tratamiento de enfermedades cardiacas.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076639"/>
              </p:ext>
            </p:extLst>
          </p:nvPr>
        </p:nvGraphicFramePr>
        <p:xfrm>
          <a:off x="1321830" y="2276873"/>
          <a:ext cx="6504558" cy="3395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ChemSketch" r:id="rId3" imgW="4852440" imgH="2532960" progId="ACD.ChemSketch.20">
                  <p:embed/>
                </p:oleObj>
              </mc:Choice>
              <mc:Fallback>
                <p:oleObj name="ChemSketch" r:id="rId3" imgW="4852440" imgH="2532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1830" y="2276873"/>
                        <a:ext cx="6504558" cy="33959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Elipse"/>
          <p:cNvSpPr/>
          <p:nvPr/>
        </p:nvSpPr>
        <p:spPr>
          <a:xfrm rot="20417504">
            <a:off x="1098275" y="3659422"/>
            <a:ext cx="4922595" cy="1849989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 rot="19090220">
            <a:off x="5715147" y="2556511"/>
            <a:ext cx="2635067" cy="1539712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4356135" y="5157192"/>
            <a:ext cx="11991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Trisacárido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37089" y="3933056"/>
            <a:ext cx="106234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Esteroide</a:t>
            </a:r>
          </a:p>
        </p:txBody>
      </p:sp>
    </p:spTree>
    <p:extLst>
      <p:ext uri="{BB962C8B-B14F-4D97-AF65-F5344CB8AC3E}">
        <p14:creationId xmlns:p14="http://schemas.microsoft.com/office/powerpoint/2010/main" val="27356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8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8544" y="14463"/>
            <a:ext cx="8229600" cy="850106"/>
          </a:xfrm>
        </p:spPr>
        <p:txBody>
          <a:bodyPr>
            <a:normAutofit/>
          </a:bodyPr>
          <a:lstStyle/>
          <a:p>
            <a:r>
              <a:rPr lang="es-ES" sz="3200" dirty="0"/>
              <a:t>El dulzor de los azúcares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62777"/>
              </p:ext>
            </p:extLst>
          </p:nvPr>
        </p:nvGraphicFramePr>
        <p:xfrm>
          <a:off x="1489805" y="692696"/>
          <a:ext cx="6984777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8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Dulzor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/>
                        <a:t>Lactosa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Disacárido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/>
                        <a:t>Glucosa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Monosacárido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/>
                        <a:t>Sacarosa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Disacárido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/>
                        <a:t>Fructosa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Monosacárido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/>
                        <a:t>Aspartame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Sintético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 err="1"/>
                        <a:t>Acesulfame</a:t>
                      </a:r>
                      <a:r>
                        <a:rPr lang="es-ES" dirty="0"/>
                        <a:t>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Sintético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/>
                        <a:t>Sacarina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Sintético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s-ES" dirty="0" err="1"/>
                        <a:t>Sucralosa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Sintético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190416" y="6211421"/>
            <a:ext cx="11521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Sacarina sódica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50657" y="6240494"/>
            <a:ext cx="120456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Aspartame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982194" y="6247577"/>
            <a:ext cx="14449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err="1"/>
              <a:t>Acesulfame</a:t>
            </a:r>
            <a:r>
              <a:rPr lang="es-ES" dirty="0"/>
              <a:t> K</a:t>
            </a:r>
          </a:p>
        </p:txBody>
      </p:sp>
      <p:pic>
        <p:nvPicPr>
          <p:cNvPr id="18451" name="Picture 19" descr="https://upload.wikimedia.org/wikipedia/commons/thumb/e/e9/Sucralose2.png/245px-Sucralos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000" y="4795093"/>
            <a:ext cx="2441192" cy="1424859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306173"/>
              </p:ext>
            </p:extLst>
          </p:nvPr>
        </p:nvGraphicFramePr>
        <p:xfrm>
          <a:off x="1190416" y="4777405"/>
          <a:ext cx="5229664" cy="1510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ChemSketch" r:id="rId4" imgW="3502080" imgH="1011960" progId="ACD.ChemSketch.20">
                  <p:embed/>
                </p:oleObj>
              </mc:Choice>
              <mc:Fallback>
                <p:oleObj name="ChemSketch" r:id="rId4" imgW="3502080" imgH="1011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0416" y="4777405"/>
                        <a:ext cx="5229664" cy="1510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132001" y="6240494"/>
            <a:ext cx="107119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AR" dirty="0" err="1"/>
              <a:t>Sucralosa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712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35006" y="2967335"/>
            <a:ext cx="9036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SEGUIMOS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420816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778098"/>
          </a:xfrm>
        </p:spPr>
        <p:txBody>
          <a:bodyPr/>
          <a:lstStyle/>
          <a:p>
            <a:pPr algn="l"/>
            <a:r>
              <a:rPr lang="es-ES" dirty="0"/>
              <a:t>Clasificación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6536" y="1124744"/>
            <a:ext cx="8229600" cy="4752528"/>
          </a:xfrm>
        </p:spPr>
        <p:txBody>
          <a:bodyPr>
            <a:noAutofit/>
          </a:bodyPr>
          <a:lstStyle/>
          <a:p>
            <a:r>
              <a:rPr lang="es-ES" sz="2400" dirty="0"/>
              <a:t>Se clasifican en </a:t>
            </a:r>
            <a:r>
              <a:rPr lang="es-ES" sz="2400" b="1" i="1" dirty="0"/>
              <a:t>Simples</a:t>
            </a:r>
            <a:r>
              <a:rPr lang="es-ES" sz="2400" dirty="0"/>
              <a:t> o </a:t>
            </a:r>
            <a:r>
              <a:rPr lang="es-ES" sz="2400" b="1" dirty="0"/>
              <a:t>complejos</a:t>
            </a:r>
          </a:p>
          <a:p>
            <a:r>
              <a:rPr lang="es-ES" sz="2400" b="1" i="1" dirty="0"/>
              <a:t>Simples:</a:t>
            </a:r>
            <a:r>
              <a:rPr lang="es-ES" sz="2400" dirty="0"/>
              <a:t> no pueden convertirse en azúcares más pequeños por hidrólisis. Ej.: glucosa, fructosa, galactosa, </a:t>
            </a:r>
            <a:r>
              <a:rPr lang="es-ES" sz="2400" dirty="0" err="1"/>
              <a:t>manosa</a:t>
            </a:r>
            <a:r>
              <a:rPr lang="es-ES" sz="2400" dirty="0"/>
              <a:t>, </a:t>
            </a:r>
            <a:r>
              <a:rPr lang="es-ES" sz="2400" dirty="0" err="1"/>
              <a:t>etc</a:t>
            </a:r>
            <a:endParaRPr lang="es-ES" sz="2400" dirty="0"/>
          </a:p>
          <a:p>
            <a:r>
              <a:rPr lang="es-ES" sz="2400" b="1" i="1" dirty="0"/>
              <a:t>Complejos: </a:t>
            </a:r>
            <a:r>
              <a:rPr lang="es-ES" sz="2400" dirty="0"/>
              <a:t>por hidrólisis pueden dar dos o más azúcares simples. Ej.:</a:t>
            </a:r>
          </a:p>
          <a:p>
            <a:pPr marL="57150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2400" dirty="0"/>
              <a:t>Sacarosa + H</a:t>
            </a:r>
            <a:r>
              <a:rPr lang="es-ES" sz="2400" baseline="30000" dirty="0"/>
              <a:t>+</a:t>
            </a:r>
            <a:r>
              <a:rPr lang="es-ES" sz="2400" dirty="0"/>
              <a:t>  </a:t>
            </a:r>
            <a:r>
              <a:rPr lang="es-ES" sz="2400" dirty="0">
                <a:sym typeface="Wingdings" pitchFamily="2" charset="2"/>
              </a:rPr>
              <a:t> 1 glucosa + 1 fructosa (es un </a:t>
            </a:r>
            <a:r>
              <a:rPr lang="es-ES" sz="2400" b="1" i="1" dirty="0">
                <a:sym typeface="Wingdings" pitchFamily="2" charset="2"/>
              </a:rPr>
              <a:t>disacárido</a:t>
            </a:r>
            <a:r>
              <a:rPr lang="es-ES" sz="2400" dirty="0">
                <a:sym typeface="Wingdings" pitchFamily="2" charset="2"/>
              </a:rPr>
              <a:t>)</a:t>
            </a:r>
          </a:p>
          <a:p>
            <a:pPr marL="57150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err="1">
                <a:sym typeface="Wingdings" pitchFamily="2" charset="2"/>
              </a:rPr>
              <a:t>Rafinosa</a:t>
            </a:r>
            <a:r>
              <a:rPr lang="es-ES" sz="2400" dirty="0">
                <a:sym typeface="Wingdings" pitchFamily="2" charset="2"/>
              </a:rPr>
              <a:t> + H</a:t>
            </a:r>
            <a:r>
              <a:rPr lang="es-ES" sz="2400" baseline="30000" dirty="0">
                <a:sym typeface="Wingdings" pitchFamily="2" charset="2"/>
              </a:rPr>
              <a:t>+</a:t>
            </a:r>
            <a:r>
              <a:rPr lang="es-ES" sz="2400" dirty="0">
                <a:sym typeface="Wingdings" pitchFamily="2" charset="2"/>
              </a:rPr>
              <a:t>  1 glucosa + 1 fructosa + 1 galactosa (</a:t>
            </a:r>
            <a:r>
              <a:rPr lang="es-ES" sz="2400" b="1" i="1" dirty="0">
                <a:sym typeface="Wingdings" pitchFamily="2" charset="2"/>
              </a:rPr>
              <a:t>un trisacárido</a:t>
            </a:r>
            <a:r>
              <a:rPr lang="es-ES" sz="2400" dirty="0">
                <a:sym typeface="Wingdings" pitchFamily="2" charset="2"/>
              </a:rPr>
              <a:t>)</a:t>
            </a:r>
          </a:p>
          <a:p>
            <a:pPr marL="57150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sym typeface="Wingdings" pitchFamily="2" charset="2"/>
              </a:rPr>
              <a:t>Celulosa + H</a:t>
            </a:r>
            <a:r>
              <a:rPr lang="es-ES" sz="2400" baseline="30000" dirty="0">
                <a:sym typeface="Wingdings" pitchFamily="2" charset="2"/>
              </a:rPr>
              <a:t>+</a:t>
            </a:r>
            <a:r>
              <a:rPr lang="es-ES" sz="2400" dirty="0">
                <a:sym typeface="Wingdings" pitchFamily="2" charset="2"/>
              </a:rPr>
              <a:t>  </a:t>
            </a:r>
            <a:r>
              <a:rPr lang="es-ES" sz="2400" dirty="0">
                <a:sym typeface="Symbol"/>
              </a:rPr>
              <a:t>3000 glucosas (un </a:t>
            </a:r>
            <a:r>
              <a:rPr lang="es-ES" sz="2400" b="1" i="1" dirty="0">
                <a:sym typeface="Symbol"/>
              </a:rPr>
              <a:t>polisacárido</a:t>
            </a:r>
            <a:r>
              <a:rPr lang="es-ES" sz="2400" dirty="0">
                <a:sym typeface="Symbol"/>
              </a:rPr>
              <a:t>)</a:t>
            </a:r>
            <a:endParaRPr lang="es-ES" sz="2400" dirty="0">
              <a:sym typeface="Wingdings" pitchFamily="2" charset="2"/>
            </a:endParaRPr>
          </a:p>
          <a:p>
            <a:pPr lvl="1"/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770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6321153" y="5942274"/>
            <a:ext cx="148886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Fructosa (</a:t>
            </a:r>
            <a:r>
              <a:rPr lang="es-ES" dirty="0" err="1">
                <a:solidFill>
                  <a:srgbClr val="FF0000"/>
                </a:solidFill>
              </a:rPr>
              <a:t>ceto</a:t>
            </a:r>
            <a:r>
              <a:rPr lang="es-ES" dirty="0" err="1">
                <a:solidFill>
                  <a:srgbClr val="00B050"/>
                </a:solidFill>
              </a:rPr>
              <a:t>hex</a:t>
            </a:r>
            <a:r>
              <a:rPr lang="es-ES" dirty="0" err="1"/>
              <a:t>osa</a:t>
            </a:r>
            <a:r>
              <a:rPr lang="es-ES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8544" y="404665"/>
            <a:ext cx="8229600" cy="3312368"/>
          </a:xfrm>
        </p:spPr>
        <p:txBody>
          <a:bodyPr>
            <a:normAutofit/>
          </a:bodyPr>
          <a:lstStyle/>
          <a:p>
            <a:r>
              <a:rPr lang="es-ES" sz="2400" dirty="0"/>
              <a:t>Los monosacáridos o azúcares simples se clasifican, a su vez, según:</a:t>
            </a:r>
          </a:p>
          <a:p>
            <a:r>
              <a:rPr lang="es-ES" sz="2400" dirty="0"/>
              <a:t>El grupo funcional principal, en </a:t>
            </a:r>
            <a:r>
              <a:rPr lang="es-ES" sz="2400" b="1" i="1" dirty="0"/>
              <a:t>aldosas</a:t>
            </a:r>
            <a:r>
              <a:rPr lang="es-ES" sz="2400" dirty="0"/>
              <a:t> o </a:t>
            </a:r>
            <a:r>
              <a:rPr lang="es-ES" sz="2400" b="1" i="1" dirty="0" err="1"/>
              <a:t>cetosas</a:t>
            </a:r>
            <a:r>
              <a:rPr lang="es-ES" sz="2400" dirty="0"/>
              <a:t>, según si éste es aldehído o cetona. La terminación «osa» designa a un carbohidrato</a:t>
            </a:r>
          </a:p>
          <a:p>
            <a:r>
              <a:rPr lang="es-ES" sz="2400" dirty="0"/>
              <a:t>La cantidad de carbonos, mediante el empleo de prefijos como </a:t>
            </a:r>
            <a:r>
              <a:rPr lang="es-ES" sz="2400" b="1" i="1" dirty="0" err="1"/>
              <a:t>tri</a:t>
            </a:r>
            <a:r>
              <a:rPr lang="es-ES" sz="2400" b="1" i="1" dirty="0"/>
              <a:t>-</a:t>
            </a:r>
            <a:r>
              <a:rPr lang="es-ES" sz="2400" dirty="0"/>
              <a:t>, </a:t>
            </a:r>
            <a:r>
              <a:rPr lang="es-ES" sz="2400" b="1" i="1" dirty="0" err="1"/>
              <a:t>tetr</a:t>
            </a:r>
            <a:r>
              <a:rPr lang="es-ES" sz="2400" b="1" i="1" dirty="0"/>
              <a:t>-</a:t>
            </a:r>
            <a:r>
              <a:rPr lang="es-ES" sz="2400" dirty="0"/>
              <a:t>, </a:t>
            </a:r>
            <a:r>
              <a:rPr lang="es-ES" sz="2400" b="1" i="1" dirty="0" err="1"/>
              <a:t>pent</a:t>
            </a:r>
            <a:r>
              <a:rPr lang="es-ES" sz="2400" b="1" i="1" dirty="0"/>
              <a:t>-</a:t>
            </a:r>
            <a:r>
              <a:rPr lang="es-ES" sz="2400" dirty="0"/>
              <a:t>, </a:t>
            </a:r>
            <a:r>
              <a:rPr lang="es-ES" sz="2400" b="1" i="1" dirty="0" err="1"/>
              <a:t>hex</a:t>
            </a:r>
            <a:r>
              <a:rPr lang="es-ES" sz="2400" b="1" i="1" dirty="0"/>
              <a:t>-</a:t>
            </a:r>
            <a:r>
              <a:rPr lang="es-ES" sz="2400" dirty="0"/>
              <a:t>, etc.</a:t>
            </a:r>
          </a:p>
          <a:p>
            <a:r>
              <a:rPr lang="es-ES" sz="2400" dirty="0"/>
              <a:t>Por ejemplo:</a:t>
            </a:r>
          </a:p>
          <a:p>
            <a:endParaRPr lang="es-ES" sz="2400" dirty="0"/>
          </a:p>
          <a:p>
            <a:endParaRPr lang="es-ES" sz="2400" b="1" i="1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923772"/>
              </p:ext>
            </p:extLst>
          </p:nvPr>
        </p:nvGraphicFramePr>
        <p:xfrm>
          <a:off x="2180692" y="3619055"/>
          <a:ext cx="5616624" cy="2416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ChemSketch" r:id="rId3" imgW="3413880" imgH="1469160" progId="ACD.ChemSketch.20">
                  <p:embed/>
                </p:oleObj>
              </mc:Choice>
              <mc:Fallback>
                <p:oleObj name="ChemSketch" r:id="rId3" imgW="3413880" imgH="1469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0692" y="3619055"/>
                        <a:ext cx="5616624" cy="241645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80692" y="5923312"/>
            <a:ext cx="15121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Glucosa (</a:t>
            </a:r>
            <a:r>
              <a:rPr lang="es-ES" dirty="0">
                <a:solidFill>
                  <a:srgbClr val="FF0000"/>
                </a:solidFill>
              </a:rPr>
              <a:t>aldo</a:t>
            </a:r>
            <a:r>
              <a:rPr lang="es-ES" dirty="0">
                <a:solidFill>
                  <a:srgbClr val="00B050"/>
                </a:solidFill>
              </a:rPr>
              <a:t>hex</a:t>
            </a:r>
            <a:r>
              <a:rPr lang="es-ES" dirty="0"/>
              <a:t>osa)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484948" y="5923312"/>
            <a:ext cx="15121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Eritrosa</a:t>
            </a:r>
            <a:r>
              <a:rPr lang="es-ES" dirty="0"/>
              <a:t> (</a:t>
            </a:r>
            <a:r>
              <a:rPr lang="es-ES" dirty="0" err="1">
                <a:solidFill>
                  <a:srgbClr val="FF0000"/>
                </a:solidFill>
              </a:rPr>
              <a:t>aldo</a:t>
            </a:r>
            <a:r>
              <a:rPr lang="es-ES" dirty="0" err="1">
                <a:solidFill>
                  <a:srgbClr val="00B050"/>
                </a:solidFill>
              </a:rPr>
              <a:t>tetr</a:t>
            </a:r>
            <a:r>
              <a:rPr lang="es-ES" dirty="0" err="1"/>
              <a:t>osa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01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Configuración: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6536" y="908720"/>
            <a:ext cx="8229600" cy="864096"/>
          </a:xfrm>
        </p:spPr>
        <p:txBody>
          <a:bodyPr>
            <a:normAutofit/>
          </a:bodyPr>
          <a:lstStyle/>
          <a:p>
            <a:r>
              <a:rPr lang="es-ES" sz="2400" dirty="0"/>
              <a:t>Si observamos la estructura de la glucosa, veremos que posee varios carbonos quirales: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426686"/>
              </p:ext>
            </p:extLst>
          </p:nvPr>
        </p:nvGraphicFramePr>
        <p:xfrm>
          <a:off x="4376936" y="1556792"/>
          <a:ext cx="1008112" cy="19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ChemSketch" r:id="rId3" imgW="685800" imgH="1350360" progId="ACD.ChemSketch.20">
                  <p:embed/>
                </p:oleObj>
              </mc:Choice>
              <mc:Fallback>
                <p:oleObj name="ChemSketch" r:id="rId3" imgW="685800" imgH="1350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76936" y="1556792"/>
                        <a:ext cx="1008112" cy="1985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Abrir llave"/>
          <p:cNvSpPr/>
          <p:nvPr/>
        </p:nvSpPr>
        <p:spPr>
          <a:xfrm>
            <a:off x="3872880" y="1916832"/>
            <a:ext cx="360040" cy="122413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956556" y="1906011"/>
            <a:ext cx="2916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/>
              <a:t>Los cuatro carbonos marcados son quirales y cada uno tendrá su propia configuración absoluta, R ó S.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899200" y="3645024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/>
              <a:t>Proyección de Fischer</a:t>
            </a:r>
            <a:r>
              <a:rPr lang="es-ES" sz="2400" dirty="0"/>
              <a:t>: es la más utilizada.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069954"/>
              </p:ext>
            </p:extLst>
          </p:nvPr>
        </p:nvGraphicFramePr>
        <p:xfrm>
          <a:off x="1280592" y="4365105"/>
          <a:ext cx="936104" cy="1504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ChemSketch" r:id="rId5" imgW="594360" imgH="954000" progId="ACD.ChemSketch.20">
                  <p:embed/>
                </p:oleObj>
              </mc:Choice>
              <mc:Fallback>
                <p:oleObj name="ChemSketch" r:id="rId5" imgW="594360" imgH="954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0592" y="4365105"/>
                        <a:ext cx="936104" cy="150427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194563"/>
              </p:ext>
            </p:extLst>
          </p:nvPr>
        </p:nvGraphicFramePr>
        <p:xfrm>
          <a:off x="3239729" y="4437112"/>
          <a:ext cx="126630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ChemSketch" r:id="rId7" imgW="774360" imgH="704160" progId="ACD.ChemSketch.20">
                  <p:embed/>
                </p:oleObj>
              </mc:Choice>
              <mc:Fallback>
                <p:oleObj name="ChemSketch" r:id="rId7" imgW="774360" imgH="704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39729" y="4437112"/>
                        <a:ext cx="1266303" cy="11521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Elipse"/>
          <p:cNvSpPr/>
          <p:nvPr/>
        </p:nvSpPr>
        <p:spPr>
          <a:xfrm>
            <a:off x="1136576" y="4797152"/>
            <a:ext cx="1278142" cy="36004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3152800" y="4293096"/>
            <a:ext cx="1440160" cy="68407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/>
          <p:cNvSpPr/>
          <p:nvPr/>
        </p:nvSpPr>
        <p:spPr>
          <a:xfrm rot="20463026">
            <a:off x="2432839" y="4647131"/>
            <a:ext cx="721964" cy="34203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1199583" y="5073199"/>
            <a:ext cx="1152128" cy="108012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 rot="21080815">
            <a:off x="2376814" y="5442241"/>
            <a:ext cx="1245138" cy="34203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1289150" y="4293096"/>
            <a:ext cx="792088" cy="504056"/>
          </a:xfrm>
          <a:prstGeom prst="ellipse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3563868" y="5239912"/>
            <a:ext cx="412304" cy="373349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3976172" y="4949552"/>
            <a:ext cx="472772" cy="663707"/>
          </a:xfrm>
          <a:prstGeom prst="ellipse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4714396" y="4384139"/>
            <a:ext cx="4608512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400" dirty="0"/>
              <a:t>En los enlaces horizontales los sustituyentes están hacia arriba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400" dirty="0"/>
              <a:t>En los verticales, los grupos están hacia abajo</a:t>
            </a:r>
          </a:p>
        </p:txBody>
      </p:sp>
    </p:spTree>
    <p:extLst>
      <p:ext uri="{BB962C8B-B14F-4D97-AF65-F5344CB8AC3E}">
        <p14:creationId xmlns:p14="http://schemas.microsoft.com/office/powerpoint/2010/main" val="36689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7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640947"/>
              </p:ext>
            </p:extLst>
          </p:nvPr>
        </p:nvGraphicFramePr>
        <p:xfrm>
          <a:off x="1144507" y="1570139"/>
          <a:ext cx="1000182" cy="1144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ChemSketch" r:id="rId3" imgW="594360" imgH="679680" progId="ACD.ChemSketch.20">
                  <p:embed/>
                </p:oleObj>
              </mc:Choice>
              <mc:Fallback>
                <p:oleObj name="ChemSketch" r:id="rId3" imgW="594360" imgH="679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4507" y="1570139"/>
                        <a:ext cx="1000182" cy="114459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6536" y="260648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Configuración D, L de los azúcares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8544" y="1052737"/>
            <a:ext cx="8229600" cy="576064"/>
          </a:xfrm>
        </p:spPr>
        <p:txBody>
          <a:bodyPr>
            <a:normAutofit/>
          </a:bodyPr>
          <a:lstStyle/>
          <a:p>
            <a:r>
              <a:rPr lang="es-ES" sz="2400" dirty="0"/>
              <a:t>El azúcar más sencillo es el </a:t>
            </a:r>
            <a:r>
              <a:rPr lang="es-ES" sz="2400" dirty="0" err="1"/>
              <a:t>gliceraldehído</a:t>
            </a:r>
            <a:r>
              <a:rPr lang="es-ES" sz="2400" dirty="0"/>
              <a:t>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48544" y="3645024"/>
            <a:ext cx="813690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/>
              <a:t>Posee un único carbono quiral, por lo tanto hay dos enantiómeros posibles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/>
              <a:t>En la naturaleza existe sólo la forma R, que casualmente desvía la luz a la derecha (dextrógiro)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/>
              <a:t>Por convención, se denomina </a:t>
            </a:r>
            <a:r>
              <a:rPr lang="es-ES" b="1" i="1" dirty="0"/>
              <a:t>D-</a:t>
            </a:r>
            <a:r>
              <a:rPr lang="es-ES" b="1" i="1" dirty="0" err="1"/>
              <a:t>gliceraldehído</a:t>
            </a:r>
            <a:r>
              <a:rPr lang="es-ES" dirty="0"/>
              <a:t> (por dextrógiro)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/>
              <a:t>Su </a:t>
            </a:r>
            <a:r>
              <a:rPr lang="es-ES" dirty="0" err="1"/>
              <a:t>enantiómero</a:t>
            </a:r>
            <a:r>
              <a:rPr lang="es-ES" dirty="0"/>
              <a:t>, de configuración S y levógiro se llama </a:t>
            </a:r>
            <a:r>
              <a:rPr lang="es-ES" b="1" i="1" dirty="0"/>
              <a:t>L-</a:t>
            </a:r>
            <a:r>
              <a:rPr lang="es-ES" b="1" i="1" dirty="0" err="1"/>
              <a:t>gliceraldehído</a:t>
            </a:r>
            <a:endParaRPr lang="es-ES" dirty="0"/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/>
              <a:t>Debido a la manera en que la naturaleza sintetiza a todos los azúcares de mayor PM, casi todos presentan al anteúltimo carbono con estereoquímica R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s-ES" dirty="0"/>
              <a:t>Por ese motivo, se los llama azúcares D o de la serie D, pues es como si todos derivaran del D-</a:t>
            </a:r>
            <a:r>
              <a:rPr lang="es-ES" dirty="0" err="1"/>
              <a:t>gliceraldehído</a:t>
            </a:r>
            <a:endParaRPr lang="es-ES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05748"/>
              </p:ext>
            </p:extLst>
          </p:nvPr>
        </p:nvGraphicFramePr>
        <p:xfrm>
          <a:off x="3656856" y="1556792"/>
          <a:ext cx="1008112" cy="19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ChemSketch" r:id="rId5" imgW="685800" imgH="1350360" progId="ACD.ChemSketch.20">
                  <p:embed/>
                </p:oleObj>
              </mc:Choice>
              <mc:Fallback>
                <p:oleObj name="ChemSketch" r:id="rId5" imgW="685800" imgH="1350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6856" y="1556792"/>
                        <a:ext cx="1008112" cy="1985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992561" y="2740278"/>
            <a:ext cx="1507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gliceraldehído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77186" y="2746176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D-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664968" y="3247365"/>
            <a:ext cx="109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D-</a:t>
            </a:r>
            <a:r>
              <a:rPr lang="es-ES" dirty="0"/>
              <a:t>glucosa</a:t>
            </a:r>
          </a:p>
        </p:txBody>
      </p:sp>
      <p:sp>
        <p:nvSpPr>
          <p:cNvPr id="12" name="11 Elipse"/>
          <p:cNvSpPr/>
          <p:nvPr/>
        </p:nvSpPr>
        <p:spPr>
          <a:xfrm>
            <a:off x="837658" y="1945297"/>
            <a:ext cx="1512168" cy="432048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3404828" y="2765539"/>
            <a:ext cx="1512168" cy="432048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 rot="2060460">
            <a:off x="2293915" y="2400761"/>
            <a:ext cx="1101230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978164"/>
              </p:ext>
            </p:extLst>
          </p:nvPr>
        </p:nvGraphicFramePr>
        <p:xfrm>
          <a:off x="5529064" y="1594988"/>
          <a:ext cx="1152128" cy="113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ChemSketch" r:id="rId7" imgW="688680" imgH="679680" progId="ACD.ChemSketch.20">
                  <p:embed/>
                </p:oleObj>
              </mc:Choice>
              <mc:Fallback>
                <p:oleObj name="ChemSketch" r:id="rId7" imgW="688680" imgH="679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29064" y="1594988"/>
                        <a:ext cx="1152128" cy="1136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9 Grupo"/>
          <p:cNvGrpSpPr/>
          <p:nvPr/>
        </p:nvGrpSpPr>
        <p:grpSpPr>
          <a:xfrm>
            <a:off x="5313691" y="2736435"/>
            <a:ext cx="1722581" cy="375230"/>
            <a:chOff x="4932690" y="2736435"/>
            <a:chExt cx="1722581" cy="375230"/>
          </a:xfrm>
        </p:grpSpPr>
        <p:sp>
          <p:nvSpPr>
            <p:cNvPr id="15" name="14 CuadroTexto"/>
            <p:cNvSpPr txBox="1"/>
            <p:nvPr/>
          </p:nvSpPr>
          <p:spPr>
            <a:xfrm>
              <a:off x="5148064" y="2736435"/>
              <a:ext cx="15072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err="1"/>
                <a:t>gliceraldehído</a:t>
              </a:r>
              <a:endParaRPr lang="es-ES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932690" y="2742333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/>
                <a:t>L-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075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8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ES" dirty="0"/>
              <a:t>Serie D de las aldosas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18" y="764705"/>
            <a:ext cx="7996851" cy="5548455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01018" y="6313160"/>
            <a:ext cx="799685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rgbClr val="7030A0"/>
                </a:solidFill>
              </a:rPr>
              <a:t>D-(+)-alosa     D-(+)-altrosa          D-(+)-glucosa       D-(+)-</a:t>
            </a:r>
            <a:r>
              <a:rPr lang="es-ES" sz="1000" b="1" dirty="0" err="1">
                <a:solidFill>
                  <a:srgbClr val="7030A0"/>
                </a:solidFill>
              </a:rPr>
              <a:t>manosa</a:t>
            </a:r>
            <a:r>
              <a:rPr lang="es-ES" sz="1000" b="1" dirty="0">
                <a:solidFill>
                  <a:srgbClr val="7030A0"/>
                </a:solidFill>
              </a:rPr>
              <a:t>          D-(-)-gulosa         D-(-)-</a:t>
            </a:r>
            <a:r>
              <a:rPr lang="es-ES" sz="1000" b="1" dirty="0" err="1">
                <a:solidFill>
                  <a:srgbClr val="7030A0"/>
                </a:solidFill>
              </a:rPr>
              <a:t>idosa</a:t>
            </a:r>
            <a:r>
              <a:rPr lang="es-ES" sz="1000" b="1" dirty="0">
                <a:solidFill>
                  <a:srgbClr val="7030A0"/>
                </a:solidFill>
              </a:rPr>
              <a:t>            D-(+)-galactosa        D-(+)-gulosa                       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106755" y="1990598"/>
            <a:ext cx="2520280" cy="7386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El penúltimo OH, en verde, define la pertenencia del azúcar a esta serie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160945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2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77203"/>
              </p:ext>
            </p:extLst>
          </p:nvPr>
        </p:nvGraphicFramePr>
        <p:xfrm>
          <a:off x="7205424" y="4745025"/>
          <a:ext cx="1609158" cy="1164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6" name="ChemSketch" r:id="rId3" imgW="1350360" imgH="978480" progId="ACD.ChemSketch.20">
                  <p:embed/>
                </p:oleObj>
              </mc:Choice>
              <mc:Fallback>
                <p:oleObj name="ChemSketch" r:id="rId3" imgW="1350360" imgH="978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05424" y="4745025"/>
                        <a:ext cx="1609158" cy="11647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2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783529"/>
              </p:ext>
            </p:extLst>
          </p:nvPr>
        </p:nvGraphicFramePr>
        <p:xfrm>
          <a:off x="7201055" y="2962714"/>
          <a:ext cx="1617897" cy="1024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7" name="ChemSketch" r:id="rId5" imgW="1411200" imgH="893160" progId="ACD.ChemSketch.20">
                  <p:embed/>
                </p:oleObj>
              </mc:Choice>
              <mc:Fallback>
                <p:oleObj name="ChemSketch" r:id="rId5" imgW="1411200" imgH="893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01055" y="2962714"/>
                        <a:ext cx="1617897" cy="10246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2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716178"/>
              </p:ext>
            </p:extLst>
          </p:nvPr>
        </p:nvGraphicFramePr>
        <p:xfrm>
          <a:off x="3911713" y="4016623"/>
          <a:ext cx="2530395" cy="209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8" name="ChemSketch" r:id="rId7" imgW="1911240" imgH="1581840" progId="ACD.ChemSketch.20">
                  <p:embed/>
                </p:oleObj>
              </mc:Choice>
              <mc:Fallback>
                <p:oleObj name="ChemSketch" r:id="rId7" imgW="1911240" imgH="1581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11713" y="4016623"/>
                        <a:ext cx="2530395" cy="2093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1057817" y="5281967"/>
            <a:ext cx="24480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Furano               Pirano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7156245" y="3987323"/>
            <a:ext cx="170751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err="1"/>
              <a:t>Fructofuranosa</a:t>
            </a:r>
            <a:endParaRPr lang="es-ES" dirty="0"/>
          </a:p>
          <a:p>
            <a:pPr algn="ctr"/>
            <a:r>
              <a:rPr lang="es-ES" dirty="0"/>
              <a:t>28% en solución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7147427" y="5909820"/>
            <a:ext cx="170752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 err="1"/>
              <a:t>Fructopiranosa</a:t>
            </a:r>
            <a:endParaRPr lang="es-ES" dirty="0"/>
          </a:p>
          <a:p>
            <a:pPr algn="ctr"/>
            <a:r>
              <a:rPr lang="es-ES" dirty="0"/>
              <a:t>72% en solución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8544" y="116632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s-ES" sz="3200" dirty="0"/>
              <a:t>Estructura cíclica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9785" y="692696"/>
            <a:ext cx="8229600" cy="864096"/>
          </a:xfrm>
        </p:spPr>
        <p:txBody>
          <a:bodyPr>
            <a:normAutofit/>
          </a:bodyPr>
          <a:lstStyle/>
          <a:p>
            <a:r>
              <a:rPr lang="es-ES" sz="2400" dirty="0"/>
              <a:t>Los monosacáridos de cinco y seis miembros existen en la naturaleza, formando anillos, casi en forma exclusiva</a:t>
            </a:r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5" name="4 Flecha derecha"/>
          <p:cNvSpPr/>
          <p:nvPr/>
        </p:nvSpPr>
        <p:spPr>
          <a:xfrm>
            <a:off x="3722113" y="2209131"/>
            <a:ext cx="720080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042695"/>
              </p:ext>
            </p:extLst>
          </p:nvPr>
        </p:nvGraphicFramePr>
        <p:xfrm>
          <a:off x="913801" y="1556793"/>
          <a:ext cx="2808312" cy="2512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9" name="ChemSketch" r:id="rId9" imgW="1941480" imgH="1737360" progId="ACD.ChemSketch.20">
                  <p:embed/>
                </p:oleObj>
              </mc:Choice>
              <mc:Fallback>
                <p:oleObj name="ChemSketch" r:id="rId9" imgW="1941480" imgH="1737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3801" y="1556793"/>
                        <a:ext cx="2808312" cy="25120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735166"/>
              </p:ext>
            </p:extLst>
          </p:nvPr>
        </p:nvGraphicFramePr>
        <p:xfrm>
          <a:off x="4514202" y="1637585"/>
          <a:ext cx="1758353" cy="1575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0" name="ChemSketch" r:id="rId11" imgW="1173600" imgH="1051560" progId="ACD.ChemSketch.20">
                  <p:embed/>
                </p:oleObj>
              </mc:Choice>
              <mc:Fallback>
                <p:oleObj name="ChemSketch" r:id="rId11" imgW="1173600" imgH="1051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4202" y="1637585"/>
                        <a:ext cx="1758353" cy="157514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Flecha derecha"/>
          <p:cNvSpPr/>
          <p:nvPr/>
        </p:nvSpPr>
        <p:spPr>
          <a:xfrm>
            <a:off x="6314401" y="2209131"/>
            <a:ext cx="720080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156887"/>
              </p:ext>
            </p:extLst>
          </p:nvPr>
        </p:nvGraphicFramePr>
        <p:xfrm>
          <a:off x="7289801" y="2033589"/>
          <a:ext cx="141446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" name="ChemSketch" r:id="rId13" imgW="1115280" imgH="615240" progId="ACD.ChemSketch.20">
                  <p:embed/>
                </p:oleObj>
              </mc:Choice>
              <mc:Fallback>
                <p:oleObj name="ChemSketch" r:id="rId13" imgW="1115280" imgH="615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289801" y="2033589"/>
                        <a:ext cx="1414463" cy="7826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Flecha derecha"/>
          <p:cNvSpPr/>
          <p:nvPr/>
        </p:nvSpPr>
        <p:spPr>
          <a:xfrm rot="19906280">
            <a:off x="6358709" y="3601391"/>
            <a:ext cx="1126630" cy="4706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060689"/>
              </p:ext>
            </p:extLst>
          </p:nvPr>
        </p:nvGraphicFramePr>
        <p:xfrm>
          <a:off x="4095668" y="3838188"/>
          <a:ext cx="1611538" cy="47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2" name="ChemSketch" r:id="rId15" imgW="1283040" imgH="487800" progId="ACD.ChemSketch.20">
                  <p:embed/>
                </p:oleObj>
              </mc:Choice>
              <mc:Fallback>
                <p:oleObj name="ChemSketch" r:id="rId15" imgW="1283040" imgH="487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095668" y="3838188"/>
                        <a:ext cx="1611538" cy="47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Flecha derecha"/>
          <p:cNvSpPr/>
          <p:nvPr/>
        </p:nvSpPr>
        <p:spPr>
          <a:xfrm rot="1554199">
            <a:off x="6121325" y="4761634"/>
            <a:ext cx="1264976" cy="4706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172874"/>
              </p:ext>
            </p:extLst>
          </p:nvPr>
        </p:nvGraphicFramePr>
        <p:xfrm>
          <a:off x="1057818" y="4144910"/>
          <a:ext cx="2423721" cy="1112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3" name="ChemSketch" r:id="rId17" imgW="1082160" imgH="496800" progId="ACD.ChemSketch.20">
                  <p:embed/>
                </p:oleObj>
              </mc:Choice>
              <mc:Fallback>
                <p:oleObj name="ChemSketch" r:id="rId17" imgW="1082160" imgH="496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57818" y="4144910"/>
                        <a:ext cx="2423721" cy="11123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22 CuadroTexto"/>
          <p:cNvSpPr txBox="1"/>
          <p:nvPr/>
        </p:nvSpPr>
        <p:spPr>
          <a:xfrm>
            <a:off x="4669977" y="3203303"/>
            <a:ext cx="15277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err="1"/>
              <a:t>Glucopiranosa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63887" y="5632821"/>
            <a:ext cx="3302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7030A0"/>
                </a:solidFill>
              </a:rPr>
              <a:t>A los anillos de 5 miembros se los denomina forma </a:t>
            </a:r>
            <a:r>
              <a:rPr lang="es-ES" sz="1400" dirty="0" err="1">
                <a:solidFill>
                  <a:srgbClr val="7030A0"/>
                </a:solidFill>
              </a:rPr>
              <a:t>furanósica</a:t>
            </a:r>
            <a:r>
              <a:rPr lang="es-ES" sz="1400" dirty="0">
                <a:solidFill>
                  <a:srgbClr val="7030A0"/>
                </a:solidFill>
              </a:rPr>
              <a:t>, y a los de 6, </a:t>
            </a:r>
            <a:r>
              <a:rPr lang="es-ES" sz="1400" dirty="0" err="1">
                <a:solidFill>
                  <a:srgbClr val="7030A0"/>
                </a:solidFill>
              </a:rPr>
              <a:t>piranósica</a:t>
            </a:r>
            <a:r>
              <a:rPr lang="es-ES" sz="1400" dirty="0">
                <a:solidFill>
                  <a:srgbClr val="7030A0"/>
                </a:solidFill>
              </a:rPr>
              <a:t>. Por su semejanza con furano y pirano, respectivamente</a:t>
            </a:r>
          </a:p>
        </p:txBody>
      </p:sp>
      <p:sp>
        <p:nvSpPr>
          <p:cNvPr id="25" name="24 Flecha curvada hacia la derecha"/>
          <p:cNvSpPr/>
          <p:nvPr/>
        </p:nvSpPr>
        <p:spPr>
          <a:xfrm rot="1051908" flipV="1">
            <a:off x="699463" y="1565626"/>
            <a:ext cx="716706" cy="1944216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6" name="25 Flecha curvada hacia la derecha"/>
          <p:cNvSpPr/>
          <p:nvPr/>
        </p:nvSpPr>
        <p:spPr>
          <a:xfrm rot="686215" flipH="1" flipV="1">
            <a:off x="3773166" y="2533300"/>
            <a:ext cx="489361" cy="1206237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7425558" y="1714690"/>
            <a:ext cx="11962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Forma silla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4669977" y="6109873"/>
            <a:ext cx="11826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FRUCTOSA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892351" y="2767085"/>
            <a:ext cx="10817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GLUCOSA</a:t>
            </a:r>
          </a:p>
        </p:txBody>
      </p:sp>
    </p:spTree>
    <p:extLst>
      <p:ext uri="{BB962C8B-B14F-4D97-AF65-F5344CB8AC3E}">
        <p14:creationId xmlns:p14="http://schemas.microsoft.com/office/powerpoint/2010/main" val="337988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9" grpId="0" animBg="1"/>
      <p:bldP spid="3" grpId="0" build="p"/>
      <p:bldP spid="5" grpId="0" animBg="1"/>
      <p:bldP spid="9" grpId="0" animBg="1"/>
      <p:bldP spid="13" grpId="0" animBg="1"/>
      <p:bldP spid="17" grpId="0" animBg="1"/>
      <p:bldP spid="23" grpId="0" animBg="1"/>
      <p:bldP spid="24" grpId="0"/>
      <p:bldP spid="25" grpId="0" animBg="1"/>
      <p:bldP spid="26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8544" y="116632"/>
            <a:ext cx="8229600" cy="922114"/>
          </a:xfrm>
        </p:spPr>
        <p:txBody>
          <a:bodyPr/>
          <a:lstStyle/>
          <a:p>
            <a:r>
              <a:rPr lang="es-AR" dirty="0"/>
              <a:t>Proyección de </a:t>
            </a:r>
            <a:r>
              <a:rPr lang="es-AR" dirty="0" err="1"/>
              <a:t>Haworth</a:t>
            </a:r>
            <a:endParaRPr lang="es-AR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473342"/>
              </p:ext>
            </p:extLst>
          </p:nvPr>
        </p:nvGraphicFramePr>
        <p:xfrm>
          <a:off x="992561" y="1484784"/>
          <a:ext cx="2290143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8" name="ChemSketch" r:id="rId3" imgW="1889640" imgH="1426320" progId="ACD.ChemSketch.20">
                  <p:embed/>
                </p:oleObj>
              </mc:Choice>
              <mc:Fallback>
                <p:oleObj name="ChemSketch" r:id="rId3" imgW="1889640" imgH="1426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2561" y="1484784"/>
                        <a:ext cx="2290143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395118"/>
              </p:ext>
            </p:extLst>
          </p:nvPr>
        </p:nvGraphicFramePr>
        <p:xfrm>
          <a:off x="3800872" y="1484784"/>
          <a:ext cx="2471045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9" name="ChemSketch" r:id="rId5" imgW="2039040" imgH="1426320" progId="ACD.ChemSketch.20">
                  <p:embed/>
                </p:oleObj>
              </mc:Choice>
              <mc:Fallback>
                <p:oleObj name="ChemSketch" r:id="rId5" imgW="2039040" imgH="1426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0872" y="1484784"/>
                        <a:ext cx="2471045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106931"/>
              </p:ext>
            </p:extLst>
          </p:nvPr>
        </p:nvGraphicFramePr>
        <p:xfrm>
          <a:off x="6753200" y="1484784"/>
          <a:ext cx="2160240" cy="166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0" name="ChemSketch" r:id="rId7" imgW="1868400" imgH="1441800" progId="ACD.ChemSketch.20">
                  <p:embed/>
                </p:oleObj>
              </mc:Choice>
              <mc:Fallback>
                <p:oleObj name="ChemSketch" r:id="rId7" imgW="1868400" imgH="1441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53200" y="1484784"/>
                        <a:ext cx="2160240" cy="166652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716770"/>
              </p:ext>
            </p:extLst>
          </p:nvPr>
        </p:nvGraphicFramePr>
        <p:xfrm>
          <a:off x="3728864" y="4149081"/>
          <a:ext cx="2376264" cy="1467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1" name="ChemSketch" r:id="rId9" imgW="1752480" imgH="1082160" progId="ACD.ChemSketch.20">
                  <p:embed/>
                </p:oleObj>
              </mc:Choice>
              <mc:Fallback>
                <p:oleObj name="ChemSketch" r:id="rId9" imgW="1752480" imgH="1082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28864" y="4149081"/>
                        <a:ext cx="2376264" cy="14679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090403"/>
              </p:ext>
            </p:extLst>
          </p:nvPr>
        </p:nvGraphicFramePr>
        <p:xfrm>
          <a:off x="884548" y="3842799"/>
          <a:ext cx="2520280" cy="147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2" name="ChemSketch" r:id="rId11" imgW="1847160" imgH="1082160" progId="ACD.ChemSketch.20">
                  <p:embed/>
                </p:oleObj>
              </mc:Choice>
              <mc:Fallback>
                <p:oleObj name="ChemSketch" r:id="rId11" imgW="1847160" imgH="1082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4548" y="3842799"/>
                        <a:ext cx="2520280" cy="14766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380749"/>
              </p:ext>
            </p:extLst>
          </p:nvPr>
        </p:nvGraphicFramePr>
        <p:xfrm>
          <a:off x="6753200" y="4149080"/>
          <a:ext cx="2335086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3" name="ChemSketch" r:id="rId13" imgW="1847160" imgH="1082160" progId="ACD.ChemSketch.20">
                  <p:embed/>
                </p:oleObj>
              </mc:Choice>
              <mc:Fallback>
                <p:oleObj name="ChemSketch" r:id="rId13" imgW="1847160" imgH="1082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753200" y="4149080"/>
                        <a:ext cx="2335086" cy="13681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Flecha curvada hacia la derecha"/>
          <p:cNvSpPr/>
          <p:nvPr/>
        </p:nvSpPr>
        <p:spPr>
          <a:xfrm rot="675562">
            <a:off x="632818" y="2416219"/>
            <a:ext cx="430588" cy="216024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3" name="12 Flecha curvada hacia la izquierda"/>
          <p:cNvSpPr/>
          <p:nvPr/>
        </p:nvSpPr>
        <p:spPr>
          <a:xfrm rot="21199012">
            <a:off x="8841803" y="2401320"/>
            <a:ext cx="574472" cy="3122261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4" name="13 Flecha curvada hacia la derecha"/>
          <p:cNvSpPr/>
          <p:nvPr/>
        </p:nvSpPr>
        <p:spPr>
          <a:xfrm rot="424984">
            <a:off x="3631601" y="1938523"/>
            <a:ext cx="430588" cy="2379131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74115" y="868070"/>
            <a:ext cx="2900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Es más sencilla de dibujar.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584177" y="5692607"/>
            <a:ext cx="854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Como podemos ver, pasar de la proyección de </a:t>
            </a:r>
            <a:r>
              <a:rPr lang="es-AR" dirty="0" err="1"/>
              <a:t>Haworth</a:t>
            </a:r>
            <a:r>
              <a:rPr lang="es-AR" dirty="0"/>
              <a:t> a la de silla es sencillo: los elementos se disponen por encima y debajo del plano del anillo, en ambas proyecciones.</a:t>
            </a:r>
          </a:p>
        </p:txBody>
      </p:sp>
    </p:spTree>
    <p:extLst>
      <p:ext uri="{BB962C8B-B14F-4D97-AF65-F5344CB8AC3E}">
        <p14:creationId xmlns:p14="http://schemas.microsoft.com/office/powerpoint/2010/main" val="2222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2155</Words>
  <Application>Microsoft Office PowerPoint</Application>
  <PresentationFormat>A4 (210 x 297 mm)</PresentationFormat>
  <Paragraphs>244</Paragraphs>
  <Slides>26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Tema de Office</vt:lpstr>
      <vt:lpstr>ChemSketch</vt:lpstr>
      <vt:lpstr>ACD/ChemSketch</vt:lpstr>
      <vt:lpstr>Presentación de PowerPoint</vt:lpstr>
      <vt:lpstr>Presentación de PowerPoint</vt:lpstr>
      <vt:lpstr>Clasificación</vt:lpstr>
      <vt:lpstr>Presentación de PowerPoint</vt:lpstr>
      <vt:lpstr>Configuración:</vt:lpstr>
      <vt:lpstr>Configuración D, L de los azúcares</vt:lpstr>
      <vt:lpstr>Serie D de las aldosas</vt:lpstr>
      <vt:lpstr>Estructura cíclica</vt:lpstr>
      <vt:lpstr>Proyección de Haworth</vt:lpstr>
      <vt:lpstr>Mutarrotación</vt:lpstr>
      <vt:lpstr>Diferencia entre anómero  y epímero</vt:lpstr>
      <vt:lpstr>Obtención de éteres y ésteres</vt:lpstr>
      <vt:lpstr>Presentación de PowerPoint</vt:lpstr>
      <vt:lpstr>Glicósidos</vt:lpstr>
      <vt:lpstr>Oxidación de monosacáridos</vt:lpstr>
      <vt:lpstr>Presentación de PowerPoint</vt:lpstr>
      <vt:lpstr>Presentación de PowerPoint</vt:lpstr>
      <vt:lpstr>Ruptura de 1,2 dioles con periodato:</vt:lpstr>
      <vt:lpstr>Disacáridos</vt:lpstr>
      <vt:lpstr>Presentación de PowerPoint</vt:lpstr>
      <vt:lpstr>Polisacáridos</vt:lpstr>
      <vt:lpstr>Presentación de PowerPoint</vt:lpstr>
      <vt:lpstr>Presentación de PowerPoint</vt:lpstr>
      <vt:lpstr>Glicósidos complejos </vt:lpstr>
      <vt:lpstr>El dulzor de los azúcares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160</cp:revision>
  <dcterms:created xsi:type="dcterms:W3CDTF">2013-10-21T19:26:11Z</dcterms:created>
  <dcterms:modified xsi:type="dcterms:W3CDTF">2020-10-21T00:10:53Z</dcterms:modified>
</cp:coreProperties>
</file>