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"/>
  </p:notesMasterIdLst>
  <p:sldIdLst>
    <p:sldId id="256" r:id="rId2"/>
    <p:sldId id="268" r:id="rId3"/>
    <p:sldId id="278" r:id="rId4"/>
    <p:sldId id="257" r:id="rId5"/>
    <p:sldId id="274" r:id="rId6"/>
    <p:sldId id="273" r:id="rId7"/>
    <p:sldId id="272" r:id="rId8"/>
    <p:sldId id="275" r:id="rId9"/>
    <p:sldId id="276" r:id="rId10"/>
    <p:sldId id="277" r:id="rId1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/>
        <a:cs typeface="Arial Unicode M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/>
        <a:cs typeface="Arial Unicode M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/>
        <a:cs typeface="Arial Unicode M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/>
        <a:cs typeface="Arial Unicode M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Arial Unicode MS"/>
        <a:cs typeface="Arial Unicode M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/>
        <a:cs typeface="Arial Unicode M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/>
        <a:cs typeface="Arial Unicode M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/>
        <a:cs typeface="Arial Unicode M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Arial Unicode MS"/>
        <a:cs typeface="Arial Unicode M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FEE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8" autoAdjust="0"/>
    <p:restoredTop sz="94660"/>
  </p:normalViewPr>
  <p:slideViewPr>
    <p:cSldViewPr>
      <p:cViewPr varScale="1">
        <p:scale>
          <a:sx n="85" d="100"/>
          <a:sy n="85" d="100"/>
        </p:scale>
        <p:origin x="780" y="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0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5" name="AutoShape 8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6" name="AutoShape 9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7" name="AutoShape 10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8" name="AutoShape 1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09" name="AutoShape 1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4110" name="Rectangle 1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5325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62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65763" cy="409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2462820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8048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612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smtClean="0">
              <a:latin typeface="Arial" panose="020B0604020202020204" pitchFamily="34" charset="0"/>
            </a:endParaRPr>
          </a:p>
        </p:txBody>
      </p:sp>
      <p:sp>
        <p:nvSpPr>
          <p:cNvPr id="12292" name="3 Marcador de número de diapositiva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fld id="{D8F73F28-29BA-4573-B9E1-D090B41517E1}" type="slidenum">
              <a:rPr lang="es-ES_tradnl" altLang="en-US" sz="18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lnSpc>
                  <a:spcPct val="93000"/>
                </a:lnSpc>
                <a:spcBef>
                  <a:spcPct val="0"/>
                </a:spcBef>
              </a:pPr>
              <a:t>2</a:t>
            </a:fld>
            <a:endParaRPr lang="es-ES_tradnl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55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291" name="2 Marcador de notas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 smtClean="0">
              <a:latin typeface="Arial" panose="020B0604020202020204" pitchFamily="34" charset="0"/>
            </a:endParaRPr>
          </a:p>
        </p:txBody>
      </p:sp>
      <p:sp>
        <p:nvSpPr>
          <p:cNvPr id="12292" name="3 Marcador de número de diapositiva"/>
          <p:cNvSpPr>
            <a:spLocks noGrp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</a:pPr>
            <a:fld id="{D8F73F28-29BA-4573-B9E1-D090B41517E1}" type="slidenum">
              <a:rPr lang="es-ES_tradnl" altLang="en-US" sz="18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>
                <a:lnSpc>
                  <a:spcPct val="93000"/>
                </a:lnSpc>
                <a:spcBef>
                  <a:spcPct val="0"/>
                </a:spcBef>
              </a:pPr>
              <a:t>3</a:t>
            </a:fld>
            <a:endParaRPr lang="es-ES_tradnl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466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960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907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6994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564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200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9539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6D358-888C-48CF-AF1F-13D0456E382A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180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3CCEC-E610-4597-A8A5-EB6AAC0A10A3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7672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15113" y="128588"/>
            <a:ext cx="2051050" cy="597693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05513" cy="5976937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42AA1-A1C1-4907-A078-AE88978E761A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5681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E3946-A74B-4933-B1CC-94F24F7488E9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3767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6F31E-A482-4115-A75B-8C34251CDC38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114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488" cy="45053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37088" y="1600200"/>
            <a:ext cx="4029075" cy="45053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CCBC0-A342-4EAB-B97E-82E492AB4A7F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50419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32768-62F3-4F09-BE2F-8A82E6EAAD10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090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3B9DB-93A1-474B-9678-C613D47CA273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575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F773C-8BFB-456C-8039-23A1FC51FC5D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769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C21ED-DAB2-44D0-8CE9-658F038C8CD0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7571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E1A81-54A4-40F6-A04A-783EB993F9BF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4981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08963" cy="1414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Pulse para editar el formato del texto de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08963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Pulse para editar el formato de esquema del texto</a:t>
            </a:r>
          </a:p>
          <a:p>
            <a:pPr lvl="1"/>
            <a:r>
              <a:rPr lang="en-GB" altLang="en-US" smtClean="0"/>
              <a:t>Segundo nivel del esquema</a:t>
            </a:r>
          </a:p>
          <a:p>
            <a:pPr lvl="2"/>
            <a:r>
              <a:rPr lang="en-GB" altLang="en-US" smtClean="0"/>
              <a:t>Tercer nivel del esquema</a:t>
            </a:r>
          </a:p>
          <a:p>
            <a:pPr lvl="3"/>
            <a:r>
              <a:rPr lang="en-GB" altLang="en-US" smtClean="0"/>
              <a:t>Cuarto nivel del esquema</a:t>
            </a:r>
          </a:p>
          <a:p>
            <a:pPr lvl="4"/>
            <a:r>
              <a:rPr lang="en-GB" altLang="en-US" smtClean="0"/>
              <a:t>Quinto nivel del esquema</a:t>
            </a:r>
          </a:p>
          <a:p>
            <a:pPr lvl="4"/>
            <a:r>
              <a:rPr lang="en-GB" altLang="en-US" smtClean="0"/>
              <a:t>Sexto nivel del esquema</a:t>
            </a:r>
          </a:p>
          <a:p>
            <a:pPr lvl="4"/>
            <a:r>
              <a:rPr lang="en-GB" altLang="en-US" smtClean="0"/>
              <a:t>Séptimo nivel del esquema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129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+mn-ea"/>
                <a:cs typeface="Arial Unicode MS" pitchFamily="32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749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+mn-ea"/>
                <a:cs typeface="Arial Unicode MS" pitchFamily="32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1296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ea typeface="+mn-ea"/>
                <a:cs typeface="Arial Unicode MS" pitchFamily="32" charset="0"/>
              </a:defRPr>
            </a:lvl1pPr>
          </a:lstStyle>
          <a:p>
            <a:pPr>
              <a:defRPr/>
            </a:pPr>
            <a:fld id="{731B5868-5F28-47F7-A1D5-CE147C02DA59}" type="slidenum">
              <a:rPr lang="en-GB" altLang="en-US"/>
              <a:pPr>
                <a:defRPr/>
              </a:pPr>
              <a:t>‹Nº›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Arial Unicode MS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/>
          <a:cs typeface="Arial Unicode MS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/>
          <a:cs typeface="Arial Unicode MS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/>
          <a:cs typeface="Arial Unicode MS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/>
          <a:cs typeface="Arial Unicode MS" pitchFamily="32" charset="0"/>
        </a:defRPr>
      </a:lvl5pPr>
      <a:lvl6pPr marL="2514600" indent="-228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itchFamily="32" charset="0"/>
        </a:defRPr>
      </a:lvl6pPr>
      <a:lvl7pPr marL="2971800" indent="-228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itchFamily="32" charset="0"/>
        </a:defRPr>
      </a:lvl7pPr>
      <a:lvl8pPr marL="3429000" indent="-228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itchFamily="32" charset="0"/>
        </a:defRPr>
      </a:lvl8pPr>
      <a:lvl9pPr marL="3886200" indent="-228600" algn="ctr" defTabSz="449263" rtl="0" fontAlgn="base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Arial Unicode MS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Arial Unicode MS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Arial Unicode MS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rial Unicode MS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Arial Unicode MS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image" Target="../media/image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8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3" Type="http://schemas.microsoft.com/office/2007/relationships/media" Target="../media/media11.m4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10" Type="http://schemas.openxmlformats.org/officeDocument/2006/relationships/image" Target="../media/image2.png"/><Relationship Id="rId4" Type="http://schemas.openxmlformats.org/officeDocument/2006/relationships/audio" Target="../media/media11.m4a"/><Relationship Id="rId9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14.m4a"/><Relationship Id="rId7" Type="http://schemas.openxmlformats.org/officeDocument/2006/relationships/image" Target="../media/image1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4.m4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7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466725" y="2720975"/>
            <a:ext cx="8281988" cy="995363"/>
          </a:xfrm>
          <a:prstGeom prst="rect">
            <a:avLst/>
          </a:prstGeom>
          <a:gradFill rotWithShape="0">
            <a:gsLst>
              <a:gs pos="0">
                <a:srgbClr val="336633"/>
              </a:gs>
              <a:gs pos="100000">
                <a:srgbClr val="669933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PROCESO DE DISEÑO</a:t>
            </a: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del Problema</a:t>
            </a:r>
            <a:endParaRPr lang="es-ES" altLang="en-US" sz="2000" b="1" dirty="0">
              <a:solidFill>
                <a:srgbClr val="193300"/>
              </a:solidFill>
              <a:latin typeface="Garamond" panose="02020404030301010803" pitchFamily="18" charset="0"/>
            </a:endParaRP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1187450" y="1268413"/>
            <a:ext cx="67691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n-GB" altLang="en-US" sz="2400" b="1" i="1" dirty="0">
                <a:solidFill>
                  <a:srgbClr val="336633"/>
                </a:solidFill>
                <a:latin typeface="Garamond" panose="02020404030301010803" pitchFamily="18" charset="0"/>
              </a:rPr>
              <a:t>INTRODUCCIÓN A LA INGENIERÍA</a:t>
            </a:r>
          </a:p>
        </p:txBody>
      </p:sp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60350"/>
            <a:ext cx="1905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66725" y="4232275"/>
            <a:ext cx="8137723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es-AR" altLang="en-US" b="1" dirty="0" smtClean="0">
                <a:solidFill>
                  <a:srgbClr val="000000"/>
                </a:solidFill>
                <a:latin typeface="+mn-lt"/>
              </a:rPr>
              <a:t>Palabras clave:</a:t>
            </a:r>
          </a:p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es-AR" altLang="en-US" b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s-AR" altLang="en-US" dirty="0" smtClean="0">
                <a:solidFill>
                  <a:srgbClr val="000000"/>
                </a:solidFill>
                <a:latin typeface="+mn-lt"/>
              </a:rPr>
              <a:t>Variables – restricciones – criterios</a:t>
            </a:r>
          </a:p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es-AR" altLang="en-US" b="1" dirty="0" smtClean="0">
                <a:solidFill>
                  <a:srgbClr val="000000"/>
                </a:solidFill>
                <a:latin typeface="+mn-lt"/>
              </a:rPr>
              <a:t>Objetivo de esta etapa:</a:t>
            </a:r>
            <a:r>
              <a:rPr lang="es-AR" altLang="en-US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pPr eaLnBrk="1" hangingPunct="1">
              <a:spcBef>
                <a:spcPts val="1250"/>
              </a:spcBef>
              <a:buClrTx/>
              <a:buFontTx/>
              <a:buNone/>
            </a:pPr>
            <a:r>
              <a:rPr lang="es-AR" altLang="en-US" b="1" dirty="0" smtClean="0">
                <a:solidFill>
                  <a:schemeClr val="tx1"/>
                </a:solidFill>
              </a:rPr>
              <a:t>Definir </a:t>
            </a:r>
            <a:r>
              <a:rPr lang="es-AR" altLang="en-US" b="1" dirty="0">
                <a:solidFill>
                  <a:schemeClr val="tx1"/>
                </a:solidFill>
              </a:rPr>
              <a:t>del problema EN DETALLE, </a:t>
            </a:r>
            <a:r>
              <a:rPr lang="es-AR" altLang="en-US" b="1" dirty="0" smtClean="0">
                <a:solidFill>
                  <a:schemeClr val="tx1"/>
                </a:solidFill>
              </a:rPr>
              <a:t>para obtener </a:t>
            </a:r>
            <a:r>
              <a:rPr lang="es-AR" altLang="en-US" b="1" dirty="0">
                <a:solidFill>
                  <a:schemeClr val="tx1"/>
                </a:solidFill>
              </a:rPr>
              <a:t>una solución óptima.</a:t>
            </a:r>
            <a:endParaRPr lang="es-AR" alt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249586" y="36411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ClrTx/>
              <a:buFontTx/>
              <a:buNone/>
            </a:pP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PROCESO DE DISEÑO</a:t>
            </a: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del Problema</a:t>
            </a:r>
            <a:endParaRPr lang="es-ES" altLang="en-US" sz="2000" b="1" dirty="0">
              <a:solidFill>
                <a:srgbClr val="19330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6296" y="560606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51719" y="249767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PROCESO DE DISEÑO</a:t>
            </a: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</a:t>
            </a: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del problema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60388" y="2564904"/>
            <a:ext cx="7640772" cy="183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dirty="0" smtClean="0">
              <a:solidFill>
                <a:srgbClr val="FF000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dirty="0">
              <a:solidFill>
                <a:srgbClr val="FF0000"/>
              </a:solidFill>
              <a:ea typeface="+mn-ea"/>
            </a:endParaRPr>
          </a:p>
          <a:p>
            <a:pPr marL="285750" indent="-285750" algn="just" eaLnBrk="1" hangingPunct="1">
              <a:lnSpc>
                <a:spcPts val="2000"/>
              </a:lnSpc>
              <a:spcBef>
                <a:spcPts val="125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s-AR" altLang="en-US" sz="1400" b="1" dirty="0" smtClean="0">
                <a:solidFill>
                  <a:schemeClr val="tx1"/>
                </a:solidFill>
                <a:ea typeface="+mn-ea"/>
              </a:rPr>
              <a:t>RESULTADO: definición del problema EN DETALLE.</a:t>
            </a:r>
          </a:p>
          <a:p>
            <a:pPr marL="285750" indent="-285750" algn="just" eaLnBrk="1" hangingPunct="1">
              <a:lnSpc>
                <a:spcPts val="2000"/>
              </a:lnSpc>
              <a:spcBef>
                <a:spcPts val="125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PROXIMO PASO: BUSQUEDA DE SOLUCIONES</a:t>
            </a:r>
            <a:endParaRPr lang="es-AR" altLang="en-US" sz="1400" b="1" dirty="0"/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 	</a:t>
            </a:r>
            <a:endParaRPr lang="es-AR" altLang="en-US" sz="1400" b="1" dirty="0">
              <a:ea typeface="+mn-ea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60350"/>
            <a:ext cx="1905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27784" y="1484784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es-ES" altLang="en-US" sz="2000" b="1" dirty="0" smtClean="0">
              <a:solidFill>
                <a:srgbClr val="193300"/>
              </a:solidFill>
              <a:latin typeface="Garamond" panose="02020404030301010803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del Problema.</a:t>
            </a:r>
            <a:endParaRPr lang="es-ES" altLang="en-US" sz="2000" b="1" dirty="0">
              <a:solidFill>
                <a:srgbClr val="1933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2" descr="La búsqueda de ideas sobre posibles soluciones - Manual de Consultor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4384449"/>
            <a:ext cx="3168353" cy="239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54761" y="442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18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716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10829" y="906463"/>
            <a:ext cx="609600" cy="6096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39552" y="387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ClrTx/>
              <a:buFontTx/>
              <a:buNone/>
            </a:pPr>
            <a:r>
              <a:rPr lang="es-ES" altLang="en-US" b="1" dirty="0">
                <a:solidFill>
                  <a:srgbClr val="193300"/>
                </a:solidFill>
                <a:latin typeface="Garamond" panose="02020404030301010803" pitchFamily="18" charset="0"/>
              </a:rPr>
              <a:t>PROCESO DE DISEÑO</a:t>
            </a:r>
          </a:p>
          <a:p>
            <a:pPr algn="ctr" eaLnBrk="1" hangingPunct="1">
              <a:buClrTx/>
              <a:buFontTx/>
              <a:buNone/>
            </a:pPr>
            <a:r>
              <a:rPr lang="es-ES" altLang="en-US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del </a:t>
            </a:r>
            <a:r>
              <a:rPr lang="es-ES" altLang="en-US" b="1" dirty="0">
                <a:solidFill>
                  <a:srgbClr val="193300"/>
                </a:solidFill>
                <a:latin typeface="Garamond" panose="02020404030301010803" pitchFamily="18" charset="0"/>
              </a:rPr>
              <a:t>problema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11560" y="772367"/>
            <a:ext cx="7992888" cy="6572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+mj-lt"/>
                <a:ea typeface="Arial Unicode MS"/>
                <a:cs typeface="+mj-cs"/>
              </a:defRPr>
            </a:lvl1pPr>
            <a:lvl2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 pitchFamily="32" charset="0"/>
              </a:defRPr>
            </a:lvl2pPr>
            <a:lvl3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 pitchFamily="32" charset="0"/>
              </a:defRPr>
            </a:lvl3pPr>
            <a:lvl4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 pitchFamily="32" charset="0"/>
              </a:defRPr>
            </a:lvl4pPr>
            <a:lvl5pPr algn="ctr" defTabSz="449263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ea typeface="Arial Unicode MS"/>
                <a:cs typeface="Arial Unicode MS" pitchFamily="32" charset="0"/>
              </a:defRPr>
            </a:lvl5pPr>
            <a:lvl6pPr marL="2514600" indent="-228600" algn="ctr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algn="ctr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algn="ctr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algn="ctr" defTabSz="449263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eaLnBrk="1" hangingPunct="1"/>
            <a:r>
              <a:rPr lang="es-ES_tradnl" altLang="en-US" sz="1600" b="1" dirty="0" smtClean="0">
                <a:solidFill>
                  <a:srgbClr val="FF0000"/>
                </a:solidFill>
                <a:latin typeface="+mn-lt"/>
              </a:rPr>
              <a:t>Análisis del problema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736601" y="1447370"/>
            <a:ext cx="71278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lnSpc>
                <a:spcPct val="93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Arial Unicode MS"/>
                <a:cs typeface="+mn-cs"/>
              </a:defRPr>
            </a:lvl1pPr>
            <a:lvl2pPr marL="742950" indent="-285750" algn="l" defTabSz="449263" rtl="0" eaLnBrk="0" fontAlgn="base" hangingPunct="0">
              <a:lnSpc>
                <a:spcPct val="93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Arial Unicode MS"/>
                <a:cs typeface="+mn-cs"/>
              </a:defRPr>
            </a:lvl2pPr>
            <a:lvl3pPr marL="1143000" indent="-228600" algn="l" defTabSz="449263" rtl="0" eaLnBrk="0" fontAlgn="base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Arial Unicode MS"/>
                <a:cs typeface="+mn-cs"/>
              </a:defRPr>
            </a:lvl3pPr>
            <a:lvl4pPr marL="1600200" indent="-228600" algn="l" defTabSz="449263" rtl="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Arial Unicode MS"/>
                <a:cs typeface="+mn-cs"/>
              </a:defRPr>
            </a:lvl4pPr>
            <a:lvl5pPr marL="2057400" indent="-228600" algn="l" defTabSz="449263" rtl="0" eaLnBrk="0" fontAlgn="base" hangingPunct="0">
              <a:lnSpc>
                <a:spcPct val="93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Arial Unicode MS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s-ES_tradnl" altLang="en-US" sz="1800" dirty="0" smtClean="0"/>
              <a:t>Segunda etapa del Proceso de diseño.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s-ES_tradnl" altLang="en-US" sz="1800" dirty="0" smtClean="0"/>
              <a:t>La entrada de esta etapa son los estados A y B de la etapa anterior (Formulación del problema).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es-ES_tradnl" altLang="en-US" sz="1800" dirty="0" smtClean="0"/>
              <a:t>Se determinan las características cualitativas y cuantitativas de los estados A y B.</a:t>
            </a:r>
          </a:p>
        </p:txBody>
      </p:sp>
      <p:grpSp>
        <p:nvGrpSpPr>
          <p:cNvPr id="17" name="Group 11"/>
          <p:cNvGrpSpPr>
            <a:grpSpLocks/>
          </p:cNvGrpSpPr>
          <p:nvPr/>
        </p:nvGrpSpPr>
        <p:grpSpPr bwMode="auto">
          <a:xfrm>
            <a:off x="374650" y="4292600"/>
            <a:ext cx="7942263" cy="1655763"/>
            <a:chOff x="204" y="1525"/>
            <a:chExt cx="5003" cy="1043"/>
          </a:xfrm>
        </p:grpSpPr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3379" y="1979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9" name="Group 10"/>
            <p:cNvGrpSpPr>
              <a:grpSpLocks/>
            </p:cNvGrpSpPr>
            <p:nvPr/>
          </p:nvGrpSpPr>
          <p:grpSpPr bwMode="auto">
            <a:xfrm>
              <a:off x="204" y="1525"/>
              <a:ext cx="1762" cy="1043"/>
              <a:chOff x="204" y="1525"/>
              <a:chExt cx="1762" cy="1043"/>
            </a:xfrm>
          </p:grpSpPr>
          <p:sp>
            <p:nvSpPr>
              <p:cNvPr id="21" name="Line 6"/>
              <p:cNvSpPr>
                <a:spLocks noChangeShapeType="1"/>
              </p:cNvSpPr>
              <p:nvPr/>
            </p:nvSpPr>
            <p:spPr bwMode="auto">
              <a:xfrm flipV="1">
                <a:off x="1202" y="1979"/>
                <a:ext cx="7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Oval 8"/>
              <p:cNvSpPr>
                <a:spLocks noChangeArrowheads="1"/>
              </p:cNvSpPr>
              <p:nvPr/>
            </p:nvSpPr>
            <p:spPr bwMode="auto">
              <a:xfrm>
                <a:off x="204" y="1525"/>
                <a:ext cx="998" cy="1043"/>
              </a:xfrm>
              <a:prstGeom prst="ellipse">
                <a:avLst/>
              </a:prstGeom>
              <a:solidFill>
                <a:srgbClr val="9FEEF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s-ES_tradnl" altLang="en-US" b="1" dirty="0">
                    <a:ea typeface="+mn-ea"/>
                    <a:cs typeface="Arial Unicode MS" pitchFamily="32" charset="0"/>
                  </a:rPr>
                  <a:t>Estado A</a:t>
                </a:r>
              </a:p>
            </p:txBody>
          </p:sp>
        </p:grpSp>
        <p:sp>
          <p:nvSpPr>
            <p:cNvPr id="20" name="Oval 9"/>
            <p:cNvSpPr>
              <a:spLocks noChangeArrowheads="1"/>
            </p:cNvSpPr>
            <p:nvPr/>
          </p:nvSpPr>
          <p:spPr bwMode="auto">
            <a:xfrm>
              <a:off x="4195" y="1525"/>
              <a:ext cx="1012" cy="1043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s-ES_tradnl" altLang="en-US" sz="1800" b="1" dirty="0">
                  <a:solidFill>
                    <a:schemeClr val="tx1"/>
                  </a:solidFill>
                </a:rPr>
                <a:t>Estado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s-ES_tradnl" altLang="en-US" sz="18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sp>
        <p:nvSpPr>
          <p:cNvPr id="23" name="Cubo 22"/>
          <p:cNvSpPr/>
          <p:nvPr/>
        </p:nvSpPr>
        <p:spPr bwMode="auto">
          <a:xfrm>
            <a:off x="3209838" y="4185047"/>
            <a:ext cx="1984549" cy="1656556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s-AR" sz="1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 Unicode MS" pitchFamily="32" charset="0"/>
              </a:rPr>
              <a:t> </a:t>
            </a:r>
            <a:endParaRPr kumimoji="0" lang="en-US" sz="1800" b="1" i="1" u="none" strike="noStrike" normalizeH="0" baseline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 Unicode MS" pitchFamily="32" charset="0"/>
            </a:endParaRPr>
          </a:p>
        </p:txBody>
      </p:sp>
      <p:pic>
        <p:nvPicPr>
          <p:cNvPr id="2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8524" y="4174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26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0188" y="984360"/>
            <a:ext cx="8208963" cy="4505325"/>
          </a:xfrm>
        </p:spPr>
        <p:txBody>
          <a:bodyPr/>
          <a:lstStyle/>
          <a:p>
            <a:pPr eaLnBrk="1" hangingPunct="1"/>
            <a:r>
              <a:rPr lang="es-ES_tradnl" altLang="en-US" sz="2800" dirty="0" smtClean="0"/>
              <a:t>Ejemplo:</a:t>
            </a:r>
          </a:p>
          <a:p>
            <a:pPr eaLnBrk="1" hangingPunct="1"/>
            <a:r>
              <a:rPr lang="es-ES_tradnl" altLang="en-US" sz="2800" dirty="0" smtClean="0"/>
              <a:t>Un fabricante de electrodomésticos introduce en el mercado un nuevo tipo de lavadora de ropa</a:t>
            </a:r>
          </a:p>
          <a:p>
            <a:pPr eaLnBrk="1" hangingPunct="1"/>
            <a:endParaRPr lang="es-ES_tradnl" altLang="en-US" sz="2800" dirty="0"/>
          </a:p>
          <a:p>
            <a:pPr eaLnBrk="1" hangingPunct="1"/>
            <a:r>
              <a:rPr lang="es-ES_tradnl" altLang="en-US" sz="2800" dirty="0" smtClean="0"/>
              <a:t>Del paso anterior, definición de los estados A y B</a:t>
            </a:r>
          </a:p>
        </p:txBody>
      </p:sp>
      <p:grpSp>
        <p:nvGrpSpPr>
          <p:cNvPr id="11268" name="Group 11"/>
          <p:cNvGrpSpPr>
            <a:grpSpLocks/>
          </p:cNvGrpSpPr>
          <p:nvPr/>
        </p:nvGrpSpPr>
        <p:grpSpPr bwMode="auto">
          <a:xfrm>
            <a:off x="230188" y="4076700"/>
            <a:ext cx="8424863" cy="1944688"/>
            <a:chOff x="113" y="1389"/>
            <a:chExt cx="5307" cy="1225"/>
          </a:xfrm>
        </p:grpSpPr>
        <p:sp>
          <p:nvSpPr>
            <p:cNvPr id="11271" name="Line 7"/>
            <p:cNvSpPr>
              <a:spLocks noChangeShapeType="1"/>
            </p:cNvSpPr>
            <p:nvPr/>
          </p:nvSpPr>
          <p:spPr bwMode="auto">
            <a:xfrm>
              <a:off x="3379" y="1979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272" name="Group 10"/>
            <p:cNvGrpSpPr>
              <a:grpSpLocks/>
            </p:cNvGrpSpPr>
            <p:nvPr/>
          </p:nvGrpSpPr>
          <p:grpSpPr bwMode="auto">
            <a:xfrm>
              <a:off x="113" y="1480"/>
              <a:ext cx="1964" cy="1134"/>
              <a:chOff x="113" y="1480"/>
              <a:chExt cx="1964" cy="1134"/>
            </a:xfrm>
          </p:grpSpPr>
          <p:sp>
            <p:nvSpPr>
              <p:cNvPr id="11275" name="Line 6"/>
              <p:cNvSpPr>
                <a:spLocks noChangeShapeType="1"/>
              </p:cNvSpPr>
              <p:nvPr/>
            </p:nvSpPr>
            <p:spPr bwMode="auto">
              <a:xfrm flipV="1">
                <a:off x="1313" y="1979"/>
                <a:ext cx="7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Oval 8"/>
              <p:cNvSpPr>
                <a:spLocks noChangeArrowheads="1"/>
              </p:cNvSpPr>
              <p:nvPr/>
            </p:nvSpPr>
            <p:spPr bwMode="auto">
              <a:xfrm>
                <a:off x="113" y="1480"/>
                <a:ext cx="1200" cy="1134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s-ES_tradnl" altLang="en-US" b="1" dirty="0">
                    <a:ea typeface="+mn-ea"/>
                    <a:cs typeface="Arial Unicode MS" pitchFamily="32" charset="0"/>
                  </a:rPr>
                  <a:t>Estado </a:t>
                </a:r>
                <a:r>
                  <a:rPr lang="es-ES_tradnl" altLang="en-US" b="1" dirty="0" smtClean="0">
                    <a:ea typeface="+mn-ea"/>
                    <a:cs typeface="Arial Unicode MS" pitchFamily="32" charset="0"/>
                  </a:rPr>
                  <a:t>A</a:t>
                </a:r>
              </a:p>
              <a:p>
                <a:pPr algn="ctr"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endParaRPr lang="es-ES_tradnl" altLang="en-US" b="1" dirty="0">
                  <a:ea typeface="+mn-ea"/>
                  <a:cs typeface="Arial Unicode MS" pitchFamily="32" charset="0"/>
                </a:endParaRPr>
              </a:p>
              <a:p>
                <a:pPr algn="ctr" eaLnBrk="1" hangingPunct="1">
                  <a:lnSpc>
                    <a:spcPct val="93000"/>
                  </a:lnSpc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defRPr/>
                </a:pPr>
                <a:r>
                  <a:rPr lang="es-ES_tradnl" altLang="en-US" b="1" dirty="0" smtClean="0">
                    <a:ea typeface="+mn-ea"/>
                    <a:cs typeface="Arial Unicode MS" pitchFamily="32" charset="0"/>
                  </a:rPr>
                  <a:t>TELAS SUCIAS</a:t>
                </a:r>
                <a:endParaRPr lang="es-ES_tradnl" altLang="en-US" b="1" dirty="0">
                  <a:ea typeface="+mn-ea"/>
                  <a:cs typeface="Arial Unicode MS" pitchFamily="32" charset="0"/>
                </a:endParaRPr>
              </a:p>
            </p:txBody>
          </p:sp>
        </p:grpSp>
        <p:sp>
          <p:nvSpPr>
            <p:cNvPr id="11273" name="Oval 9"/>
            <p:cNvSpPr>
              <a:spLocks noChangeArrowheads="1"/>
            </p:cNvSpPr>
            <p:nvPr/>
          </p:nvSpPr>
          <p:spPr bwMode="auto">
            <a:xfrm>
              <a:off x="4195" y="1389"/>
              <a:ext cx="1225" cy="1225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1pPr>
              <a:lvl2pPr>
                <a:lnSpc>
                  <a:spcPct val="93000"/>
                </a:lnSpc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2pPr>
              <a:lvl3pPr>
                <a:lnSpc>
                  <a:spcPct val="93000"/>
                </a:lnSpc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3pPr>
              <a:lvl4pPr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4pPr>
              <a:lvl5pPr>
                <a:lnSpc>
                  <a:spcPct val="93000"/>
                </a:lnSpc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5pPr>
              <a:lvl6pPr marL="25146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6pPr>
              <a:lvl7pPr marL="29718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7pPr>
              <a:lvl8pPr marL="34290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8pPr>
              <a:lvl9pPr marL="3886200" indent="-228600" defTabSz="449263" eaLnBrk="0" fontAlgn="base" hangingPunct="0">
                <a:lnSpc>
                  <a:spcPct val="93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000000"/>
                  </a:solidFill>
                  <a:latin typeface="Arial" panose="020B0604020202020204" pitchFamily="34" charset="0"/>
                  <a:ea typeface="Arial Unicode MS"/>
                  <a:cs typeface="Arial Unicode MS"/>
                </a:defRPr>
              </a:lvl9pPr>
            </a:lstStyle>
            <a:p>
              <a:pPr algn="ctr" eaLnBrk="1" hangingPunct="1">
                <a:spcBef>
                  <a:spcPct val="0"/>
                </a:spcBef>
              </a:pPr>
              <a:r>
                <a:rPr lang="es-ES_tradnl" altLang="en-US" sz="1800" b="1" dirty="0" smtClean="0">
                  <a:solidFill>
                    <a:schemeClr val="tx1"/>
                  </a:solidFill>
                </a:rPr>
                <a:t>Estado B</a:t>
              </a:r>
            </a:p>
            <a:p>
              <a:pPr algn="ctr" eaLnBrk="1" hangingPunct="1">
                <a:spcBef>
                  <a:spcPct val="0"/>
                </a:spcBef>
              </a:pPr>
              <a:r>
                <a:rPr lang="es-ES_tradnl" altLang="en-US" sz="1800" b="1" dirty="0" smtClean="0">
                  <a:solidFill>
                    <a:schemeClr val="tx1"/>
                  </a:solidFill>
                </a:rPr>
                <a:t>TELAS LIMPIAS</a:t>
              </a:r>
              <a:endParaRPr lang="es-ES_tradnl" altLang="en-US" sz="18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269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3716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bo 4"/>
          <p:cNvSpPr/>
          <p:nvPr/>
        </p:nvSpPr>
        <p:spPr bwMode="auto">
          <a:xfrm>
            <a:off x="3347864" y="4076700"/>
            <a:ext cx="1984549" cy="1656556"/>
          </a:xfrm>
          <a:prstGeom prst="cube">
            <a:avLst/>
          </a:prstGeom>
          <a:solidFill>
            <a:schemeClr val="tx1">
              <a:lumMod val="75000"/>
              <a:lumOff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49263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r>
              <a:rPr kumimoji="0" lang="es-AR" sz="1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 Unicode MS" pitchFamily="32" charset="0"/>
              </a:rPr>
              <a:t> </a:t>
            </a:r>
            <a:endParaRPr kumimoji="0" lang="en-US" sz="1800" b="1" i="1" u="none" strike="noStrike" normalizeH="0" baseline="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 Unicode MS" pitchFamily="3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39552" y="3878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buClrTx/>
              <a:buFontTx/>
              <a:buNone/>
            </a:pPr>
            <a:r>
              <a:rPr lang="es-ES" altLang="en-US" b="1" dirty="0">
                <a:solidFill>
                  <a:srgbClr val="193300"/>
                </a:solidFill>
                <a:latin typeface="Garamond" panose="02020404030301010803" pitchFamily="18" charset="0"/>
              </a:rPr>
              <a:t>PROCESO DE DISEÑO</a:t>
            </a:r>
          </a:p>
          <a:p>
            <a:pPr algn="ctr" eaLnBrk="1" hangingPunct="1">
              <a:buClrTx/>
              <a:buFontTx/>
              <a:buNone/>
            </a:pPr>
            <a:r>
              <a:rPr lang="es-ES" altLang="en-US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del </a:t>
            </a:r>
            <a:r>
              <a:rPr lang="es-ES" altLang="en-US" b="1" dirty="0">
                <a:solidFill>
                  <a:srgbClr val="193300"/>
                </a:solidFill>
                <a:latin typeface="Garamond" panose="02020404030301010803" pitchFamily="18" charset="0"/>
              </a:rPr>
              <a:t>problema</a:t>
            </a:r>
          </a:p>
        </p:txBody>
      </p:sp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77907" y="265581"/>
            <a:ext cx="609600" cy="6096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77907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3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3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51719" y="249767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PROCESO DE DISEÑO</a:t>
            </a: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</a:t>
            </a: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del problema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11560" y="1467164"/>
            <a:ext cx="7640772" cy="418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dirty="0" smtClean="0">
              <a:solidFill>
                <a:srgbClr val="FF000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dirty="0" smtClean="0">
                <a:solidFill>
                  <a:schemeClr val="tx1"/>
                </a:solidFill>
                <a:ea typeface="+mn-ea"/>
              </a:rPr>
              <a:t>ANALISIS DEL PROBLEMA</a:t>
            </a:r>
            <a:endParaRPr lang="es-AR" altLang="en-US" sz="1400" b="1" dirty="0">
              <a:solidFill>
                <a:schemeClr val="tx1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dirty="0" smtClean="0">
                <a:solidFill>
                  <a:srgbClr val="FF0000"/>
                </a:solidFill>
                <a:ea typeface="+mn-ea"/>
              </a:rPr>
              <a:t>Entrada: TELAS SUCIAS</a:t>
            </a: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DEFINICION DE VARIABLES DE ENTRADA</a:t>
            </a: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i="1" u="sng" dirty="0">
              <a:solidFill>
                <a:srgbClr val="0070C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FF0000"/>
                </a:solidFill>
                <a:ea typeface="+mn-ea"/>
              </a:rPr>
              <a:t>Salida: TELAS LIMPIAS</a:t>
            </a: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DEFINICION DE VARIABLES DE SALIDA</a:t>
            </a:r>
            <a:endParaRPr lang="es-AR" altLang="en-US" sz="1400" b="1" dirty="0" smtClean="0"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DEFINICION DE VARIABLES DE SOLUCION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endParaRPr lang="es-AR" altLang="en-US" sz="1400" b="1" i="1" u="sng" dirty="0">
              <a:solidFill>
                <a:srgbClr val="0070C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RESTRICCIONES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endParaRPr lang="es-AR" altLang="en-US" sz="1400" b="1" i="1" u="sng" dirty="0">
              <a:solidFill>
                <a:srgbClr val="0070C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CRITERIOS</a:t>
            </a:r>
            <a:endParaRPr lang="es-AR" altLang="en-US" sz="1400" b="1" dirty="0" smtClean="0">
              <a:ea typeface="+mn-ea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60350"/>
            <a:ext cx="1905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47770" y="747448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es-ES" altLang="en-US" sz="2000" b="1" dirty="0" smtClean="0">
              <a:solidFill>
                <a:srgbClr val="193300"/>
              </a:solidFill>
              <a:latin typeface="Garamond" panose="02020404030301010803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s-ES" altLang="en-US" sz="2200" b="1" i="1" u="sng" dirty="0" smtClean="0">
                <a:solidFill>
                  <a:srgbClr val="193300"/>
                </a:solidFill>
                <a:latin typeface="Garamond" panose="02020404030301010803" pitchFamily="18" charset="0"/>
              </a:rPr>
              <a:t>Lavadora de Ropa: </a:t>
            </a:r>
            <a:endParaRPr lang="es-ES" altLang="en-US" sz="2200" b="1" i="1" u="sng" dirty="0">
              <a:solidFill>
                <a:srgbClr val="193300"/>
              </a:solidFill>
              <a:latin typeface="Garamond" panose="02020404030301010803" pitchFamily="18" charset="0"/>
            </a:endParaRPr>
          </a:p>
        </p:txBody>
      </p:sp>
      <p:pic>
        <p:nvPicPr>
          <p:cNvPr id="1028" name="Picture 4" descr="LAVARROPAS AUTOMÁTICO 6,5 KG. ELECTROLUX DIGITAL WAS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44" y="1845352"/>
            <a:ext cx="2638425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0256" y="3636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1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51719" y="249767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PROCESO DE DISEÑO</a:t>
            </a: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</a:t>
            </a: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del problema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11560" y="1692377"/>
            <a:ext cx="7640772" cy="457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dirty="0" smtClean="0">
              <a:solidFill>
                <a:srgbClr val="FF0000"/>
              </a:solidFill>
              <a:ea typeface="+mn-ea"/>
            </a:endParaRPr>
          </a:p>
          <a:p>
            <a:pPr algn="just" eaLnBrk="1" hangingPunct="1">
              <a:lnSpc>
                <a:spcPts val="190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dirty="0" smtClean="0">
                <a:solidFill>
                  <a:schemeClr val="tx1"/>
                </a:solidFill>
                <a:ea typeface="+mn-ea"/>
              </a:rPr>
              <a:t>VARIABLES DE ENTRADA Y SALIDA: están relacionados con los estados A y B. Son características dinámicas de los mismos. </a:t>
            </a:r>
            <a:endParaRPr lang="es-AR" altLang="en-US" sz="1400" b="1" dirty="0">
              <a:solidFill>
                <a:schemeClr val="tx1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dirty="0" smtClean="0">
                <a:solidFill>
                  <a:srgbClr val="FF0000"/>
                </a:solidFill>
                <a:ea typeface="+mn-ea"/>
              </a:rPr>
              <a:t>Entrada: TELAS SUCIAS</a:t>
            </a: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VARIABLES DE ENTRADA	</a:t>
            </a:r>
            <a:r>
              <a:rPr lang="es-AR" altLang="en-US" sz="1400" b="1" dirty="0" smtClean="0">
                <a:solidFill>
                  <a:srgbClr val="0070C0"/>
                </a:solidFill>
                <a:ea typeface="+mn-ea"/>
              </a:rPr>
              <a:t>		</a:t>
            </a: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LIMITACIONES DE ENTRADA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Tamaño de la carga				No puede ser mayor que 115 dm</a:t>
            </a:r>
            <a:r>
              <a:rPr lang="es-AR" altLang="en-US" sz="1400" b="1" baseline="30000" dirty="0">
                <a:ea typeface="+mn-ea"/>
              </a:rPr>
              <a:t>3</a:t>
            </a:r>
            <a:endParaRPr lang="es-AR" altLang="en-US" sz="1400" b="1" baseline="30000" dirty="0" smtClean="0"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Peso de la carga				</a:t>
            </a:r>
            <a:r>
              <a:rPr lang="es-AR" altLang="en-US" sz="1400" b="1" dirty="0"/>
              <a:t> No puede ser mayor que </a:t>
            </a:r>
            <a:r>
              <a:rPr lang="es-AR" altLang="en-US" sz="1400" b="1" dirty="0" smtClean="0"/>
              <a:t>8 kg</a:t>
            </a:r>
            <a:endParaRPr lang="es-AR" altLang="en-US" sz="1400" b="1" dirty="0" smtClean="0"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Tipo de tela					Ninguno	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Grado de suciedad				</a:t>
            </a:r>
            <a:r>
              <a:rPr lang="es-AR" altLang="en-US" sz="1400" b="1" dirty="0"/>
              <a:t> Ninguno</a:t>
            </a:r>
            <a:endParaRPr lang="es-AR" altLang="en-US" sz="1400" b="1" dirty="0" smtClean="0"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Tipo de suciedad				</a:t>
            </a:r>
            <a:r>
              <a:rPr lang="es-AR" altLang="en-US" sz="1400" b="1" dirty="0"/>
              <a:t> Ninguno</a:t>
            </a:r>
            <a:endParaRPr lang="es-AR" altLang="en-US" sz="1400" b="1" dirty="0" smtClean="0"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FF0000"/>
                </a:solidFill>
                <a:ea typeface="+mn-ea"/>
              </a:rPr>
              <a:t>Salida: TELAS LIMPIAS</a:t>
            </a: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VARIABLES DE SALIDA</a:t>
            </a:r>
            <a:r>
              <a:rPr lang="es-AR" altLang="en-US" sz="1400" b="1" i="1" dirty="0" smtClean="0">
                <a:solidFill>
                  <a:srgbClr val="0070C0"/>
                </a:solidFill>
                <a:ea typeface="+mn-ea"/>
              </a:rPr>
              <a:t>			</a:t>
            </a:r>
            <a:r>
              <a:rPr lang="es-AR" altLang="en-US" sz="1400" b="1" i="1" dirty="0">
                <a:solidFill>
                  <a:srgbClr val="0070C0"/>
                </a:solidFill>
              </a:rPr>
              <a:t> </a:t>
            </a:r>
            <a:r>
              <a:rPr lang="es-AR" altLang="en-US" sz="1400" b="1" i="1" u="sng" dirty="0">
                <a:solidFill>
                  <a:srgbClr val="0070C0"/>
                </a:solidFill>
              </a:rPr>
              <a:t>LIMITACIONES DE </a:t>
            </a:r>
            <a:r>
              <a:rPr lang="es-AR" altLang="en-US" sz="1400" b="1" i="1" u="sng" dirty="0" smtClean="0">
                <a:solidFill>
                  <a:srgbClr val="0070C0"/>
                </a:solidFill>
              </a:rPr>
              <a:t>SALIDA</a:t>
            </a:r>
            <a:endParaRPr lang="es-AR" altLang="en-US" sz="1400" b="1" i="1" u="sng" dirty="0">
              <a:solidFill>
                <a:srgbClr val="0070C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Cantidad de suciedad			No más del 3% del valor de la entrada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Grado de encogimiento			No más del 0,5%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60350"/>
            <a:ext cx="1905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47770" y="747448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es-ES" altLang="en-US" sz="2000" b="1" dirty="0" smtClean="0">
              <a:solidFill>
                <a:srgbClr val="193300"/>
              </a:solidFill>
              <a:latin typeface="Garamond" panose="02020404030301010803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Lavadora de Ropa: </a:t>
            </a:r>
            <a:endParaRPr lang="es-ES" altLang="en-US" sz="2000" b="1" dirty="0">
              <a:solidFill>
                <a:srgbClr val="1933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2732" y="240859"/>
            <a:ext cx="609600" cy="609600"/>
          </a:xfrm>
          <a:prstGeom prst="rect">
            <a:avLst/>
          </a:prstGeom>
        </p:spPr>
      </p:pic>
      <p:pic>
        <p:nvPicPr>
          <p:cNvPr id="2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2732" y="12451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19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3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51719" y="249767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PROCESO DE DISEÑO</a:t>
            </a: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</a:t>
            </a: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del problema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11560" y="1633248"/>
            <a:ext cx="7640772" cy="294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i="1" u="sng" dirty="0" smtClean="0">
              <a:solidFill>
                <a:srgbClr val="0070C0"/>
              </a:solidFill>
              <a:ea typeface="+mn-ea"/>
            </a:endParaRPr>
          </a:p>
          <a:p>
            <a:pPr algn="just" eaLnBrk="1" hangingPunct="1">
              <a:lnSpc>
                <a:spcPts val="200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dirty="0">
                <a:solidFill>
                  <a:schemeClr val="tx1"/>
                </a:solidFill>
              </a:rPr>
              <a:t>VARIABLES DE </a:t>
            </a:r>
            <a:r>
              <a:rPr lang="es-AR" altLang="en-US" sz="1400" b="1" dirty="0" smtClean="0">
                <a:solidFill>
                  <a:schemeClr val="tx1"/>
                </a:solidFill>
              </a:rPr>
              <a:t>SOLUCION: son </a:t>
            </a:r>
            <a:r>
              <a:rPr lang="es-AR" altLang="en-US" sz="1400" b="1" dirty="0">
                <a:solidFill>
                  <a:schemeClr val="tx1"/>
                </a:solidFill>
              </a:rPr>
              <a:t>las diferentes formas en que pueden diferir </a:t>
            </a:r>
            <a:r>
              <a:rPr lang="es-AR" altLang="en-US" sz="1400" b="1" dirty="0" smtClean="0">
                <a:solidFill>
                  <a:schemeClr val="tx1"/>
                </a:solidFill>
              </a:rPr>
              <a:t>las </a:t>
            </a:r>
            <a:r>
              <a:rPr lang="es-AR" altLang="en-US" sz="1400" b="1" dirty="0">
                <a:solidFill>
                  <a:schemeClr val="tx1"/>
                </a:solidFill>
              </a:rPr>
              <a:t>soluciones </a:t>
            </a:r>
            <a:r>
              <a:rPr lang="es-AR" altLang="en-US" sz="1400" b="1" dirty="0" smtClean="0">
                <a:solidFill>
                  <a:schemeClr val="tx1"/>
                </a:solidFill>
              </a:rPr>
              <a:t>alternativas de un problema.  </a:t>
            </a:r>
            <a:endParaRPr lang="es-AR" altLang="en-US" sz="1400" b="1" i="1" u="sng" dirty="0">
              <a:solidFill>
                <a:srgbClr val="0070C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i="1" u="sng" dirty="0" smtClean="0">
              <a:solidFill>
                <a:srgbClr val="0070C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VARIABLES DE SOLUCION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Tamaño de la pieza							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Forma de la pieza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Método para desprender la suciedad 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Materiales de construcción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60350"/>
            <a:ext cx="1905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47770" y="747448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es-ES" altLang="en-US" sz="2000" b="1" dirty="0" smtClean="0">
              <a:solidFill>
                <a:srgbClr val="193300"/>
              </a:solidFill>
              <a:latin typeface="Garamond" panose="02020404030301010803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Lavadora de Ropa: </a:t>
            </a:r>
            <a:endParaRPr lang="es-ES" altLang="en-US" sz="2000" b="1" dirty="0">
              <a:solidFill>
                <a:srgbClr val="193300"/>
              </a:solidFill>
              <a:latin typeface="Garamond" panose="02020404030301010803" pitchFamily="18" charset="0"/>
            </a:endParaRPr>
          </a:p>
        </p:txBody>
      </p:sp>
      <p:pic>
        <p:nvPicPr>
          <p:cNvPr id="2050" name="Picture 2" descr="Mis Apuntes: Cómo analizar sintácticamen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06" y="3395727"/>
            <a:ext cx="3258432" cy="244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40352" y="4079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615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2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51719" y="249767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PROCESO DE DISEÑO</a:t>
            </a: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</a:t>
            </a: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del problema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11560" y="1467164"/>
            <a:ext cx="7640772" cy="467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dirty="0" smtClean="0">
              <a:solidFill>
                <a:srgbClr val="FF000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dirty="0">
              <a:solidFill>
                <a:srgbClr val="FF0000"/>
              </a:solidFill>
              <a:ea typeface="+mn-ea"/>
            </a:endParaRPr>
          </a:p>
          <a:p>
            <a:pPr algn="just" eaLnBrk="1" hangingPunct="1">
              <a:lnSpc>
                <a:spcPts val="200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dirty="0" smtClean="0">
                <a:solidFill>
                  <a:schemeClr val="tx1"/>
                </a:solidFill>
                <a:ea typeface="+mn-ea"/>
              </a:rPr>
              <a:t>RESTRICCIONES: es una característica de una solución que se fija previamente por una decisión, por la naturaleza, por requisitos legales, razones tecnológicas, o por cualquier otra disposición que se deba cumplir al solucionar el problema.   </a:t>
            </a: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RESTRICCIONES</a:t>
            </a:r>
            <a:endParaRPr lang="es-AR" altLang="en-US" sz="1400" b="1" i="1" u="sng" dirty="0">
              <a:solidFill>
                <a:srgbClr val="0070C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No mayor de 76 x 92 x 78 cm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Fuente variable de 90 a 240V, 50-60 </a:t>
            </a:r>
            <a:r>
              <a:rPr lang="es-AR" altLang="en-US" sz="1400" b="1" dirty="0" err="1" smtClean="0">
                <a:ea typeface="+mn-ea"/>
              </a:rPr>
              <a:t>hz</a:t>
            </a:r>
            <a:r>
              <a:rPr lang="es-AR" altLang="en-US" sz="1400" b="1" dirty="0" smtClean="0">
                <a:ea typeface="+mn-ea"/>
              </a:rPr>
              <a:t>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Eficiencia energética A o superior.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No debe valer más $ 40000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El centrifugado las rpm mínimas 800.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Debe ser a prueba de equivocaciones.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	</a:t>
            </a:r>
            <a:endParaRPr lang="es-AR" altLang="en-US" sz="1400" b="1" dirty="0">
              <a:ea typeface="+mn-ea"/>
            </a:endParaRPr>
          </a:p>
          <a:p>
            <a:pPr algn="just" eaLnBrk="1" hangingPunct="1">
              <a:lnSpc>
                <a:spcPts val="200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solidFill>
                  <a:schemeClr val="tx1"/>
                </a:solidFill>
              </a:rPr>
              <a:t>RESTRICCIONES FICTICIAS: son restricciones imaginarias, autoimpuestas (supuestas por el diseñador) que excluyen en forma injustificada diversas posibilidades  </a:t>
            </a:r>
            <a:endParaRPr lang="es-AR" altLang="en-US" sz="1400" b="1" dirty="0" smtClean="0">
              <a:ea typeface="+mn-ea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60350"/>
            <a:ext cx="1905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99792" y="969483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es-ES" altLang="en-US" sz="2000" b="1" dirty="0" smtClean="0">
              <a:solidFill>
                <a:srgbClr val="193300"/>
              </a:solidFill>
              <a:latin typeface="Garamond" panose="02020404030301010803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Lavadora de Ropa: </a:t>
            </a:r>
            <a:endParaRPr lang="es-ES" altLang="en-US" sz="2000" b="1" dirty="0">
              <a:solidFill>
                <a:srgbClr val="193300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42732" y="146866"/>
            <a:ext cx="609600" cy="609600"/>
          </a:xfrm>
          <a:prstGeom prst="rect">
            <a:avLst/>
          </a:prstGeom>
        </p:spPr>
      </p:pic>
      <p:pic>
        <p:nvPicPr>
          <p:cNvPr id="14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42732" y="993365"/>
            <a:ext cx="609600" cy="609600"/>
          </a:xfrm>
          <a:prstGeom prst="rect">
            <a:avLst/>
          </a:prstGeom>
        </p:spPr>
      </p:pic>
      <p:pic>
        <p:nvPicPr>
          <p:cNvPr id="19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42732" y="1704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36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05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83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51719" y="249767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PROCESO DE DISEÑO</a:t>
            </a: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</a:t>
            </a: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del problema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11560" y="1467164"/>
            <a:ext cx="7640772" cy="4672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dirty="0" smtClean="0">
              <a:solidFill>
                <a:srgbClr val="FF000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dirty="0">
              <a:solidFill>
                <a:srgbClr val="FF0000"/>
              </a:solidFill>
              <a:ea typeface="+mn-ea"/>
            </a:endParaRPr>
          </a:p>
          <a:p>
            <a:pPr algn="just" eaLnBrk="1" hangingPunct="1">
              <a:lnSpc>
                <a:spcPts val="200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dirty="0" smtClean="0">
                <a:solidFill>
                  <a:schemeClr val="tx1"/>
                </a:solidFill>
                <a:ea typeface="+mn-ea"/>
              </a:rPr>
              <a:t>CRITERIOS: </a:t>
            </a:r>
            <a:r>
              <a:rPr lang="es-AR" altLang="en-US" sz="1400" b="1" dirty="0" smtClean="0">
                <a:solidFill>
                  <a:schemeClr val="tx1"/>
                </a:solidFill>
                <a:ea typeface="+mn-ea"/>
              </a:rPr>
              <a:t> </a:t>
            </a:r>
            <a:r>
              <a:rPr lang="es-AR" altLang="en-US" sz="1400" b="1" u="sng" dirty="0" smtClean="0">
                <a:solidFill>
                  <a:schemeClr val="tx1"/>
                </a:solidFill>
                <a:ea typeface="+mn-ea"/>
              </a:rPr>
              <a:t>Son </a:t>
            </a:r>
            <a:r>
              <a:rPr lang="es-AR" altLang="en-US" sz="1400" b="1" u="sng" dirty="0" smtClean="0">
                <a:solidFill>
                  <a:schemeClr val="tx1"/>
                </a:solidFill>
                <a:ea typeface="+mn-ea"/>
              </a:rPr>
              <a:t>características de la solución</a:t>
            </a:r>
            <a:r>
              <a:rPr lang="es-AR" altLang="en-US" sz="1400" b="1" dirty="0" smtClean="0">
                <a:solidFill>
                  <a:schemeClr val="tx1"/>
                </a:solidFill>
                <a:ea typeface="+mn-ea"/>
              </a:rPr>
              <a:t>, </a:t>
            </a:r>
            <a:r>
              <a:rPr lang="es-AR" altLang="en-US" sz="1400" b="1" dirty="0" smtClean="0">
                <a:solidFill>
                  <a:schemeClr val="tx1"/>
                </a:solidFill>
                <a:ea typeface="+mn-ea"/>
              </a:rPr>
              <a:t>cambian </a:t>
            </a:r>
            <a:r>
              <a:rPr lang="es-AR" altLang="en-US" sz="1400" b="1" dirty="0" smtClean="0">
                <a:solidFill>
                  <a:schemeClr val="tx1"/>
                </a:solidFill>
                <a:ea typeface="+mn-ea"/>
              </a:rPr>
              <a:t>poco, en general, de problema a problema. Ellos son: seguridad, confiabilidad, facilidad de operación, las tres B (bueno, bonito, barato), facilidad de mantenimiento, entre otros.</a:t>
            </a: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CRITERIOS</a:t>
            </a:r>
            <a:endParaRPr lang="es-AR" altLang="en-US" sz="1400" b="1" i="1" u="sng" dirty="0">
              <a:solidFill>
                <a:srgbClr val="0070C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Bueno, bonito y barato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Costo de fabricación.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Facilidad de manejo.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Seguridad al operarlo.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Confiabilidad.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Facilidad de mantenimiento y reparación.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Efectividad de limpieza.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Peso.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Ruido.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60350"/>
            <a:ext cx="1905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99792" y="969483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es-ES" altLang="en-US" sz="2000" b="1" dirty="0" smtClean="0">
              <a:solidFill>
                <a:srgbClr val="193300"/>
              </a:solidFill>
              <a:latin typeface="Garamond" panose="02020404030301010803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Lavadora de Ropa: </a:t>
            </a:r>
            <a:endParaRPr lang="es-ES" altLang="en-US" sz="2000" b="1" dirty="0">
              <a:solidFill>
                <a:srgbClr val="193300"/>
              </a:solidFill>
              <a:latin typeface="Garamond" panose="02020404030301010803" pitchFamily="18" charset="0"/>
            </a:endParaRPr>
          </a:p>
        </p:txBody>
      </p:sp>
      <p:pic>
        <p:nvPicPr>
          <p:cNvPr id="6146" name="Picture 2" descr="10 Criterios para evaluar la usabilidad de tus páginas web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778" y="3284984"/>
            <a:ext cx="4272409" cy="224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62636" y="507862"/>
            <a:ext cx="609600" cy="6096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62636" y="14194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168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07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2051719" y="249767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PROCESO DE DISEÑO</a:t>
            </a: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Análisis </a:t>
            </a:r>
            <a:r>
              <a:rPr lang="es-ES" altLang="en-US" sz="2000" b="1" dirty="0">
                <a:solidFill>
                  <a:srgbClr val="193300"/>
                </a:solidFill>
                <a:latin typeface="Garamond" panose="02020404030301010803" pitchFamily="18" charset="0"/>
              </a:rPr>
              <a:t>del problema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61785" y="1257515"/>
            <a:ext cx="7640772" cy="400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dirty="0" smtClean="0">
              <a:solidFill>
                <a:srgbClr val="FF000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endParaRPr lang="es-AR" altLang="en-US" sz="1400" b="1" dirty="0">
              <a:solidFill>
                <a:srgbClr val="FF0000"/>
              </a:solidFill>
              <a:ea typeface="+mn-ea"/>
            </a:endParaRPr>
          </a:p>
          <a:p>
            <a:pPr algn="just" eaLnBrk="1" hangingPunct="1">
              <a:lnSpc>
                <a:spcPts val="200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dirty="0" smtClean="0">
                <a:solidFill>
                  <a:schemeClr val="tx1"/>
                </a:solidFill>
                <a:ea typeface="+mn-ea"/>
              </a:rPr>
              <a:t>UTILIZACION O USO ESPERADO: grado en que ha de emplearse la solución.   </a:t>
            </a: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  <a:ea typeface="+mn-ea"/>
              </a:rPr>
              <a:t>USO</a:t>
            </a:r>
            <a:endParaRPr lang="es-AR" altLang="en-US" sz="1400" b="1" i="1" u="sng" dirty="0">
              <a:solidFill>
                <a:srgbClr val="0070C0"/>
              </a:solidFill>
              <a:ea typeface="+mn-ea"/>
            </a:endParaRP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Un promedio de 1500 cargas a lo largo de su vida útil.</a:t>
            </a: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endParaRPr lang="es-AR" altLang="en-US" sz="1400" b="1" dirty="0">
              <a:ea typeface="+mn-ea"/>
            </a:endParaRPr>
          </a:p>
          <a:p>
            <a:pPr algn="just" eaLnBrk="1" hangingPunct="1">
              <a:lnSpc>
                <a:spcPts val="200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dirty="0" smtClean="0">
                <a:solidFill>
                  <a:schemeClr val="tx1"/>
                </a:solidFill>
              </a:rPr>
              <a:t>VOLUMEN DE PRODUCCION: se refiere al número de productos a producir, teniendo en cuenta que tiene efectos sobre el tipo de solución que será óptima para el problema y deberá conocerse antes de comenzar la próxima etapa, búsqueda de soluciones.   </a:t>
            </a:r>
            <a:endParaRPr lang="es-AR" altLang="en-US" sz="1400" b="1" dirty="0">
              <a:solidFill>
                <a:schemeClr val="tx1"/>
              </a:solidFill>
            </a:endParaRPr>
          </a:p>
          <a:p>
            <a:pPr algn="just" eaLnBrk="1" hangingPunct="1">
              <a:lnSpc>
                <a:spcPts val="1680"/>
              </a:lnSpc>
              <a:spcBef>
                <a:spcPts val="1250"/>
              </a:spcBef>
              <a:buSzPct val="100000"/>
              <a:defRPr/>
            </a:pPr>
            <a:r>
              <a:rPr lang="es-AR" altLang="en-US" sz="1400" b="1" i="1" u="sng" dirty="0" smtClean="0">
                <a:solidFill>
                  <a:srgbClr val="0070C0"/>
                </a:solidFill>
              </a:rPr>
              <a:t>VOLUMEN DE PRODUCCION</a:t>
            </a:r>
            <a:endParaRPr lang="es-AR" altLang="en-US" sz="1400" b="1" i="1" u="sng" dirty="0">
              <a:solidFill>
                <a:srgbClr val="0070C0"/>
              </a:solidFill>
            </a:endParaRPr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/>
              <a:t>Aproximadamente 300.000 unidades.</a:t>
            </a:r>
            <a:endParaRPr lang="es-AR" altLang="en-US" sz="1400" b="1" dirty="0"/>
          </a:p>
          <a:p>
            <a:pPr algn="just" eaLnBrk="1" hangingPunct="1">
              <a:lnSpc>
                <a:spcPts val="1680"/>
              </a:lnSpc>
              <a:spcBef>
                <a:spcPts val="600"/>
              </a:spcBef>
              <a:buSzPct val="100000"/>
              <a:defRPr/>
            </a:pPr>
            <a:r>
              <a:rPr lang="es-AR" altLang="en-US" sz="1400" b="1" dirty="0" smtClean="0">
                <a:ea typeface="+mn-ea"/>
              </a:rPr>
              <a:t> 	</a:t>
            </a:r>
            <a:endParaRPr lang="es-AR" altLang="en-US" sz="1400" b="1" dirty="0">
              <a:ea typeface="+mn-ea"/>
            </a:endParaRP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60350"/>
            <a:ext cx="1905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99792" y="969483"/>
            <a:ext cx="3168352" cy="99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hangingPunct="1">
              <a:buClrTx/>
              <a:buFontTx/>
              <a:buNone/>
            </a:pPr>
            <a:endParaRPr lang="es-ES" altLang="en-US" sz="2000" b="1" dirty="0" smtClean="0">
              <a:solidFill>
                <a:srgbClr val="193300"/>
              </a:solidFill>
              <a:latin typeface="Garamond" panose="02020404030301010803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es-ES" altLang="en-US" sz="2000" b="1" dirty="0" smtClean="0">
                <a:solidFill>
                  <a:srgbClr val="193300"/>
                </a:solidFill>
                <a:latin typeface="Garamond" panose="02020404030301010803" pitchFamily="18" charset="0"/>
              </a:rPr>
              <a:t>Lavadora de Ropa: </a:t>
            </a:r>
            <a:endParaRPr lang="es-ES" altLang="en-US" sz="2000" b="1" dirty="0">
              <a:solidFill>
                <a:srgbClr val="193300"/>
              </a:solidFill>
              <a:latin typeface="Garamond" panose="02020404030301010803" pitchFamily="18" charset="0"/>
            </a:endParaRPr>
          </a:p>
        </p:txBody>
      </p:sp>
      <p:pic>
        <p:nvPicPr>
          <p:cNvPr id="5122" name="Picture 2" descr="Toyota aumentará 30% el volumen de producción de la planta de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660630"/>
            <a:ext cx="4350064" cy="200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92957" y="442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665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itchFamily="3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 Unicode MS" pitchFamily="32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3749</TotalTime>
  <Words>558</Words>
  <Application>Microsoft Office PowerPoint</Application>
  <PresentationFormat>Presentación en pantalla (4:3)</PresentationFormat>
  <Paragraphs>134</Paragraphs>
  <Slides>10</Slides>
  <Notes>10</Notes>
  <HiddenSlides>0</HiddenSlides>
  <MMClips>16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Arial Unicode MS</vt:lpstr>
      <vt:lpstr>Garamond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Usuario</dc:creator>
  <cp:lastModifiedBy>Usuario</cp:lastModifiedBy>
  <cp:revision>187</cp:revision>
  <cp:lastPrinted>1601-01-01T00:00:00Z</cp:lastPrinted>
  <dcterms:created xsi:type="dcterms:W3CDTF">1601-01-01T00:00:00Z</dcterms:created>
  <dcterms:modified xsi:type="dcterms:W3CDTF">2020-05-07T13:05:15Z</dcterms:modified>
</cp:coreProperties>
</file>