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56"/>
  </p:notesMasterIdLst>
  <p:sldIdLst>
    <p:sldId id="256" r:id="rId2"/>
    <p:sldId id="273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57" r:id="rId17"/>
    <p:sldId id="264" r:id="rId18"/>
    <p:sldId id="258" r:id="rId19"/>
    <p:sldId id="259" r:id="rId20"/>
    <p:sldId id="261" r:id="rId21"/>
    <p:sldId id="262" r:id="rId22"/>
    <p:sldId id="263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" y="234"/>
      </p:cViewPr>
      <p:guideLst>
        <p:guide orient="horz" pos="1389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C663E-A3DE-4A26-8BAE-C818E0DF3496}" type="datetimeFigureOut">
              <a:rPr lang="es-AR" smtClean="0"/>
              <a:t>14/09/2020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EDA07-7265-4E39-960E-4AD63346B54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484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292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76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938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8e15e2f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8e15e2f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004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98e15e2f0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98e15e2f0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891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8e15e2f0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98e15e2f0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099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98e15e2f0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98e15e2f0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35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8e15e2f0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98e15e2f0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011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98e15e2f0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98e15e2f0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42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98e15e2f0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98e15e2f0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07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98e15e2f0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98e15e2f0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617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1153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8e15e2f0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98e15e2f0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4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98e15e2f0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98e15e2f0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950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98e15e2f0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98e15e2f0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535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98e15e2f0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98e15e2f0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570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98e15e2f0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98e15e2f0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18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673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53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60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07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074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311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11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7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71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789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654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00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01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39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96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3">
  <p:cSld name="1_Columna 3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7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7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2"/>
          </p:nvPr>
        </p:nvSpPr>
        <p:spPr>
          <a:xfrm>
            <a:off x="680322" y="3022673"/>
            <a:ext cx="3049702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3"/>
          </p:nvPr>
        </p:nvSpPr>
        <p:spPr>
          <a:xfrm>
            <a:off x="3956025" y="233687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4"/>
          </p:nvPr>
        </p:nvSpPr>
        <p:spPr>
          <a:xfrm>
            <a:off x="3945470" y="3022673"/>
            <a:ext cx="3063240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5"/>
          </p:nvPr>
        </p:nvSpPr>
        <p:spPr>
          <a:xfrm>
            <a:off x="7224156" y="2336873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6"/>
          </p:nvPr>
        </p:nvSpPr>
        <p:spPr>
          <a:xfrm>
            <a:off x="7224156" y="3022673"/>
            <a:ext cx="3070025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303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1_Imagen panorámica con descripció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8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8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8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8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680322" y="609597"/>
            <a:ext cx="9613859" cy="358957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680319" y="5169583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10729455" y="4711309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76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43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escripción">
  <p:cSld name="1_Título y descripció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5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xfrm>
            <a:off x="10729455" y="471161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33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4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5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4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8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8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9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17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gif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BC63636-4DFB-449F-8BA8-971228A52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31" y="2733709"/>
            <a:ext cx="8683825" cy="1467230"/>
          </a:xfrm>
        </p:spPr>
        <p:txBody>
          <a:bodyPr/>
          <a:lstStyle/>
          <a:p>
            <a:r>
              <a:rPr lang="es-ES" b="1" dirty="0"/>
              <a:t>AMBIENTES HIPERBÁRICOS Y ELEMENTOS A PRESIÓN</a:t>
            </a:r>
            <a:endParaRPr lang="es-AR" b="1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14E6342-81CF-415E-8613-D2C6AA261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3548" y="4394039"/>
            <a:ext cx="5035826" cy="1715213"/>
          </a:xfrm>
        </p:spPr>
        <p:txBody>
          <a:bodyPr>
            <a:normAutofit/>
          </a:bodyPr>
          <a:lstStyle/>
          <a:p>
            <a:pPr algn="l"/>
            <a:r>
              <a:rPr lang="es-ES" dirty="0"/>
              <a:t>INTEGRANTES:  -MIGUEL Augusto</a:t>
            </a:r>
          </a:p>
          <a:p>
            <a:pPr algn="l"/>
            <a:r>
              <a:rPr lang="es-ES" dirty="0"/>
              <a:t>		-NASS Daniel Enrique</a:t>
            </a:r>
          </a:p>
          <a:p>
            <a:pPr algn="l"/>
            <a:r>
              <a:rPr lang="es-ES" dirty="0"/>
              <a:t>		-ROLOTTI Agustín Ezequiel</a:t>
            </a:r>
          </a:p>
          <a:p>
            <a:pPr algn="l"/>
            <a:r>
              <a:rPr lang="es-ES" dirty="0"/>
              <a:t>		-VIT Federico</a:t>
            </a:r>
            <a:endParaRPr lang="es-AR" dirty="0"/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081E23D7-7E89-4E42-BE91-672B09BA699E}"/>
              </a:ext>
            </a:extLst>
          </p:cNvPr>
          <p:cNvSpPr txBox="1">
            <a:spLocks/>
          </p:cNvSpPr>
          <p:nvPr/>
        </p:nvSpPr>
        <p:spPr>
          <a:xfrm>
            <a:off x="8824456" y="3649790"/>
            <a:ext cx="3086273" cy="647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/>
              <a:t>GRUPO 10</a:t>
            </a:r>
            <a:endParaRPr lang="es-AR" sz="4000" b="1" dirty="0"/>
          </a:p>
        </p:txBody>
      </p:sp>
    </p:spTree>
    <p:extLst>
      <p:ext uri="{BB962C8B-B14F-4D97-AF65-F5344CB8AC3E}">
        <p14:creationId xmlns:p14="http://schemas.microsoft.com/office/powerpoint/2010/main" val="21890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7718A4-7008-4369-BAA2-E87F1227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EQUIPAMIENTO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28AD3E2-58A2-4E71-B05C-D455035A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897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dirty="0"/>
              <a:t>Antiparras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Mantener una capa de aire entre el ojo y el agua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Efecto lupa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Chaleco compensador de flotabilidad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Aporta y quita flotabilidad al buzo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Una vez en la superficie, mantiene a flote al buzo y su equipo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Sistemas de boyas y banderas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Genera un punto de ascenso seguro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Provee un punto de reunión de los compañeros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Es una base para dejar objetos</a:t>
            </a:r>
          </a:p>
          <a:p>
            <a:pPr marL="457200" indent="-457200">
              <a:buFont typeface="+mj-lt"/>
              <a:buAutoNum type="arabicPeriod"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E0F37DF-1C19-4DE5-8C42-AB9CCC89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185" y="2504664"/>
            <a:ext cx="2460424" cy="24604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B473C17-554C-4585-BD97-00B9E08B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757" y="2663313"/>
            <a:ext cx="1419225" cy="2143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029FB06-BEE5-415D-BD07-60209657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812" y="5107889"/>
            <a:ext cx="2025431" cy="16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5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95499B-5B4D-4710-81D7-5BEBB035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EQUIPAMIENTO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BB67213-CEC2-4F3E-8060-57DF77260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687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s-ES" dirty="0"/>
              <a:t>Silbatos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Permitir comunicarnos a distancia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s-AR" dirty="0"/>
              <a:t>Cuchillo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Usado como herramienta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Es común llevarlo en la parte externa o interna de la pierna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s-AR" dirty="0"/>
              <a:t>Reloj de buceo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Provee la información para no exceder los tiempos de inmersión previstos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s-AR" dirty="0"/>
              <a:t>Manómetro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Provee información continua de cuanto aire tiene el buzo en el botellón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s-AR" dirty="0"/>
              <a:t>Profundímetro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Informa al buzo a que profundidad se encuentra</a:t>
            </a:r>
          </a:p>
        </p:txBody>
      </p:sp>
    </p:spTree>
    <p:extLst>
      <p:ext uri="{BB962C8B-B14F-4D97-AF65-F5344CB8AC3E}">
        <p14:creationId xmlns:p14="http://schemas.microsoft.com/office/powerpoint/2010/main" val="3093314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815073-42A1-48B7-B6F6-B1ACBB1C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EQUIPAMIENTO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156273C-BA86-4A0D-98C9-E1084B78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9"/>
            </a:pPr>
            <a:r>
              <a:rPr lang="es-ES" dirty="0"/>
              <a:t>Equipos de respiración autónomos</a:t>
            </a:r>
            <a:endParaRPr lang="es-A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Equipos de circuito abierto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Equipos de circuito cerrado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AR" dirty="0"/>
              <a:t>Equipos de circuito mixto</a:t>
            </a:r>
          </a:p>
          <a:p>
            <a:pPr marL="457200" indent="-457200">
              <a:buFont typeface="+mj-lt"/>
              <a:buAutoNum type="arabicPeriod" startAt="9"/>
            </a:pPr>
            <a:endParaRPr lang="es-ES" dirty="0"/>
          </a:p>
        </p:txBody>
      </p:sp>
      <p:pic>
        <p:nvPicPr>
          <p:cNvPr id="3074" name="Picture 2" descr="CUANDO TU VAS, MSA VA CONTIGO">
            <a:extLst>
              <a:ext uri="{FF2B5EF4-FFF2-40B4-BE49-F238E27FC236}">
                <a16:creationId xmlns:a16="http://schemas.microsoft.com/office/drawing/2014/main" xmlns="" id="{F3B43E58-E3A6-44F5-B999-A4257B09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24" y="3811468"/>
            <a:ext cx="2306519" cy="28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RRAMIENTAS Y EQUIPOS OPERATIVOS">
            <a:extLst>
              <a:ext uri="{FF2B5EF4-FFF2-40B4-BE49-F238E27FC236}">
                <a16:creationId xmlns:a16="http://schemas.microsoft.com/office/drawing/2014/main" xmlns="" id="{EFA3CE80-726D-4A99-9939-3600EE68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10" y="3776870"/>
            <a:ext cx="3596769" cy="28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C282218-5C33-45B2-8B9F-833A9AAE3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139" y="3647251"/>
            <a:ext cx="25812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2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3C2B24-F946-4AF7-BDE7-28BA5CE98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ACCIDENTES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1FFDEDC-5046-46AD-BABD-6F3A5DBAD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s-ES" dirty="0"/>
              <a:t>Accidentes por déficit respiratorio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Ahogamiento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Hidrocución</a:t>
            </a:r>
          </a:p>
          <a:p>
            <a:pPr marL="914400" lvl="2" indent="0">
              <a:buNone/>
            </a:pPr>
            <a:r>
              <a:rPr lang="es-ES" dirty="0"/>
              <a:t>Choque mecánico-térmico que provoca desequilibrio circulatorio</a:t>
            </a:r>
          </a:p>
          <a:p>
            <a:pPr marL="914400" lvl="2" indent="0">
              <a:buNone/>
            </a:pPr>
            <a:r>
              <a:rPr lang="es-ES" dirty="0"/>
              <a:t>Lleva al hundimiento del buzo sin poder evitarlo</a:t>
            </a:r>
          </a:p>
          <a:p>
            <a:pPr marL="457200" indent="-457200">
              <a:buFont typeface="+mj-lt"/>
              <a:buAutoNum type="alphaLcPeriod"/>
            </a:pPr>
            <a:r>
              <a:rPr lang="es-ES" dirty="0"/>
              <a:t>Accidentes mecánicos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Accidentes por sobrepresión pulmonar (</a:t>
            </a:r>
            <a:r>
              <a:rPr lang="es-ES" dirty="0" err="1"/>
              <a:t>Aeroembolia</a:t>
            </a:r>
            <a:r>
              <a:rPr lang="es-ES" dirty="0"/>
              <a:t>)</a:t>
            </a:r>
          </a:p>
          <a:p>
            <a:pPr marL="914400" lvl="2" indent="0">
              <a:buNone/>
            </a:pPr>
            <a:r>
              <a:rPr lang="es-ES" dirty="0"/>
              <a:t>Por retener la respiración cuando se realiza la descompresión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Barotrauma de oído</a:t>
            </a:r>
          </a:p>
          <a:p>
            <a:pPr marL="914400" lvl="2" indent="0">
              <a:buNone/>
            </a:pPr>
            <a:r>
              <a:rPr lang="es-ES" dirty="0"/>
              <a:t>Incremento de presión en la cara externa del tímpano curvándose hacia adentro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Barotrauma paranasal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Dolor dentario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Dolor abdominal</a:t>
            </a:r>
          </a:p>
        </p:txBody>
      </p:sp>
    </p:spTree>
    <p:extLst>
      <p:ext uri="{BB962C8B-B14F-4D97-AF65-F5344CB8AC3E}">
        <p14:creationId xmlns:p14="http://schemas.microsoft.com/office/powerpoint/2010/main" val="263503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9C978D-2182-4349-ABF9-EBA66AB8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ACCIDENTES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8E46E5F-1D32-4D63-B9FD-E248C2A56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LcPeriod" startAt="3"/>
            </a:pPr>
            <a:r>
              <a:rPr lang="es-ES" dirty="0"/>
              <a:t>Accidentes bioquímicos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Intoxicación por nitrógeno</a:t>
            </a:r>
          </a:p>
          <a:p>
            <a:pPr marL="914400" lvl="2" indent="0">
              <a:buNone/>
            </a:pPr>
            <a:r>
              <a:rPr lang="es-ES" dirty="0"/>
              <a:t>Nocivo al ser respirado bajo presión (30 </a:t>
            </a:r>
            <a:r>
              <a:rPr lang="es-ES" dirty="0" err="1"/>
              <a:t>m.c.a</a:t>
            </a:r>
            <a:r>
              <a:rPr lang="es-ES" dirty="0"/>
              <a:t>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Intoxicación por oxígeno</a:t>
            </a:r>
          </a:p>
          <a:p>
            <a:pPr marL="914400" lvl="2" indent="0">
              <a:buNone/>
            </a:pPr>
            <a:r>
              <a:rPr lang="es-ES" dirty="0"/>
              <a:t>Nocivo al ser respirado bajo presión (90 </a:t>
            </a:r>
            <a:r>
              <a:rPr lang="es-ES" dirty="0" err="1"/>
              <a:t>m.c.a</a:t>
            </a:r>
            <a:r>
              <a:rPr lang="es-ES" dirty="0"/>
              <a:t>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Intoxicación por dióxido de carbono (hipercapnia)</a:t>
            </a:r>
          </a:p>
          <a:p>
            <a:pPr marL="914400" lvl="2" indent="0">
              <a:buNone/>
            </a:pPr>
            <a:r>
              <a:rPr lang="es-ES" dirty="0"/>
              <a:t>Provocada por la acumulación producto del metabolismo</a:t>
            </a:r>
          </a:p>
          <a:p>
            <a:pPr marL="914400" lvl="2" indent="0">
              <a:buNone/>
            </a:pPr>
            <a:r>
              <a:rPr lang="es-ES" dirty="0"/>
              <a:t>Generada por mala ventilación pulmonar (respiración </a:t>
            </a:r>
            <a:r>
              <a:rPr lang="es-ES" dirty="0" err="1"/>
              <a:t>rapida</a:t>
            </a:r>
            <a:r>
              <a:rPr lang="es-ES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Intoxicación por monóxido de carbono</a:t>
            </a:r>
          </a:p>
          <a:p>
            <a:pPr marL="914400" lvl="2" indent="0">
              <a:buNone/>
            </a:pPr>
            <a:r>
              <a:rPr lang="es-ES" dirty="0"/>
              <a:t>Producto de máquinas de combustión interna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ES" dirty="0"/>
          </a:p>
          <a:p>
            <a:pPr marL="457200" indent="-457200">
              <a:buFont typeface="+mj-lt"/>
              <a:buAutoNum type="alphaLcPeriod" startAt="3"/>
            </a:pPr>
            <a:endParaRPr lang="es-ES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6247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4D4C7B-1880-43C8-9403-80FDEFCD4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– ACCIDENTES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E94DCCB-7CAE-4DAF-B17E-383240C45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LcPeriod" startAt="4"/>
            </a:pPr>
            <a:r>
              <a:rPr lang="es-ES" dirty="0"/>
              <a:t>Accidentes biofísicos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Embolia gaseosa</a:t>
            </a:r>
          </a:p>
          <a:p>
            <a:pPr marL="914400" lvl="2" indent="0">
              <a:buNone/>
            </a:pPr>
            <a:r>
              <a:rPr lang="es-ES" dirty="0"/>
              <a:t>Desequilibrio de presiones entre el pulmón y la sangre</a:t>
            </a:r>
          </a:p>
          <a:p>
            <a:pPr marL="914400" lvl="2" indent="0">
              <a:buNone/>
            </a:pPr>
            <a:r>
              <a:rPr lang="es-ES" dirty="0"/>
              <a:t>Cantidad de nitrógeno absorbido es f(tiempo de permanencia, presión)</a:t>
            </a:r>
          </a:p>
          <a:p>
            <a:pPr marL="914400" lvl="2" indent="0">
              <a:buNone/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de burbujas</a:t>
            </a:r>
            <a:r>
              <a:rPr lang="es-ES" dirty="0"/>
              <a:t> en la sangre generadas por el nitrógeno a ΔP altas</a:t>
            </a:r>
          </a:p>
          <a:p>
            <a:pPr marL="914400" lvl="2" indent="0">
              <a:buNone/>
            </a:pPr>
            <a:r>
              <a:rPr lang="es-AR" dirty="0"/>
              <a:t>Utilizar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tablas de descompresión</a:t>
            </a:r>
          </a:p>
          <a:p>
            <a:pPr marL="914400" lvl="2" indent="0">
              <a:buNone/>
            </a:pPr>
            <a:r>
              <a:rPr lang="es-AR" dirty="0"/>
              <a:t>Tratamiento: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Cámaras de recompresión</a:t>
            </a:r>
          </a:p>
        </p:txBody>
      </p:sp>
    </p:spTree>
    <p:extLst>
      <p:ext uri="{BB962C8B-B14F-4D97-AF65-F5344CB8AC3E}">
        <p14:creationId xmlns:p14="http://schemas.microsoft.com/office/powerpoint/2010/main" val="421857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TRABAJOS HIPERBÁRICOS EN TIERRA</a:t>
            </a:r>
            <a:endParaRPr lang="es-AR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CAJONES HERMETICOS</a:t>
            </a:r>
            <a:endParaRPr lang="es-AR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39" y="3028949"/>
            <a:ext cx="2605655" cy="3537088"/>
          </a:xfrm>
        </p:spPr>
      </p:pic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 smtClean="0"/>
              <a:t>TUNELES</a:t>
            </a:r>
            <a:endParaRPr lang="es-AR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61" y="3030538"/>
            <a:ext cx="5128553" cy="3528445"/>
          </a:xfrm>
        </p:spPr>
      </p:pic>
    </p:spTree>
    <p:extLst>
      <p:ext uri="{BB962C8B-B14F-4D97-AF65-F5344CB8AC3E}">
        <p14:creationId xmlns:p14="http://schemas.microsoft.com/office/powerpoint/2010/main" val="41998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CAJONES HERMÉTICOS/NEUMÁTICOS</a:t>
            </a:r>
            <a:endParaRPr lang="es-AR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Tipologías</a:t>
            </a:r>
          </a:p>
          <a:p>
            <a:r>
              <a:rPr lang="es-AR" dirty="0" smtClean="0"/>
              <a:t>Ventajas </a:t>
            </a:r>
          </a:p>
          <a:p>
            <a:r>
              <a:rPr lang="es-AR" dirty="0" smtClean="0"/>
              <a:t>Desventajas </a:t>
            </a:r>
          </a:p>
          <a:p>
            <a:r>
              <a:rPr lang="es-AR" dirty="0" smtClean="0"/>
              <a:t>Uso actual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753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CAJONES HERMÉTICOS/NEUMÁTICOS</a:t>
            </a:r>
            <a:endParaRPr lang="es-AR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r>
              <a:rPr lang="es-AR" dirty="0" smtClean="0"/>
              <a:t>Tres tipos de construcciones: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Los </a:t>
            </a:r>
            <a:r>
              <a:rPr lang="es-AR" b="1" dirty="0">
                <a:solidFill>
                  <a:schemeClr val="bg1"/>
                </a:solidFill>
              </a:rPr>
              <a:t>cajones abiertos</a:t>
            </a:r>
            <a:r>
              <a:rPr lang="es-AR" dirty="0"/>
              <a:t> </a:t>
            </a:r>
            <a:r>
              <a:rPr lang="es-AR" dirty="0" smtClean="0"/>
              <a:t>(</a:t>
            </a:r>
            <a:r>
              <a:rPr lang="es-AR" dirty="0"/>
              <a:t>No hiperbárico)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Los</a:t>
            </a:r>
            <a:r>
              <a:rPr lang="es-AR" b="1" dirty="0"/>
              <a:t> cajones cerrados</a:t>
            </a:r>
            <a:r>
              <a:rPr lang="es-AR" dirty="0"/>
              <a:t> (No hiperbárico)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dirty="0"/>
              <a:t>Los cajones neumáticos</a:t>
            </a:r>
          </a:p>
        </p:txBody>
      </p:sp>
      <p:pic>
        <p:nvPicPr>
          <p:cNvPr id="12" name="Marcador de posición de imagen 1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-551"/>
          <a:stretch/>
        </p:blipFill>
        <p:spPr>
          <a:xfrm>
            <a:off x="4868331" y="2206245"/>
            <a:ext cx="5425849" cy="4542898"/>
          </a:xfrm>
        </p:spPr>
      </p:pic>
    </p:spTree>
    <p:extLst>
      <p:ext uri="{BB962C8B-B14F-4D97-AF65-F5344CB8AC3E}">
        <p14:creationId xmlns:p14="http://schemas.microsoft.com/office/powerpoint/2010/main" val="8750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CAJONES HERMÉTICOS/NEUMÁTICOS</a:t>
            </a:r>
            <a:endParaRPr lang="es-AR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r>
              <a:rPr lang="es-AR" dirty="0" smtClean="0"/>
              <a:t>Tres tipos de construcciones: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Los </a:t>
            </a:r>
            <a:r>
              <a:rPr lang="es-AR" b="1" dirty="0"/>
              <a:t>cajones abiertos</a:t>
            </a:r>
            <a:r>
              <a:rPr lang="es-AR" dirty="0"/>
              <a:t> </a:t>
            </a:r>
            <a:r>
              <a:rPr lang="es-AR" dirty="0" smtClean="0"/>
              <a:t>(</a:t>
            </a:r>
            <a:r>
              <a:rPr lang="es-AR" dirty="0"/>
              <a:t>No hiperbárico)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Los</a:t>
            </a:r>
            <a:r>
              <a:rPr lang="es-AR" b="1" dirty="0"/>
              <a:t> cajones cerrados</a:t>
            </a:r>
            <a:r>
              <a:rPr lang="es-AR" dirty="0"/>
              <a:t> (No hiperbárico)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dirty="0"/>
              <a:t>Los </a:t>
            </a:r>
            <a:r>
              <a:rPr lang="es-AR" b="1" dirty="0">
                <a:solidFill>
                  <a:schemeClr val="bg1"/>
                </a:solidFill>
              </a:rPr>
              <a:t>cajones neumáticos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3510" r="3544" b="9856"/>
          <a:stretch/>
        </p:blipFill>
        <p:spPr>
          <a:xfrm>
            <a:off x="6006349" y="1608284"/>
            <a:ext cx="4287831" cy="5056491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95" y="1601853"/>
            <a:ext cx="3398908" cy="5062922"/>
          </a:xfrm>
          <a:prstGeom prst="rect">
            <a:avLst/>
          </a:prstGeom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7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51995E-05A6-4AD4-8A85-6DC2A90C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DEFINICIÓN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4FB7BC9-7756-44D9-A3EF-4D83C14EB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 define hiperbárico a un ambiente cuya presión barométrica es al menos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veces</a:t>
            </a:r>
            <a:r>
              <a:rPr lang="es-ES" dirty="0"/>
              <a:t> mayor que la presión atmosférica a nivel del mar.</a:t>
            </a:r>
          </a:p>
          <a:p>
            <a:r>
              <a:rPr lang="es-ES" dirty="0"/>
              <a:t>Hasta presiones barométricas de 2 atm, fisiológicamente, el cuerpo no se ve afectado por la presión.</a:t>
            </a:r>
          </a:p>
          <a:p>
            <a:r>
              <a:rPr lang="es-ES" dirty="0"/>
              <a:t>Presiones absolutas que superen las 2 atm (o 1520 </a:t>
            </a:r>
            <a:r>
              <a:rPr lang="es-ES" dirty="0" err="1"/>
              <a:t>mmHg</a:t>
            </a:r>
            <a:r>
              <a:rPr lang="es-ES" dirty="0"/>
              <a:t>), el cuerpo comienza a evidenciar los efectos de la presión.</a:t>
            </a:r>
          </a:p>
          <a:p>
            <a:r>
              <a:rPr lang="es-ES" dirty="0"/>
              <a:t>Aunque contemos con un equipo de buceo como ayuda externa, las funciones corporales también se ven afectadas.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9983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CAJONES HERMÉTICOS/NEUMÁTICOS</a:t>
            </a:r>
            <a:endParaRPr lang="es-AR" dirty="0"/>
          </a:p>
        </p:txBody>
      </p:sp>
      <p:sp>
        <p:nvSpPr>
          <p:cNvPr id="9" name="Marcador de texto 8"/>
          <p:cNvSpPr>
            <a:spLocks noGrp="1"/>
          </p:cNvSpPr>
          <p:nvPr>
            <p:ph idx="1"/>
          </p:nvPr>
        </p:nvSpPr>
        <p:spPr>
          <a:xfrm>
            <a:off x="680322" y="2336873"/>
            <a:ext cx="4448269" cy="3599316"/>
          </a:xfrm>
        </p:spPr>
        <p:txBody>
          <a:bodyPr anchor="t"/>
          <a:lstStyle/>
          <a:p>
            <a:pPr marL="0" indent="0">
              <a:buNone/>
            </a:pPr>
            <a:r>
              <a:rPr lang="es-AR" dirty="0" smtClean="0">
                <a:solidFill>
                  <a:schemeClr val="bg1"/>
                </a:solidFill>
              </a:rPr>
              <a:t>VENTAJAS</a:t>
            </a:r>
          </a:p>
          <a:p>
            <a:r>
              <a:rPr lang="es-AR" sz="2000" dirty="0" smtClean="0"/>
              <a:t>Facilita </a:t>
            </a:r>
            <a:r>
              <a:rPr lang="es-AR" sz="2000" dirty="0"/>
              <a:t>un hundimiento más </a:t>
            </a:r>
            <a:r>
              <a:rPr lang="es-AR" sz="2000" dirty="0" smtClean="0"/>
              <a:t>preciso</a:t>
            </a:r>
          </a:p>
          <a:p>
            <a:r>
              <a:rPr lang="es-AR" sz="2000" dirty="0" smtClean="0"/>
              <a:t>Calidad </a:t>
            </a:r>
            <a:r>
              <a:rPr lang="es-AR" sz="2000" dirty="0"/>
              <a:t>en el </a:t>
            </a:r>
            <a:r>
              <a:rPr lang="es-AR" sz="2000" dirty="0" smtClean="0"/>
              <a:t>Hormigonado</a:t>
            </a:r>
          </a:p>
          <a:p>
            <a:r>
              <a:rPr lang="es-AR" sz="2000" dirty="0" smtClean="0"/>
              <a:t>Evita </a:t>
            </a:r>
            <a:r>
              <a:rPr lang="es-AR" sz="2000" dirty="0"/>
              <a:t>reasentamientos del suelo </a:t>
            </a:r>
            <a:r>
              <a:rPr lang="es-AR" sz="2000" dirty="0" smtClean="0"/>
              <a:t>circundante</a:t>
            </a:r>
          </a:p>
          <a:p>
            <a:r>
              <a:rPr lang="es-AR" sz="2000" dirty="0" smtClean="0"/>
              <a:t>Verificación </a:t>
            </a:r>
            <a:r>
              <a:rPr lang="es-AR" sz="2000" dirty="0"/>
              <a:t>directa del tipo de </a:t>
            </a:r>
            <a:r>
              <a:rPr lang="es-AR" sz="2000" dirty="0" smtClean="0"/>
              <a:t>suelo</a:t>
            </a:r>
          </a:p>
          <a:p>
            <a:r>
              <a:rPr lang="es-AR" sz="2000" dirty="0" smtClean="0"/>
              <a:t>No requiere entibados</a:t>
            </a:r>
          </a:p>
          <a:p>
            <a:endParaRPr lang="es-AR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91" y="2634662"/>
            <a:ext cx="6730567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CAJONES HERMÉTICOS/NEUMÁTICOS</a:t>
            </a:r>
            <a:endParaRPr lang="es-AR" dirty="0"/>
          </a:p>
        </p:txBody>
      </p:sp>
      <p:sp>
        <p:nvSpPr>
          <p:cNvPr id="9" name="Marcador de texto 8"/>
          <p:cNvSpPr>
            <a:spLocks noGrp="1"/>
          </p:cNvSpPr>
          <p:nvPr>
            <p:ph idx="1"/>
          </p:nvPr>
        </p:nvSpPr>
        <p:spPr>
          <a:xfrm>
            <a:off x="680322" y="2336873"/>
            <a:ext cx="4448269" cy="3599316"/>
          </a:xfrm>
        </p:spPr>
        <p:txBody>
          <a:bodyPr anchor="t"/>
          <a:lstStyle/>
          <a:p>
            <a:pPr marL="0" indent="0">
              <a:buNone/>
            </a:pPr>
            <a:r>
              <a:rPr lang="es-AR" dirty="0" smtClean="0">
                <a:solidFill>
                  <a:schemeClr val="bg1"/>
                </a:solidFill>
              </a:rPr>
              <a:t>DESVENTAJAS</a:t>
            </a:r>
          </a:p>
          <a:p>
            <a:r>
              <a:rPr lang="es-AR" sz="2000" dirty="0" smtClean="0"/>
              <a:t>Elevado costo</a:t>
            </a:r>
          </a:p>
          <a:p>
            <a:r>
              <a:rPr lang="es-AR" sz="2000" dirty="0" smtClean="0"/>
              <a:t>Profundidad máxima 30-35m</a:t>
            </a:r>
          </a:p>
          <a:p>
            <a:r>
              <a:rPr lang="es-AR" sz="2000" dirty="0" smtClean="0"/>
              <a:t>Problema de descompresión</a:t>
            </a:r>
          </a:p>
          <a:p>
            <a:endParaRPr lang="es-AR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91" y="2634662"/>
            <a:ext cx="6730567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CAJONES HERMÉTICOS/NEUMÁTICOS</a:t>
            </a:r>
            <a:endParaRPr lang="es-AR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s-AR" dirty="0" smtClean="0">
                <a:solidFill>
                  <a:schemeClr val="bg1"/>
                </a:solidFill>
              </a:rPr>
              <a:t>USO ACTUAL</a:t>
            </a:r>
            <a:endParaRPr lang="es-AR" sz="2000" dirty="0" smtClean="0"/>
          </a:p>
          <a:p>
            <a:endParaRPr lang="es-AR" sz="2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17" y="2336873"/>
            <a:ext cx="4952371" cy="4386386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3" y="2336873"/>
            <a:ext cx="3820886" cy="28512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29" y="3210122"/>
            <a:ext cx="5308600" cy="35179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9" y="3220854"/>
            <a:ext cx="5308600" cy="35179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29" y="2336873"/>
            <a:ext cx="5308600" cy="35179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85" y="2344621"/>
            <a:ext cx="5308600" cy="35179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87" y="2943678"/>
            <a:ext cx="5308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TÚNELES</a:t>
            </a:r>
            <a:endParaRPr lang="es-AR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Funcionamiento</a:t>
            </a:r>
          </a:p>
          <a:p>
            <a:r>
              <a:rPr lang="es-AR" dirty="0" smtClean="0"/>
              <a:t>Intervenciones hiperbáricas</a:t>
            </a:r>
          </a:p>
          <a:p>
            <a:endParaRPr lang="es-AR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109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TÚNELES </a:t>
            </a:r>
            <a:endParaRPr lang="es-AR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r>
              <a:rPr lang="es-AR" dirty="0"/>
              <a:t>EPB (</a:t>
            </a:r>
            <a:r>
              <a:rPr lang="es-AR" dirty="0" err="1"/>
              <a:t>Earth</a:t>
            </a:r>
            <a:r>
              <a:rPr lang="es-AR" dirty="0"/>
              <a:t> </a:t>
            </a:r>
            <a:r>
              <a:rPr lang="es-AR" dirty="0" err="1"/>
              <a:t>Pressure</a:t>
            </a:r>
            <a:r>
              <a:rPr lang="es-AR" dirty="0"/>
              <a:t> Balance o equilibrio de presión de tierras</a:t>
            </a:r>
            <a:r>
              <a:rPr lang="es-AR" dirty="0" smtClean="0"/>
              <a:t>)</a:t>
            </a:r>
          </a:p>
          <a:p>
            <a:r>
              <a:rPr lang="es-AR" dirty="0" smtClean="0"/>
              <a:t>Manteniendo </a:t>
            </a:r>
            <a:r>
              <a:rPr lang="es-AR" dirty="0"/>
              <a:t>el frente de excavación </a:t>
            </a:r>
            <a:r>
              <a:rPr lang="es-AR" dirty="0" smtClean="0"/>
              <a:t>presurizado.</a:t>
            </a:r>
            <a:endParaRPr lang="es-AR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46" y="2336873"/>
            <a:ext cx="6663540" cy="37482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71" y="3662259"/>
            <a:ext cx="3640592" cy="24228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17751" r="5487" b="15482"/>
          <a:stretch/>
        </p:blipFill>
        <p:spPr>
          <a:xfrm>
            <a:off x="4746170" y="2339058"/>
            <a:ext cx="6847115" cy="37460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12219"/>
          <a:stretch/>
        </p:blipFill>
        <p:spPr>
          <a:xfrm>
            <a:off x="966971" y="3458630"/>
            <a:ext cx="3776191" cy="26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TÚNELES </a:t>
            </a:r>
            <a:endParaRPr lang="es-AR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4457734" cy="3599315"/>
          </a:xfrm>
        </p:spPr>
        <p:txBody>
          <a:bodyPr anchor="t">
            <a:normAutofit/>
          </a:bodyPr>
          <a:lstStyle/>
          <a:p>
            <a:r>
              <a:rPr lang="es-AR" dirty="0" smtClean="0"/>
              <a:t>Tipos de Intervenciones Hiperbáricas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Trabajos de </a:t>
            </a:r>
            <a:r>
              <a:rPr lang="es-AR" dirty="0">
                <a:solidFill>
                  <a:schemeClr val="bg1"/>
                </a:solidFill>
              </a:rPr>
              <a:t>mantenimiento</a:t>
            </a:r>
            <a:r>
              <a:rPr lang="es-AR" dirty="0"/>
              <a:t> y cambio de herramientas de la rueda de corte. </a:t>
            </a:r>
          </a:p>
          <a:p>
            <a:r>
              <a:rPr lang="es-AR" b="1" dirty="0" smtClean="0"/>
              <a:t>	1</a:t>
            </a:r>
            <a:r>
              <a:rPr lang="es-AR" b="1" dirty="0"/>
              <a:t>.</a:t>
            </a:r>
          </a:p>
          <a:p>
            <a:r>
              <a:rPr lang="es-AR" b="1" dirty="0" smtClean="0"/>
              <a:t>	2</a:t>
            </a:r>
            <a:r>
              <a:rPr lang="es-AR" b="1" dirty="0"/>
              <a:t>.</a:t>
            </a:r>
          </a:p>
          <a:p>
            <a:r>
              <a:rPr lang="es-AR" b="1" dirty="0" smtClean="0"/>
              <a:t>	3</a:t>
            </a:r>
            <a:r>
              <a:rPr lang="es-AR" b="1" dirty="0"/>
              <a:t>.</a:t>
            </a:r>
          </a:p>
          <a:p>
            <a:r>
              <a:rPr lang="es-AR" b="1" dirty="0" smtClean="0"/>
              <a:t>	4</a:t>
            </a:r>
            <a:r>
              <a:rPr lang="es-AR" b="1" dirty="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AR" dirty="0"/>
              <a:t>Trabajos de </a:t>
            </a:r>
            <a:r>
              <a:rPr lang="es-AR" dirty="0">
                <a:solidFill>
                  <a:schemeClr val="bg1"/>
                </a:solidFill>
              </a:rPr>
              <a:t>reparación de emergencia</a:t>
            </a:r>
            <a:r>
              <a:rPr lang="es-AR" dirty="0"/>
              <a:t>.</a:t>
            </a:r>
          </a:p>
          <a:p>
            <a:endParaRPr lang="es-AR" dirty="0" smtClean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69" y="2130425"/>
            <a:ext cx="5013012" cy="47117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86" y="2130425"/>
            <a:ext cx="5061778" cy="47434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69" y="2114550"/>
            <a:ext cx="5061778" cy="47434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1" y="2114550"/>
            <a:ext cx="5013012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3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RIESGOS EN EL TRABAJO HIPERBÁRICO  </a:t>
            </a:r>
            <a:endParaRPr lang="es-AR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r>
              <a:rPr lang="es-AR" dirty="0" smtClean="0"/>
              <a:t>Se clasifican en dos grupos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134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RIESGOS EN EL TRABAJO HIPERBÁRICO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793335" y="2332258"/>
            <a:ext cx="4472327" cy="693135"/>
          </a:xfrm>
        </p:spPr>
        <p:txBody>
          <a:bodyPr>
            <a:normAutofit lnSpcReduction="10000"/>
          </a:bodyPr>
          <a:lstStyle/>
          <a:p>
            <a:r>
              <a:rPr lang="es-AR" b="0" dirty="0">
                <a:solidFill>
                  <a:schemeClr val="bg1"/>
                </a:solidFill>
              </a:rPr>
              <a:t>T</a:t>
            </a:r>
            <a:r>
              <a:rPr lang="es-AR" b="0" dirty="0" smtClean="0">
                <a:solidFill>
                  <a:schemeClr val="bg1"/>
                </a:solidFill>
              </a:rPr>
              <a:t>rabajos </a:t>
            </a:r>
            <a:r>
              <a:rPr lang="es-AR" b="0" dirty="0">
                <a:solidFill>
                  <a:schemeClr val="bg1"/>
                </a:solidFill>
              </a:rPr>
              <a:t>con maquinaria en espacios confinados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3675592"/>
          </a:xfrm>
        </p:spPr>
        <p:txBody>
          <a:bodyPr>
            <a:normAutofit fontScale="92500" lnSpcReduction="10000"/>
          </a:bodyPr>
          <a:lstStyle/>
          <a:p>
            <a:pPr marL="228600" lvl="1" fontAlgn="base"/>
            <a:r>
              <a:rPr lang="es-AR" sz="1700" dirty="0" smtClean="0"/>
              <a:t>Caída </a:t>
            </a:r>
            <a:r>
              <a:rPr lang="es-AR" sz="1700" dirty="0"/>
              <a:t>de personas a diferente nivel. </a:t>
            </a:r>
          </a:p>
          <a:p>
            <a:pPr marL="228600" lvl="1" fontAlgn="base"/>
            <a:r>
              <a:rPr lang="es-AR" sz="1700" dirty="0" smtClean="0"/>
              <a:t>Caída </a:t>
            </a:r>
            <a:r>
              <a:rPr lang="es-AR" sz="1700" dirty="0"/>
              <a:t>de objetos por </a:t>
            </a:r>
            <a:r>
              <a:rPr lang="es-AR" sz="1700" dirty="0" smtClean="0"/>
              <a:t>desplome</a:t>
            </a:r>
            <a:r>
              <a:rPr lang="es-AR" sz="1700" dirty="0"/>
              <a:t> </a:t>
            </a:r>
            <a:r>
              <a:rPr lang="es-AR" sz="1700" dirty="0" smtClean="0"/>
              <a:t>o </a:t>
            </a:r>
            <a:r>
              <a:rPr lang="es-AR" sz="1700" dirty="0"/>
              <a:t>por manipulación. </a:t>
            </a:r>
          </a:p>
          <a:p>
            <a:pPr marL="228600" lvl="1" fontAlgn="base"/>
            <a:r>
              <a:rPr lang="es-AR" sz="1700" dirty="0"/>
              <a:t>Pisadas sobre objetos. </a:t>
            </a:r>
          </a:p>
          <a:p>
            <a:pPr marL="228600" lvl="1" fontAlgn="base"/>
            <a:r>
              <a:rPr lang="es-AR" sz="1700" dirty="0"/>
              <a:t>Choques con objetos inmóviles. </a:t>
            </a:r>
          </a:p>
          <a:p>
            <a:pPr marL="228600" lvl="1" fontAlgn="base"/>
            <a:r>
              <a:rPr lang="es-AR" sz="1700" dirty="0"/>
              <a:t>Golpes por herramientas. </a:t>
            </a:r>
          </a:p>
          <a:p>
            <a:pPr marL="228600" lvl="1" fontAlgn="base"/>
            <a:r>
              <a:rPr lang="es-AR" sz="1700" dirty="0"/>
              <a:t>Proyecciones de partículas. </a:t>
            </a:r>
          </a:p>
          <a:p>
            <a:pPr marL="228600" lvl="1" fontAlgn="base"/>
            <a:r>
              <a:rPr lang="es-AR" sz="1700" dirty="0"/>
              <a:t>Atrapamientos. </a:t>
            </a:r>
          </a:p>
          <a:p>
            <a:pPr marL="228600" lvl="1" fontAlgn="base"/>
            <a:r>
              <a:rPr lang="es-AR" sz="1700" dirty="0"/>
              <a:t>Sobreesfuerzos. </a:t>
            </a:r>
          </a:p>
          <a:p>
            <a:pPr marL="228600" lvl="1" fontAlgn="base"/>
            <a:r>
              <a:rPr lang="es-AR" sz="1700" dirty="0"/>
              <a:t>Exposición a temperaturas extremas. </a:t>
            </a:r>
          </a:p>
          <a:p>
            <a:pPr marL="228600" lvl="1" fontAlgn="base"/>
            <a:r>
              <a:rPr lang="es-AR" sz="1700" dirty="0" smtClean="0"/>
              <a:t>Quemaduras, radiaciones.</a:t>
            </a:r>
            <a:endParaRPr lang="es-AR" sz="1700" dirty="0"/>
          </a:p>
          <a:p>
            <a:pPr marL="228600" lvl="1" fontAlgn="base"/>
            <a:r>
              <a:rPr lang="es-AR" sz="1700" dirty="0"/>
              <a:t>Ruido. </a:t>
            </a:r>
          </a:p>
          <a:p>
            <a:pPr marL="228600" lvl="1" fontAlgn="base"/>
            <a:r>
              <a:rPr lang="es-AR" sz="1700" dirty="0"/>
              <a:t>Polvo. </a:t>
            </a:r>
          </a:p>
          <a:p>
            <a:pPr marL="228600" lvl="1" fontAlgn="base"/>
            <a:r>
              <a:rPr lang="es-AR" sz="1700" dirty="0"/>
              <a:t>Riesgo eléctrico.</a:t>
            </a:r>
          </a:p>
          <a:p>
            <a:endParaRPr lang="es-AR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5707138" y="2336873"/>
            <a:ext cx="4474028" cy="692076"/>
          </a:xfrm>
        </p:spPr>
        <p:txBody>
          <a:bodyPr>
            <a:normAutofit lnSpcReduction="10000"/>
          </a:bodyPr>
          <a:lstStyle/>
          <a:p>
            <a:r>
              <a:rPr lang="es-AR" b="0" dirty="0" smtClean="0">
                <a:solidFill>
                  <a:schemeClr val="bg1"/>
                </a:solidFill>
              </a:rPr>
              <a:t>Trabajo </a:t>
            </a:r>
            <a:r>
              <a:rPr lang="es-AR" b="0" dirty="0">
                <a:solidFill>
                  <a:schemeClr val="bg1"/>
                </a:solidFill>
              </a:rPr>
              <a:t>en ambiente hiperbárico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AR" sz="1600" dirty="0"/>
              <a:t>Accidentes </a:t>
            </a:r>
            <a:r>
              <a:rPr lang="es-AR" sz="1600" dirty="0" err="1"/>
              <a:t>disbáricos</a:t>
            </a:r>
            <a:r>
              <a:rPr lang="es-AR" sz="1600" dirty="0"/>
              <a:t> o por descompresión</a:t>
            </a:r>
            <a:r>
              <a:rPr lang="es-AR" sz="1600" dirty="0" smtClean="0"/>
              <a:t>. (Enfermedad del buzo)</a:t>
            </a:r>
          </a:p>
          <a:p>
            <a:r>
              <a:rPr lang="es-AR" sz="1600" dirty="0" smtClean="0"/>
              <a:t>Ingreso de agua</a:t>
            </a:r>
          </a:p>
          <a:p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228676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RIESGOS EN EL TRABAJO HIPERBÁRICO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AR" dirty="0"/>
              <a:t>Los compartimentos </a:t>
            </a:r>
            <a:r>
              <a:rPr lang="es-AR" b="1" dirty="0" smtClean="0"/>
              <a:t>siempre </a:t>
            </a:r>
            <a:r>
              <a:rPr lang="es-AR" b="1" dirty="0"/>
              <a:t>accesibles</a:t>
            </a:r>
            <a:r>
              <a:rPr lang="es-AR" dirty="0"/>
              <a:t> para </a:t>
            </a:r>
            <a:r>
              <a:rPr lang="es-AR" dirty="0" smtClean="0"/>
              <a:t>todos </a:t>
            </a:r>
            <a:r>
              <a:rPr lang="es-AR" b="1" dirty="0"/>
              <a:t>como vía de escape</a:t>
            </a:r>
            <a:r>
              <a:rPr lang="es-AR" dirty="0" smtClean="0"/>
              <a:t>.</a:t>
            </a:r>
          </a:p>
          <a:p>
            <a:r>
              <a:rPr lang="es-AR" dirty="0"/>
              <a:t>Antes de hacer </a:t>
            </a:r>
            <a:r>
              <a:rPr lang="es-AR" dirty="0" smtClean="0"/>
              <a:t>alguna tarea </a:t>
            </a:r>
            <a:r>
              <a:rPr lang="es-AR" b="1" dirty="0"/>
              <a:t>limpiar las piezas de las </a:t>
            </a:r>
            <a:r>
              <a:rPr lang="es-AR" b="1" dirty="0" smtClean="0"/>
              <a:t>máquinas</a:t>
            </a:r>
            <a:r>
              <a:rPr lang="es-AR" dirty="0" smtClean="0"/>
              <a:t> (</a:t>
            </a:r>
            <a:r>
              <a:rPr lang="es-AR" b="1" dirty="0" smtClean="0"/>
              <a:t>las </a:t>
            </a:r>
            <a:r>
              <a:rPr lang="es-AR" b="1" dirty="0"/>
              <a:t>conexiones y la </a:t>
            </a:r>
            <a:r>
              <a:rPr lang="es-AR" b="1" dirty="0" smtClean="0"/>
              <a:t>tornillería</a:t>
            </a:r>
            <a:r>
              <a:rPr lang="es-AR" dirty="0" smtClean="0"/>
              <a:t>).</a:t>
            </a:r>
          </a:p>
          <a:p>
            <a:r>
              <a:rPr lang="es-AR" dirty="0" smtClean="0"/>
              <a:t>Limpieza </a:t>
            </a:r>
            <a:r>
              <a:rPr lang="es-AR" dirty="0"/>
              <a:t>todos los peldaños, estribos, </a:t>
            </a:r>
            <a:r>
              <a:rPr lang="es-AR" dirty="0" smtClean="0"/>
              <a:t>barandas</a:t>
            </a:r>
            <a:r>
              <a:rPr lang="es-AR" dirty="0"/>
              <a:t>, </a:t>
            </a:r>
            <a:r>
              <a:rPr lang="es-AR" dirty="0" smtClean="0"/>
              <a:t>plataformas</a:t>
            </a:r>
            <a:r>
              <a:rPr lang="es-AR" dirty="0"/>
              <a:t>, escaleras de </a:t>
            </a:r>
            <a:r>
              <a:rPr lang="es-AR" dirty="0" smtClean="0"/>
              <a:t>mano al finalizar la tarea.</a:t>
            </a:r>
          </a:p>
          <a:p>
            <a:r>
              <a:rPr lang="es-AR" dirty="0" smtClean="0"/>
              <a:t>Hacer </a:t>
            </a:r>
            <a:r>
              <a:rPr lang="es-AR" dirty="0"/>
              <a:t>un uso correcto y obligatorio de los equipos de protección </a:t>
            </a:r>
            <a:r>
              <a:rPr lang="es-AR" dirty="0" smtClean="0"/>
              <a:t>individual.</a:t>
            </a:r>
          </a:p>
          <a:p>
            <a:r>
              <a:rPr lang="es-AR" dirty="0" smtClean="0"/>
              <a:t>Uso obligatorio de arneses de seguridad.</a:t>
            </a:r>
          </a:p>
          <a:p>
            <a:r>
              <a:rPr lang="es-AR" dirty="0" smtClean="0"/>
              <a:t>Informar </a:t>
            </a:r>
            <a:r>
              <a:rPr lang="es-AR" dirty="0"/>
              <a:t>a los </a:t>
            </a:r>
            <a:r>
              <a:rPr lang="es-AR" dirty="0" smtClean="0"/>
              <a:t>trabajadores de </a:t>
            </a:r>
            <a:r>
              <a:rPr lang="es-AR" dirty="0"/>
              <a:t>todos los riesgos y de las medidas preventivas </a:t>
            </a:r>
            <a:r>
              <a:rPr lang="es-AR" dirty="0" smtClean="0"/>
              <a:t>utilizadas.</a:t>
            </a:r>
          </a:p>
          <a:p>
            <a:r>
              <a:rPr lang="es-AR" dirty="0" smtClean="0"/>
              <a:t>Correcto funcionamiento de </a:t>
            </a:r>
            <a:r>
              <a:rPr lang="es-AR" dirty="0"/>
              <a:t>los dispositivos de paro de emergencia de la marcha adelante de la </a:t>
            </a:r>
            <a:r>
              <a:rPr lang="es-AR" dirty="0" err="1" smtClean="0"/>
              <a:t>tuneladora</a:t>
            </a:r>
            <a:r>
              <a:rPr lang="es-AR" dirty="0" smtClean="0"/>
              <a:t>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956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ELEMENTOS DE PROTECCION PERSONAL</a:t>
            </a:r>
            <a:endParaRPr lang="es-AR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1" y="2205038"/>
            <a:ext cx="4794723" cy="3598863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Cascos completos (mascaras + cascos).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Sistema dependiente de respiración (Principal y Retorno)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Sistema independiente de respiración. </a:t>
            </a:r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Arnés de cuerpo completo, anclajes y conectores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Protección de odios (presión mas que ruidos)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/>
              <a:t>Calzado de protección antideslizante</a:t>
            </a:r>
            <a:endParaRPr lang="es-A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1" y="2205038"/>
            <a:ext cx="5429800" cy="36198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01" t="1659" r="565" b="1958"/>
          <a:stretch/>
        </p:blipFill>
        <p:spPr>
          <a:xfrm>
            <a:off x="4574171" y="2215539"/>
            <a:ext cx="5850935" cy="35988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34" y="2215539"/>
            <a:ext cx="2375544" cy="44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NORMATIVA</a:t>
            </a:r>
            <a:endParaRPr lang="es-AR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80322" y="4232170"/>
            <a:ext cx="9613860" cy="2397229"/>
          </a:xfrm>
        </p:spPr>
        <p:txBody>
          <a:bodyPr>
            <a:normAutofit fontScale="85000" lnSpcReduction="20000"/>
          </a:bodyPr>
          <a:lstStyle/>
          <a:p>
            <a:r>
              <a:rPr lang="es-AR" sz="2400" b="1" dirty="0">
                <a:solidFill>
                  <a:schemeClr val="bg1"/>
                </a:solidFill>
              </a:rPr>
              <a:t>Decreto 911/96.</a:t>
            </a:r>
            <a:r>
              <a:rPr lang="es-AR" sz="2400" dirty="0">
                <a:solidFill>
                  <a:schemeClr val="bg1"/>
                </a:solidFill>
              </a:rPr>
              <a:t>- HIGIENE Y SEGURIDAD EN EL TRABAJO. </a:t>
            </a:r>
          </a:p>
          <a:p>
            <a:r>
              <a:rPr lang="es-AR" sz="2400" dirty="0">
                <a:solidFill>
                  <a:schemeClr val="bg1"/>
                </a:solidFill>
              </a:rPr>
              <a:t>CAP. 7 - NORMAS HIGIÉNICO-AMBIENTALES EN OBRA</a:t>
            </a:r>
            <a:r>
              <a:rPr lang="es-AR" sz="2400" dirty="0" smtClean="0">
                <a:solidFill>
                  <a:schemeClr val="bg1"/>
                </a:solidFill>
              </a:rPr>
              <a:t>.</a:t>
            </a:r>
          </a:p>
          <a:p>
            <a:endParaRPr lang="es-AR" sz="12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s-AR" dirty="0">
                <a:solidFill>
                  <a:schemeClr val="bg1"/>
                </a:solidFill>
              </a:rPr>
              <a:t>ARTÍCULO 116. — </a:t>
            </a:r>
            <a:r>
              <a:rPr lang="es-AR" i="1" dirty="0"/>
              <a:t>En todos aquellos casos en que se efectúen trabajos en condiciones hiperbáricas (cajones de aire comprimido), se debe cumplir con lo establecido en los reglamentos dictados por la </a:t>
            </a:r>
            <a:r>
              <a:rPr lang="es-AR" i="1" dirty="0">
                <a:solidFill>
                  <a:schemeClr val="bg1"/>
                </a:solidFill>
              </a:rPr>
              <a:t>Prefectura Naval Argentina</a:t>
            </a:r>
            <a:r>
              <a:rPr lang="es-AR" i="1" dirty="0"/>
              <a:t>. Sin perjuicio de ello, dichos trabajos deberán ejecutarse bajo la supervisión del responsable de Higiene y Seguridad y de un médico capacitado con curso de especialización en Medicina Hiperbárica</a:t>
            </a:r>
            <a:r>
              <a:rPr lang="es-AR" i="1" dirty="0" smtClean="0"/>
              <a:t>.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9809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</a:pPr>
            <a:r>
              <a:rPr lang="es-AR" sz="4400" dirty="0"/>
              <a:t>ELEMENTOS A PRESIÓN</a:t>
            </a:r>
            <a:endParaRPr sz="4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DEFINICIÓN </a:t>
            </a:r>
            <a:endParaRPr/>
          </a:p>
        </p:txBody>
      </p:sp>
      <p:sp>
        <p:nvSpPr>
          <p:cNvPr id="215" name="Google Shape;215;p3"/>
          <p:cNvSpPr txBox="1">
            <a:spLocks noGrp="1"/>
          </p:cNvSpPr>
          <p:nvPr>
            <p:ph type="body" idx="1"/>
          </p:nvPr>
        </p:nvSpPr>
        <p:spPr>
          <a:xfrm>
            <a:off x="680321" y="3206885"/>
            <a:ext cx="9613861" cy="166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AR"/>
              <a:t>La Ley de higiene y seguridad en el trabajo  </a:t>
            </a:r>
            <a:r>
              <a:rPr lang="es-AR" b="1" u="sng"/>
              <a:t>N° 19.587</a:t>
            </a:r>
            <a:r>
              <a:rPr lang="es-AR"/>
              <a:t> define a un elemento sometido a presión interna como todo recipiente cerrado que pueda generar en su interior una presión mayor que la atmosférica. 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"/>
          <p:cNvSpPr txBox="1"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CLASIFICACIÓN DE LOS ELEMENTOS A PRESIÓN</a:t>
            </a:r>
            <a:endParaRPr/>
          </a:p>
        </p:txBody>
      </p:sp>
      <p:sp>
        <p:nvSpPr>
          <p:cNvPr id="221" name="Google Shape;221;p4"/>
          <p:cNvSpPr txBox="1"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AR"/>
              <a:t>Según su funcionamiento:</a:t>
            </a:r>
            <a:endParaRPr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2"/>
          </p:nvPr>
        </p:nvSpPr>
        <p:spPr>
          <a:xfrm>
            <a:off x="461639" y="3022672"/>
            <a:ext cx="3144098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A Presión con Fuego: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La presión del recipiente es producto del vapor generado por el calentamiento de un fluido y el generador de calor es interno. Ej.: Caldera</a:t>
            </a:r>
            <a:endParaRPr/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A Presión sin Fuego: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Los tanques de aire sometidos a presión, o de aire comprimido que se emplean en un ciclo ordinario de compresión de aire. Ej.: Compresor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223" name="Google Shape;223;p4"/>
          <p:cNvSpPr txBox="1">
            <a:spLocks noGrp="1"/>
          </p:cNvSpPr>
          <p:nvPr>
            <p:ph type="body" idx="3"/>
          </p:nvPr>
        </p:nvSpPr>
        <p:spPr>
          <a:xfrm>
            <a:off x="3945470" y="222146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AR"/>
              <a:t>Según su uso:</a:t>
            </a:r>
            <a:endParaRPr/>
          </a:p>
        </p:txBody>
      </p:sp>
      <p:sp>
        <p:nvSpPr>
          <p:cNvPr id="224" name="Google Shape;224;p4"/>
          <p:cNvSpPr txBox="1">
            <a:spLocks noGrp="1"/>
          </p:cNvSpPr>
          <p:nvPr>
            <p:ph type="body" idx="4"/>
          </p:nvPr>
        </p:nvSpPr>
        <p:spPr>
          <a:xfrm>
            <a:off x="3675624" y="3022671"/>
            <a:ext cx="3478644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Recipientes de proceso: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Ej: Los tanques de agua sometidos a presión que puedan ser utilizados para calentar agua por medio de vapor serpentinas de vapor. Compresor </a:t>
            </a:r>
            <a:endParaRPr/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Recipientes de almacenamiento: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Ej: Recipientes para cloro líquido. Garrafa. Recipientes de gases comprimidos, licuados y disueltos. Recipientes para líquidos refrigerantes.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225" name="Google Shape;225;p4"/>
          <p:cNvSpPr txBox="1">
            <a:spLocks noGrp="1"/>
          </p:cNvSpPr>
          <p:nvPr>
            <p:ph type="body" idx="5"/>
          </p:nvPr>
        </p:nvSpPr>
        <p:spPr>
          <a:xfrm>
            <a:off x="7223200" y="2250142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AR"/>
              <a:t>Según su forma:</a:t>
            </a:r>
            <a:endParaRPr/>
          </a:p>
        </p:txBody>
      </p:sp>
      <p:sp>
        <p:nvSpPr>
          <p:cNvPr id="226" name="Google Shape;226;p4"/>
          <p:cNvSpPr txBox="1">
            <a:spLocks noGrp="1"/>
          </p:cNvSpPr>
          <p:nvPr>
            <p:ph type="body" idx="6"/>
          </p:nvPr>
        </p:nvSpPr>
        <p:spPr>
          <a:xfrm>
            <a:off x="7401709" y="3022671"/>
            <a:ext cx="3242617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Cilíndricos:</a:t>
            </a:r>
            <a:r>
              <a:rPr lang="es-AR" sz="1600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Verticales  Ej: Garrafa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Horizontales Ej: Calderas industriales, compresor.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s-AR" sz="1600" u="sng">
                <a:solidFill>
                  <a:srgbClr val="000000"/>
                </a:solidFill>
              </a:rPr>
              <a:t>Esféricos: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s-AR"/>
              <a:t>Son más costosos y su construcción más compleja, pero su forma es más eficiente. Se utilizan para almacenar grandes volúmenes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"/>
          <p:cNvSpPr txBox="1">
            <a:spLocks noGrp="1"/>
          </p:cNvSpPr>
          <p:nvPr>
            <p:ph type="body" idx="1"/>
          </p:nvPr>
        </p:nvSpPr>
        <p:spPr>
          <a:xfrm>
            <a:off x="662564" y="4876619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s-AR"/>
              <a:t> Caldera industrial a vapor, la cual es un recipiente cilíndrico horizontal de proceso</a:t>
            </a:r>
            <a:endParaRPr/>
          </a:p>
        </p:txBody>
      </p:sp>
      <p:pic>
        <p:nvPicPr>
          <p:cNvPr id="232" name="Google Shape;232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6936" b="8086"/>
          <a:stretch/>
        </p:blipFill>
        <p:spPr>
          <a:xfrm>
            <a:off x="1260791" y="71405"/>
            <a:ext cx="9516700" cy="4420696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"/>
          <p:cNvSpPr txBox="1">
            <a:spLocks noGrp="1"/>
          </p:cNvSpPr>
          <p:nvPr>
            <p:ph type="body" idx="1"/>
          </p:nvPr>
        </p:nvSpPr>
        <p:spPr>
          <a:xfrm>
            <a:off x="662564" y="4876619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s-AR"/>
              <a:t>Recipientes esféricos de almacenamiento de grandes volúmenes</a:t>
            </a:r>
            <a:endParaRPr/>
          </a:p>
        </p:txBody>
      </p:sp>
      <p:pic>
        <p:nvPicPr>
          <p:cNvPr id="238" name="Google Shape;238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1474" t="11195" r="89" b="-653"/>
          <a:stretch/>
        </p:blipFill>
        <p:spPr>
          <a:xfrm>
            <a:off x="1585579" y="186431"/>
            <a:ext cx="6854690" cy="45364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NORMATIVA VIGENTE</a:t>
            </a:r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AR" u="sng"/>
              <a:t>Decreto reglamentario 351/79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/>
              <a:t>Capítulo 16 (Art. 138, 139, 140, 141, 142)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/>
              <a:t>Control de recipientes como calderas, hornos, calentadores y otros recipientes que puedan desarrollar presiones internas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AR" u="sng"/>
              <a:t>Código ASME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/>
              <a:t>Lineamientos básicos para el diseño, fabricación e inspección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/>
              <a:t>Elección de equipos con certificación ASME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DECRETO 351/79</a:t>
            </a:r>
            <a:endParaRPr/>
          </a:p>
        </p:txBody>
      </p:sp>
      <p:sp>
        <p:nvSpPr>
          <p:cNvPr id="250" name="Google Shape;250;p8"/>
          <p:cNvSpPr txBox="1">
            <a:spLocks noGrp="1"/>
          </p:cNvSpPr>
          <p:nvPr>
            <p:ph type="body" idx="1"/>
          </p:nvPr>
        </p:nvSpPr>
        <p:spPr>
          <a:xfrm>
            <a:off x="680321" y="2054255"/>
            <a:ext cx="9613800" cy="43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es-AR" sz="2220" u="sng" dirty="0">
                <a:solidFill>
                  <a:srgbClr val="000000"/>
                </a:solidFill>
              </a:rPr>
              <a:t>Art. 138:</a:t>
            </a:r>
            <a:endParaRPr dirty="0">
              <a:solidFill>
                <a:srgbClr val="000000"/>
              </a:solidFill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Fijar instrucciones de operación detalladas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Esquemas con dispositivos de seguridad visibles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Operarios capacitados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Detalle de operaciones riesgosas o prohibidas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Disposiciones especiales del constructor del aparato</a:t>
            </a:r>
            <a:endParaRPr dirty="0"/>
          </a:p>
          <a:p>
            <a:pPr marL="228600" lvl="0" indent="-22860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es-AR" sz="2220" u="sng" dirty="0">
                <a:solidFill>
                  <a:srgbClr val="000000"/>
                </a:solidFill>
              </a:rPr>
              <a:t>Art. 139:</a:t>
            </a:r>
            <a:r>
              <a:rPr lang="es-AR" sz="2220" dirty="0">
                <a:solidFill>
                  <a:srgbClr val="000000"/>
                </a:solidFill>
              </a:rPr>
              <a:t> </a:t>
            </a:r>
            <a:r>
              <a:rPr lang="es-AR" sz="2020" dirty="0"/>
              <a:t>Consideraciones en aparatos que aumenten la temperatura ambiente (Hogares, hornos, calderas, calentadores)</a:t>
            </a:r>
            <a:endParaRPr sz="2200"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Protección de los trabajadores frente al calor excesivo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Revestimientos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Espacio libre de circulación y alrededores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Prohibición de almacén de materiales combustibles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Disminución de riesgo caídas dentro de los recipientes abiertos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Borde libre a 0,90 m por encima de plataforma de trabajo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Protección con barandas</a:t>
            </a:r>
            <a:endParaRPr dirty="0"/>
          </a:p>
          <a:p>
            <a:pPr marL="22860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DECRETO 351/79</a:t>
            </a:r>
            <a:endParaRPr/>
          </a:p>
        </p:txBody>
      </p:sp>
      <p:sp>
        <p:nvSpPr>
          <p:cNvPr id="256" name="Google Shape;256;p9"/>
          <p:cNvSpPr txBox="1">
            <a:spLocks noGrp="1"/>
          </p:cNvSpPr>
          <p:nvPr>
            <p:ph type="body" idx="1"/>
          </p:nvPr>
        </p:nvSpPr>
        <p:spPr>
          <a:xfrm>
            <a:off x="211402" y="2009925"/>
            <a:ext cx="9613800" cy="4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85800" lvl="1" indent="-25526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es-AR" sz="2220" u="sng" dirty="0">
                <a:solidFill>
                  <a:srgbClr val="000000"/>
                </a:solidFill>
              </a:rPr>
              <a:t>Art. 140:</a:t>
            </a:r>
            <a:r>
              <a:rPr lang="es-AR" sz="2220" dirty="0">
                <a:solidFill>
                  <a:srgbClr val="000000"/>
                </a:solidFill>
              </a:rPr>
              <a:t> </a:t>
            </a:r>
            <a:r>
              <a:rPr lang="es-AR" sz="2220" dirty="0"/>
              <a:t>Dispositivos de seguridad en calderas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Dispositivos que cortan el suministro de combustible</a:t>
            </a:r>
            <a:endParaRPr dirty="0"/>
          </a:p>
          <a:p>
            <a:pPr marL="1143000" lvl="2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Char char="•"/>
            </a:pPr>
            <a:r>
              <a:rPr lang="es-AR" sz="1665" dirty="0"/>
              <a:t>Calderas de vapor: </a:t>
            </a:r>
            <a:r>
              <a:rPr lang="es-AR" sz="1665" dirty="0" err="1">
                <a:solidFill>
                  <a:srgbClr val="000000"/>
                </a:solidFill>
              </a:rPr>
              <a:t>Presostato</a:t>
            </a:r>
            <a:r>
              <a:rPr lang="es-AR" sz="1665" dirty="0"/>
              <a:t> (control de presión)</a:t>
            </a:r>
            <a:endParaRPr dirty="0"/>
          </a:p>
          <a:p>
            <a:pPr marL="1143000" lvl="2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Char char="•"/>
            </a:pPr>
            <a:r>
              <a:rPr lang="es-AR" sz="1665" dirty="0"/>
              <a:t>Calderas de agua caliente: </a:t>
            </a:r>
            <a:r>
              <a:rPr lang="es-AR" sz="1665" dirty="0" err="1">
                <a:solidFill>
                  <a:srgbClr val="000000"/>
                </a:solidFill>
              </a:rPr>
              <a:t>Acuastato</a:t>
            </a:r>
            <a:r>
              <a:rPr lang="es-AR" sz="1665" dirty="0"/>
              <a:t> (control de temperatura)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>
                <a:solidFill>
                  <a:srgbClr val="000000"/>
                </a:solidFill>
              </a:rPr>
              <a:t>Válvulas de seguridad</a:t>
            </a:r>
            <a:endParaRPr dirty="0">
              <a:solidFill>
                <a:srgbClr val="000000"/>
              </a:solidFill>
            </a:endParaRPr>
          </a:p>
          <a:p>
            <a:pPr marL="1143000" lvl="2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Char char="•"/>
            </a:pPr>
            <a:r>
              <a:rPr lang="es-AR" sz="1665" dirty="0"/>
              <a:t>Evita presiones excesivas por mal funcionamiento de </a:t>
            </a:r>
            <a:r>
              <a:rPr lang="es-AR" sz="1665" dirty="0" err="1"/>
              <a:t>presostato</a:t>
            </a:r>
            <a:r>
              <a:rPr lang="es-AR" sz="1665" dirty="0"/>
              <a:t> o </a:t>
            </a:r>
            <a:r>
              <a:rPr lang="es-AR" sz="1665" dirty="0" err="1"/>
              <a:t>acuastato</a:t>
            </a:r>
            <a:endParaRPr sz="1665"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Si el combustible es gas natural o envasado, se deben colocar </a:t>
            </a:r>
            <a:r>
              <a:rPr lang="es-AR" sz="1850" dirty="0">
                <a:solidFill>
                  <a:srgbClr val="000000"/>
                </a:solidFill>
              </a:rPr>
              <a:t>válvulas solenoides</a:t>
            </a:r>
            <a:r>
              <a:rPr lang="es-AR" sz="1850" dirty="0"/>
              <a:t> para que corten el suministro de gas.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Si la combustión en el quemador se hace mediante un piloto, este deberá tener una </a:t>
            </a:r>
            <a:r>
              <a:rPr lang="es-AR" sz="1850" dirty="0" err="1">
                <a:solidFill>
                  <a:srgbClr val="000000"/>
                </a:solidFill>
              </a:rPr>
              <a:t>termocupla</a:t>
            </a:r>
            <a:r>
              <a:rPr lang="es-AR" sz="1850" dirty="0"/>
              <a:t>.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Se colocarán </a:t>
            </a:r>
            <a:r>
              <a:rPr lang="es-AR" sz="1850" dirty="0">
                <a:solidFill>
                  <a:srgbClr val="000000"/>
                </a:solidFill>
              </a:rPr>
              <a:t>reguladores de tiro</a:t>
            </a:r>
            <a:r>
              <a:rPr lang="es-AR" sz="1850" dirty="0">
                <a:solidFill>
                  <a:schemeClr val="accent2"/>
                </a:solidFill>
              </a:rPr>
              <a:t> </a:t>
            </a:r>
            <a:r>
              <a:rPr lang="es-AR" sz="1850" dirty="0"/>
              <a:t>que impidan el retroceso de llamas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Debe contar con al menos una </a:t>
            </a:r>
            <a:r>
              <a:rPr lang="es-AR" sz="1850" dirty="0">
                <a:solidFill>
                  <a:srgbClr val="000000"/>
                </a:solidFill>
              </a:rPr>
              <a:t>válvula de seguridad</a:t>
            </a:r>
            <a:r>
              <a:rPr lang="es-AR" sz="1850" dirty="0">
                <a:solidFill>
                  <a:schemeClr val="accent2"/>
                </a:solidFill>
              </a:rPr>
              <a:t> </a:t>
            </a:r>
            <a:r>
              <a:rPr lang="es-AR" sz="1850" dirty="0"/>
              <a:t>calculada técnicamente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Control e inspección al menos una vez al año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50"/>
              <a:buChar char="•"/>
            </a:pPr>
            <a:r>
              <a:rPr lang="es-AR" sz="1850" dirty="0"/>
              <a:t>Efectuar controles de funcionamiento periódico</a:t>
            </a:r>
            <a:endParaRPr dirty="0"/>
          </a:p>
          <a:p>
            <a:pPr marL="685800" lvl="1" indent="-111125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1143000" lvl="2" indent="-122872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1143000" lvl="2" indent="-122872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1143000" lvl="2" indent="-122872" algn="just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DECRETO 351/79</a:t>
            </a:r>
            <a:endParaRPr/>
          </a:p>
        </p:txBody>
      </p:sp>
      <p:sp>
        <p:nvSpPr>
          <p:cNvPr id="262" name="Google Shape;262;p10"/>
          <p:cNvSpPr txBox="1">
            <a:spLocks noGrp="1"/>
          </p:cNvSpPr>
          <p:nvPr>
            <p:ph type="body" idx="1"/>
          </p:nvPr>
        </p:nvSpPr>
        <p:spPr>
          <a:xfrm>
            <a:off x="680321" y="2246050"/>
            <a:ext cx="9613861" cy="416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Char char="•"/>
            </a:pPr>
            <a:r>
              <a:rPr lang="es-AR" u="sng" dirty="0">
                <a:solidFill>
                  <a:srgbClr val="000000"/>
                </a:solidFill>
              </a:rPr>
              <a:t>Art. 141:</a:t>
            </a:r>
            <a:r>
              <a:rPr lang="es-AR" dirty="0">
                <a:solidFill>
                  <a:srgbClr val="000000"/>
                </a:solidFill>
              </a:rPr>
              <a:t> </a:t>
            </a:r>
            <a:r>
              <a:rPr lang="es-AR" dirty="0"/>
              <a:t>Dispositivos que deben poseer otros aparatos que puedan desarrollar presión interna y que no se hayan mencionado en los artículos precedentes.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 dirty="0"/>
              <a:t>Válvulas de seguridad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 dirty="0" err="1"/>
              <a:t>Presostatos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s-AR" dirty="0"/>
              <a:t>Elementos equivalentes, que cumplan con las funciones mencionadas en los apartados precedentes.</a:t>
            </a:r>
            <a:endParaRPr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  <a:p>
            <a:pPr marL="1143000" lvl="2" indent="-1143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  <a:p>
            <a:pPr marL="1143000" lvl="2" indent="-1143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  <a:p>
            <a:pPr marL="1143000" lvl="2" indent="-1143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DECRETO 351/79</a:t>
            </a:r>
            <a:endParaRPr/>
          </a:p>
        </p:txBody>
      </p:sp>
      <p:sp>
        <p:nvSpPr>
          <p:cNvPr id="268" name="Google Shape;268;p11"/>
          <p:cNvSpPr txBox="1">
            <a:spLocks noGrp="1"/>
          </p:cNvSpPr>
          <p:nvPr>
            <p:ph type="body" idx="1"/>
          </p:nvPr>
        </p:nvSpPr>
        <p:spPr>
          <a:xfrm>
            <a:off x="457586" y="2104981"/>
            <a:ext cx="9613800" cy="4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6957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Char char="•"/>
            </a:pPr>
            <a:r>
              <a:rPr lang="es-AR" sz="2220" u="sng" dirty="0">
                <a:solidFill>
                  <a:srgbClr val="000000"/>
                </a:solidFill>
              </a:rPr>
              <a:t>Art. 142:</a:t>
            </a:r>
            <a:r>
              <a:rPr lang="es-AR" sz="2220" dirty="0">
                <a:solidFill>
                  <a:srgbClr val="000000"/>
                </a:solidFill>
              </a:rPr>
              <a:t> </a:t>
            </a:r>
            <a:endParaRPr dirty="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r>
              <a:rPr lang="es-AR" sz="2220" dirty="0"/>
              <a:t>Consideraciones de </a:t>
            </a:r>
            <a:r>
              <a:rPr lang="es-AR" sz="2220" dirty="0">
                <a:solidFill>
                  <a:srgbClr val="000000"/>
                </a:solidFill>
              </a:rPr>
              <a:t>recipientes</a:t>
            </a:r>
            <a:r>
              <a:rPr lang="es-AR" sz="2220" dirty="0"/>
              <a:t> de gas licuado a presión (tubos, cilindros, tambores).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Evitar almacenamiento excesivo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Asegurarlos contra caídas y choques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Provistos de capuchón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Equipo de transporte adecuado (carretillas y elevadores)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r>
              <a:rPr lang="es-AR" sz="2220" dirty="0"/>
              <a:t>Consideraciones de </a:t>
            </a:r>
            <a:r>
              <a:rPr lang="es-AR" sz="2220" dirty="0">
                <a:solidFill>
                  <a:srgbClr val="000000"/>
                </a:solidFill>
              </a:rPr>
              <a:t>depósitos</a:t>
            </a:r>
            <a:r>
              <a:rPr lang="es-AR" sz="2220" dirty="0"/>
              <a:t> de gas licuado a presión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Paredes ignífugas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Lejos de fuentes de calor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Prescripciones para sustancias inflamables o explosivas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Cartel peligro de explosión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Techado</a:t>
            </a:r>
            <a:endParaRPr dirty="0"/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Char char="•"/>
            </a:pPr>
            <a:r>
              <a:rPr lang="es-AR" sz="1850" dirty="0"/>
              <a:t>Protección del sol y humedad intensa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  <a:p>
            <a:pPr marL="457200" lvl="1" indent="0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685800" lvl="1" indent="-111125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457200" lvl="1" indent="0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1143000" lvl="2" indent="-122872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1143000" lvl="2" indent="-122872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1143000" lvl="2" indent="-122872" algn="just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65"/>
              <a:buNone/>
            </a:pPr>
            <a:endParaRPr sz="1665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881240-8520-4121-BB23-05DA44EB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TRABAJOS EN AMBIENTES HIPERBÁRICOS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F821A1B-D2EB-494F-9CA8-0BE688D96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506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Tipos de trabajos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/>
              <a:t>Inmersiones (Buceo) </a:t>
            </a:r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– Ambiente subacuático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/>
              <a:t>Cajones herméticos </a:t>
            </a:r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– Ambiente presurizado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dirty="0"/>
              <a:t>Trabajos en túneles </a:t>
            </a:r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– Ambiente presurizado</a:t>
            </a:r>
          </a:p>
          <a:p>
            <a:pPr marL="457200" lvl="1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Algunas actividades</a:t>
            </a:r>
          </a:p>
          <a:p>
            <a:pPr lvl="1"/>
            <a:r>
              <a:rPr lang="es-ES" dirty="0"/>
              <a:t>Mantenimiento y construcción de puentes</a:t>
            </a:r>
          </a:p>
          <a:p>
            <a:pPr lvl="1"/>
            <a:r>
              <a:rPr lang="es-ES" dirty="0"/>
              <a:t>Trabajo en dársenas</a:t>
            </a:r>
          </a:p>
          <a:p>
            <a:pPr lvl="1"/>
            <a:r>
              <a:rPr lang="es-ES" dirty="0"/>
              <a:t>Trabajo en defensa de orillas marítimas y fluviales</a:t>
            </a:r>
          </a:p>
          <a:p>
            <a:pPr lvl="1"/>
            <a:r>
              <a:rPr lang="es-ES" dirty="0"/>
              <a:t>Túneles subfluviales o terrestres</a:t>
            </a:r>
          </a:p>
          <a:p>
            <a:pPr lvl="1"/>
            <a:r>
              <a:rPr lang="es-ES" dirty="0"/>
              <a:t>Reparaciones en presas</a:t>
            </a:r>
          </a:p>
          <a:p>
            <a:endParaRPr lang="es-ES" dirty="0"/>
          </a:p>
          <a:p>
            <a:endParaRPr lang="es-ES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49724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s-AR"/>
              <a:t>MATERIALES (Código ASME)</a:t>
            </a:r>
            <a:endParaRPr/>
          </a:p>
        </p:txBody>
      </p:sp>
      <p:grpSp>
        <p:nvGrpSpPr>
          <p:cNvPr id="274" name="Google Shape;274;p12"/>
          <p:cNvGrpSpPr/>
          <p:nvPr/>
        </p:nvGrpSpPr>
        <p:grpSpPr>
          <a:xfrm>
            <a:off x="1293072" y="2208799"/>
            <a:ext cx="9605852" cy="1406152"/>
            <a:chOff x="4023" y="308978"/>
            <a:chExt cx="9605852" cy="1406152"/>
          </a:xfrm>
        </p:grpSpPr>
        <p:sp>
          <p:nvSpPr>
            <p:cNvPr id="275" name="Google Shape;275;p12"/>
            <p:cNvSpPr/>
            <p:nvPr/>
          </p:nvSpPr>
          <p:spPr>
            <a:xfrm>
              <a:off x="4806950" y="746483"/>
              <a:ext cx="3736157" cy="378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6" name="Google Shape;276;p12"/>
            <p:cNvSpPr/>
            <p:nvPr/>
          </p:nvSpPr>
          <p:spPr>
            <a:xfrm>
              <a:off x="4806950" y="746483"/>
              <a:ext cx="1129506" cy="378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7" name="Google Shape;277;p12"/>
            <p:cNvSpPr/>
            <p:nvPr/>
          </p:nvSpPr>
          <p:spPr>
            <a:xfrm>
              <a:off x="3421548" y="746483"/>
              <a:ext cx="1385401" cy="378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8" name="Google Shape;278;p12"/>
            <p:cNvSpPr/>
            <p:nvPr/>
          </p:nvSpPr>
          <p:spPr>
            <a:xfrm>
              <a:off x="1000557" y="746483"/>
              <a:ext cx="3806392" cy="378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9" name="Google Shape;279;p12"/>
            <p:cNvSpPr/>
            <p:nvPr/>
          </p:nvSpPr>
          <p:spPr>
            <a:xfrm>
              <a:off x="1342584" y="308978"/>
              <a:ext cx="6928731" cy="43750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2"/>
            <p:cNvSpPr txBox="1"/>
            <p:nvPr/>
          </p:nvSpPr>
          <p:spPr>
            <a:xfrm>
              <a:off x="1342584" y="308978"/>
              <a:ext cx="6928731" cy="437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Trebuchet MS"/>
                <a:buNone/>
              </a:pPr>
              <a:r>
                <a:rPr lang="es-AR" sz="30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Condiciones generales de los materiales</a:t>
              </a:r>
              <a:endPara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4023" y="1125400"/>
              <a:ext cx="1993067" cy="421509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2"/>
            <p:cNvSpPr txBox="1"/>
            <p:nvPr/>
          </p:nvSpPr>
          <p:spPr>
            <a:xfrm>
              <a:off x="4023" y="1125400"/>
              <a:ext cx="1993067" cy="421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Soldabilidad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2376008" y="1125400"/>
              <a:ext cx="2091080" cy="589730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2"/>
            <p:cNvSpPr txBox="1"/>
            <p:nvPr/>
          </p:nvSpPr>
          <p:spPr>
            <a:xfrm>
              <a:off x="2376008" y="1125400"/>
              <a:ext cx="2091080" cy="589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Resistencia mecánica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4810748" y="1125400"/>
              <a:ext cx="2251416" cy="44368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2"/>
            <p:cNvSpPr txBox="1"/>
            <p:nvPr/>
          </p:nvSpPr>
          <p:spPr>
            <a:xfrm>
              <a:off x="4810748" y="1125400"/>
              <a:ext cx="2251416" cy="44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Dilatación térmica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7476338" y="1125400"/>
              <a:ext cx="2133537" cy="589730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2"/>
            <p:cNvSpPr txBox="1"/>
            <p:nvPr/>
          </p:nvSpPr>
          <p:spPr>
            <a:xfrm>
              <a:off x="7476338" y="1125400"/>
              <a:ext cx="2133537" cy="589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Resistencia a la corrosión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289" name="Google Shape;289;p12"/>
          <p:cNvGrpSpPr/>
          <p:nvPr/>
        </p:nvGrpSpPr>
        <p:grpSpPr>
          <a:xfrm>
            <a:off x="1749066" y="3969583"/>
            <a:ext cx="8657618" cy="2604591"/>
            <a:chOff x="3618" y="112235"/>
            <a:chExt cx="8657618" cy="2604591"/>
          </a:xfrm>
        </p:grpSpPr>
        <p:sp>
          <p:nvSpPr>
            <p:cNvPr id="290" name="Google Shape;290;p12"/>
            <p:cNvSpPr/>
            <p:nvPr/>
          </p:nvSpPr>
          <p:spPr>
            <a:xfrm>
              <a:off x="6670083" y="1339357"/>
              <a:ext cx="91440" cy="42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  <a:lnTo>
                    <a:pt x="93629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1" name="Google Shape;291;p12"/>
            <p:cNvSpPr/>
            <p:nvPr/>
          </p:nvSpPr>
          <p:spPr>
            <a:xfrm>
              <a:off x="4104602" y="549975"/>
              <a:ext cx="3372753" cy="2528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192"/>
                  </a:lnTo>
                  <a:lnTo>
                    <a:pt x="120000" y="60192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2" name="Google Shape;292;p12"/>
            <p:cNvSpPr/>
            <p:nvPr/>
          </p:nvSpPr>
          <p:spPr>
            <a:xfrm>
              <a:off x="4645719" y="1257916"/>
              <a:ext cx="106672" cy="45607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3" name="Google Shape;293;p12"/>
            <p:cNvSpPr/>
            <p:nvPr/>
          </p:nvSpPr>
          <p:spPr>
            <a:xfrm>
              <a:off x="4104602" y="549975"/>
              <a:ext cx="1147460" cy="2520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4" name="Google Shape;294;p12"/>
            <p:cNvSpPr/>
            <p:nvPr/>
          </p:nvSpPr>
          <p:spPr>
            <a:xfrm>
              <a:off x="2206098" y="1367425"/>
              <a:ext cx="247009" cy="111942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5" name="Google Shape;295;p12"/>
            <p:cNvSpPr/>
            <p:nvPr/>
          </p:nvSpPr>
          <p:spPr>
            <a:xfrm>
              <a:off x="2206098" y="1367425"/>
              <a:ext cx="247009" cy="50458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6" name="Google Shape;296;p12"/>
            <p:cNvSpPr/>
            <p:nvPr/>
          </p:nvSpPr>
          <p:spPr>
            <a:xfrm>
              <a:off x="2921024" y="549975"/>
              <a:ext cx="1183578" cy="2520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7" name="Google Shape;297;p12"/>
            <p:cNvSpPr/>
            <p:nvPr/>
          </p:nvSpPr>
          <p:spPr>
            <a:xfrm>
              <a:off x="180788" y="1319554"/>
              <a:ext cx="244667" cy="45607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3B9C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8" name="Google Shape;298;p12"/>
            <p:cNvSpPr/>
            <p:nvPr/>
          </p:nvSpPr>
          <p:spPr>
            <a:xfrm>
              <a:off x="889469" y="549975"/>
              <a:ext cx="3215133" cy="25204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2AA1B7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9" name="Google Shape;299;p12"/>
            <p:cNvSpPr/>
            <p:nvPr/>
          </p:nvSpPr>
          <p:spPr>
            <a:xfrm>
              <a:off x="1372871" y="112235"/>
              <a:ext cx="5463461" cy="437740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2"/>
            <p:cNvSpPr txBox="1"/>
            <p:nvPr/>
          </p:nvSpPr>
          <p:spPr>
            <a:xfrm>
              <a:off x="1372871" y="112235"/>
              <a:ext cx="5463461" cy="437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s-AR" sz="21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Materiales más utilizados</a:t>
              </a:r>
              <a:endParaRPr sz="21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>
              <a:off x="3618" y="802022"/>
              <a:ext cx="1771700" cy="517531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2"/>
            <p:cNvSpPr txBox="1"/>
            <p:nvPr/>
          </p:nvSpPr>
          <p:spPr>
            <a:xfrm>
              <a:off x="3618" y="802022"/>
              <a:ext cx="1771700" cy="517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Aceros al carbón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3" name="Google Shape;303;p12"/>
            <p:cNvSpPr/>
            <p:nvPr/>
          </p:nvSpPr>
          <p:spPr>
            <a:xfrm>
              <a:off x="425455" y="1545658"/>
              <a:ext cx="1200225" cy="45994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2"/>
            <p:cNvSpPr txBox="1"/>
            <p:nvPr/>
          </p:nvSpPr>
          <p:spPr>
            <a:xfrm>
              <a:off x="425455" y="1545658"/>
              <a:ext cx="1200225" cy="459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Comunes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2027366" y="802022"/>
              <a:ext cx="1787315" cy="565402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2"/>
            <p:cNvSpPr txBox="1"/>
            <p:nvPr/>
          </p:nvSpPr>
          <p:spPr>
            <a:xfrm>
              <a:off x="2027366" y="802022"/>
              <a:ext cx="1787315" cy="565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Aceros baja aleación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2453107" y="1593529"/>
              <a:ext cx="2047236" cy="556952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2"/>
            <p:cNvSpPr txBox="1"/>
            <p:nvPr/>
          </p:nvSpPr>
          <p:spPr>
            <a:xfrm>
              <a:off x="2453107" y="1593529"/>
              <a:ext cx="2047236" cy="556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Mayores temperaturas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2453107" y="2256882"/>
              <a:ext cx="1855080" cy="45994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2"/>
            <p:cNvSpPr txBox="1"/>
            <p:nvPr/>
          </p:nvSpPr>
          <p:spPr>
            <a:xfrm>
              <a:off x="2453107" y="2256882"/>
              <a:ext cx="1855080" cy="459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Mayor resistencia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4494132" y="802022"/>
              <a:ext cx="1515860" cy="455893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2"/>
            <p:cNvSpPr txBox="1"/>
            <p:nvPr/>
          </p:nvSpPr>
          <p:spPr>
            <a:xfrm>
              <a:off x="4494132" y="802022"/>
              <a:ext cx="1515860" cy="455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Alta aleación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4752391" y="1484020"/>
              <a:ext cx="1752149" cy="45994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2"/>
            <p:cNvSpPr txBox="1"/>
            <p:nvPr/>
          </p:nvSpPr>
          <p:spPr>
            <a:xfrm>
              <a:off x="4752391" y="1484020"/>
              <a:ext cx="1752149" cy="459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Acero inoxidable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6525415" y="802833"/>
              <a:ext cx="1903881" cy="536524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2"/>
            <p:cNvSpPr txBox="1"/>
            <p:nvPr/>
          </p:nvSpPr>
          <p:spPr>
            <a:xfrm>
              <a:off x="6525415" y="802833"/>
              <a:ext cx="1903881" cy="536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s-AR" sz="18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Materiales no ferrosos</a:t>
              </a:r>
              <a:endPara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6741428" y="1511176"/>
              <a:ext cx="1919808" cy="496965"/>
            </a:xfrm>
            <a:prstGeom prst="rect">
              <a:avLst/>
            </a:prstGeom>
            <a:solidFill>
              <a:srgbClr val="37CCE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 txBox="1"/>
            <p:nvPr/>
          </p:nvSpPr>
          <p:spPr>
            <a:xfrm>
              <a:off x="6741428" y="1511176"/>
              <a:ext cx="1919808" cy="496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lang="es-AR" sz="17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Resistencia a la corrosión</a:t>
              </a:r>
              <a:endParaRPr sz="1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8e15e2f06_0_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CONDICIONES GENERALES DE SEGURIDAD</a:t>
            </a:r>
            <a:endParaRPr/>
          </a:p>
        </p:txBody>
      </p:sp>
      <p:sp>
        <p:nvSpPr>
          <p:cNvPr id="324" name="Google Shape;324;g98e15e2f06_0_0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FFFFFF"/>
                </a:solidFill>
              </a:rPr>
              <a:t>Es necesario adoptar una serie de medidas que nos garanticen un funcionamiento seguro. Estas se describen en: </a:t>
            </a:r>
            <a:endParaRPr sz="2200">
              <a:solidFill>
                <a:srgbClr val="FFFFFF"/>
              </a:solidFill>
            </a:endParaRPr>
          </a:p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91440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es-AR" sz="2200">
                <a:solidFill>
                  <a:srgbClr val="FFFFFF"/>
                </a:solidFill>
              </a:rPr>
              <a:t>Una </a:t>
            </a:r>
            <a:r>
              <a:rPr lang="es-AR" sz="2200" u="sng">
                <a:solidFill>
                  <a:srgbClr val="FFFFFF"/>
                </a:solidFill>
              </a:rPr>
              <a:t>primera etapa</a:t>
            </a:r>
            <a:r>
              <a:rPr lang="es-AR" sz="2200">
                <a:solidFill>
                  <a:srgbClr val="FFFFFF"/>
                </a:solidFill>
              </a:rPr>
              <a:t>, la de </a:t>
            </a:r>
            <a:r>
              <a:rPr lang="es-AR" sz="2200" b="1">
                <a:solidFill>
                  <a:srgbClr val="FFFFFF"/>
                </a:solidFill>
              </a:rPr>
              <a:t>diseño del aparato</a:t>
            </a:r>
            <a:r>
              <a:rPr lang="es-AR" sz="2200">
                <a:solidFill>
                  <a:srgbClr val="FFFFFF"/>
                </a:solidFill>
              </a:rPr>
              <a:t>, a través del </a:t>
            </a:r>
            <a:r>
              <a:rPr lang="es-AR" sz="2200" u="sng">
                <a:solidFill>
                  <a:srgbClr val="FFFFFF"/>
                </a:solidFill>
              </a:rPr>
              <a:t>proyecto técnico</a:t>
            </a:r>
            <a:r>
              <a:rPr lang="es-AR" sz="2200">
                <a:solidFill>
                  <a:srgbClr val="FFFFFF"/>
                </a:solidFill>
              </a:rPr>
              <a:t> se recogen las características principales del aparato:</a:t>
            </a:r>
            <a:endParaRPr sz="22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Función a la que se destina el aparato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Elementos de seguridad, regulación y control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Soldadura y homologación de soldadores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Controles de calidad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98e15e2f06_0_5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/>
              <a:t>CONDICIONES GENERALES DE SEGURIDAD</a:t>
            </a:r>
            <a:endParaRPr/>
          </a:p>
        </p:txBody>
      </p:sp>
      <p:sp>
        <p:nvSpPr>
          <p:cNvPr id="330" name="Google Shape;330;g98e15e2f06_0_5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es-AR" sz="2200">
                <a:solidFill>
                  <a:srgbClr val="FFFFFF"/>
                </a:solidFill>
              </a:rPr>
              <a:t>Una </a:t>
            </a:r>
            <a:r>
              <a:rPr lang="es-AR" sz="2200" u="sng">
                <a:solidFill>
                  <a:srgbClr val="FFFFFF"/>
                </a:solidFill>
              </a:rPr>
              <a:t>segunda etapa</a:t>
            </a:r>
            <a:r>
              <a:rPr lang="es-AR" sz="2200">
                <a:solidFill>
                  <a:srgbClr val="FFFFFF"/>
                </a:solidFill>
              </a:rPr>
              <a:t>, la de </a:t>
            </a:r>
            <a:r>
              <a:rPr lang="es-AR" sz="2200" u="sng">
                <a:solidFill>
                  <a:srgbClr val="FFFFFF"/>
                </a:solidFill>
              </a:rPr>
              <a:t>construcción del equipo</a:t>
            </a:r>
            <a:r>
              <a:rPr lang="es-AR" sz="2200">
                <a:solidFill>
                  <a:srgbClr val="FFFFFF"/>
                </a:solidFill>
              </a:rPr>
              <a:t>, que garantiza la seguridad del equipo mediante un estricto control de calidad.</a:t>
            </a:r>
            <a:endParaRPr sz="22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Preparación del material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 b="1" u="sng">
                <a:solidFill>
                  <a:srgbClr val="FFFFFF"/>
                </a:solidFill>
              </a:rPr>
              <a:t>Soldadura</a:t>
            </a:r>
            <a:endParaRPr sz="1800" b="1" u="sng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>
                <a:solidFill>
                  <a:srgbClr val="FFFFFF"/>
                </a:solidFill>
              </a:rPr>
              <a:t>Mecanizado y montaje</a:t>
            </a:r>
            <a:endParaRPr sz="1800">
              <a:solidFill>
                <a:srgbClr val="FFFFFF"/>
              </a:solidFill>
            </a:endParaRPr>
          </a:p>
          <a:p>
            <a:pPr marL="1828800" lvl="1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lphaLcPeriod"/>
            </a:pPr>
            <a:r>
              <a:rPr lang="es-AR" sz="1800" b="1" u="sng">
                <a:solidFill>
                  <a:srgbClr val="FFFFFF"/>
                </a:solidFill>
              </a:rPr>
              <a:t>Prueba Hidráulica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8e15e2f06_0_1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SOLDADURA</a:t>
            </a:r>
            <a:endParaRPr/>
          </a:p>
        </p:txBody>
      </p:sp>
      <p:sp>
        <p:nvSpPr>
          <p:cNvPr id="336" name="Google Shape;336;g98e15e2f06_0_10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Se deben realizar una serie de controles para determinar la correcta ejecución de la soldadura.</a:t>
            </a:r>
            <a:endParaRPr sz="2200"/>
          </a:p>
          <a:p>
            <a:pPr marL="914400" lvl="0" indent="-342900" algn="just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Determinar la existencia o no de defectos superficiales</a:t>
            </a:r>
            <a:endParaRPr sz="1800"/>
          </a:p>
          <a:p>
            <a:pPr marL="9144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Examen para averiguar defectos internos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37" name="Google Shape;337;g98e15e2f06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725" y="3931300"/>
            <a:ext cx="4905375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8e15e2f06_0_17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00" cy="109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/>
              <a:t>Recipientes en proceso de construcción y sus correspondientes soldaduras realizadas en el taller.</a:t>
            </a:r>
            <a:endParaRPr/>
          </a:p>
        </p:txBody>
      </p:sp>
      <p:pic>
        <p:nvPicPr>
          <p:cNvPr id="343" name="Google Shape;343;g98e15e2f06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800" y="292375"/>
            <a:ext cx="7949475" cy="41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8e15e2f06_0_28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PRUEBA HIDRAÚLICA</a:t>
            </a:r>
            <a:endParaRPr/>
          </a:p>
        </p:txBody>
      </p:sp>
      <p:sp>
        <p:nvSpPr>
          <p:cNvPr id="349" name="Google Shape;349;g98e15e2f06_0_28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Se someten a pruebas hidráulicas como parte del control de calidad para comprobar la resistencia del equipo. </a:t>
            </a:r>
            <a:endParaRPr sz="22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La prueba consiste en llenar el recipiente con agua y elevar la presión 1,5 veces la presión de trabajo y manteniendo la misma durante 30 minutos. En ese tiempo, se verifica que no se presenten pérdidas ni deformaciones o variaciones en el registro de presión.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8e15e2f06_0_3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ELEMENTOS DE CONTROL Y SEGURIDAD</a:t>
            </a:r>
            <a:endParaRPr/>
          </a:p>
        </p:txBody>
      </p:sp>
      <p:sp>
        <p:nvSpPr>
          <p:cNvPr id="355" name="Google Shape;355;g98e15e2f06_0_33"/>
          <p:cNvSpPr txBox="1">
            <a:spLocks noGrp="1"/>
          </p:cNvSpPr>
          <p:nvPr>
            <p:ph type="body" idx="1"/>
          </p:nvPr>
        </p:nvSpPr>
        <p:spPr>
          <a:xfrm>
            <a:off x="680325" y="2122600"/>
            <a:ext cx="9613800" cy="381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La seguridad del aparato debe seguir asegurándose a través del normal funcionamiento del equipo. Para ello es preciso dotarlo de unos elementos de  control y seguridad para impedir sobrepresiones peligrosas.</a:t>
            </a:r>
            <a:endParaRPr sz="22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just" rtl="0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s-AR" sz="2200"/>
              <a:t>de </a:t>
            </a:r>
            <a:r>
              <a:rPr lang="es-AR" sz="2200" u="sng"/>
              <a:t>Control</a:t>
            </a:r>
            <a:r>
              <a:rPr lang="es-AR" sz="2200"/>
              <a:t>:</a:t>
            </a:r>
            <a:endParaRPr sz="2200"/>
          </a:p>
          <a:p>
            <a:pPr marL="1371600" lvl="2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/>
              <a:t>Indicadores de Presión. </a:t>
            </a:r>
            <a:r>
              <a:rPr lang="es-AR" b="1"/>
              <a:t>Manómetros</a:t>
            </a:r>
            <a:endParaRPr b="1"/>
          </a:p>
          <a:p>
            <a:pPr marL="1371600" lvl="2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/>
              <a:t>Indicadores de Temperatura. </a:t>
            </a:r>
            <a:r>
              <a:rPr lang="es-AR" b="1"/>
              <a:t>Termómetros</a:t>
            </a:r>
            <a:endParaRPr b="1"/>
          </a:p>
          <a:p>
            <a:pPr marL="1371600" lvl="2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/>
              <a:t>Indicadores de Nivel.</a:t>
            </a:r>
            <a:endParaRPr/>
          </a:p>
          <a:p>
            <a:pPr marL="13716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68300" algn="just" rtl="0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s-AR" sz="2200"/>
              <a:t>de </a:t>
            </a:r>
            <a:r>
              <a:rPr lang="es-AR" sz="2200" u="sng"/>
              <a:t>Seguridad</a:t>
            </a:r>
            <a:r>
              <a:rPr lang="es-AR" sz="2200"/>
              <a:t>:</a:t>
            </a:r>
            <a:endParaRPr sz="2200"/>
          </a:p>
          <a:p>
            <a:pPr marL="13716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Presostatos</a:t>
            </a:r>
            <a:endParaRPr sz="1800"/>
          </a:p>
          <a:p>
            <a:pPr marL="13716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Termostatos</a:t>
            </a:r>
            <a:endParaRPr sz="1800"/>
          </a:p>
          <a:p>
            <a:pPr marL="13716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Dispositivos de alivio de presión</a:t>
            </a:r>
            <a:endParaRPr/>
          </a:p>
        </p:txBody>
      </p:sp>
      <p:pic>
        <p:nvPicPr>
          <p:cNvPr id="356" name="Google Shape;356;g98e15e2f06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4750" y="3501025"/>
            <a:ext cx="3012775" cy="20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98e15e2f06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0625" y="4153875"/>
            <a:ext cx="1564850" cy="26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98e15e2f06_0_4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/>
              <a:t>CAUSAS DE ACCIDENTES</a:t>
            </a:r>
            <a:endParaRPr/>
          </a:p>
        </p:txBody>
      </p:sp>
      <p:sp>
        <p:nvSpPr>
          <p:cNvPr id="363" name="Google Shape;363;g98e15e2f06_0_40"/>
          <p:cNvSpPr txBox="1"/>
          <p:nvPr/>
        </p:nvSpPr>
        <p:spPr>
          <a:xfrm>
            <a:off x="278075" y="2213125"/>
            <a:ext cx="3395100" cy="1080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INCENDIO EXTERNO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Falta de aislamiento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Falla en sistema de seguridad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4" name="Google Shape;364;g98e15e2f06_0_40"/>
          <p:cNvSpPr txBox="1"/>
          <p:nvPr/>
        </p:nvSpPr>
        <p:spPr>
          <a:xfrm>
            <a:off x="8059650" y="2213125"/>
            <a:ext cx="3927300" cy="1080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EFECTOS AMBIENTALES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Radiación solar y variación de p atm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Corrosión por intemperie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5" name="Google Shape;365;g98e15e2f06_0_40"/>
          <p:cNvSpPr txBox="1"/>
          <p:nvPr/>
        </p:nvSpPr>
        <p:spPr>
          <a:xfrm>
            <a:off x="3991513" y="2904375"/>
            <a:ext cx="3927300" cy="661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ACTUACIONES INCORRECTAS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Mal manejo de válvulas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6" name="Google Shape;366;g98e15e2f06_0_40"/>
          <p:cNvSpPr txBox="1"/>
          <p:nvPr/>
        </p:nvSpPr>
        <p:spPr>
          <a:xfrm>
            <a:off x="3991525" y="3821525"/>
            <a:ext cx="4283400" cy="1080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FALLOS DE INSTRUMENTACIÓN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Fallo de válvulas automáticas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Fallo de control de nivel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7" name="Google Shape;367;g98e15e2f06_0_40"/>
          <p:cNvSpPr txBox="1"/>
          <p:nvPr/>
        </p:nvSpPr>
        <p:spPr>
          <a:xfrm>
            <a:off x="493075" y="5157775"/>
            <a:ext cx="4587300" cy="1152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FALLO DE EQUIPOS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Rotura de tubos de fluido térmico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Falla de equipo de recirculación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Falla de compresor en refrigerador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8" name="Google Shape;368;g98e15e2f06_0_40"/>
          <p:cNvSpPr txBox="1"/>
          <p:nvPr/>
        </p:nvSpPr>
        <p:spPr>
          <a:xfrm>
            <a:off x="5994975" y="5157775"/>
            <a:ext cx="5867400" cy="1152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5" tIns="11425" rIns="11425" bIns="1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s-AR" sz="19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 FALLO DE SERVICIOS GENERALES</a:t>
            </a:r>
            <a:endParaRPr sz="19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Paro de equipos eléctricos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Fallo de control por ordenador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●"/>
            </a:pPr>
            <a:r>
              <a:rPr lang="es-AR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Inconvenientes en el servicio de vapor de agua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8e15e2f06_0_56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00" cy="109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/>
              <a:t>Explosión de caldera del laboratorio Apolo, la misma voló por el aire, durante la madrugada del 27 de junio de 2016, en el barrio Tablada, Rosario, Santa Fe.</a:t>
            </a:r>
            <a:endParaRPr/>
          </a:p>
        </p:txBody>
      </p:sp>
      <p:pic>
        <p:nvPicPr>
          <p:cNvPr id="374" name="Google Shape;374;g98e15e2f06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75" y="1782600"/>
            <a:ext cx="4339400" cy="24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98e15e2f06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4650" y="127100"/>
            <a:ext cx="4892225" cy="27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98e15e2f06_0_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6350" y="2094250"/>
            <a:ext cx="4223750" cy="23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8e15e2f06_0_67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DISMINUCIÓN DE RIESGOS</a:t>
            </a:r>
            <a:endParaRPr/>
          </a:p>
        </p:txBody>
      </p:sp>
      <p:sp>
        <p:nvSpPr>
          <p:cNvPr id="382" name="Google Shape;382;g98e15e2f06_0_67"/>
          <p:cNvSpPr txBox="1">
            <a:spLocks noGrp="1"/>
          </p:cNvSpPr>
          <p:nvPr>
            <p:ph type="body" idx="1"/>
          </p:nvPr>
        </p:nvSpPr>
        <p:spPr>
          <a:xfrm>
            <a:off x="680325" y="2336875"/>
            <a:ext cx="9613800" cy="410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Instalación de equipos en lugares de mínimo riesgo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Zonas libres de impactos y vibraciones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Espacios bien </a:t>
            </a:r>
            <a:r>
              <a:rPr lang="es-AR" sz="1800" b="1"/>
              <a:t>ventilados e iluminados</a:t>
            </a:r>
            <a:endParaRPr sz="1800" b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Estructuras resistentes a cargas y agentes externos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Los accesos al equipo y dispositivos de seguridad deben mantenerse despejados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Dejar previsto 1,50 m sobre el techo del local para reparaciones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Respetar disposiciones especiales para almacenamiento de combustibles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/>
              <a:t>Los generadores de vapor o calderas deberán ser vigilados permanentemente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1800" b="1"/>
              <a:t>Inspección  y mantenimiento de equipos</a:t>
            </a:r>
            <a:endParaRPr sz="18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209662-9555-47A7-B79C-159A47BE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F4B52C-E648-4922-BDD7-68DBE556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1665284"/>
          </a:xfrm>
        </p:spPr>
        <p:txBody>
          <a:bodyPr/>
          <a:lstStyle/>
          <a:p>
            <a:r>
              <a:rPr lang="es-ES" dirty="0"/>
              <a:t>El medio y la presión hacen que la respiración sea la primera función afectada.</a:t>
            </a:r>
          </a:p>
          <a:p>
            <a:r>
              <a:rPr lang="es-ES" dirty="0"/>
              <a:t>Otro efecto es la reducción a la mitad de lo normal, de las pulsaciones.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26" name="Picture 2" descr="Buceo técnico y profundo | Ona i Mar">
            <a:extLst>
              <a:ext uri="{FF2B5EF4-FFF2-40B4-BE49-F238E27FC236}">
                <a16:creationId xmlns:a16="http://schemas.microsoft.com/office/drawing/2014/main" xmlns="" id="{1B84A3A1-5F6C-4063-8F0E-54FC1561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3986478"/>
            <a:ext cx="3710609" cy="278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CEO INDUSTRIAL :: MIC">
            <a:extLst>
              <a:ext uri="{FF2B5EF4-FFF2-40B4-BE49-F238E27FC236}">
                <a16:creationId xmlns:a16="http://schemas.microsoft.com/office/drawing/2014/main" xmlns="" id="{0E8A4D24-1C06-458A-B8A3-812CC539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77" y="4091505"/>
            <a:ext cx="3407295" cy="258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785B6E5-C2E8-4243-A58E-AFB194A52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072" y="4083666"/>
            <a:ext cx="3952563" cy="25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84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98e15e2f06_0_7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INSPECCIÓN Y MANTENIMIENTO</a:t>
            </a:r>
            <a:endParaRPr/>
          </a:p>
        </p:txBody>
      </p:sp>
      <p:sp>
        <p:nvSpPr>
          <p:cNvPr id="388" name="Google Shape;388;g98e15e2f06_0_73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La inspección de los aparatos sometidos a presión es de vital importancia para mantener la seguridad operativa de los equipos y evitar accidentes que pueden causar daños irreparables tanto a las personas como a las instalaciones.</a:t>
            </a:r>
            <a:endParaRPr sz="2200"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Asegurar la inexistencia de gases tóxicos dentro del aparato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Proveer buena ventilación o equipos de respiración autónoma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Iluminación no mayor a 24 v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Proveer elementos de protección personal</a:t>
            </a:r>
            <a:endParaRPr sz="18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Nunca mezclar combustibles sólidos con líquidos o gaseosos</a:t>
            </a:r>
            <a:endParaRPr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98e15e2f06_0_78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TIPOS DE INSPECCIONES</a:t>
            </a:r>
            <a:endParaRPr/>
          </a:p>
        </p:txBody>
      </p:sp>
      <p:sp>
        <p:nvSpPr>
          <p:cNvPr id="394" name="Google Shape;394;g98e15e2f06_0_78"/>
          <p:cNvSpPr txBox="1">
            <a:spLocks noGrp="1"/>
          </p:cNvSpPr>
          <p:nvPr>
            <p:ph type="body" idx="1"/>
          </p:nvPr>
        </p:nvSpPr>
        <p:spPr>
          <a:xfrm>
            <a:off x="680321" y="1973548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2000" b="1"/>
              <a:t>Inspección </a:t>
            </a:r>
            <a:r>
              <a:rPr lang="es-AR" sz="2000" b="1">
                <a:solidFill>
                  <a:srgbClr val="000000"/>
                </a:solidFill>
              </a:rPr>
              <a:t>Inicial</a:t>
            </a:r>
            <a:r>
              <a:rPr lang="es-AR" sz="1800"/>
              <a:t>: Se realiza después de otorgada la autorización provisional de funcionamiento, debe efectuarse en un término no mayor de seis meses.</a:t>
            </a:r>
            <a:endParaRPr sz="1800"/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2000" b="1"/>
              <a:t>Inspección </a:t>
            </a:r>
            <a:r>
              <a:rPr lang="es-AR" sz="2000" b="1">
                <a:solidFill>
                  <a:srgbClr val="000000"/>
                </a:solidFill>
              </a:rPr>
              <a:t>periódica</a:t>
            </a:r>
            <a:r>
              <a:rPr lang="es-AR" sz="1800"/>
              <a:t>: Debe efectuarse cada 12 meses.</a:t>
            </a:r>
            <a:endParaRPr sz="1800"/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2000" b="1"/>
              <a:t>Inspección de </a:t>
            </a:r>
            <a:r>
              <a:rPr lang="es-AR" sz="2000" b="1">
                <a:solidFill>
                  <a:srgbClr val="000000"/>
                </a:solidFill>
              </a:rPr>
              <a:t>comprobación</a:t>
            </a:r>
            <a:r>
              <a:rPr lang="es-AR" sz="2000" b="1"/>
              <a:t>:</a:t>
            </a:r>
            <a:r>
              <a:rPr lang="es-AR" sz="1800"/>
              <a:t> Tiene la finalidad de verificar el cumplimiento las medidas de seguridad, reparación o adecuación de un equipo señaladas en la inspección inicial.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AR" sz="2000" b="1"/>
              <a:t>Inspección </a:t>
            </a:r>
            <a:r>
              <a:rPr lang="es-AR" sz="2000" b="1">
                <a:solidFill>
                  <a:srgbClr val="000000"/>
                </a:solidFill>
              </a:rPr>
              <a:t>extraordinaria</a:t>
            </a:r>
            <a:r>
              <a:rPr lang="es-AR" sz="2000" b="1"/>
              <a:t>:</a:t>
            </a:r>
            <a:r>
              <a:rPr lang="es-AR" sz="1800"/>
              <a:t> Investigación de causas de accidentes a petición del empleador o de los trabajadores con el fin de prevenir condiciones anormales en el equipo</a:t>
            </a:r>
            <a:endParaRPr sz="18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98e15e2f06_0_8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AUTORIZACIÓN DE EQUIPOS</a:t>
            </a:r>
            <a:endParaRPr/>
          </a:p>
        </p:txBody>
      </p:sp>
      <p:sp>
        <p:nvSpPr>
          <p:cNvPr id="400" name="Google Shape;400;g98e15e2f06_0_83"/>
          <p:cNvSpPr txBox="1">
            <a:spLocks noGrp="1"/>
          </p:cNvSpPr>
          <p:nvPr>
            <p:ph type="body" idx="1"/>
          </p:nvPr>
        </p:nvSpPr>
        <p:spPr>
          <a:xfrm>
            <a:off x="680325" y="2336875"/>
            <a:ext cx="9613800" cy="430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Luego de la inspección inicial, se obtiene la “</a:t>
            </a:r>
            <a:r>
              <a:rPr lang="es-AR" sz="1800" b="1">
                <a:solidFill>
                  <a:srgbClr val="000000"/>
                </a:solidFill>
              </a:rPr>
              <a:t>autorización definitiva</a:t>
            </a:r>
            <a:r>
              <a:rPr lang="es-AR" sz="1800"/>
              <a:t>” </a:t>
            </a:r>
            <a:endParaRPr sz="1800"/>
          </a:p>
          <a:p>
            <a:pPr marL="9144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Validez de 10 años para equipos nuevos</a:t>
            </a:r>
            <a:endParaRPr sz="1800"/>
          </a:p>
          <a:p>
            <a:pPr marL="9144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Validez de 5 años para equipos usados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Antes del </a:t>
            </a:r>
            <a:r>
              <a:rPr lang="es-AR" sz="1800">
                <a:solidFill>
                  <a:srgbClr val="000000"/>
                </a:solidFill>
              </a:rPr>
              <a:t>vencimiento</a:t>
            </a:r>
            <a:r>
              <a:rPr lang="es-AR" sz="1800"/>
              <a:t>, el empleador deberá presentar un dictamen expedido por una unidad de verificación acreditada que certifique que los equipos siguen en condiciones o puede solicitar una visita de inspección.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Si </a:t>
            </a:r>
            <a:r>
              <a:rPr lang="es-AR" sz="1800">
                <a:solidFill>
                  <a:srgbClr val="000000"/>
                </a:solidFill>
              </a:rPr>
              <a:t>no están en condiciones</a:t>
            </a:r>
            <a:r>
              <a:rPr lang="es-AR" sz="1800"/>
              <a:t>, se solicitará que se subsanen las deficiencias y la inspección colocará un aviso.</a:t>
            </a:r>
            <a:endParaRPr sz="180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1800"/>
              <a:t>Si se detecta que los equipos </a:t>
            </a:r>
            <a:r>
              <a:rPr lang="es-AR" sz="1800">
                <a:solidFill>
                  <a:srgbClr val="000000"/>
                </a:solidFill>
              </a:rPr>
              <a:t>no pueden repararse </a:t>
            </a:r>
            <a:r>
              <a:rPr lang="es-AR" sz="1800"/>
              <a:t>y representan un riesgo para la seguridad de los trabajadores o del centro de trabajo, se cancelará la autorización de funcionamiento.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98e15e2f06_0_88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OBLIGACIONES</a:t>
            </a:r>
            <a:endParaRPr/>
          </a:p>
        </p:txBody>
      </p:sp>
      <p:sp>
        <p:nvSpPr>
          <p:cNvPr id="406" name="Google Shape;406;g98e15e2f06_0_88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Los </a:t>
            </a:r>
            <a:r>
              <a:rPr lang="es-AR" sz="2200">
                <a:solidFill>
                  <a:srgbClr val="000000"/>
                </a:solidFill>
              </a:rPr>
              <a:t>EMPLEADORES</a:t>
            </a:r>
            <a:endParaRPr sz="2200">
              <a:solidFill>
                <a:srgbClr val="000000"/>
              </a:solidFill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Contar con personal capacitado</a:t>
            </a:r>
            <a:endParaRPr sz="1800"/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Elaborar y establecer por escrito un manual de higiene y seguridad</a:t>
            </a:r>
            <a:endParaRPr sz="1800"/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Dar aviso sobre modificaciones en operación o instalaciones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AR" sz="2200"/>
              <a:t>Los </a:t>
            </a:r>
            <a:r>
              <a:rPr lang="es-AR" sz="2200">
                <a:solidFill>
                  <a:srgbClr val="000000"/>
                </a:solidFill>
              </a:rPr>
              <a:t>TRABAJADORES</a:t>
            </a:r>
            <a:endParaRPr sz="2200">
              <a:solidFill>
                <a:srgbClr val="000000"/>
              </a:solidFill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Participar en cursos de capacitación</a:t>
            </a:r>
            <a:endParaRPr sz="1800"/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Reportar las condiciones de operación de los equipos</a:t>
            </a:r>
            <a:endParaRPr sz="1800"/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AR" sz="1800"/>
              <a:t>Operar los equipos según los manuales</a:t>
            </a:r>
            <a:endParaRPr sz="1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BC63636-4DFB-449F-8BA8-971228A52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31" y="2733709"/>
            <a:ext cx="8683825" cy="1467230"/>
          </a:xfrm>
        </p:spPr>
        <p:txBody>
          <a:bodyPr/>
          <a:lstStyle/>
          <a:p>
            <a:r>
              <a:rPr lang="es-ES" b="1" dirty="0"/>
              <a:t>AMBIENTES HIPERBÁRICOS Y ELEMENTOS A PRESIÓN</a:t>
            </a:r>
            <a:endParaRPr lang="es-AR" b="1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14E6342-81CF-415E-8613-D2C6AA261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3548" y="4394039"/>
            <a:ext cx="5035826" cy="1715213"/>
          </a:xfrm>
        </p:spPr>
        <p:txBody>
          <a:bodyPr>
            <a:normAutofit/>
          </a:bodyPr>
          <a:lstStyle/>
          <a:p>
            <a:pPr algn="l"/>
            <a:r>
              <a:rPr lang="es-ES" dirty="0"/>
              <a:t>INTEGRANTES:  -MIGUEL Augusto</a:t>
            </a:r>
          </a:p>
          <a:p>
            <a:pPr algn="l"/>
            <a:r>
              <a:rPr lang="es-ES" dirty="0"/>
              <a:t>		-NASS Daniel Enrique</a:t>
            </a:r>
          </a:p>
          <a:p>
            <a:pPr algn="l"/>
            <a:r>
              <a:rPr lang="es-ES" dirty="0"/>
              <a:t>		-ROLOTTI Agustín Ezequiel</a:t>
            </a:r>
          </a:p>
          <a:p>
            <a:pPr algn="l"/>
            <a:r>
              <a:rPr lang="es-ES" dirty="0"/>
              <a:t>		-VIT Federico</a:t>
            </a:r>
            <a:endParaRPr lang="es-AR" dirty="0"/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081E23D7-7E89-4E42-BE91-672B09BA699E}"/>
              </a:ext>
            </a:extLst>
          </p:cNvPr>
          <p:cNvSpPr txBox="1">
            <a:spLocks/>
          </p:cNvSpPr>
          <p:nvPr/>
        </p:nvSpPr>
        <p:spPr>
          <a:xfrm>
            <a:off x="8824456" y="3649790"/>
            <a:ext cx="3086273" cy="647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/>
              <a:t>GRUPO 10</a:t>
            </a:r>
            <a:endParaRPr lang="es-AR" sz="4000" b="1" dirty="0"/>
          </a:p>
        </p:txBody>
      </p:sp>
    </p:spTree>
    <p:extLst>
      <p:ext uri="{BB962C8B-B14F-4D97-AF65-F5344CB8AC3E}">
        <p14:creationId xmlns:p14="http://schemas.microsoft.com/office/powerpoint/2010/main" val="28430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B24A65-F21B-4260-AFEF-59A5F1FF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- DISPOSICIONES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C7F677-397A-40EE-B1C7-DFB78B5A1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 lnSpcReduction="10000"/>
          </a:bodyPr>
          <a:lstStyle/>
          <a:p>
            <a:r>
              <a:rPr lang="es-ES" dirty="0"/>
              <a:t>Se puede efectuar desde tierra firme o desde un barco.</a:t>
            </a:r>
          </a:p>
          <a:p>
            <a:r>
              <a:rPr lang="es-ES" dirty="0"/>
              <a:t>Si el trabajo precisa un solo buzo, se necesitará como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mínimo 3 personas</a:t>
            </a:r>
            <a:r>
              <a:rPr lang="es-ES" dirty="0"/>
              <a:t>.</a:t>
            </a:r>
          </a:p>
          <a:p>
            <a:r>
              <a:rPr lang="es-ES" dirty="0"/>
              <a:t>Inmersiones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menores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50 metros</a:t>
            </a:r>
            <a:r>
              <a:rPr lang="es-ES" dirty="0"/>
              <a:t>, llevadas a cabo por hombres rana equipados con trajes húmedos y equipos de respiración submarina independiente con mascara facial abierta.</a:t>
            </a:r>
          </a:p>
          <a:p>
            <a:r>
              <a:rPr lang="es-ES" dirty="0"/>
              <a:t>Inmersiones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mayores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50 metros o en aguas muy frías</a:t>
            </a:r>
            <a:r>
              <a:rPr lang="es-ES" dirty="0"/>
              <a:t>, serán necesarios trajes que se calientan con agua bombeada y mascaras de respiración cerrada y un equipo para respirar aire no comprimido.</a:t>
            </a:r>
            <a:endParaRPr lang="es-AR" dirty="0"/>
          </a:p>
          <a:p>
            <a:r>
              <a:rPr lang="es-AR" dirty="0"/>
              <a:t>Deben llevar una cuerda de seguridad adecuada.</a:t>
            </a:r>
          </a:p>
          <a:p>
            <a:r>
              <a:rPr lang="es-AR" dirty="0"/>
              <a:t>Los servicios de emergencia locales deberán ser informados.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781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318A69-713B-4F68-9072-631F16C24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- DISPOSICIONES</a:t>
            </a:r>
            <a:endParaRPr lang="es-AR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1E2FC195-55FB-4C71-A230-25260CA91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43" y="2363544"/>
            <a:ext cx="5190392" cy="3551321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0010626-ECD7-4DD6-A1C0-BDBAFCA0841C}"/>
              </a:ext>
            </a:extLst>
          </p:cNvPr>
          <p:cNvSpPr txBox="1"/>
          <p:nvPr/>
        </p:nvSpPr>
        <p:spPr>
          <a:xfrm>
            <a:off x="1320819" y="6066060"/>
            <a:ext cx="276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Menores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50 metros</a:t>
            </a:r>
            <a:endParaRPr lang="es-A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B7FBBEA-4E6C-4CC7-BDD5-5B129188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35" y="2471380"/>
            <a:ext cx="6550970" cy="333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CB10687-626B-487F-ADCC-10CA4F6E1D3D}"/>
              </a:ext>
            </a:extLst>
          </p:cNvPr>
          <p:cNvSpPr txBox="1"/>
          <p:nvPr/>
        </p:nvSpPr>
        <p:spPr>
          <a:xfrm>
            <a:off x="7436697" y="6066060"/>
            <a:ext cx="276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Mayores</a:t>
            </a:r>
            <a:r>
              <a:rPr lang="es-ES" dirty="0"/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50 metros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8286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646ABE-E983-4683-8FB2-9F91ECE5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INMERSIONES (BUCEO) - CAPACITACIÓN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C38A707-FD00-46B8-A3D4-28530F115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894914" cy="3599316"/>
          </a:xfrm>
        </p:spPr>
        <p:txBody>
          <a:bodyPr/>
          <a:lstStyle/>
          <a:p>
            <a:r>
              <a:rPr lang="es-ES" dirty="0"/>
              <a:t>Instrucción hasta un nivel reconocido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</a:t>
            </a:r>
            <a:r>
              <a:rPr lang="es-ES" dirty="0"/>
              <a:t> o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internacionalmente</a:t>
            </a:r>
            <a:r>
              <a:rPr lang="es-ES" dirty="0"/>
              <a:t>.</a:t>
            </a:r>
          </a:p>
          <a:p>
            <a:r>
              <a:rPr lang="es-ES" dirty="0"/>
              <a:t>Acreditar por escrito que han completado satisfactoriamente un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 de instrucción por inmersión</a:t>
            </a:r>
            <a:r>
              <a:rPr lang="es-ES" dirty="0"/>
              <a:t>.</a:t>
            </a:r>
          </a:p>
          <a:p>
            <a:r>
              <a:rPr lang="es-ES" dirty="0"/>
              <a:t>Pasar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anualmente</a:t>
            </a:r>
            <a:r>
              <a:rPr lang="es-ES" dirty="0"/>
              <a:t> un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reconocimiento médico</a:t>
            </a:r>
            <a:r>
              <a:rPr lang="es-ES" dirty="0"/>
              <a:t>.</a:t>
            </a:r>
          </a:p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Libreta personal</a:t>
            </a:r>
            <a:r>
              <a:rPr lang="es-ES" dirty="0"/>
              <a:t> para llevar el historial de inmersiones y si ha sido suspendido a causa de un reconocimiento médico.</a:t>
            </a:r>
          </a:p>
          <a:p>
            <a:pPr marL="0" indent="0">
              <a:buNone/>
            </a:pPr>
            <a:endParaRPr lang="es-ES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4409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42C77B-FDCC-43CE-87D6-5C78B3A7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753228"/>
            <a:ext cx="10137913" cy="1080938"/>
          </a:xfrm>
        </p:spPr>
        <p:txBody>
          <a:bodyPr/>
          <a:lstStyle/>
          <a:p>
            <a:r>
              <a:rPr lang="es-ES" dirty="0"/>
              <a:t>INMERSIONES (BUCEO) – FACTORES INFLUYENTES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C8F82C0-A536-4722-813D-6F3933756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952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Cantidad de luz</a:t>
            </a:r>
          </a:p>
          <a:p>
            <a:pPr lvl="1"/>
            <a:r>
              <a:rPr lang="es-ES" dirty="0"/>
              <a:t>f(ángulo critico, absorción, difracción)</a:t>
            </a:r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endParaRPr lang="es-ES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Sonido</a:t>
            </a:r>
          </a:p>
          <a:p>
            <a:pPr lvl="1"/>
            <a:r>
              <a:rPr lang="es-ES" dirty="0"/>
              <a:t>Velocidad = 1400 m/s</a:t>
            </a:r>
          </a:p>
          <a:p>
            <a:pPr marL="457200" lvl="1" indent="0">
              <a:buNone/>
            </a:pPr>
            <a:endParaRPr lang="es-AR" dirty="0"/>
          </a:p>
          <a:p>
            <a:pPr marL="457200" lvl="1" indent="0">
              <a:buNone/>
            </a:pPr>
            <a:endParaRPr lang="es-AR" dirty="0"/>
          </a:p>
          <a:p>
            <a:pPr>
              <a:buFont typeface="Wingdings" panose="05000000000000000000" pitchFamily="2" charset="2"/>
              <a:buChar char="Ø"/>
            </a:pPr>
            <a:r>
              <a:rPr lang="es-AR" dirty="0"/>
              <a:t>Calor</a:t>
            </a:r>
          </a:p>
          <a:p>
            <a:pPr lvl="1"/>
            <a:r>
              <a:rPr lang="es-AR" dirty="0"/>
              <a:t>El agua es 25 veces mas conductora del calor que el aire</a:t>
            </a:r>
          </a:p>
          <a:p>
            <a:pPr lvl="1"/>
            <a:r>
              <a:rPr lang="es-AR" dirty="0"/>
              <a:t>T &lt; 20°C » uso de trajes isotérmicos del tipo húmedo</a:t>
            </a:r>
          </a:p>
          <a:p>
            <a:pPr lvl="1"/>
            <a:r>
              <a:rPr lang="es-AR" dirty="0"/>
              <a:t>T &lt; 10°C » uso de trajes isotérmicos del tipo seco</a:t>
            </a:r>
          </a:p>
          <a:p>
            <a:pPr lvl="1"/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3B1BB63-6F39-4784-810F-AE6C98B8B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682" y="2336872"/>
            <a:ext cx="2552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99720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752</TotalTime>
  <Words>2591</Words>
  <Application>Microsoft Office PowerPoint</Application>
  <PresentationFormat>Panorámica</PresentationFormat>
  <Paragraphs>417</Paragraphs>
  <Slides>54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9" baseType="lpstr">
      <vt:lpstr>Arial</vt:lpstr>
      <vt:lpstr>Calibri</vt:lpstr>
      <vt:lpstr>Trebuchet MS</vt:lpstr>
      <vt:lpstr>Wingdings</vt:lpstr>
      <vt:lpstr>Berlín</vt:lpstr>
      <vt:lpstr>AMBIENTES HIPERBÁRICOS Y ELEMENTOS A PRESIÓN</vt:lpstr>
      <vt:lpstr>DEFINICIÓN</vt:lpstr>
      <vt:lpstr>NORMATIVA</vt:lpstr>
      <vt:lpstr>TRABAJOS EN AMBIENTES HIPERBÁRICOS</vt:lpstr>
      <vt:lpstr>INMERSIONES (BUCEO)</vt:lpstr>
      <vt:lpstr>INMERSIONES (BUCEO) - DISPOSICIONES</vt:lpstr>
      <vt:lpstr>INMERSIONES (BUCEO) - DISPOSICIONES</vt:lpstr>
      <vt:lpstr>INMERSIONES (BUCEO) - CAPACITACIÓN</vt:lpstr>
      <vt:lpstr>INMERSIONES (BUCEO) – FACTORES INFLUYENTES</vt:lpstr>
      <vt:lpstr>INMERSIONES (BUCEO) – EQUIPAMIENTO</vt:lpstr>
      <vt:lpstr>INMERSIONES (BUCEO) – EQUIPAMIENTO</vt:lpstr>
      <vt:lpstr>INMERSIONES (BUCEO) – EQUIPAMIENTO</vt:lpstr>
      <vt:lpstr>INMERSIONES (BUCEO) – ACCIDENTES</vt:lpstr>
      <vt:lpstr>INMERSIONES (BUCEO) – ACCIDENTES</vt:lpstr>
      <vt:lpstr>INMERSIONES (BUCEO) – ACCIDENTES</vt:lpstr>
      <vt:lpstr>TRABAJOS HIPERBÁRICOS EN TIERRA</vt:lpstr>
      <vt:lpstr>CAJONES HERMÉTICOS/NEUMÁTICOS</vt:lpstr>
      <vt:lpstr>CAJONES HERMÉTICOS/NEUMÁTICOS</vt:lpstr>
      <vt:lpstr>CAJONES HERMÉTICOS/NEUMÁTICOS</vt:lpstr>
      <vt:lpstr>CAJONES HERMÉTICOS/NEUMÁTICOS</vt:lpstr>
      <vt:lpstr>CAJONES HERMÉTICOS/NEUMÁTICOS</vt:lpstr>
      <vt:lpstr>CAJONES HERMÉTICOS/NEUMÁTICOS</vt:lpstr>
      <vt:lpstr>TÚNELES</vt:lpstr>
      <vt:lpstr>TÚNELES </vt:lpstr>
      <vt:lpstr>TÚNELES </vt:lpstr>
      <vt:lpstr>RIESGOS EN EL TRABAJO HIPERBÁRICO  </vt:lpstr>
      <vt:lpstr>RIESGOS EN EL TRABAJO HIPERBÁRICO </vt:lpstr>
      <vt:lpstr>RIESGOS EN EL TRABAJO HIPERBÁRICO </vt:lpstr>
      <vt:lpstr>ELEMENTOS DE PROTECCION PERSONAL</vt:lpstr>
      <vt:lpstr>ELEMENTOS A PRESIÓN</vt:lpstr>
      <vt:lpstr>DEFINICIÓN </vt:lpstr>
      <vt:lpstr>CLASIFICACIÓN DE LOS ELEMENTOS A PRESIÓN</vt:lpstr>
      <vt:lpstr>Presentación de PowerPoint</vt:lpstr>
      <vt:lpstr>Presentación de PowerPoint</vt:lpstr>
      <vt:lpstr>NORMATIVA VIGENTE</vt:lpstr>
      <vt:lpstr>DECRETO 351/79</vt:lpstr>
      <vt:lpstr>DECRETO 351/79</vt:lpstr>
      <vt:lpstr>DECRETO 351/79</vt:lpstr>
      <vt:lpstr>DECRETO 351/79</vt:lpstr>
      <vt:lpstr>MATERIALES (Código ASME)</vt:lpstr>
      <vt:lpstr>CONDICIONES GENERALES DE SEGURIDAD</vt:lpstr>
      <vt:lpstr>CONDICIONES GENERALES DE SEGURIDAD</vt:lpstr>
      <vt:lpstr>SOLDADURA</vt:lpstr>
      <vt:lpstr>Presentación de PowerPoint</vt:lpstr>
      <vt:lpstr>PRUEBA HIDRAÚLICA</vt:lpstr>
      <vt:lpstr>ELEMENTOS DE CONTROL Y SEGURIDAD</vt:lpstr>
      <vt:lpstr>CAUSAS DE ACCIDENTES</vt:lpstr>
      <vt:lpstr>Presentación de PowerPoint</vt:lpstr>
      <vt:lpstr>DISMINUCIÓN DE RIESGOS</vt:lpstr>
      <vt:lpstr>INSPECCIÓN Y MANTENIMIENTO</vt:lpstr>
      <vt:lpstr>TIPOS DE INSPECCIONES</vt:lpstr>
      <vt:lpstr>AUTORIZACIÓN DE EQUIPOS</vt:lpstr>
      <vt:lpstr>OBLIGACIONES</vt:lpstr>
      <vt:lpstr>AMBIENTES HIPERBÁRICOS Y ELEMENTOS A PRESIÓN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AMBIENTES HIPERBÁRICOS Y ELEMENTOS A PRESIÓN</dc:title>
  <dc:creator>Federico</dc:creator>
  <cp:lastModifiedBy>Admin</cp:lastModifiedBy>
  <cp:revision>24</cp:revision>
  <dcterms:created xsi:type="dcterms:W3CDTF">2020-09-11T01:39:53Z</dcterms:created>
  <dcterms:modified xsi:type="dcterms:W3CDTF">2020-09-14T17:13:46Z</dcterms:modified>
</cp:coreProperties>
</file>