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400" r:id="rId4"/>
    <p:sldId id="401" r:id="rId5"/>
    <p:sldId id="402" r:id="rId6"/>
    <p:sldId id="403" r:id="rId7"/>
    <p:sldId id="404" r:id="rId8"/>
    <p:sldId id="411" r:id="rId9"/>
    <p:sldId id="325" r:id="rId10"/>
    <p:sldId id="326" r:id="rId11"/>
    <p:sldId id="327"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444" r:id="rId25"/>
    <p:sldId id="445" r:id="rId26"/>
    <p:sldId id="446" r:id="rId27"/>
    <p:sldId id="447" r:id="rId28"/>
    <p:sldId id="467" r:id="rId29"/>
    <p:sldId id="466" r:id="rId30"/>
    <p:sldId id="449" r:id="rId31"/>
    <p:sldId id="450" r:id="rId32"/>
    <p:sldId id="451" r:id="rId33"/>
    <p:sldId id="452" r:id="rId34"/>
    <p:sldId id="457" r:id="rId35"/>
    <p:sldId id="431" r:id="rId36"/>
    <p:sldId id="330" r:id="rId37"/>
    <p:sldId id="331" r:id="rId38"/>
    <p:sldId id="333" r:id="rId39"/>
    <p:sldId id="334" r:id="rId40"/>
    <p:sldId id="337" r:id="rId41"/>
    <p:sldId id="335" r:id="rId42"/>
    <p:sldId id="412" r:id="rId43"/>
    <p:sldId id="430" r:id="rId44"/>
    <p:sldId id="415" r:id="rId45"/>
    <p:sldId id="465" r:id="rId46"/>
    <p:sldId id="416" r:id="rId47"/>
    <p:sldId id="417" r:id="rId48"/>
    <p:sldId id="418" r:id="rId49"/>
    <p:sldId id="422" r:id="rId50"/>
    <p:sldId id="461" r:id="rId51"/>
    <p:sldId id="462" r:id="rId52"/>
    <p:sldId id="460" r:id="rId53"/>
    <p:sldId id="423" r:id="rId54"/>
    <p:sldId id="424" r:id="rId55"/>
    <p:sldId id="464" r:id="rId56"/>
    <p:sldId id="463" r:id="rId57"/>
    <p:sldId id="425" r:id="rId58"/>
    <p:sldId id="468" r:id="rId59"/>
    <p:sldId id="470" r:id="rId60"/>
    <p:sldId id="427"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47972-8BC3-446B-8CDC-7BE75B3790B2}" type="datetimeFigureOut">
              <a:rPr lang="es-AR" smtClean="0"/>
              <a:t>2/10/2020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B8B2F-2DE5-471B-8BF3-61F62F6D06D9}" type="slidenum">
              <a:rPr lang="es-AR" smtClean="0"/>
              <a:t>‹Nº›</a:t>
            </a:fld>
            <a:endParaRPr lang="es-AR"/>
          </a:p>
        </p:txBody>
      </p:sp>
    </p:spTree>
    <p:extLst>
      <p:ext uri="{BB962C8B-B14F-4D97-AF65-F5344CB8AC3E}">
        <p14:creationId xmlns:p14="http://schemas.microsoft.com/office/powerpoint/2010/main" val="69794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F62E9AF-5D62-4052-ABA0-12655385EBA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EEF28484-1D3A-4EE8-8B4F-A6C17FA2CFC0}" type="slidenum">
              <a:rPr lang="it-IT" altLang="es-AR"/>
              <a:pPr algn="r" eaLnBrk="1" hangingPunct="1">
                <a:spcBef>
                  <a:spcPct val="50000"/>
                </a:spcBef>
              </a:pPr>
              <a:t>3</a:t>
            </a:fld>
            <a:endParaRPr lang="it-IT" altLang="es-AR"/>
          </a:p>
        </p:txBody>
      </p:sp>
      <p:sp>
        <p:nvSpPr>
          <p:cNvPr id="12291" name="Rectangle 2">
            <a:extLst>
              <a:ext uri="{FF2B5EF4-FFF2-40B4-BE49-F238E27FC236}">
                <a16:creationId xmlns:a16="http://schemas.microsoft.com/office/drawing/2014/main" id="{A9E154EC-F60D-4658-87F3-949E34537CCA}"/>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EB82F371-2130-48DE-B709-F930E5D920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2BD367B-2F85-433B-A8B5-9B3EC3BEDC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9C82A750-FA08-4234-B5DC-55F13E73394F}" type="slidenum">
              <a:rPr lang="it-IT" altLang="es-AR"/>
              <a:pPr algn="r" eaLnBrk="1" hangingPunct="1">
                <a:spcBef>
                  <a:spcPct val="50000"/>
                </a:spcBef>
              </a:pPr>
              <a:t>44</a:t>
            </a:fld>
            <a:endParaRPr lang="it-IT" altLang="es-AR"/>
          </a:p>
        </p:txBody>
      </p:sp>
      <p:sp>
        <p:nvSpPr>
          <p:cNvPr id="63491" name="Rectangle 2">
            <a:extLst>
              <a:ext uri="{FF2B5EF4-FFF2-40B4-BE49-F238E27FC236}">
                <a16:creationId xmlns:a16="http://schemas.microsoft.com/office/drawing/2014/main" id="{E722AC01-58FD-40C5-B134-40E28E7EDA3A}"/>
              </a:ext>
            </a:extLst>
          </p:cNvPr>
          <p:cNvSpPr>
            <a:spLocks noRot="1" noChangeArrowheads="1" noTextEdit="1"/>
          </p:cNvSpPr>
          <p:nvPr>
            <p:ph type="sldImg"/>
          </p:nvPr>
        </p:nvSpPr>
        <p:spPr>
          <a:ln/>
        </p:spPr>
      </p:sp>
      <p:sp>
        <p:nvSpPr>
          <p:cNvPr id="63492" name="Rectangle 3">
            <a:extLst>
              <a:ext uri="{FF2B5EF4-FFF2-40B4-BE49-F238E27FC236}">
                <a16:creationId xmlns:a16="http://schemas.microsoft.com/office/drawing/2014/main" id="{30E104AC-BEFC-46D5-8830-2676BA1F1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C39A0B8-2649-4DE7-B2D1-E15E99252FF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434EFA11-B75D-41BD-BE15-966D37860712}" type="slidenum">
              <a:rPr lang="it-IT" altLang="es-AR"/>
              <a:pPr algn="r" eaLnBrk="1" hangingPunct="1">
                <a:spcBef>
                  <a:spcPct val="50000"/>
                </a:spcBef>
              </a:pPr>
              <a:t>45</a:t>
            </a:fld>
            <a:endParaRPr lang="it-IT" altLang="es-AR"/>
          </a:p>
        </p:txBody>
      </p:sp>
      <p:sp>
        <p:nvSpPr>
          <p:cNvPr id="65539" name="Rectangle 2">
            <a:extLst>
              <a:ext uri="{FF2B5EF4-FFF2-40B4-BE49-F238E27FC236}">
                <a16:creationId xmlns:a16="http://schemas.microsoft.com/office/drawing/2014/main" id="{DFBA16D1-C888-4C84-BA90-CF301B3291E4}"/>
              </a:ext>
            </a:extLst>
          </p:cNvPr>
          <p:cNvSpPr>
            <a:spLocks noRot="1" noChangeArrowheads="1" noTextEdit="1"/>
          </p:cNvSpPr>
          <p:nvPr>
            <p:ph type="sldImg"/>
          </p:nvPr>
        </p:nvSpPr>
        <p:spPr>
          <a:ln/>
        </p:spPr>
      </p:sp>
      <p:sp>
        <p:nvSpPr>
          <p:cNvPr id="65540" name="Rectangle 3">
            <a:extLst>
              <a:ext uri="{FF2B5EF4-FFF2-40B4-BE49-F238E27FC236}">
                <a16:creationId xmlns:a16="http://schemas.microsoft.com/office/drawing/2014/main" id="{1B69B827-BAA7-4C13-B23A-06EEB87F7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E1DFE739-E11E-488C-A87C-4D648135DD5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5F0C9C6E-CE58-45F3-AAC3-1F90C096548F}" type="slidenum">
              <a:rPr lang="it-IT" altLang="es-AR"/>
              <a:pPr algn="r" eaLnBrk="1" hangingPunct="1">
                <a:spcBef>
                  <a:spcPct val="50000"/>
                </a:spcBef>
              </a:pPr>
              <a:t>46</a:t>
            </a:fld>
            <a:endParaRPr lang="it-IT" altLang="es-AR"/>
          </a:p>
        </p:txBody>
      </p:sp>
      <p:sp>
        <p:nvSpPr>
          <p:cNvPr id="67587" name="Rectangle 2">
            <a:extLst>
              <a:ext uri="{FF2B5EF4-FFF2-40B4-BE49-F238E27FC236}">
                <a16:creationId xmlns:a16="http://schemas.microsoft.com/office/drawing/2014/main" id="{7B514C5F-659E-434C-88BD-93F251184109}"/>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1EF049F9-7992-4A16-BCFA-E7E973CA0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1BAB651-C94D-44E5-A3B3-8C37B86D47D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ED3E119B-A995-4D10-BE0E-EA6493A73468}" type="slidenum">
              <a:rPr lang="it-IT" altLang="es-AR"/>
              <a:pPr algn="r" eaLnBrk="1" hangingPunct="1">
                <a:spcBef>
                  <a:spcPct val="50000"/>
                </a:spcBef>
              </a:pPr>
              <a:t>47</a:t>
            </a:fld>
            <a:endParaRPr lang="it-IT" altLang="es-AR"/>
          </a:p>
        </p:txBody>
      </p:sp>
      <p:sp>
        <p:nvSpPr>
          <p:cNvPr id="69635" name="Rectangle 2">
            <a:extLst>
              <a:ext uri="{FF2B5EF4-FFF2-40B4-BE49-F238E27FC236}">
                <a16:creationId xmlns:a16="http://schemas.microsoft.com/office/drawing/2014/main" id="{7558ABAF-5DBF-4CAB-9021-253D9F13EDD6}"/>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DCDA658F-A815-4894-9A57-C6A82DB1C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86B55C5-22DD-460A-8888-DD503646927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180FBFC6-3F31-445B-AC69-48C5CC74559D}" type="slidenum">
              <a:rPr lang="it-IT" altLang="es-AR"/>
              <a:pPr algn="r" eaLnBrk="1" hangingPunct="1">
                <a:spcBef>
                  <a:spcPct val="50000"/>
                </a:spcBef>
              </a:pPr>
              <a:t>48</a:t>
            </a:fld>
            <a:endParaRPr lang="it-IT" altLang="es-AR"/>
          </a:p>
        </p:txBody>
      </p:sp>
      <p:sp>
        <p:nvSpPr>
          <p:cNvPr id="71683" name="Rectangle 2">
            <a:extLst>
              <a:ext uri="{FF2B5EF4-FFF2-40B4-BE49-F238E27FC236}">
                <a16:creationId xmlns:a16="http://schemas.microsoft.com/office/drawing/2014/main" id="{7BA6A922-4581-483B-86DD-B846BCB5C208}"/>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B5CB5CDB-EF9D-433D-8F0F-20A284C4F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F340800-989E-41C1-929D-32BD058481C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2972F967-D2F6-4683-941F-D4465C13B5F8}" type="slidenum">
              <a:rPr lang="it-IT" altLang="es-AR"/>
              <a:pPr algn="r" eaLnBrk="1" hangingPunct="1">
                <a:spcBef>
                  <a:spcPct val="50000"/>
                </a:spcBef>
              </a:pPr>
              <a:t>49</a:t>
            </a:fld>
            <a:endParaRPr lang="it-IT" altLang="es-AR"/>
          </a:p>
        </p:txBody>
      </p:sp>
      <p:sp>
        <p:nvSpPr>
          <p:cNvPr id="73731" name="Rectangle 2">
            <a:extLst>
              <a:ext uri="{FF2B5EF4-FFF2-40B4-BE49-F238E27FC236}">
                <a16:creationId xmlns:a16="http://schemas.microsoft.com/office/drawing/2014/main" id="{D009C860-1EBB-4BD9-9ADC-AAC6D1743421}"/>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10C91ECB-F2C9-49D1-AE8B-CA1A628FD1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4B8A021-3D50-4656-B679-89DD022E8A5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78A140BD-757D-4331-B0A4-F72C181C27BB}" type="slidenum">
              <a:rPr lang="it-IT" altLang="es-AR"/>
              <a:pPr algn="r" eaLnBrk="1" hangingPunct="1">
                <a:spcBef>
                  <a:spcPct val="50000"/>
                </a:spcBef>
              </a:pPr>
              <a:t>50</a:t>
            </a:fld>
            <a:endParaRPr lang="it-IT" altLang="es-AR"/>
          </a:p>
        </p:txBody>
      </p:sp>
      <p:sp>
        <p:nvSpPr>
          <p:cNvPr id="75779" name="Rectangle 2">
            <a:extLst>
              <a:ext uri="{FF2B5EF4-FFF2-40B4-BE49-F238E27FC236}">
                <a16:creationId xmlns:a16="http://schemas.microsoft.com/office/drawing/2014/main" id="{7F796B09-70A7-4570-989E-69D8B6B2180D}"/>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BFBE39D4-6E30-4E10-85EE-474A96CBF0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0B221ABE-DBBF-483B-937A-00C67E92D08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F1D97334-E0ED-42C1-B24D-27FF53E5384B}" type="slidenum">
              <a:rPr lang="it-IT" altLang="es-AR"/>
              <a:pPr algn="r" eaLnBrk="1" hangingPunct="1">
                <a:spcBef>
                  <a:spcPct val="50000"/>
                </a:spcBef>
              </a:pPr>
              <a:t>52</a:t>
            </a:fld>
            <a:endParaRPr lang="it-IT" altLang="es-AR"/>
          </a:p>
        </p:txBody>
      </p:sp>
      <p:sp>
        <p:nvSpPr>
          <p:cNvPr id="78851" name="Rectangle 2">
            <a:extLst>
              <a:ext uri="{FF2B5EF4-FFF2-40B4-BE49-F238E27FC236}">
                <a16:creationId xmlns:a16="http://schemas.microsoft.com/office/drawing/2014/main" id="{2E14C741-986F-40D9-B648-E08BF0C00FFA}"/>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DB95F4CE-9F53-4021-A3F9-D1071220D5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9F62117-2AAB-4A2F-BC52-00202328740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5D584AFE-4F55-4991-AE04-43A8E821E107}" type="slidenum">
              <a:rPr lang="it-IT" altLang="es-AR"/>
              <a:pPr algn="r" eaLnBrk="1" hangingPunct="1">
                <a:spcBef>
                  <a:spcPct val="50000"/>
                </a:spcBef>
              </a:pPr>
              <a:t>53</a:t>
            </a:fld>
            <a:endParaRPr lang="it-IT" altLang="es-AR"/>
          </a:p>
        </p:txBody>
      </p:sp>
      <p:sp>
        <p:nvSpPr>
          <p:cNvPr id="80899" name="Rectangle 2">
            <a:extLst>
              <a:ext uri="{FF2B5EF4-FFF2-40B4-BE49-F238E27FC236}">
                <a16:creationId xmlns:a16="http://schemas.microsoft.com/office/drawing/2014/main" id="{89CB0040-5F95-4728-AAC7-A506AB3D400E}"/>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8CB0207B-AA09-4F2E-B81B-63C36F0D18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DB9337E-A783-4A57-AAC3-14617C669C0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AE5CE337-93A0-4D1C-AC03-61AB2641866F}" type="slidenum">
              <a:rPr lang="it-IT" altLang="es-AR"/>
              <a:pPr algn="r" eaLnBrk="1" hangingPunct="1">
                <a:spcBef>
                  <a:spcPct val="50000"/>
                </a:spcBef>
              </a:pPr>
              <a:t>54</a:t>
            </a:fld>
            <a:endParaRPr lang="it-IT" altLang="es-AR"/>
          </a:p>
        </p:txBody>
      </p:sp>
      <p:sp>
        <p:nvSpPr>
          <p:cNvPr id="82947" name="Rectangle 2">
            <a:extLst>
              <a:ext uri="{FF2B5EF4-FFF2-40B4-BE49-F238E27FC236}">
                <a16:creationId xmlns:a16="http://schemas.microsoft.com/office/drawing/2014/main" id="{1830D062-D514-4BAC-BE09-70F05BE354A8}"/>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A90EC906-C964-4034-A752-7F750AF545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DFB531C-0DB0-4C56-898D-3E357660A48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552BF231-2459-4F7B-848F-D54AD5B59CB2}" type="slidenum">
              <a:rPr lang="it-IT" altLang="es-AR"/>
              <a:pPr algn="r" eaLnBrk="1" hangingPunct="1">
                <a:spcBef>
                  <a:spcPct val="50000"/>
                </a:spcBef>
              </a:pPr>
              <a:t>4</a:t>
            </a:fld>
            <a:endParaRPr lang="it-IT" altLang="es-AR"/>
          </a:p>
        </p:txBody>
      </p:sp>
      <p:sp>
        <p:nvSpPr>
          <p:cNvPr id="14339" name="Rectangle 2">
            <a:extLst>
              <a:ext uri="{FF2B5EF4-FFF2-40B4-BE49-F238E27FC236}">
                <a16:creationId xmlns:a16="http://schemas.microsoft.com/office/drawing/2014/main" id="{870FBB6B-58B4-4010-B5BF-BEF3677C8735}"/>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05560A29-CEA3-48CE-BDEE-101769DEDB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04C132D-E9C9-4F5D-A680-3C01D5F6C43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BD80DE30-FA12-4554-9DEA-B43E59A532E2}" type="slidenum">
              <a:rPr lang="it-IT" altLang="es-AR"/>
              <a:pPr algn="r" eaLnBrk="1" hangingPunct="1">
                <a:spcBef>
                  <a:spcPct val="50000"/>
                </a:spcBef>
              </a:pPr>
              <a:t>55</a:t>
            </a:fld>
            <a:endParaRPr lang="it-IT" altLang="es-AR"/>
          </a:p>
        </p:txBody>
      </p:sp>
      <p:sp>
        <p:nvSpPr>
          <p:cNvPr id="84995" name="Rectangle 2">
            <a:extLst>
              <a:ext uri="{FF2B5EF4-FFF2-40B4-BE49-F238E27FC236}">
                <a16:creationId xmlns:a16="http://schemas.microsoft.com/office/drawing/2014/main" id="{9C9B1AB6-2FB8-422B-B6A6-D00449041CCC}"/>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638D145D-AEC2-4D8F-8DE8-98B4A026A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A905F94-E3E1-4D1D-A958-A3FA50E59AD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E1421480-A7CE-4EB8-99F7-6177799CB444}" type="slidenum">
              <a:rPr lang="it-IT" altLang="es-AR"/>
              <a:pPr algn="r" eaLnBrk="1" hangingPunct="1">
                <a:spcBef>
                  <a:spcPct val="50000"/>
                </a:spcBef>
              </a:pPr>
              <a:t>56</a:t>
            </a:fld>
            <a:endParaRPr lang="it-IT" altLang="es-AR"/>
          </a:p>
        </p:txBody>
      </p:sp>
      <p:sp>
        <p:nvSpPr>
          <p:cNvPr id="87043" name="Rectangle 2">
            <a:extLst>
              <a:ext uri="{FF2B5EF4-FFF2-40B4-BE49-F238E27FC236}">
                <a16:creationId xmlns:a16="http://schemas.microsoft.com/office/drawing/2014/main" id="{C58175F4-3EA4-4BF6-BA21-26B9A6F7FC83}"/>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2D3640B1-9A77-41F1-9544-00EAE607B3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B10B24B-06B5-4C98-B6AC-ADC2AA0DE86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0D03612B-84BC-4FD3-9D13-BA0442DEBA4E}" type="slidenum">
              <a:rPr lang="it-IT" altLang="es-AR"/>
              <a:pPr algn="r" eaLnBrk="1" hangingPunct="1">
                <a:spcBef>
                  <a:spcPct val="50000"/>
                </a:spcBef>
              </a:pPr>
              <a:t>57</a:t>
            </a:fld>
            <a:endParaRPr lang="it-IT" altLang="es-AR"/>
          </a:p>
        </p:txBody>
      </p:sp>
      <p:sp>
        <p:nvSpPr>
          <p:cNvPr id="89091" name="Rectangle 2">
            <a:extLst>
              <a:ext uri="{FF2B5EF4-FFF2-40B4-BE49-F238E27FC236}">
                <a16:creationId xmlns:a16="http://schemas.microsoft.com/office/drawing/2014/main" id="{98120200-F715-4E49-BABE-88F6A2089819}"/>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F29AB91F-48A6-45A1-B0BE-2505239DD4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1628319-FA2C-4B05-BA9E-7C182909427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06356C24-4ABC-4E1D-836C-E87D3A47C7D0}" type="slidenum">
              <a:rPr lang="it-IT" altLang="es-AR"/>
              <a:pPr algn="r" eaLnBrk="1" hangingPunct="1">
                <a:spcBef>
                  <a:spcPct val="50000"/>
                </a:spcBef>
              </a:pPr>
              <a:t>60</a:t>
            </a:fld>
            <a:endParaRPr lang="it-IT" altLang="es-AR"/>
          </a:p>
        </p:txBody>
      </p:sp>
      <p:sp>
        <p:nvSpPr>
          <p:cNvPr id="93187" name="Rectangle 2">
            <a:extLst>
              <a:ext uri="{FF2B5EF4-FFF2-40B4-BE49-F238E27FC236}">
                <a16:creationId xmlns:a16="http://schemas.microsoft.com/office/drawing/2014/main" id="{5F68DDC5-13E1-4A66-8E3E-E94297D39DB9}"/>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D55E17C9-AFD0-40FB-94D8-95577E4C8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40C4F2B-7576-45EB-8A6D-B179322C9F4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8D215438-32FC-4C34-AD86-10934A7F8057}" type="slidenum">
              <a:rPr lang="it-IT" altLang="es-AR"/>
              <a:pPr algn="r" eaLnBrk="1" hangingPunct="1">
                <a:spcBef>
                  <a:spcPct val="50000"/>
                </a:spcBef>
              </a:pPr>
              <a:t>5</a:t>
            </a:fld>
            <a:endParaRPr lang="it-IT" altLang="es-AR"/>
          </a:p>
        </p:txBody>
      </p:sp>
      <p:sp>
        <p:nvSpPr>
          <p:cNvPr id="16387" name="Rectangle 2">
            <a:extLst>
              <a:ext uri="{FF2B5EF4-FFF2-40B4-BE49-F238E27FC236}">
                <a16:creationId xmlns:a16="http://schemas.microsoft.com/office/drawing/2014/main" id="{FA3C3CA1-DD99-498C-943B-1A32FA04C6C7}"/>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D6418542-8C47-4E85-9EEB-239A81F93A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2D67926-4696-4C76-8964-0E19A2BC873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CF86006F-7D92-408F-A02C-E80FDF765458}" type="slidenum">
              <a:rPr lang="it-IT" altLang="es-AR"/>
              <a:pPr algn="r" eaLnBrk="1" hangingPunct="1">
                <a:spcBef>
                  <a:spcPct val="50000"/>
                </a:spcBef>
              </a:pPr>
              <a:t>6</a:t>
            </a:fld>
            <a:endParaRPr lang="it-IT" altLang="es-AR"/>
          </a:p>
        </p:txBody>
      </p:sp>
      <p:sp>
        <p:nvSpPr>
          <p:cNvPr id="18435" name="Rectangle 2">
            <a:extLst>
              <a:ext uri="{FF2B5EF4-FFF2-40B4-BE49-F238E27FC236}">
                <a16:creationId xmlns:a16="http://schemas.microsoft.com/office/drawing/2014/main" id="{419B1ACF-EB80-47CB-94C5-CA5ED9C7A2C3}"/>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C68A038C-668D-404D-9F11-332F54EED3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3431D6B-5D66-47F7-B531-7813A4AB1AA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DC5D4A48-4642-44F4-B2C1-AB7ED8385D69}" type="slidenum">
              <a:rPr lang="it-IT" altLang="es-AR"/>
              <a:pPr algn="r" eaLnBrk="1" hangingPunct="1">
                <a:spcBef>
                  <a:spcPct val="50000"/>
                </a:spcBef>
              </a:pPr>
              <a:t>7</a:t>
            </a:fld>
            <a:endParaRPr lang="it-IT" altLang="es-AR"/>
          </a:p>
        </p:txBody>
      </p:sp>
      <p:sp>
        <p:nvSpPr>
          <p:cNvPr id="20483" name="Rectangle 2">
            <a:extLst>
              <a:ext uri="{FF2B5EF4-FFF2-40B4-BE49-F238E27FC236}">
                <a16:creationId xmlns:a16="http://schemas.microsoft.com/office/drawing/2014/main" id="{BFC00D44-9708-457E-AADD-F50B2B187DE7}"/>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1030D851-C424-45FA-B3AD-1AB1B44C4E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12904B0-12A2-45EE-9A03-9E21DD07A6C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6A3C4E2A-EEE9-43CB-A2E0-2CF00D658D0D}" type="slidenum">
              <a:rPr lang="it-IT" altLang="es-AR"/>
              <a:pPr algn="r" eaLnBrk="1" hangingPunct="1">
                <a:spcBef>
                  <a:spcPct val="50000"/>
                </a:spcBef>
              </a:pPr>
              <a:t>8</a:t>
            </a:fld>
            <a:endParaRPr lang="it-IT" altLang="es-AR"/>
          </a:p>
        </p:txBody>
      </p:sp>
      <p:sp>
        <p:nvSpPr>
          <p:cNvPr id="22531" name="Rectangle 2">
            <a:extLst>
              <a:ext uri="{FF2B5EF4-FFF2-40B4-BE49-F238E27FC236}">
                <a16:creationId xmlns:a16="http://schemas.microsoft.com/office/drawing/2014/main" id="{17F0525E-4284-42BF-AEEE-09B8282875D5}"/>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64E80EF9-4DB1-4E2C-87C3-979138B78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EA02B56-0A56-4A24-8816-C3FC928E67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66BC36-B9E4-4236-897C-64258A01D5F4}" type="slidenum">
              <a:rPr lang="en-US" altLang="es-AR"/>
              <a:pPr>
                <a:spcBef>
                  <a:spcPct val="0"/>
                </a:spcBef>
              </a:pPr>
              <a:t>9</a:t>
            </a:fld>
            <a:endParaRPr lang="en-US" altLang="es-AR"/>
          </a:p>
        </p:txBody>
      </p:sp>
      <p:sp>
        <p:nvSpPr>
          <p:cNvPr id="24579" name="Rectangle 2">
            <a:extLst>
              <a:ext uri="{FF2B5EF4-FFF2-40B4-BE49-F238E27FC236}">
                <a16:creationId xmlns:a16="http://schemas.microsoft.com/office/drawing/2014/main" id="{4AE73206-1C7B-4FAE-AAFD-22EA04AC2227}"/>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64298EF2-9712-4E05-ACCA-FAB5883ECF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AR" sz="900">
                <a:latin typeface="Arial" panose="020B0604020202020204" pitchFamily="34" charset="0"/>
                <a:cs typeface="Times New Roman" panose="02020603050405020304" pitchFamily="18" charset="0"/>
              </a:rPr>
              <a:t>(Note : The physiological response can be the result of evolutionary process)</a:t>
            </a:r>
          </a:p>
          <a:p>
            <a:pPr eaLnBrk="1" hangingPunct="1"/>
            <a:endParaRPr lang="en-US" altLang="es-A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a:extLst>
              <a:ext uri="{FF2B5EF4-FFF2-40B4-BE49-F238E27FC236}">
                <a16:creationId xmlns:a16="http://schemas.microsoft.com/office/drawing/2014/main" id="{5A10195C-19D8-4772-8542-F106C8EABE4A}"/>
              </a:ext>
            </a:extLst>
          </p:cNvPr>
          <p:cNvSpPr>
            <a:spLocks noGrp="1" noRot="1" noChangeAspect="1" noChangeArrowheads="1" noTextEdit="1"/>
          </p:cNvSpPr>
          <p:nvPr>
            <p:ph type="sldImg"/>
          </p:nvPr>
        </p:nvSpPr>
        <p:spPr>
          <a:ln/>
        </p:spPr>
      </p:sp>
      <p:sp>
        <p:nvSpPr>
          <p:cNvPr id="59395" name="2 Marcador de notas">
            <a:extLst>
              <a:ext uri="{FF2B5EF4-FFF2-40B4-BE49-F238E27FC236}">
                <a16:creationId xmlns:a16="http://schemas.microsoft.com/office/drawing/2014/main" id="{71E35161-02E6-475A-9D2E-D1CFB80986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AR">
                <a:latin typeface="Arial" panose="020B0604020202020204" pitchFamily="34" charset="0"/>
              </a:rPr>
              <a:t>Three examples: the evolution of </a:t>
            </a:r>
            <a:r>
              <a:rPr lang="en-US" altLang="es-AR" b="1">
                <a:latin typeface="Arial" panose="020B0604020202020204" pitchFamily="34" charset="0"/>
              </a:rPr>
              <a:t>bone tissue</a:t>
            </a:r>
            <a:r>
              <a:rPr lang="en-US" altLang="es-AR">
                <a:latin typeface="Arial" panose="020B0604020202020204" pitchFamily="34" charset="0"/>
              </a:rPr>
              <a:t> is believed to have proceeded under selection for a tissue that stores inorganic ions (e.g. phosphate ions). The ions need to be stored and released depending on the physiological demands of the body. The tissue best at doing this became rigid and could be </a:t>
            </a:r>
            <a:r>
              <a:rPr lang="en-US" altLang="es-AR" u="sng">
                <a:latin typeface="Arial" panose="020B0604020202020204" pitchFamily="34" charset="0"/>
              </a:rPr>
              <a:t>coopted</a:t>
            </a:r>
            <a:r>
              <a:rPr lang="en-US" altLang="es-AR">
                <a:latin typeface="Arial" panose="020B0604020202020204" pitchFamily="34" charset="0"/>
              </a:rPr>
              <a:t> as a structural member. Thus organisms with "bone" as a structural tissue entered a new "adaptive zone" and adapted for various functions. </a:t>
            </a:r>
            <a:r>
              <a:rPr lang="en-US" altLang="es-AR" b="1">
                <a:latin typeface="Arial" panose="020B0604020202020204" pitchFamily="34" charset="0"/>
              </a:rPr>
              <a:t>Skull sutures</a:t>
            </a:r>
            <a:r>
              <a:rPr lang="en-US" altLang="es-AR">
                <a:latin typeface="Arial" panose="020B0604020202020204" pitchFamily="34" charset="0"/>
              </a:rPr>
              <a:t> in mammals appear as an adaptation for birth since they allow the skull to deform when passing through the birth canal (a tight squeeze). But reptiles and birds have them and they hatch out of eggs. Sutures evolved in one context (allow for growth of brain, head) but are an </a:t>
            </a:r>
            <a:r>
              <a:rPr lang="en-US" altLang="es-AR" u="sng">
                <a:latin typeface="Arial" panose="020B0604020202020204" pitchFamily="34" charset="0"/>
              </a:rPr>
              <a:t>exaptation</a:t>
            </a:r>
            <a:r>
              <a:rPr lang="en-US" altLang="es-AR">
                <a:latin typeface="Arial" panose="020B0604020202020204" pitchFamily="34" charset="0"/>
              </a:rPr>
              <a:t> for birth in mammals (they do allow for the head to change shape during birth which is adaptive). </a:t>
            </a:r>
            <a:r>
              <a:rPr lang="en-US" altLang="es-AR" b="1">
                <a:latin typeface="Arial" panose="020B0604020202020204" pitchFamily="34" charset="0"/>
              </a:rPr>
              <a:t>Isolating mechanisms</a:t>
            </a:r>
            <a:r>
              <a:rPr lang="en-US" altLang="es-AR">
                <a:latin typeface="Arial" panose="020B0604020202020204" pitchFamily="34" charset="0"/>
              </a:rPr>
              <a:t> that prevent gene flow between incipient species. These evolved in allopatry prior to any exposure to the sister taxon; isolating mechanisms may undergo subsequent adaptive changes after being challenged by the related species. In all these cases the </a:t>
            </a:r>
            <a:r>
              <a:rPr lang="en-US" altLang="es-AR" b="1">
                <a:latin typeface="Arial" panose="020B0604020202020204" pitchFamily="34" charset="0"/>
              </a:rPr>
              <a:t>historical origin</a:t>
            </a:r>
            <a:r>
              <a:rPr lang="en-US" altLang="es-AR">
                <a:latin typeface="Arial" panose="020B0604020202020204" pitchFamily="34" charset="0"/>
              </a:rPr>
              <a:t> is quite distinct from the </a:t>
            </a:r>
            <a:r>
              <a:rPr lang="en-US" altLang="es-AR" b="1">
                <a:latin typeface="Arial" panose="020B0604020202020204" pitchFamily="34" charset="0"/>
              </a:rPr>
              <a:t>current utility</a:t>
            </a:r>
            <a:endParaRPr lang="en-US" altLang="es-AR">
              <a:latin typeface="Arial" panose="020B0604020202020204" pitchFamily="34" charset="0"/>
            </a:endParaRPr>
          </a:p>
          <a:p>
            <a:endParaRPr lang="es-AR" altLang="es-AR">
              <a:latin typeface="Arial" panose="020B0604020202020204" pitchFamily="34" charset="0"/>
            </a:endParaRPr>
          </a:p>
        </p:txBody>
      </p:sp>
      <p:sp>
        <p:nvSpPr>
          <p:cNvPr id="59396" name="3 Marcador de número de diapositiva">
            <a:extLst>
              <a:ext uri="{FF2B5EF4-FFF2-40B4-BE49-F238E27FC236}">
                <a16:creationId xmlns:a16="http://schemas.microsoft.com/office/drawing/2014/main" id="{83A74641-5AAE-41D1-B2D7-534A7ACC1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638651-A6D8-46F9-B001-EBC9083E3151}" type="slidenum">
              <a:rPr lang="es-ES" altLang="es-AR"/>
              <a:pPr>
                <a:spcBef>
                  <a:spcPct val="0"/>
                </a:spcBef>
              </a:pPr>
              <a:t>42</a:t>
            </a:fld>
            <a:endParaRPr lang="es-ES" alt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CB56629-602E-4393-8ED1-1E819265B50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50000"/>
              </a:spcBef>
            </a:pPr>
            <a:fld id="{AEA561CD-4918-439F-8E7B-71B92AD0C2C7}" type="slidenum">
              <a:rPr lang="it-IT" altLang="es-AR"/>
              <a:pPr algn="r" eaLnBrk="1" hangingPunct="1">
                <a:spcBef>
                  <a:spcPct val="50000"/>
                </a:spcBef>
              </a:pPr>
              <a:t>43</a:t>
            </a:fld>
            <a:endParaRPr lang="it-IT" altLang="es-AR"/>
          </a:p>
        </p:txBody>
      </p:sp>
      <p:sp>
        <p:nvSpPr>
          <p:cNvPr id="61443" name="Rectangle 2">
            <a:extLst>
              <a:ext uri="{FF2B5EF4-FFF2-40B4-BE49-F238E27FC236}">
                <a16:creationId xmlns:a16="http://schemas.microsoft.com/office/drawing/2014/main" id="{FDBB2725-C10F-4294-A64E-7DF5D733E5B3}"/>
              </a:ext>
            </a:extLst>
          </p:cNvPr>
          <p:cNvSpPr>
            <a:spLocks noRot="1" noChangeArrowheads="1" noTextEdit="1"/>
          </p:cNvSpPr>
          <p:nvPr>
            <p:ph type="sldImg"/>
          </p:nvPr>
        </p:nvSpPr>
        <p:spPr>
          <a:ln/>
        </p:spPr>
      </p:sp>
      <p:sp>
        <p:nvSpPr>
          <p:cNvPr id="61444" name="Rectangle 3">
            <a:extLst>
              <a:ext uri="{FF2B5EF4-FFF2-40B4-BE49-F238E27FC236}">
                <a16:creationId xmlns:a16="http://schemas.microsoft.com/office/drawing/2014/main" id="{7279C2CD-A8DB-4EDB-AAB7-E53E545C09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A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241813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40433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118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2502813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8463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1465563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419558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112127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a:extLst>
              <a:ext uri="{FF2B5EF4-FFF2-40B4-BE49-F238E27FC236}">
                <a16:creationId xmlns:a16="http://schemas.microsoft.com/office/drawing/2014/main" id="{B7B25AF0-3033-4BAE-802C-589C5F23D8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65F9CD-6D20-4AB5-B0B6-56DCB141E0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699793-205B-4F08-82ED-BCBDD4A1900C}"/>
              </a:ext>
            </a:extLst>
          </p:cNvPr>
          <p:cNvSpPr>
            <a:spLocks noGrp="1" noChangeArrowheads="1"/>
          </p:cNvSpPr>
          <p:nvPr>
            <p:ph type="sldNum" sz="quarter" idx="12"/>
          </p:nvPr>
        </p:nvSpPr>
        <p:spPr>
          <a:ln/>
        </p:spPr>
        <p:txBody>
          <a:bodyPr/>
          <a:lstStyle>
            <a:lvl1pPr>
              <a:defRPr/>
            </a:lvl1pPr>
          </a:lstStyle>
          <a:p>
            <a:pPr>
              <a:defRPr/>
            </a:pPr>
            <a:fld id="{5D78A402-2582-4DE2-8CCD-389E292ABCAC}" type="slidenum">
              <a:rPr lang="en-US" altLang="es-AR"/>
              <a:pPr>
                <a:defRPr/>
              </a:pPr>
              <a:t>‹Nº›</a:t>
            </a:fld>
            <a:endParaRPr lang="en-US" altLang="es-AR"/>
          </a:p>
        </p:txBody>
      </p:sp>
    </p:spTree>
    <p:extLst>
      <p:ext uri="{BB962C8B-B14F-4D97-AF65-F5344CB8AC3E}">
        <p14:creationId xmlns:p14="http://schemas.microsoft.com/office/powerpoint/2010/main" val="530799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a:extLst>
              <a:ext uri="{FF2B5EF4-FFF2-40B4-BE49-F238E27FC236}">
                <a16:creationId xmlns:a16="http://schemas.microsoft.com/office/drawing/2014/main" id="{E883A029-0502-433C-AFB2-4C40A80776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6080D6-3257-49BC-A85C-0E975B82C7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C19EFA-F519-439C-B96E-9BA952A7F014}"/>
              </a:ext>
            </a:extLst>
          </p:cNvPr>
          <p:cNvSpPr>
            <a:spLocks noGrp="1" noChangeArrowheads="1"/>
          </p:cNvSpPr>
          <p:nvPr>
            <p:ph type="sldNum" sz="quarter" idx="12"/>
          </p:nvPr>
        </p:nvSpPr>
        <p:spPr>
          <a:ln/>
        </p:spPr>
        <p:txBody>
          <a:bodyPr/>
          <a:lstStyle>
            <a:lvl1pPr>
              <a:defRPr/>
            </a:lvl1pPr>
          </a:lstStyle>
          <a:p>
            <a:pPr>
              <a:defRPr/>
            </a:pPr>
            <a:fld id="{2EF04F68-90CD-4CF0-88EC-71053C2FF390}" type="slidenum">
              <a:rPr lang="en-US" altLang="es-AR"/>
              <a:pPr>
                <a:defRPr/>
              </a:pPr>
              <a:t>‹Nº›</a:t>
            </a:fld>
            <a:endParaRPr lang="en-US" altLang="es-AR"/>
          </a:p>
        </p:txBody>
      </p:sp>
    </p:spTree>
    <p:extLst>
      <p:ext uri="{BB962C8B-B14F-4D97-AF65-F5344CB8AC3E}">
        <p14:creationId xmlns:p14="http://schemas.microsoft.com/office/powerpoint/2010/main" val="12537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36812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6C5A79-F638-4363-BE3C-D23D5B866B0C}" type="datetimeFigureOut">
              <a:rPr lang="es-AR" smtClean="0"/>
              <a:t>2/10/2020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213492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6C5A79-F638-4363-BE3C-D23D5B866B0C}" type="datetimeFigureOut">
              <a:rPr lang="es-AR" smtClean="0"/>
              <a:t>2/10/2020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414964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26C5A79-F638-4363-BE3C-D23D5B866B0C}" type="datetimeFigureOut">
              <a:rPr lang="es-AR" smtClean="0"/>
              <a:t>2/10/2020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177911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6C5A79-F638-4363-BE3C-D23D5B866B0C}" type="datetimeFigureOut">
              <a:rPr lang="es-AR" smtClean="0"/>
              <a:t>2/10/2020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116651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C5A79-F638-4363-BE3C-D23D5B866B0C}" type="datetimeFigureOut">
              <a:rPr lang="es-AR" smtClean="0"/>
              <a:t>2/10/2020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148102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26C5A79-F638-4363-BE3C-D23D5B866B0C}" type="datetimeFigureOut">
              <a:rPr lang="es-AR" smtClean="0"/>
              <a:t>2/10/2020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271558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26C5A79-F638-4363-BE3C-D23D5B866B0C}" type="datetimeFigureOut">
              <a:rPr lang="es-AR" smtClean="0"/>
              <a:t>2/10/2020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A71C9EC-0C72-4CDD-AD51-CCEAEFD8D9F0}" type="slidenum">
              <a:rPr lang="es-AR" smtClean="0"/>
              <a:t>‹Nº›</a:t>
            </a:fld>
            <a:endParaRPr lang="es-AR"/>
          </a:p>
        </p:txBody>
      </p:sp>
    </p:spTree>
    <p:extLst>
      <p:ext uri="{BB962C8B-B14F-4D97-AF65-F5344CB8AC3E}">
        <p14:creationId xmlns:p14="http://schemas.microsoft.com/office/powerpoint/2010/main" val="187705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6C5A79-F638-4363-BE3C-D23D5B866B0C}" type="datetimeFigureOut">
              <a:rPr lang="es-AR" smtClean="0"/>
              <a:t>2/10/2020</a:t>
            </a:fld>
            <a:endParaRPr lang="es-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71C9EC-0C72-4CDD-AD51-CCEAEFD8D9F0}" type="slidenum">
              <a:rPr lang="es-AR" smtClean="0"/>
              <a:t>‹Nº›</a:t>
            </a:fld>
            <a:endParaRPr lang="es-AR"/>
          </a:p>
        </p:txBody>
      </p:sp>
    </p:spTree>
    <p:extLst>
      <p:ext uri="{BB962C8B-B14F-4D97-AF65-F5344CB8AC3E}">
        <p14:creationId xmlns:p14="http://schemas.microsoft.com/office/powerpoint/2010/main" val="821057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es.wikipedia.org/wiki/Front%C3%B3n_(arquitectura)" TargetMode="External"/><Relationship Id="rId3" Type="http://schemas.openxmlformats.org/officeDocument/2006/relationships/image" Target="../media/image29.jpeg"/><Relationship Id="rId7" Type="http://schemas.openxmlformats.org/officeDocument/2006/relationships/hyperlink" Target="https://es.wikipedia.org/wiki/Arco_(arquitectur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s.wikipedia.org/wiki/Arquivolta" TargetMode="External"/><Relationship Id="rId5" Type="http://schemas.openxmlformats.org/officeDocument/2006/relationships/hyperlink" Target="https://es.wikipedia.org/wiki/Dintel" TargetMode="External"/><Relationship Id="rId4" Type="http://schemas.openxmlformats.org/officeDocument/2006/relationships/hyperlink" Target="https://es.wikipedia.org/wiki/Arquitectur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hyperlink" Target="https://es.wikipedia.org/wiki/Personaje_de_ficci%C3%B3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es.wikipedia.org/wiki/Voltaire" TargetMode="External"/><Relationship Id="rId5" Type="http://schemas.openxmlformats.org/officeDocument/2006/relationships/hyperlink" Target="https://es.wikipedia.org/wiki/Novela" TargetMode="External"/><Relationship Id="rId4" Type="http://schemas.openxmlformats.org/officeDocument/2006/relationships/hyperlink" Target="https://es.wikipedia.org/wiki/C%C3%A1ndido"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0360EF1-37E8-4678-B61D-F21270DBC12B}"/>
              </a:ext>
            </a:extLst>
          </p:cNvPr>
          <p:cNvSpPr>
            <a:spLocks noGrp="1"/>
          </p:cNvSpPr>
          <p:nvPr>
            <p:ph type="ctrTitle"/>
          </p:nvPr>
        </p:nvSpPr>
        <p:spPr>
          <a:xfrm>
            <a:off x="4419136" y="1020871"/>
            <a:ext cx="6960759" cy="2849671"/>
          </a:xfrm>
        </p:spPr>
        <p:txBody>
          <a:bodyPr>
            <a:normAutofit/>
          </a:bodyPr>
          <a:lstStyle/>
          <a:p>
            <a:pPr algn="l"/>
            <a:r>
              <a:rPr lang="es-MX" sz="6000">
                <a:solidFill>
                  <a:srgbClr val="FFFFFF"/>
                </a:solidFill>
              </a:rPr>
              <a:t>Adaptación y exaptación</a:t>
            </a:r>
            <a:endParaRPr lang="es-AR" sz="6000">
              <a:solidFill>
                <a:srgbClr val="FFFFFF"/>
              </a:solidFill>
            </a:endParaRPr>
          </a:p>
        </p:txBody>
      </p:sp>
      <p:sp>
        <p:nvSpPr>
          <p:cNvPr id="3" name="Subtítulo 2">
            <a:extLst>
              <a:ext uri="{FF2B5EF4-FFF2-40B4-BE49-F238E27FC236}">
                <a16:creationId xmlns:a16="http://schemas.microsoft.com/office/drawing/2014/main" id="{1DA89F3B-1119-4F1F-BC9A-A614E7A8B8DB}"/>
              </a:ext>
            </a:extLst>
          </p:cNvPr>
          <p:cNvSpPr>
            <a:spLocks noGrp="1"/>
          </p:cNvSpPr>
          <p:nvPr>
            <p:ph type="subTitle" idx="1"/>
          </p:nvPr>
        </p:nvSpPr>
        <p:spPr>
          <a:xfrm>
            <a:off x="4548104" y="3962088"/>
            <a:ext cx="6112077" cy="1186108"/>
          </a:xfrm>
        </p:spPr>
        <p:txBody>
          <a:bodyPr>
            <a:normAutofit/>
          </a:bodyPr>
          <a:lstStyle/>
          <a:p>
            <a:pPr algn="l"/>
            <a:endParaRPr lang="es-AR">
              <a:solidFill>
                <a:srgbClr val="FFFFFF">
                  <a:alpha val="70000"/>
                </a:srgbClr>
              </a:solidFill>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5718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A3D343D8-97AD-4E85-B0BE-4366001BCE7E}"/>
              </a:ext>
            </a:extLst>
          </p:cNvPr>
          <p:cNvSpPr>
            <a:spLocks noGrp="1" noChangeArrowheads="1"/>
          </p:cNvSpPr>
          <p:nvPr>
            <p:ph type="body" idx="1"/>
          </p:nvPr>
        </p:nvSpPr>
        <p:spPr/>
        <p:txBody>
          <a:bodyPr/>
          <a:lstStyle/>
          <a:p>
            <a:pPr eaLnBrk="1" hangingPunct="1"/>
            <a:r>
              <a:rPr lang="es-AR" altLang="es-AR" b="1">
                <a:cs typeface="Times New Roman" panose="02020603050405020304" pitchFamily="18" charset="0"/>
              </a:rPr>
              <a:t>Las adaptaciones se producen en respuesta a un problema. Es decir, que se logran mediante un proceso de selección natural.</a:t>
            </a:r>
          </a:p>
          <a:p>
            <a:pPr eaLnBrk="1" hangingPunct="1"/>
            <a:endParaRPr lang="es-AR" altLang="es-AR" b="1">
              <a:cs typeface="Times New Roman" panose="02020603050405020304" pitchFamily="18" charset="0"/>
            </a:endParaRPr>
          </a:p>
          <a:p>
            <a:pPr eaLnBrk="1" hangingPunct="1"/>
            <a:r>
              <a:rPr lang="es-AR" altLang="es-AR" b="1">
                <a:cs typeface="Times New Roman" panose="02020603050405020304" pitchFamily="18" charset="0"/>
              </a:rPr>
              <a:t>Es a través de las adaptaciones provocadas por la selección natural que los organismos parecen estar bien diseñados.</a:t>
            </a:r>
            <a:endParaRPr lang="en-US" altLang="es-AR" b="1">
              <a:solidFill>
                <a:schemeClr val="accent2"/>
              </a:solidFill>
              <a:cs typeface="Times New Roman" panose="02020603050405020304" pitchFamily="18" charset="0"/>
            </a:endParaRPr>
          </a:p>
        </p:txBody>
      </p:sp>
      <p:sp>
        <p:nvSpPr>
          <p:cNvPr id="25603" name="3 Título">
            <a:extLst>
              <a:ext uri="{FF2B5EF4-FFF2-40B4-BE49-F238E27FC236}">
                <a16:creationId xmlns:a16="http://schemas.microsoft.com/office/drawing/2014/main" id="{85E5E93C-8EB2-4842-8ABC-2574A36AECF3}"/>
              </a:ext>
            </a:extLst>
          </p:cNvPr>
          <p:cNvSpPr>
            <a:spLocks noGrp="1" noChangeArrowheads="1"/>
          </p:cNvSpPr>
          <p:nvPr>
            <p:ph type="title"/>
          </p:nvPr>
        </p:nvSpPr>
        <p:spPr/>
        <p:txBody>
          <a:bodyPr/>
          <a:lstStyle/>
          <a:p>
            <a:endParaRPr lang="es-AR" altLang="es-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94677D8-187B-44DE-8362-20A2B2347F62}"/>
              </a:ext>
            </a:extLst>
          </p:cNvPr>
          <p:cNvSpPr>
            <a:spLocks noGrp="1" noChangeArrowheads="1"/>
          </p:cNvSpPr>
          <p:nvPr>
            <p:ph type="title"/>
          </p:nvPr>
        </p:nvSpPr>
        <p:spPr>
          <a:xfrm>
            <a:off x="438151" y="254690"/>
            <a:ext cx="8229600" cy="1143000"/>
          </a:xfrm>
        </p:spPr>
        <p:txBody>
          <a:bodyPr/>
          <a:lstStyle/>
          <a:p>
            <a:pPr eaLnBrk="1" hangingPunct="1"/>
            <a:r>
              <a:rPr lang="en-US" altLang="es-AR" sz="2800" dirty="0" err="1"/>
              <a:t>Identificando</a:t>
            </a:r>
            <a:r>
              <a:rPr lang="en-US" altLang="es-AR" sz="2800" dirty="0"/>
              <a:t> </a:t>
            </a:r>
            <a:r>
              <a:rPr lang="en-US" altLang="es-AR" sz="2800" dirty="0" err="1"/>
              <a:t>Caracteres</a:t>
            </a:r>
            <a:r>
              <a:rPr lang="en-US" altLang="es-AR" sz="2800" dirty="0"/>
              <a:t> </a:t>
            </a:r>
            <a:r>
              <a:rPr lang="en-US" altLang="es-AR" sz="2800" dirty="0" err="1"/>
              <a:t>Adaptativos</a:t>
            </a:r>
            <a:endParaRPr lang="en-US" altLang="es-AR" sz="2800" dirty="0"/>
          </a:p>
        </p:txBody>
      </p:sp>
      <p:sp>
        <p:nvSpPr>
          <p:cNvPr id="26627" name="Rectangle 3">
            <a:extLst>
              <a:ext uri="{FF2B5EF4-FFF2-40B4-BE49-F238E27FC236}">
                <a16:creationId xmlns:a16="http://schemas.microsoft.com/office/drawing/2014/main" id="{EFE33B0C-A403-48C5-8D7D-DFF02C92D32E}"/>
              </a:ext>
            </a:extLst>
          </p:cNvPr>
          <p:cNvSpPr>
            <a:spLocks noGrp="1" noChangeArrowheads="1"/>
          </p:cNvSpPr>
          <p:nvPr>
            <p:ph type="body" idx="1"/>
          </p:nvPr>
        </p:nvSpPr>
        <p:spPr>
          <a:xfrm>
            <a:off x="549965" y="1166019"/>
            <a:ext cx="8472488" cy="4525962"/>
          </a:xfrm>
        </p:spPr>
        <p:txBody>
          <a:bodyPr/>
          <a:lstStyle/>
          <a:p>
            <a:pPr eaLnBrk="1" hangingPunct="1">
              <a:lnSpc>
                <a:spcPct val="90000"/>
              </a:lnSpc>
            </a:pPr>
            <a:r>
              <a:rPr lang="es-AR" altLang="es-AR" sz="2400" dirty="0"/>
              <a:t>No todos los rasgos son adaptativos:</a:t>
            </a:r>
          </a:p>
          <a:p>
            <a:pPr eaLnBrk="1" hangingPunct="1">
              <a:lnSpc>
                <a:spcPct val="90000"/>
              </a:lnSpc>
              <a:buFontTx/>
              <a:buNone/>
            </a:pPr>
            <a:r>
              <a:rPr lang="es-AR" altLang="es-AR" sz="2400" dirty="0"/>
              <a:t>	</a:t>
            </a:r>
          </a:p>
          <a:p>
            <a:pPr eaLnBrk="1" hangingPunct="1">
              <a:lnSpc>
                <a:spcPct val="90000"/>
              </a:lnSpc>
              <a:buFontTx/>
              <a:buNone/>
            </a:pPr>
            <a:r>
              <a:rPr lang="es-AR" altLang="es-AR" sz="2400" dirty="0"/>
              <a:t>	-Rasgos que originalmente eran de adaptación para un problema, ahora se utilizan para otro</a:t>
            </a:r>
          </a:p>
          <a:p>
            <a:pPr eaLnBrk="1" hangingPunct="1">
              <a:lnSpc>
                <a:spcPct val="90000"/>
              </a:lnSpc>
              <a:buFontTx/>
              <a:buNone/>
            </a:pPr>
            <a:r>
              <a:rPr lang="es-AR" altLang="es-AR" sz="2400" dirty="0"/>
              <a:t>	-Rasgos que no tienen ningún beneficio actual hacia la aptitud, es decir, deriva genética molecular</a:t>
            </a:r>
          </a:p>
        </p:txBody>
      </p:sp>
      <p:pic>
        <p:nvPicPr>
          <p:cNvPr id="26628" name="Picture 1">
            <a:extLst>
              <a:ext uri="{FF2B5EF4-FFF2-40B4-BE49-F238E27FC236}">
                <a16:creationId xmlns:a16="http://schemas.microsoft.com/office/drawing/2014/main" id="{1609F3B2-8B5C-46BA-9C02-7BB485760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773" t="40285" r="12695" b="31883"/>
          <a:stretch>
            <a:fillRect/>
          </a:stretch>
        </p:blipFill>
        <p:spPr bwMode="auto">
          <a:xfrm>
            <a:off x="1908107" y="3693077"/>
            <a:ext cx="550068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725E93-ECDC-4D8B-8E65-0B3598343BA2}"/>
              </a:ext>
            </a:extLst>
          </p:cNvPr>
          <p:cNvSpPr>
            <a:spLocks noGrp="1" noChangeArrowheads="1"/>
          </p:cNvSpPr>
          <p:nvPr>
            <p:ph type="title"/>
          </p:nvPr>
        </p:nvSpPr>
        <p:spPr/>
        <p:txBody>
          <a:bodyPr/>
          <a:lstStyle/>
          <a:p>
            <a:pPr eaLnBrk="1" hangingPunct="1"/>
            <a:r>
              <a:rPr lang="en-US" altLang="es-AR" sz="2800" b="1">
                <a:latin typeface="Tahoma" panose="020B0604030504040204" pitchFamily="34" charset="0"/>
                <a:cs typeface="Arial" panose="020B0604020202020204" pitchFamily="34" charset="0"/>
              </a:rPr>
              <a:t>Como se determina si un carácter es una adaptación?</a:t>
            </a:r>
          </a:p>
        </p:txBody>
      </p:sp>
      <p:sp>
        <p:nvSpPr>
          <p:cNvPr id="15363" name="Rectangle 3">
            <a:extLst>
              <a:ext uri="{FF2B5EF4-FFF2-40B4-BE49-F238E27FC236}">
                <a16:creationId xmlns:a16="http://schemas.microsoft.com/office/drawing/2014/main" id="{7628146E-16BF-4628-AD6B-1B138D68E75B}"/>
              </a:ext>
            </a:extLst>
          </p:cNvPr>
          <p:cNvSpPr>
            <a:spLocks noGrp="1" noChangeArrowheads="1"/>
          </p:cNvSpPr>
          <p:nvPr>
            <p:ph type="body" idx="1"/>
          </p:nvPr>
        </p:nvSpPr>
        <p:spPr/>
        <p:txBody>
          <a:bodyPr/>
          <a:lstStyle/>
          <a:p>
            <a:pPr eaLnBrk="1" hangingPunct="1"/>
            <a:r>
              <a:rPr lang="en-US" altLang="es-AR"/>
              <a:t>Tres enfoques:</a:t>
            </a:r>
          </a:p>
          <a:p>
            <a:pPr eaLnBrk="1" hangingPunct="1">
              <a:buFontTx/>
              <a:buNone/>
            </a:pPr>
            <a:endParaRPr lang="en-US" altLang="es-AR">
              <a:cs typeface="Times New Roman" panose="02020603050405020304" pitchFamily="18" charset="0"/>
            </a:endParaRPr>
          </a:p>
          <a:p>
            <a:pPr lvl="1" eaLnBrk="1" hangingPunct="1"/>
            <a:r>
              <a:rPr lang="en-US" altLang="es-AR" sz="2400"/>
              <a:t>Experimentos</a:t>
            </a:r>
          </a:p>
          <a:p>
            <a:pPr lvl="1" eaLnBrk="1" hangingPunct="1"/>
            <a:r>
              <a:rPr lang="en-US" altLang="es-AR" sz="2400"/>
              <a:t>Observaciones</a:t>
            </a:r>
          </a:p>
          <a:p>
            <a:pPr lvl="1" eaLnBrk="1" hangingPunct="1"/>
            <a:r>
              <a:rPr lang="en-US" altLang="es-AR" sz="2400"/>
              <a:t>Comparaciones</a:t>
            </a:r>
            <a:endParaRPr lang="en-US" altLang="es-AR" sz="2400">
              <a:cs typeface="Times New Roman" panose="02020603050405020304" pitchFamily="18" charset="0"/>
            </a:endParaRPr>
          </a:p>
          <a:p>
            <a:pPr eaLnBrk="1" hangingPunct="1"/>
            <a:endParaRPr lang="en-US" altLang="es-AR" sz="2800">
              <a:cs typeface="Times New Roman" panose="02020603050405020304" pitchFamily="18" charset="0"/>
            </a:endParaRPr>
          </a:p>
          <a:p>
            <a:pPr eaLnBrk="1" hangingPunct="1"/>
            <a:endParaRPr lang="en-US" altLang="es-AR" sz="2800">
              <a:cs typeface="Times New Roman" panose="02020603050405020304" pitchFamily="18" charset="0"/>
            </a:endParaRPr>
          </a:p>
          <a:p>
            <a:pPr eaLnBrk="1" hangingPunct="1"/>
            <a:endParaRPr lang="en-US" altLang="es-AR" sz="2800">
              <a:cs typeface="Times New Roman" panose="02020603050405020304" pitchFamily="18" charset="0"/>
            </a:endParaRPr>
          </a:p>
          <a:p>
            <a:pPr eaLnBrk="1" hangingPunct="1"/>
            <a:endParaRPr lang="en-US" altLang="es-AR"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BF6188A-04E3-4435-A71C-04C334372B06}"/>
              </a:ext>
            </a:extLst>
          </p:cNvPr>
          <p:cNvSpPr>
            <a:spLocks noGrp="1" noChangeArrowheads="1"/>
          </p:cNvSpPr>
          <p:nvPr>
            <p:ph type="title"/>
          </p:nvPr>
        </p:nvSpPr>
        <p:spPr/>
        <p:txBody>
          <a:bodyPr/>
          <a:lstStyle/>
          <a:p>
            <a:pPr eaLnBrk="1" hangingPunct="1"/>
            <a:r>
              <a:rPr lang="en-US" altLang="es-AR" sz="3200"/>
              <a:t>Ejemplo de experimento</a:t>
            </a:r>
            <a:br>
              <a:rPr lang="en-US" altLang="es-AR" sz="3200"/>
            </a:br>
            <a:r>
              <a:rPr lang="en-US" altLang="es-AR" sz="3200"/>
              <a:t>Moscas </a:t>
            </a:r>
            <a:r>
              <a:rPr lang="en-US" altLang="es-AR" sz="3200" i="1"/>
              <a:t>Zonosemata </a:t>
            </a:r>
            <a:r>
              <a:rPr lang="en-US" altLang="es-AR" sz="3200"/>
              <a:t>y arañas saltadoras</a:t>
            </a:r>
          </a:p>
        </p:txBody>
      </p:sp>
      <p:pic>
        <p:nvPicPr>
          <p:cNvPr id="28675" name="Picture 4" descr="jumping frog_spider">
            <a:extLst>
              <a:ext uri="{FF2B5EF4-FFF2-40B4-BE49-F238E27FC236}">
                <a16:creationId xmlns:a16="http://schemas.microsoft.com/office/drawing/2014/main" id="{7B1E868B-9BE6-4375-96D0-DB9B50F1B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1857376"/>
            <a:ext cx="4495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4 Marcador de contenido">
            <a:extLst>
              <a:ext uri="{FF2B5EF4-FFF2-40B4-BE49-F238E27FC236}">
                <a16:creationId xmlns:a16="http://schemas.microsoft.com/office/drawing/2014/main" id="{1250479B-75AB-4FAB-86BA-80FF222A2889}"/>
              </a:ext>
            </a:extLst>
          </p:cNvPr>
          <p:cNvSpPr>
            <a:spLocks noGrp="1" noChangeArrowheads="1"/>
          </p:cNvSpPr>
          <p:nvPr>
            <p:ph idx="1"/>
          </p:nvPr>
        </p:nvSpPr>
        <p:spPr/>
        <p:txBody>
          <a:bodyPr/>
          <a:lstStyle/>
          <a:p>
            <a:endParaRPr lang="es-AR" altLang="es-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fig 1">
            <a:extLst>
              <a:ext uri="{FF2B5EF4-FFF2-40B4-BE49-F238E27FC236}">
                <a16:creationId xmlns:a16="http://schemas.microsoft.com/office/drawing/2014/main" id="{4726377C-8ECF-43A6-9B02-BFC7A9439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08" y="3307593"/>
            <a:ext cx="81534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C7DA2093-06AD-4B40-A166-AEB0C28AA73E}"/>
              </a:ext>
            </a:extLst>
          </p:cNvPr>
          <p:cNvSpPr>
            <a:spLocks noGrp="1" noChangeArrowheads="1"/>
          </p:cNvSpPr>
          <p:nvPr>
            <p:ph type="body" idx="1"/>
          </p:nvPr>
        </p:nvSpPr>
        <p:spPr>
          <a:xfrm>
            <a:off x="659296" y="217486"/>
            <a:ext cx="8458200" cy="2895600"/>
          </a:xfrm>
        </p:spPr>
        <p:txBody>
          <a:bodyPr>
            <a:normAutofit fontScale="92500" lnSpcReduction="10000"/>
          </a:bodyPr>
          <a:lstStyle/>
          <a:p>
            <a:pPr eaLnBrk="1" hangingPunct="1">
              <a:spcBef>
                <a:spcPct val="50000"/>
              </a:spcBef>
              <a:buFontTx/>
              <a:buNone/>
            </a:pPr>
            <a:r>
              <a:rPr lang="es-AR" altLang="es-AR" sz="2400" dirty="0"/>
              <a:t>Las arañas saltadoras </a:t>
            </a:r>
            <a:r>
              <a:rPr lang="es-AR" altLang="es-AR" sz="2400" dirty="0" err="1"/>
              <a:t>Zebra</a:t>
            </a:r>
            <a:r>
              <a:rPr lang="es-AR" altLang="es-AR" sz="2400" dirty="0"/>
              <a:t> acechan a su presa.</a:t>
            </a:r>
          </a:p>
          <a:p>
            <a:pPr eaLnBrk="1" hangingPunct="1">
              <a:spcBef>
                <a:spcPct val="50000"/>
              </a:spcBef>
              <a:buFontTx/>
              <a:buNone/>
            </a:pPr>
            <a:r>
              <a:rPr lang="es-AR" altLang="es-AR" sz="2400" dirty="0"/>
              <a:t>Advierte a otros de su especie con el comportamiento ondulante de las patas</a:t>
            </a:r>
          </a:p>
          <a:p>
            <a:pPr eaLnBrk="1" hangingPunct="1">
              <a:spcBef>
                <a:spcPct val="50000"/>
              </a:spcBef>
              <a:buFontTx/>
              <a:buNone/>
            </a:pPr>
            <a:r>
              <a:rPr lang="es-AR" altLang="es-AR" sz="2400" dirty="0"/>
              <a:t>Una presa de la araña saltarina, la mosca del </a:t>
            </a:r>
            <a:r>
              <a:rPr lang="es-AR" altLang="es-AR" sz="2400" dirty="0" err="1"/>
              <a:t>snowberry</a:t>
            </a:r>
            <a:r>
              <a:rPr lang="es-AR" altLang="es-AR" sz="2400" dirty="0"/>
              <a:t>, exhibe un comportamiento curioso que se asemeja al movimiento de las patas de la araña saltadora.</a:t>
            </a:r>
          </a:p>
          <a:p>
            <a:pPr eaLnBrk="1" hangingPunct="1">
              <a:spcBef>
                <a:spcPct val="50000"/>
              </a:spcBef>
              <a:buFontTx/>
              <a:buNone/>
            </a:pPr>
            <a:r>
              <a:rPr lang="es-AR" altLang="es-AR" sz="2400" dirty="0"/>
              <a:t>PREGUNTA: ¿Por qué las moscas agitan sus alas rayadas?</a:t>
            </a:r>
            <a:endParaRPr lang="en-US" altLang="es-AR" sz="2400" dirty="0"/>
          </a:p>
        </p:txBody>
      </p:sp>
      <p:pic>
        <p:nvPicPr>
          <p:cNvPr id="29700" name="Picture 5" descr="Image result for zonosemata jumping spider">
            <a:extLst>
              <a:ext uri="{FF2B5EF4-FFF2-40B4-BE49-F238E27FC236}">
                <a16:creationId xmlns:a16="http://schemas.microsoft.com/office/drawing/2014/main" id="{3F532A90-2CBE-42F0-9C3D-93AB1D960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408" y="3307593"/>
            <a:ext cx="38433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A0C7E701-0CEC-4865-8E3D-2446B78D39F9}"/>
              </a:ext>
            </a:extLst>
          </p:cNvPr>
          <p:cNvSpPr>
            <a:spLocks noGrp="1" noChangeArrowheads="1"/>
          </p:cNvSpPr>
          <p:nvPr>
            <p:ph type="body" idx="1"/>
          </p:nvPr>
        </p:nvSpPr>
        <p:spPr>
          <a:xfrm>
            <a:off x="821634" y="989011"/>
            <a:ext cx="8839200" cy="1143000"/>
          </a:xfrm>
        </p:spPr>
        <p:txBody>
          <a:bodyPr/>
          <a:lstStyle/>
          <a:p>
            <a:pPr marL="0" indent="0" algn="ctr">
              <a:buNone/>
              <a:defRPr/>
            </a:pPr>
            <a:r>
              <a:rPr lang="es-AR" altLang="es-AR" dirty="0"/>
              <a:t>¿Cuáles son las 3 hipótesis que podrían explicar este comportamiento?</a:t>
            </a:r>
            <a:endParaRPr lang="en-US" altLang="es-AR" dirty="0"/>
          </a:p>
          <a:p>
            <a:pPr eaLnBrk="1" hangingPunct="1">
              <a:defRPr/>
            </a:pPr>
            <a:endParaRPr lang="en-US" altLang="es-AR" dirty="0"/>
          </a:p>
          <a:p>
            <a:pPr eaLnBrk="1" hangingPunct="1">
              <a:defRPr/>
            </a:pPr>
            <a:endParaRPr lang="en-US" altLang="es-AR" dirty="0"/>
          </a:p>
        </p:txBody>
      </p:sp>
      <p:pic>
        <p:nvPicPr>
          <p:cNvPr id="20484" name="Picture 4" descr="hypo1">
            <a:extLst>
              <a:ext uri="{FF2B5EF4-FFF2-40B4-BE49-F238E27FC236}">
                <a16:creationId xmlns:a16="http://schemas.microsoft.com/office/drawing/2014/main" id="{E99DA079-BE4B-4B63-864E-CFCA9A2C7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87" r="1491"/>
          <a:stretch>
            <a:fillRect/>
          </a:stretch>
        </p:blipFill>
        <p:spPr bwMode="auto">
          <a:xfrm>
            <a:off x="821634" y="1919841"/>
            <a:ext cx="89154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hypo2">
            <a:extLst>
              <a:ext uri="{FF2B5EF4-FFF2-40B4-BE49-F238E27FC236}">
                <a16:creationId xmlns:a16="http://schemas.microsoft.com/office/drawing/2014/main" id="{77418610-38C8-490D-8D96-D4F90FB56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19"/>
          <a:stretch>
            <a:fillRect/>
          </a:stretch>
        </p:blipFill>
        <p:spPr bwMode="auto">
          <a:xfrm>
            <a:off x="745434" y="3726933"/>
            <a:ext cx="89154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ypo3">
            <a:extLst>
              <a:ext uri="{FF2B5EF4-FFF2-40B4-BE49-F238E27FC236}">
                <a16:creationId xmlns:a16="http://schemas.microsoft.com/office/drawing/2014/main" id="{1BA0C0B1-999D-4D77-8AC2-DB4FE79DE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36" r="3084"/>
          <a:stretch>
            <a:fillRect/>
          </a:stretch>
        </p:blipFill>
        <p:spPr bwMode="auto">
          <a:xfrm>
            <a:off x="645422" y="5441951"/>
            <a:ext cx="90916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0-#ppt_w/2"/>
                                          </p:val>
                                        </p:tav>
                                        <p:tav tm="100000">
                                          <p:val>
                                            <p:strVal val="#ppt_x"/>
                                          </p:val>
                                        </p:tav>
                                      </p:tavLst>
                                    </p:anim>
                                    <p:anim calcmode="lin" valueType="num">
                                      <p:cBhvr additive="base">
                                        <p:cTn id="20"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B7A899B-A040-4736-91BD-2F6A9BF4A0DC}"/>
              </a:ext>
            </a:extLst>
          </p:cNvPr>
          <p:cNvSpPr>
            <a:spLocks noGrp="1" noChangeArrowheads="1"/>
          </p:cNvSpPr>
          <p:nvPr>
            <p:ph type="title"/>
          </p:nvPr>
        </p:nvSpPr>
        <p:spPr>
          <a:xfrm>
            <a:off x="2209800" y="228600"/>
            <a:ext cx="7772400" cy="1143000"/>
          </a:xfrm>
        </p:spPr>
        <p:txBody>
          <a:bodyPr>
            <a:normAutofit fontScale="90000"/>
          </a:bodyPr>
          <a:lstStyle/>
          <a:p>
            <a:pPr eaLnBrk="1" hangingPunct="1"/>
            <a:r>
              <a:rPr lang="en-US" altLang="es-AR"/>
              <a:t>Experimental example</a:t>
            </a:r>
            <a:br>
              <a:rPr lang="en-US" altLang="es-AR"/>
            </a:br>
            <a:r>
              <a:rPr lang="en-US" altLang="es-AR" i="1"/>
              <a:t>Zonosemata </a:t>
            </a:r>
            <a:r>
              <a:rPr lang="en-US" altLang="es-AR"/>
              <a:t>flies</a:t>
            </a:r>
          </a:p>
        </p:txBody>
      </p:sp>
      <p:sp>
        <p:nvSpPr>
          <p:cNvPr id="31747" name="Rectangle 3">
            <a:extLst>
              <a:ext uri="{FF2B5EF4-FFF2-40B4-BE49-F238E27FC236}">
                <a16:creationId xmlns:a16="http://schemas.microsoft.com/office/drawing/2014/main" id="{BEA9E51E-097C-4329-AE7C-3BAB5E47E9F3}"/>
              </a:ext>
            </a:extLst>
          </p:cNvPr>
          <p:cNvSpPr>
            <a:spLocks noGrp="1" noChangeArrowheads="1"/>
          </p:cNvSpPr>
          <p:nvPr>
            <p:ph type="body" idx="1"/>
          </p:nvPr>
        </p:nvSpPr>
        <p:spPr>
          <a:xfrm>
            <a:off x="2209800" y="1981200"/>
            <a:ext cx="7848600" cy="1143000"/>
          </a:xfrm>
        </p:spPr>
        <p:txBody>
          <a:bodyPr/>
          <a:lstStyle/>
          <a:p>
            <a:pPr eaLnBrk="1" hangingPunct="1"/>
            <a:r>
              <a:rPr lang="en-US" altLang="es-AR"/>
              <a:t>What were some of the controls used in the experiment and why was each important? </a:t>
            </a:r>
          </a:p>
          <a:p>
            <a:pPr eaLnBrk="1" hangingPunct="1">
              <a:buFontTx/>
              <a:buNone/>
            </a:pPr>
            <a:endParaRPr lang="en-US" altLang="es-AR"/>
          </a:p>
        </p:txBody>
      </p:sp>
      <p:pic>
        <p:nvPicPr>
          <p:cNvPr id="31748" name="Picture 4" descr="FG09_05a">
            <a:extLst>
              <a:ext uri="{FF2B5EF4-FFF2-40B4-BE49-F238E27FC236}">
                <a16:creationId xmlns:a16="http://schemas.microsoft.com/office/drawing/2014/main" id="{21C47115-8C7D-4077-A4E4-0B33E20AA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1"/>
            <a:ext cx="90678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a:extLst>
              <a:ext uri="{FF2B5EF4-FFF2-40B4-BE49-F238E27FC236}">
                <a16:creationId xmlns:a16="http://schemas.microsoft.com/office/drawing/2014/main" id="{B71D39A3-21DC-4091-BAEE-14F4BE9D500F}"/>
              </a:ext>
            </a:extLst>
          </p:cNvPr>
          <p:cNvSpPr>
            <a:spLocks noChangeArrowheads="1"/>
          </p:cNvSpPr>
          <p:nvPr/>
        </p:nvSpPr>
        <p:spPr bwMode="auto">
          <a:xfrm>
            <a:off x="2895600" y="4800600"/>
            <a:ext cx="14478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1510" name="Rectangle 6">
            <a:extLst>
              <a:ext uri="{FF2B5EF4-FFF2-40B4-BE49-F238E27FC236}">
                <a16:creationId xmlns:a16="http://schemas.microsoft.com/office/drawing/2014/main" id="{CE9904FC-FFA0-44A9-9E67-9E0B2951D13F}"/>
              </a:ext>
            </a:extLst>
          </p:cNvPr>
          <p:cNvSpPr>
            <a:spLocks noChangeArrowheads="1"/>
          </p:cNvSpPr>
          <p:nvPr/>
        </p:nvSpPr>
        <p:spPr bwMode="auto">
          <a:xfrm>
            <a:off x="4495800" y="4800600"/>
            <a:ext cx="1143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1511" name="Rectangle 7">
            <a:extLst>
              <a:ext uri="{FF2B5EF4-FFF2-40B4-BE49-F238E27FC236}">
                <a16:creationId xmlns:a16="http://schemas.microsoft.com/office/drawing/2014/main" id="{6DCA01E9-2C12-4F02-976B-89716F79E55F}"/>
              </a:ext>
            </a:extLst>
          </p:cNvPr>
          <p:cNvSpPr>
            <a:spLocks noChangeArrowheads="1"/>
          </p:cNvSpPr>
          <p:nvPr/>
        </p:nvSpPr>
        <p:spPr bwMode="auto">
          <a:xfrm>
            <a:off x="6019800" y="4724400"/>
            <a:ext cx="1295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1512" name="Rectangle 8">
            <a:extLst>
              <a:ext uri="{FF2B5EF4-FFF2-40B4-BE49-F238E27FC236}">
                <a16:creationId xmlns:a16="http://schemas.microsoft.com/office/drawing/2014/main" id="{090C37CA-96E5-407F-9E78-44B01CD08D92}"/>
              </a:ext>
            </a:extLst>
          </p:cNvPr>
          <p:cNvSpPr>
            <a:spLocks noChangeArrowheads="1"/>
          </p:cNvSpPr>
          <p:nvPr/>
        </p:nvSpPr>
        <p:spPr bwMode="auto">
          <a:xfrm>
            <a:off x="7620000" y="4724400"/>
            <a:ext cx="13716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1513" name="Rectangle 9">
            <a:extLst>
              <a:ext uri="{FF2B5EF4-FFF2-40B4-BE49-F238E27FC236}">
                <a16:creationId xmlns:a16="http://schemas.microsoft.com/office/drawing/2014/main" id="{B56A4DA3-0DD7-4AC6-BA44-AC929A40E489}"/>
              </a:ext>
            </a:extLst>
          </p:cNvPr>
          <p:cNvSpPr>
            <a:spLocks noChangeArrowheads="1"/>
          </p:cNvSpPr>
          <p:nvPr/>
        </p:nvSpPr>
        <p:spPr bwMode="auto">
          <a:xfrm>
            <a:off x="9144000" y="4648200"/>
            <a:ext cx="12954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31754" name="Text Box 10">
            <a:extLst>
              <a:ext uri="{FF2B5EF4-FFF2-40B4-BE49-F238E27FC236}">
                <a16:creationId xmlns:a16="http://schemas.microsoft.com/office/drawing/2014/main" id="{64AC5A7D-6DFA-460F-8E1B-BA38B4ECDF60}"/>
              </a:ext>
            </a:extLst>
          </p:cNvPr>
          <p:cNvSpPr txBox="1">
            <a:spLocks noChangeArrowheads="1"/>
          </p:cNvSpPr>
          <p:nvPr/>
        </p:nvSpPr>
        <p:spPr bwMode="auto">
          <a:xfrm>
            <a:off x="1752600" y="1524001"/>
            <a:ext cx="6553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en-US" altLang="es-AR" sz="2400">
                <a:latin typeface="Times New Roman" panose="02020603050405020304" pitchFamily="18" charset="0"/>
              </a:rPr>
              <a:t>What was the experimental set-up</a:t>
            </a:r>
          </a:p>
          <a:p>
            <a:pPr algn="ctr" eaLnBrk="1" hangingPunct="1">
              <a:spcBef>
                <a:spcPct val="50000"/>
              </a:spcBef>
              <a:buFontTx/>
              <a:buNone/>
            </a:pPr>
            <a:endParaRPr lang="en-US" altLang="es-AR"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1509"/>
                                        </p:tgtEl>
                                      </p:cBhvr>
                                    </p:animEffect>
                                    <p:set>
                                      <p:cBhvr>
                                        <p:cTn id="7" dur="1" fill="hold">
                                          <p:stCondLst>
                                            <p:cond delay="499"/>
                                          </p:stCondLst>
                                        </p:cTn>
                                        <p:tgtEl>
                                          <p:spTgt spid="2150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1510"/>
                                        </p:tgtEl>
                                      </p:cBhvr>
                                    </p:animEffect>
                                    <p:set>
                                      <p:cBhvr>
                                        <p:cTn id="12" dur="1" fill="hold">
                                          <p:stCondLst>
                                            <p:cond delay="499"/>
                                          </p:stCondLst>
                                        </p:cTn>
                                        <p:tgtEl>
                                          <p:spTgt spid="215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xit" presetSubtype="16" fill="hold" grpId="0" nodeType="clickEffect">
                                  <p:stCondLst>
                                    <p:cond delay="0"/>
                                  </p:stCondLst>
                                  <p:childTnLst>
                                    <p:animEffect transition="out" filter="circle(in)">
                                      <p:cBhvr>
                                        <p:cTn id="16" dur="500"/>
                                        <p:tgtEl>
                                          <p:spTgt spid="21511"/>
                                        </p:tgtEl>
                                      </p:cBhvr>
                                    </p:animEffect>
                                    <p:set>
                                      <p:cBhvr>
                                        <p:cTn id="17" dur="1" fill="hold">
                                          <p:stCondLst>
                                            <p:cond delay="499"/>
                                          </p:stCondLst>
                                        </p:cTn>
                                        <p:tgtEl>
                                          <p:spTgt spid="2151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0" nodeType="clickEffect">
                                  <p:stCondLst>
                                    <p:cond delay="0"/>
                                  </p:stCondLst>
                                  <p:childTnLst>
                                    <p:animEffect transition="out" filter="diamond(in)">
                                      <p:cBhvr>
                                        <p:cTn id="21" dur="500"/>
                                        <p:tgtEl>
                                          <p:spTgt spid="21512"/>
                                        </p:tgtEl>
                                      </p:cBhvr>
                                    </p:animEffect>
                                    <p:set>
                                      <p:cBhvr>
                                        <p:cTn id="22" dur="1" fill="hold">
                                          <p:stCondLst>
                                            <p:cond delay="499"/>
                                          </p:stCondLst>
                                        </p:cTn>
                                        <p:tgtEl>
                                          <p:spTgt spid="215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xit" presetSubtype="4" fill="hold" grpId="0" nodeType="clickEffect">
                                  <p:stCondLst>
                                    <p:cond delay="0"/>
                                  </p:stCondLst>
                                  <p:childTnLst>
                                    <p:animEffect transition="out" filter="slide(fromBottom)">
                                      <p:cBhvr>
                                        <p:cTn id="26" dur="500"/>
                                        <p:tgtEl>
                                          <p:spTgt spid="21513"/>
                                        </p:tgtEl>
                                      </p:cBhvr>
                                    </p:animEffect>
                                    <p:set>
                                      <p:cBhvr>
                                        <p:cTn id="27" dur="1" fill="hold">
                                          <p:stCondLst>
                                            <p:cond delay="499"/>
                                          </p:stCondLst>
                                        </p:cTn>
                                        <p:tgtEl>
                                          <p:spTgt spid="215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951B2F20-4FB4-4D5E-BC8F-D3047BAC932E}"/>
              </a:ext>
            </a:extLst>
          </p:cNvPr>
          <p:cNvSpPr>
            <a:spLocks noGrp="1" noChangeArrowheads="1"/>
          </p:cNvSpPr>
          <p:nvPr>
            <p:ph type="body" idx="1"/>
          </p:nvPr>
        </p:nvSpPr>
        <p:spPr>
          <a:xfrm>
            <a:off x="708992" y="2350812"/>
            <a:ext cx="8229600" cy="669925"/>
          </a:xfrm>
        </p:spPr>
        <p:txBody>
          <a:bodyPr>
            <a:normAutofit fontScale="77500" lnSpcReduction="20000"/>
          </a:bodyPr>
          <a:lstStyle/>
          <a:p>
            <a:pPr algn="ctr" eaLnBrk="1" hangingPunct="1">
              <a:lnSpc>
                <a:spcPct val="90000"/>
              </a:lnSpc>
            </a:pPr>
            <a:r>
              <a:rPr lang="en-US" altLang="es-AR" sz="4400" dirty="0"/>
              <a:t> ¿</a:t>
            </a:r>
            <a:r>
              <a:rPr lang="en-US" altLang="es-AR" sz="4400" dirty="0" err="1"/>
              <a:t>Qué</a:t>
            </a:r>
            <a:r>
              <a:rPr lang="en-US" altLang="es-AR" sz="4400" dirty="0"/>
              <a:t> </a:t>
            </a:r>
            <a:r>
              <a:rPr lang="en-US" altLang="es-AR" sz="4400" dirty="0" err="1"/>
              <a:t>predicciones</a:t>
            </a:r>
            <a:r>
              <a:rPr lang="en-US" altLang="es-AR" sz="4400" dirty="0"/>
              <a:t> se pueden </a:t>
            </a:r>
            <a:r>
              <a:rPr lang="en-US" altLang="es-AR" sz="4400" dirty="0" err="1"/>
              <a:t>hacer</a:t>
            </a:r>
            <a:r>
              <a:rPr lang="en-US" altLang="es-AR" sz="4400" dirty="0"/>
              <a:t>?</a:t>
            </a:r>
          </a:p>
          <a:p>
            <a:pPr algn="ctr" eaLnBrk="1" hangingPunct="1">
              <a:lnSpc>
                <a:spcPct val="90000"/>
              </a:lnSpc>
              <a:buFontTx/>
              <a:buNone/>
            </a:pPr>
            <a:endParaRPr lang="en-US" altLang="es-AR"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G09_05b">
            <a:extLst>
              <a:ext uri="{FF2B5EF4-FFF2-40B4-BE49-F238E27FC236}">
                <a16:creationId xmlns:a16="http://schemas.microsoft.com/office/drawing/2014/main" id="{75A1FB1B-0BCE-4529-9AD5-00326DD59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912"/>
          <a:stretch>
            <a:fillRect/>
          </a:stretch>
        </p:blipFill>
        <p:spPr bwMode="auto">
          <a:xfrm>
            <a:off x="1524001" y="4495801"/>
            <a:ext cx="85582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E8BE7150-034E-4BDC-9DD7-A81E53DB2C95}"/>
              </a:ext>
            </a:extLst>
          </p:cNvPr>
          <p:cNvSpPr>
            <a:spLocks noChangeArrowheads="1"/>
          </p:cNvSpPr>
          <p:nvPr/>
        </p:nvSpPr>
        <p:spPr bwMode="auto">
          <a:xfrm>
            <a:off x="3352800" y="4876800"/>
            <a:ext cx="10668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3556" name="Rectangle 4">
            <a:extLst>
              <a:ext uri="{FF2B5EF4-FFF2-40B4-BE49-F238E27FC236}">
                <a16:creationId xmlns:a16="http://schemas.microsoft.com/office/drawing/2014/main" id="{C326FC8F-BF64-47C2-8F5C-7771B65CC652}"/>
              </a:ext>
            </a:extLst>
          </p:cNvPr>
          <p:cNvSpPr>
            <a:spLocks noChangeArrowheads="1"/>
          </p:cNvSpPr>
          <p:nvPr/>
        </p:nvSpPr>
        <p:spPr bwMode="auto">
          <a:xfrm>
            <a:off x="4724400" y="4876800"/>
            <a:ext cx="1143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3557" name="Rectangle 5">
            <a:extLst>
              <a:ext uri="{FF2B5EF4-FFF2-40B4-BE49-F238E27FC236}">
                <a16:creationId xmlns:a16="http://schemas.microsoft.com/office/drawing/2014/main" id="{528D4CAB-505B-48EC-9574-7C22183E9EC4}"/>
              </a:ext>
            </a:extLst>
          </p:cNvPr>
          <p:cNvSpPr>
            <a:spLocks noChangeArrowheads="1"/>
          </p:cNvSpPr>
          <p:nvPr/>
        </p:nvSpPr>
        <p:spPr bwMode="auto">
          <a:xfrm>
            <a:off x="6172200" y="4724400"/>
            <a:ext cx="11430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3558" name="Rectangle 6">
            <a:extLst>
              <a:ext uri="{FF2B5EF4-FFF2-40B4-BE49-F238E27FC236}">
                <a16:creationId xmlns:a16="http://schemas.microsoft.com/office/drawing/2014/main" id="{5A8E796F-5B59-4CC1-BFF7-93024B08EE27}"/>
              </a:ext>
            </a:extLst>
          </p:cNvPr>
          <p:cNvSpPr>
            <a:spLocks noChangeArrowheads="1"/>
          </p:cNvSpPr>
          <p:nvPr/>
        </p:nvSpPr>
        <p:spPr bwMode="auto">
          <a:xfrm>
            <a:off x="7620000" y="4800600"/>
            <a:ext cx="11430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3559" name="Rectangle 7">
            <a:extLst>
              <a:ext uri="{FF2B5EF4-FFF2-40B4-BE49-F238E27FC236}">
                <a16:creationId xmlns:a16="http://schemas.microsoft.com/office/drawing/2014/main" id="{C5034C92-4C84-4EC8-B820-B7EA5796210B}"/>
              </a:ext>
            </a:extLst>
          </p:cNvPr>
          <p:cNvSpPr>
            <a:spLocks noChangeArrowheads="1"/>
          </p:cNvSpPr>
          <p:nvPr/>
        </p:nvSpPr>
        <p:spPr bwMode="auto">
          <a:xfrm>
            <a:off x="8991600" y="4800600"/>
            <a:ext cx="1066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33800" name="Rectangle 8">
            <a:extLst>
              <a:ext uri="{FF2B5EF4-FFF2-40B4-BE49-F238E27FC236}">
                <a16:creationId xmlns:a16="http://schemas.microsoft.com/office/drawing/2014/main" id="{37C99A92-3059-4056-871A-EAF40AE168AE}"/>
              </a:ext>
            </a:extLst>
          </p:cNvPr>
          <p:cNvSpPr>
            <a:spLocks noChangeArrowheads="1"/>
          </p:cNvSpPr>
          <p:nvPr/>
        </p:nvSpPr>
        <p:spPr bwMode="auto">
          <a:xfrm>
            <a:off x="1828800" y="3124200"/>
            <a:ext cx="83058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pic>
        <p:nvPicPr>
          <p:cNvPr id="33801" name="Picture 9" descr="FG09_05a">
            <a:extLst>
              <a:ext uri="{FF2B5EF4-FFF2-40B4-BE49-F238E27FC236}">
                <a16:creationId xmlns:a16="http://schemas.microsoft.com/office/drawing/2014/main" id="{F674EA34-76A0-450F-A704-2C17BB3B3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9486"/>
          <a:stretch>
            <a:fillRect/>
          </a:stretch>
        </p:blipFill>
        <p:spPr bwMode="auto">
          <a:xfrm>
            <a:off x="738187" y="2206627"/>
            <a:ext cx="8253413"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hypo1">
            <a:extLst>
              <a:ext uri="{FF2B5EF4-FFF2-40B4-BE49-F238E27FC236}">
                <a16:creationId xmlns:a16="http://schemas.microsoft.com/office/drawing/2014/main" id="{222460C8-6729-4793-9286-1F5A3411E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87" r="1491"/>
          <a:stretch>
            <a:fillRect/>
          </a:stretch>
        </p:blipFill>
        <p:spPr bwMode="auto">
          <a:xfrm>
            <a:off x="699052" y="579438"/>
            <a:ext cx="89154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16" fill="hold" grpId="0" nodeType="clickEffect">
                                  <p:stCondLst>
                                    <p:cond delay="0"/>
                                  </p:stCondLst>
                                  <p:childTnLst>
                                    <p:animEffect transition="out" filter="circle(in)">
                                      <p:cBhvr>
                                        <p:cTn id="6" dur="500"/>
                                        <p:tgtEl>
                                          <p:spTgt spid="23555"/>
                                        </p:tgtEl>
                                      </p:cBhvr>
                                    </p:animEffect>
                                    <p:set>
                                      <p:cBhvr>
                                        <p:cTn id="7" dur="1" fill="hold">
                                          <p:stCondLst>
                                            <p:cond delay="499"/>
                                          </p:stCondLst>
                                        </p:cTn>
                                        <p:tgtEl>
                                          <p:spTgt spid="2355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xit" presetSubtype="16" fill="hold" grpId="0" nodeType="clickEffect">
                                  <p:stCondLst>
                                    <p:cond delay="0"/>
                                  </p:stCondLst>
                                  <p:childTnLst>
                                    <p:animEffect transition="out" filter="circle(in)">
                                      <p:cBhvr>
                                        <p:cTn id="11" dur="500"/>
                                        <p:tgtEl>
                                          <p:spTgt spid="23556"/>
                                        </p:tgtEl>
                                      </p:cBhvr>
                                    </p:animEffect>
                                    <p:set>
                                      <p:cBhvr>
                                        <p:cTn id="12" dur="1" fill="hold">
                                          <p:stCondLst>
                                            <p:cond delay="499"/>
                                          </p:stCondLst>
                                        </p:cTn>
                                        <p:tgtEl>
                                          <p:spTgt spid="2355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xit" presetSubtype="16" fill="hold" grpId="0" nodeType="clickEffect">
                                  <p:stCondLst>
                                    <p:cond delay="0"/>
                                  </p:stCondLst>
                                  <p:childTnLst>
                                    <p:animEffect transition="out" filter="circle(in)">
                                      <p:cBhvr>
                                        <p:cTn id="16" dur="500"/>
                                        <p:tgtEl>
                                          <p:spTgt spid="23557"/>
                                        </p:tgtEl>
                                      </p:cBhvr>
                                    </p:animEffect>
                                    <p:set>
                                      <p:cBhvr>
                                        <p:cTn id="17" dur="1" fill="hold">
                                          <p:stCondLst>
                                            <p:cond delay="499"/>
                                          </p:stCondLst>
                                        </p:cTn>
                                        <p:tgtEl>
                                          <p:spTgt spid="2355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xit" presetSubtype="16" fill="hold" grpId="0" nodeType="clickEffect">
                                  <p:stCondLst>
                                    <p:cond delay="0"/>
                                  </p:stCondLst>
                                  <p:childTnLst>
                                    <p:animEffect transition="out" filter="circle(in)">
                                      <p:cBhvr>
                                        <p:cTn id="21" dur="500"/>
                                        <p:tgtEl>
                                          <p:spTgt spid="23558"/>
                                        </p:tgtEl>
                                      </p:cBhvr>
                                    </p:animEffect>
                                    <p:set>
                                      <p:cBhvr>
                                        <p:cTn id="22" dur="1" fill="hold">
                                          <p:stCondLst>
                                            <p:cond delay="499"/>
                                          </p:stCondLst>
                                        </p:cTn>
                                        <p:tgtEl>
                                          <p:spTgt spid="2355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xit" presetSubtype="16" fill="hold" grpId="0" nodeType="clickEffect">
                                  <p:stCondLst>
                                    <p:cond delay="0"/>
                                  </p:stCondLst>
                                  <p:childTnLst>
                                    <p:animEffect transition="out" filter="circle(in)">
                                      <p:cBhvr>
                                        <p:cTn id="26" dur="500"/>
                                        <p:tgtEl>
                                          <p:spTgt spid="23559"/>
                                        </p:tgtEl>
                                      </p:cBhvr>
                                    </p:animEffect>
                                    <p:set>
                                      <p:cBhvr>
                                        <p:cTn id="27" dur="1" fill="hold">
                                          <p:stCondLst>
                                            <p:cond delay="499"/>
                                          </p:stCondLst>
                                        </p:cTn>
                                        <p:tgtEl>
                                          <p:spTgt spid="235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58" grpId="0" animBg="1"/>
      <p:bldP spid="235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G09_05b">
            <a:extLst>
              <a:ext uri="{FF2B5EF4-FFF2-40B4-BE49-F238E27FC236}">
                <a16:creationId xmlns:a16="http://schemas.microsoft.com/office/drawing/2014/main" id="{03432511-0AF7-408F-9C35-B5E6CF6A6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306" b="35522"/>
          <a:stretch>
            <a:fillRect/>
          </a:stretch>
        </p:blipFill>
        <p:spPr bwMode="auto">
          <a:xfrm>
            <a:off x="1703388" y="4281488"/>
            <a:ext cx="825341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FA64D77D-185F-4751-926D-AF03C8AB5C53}"/>
              </a:ext>
            </a:extLst>
          </p:cNvPr>
          <p:cNvSpPr>
            <a:spLocks noChangeArrowheads="1"/>
          </p:cNvSpPr>
          <p:nvPr/>
        </p:nvSpPr>
        <p:spPr bwMode="auto">
          <a:xfrm>
            <a:off x="3429000" y="4572000"/>
            <a:ext cx="1143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4580" name="Rectangle 4">
            <a:extLst>
              <a:ext uri="{FF2B5EF4-FFF2-40B4-BE49-F238E27FC236}">
                <a16:creationId xmlns:a16="http://schemas.microsoft.com/office/drawing/2014/main" id="{E5AD5009-D182-4E5C-86E6-AD5F0AD5B357}"/>
              </a:ext>
            </a:extLst>
          </p:cNvPr>
          <p:cNvSpPr>
            <a:spLocks noChangeArrowheads="1"/>
          </p:cNvSpPr>
          <p:nvPr/>
        </p:nvSpPr>
        <p:spPr bwMode="auto">
          <a:xfrm>
            <a:off x="4876800" y="4572000"/>
            <a:ext cx="10668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4581" name="Rectangle 5">
            <a:extLst>
              <a:ext uri="{FF2B5EF4-FFF2-40B4-BE49-F238E27FC236}">
                <a16:creationId xmlns:a16="http://schemas.microsoft.com/office/drawing/2014/main" id="{484E4358-510B-44C4-89FA-68A72C5AAD63}"/>
              </a:ext>
            </a:extLst>
          </p:cNvPr>
          <p:cNvSpPr>
            <a:spLocks noChangeArrowheads="1"/>
          </p:cNvSpPr>
          <p:nvPr/>
        </p:nvSpPr>
        <p:spPr bwMode="auto">
          <a:xfrm>
            <a:off x="6248400" y="4572000"/>
            <a:ext cx="10668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4582" name="Rectangle 6">
            <a:extLst>
              <a:ext uri="{FF2B5EF4-FFF2-40B4-BE49-F238E27FC236}">
                <a16:creationId xmlns:a16="http://schemas.microsoft.com/office/drawing/2014/main" id="{9C8BD7F3-1516-4276-8DF5-99D7C43110FB}"/>
              </a:ext>
            </a:extLst>
          </p:cNvPr>
          <p:cNvSpPr>
            <a:spLocks noChangeArrowheads="1"/>
          </p:cNvSpPr>
          <p:nvPr/>
        </p:nvSpPr>
        <p:spPr bwMode="auto">
          <a:xfrm>
            <a:off x="7543800" y="4572000"/>
            <a:ext cx="1295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4583" name="Rectangle 7">
            <a:extLst>
              <a:ext uri="{FF2B5EF4-FFF2-40B4-BE49-F238E27FC236}">
                <a16:creationId xmlns:a16="http://schemas.microsoft.com/office/drawing/2014/main" id="{D4F96896-7010-4A49-B4A7-B610ACA8DAF5}"/>
              </a:ext>
            </a:extLst>
          </p:cNvPr>
          <p:cNvSpPr>
            <a:spLocks noChangeArrowheads="1"/>
          </p:cNvSpPr>
          <p:nvPr/>
        </p:nvSpPr>
        <p:spPr bwMode="auto">
          <a:xfrm>
            <a:off x="8915400" y="4495800"/>
            <a:ext cx="10668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pic>
        <p:nvPicPr>
          <p:cNvPr id="34824" name="Picture 8" descr="FG09_05a">
            <a:extLst>
              <a:ext uri="{FF2B5EF4-FFF2-40B4-BE49-F238E27FC236}">
                <a16:creationId xmlns:a16="http://schemas.microsoft.com/office/drawing/2014/main" id="{C67E6509-E1E6-4B31-8F4E-81956BB04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9486"/>
          <a:stretch>
            <a:fillRect/>
          </a:stretch>
        </p:blipFill>
        <p:spPr bwMode="auto">
          <a:xfrm>
            <a:off x="711993" y="2216944"/>
            <a:ext cx="83296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hypo2">
            <a:extLst>
              <a:ext uri="{FF2B5EF4-FFF2-40B4-BE49-F238E27FC236}">
                <a16:creationId xmlns:a16="http://schemas.microsoft.com/office/drawing/2014/main" id="{A0547D8A-7D63-4106-97EF-FCB61CDA5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19"/>
          <a:stretch>
            <a:fillRect/>
          </a:stretch>
        </p:blipFill>
        <p:spPr bwMode="auto">
          <a:xfrm>
            <a:off x="419100" y="369887"/>
            <a:ext cx="89154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500"/>
                                        <p:tgtEl>
                                          <p:spTgt spid="24579"/>
                                        </p:tgtEl>
                                      </p:cBhvr>
                                    </p:animEffect>
                                    <p:set>
                                      <p:cBhvr>
                                        <p:cTn id="7" dur="1" fill="hold">
                                          <p:stCondLst>
                                            <p:cond delay="499"/>
                                          </p:stCondLst>
                                        </p:cTn>
                                        <p:tgtEl>
                                          <p:spTgt spid="2457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24580"/>
                                        </p:tgtEl>
                                      </p:cBhvr>
                                    </p:animEffect>
                                    <p:set>
                                      <p:cBhvr>
                                        <p:cTn id="12" dur="1" fill="hold">
                                          <p:stCondLst>
                                            <p:cond delay="499"/>
                                          </p:stCondLst>
                                        </p:cTn>
                                        <p:tgtEl>
                                          <p:spTgt spid="245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24581"/>
                                        </p:tgtEl>
                                      </p:cBhvr>
                                    </p:animEffect>
                                    <p:set>
                                      <p:cBhvr>
                                        <p:cTn id="17" dur="1" fill="hold">
                                          <p:stCondLst>
                                            <p:cond delay="499"/>
                                          </p:stCondLst>
                                        </p:cTn>
                                        <p:tgtEl>
                                          <p:spTgt spid="2458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24582"/>
                                        </p:tgtEl>
                                      </p:cBhvr>
                                    </p:animEffect>
                                    <p:set>
                                      <p:cBhvr>
                                        <p:cTn id="22" dur="1" fill="hold">
                                          <p:stCondLst>
                                            <p:cond delay="499"/>
                                          </p:stCondLst>
                                        </p:cTn>
                                        <p:tgtEl>
                                          <p:spTgt spid="2458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0" nodeType="clickEffect">
                                  <p:stCondLst>
                                    <p:cond delay="0"/>
                                  </p:stCondLst>
                                  <p:childTnLst>
                                    <p:animEffect transition="out" filter="box(in)">
                                      <p:cBhvr>
                                        <p:cTn id="26" dur="500"/>
                                        <p:tgtEl>
                                          <p:spTgt spid="24583"/>
                                        </p:tgtEl>
                                      </p:cBhvr>
                                    </p:animEffect>
                                    <p:set>
                                      <p:cBhvr>
                                        <p:cTn id="27" dur="1" fill="hold">
                                          <p:stCondLst>
                                            <p:cond delay="499"/>
                                          </p:stCondLst>
                                        </p:cTn>
                                        <p:tgtEl>
                                          <p:spTgt spid="245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animBg="1"/>
      <p:bldP spid="24582" grpId="0" animBg="1"/>
      <p:bldP spid="245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0F4E0-FD96-4FC3-885A-EE768FEC2EBB}"/>
              </a:ext>
            </a:extLst>
          </p:cNvPr>
          <p:cNvSpPr>
            <a:spLocks noGrp="1"/>
          </p:cNvSpPr>
          <p:nvPr>
            <p:ph type="title"/>
          </p:nvPr>
        </p:nvSpPr>
        <p:spPr/>
        <p:txBody>
          <a:bodyPr/>
          <a:lstStyle/>
          <a:p>
            <a:r>
              <a:rPr lang="es-MX" dirty="0"/>
              <a:t>Adaptación</a:t>
            </a:r>
            <a:endParaRPr lang="es-AR" dirty="0"/>
          </a:p>
        </p:txBody>
      </p:sp>
      <p:sp>
        <p:nvSpPr>
          <p:cNvPr id="3" name="Marcador de contenido 2">
            <a:extLst>
              <a:ext uri="{FF2B5EF4-FFF2-40B4-BE49-F238E27FC236}">
                <a16:creationId xmlns:a16="http://schemas.microsoft.com/office/drawing/2014/main" id="{26A50065-E72C-498C-8124-9852737F2A16}"/>
              </a:ext>
            </a:extLst>
          </p:cNvPr>
          <p:cNvSpPr>
            <a:spLocks noGrp="1"/>
          </p:cNvSpPr>
          <p:nvPr>
            <p:ph idx="1"/>
          </p:nvPr>
        </p:nvSpPr>
        <p:spPr/>
        <p:txBody>
          <a:bodyPr/>
          <a:lstStyle/>
          <a:p>
            <a:endParaRPr lang="es-AR" dirty="0"/>
          </a:p>
        </p:txBody>
      </p:sp>
    </p:spTree>
    <p:extLst>
      <p:ext uri="{BB962C8B-B14F-4D97-AF65-F5344CB8AC3E}">
        <p14:creationId xmlns:p14="http://schemas.microsoft.com/office/powerpoint/2010/main" val="10385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G09_05b">
            <a:extLst>
              <a:ext uri="{FF2B5EF4-FFF2-40B4-BE49-F238E27FC236}">
                <a16:creationId xmlns:a16="http://schemas.microsoft.com/office/drawing/2014/main" id="{C821305E-4490-4F0C-AEF1-D642AFC16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1259" b="6569"/>
          <a:stretch>
            <a:fillRect/>
          </a:stretch>
        </p:blipFill>
        <p:spPr bwMode="auto">
          <a:xfrm>
            <a:off x="1631950" y="4359276"/>
            <a:ext cx="8153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9121E1C1-634A-4425-8FB7-ECD669878FAE}"/>
              </a:ext>
            </a:extLst>
          </p:cNvPr>
          <p:cNvSpPr>
            <a:spLocks noChangeArrowheads="1"/>
          </p:cNvSpPr>
          <p:nvPr/>
        </p:nvSpPr>
        <p:spPr bwMode="auto">
          <a:xfrm>
            <a:off x="3276600" y="4800600"/>
            <a:ext cx="1143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5604" name="Rectangle 4">
            <a:extLst>
              <a:ext uri="{FF2B5EF4-FFF2-40B4-BE49-F238E27FC236}">
                <a16:creationId xmlns:a16="http://schemas.microsoft.com/office/drawing/2014/main" id="{208F9152-92EB-4E90-BC00-A06A0F30E831}"/>
              </a:ext>
            </a:extLst>
          </p:cNvPr>
          <p:cNvSpPr>
            <a:spLocks noChangeArrowheads="1"/>
          </p:cNvSpPr>
          <p:nvPr/>
        </p:nvSpPr>
        <p:spPr bwMode="auto">
          <a:xfrm>
            <a:off x="4648200" y="4800600"/>
            <a:ext cx="1143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5605" name="Rectangle 5">
            <a:extLst>
              <a:ext uri="{FF2B5EF4-FFF2-40B4-BE49-F238E27FC236}">
                <a16:creationId xmlns:a16="http://schemas.microsoft.com/office/drawing/2014/main" id="{70C57709-009E-465A-ABA6-445E484D951D}"/>
              </a:ext>
            </a:extLst>
          </p:cNvPr>
          <p:cNvSpPr>
            <a:spLocks noChangeArrowheads="1"/>
          </p:cNvSpPr>
          <p:nvPr/>
        </p:nvSpPr>
        <p:spPr bwMode="auto">
          <a:xfrm>
            <a:off x="6019800" y="4800600"/>
            <a:ext cx="1143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5606" name="Rectangle 6">
            <a:extLst>
              <a:ext uri="{FF2B5EF4-FFF2-40B4-BE49-F238E27FC236}">
                <a16:creationId xmlns:a16="http://schemas.microsoft.com/office/drawing/2014/main" id="{35EF551F-8EEF-469A-896F-8DA44BD29EBA}"/>
              </a:ext>
            </a:extLst>
          </p:cNvPr>
          <p:cNvSpPr>
            <a:spLocks noChangeArrowheads="1"/>
          </p:cNvSpPr>
          <p:nvPr/>
        </p:nvSpPr>
        <p:spPr bwMode="auto">
          <a:xfrm>
            <a:off x="7467600" y="4724400"/>
            <a:ext cx="1066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sp>
        <p:nvSpPr>
          <p:cNvPr id="25607" name="Rectangle 7">
            <a:extLst>
              <a:ext uri="{FF2B5EF4-FFF2-40B4-BE49-F238E27FC236}">
                <a16:creationId xmlns:a16="http://schemas.microsoft.com/office/drawing/2014/main" id="{61904C65-425E-454F-AD5C-B2A922136673}"/>
              </a:ext>
            </a:extLst>
          </p:cNvPr>
          <p:cNvSpPr>
            <a:spLocks noChangeArrowheads="1"/>
          </p:cNvSpPr>
          <p:nvPr/>
        </p:nvSpPr>
        <p:spPr bwMode="auto">
          <a:xfrm>
            <a:off x="8763000" y="4724400"/>
            <a:ext cx="1066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s-AR" altLang="es-AR" sz="1800"/>
          </a:p>
        </p:txBody>
      </p:sp>
      <p:pic>
        <p:nvPicPr>
          <p:cNvPr id="35848" name="Picture 8" descr="FG09_05a">
            <a:extLst>
              <a:ext uri="{FF2B5EF4-FFF2-40B4-BE49-F238E27FC236}">
                <a16:creationId xmlns:a16="http://schemas.microsoft.com/office/drawing/2014/main" id="{9AAB18E5-69E7-4E75-A623-218A4939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9486"/>
          <a:stretch>
            <a:fillRect/>
          </a:stretch>
        </p:blipFill>
        <p:spPr bwMode="auto">
          <a:xfrm>
            <a:off x="1054893" y="2093154"/>
            <a:ext cx="83296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hypo3">
            <a:extLst>
              <a:ext uri="{FF2B5EF4-FFF2-40B4-BE49-F238E27FC236}">
                <a16:creationId xmlns:a16="http://schemas.microsoft.com/office/drawing/2014/main" id="{4CBC09CF-26B1-4503-95B7-4CC91EC67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36" r="3084"/>
          <a:stretch>
            <a:fillRect/>
          </a:stretch>
        </p:blipFill>
        <p:spPr bwMode="auto">
          <a:xfrm>
            <a:off x="396944" y="498476"/>
            <a:ext cx="90916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5603"/>
                                        </p:tgtEl>
                                      </p:cBhvr>
                                    </p:animEffect>
                                    <p:set>
                                      <p:cBhvr>
                                        <p:cTn id="7" dur="1" fill="hold">
                                          <p:stCondLst>
                                            <p:cond delay="499"/>
                                          </p:stCondLst>
                                        </p:cTn>
                                        <p:tgtEl>
                                          <p:spTgt spid="2560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25604"/>
                                        </p:tgtEl>
                                      </p:cBhvr>
                                    </p:animEffect>
                                    <p:set>
                                      <p:cBhvr>
                                        <p:cTn id="12" dur="1" fill="hold">
                                          <p:stCondLst>
                                            <p:cond delay="499"/>
                                          </p:stCondLst>
                                        </p:cTn>
                                        <p:tgtEl>
                                          <p:spTgt spid="2560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25605"/>
                                        </p:tgtEl>
                                      </p:cBhvr>
                                    </p:animEffect>
                                    <p:set>
                                      <p:cBhvr>
                                        <p:cTn id="17" dur="1" fill="hold">
                                          <p:stCondLst>
                                            <p:cond delay="499"/>
                                          </p:stCondLst>
                                        </p:cTn>
                                        <p:tgtEl>
                                          <p:spTgt spid="2560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25606"/>
                                        </p:tgtEl>
                                      </p:cBhvr>
                                    </p:animEffect>
                                    <p:set>
                                      <p:cBhvr>
                                        <p:cTn id="22" dur="1" fill="hold">
                                          <p:stCondLst>
                                            <p:cond delay="499"/>
                                          </p:stCondLst>
                                        </p:cTn>
                                        <p:tgtEl>
                                          <p:spTgt spid="2560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0" nodeType="clickEffect">
                                  <p:stCondLst>
                                    <p:cond delay="0"/>
                                  </p:stCondLst>
                                  <p:childTnLst>
                                    <p:animEffect transition="out" filter="box(in)">
                                      <p:cBhvr>
                                        <p:cTn id="26" dur="500"/>
                                        <p:tgtEl>
                                          <p:spTgt spid="25607"/>
                                        </p:tgtEl>
                                      </p:cBhvr>
                                    </p:animEffect>
                                    <p:set>
                                      <p:cBhvr>
                                        <p:cTn id="27" dur="1" fill="hold">
                                          <p:stCondLst>
                                            <p:cond delay="499"/>
                                          </p:stCondLst>
                                        </p:cTn>
                                        <p:tgtEl>
                                          <p:spTgt spid="256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P spid="25606" grpId="0" animBg="1"/>
      <p:bldP spid="2560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DA6BF9CF-AC6E-499F-A4DA-5175185BD865}"/>
              </a:ext>
            </a:extLst>
          </p:cNvPr>
          <p:cNvSpPr>
            <a:spLocks noGrp="1" noChangeArrowheads="1"/>
          </p:cNvSpPr>
          <p:nvPr>
            <p:ph type="body" idx="1"/>
          </p:nvPr>
        </p:nvSpPr>
        <p:spPr>
          <a:xfrm>
            <a:off x="646043" y="1517236"/>
            <a:ext cx="7772400" cy="609600"/>
          </a:xfrm>
        </p:spPr>
        <p:txBody>
          <a:bodyPr>
            <a:normAutofit fontScale="62500" lnSpcReduction="20000"/>
          </a:bodyPr>
          <a:lstStyle/>
          <a:p>
            <a:pPr marL="0" indent="0" algn="ctr">
              <a:lnSpc>
                <a:spcPct val="90000"/>
              </a:lnSpc>
              <a:buNone/>
              <a:defRPr/>
            </a:pPr>
            <a:r>
              <a:rPr lang="en-US" altLang="es-AR" sz="4800" dirty="0"/>
              <a:t>¿</a:t>
            </a:r>
            <a:r>
              <a:rPr lang="en-US" altLang="es-AR" sz="4800" dirty="0" err="1"/>
              <a:t>Cuáles</a:t>
            </a:r>
            <a:r>
              <a:rPr lang="en-US" altLang="es-AR" sz="4800" dirty="0"/>
              <a:t> son los </a:t>
            </a:r>
            <a:r>
              <a:rPr lang="en-US" altLang="es-AR" sz="4800" dirty="0" err="1"/>
              <a:t>resultados</a:t>
            </a:r>
            <a:r>
              <a:rPr lang="en-US" altLang="es-AR" sz="4800" dirty="0"/>
              <a:t> </a:t>
            </a:r>
            <a:r>
              <a:rPr lang="en-US" altLang="es-AR" sz="4800" dirty="0" err="1"/>
              <a:t>experimentales</a:t>
            </a:r>
            <a:r>
              <a:rPr lang="en-US" altLang="es-AR" sz="4800" dirty="0"/>
              <a:t>?</a:t>
            </a:r>
            <a:r>
              <a:rPr lang="en-US" altLang="es-AR" sz="2800" dirty="0"/>
              <a:t> </a:t>
            </a:r>
          </a:p>
          <a:p>
            <a:pPr eaLnBrk="1" hangingPunct="1">
              <a:lnSpc>
                <a:spcPct val="90000"/>
              </a:lnSpc>
              <a:buFontTx/>
              <a:buNone/>
              <a:defRPr/>
            </a:pPr>
            <a:endParaRPr lang="en-US" altLang="es-AR"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lies alone">
            <a:extLst>
              <a:ext uri="{FF2B5EF4-FFF2-40B4-BE49-F238E27FC236}">
                <a16:creationId xmlns:a16="http://schemas.microsoft.com/office/drawing/2014/main" id="{66E0F385-8415-4951-8467-39B08E2AB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6172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bargraph3">
            <a:extLst>
              <a:ext uri="{FF2B5EF4-FFF2-40B4-BE49-F238E27FC236}">
                <a16:creationId xmlns:a16="http://schemas.microsoft.com/office/drawing/2014/main" id="{014D0743-B592-4E27-9EA4-316424802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1"/>
            <a:ext cx="6324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bargraph1">
            <a:extLst>
              <a:ext uri="{FF2B5EF4-FFF2-40B4-BE49-F238E27FC236}">
                <a16:creationId xmlns:a16="http://schemas.microsoft.com/office/drawing/2014/main" id="{3D796B20-B9C4-4143-8858-919948717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24201"/>
            <a:ext cx="6324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bargraph2">
            <a:extLst>
              <a:ext uri="{FF2B5EF4-FFF2-40B4-BE49-F238E27FC236}">
                <a16:creationId xmlns:a16="http://schemas.microsoft.com/office/drawing/2014/main" id="{EFF2BB90-4993-4689-8E9D-4BFCF0AAF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899026"/>
            <a:ext cx="67818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a:extLst>
              <a:ext uri="{FF2B5EF4-FFF2-40B4-BE49-F238E27FC236}">
                <a16:creationId xmlns:a16="http://schemas.microsoft.com/office/drawing/2014/main" id="{2A5B6FA9-8CD5-410B-BEF5-4BE52B18326F}"/>
              </a:ext>
            </a:extLst>
          </p:cNvPr>
          <p:cNvSpPr txBox="1">
            <a:spLocks noChangeArrowheads="1"/>
          </p:cNvSpPr>
          <p:nvPr/>
        </p:nvSpPr>
        <p:spPr bwMode="auto">
          <a:xfrm rot="10812628">
            <a:off x="2512369" y="1905000"/>
            <a:ext cx="46166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AR" sz="2400">
                <a:latin typeface="Times New Roman" panose="02020603050405020304" pitchFamily="18" charset="0"/>
              </a:rPr>
              <a:t>Retreat</a:t>
            </a:r>
          </a:p>
        </p:txBody>
      </p:sp>
      <p:sp>
        <p:nvSpPr>
          <p:cNvPr id="27655" name="Text Box 7">
            <a:extLst>
              <a:ext uri="{FF2B5EF4-FFF2-40B4-BE49-F238E27FC236}">
                <a16:creationId xmlns:a16="http://schemas.microsoft.com/office/drawing/2014/main" id="{0FF7F44F-1E6C-4BBB-B58E-5790284EB266}"/>
              </a:ext>
            </a:extLst>
          </p:cNvPr>
          <p:cNvSpPr txBox="1">
            <a:spLocks noChangeArrowheads="1"/>
          </p:cNvSpPr>
          <p:nvPr/>
        </p:nvSpPr>
        <p:spPr bwMode="auto">
          <a:xfrm rot="10768617">
            <a:off x="2357993" y="3352800"/>
            <a:ext cx="73866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AR" sz="2400">
                <a:latin typeface="Times New Roman" panose="02020603050405020304" pitchFamily="18" charset="0"/>
              </a:rPr>
              <a:t>Stalk and attack</a:t>
            </a:r>
          </a:p>
        </p:txBody>
      </p:sp>
      <p:sp>
        <p:nvSpPr>
          <p:cNvPr id="27656" name="Text Box 8">
            <a:extLst>
              <a:ext uri="{FF2B5EF4-FFF2-40B4-BE49-F238E27FC236}">
                <a16:creationId xmlns:a16="http://schemas.microsoft.com/office/drawing/2014/main" id="{193D8D2C-5B41-47C3-AEB7-183698590F55}"/>
              </a:ext>
            </a:extLst>
          </p:cNvPr>
          <p:cNvSpPr txBox="1">
            <a:spLocks noChangeArrowheads="1"/>
          </p:cNvSpPr>
          <p:nvPr/>
        </p:nvSpPr>
        <p:spPr bwMode="auto">
          <a:xfrm rot="10710452">
            <a:off x="2604572" y="5181600"/>
            <a:ext cx="36933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AR" sz="2400">
                <a:latin typeface="Times New Roman" panose="02020603050405020304" pitchFamily="18" charset="0"/>
              </a:rPr>
              <a:t>Kill</a:t>
            </a:r>
          </a:p>
        </p:txBody>
      </p:sp>
      <p:sp>
        <p:nvSpPr>
          <p:cNvPr id="37897" name="Text Box 9">
            <a:extLst>
              <a:ext uri="{FF2B5EF4-FFF2-40B4-BE49-F238E27FC236}">
                <a16:creationId xmlns:a16="http://schemas.microsoft.com/office/drawing/2014/main" id="{34742E06-7B30-4352-BCA1-7EB7768F26D0}"/>
              </a:ext>
            </a:extLst>
          </p:cNvPr>
          <p:cNvSpPr txBox="1">
            <a:spLocks noChangeArrowheads="1"/>
          </p:cNvSpPr>
          <p:nvPr/>
        </p:nvSpPr>
        <p:spPr bwMode="auto">
          <a:xfrm>
            <a:off x="1524000" y="381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AR" sz="2400">
                <a:latin typeface="Times New Roman" panose="02020603050405020304" pitchFamily="18" charset="0"/>
              </a:rPr>
              <a:t>RESULTS</a:t>
            </a:r>
          </a:p>
        </p:txBody>
      </p:sp>
      <p:sp>
        <p:nvSpPr>
          <p:cNvPr id="37898" name="10 CuadroTexto">
            <a:extLst>
              <a:ext uri="{FF2B5EF4-FFF2-40B4-BE49-F238E27FC236}">
                <a16:creationId xmlns:a16="http://schemas.microsoft.com/office/drawing/2014/main" id="{B3F5AF88-C1DC-48C6-A94E-579C4FB566CB}"/>
              </a:ext>
            </a:extLst>
          </p:cNvPr>
          <p:cNvSpPr txBox="1">
            <a:spLocks noChangeArrowheads="1"/>
          </p:cNvSpPr>
          <p:nvPr/>
        </p:nvSpPr>
        <p:spPr bwMode="auto">
          <a:xfrm>
            <a:off x="1881188" y="5715001"/>
            <a:ext cx="13509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1800"/>
              <a:t>Otros </a:t>
            </a:r>
          </a:p>
          <a:p>
            <a:pPr algn="ctr" eaLnBrk="1" hangingPunct="1">
              <a:spcBef>
                <a:spcPct val="50000"/>
              </a:spcBef>
              <a:buFontTx/>
              <a:buNone/>
            </a:pPr>
            <a:r>
              <a:rPr lang="es-AR" altLang="es-AR" sz="1800"/>
              <a:t>predadores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0-#ppt_w/2"/>
                                          </p:val>
                                        </p:tav>
                                        <p:tav tm="100000">
                                          <p:val>
                                            <p:strVal val="#ppt_x"/>
                                          </p:val>
                                        </p:tav>
                                      </p:tavLst>
                                    </p:anim>
                                    <p:anim calcmode="lin" valueType="num">
                                      <p:cBhvr additive="base">
                                        <p:cTn id="8" dur="500" fill="hold"/>
                                        <p:tgtEl>
                                          <p:spTgt spid="276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0-#ppt_w/2"/>
                                          </p:val>
                                        </p:tav>
                                        <p:tav tm="100000">
                                          <p:val>
                                            <p:strVal val="#ppt_x"/>
                                          </p:val>
                                        </p:tav>
                                      </p:tavLst>
                                    </p:anim>
                                    <p:anim calcmode="lin" valueType="num">
                                      <p:cBhvr additive="base">
                                        <p:cTn id="14" dur="500" fill="hold"/>
                                        <p:tgtEl>
                                          <p:spTgt spid="276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5"/>
                                        </p:tgtEl>
                                        <p:attrNameLst>
                                          <p:attrName>style.visibility</p:attrName>
                                        </p:attrNameLst>
                                      </p:cBhvr>
                                      <p:to>
                                        <p:strVal val="visible"/>
                                      </p:to>
                                    </p:set>
                                    <p:anim calcmode="lin" valueType="num">
                                      <p:cBhvr additive="base">
                                        <p:cTn id="19" dur="500" fill="hold"/>
                                        <p:tgtEl>
                                          <p:spTgt spid="27655"/>
                                        </p:tgtEl>
                                        <p:attrNameLst>
                                          <p:attrName>ppt_x</p:attrName>
                                        </p:attrNameLst>
                                      </p:cBhvr>
                                      <p:tavLst>
                                        <p:tav tm="0">
                                          <p:val>
                                            <p:strVal val="0-#ppt_w/2"/>
                                          </p:val>
                                        </p:tav>
                                        <p:tav tm="100000">
                                          <p:val>
                                            <p:strVal val="#ppt_x"/>
                                          </p:val>
                                        </p:tav>
                                      </p:tavLst>
                                    </p:anim>
                                    <p:anim calcmode="lin" valueType="num">
                                      <p:cBhvr additive="base">
                                        <p:cTn id="20" dur="500" fill="hold"/>
                                        <p:tgtEl>
                                          <p:spTgt spid="2765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7652"/>
                                        </p:tgtEl>
                                        <p:attrNameLst>
                                          <p:attrName>style.visibility</p:attrName>
                                        </p:attrNameLst>
                                      </p:cBhvr>
                                      <p:to>
                                        <p:strVal val="visible"/>
                                      </p:to>
                                    </p:set>
                                    <p:anim calcmode="lin" valueType="num">
                                      <p:cBhvr additive="base">
                                        <p:cTn id="25" dur="500" fill="hold"/>
                                        <p:tgtEl>
                                          <p:spTgt spid="27652"/>
                                        </p:tgtEl>
                                        <p:attrNameLst>
                                          <p:attrName>ppt_x</p:attrName>
                                        </p:attrNameLst>
                                      </p:cBhvr>
                                      <p:tavLst>
                                        <p:tav tm="0">
                                          <p:val>
                                            <p:strVal val="0-#ppt_w/2"/>
                                          </p:val>
                                        </p:tav>
                                        <p:tav tm="100000">
                                          <p:val>
                                            <p:strVal val="#ppt_x"/>
                                          </p:val>
                                        </p:tav>
                                      </p:tavLst>
                                    </p:anim>
                                    <p:anim calcmode="lin" valueType="num">
                                      <p:cBhvr additive="base">
                                        <p:cTn id="26"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6"/>
                                        </p:tgtEl>
                                        <p:attrNameLst>
                                          <p:attrName>style.visibility</p:attrName>
                                        </p:attrNameLst>
                                      </p:cBhvr>
                                      <p:to>
                                        <p:strVal val="visible"/>
                                      </p:to>
                                    </p:set>
                                    <p:anim calcmode="lin" valueType="num">
                                      <p:cBhvr additive="base">
                                        <p:cTn id="31" dur="500" fill="hold"/>
                                        <p:tgtEl>
                                          <p:spTgt spid="27656"/>
                                        </p:tgtEl>
                                        <p:attrNameLst>
                                          <p:attrName>ppt_x</p:attrName>
                                        </p:attrNameLst>
                                      </p:cBhvr>
                                      <p:tavLst>
                                        <p:tav tm="0">
                                          <p:val>
                                            <p:strVal val="0-#ppt_w/2"/>
                                          </p:val>
                                        </p:tav>
                                        <p:tav tm="100000">
                                          <p:val>
                                            <p:strVal val="#ppt_x"/>
                                          </p:val>
                                        </p:tav>
                                      </p:tavLst>
                                    </p:anim>
                                    <p:anim calcmode="lin" valueType="num">
                                      <p:cBhvr additive="base">
                                        <p:cTn id="32" dur="500" fill="hold"/>
                                        <p:tgtEl>
                                          <p:spTgt spid="2765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7653"/>
                                        </p:tgtEl>
                                        <p:attrNameLst>
                                          <p:attrName>style.visibility</p:attrName>
                                        </p:attrNameLst>
                                      </p:cBhvr>
                                      <p:to>
                                        <p:strVal val="visible"/>
                                      </p:to>
                                    </p:set>
                                    <p:anim calcmode="lin" valueType="num">
                                      <p:cBhvr additive="base">
                                        <p:cTn id="37" dur="500" fill="hold"/>
                                        <p:tgtEl>
                                          <p:spTgt spid="27653"/>
                                        </p:tgtEl>
                                        <p:attrNameLst>
                                          <p:attrName>ppt_x</p:attrName>
                                        </p:attrNameLst>
                                      </p:cBhvr>
                                      <p:tavLst>
                                        <p:tav tm="0">
                                          <p:val>
                                            <p:strVal val="0-#ppt_w/2"/>
                                          </p:val>
                                        </p:tav>
                                        <p:tav tm="100000">
                                          <p:val>
                                            <p:strVal val="#ppt_x"/>
                                          </p:val>
                                        </p:tav>
                                      </p:tavLst>
                                    </p:anim>
                                    <p:anim calcmode="lin" valueType="num">
                                      <p:cBhvr additive="base">
                                        <p:cTn id="38"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P spid="27655" grpId="0" autoUpdateAnimBg="0"/>
      <p:bldP spid="276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CB0B4DF-3962-45A6-8E54-286FE8DF4334}"/>
              </a:ext>
            </a:extLst>
          </p:cNvPr>
          <p:cNvSpPr>
            <a:spLocks noGrp="1" noChangeArrowheads="1"/>
          </p:cNvSpPr>
          <p:nvPr>
            <p:ph type="title"/>
          </p:nvPr>
        </p:nvSpPr>
        <p:spPr/>
        <p:txBody>
          <a:bodyPr/>
          <a:lstStyle/>
          <a:p>
            <a:pPr eaLnBrk="1" hangingPunct="1"/>
            <a:r>
              <a:rPr lang="en-US" altLang="es-AR"/>
              <a:t>Estudios Observacionales</a:t>
            </a:r>
          </a:p>
        </p:txBody>
      </p:sp>
      <p:sp>
        <p:nvSpPr>
          <p:cNvPr id="28675" name="Rectangle 3">
            <a:extLst>
              <a:ext uri="{FF2B5EF4-FFF2-40B4-BE49-F238E27FC236}">
                <a16:creationId xmlns:a16="http://schemas.microsoft.com/office/drawing/2014/main" id="{09CBD732-9B3C-4CFE-98E4-C18FDAD288DB}"/>
              </a:ext>
            </a:extLst>
          </p:cNvPr>
          <p:cNvSpPr>
            <a:spLocks noGrp="1" noChangeArrowheads="1"/>
          </p:cNvSpPr>
          <p:nvPr>
            <p:ph type="body" idx="1"/>
          </p:nvPr>
        </p:nvSpPr>
        <p:spPr>
          <a:xfrm>
            <a:off x="863048" y="1746181"/>
            <a:ext cx="7924800" cy="4191000"/>
          </a:xfrm>
        </p:spPr>
        <p:txBody>
          <a:bodyPr>
            <a:normAutofit lnSpcReduction="10000"/>
          </a:bodyPr>
          <a:lstStyle/>
          <a:p>
            <a:pPr lvl="1" eaLnBrk="1" hangingPunct="1">
              <a:buFontTx/>
              <a:buNone/>
            </a:pPr>
            <a:r>
              <a:rPr lang="es-AR" altLang="es-AR" sz="3200" dirty="0"/>
              <a:t>¿Cuándo se realiza este tipo de estudios?</a:t>
            </a:r>
          </a:p>
          <a:p>
            <a:pPr lvl="1" eaLnBrk="1" hangingPunct="1">
              <a:buFontTx/>
              <a:buNone/>
            </a:pPr>
            <a:endParaRPr lang="es-AR" altLang="es-AR" sz="3200" dirty="0"/>
          </a:p>
          <a:p>
            <a:pPr lvl="1" eaLnBrk="1" hangingPunct="1">
              <a:buFontTx/>
              <a:buNone/>
            </a:pPr>
            <a:r>
              <a:rPr lang="es-AR" altLang="es-AR" sz="3200" dirty="0"/>
              <a:t>Cuando los experimentos son poco prácticos o inapropiados, las observaciones pueden proporcionar información suficiente para evaluar una </a:t>
            </a:r>
            <a:r>
              <a:rPr lang="es-AR" altLang="es-AR" sz="3200" dirty="0" err="1"/>
              <a:t>hipótesis</a:t>
            </a:r>
            <a:endParaRPr lang="en-US" altLang="es-AR"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48BF49A9-0AF0-40AB-AB2C-6AD81DF3F581}"/>
              </a:ext>
            </a:extLst>
          </p:cNvPr>
          <p:cNvSpPr>
            <a:spLocks noGrp="1" noChangeArrowheads="1"/>
          </p:cNvSpPr>
          <p:nvPr>
            <p:ph type="body" idx="1"/>
          </p:nvPr>
        </p:nvSpPr>
        <p:spPr>
          <a:xfrm>
            <a:off x="921026" y="992948"/>
            <a:ext cx="8229600" cy="4525963"/>
          </a:xfrm>
        </p:spPr>
        <p:txBody>
          <a:bodyPr>
            <a:normAutofit fontScale="92500" lnSpcReduction="10000"/>
          </a:bodyPr>
          <a:lstStyle/>
          <a:p>
            <a:pPr algn="ctr" eaLnBrk="1" hangingPunct="1">
              <a:buFontTx/>
              <a:buNone/>
            </a:pPr>
            <a:r>
              <a:rPr lang="es-AR" altLang="es-AR" sz="2800" dirty="0"/>
              <a:t>Los estudios observacionales deben emplear los siguientes criterios:</a:t>
            </a:r>
          </a:p>
          <a:p>
            <a:pPr algn="ctr" eaLnBrk="1" hangingPunct="1">
              <a:buFontTx/>
              <a:buNone/>
            </a:pPr>
            <a:endParaRPr lang="es-AR" altLang="es-AR" sz="2800" dirty="0"/>
          </a:p>
          <a:p>
            <a:pPr algn="ctr" eaLnBrk="1" hangingPunct="1">
              <a:buFontTx/>
              <a:buNone/>
            </a:pPr>
            <a:r>
              <a:rPr lang="es-AR" altLang="es-AR" sz="2800" dirty="0"/>
              <a:t>1. La </a:t>
            </a:r>
            <a:r>
              <a:rPr lang="es-AR" altLang="es-AR" sz="2800" dirty="0" err="1"/>
              <a:t>hipótesis</a:t>
            </a:r>
            <a:r>
              <a:rPr lang="es-AR" altLang="es-AR" sz="2800" dirty="0"/>
              <a:t> debe conducir a predicciones observadas.</a:t>
            </a:r>
          </a:p>
          <a:p>
            <a:pPr algn="ctr" eaLnBrk="1" hangingPunct="1">
              <a:buFontTx/>
              <a:buNone/>
            </a:pPr>
            <a:r>
              <a:rPr lang="es-AR" altLang="es-AR" sz="2800" dirty="0"/>
              <a:t>2. La aparición observada del rasgo debe demostrarse que no es aleatoria en la población.</a:t>
            </a:r>
          </a:p>
          <a:p>
            <a:pPr algn="ctr" eaLnBrk="1" hangingPunct="1">
              <a:buFontTx/>
              <a:buNone/>
            </a:pPr>
            <a:r>
              <a:rPr lang="es-AR" altLang="es-AR" sz="2800" dirty="0"/>
              <a:t>3. El rasgo observado debe ser adaptativo</a:t>
            </a:r>
          </a:p>
          <a:p>
            <a:pPr algn="ctr" eaLnBrk="1" hangingPunct="1">
              <a:buFontTx/>
              <a:buNone/>
            </a:pPr>
            <a:endParaRPr lang="es-AR" altLang="es-AR" sz="2800" dirty="0"/>
          </a:p>
          <a:p>
            <a:pPr algn="ctr" eaLnBrk="1" hangingPunct="1">
              <a:buFontTx/>
              <a:buNone/>
            </a:pPr>
            <a:r>
              <a:rPr lang="es-AR" altLang="es-AR" sz="2800" dirty="0"/>
              <a:t>Ejemplo: estudio de </a:t>
            </a:r>
            <a:r>
              <a:rPr lang="es-AR" altLang="es-AR" sz="2800" dirty="0" err="1"/>
              <a:t>Garter</a:t>
            </a:r>
            <a:r>
              <a:rPr lang="es-AR" altLang="es-AR" sz="2800" dirty="0"/>
              <a:t> Snake</a:t>
            </a:r>
            <a:r>
              <a:rPr lang="en-US" altLang="es-AR" sz="28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6C84F4E-C2B3-4335-84DE-866391ADEE45}"/>
              </a:ext>
            </a:extLst>
          </p:cNvPr>
          <p:cNvSpPr>
            <a:spLocks noGrp="1" noChangeArrowheads="1"/>
          </p:cNvSpPr>
          <p:nvPr>
            <p:ph type="title"/>
          </p:nvPr>
        </p:nvSpPr>
        <p:spPr>
          <a:xfrm>
            <a:off x="532572" y="207343"/>
            <a:ext cx="8896350" cy="1655763"/>
          </a:xfrm>
        </p:spPr>
        <p:txBody>
          <a:bodyPr/>
          <a:lstStyle/>
          <a:p>
            <a:pPr algn="l" eaLnBrk="1" hangingPunct="1"/>
            <a:r>
              <a:rPr lang="es-AR" altLang="es-AR" sz="3200" dirty="0"/>
              <a:t>Demostrar que las serpientes están eligiendo una temperatura particular más a menudo de lo que ocurriría con movimientos aleatorios</a:t>
            </a:r>
            <a:endParaRPr lang="en-US" altLang="es-AR" sz="3200" dirty="0"/>
          </a:p>
        </p:txBody>
      </p:sp>
      <p:sp>
        <p:nvSpPr>
          <p:cNvPr id="29699" name="Rectangle 3">
            <a:extLst>
              <a:ext uri="{FF2B5EF4-FFF2-40B4-BE49-F238E27FC236}">
                <a16:creationId xmlns:a16="http://schemas.microsoft.com/office/drawing/2014/main" id="{BD9D3C4E-4044-46D1-AC4D-633ECC86B86D}"/>
              </a:ext>
            </a:extLst>
          </p:cNvPr>
          <p:cNvSpPr>
            <a:spLocks noGrp="1" noChangeArrowheads="1"/>
          </p:cNvSpPr>
          <p:nvPr>
            <p:ph type="body" idx="1"/>
          </p:nvPr>
        </p:nvSpPr>
        <p:spPr>
          <a:xfrm>
            <a:off x="992947" y="2201173"/>
            <a:ext cx="8435975" cy="4114800"/>
          </a:xfrm>
        </p:spPr>
        <p:txBody>
          <a:bodyPr>
            <a:normAutofit lnSpcReduction="10000"/>
          </a:bodyPr>
          <a:lstStyle/>
          <a:p>
            <a:pPr algn="ctr" eaLnBrk="1" hangingPunct="1"/>
            <a:r>
              <a:rPr lang="es-AR" altLang="es-AR" sz="2800" dirty="0"/>
              <a:t>Se vio donde las serpientes pasaron su tiempo y cuáles fueron sus temperaturas corporales</a:t>
            </a:r>
          </a:p>
          <a:p>
            <a:pPr algn="ctr" eaLnBrk="1" hangingPunct="1"/>
            <a:r>
              <a:rPr lang="es-AR" altLang="es-AR" sz="2800" dirty="0"/>
              <a:t>Se encontró que mantienen su temperatura corporal entre 28 y 32 grados centígrados.</a:t>
            </a:r>
          </a:p>
          <a:p>
            <a:pPr algn="ctr" eaLnBrk="1" hangingPunct="1"/>
            <a:r>
              <a:rPr lang="es-AR" altLang="es-AR" sz="2800" dirty="0"/>
              <a:t>Opciones descubiertas para la termorregulación</a:t>
            </a:r>
          </a:p>
          <a:p>
            <a:pPr algn="ctr" eaLnBrk="1" hangingPunct="1"/>
            <a:r>
              <a:rPr lang="es-AR" altLang="es-AR" sz="2800" dirty="0"/>
              <a:t>Sol / sombra</a:t>
            </a:r>
          </a:p>
          <a:p>
            <a:pPr algn="ctr" eaLnBrk="1" hangingPunct="1"/>
            <a:r>
              <a:rPr lang="es-AR" altLang="es-AR" sz="2800" dirty="0"/>
              <a:t>debajo de las rocas (delgada, mediana, gruesa)</a:t>
            </a:r>
          </a:p>
          <a:p>
            <a:pPr algn="ctr" eaLnBrk="1" hangingPunct="1"/>
            <a:r>
              <a:rPr lang="es-AR" altLang="es-AR" sz="2800" dirty="0"/>
              <a:t>moviéndose hacia arriba o abajo en madrigueras</a:t>
            </a:r>
            <a:endParaRPr lang="en-US" altLang="es-AR"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51A32F-B41C-4BD3-841A-348A71EE34F9}"/>
              </a:ext>
            </a:extLst>
          </p:cNvPr>
          <p:cNvSpPr>
            <a:spLocks noGrp="1" noChangeArrowheads="1"/>
          </p:cNvSpPr>
          <p:nvPr>
            <p:ph type="title"/>
          </p:nvPr>
        </p:nvSpPr>
        <p:spPr>
          <a:xfrm>
            <a:off x="695739" y="312738"/>
            <a:ext cx="8686800" cy="2468562"/>
          </a:xfrm>
        </p:spPr>
        <p:txBody>
          <a:bodyPr/>
          <a:lstStyle/>
          <a:p>
            <a:pPr eaLnBrk="1" hangingPunct="1"/>
            <a:r>
              <a:rPr lang="es-AR" altLang="es-AR" sz="2800" dirty="0"/>
              <a:t>Se encontró que de las 3 opciones, todas podrían usarse para mantener efectivamente las temperaturas diurnas deseadas, pero solo las rocas podrían proporcionar suficiente calor durante la noche.</a:t>
            </a:r>
            <a:endParaRPr lang="en-US" altLang="es-AR" sz="2800" dirty="0"/>
          </a:p>
        </p:txBody>
      </p:sp>
      <p:sp>
        <p:nvSpPr>
          <p:cNvPr id="30723" name="Rectangle 3">
            <a:extLst>
              <a:ext uri="{FF2B5EF4-FFF2-40B4-BE49-F238E27FC236}">
                <a16:creationId xmlns:a16="http://schemas.microsoft.com/office/drawing/2014/main" id="{D4C19D99-08C7-4F70-96D7-3A536949C69C}"/>
              </a:ext>
            </a:extLst>
          </p:cNvPr>
          <p:cNvSpPr>
            <a:spLocks noGrp="1" noChangeArrowheads="1"/>
          </p:cNvSpPr>
          <p:nvPr>
            <p:ph type="body" idx="1"/>
          </p:nvPr>
        </p:nvSpPr>
        <p:spPr>
          <a:xfrm>
            <a:off x="1045197" y="2874066"/>
            <a:ext cx="8205787" cy="2667000"/>
          </a:xfrm>
        </p:spPr>
        <p:txBody>
          <a:bodyPr/>
          <a:lstStyle/>
          <a:p>
            <a:pPr eaLnBrk="1" hangingPunct="1"/>
            <a:r>
              <a:rPr lang="es-AR" altLang="es-AR" dirty="0"/>
              <a:t>Estudiaron rocas delgadas, medianas y gruesas.</a:t>
            </a:r>
          </a:p>
          <a:p>
            <a:pPr eaLnBrk="1" hangingPunct="1"/>
            <a:r>
              <a:rPr lang="es-AR" altLang="es-AR" dirty="0"/>
              <a:t>Se predijo que las rocas medianas funcionan para las temperaturas adecuadas tanto de noche como de día.</a:t>
            </a:r>
          </a:p>
          <a:p>
            <a:pPr eaLnBrk="1" hangingPunct="1"/>
            <a:r>
              <a:rPr lang="es-AR" altLang="es-AR" dirty="0"/>
              <a:t>La mayoría de las serpientes se encuentran debajo de las rocas.</a:t>
            </a:r>
            <a:endParaRPr lang="en-US" alt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28F52A1-084E-4C20-8CC4-91D090D48D21}"/>
              </a:ext>
            </a:extLst>
          </p:cNvPr>
          <p:cNvSpPr>
            <a:spLocks noGrp="1" noChangeArrowheads="1"/>
          </p:cNvSpPr>
          <p:nvPr>
            <p:ph type="title"/>
          </p:nvPr>
        </p:nvSpPr>
        <p:spPr>
          <a:xfrm>
            <a:off x="536715" y="327648"/>
            <a:ext cx="8291513" cy="1785937"/>
          </a:xfrm>
        </p:spPr>
        <p:txBody>
          <a:bodyPr/>
          <a:lstStyle/>
          <a:p>
            <a:pPr eaLnBrk="1" hangingPunct="1"/>
            <a:r>
              <a:rPr lang="es-AR" altLang="es-AR" dirty="0"/>
              <a:t>Ahora tenemos que mostrar que estar bajo rocas medianas no es un comportamiento aleatorio</a:t>
            </a:r>
            <a:endParaRPr lang="en-US" altLang="es-AR" dirty="0"/>
          </a:p>
        </p:txBody>
      </p:sp>
      <p:sp>
        <p:nvSpPr>
          <p:cNvPr id="31747" name="Rectangle 3">
            <a:extLst>
              <a:ext uri="{FF2B5EF4-FFF2-40B4-BE49-F238E27FC236}">
                <a16:creationId xmlns:a16="http://schemas.microsoft.com/office/drawing/2014/main" id="{B7D528E5-D28A-4A9D-A5E9-77AAE5CA33E5}"/>
              </a:ext>
            </a:extLst>
          </p:cNvPr>
          <p:cNvSpPr>
            <a:spLocks noGrp="1" noChangeArrowheads="1"/>
          </p:cNvSpPr>
          <p:nvPr>
            <p:ph type="body" idx="1"/>
          </p:nvPr>
        </p:nvSpPr>
        <p:spPr>
          <a:xfrm>
            <a:off x="1524000" y="2849217"/>
            <a:ext cx="7036904" cy="3181696"/>
          </a:xfrm>
        </p:spPr>
        <p:txBody>
          <a:bodyPr/>
          <a:lstStyle/>
          <a:p>
            <a:pPr eaLnBrk="1" hangingPunct="1">
              <a:lnSpc>
                <a:spcPct val="90000"/>
              </a:lnSpc>
            </a:pPr>
            <a:r>
              <a:rPr lang="es-AR" altLang="es-AR" dirty="0"/>
              <a:t>Comparar la disponibilidad de rocas delgadas, medianas y gruesas en el hábitat en relación con la frecuencia con que son utilizadas por las serpientes</a:t>
            </a:r>
          </a:p>
          <a:p>
            <a:pPr eaLnBrk="1" hangingPunct="1">
              <a:lnSpc>
                <a:spcPct val="90000"/>
              </a:lnSpc>
            </a:pPr>
            <a:r>
              <a:rPr lang="es-AR" altLang="es-AR" dirty="0"/>
              <a:t>Todas las rocas están representadas por igual en el hábitat, por lo que si los eventos fueran aleatorios, las serpientes se encuentran por igual en cada tipo de roca.</a:t>
            </a:r>
          </a:p>
          <a:p>
            <a:pPr eaLnBrk="1" hangingPunct="1">
              <a:lnSpc>
                <a:spcPct val="90000"/>
              </a:lnSpc>
            </a:pPr>
            <a:endParaRPr lang="es-AR" altLang="es-AR" dirty="0"/>
          </a:p>
          <a:p>
            <a:pPr eaLnBrk="1" hangingPunct="1">
              <a:lnSpc>
                <a:spcPct val="90000"/>
              </a:lnSpc>
            </a:pPr>
            <a:r>
              <a:rPr lang="es-AR" altLang="es-AR" dirty="0"/>
              <a:t>Resultados ...</a:t>
            </a:r>
            <a:endParaRPr lang="en-US" alt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3">
            <a:extLst>
              <a:ext uri="{FF2B5EF4-FFF2-40B4-BE49-F238E27FC236}">
                <a16:creationId xmlns:a16="http://schemas.microsoft.com/office/drawing/2014/main" id="{2AF913DD-C3E3-44E1-99AC-357B333DCE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822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able8">
            <a:extLst>
              <a:ext uri="{FF2B5EF4-FFF2-40B4-BE49-F238E27FC236}">
                <a16:creationId xmlns:a16="http://schemas.microsoft.com/office/drawing/2014/main" id="{CAC838AE-8A18-420B-8327-361E09953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32" y="485361"/>
            <a:ext cx="88392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a:extLst>
              <a:ext uri="{FF2B5EF4-FFF2-40B4-BE49-F238E27FC236}">
                <a16:creationId xmlns:a16="http://schemas.microsoft.com/office/drawing/2014/main" id="{26D2B5E5-3CA3-4320-B23A-2A40F710BB6E}"/>
              </a:ext>
            </a:extLst>
          </p:cNvPr>
          <p:cNvSpPr txBox="1">
            <a:spLocks noChangeArrowheads="1"/>
          </p:cNvSpPr>
          <p:nvPr/>
        </p:nvSpPr>
        <p:spPr bwMode="auto">
          <a:xfrm>
            <a:off x="1360419" y="1931195"/>
            <a:ext cx="511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dirty="0"/>
              <a:t>Origenes del diseño natural</a:t>
            </a:r>
          </a:p>
        </p:txBody>
      </p:sp>
      <p:pic>
        <p:nvPicPr>
          <p:cNvPr id="11267" name="Picture 7" descr="paleyoval1">
            <a:extLst>
              <a:ext uri="{FF2B5EF4-FFF2-40B4-BE49-F238E27FC236}">
                <a16:creationId xmlns:a16="http://schemas.microsoft.com/office/drawing/2014/main" id="{2E8FD4CE-8DAA-485B-8C7E-C14C3D519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884" y="615951"/>
            <a:ext cx="31908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8">
            <a:extLst>
              <a:ext uri="{FF2B5EF4-FFF2-40B4-BE49-F238E27FC236}">
                <a16:creationId xmlns:a16="http://schemas.microsoft.com/office/drawing/2014/main" id="{D8C14529-222C-4769-8518-38F275965378}"/>
              </a:ext>
            </a:extLst>
          </p:cNvPr>
          <p:cNvSpPr txBox="1">
            <a:spLocks noChangeArrowheads="1"/>
          </p:cNvSpPr>
          <p:nvPr/>
        </p:nvSpPr>
        <p:spPr bwMode="auto">
          <a:xfrm>
            <a:off x="6400732" y="5559771"/>
            <a:ext cx="338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400" i="1" dirty="0"/>
              <a:t>Natural Theology, 1802</a:t>
            </a:r>
          </a:p>
        </p:txBody>
      </p:sp>
      <p:sp>
        <p:nvSpPr>
          <p:cNvPr id="11269" name="Text Box 9">
            <a:extLst>
              <a:ext uri="{FF2B5EF4-FFF2-40B4-BE49-F238E27FC236}">
                <a16:creationId xmlns:a16="http://schemas.microsoft.com/office/drawing/2014/main" id="{BB70B6FA-A9F0-46A8-8589-C4EBA52D85C9}"/>
              </a:ext>
            </a:extLst>
          </p:cNvPr>
          <p:cNvSpPr txBox="1">
            <a:spLocks noChangeArrowheads="1"/>
          </p:cNvSpPr>
          <p:nvPr/>
        </p:nvSpPr>
        <p:spPr bwMode="auto">
          <a:xfrm>
            <a:off x="1180134" y="2890837"/>
            <a:ext cx="511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dirty="0"/>
              <a:t>Los origenes de órganos particularmente complejos y perfectos </a:t>
            </a:r>
            <a:r>
              <a:rPr lang="it-IT" altLang="es-AR" sz="1800" dirty="0"/>
              <a:t>(análogos con artefactos)</a:t>
            </a:r>
          </a:p>
        </p:txBody>
      </p:sp>
      <p:sp>
        <p:nvSpPr>
          <p:cNvPr id="11270" name="Line 10">
            <a:extLst>
              <a:ext uri="{FF2B5EF4-FFF2-40B4-BE49-F238E27FC236}">
                <a16:creationId xmlns:a16="http://schemas.microsoft.com/office/drawing/2014/main" id="{04687914-6826-4199-B752-6419039BB33C}"/>
              </a:ext>
            </a:extLst>
          </p:cNvPr>
          <p:cNvSpPr>
            <a:spLocks noChangeShapeType="1"/>
          </p:cNvSpPr>
          <p:nvPr/>
        </p:nvSpPr>
        <p:spPr bwMode="auto">
          <a:xfrm>
            <a:off x="4079875" y="2276476"/>
            <a:ext cx="0" cy="792163"/>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1271" name="Text Box 11">
            <a:extLst>
              <a:ext uri="{FF2B5EF4-FFF2-40B4-BE49-F238E27FC236}">
                <a16:creationId xmlns:a16="http://schemas.microsoft.com/office/drawing/2014/main" id="{0F0239F8-5881-44AF-8622-75A2E1A255EF}"/>
              </a:ext>
            </a:extLst>
          </p:cNvPr>
          <p:cNvSpPr txBox="1">
            <a:spLocks noChangeArrowheads="1"/>
          </p:cNvSpPr>
          <p:nvPr/>
        </p:nvSpPr>
        <p:spPr bwMode="auto">
          <a:xfrm>
            <a:off x="1360419" y="4406903"/>
            <a:ext cx="5040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1800" dirty="0"/>
              <a:t>"No puede haber diseño, sin diseñador; artefacto, sin inventor; orden, sin elección "</a:t>
            </a:r>
            <a:endParaRPr lang="it-IT" altLang="es-AR" sz="1800" dirty="0"/>
          </a:p>
        </p:txBody>
      </p:sp>
      <p:sp>
        <p:nvSpPr>
          <p:cNvPr id="11272" name="Text Box 12">
            <a:extLst>
              <a:ext uri="{FF2B5EF4-FFF2-40B4-BE49-F238E27FC236}">
                <a16:creationId xmlns:a16="http://schemas.microsoft.com/office/drawing/2014/main" id="{0C21A1E2-98C8-48F7-A986-337629648036}"/>
              </a:ext>
            </a:extLst>
          </p:cNvPr>
          <p:cNvSpPr txBox="1">
            <a:spLocks noChangeArrowheads="1"/>
          </p:cNvSpPr>
          <p:nvPr/>
        </p:nvSpPr>
        <p:spPr bwMode="auto">
          <a:xfrm>
            <a:off x="1180134" y="5358159"/>
            <a:ext cx="5545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000" dirty="0"/>
              <a:t>El joven Darwin impresionado por las descripciones de Paley de las “adaptaciones”</a:t>
            </a:r>
          </a:p>
        </p:txBody>
      </p:sp>
      <p:sp>
        <p:nvSpPr>
          <p:cNvPr id="11273" name="8 CuadroTexto">
            <a:extLst>
              <a:ext uri="{FF2B5EF4-FFF2-40B4-BE49-F238E27FC236}">
                <a16:creationId xmlns:a16="http://schemas.microsoft.com/office/drawing/2014/main" id="{4712324C-2302-4337-ADCE-EAC84971366C}"/>
              </a:ext>
            </a:extLst>
          </p:cNvPr>
          <p:cNvSpPr txBox="1">
            <a:spLocks noChangeArrowheads="1"/>
          </p:cNvSpPr>
          <p:nvPr/>
        </p:nvSpPr>
        <p:spPr bwMode="auto">
          <a:xfrm>
            <a:off x="2462834" y="470350"/>
            <a:ext cx="2546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b="1" dirty="0"/>
              <a:t>adaptación</a:t>
            </a:r>
          </a:p>
        </p:txBody>
      </p:sp>
      <p:sp>
        <p:nvSpPr>
          <p:cNvPr id="2" name="Flecha: hacia abajo 1">
            <a:extLst>
              <a:ext uri="{FF2B5EF4-FFF2-40B4-BE49-F238E27FC236}">
                <a16:creationId xmlns:a16="http://schemas.microsoft.com/office/drawing/2014/main" id="{69FF6101-41BD-4F32-9531-D94B1CF533EF}"/>
              </a:ext>
            </a:extLst>
          </p:cNvPr>
          <p:cNvSpPr/>
          <p:nvPr/>
        </p:nvSpPr>
        <p:spPr>
          <a:xfrm>
            <a:off x="3538336" y="2393157"/>
            <a:ext cx="197673" cy="497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F1841EC-2D97-4C0B-8765-9386C3F352E8}"/>
              </a:ext>
            </a:extLst>
          </p:cNvPr>
          <p:cNvSpPr>
            <a:spLocks noGrp="1" noChangeArrowheads="1"/>
          </p:cNvSpPr>
          <p:nvPr>
            <p:ph type="title"/>
          </p:nvPr>
        </p:nvSpPr>
        <p:spPr/>
        <p:txBody>
          <a:bodyPr/>
          <a:lstStyle/>
          <a:p>
            <a:pPr eaLnBrk="1" hangingPunct="1"/>
            <a:r>
              <a:rPr lang="en-US" altLang="es-AR"/>
              <a:t>Estudios Comparativos</a:t>
            </a:r>
          </a:p>
        </p:txBody>
      </p:sp>
      <p:sp>
        <p:nvSpPr>
          <p:cNvPr id="33795" name="Rectangle 3">
            <a:extLst>
              <a:ext uri="{FF2B5EF4-FFF2-40B4-BE49-F238E27FC236}">
                <a16:creationId xmlns:a16="http://schemas.microsoft.com/office/drawing/2014/main" id="{815ACA88-27D2-4AF9-BA98-B75D34E27D97}"/>
              </a:ext>
            </a:extLst>
          </p:cNvPr>
          <p:cNvSpPr>
            <a:spLocks noGrp="1" noChangeArrowheads="1"/>
          </p:cNvSpPr>
          <p:nvPr>
            <p:ph type="body" idx="1"/>
          </p:nvPr>
        </p:nvSpPr>
        <p:spPr/>
        <p:txBody>
          <a:bodyPr/>
          <a:lstStyle/>
          <a:p>
            <a:pPr eaLnBrk="1" hangingPunct="1"/>
            <a:r>
              <a:rPr lang="es-AR" altLang="es-AR"/>
              <a:t>Compara rasgos a través de diferentes linajes de especies</a:t>
            </a:r>
          </a:p>
          <a:p>
            <a:pPr eaLnBrk="1" hangingPunct="1"/>
            <a:endParaRPr lang="es-AR" altLang="es-AR"/>
          </a:p>
          <a:p>
            <a:pPr eaLnBrk="1" hangingPunct="1"/>
            <a:r>
              <a:rPr lang="es-AR" altLang="es-AR"/>
              <a:t>La aplicación adecuada de métodos comparativos requiere el conocimiento de las relaciones evolutivas entre las especies en estudio.</a:t>
            </a:r>
            <a:endParaRPr lang="en-U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F77ABAA-5E9F-448E-B23D-7DF5F0BE50E4}"/>
              </a:ext>
            </a:extLst>
          </p:cNvPr>
          <p:cNvSpPr>
            <a:spLocks noGrp="1" noChangeArrowheads="1"/>
          </p:cNvSpPr>
          <p:nvPr>
            <p:ph type="title"/>
          </p:nvPr>
        </p:nvSpPr>
        <p:spPr/>
        <p:txBody>
          <a:bodyPr/>
          <a:lstStyle/>
          <a:p>
            <a:pPr eaLnBrk="1" hangingPunct="1"/>
            <a:r>
              <a:rPr lang="en-US" altLang="es-AR" sz="4000"/>
              <a:t>Ejemplo en murciélagos</a:t>
            </a:r>
          </a:p>
        </p:txBody>
      </p:sp>
      <p:sp>
        <p:nvSpPr>
          <p:cNvPr id="34819" name="Rectangle 3">
            <a:extLst>
              <a:ext uri="{FF2B5EF4-FFF2-40B4-BE49-F238E27FC236}">
                <a16:creationId xmlns:a16="http://schemas.microsoft.com/office/drawing/2014/main" id="{EC45E75A-C163-4974-BAA0-8DBDA4024AF8}"/>
              </a:ext>
            </a:extLst>
          </p:cNvPr>
          <p:cNvSpPr>
            <a:spLocks noGrp="1" noChangeArrowheads="1"/>
          </p:cNvSpPr>
          <p:nvPr>
            <p:ph type="body" idx="1"/>
          </p:nvPr>
        </p:nvSpPr>
        <p:spPr>
          <a:xfrm>
            <a:off x="822768" y="1600200"/>
            <a:ext cx="8305800" cy="4648200"/>
          </a:xfrm>
        </p:spPr>
        <p:txBody>
          <a:bodyPr>
            <a:normAutofit lnSpcReduction="10000"/>
          </a:bodyPr>
          <a:lstStyle/>
          <a:p>
            <a:pPr eaLnBrk="1" hangingPunct="1">
              <a:lnSpc>
                <a:spcPct val="90000"/>
              </a:lnSpc>
            </a:pPr>
            <a:r>
              <a:rPr lang="es-AR" altLang="es-AR" sz="2800" dirty="0"/>
              <a:t>Pregunta</a:t>
            </a:r>
          </a:p>
          <a:p>
            <a:pPr eaLnBrk="1" hangingPunct="1">
              <a:lnSpc>
                <a:spcPct val="90000"/>
              </a:lnSpc>
            </a:pPr>
            <a:endParaRPr lang="es-AR" altLang="es-AR" sz="2800" dirty="0"/>
          </a:p>
          <a:p>
            <a:pPr eaLnBrk="1" hangingPunct="1">
              <a:lnSpc>
                <a:spcPct val="90000"/>
              </a:lnSpc>
            </a:pPr>
            <a:r>
              <a:rPr lang="es-AR" altLang="es-AR" sz="2800" dirty="0"/>
              <a:t>¿Por qué algunos murciélagos tienen testículos más grandes que otros?</a:t>
            </a:r>
          </a:p>
          <a:p>
            <a:pPr eaLnBrk="1" hangingPunct="1">
              <a:lnSpc>
                <a:spcPct val="90000"/>
              </a:lnSpc>
            </a:pPr>
            <a:endParaRPr lang="es-AR" altLang="es-AR" sz="2800" dirty="0"/>
          </a:p>
          <a:p>
            <a:pPr eaLnBrk="1" hangingPunct="1">
              <a:lnSpc>
                <a:spcPct val="90000"/>
              </a:lnSpc>
            </a:pPr>
            <a:r>
              <a:rPr lang="es-AR" altLang="es-AR" sz="2800" dirty="0" err="1"/>
              <a:t>Hipótesis</a:t>
            </a:r>
            <a:r>
              <a:rPr lang="es-AR" altLang="es-AR" sz="2800" dirty="0"/>
              <a:t>:</a:t>
            </a:r>
          </a:p>
          <a:p>
            <a:pPr eaLnBrk="1" hangingPunct="1">
              <a:lnSpc>
                <a:spcPct val="90000"/>
              </a:lnSpc>
            </a:pPr>
            <a:endParaRPr lang="es-AR" altLang="es-AR" sz="2800" dirty="0"/>
          </a:p>
          <a:p>
            <a:pPr eaLnBrk="1" hangingPunct="1">
              <a:lnSpc>
                <a:spcPct val="90000"/>
              </a:lnSpc>
            </a:pPr>
            <a:r>
              <a:rPr lang="es-AR" altLang="es-AR" sz="2800" dirty="0"/>
              <a:t>David </a:t>
            </a:r>
            <a:r>
              <a:rPr lang="es-AR" altLang="es-AR" sz="2800" dirty="0" err="1"/>
              <a:t>Hosken</a:t>
            </a:r>
            <a:r>
              <a:rPr lang="es-AR" altLang="es-AR" sz="2800" dirty="0"/>
              <a:t> formuló la </a:t>
            </a:r>
            <a:r>
              <a:rPr lang="es-AR" altLang="es-AR" sz="2800" dirty="0" err="1"/>
              <a:t>hipótesis</a:t>
            </a:r>
            <a:r>
              <a:rPr lang="es-AR" altLang="es-AR" sz="2800" dirty="0"/>
              <a:t> de que los testículos grandes son una adaptación para la competencia del esperma</a:t>
            </a:r>
            <a:endParaRPr lang="en-US" altLang="es-AR" sz="2800" b="1" dirty="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additive="base">
                                        <p:cTn id="19"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 calcmode="lin" valueType="num">
                                      <p:cBhvr additive="base">
                                        <p:cTn id="25" dur="500" fill="hold"/>
                                        <p:tgtEl>
                                          <p:spTgt spid="3481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a:extLst>
              <a:ext uri="{FF2B5EF4-FFF2-40B4-BE49-F238E27FC236}">
                <a16:creationId xmlns:a16="http://schemas.microsoft.com/office/drawing/2014/main" id="{28813E88-9B23-4840-9DBB-394A2669C117}"/>
              </a:ext>
            </a:extLst>
          </p:cNvPr>
          <p:cNvSpPr>
            <a:spLocks noGrp="1" noChangeArrowheads="1"/>
          </p:cNvSpPr>
          <p:nvPr>
            <p:ph type="body" idx="1"/>
          </p:nvPr>
        </p:nvSpPr>
        <p:spPr/>
        <p:txBody>
          <a:bodyPr/>
          <a:lstStyle/>
          <a:p>
            <a:pPr eaLnBrk="1" hangingPunct="1"/>
            <a:r>
              <a:rPr lang="es-AR" altLang="es-AR"/>
              <a:t>Predicción</a:t>
            </a:r>
          </a:p>
          <a:p>
            <a:pPr eaLnBrk="1" hangingPunct="1"/>
            <a:r>
              <a:rPr lang="es-AR" altLang="es-AR"/>
              <a:t>Si se comparan diferentes especies de murciélagos, aquellas que forman grupos sociales más grandes tendrán testículos más grandes porque hay más competencia para transmitir sus genes.</a:t>
            </a:r>
            <a:endParaRPr lang="en-US" alt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wipe(left)">
                                      <p:cBhvr>
                                        <p:cTn id="12" dur="500"/>
                                        <p:tgtEl>
                                          <p:spTgt spid="105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FF32E53-DFB9-4816-AE06-619750C3117E}"/>
              </a:ext>
            </a:extLst>
          </p:cNvPr>
          <p:cNvSpPr>
            <a:spLocks noGrp="1" noChangeArrowheads="1"/>
          </p:cNvSpPr>
          <p:nvPr>
            <p:ph type="title"/>
          </p:nvPr>
        </p:nvSpPr>
        <p:spPr>
          <a:xfrm>
            <a:off x="738808" y="225287"/>
            <a:ext cx="8458200" cy="1447800"/>
          </a:xfrm>
        </p:spPr>
        <p:txBody>
          <a:bodyPr/>
          <a:lstStyle/>
          <a:p>
            <a:pPr eaLnBrk="1" hangingPunct="1"/>
            <a:r>
              <a:rPr lang="es-AR" altLang="es-AR" sz="2800" dirty="0">
                <a:latin typeface="Tahoma" panose="020B0604030504040204" pitchFamily="34" charset="0"/>
              </a:rPr>
              <a:t>Los estudios iniciales mostraron una correlación entre el tamaño del grupo social y el tamaño de los testículos.</a:t>
            </a:r>
            <a:endParaRPr lang="en-US" altLang="es-AR" dirty="0">
              <a:latin typeface="Tahoma" panose="020B0604030504040204" pitchFamily="34" charset="0"/>
            </a:endParaRPr>
          </a:p>
        </p:txBody>
      </p:sp>
      <p:pic>
        <p:nvPicPr>
          <p:cNvPr id="49155" name="Picture 3" descr="batpicture">
            <a:extLst>
              <a:ext uri="{FF2B5EF4-FFF2-40B4-BE49-F238E27FC236}">
                <a16:creationId xmlns:a16="http://schemas.microsoft.com/office/drawing/2014/main" id="{12B502D9-A455-474E-9EB5-87EECC878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852" y="1524000"/>
            <a:ext cx="6324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g 8">
            <a:extLst>
              <a:ext uri="{FF2B5EF4-FFF2-40B4-BE49-F238E27FC236}">
                <a16:creationId xmlns:a16="http://schemas.microsoft.com/office/drawing/2014/main" id="{00DFA8E3-4201-4F13-ABD3-4CDA69CCA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5" y="269081"/>
            <a:ext cx="91440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a:extLst>
              <a:ext uri="{FF2B5EF4-FFF2-40B4-BE49-F238E27FC236}">
                <a16:creationId xmlns:a16="http://schemas.microsoft.com/office/drawing/2014/main" id="{E551122B-2E08-49D6-886E-153068E99FD7}"/>
              </a:ext>
            </a:extLst>
          </p:cNvPr>
          <p:cNvSpPr txBox="1">
            <a:spLocks noChangeArrowheads="1"/>
          </p:cNvSpPr>
          <p:nvPr/>
        </p:nvSpPr>
        <p:spPr bwMode="auto">
          <a:xfrm>
            <a:off x="935935" y="4512365"/>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400" dirty="0">
                <a:latin typeface="Times New Roman" panose="02020603050405020304" pitchFamily="18" charset="0"/>
              </a:rPr>
              <a:t>Resultados muestran que cuando una especie de murciélago evolucionó en grupos de mayor tamaño que su especie hermana, también tendía a desarrollar testículos más grandes para su tamaño corporal.</a:t>
            </a:r>
            <a:endParaRPr lang="en-US" altLang="es-AR" sz="2400" dirty="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14BC785B-1A6B-449A-9072-A110200EA9B5}"/>
              </a:ext>
            </a:extLst>
          </p:cNvPr>
          <p:cNvSpPr>
            <a:spLocks noGrp="1" noChangeArrowheads="1"/>
          </p:cNvSpPr>
          <p:nvPr>
            <p:ph type="title"/>
          </p:nvPr>
        </p:nvSpPr>
        <p:spPr>
          <a:xfrm>
            <a:off x="1981200" y="1447800"/>
            <a:ext cx="8229600" cy="1143000"/>
          </a:xfrm>
        </p:spPr>
        <p:txBody>
          <a:bodyPr/>
          <a:lstStyle/>
          <a:p>
            <a:pPr eaLnBrk="1" hangingPunct="1"/>
            <a:r>
              <a:rPr lang="en-US" altLang="es-AR"/>
              <a:t>El cuello de la Jirafa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6DC1EF89-8BC7-46D2-84F9-7CF9960FB7F7}"/>
              </a:ext>
            </a:extLst>
          </p:cNvPr>
          <p:cNvSpPr>
            <a:spLocks noGrp="1" noChangeArrowheads="1"/>
          </p:cNvSpPr>
          <p:nvPr>
            <p:ph type="title"/>
          </p:nvPr>
        </p:nvSpPr>
        <p:spPr/>
        <p:txBody>
          <a:bodyPr/>
          <a:lstStyle/>
          <a:p>
            <a:pPr eaLnBrk="1" hangingPunct="1"/>
            <a:r>
              <a:rPr lang="en-US" altLang="es-AR"/>
              <a:t>Lo extraño de las Jirafas</a:t>
            </a:r>
          </a:p>
        </p:txBody>
      </p:sp>
      <p:sp>
        <p:nvSpPr>
          <p:cNvPr id="52227" name="Rectangle 6">
            <a:extLst>
              <a:ext uri="{FF2B5EF4-FFF2-40B4-BE49-F238E27FC236}">
                <a16:creationId xmlns:a16="http://schemas.microsoft.com/office/drawing/2014/main" id="{0E9250C4-25BD-4620-8C21-1E7FD54F6763}"/>
              </a:ext>
            </a:extLst>
          </p:cNvPr>
          <p:cNvSpPr>
            <a:spLocks noGrp="1" noChangeArrowheads="1"/>
          </p:cNvSpPr>
          <p:nvPr>
            <p:ph type="body" sz="half" idx="2"/>
          </p:nvPr>
        </p:nvSpPr>
        <p:spPr>
          <a:xfrm>
            <a:off x="5510074" y="1099931"/>
            <a:ext cx="4124256" cy="2905886"/>
          </a:xfrm>
        </p:spPr>
        <p:txBody>
          <a:bodyPr>
            <a:normAutofit fontScale="92500" lnSpcReduction="10000"/>
          </a:bodyPr>
          <a:lstStyle/>
          <a:p>
            <a:pPr eaLnBrk="1" hangingPunct="1"/>
            <a:r>
              <a:rPr lang="en-US" altLang="es-AR" sz="2800" dirty="0"/>
              <a:t>¿Por </a:t>
            </a:r>
            <a:r>
              <a:rPr lang="en-US" altLang="es-AR" sz="2800" dirty="0" err="1"/>
              <a:t>qué</a:t>
            </a:r>
            <a:r>
              <a:rPr lang="en-US" altLang="es-AR" sz="2800" dirty="0"/>
              <a:t> son tan </a:t>
            </a:r>
            <a:r>
              <a:rPr lang="en-US" altLang="es-AR" sz="2800" dirty="0" err="1"/>
              <a:t>altas</a:t>
            </a:r>
            <a:r>
              <a:rPr lang="en-US" altLang="es-AR" sz="2800" dirty="0"/>
              <a:t>?</a:t>
            </a:r>
          </a:p>
          <a:p>
            <a:pPr eaLnBrk="1" hangingPunct="1"/>
            <a:endParaRPr lang="en-US" altLang="es-AR" sz="2800" dirty="0"/>
          </a:p>
          <a:p>
            <a:pPr eaLnBrk="1" hangingPunct="1"/>
            <a:r>
              <a:rPr lang="en-US" altLang="es-AR" sz="2800" dirty="0"/>
              <a:t>¿Es una </a:t>
            </a:r>
            <a:r>
              <a:rPr lang="en-US" altLang="es-AR" sz="2800" dirty="0" err="1"/>
              <a:t>adaptación</a:t>
            </a:r>
            <a:r>
              <a:rPr lang="en-US" altLang="es-AR" sz="2800" dirty="0"/>
              <a:t>?</a:t>
            </a:r>
          </a:p>
          <a:p>
            <a:pPr eaLnBrk="1" hangingPunct="1"/>
            <a:endParaRPr lang="en-US" altLang="es-AR" sz="2800" dirty="0"/>
          </a:p>
          <a:p>
            <a:pPr eaLnBrk="1" hangingPunct="1"/>
            <a:r>
              <a:rPr lang="en-US" altLang="es-AR" sz="2800" dirty="0"/>
              <a:t>¿Una </a:t>
            </a:r>
            <a:r>
              <a:rPr lang="en-US" altLang="es-AR" sz="2800" dirty="0" err="1"/>
              <a:t>adaptación</a:t>
            </a:r>
            <a:r>
              <a:rPr lang="en-US" altLang="es-AR" sz="2800" dirty="0"/>
              <a:t> para </a:t>
            </a:r>
            <a:r>
              <a:rPr lang="en-US" altLang="es-AR" sz="2800" dirty="0" err="1"/>
              <a:t>qué</a:t>
            </a:r>
            <a:r>
              <a:rPr lang="en-US" altLang="es-AR" sz="2800" dirty="0"/>
              <a:t>?</a:t>
            </a:r>
          </a:p>
        </p:txBody>
      </p:sp>
      <p:pic>
        <p:nvPicPr>
          <p:cNvPr id="52228" name="Picture 9" descr="Picture2">
            <a:extLst>
              <a:ext uri="{FF2B5EF4-FFF2-40B4-BE49-F238E27FC236}">
                <a16:creationId xmlns:a16="http://schemas.microsoft.com/office/drawing/2014/main" id="{8384E876-0807-41E4-AA77-F01E72108A43}"/>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7615" y="1099931"/>
            <a:ext cx="3871220" cy="5605308"/>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B496B28-D5CF-447E-AA66-E669FEC5DD20}"/>
              </a:ext>
            </a:extLst>
          </p:cNvPr>
          <p:cNvSpPr>
            <a:spLocks noGrp="1" noChangeArrowheads="1"/>
          </p:cNvSpPr>
          <p:nvPr>
            <p:ph type="title"/>
          </p:nvPr>
        </p:nvSpPr>
        <p:spPr>
          <a:xfrm>
            <a:off x="1981200" y="71438"/>
            <a:ext cx="8229600" cy="1143000"/>
          </a:xfrm>
        </p:spPr>
        <p:txBody>
          <a:bodyPr/>
          <a:lstStyle/>
          <a:p>
            <a:pPr eaLnBrk="1" hangingPunct="1"/>
            <a:r>
              <a:rPr lang="en-US" altLang="es-AR"/>
              <a:t>El cuello reconsiderado</a:t>
            </a:r>
          </a:p>
        </p:txBody>
      </p:sp>
      <p:sp>
        <p:nvSpPr>
          <p:cNvPr id="53251" name="Rectangle 3">
            <a:extLst>
              <a:ext uri="{FF2B5EF4-FFF2-40B4-BE49-F238E27FC236}">
                <a16:creationId xmlns:a16="http://schemas.microsoft.com/office/drawing/2014/main" id="{426E1EA3-A42D-4EA5-93C9-87ECEA16D3F9}"/>
              </a:ext>
            </a:extLst>
          </p:cNvPr>
          <p:cNvSpPr>
            <a:spLocks noGrp="1" noChangeArrowheads="1"/>
          </p:cNvSpPr>
          <p:nvPr>
            <p:ph type="body" sz="half" idx="1"/>
          </p:nvPr>
        </p:nvSpPr>
        <p:spPr>
          <a:xfrm>
            <a:off x="443948" y="1049925"/>
            <a:ext cx="4419600" cy="5105400"/>
          </a:xfrm>
        </p:spPr>
        <p:txBody>
          <a:bodyPr>
            <a:normAutofit/>
          </a:bodyPr>
          <a:lstStyle/>
          <a:p>
            <a:pPr eaLnBrk="1" hangingPunct="1">
              <a:lnSpc>
                <a:spcPct val="90000"/>
              </a:lnSpc>
            </a:pPr>
            <a:r>
              <a:rPr lang="en-US" altLang="es-AR" sz="2000" dirty="0"/>
              <a:t>Simmons and Scheepers </a:t>
            </a:r>
            <a:r>
              <a:rPr lang="en-US" altLang="es-AR" sz="2000" dirty="0" err="1"/>
              <a:t>hicieron</a:t>
            </a:r>
            <a:r>
              <a:rPr lang="en-US" altLang="es-AR" sz="2000" dirty="0"/>
              <a:t> </a:t>
            </a:r>
            <a:r>
              <a:rPr lang="en-US" altLang="es-AR" sz="2000" dirty="0" err="1"/>
              <a:t>estudios</a:t>
            </a:r>
            <a:r>
              <a:rPr lang="en-US" altLang="es-AR" sz="2000" dirty="0"/>
              <a:t> para </a:t>
            </a:r>
            <a:r>
              <a:rPr lang="en-US" altLang="es-AR" sz="2000" dirty="0" err="1"/>
              <a:t>observar</a:t>
            </a:r>
            <a:r>
              <a:rPr lang="en-US" altLang="es-AR" sz="2000" dirty="0"/>
              <a:t> </a:t>
            </a:r>
            <a:r>
              <a:rPr lang="en-US" altLang="es-AR" sz="2000" dirty="0" err="1"/>
              <a:t>si</a:t>
            </a:r>
            <a:r>
              <a:rPr lang="en-US" altLang="es-AR" sz="2000" dirty="0"/>
              <a:t> el largo </a:t>
            </a:r>
            <a:r>
              <a:rPr lang="en-US" altLang="es-AR" sz="2000" dirty="0" err="1"/>
              <a:t>cuello</a:t>
            </a:r>
            <a:r>
              <a:rPr lang="en-US" altLang="es-AR" sz="2000" dirty="0"/>
              <a:t> de la </a:t>
            </a:r>
            <a:r>
              <a:rPr lang="en-US" altLang="es-AR" sz="2000" dirty="0" err="1"/>
              <a:t>jirafa</a:t>
            </a:r>
            <a:r>
              <a:rPr lang="en-US" altLang="es-AR" sz="2000" dirty="0"/>
              <a:t> era </a:t>
            </a:r>
            <a:r>
              <a:rPr lang="en-US" altLang="es-AR" sz="2000" dirty="0" err="1"/>
              <a:t>usado</a:t>
            </a:r>
            <a:r>
              <a:rPr lang="en-US" altLang="es-AR" sz="2000" dirty="0"/>
              <a:t> </a:t>
            </a:r>
            <a:r>
              <a:rPr lang="en-US" altLang="es-AR" sz="2000" dirty="0" err="1"/>
              <a:t>como</a:t>
            </a:r>
            <a:r>
              <a:rPr lang="en-US" altLang="es-AR" sz="2000" dirty="0"/>
              <a:t> una </a:t>
            </a:r>
            <a:r>
              <a:rPr lang="en-US" altLang="es-AR" sz="2000" dirty="0" err="1"/>
              <a:t>ventaja</a:t>
            </a:r>
            <a:r>
              <a:rPr lang="en-US" altLang="es-AR" sz="2000" dirty="0"/>
              <a:t> para el </a:t>
            </a:r>
            <a:r>
              <a:rPr lang="en-US" altLang="es-AR" sz="2000" dirty="0" err="1"/>
              <a:t>forrajeo</a:t>
            </a:r>
            <a:r>
              <a:rPr lang="en-US" altLang="es-AR" sz="2000" dirty="0"/>
              <a:t>.</a:t>
            </a:r>
          </a:p>
          <a:p>
            <a:pPr eaLnBrk="1" hangingPunct="1">
              <a:lnSpc>
                <a:spcPct val="90000"/>
              </a:lnSpc>
            </a:pPr>
            <a:endParaRPr lang="en-US" altLang="es-AR" sz="2000" dirty="0"/>
          </a:p>
          <a:p>
            <a:pPr eaLnBrk="1" hangingPunct="1">
              <a:lnSpc>
                <a:spcPct val="90000"/>
              </a:lnSpc>
            </a:pPr>
            <a:r>
              <a:rPr lang="en-US" altLang="es-AR" sz="2000" dirty="0" err="1"/>
              <a:t>Encontraron</a:t>
            </a:r>
            <a:r>
              <a:rPr lang="en-US" altLang="es-AR" sz="2000" dirty="0"/>
              <a:t> que las </a:t>
            </a:r>
            <a:r>
              <a:rPr lang="en-US" altLang="es-AR" sz="2000" dirty="0" err="1"/>
              <a:t>jirafas</a:t>
            </a:r>
            <a:r>
              <a:rPr lang="en-US" altLang="es-AR" sz="2000" dirty="0"/>
              <a:t> </a:t>
            </a:r>
            <a:r>
              <a:rPr lang="en-US" altLang="es-AR" sz="2000" dirty="0" err="1"/>
              <a:t>más</a:t>
            </a:r>
            <a:r>
              <a:rPr lang="en-US" altLang="es-AR" sz="2000" dirty="0"/>
              <a:t>  a menudo se </a:t>
            </a:r>
            <a:r>
              <a:rPr lang="en-US" altLang="es-AR" sz="2000" dirty="0" err="1"/>
              <a:t>alimentan</a:t>
            </a:r>
            <a:r>
              <a:rPr lang="en-US" altLang="es-AR" sz="2000" dirty="0"/>
              <a:t> con </a:t>
            </a:r>
            <a:r>
              <a:rPr lang="en-US" altLang="es-AR" sz="2000" dirty="0" err="1"/>
              <a:t>follaje</a:t>
            </a:r>
            <a:r>
              <a:rPr lang="en-US" altLang="es-AR" sz="2000" dirty="0"/>
              <a:t> a la </a:t>
            </a:r>
            <a:r>
              <a:rPr lang="en-US" altLang="es-AR" sz="2000" dirty="0" err="1"/>
              <a:t>altura</a:t>
            </a:r>
            <a:r>
              <a:rPr lang="en-US" altLang="es-AR" sz="2000" dirty="0"/>
              <a:t> de sus </a:t>
            </a:r>
            <a:r>
              <a:rPr lang="en-US" altLang="es-AR" sz="2000" dirty="0" err="1"/>
              <a:t>hombros</a:t>
            </a:r>
            <a:r>
              <a:rPr lang="en-US" altLang="es-AR" sz="2000" dirty="0"/>
              <a:t>.</a:t>
            </a:r>
          </a:p>
          <a:p>
            <a:pPr eaLnBrk="1" hangingPunct="1">
              <a:lnSpc>
                <a:spcPct val="90000"/>
              </a:lnSpc>
              <a:buFontTx/>
              <a:buNone/>
            </a:pPr>
            <a:endParaRPr lang="en-US" altLang="es-AR" sz="2000" dirty="0"/>
          </a:p>
          <a:p>
            <a:pPr eaLnBrk="1" hangingPunct="1">
              <a:lnSpc>
                <a:spcPct val="90000"/>
              </a:lnSpc>
            </a:pPr>
            <a:r>
              <a:rPr lang="en-US" altLang="es-AR" sz="2000" dirty="0"/>
              <a:t>En </a:t>
            </a:r>
            <a:r>
              <a:rPr lang="en-US" altLang="es-AR" sz="2000" dirty="0" err="1"/>
              <a:t>épocas</a:t>
            </a:r>
            <a:r>
              <a:rPr lang="en-US" altLang="es-AR" sz="2000" dirty="0"/>
              <a:t> de </a:t>
            </a:r>
            <a:r>
              <a:rPr lang="en-US" altLang="es-AR" sz="2000" dirty="0" err="1"/>
              <a:t>sequía</a:t>
            </a:r>
            <a:r>
              <a:rPr lang="en-US" altLang="es-AR" sz="2000" dirty="0"/>
              <a:t>, </a:t>
            </a:r>
            <a:r>
              <a:rPr lang="en-US" altLang="es-AR" sz="2000" dirty="0" err="1"/>
              <a:t>cuando</a:t>
            </a:r>
            <a:r>
              <a:rPr lang="en-US" altLang="es-AR" sz="2000" dirty="0"/>
              <a:t> el </a:t>
            </a:r>
            <a:r>
              <a:rPr lang="en-US" altLang="es-AR" sz="2000" dirty="0" err="1"/>
              <a:t>follaje</a:t>
            </a:r>
            <a:r>
              <a:rPr lang="en-US" altLang="es-AR" sz="2000" dirty="0"/>
              <a:t> es </a:t>
            </a:r>
            <a:r>
              <a:rPr lang="en-US" altLang="es-AR" sz="2000" dirty="0" err="1"/>
              <a:t>escaso</a:t>
            </a:r>
            <a:r>
              <a:rPr lang="en-US" altLang="es-AR" sz="2000" dirty="0"/>
              <a:t>, se </a:t>
            </a:r>
            <a:r>
              <a:rPr lang="en-US" altLang="es-AR" sz="2000" dirty="0" err="1"/>
              <a:t>alimentan</a:t>
            </a:r>
            <a:r>
              <a:rPr lang="en-US" altLang="es-AR" sz="2000" dirty="0"/>
              <a:t> en </a:t>
            </a:r>
            <a:r>
              <a:rPr lang="en-US" altLang="es-AR" sz="2000" dirty="0" err="1"/>
              <a:t>arbustos</a:t>
            </a:r>
            <a:r>
              <a:rPr lang="en-US" altLang="es-AR" sz="2000" dirty="0"/>
              <a:t> </a:t>
            </a:r>
            <a:r>
              <a:rPr lang="en-US" altLang="es-AR" sz="2000" dirty="0" err="1"/>
              <a:t>bajos</a:t>
            </a:r>
            <a:r>
              <a:rPr lang="en-US" altLang="es-AR" sz="2000" dirty="0"/>
              <a:t>.</a:t>
            </a:r>
          </a:p>
        </p:txBody>
      </p:sp>
      <p:pic>
        <p:nvPicPr>
          <p:cNvPr id="53252" name="Picture 8" descr="Giraffe feeding">
            <a:extLst>
              <a:ext uri="{FF2B5EF4-FFF2-40B4-BE49-F238E27FC236}">
                <a16:creationId xmlns:a16="http://schemas.microsoft.com/office/drawing/2014/main" id="{A68F785A-42EF-4A9D-BF28-39F91395252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94852" y="885413"/>
            <a:ext cx="4135370" cy="580658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FF2776D3-1D85-4104-AD01-BAA0CD72CF8E}"/>
              </a:ext>
            </a:extLst>
          </p:cNvPr>
          <p:cNvSpPr>
            <a:spLocks noGrp="1" noChangeArrowheads="1"/>
          </p:cNvSpPr>
          <p:nvPr>
            <p:ph type="title"/>
          </p:nvPr>
        </p:nvSpPr>
        <p:spPr/>
        <p:txBody>
          <a:bodyPr/>
          <a:lstStyle/>
          <a:p>
            <a:pPr eaLnBrk="1" hangingPunct="1"/>
            <a:endParaRPr lang="es-AR" altLang="es-AR"/>
          </a:p>
        </p:txBody>
      </p:sp>
      <p:sp>
        <p:nvSpPr>
          <p:cNvPr id="54275" name="Rectangle 5">
            <a:extLst>
              <a:ext uri="{FF2B5EF4-FFF2-40B4-BE49-F238E27FC236}">
                <a16:creationId xmlns:a16="http://schemas.microsoft.com/office/drawing/2014/main" id="{F2A54BB8-EC7B-4D80-B096-426E1704E8C7}"/>
              </a:ext>
            </a:extLst>
          </p:cNvPr>
          <p:cNvSpPr>
            <a:spLocks noGrp="1" noChangeArrowheads="1"/>
          </p:cNvSpPr>
          <p:nvPr>
            <p:ph type="body" sz="half" idx="1"/>
          </p:nvPr>
        </p:nvSpPr>
        <p:spPr>
          <a:xfrm>
            <a:off x="708991" y="1765301"/>
            <a:ext cx="4038600" cy="3992563"/>
          </a:xfrm>
        </p:spPr>
        <p:txBody>
          <a:bodyPr>
            <a:normAutofit lnSpcReduction="10000"/>
          </a:bodyPr>
          <a:lstStyle/>
          <a:p>
            <a:pPr eaLnBrk="1" hangingPunct="1"/>
            <a:r>
              <a:rPr lang="en-US" altLang="es-AR" sz="2400" dirty="0">
                <a:cs typeface="Times New Roman" panose="02020603050405020304" pitchFamily="18" charset="0"/>
              </a:rPr>
              <a:t>El </a:t>
            </a:r>
            <a:r>
              <a:rPr lang="en-US" altLang="es-AR" sz="2400" dirty="0" err="1">
                <a:cs typeface="Times New Roman" panose="02020603050405020304" pitchFamily="18" charset="0"/>
              </a:rPr>
              <a:t>cuello</a:t>
            </a:r>
            <a:r>
              <a:rPr lang="en-US" altLang="es-AR" sz="2400" dirty="0">
                <a:cs typeface="Times New Roman" panose="02020603050405020304" pitchFamily="18" charset="0"/>
              </a:rPr>
              <a:t> de la </a:t>
            </a:r>
            <a:r>
              <a:rPr lang="en-US" altLang="es-AR" sz="2400" dirty="0" err="1">
                <a:cs typeface="Times New Roman" panose="02020603050405020304" pitchFamily="18" charset="0"/>
              </a:rPr>
              <a:t>jirafa</a:t>
            </a:r>
            <a:r>
              <a:rPr lang="en-US" altLang="es-AR" sz="2400" dirty="0">
                <a:cs typeface="Times New Roman" panose="02020603050405020304" pitchFamily="18" charset="0"/>
              </a:rPr>
              <a:t> </a:t>
            </a:r>
            <a:r>
              <a:rPr lang="en-US" altLang="es-AR" sz="2400" dirty="0" err="1">
                <a:cs typeface="Times New Roman" panose="02020603050405020304" pitchFamily="18" charset="0"/>
              </a:rPr>
              <a:t>realmente</a:t>
            </a:r>
            <a:r>
              <a:rPr lang="en-US" altLang="es-AR" sz="2400" dirty="0">
                <a:cs typeface="Times New Roman" panose="02020603050405020304" pitchFamily="18" charset="0"/>
              </a:rPr>
              <a:t> se </a:t>
            </a:r>
            <a:r>
              <a:rPr lang="en-US" altLang="es-AR" sz="2400" dirty="0" err="1">
                <a:cs typeface="Times New Roman" panose="02020603050405020304" pitchFamily="18" charset="0"/>
              </a:rPr>
              <a:t>adaptó</a:t>
            </a:r>
            <a:r>
              <a:rPr lang="en-US" altLang="es-AR" sz="2400" dirty="0">
                <a:cs typeface="Times New Roman" panose="02020603050405020304" pitchFamily="18" charset="0"/>
              </a:rPr>
              <a:t> </a:t>
            </a:r>
            <a:r>
              <a:rPr lang="en-US" altLang="es-AR" sz="2400" dirty="0" err="1">
                <a:cs typeface="Times New Roman" panose="02020603050405020304" pitchFamily="18" charset="0"/>
              </a:rPr>
              <a:t>como</a:t>
            </a:r>
            <a:r>
              <a:rPr lang="en-US" altLang="es-AR" sz="2400" dirty="0">
                <a:cs typeface="Times New Roman" panose="02020603050405020304" pitchFamily="18" charset="0"/>
              </a:rPr>
              <a:t> medio para </a:t>
            </a:r>
            <a:r>
              <a:rPr lang="en-US" altLang="es-AR" sz="2400" dirty="0" err="1">
                <a:cs typeface="Times New Roman" panose="02020603050405020304" pitchFamily="18" charset="0"/>
              </a:rPr>
              <a:t>vencer</a:t>
            </a:r>
            <a:r>
              <a:rPr lang="en-US" altLang="es-AR" sz="2400" dirty="0">
                <a:cs typeface="Times New Roman" panose="02020603050405020304" pitchFamily="18" charset="0"/>
              </a:rPr>
              <a:t> a </a:t>
            </a:r>
            <a:r>
              <a:rPr lang="en-US" altLang="es-AR" sz="2400" dirty="0" err="1">
                <a:cs typeface="Times New Roman" panose="02020603050405020304" pitchFamily="18" charset="0"/>
              </a:rPr>
              <a:t>otros</a:t>
            </a:r>
            <a:r>
              <a:rPr lang="en-US" altLang="es-AR" sz="2400" dirty="0">
                <a:cs typeface="Times New Roman" panose="02020603050405020304" pitchFamily="18" charset="0"/>
              </a:rPr>
              <a:t> machos en la </a:t>
            </a:r>
            <a:r>
              <a:rPr lang="en-US" altLang="es-AR" sz="2400" dirty="0" err="1">
                <a:cs typeface="Times New Roman" panose="02020603050405020304" pitchFamily="18" charset="0"/>
              </a:rPr>
              <a:t>lucha</a:t>
            </a:r>
            <a:r>
              <a:rPr lang="en-US" altLang="es-AR" sz="2400" dirty="0">
                <a:cs typeface="Times New Roman" panose="02020603050405020304" pitchFamily="18" charset="0"/>
              </a:rPr>
              <a:t> por las hembras. </a:t>
            </a:r>
          </a:p>
          <a:p>
            <a:pPr eaLnBrk="1" hangingPunct="1">
              <a:buFontTx/>
              <a:buNone/>
            </a:pPr>
            <a:endParaRPr lang="en-US" altLang="es-AR" sz="2400" dirty="0">
              <a:cs typeface="Times New Roman" panose="02020603050405020304" pitchFamily="18" charset="0"/>
            </a:endParaRPr>
          </a:p>
          <a:p>
            <a:pPr eaLnBrk="1" hangingPunct="1"/>
            <a:r>
              <a:rPr lang="en-US" altLang="es-AR" sz="2400" dirty="0" err="1">
                <a:cs typeface="Times New Roman" panose="02020603050405020304" pitchFamily="18" charset="0"/>
              </a:rPr>
              <a:t>Emplean</a:t>
            </a:r>
            <a:r>
              <a:rPr lang="en-US" altLang="es-AR" sz="2400" dirty="0">
                <a:cs typeface="Times New Roman" panose="02020603050405020304" pitchFamily="18" charset="0"/>
              </a:rPr>
              <a:t> sus cabezas y </a:t>
            </a:r>
            <a:r>
              <a:rPr lang="en-US" altLang="es-AR" sz="2400" dirty="0" err="1">
                <a:cs typeface="Times New Roman" panose="02020603050405020304" pitchFamily="18" charset="0"/>
              </a:rPr>
              <a:t>cuellos</a:t>
            </a:r>
            <a:r>
              <a:rPr lang="en-US" altLang="es-AR" sz="2400" dirty="0">
                <a:cs typeface="Times New Roman" panose="02020603050405020304" pitchFamily="18" charset="0"/>
              </a:rPr>
              <a:t> </a:t>
            </a:r>
            <a:r>
              <a:rPr lang="en-US" altLang="es-AR" sz="2400" dirty="0" err="1">
                <a:cs typeface="Times New Roman" panose="02020603050405020304" pitchFamily="18" charset="0"/>
              </a:rPr>
              <a:t>como</a:t>
            </a:r>
            <a:r>
              <a:rPr lang="en-US" altLang="es-AR" sz="2400" dirty="0">
                <a:cs typeface="Times New Roman" panose="02020603050405020304" pitchFamily="18" charset="0"/>
              </a:rPr>
              <a:t> bates y hasta </a:t>
            </a:r>
            <a:r>
              <a:rPr lang="en-US" altLang="es-AR" sz="2400" dirty="0" err="1">
                <a:cs typeface="Times New Roman" panose="02020603050405020304" pitchFamily="18" charset="0"/>
              </a:rPr>
              <a:t>eventualmente</a:t>
            </a:r>
            <a:r>
              <a:rPr lang="en-US" altLang="es-AR" sz="2400" dirty="0">
                <a:cs typeface="Times New Roman" panose="02020603050405020304" pitchFamily="18" charset="0"/>
              </a:rPr>
              <a:t> se </a:t>
            </a:r>
            <a:r>
              <a:rPr lang="en-US" altLang="es-AR" sz="2400" dirty="0" err="1">
                <a:cs typeface="Times New Roman" panose="02020603050405020304" pitchFamily="18" charset="0"/>
              </a:rPr>
              <a:t>matan</a:t>
            </a:r>
            <a:r>
              <a:rPr lang="en-US" altLang="es-AR" sz="2400" dirty="0">
                <a:cs typeface="Times New Roman" panose="02020603050405020304" pitchFamily="18" charset="0"/>
              </a:rPr>
              <a:t>.</a:t>
            </a:r>
          </a:p>
        </p:txBody>
      </p:sp>
      <p:pic>
        <p:nvPicPr>
          <p:cNvPr id="93191" name="Picture 7" descr="giraffefight">
            <a:extLst>
              <a:ext uri="{FF2B5EF4-FFF2-40B4-BE49-F238E27FC236}">
                <a16:creationId xmlns:a16="http://schemas.microsoft.com/office/drawing/2014/main" id="{B329A087-23DD-485C-B3C5-F06F67201F1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0247" y="1417638"/>
            <a:ext cx="4579298" cy="418085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93191"/>
                                        </p:tgtEl>
                                        <p:attrNameLst>
                                          <p:attrName>style.visibility</p:attrName>
                                        </p:attrNameLst>
                                      </p:cBhvr>
                                      <p:to>
                                        <p:strVal val="visible"/>
                                      </p:to>
                                    </p:set>
                                    <p:animEffect transition="in" filter="dissolve">
                                      <p:cBhvr>
                                        <p:cTn id="7"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5E583DB-FD06-4A7E-97F3-63A93A2E8DEF}"/>
              </a:ext>
            </a:extLst>
          </p:cNvPr>
          <p:cNvSpPr>
            <a:spLocks noGrp="1" noChangeArrowheads="1"/>
          </p:cNvSpPr>
          <p:nvPr>
            <p:ph type="title"/>
          </p:nvPr>
        </p:nvSpPr>
        <p:spPr>
          <a:xfrm>
            <a:off x="659295" y="357809"/>
            <a:ext cx="8001000" cy="2057400"/>
          </a:xfrm>
        </p:spPr>
        <p:txBody>
          <a:bodyPr>
            <a:normAutofit fontScale="90000"/>
          </a:bodyPr>
          <a:lstStyle/>
          <a:p>
            <a:pPr algn="l" eaLnBrk="1" hangingPunct="1"/>
            <a:r>
              <a:rPr lang="es-AR" altLang="es-AR" sz="2400" dirty="0">
                <a:cs typeface="Times New Roman" panose="02020603050405020304" pitchFamily="18" charset="0"/>
              </a:rPr>
              <a:t>Si el cuello de jirafa en realidad fue seleccionado como medio para derrotar a otros machos en una batalla sobre las hembras, el cuello está </a:t>
            </a:r>
            <a:r>
              <a:rPr lang="es-AR" altLang="es-AR" sz="2400" b="1" dirty="0">
                <a:solidFill>
                  <a:schemeClr val="accent2"/>
                </a:solidFill>
                <a:cs typeface="Times New Roman" panose="02020603050405020304" pitchFamily="18" charset="0"/>
              </a:rPr>
              <a:t>cooptado</a:t>
            </a:r>
            <a:r>
              <a:rPr lang="es-AR" altLang="es-AR" sz="2400" dirty="0">
                <a:cs typeface="Times New Roman" panose="02020603050405020304" pitchFamily="18" charset="0"/>
              </a:rPr>
              <a:t> para su uso en la alimentación más alta en los árboles de lo que otros organismos pueden. </a:t>
            </a:r>
            <a:br>
              <a:rPr lang="en-US" altLang="es-AR" sz="2400" dirty="0">
                <a:cs typeface="Times New Roman" panose="02020603050405020304" pitchFamily="18" charset="0"/>
              </a:rPr>
            </a:br>
            <a:endParaRPr lang="en-US" altLang="es-AR" sz="2400" dirty="0">
              <a:cs typeface="Times New Roman" panose="02020603050405020304" pitchFamily="18" charset="0"/>
            </a:endParaRPr>
          </a:p>
        </p:txBody>
      </p:sp>
      <p:sp>
        <p:nvSpPr>
          <p:cNvPr id="11267" name="Rectangle 3">
            <a:extLst>
              <a:ext uri="{FF2B5EF4-FFF2-40B4-BE49-F238E27FC236}">
                <a16:creationId xmlns:a16="http://schemas.microsoft.com/office/drawing/2014/main" id="{2DAEFFBB-D0CE-4974-9F16-AE62F83E0740}"/>
              </a:ext>
            </a:extLst>
          </p:cNvPr>
          <p:cNvSpPr>
            <a:spLocks noGrp="1" noChangeArrowheads="1"/>
          </p:cNvSpPr>
          <p:nvPr>
            <p:ph type="body" idx="1"/>
          </p:nvPr>
        </p:nvSpPr>
        <p:spPr>
          <a:xfrm>
            <a:off x="811695" y="2842592"/>
            <a:ext cx="7848600" cy="3200400"/>
          </a:xfrm>
        </p:spPr>
        <p:txBody>
          <a:bodyPr>
            <a:normAutofit lnSpcReduction="10000"/>
          </a:bodyPr>
          <a:lstStyle/>
          <a:p>
            <a:pPr eaLnBrk="1" hangingPunct="1">
              <a:lnSpc>
                <a:spcPct val="90000"/>
              </a:lnSpc>
            </a:pPr>
            <a:r>
              <a:rPr lang="en-US" altLang="es-AR" sz="2400" dirty="0" err="1">
                <a:cs typeface="Times New Roman" panose="02020603050405020304" pitchFamily="18" charset="0"/>
              </a:rPr>
              <a:t>Qué</a:t>
            </a:r>
            <a:r>
              <a:rPr lang="en-US" altLang="es-AR" sz="2400" dirty="0">
                <a:cs typeface="Times New Roman" panose="02020603050405020304" pitchFamily="18" charset="0"/>
              </a:rPr>
              <a:t> es una </a:t>
            </a:r>
            <a:r>
              <a:rPr lang="en-US" altLang="es-AR" sz="2400" dirty="0" err="1">
                <a:cs typeface="Times New Roman" panose="02020603050405020304" pitchFamily="18" charset="0"/>
              </a:rPr>
              <a:t>adaptación</a:t>
            </a:r>
            <a:r>
              <a:rPr lang="en-US" altLang="es-AR" sz="2400" dirty="0">
                <a:cs typeface="Times New Roman" panose="02020603050405020304" pitchFamily="18" charset="0"/>
              </a:rPr>
              <a:t>?</a:t>
            </a:r>
          </a:p>
          <a:p>
            <a:pPr lvl="1" eaLnBrk="1" hangingPunct="1">
              <a:lnSpc>
                <a:spcPct val="90000"/>
              </a:lnSpc>
            </a:pPr>
            <a:r>
              <a:rPr lang="en-US" altLang="es-AR" sz="2400" dirty="0">
                <a:cs typeface="Times New Roman" panose="02020603050405020304" pitchFamily="18" charset="0"/>
              </a:rPr>
              <a:t>Un </a:t>
            </a:r>
            <a:r>
              <a:rPr lang="en-US" altLang="es-AR" sz="2400" dirty="0" err="1">
                <a:cs typeface="Times New Roman" panose="02020603050405020304" pitchFamily="18" charset="0"/>
              </a:rPr>
              <a:t>caracter</a:t>
            </a:r>
            <a:r>
              <a:rPr lang="en-US" altLang="es-AR" sz="2400" dirty="0">
                <a:cs typeface="Times New Roman" panose="02020603050405020304" pitchFamily="18" charset="0"/>
              </a:rPr>
              <a:t> o conjunto </a:t>
            </a:r>
            <a:r>
              <a:rPr lang="en-US" altLang="es-AR" sz="2400" dirty="0" err="1">
                <a:cs typeface="Times New Roman" panose="02020603050405020304" pitchFamily="18" charset="0"/>
              </a:rPr>
              <a:t>integrado</a:t>
            </a:r>
            <a:r>
              <a:rPr lang="en-US" altLang="es-AR" sz="2400" dirty="0">
                <a:cs typeface="Times New Roman" panose="02020603050405020304" pitchFamily="18" charset="0"/>
              </a:rPr>
              <a:t> de </a:t>
            </a:r>
            <a:r>
              <a:rPr lang="en-US" altLang="es-AR" sz="2400" dirty="0" err="1">
                <a:cs typeface="Times New Roman" panose="02020603050405020304" pitchFamily="18" charset="0"/>
              </a:rPr>
              <a:t>caracteres</a:t>
            </a:r>
            <a:r>
              <a:rPr lang="en-US" altLang="es-AR" sz="2400" dirty="0">
                <a:cs typeface="Times New Roman" panose="02020603050405020304" pitchFamily="18" charset="0"/>
              </a:rPr>
              <a:t> que ha </a:t>
            </a:r>
            <a:r>
              <a:rPr lang="en-US" altLang="es-AR" sz="2400" dirty="0" err="1">
                <a:solidFill>
                  <a:srgbClr val="FF0066"/>
                </a:solidFill>
                <a:cs typeface="Times New Roman" panose="02020603050405020304" pitchFamily="18" charset="0"/>
              </a:rPr>
              <a:t>evolucionado</a:t>
            </a:r>
            <a:r>
              <a:rPr lang="en-US" altLang="es-AR" sz="2400" dirty="0">
                <a:solidFill>
                  <a:srgbClr val="FF0066"/>
                </a:solidFill>
                <a:cs typeface="Times New Roman" panose="02020603050405020304" pitchFamily="18" charset="0"/>
              </a:rPr>
              <a:t> en </a:t>
            </a:r>
            <a:r>
              <a:rPr lang="en-US" altLang="es-AR" sz="2400" dirty="0" err="1">
                <a:solidFill>
                  <a:srgbClr val="FF0066"/>
                </a:solidFill>
                <a:cs typeface="Times New Roman" panose="02020603050405020304" pitchFamily="18" charset="0"/>
              </a:rPr>
              <a:t>respuesta</a:t>
            </a:r>
            <a:r>
              <a:rPr lang="en-US" altLang="es-AR" sz="2400" dirty="0">
                <a:solidFill>
                  <a:srgbClr val="FF0066"/>
                </a:solidFill>
                <a:cs typeface="Times New Roman" panose="02020603050405020304" pitchFamily="18" charset="0"/>
              </a:rPr>
              <a:t> a la </a:t>
            </a:r>
            <a:r>
              <a:rPr lang="en-US" altLang="es-AR" sz="2400" dirty="0" err="1">
                <a:solidFill>
                  <a:srgbClr val="FF0066"/>
                </a:solidFill>
                <a:cs typeface="Times New Roman" panose="02020603050405020304" pitchFamily="18" charset="0"/>
              </a:rPr>
              <a:t>selección</a:t>
            </a:r>
            <a:r>
              <a:rPr lang="en-US" altLang="es-AR" sz="2400" dirty="0">
                <a:cs typeface="Times New Roman" panose="02020603050405020304" pitchFamily="18" charset="0"/>
              </a:rPr>
              <a:t> para la </a:t>
            </a:r>
            <a:r>
              <a:rPr lang="en-US" altLang="es-AR" sz="2400" dirty="0" err="1">
                <a:solidFill>
                  <a:srgbClr val="FF0066"/>
                </a:solidFill>
                <a:cs typeface="Times New Roman" panose="02020603050405020304" pitchFamily="18" charset="0"/>
              </a:rPr>
              <a:t>función</a:t>
            </a:r>
            <a:r>
              <a:rPr lang="en-US" altLang="es-AR" sz="2400" dirty="0">
                <a:solidFill>
                  <a:srgbClr val="FF0066"/>
                </a:solidFill>
                <a:cs typeface="Times New Roman" panose="02020603050405020304" pitchFamily="18" charset="0"/>
              </a:rPr>
              <a:t> que </a:t>
            </a:r>
            <a:r>
              <a:rPr lang="en-US" altLang="es-AR" sz="2400" dirty="0" err="1">
                <a:solidFill>
                  <a:srgbClr val="FF0066"/>
                </a:solidFill>
                <a:cs typeface="Times New Roman" panose="02020603050405020304" pitchFamily="18" charset="0"/>
              </a:rPr>
              <a:t>actualmente</a:t>
            </a:r>
            <a:r>
              <a:rPr lang="en-US" altLang="es-AR" sz="2400" dirty="0">
                <a:solidFill>
                  <a:srgbClr val="FF0066"/>
                </a:solidFill>
                <a:cs typeface="Times New Roman" panose="02020603050405020304" pitchFamily="18" charset="0"/>
              </a:rPr>
              <a:t> </a:t>
            </a:r>
            <a:r>
              <a:rPr lang="en-US" altLang="es-AR" sz="2400" dirty="0" err="1">
                <a:solidFill>
                  <a:srgbClr val="FF0066"/>
                </a:solidFill>
                <a:cs typeface="Times New Roman" panose="02020603050405020304" pitchFamily="18" charset="0"/>
              </a:rPr>
              <a:t>realiza</a:t>
            </a:r>
            <a:r>
              <a:rPr lang="en-US" altLang="es-AR" sz="2400" dirty="0">
                <a:solidFill>
                  <a:srgbClr val="FF0066"/>
                </a:solidFill>
                <a:cs typeface="Times New Roman" panose="02020603050405020304" pitchFamily="18" charset="0"/>
              </a:rPr>
              <a:t> </a:t>
            </a:r>
            <a:r>
              <a:rPr lang="en-US" altLang="es-AR" sz="2400" dirty="0">
                <a:cs typeface="Times New Roman" panose="02020603050405020304" pitchFamily="18" charset="0"/>
              </a:rPr>
              <a:t> y que </a:t>
            </a:r>
            <a:r>
              <a:rPr lang="en-US" altLang="es-AR" sz="2400" dirty="0" err="1">
                <a:cs typeface="Times New Roman" panose="02020603050405020304" pitchFamily="18" charset="0"/>
              </a:rPr>
              <a:t>aumenta</a:t>
            </a:r>
            <a:r>
              <a:rPr lang="en-US" altLang="es-AR" sz="2400" dirty="0">
                <a:cs typeface="Times New Roman" panose="02020603050405020304" pitchFamily="18" charset="0"/>
              </a:rPr>
              <a:t> el fitness de </a:t>
            </a:r>
            <a:r>
              <a:rPr lang="en-US" altLang="es-AR" sz="2400" dirty="0" err="1">
                <a:cs typeface="Times New Roman" panose="02020603050405020304" pitchFamily="18" charset="0"/>
              </a:rPr>
              <a:t>su</a:t>
            </a:r>
            <a:r>
              <a:rPr lang="en-US" altLang="es-AR" sz="2400" dirty="0">
                <a:cs typeface="Times New Roman" panose="02020603050405020304" pitchFamily="18" charset="0"/>
              </a:rPr>
              <a:t> </a:t>
            </a:r>
            <a:r>
              <a:rPr lang="en-US" altLang="es-AR" sz="2400" dirty="0" err="1">
                <a:cs typeface="Times New Roman" panose="02020603050405020304" pitchFamily="18" charset="0"/>
              </a:rPr>
              <a:t>poseedor</a:t>
            </a:r>
            <a:r>
              <a:rPr lang="en-US" altLang="es-AR" sz="2400" dirty="0">
                <a:cs typeface="Times New Roman" panose="02020603050405020304" pitchFamily="18" charset="0"/>
              </a:rPr>
              <a:t>. (</a:t>
            </a:r>
            <a:r>
              <a:rPr lang="en-US" altLang="es-AR" sz="2400" dirty="0" err="1">
                <a:cs typeface="Times New Roman" panose="02020603050405020304" pitchFamily="18" charset="0"/>
              </a:rPr>
              <a:t>lucha</a:t>
            </a:r>
            <a:r>
              <a:rPr lang="en-US" altLang="es-AR" sz="2400" dirty="0">
                <a:cs typeface="Times New Roman" panose="02020603050405020304" pitchFamily="18" charset="0"/>
              </a:rPr>
              <a:t>)</a:t>
            </a:r>
          </a:p>
          <a:p>
            <a:pPr lvl="1" eaLnBrk="1" hangingPunct="1">
              <a:lnSpc>
                <a:spcPct val="90000"/>
              </a:lnSpc>
              <a:buFontTx/>
              <a:buNone/>
            </a:pPr>
            <a:endParaRPr lang="en-US" altLang="es-AR" sz="2400" dirty="0">
              <a:cs typeface="Times New Roman" panose="02020603050405020304" pitchFamily="18" charset="0"/>
            </a:endParaRPr>
          </a:p>
          <a:p>
            <a:pPr eaLnBrk="1" hangingPunct="1">
              <a:lnSpc>
                <a:spcPct val="90000"/>
              </a:lnSpc>
            </a:pPr>
            <a:r>
              <a:rPr lang="en-US" altLang="es-AR" sz="2400" dirty="0">
                <a:cs typeface="Times New Roman" panose="02020603050405020304" pitchFamily="18" charset="0"/>
              </a:rPr>
              <a:t>El </a:t>
            </a:r>
            <a:r>
              <a:rPr lang="en-US" altLang="es-AR" sz="2400" dirty="0" err="1">
                <a:cs typeface="Times New Roman" panose="02020603050405020304" pitchFamily="18" charset="0"/>
              </a:rPr>
              <a:t>cuello</a:t>
            </a:r>
            <a:r>
              <a:rPr lang="en-US" altLang="es-AR" sz="2400" dirty="0">
                <a:cs typeface="Times New Roman" panose="02020603050405020304" pitchFamily="18" charset="0"/>
              </a:rPr>
              <a:t> de la </a:t>
            </a:r>
            <a:r>
              <a:rPr lang="en-US" altLang="es-AR" sz="2400" dirty="0" err="1">
                <a:cs typeface="Times New Roman" panose="02020603050405020304" pitchFamily="18" charset="0"/>
              </a:rPr>
              <a:t>jirafa</a:t>
            </a:r>
            <a:r>
              <a:rPr lang="en-US" altLang="es-AR" sz="2400" dirty="0">
                <a:cs typeface="Times New Roman" panose="02020603050405020304" pitchFamily="18" charset="0"/>
              </a:rPr>
              <a:t> es una </a:t>
            </a:r>
            <a:r>
              <a:rPr lang="en-US" altLang="es-AR" sz="2400" dirty="0">
                <a:solidFill>
                  <a:schemeClr val="accent2"/>
                </a:solidFill>
                <a:cs typeface="Times New Roman" panose="02020603050405020304" pitchFamily="18" charset="0"/>
              </a:rPr>
              <a:t>exaptation</a:t>
            </a:r>
            <a:r>
              <a:rPr lang="en-US" altLang="es-AR" sz="2400" dirty="0">
                <a:cs typeface="Times New Roman" panose="02020603050405020304" pitchFamily="18" charset="0"/>
              </a:rPr>
              <a:t> (</a:t>
            </a:r>
            <a:r>
              <a:rPr lang="en-US" altLang="es-AR" sz="2400" dirty="0" err="1">
                <a:cs typeface="Times New Roman" panose="02020603050405020304" pitchFamily="18" charset="0"/>
              </a:rPr>
              <a:t>exaptación</a:t>
            </a:r>
            <a:r>
              <a:rPr lang="en-US" altLang="es-AR" sz="2400" dirty="0">
                <a:cs typeface="Times New Roman" panose="02020603050405020304" pitchFamily="18" charset="0"/>
              </a:rPr>
              <a:t>) </a:t>
            </a:r>
            <a:r>
              <a:rPr lang="en-US" altLang="es-AR" sz="2400" dirty="0" err="1">
                <a:cs typeface="Times New Roman" panose="02020603050405020304" pitchFamily="18" charset="0"/>
              </a:rPr>
              <a:t>cuando</a:t>
            </a:r>
            <a:r>
              <a:rPr lang="en-US" altLang="es-AR" sz="2400" dirty="0">
                <a:cs typeface="Times New Roman" panose="02020603050405020304" pitchFamily="18" charset="0"/>
              </a:rPr>
              <a:t> es </a:t>
            </a:r>
            <a:r>
              <a:rPr lang="en-US" altLang="es-AR" sz="2400" dirty="0" err="1">
                <a:cs typeface="Times New Roman" panose="02020603050405020304" pitchFamily="18" charset="0"/>
              </a:rPr>
              <a:t>usado</a:t>
            </a:r>
            <a:r>
              <a:rPr lang="en-US" altLang="es-AR" sz="2400" dirty="0">
                <a:cs typeface="Times New Roman" panose="02020603050405020304" pitchFamily="18" charset="0"/>
              </a:rPr>
              <a:t> para comer hojas de </a:t>
            </a:r>
            <a:r>
              <a:rPr lang="en-US" altLang="es-AR" sz="2400" dirty="0" err="1">
                <a:cs typeface="Times New Roman" panose="02020603050405020304" pitchFamily="18" charset="0"/>
              </a:rPr>
              <a:t>árboles</a:t>
            </a:r>
            <a:r>
              <a:rPr lang="en-US" altLang="es-AR" sz="2400" dirty="0">
                <a:cs typeface="Times New Roman" panose="02020603050405020304" pitchFamily="18" charset="0"/>
              </a:rPr>
              <a:t> altos.	</a:t>
            </a:r>
          </a:p>
          <a:p>
            <a:pPr eaLnBrk="1" hangingPunct="1">
              <a:lnSpc>
                <a:spcPct val="90000"/>
              </a:lnSpc>
            </a:pPr>
            <a:endParaRPr lang="en-US" altLang="es-AR" sz="2400" dirty="0">
              <a:cs typeface="Times New Roman" panose="02020603050405020304" pitchFamily="18" charset="0"/>
            </a:endParaRPr>
          </a:p>
          <a:p>
            <a:pPr eaLnBrk="1" hangingPunct="1">
              <a:lnSpc>
                <a:spcPct val="90000"/>
              </a:lnSpc>
            </a:pPr>
            <a:endParaRPr lang="en-US" altLang="es-A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otebook1">
            <a:extLst>
              <a:ext uri="{FF2B5EF4-FFF2-40B4-BE49-F238E27FC236}">
                <a16:creationId xmlns:a16="http://schemas.microsoft.com/office/drawing/2014/main" id="{05EC6156-9CCB-4D42-AD3B-FE629AF87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042" y="837406"/>
            <a:ext cx="426878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a:extLst>
              <a:ext uri="{FF2B5EF4-FFF2-40B4-BE49-F238E27FC236}">
                <a16:creationId xmlns:a16="http://schemas.microsoft.com/office/drawing/2014/main" id="{3DBADF9B-372E-4F6E-BCD7-B972CA007FC8}"/>
              </a:ext>
            </a:extLst>
          </p:cNvPr>
          <p:cNvSpPr txBox="1">
            <a:spLocks noChangeArrowheads="1"/>
          </p:cNvSpPr>
          <p:nvPr/>
        </p:nvSpPr>
        <p:spPr bwMode="auto">
          <a:xfrm>
            <a:off x="5577854" y="443258"/>
            <a:ext cx="42846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dirty="0"/>
              <a:t>Charles Darwin’s</a:t>
            </a:r>
          </a:p>
          <a:p>
            <a:pPr algn="ctr" eaLnBrk="1" hangingPunct="1">
              <a:spcBef>
                <a:spcPct val="50000"/>
              </a:spcBef>
              <a:buFontTx/>
              <a:buNone/>
            </a:pPr>
            <a:r>
              <a:rPr lang="it-IT" altLang="es-AR" sz="2400" dirty="0"/>
              <a:t>Transmutation Notebooks</a:t>
            </a:r>
          </a:p>
        </p:txBody>
      </p:sp>
      <p:sp>
        <p:nvSpPr>
          <p:cNvPr id="13316" name="Text Box 6">
            <a:extLst>
              <a:ext uri="{FF2B5EF4-FFF2-40B4-BE49-F238E27FC236}">
                <a16:creationId xmlns:a16="http://schemas.microsoft.com/office/drawing/2014/main" id="{97E4CB61-EB63-4D23-8CD4-0893C15B2F29}"/>
              </a:ext>
            </a:extLst>
          </p:cNvPr>
          <p:cNvSpPr txBox="1">
            <a:spLocks noChangeArrowheads="1"/>
          </p:cNvSpPr>
          <p:nvPr/>
        </p:nvSpPr>
        <p:spPr bwMode="auto">
          <a:xfrm>
            <a:off x="6496222" y="1673708"/>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dirty="0"/>
              <a:t>1836 - 1839</a:t>
            </a:r>
          </a:p>
        </p:txBody>
      </p:sp>
      <p:pic>
        <p:nvPicPr>
          <p:cNvPr id="3076" name="Picture 4" descr="Charles Darwin. Fotos: El joven Darwin">
            <a:extLst>
              <a:ext uri="{FF2B5EF4-FFF2-40B4-BE49-F238E27FC236}">
                <a16:creationId xmlns:a16="http://schemas.microsoft.com/office/drawing/2014/main" id="{AFA5AA66-B096-40B1-94AF-47E5930BC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683" y="2345695"/>
            <a:ext cx="3131979" cy="31261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5130E0F1-5A58-42A4-B63A-AA215E8F3170}"/>
              </a:ext>
            </a:extLst>
          </p:cNvPr>
          <p:cNvSpPr>
            <a:spLocks noGrp="1" noChangeArrowheads="1"/>
          </p:cNvSpPr>
          <p:nvPr>
            <p:ph type="body" sz="half" idx="1"/>
          </p:nvPr>
        </p:nvSpPr>
        <p:spPr>
          <a:xfrm>
            <a:off x="399221" y="298173"/>
            <a:ext cx="2887318" cy="3657599"/>
          </a:xfrm>
        </p:spPr>
        <p:txBody>
          <a:bodyPr>
            <a:normAutofit fontScale="85000" lnSpcReduction="20000"/>
          </a:bodyPr>
          <a:lstStyle/>
          <a:p>
            <a:pPr eaLnBrk="1" hangingPunct="1"/>
            <a:r>
              <a:rPr lang="en-US" altLang="es-AR" sz="2800" dirty="0">
                <a:cs typeface="Times New Roman" panose="02020603050405020304" pitchFamily="18" charset="0"/>
              </a:rPr>
              <a:t>¿Las </a:t>
            </a:r>
            <a:r>
              <a:rPr lang="en-US" altLang="es-AR" sz="2800" dirty="0" err="1">
                <a:cs typeface="Times New Roman" panose="02020603050405020304" pitchFamily="18" charset="0"/>
              </a:rPr>
              <a:t>diferencias</a:t>
            </a:r>
            <a:r>
              <a:rPr lang="en-US" altLang="es-AR" sz="2800" dirty="0">
                <a:cs typeface="Times New Roman" panose="02020603050405020304" pitchFamily="18" charset="0"/>
              </a:rPr>
              <a:t> entre </a:t>
            </a:r>
            <a:r>
              <a:rPr lang="en-US" altLang="es-AR" sz="2800" dirty="0" err="1">
                <a:cs typeface="Times New Roman" panose="02020603050405020304" pitchFamily="18" charset="0"/>
              </a:rPr>
              <a:t>poblaciones</a:t>
            </a:r>
            <a:r>
              <a:rPr lang="en-US" altLang="es-AR" sz="2800" dirty="0">
                <a:cs typeface="Times New Roman" panose="02020603050405020304" pitchFamily="18" charset="0"/>
              </a:rPr>
              <a:t> o </a:t>
            </a:r>
            <a:r>
              <a:rPr lang="en-US" altLang="es-AR" sz="2800" dirty="0" err="1">
                <a:cs typeface="Times New Roman" panose="02020603050405020304" pitchFamily="18" charset="0"/>
              </a:rPr>
              <a:t>especies</a:t>
            </a:r>
            <a:r>
              <a:rPr lang="en-US" altLang="es-AR" sz="2800" dirty="0">
                <a:cs typeface="Times New Roman" panose="02020603050405020304" pitchFamily="18" charset="0"/>
              </a:rPr>
              <a:t> </a:t>
            </a:r>
            <a:r>
              <a:rPr lang="en-US" altLang="es-AR" sz="2800" dirty="0" err="1">
                <a:cs typeface="Times New Roman" panose="02020603050405020304" pitchFamily="18" charset="0"/>
              </a:rPr>
              <a:t>deben</a:t>
            </a:r>
            <a:r>
              <a:rPr lang="en-US" altLang="es-AR" sz="2800" dirty="0">
                <a:cs typeface="Times New Roman" panose="02020603050405020304" pitchFamily="18" charset="0"/>
              </a:rPr>
              <a:t> ser </a:t>
            </a:r>
            <a:r>
              <a:rPr lang="en-US" altLang="es-AR" sz="2800" dirty="0" err="1">
                <a:cs typeface="Times New Roman" panose="02020603050405020304" pitchFamily="18" charset="0"/>
              </a:rPr>
              <a:t>consideradas</a:t>
            </a:r>
            <a:r>
              <a:rPr lang="en-US" altLang="es-AR" sz="2800" dirty="0">
                <a:cs typeface="Times New Roman" panose="02020603050405020304" pitchFamily="18" charset="0"/>
              </a:rPr>
              <a:t> siempre </a:t>
            </a:r>
            <a:r>
              <a:rPr lang="en-US" altLang="es-AR" sz="2800" dirty="0" err="1">
                <a:cs typeface="Times New Roman" panose="02020603050405020304" pitchFamily="18" charset="0"/>
              </a:rPr>
              <a:t>adaptativas</a:t>
            </a:r>
            <a:r>
              <a:rPr lang="en-US" altLang="es-AR" sz="2800" dirty="0">
                <a:cs typeface="Times New Roman" panose="02020603050405020304" pitchFamily="18" charset="0"/>
              </a:rPr>
              <a:t>?</a:t>
            </a:r>
          </a:p>
          <a:p>
            <a:pPr eaLnBrk="1" hangingPunct="1"/>
            <a:r>
              <a:rPr lang="en-US" altLang="es-AR" sz="2800" dirty="0">
                <a:cs typeface="Times New Roman" panose="02020603050405020304" pitchFamily="18" charset="0"/>
              </a:rPr>
              <a:t>¿</a:t>
            </a:r>
            <a:r>
              <a:rPr lang="en-US" altLang="es-AR" sz="2800" dirty="0" err="1">
                <a:cs typeface="Times New Roman" panose="02020603050405020304" pitchFamily="18" charset="0"/>
              </a:rPr>
              <a:t>Exaptativas</a:t>
            </a:r>
            <a:r>
              <a:rPr lang="en-US" altLang="es-AR" sz="2800" dirty="0">
                <a:cs typeface="Times New Roman" panose="02020603050405020304" pitchFamily="18" charset="0"/>
              </a:rPr>
              <a:t>?</a:t>
            </a:r>
          </a:p>
          <a:p>
            <a:pPr lvl="1" eaLnBrk="1" hangingPunct="1"/>
            <a:r>
              <a:rPr lang="en-US" altLang="es-AR" sz="2400" dirty="0" err="1">
                <a:cs typeface="Times New Roman" panose="02020603050405020304" pitchFamily="18" charset="0"/>
              </a:rPr>
              <a:t>Patrones</a:t>
            </a:r>
            <a:r>
              <a:rPr lang="en-US" altLang="es-AR" sz="2400" dirty="0">
                <a:cs typeface="Times New Roman" panose="02020603050405020304" pitchFamily="18" charset="0"/>
              </a:rPr>
              <a:t> de </a:t>
            </a:r>
            <a:r>
              <a:rPr lang="en-US" altLang="es-AR" sz="2400" dirty="0" err="1">
                <a:cs typeface="Times New Roman" panose="02020603050405020304" pitchFamily="18" charset="0"/>
              </a:rPr>
              <a:t>manchas</a:t>
            </a:r>
            <a:r>
              <a:rPr lang="en-US" altLang="es-AR" sz="2400" dirty="0">
                <a:cs typeface="Times New Roman" panose="02020603050405020304" pitchFamily="18" charset="0"/>
              </a:rPr>
              <a:t> de las </a:t>
            </a:r>
            <a:r>
              <a:rPr lang="en-US" altLang="es-AR" sz="2400" dirty="0" err="1">
                <a:cs typeface="Times New Roman" panose="02020603050405020304" pitchFamily="18" charset="0"/>
              </a:rPr>
              <a:t>jirafas</a:t>
            </a:r>
            <a:r>
              <a:rPr lang="en-US" altLang="es-AR" sz="2400" dirty="0">
                <a:cs typeface="Times New Roman" panose="02020603050405020304" pitchFamily="18" charset="0"/>
              </a:rPr>
              <a:t> </a:t>
            </a:r>
          </a:p>
          <a:p>
            <a:pPr eaLnBrk="1" hangingPunct="1"/>
            <a:endParaRPr lang="en-US" altLang="es-AR" sz="2800" dirty="0"/>
          </a:p>
        </p:txBody>
      </p:sp>
      <p:pic>
        <p:nvPicPr>
          <p:cNvPr id="98313" name="Picture 9" descr="Maasai Giraffe">
            <a:extLst>
              <a:ext uri="{FF2B5EF4-FFF2-40B4-BE49-F238E27FC236}">
                <a16:creationId xmlns:a16="http://schemas.microsoft.com/office/drawing/2014/main" id="{AF6010A5-03B3-413A-8806-09A4495C6E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6250"/>
          <a:stretch>
            <a:fillRect/>
          </a:stretch>
        </p:blipFill>
        <p:spPr>
          <a:xfrm>
            <a:off x="3908427" y="77013"/>
            <a:ext cx="3255341" cy="5208546"/>
          </a:xfrm>
        </p:spPr>
      </p:pic>
      <p:pic>
        <p:nvPicPr>
          <p:cNvPr id="98311" name="Picture 7" descr="Reticulated Giraffe">
            <a:extLst>
              <a:ext uri="{FF2B5EF4-FFF2-40B4-BE49-F238E27FC236}">
                <a16:creationId xmlns:a16="http://schemas.microsoft.com/office/drawing/2014/main" id="{E0A9873E-3AEC-4172-B50F-B118AB264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56" b="5556"/>
          <a:stretch>
            <a:fillRect/>
          </a:stretch>
        </p:blipFill>
        <p:spPr bwMode="auto">
          <a:xfrm>
            <a:off x="7207650" y="77013"/>
            <a:ext cx="3214649" cy="520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Text Box 10">
            <a:extLst>
              <a:ext uri="{FF2B5EF4-FFF2-40B4-BE49-F238E27FC236}">
                <a16:creationId xmlns:a16="http://schemas.microsoft.com/office/drawing/2014/main" id="{F103D438-615F-45E0-BD51-67AE8C88F4BA}"/>
              </a:ext>
            </a:extLst>
          </p:cNvPr>
          <p:cNvSpPr txBox="1">
            <a:spLocks noChangeArrowheads="1"/>
          </p:cNvSpPr>
          <p:nvPr/>
        </p:nvSpPr>
        <p:spPr bwMode="auto">
          <a:xfrm>
            <a:off x="5151092" y="5415757"/>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AR" sz="1800" i="1" dirty="0"/>
              <a:t>Masai giraffe</a:t>
            </a:r>
          </a:p>
        </p:txBody>
      </p:sp>
      <p:sp>
        <p:nvSpPr>
          <p:cNvPr id="98315" name="Text Box 11">
            <a:extLst>
              <a:ext uri="{FF2B5EF4-FFF2-40B4-BE49-F238E27FC236}">
                <a16:creationId xmlns:a16="http://schemas.microsoft.com/office/drawing/2014/main" id="{596C9002-7631-4406-A0D5-1EE11C0C4C6F}"/>
              </a:ext>
            </a:extLst>
          </p:cNvPr>
          <p:cNvSpPr txBox="1">
            <a:spLocks noChangeArrowheads="1"/>
          </p:cNvSpPr>
          <p:nvPr/>
        </p:nvSpPr>
        <p:spPr bwMode="auto">
          <a:xfrm>
            <a:off x="7965246" y="5415757"/>
            <a:ext cx="202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AR" sz="1800" i="1" dirty="0"/>
              <a:t>Reticulated giraffe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wipe(left)">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wipe(left)">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3" fill="hold" nodeType="clickEffect">
                                  <p:stCondLst>
                                    <p:cond delay="0"/>
                                  </p:stCondLst>
                                  <p:childTnLst>
                                    <p:set>
                                      <p:cBhvr>
                                        <p:cTn id="21" dur="1" fill="hold">
                                          <p:stCondLst>
                                            <p:cond delay="0"/>
                                          </p:stCondLst>
                                        </p:cTn>
                                        <p:tgtEl>
                                          <p:spTgt spid="98313"/>
                                        </p:tgtEl>
                                        <p:attrNameLst>
                                          <p:attrName>style.visibility</p:attrName>
                                        </p:attrNameLst>
                                      </p:cBhvr>
                                      <p:to>
                                        <p:strVal val="visible"/>
                                      </p:to>
                                    </p:set>
                                    <p:anim calcmode="lin" valueType="num">
                                      <p:cBhvr additive="base">
                                        <p:cTn id="22" dur="500" fill="hold"/>
                                        <p:tgtEl>
                                          <p:spTgt spid="98313"/>
                                        </p:tgtEl>
                                        <p:attrNameLst>
                                          <p:attrName>ppt_x</p:attrName>
                                        </p:attrNameLst>
                                      </p:cBhvr>
                                      <p:tavLst>
                                        <p:tav tm="0">
                                          <p:val>
                                            <p:strVal val="1+#ppt_w/2"/>
                                          </p:val>
                                        </p:tav>
                                        <p:tav tm="100000">
                                          <p:val>
                                            <p:strVal val="#ppt_x"/>
                                          </p:val>
                                        </p:tav>
                                      </p:tavLst>
                                    </p:anim>
                                    <p:anim calcmode="lin" valueType="num">
                                      <p:cBhvr additive="base">
                                        <p:cTn id="23" dur="500" fill="hold"/>
                                        <p:tgtEl>
                                          <p:spTgt spid="98313"/>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8314"/>
                                        </p:tgtEl>
                                        <p:attrNameLst>
                                          <p:attrName>style.visibility</p:attrName>
                                        </p:attrNameLst>
                                      </p:cBhvr>
                                      <p:to>
                                        <p:strVal val="visible"/>
                                      </p:to>
                                    </p:set>
                                    <p:anim calcmode="lin" valueType="num">
                                      <p:cBhvr additive="base">
                                        <p:cTn id="26" dur="500" fill="hold"/>
                                        <p:tgtEl>
                                          <p:spTgt spid="98314"/>
                                        </p:tgtEl>
                                        <p:attrNameLst>
                                          <p:attrName>ppt_x</p:attrName>
                                        </p:attrNameLst>
                                      </p:cBhvr>
                                      <p:tavLst>
                                        <p:tav tm="0">
                                          <p:val>
                                            <p:strVal val="#ppt_x"/>
                                          </p:val>
                                        </p:tav>
                                        <p:tav tm="100000">
                                          <p:val>
                                            <p:strVal val="#ppt_x"/>
                                          </p:val>
                                        </p:tav>
                                      </p:tavLst>
                                    </p:anim>
                                    <p:anim calcmode="lin" valueType="num">
                                      <p:cBhvr additive="base">
                                        <p:cTn id="27" dur="500" fill="hold"/>
                                        <p:tgtEl>
                                          <p:spTgt spid="9831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3" fill="hold" nodeType="clickEffect">
                                  <p:stCondLst>
                                    <p:cond delay="0"/>
                                  </p:stCondLst>
                                  <p:childTnLst>
                                    <p:set>
                                      <p:cBhvr>
                                        <p:cTn id="31" dur="1" fill="hold">
                                          <p:stCondLst>
                                            <p:cond delay="0"/>
                                          </p:stCondLst>
                                        </p:cTn>
                                        <p:tgtEl>
                                          <p:spTgt spid="98311"/>
                                        </p:tgtEl>
                                        <p:attrNameLst>
                                          <p:attrName>style.visibility</p:attrName>
                                        </p:attrNameLst>
                                      </p:cBhvr>
                                      <p:to>
                                        <p:strVal val="visible"/>
                                      </p:to>
                                    </p:set>
                                    <p:anim calcmode="lin" valueType="num">
                                      <p:cBhvr additive="base">
                                        <p:cTn id="32" dur="500" fill="hold"/>
                                        <p:tgtEl>
                                          <p:spTgt spid="98311"/>
                                        </p:tgtEl>
                                        <p:attrNameLst>
                                          <p:attrName>ppt_x</p:attrName>
                                        </p:attrNameLst>
                                      </p:cBhvr>
                                      <p:tavLst>
                                        <p:tav tm="0">
                                          <p:val>
                                            <p:strVal val="1+#ppt_w/2"/>
                                          </p:val>
                                        </p:tav>
                                        <p:tav tm="100000">
                                          <p:val>
                                            <p:strVal val="#ppt_x"/>
                                          </p:val>
                                        </p:tav>
                                      </p:tavLst>
                                    </p:anim>
                                    <p:anim calcmode="lin" valueType="num">
                                      <p:cBhvr additive="base">
                                        <p:cTn id="33" dur="500" fill="hold"/>
                                        <p:tgtEl>
                                          <p:spTgt spid="98311"/>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8315"/>
                                        </p:tgtEl>
                                        <p:attrNameLst>
                                          <p:attrName>style.visibility</p:attrName>
                                        </p:attrNameLst>
                                      </p:cBhvr>
                                      <p:to>
                                        <p:strVal val="visible"/>
                                      </p:to>
                                    </p:set>
                                    <p:anim calcmode="lin" valueType="num">
                                      <p:cBhvr additive="base">
                                        <p:cTn id="36" dur="500" fill="hold"/>
                                        <p:tgtEl>
                                          <p:spTgt spid="98315"/>
                                        </p:tgtEl>
                                        <p:attrNameLst>
                                          <p:attrName>ppt_x</p:attrName>
                                        </p:attrNameLst>
                                      </p:cBhvr>
                                      <p:tavLst>
                                        <p:tav tm="0">
                                          <p:val>
                                            <p:strVal val="#ppt_x"/>
                                          </p:val>
                                        </p:tav>
                                        <p:tav tm="100000">
                                          <p:val>
                                            <p:strVal val="#ppt_x"/>
                                          </p:val>
                                        </p:tav>
                                      </p:tavLst>
                                    </p:anim>
                                    <p:anim calcmode="lin" valueType="num">
                                      <p:cBhvr additive="base">
                                        <p:cTn id="37" dur="500" fill="hold"/>
                                        <p:tgtEl>
                                          <p:spTgt spid="98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14" grpId="0"/>
      <p:bldP spid="983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B558380-4BCF-49B9-AFE4-A7204204FC71}"/>
              </a:ext>
            </a:extLst>
          </p:cNvPr>
          <p:cNvSpPr>
            <a:spLocks noGrp="1" noChangeArrowheads="1"/>
          </p:cNvSpPr>
          <p:nvPr>
            <p:ph type="title"/>
          </p:nvPr>
        </p:nvSpPr>
        <p:spPr/>
        <p:txBody>
          <a:bodyPr/>
          <a:lstStyle/>
          <a:p>
            <a:pPr eaLnBrk="1" hangingPunct="1"/>
            <a:r>
              <a:rPr lang="en-US" altLang="es-AR">
                <a:solidFill>
                  <a:schemeClr val="accent2"/>
                </a:solidFill>
              </a:rPr>
              <a:t>Exaptación</a:t>
            </a:r>
          </a:p>
        </p:txBody>
      </p:sp>
      <p:sp>
        <p:nvSpPr>
          <p:cNvPr id="97283" name="Rectangle 3">
            <a:extLst>
              <a:ext uri="{FF2B5EF4-FFF2-40B4-BE49-F238E27FC236}">
                <a16:creationId xmlns:a16="http://schemas.microsoft.com/office/drawing/2014/main" id="{994C6112-D9E2-48AE-8C24-DFE2082191DE}"/>
              </a:ext>
            </a:extLst>
          </p:cNvPr>
          <p:cNvSpPr>
            <a:spLocks noGrp="1" noChangeArrowheads="1"/>
          </p:cNvSpPr>
          <p:nvPr>
            <p:ph type="body" idx="1"/>
          </p:nvPr>
        </p:nvSpPr>
        <p:spPr>
          <a:xfrm>
            <a:off x="1981200" y="2117726"/>
            <a:ext cx="8229600" cy="4525963"/>
          </a:xfrm>
        </p:spPr>
        <p:txBody>
          <a:bodyPr/>
          <a:lstStyle/>
          <a:p>
            <a:pPr eaLnBrk="1" hangingPunct="1"/>
            <a:r>
              <a:rPr lang="en-US" altLang="es-AR">
                <a:cs typeface="Times New Roman" panose="02020603050405020304" pitchFamily="18" charset="0"/>
              </a:rPr>
              <a:t>Se refiere a situaciones en las cuales los caracteres cumplen hoy una cierta función, pero surgieron para otra función, u originalmente no tenían ninguna función.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C6D3DBB3-520B-42CB-A710-3E676D11A952}"/>
              </a:ext>
            </a:extLst>
          </p:cNvPr>
          <p:cNvSpPr>
            <a:spLocks noGrp="1" noChangeArrowheads="1"/>
          </p:cNvSpPr>
          <p:nvPr>
            <p:ph type="body" idx="1"/>
          </p:nvPr>
        </p:nvSpPr>
        <p:spPr>
          <a:xfrm>
            <a:off x="447054" y="3630059"/>
            <a:ext cx="8229600" cy="739775"/>
          </a:xfrm>
        </p:spPr>
        <p:txBody>
          <a:bodyPr>
            <a:normAutofit fontScale="25000" lnSpcReduction="20000"/>
          </a:bodyPr>
          <a:lstStyle/>
          <a:p>
            <a:pPr eaLnBrk="1" hangingPunct="1"/>
            <a:endParaRPr lang="en-US" altLang="es-AR" sz="2800" dirty="0">
              <a:cs typeface="Times New Roman" panose="02020603050405020304" pitchFamily="18" charset="0"/>
            </a:endParaRPr>
          </a:p>
          <a:p>
            <a:pPr eaLnBrk="1" hangingPunct="1"/>
            <a:r>
              <a:rPr lang="en-US" altLang="es-AR" sz="8000" dirty="0">
                <a:cs typeface="Times New Roman" panose="02020603050405020304" pitchFamily="18" charset="0"/>
              </a:rPr>
              <a:t>Un </a:t>
            </a:r>
            <a:r>
              <a:rPr lang="en-US" altLang="es-AR" sz="8000" dirty="0" err="1">
                <a:cs typeface="Times New Roman" panose="02020603050405020304" pitchFamily="18" charset="0"/>
              </a:rPr>
              <a:t>tipo</a:t>
            </a:r>
            <a:r>
              <a:rPr lang="en-US" altLang="es-AR" sz="8000" dirty="0">
                <a:cs typeface="Times New Roman" panose="02020603050405020304" pitchFamily="18" charset="0"/>
              </a:rPr>
              <a:t> de </a:t>
            </a:r>
            <a:r>
              <a:rPr lang="en-US" altLang="es-AR" sz="8000" dirty="0" err="1">
                <a:cs typeface="Times New Roman" panose="02020603050405020304" pitchFamily="18" charset="0"/>
              </a:rPr>
              <a:t>exaptación</a:t>
            </a:r>
            <a:r>
              <a:rPr lang="en-US" altLang="es-AR" sz="8000" dirty="0">
                <a:cs typeface="Times New Roman" panose="02020603050405020304" pitchFamily="18" charset="0"/>
              </a:rPr>
              <a:t> para la </a:t>
            </a:r>
            <a:r>
              <a:rPr lang="en-US" altLang="es-AR" sz="8000" dirty="0" err="1">
                <a:cs typeface="Times New Roman" panose="02020603050405020304" pitchFamily="18" charset="0"/>
              </a:rPr>
              <a:t>cual</a:t>
            </a:r>
            <a:r>
              <a:rPr lang="en-US" altLang="es-AR" sz="8000" dirty="0">
                <a:cs typeface="Times New Roman" panose="02020603050405020304" pitchFamily="18" charset="0"/>
              </a:rPr>
              <a:t> no </a:t>
            </a:r>
            <a:r>
              <a:rPr lang="en-US" altLang="es-AR" sz="8000" dirty="0" err="1">
                <a:cs typeface="Times New Roman" panose="02020603050405020304" pitchFamily="18" charset="0"/>
              </a:rPr>
              <a:t>había</a:t>
            </a:r>
            <a:r>
              <a:rPr lang="en-US" altLang="es-AR" sz="8000" dirty="0">
                <a:cs typeface="Times New Roman" panose="02020603050405020304" pitchFamily="18" charset="0"/>
              </a:rPr>
              <a:t> </a:t>
            </a:r>
            <a:r>
              <a:rPr lang="en-US" altLang="es-AR" sz="8000" dirty="0" err="1">
                <a:cs typeface="Times New Roman" panose="02020603050405020304" pitchFamily="18" charset="0"/>
              </a:rPr>
              <a:t>función</a:t>
            </a:r>
            <a:r>
              <a:rPr lang="en-US" altLang="es-AR" sz="8000" dirty="0">
                <a:cs typeface="Times New Roman" panose="02020603050405020304" pitchFamily="18" charset="0"/>
              </a:rPr>
              <a:t> original es </a:t>
            </a:r>
            <a:r>
              <a:rPr lang="en-US" altLang="es-AR" sz="8000" dirty="0" err="1">
                <a:cs typeface="Times New Roman" panose="02020603050405020304" pitchFamily="18" charset="0"/>
              </a:rPr>
              <a:t>llamada</a:t>
            </a:r>
            <a:r>
              <a:rPr lang="en-US" altLang="es-AR" sz="8000" dirty="0">
                <a:cs typeface="Times New Roman" panose="02020603050405020304" pitchFamily="18" charset="0"/>
              </a:rPr>
              <a:t> </a:t>
            </a:r>
            <a:r>
              <a:rPr lang="en-US" altLang="es-AR" sz="8000" dirty="0">
                <a:solidFill>
                  <a:schemeClr val="accent2"/>
                </a:solidFill>
                <a:cs typeface="Times New Roman" panose="02020603050405020304" pitchFamily="18" charset="0"/>
              </a:rPr>
              <a:t>spandrel (</a:t>
            </a:r>
            <a:r>
              <a:rPr lang="en-US" altLang="es-AR" sz="8000" dirty="0" err="1">
                <a:solidFill>
                  <a:schemeClr val="accent2"/>
                </a:solidFill>
                <a:cs typeface="Times New Roman" panose="02020603050405020304" pitchFamily="18" charset="0"/>
              </a:rPr>
              <a:t>tímpano</a:t>
            </a:r>
            <a:r>
              <a:rPr lang="en-US" altLang="es-AR" sz="8000" dirty="0">
                <a:solidFill>
                  <a:schemeClr val="accent2"/>
                </a:solidFill>
                <a:cs typeface="Times New Roman" panose="02020603050405020304" pitchFamily="18" charset="0"/>
              </a:rPr>
              <a:t>, </a:t>
            </a:r>
            <a:r>
              <a:rPr lang="en-US" altLang="es-AR" sz="8000" dirty="0" err="1">
                <a:solidFill>
                  <a:schemeClr val="accent2"/>
                </a:solidFill>
                <a:cs typeface="Times New Roman" panose="02020603050405020304" pitchFamily="18" charset="0"/>
              </a:rPr>
              <a:t>enjuta</a:t>
            </a:r>
            <a:r>
              <a:rPr lang="en-US" altLang="es-AR" sz="8000" dirty="0">
                <a:solidFill>
                  <a:schemeClr val="accent2"/>
                </a:solidFill>
                <a:cs typeface="Times New Roman" panose="02020603050405020304" pitchFamily="18" charset="0"/>
              </a:rPr>
              <a:t>)</a:t>
            </a:r>
          </a:p>
          <a:p>
            <a:pPr eaLnBrk="1" hangingPunct="1">
              <a:buFontTx/>
              <a:buNone/>
            </a:pPr>
            <a:endParaRPr lang="en-US" altLang="es-AR" sz="8000" dirty="0">
              <a:solidFill>
                <a:schemeClr val="accent2"/>
              </a:solidFill>
              <a:cs typeface="Times New Roman" panose="02020603050405020304" pitchFamily="18" charset="0"/>
            </a:endParaRPr>
          </a:p>
          <a:p>
            <a:pPr eaLnBrk="1" hangingPunct="1"/>
            <a:r>
              <a:rPr lang="en-US" altLang="es-AR" sz="8000" dirty="0">
                <a:cs typeface="Times New Roman" panose="02020603050405020304" pitchFamily="18" charset="0"/>
              </a:rPr>
              <a:t>En las hembras de </a:t>
            </a:r>
            <a:r>
              <a:rPr lang="en-US" altLang="es-AR" sz="8000" dirty="0" err="1">
                <a:cs typeface="Times New Roman" panose="02020603050405020304" pitchFamily="18" charset="0"/>
              </a:rPr>
              <a:t>jirafa</a:t>
            </a:r>
            <a:r>
              <a:rPr lang="en-US" altLang="es-AR" sz="8000" dirty="0">
                <a:cs typeface="Times New Roman" panose="02020603050405020304" pitchFamily="18" charset="0"/>
              </a:rPr>
              <a:t>, los largos </a:t>
            </a:r>
            <a:r>
              <a:rPr lang="en-US" altLang="es-AR" sz="8000" dirty="0" err="1">
                <a:cs typeface="Times New Roman" panose="02020603050405020304" pitchFamily="18" charset="0"/>
              </a:rPr>
              <a:t>cuellos</a:t>
            </a:r>
            <a:r>
              <a:rPr lang="en-US" altLang="es-AR" sz="8000" dirty="0">
                <a:cs typeface="Times New Roman" panose="02020603050405020304" pitchFamily="18" charset="0"/>
              </a:rPr>
              <a:t> </a:t>
            </a:r>
            <a:r>
              <a:rPr lang="en-US" altLang="es-AR" sz="8000" dirty="0" err="1">
                <a:cs typeface="Times New Roman" panose="02020603050405020304" pitchFamily="18" charset="0"/>
              </a:rPr>
              <a:t>originalmente</a:t>
            </a:r>
            <a:r>
              <a:rPr lang="en-US" altLang="es-AR" sz="8000" dirty="0">
                <a:cs typeface="Times New Roman" panose="02020603050405020304" pitchFamily="18" charset="0"/>
              </a:rPr>
              <a:t> no </a:t>
            </a:r>
            <a:r>
              <a:rPr lang="en-US" altLang="es-AR" sz="8000" dirty="0" err="1">
                <a:cs typeface="Times New Roman" panose="02020603050405020304" pitchFamily="18" charset="0"/>
              </a:rPr>
              <a:t>tenían</a:t>
            </a:r>
            <a:r>
              <a:rPr lang="en-US" altLang="es-AR" sz="8000" dirty="0">
                <a:cs typeface="Times New Roman" panose="02020603050405020304" pitchFamily="18" charset="0"/>
              </a:rPr>
              <a:t> valor </a:t>
            </a:r>
            <a:r>
              <a:rPr lang="en-US" altLang="es-AR" sz="8000" dirty="0" err="1">
                <a:cs typeface="Times New Roman" panose="02020603050405020304" pitchFamily="18" charset="0"/>
              </a:rPr>
              <a:t>adaptativo</a:t>
            </a:r>
            <a:r>
              <a:rPr lang="en-US" altLang="es-AR" sz="8000" dirty="0">
                <a:cs typeface="Times New Roman" panose="02020603050405020304" pitchFamily="18" charset="0"/>
              </a:rPr>
              <a:t>, </a:t>
            </a:r>
            <a:r>
              <a:rPr lang="en-US" altLang="es-AR" sz="8000" dirty="0" err="1">
                <a:cs typeface="Times New Roman" panose="02020603050405020304" pitchFamily="18" charset="0"/>
              </a:rPr>
              <a:t>pero</a:t>
            </a:r>
            <a:r>
              <a:rPr lang="en-US" altLang="es-AR" sz="8000" dirty="0">
                <a:cs typeface="Times New Roman" panose="02020603050405020304" pitchFamily="18" charset="0"/>
              </a:rPr>
              <a:t> </a:t>
            </a:r>
            <a:r>
              <a:rPr lang="en-US" altLang="es-AR" sz="8000" dirty="0" err="1">
                <a:cs typeface="Times New Roman" panose="02020603050405020304" pitchFamily="18" charset="0"/>
              </a:rPr>
              <a:t>ahora</a:t>
            </a:r>
            <a:r>
              <a:rPr lang="en-US" altLang="es-AR" sz="8000" dirty="0">
                <a:cs typeface="Times New Roman" panose="02020603050405020304" pitchFamily="18" charset="0"/>
              </a:rPr>
              <a:t> </a:t>
            </a:r>
            <a:r>
              <a:rPr lang="en-US" altLang="es-AR" sz="8000" dirty="0" err="1">
                <a:cs typeface="Times New Roman" panose="02020603050405020304" pitchFamily="18" charset="0"/>
              </a:rPr>
              <a:t>imparten</a:t>
            </a:r>
            <a:r>
              <a:rPr lang="en-US" altLang="es-AR" sz="8000" dirty="0">
                <a:cs typeface="Times New Roman" panose="02020603050405020304" pitchFamily="18" charset="0"/>
              </a:rPr>
              <a:t> una </a:t>
            </a:r>
            <a:r>
              <a:rPr lang="en-US" altLang="es-AR" sz="8000" dirty="0" err="1">
                <a:cs typeface="Times New Roman" panose="02020603050405020304" pitchFamily="18" charset="0"/>
              </a:rPr>
              <a:t>ventaja</a:t>
            </a:r>
            <a:r>
              <a:rPr lang="en-US" altLang="es-AR" sz="8000" dirty="0">
                <a:cs typeface="Times New Roman" panose="02020603050405020304" pitchFamily="18" charset="0"/>
              </a:rPr>
              <a:t> </a:t>
            </a:r>
            <a:r>
              <a:rPr lang="en-US" altLang="es-AR" sz="8000" dirty="0" err="1">
                <a:cs typeface="Times New Roman" panose="02020603050405020304" pitchFamily="18" charset="0"/>
              </a:rPr>
              <a:t>alimenticia</a:t>
            </a:r>
            <a:r>
              <a:rPr lang="en-US" altLang="es-AR" sz="8000" dirty="0">
                <a:cs typeface="Times New Roman" panose="02020603050405020304" pitchFamily="18" charset="0"/>
              </a:rPr>
              <a:t>. </a:t>
            </a:r>
            <a:br>
              <a:rPr lang="en-US" altLang="es-AR" sz="8000" dirty="0">
                <a:cs typeface="Times New Roman" panose="02020603050405020304" pitchFamily="18" charset="0"/>
              </a:rPr>
            </a:br>
            <a:endParaRPr lang="en-US" altLang="es-AR" sz="8000" dirty="0">
              <a:cs typeface="Times New Roman" panose="02020603050405020304" pitchFamily="18" charset="0"/>
            </a:endParaRPr>
          </a:p>
        </p:txBody>
      </p:sp>
      <p:pic>
        <p:nvPicPr>
          <p:cNvPr id="58371" name="Picture 2" descr="http://img.tfd.com/hm/JPG/A5spandrel.jpg">
            <a:extLst>
              <a:ext uri="{FF2B5EF4-FFF2-40B4-BE49-F238E27FC236}">
                <a16:creationId xmlns:a16="http://schemas.microsoft.com/office/drawing/2014/main" id="{8B83C9EC-82CA-4CA3-A23B-10A7167D4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65" y="156129"/>
            <a:ext cx="26130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3 CuadroTexto">
            <a:extLst>
              <a:ext uri="{FF2B5EF4-FFF2-40B4-BE49-F238E27FC236}">
                <a16:creationId xmlns:a16="http://schemas.microsoft.com/office/drawing/2014/main" id="{5901D9B3-3C29-4E5B-9E6F-AD722B04A815}"/>
              </a:ext>
            </a:extLst>
          </p:cNvPr>
          <p:cNvSpPr txBox="1">
            <a:spLocks noChangeArrowheads="1"/>
          </p:cNvSpPr>
          <p:nvPr/>
        </p:nvSpPr>
        <p:spPr bwMode="auto">
          <a:xfrm>
            <a:off x="3892827" y="795338"/>
            <a:ext cx="51849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1800" b="1" dirty="0"/>
              <a:t>En </a:t>
            </a:r>
            <a:r>
              <a:rPr lang="es-AR" altLang="es-AR" sz="1800" b="1" dirty="0">
                <a:hlinkClick r:id="rId4" tooltip="Arquitectura"/>
              </a:rPr>
              <a:t>arquitectura</a:t>
            </a:r>
            <a:r>
              <a:rPr lang="es-AR" altLang="es-AR" sz="1800" b="1" dirty="0"/>
              <a:t>, se denomina tímpano al espacio delimitado entre el </a:t>
            </a:r>
            <a:r>
              <a:rPr lang="es-AR" altLang="es-AR" sz="1800" b="1" dirty="0">
                <a:hlinkClick r:id="rId5" tooltip="Dintel"/>
              </a:rPr>
              <a:t>dintel</a:t>
            </a:r>
            <a:r>
              <a:rPr lang="es-AR" altLang="es-AR" sz="1800" b="1" dirty="0"/>
              <a:t> y las </a:t>
            </a:r>
            <a:r>
              <a:rPr lang="es-AR" altLang="es-AR" sz="1800" b="1" dirty="0">
                <a:hlinkClick r:id="rId6" tooltip="Arquivolta"/>
              </a:rPr>
              <a:t>arquivoltas</a:t>
            </a:r>
            <a:r>
              <a:rPr lang="es-AR" altLang="es-AR" sz="1800" b="1" dirty="0"/>
              <a:t> de la fachada de una iglesia o el </a:t>
            </a:r>
            <a:r>
              <a:rPr lang="es-AR" altLang="es-AR" sz="1800" b="1" dirty="0">
                <a:hlinkClick r:id="rId7" tooltip="Arco (arquitectura)"/>
              </a:rPr>
              <a:t>arco</a:t>
            </a:r>
            <a:r>
              <a:rPr lang="es-AR" altLang="es-AR" sz="1800" b="1" dirty="0"/>
              <a:t> de una puerta o ventana. También es el espacio cerrado delimitado dentro del </a:t>
            </a:r>
            <a:r>
              <a:rPr lang="es-AR" altLang="es-AR" sz="1800" b="1" dirty="0">
                <a:hlinkClick r:id="rId8" tooltip="Frontón (arquitectura)"/>
              </a:rPr>
              <a:t>frontón</a:t>
            </a:r>
            <a:r>
              <a:rPr lang="es-AR" altLang="es-AR" sz="1800" b="1" dirty="0"/>
              <a:t> en los templos clásicos.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wipe(left)">
                                      <p:cBhvr>
                                        <p:cTn id="7" dur="500"/>
                                        <p:tgtEl>
                                          <p:spTgt spid="97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3">
                                            <p:txEl>
                                              <p:pRg st="3" end="3"/>
                                            </p:txEl>
                                          </p:spTgt>
                                        </p:tgtEl>
                                        <p:attrNameLst>
                                          <p:attrName>style.visibility</p:attrName>
                                        </p:attrNameLst>
                                      </p:cBhvr>
                                      <p:to>
                                        <p:strVal val="visible"/>
                                      </p:to>
                                    </p:set>
                                    <p:animEffect transition="in" filter="wipe(left)">
                                      <p:cBhvr>
                                        <p:cTn id="12"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pandrel">
            <a:extLst>
              <a:ext uri="{FF2B5EF4-FFF2-40B4-BE49-F238E27FC236}">
                <a16:creationId xmlns:a16="http://schemas.microsoft.com/office/drawing/2014/main" id="{D5769A70-9E03-4F22-B068-33482EDD5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333376"/>
            <a:ext cx="23431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Image1">
            <a:extLst>
              <a:ext uri="{FF2B5EF4-FFF2-40B4-BE49-F238E27FC236}">
                <a16:creationId xmlns:a16="http://schemas.microsoft.com/office/drawing/2014/main" id="{F879FB9E-A65C-48F1-81F5-598365433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61939"/>
            <a:ext cx="35321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a:extLst>
              <a:ext uri="{FF2B5EF4-FFF2-40B4-BE49-F238E27FC236}">
                <a16:creationId xmlns:a16="http://schemas.microsoft.com/office/drawing/2014/main" id="{09346E22-633D-4DEC-93FE-9383ECB958B4}"/>
              </a:ext>
            </a:extLst>
          </p:cNvPr>
          <p:cNvSpPr txBox="1">
            <a:spLocks noChangeArrowheads="1"/>
          </p:cNvSpPr>
          <p:nvPr/>
        </p:nvSpPr>
        <p:spPr bwMode="auto">
          <a:xfrm>
            <a:off x="1774825" y="2636838"/>
            <a:ext cx="2463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a:t>The Spandrels of San Marco</a:t>
            </a:r>
          </a:p>
        </p:txBody>
      </p:sp>
      <p:sp>
        <p:nvSpPr>
          <p:cNvPr id="60421" name="Rectangle 5">
            <a:extLst>
              <a:ext uri="{FF2B5EF4-FFF2-40B4-BE49-F238E27FC236}">
                <a16:creationId xmlns:a16="http://schemas.microsoft.com/office/drawing/2014/main" id="{4E554A15-AE04-4422-A27F-054491EDC8D1}"/>
              </a:ext>
            </a:extLst>
          </p:cNvPr>
          <p:cNvSpPr>
            <a:spLocks noChangeArrowheads="1"/>
          </p:cNvSpPr>
          <p:nvPr/>
        </p:nvSpPr>
        <p:spPr bwMode="auto">
          <a:xfrm>
            <a:off x="2711450" y="4286251"/>
            <a:ext cx="3956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400"/>
              <a:t>Un carácter cuyo origen no puede adscribirse a la acción directa de Selección Natural (una no aptación) podría ser cooptado para un uso actual.</a:t>
            </a:r>
            <a:endParaRPr lang="it-IT" altLang="es-AR" sz="2400"/>
          </a:p>
        </p:txBody>
      </p:sp>
      <p:pic>
        <p:nvPicPr>
          <p:cNvPr id="60422" name="Picture 6" descr="spandrels">
            <a:extLst>
              <a:ext uri="{FF2B5EF4-FFF2-40B4-BE49-F238E27FC236}">
                <a16:creationId xmlns:a16="http://schemas.microsoft.com/office/drawing/2014/main" id="{AD551656-1B89-4AF3-BD66-39F2D46AA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189" y="1989139"/>
            <a:ext cx="301942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Text Box 4">
            <a:extLst>
              <a:ext uri="{FF2B5EF4-FFF2-40B4-BE49-F238E27FC236}">
                <a16:creationId xmlns:a16="http://schemas.microsoft.com/office/drawing/2014/main" id="{1BC09561-6A55-4C3D-8DC3-1FA7CCC9FA57}"/>
              </a:ext>
            </a:extLst>
          </p:cNvPr>
          <p:cNvSpPr txBox="1">
            <a:spLocks noChangeArrowheads="1"/>
          </p:cNvSpPr>
          <p:nvPr/>
        </p:nvSpPr>
        <p:spPr bwMode="auto">
          <a:xfrm>
            <a:off x="947530" y="1026129"/>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b="1" dirty="0">
                <a:latin typeface="Times New Roman" panose="02020603050405020304" pitchFamily="18" charset="0"/>
              </a:rPr>
              <a:t>“Peculiar cambio funcional”  (S.J. Gould, E. Vrba, 1982)</a:t>
            </a:r>
          </a:p>
        </p:txBody>
      </p:sp>
      <p:sp>
        <p:nvSpPr>
          <p:cNvPr id="253957" name="Text Box 5">
            <a:extLst>
              <a:ext uri="{FF2B5EF4-FFF2-40B4-BE49-F238E27FC236}">
                <a16:creationId xmlns:a16="http://schemas.microsoft.com/office/drawing/2014/main" id="{17ED2853-4E90-4394-8990-3F204E57E875}"/>
              </a:ext>
            </a:extLst>
          </p:cNvPr>
          <p:cNvSpPr txBox="1">
            <a:spLocks noChangeArrowheads="1"/>
          </p:cNvSpPr>
          <p:nvPr/>
        </p:nvSpPr>
        <p:spPr bwMode="auto">
          <a:xfrm>
            <a:off x="947530" y="1780414"/>
            <a:ext cx="8305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400" b="1" dirty="0" err="1"/>
              <a:t>Pangloss</a:t>
            </a:r>
            <a:r>
              <a:rPr lang="es-AR" altLang="es-AR" sz="2400" dirty="0"/>
              <a:t> es un </a:t>
            </a:r>
            <a:r>
              <a:rPr lang="es-AR" altLang="es-AR" sz="2400" dirty="0">
                <a:hlinkClick r:id="rId3" tooltip="Personaje de ficción"/>
              </a:rPr>
              <a:t>personaje</a:t>
            </a:r>
            <a:r>
              <a:rPr lang="es-AR" altLang="es-AR" sz="2400" dirty="0"/>
              <a:t> de </a:t>
            </a:r>
            <a:r>
              <a:rPr lang="es-AR" altLang="es-AR" sz="2400" i="1" dirty="0">
                <a:hlinkClick r:id="rId4" tooltip="Cándido"/>
              </a:rPr>
              <a:t>Cándido</a:t>
            </a:r>
            <a:r>
              <a:rPr lang="es-AR" altLang="es-AR" sz="2400" dirty="0"/>
              <a:t>, </a:t>
            </a:r>
            <a:r>
              <a:rPr lang="es-AR" altLang="es-AR" sz="2400" dirty="0">
                <a:hlinkClick r:id="rId5" tooltip="Novela"/>
              </a:rPr>
              <a:t>novela</a:t>
            </a:r>
            <a:r>
              <a:rPr lang="es-AR" altLang="es-AR" sz="2400" dirty="0"/>
              <a:t> del escritor francés </a:t>
            </a:r>
            <a:r>
              <a:rPr lang="es-AR" altLang="es-AR" sz="2400" dirty="0">
                <a:hlinkClick r:id="rId6" tooltip="Voltaire"/>
              </a:rPr>
              <a:t>Voltaire</a:t>
            </a:r>
            <a:r>
              <a:rPr lang="es-AR" altLang="es-AR" sz="2400" dirty="0"/>
              <a:t>. Es su tutor. Como la mayoría de los personajes de </a:t>
            </a:r>
            <a:r>
              <a:rPr lang="es-AR" altLang="es-AR" sz="2400" i="1" dirty="0"/>
              <a:t>Cándido</a:t>
            </a:r>
            <a:r>
              <a:rPr lang="es-AR" altLang="es-AR" sz="2400" dirty="0"/>
              <a:t>, </a:t>
            </a:r>
            <a:r>
              <a:rPr lang="es-AR" altLang="es-AR" sz="2400" dirty="0" err="1"/>
              <a:t>Pangloss</a:t>
            </a:r>
            <a:r>
              <a:rPr lang="es-AR" altLang="es-AR" sz="2400" dirty="0"/>
              <a:t> es un "personaje plano": posee sólo leves rasgos psicológicos que no evolucionan demasiado a lo largo de la historia.</a:t>
            </a:r>
          </a:p>
          <a:p>
            <a:pPr algn="ctr" eaLnBrk="1" hangingPunct="1">
              <a:spcBef>
                <a:spcPct val="50000"/>
              </a:spcBef>
              <a:buFontTx/>
              <a:buNone/>
            </a:pPr>
            <a:r>
              <a:rPr lang="es-AR" altLang="es-AR" sz="2400" dirty="0" err="1"/>
              <a:t>Pangloss</a:t>
            </a:r>
            <a:r>
              <a:rPr lang="es-AR" altLang="es-AR" sz="2400" dirty="0"/>
              <a:t> señala continuamente que "no existe efecto sin causa", o dicho de otro modo, que todo lo que existe, desde la nariz de nuestro rostro hasta las catástrofes naturales, responden a un propósito específico.</a:t>
            </a:r>
          </a:p>
          <a:p>
            <a:pPr algn="ctr" eaLnBrk="1" hangingPunct="1">
              <a:spcBef>
                <a:spcPct val="50000"/>
              </a:spcBef>
              <a:buFontTx/>
              <a:buNone/>
            </a:pPr>
            <a:endParaRPr lang="it-IT" altLang="es-AR" sz="2400" dirty="0">
              <a:latin typeface="Times New Roman" panose="02020603050405020304" pitchFamily="18" charset="0"/>
            </a:endParaRPr>
          </a:p>
        </p:txBody>
      </p:sp>
      <p:sp>
        <p:nvSpPr>
          <p:cNvPr id="62468" name="Text Box 4">
            <a:extLst>
              <a:ext uri="{FF2B5EF4-FFF2-40B4-BE49-F238E27FC236}">
                <a16:creationId xmlns:a16="http://schemas.microsoft.com/office/drawing/2014/main" id="{A41FE4D7-7C42-40B8-9565-B0F932BE5DC7}"/>
              </a:ext>
            </a:extLst>
          </p:cNvPr>
          <p:cNvSpPr txBox="1">
            <a:spLocks noChangeArrowheads="1"/>
          </p:cNvSpPr>
          <p:nvPr/>
        </p:nvSpPr>
        <p:spPr bwMode="auto">
          <a:xfrm>
            <a:off x="1117392" y="271844"/>
            <a:ext cx="813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b="1" dirty="0">
                <a:latin typeface="Times New Roman" panose="02020603050405020304" pitchFamily="18" charset="0"/>
              </a:rPr>
              <a:t>A “PANGLOSSIAN” PARADIGM (Gould-Lewontin, 1979)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3956"/>
                                        </p:tgtEl>
                                        <p:attrNameLst>
                                          <p:attrName>style.visibility</p:attrName>
                                        </p:attrNameLst>
                                      </p:cBhvr>
                                      <p:to>
                                        <p:strVal val="visible"/>
                                      </p:to>
                                    </p:set>
                                    <p:anim calcmode="lin" valueType="num">
                                      <p:cBhvr additive="base">
                                        <p:cTn id="7" dur="500" fill="hold"/>
                                        <p:tgtEl>
                                          <p:spTgt spid="253956"/>
                                        </p:tgtEl>
                                        <p:attrNameLst>
                                          <p:attrName>ppt_x</p:attrName>
                                        </p:attrNameLst>
                                      </p:cBhvr>
                                      <p:tavLst>
                                        <p:tav tm="0">
                                          <p:val>
                                            <p:strVal val="0-#ppt_w/2"/>
                                          </p:val>
                                        </p:tav>
                                        <p:tav tm="100000">
                                          <p:val>
                                            <p:strVal val="#ppt_x"/>
                                          </p:val>
                                        </p:tav>
                                      </p:tavLst>
                                    </p:anim>
                                    <p:anim calcmode="lin" valueType="num">
                                      <p:cBhvr additive="base">
                                        <p:cTn id="8" dur="500" fill="hold"/>
                                        <p:tgtEl>
                                          <p:spTgt spid="2539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53957"/>
                                        </p:tgtEl>
                                        <p:attrNameLst>
                                          <p:attrName>style.visibility</p:attrName>
                                        </p:attrNameLst>
                                      </p:cBhvr>
                                      <p:to>
                                        <p:strVal val="visible"/>
                                      </p:to>
                                    </p:set>
                                    <p:animEffect transition="in" filter="dissolve">
                                      <p:cBhvr>
                                        <p:cTn id="13" dur="500"/>
                                        <p:tgtEl>
                                          <p:spTgt spid="25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autoUpdateAnimBg="0"/>
      <p:bldP spid="25395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Text Box 5">
            <a:extLst>
              <a:ext uri="{FF2B5EF4-FFF2-40B4-BE49-F238E27FC236}">
                <a16:creationId xmlns:a16="http://schemas.microsoft.com/office/drawing/2014/main" id="{E12D83CE-B457-4638-9B72-FE2C86895063}"/>
              </a:ext>
            </a:extLst>
          </p:cNvPr>
          <p:cNvSpPr txBox="1">
            <a:spLocks noChangeArrowheads="1"/>
          </p:cNvSpPr>
          <p:nvPr/>
        </p:nvSpPr>
        <p:spPr bwMode="auto">
          <a:xfrm>
            <a:off x="828261" y="780016"/>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800" b="1" dirty="0">
                <a:latin typeface="Times New Roman" panose="02020603050405020304" pitchFamily="18" charset="0"/>
              </a:rPr>
              <a:t>APTACIÓN</a:t>
            </a:r>
            <a:r>
              <a:rPr lang="it-IT" altLang="es-AR" sz="2800" dirty="0">
                <a:latin typeface="Times New Roman" panose="02020603050405020304" pitchFamily="18" charset="0"/>
              </a:rPr>
              <a:t>: cualquier caracter actual que contribuye al fitness</a:t>
            </a:r>
          </a:p>
          <a:p>
            <a:pPr lvl="2" algn="ctr" eaLnBrk="1" hangingPunct="1">
              <a:spcBef>
                <a:spcPct val="50000"/>
              </a:spcBef>
              <a:buFontTx/>
              <a:buNone/>
            </a:pPr>
            <a:r>
              <a:rPr lang="it-IT" altLang="es-AR" sz="2800" b="1" dirty="0">
                <a:latin typeface="Times New Roman" panose="02020603050405020304" pitchFamily="18" charset="0"/>
              </a:rPr>
              <a:t>- AD-APTACION</a:t>
            </a:r>
            <a:r>
              <a:rPr lang="it-IT" altLang="es-AR" sz="2800" dirty="0">
                <a:latin typeface="Times New Roman" panose="02020603050405020304" pitchFamily="18" charset="0"/>
              </a:rPr>
              <a:t>: un caracter directamente originado para la actual utilidad por la selección natural</a:t>
            </a:r>
          </a:p>
          <a:p>
            <a:pPr lvl="2" algn="ctr" eaLnBrk="1" hangingPunct="1">
              <a:spcBef>
                <a:spcPct val="50000"/>
              </a:spcBef>
              <a:buFontTx/>
              <a:buNone/>
            </a:pPr>
            <a:r>
              <a:rPr lang="it-IT" altLang="es-AR" sz="2800" b="1" dirty="0">
                <a:latin typeface="Times New Roman" panose="02020603050405020304" pitchFamily="18" charset="0"/>
              </a:rPr>
              <a:t>- EX-APTACION</a:t>
            </a:r>
            <a:r>
              <a:rPr lang="it-IT" altLang="es-AR" sz="2800" dirty="0">
                <a:latin typeface="Times New Roman" panose="02020603050405020304" pitchFamily="18" charset="0"/>
              </a:rPr>
              <a:t>: un caracter cooptado para su utilidad actual luego de un origen para una función diferente, o bien sin ninguna función determinada.</a:t>
            </a:r>
          </a:p>
        </p:txBody>
      </p:sp>
      <p:sp>
        <p:nvSpPr>
          <p:cNvPr id="253958" name="Text Box 6">
            <a:extLst>
              <a:ext uri="{FF2B5EF4-FFF2-40B4-BE49-F238E27FC236}">
                <a16:creationId xmlns:a16="http://schemas.microsoft.com/office/drawing/2014/main" id="{8F2EB3DE-8FC3-4DFB-B0A8-D18C94F44D85}"/>
              </a:ext>
            </a:extLst>
          </p:cNvPr>
          <p:cNvSpPr txBox="1">
            <a:spLocks noChangeArrowheads="1"/>
          </p:cNvSpPr>
          <p:nvPr/>
        </p:nvSpPr>
        <p:spPr bwMode="auto">
          <a:xfrm>
            <a:off x="828261" y="5681109"/>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000" dirty="0">
                <a:latin typeface="Times New Roman" panose="02020603050405020304" pitchFamily="18" charset="0"/>
              </a:rPr>
              <a:t>“Exaptation”: character useful (</a:t>
            </a:r>
            <a:r>
              <a:rPr lang="it-IT" altLang="es-AR" sz="2000" i="1" dirty="0">
                <a:latin typeface="Times New Roman" panose="02020603050405020304" pitchFamily="18" charset="0"/>
              </a:rPr>
              <a:t>aptus</a:t>
            </a:r>
            <a:r>
              <a:rPr lang="it-IT" altLang="es-AR" sz="2000" dirty="0">
                <a:latin typeface="Times New Roman" panose="02020603050405020304" pitchFamily="18" charset="0"/>
              </a:rPr>
              <a:t>) as a consequence of (</a:t>
            </a:r>
            <a:r>
              <a:rPr lang="it-IT" altLang="es-AR" sz="2000" i="1" dirty="0">
                <a:latin typeface="Times New Roman" panose="02020603050405020304" pitchFamily="18" charset="0"/>
              </a:rPr>
              <a:t>ex</a:t>
            </a:r>
            <a:r>
              <a:rPr lang="it-IT" altLang="es-AR" sz="2000" dirty="0">
                <a:latin typeface="Times New Roman" panose="02020603050405020304" pitchFamily="18" charset="0"/>
              </a:rPr>
              <a:t>) its 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3957"/>
                                        </p:tgtEl>
                                        <p:attrNameLst>
                                          <p:attrName>style.visibility</p:attrName>
                                        </p:attrNameLst>
                                      </p:cBhvr>
                                      <p:to>
                                        <p:strVal val="visible"/>
                                      </p:to>
                                    </p:set>
                                    <p:animEffect transition="in" filter="dissolve">
                                      <p:cBhvr>
                                        <p:cTn id="7" dur="500"/>
                                        <p:tgtEl>
                                          <p:spTgt spid="2539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3958"/>
                                        </p:tgtEl>
                                        <p:attrNameLst>
                                          <p:attrName>style.visibility</p:attrName>
                                        </p:attrNameLst>
                                      </p:cBhvr>
                                      <p:to>
                                        <p:strVal val="visible"/>
                                      </p:to>
                                    </p:set>
                                    <p:animEffect transition="in" filter="strips(downLeft)">
                                      <p:cBhvr>
                                        <p:cTn id="12" dur="500"/>
                                        <p:tgtEl>
                                          <p:spTgt spid="25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autoUpdateAnimBg="0"/>
      <p:bldP spid="25395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a:extLst>
              <a:ext uri="{FF2B5EF4-FFF2-40B4-BE49-F238E27FC236}">
                <a16:creationId xmlns:a16="http://schemas.microsoft.com/office/drawing/2014/main" id="{50CB99C9-DF0F-4D8A-BEF0-DBCF7BB06FBF}"/>
              </a:ext>
            </a:extLst>
          </p:cNvPr>
          <p:cNvSpPr txBox="1">
            <a:spLocks noChangeArrowheads="1"/>
          </p:cNvSpPr>
          <p:nvPr/>
        </p:nvSpPr>
        <p:spPr bwMode="auto">
          <a:xfrm>
            <a:off x="552451" y="3429000"/>
            <a:ext cx="84963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400" dirty="0"/>
              <a:t>"Parafraseando a Mr. Huxley en un contexto famoso, estoy dispuesto a ir a la hoguera por la </a:t>
            </a:r>
            <a:r>
              <a:rPr lang="es-AR" altLang="es-AR" sz="2400" dirty="0" err="1"/>
              <a:t>exaptación</a:t>
            </a:r>
            <a:r>
              <a:rPr lang="es-AR" altLang="es-AR" sz="2400" dirty="0"/>
              <a:t>; porque este nuevo término se encuentra en importante contraste con la adaptación, definiendo una distinción en el corazón de la teoría evolutiva, y también tapando un vergonzoso agujero en nuestro léxico anterior para los procesos básicos en la historia de la vida “</a:t>
            </a:r>
          </a:p>
          <a:p>
            <a:pPr algn="ctr" eaLnBrk="1" hangingPunct="1">
              <a:spcBef>
                <a:spcPct val="50000"/>
              </a:spcBef>
              <a:buFontTx/>
              <a:buNone/>
            </a:pPr>
            <a:r>
              <a:rPr lang="it-IT" altLang="es-AR" sz="1800" dirty="0"/>
              <a:t>(S.J. Gould, “The Structure of Evolutionary Theory”, 2002, p. 1234)</a:t>
            </a:r>
          </a:p>
        </p:txBody>
      </p:sp>
      <p:pic>
        <p:nvPicPr>
          <p:cNvPr id="66563" name="Picture 6" descr="0910_gould">
            <a:extLst>
              <a:ext uri="{FF2B5EF4-FFF2-40B4-BE49-F238E27FC236}">
                <a16:creationId xmlns:a16="http://schemas.microsoft.com/office/drawing/2014/main" id="{42D8AA69-5918-487A-A5B5-8F4F19BF1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2725"/>
            <a:ext cx="21336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7">
            <a:extLst>
              <a:ext uri="{FF2B5EF4-FFF2-40B4-BE49-F238E27FC236}">
                <a16:creationId xmlns:a16="http://schemas.microsoft.com/office/drawing/2014/main" id="{9489A876-1F05-45D9-950D-3F04B25D506D}"/>
              </a:ext>
            </a:extLst>
          </p:cNvPr>
          <p:cNvSpPr txBox="1">
            <a:spLocks noChangeArrowheads="1"/>
          </p:cNvSpPr>
          <p:nvPr/>
        </p:nvSpPr>
        <p:spPr bwMode="auto">
          <a:xfrm>
            <a:off x="4038600" y="2384564"/>
            <a:ext cx="2278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600" dirty="0"/>
              <a:t>Stephen J. Gould</a:t>
            </a:r>
          </a:p>
          <a:p>
            <a:pPr algn="ctr" eaLnBrk="1" hangingPunct="1">
              <a:spcBef>
                <a:spcPct val="50000"/>
              </a:spcBef>
              <a:buFontTx/>
              <a:buNone/>
            </a:pPr>
            <a:r>
              <a:rPr lang="it-IT" altLang="es-AR" sz="1600" dirty="0"/>
              <a:t>1941 - 2002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5" name="Text Box 5">
            <a:extLst>
              <a:ext uri="{FF2B5EF4-FFF2-40B4-BE49-F238E27FC236}">
                <a16:creationId xmlns:a16="http://schemas.microsoft.com/office/drawing/2014/main" id="{557CF426-C69B-4172-8ED4-D9683589CC40}"/>
              </a:ext>
            </a:extLst>
          </p:cNvPr>
          <p:cNvSpPr txBox="1">
            <a:spLocks noChangeArrowheads="1"/>
          </p:cNvSpPr>
          <p:nvPr/>
        </p:nvSpPr>
        <p:spPr bwMode="auto">
          <a:xfrm>
            <a:off x="1260475" y="1771650"/>
            <a:ext cx="46926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a:latin typeface="Times New Roman" panose="02020603050405020304" pitchFamily="18" charset="0"/>
              </a:rPr>
              <a:t>      La Selección </a:t>
            </a:r>
            <a:r>
              <a:rPr lang="it-IT" altLang="es-AR" sz="2200">
                <a:latin typeface="Times New Roman" panose="02020603050405020304" pitchFamily="18" charset="0"/>
              </a:rPr>
              <a:t>Natural modela el caracter para su uso actual</a:t>
            </a:r>
          </a:p>
        </p:txBody>
      </p:sp>
      <p:sp>
        <p:nvSpPr>
          <p:cNvPr id="256006" name="Text Box 6">
            <a:extLst>
              <a:ext uri="{FF2B5EF4-FFF2-40B4-BE49-F238E27FC236}">
                <a16:creationId xmlns:a16="http://schemas.microsoft.com/office/drawing/2014/main" id="{328D5137-EC10-4F9D-96BC-855A7899A074}"/>
              </a:ext>
            </a:extLst>
          </p:cNvPr>
          <p:cNvSpPr txBox="1">
            <a:spLocks noChangeArrowheads="1"/>
          </p:cNvSpPr>
          <p:nvPr/>
        </p:nvSpPr>
        <p:spPr bwMode="auto">
          <a:xfrm>
            <a:off x="1676400" y="2930525"/>
            <a:ext cx="4114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200">
                <a:latin typeface="Times New Roman" panose="02020603050405020304" pitchFamily="18" charset="0"/>
              </a:rPr>
              <a:t>Un caracter previamente modelado por la Selección natural para una función particular (una adaptación) es cooptado para un nuevo uso (cooptación)</a:t>
            </a:r>
          </a:p>
        </p:txBody>
      </p:sp>
      <p:sp>
        <p:nvSpPr>
          <p:cNvPr id="256007" name="Text Box 7">
            <a:extLst>
              <a:ext uri="{FF2B5EF4-FFF2-40B4-BE49-F238E27FC236}">
                <a16:creationId xmlns:a16="http://schemas.microsoft.com/office/drawing/2014/main" id="{76B69615-DEC5-40B8-BA9F-07440F54D732}"/>
              </a:ext>
            </a:extLst>
          </p:cNvPr>
          <p:cNvSpPr txBox="1">
            <a:spLocks noChangeArrowheads="1"/>
          </p:cNvSpPr>
          <p:nvPr/>
        </p:nvSpPr>
        <p:spPr bwMode="auto">
          <a:xfrm>
            <a:off x="1752600" y="4757738"/>
            <a:ext cx="3810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200">
                <a:latin typeface="Times New Roman" panose="02020603050405020304" pitchFamily="18" charset="0"/>
              </a:rPr>
              <a:t>Un caracter cuyo origen no es atribuible a la acción directa de la Seleccion Natural (una no-adaptacion) es cooptado para su uso actual</a:t>
            </a:r>
          </a:p>
        </p:txBody>
      </p:sp>
      <p:grpSp>
        <p:nvGrpSpPr>
          <p:cNvPr id="2" name="Group 8">
            <a:extLst>
              <a:ext uri="{FF2B5EF4-FFF2-40B4-BE49-F238E27FC236}">
                <a16:creationId xmlns:a16="http://schemas.microsoft.com/office/drawing/2014/main" id="{07F20AF1-D2C0-43CB-A834-79AB5D5B3971}"/>
              </a:ext>
            </a:extLst>
          </p:cNvPr>
          <p:cNvGrpSpPr>
            <a:grpSpLocks/>
          </p:cNvGrpSpPr>
          <p:nvPr/>
        </p:nvGrpSpPr>
        <p:grpSpPr bwMode="auto">
          <a:xfrm>
            <a:off x="2174875" y="938213"/>
            <a:ext cx="8458200" cy="6019800"/>
            <a:chOff x="384" y="384"/>
            <a:chExt cx="5328" cy="3792"/>
          </a:xfrm>
        </p:grpSpPr>
        <p:sp>
          <p:nvSpPr>
            <p:cNvPr id="68625" name="Text Box 9">
              <a:extLst>
                <a:ext uri="{FF2B5EF4-FFF2-40B4-BE49-F238E27FC236}">
                  <a16:creationId xmlns:a16="http://schemas.microsoft.com/office/drawing/2014/main" id="{34524854-C1C1-48B0-B3D0-634E31B91B87}"/>
                </a:ext>
              </a:extLst>
            </p:cNvPr>
            <p:cNvSpPr txBox="1">
              <a:spLocks noChangeArrowheads="1"/>
            </p:cNvSpPr>
            <p:nvPr/>
          </p:nvSpPr>
          <p:spPr bwMode="auto">
            <a:xfrm>
              <a:off x="384" y="384"/>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i="1">
                  <a:latin typeface="Times New Roman" panose="02020603050405020304" pitchFamily="18" charset="0"/>
                </a:rPr>
                <a:t>Proceso</a:t>
              </a:r>
            </a:p>
          </p:txBody>
        </p:sp>
        <p:sp>
          <p:nvSpPr>
            <p:cNvPr id="68626" name="Text Box 10">
              <a:extLst>
                <a:ext uri="{FF2B5EF4-FFF2-40B4-BE49-F238E27FC236}">
                  <a16:creationId xmlns:a16="http://schemas.microsoft.com/office/drawing/2014/main" id="{A12F8F94-22F2-47D2-8E75-2498EDE9D585}"/>
                </a:ext>
              </a:extLst>
            </p:cNvPr>
            <p:cNvSpPr txBox="1">
              <a:spLocks noChangeArrowheads="1"/>
            </p:cNvSpPr>
            <p:nvPr/>
          </p:nvSpPr>
          <p:spPr bwMode="auto">
            <a:xfrm>
              <a:off x="3120" y="384"/>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i="1">
                  <a:latin typeface="Times New Roman" panose="02020603050405020304" pitchFamily="18" charset="0"/>
                </a:rPr>
                <a:t>Caracter</a:t>
              </a:r>
            </a:p>
          </p:txBody>
        </p:sp>
        <p:sp>
          <p:nvSpPr>
            <p:cNvPr id="68627" name="Text Box 11">
              <a:extLst>
                <a:ext uri="{FF2B5EF4-FFF2-40B4-BE49-F238E27FC236}">
                  <a16:creationId xmlns:a16="http://schemas.microsoft.com/office/drawing/2014/main" id="{5208B9A8-7FBE-41D8-BC99-6A11F2DF0754}"/>
                </a:ext>
              </a:extLst>
            </p:cNvPr>
            <p:cNvSpPr txBox="1">
              <a:spLocks noChangeArrowheads="1"/>
            </p:cNvSpPr>
            <p:nvPr/>
          </p:nvSpPr>
          <p:spPr bwMode="auto">
            <a:xfrm>
              <a:off x="4656" y="384"/>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i="1">
                  <a:latin typeface="Times New Roman" panose="02020603050405020304" pitchFamily="18" charset="0"/>
                </a:rPr>
                <a:t>Uso</a:t>
              </a:r>
            </a:p>
          </p:txBody>
        </p:sp>
        <p:sp>
          <p:nvSpPr>
            <p:cNvPr id="68628" name="Line 12">
              <a:extLst>
                <a:ext uri="{FF2B5EF4-FFF2-40B4-BE49-F238E27FC236}">
                  <a16:creationId xmlns:a16="http://schemas.microsoft.com/office/drawing/2014/main" id="{22BCBE71-C292-42F9-AC86-9802D2F192A7}"/>
                </a:ext>
              </a:extLst>
            </p:cNvPr>
            <p:cNvSpPr>
              <a:spLocks noChangeShapeType="1"/>
            </p:cNvSpPr>
            <p:nvPr/>
          </p:nvSpPr>
          <p:spPr bwMode="auto">
            <a:xfrm>
              <a:off x="2784" y="432"/>
              <a:ext cx="0" cy="37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8629" name="Line 13">
              <a:extLst>
                <a:ext uri="{FF2B5EF4-FFF2-40B4-BE49-F238E27FC236}">
                  <a16:creationId xmlns:a16="http://schemas.microsoft.com/office/drawing/2014/main" id="{7C69CFD8-F3F2-479C-8041-E7C677F903D5}"/>
                </a:ext>
              </a:extLst>
            </p:cNvPr>
            <p:cNvSpPr>
              <a:spLocks noChangeShapeType="1"/>
            </p:cNvSpPr>
            <p:nvPr/>
          </p:nvSpPr>
          <p:spPr bwMode="auto">
            <a:xfrm>
              <a:off x="4560" y="432"/>
              <a:ext cx="0" cy="37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256014" name="Text Box 14">
            <a:extLst>
              <a:ext uri="{FF2B5EF4-FFF2-40B4-BE49-F238E27FC236}">
                <a16:creationId xmlns:a16="http://schemas.microsoft.com/office/drawing/2014/main" id="{488268D3-77F4-4F97-B61A-34E6F8A52EC9}"/>
              </a:ext>
            </a:extLst>
          </p:cNvPr>
          <p:cNvSpPr txBox="1">
            <a:spLocks noChangeArrowheads="1"/>
          </p:cNvSpPr>
          <p:nvPr/>
        </p:nvSpPr>
        <p:spPr bwMode="auto">
          <a:xfrm>
            <a:off x="6289675" y="1963738"/>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b="1">
                <a:latin typeface="Times New Roman" panose="02020603050405020304" pitchFamily="18" charset="0"/>
              </a:rPr>
              <a:t>Adaptacion</a:t>
            </a:r>
          </a:p>
        </p:txBody>
      </p:sp>
      <p:sp>
        <p:nvSpPr>
          <p:cNvPr id="256015" name="Text Box 15">
            <a:extLst>
              <a:ext uri="{FF2B5EF4-FFF2-40B4-BE49-F238E27FC236}">
                <a16:creationId xmlns:a16="http://schemas.microsoft.com/office/drawing/2014/main" id="{382322EE-0F23-49F7-B3FF-DDCEC5CD6D6D}"/>
              </a:ext>
            </a:extLst>
          </p:cNvPr>
          <p:cNvSpPr txBox="1">
            <a:spLocks noChangeArrowheads="1"/>
          </p:cNvSpPr>
          <p:nvPr/>
        </p:nvSpPr>
        <p:spPr bwMode="auto">
          <a:xfrm>
            <a:off x="6315075" y="3228976"/>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b="1" dirty="0">
                <a:latin typeface="Times New Roman" panose="02020603050405020304" pitchFamily="18" charset="0"/>
              </a:rPr>
              <a:t>Exaptation 1   </a:t>
            </a:r>
          </a:p>
        </p:txBody>
      </p:sp>
      <p:sp>
        <p:nvSpPr>
          <p:cNvPr id="256016" name="Text Box 16">
            <a:extLst>
              <a:ext uri="{FF2B5EF4-FFF2-40B4-BE49-F238E27FC236}">
                <a16:creationId xmlns:a16="http://schemas.microsoft.com/office/drawing/2014/main" id="{12BFAD51-5055-4CBE-B250-A8753C1404EC}"/>
              </a:ext>
            </a:extLst>
          </p:cNvPr>
          <p:cNvSpPr txBox="1">
            <a:spLocks noChangeArrowheads="1"/>
          </p:cNvSpPr>
          <p:nvPr/>
        </p:nvSpPr>
        <p:spPr bwMode="auto">
          <a:xfrm>
            <a:off x="6172200" y="5054600"/>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b="1">
                <a:latin typeface="Times New Roman" panose="02020603050405020304" pitchFamily="18" charset="0"/>
              </a:rPr>
              <a:t>Exaptation 2      (por  no-adaptacion)</a:t>
            </a:r>
          </a:p>
        </p:txBody>
      </p:sp>
      <p:grpSp>
        <p:nvGrpSpPr>
          <p:cNvPr id="3" name="Group 17">
            <a:extLst>
              <a:ext uri="{FF2B5EF4-FFF2-40B4-BE49-F238E27FC236}">
                <a16:creationId xmlns:a16="http://schemas.microsoft.com/office/drawing/2014/main" id="{85BDCBDD-D036-4EBB-8AC6-C3084A5FD775}"/>
              </a:ext>
            </a:extLst>
          </p:cNvPr>
          <p:cNvGrpSpPr>
            <a:grpSpLocks/>
          </p:cNvGrpSpPr>
          <p:nvPr/>
        </p:nvGrpSpPr>
        <p:grpSpPr bwMode="auto">
          <a:xfrm>
            <a:off x="1631950" y="2000250"/>
            <a:ext cx="9036050" cy="827088"/>
            <a:chOff x="144" y="1207"/>
            <a:chExt cx="5692" cy="521"/>
          </a:xfrm>
        </p:grpSpPr>
        <p:sp>
          <p:nvSpPr>
            <p:cNvPr id="68623" name="Line 18">
              <a:extLst>
                <a:ext uri="{FF2B5EF4-FFF2-40B4-BE49-F238E27FC236}">
                  <a16:creationId xmlns:a16="http://schemas.microsoft.com/office/drawing/2014/main" id="{EB0E38E2-249D-4E34-80D0-2CA842B31D3E}"/>
                </a:ext>
              </a:extLst>
            </p:cNvPr>
            <p:cNvSpPr>
              <a:spLocks noChangeShapeType="1"/>
            </p:cNvSpPr>
            <p:nvPr/>
          </p:nvSpPr>
          <p:spPr bwMode="auto">
            <a:xfrm>
              <a:off x="144" y="172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8624" name="Text Box 19">
              <a:extLst>
                <a:ext uri="{FF2B5EF4-FFF2-40B4-BE49-F238E27FC236}">
                  <a16:creationId xmlns:a16="http://schemas.microsoft.com/office/drawing/2014/main" id="{07065420-B032-4E53-BC41-B11984029723}"/>
                </a:ext>
              </a:extLst>
            </p:cNvPr>
            <p:cNvSpPr txBox="1">
              <a:spLocks noChangeArrowheads="1"/>
            </p:cNvSpPr>
            <p:nvPr/>
          </p:nvSpPr>
          <p:spPr bwMode="auto">
            <a:xfrm>
              <a:off x="4752" y="1207"/>
              <a:ext cx="10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a:latin typeface="Times New Roman" panose="02020603050405020304" pitchFamily="18" charset="0"/>
                </a:rPr>
                <a:t>Función</a:t>
              </a:r>
            </a:p>
          </p:txBody>
        </p:sp>
      </p:grpSp>
      <p:grpSp>
        <p:nvGrpSpPr>
          <p:cNvPr id="4" name="Group 20">
            <a:extLst>
              <a:ext uri="{FF2B5EF4-FFF2-40B4-BE49-F238E27FC236}">
                <a16:creationId xmlns:a16="http://schemas.microsoft.com/office/drawing/2014/main" id="{53B8C1D2-D167-4C5C-873C-9EDD67B62FF2}"/>
              </a:ext>
            </a:extLst>
          </p:cNvPr>
          <p:cNvGrpSpPr>
            <a:grpSpLocks/>
          </p:cNvGrpSpPr>
          <p:nvPr/>
        </p:nvGrpSpPr>
        <p:grpSpPr bwMode="auto">
          <a:xfrm>
            <a:off x="1752600" y="3429000"/>
            <a:ext cx="8986838" cy="1295400"/>
            <a:chOff x="144" y="2112"/>
            <a:chExt cx="5661" cy="816"/>
          </a:xfrm>
        </p:grpSpPr>
        <p:sp>
          <p:nvSpPr>
            <p:cNvPr id="68621" name="Line 21">
              <a:extLst>
                <a:ext uri="{FF2B5EF4-FFF2-40B4-BE49-F238E27FC236}">
                  <a16:creationId xmlns:a16="http://schemas.microsoft.com/office/drawing/2014/main" id="{54455ADE-C3B9-4841-A7DD-1F49D4950CDC}"/>
                </a:ext>
              </a:extLst>
            </p:cNvPr>
            <p:cNvSpPr>
              <a:spLocks noChangeShapeType="1"/>
            </p:cNvSpPr>
            <p:nvPr/>
          </p:nvSpPr>
          <p:spPr bwMode="auto">
            <a:xfrm>
              <a:off x="144" y="2928"/>
              <a:ext cx="54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68622" name="Text Box 22">
              <a:extLst>
                <a:ext uri="{FF2B5EF4-FFF2-40B4-BE49-F238E27FC236}">
                  <a16:creationId xmlns:a16="http://schemas.microsoft.com/office/drawing/2014/main" id="{32076673-0513-4E42-9EED-F7C246C32727}"/>
                </a:ext>
              </a:extLst>
            </p:cNvPr>
            <p:cNvSpPr txBox="1">
              <a:spLocks noChangeArrowheads="1"/>
            </p:cNvSpPr>
            <p:nvPr/>
          </p:nvSpPr>
          <p:spPr bwMode="auto">
            <a:xfrm>
              <a:off x="4680" y="2112"/>
              <a:ext cx="112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a:latin typeface="Times New Roman" panose="02020603050405020304" pitchFamily="18" charset="0"/>
                </a:rPr>
                <a:t>Efecto</a:t>
              </a:r>
            </a:p>
          </p:txBody>
        </p:sp>
      </p:grpSp>
      <p:sp>
        <p:nvSpPr>
          <p:cNvPr id="256023" name="Text Box 23">
            <a:extLst>
              <a:ext uri="{FF2B5EF4-FFF2-40B4-BE49-F238E27FC236}">
                <a16:creationId xmlns:a16="http://schemas.microsoft.com/office/drawing/2014/main" id="{7EC7CB39-1F27-4ABD-96F2-977B2713FF28}"/>
              </a:ext>
            </a:extLst>
          </p:cNvPr>
          <p:cNvSpPr txBox="1">
            <a:spLocks noChangeArrowheads="1"/>
          </p:cNvSpPr>
          <p:nvPr/>
        </p:nvSpPr>
        <p:spPr bwMode="auto">
          <a:xfrm>
            <a:off x="8996363" y="5027613"/>
            <a:ext cx="160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a:latin typeface="Times New Roman" panose="02020603050405020304" pitchFamily="18" charset="0"/>
              </a:rPr>
              <a:t>Efecto estructural</a:t>
            </a:r>
          </a:p>
        </p:txBody>
      </p:sp>
      <p:sp>
        <p:nvSpPr>
          <p:cNvPr id="343042" name="Text Box 2">
            <a:extLst>
              <a:ext uri="{FF2B5EF4-FFF2-40B4-BE49-F238E27FC236}">
                <a16:creationId xmlns:a16="http://schemas.microsoft.com/office/drawing/2014/main" id="{1DA4497C-B151-4BA8-BC29-710579534EF5}"/>
              </a:ext>
            </a:extLst>
          </p:cNvPr>
          <p:cNvSpPr txBox="1">
            <a:spLocks noChangeArrowheads="1"/>
          </p:cNvSpPr>
          <p:nvPr/>
        </p:nvSpPr>
        <p:spPr bwMode="auto">
          <a:xfrm>
            <a:off x="1524000" y="2524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b="1">
                <a:latin typeface="Times New Roman" panose="02020603050405020304" pitchFamily="18" charset="0"/>
              </a:rPr>
              <a:t> FIN DEL ADAPTATIONISMO  (Gould-Vrba 1982; Gould, 2002)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56005"/>
                                        </p:tgtEl>
                                        <p:attrNameLst>
                                          <p:attrName>style.visibility</p:attrName>
                                        </p:attrNameLst>
                                      </p:cBhvr>
                                      <p:to>
                                        <p:strVal val="visible"/>
                                      </p:to>
                                    </p:set>
                                    <p:anim calcmode="lin" valueType="num">
                                      <p:cBhvr additive="base">
                                        <p:cTn id="12" dur="500" fill="hold"/>
                                        <p:tgtEl>
                                          <p:spTgt spid="256005"/>
                                        </p:tgtEl>
                                        <p:attrNameLst>
                                          <p:attrName>ppt_x</p:attrName>
                                        </p:attrNameLst>
                                      </p:cBhvr>
                                      <p:tavLst>
                                        <p:tav tm="0">
                                          <p:val>
                                            <p:strVal val="1+#ppt_w/2"/>
                                          </p:val>
                                        </p:tav>
                                        <p:tav tm="100000">
                                          <p:val>
                                            <p:strVal val="#ppt_x"/>
                                          </p:val>
                                        </p:tav>
                                      </p:tavLst>
                                    </p:anim>
                                    <p:anim calcmode="lin" valueType="num">
                                      <p:cBhvr additive="base">
                                        <p:cTn id="13" dur="500" fill="hold"/>
                                        <p:tgtEl>
                                          <p:spTgt spid="25600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56014"/>
                                        </p:tgtEl>
                                        <p:attrNameLst>
                                          <p:attrName>style.visibility</p:attrName>
                                        </p:attrNameLst>
                                      </p:cBhvr>
                                      <p:to>
                                        <p:strVal val="visible"/>
                                      </p:to>
                                    </p:set>
                                    <p:anim calcmode="lin" valueType="num">
                                      <p:cBhvr additive="base">
                                        <p:cTn id="18" dur="500" fill="hold"/>
                                        <p:tgtEl>
                                          <p:spTgt spid="256014"/>
                                        </p:tgtEl>
                                        <p:attrNameLst>
                                          <p:attrName>ppt_x</p:attrName>
                                        </p:attrNameLst>
                                      </p:cBhvr>
                                      <p:tavLst>
                                        <p:tav tm="0">
                                          <p:val>
                                            <p:strVal val="0-#ppt_w/2"/>
                                          </p:val>
                                        </p:tav>
                                        <p:tav tm="100000">
                                          <p:val>
                                            <p:strVal val="#ppt_x"/>
                                          </p:val>
                                        </p:tav>
                                      </p:tavLst>
                                    </p:anim>
                                    <p:anim calcmode="lin" valueType="num">
                                      <p:cBhvr additive="base">
                                        <p:cTn id="19" dur="500" fill="hold"/>
                                        <p:tgtEl>
                                          <p:spTgt spid="25601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56006"/>
                                        </p:tgtEl>
                                        <p:attrNameLst>
                                          <p:attrName>style.visibility</p:attrName>
                                        </p:attrNameLst>
                                      </p:cBhvr>
                                      <p:to>
                                        <p:strVal val="visible"/>
                                      </p:to>
                                    </p:set>
                                    <p:anim calcmode="lin" valueType="num">
                                      <p:cBhvr additive="base">
                                        <p:cTn id="30" dur="500" fill="hold"/>
                                        <p:tgtEl>
                                          <p:spTgt spid="256006"/>
                                        </p:tgtEl>
                                        <p:attrNameLst>
                                          <p:attrName>ppt_x</p:attrName>
                                        </p:attrNameLst>
                                      </p:cBhvr>
                                      <p:tavLst>
                                        <p:tav tm="0">
                                          <p:val>
                                            <p:strVal val="1+#ppt_w/2"/>
                                          </p:val>
                                        </p:tav>
                                        <p:tav tm="100000">
                                          <p:val>
                                            <p:strVal val="#ppt_x"/>
                                          </p:val>
                                        </p:tav>
                                      </p:tavLst>
                                    </p:anim>
                                    <p:anim calcmode="lin" valueType="num">
                                      <p:cBhvr additive="base">
                                        <p:cTn id="31" dur="500" fill="hold"/>
                                        <p:tgtEl>
                                          <p:spTgt spid="256006"/>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56015"/>
                                        </p:tgtEl>
                                        <p:attrNameLst>
                                          <p:attrName>style.visibility</p:attrName>
                                        </p:attrNameLst>
                                      </p:cBhvr>
                                      <p:to>
                                        <p:strVal val="visible"/>
                                      </p:to>
                                    </p:set>
                                    <p:anim calcmode="lin" valueType="num">
                                      <p:cBhvr additive="base">
                                        <p:cTn id="36" dur="500" fill="hold"/>
                                        <p:tgtEl>
                                          <p:spTgt spid="256015"/>
                                        </p:tgtEl>
                                        <p:attrNameLst>
                                          <p:attrName>ppt_x</p:attrName>
                                        </p:attrNameLst>
                                      </p:cBhvr>
                                      <p:tavLst>
                                        <p:tav tm="0">
                                          <p:val>
                                            <p:strVal val="0-#ppt_w/2"/>
                                          </p:val>
                                        </p:tav>
                                        <p:tav tm="100000">
                                          <p:val>
                                            <p:strVal val="#ppt_x"/>
                                          </p:val>
                                        </p:tav>
                                      </p:tavLst>
                                    </p:anim>
                                    <p:anim calcmode="lin" valueType="num">
                                      <p:cBhvr additive="base">
                                        <p:cTn id="37" dur="500" fill="hold"/>
                                        <p:tgtEl>
                                          <p:spTgt spid="25601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3"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56007"/>
                                        </p:tgtEl>
                                        <p:attrNameLst>
                                          <p:attrName>style.visibility</p:attrName>
                                        </p:attrNameLst>
                                      </p:cBhvr>
                                      <p:to>
                                        <p:strVal val="visible"/>
                                      </p:to>
                                    </p:set>
                                    <p:anim calcmode="lin" valueType="num">
                                      <p:cBhvr additive="base">
                                        <p:cTn id="48" dur="500" fill="hold"/>
                                        <p:tgtEl>
                                          <p:spTgt spid="256007"/>
                                        </p:tgtEl>
                                        <p:attrNameLst>
                                          <p:attrName>ppt_x</p:attrName>
                                        </p:attrNameLst>
                                      </p:cBhvr>
                                      <p:tavLst>
                                        <p:tav tm="0">
                                          <p:val>
                                            <p:strVal val="1+#ppt_w/2"/>
                                          </p:val>
                                        </p:tav>
                                        <p:tav tm="100000">
                                          <p:val>
                                            <p:strVal val="#ppt_x"/>
                                          </p:val>
                                        </p:tav>
                                      </p:tavLst>
                                    </p:anim>
                                    <p:anim calcmode="lin" valueType="num">
                                      <p:cBhvr additive="base">
                                        <p:cTn id="49" dur="500" fill="hold"/>
                                        <p:tgtEl>
                                          <p:spTgt spid="256007"/>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56016"/>
                                        </p:tgtEl>
                                        <p:attrNameLst>
                                          <p:attrName>style.visibility</p:attrName>
                                        </p:attrNameLst>
                                      </p:cBhvr>
                                      <p:to>
                                        <p:strVal val="visible"/>
                                      </p:to>
                                    </p:set>
                                    <p:anim calcmode="lin" valueType="num">
                                      <p:cBhvr additive="base">
                                        <p:cTn id="54" dur="500" fill="hold"/>
                                        <p:tgtEl>
                                          <p:spTgt spid="256016"/>
                                        </p:tgtEl>
                                        <p:attrNameLst>
                                          <p:attrName>ppt_x</p:attrName>
                                        </p:attrNameLst>
                                      </p:cBhvr>
                                      <p:tavLst>
                                        <p:tav tm="0">
                                          <p:val>
                                            <p:strVal val="0-#ppt_w/2"/>
                                          </p:val>
                                        </p:tav>
                                        <p:tav tm="100000">
                                          <p:val>
                                            <p:strVal val="#ppt_x"/>
                                          </p:val>
                                        </p:tav>
                                      </p:tavLst>
                                    </p:anim>
                                    <p:anim calcmode="lin" valueType="num">
                                      <p:cBhvr additive="base">
                                        <p:cTn id="55" dur="500" fill="hold"/>
                                        <p:tgtEl>
                                          <p:spTgt spid="256016"/>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3" fill="hold" grpId="0" nodeType="clickEffect">
                                  <p:stCondLst>
                                    <p:cond delay="0"/>
                                  </p:stCondLst>
                                  <p:childTnLst>
                                    <p:set>
                                      <p:cBhvr>
                                        <p:cTn id="59" dur="1" fill="hold">
                                          <p:stCondLst>
                                            <p:cond delay="0"/>
                                          </p:stCondLst>
                                        </p:cTn>
                                        <p:tgtEl>
                                          <p:spTgt spid="256023"/>
                                        </p:tgtEl>
                                        <p:attrNameLst>
                                          <p:attrName>style.visibility</p:attrName>
                                        </p:attrNameLst>
                                      </p:cBhvr>
                                      <p:to>
                                        <p:strVal val="visible"/>
                                      </p:to>
                                    </p:set>
                                    <p:anim calcmode="lin" valueType="num">
                                      <p:cBhvr additive="base">
                                        <p:cTn id="60" dur="500" fill="hold"/>
                                        <p:tgtEl>
                                          <p:spTgt spid="256023"/>
                                        </p:tgtEl>
                                        <p:attrNameLst>
                                          <p:attrName>ppt_x</p:attrName>
                                        </p:attrNameLst>
                                      </p:cBhvr>
                                      <p:tavLst>
                                        <p:tav tm="0">
                                          <p:val>
                                            <p:strVal val="1+#ppt_w/2"/>
                                          </p:val>
                                        </p:tav>
                                        <p:tav tm="100000">
                                          <p:val>
                                            <p:strVal val="#ppt_x"/>
                                          </p:val>
                                        </p:tav>
                                      </p:tavLst>
                                    </p:anim>
                                    <p:anim calcmode="lin" valueType="num">
                                      <p:cBhvr additive="base">
                                        <p:cTn id="61" dur="500" fill="hold"/>
                                        <p:tgtEl>
                                          <p:spTgt spid="256023"/>
                                        </p:tgtEl>
                                        <p:attrNameLst>
                                          <p:attrName>ppt_y</p:attrName>
                                        </p:attrNameLst>
                                      </p:cBhvr>
                                      <p:tavLst>
                                        <p:tav tm="0">
                                          <p:val>
                                            <p:strVal val="0-#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43042"/>
                                        </p:tgtEl>
                                        <p:attrNameLst>
                                          <p:attrName>style.visibility</p:attrName>
                                        </p:attrNameLst>
                                      </p:cBhvr>
                                      <p:to>
                                        <p:strVal val="visible"/>
                                      </p:to>
                                    </p:set>
                                    <p:anim calcmode="lin" valueType="num">
                                      <p:cBhvr additive="base">
                                        <p:cTn id="66" dur="500" fill="hold"/>
                                        <p:tgtEl>
                                          <p:spTgt spid="343042"/>
                                        </p:tgtEl>
                                        <p:attrNameLst>
                                          <p:attrName>ppt_x</p:attrName>
                                        </p:attrNameLst>
                                      </p:cBhvr>
                                      <p:tavLst>
                                        <p:tav tm="0">
                                          <p:val>
                                            <p:strVal val="0-#ppt_w/2"/>
                                          </p:val>
                                        </p:tav>
                                        <p:tav tm="100000">
                                          <p:val>
                                            <p:strVal val="#ppt_x"/>
                                          </p:val>
                                        </p:tav>
                                      </p:tavLst>
                                    </p:anim>
                                    <p:anim calcmode="lin" valueType="num">
                                      <p:cBhvr additive="base">
                                        <p:cTn id="67" dur="500" fill="hold"/>
                                        <p:tgtEl>
                                          <p:spTgt spid="3430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autoUpdateAnimBg="0"/>
      <p:bldP spid="256006" grpId="0" autoUpdateAnimBg="0"/>
      <p:bldP spid="256007" grpId="0" autoUpdateAnimBg="0"/>
      <p:bldP spid="256014" grpId="0" autoUpdateAnimBg="0"/>
      <p:bldP spid="256015" grpId="0" autoUpdateAnimBg="0"/>
      <p:bldP spid="256016" grpId="0" autoUpdateAnimBg="0"/>
      <p:bldP spid="256023" grpId="0" autoUpdateAnimBg="0"/>
      <p:bldP spid="34304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0601">
            <a:extLst>
              <a:ext uri="{FF2B5EF4-FFF2-40B4-BE49-F238E27FC236}">
                <a16:creationId xmlns:a16="http://schemas.microsoft.com/office/drawing/2014/main" id="{D4B3C572-48A0-49BF-A281-4E3ADC067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14314"/>
            <a:ext cx="49545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a:extLst>
              <a:ext uri="{FF2B5EF4-FFF2-40B4-BE49-F238E27FC236}">
                <a16:creationId xmlns:a16="http://schemas.microsoft.com/office/drawing/2014/main" id="{DDDD5C6E-B7DB-46B9-AC08-4F64769E1AC0}"/>
              </a:ext>
            </a:extLst>
          </p:cNvPr>
          <p:cNvSpPr>
            <a:spLocks noChangeArrowheads="1"/>
          </p:cNvSpPr>
          <p:nvPr/>
        </p:nvSpPr>
        <p:spPr bwMode="auto">
          <a:xfrm>
            <a:off x="1785938" y="30622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a:latin typeface="Times New Roman" panose="02020603050405020304" pitchFamily="18" charset="0"/>
              </a:rPr>
              <a:t>Ichthyosaurus </a:t>
            </a:r>
          </a:p>
        </p:txBody>
      </p:sp>
      <p:pic>
        <p:nvPicPr>
          <p:cNvPr id="70660" name="Picture 4" descr="Panda's thumb is radial sesamoid">
            <a:extLst>
              <a:ext uri="{FF2B5EF4-FFF2-40B4-BE49-F238E27FC236}">
                <a16:creationId xmlns:a16="http://schemas.microsoft.com/office/drawing/2014/main" id="{D7B7FF43-5117-4D28-B14E-38995A67E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188" y="3389313"/>
            <a:ext cx="40132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Black%20Heron">
            <a:extLst>
              <a:ext uri="{FF2B5EF4-FFF2-40B4-BE49-F238E27FC236}">
                <a16:creationId xmlns:a16="http://schemas.microsoft.com/office/drawing/2014/main" id="{9A8CAE0E-BEEC-45D9-9AF4-23802009A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5" y="3500438"/>
            <a:ext cx="338455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4" descr="Deinonychus_BW.jpg">
            <a:extLst>
              <a:ext uri="{FF2B5EF4-FFF2-40B4-BE49-F238E27FC236}">
                <a16:creationId xmlns:a16="http://schemas.microsoft.com/office/drawing/2014/main" id="{B515FA7B-878D-4D3A-AD9B-1DE44AE288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814" y="1"/>
            <a:ext cx="2928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3">
            <a:extLst>
              <a:ext uri="{FF2B5EF4-FFF2-40B4-BE49-F238E27FC236}">
                <a16:creationId xmlns:a16="http://schemas.microsoft.com/office/drawing/2014/main" id="{FEFECD61-1C60-436A-B5DE-10D1AF822C2D}"/>
              </a:ext>
            </a:extLst>
          </p:cNvPr>
          <p:cNvSpPr>
            <a:spLocks noChangeArrowheads="1"/>
          </p:cNvSpPr>
          <p:nvPr/>
        </p:nvSpPr>
        <p:spPr bwMode="auto">
          <a:xfrm>
            <a:off x="1938339" y="6276975"/>
            <a:ext cx="2274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a:latin typeface="Times New Roman" panose="02020603050405020304" pitchFamily="18" charset="0"/>
              </a:rPr>
              <a:t>Garza negra de Africa </a:t>
            </a:r>
          </a:p>
        </p:txBody>
      </p:sp>
      <p:sp>
        <p:nvSpPr>
          <p:cNvPr id="70664" name="Rectangle 3">
            <a:extLst>
              <a:ext uri="{FF2B5EF4-FFF2-40B4-BE49-F238E27FC236}">
                <a16:creationId xmlns:a16="http://schemas.microsoft.com/office/drawing/2014/main" id="{384C5FD1-059E-4194-8C8C-1A235E19AC3C}"/>
              </a:ext>
            </a:extLst>
          </p:cNvPr>
          <p:cNvSpPr>
            <a:spLocks noChangeArrowheads="1"/>
          </p:cNvSpPr>
          <p:nvPr/>
        </p:nvSpPr>
        <p:spPr bwMode="auto">
          <a:xfrm>
            <a:off x="6464301" y="6429375"/>
            <a:ext cx="1793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a:latin typeface="Times New Roman" panose="02020603050405020304" pitchFamily="18" charset="0"/>
              </a:rPr>
              <a:t>Pulgar del panda </a:t>
            </a:r>
          </a:p>
        </p:txBody>
      </p:sp>
      <p:pic>
        <p:nvPicPr>
          <p:cNvPr id="70665" name="Picture 2">
            <a:extLst>
              <a:ext uri="{FF2B5EF4-FFF2-40B4-BE49-F238E27FC236}">
                <a16:creationId xmlns:a16="http://schemas.microsoft.com/office/drawing/2014/main" id="{91A64B07-2C24-40F7-8144-19D815A37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9258" t="42480" r="8006" b="20898"/>
          <a:stretch>
            <a:fillRect/>
          </a:stretch>
        </p:blipFill>
        <p:spPr bwMode="auto">
          <a:xfrm>
            <a:off x="8482014" y="1928814"/>
            <a:ext cx="218598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a:extLst>
              <a:ext uri="{FF2B5EF4-FFF2-40B4-BE49-F238E27FC236}">
                <a16:creationId xmlns:a16="http://schemas.microsoft.com/office/drawing/2014/main" id="{34FA3C6F-D1EE-4FE1-8F43-1EFAE00EF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17" t="13184" r="3320" b="6250"/>
          <a:stretch>
            <a:fillRect/>
          </a:stretch>
        </p:blipFill>
        <p:spPr bwMode="auto">
          <a:xfrm>
            <a:off x="868225" y="534194"/>
            <a:ext cx="80010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DA578AD5-DD3E-47B6-B5B2-A4D1978E1391}"/>
              </a:ext>
            </a:extLst>
          </p:cNvPr>
          <p:cNvSpPr txBox="1">
            <a:spLocks noChangeArrowheads="1"/>
          </p:cNvSpPr>
          <p:nvPr/>
        </p:nvSpPr>
        <p:spPr bwMode="auto">
          <a:xfrm>
            <a:off x="1307370" y="3494881"/>
            <a:ext cx="7920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1800" b="1" dirty="0"/>
              <a:t>Evolución no es superioridad: "Es absurdo hablar de que un animal es superior a otro. Consideramos a estos, cuando la estructura cerebral o facultades intelectuales están más desarrolladas. Una abeja, sin duda, lo sería“ </a:t>
            </a:r>
            <a:r>
              <a:rPr lang="it-IT" altLang="es-AR" sz="1800" dirty="0"/>
              <a:t>(Not. B, Sept. 1837)</a:t>
            </a:r>
          </a:p>
        </p:txBody>
      </p:sp>
      <p:sp>
        <p:nvSpPr>
          <p:cNvPr id="15363" name="Text Box 5">
            <a:extLst>
              <a:ext uri="{FF2B5EF4-FFF2-40B4-BE49-F238E27FC236}">
                <a16:creationId xmlns:a16="http://schemas.microsoft.com/office/drawing/2014/main" id="{00803472-3619-4BAA-9A7D-D1A9A9E094A3}"/>
              </a:ext>
            </a:extLst>
          </p:cNvPr>
          <p:cNvSpPr txBox="1">
            <a:spLocks noChangeArrowheads="1"/>
          </p:cNvSpPr>
          <p:nvPr/>
        </p:nvSpPr>
        <p:spPr bwMode="auto">
          <a:xfrm>
            <a:off x="1148253" y="1861344"/>
            <a:ext cx="8175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1800" b="1" dirty="0"/>
              <a:t>Imperfección: "Cuando uno ve el pezón en el pecho del hombre, no le ve alguna utilidad. Lo mismo con alas inútiles bajo los élitros de escarabajos, originadas de escarabajos con alas y modificadas.  Por simple creación, seguramente habrían nacido sin ellas “ </a:t>
            </a:r>
            <a:r>
              <a:rPr lang="it-IT" altLang="es-AR" sz="1800" dirty="0"/>
              <a:t>(Not. B, Sept. 1837)</a:t>
            </a:r>
          </a:p>
        </p:txBody>
      </p:sp>
      <p:sp>
        <p:nvSpPr>
          <p:cNvPr id="15364" name="Text Box 7">
            <a:extLst>
              <a:ext uri="{FF2B5EF4-FFF2-40B4-BE49-F238E27FC236}">
                <a16:creationId xmlns:a16="http://schemas.microsoft.com/office/drawing/2014/main" id="{7798C74A-2D00-4342-BC44-1E4D299422DD}"/>
              </a:ext>
            </a:extLst>
          </p:cNvPr>
          <p:cNvSpPr txBox="1">
            <a:spLocks noChangeArrowheads="1"/>
          </p:cNvSpPr>
          <p:nvPr/>
        </p:nvSpPr>
        <p:spPr bwMode="auto">
          <a:xfrm>
            <a:off x="2135189" y="1052514"/>
            <a:ext cx="662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b="1"/>
              <a:t>Dudas</a:t>
            </a:r>
          </a:p>
        </p:txBody>
      </p:sp>
      <p:pic>
        <p:nvPicPr>
          <p:cNvPr id="15365" name="Picture 9" descr="notebook1">
            <a:extLst>
              <a:ext uri="{FF2B5EF4-FFF2-40B4-BE49-F238E27FC236}">
                <a16:creationId xmlns:a16="http://schemas.microsoft.com/office/drawing/2014/main" id="{DA65DE3B-885B-429E-B24A-C6537E51A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370" y="85829"/>
            <a:ext cx="1438787" cy="174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a:extLst>
              <a:ext uri="{FF2B5EF4-FFF2-40B4-BE49-F238E27FC236}">
                <a16:creationId xmlns:a16="http://schemas.microsoft.com/office/drawing/2014/main" id="{85977335-C022-48EA-B86F-179876428311}"/>
              </a:ext>
            </a:extLst>
          </p:cNvPr>
          <p:cNvSpPr txBox="1">
            <a:spLocks noChangeArrowheads="1"/>
          </p:cNvSpPr>
          <p:nvPr/>
        </p:nvSpPr>
        <p:spPr bwMode="auto">
          <a:xfrm>
            <a:off x="1257170" y="4916474"/>
            <a:ext cx="78184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1800" b="1"/>
              <a:t>Contingencia adaptativa de caracteres: “Azar y condiciones desfavorables para los padres pueden llegar a ser favorables para la descendencia“ </a:t>
            </a:r>
            <a:r>
              <a:rPr lang="it-IT" altLang="es-AR" sz="1800"/>
              <a:t>(Notebook E, 19 Oct. 1838) </a:t>
            </a:r>
          </a:p>
        </p:txBody>
      </p:sp>
      <p:sp>
        <p:nvSpPr>
          <p:cNvPr id="15367" name="Text Box 6">
            <a:extLst>
              <a:ext uri="{FF2B5EF4-FFF2-40B4-BE49-F238E27FC236}">
                <a16:creationId xmlns:a16="http://schemas.microsoft.com/office/drawing/2014/main" id="{BAC0D60F-0193-4947-A732-A7979853CC0B}"/>
              </a:ext>
            </a:extLst>
          </p:cNvPr>
          <p:cNvSpPr txBox="1">
            <a:spLocks noChangeArrowheads="1"/>
          </p:cNvSpPr>
          <p:nvPr/>
        </p:nvSpPr>
        <p:spPr bwMode="auto">
          <a:xfrm>
            <a:off x="844419" y="6270207"/>
            <a:ext cx="864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1800" b="1" dirty="0"/>
              <a:t>"Cada especie se debe a la adaptación y a la estructura hereditaria“ </a:t>
            </a:r>
            <a:r>
              <a:rPr lang="it-IT" altLang="es-AR" sz="1200" b="1" dirty="0"/>
              <a:t>(Not. B, 1837)</a:t>
            </a:r>
            <a:r>
              <a:rPr lang="it-IT" altLang="es-AR" sz="1800" b="1" dirty="0"/>
              <a:t> </a:t>
            </a:r>
          </a:p>
        </p:txBody>
      </p:sp>
      <p:pic>
        <p:nvPicPr>
          <p:cNvPr id="1026" name="Picture 2" descr="Demuestran una teoria de Darwin 150 años después de su muerte">
            <a:extLst>
              <a:ext uri="{FF2B5EF4-FFF2-40B4-BE49-F238E27FC236}">
                <a16:creationId xmlns:a16="http://schemas.microsoft.com/office/drawing/2014/main" id="{CD7FCC16-D045-40C1-905B-A733E0918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339" y="217999"/>
            <a:ext cx="2709539" cy="1532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8">
            <a:extLst>
              <a:ext uri="{FF2B5EF4-FFF2-40B4-BE49-F238E27FC236}">
                <a16:creationId xmlns:a16="http://schemas.microsoft.com/office/drawing/2014/main" id="{92C51699-B50B-4383-B8D5-8FAD3F483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17" t="12451" r="8594" b="22363"/>
          <a:stretch>
            <a:fillRect/>
          </a:stretch>
        </p:blipFill>
        <p:spPr bwMode="auto">
          <a:xfrm>
            <a:off x="929309" y="744539"/>
            <a:ext cx="8215313"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F273F82E-CBD3-4219-BAC0-EC1E0DA0C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73" t="15381" r="5664" b="9180"/>
          <a:stretch>
            <a:fillRect/>
          </a:stretch>
        </p:blipFill>
        <p:spPr bwMode="auto">
          <a:xfrm>
            <a:off x="499442" y="438978"/>
            <a:ext cx="8539163"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The Archaeopteryx fossils">
            <a:extLst>
              <a:ext uri="{FF2B5EF4-FFF2-40B4-BE49-F238E27FC236}">
                <a16:creationId xmlns:a16="http://schemas.microsoft.com/office/drawing/2014/main" id="{488B5EA9-11E3-4502-AED0-CEA6F91F4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97" y="481807"/>
            <a:ext cx="85693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4" descr="archaeop">
            <a:extLst>
              <a:ext uri="{FF2B5EF4-FFF2-40B4-BE49-F238E27FC236}">
                <a16:creationId xmlns:a16="http://schemas.microsoft.com/office/drawing/2014/main" id="{3CA7E042-5A59-4C33-97BE-3BA63EEFC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91" y="3636825"/>
            <a:ext cx="2571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5">
            <a:extLst>
              <a:ext uri="{FF2B5EF4-FFF2-40B4-BE49-F238E27FC236}">
                <a16:creationId xmlns:a16="http://schemas.microsoft.com/office/drawing/2014/main" id="{2C1B1280-D6B6-4BE8-8FA5-CBCE7F48C9FC}"/>
              </a:ext>
            </a:extLst>
          </p:cNvPr>
          <p:cNvSpPr>
            <a:spLocks noChangeArrowheads="1"/>
          </p:cNvSpPr>
          <p:nvPr/>
        </p:nvSpPr>
        <p:spPr bwMode="auto">
          <a:xfrm>
            <a:off x="6032847" y="3305969"/>
            <a:ext cx="3786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i="1">
                <a:latin typeface="Times New Roman" panose="02020603050405020304" pitchFamily="18" charset="0"/>
              </a:rPr>
              <a:t>Archaeopteryx</a:t>
            </a:r>
            <a:r>
              <a:rPr lang="it-IT" altLang="es-AR" sz="2400">
                <a:latin typeface="Times New Roman" panose="02020603050405020304" pitchFamily="18" charset="0"/>
              </a:rPr>
              <a:t> </a:t>
            </a:r>
            <a:r>
              <a:rPr lang="it-IT" altLang="es-AR" sz="2400" i="1">
                <a:latin typeface="Times New Roman" panose="02020603050405020304" pitchFamily="18" charset="0"/>
              </a:rPr>
              <a:t>lithographica</a:t>
            </a:r>
            <a:r>
              <a:rPr lang="it-IT" altLang="es-AR" sz="2400">
                <a:latin typeface="Times New Roman" panose="02020603050405020304" pitchFamily="18" charset="0"/>
              </a:rPr>
              <a:t> </a:t>
            </a:r>
          </a:p>
        </p:txBody>
      </p:sp>
      <p:sp>
        <p:nvSpPr>
          <p:cNvPr id="77829" name="Text Box 6">
            <a:extLst>
              <a:ext uri="{FF2B5EF4-FFF2-40B4-BE49-F238E27FC236}">
                <a16:creationId xmlns:a16="http://schemas.microsoft.com/office/drawing/2014/main" id="{F6F191AF-7857-40DB-9C32-FCB4F7CA1C82}"/>
              </a:ext>
            </a:extLst>
          </p:cNvPr>
          <p:cNvSpPr txBox="1">
            <a:spLocks noChangeArrowheads="1"/>
          </p:cNvSpPr>
          <p:nvPr/>
        </p:nvSpPr>
        <p:spPr bwMode="auto">
          <a:xfrm>
            <a:off x="7658447" y="3763169"/>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dirty="0"/>
              <a:t>Solnhofen, 1861 (Richard Owen)</a:t>
            </a:r>
          </a:p>
        </p:txBody>
      </p:sp>
      <p:sp>
        <p:nvSpPr>
          <p:cNvPr id="77830" name="Text Box 7">
            <a:extLst>
              <a:ext uri="{FF2B5EF4-FFF2-40B4-BE49-F238E27FC236}">
                <a16:creationId xmlns:a16="http://schemas.microsoft.com/office/drawing/2014/main" id="{1D3BE709-191E-49CD-A6E6-0E4F3C49666F}"/>
              </a:ext>
            </a:extLst>
          </p:cNvPr>
          <p:cNvSpPr txBox="1">
            <a:spLocks noChangeArrowheads="1"/>
          </p:cNvSpPr>
          <p:nvPr/>
        </p:nvSpPr>
        <p:spPr bwMode="auto">
          <a:xfrm>
            <a:off x="4110831" y="4915385"/>
            <a:ext cx="30956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b="1" dirty="0"/>
              <a:t>ADAPTIVE STORIES?</a:t>
            </a:r>
          </a:p>
          <a:p>
            <a:pPr algn="ctr" eaLnBrk="1" hangingPunct="1">
              <a:spcBef>
                <a:spcPct val="50000"/>
              </a:spcBef>
              <a:buFontTx/>
              <a:buNone/>
            </a:pPr>
            <a:r>
              <a:rPr lang="it-IT" altLang="es-AR" sz="1800" b="1" dirty="0"/>
              <a:t>Proto-alas? ¿Estados  transicionales?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velociraptor%20web">
            <a:extLst>
              <a:ext uri="{FF2B5EF4-FFF2-40B4-BE49-F238E27FC236}">
                <a16:creationId xmlns:a16="http://schemas.microsoft.com/office/drawing/2014/main" id="{FF4D229C-C9FF-4591-98CC-21CA19A2F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1125538"/>
            <a:ext cx="55435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a:extLst>
              <a:ext uri="{FF2B5EF4-FFF2-40B4-BE49-F238E27FC236}">
                <a16:creationId xmlns:a16="http://schemas.microsoft.com/office/drawing/2014/main" id="{066E68B0-7ACA-4540-B8AD-E427B00B569E}"/>
              </a:ext>
            </a:extLst>
          </p:cNvPr>
          <p:cNvSpPr txBox="1">
            <a:spLocks noChangeArrowheads="1"/>
          </p:cNvSpPr>
          <p:nvPr/>
        </p:nvSpPr>
        <p:spPr bwMode="auto">
          <a:xfrm>
            <a:off x="3935413" y="5861050"/>
            <a:ext cx="7561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400" b="1" i="1"/>
              <a:t>Velociraptor mongoliensis </a:t>
            </a:r>
            <a:r>
              <a:rPr lang="it-IT" altLang="es-AR" sz="1400" b="1"/>
              <a:t>with </a:t>
            </a:r>
            <a:r>
              <a:rPr lang="it-IT" altLang="es-AR" sz="1400" b="1" i="1"/>
              <a:t>Mononykus olecranus</a:t>
            </a:r>
          </a:p>
        </p:txBody>
      </p:sp>
      <p:sp>
        <p:nvSpPr>
          <p:cNvPr id="79876" name="Text Box 4">
            <a:extLst>
              <a:ext uri="{FF2B5EF4-FFF2-40B4-BE49-F238E27FC236}">
                <a16:creationId xmlns:a16="http://schemas.microsoft.com/office/drawing/2014/main" id="{284C2749-C795-498D-A3E9-05598AB52F41}"/>
              </a:ext>
            </a:extLst>
          </p:cNvPr>
          <p:cNvSpPr txBox="1">
            <a:spLocks noChangeArrowheads="1"/>
          </p:cNvSpPr>
          <p:nvPr/>
        </p:nvSpPr>
        <p:spPr bwMode="auto">
          <a:xfrm>
            <a:off x="2065339" y="333375"/>
            <a:ext cx="8207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b="1"/>
              <a:t>Dinosaurs with plumage  </a:t>
            </a:r>
          </a:p>
        </p:txBody>
      </p:sp>
      <p:sp>
        <p:nvSpPr>
          <p:cNvPr id="79877" name="Text Box 6">
            <a:extLst>
              <a:ext uri="{FF2B5EF4-FFF2-40B4-BE49-F238E27FC236}">
                <a16:creationId xmlns:a16="http://schemas.microsoft.com/office/drawing/2014/main" id="{16A705BD-7451-4C54-A73E-6809D30BC467}"/>
              </a:ext>
            </a:extLst>
          </p:cNvPr>
          <p:cNvSpPr txBox="1">
            <a:spLocks noChangeArrowheads="1"/>
          </p:cNvSpPr>
          <p:nvPr/>
        </p:nvSpPr>
        <p:spPr bwMode="auto">
          <a:xfrm>
            <a:off x="1703388" y="1773239"/>
            <a:ext cx="316865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1800"/>
              <a:t>A) Teoría Arbórea (para deslizarse en los ancestros que habitaban en los árboles)</a:t>
            </a:r>
          </a:p>
          <a:p>
            <a:pPr algn="ctr" eaLnBrk="1" hangingPunct="1">
              <a:spcBef>
                <a:spcPct val="50000"/>
              </a:spcBef>
              <a:buFontTx/>
              <a:buNone/>
            </a:pPr>
            <a:r>
              <a:rPr lang="es-AR" altLang="es-AR" sz="1800"/>
              <a:t>B) Teoría Cursorial o para correr (de dinosaurios terrestres)</a:t>
            </a:r>
          </a:p>
          <a:p>
            <a:pPr algn="ctr" eaLnBrk="1" hangingPunct="1">
              <a:spcBef>
                <a:spcPct val="50000"/>
              </a:spcBef>
              <a:buFontTx/>
              <a:buNone/>
            </a:pPr>
            <a:r>
              <a:rPr lang="es-AR" altLang="es-AR" sz="1800"/>
              <a:t>C) Correr asistido por alas en pendientes en ancestros aviares</a:t>
            </a:r>
            <a:endParaRPr lang="it-IT" altLang="es-AR" sz="1800"/>
          </a:p>
          <a:p>
            <a:pPr algn="ctr" eaLnBrk="1" hangingPunct="1">
              <a:spcBef>
                <a:spcPct val="50000"/>
              </a:spcBef>
              <a:buFontTx/>
              <a:buNone/>
            </a:pPr>
            <a:r>
              <a:rPr lang="it-IT" altLang="es-AR" sz="1800" b="1"/>
              <a:t>Exaptation (type 1) of avian flight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3">
            <a:extLst>
              <a:ext uri="{FF2B5EF4-FFF2-40B4-BE49-F238E27FC236}">
                <a16:creationId xmlns:a16="http://schemas.microsoft.com/office/drawing/2014/main" id="{FAD50931-BDB1-424F-B6F2-47B29B9BA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03" t="10986" r="8006" b="4053"/>
          <a:stretch>
            <a:fillRect/>
          </a:stretch>
        </p:blipFill>
        <p:spPr bwMode="auto">
          <a:xfrm>
            <a:off x="1043402" y="415925"/>
            <a:ext cx="7429500"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4">
            <a:extLst>
              <a:ext uri="{FF2B5EF4-FFF2-40B4-BE49-F238E27FC236}">
                <a16:creationId xmlns:a16="http://schemas.microsoft.com/office/drawing/2014/main" id="{1338E4D0-4661-48AA-8B71-F89CFF1BF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61" t="15381" r="2148" b="5518"/>
          <a:stretch>
            <a:fillRect/>
          </a:stretch>
        </p:blipFill>
        <p:spPr bwMode="auto">
          <a:xfrm>
            <a:off x="804863" y="380795"/>
            <a:ext cx="80010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B6A8979C-9F60-4D1B-8E86-1148552EA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1" y="1001714"/>
            <a:ext cx="6049963"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4">
            <a:extLst>
              <a:ext uri="{FF2B5EF4-FFF2-40B4-BE49-F238E27FC236}">
                <a16:creationId xmlns:a16="http://schemas.microsoft.com/office/drawing/2014/main" id="{81FF82CD-115E-4302-92D6-3566E43644C2}"/>
              </a:ext>
            </a:extLst>
          </p:cNvPr>
          <p:cNvSpPr txBox="1">
            <a:spLocks noChangeArrowheads="1"/>
          </p:cNvSpPr>
          <p:nvPr/>
        </p:nvSpPr>
        <p:spPr bwMode="auto">
          <a:xfrm>
            <a:off x="1919288" y="26035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a:t>“A firm step from water to land” </a:t>
            </a:r>
            <a:r>
              <a:rPr lang="it-IT" altLang="es-AR" sz="1800"/>
              <a:t>(</a:t>
            </a:r>
            <a:r>
              <a:rPr lang="it-IT" altLang="es-AR" sz="1800" i="1"/>
              <a:t>Nature</a:t>
            </a:r>
            <a:r>
              <a:rPr lang="it-IT" altLang="es-AR" sz="1800"/>
              <a:t>, 440, April 2006)</a:t>
            </a:r>
          </a:p>
        </p:txBody>
      </p:sp>
      <p:sp>
        <p:nvSpPr>
          <p:cNvPr id="86020" name="Line 5">
            <a:extLst>
              <a:ext uri="{FF2B5EF4-FFF2-40B4-BE49-F238E27FC236}">
                <a16:creationId xmlns:a16="http://schemas.microsoft.com/office/drawing/2014/main" id="{F103A4AF-F343-4BE1-9248-D778A43BDC94}"/>
              </a:ext>
            </a:extLst>
          </p:cNvPr>
          <p:cNvSpPr>
            <a:spLocks noChangeShapeType="1"/>
          </p:cNvSpPr>
          <p:nvPr/>
        </p:nvSpPr>
        <p:spPr bwMode="auto">
          <a:xfrm>
            <a:off x="3143251" y="3284538"/>
            <a:ext cx="2232025"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86021" name="Text Box 6">
            <a:extLst>
              <a:ext uri="{FF2B5EF4-FFF2-40B4-BE49-F238E27FC236}">
                <a16:creationId xmlns:a16="http://schemas.microsoft.com/office/drawing/2014/main" id="{00B40A4B-163B-4EB4-8C2C-A632665E6AAF}"/>
              </a:ext>
            </a:extLst>
          </p:cNvPr>
          <p:cNvSpPr txBox="1">
            <a:spLocks noChangeArrowheads="1"/>
          </p:cNvSpPr>
          <p:nvPr/>
        </p:nvSpPr>
        <p:spPr bwMode="auto">
          <a:xfrm>
            <a:off x="1774825" y="3284538"/>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a:t>Single intermediate fossil? Missing link?</a:t>
            </a:r>
          </a:p>
        </p:txBody>
      </p:sp>
      <p:sp>
        <p:nvSpPr>
          <p:cNvPr id="86022" name="Text Box 7">
            <a:extLst>
              <a:ext uri="{FF2B5EF4-FFF2-40B4-BE49-F238E27FC236}">
                <a16:creationId xmlns:a16="http://schemas.microsoft.com/office/drawing/2014/main" id="{1BC141BD-97E2-442C-84E2-B73229E02584}"/>
              </a:ext>
            </a:extLst>
          </p:cNvPr>
          <p:cNvSpPr txBox="1">
            <a:spLocks noChangeArrowheads="1"/>
          </p:cNvSpPr>
          <p:nvPr/>
        </p:nvSpPr>
        <p:spPr bwMode="auto">
          <a:xfrm>
            <a:off x="8688388" y="5589588"/>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a:t>Fishes</a:t>
            </a:r>
          </a:p>
        </p:txBody>
      </p:sp>
      <p:sp>
        <p:nvSpPr>
          <p:cNvPr id="86023" name="Text Box 8">
            <a:extLst>
              <a:ext uri="{FF2B5EF4-FFF2-40B4-BE49-F238E27FC236}">
                <a16:creationId xmlns:a16="http://schemas.microsoft.com/office/drawing/2014/main" id="{AE085DF8-AF31-4DB5-8137-301D40BA6511}"/>
              </a:ext>
            </a:extLst>
          </p:cNvPr>
          <p:cNvSpPr txBox="1">
            <a:spLocks noChangeArrowheads="1"/>
          </p:cNvSpPr>
          <p:nvPr/>
        </p:nvSpPr>
        <p:spPr bwMode="auto">
          <a:xfrm>
            <a:off x="4511676" y="1196976"/>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a:t>Tetrapods</a:t>
            </a:r>
          </a:p>
        </p:txBody>
      </p:sp>
      <p:sp>
        <p:nvSpPr>
          <p:cNvPr id="86024" name="Text Box 9">
            <a:extLst>
              <a:ext uri="{FF2B5EF4-FFF2-40B4-BE49-F238E27FC236}">
                <a16:creationId xmlns:a16="http://schemas.microsoft.com/office/drawing/2014/main" id="{0E5E69B4-0309-404F-A42F-626D5CF257BF}"/>
              </a:ext>
            </a:extLst>
          </p:cNvPr>
          <p:cNvSpPr txBox="1">
            <a:spLocks noChangeArrowheads="1"/>
          </p:cNvSpPr>
          <p:nvPr/>
        </p:nvSpPr>
        <p:spPr bwMode="auto">
          <a:xfrm>
            <a:off x="1847850" y="981076"/>
            <a:ext cx="2592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it-IT" altLang="es-AR" sz="1400" i="1"/>
              <a:t>Tiktaalik roseae</a:t>
            </a:r>
            <a:r>
              <a:rPr lang="it-IT" altLang="es-AR" sz="1400"/>
              <a:t> – Ellesmere Island, Nunavut, Arctic Canada (Shubin, Daeschler, Jenkins, </a:t>
            </a:r>
            <a:r>
              <a:rPr lang="it-IT" altLang="es-AR" sz="1400" i="1"/>
              <a:t>Nature</a:t>
            </a:r>
            <a:r>
              <a:rPr lang="it-IT" altLang="es-AR" sz="1400"/>
              <a:t>, 440, 2006)</a:t>
            </a:r>
          </a:p>
        </p:txBody>
      </p:sp>
      <p:sp>
        <p:nvSpPr>
          <p:cNvPr id="86025" name="Text Box 10">
            <a:extLst>
              <a:ext uri="{FF2B5EF4-FFF2-40B4-BE49-F238E27FC236}">
                <a16:creationId xmlns:a16="http://schemas.microsoft.com/office/drawing/2014/main" id="{7D319286-1D2F-4454-9542-74AA2EE38B91}"/>
              </a:ext>
            </a:extLst>
          </p:cNvPr>
          <p:cNvSpPr txBox="1">
            <a:spLocks noChangeArrowheads="1"/>
          </p:cNvSpPr>
          <p:nvPr/>
        </p:nvSpPr>
        <p:spPr bwMode="auto">
          <a:xfrm>
            <a:off x="7607301" y="5661025"/>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400"/>
              <a:t>385 M</a:t>
            </a:r>
          </a:p>
        </p:txBody>
      </p:sp>
      <p:sp>
        <p:nvSpPr>
          <p:cNvPr id="86026" name="Text Box 11">
            <a:extLst>
              <a:ext uri="{FF2B5EF4-FFF2-40B4-BE49-F238E27FC236}">
                <a16:creationId xmlns:a16="http://schemas.microsoft.com/office/drawing/2014/main" id="{74C30D2A-D6D5-4A97-B303-C74D31956790}"/>
              </a:ext>
            </a:extLst>
          </p:cNvPr>
          <p:cNvSpPr txBox="1">
            <a:spLocks noChangeArrowheads="1"/>
          </p:cNvSpPr>
          <p:nvPr/>
        </p:nvSpPr>
        <p:spPr bwMode="auto">
          <a:xfrm>
            <a:off x="9263064" y="3484563"/>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400"/>
              <a:t>365 M</a:t>
            </a:r>
          </a:p>
        </p:txBody>
      </p:sp>
      <p:sp>
        <p:nvSpPr>
          <p:cNvPr id="86027" name="Text Box 12">
            <a:extLst>
              <a:ext uri="{FF2B5EF4-FFF2-40B4-BE49-F238E27FC236}">
                <a16:creationId xmlns:a16="http://schemas.microsoft.com/office/drawing/2014/main" id="{9CA5B2AD-3581-48A8-AED4-5FC4C7FFEFDE}"/>
              </a:ext>
            </a:extLst>
          </p:cNvPr>
          <p:cNvSpPr txBox="1">
            <a:spLocks noChangeArrowheads="1"/>
          </p:cNvSpPr>
          <p:nvPr/>
        </p:nvSpPr>
        <p:spPr bwMode="auto">
          <a:xfrm>
            <a:off x="9767889" y="2476500"/>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400"/>
              <a:t>359 M</a:t>
            </a:r>
          </a:p>
        </p:txBody>
      </p:sp>
      <p:sp>
        <p:nvSpPr>
          <p:cNvPr id="86028" name="Text Box 13">
            <a:extLst>
              <a:ext uri="{FF2B5EF4-FFF2-40B4-BE49-F238E27FC236}">
                <a16:creationId xmlns:a16="http://schemas.microsoft.com/office/drawing/2014/main" id="{7792091C-816F-47B7-8104-EB37D4002256}"/>
              </a:ext>
            </a:extLst>
          </p:cNvPr>
          <p:cNvSpPr txBox="1">
            <a:spLocks noChangeArrowheads="1"/>
          </p:cNvSpPr>
          <p:nvPr/>
        </p:nvSpPr>
        <p:spPr bwMode="auto">
          <a:xfrm>
            <a:off x="1992314" y="4700589"/>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b="1"/>
              <a:t>What is the right pattern for vertebrate transition from water to land?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C780B9D4-6D3D-43C9-86CF-02C059E93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1" y="114439"/>
            <a:ext cx="8143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a:extLst>
              <a:ext uri="{FF2B5EF4-FFF2-40B4-BE49-F238E27FC236}">
                <a16:creationId xmlns:a16="http://schemas.microsoft.com/office/drawing/2014/main" id="{3757029B-BD52-42CC-9625-8CDFF1999C1F}"/>
              </a:ext>
            </a:extLst>
          </p:cNvPr>
          <p:cNvSpPr txBox="1">
            <a:spLocks noChangeArrowheads="1"/>
          </p:cNvSpPr>
          <p:nvPr/>
        </p:nvSpPr>
        <p:spPr bwMode="auto">
          <a:xfrm>
            <a:off x="1343026" y="5121772"/>
            <a:ext cx="66246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Char char="-"/>
            </a:pPr>
            <a:r>
              <a:rPr lang="it-IT" altLang="es-AR" sz="1800" b="1" dirty="0"/>
              <a:t> Multiple adaptive solutions</a:t>
            </a:r>
            <a:r>
              <a:rPr lang="it-IT" altLang="es-AR" sz="1400" b="1" dirty="0"/>
              <a:t> (different combinations of “retained” and “modern” characters)</a:t>
            </a:r>
            <a:r>
              <a:rPr lang="it-IT" altLang="es-AR" sz="1800" b="1" dirty="0"/>
              <a:t> </a:t>
            </a:r>
          </a:p>
          <a:p>
            <a:pPr algn="ctr" eaLnBrk="1" hangingPunct="1">
              <a:spcBef>
                <a:spcPct val="50000"/>
              </a:spcBef>
              <a:buFontTx/>
              <a:buChar char="-"/>
            </a:pPr>
            <a:r>
              <a:rPr lang="it-IT" altLang="es-AR" sz="1800" b="1" dirty="0"/>
              <a:t> Exaptation fins-limbs</a:t>
            </a:r>
          </a:p>
          <a:p>
            <a:pPr algn="ctr" eaLnBrk="1" hangingPunct="1">
              <a:spcBef>
                <a:spcPct val="50000"/>
              </a:spcBef>
              <a:buFontTx/>
              <a:buChar char="-"/>
            </a:pPr>
            <a:r>
              <a:rPr lang="it-IT" altLang="es-AR" sz="1800" b="1" dirty="0"/>
              <a:t> Not always the present is the key for the past (Henry Gee)</a:t>
            </a:r>
          </a:p>
        </p:txBody>
      </p:sp>
      <p:sp>
        <p:nvSpPr>
          <p:cNvPr id="88068" name="Text Box 4">
            <a:extLst>
              <a:ext uri="{FF2B5EF4-FFF2-40B4-BE49-F238E27FC236}">
                <a16:creationId xmlns:a16="http://schemas.microsoft.com/office/drawing/2014/main" id="{641629E2-663D-41C4-9862-0B9989444044}"/>
              </a:ext>
            </a:extLst>
          </p:cNvPr>
          <p:cNvSpPr txBox="1">
            <a:spLocks noChangeArrowheads="1"/>
          </p:cNvSpPr>
          <p:nvPr/>
        </p:nvSpPr>
        <p:spPr bwMode="auto">
          <a:xfrm>
            <a:off x="7969251" y="3644900"/>
            <a:ext cx="1871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400" b="1"/>
              <a:t>Life in shallow water</a:t>
            </a:r>
          </a:p>
        </p:txBody>
      </p:sp>
      <p:sp>
        <p:nvSpPr>
          <p:cNvPr id="88069" name="Line 5">
            <a:extLst>
              <a:ext uri="{FF2B5EF4-FFF2-40B4-BE49-F238E27FC236}">
                <a16:creationId xmlns:a16="http://schemas.microsoft.com/office/drawing/2014/main" id="{538BE74E-CFB7-49F9-B43B-DC56123B63D2}"/>
              </a:ext>
            </a:extLst>
          </p:cNvPr>
          <p:cNvSpPr>
            <a:spLocks noChangeShapeType="1"/>
          </p:cNvSpPr>
          <p:nvPr/>
        </p:nvSpPr>
        <p:spPr bwMode="auto">
          <a:xfrm>
            <a:off x="7104063" y="3068638"/>
            <a:ext cx="8636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88070" name="Text Box 6">
            <a:extLst>
              <a:ext uri="{FF2B5EF4-FFF2-40B4-BE49-F238E27FC236}">
                <a16:creationId xmlns:a16="http://schemas.microsoft.com/office/drawing/2014/main" id="{0271515B-F073-4D29-B0C6-91847F9FB699}"/>
              </a:ext>
            </a:extLst>
          </p:cNvPr>
          <p:cNvSpPr txBox="1">
            <a:spLocks noChangeArrowheads="1"/>
          </p:cNvSpPr>
          <p:nvPr/>
        </p:nvSpPr>
        <p:spPr bwMode="auto">
          <a:xfrm>
            <a:off x="1848749" y="114439"/>
            <a:ext cx="4103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400"/>
              <a:t>Cladogram of the pectoral fins of taxa on the tetrapod stem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agen 2">
            <a:extLst>
              <a:ext uri="{FF2B5EF4-FFF2-40B4-BE49-F238E27FC236}">
                <a16:creationId xmlns:a16="http://schemas.microsoft.com/office/drawing/2014/main" id="{2F4472E5-F540-4251-89D9-2B1F424F9389}"/>
              </a:ext>
            </a:extLst>
          </p:cNvPr>
          <p:cNvPicPr>
            <a:picLocks noChangeAspect="1"/>
          </p:cNvPicPr>
          <p:nvPr/>
        </p:nvPicPr>
        <p:blipFill>
          <a:blip r:embed="rId2">
            <a:extLst>
              <a:ext uri="{28A0092B-C50C-407E-A947-70E740481C1C}">
                <a14:useLocalDpi xmlns:a14="http://schemas.microsoft.com/office/drawing/2010/main" val="0"/>
              </a:ext>
            </a:extLst>
          </a:blip>
          <a:srcRect l="24934" t="10510" r="28104" b="10431"/>
          <a:stretch>
            <a:fillRect/>
          </a:stretch>
        </p:blipFill>
        <p:spPr bwMode="auto">
          <a:xfrm>
            <a:off x="3710609" y="285751"/>
            <a:ext cx="4671391" cy="65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agen 1">
            <a:extLst>
              <a:ext uri="{FF2B5EF4-FFF2-40B4-BE49-F238E27FC236}">
                <a16:creationId xmlns:a16="http://schemas.microsoft.com/office/drawing/2014/main" id="{ADA8BE61-5AEC-4203-8A66-9D4DFD60EA63}"/>
              </a:ext>
            </a:extLst>
          </p:cNvPr>
          <p:cNvPicPr>
            <a:picLocks noChangeAspect="1"/>
          </p:cNvPicPr>
          <p:nvPr/>
        </p:nvPicPr>
        <p:blipFill>
          <a:blip r:embed="rId2">
            <a:extLst>
              <a:ext uri="{28A0092B-C50C-407E-A947-70E740481C1C}">
                <a14:useLocalDpi xmlns:a14="http://schemas.microsoft.com/office/drawing/2010/main" val="0"/>
              </a:ext>
            </a:extLst>
          </a:blip>
          <a:srcRect l="17679" t="28706" r="17223" b="11215"/>
          <a:stretch>
            <a:fillRect/>
          </a:stretch>
        </p:blipFill>
        <p:spPr bwMode="auto">
          <a:xfrm>
            <a:off x="2058713" y="2379318"/>
            <a:ext cx="5356225"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Imagen 1">
            <a:extLst>
              <a:ext uri="{FF2B5EF4-FFF2-40B4-BE49-F238E27FC236}">
                <a16:creationId xmlns:a16="http://schemas.microsoft.com/office/drawing/2014/main" id="{CFA24509-4545-4C89-8532-C3058582A544}"/>
              </a:ext>
            </a:extLst>
          </p:cNvPr>
          <p:cNvPicPr>
            <a:picLocks noChangeAspect="1"/>
          </p:cNvPicPr>
          <p:nvPr/>
        </p:nvPicPr>
        <p:blipFill>
          <a:blip r:embed="rId3">
            <a:extLst>
              <a:ext uri="{28A0092B-C50C-407E-A947-70E740481C1C}">
                <a14:useLocalDpi xmlns:a14="http://schemas.microsoft.com/office/drawing/2010/main" val="0"/>
              </a:ext>
            </a:extLst>
          </a:blip>
          <a:srcRect l="21503" t="25412" r="24084" b="34274"/>
          <a:stretch>
            <a:fillRect/>
          </a:stretch>
        </p:blipFill>
        <p:spPr bwMode="auto">
          <a:xfrm>
            <a:off x="3087757" y="71439"/>
            <a:ext cx="4008369" cy="247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ECA52F1B-625E-4DC1-966D-A1C4C7E87D99}"/>
              </a:ext>
            </a:extLst>
          </p:cNvPr>
          <p:cNvSpPr txBox="1">
            <a:spLocks noChangeArrowheads="1"/>
          </p:cNvSpPr>
          <p:nvPr/>
        </p:nvSpPr>
        <p:spPr bwMode="auto">
          <a:xfrm>
            <a:off x="801757" y="528637"/>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400" b="1" dirty="0"/>
              <a:t>ADAPTACIÓN SIN FINALISMO (Notebook E, Dec. 1, 1838)</a:t>
            </a:r>
          </a:p>
        </p:txBody>
      </p:sp>
      <p:sp>
        <p:nvSpPr>
          <p:cNvPr id="17411" name="Text Box 5">
            <a:extLst>
              <a:ext uri="{FF2B5EF4-FFF2-40B4-BE49-F238E27FC236}">
                <a16:creationId xmlns:a16="http://schemas.microsoft.com/office/drawing/2014/main" id="{3C586BCF-ADEA-4669-8098-119BBFCFC19F}"/>
              </a:ext>
            </a:extLst>
          </p:cNvPr>
          <p:cNvSpPr txBox="1">
            <a:spLocks noChangeArrowheads="1"/>
          </p:cNvSpPr>
          <p:nvPr/>
        </p:nvSpPr>
        <p:spPr bwMode="auto">
          <a:xfrm>
            <a:off x="1048510" y="2539586"/>
            <a:ext cx="80645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400" dirty="0"/>
              <a:t>“No adaptación a un fin, sino adaptación a circunstancias variables ... debidas a contingencias externas y a relaciones con otras especies, no debidas al mandato de Dios“</a:t>
            </a:r>
          </a:p>
          <a:p>
            <a:pPr algn="ctr" eaLnBrk="1" hangingPunct="1">
              <a:spcBef>
                <a:spcPct val="50000"/>
              </a:spcBef>
              <a:buFontTx/>
              <a:buNone/>
            </a:pPr>
            <a:r>
              <a:rPr lang="it-IT" altLang="es-AR" sz="1600" dirty="0"/>
              <a:t>(commenting William Whewell’s “History of the Inductive Sciences” and his idea of a providential adaptation)</a:t>
            </a:r>
          </a:p>
        </p:txBody>
      </p:sp>
      <p:sp>
        <p:nvSpPr>
          <p:cNvPr id="17412" name="Text Box 6">
            <a:extLst>
              <a:ext uri="{FF2B5EF4-FFF2-40B4-BE49-F238E27FC236}">
                <a16:creationId xmlns:a16="http://schemas.microsoft.com/office/drawing/2014/main" id="{6B310F9E-6C9D-475C-96F0-A60BD391752E}"/>
              </a:ext>
            </a:extLst>
          </p:cNvPr>
          <p:cNvSpPr txBox="1">
            <a:spLocks noChangeArrowheads="1"/>
          </p:cNvSpPr>
          <p:nvPr/>
        </p:nvSpPr>
        <p:spPr bwMode="auto">
          <a:xfrm>
            <a:off x="1156460" y="5129213"/>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400" dirty="0"/>
              <a:t>"La estructura es debida a agentes y circunstancias externos, sin causa final, ya sea en la presente o pasada </a:t>
            </a:r>
            <a:r>
              <a:rPr lang="es-AR" altLang="es-AR" sz="2400" dirty="0" err="1"/>
              <a:t>generació</a:t>
            </a:r>
            <a:r>
              <a:rPr lang="it-IT" altLang="es-AR" sz="2400" dirty="0"/>
              <a:t>n”</a:t>
            </a:r>
          </a:p>
        </p:txBody>
      </p:sp>
      <p:pic>
        <p:nvPicPr>
          <p:cNvPr id="17413" name="Picture 7" descr="notebook1">
            <a:extLst>
              <a:ext uri="{FF2B5EF4-FFF2-40B4-BE49-F238E27FC236}">
                <a16:creationId xmlns:a16="http://schemas.microsoft.com/office/drawing/2014/main" id="{7ABA34FB-4BEE-4627-B690-8882102A1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699" y="996568"/>
            <a:ext cx="1193316" cy="144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a:extLst>
              <a:ext uri="{FF2B5EF4-FFF2-40B4-BE49-F238E27FC236}">
                <a16:creationId xmlns:a16="http://schemas.microsoft.com/office/drawing/2014/main" id="{B711E5AD-0356-4E26-8958-151FA4327B86}"/>
              </a:ext>
            </a:extLst>
          </p:cNvPr>
          <p:cNvSpPr txBox="1">
            <a:spLocks noChangeArrowheads="1"/>
          </p:cNvSpPr>
          <p:nvPr/>
        </p:nvSpPr>
        <p:spPr bwMode="auto">
          <a:xfrm>
            <a:off x="985217" y="273533"/>
            <a:ext cx="8675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2800" b="1" dirty="0"/>
              <a:t>Aplicaciones de la exaptación</a:t>
            </a:r>
          </a:p>
        </p:txBody>
      </p:sp>
      <p:sp>
        <p:nvSpPr>
          <p:cNvPr id="92163" name="Text Box 7">
            <a:extLst>
              <a:ext uri="{FF2B5EF4-FFF2-40B4-BE49-F238E27FC236}">
                <a16:creationId xmlns:a16="http://schemas.microsoft.com/office/drawing/2014/main" id="{6207CF96-8B7D-41EF-A512-4CDD85A76833}"/>
              </a:ext>
            </a:extLst>
          </p:cNvPr>
          <p:cNvSpPr txBox="1">
            <a:spLocks noChangeArrowheads="1"/>
          </p:cNvSpPr>
          <p:nvPr/>
        </p:nvSpPr>
        <p:spPr bwMode="auto">
          <a:xfrm>
            <a:off x="985217" y="952017"/>
            <a:ext cx="85328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Char char="-"/>
            </a:pPr>
            <a:r>
              <a:rPr lang="it-IT" altLang="es-AR" sz="2000" dirty="0"/>
              <a:t> </a:t>
            </a:r>
            <a:r>
              <a:rPr lang="es-AR" altLang="es-AR" sz="2000" dirty="0"/>
              <a:t>Paleontología (adaptaciones primarias / secundarias)</a:t>
            </a:r>
          </a:p>
          <a:p>
            <a:pPr algn="just" eaLnBrk="1" hangingPunct="1">
              <a:spcBef>
                <a:spcPct val="50000"/>
              </a:spcBef>
              <a:buFontTx/>
              <a:buChar char="-"/>
            </a:pPr>
            <a:r>
              <a:rPr lang="es-AR" altLang="es-AR" sz="2000" dirty="0"/>
              <a:t>  Evo-</a:t>
            </a:r>
            <a:r>
              <a:rPr lang="es-AR" altLang="es-AR" sz="2000" dirty="0" err="1"/>
              <a:t>Devo</a:t>
            </a:r>
            <a:r>
              <a:rPr lang="es-AR" altLang="es-AR" sz="2000" dirty="0"/>
              <a:t> (selección sobre restricciones de desarrollo)</a:t>
            </a:r>
          </a:p>
          <a:p>
            <a:pPr algn="just" eaLnBrk="1" hangingPunct="1">
              <a:spcBef>
                <a:spcPct val="50000"/>
              </a:spcBef>
              <a:buFontTx/>
              <a:buChar char="-"/>
            </a:pPr>
            <a:r>
              <a:rPr lang="es-AR" altLang="es-AR" sz="2000" dirty="0"/>
              <a:t>  Genética (cooptaciones moleculares, simbiosis)</a:t>
            </a:r>
          </a:p>
          <a:p>
            <a:pPr algn="just" eaLnBrk="1" hangingPunct="1">
              <a:spcBef>
                <a:spcPct val="50000"/>
              </a:spcBef>
              <a:buFontTx/>
              <a:buChar char="-"/>
            </a:pPr>
            <a:r>
              <a:rPr lang="es-AR" altLang="es-AR" sz="2000" dirty="0"/>
              <a:t>   Selección multinivel (las adaptaciones en un nivel pueden ser </a:t>
            </a:r>
            <a:r>
              <a:rPr lang="es-AR" altLang="es-AR" sz="2000" dirty="0" err="1"/>
              <a:t>exaptaciones</a:t>
            </a:r>
            <a:r>
              <a:rPr lang="es-AR" altLang="es-AR" sz="2000" dirty="0"/>
              <a:t> en otro)</a:t>
            </a:r>
          </a:p>
          <a:p>
            <a:pPr algn="just" eaLnBrk="1" hangingPunct="1">
              <a:spcBef>
                <a:spcPct val="50000"/>
              </a:spcBef>
              <a:buFontTx/>
              <a:buChar char="-"/>
            </a:pPr>
            <a:r>
              <a:rPr lang="es-AR" altLang="es-AR" sz="2000" dirty="0"/>
              <a:t>   Construcción de nichos (el papel activo de los organismos que conforman el marco de las presiones selectivas; factores desencadenantes de nuevos nichos)</a:t>
            </a:r>
          </a:p>
          <a:p>
            <a:pPr algn="just" eaLnBrk="1" hangingPunct="1">
              <a:spcBef>
                <a:spcPct val="50000"/>
              </a:spcBef>
              <a:buFontTx/>
              <a:buChar char="-"/>
            </a:pPr>
            <a:r>
              <a:rPr lang="es-AR" altLang="es-AR" sz="2000" dirty="0"/>
              <a:t>  Evolución de comportamientos </a:t>
            </a:r>
            <a:r>
              <a:rPr lang="es-AR" altLang="es-AR" sz="2000" dirty="0" err="1"/>
              <a:t>altruístas</a:t>
            </a:r>
            <a:r>
              <a:rPr lang="es-AR" altLang="es-AR" sz="2000" dirty="0"/>
              <a:t> (desencadenantes selectivos y luego </a:t>
            </a:r>
            <a:r>
              <a:rPr lang="es-AR" altLang="es-AR" sz="2000" dirty="0" err="1"/>
              <a:t>exaptaciones</a:t>
            </a:r>
            <a:r>
              <a:rPr lang="es-AR" altLang="es-AR" sz="2000" dirty="0"/>
              <a:t>, o </a:t>
            </a:r>
            <a:r>
              <a:rPr lang="es-AR" altLang="es-AR" sz="2000" dirty="0" err="1"/>
              <a:t>exaptaciones</a:t>
            </a:r>
            <a:r>
              <a:rPr lang="es-AR" altLang="es-AR" sz="2000" dirty="0"/>
              <a:t> y luego refuerzo selectivo)</a:t>
            </a:r>
          </a:p>
          <a:p>
            <a:pPr algn="just" eaLnBrk="1" hangingPunct="1">
              <a:spcBef>
                <a:spcPct val="50000"/>
              </a:spcBef>
              <a:buFontTx/>
              <a:buChar char="-"/>
            </a:pPr>
            <a:r>
              <a:rPr lang="es-AR" altLang="es-AR" sz="2000" dirty="0"/>
              <a:t>   Evolución humana (evolución de la mente, evolución cultural)</a:t>
            </a:r>
          </a:p>
          <a:p>
            <a:pPr algn="just" eaLnBrk="1" hangingPunct="1">
              <a:spcBef>
                <a:spcPct val="50000"/>
              </a:spcBef>
              <a:buFontTx/>
              <a:buChar char="-"/>
            </a:pPr>
            <a:r>
              <a:rPr lang="es-AR" altLang="es-AR" sz="2000" dirty="0"/>
              <a:t>   La psicología evolutiva (donde el fuerte enfoque </a:t>
            </a:r>
            <a:r>
              <a:rPr lang="es-AR" altLang="es-AR" sz="2000" dirty="0" err="1"/>
              <a:t>adaptacionista</a:t>
            </a:r>
            <a:r>
              <a:rPr lang="es-AR" altLang="es-AR" sz="2000" dirty="0"/>
              <a:t> está fallando cada vez más)</a:t>
            </a:r>
          </a:p>
          <a:p>
            <a:pPr algn="just" eaLnBrk="1" hangingPunct="1">
              <a:spcBef>
                <a:spcPct val="50000"/>
              </a:spcBef>
              <a:buFontTx/>
              <a:buChar char="-"/>
            </a:pPr>
            <a:r>
              <a:rPr lang="es-AR" altLang="es-AR" sz="2000" dirty="0"/>
              <a:t>   Biología teórica y complejidad</a:t>
            </a:r>
            <a:endParaRPr lang="it-IT" altLang="es-A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D4B2B758-B5CC-4560-863F-8C335BDE330C}"/>
              </a:ext>
            </a:extLst>
          </p:cNvPr>
          <p:cNvSpPr txBox="1">
            <a:spLocks noChangeArrowheads="1"/>
          </p:cNvSpPr>
          <p:nvPr/>
        </p:nvSpPr>
        <p:spPr bwMode="auto">
          <a:xfrm>
            <a:off x="718932" y="1139101"/>
            <a:ext cx="7489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es-AR" sz="1800" b="1" dirty="0"/>
              <a:t>Pasaje pesimista, Notebook C, July 1838…</a:t>
            </a:r>
          </a:p>
        </p:txBody>
      </p:sp>
      <p:sp>
        <p:nvSpPr>
          <p:cNvPr id="19459" name="Text Box 5">
            <a:extLst>
              <a:ext uri="{FF2B5EF4-FFF2-40B4-BE49-F238E27FC236}">
                <a16:creationId xmlns:a16="http://schemas.microsoft.com/office/drawing/2014/main" id="{A55A232D-0766-459F-AB6B-BE2414A77D29}"/>
              </a:ext>
            </a:extLst>
          </p:cNvPr>
          <p:cNvSpPr txBox="1">
            <a:spLocks noChangeArrowheads="1"/>
          </p:cNvSpPr>
          <p:nvPr/>
        </p:nvSpPr>
        <p:spPr bwMode="auto">
          <a:xfrm>
            <a:off x="1584120" y="4029489"/>
            <a:ext cx="66246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000" b="1" dirty="0"/>
              <a:t>"Nunca podremos ser capaces de rastrear los pasos por los que la organización de los ojos, pasó de su fase simple a la más perfecta, preservando sus relaciones. Su maravilloso poder de adaptación está dado por su organización. Esto es realmente quizás la mayor dificultad de toda la teoría “</a:t>
            </a:r>
            <a:endParaRPr lang="it-IT" altLang="es-AR" sz="2000" b="1" dirty="0"/>
          </a:p>
        </p:txBody>
      </p:sp>
      <p:pic>
        <p:nvPicPr>
          <p:cNvPr id="19460" name="Picture 6">
            <a:extLst>
              <a:ext uri="{FF2B5EF4-FFF2-40B4-BE49-F238E27FC236}">
                <a16:creationId xmlns:a16="http://schemas.microsoft.com/office/drawing/2014/main" id="{52BE7E48-2D9A-4AC3-B958-3C3761EE6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326" y="221905"/>
            <a:ext cx="207486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a:extLst>
              <a:ext uri="{FF2B5EF4-FFF2-40B4-BE49-F238E27FC236}">
                <a16:creationId xmlns:a16="http://schemas.microsoft.com/office/drawing/2014/main" id="{091C47FD-19BD-479A-B365-7AF12ECB1413}"/>
              </a:ext>
            </a:extLst>
          </p:cNvPr>
          <p:cNvSpPr txBox="1">
            <a:spLocks noChangeArrowheads="1"/>
          </p:cNvSpPr>
          <p:nvPr/>
        </p:nvSpPr>
        <p:spPr bwMode="auto">
          <a:xfrm>
            <a:off x="807762" y="1200565"/>
            <a:ext cx="84248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400" dirty="0"/>
              <a:t>"La selección natural tiende sólo a hacer cada ser orgánico tan perfecto, o algo más perfecto, que los otros habitantes del mismo </a:t>
            </a:r>
            <a:r>
              <a:rPr lang="es-AR" altLang="es-AR" sz="2400" i="1" dirty="0" err="1"/>
              <a:t>habitat</a:t>
            </a:r>
            <a:r>
              <a:rPr lang="es-AR" altLang="es-AR" sz="2400" dirty="0"/>
              <a:t> con los cuales entra en competencia. Y vemos que este es el estándar de perfección alcanzado en la naturaleza. La selección natural no producirá la perfección absoluta, ni tampoco nos encontramos, con este alto estándar en la naturaleza "</a:t>
            </a:r>
            <a:r>
              <a:rPr lang="it-IT" altLang="es-AR" sz="2400" dirty="0"/>
              <a:t>(p. 163) </a:t>
            </a:r>
          </a:p>
        </p:txBody>
      </p:sp>
      <p:sp>
        <p:nvSpPr>
          <p:cNvPr id="21507" name="Text Box 10">
            <a:extLst>
              <a:ext uri="{FF2B5EF4-FFF2-40B4-BE49-F238E27FC236}">
                <a16:creationId xmlns:a16="http://schemas.microsoft.com/office/drawing/2014/main" id="{C7D6B3AD-5F00-4035-AB73-DDEF3EC2D54C}"/>
              </a:ext>
            </a:extLst>
          </p:cNvPr>
          <p:cNvSpPr txBox="1">
            <a:spLocks noChangeArrowheads="1"/>
          </p:cNvSpPr>
          <p:nvPr/>
        </p:nvSpPr>
        <p:spPr bwMode="auto">
          <a:xfrm>
            <a:off x="908602" y="4457285"/>
            <a:ext cx="8604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AR" altLang="es-AR" sz="2400" dirty="0"/>
              <a:t>"Estoy convencido de que la selección natural ha sido el más importante, pero no exclusivo, de los medios de modificación“ </a:t>
            </a:r>
            <a:r>
              <a:rPr lang="it-IT" altLang="es-AR" sz="2400" dirty="0"/>
              <a:t>(Origin, p. 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7BD4E1B-25F9-4726-AA64-38B54D96ED3E}"/>
              </a:ext>
            </a:extLst>
          </p:cNvPr>
          <p:cNvSpPr>
            <a:spLocks noGrp="1" noChangeArrowheads="1"/>
          </p:cNvSpPr>
          <p:nvPr>
            <p:ph type="title"/>
          </p:nvPr>
        </p:nvSpPr>
        <p:spPr>
          <a:xfrm>
            <a:off x="765313" y="755374"/>
            <a:ext cx="7772400" cy="685800"/>
          </a:xfrm>
        </p:spPr>
        <p:txBody>
          <a:bodyPr vert="horz" lIns="0" tIns="0" rIns="0" bIns="0" rtlCol="0" anchor="t">
            <a:normAutofit/>
          </a:bodyPr>
          <a:lstStyle/>
          <a:p>
            <a:pPr eaLnBrk="1" hangingPunct="1"/>
            <a:r>
              <a:rPr lang="en-US" altLang="es-AR" sz="4000" b="1" dirty="0" err="1">
                <a:latin typeface="Tahoma" panose="020B0604030504040204" pitchFamily="34" charset="0"/>
                <a:cs typeface="Arial" panose="020B0604020202020204" pitchFamily="34" charset="0"/>
              </a:rPr>
              <a:t>Adaptación</a:t>
            </a:r>
            <a:endParaRPr lang="en-US" altLang="es-AR" sz="4000" b="1" dirty="0">
              <a:latin typeface="Tahoma" panose="020B0604030504040204" pitchFamily="34" charset="0"/>
              <a:cs typeface="Arial" panose="020B0604020202020204" pitchFamily="34" charset="0"/>
            </a:endParaRPr>
          </a:p>
        </p:txBody>
      </p:sp>
      <p:sp>
        <p:nvSpPr>
          <p:cNvPr id="3075" name="Rectangle 3">
            <a:extLst>
              <a:ext uri="{FF2B5EF4-FFF2-40B4-BE49-F238E27FC236}">
                <a16:creationId xmlns:a16="http://schemas.microsoft.com/office/drawing/2014/main" id="{1E8BAC4B-BB02-45B1-8D12-BF0A38B4D5A2}"/>
              </a:ext>
            </a:extLst>
          </p:cNvPr>
          <p:cNvSpPr>
            <a:spLocks noGrp="1" noChangeArrowheads="1"/>
          </p:cNvSpPr>
          <p:nvPr>
            <p:ph type="body" idx="1"/>
          </p:nvPr>
        </p:nvSpPr>
        <p:spPr>
          <a:xfrm>
            <a:off x="685800" y="1828799"/>
            <a:ext cx="5592417" cy="2352261"/>
          </a:xfrm>
        </p:spPr>
        <p:txBody>
          <a:bodyPr/>
          <a:lstStyle/>
          <a:p>
            <a:pPr eaLnBrk="1" hangingPunct="1"/>
            <a:r>
              <a:rPr lang="en-US" altLang="es-AR" b="1" dirty="0" err="1">
                <a:cs typeface="Times New Roman" panose="02020603050405020304" pitchFamily="18" charset="0"/>
              </a:rPr>
              <a:t>Qué</a:t>
            </a:r>
            <a:r>
              <a:rPr lang="en-US" altLang="es-AR" b="1" dirty="0">
                <a:cs typeface="Times New Roman" panose="02020603050405020304" pitchFamily="18" charset="0"/>
              </a:rPr>
              <a:t> es una </a:t>
            </a:r>
            <a:r>
              <a:rPr lang="en-US" altLang="es-AR" b="1" dirty="0" err="1">
                <a:cs typeface="Times New Roman" panose="02020603050405020304" pitchFamily="18" charset="0"/>
              </a:rPr>
              <a:t>adaptacion</a:t>
            </a:r>
            <a:r>
              <a:rPr lang="en-US" altLang="es-AR" b="1" dirty="0">
                <a:cs typeface="Times New Roman" panose="02020603050405020304" pitchFamily="18" charset="0"/>
              </a:rPr>
              <a:t>?</a:t>
            </a:r>
          </a:p>
          <a:p>
            <a:pPr eaLnBrk="1" hangingPunct="1"/>
            <a:r>
              <a:rPr lang="en-US" altLang="es-AR" b="1" dirty="0">
                <a:cs typeface="Times New Roman" panose="02020603050405020304" pitchFamily="18" charset="0"/>
              </a:rPr>
              <a:t>Es un </a:t>
            </a:r>
            <a:r>
              <a:rPr lang="en-US" altLang="es-AR" b="1" dirty="0" err="1">
                <a:cs typeface="Times New Roman" panose="02020603050405020304" pitchFamily="18" charset="0"/>
              </a:rPr>
              <a:t>rasgo</a:t>
            </a:r>
            <a:r>
              <a:rPr lang="en-US" altLang="es-AR" b="1" dirty="0">
                <a:cs typeface="Times New Roman" panose="02020603050405020304" pitchFamily="18" charset="0"/>
              </a:rPr>
              <a:t> </a:t>
            </a:r>
            <a:r>
              <a:rPr lang="en-US" altLang="es-AR" b="1" dirty="0" err="1">
                <a:solidFill>
                  <a:schemeClr val="accent2"/>
                </a:solidFill>
                <a:cs typeface="Times New Roman" panose="02020603050405020304" pitchFamily="18" charset="0"/>
              </a:rPr>
              <a:t>geneticamente</a:t>
            </a:r>
            <a:r>
              <a:rPr lang="en-US" altLang="es-AR" b="1" dirty="0">
                <a:solidFill>
                  <a:schemeClr val="accent2"/>
                </a:solidFill>
                <a:cs typeface="Times New Roman" panose="02020603050405020304" pitchFamily="18" charset="0"/>
              </a:rPr>
              <a:t> </a:t>
            </a:r>
            <a:r>
              <a:rPr lang="en-US" altLang="es-AR" b="1" dirty="0" err="1">
                <a:solidFill>
                  <a:schemeClr val="accent2"/>
                </a:solidFill>
                <a:cs typeface="Times New Roman" panose="02020603050405020304" pitchFamily="18" charset="0"/>
              </a:rPr>
              <a:t>basado</a:t>
            </a:r>
            <a:r>
              <a:rPr lang="en-US" altLang="es-AR" b="1" dirty="0">
                <a:cs typeface="Times New Roman" panose="02020603050405020304" pitchFamily="18" charset="0"/>
              </a:rPr>
              <a:t>, o un conjunto </a:t>
            </a:r>
            <a:r>
              <a:rPr lang="en-US" altLang="es-AR" b="1" dirty="0" err="1">
                <a:cs typeface="Times New Roman" panose="02020603050405020304" pitchFamily="18" charset="0"/>
              </a:rPr>
              <a:t>integrado</a:t>
            </a:r>
            <a:r>
              <a:rPr lang="en-US" altLang="es-AR" b="1" dirty="0">
                <a:cs typeface="Times New Roman" panose="02020603050405020304" pitchFamily="18" charset="0"/>
              </a:rPr>
              <a:t> de </a:t>
            </a:r>
            <a:r>
              <a:rPr lang="en-US" altLang="es-AR" b="1" dirty="0" err="1">
                <a:cs typeface="Times New Roman" panose="02020603050405020304" pitchFamily="18" charset="0"/>
              </a:rPr>
              <a:t>caracteres</a:t>
            </a:r>
            <a:r>
              <a:rPr lang="en-US" altLang="es-AR" b="1" dirty="0">
                <a:cs typeface="Times New Roman" panose="02020603050405020304" pitchFamily="18" charset="0"/>
              </a:rPr>
              <a:t> que </a:t>
            </a:r>
            <a:r>
              <a:rPr lang="en-US" altLang="es-AR" b="1" dirty="0" err="1">
                <a:cs typeface="Times New Roman" panose="02020603050405020304" pitchFamily="18" charset="0"/>
              </a:rPr>
              <a:t>incrementa</a:t>
            </a:r>
            <a:r>
              <a:rPr lang="en-US" altLang="es-AR" b="1" dirty="0">
                <a:cs typeface="Times New Roman" panose="02020603050405020304" pitchFamily="18" charset="0"/>
              </a:rPr>
              <a:t> el fitness de </a:t>
            </a:r>
            <a:r>
              <a:rPr lang="en-US" altLang="es-AR" b="1" dirty="0" err="1">
                <a:cs typeface="Times New Roman" panose="02020603050405020304" pitchFamily="18" charset="0"/>
              </a:rPr>
              <a:t>su</a:t>
            </a:r>
            <a:r>
              <a:rPr lang="en-US" altLang="es-AR" b="1" dirty="0">
                <a:cs typeface="Times New Roman" panose="02020603050405020304" pitchFamily="18" charset="0"/>
              </a:rPr>
              <a:t> </a:t>
            </a:r>
            <a:r>
              <a:rPr lang="en-US" altLang="es-AR" b="1" dirty="0" err="1">
                <a:cs typeface="Times New Roman" panose="02020603050405020304" pitchFamily="18" charset="0"/>
              </a:rPr>
              <a:t>poseedor</a:t>
            </a:r>
            <a:r>
              <a:rPr lang="en-US" altLang="es-AR" b="1" dirty="0">
                <a:cs typeface="Times New Roman" panose="02020603050405020304" pitchFamily="18" charset="0"/>
              </a:rPr>
              <a:t>. </a:t>
            </a:r>
          </a:p>
          <a:p>
            <a:pPr eaLnBrk="1" hangingPunct="1"/>
            <a:endParaRPr lang="en-US" altLang="es-AR" sz="2400" b="1" dirty="0">
              <a:cs typeface="Times New Roman" panose="02020603050405020304" pitchFamily="18" charset="0"/>
            </a:endParaRPr>
          </a:p>
          <a:p>
            <a:pPr eaLnBrk="1" hangingPunct="1"/>
            <a:endParaRPr lang="en-US" altLang="es-AR"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2549</Words>
  <Application>Microsoft Office PowerPoint</Application>
  <PresentationFormat>Panorámica</PresentationFormat>
  <Paragraphs>225</Paragraphs>
  <Slides>60</Slides>
  <Notes>23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60</vt:i4>
      </vt:variant>
    </vt:vector>
  </HeadingPairs>
  <TitlesOfParts>
    <vt:vector size="67" baseType="lpstr">
      <vt:lpstr>Arial</vt:lpstr>
      <vt:lpstr>Calibri</vt:lpstr>
      <vt:lpstr>Tahoma</vt:lpstr>
      <vt:lpstr>Times New Roman</vt:lpstr>
      <vt:lpstr>Trebuchet MS</vt:lpstr>
      <vt:lpstr>Wingdings 3</vt:lpstr>
      <vt:lpstr>Faceta</vt:lpstr>
      <vt:lpstr>Adaptación y exaptación</vt:lpstr>
      <vt:lpstr>Adaptación</vt:lpstr>
      <vt:lpstr>Presentación de PowerPoint</vt:lpstr>
      <vt:lpstr>Presentación de PowerPoint</vt:lpstr>
      <vt:lpstr>Presentación de PowerPoint</vt:lpstr>
      <vt:lpstr>Presentación de PowerPoint</vt:lpstr>
      <vt:lpstr>Presentación de PowerPoint</vt:lpstr>
      <vt:lpstr>Presentación de PowerPoint</vt:lpstr>
      <vt:lpstr>Adaptación</vt:lpstr>
      <vt:lpstr>Presentación de PowerPoint</vt:lpstr>
      <vt:lpstr>Identificando Caracteres Adaptativos</vt:lpstr>
      <vt:lpstr>Como se determina si un carácter es una adaptación?</vt:lpstr>
      <vt:lpstr>Ejemplo de experimento Moscas Zonosemata y arañas saltadoras</vt:lpstr>
      <vt:lpstr>Presentación de PowerPoint</vt:lpstr>
      <vt:lpstr>Presentación de PowerPoint</vt:lpstr>
      <vt:lpstr>Experimental example Zonosemata flies</vt:lpstr>
      <vt:lpstr>Presentación de PowerPoint</vt:lpstr>
      <vt:lpstr>Presentación de PowerPoint</vt:lpstr>
      <vt:lpstr>Presentación de PowerPoint</vt:lpstr>
      <vt:lpstr>Presentación de PowerPoint</vt:lpstr>
      <vt:lpstr>Presentación de PowerPoint</vt:lpstr>
      <vt:lpstr>Presentación de PowerPoint</vt:lpstr>
      <vt:lpstr>Estudios Observacionales</vt:lpstr>
      <vt:lpstr>Presentación de PowerPoint</vt:lpstr>
      <vt:lpstr>Demostrar que las serpientes están eligiendo una temperatura particular más a menudo de lo que ocurriría con movimientos aleatorios</vt:lpstr>
      <vt:lpstr>Se encontró que de las 3 opciones, todas podrían usarse para mantener efectivamente las temperaturas diurnas deseadas, pero solo las rocas podrían proporcionar suficiente calor durante la noche.</vt:lpstr>
      <vt:lpstr>Ahora tenemos que mostrar que estar bajo rocas medianas no es un comportamiento aleatorio</vt:lpstr>
      <vt:lpstr>Presentación de PowerPoint</vt:lpstr>
      <vt:lpstr>Presentación de PowerPoint</vt:lpstr>
      <vt:lpstr>Estudios Comparativos</vt:lpstr>
      <vt:lpstr>Ejemplo en murciélagos</vt:lpstr>
      <vt:lpstr>Presentación de PowerPoint</vt:lpstr>
      <vt:lpstr>Los estudios iniciales mostraron una correlación entre el tamaño del grupo social y el tamaño de los testículos.</vt:lpstr>
      <vt:lpstr>Presentación de PowerPoint</vt:lpstr>
      <vt:lpstr>El cuello de la Jirafa</vt:lpstr>
      <vt:lpstr>Lo extraño de las Jirafas</vt:lpstr>
      <vt:lpstr>El cuello reconsiderado</vt:lpstr>
      <vt:lpstr>Presentación de PowerPoint</vt:lpstr>
      <vt:lpstr>Si el cuello de jirafa en realidad fue seleccionado como medio para derrotar a otros machos en una batalla sobre las hembras, el cuello está cooptado para su uso en la alimentación más alta en los árboles de lo que otros organismos pueden.  </vt:lpstr>
      <vt:lpstr>Presentación de PowerPoint</vt:lpstr>
      <vt:lpstr>Exaptación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Adaptación y exaptación</dc:title>
  <dc:creator>JUAN MANUEL BAJO</dc:creator>
  <cp:lastModifiedBy>JUAN MANUEL BAJO</cp:lastModifiedBy>
  <cp:revision>4</cp:revision>
  <dcterms:created xsi:type="dcterms:W3CDTF">2020-10-02T15:04:37Z</dcterms:created>
  <dcterms:modified xsi:type="dcterms:W3CDTF">2020-10-02T15:32:25Z</dcterms:modified>
</cp:coreProperties>
</file>