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307" r:id="rId2"/>
    <p:sldId id="301" r:id="rId3"/>
    <p:sldId id="302" r:id="rId4"/>
    <p:sldId id="303" r:id="rId5"/>
    <p:sldId id="304" r:id="rId6"/>
    <p:sldId id="305" r:id="rId7"/>
    <p:sldId id="306" r:id="rId8"/>
    <p:sldId id="288" r:id="rId9"/>
    <p:sldId id="291" r:id="rId10"/>
    <p:sldId id="294" r:id="rId11"/>
    <p:sldId id="293" r:id="rId12"/>
    <p:sldId id="295" r:id="rId13"/>
    <p:sldId id="296" r:id="rId14"/>
    <p:sldId id="297" r:id="rId15"/>
    <p:sldId id="298" r:id="rId16"/>
    <p:sldId id="299" r:id="rId17"/>
    <p:sldId id="300" r:id="rId18"/>
    <p:sldId id="279" r:id="rId19"/>
    <p:sldId id="280" r:id="rId20"/>
    <p:sldId id="281" r:id="rId21"/>
    <p:sldId id="282" r:id="rId22"/>
    <p:sldId id="283" r:id="rId23"/>
    <p:sldId id="284" r:id="rId24"/>
    <p:sldId id="285" r:id="rId25"/>
    <p:sldId id="286" r:id="rId26"/>
    <p:sldId id="287" r:id="rId27"/>
    <p:sldId id="257" r:id="rId28"/>
    <p:sldId id="258" r:id="rId29"/>
    <p:sldId id="259" r:id="rId30"/>
    <p:sldId id="260" r:id="rId31"/>
    <p:sldId id="261" r:id="rId32"/>
    <p:sldId id="262" r:id="rId33"/>
    <p:sldId id="270" r:id="rId34"/>
    <p:sldId id="263" r:id="rId35"/>
    <p:sldId id="271" r:id="rId36"/>
    <p:sldId id="273" r:id="rId37"/>
    <p:sldId id="265" r:id="rId38"/>
    <p:sldId id="266" r:id="rId39"/>
    <p:sldId id="267" r:id="rId40"/>
    <p:sldId id="268" r:id="rId41"/>
    <p:sldId id="274" r:id="rId42"/>
    <p:sldId id="275" r:id="rId43"/>
    <p:sldId id="276" r:id="rId44"/>
    <p:sldId id="278" r:id="rId4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E3121-5066-41FD-ADF6-C4C4637DE286}" type="doc">
      <dgm:prSet loTypeId="urn:microsoft.com/office/officeart/2005/8/layout/pyramid1" loCatId="pyramid" qsTypeId="urn:microsoft.com/office/officeart/2005/8/quickstyle/simple3" qsCatId="simple" csTypeId="urn:microsoft.com/office/officeart/2005/8/colors/accent1_2" csCatId="accent1" phldr="1"/>
      <dgm:spPr/>
    </dgm:pt>
    <dgm:pt modelId="{6BF74900-ED1A-403A-B67C-13B46AE7D62E}">
      <dgm:prSet phldrT="[Texto]" custT="1"/>
      <dgm:spPr/>
      <dgm:t>
        <a:bodyPr/>
        <a:lstStyle/>
        <a:p>
          <a:r>
            <a:rPr lang="es-AR" sz="2400" b="0" i="0" u="none" strike="noStrike" kern="1200" baseline="0" dirty="0">
              <a:solidFill>
                <a:srgbClr val="283038"/>
              </a:solidFill>
              <a:latin typeface="Century Gothic" panose="020B0502020202020204" pitchFamily="34" charset="0"/>
              <a:ea typeface="+mn-ea"/>
              <a:cs typeface="+mn-cs"/>
            </a:rPr>
            <a:t>Ley de Higiene y Seguridad</a:t>
          </a:r>
          <a:endParaRPr lang="en-US" sz="2400" b="0" i="0" u="none" strike="noStrike" kern="1200" baseline="0" dirty="0">
            <a:solidFill>
              <a:srgbClr val="283038"/>
            </a:solidFill>
            <a:latin typeface="Century Gothic" panose="020B0502020202020204" pitchFamily="34" charset="0"/>
            <a:ea typeface="+mn-ea"/>
            <a:cs typeface="+mn-cs"/>
          </a:endParaRPr>
        </a:p>
        <a:p>
          <a:r>
            <a:rPr lang="en-US" sz="2400" b="0" i="0" u="none" strike="noStrike" kern="1200" baseline="0" dirty="0">
              <a:solidFill>
                <a:srgbClr val="283038"/>
              </a:solidFill>
              <a:latin typeface="Century Gothic" panose="020B0502020202020204" pitchFamily="34" charset="0"/>
              <a:ea typeface="+mn-ea"/>
              <a:cs typeface="+mn-cs"/>
            </a:rPr>
            <a:t>N° 29.587</a:t>
          </a:r>
        </a:p>
      </dgm:t>
    </dgm:pt>
    <dgm:pt modelId="{B90650AF-D8CC-436D-BF86-E0E2AAF5E2AA}" type="parTrans" cxnId="{18D615C8-4585-4442-A203-83D4433911A0}">
      <dgm:prSet/>
      <dgm:spPr/>
      <dgm:t>
        <a:bodyPr/>
        <a:lstStyle/>
        <a:p>
          <a:endParaRPr lang="en-US"/>
        </a:p>
      </dgm:t>
    </dgm:pt>
    <dgm:pt modelId="{8E1E3868-F26C-477E-8974-A3C3657FB4C3}" type="sibTrans" cxnId="{18D615C8-4585-4442-A203-83D4433911A0}">
      <dgm:prSet/>
      <dgm:spPr/>
      <dgm:t>
        <a:bodyPr/>
        <a:lstStyle/>
        <a:p>
          <a:endParaRPr lang="en-US"/>
        </a:p>
      </dgm:t>
    </dgm:pt>
    <dgm:pt modelId="{7D0F5F88-2A04-49CE-B88F-496DAEDC6140}">
      <dgm:prSet phldrT="[Texto]" custT="1"/>
      <dgm:spPr/>
      <dgm:t>
        <a:bodyPr/>
        <a:lstStyle/>
        <a:p>
          <a:r>
            <a:rPr lang="es-AR" sz="2400" b="0" i="0" u="none" strike="noStrike" kern="1200" baseline="0" dirty="0">
              <a:solidFill>
                <a:srgbClr val="283038"/>
              </a:solidFill>
              <a:latin typeface="Century Gothic" panose="020B0502020202020204" pitchFamily="34" charset="0"/>
              <a:ea typeface="+mn-ea"/>
              <a:cs typeface="+mn-cs"/>
            </a:rPr>
            <a:t>Ley Nacional de armas y explosivos N°20.429</a:t>
          </a:r>
          <a:endParaRPr lang="en-US" sz="2400" b="0" i="0" u="none" strike="noStrike" kern="1200" baseline="0" dirty="0">
            <a:solidFill>
              <a:srgbClr val="283038"/>
            </a:solidFill>
            <a:latin typeface="Century Gothic" panose="020B0502020202020204" pitchFamily="34" charset="0"/>
            <a:ea typeface="+mn-ea"/>
            <a:cs typeface="+mn-cs"/>
          </a:endParaRPr>
        </a:p>
      </dgm:t>
    </dgm:pt>
    <dgm:pt modelId="{C2033DD9-CC6F-4B46-BAE6-C1D6C588A8FD}" type="parTrans" cxnId="{7AD2C3E4-B0AA-4332-AF57-8D34C04A682D}">
      <dgm:prSet/>
      <dgm:spPr/>
      <dgm:t>
        <a:bodyPr/>
        <a:lstStyle/>
        <a:p>
          <a:endParaRPr lang="en-US"/>
        </a:p>
      </dgm:t>
    </dgm:pt>
    <dgm:pt modelId="{CCAA9401-B38C-42AE-8148-31C55943395C}" type="sibTrans" cxnId="{7AD2C3E4-B0AA-4332-AF57-8D34C04A682D}">
      <dgm:prSet/>
      <dgm:spPr/>
      <dgm:t>
        <a:bodyPr/>
        <a:lstStyle/>
        <a:p>
          <a:endParaRPr lang="en-US"/>
        </a:p>
      </dgm:t>
    </dgm:pt>
    <dgm:pt modelId="{8EBD80EC-E98E-49F7-8D86-80F84C790350}">
      <dgm:prSet phldrT="[Texto]" custT="1"/>
      <dgm:spPr/>
      <dgm:t>
        <a:bodyPr/>
        <a:lstStyle/>
        <a:p>
          <a:r>
            <a:rPr lang="es-AR" sz="2400" b="0" i="0" u="none" strike="noStrike" kern="1200" baseline="0" dirty="0">
              <a:solidFill>
                <a:srgbClr val="283038"/>
              </a:solidFill>
              <a:latin typeface="Century Gothic" panose="020B0502020202020204" pitchFamily="34" charset="0"/>
              <a:ea typeface="+mn-ea"/>
              <a:cs typeface="+mn-cs"/>
            </a:rPr>
            <a:t>Decreto N°302/83</a:t>
          </a:r>
          <a:endParaRPr lang="en-US" sz="2400" b="0" i="0" u="none" strike="noStrike" kern="1200" baseline="0" dirty="0">
            <a:solidFill>
              <a:srgbClr val="283038"/>
            </a:solidFill>
            <a:latin typeface="Century Gothic" panose="020B0502020202020204" pitchFamily="34" charset="0"/>
            <a:ea typeface="+mn-ea"/>
            <a:cs typeface="+mn-cs"/>
          </a:endParaRPr>
        </a:p>
      </dgm:t>
    </dgm:pt>
    <dgm:pt modelId="{807233E1-D4BA-49DB-8EC2-88BC270CAD31}" type="parTrans" cxnId="{7D701831-5B11-4C0D-8474-ED320F84AF5C}">
      <dgm:prSet/>
      <dgm:spPr/>
      <dgm:t>
        <a:bodyPr/>
        <a:lstStyle/>
        <a:p>
          <a:endParaRPr lang="en-US"/>
        </a:p>
      </dgm:t>
    </dgm:pt>
    <dgm:pt modelId="{6178B897-FE7B-465C-9965-48D91330232E}" type="sibTrans" cxnId="{7D701831-5B11-4C0D-8474-ED320F84AF5C}">
      <dgm:prSet/>
      <dgm:spPr/>
      <dgm:t>
        <a:bodyPr/>
        <a:lstStyle/>
        <a:p>
          <a:endParaRPr lang="en-US"/>
        </a:p>
      </dgm:t>
    </dgm:pt>
    <dgm:pt modelId="{5E62D182-78E7-431A-897B-69076F451B44}" type="pres">
      <dgm:prSet presAssocID="{455E3121-5066-41FD-ADF6-C4C4637DE286}" presName="Name0" presStyleCnt="0">
        <dgm:presLayoutVars>
          <dgm:dir/>
          <dgm:animLvl val="lvl"/>
          <dgm:resizeHandles val="exact"/>
        </dgm:presLayoutVars>
      </dgm:prSet>
      <dgm:spPr/>
    </dgm:pt>
    <dgm:pt modelId="{BB702734-A4B9-4217-93FF-F51F672ECD70}" type="pres">
      <dgm:prSet presAssocID="{6BF74900-ED1A-403A-B67C-13B46AE7D62E}" presName="Name8" presStyleCnt="0"/>
      <dgm:spPr/>
    </dgm:pt>
    <dgm:pt modelId="{46F2BE9C-D9A3-467C-99BC-14BD7D3D45A4}" type="pres">
      <dgm:prSet presAssocID="{6BF74900-ED1A-403A-B67C-13B46AE7D62E}" presName="level" presStyleLbl="node1" presStyleIdx="0" presStyleCnt="3">
        <dgm:presLayoutVars>
          <dgm:chMax val="1"/>
          <dgm:bulletEnabled val="1"/>
        </dgm:presLayoutVars>
      </dgm:prSet>
      <dgm:spPr/>
    </dgm:pt>
    <dgm:pt modelId="{8EF0A6CA-78C9-4F83-B8C1-D8FC765FEC99}" type="pres">
      <dgm:prSet presAssocID="{6BF74900-ED1A-403A-B67C-13B46AE7D62E}" presName="levelTx" presStyleLbl="revTx" presStyleIdx="0" presStyleCnt="0">
        <dgm:presLayoutVars>
          <dgm:chMax val="1"/>
          <dgm:bulletEnabled val="1"/>
        </dgm:presLayoutVars>
      </dgm:prSet>
      <dgm:spPr/>
    </dgm:pt>
    <dgm:pt modelId="{59AC21FE-34B9-48AB-AE8A-E705DD20FF35}" type="pres">
      <dgm:prSet presAssocID="{7D0F5F88-2A04-49CE-B88F-496DAEDC6140}" presName="Name8" presStyleCnt="0"/>
      <dgm:spPr/>
    </dgm:pt>
    <dgm:pt modelId="{FB71224D-E083-4275-B27B-CA4EA0C91387}" type="pres">
      <dgm:prSet presAssocID="{7D0F5F88-2A04-49CE-B88F-496DAEDC6140}" presName="level" presStyleLbl="node1" presStyleIdx="1" presStyleCnt="3">
        <dgm:presLayoutVars>
          <dgm:chMax val="1"/>
          <dgm:bulletEnabled val="1"/>
        </dgm:presLayoutVars>
      </dgm:prSet>
      <dgm:spPr/>
    </dgm:pt>
    <dgm:pt modelId="{64988C8D-F620-42A2-B7E7-150F8624683D}" type="pres">
      <dgm:prSet presAssocID="{7D0F5F88-2A04-49CE-B88F-496DAEDC6140}" presName="levelTx" presStyleLbl="revTx" presStyleIdx="0" presStyleCnt="0">
        <dgm:presLayoutVars>
          <dgm:chMax val="1"/>
          <dgm:bulletEnabled val="1"/>
        </dgm:presLayoutVars>
      </dgm:prSet>
      <dgm:spPr/>
    </dgm:pt>
    <dgm:pt modelId="{FABC7B0C-6B34-4454-B80D-251E383DB710}" type="pres">
      <dgm:prSet presAssocID="{8EBD80EC-E98E-49F7-8D86-80F84C790350}" presName="Name8" presStyleCnt="0"/>
      <dgm:spPr/>
    </dgm:pt>
    <dgm:pt modelId="{787E8F35-B9F2-427D-B913-7828122783D6}" type="pres">
      <dgm:prSet presAssocID="{8EBD80EC-E98E-49F7-8D86-80F84C790350}" presName="level" presStyleLbl="node1" presStyleIdx="2" presStyleCnt="3">
        <dgm:presLayoutVars>
          <dgm:chMax val="1"/>
          <dgm:bulletEnabled val="1"/>
        </dgm:presLayoutVars>
      </dgm:prSet>
      <dgm:spPr/>
    </dgm:pt>
    <dgm:pt modelId="{47B35AE9-6D36-47D7-AD62-2FDCE785504F}" type="pres">
      <dgm:prSet presAssocID="{8EBD80EC-E98E-49F7-8D86-80F84C790350}" presName="levelTx" presStyleLbl="revTx" presStyleIdx="0" presStyleCnt="0">
        <dgm:presLayoutVars>
          <dgm:chMax val="1"/>
          <dgm:bulletEnabled val="1"/>
        </dgm:presLayoutVars>
      </dgm:prSet>
      <dgm:spPr/>
    </dgm:pt>
  </dgm:ptLst>
  <dgm:cxnLst>
    <dgm:cxn modelId="{C9214711-C35B-48DF-92DC-7DC6D208880E}" type="presOf" srcId="{6BF74900-ED1A-403A-B67C-13B46AE7D62E}" destId="{46F2BE9C-D9A3-467C-99BC-14BD7D3D45A4}" srcOrd="0" destOrd="0" presId="urn:microsoft.com/office/officeart/2005/8/layout/pyramid1"/>
    <dgm:cxn modelId="{7D701831-5B11-4C0D-8474-ED320F84AF5C}" srcId="{455E3121-5066-41FD-ADF6-C4C4637DE286}" destId="{8EBD80EC-E98E-49F7-8D86-80F84C790350}" srcOrd="2" destOrd="0" parTransId="{807233E1-D4BA-49DB-8EC2-88BC270CAD31}" sibTransId="{6178B897-FE7B-465C-9965-48D91330232E}"/>
    <dgm:cxn modelId="{3180BD34-98B9-4B50-85FC-E8C955D93E55}" type="presOf" srcId="{6BF74900-ED1A-403A-B67C-13B46AE7D62E}" destId="{8EF0A6CA-78C9-4F83-B8C1-D8FC765FEC99}" srcOrd="1" destOrd="0" presId="urn:microsoft.com/office/officeart/2005/8/layout/pyramid1"/>
    <dgm:cxn modelId="{85F37D44-288A-47A6-941D-D6AB032961EA}" type="presOf" srcId="{455E3121-5066-41FD-ADF6-C4C4637DE286}" destId="{5E62D182-78E7-431A-897B-69076F451B44}" srcOrd="0" destOrd="0" presId="urn:microsoft.com/office/officeart/2005/8/layout/pyramid1"/>
    <dgm:cxn modelId="{AD22034D-D680-4B76-84BC-E448AAF3B744}" type="presOf" srcId="{8EBD80EC-E98E-49F7-8D86-80F84C790350}" destId="{787E8F35-B9F2-427D-B913-7828122783D6}" srcOrd="0" destOrd="0" presId="urn:microsoft.com/office/officeart/2005/8/layout/pyramid1"/>
    <dgm:cxn modelId="{149D918B-2F1E-459F-917B-83F460BF0FFF}" type="presOf" srcId="{7D0F5F88-2A04-49CE-B88F-496DAEDC6140}" destId="{FB71224D-E083-4275-B27B-CA4EA0C91387}" srcOrd="0" destOrd="0" presId="urn:microsoft.com/office/officeart/2005/8/layout/pyramid1"/>
    <dgm:cxn modelId="{AA3C7FB7-ADAA-4897-BC5C-29F5C1BA9E9E}" type="presOf" srcId="{8EBD80EC-E98E-49F7-8D86-80F84C790350}" destId="{47B35AE9-6D36-47D7-AD62-2FDCE785504F}" srcOrd="1" destOrd="0" presId="urn:microsoft.com/office/officeart/2005/8/layout/pyramid1"/>
    <dgm:cxn modelId="{18D615C8-4585-4442-A203-83D4433911A0}" srcId="{455E3121-5066-41FD-ADF6-C4C4637DE286}" destId="{6BF74900-ED1A-403A-B67C-13B46AE7D62E}" srcOrd="0" destOrd="0" parTransId="{B90650AF-D8CC-436D-BF86-E0E2AAF5E2AA}" sibTransId="{8E1E3868-F26C-477E-8974-A3C3657FB4C3}"/>
    <dgm:cxn modelId="{D10330E2-6A58-4E49-80E4-BAEAFAD7ADE6}" type="presOf" srcId="{7D0F5F88-2A04-49CE-B88F-496DAEDC6140}" destId="{64988C8D-F620-42A2-B7E7-150F8624683D}" srcOrd="1" destOrd="0" presId="urn:microsoft.com/office/officeart/2005/8/layout/pyramid1"/>
    <dgm:cxn modelId="{7AD2C3E4-B0AA-4332-AF57-8D34C04A682D}" srcId="{455E3121-5066-41FD-ADF6-C4C4637DE286}" destId="{7D0F5F88-2A04-49CE-B88F-496DAEDC6140}" srcOrd="1" destOrd="0" parTransId="{C2033DD9-CC6F-4B46-BAE6-C1D6C588A8FD}" sibTransId="{CCAA9401-B38C-42AE-8148-31C55943395C}"/>
    <dgm:cxn modelId="{82786735-8659-4DA3-B580-E3D1887C960D}" type="presParOf" srcId="{5E62D182-78E7-431A-897B-69076F451B44}" destId="{BB702734-A4B9-4217-93FF-F51F672ECD70}" srcOrd="0" destOrd="0" presId="urn:microsoft.com/office/officeart/2005/8/layout/pyramid1"/>
    <dgm:cxn modelId="{F8A70B52-6483-4653-95F8-88E6B2BE942C}" type="presParOf" srcId="{BB702734-A4B9-4217-93FF-F51F672ECD70}" destId="{46F2BE9C-D9A3-467C-99BC-14BD7D3D45A4}" srcOrd="0" destOrd="0" presId="urn:microsoft.com/office/officeart/2005/8/layout/pyramid1"/>
    <dgm:cxn modelId="{6D2889DC-E851-4493-A17B-6D23025F3733}" type="presParOf" srcId="{BB702734-A4B9-4217-93FF-F51F672ECD70}" destId="{8EF0A6CA-78C9-4F83-B8C1-D8FC765FEC99}" srcOrd="1" destOrd="0" presId="urn:microsoft.com/office/officeart/2005/8/layout/pyramid1"/>
    <dgm:cxn modelId="{4E9667FA-89BA-4FF9-A5FE-C06D65E800D2}" type="presParOf" srcId="{5E62D182-78E7-431A-897B-69076F451B44}" destId="{59AC21FE-34B9-48AB-AE8A-E705DD20FF35}" srcOrd="1" destOrd="0" presId="urn:microsoft.com/office/officeart/2005/8/layout/pyramid1"/>
    <dgm:cxn modelId="{DC1810E1-FCD1-4C5C-8170-3217DD62D3C6}" type="presParOf" srcId="{59AC21FE-34B9-48AB-AE8A-E705DD20FF35}" destId="{FB71224D-E083-4275-B27B-CA4EA0C91387}" srcOrd="0" destOrd="0" presId="urn:microsoft.com/office/officeart/2005/8/layout/pyramid1"/>
    <dgm:cxn modelId="{4A34E9CE-92CC-4778-AC9A-843080CDE675}" type="presParOf" srcId="{59AC21FE-34B9-48AB-AE8A-E705DD20FF35}" destId="{64988C8D-F620-42A2-B7E7-150F8624683D}" srcOrd="1" destOrd="0" presId="urn:microsoft.com/office/officeart/2005/8/layout/pyramid1"/>
    <dgm:cxn modelId="{AF3873E2-7899-4C5A-B184-46D18E1EB2CF}" type="presParOf" srcId="{5E62D182-78E7-431A-897B-69076F451B44}" destId="{FABC7B0C-6B34-4454-B80D-251E383DB710}" srcOrd="2" destOrd="0" presId="urn:microsoft.com/office/officeart/2005/8/layout/pyramid1"/>
    <dgm:cxn modelId="{13313E9F-CE9E-4151-9493-A713756BA8BE}" type="presParOf" srcId="{FABC7B0C-6B34-4454-B80D-251E383DB710}" destId="{787E8F35-B9F2-427D-B913-7828122783D6}" srcOrd="0" destOrd="0" presId="urn:microsoft.com/office/officeart/2005/8/layout/pyramid1"/>
    <dgm:cxn modelId="{8DE8BCA6-D884-4EE6-A13E-45C8BB970B5E}" type="presParOf" srcId="{FABC7B0C-6B34-4454-B80D-251E383DB710}" destId="{47B35AE9-6D36-47D7-AD62-2FDCE785504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2BE9C-D9A3-467C-99BC-14BD7D3D45A4}">
      <dsp:nvSpPr>
        <dsp:cNvPr id="0" name=""/>
        <dsp:cNvSpPr/>
      </dsp:nvSpPr>
      <dsp:spPr>
        <a:xfrm>
          <a:off x="2865437" y="0"/>
          <a:ext cx="2865437" cy="1293812"/>
        </a:xfrm>
        <a:prstGeom prst="trapezoid">
          <a:avLst>
            <a:gd name="adj" fmla="val 110736"/>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0" i="0" u="none" strike="noStrike" kern="1200" baseline="0" dirty="0">
              <a:solidFill>
                <a:srgbClr val="283038"/>
              </a:solidFill>
              <a:latin typeface="Century Gothic" panose="020B0502020202020204" pitchFamily="34" charset="0"/>
              <a:ea typeface="+mn-ea"/>
              <a:cs typeface="+mn-cs"/>
            </a:rPr>
            <a:t>Ley de Higiene y Seguridad</a:t>
          </a:r>
          <a:endParaRPr lang="en-US" sz="2400" b="0" i="0" u="none" strike="noStrike" kern="1200" baseline="0" dirty="0">
            <a:solidFill>
              <a:srgbClr val="283038"/>
            </a:solidFill>
            <a:latin typeface="Century Gothic" panose="020B0502020202020204" pitchFamily="34" charset="0"/>
            <a:ea typeface="+mn-ea"/>
            <a:cs typeface="+mn-cs"/>
          </a:endParaRPr>
        </a:p>
        <a:p>
          <a:pPr marL="0" lvl="0" indent="0" algn="ctr" defTabSz="1066800">
            <a:lnSpc>
              <a:spcPct val="90000"/>
            </a:lnSpc>
            <a:spcBef>
              <a:spcPct val="0"/>
            </a:spcBef>
            <a:spcAft>
              <a:spcPct val="35000"/>
            </a:spcAft>
            <a:buNone/>
          </a:pPr>
          <a:r>
            <a:rPr lang="en-US" sz="2400" b="0" i="0" u="none" strike="noStrike" kern="1200" baseline="0" dirty="0">
              <a:solidFill>
                <a:srgbClr val="283038"/>
              </a:solidFill>
              <a:latin typeface="Century Gothic" panose="020B0502020202020204" pitchFamily="34" charset="0"/>
              <a:ea typeface="+mn-ea"/>
              <a:cs typeface="+mn-cs"/>
            </a:rPr>
            <a:t>N° 29.587</a:t>
          </a:r>
        </a:p>
      </dsp:txBody>
      <dsp:txXfrm>
        <a:off x="2865437" y="0"/>
        <a:ext cx="2865437" cy="1293812"/>
      </dsp:txXfrm>
    </dsp:sp>
    <dsp:sp modelId="{FB71224D-E083-4275-B27B-CA4EA0C91387}">
      <dsp:nvSpPr>
        <dsp:cNvPr id="0" name=""/>
        <dsp:cNvSpPr/>
      </dsp:nvSpPr>
      <dsp:spPr>
        <a:xfrm>
          <a:off x="1432718" y="1293812"/>
          <a:ext cx="5730874" cy="1293812"/>
        </a:xfrm>
        <a:prstGeom prst="trapezoid">
          <a:avLst>
            <a:gd name="adj" fmla="val 110736"/>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0" i="0" u="none" strike="noStrike" kern="1200" baseline="0" dirty="0">
              <a:solidFill>
                <a:srgbClr val="283038"/>
              </a:solidFill>
              <a:latin typeface="Century Gothic" panose="020B0502020202020204" pitchFamily="34" charset="0"/>
              <a:ea typeface="+mn-ea"/>
              <a:cs typeface="+mn-cs"/>
            </a:rPr>
            <a:t>Ley Nacional de armas y explosivos N°20.429</a:t>
          </a:r>
          <a:endParaRPr lang="en-US" sz="2400" b="0" i="0" u="none" strike="noStrike" kern="1200" baseline="0" dirty="0">
            <a:solidFill>
              <a:srgbClr val="283038"/>
            </a:solidFill>
            <a:latin typeface="Century Gothic" panose="020B0502020202020204" pitchFamily="34" charset="0"/>
            <a:ea typeface="+mn-ea"/>
            <a:cs typeface="+mn-cs"/>
          </a:endParaRPr>
        </a:p>
      </dsp:txBody>
      <dsp:txXfrm>
        <a:off x="2435621" y="1293812"/>
        <a:ext cx="3725068" cy="1293812"/>
      </dsp:txXfrm>
    </dsp:sp>
    <dsp:sp modelId="{787E8F35-B9F2-427D-B913-7828122783D6}">
      <dsp:nvSpPr>
        <dsp:cNvPr id="0" name=""/>
        <dsp:cNvSpPr/>
      </dsp:nvSpPr>
      <dsp:spPr>
        <a:xfrm>
          <a:off x="0" y="2587624"/>
          <a:ext cx="8596312" cy="1293812"/>
        </a:xfrm>
        <a:prstGeom prst="trapezoid">
          <a:avLst>
            <a:gd name="adj" fmla="val 110736"/>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0" i="0" u="none" strike="noStrike" kern="1200" baseline="0" dirty="0">
              <a:solidFill>
                <a:srgbClr val="283038"/>
              </a:solidFill>
              <a:latin typeface="Century Gothic" panose="020B0502020202020204" pitchFamily="34" charset="0"/>
              <a:ea typeface="+mn-ea"/>
              <a:cs typeface="+mn-cs"/>
            </a:rPr>
            <a:t>Decreto N°302/83</a:t>
          </a:r>
          <a:endParaRPr lang="en-US" sz="2400" b="0" i="0" u="none" strike="noStrike" kern="1200" baseline="0" dirty="0">
            <a:solidFill>
              <a:srgbClr val="283038"/>
            </a:solidFill>
            <a:latin typeface="Century Gothic" panose="020B0502020202020204" pitchFamily="34" charset="0"/>
            <a:ea typeface="+mn-ea"/>
            <a:cs typeface="+mn-cs"/>
          </a:endParaRPr>
        </a:p>
      </dsp:txBody>
      <dsp:txXfrm>
        <a:off x="1504354" y="2587624"/>
        <a:ext cx="5587602" cy="12938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AA2A70-0387-4EC2-BA2D-7FA0F8A652B2}" type="datetimeFigureOut">
              <a:rPr lang="es-AR" smtClean="0"/>
              <a:t>1/10/2020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290318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7AA2A70-0387-4EC2-BA2D-7FA0F8A652B2}" type="datetimeFigureOut">
              <a:rPr lang="es-AR" smtClean="0"/>
              <a:t>1/10/2020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178315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7AA2A70-0387-4EC2-BA2D-7FA0F8A652B2}" type="datetimeFigureOut">
              <a:rPr lang="es-AR" smtClean="0"/>
              <a:t>1/10/2020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9B4C24-5682-48B3-AEFB-2A09C002E6D6}" type="slidenum">
              <a:rPr lang="es-AR" smtClean="0"/>
              <a:t>‹Nº›</a:t>
            </a:fld>
            <a:endParaRPr lang="es-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1757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7AA2A70-0387-4EC2-BA2D-7FA0F8A652B2}" type="datetimeFigureOut">
              <a:rPr lang="es-AR" smtClean="0"/>
              <a:t>1/10/2020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1766612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7AA2A70-0387-4EC2-BA2D-7FA0F8A652B2}" type="datetimeFigureOut">
              <a:rPr lang="es-AR" smtClean="0"/>
              <a:t>1/10/2020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9B4C24-5682-48B3-AEFB-2A09C002E6D6}" type="slidenum">
              <a:rPr lang="es-AR" smtClean="0"/>
              <a:t>‹Nº›</a:t>
            </a:fld>
            <a:endParaRPr lang="es-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7367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7AA2A70-0387-4EC2-BA2D-7FA0F8A652B2}" type="datetimeFigureOut">
              <a:rPr lang="es-AR" smtClean="0"/>
              <a:t>1/10/2020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1861942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AA2A70-0387-4EC2-BA2D-7FA0F8A652B2}" type="datetimeFigureOut">
              <a:rPr lang="es-AR" smtClean="0"/>
              <a:t>1/10/2020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2331553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AA2A70-0387-4EC2-BA2D-7FA0F8A652B2}" type="datetimeFigureOut">
              <a:rPr lang="es-AR" smtClean="0"/>
              <a:t>1/10/2020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263285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AA2A70-0387-4EC2-BA2D-7FA0F8A652B2}" type="datetimeFigureOut">
              <a:rPr lang="es-AR" smtClean="0"/>
              <a:t>1/10/2020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31674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7AA2A70-0387-4EC2-BA2D-7FA0F8A652B2}" type="datetimeFigureOut">
              <a:rPr lang="es-AR" smtClean="0"/>
              <a:t>1/10/2020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113841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7AA2A70-0387-4EC2-BA2D-7FA0F8A652B2}" type="datetimeFigureOut">
              <a:rPr lang="es-AR" smtClean="0"/>
              <a:t>1/10/2020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194161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7AA2A70-0387-4EC2-BA2D-7FA0F8A652B2}" type="datetimeFigureOut">
              <a:rPr lang="es-AR" smtClean="0"/>
              <a:t>1/10/2020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182900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7AA2A70-0387-4EC2-BA2D-7FA0F8A652B2}" type="datetimeFigureOut">
              <a:rPr lang="es-AR" smtClean="0"/>
              <a:t>1/10/2020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158481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A2A70-0387-4EC2-BA2D-7FA0F8A652B2}" type="datetimeFigureOut">
              <a:rPr lang="es-AR" smtClean="0"/>
              <a:t>1/10/2020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10397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7AA2A70-0387-4EC2-BA2D-7FA0F8A652B2}" type="datetimeFigureOut">
              <a:rPr lang="es-AR" smtClean="0"/>
              <a:t>1/10/2020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15362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7AA2A70-0387-4EC2-BA2D-7FA0F8A652B2}" type="datetimeFigureOut">
              <a:rPr lang="es-AR" smtClean="0"/>
              <a:t>1/10/2020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59B4C24-5682-48B3-AEFB-2A09C002E6D6}" type="slidenum">
              <a:rPr lang="es-AR" smtClean="0"/>
              <a:t>‹Nº›</a:t>
            </a:fld>
            <a:endParaRPr lang="es-AR"/>
          </a:p>
        </p:txBody>
      </p:sp>
    </p:spTree>
    <p:extLst>
      <p:ext uri="{BB962C8B-B14F-4D97-AF65-F5344CB8AC3E}">
        <p14:creationId xmlns:p14="http://schemas.microsoft.com/office/powerpoint/2010/main" val="424317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AA2A70-0387-4EC2-BA2D-7FA0F8A652B2}" type="datetimeFigureOut">
              <a:rPr lang="es-AR" smtClean="0"/>
              <a:t>1/10/2020</a:t>
            </a:fld>
            <a:endParaRPr lang="es-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59B4C24-5682-48B3-AEFB-2A09C002E6D6}" type="slidenum">
              <a:rPr lang="es-AR" smtClean="0"/>
              <a:t>‹Nº›</a:t>
            </a:fld>
            <a:endParaRPr lang="es-AR"/>
          </a:p>
        </p:txBody>
      </p:sp>
    </p:spTree>
    <p:extLst>
      <p:ext uri="{BB962C8B-B14F-4D97-AF65-F5344CB8AC3E}">
        <p14:creationId xmlns:p14="http://schemas.microsoft.com/office/powerpoint/2010/main" val="1085189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7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71978" y="2009103"/>
            <a:ext cx="4848897" cy="1754326"/>
          </a:xfrm>
          <a:prstGeom prst="rect">
            <a:avLst/>
          </a:prstGeom>
          <a:noFill/>
        </p:spPr>
        <p:txBody>
          <a:bodyPr wrap="square" rtlCol="0">
            <a:spAutoFit/>
          </a:bodyPr>
          <a:lstStyle/>
          <a:p>
            <a:pPr marL="285750" indent="-285750">
              <a:buFont typeface="Wingdings" panose="05000000000000000000" pitchFamily="2" charset="2"/>
              <a:buChar char="q"/>
            </a:pPr>
            <a:r>
              <a:rPr lang="es-AR" dirty="0"/>
              <a:t>Se prohíbe el transporte de:</a:t>
            </a:r>
          </a:p>
          <a:p>
            <a:pPr marL="285750" indent="-285750">
              <a:buFont typeface="Arial" panose="020B0604020202020204" pitchFamily="34" charset="0"/>
              <a:buChar char="•"/>
            </a:pPr>
            <a:r>
              <a:rPr lang="es-AR" dirty="0"/>
              <a:t>Explosivos no inscriptos, salvo muestras</a:t>
            </a:r>
          </a:p>
          <a:p>
            <a:pPr marL="285750" indent="-285750">
              <a:buFont typeface="Arial" panose="020B0604020202020204" pitchFamily="34" charset="0"/>
              <a:buChar char="•"/>
            </a:pPr>
            <a:r>
              <a:rPr lang="es-AR" dirty="0"/>
              <a:t>Explosivos que arden espontáneamente</a:t>
            </a:r>
          </a:p>
          <a:p>
            <a:pPr marL="285750" indent="-285750">
              <a:buFont typeface="Arial" panose="020B0604020202020204" pitchFamily="34" charset="0"/>
              <a:buChar char="•"/>
            </a:pPr>
            <a:r>
              <a:rPr lang="es-AR" dirty="0"/>
              <a:t>Explosivos que se degraden a los 75°C</a:t>
            </a:r>
          </a:p>
          <a:p>
            <a:pPr marL="285750" indent="-285750">
              <a:buFont typeface="Arial" panose="020B0604020202020204" pitchFamily="34" charset="0"/>
              <a:buChar char="•"/>
            </a:pPr>
            <a:r>
              <a:rPr lang="es-AR" dirty="0"/>
              <a:t>Explosivos que presentan un mal estado</a:t>
            </a:r>
          </a:p>
          <a:p>
            <a:pPr marL="285750" indent="-285750">
              <a:buFont typeface="Arial" panose="020B0604020202020204" pitchFamily="34" charset="0"/>
              <a:buChar char="•"/>
            </a:pPr>
            <a:endParaRPr lang="es-AR" dirty="0"/>
          </a:p>
        </p:txBody>
      </p:sp>
      <p:sp>
        <p:nvSpPr>
          <p:cNvPr id="7" name="CuadroTexto 6"/>
          <p:cNvSpPr txBox="1"/>
          <p:nvPr/>
        </p:nvSpPr>
        <p:spPr>
          <a:xfrm>
            <a:off x="1171978" y="1379129"/>
            <a:ext cx="3992451" cy="369332"/>
          </a:xfrm>
          <a:prstGeom prst="rect">
            <a:avLst/>
          </a:prstGeom>
          <a:noFill/>
        </p:spPr>
        <p:txBody>
          <a:bodyPr wrap="square" rtlCol="0">
            <a:spAutoFit/>
          </a:bodyPr>
          <a:lstStyle/>
          <a:p>
            <a:r>
              <a:rPr lang="es-AR" dirty="0"/>
              <a:t>Ley 20.429, Capitulo 5 - Art. 81 - 183</a:t>
            </a:r>
          </a:p>
        </p:txBody>
      </p:sp>
      <p:sp>
        <p:nvSpPr>
          <p:cNvPr id="2" name="CuadroTexto 1"/>
          <p:cNvSpPr txBox="1"/>
          <p:nvPr/>
        </p:nvSpPr>
        <p:spPr>
          <a:xfrm>
            <a:off x="1171978" y="3737670"/>
            <a:ext cx="8397025"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AR" dirty="0"/>
              <a:t>El transporte debe estar acompañado de factura o remito</a:t>
            </a:r>
          </a:p>
          <a:p>
            <a:pPr marL="285750" indent="-285750">
              <a:lnSpc>
                <a:spcPct val="150000"/>
              </a:lnSpc>
              <a:buFont typeface="Wingdings" panose="05000000000000000000" pitchFamily="2" charset="2"/>
              <a:buChar char="q"/>
            </a:pPr>
            <a:r>
              <a:rPr lang="es-AR" dirty="0"/>
              <a:t>Queda prohibido el transporte en vehículo de servicio publico</a:t>
            </a:r>
          </a:p>
          <a:p>
            <a:pPr marL="285750" indent="-285750">
              <a:lnSpc>
                <a:spcPct val="150000"/>
              </a:lnSpc>
              <a:buFont typeface="Wingdings" panose="05000000000000000000" pitchFamily="2" charset="2"/>
              <a:buChar char="q"/>
            </a:pPr>
            <a:r>
              <a:rPr lang="es-AR" dirty="0"/>
              <a:t>En un mismo vehículo solo se puedan transportar explosivos compatibles, explosivos y detonadores separados correctamente.</a:t>
            </a:r>
          </a:p>
          <a:p>
            <a:pPr marL="285750" indent="-285750">
              <a:lnSpc>
                <a:spcPct val="150000"/>
              </a:lnSpc>
              <a:buFont typeface="Wingdings" panose="05000000000000000000" pitchFamily="2" charset="2"/>
              <a:buChar char="q"/>
            </a:pPr>
            <a:r>
              <a:rPr lang="es-AR" dirty="0"/>
              <a:t>Se emplearan transportes cerrados en lo posible y aquellos que reduzcan las operaciones de carga y descarga</a:t>
            </a:r>
          </a:p>
        </p:txBody>
      </p:sp>
      <p:pic>
        <p:nvPicPr>
          <p:cNvPr id="1026" name="Picture 2" descr="ADR – Renovación Explosivos – Autoescuela Bayar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9" y="656822"/>
            <a:ext cx="4442183" cy="2932516"/>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7B8B7243-18D1-4AD8-A34D-19A7642D6878}"/>
              </a:ext>
            </a:extLst>
          </p:cNvPr>
          <p:cNvSpPr>
            <a:spLocks noGrp="1"/>
          </p:cNvSpPr>
          <p:nvPr>
            <p:ph type="title"/>
          </p:nvPr>
        </p:nvSpPr>
        <p:spPr>
          <a:xfrm>
            <a:off x="1171978" y="314099"/>
            <a:ext cx="3529149" cy="685445"/>
          </a:xfrm>
        </p:spPr>
        <p:txBody>
          <a:bodyPr>
            <a:noAutofit/>
          </a:bodyPr>
          <a:lstStyle/>
          <a:p>
            <a:r>
              <a:rPr lang="es-ES" sz="4000" b="1" dirty="0">
                <a:ln w="22225">
                  <a:solidFill>
                    <a:schemeClr val="accent2"/>
                  </a:solidFill>
                  <a:prstDash val="solid"/>
                </a:ln>
                <a:solidFill>
                  <a:schemeClr val="accent2">
                    <a:lumMod val="40000"/>
                    <a:lumOff val="60000"/>
                  </a:schemeClr>
                </a:solidFill>
                <a:cs typeface="Calibri" panose="020F0502020204030204" pitchFamily="34" charset="0"/>
              </a:rPr>
              <a:t>TRANSPORTE</a:t>
            </a:r>
            <a:br>
              <a:rPr lang="es-ES" b="1" dirty="0"/>
            </a:br>
            <a:endParaRPr lang="es-AR" dirty="0"/>
          </a:p>
        </p:txBody>
      </p:sp>
    </p:spTree>
    <p:extLst>
      <p:ext uri="{BB962C8B-B14F-4D97-AF65-F5344CB8AC3E}">
        <p14:creationId xmlns:p14="http://schemas.microsoft.com/office/powerpoint/2010/main" val="174013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30309" y="1017431"/>
            <a:ext cx="3451537" cy="461665"/>
          </a:xfrm>
          <a:prstGeom prst="rect">
            <a:avLst/>
          </a:prstGeom>
          <a:noFill/>
        </p:spPr>
        <p:txBody>
          <a:bodyPr wrap="square" rtlCol="0">
            <a:spAutoFit/>
          </a:bodyPr>
          <a:lstStyle/>
          <a:p>
            <a:r>
              <a:rPr lang="es-AR" sz="2400" u="sng" dirty="0"/>
              <a:t>Personal de transporte</a:t>
            </a:r>
          </a:p>
        </p:txBody>
      </p:sp>
      <p:sp>
        <p:nvSpPr>
          <p:cNvPr id="7" name="CuadroTexto 6"/>
          <p:cNvSpPr txBox="1"/>
          <p:nvPr/>
        </p:nvSpPr>
        <p:spPr>
          <a:xfrm>
            <a:off x="1030309" y="1696738"/>
            <a:ext cx="6503831" cy="3831818"/>
          </a:xfrm>
          <a:prstGeom prst="rect">
            <a:avLst/>
          </a:prstGeom>
          <a:noFill/>
        </p:spPr>
        <p:txBody>
          <a:bodyPr wrap="square" rtlCol="0">
            <a:spAutoFit/>
          </a:bodyPr>
          <a:lstStyle/>
          <a:p>
            <a:pPr>
              <a:lnSpc>
                <a:spcPct val="150000"/>
              </a:lnSpc>
            </a:pPr>
            <a:r>
              <a:rPr lang="es-AR" dirty="0"/>
              <a:t>Requisitos a cumplir:</a:t>
            </a:r>
          </a:p>
          <a:p>
            <a:pPr marL="285750" indent="-285750">
              <a:lnSpc>
                <a:spcPct val="150000"/>
              </a:lnSpc>
              <a:buFont typeface="Wingdings" panose="05000000000000000000" pitchFamily="2" charset="2"/>
              <a:buChar char="q"/>
            </a:pPr>
            <a:r>
              <a:rPr lang="es-AR" dirty="0"/>
              <a:t>Mayor de 18 años, gozar de buena salud, buena salud, saber leer y escribir</a:t>
            </a:r>
          </a:p>
          <a:p>
            <a:pPr marL="285750" indent="-285750">
              <a:lnSpc>
                <a:spcPct val="150000"/>
              </a:lnSpc>
              <a:buFont typeface="Wingdings" panose="05000000000000000000" pitchFamily="2" charset="2"/>
              <a:buChar char="q"/>
            </a:pPr>
            <a:r>
              <a:rPr lang="es-AR" dirty="0"/>
              <a:t>El personal no podrá tener elementos que produzcan fuego</a:t>
            </a:r>
          </a:p>
          <a:p>
            <a:pPr marL="285750" indent="-285750">
              <a:lnSpc>
                <a:spcPct val="150000"/>
              </a:lnSpc>
              <a:buFont typeface="Wingdings" panose="05000000000000000000" pitchFamily="2" charset="2"/>
              <a:buChar char="q"/>
            </a:pPr>
            <a:r>
              <a:rPr lang="es-AR" dirty="0"/>
              <a:t>Sera informado de las características y precauciones correspondientes</a:t>
            </a:r>
          </a:p>
          <a:p>
            <a:pPr marL="285750" indent="-285750">
              <a:lnSpc>
                <a:spcPct val="150000"/>
              </a:lnSpc>
              <a:buFont typeface="Wingdings" panose="05000000000000000000" pitchFamily="2" charset="2"/>
              <a:buChar char="q"/>
            </a:pPr>
            <a:r>
              <a:rPr lang="es-AR" dirty="0" err="1"/>
              <a:t>Debera</a:t>
            </a:r>
            <a:r>
              <a:rPr lang="es-AR" dirty="0"/>
              <a:t> tener pleno conocimiento del reglamento y su contenido</a:t>
            </a:r>
          </a:p>
        </p:txBody>
      </p:sp>
      <p:pic>
        <p:nvPicPr>
          <p:cNvPr id="2050" name="Picture 2" descr="Caja de transporte experto en explosivos en mina de carbón superficial  Fotografía de stock - Alamy"/>
          <p:cNvPicPr>
            <a:picLocks noChangeAspect="1" noChangeArrowheads="1"/>
          </p:cNvPicPr>
          <p:nvPr/>
        </p:nvPicPr>
        <p:blipFill rotWithShape="1">
          <a:blip r:embed="rId2">
            <a:extLst>
              <a:ext uri="{28A0092B-C50C-407E-A947-70E740481C1C}">
                <a14:useLocalDpi xmlns:a14="http://schemas.microsoft.com/office/drawing/2010/main" val="0"/>
              </a:ext>
            </a:extLst>
          </a:blip>
          <a:srcRect l="32263" t="13733" r="10124" b="7864"/>
          <a:stretch/>
        </p:blipFill>
        <p:spPr bwMode="auto">
          <a:xfrm>
            <a:off x="7920508" y="1017431"/>
            <a:ext cx="3400022" cy="497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5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52669" y="323207"/>
            <a:ext cx="4468968" cy="461665"/>
          </a:xfrm>
          <a:prstGeom prst="rect">
            <a:avLst/>
          </a:prstGeom>
          <a:noFill/>
        </p:spPr>
        <p:txBody>
          <a:bodyPr wrap="square" rtlCol="0">
            <a:spAutoFit/>
          </a:bodyPr>
          <a:lstStyle/>
          <a:p>
            <a:r>
              <a:rPr lang="es-AR" sz="2400" u="sng" dirty="0"/>
              <a:t>Carga y Descarga de explosivos</a:t>
            </a:r>
          </a:p>
        </p:txBody>
      </p:sp>
      <p:sp>
        <p:nvSpPr>
          <p:cNvPr id="7" name="CuadroTexto 6"/>
          <p:cNvSpPr txBox="1"/>
          <p:nvPr/>
        </p:nvSpPr>
        <p:spPr>
          <a:xfrm>
            <a:off x="552669" y="914132"/>
            <a:ext cx="5426766" cy="2169825"/>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AR" dirty="0"/>
              <a:t>En lo posible se realizará durante el </a:t>
            </a:r>
            <a:r>
              <a:rPr lang="es-AR" dirty="0" err="1"/>
              <a:t>dia</a:t>
            </a:r>
            <a:r>
              <a:rPr lang="es-AR" dirty="0"/>
              <a:t> </a:t>
            </a:r>
          </a:p>
          <a:p>
            <a:pPr marL="285750" indent="-285750">
              <a:lnSpc>
                <a:spcPct val="150000"/>
              </a:lnSpc>
              <a:buFont typeface="Wingdings" panose="05000000000000000000" pitchFamily="2" charset="2"/>
              <a:buChar char="q"/>
            </a:pPr>
            <a:r>
              <a:rPr lang="es-AR" dirty="0"/>
              <a:t>Se evitaran días lluviosos y con tormentas </a:t>
            </a:r>
            <a:r>
              <a:rPr lang="es-AR" dirty="0" err="1"/>
              <a:t>electricas</a:t>
            </a:r>
            <a:endParaRPr lang="es-AR" dirty="0"/>
          </a:p>
          <a:p>
            <a:pPr marL="285750" indent="-285750">
              <a:lnSpc>
                <a:spcPct val="150000"/>
              </a:lnSpc>
              <a:buFont typeface="Wingdings" panose="05000000000000000000" pitchFamily="2" charset="2"/>
              <a:buChar char="q"/>
            </a:pPr>
            <a:r>
              <a:rPr lang="es-AR" dirty="0"/>
              <a:t>Luego de cada operación se limpiaran las zonas correspondientes de contacto</a:t>
            </a:r>
          </a:p>
        </p:txBody>
      </p:sp>
      <p:pic>
        <p:nvPicPr>
          <p:cNvPr id="3074" name="Picture 2" descr="Llegada del explosivo | Transporte, Furgoneta, Proyectos"/>
          <p:cNvPicPr>
            <a:picLocks noChangeAspect="1" noChangeArrowheads="1"/>
          </p:cNvPicPr>
          <p:nvPr/>
        </p:nvPicPr>
        <p:blipFill rotWithShape="1">
          <a:blip r:embed="rId2">
            <a:extLst>
              <a:ext uri="{28A0092B-C50C-407E-A947-70E740481C1C}">
                <a14:useLocalDpi xmlns:a14="http://schemas.microsoft.com/office/drawing/2010/main" val="0"/>
              </a:ext>
            </a:extLst>
          </a:blip>
          <a:srcRect l="8189" t="18645" r="10996" b="11112"/>
          <a:stretch/>
        </p:blipFill>
        <p:spPr bwMode="auto">
          <a:xfrm>
            <a:off x="2540961" y="3184600"/>
            <a:ext cx="6876948" cy="336230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979435" y="1125587"/>
            <a:ext cx="5318975"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AR" dirty="0"/>
              <a:t>Se inspeccionara a fin de evitar derrames</a:t>
            </a:r>
          </a:p>
          <a:p>
            <a:pPr marL="285750" indent="-285750">
              <a:lnSpc>
                <a:spcPct val="150000"/>
              </a:lnSpc>
              <a:buFont typeface="Wingdings" panose="05000000000000000000" pitchFamily="2" charset="2"/>
              <a:buChar char="q"/>
            </a:pPr>
            <a:r>
              <a:rPr lang="es-AR" dirty="0"/>
              <a:t>Se debe evitar la intervención de personas no autorizadas</a:t>
            </a:r>
          </a:p>
        </p:txBody>
      </p:sp>
    </p:spTree>
    <p:extLst>
      <p:ext uri="{BB962C8B-B14F-4D97-AF65-F5344CB8AC3E}">
        <p14:creationId xmlns:p14="http://schemas.microsoft.com/office/powerpoint/2010/main" val="361011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81346" y="722204"/>
            <a:ext cx="3451537" cy="461665"/>
          </a:xfrm>
          <a:prstGeom prst="rect">
            <a:avLst/>
          </a:prstGeom>
          <a:noFill/>
        </p:spPr>
        <p:txBody>
          <a:bodyPr wrap="square" rtlCol="0">
            <a:spAutoFit/>
          </a:bodyPr>
          <a:lstStyle/>
          <a:p>
            <a:r>
              <a:rPr lang="es-AR" sz="2400" u="sng" dirty="0"/>
              <a:t>Requisitos del trasporte</a:t>
            </a:r>
          </a:p>
        </p:txBody>
      </p:sp>
      <p:sp>
        <p:nvSpPr>
          <p:cNvPr id="7" name="CuadroTexto 6"/>
          <p:cNvSpPr txBox="1"/>
          <p:nvPr/>
        </p:nvSpPr>
        <p:spPr>
          <a:xfrm>
            <a:off x="954066" y="1426281"/>
            <a:ext cx="5974767" cy="4247317"/>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AR" dirty="0"/>
              <a:t>El transportista se asegurara que el destinatario conozca el horario de arribo y este preparado para recibir el cargamento.</a:t>
            </a:r>
          </a:p>
          <a:p>
            <a:pPr marL="285750" indent="-285750">
              <a:lnSpc>
                <a:spcPct val="150000"/>
              </a:lnSpc>
              <a:buFont typeface="Wingdings" panose="05000000000000000000" pitchFamily="2" charset="2"/>
              <a:buChar char="q"/>
            </a:pPr>
            <a:r>
              <a:rPr lang="es-AR" dirty="0"/>
              <a:t>Cuando se transporte mas de 60 kg de explosivos se colocaran carteles de aviso.</a:t>
            </a:r>
          </a:p>
          <a:p>
            <a:pPr marL="285750" indent="-285750">
              <a:lnSpc>
                <a:spcPct val="150000"/>
              </a:lnSpc>
              <a:buFont typeface="Wingdings" panose="05000000000000000000" pitchFamily="2" charset="2"/>
              <a:buChar char="q"/>
            </a:pPr>
            <a:r>
              <a:rPr lang="es-AR" dirty="0"/>
              <a:t>Luego de cada operación se limpiaran las zonas correspondientes de contacto</a:t>
            </a:r>
          </a:p>
          <a:p>
            <a:pPr marL="285750" indent="-285750">
              <a:lnSpc>
                <a:spcPct val="150000"/>
              </a:lnSpc>
              <a:buFont typeface="Wingdings" panose="05000000000000000000" pitchFamily="2" charset="2"/>
              <a:buChar char="q"/>
            </a:pPr>
            <a:r>
              <a:rPr lang="es-AR" dirty="0"/>
              <a:t>Se inspeccionara a fin de evitar derrames</a:t>
            </a:r>
          </a:p>
          <a:p>
            <a:pPr marL="285750" indent="-285750">
              <a:lnSpc>
                <a:spcPct val="150000"/>
              </a:lnSpc>
              <a:buFont typeface="Wingdings" panose="05000000000000000000" pitchFamily="2" charset="2"/>
              <a:buChar char="q"/>
            </a:pPr>
            <a:r>
              <a:rPr lang="es-AR" dirty="0"/>
              <a:t>Se debe evitar la intervención de personas no autorizadas</a:t>
            </a:r>
          </a:p>
        </p:txBody>
      </p:sp>
      <p:pic>
        <p:nvPicPr>
          <p:cNvPr id="4098" name="Picture 2" descr="Controlaron un camión con explosivos a metros del Puente Maff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804" y="953037"/>
            <a:ext cx="4402811" cy="546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10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30310" y="257578"/>
            <a:ext cx="4533363" cy="461665"/>
          </a:xfrm>
          <a:prstGeom prst="rect">
            <a:avLst/>
          </a:prstGeom>
          <a:noFill/>
        </p:spPr>
        <p:txBody>
          <a:bodyPr wrap="square" rtlCol="0">
            <a:spAutoFit/>
          </a:bodyPr>
          <a:lstStyle/>
          <a:p>
            <a:r>
              <a:rPr lang="es-AR" sz="2400" u="sng" dirty="0"/>
              <a:t>Acondicionamiento y embalaje</a:t>
            </a:r>
          </a:p>
        </p:txBody>
      </p:sp>
      <p:sp>
        <p:nvSpPr>
          <p:cNvPr id="7" name="CuadroTexto 6"/>
          <p:cNvSpPr txBox="1"/>
          <p:nvPr/>
        </p:nvSpPr>
        <p:spPr>
          <a:xfrm>
            <a:off x="772733" y="1309956"/>
            <a:ext cx="6503831" cy="5170646"/>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AR" dirty="0"/>
              <a:t>Los envases deberán cumplir:</a:t>
            </a:r>
          </a:p>
          <a:p>
            <a:pPr marL="742950" lvl="1" indent="-285750">
              <a:lnSpc>
                <a:spcPct val="150000"/>
              </a:lnSpc>
              <a:buFont typeface="Arial" panose="020B0604020202020204" pitchFamily="34" charset="0"/>
              <a:buChar char="•"/>
            </a:pPr>
            <a:r>
              <a:rPr lang="es-AR" sz="1600" dirty="0"/>
              <a:t>Impedir la perdida de explosivo</a:t>
            </a:r>
          </a:p>
          <a:p>
            <a:pPr marL="742950" lvl="1" indent="-285750">
              <a:lnSpc>
                <a:spcPct val="150000"/>
              </a:lnSpc>
              <a:buFont typeface="Arial" panose="020B0604020202020204" pitchFamily="34" charset="0"/>
              <a:buChar char="•"/>
            </a:pPr>
            <a:r>
              <a:rPr lang="es-AR" sz="1600" dirty="0"/>
              <a:t>No deben estar impregnados por sustancias inflamables</a:t>
            </a:r>
          </a:p>
          <a:p>
            <a:pPr marL="742950" lvl="1" indent="-285750">
              <a:lnSpc>
                <a:spcPct val="150000"/>
              </a:lnSpc>
              <a:buFont typeface="Arial" panose="020B0604020202020204" pitchFamily="34" charset="0"/>
              <a:buChar char="•"/>
            </a:pPr>
            <a:r>
              <a:rPr lang="es-AR" sz="1600" dirty="0"/>
              <a:t>Estarán identificados con la palabra “explosivo”</a:t>
            </a:r>
          </a:p>
          <a:p>
            <a:pPr marL="285750" indent="-285750">
              <a:lnSpc>
                <a:spcPct val="150000"/>
              </a:lnSpc>
              <a:buFont typeface="Wingdings" panose="05000000000000000000" pitchFamily="2" charset="2"/>
              <a:buChar char="q"/>
            </a:pPr>
            <a:r>
              <a:rPr lang="es-AR" dirty="0"/>
              <a:t>Correctamente etiquetados con:</a:t>
            </a:r>
          </a:p>
          <a:p>
            <a:pPr marL="742950" lvl="1" indent="-285750">
              <a:lnSpc>
                <a:spcPct val="150000"/>
              </a:lnSpc>
              <a:buFont typeface="Arial" panose="020B0604020202020204" pitchFamily="34" charset="0"/>
              <a:buChar char="•"/>
            </a:pPr>
            <a:r>
              <a:rPr lang="es-AR" sz="1600" dirty="0"/>
              <a:t>Numero de registro</a:t>
            </a:r>
          </a:p>
          <a:p>
            <a:pPr marL="742950" lvl="1" indent="-285750">
              <a:lnSpc>
                <a:spcPct val="150000"/>
              </a:lnSpc>
              <a:buFont typeface="Arial" panose="020B0604020202020204" pitchFamily="34" charset="0"/>
              <a:buChar char="•"/>
            </a:pPr>
            <a:r>
              <a:rPr lang="es-AR" sz="1600" dirty="0"/>
              <a:t>Fabricante</a:t>
            </a:r>
          </a:p>
          <a:p>
            <a:pPr marL="742950" lvl="1" indent="-285750">
              <a:lnSpc>
                <a:spcPct val="150000"/>
              </a:lnSpc>
              <a:buFont typeface="Arial" panose="020B0604020202020204" pitchFamily="34" charset="0"/>
              <a:buChar char="•"/>
            </a:pPr>
            <a:r>
              <a:rPr lang="es-AR" sz="1600" dirty="0"/>
              <a:t>Explosivo con o sin nitroglicerina</a:t>
            </a:r>
          </a:p>
          <a:p>
            <a:pPr marL="742950" lvl="1" indent="-285750">
              <a:lnSpc>
                <a:spcPct val="150000"/>
              </a:lnSpc>
              <a:buFont typeface="Arial" panose="020B0604020202020204" pitchFamily="34" charset="0"/>
              <a:buChar char="•"/>
            </a:pPr>
            <a:r>
              <a:rPr lang="es-AR" sz="1600" dirty="0"/>
              <a:t>Clasificación </a:t>
            </a:r>
          </a:p>
          <a:p>
            <a:pPr marL="742950" lvl="1" indent="-285750">
              <a:lnSpc>
                <a:spcPct val="150000"/>
              </a:lnSpc>
              <a:buFont typeface="Arial" panose="020B0604020202020204" pitchFamily="34" charset="0"/>
              <a:buChar char="•"/>
            </a:pPr>
            <a:r>
              <a:rPr lang="es-AR" sz="1600" dirty="0"/>
              <a:t>Peso bruto y neto</a:t>
            </a:r>
          </a:p>
          <a:p>
            <a:pPr marL="285750" indent="-285750">
              <a:lnSpc>
                <a:spcPct val="150000"/>
              </a:lnSpc>
              <a:buFont typeface="Wingdings" panose="05000000000000000000" pitchFamily="2" charset="2"/>
              <a:buChar char="q"/>
            </a:pPr>
            <a:r>
              <a:rPr lang="es-AR" dirty="0"/>
              <a:t>Los envases serán identificados según numero de remito</a:t>
            </a:r>
          </a:p>
          <a:p>
            <a:pPr marL="285750" indent="-285750">
              <a:lnSpc>
                <a:spcPct val="150000"/>
              </a:lnSpc>
              <a:buFont typeface="Wingdings" panose="05000000000000000000" pitchFamily="2" charset="2"/>
              <a:buChar char="q"/>
            </a:pPr>
            <a:r>
              <a:rPr lang="es-AR" dirty="0"/>
              <a:t>Los envases exteriores e interiores estarán etiquetados con la información correspondiente</a:t>
            </a:r>
          </a:p>
        </p:txBody>
      </p:sp>
      <p:sp>
        <p:nvSpPr>
          <p:cNvPr id="5" name="CuadroTexto 4"/>
          <p:cNvSpPr txBox="1"/>
          <p:nvPr/>
        </p:nvSpPr>
        <p:spPr>
          <a:xfrm>
            <a:off x="1030310" y="863767"/>
            <a:ext cx="4262907" cy="369332"/>
          </a:xfrm>
          <a:prstGeom prst="rect">
            <a:avLst/>
          </a:prstGeom>
          <a:noFill/>
        </p:spPr>
        <p:txBody>
          <a:bodyPr wrap="square" rtlCol="0">
            <a:spAutoFit/>
          </a:bodyPr>
          <a:lstStyle/>
          <a:p>
            <a:r>
              <a:rPr lang="es-AR" dirty="0"/>
              <a:t>Ley 20.429, Capitulo 6 - Art. 184 - 216</a:t>
            </a:r>
          </a:p>
        </p:txBody>
      </p:sp>
      <p:pic>
        <p:nvPicPr>
          <p:cNvPr id="5122" name="Picture 2" descr="Otros productos | Explosivos y accesorios | Nuestras ofertas"/>
          <p:cNvPicPr>
            <a:picLocks noChangeAspect="1" noChangeArrowheads="1"/>
          </p:cNvPicPr>
          <p:nvPr/>
        </p:nvPicPr>
        <p:blipFill rotWithShape="1">
          <a:blip r:embed="rId2">
            <a:extLst>
              <a:ext uri="{28A0092B-C50C-407E-A947-70E740481C1C}">
                <a14:useLocalDpi xmlns:a14="http://schemas.microsoft.com/office/drawing/2010/main" val="0"/>
              </a:ext>
            </a:extLst>
          </a:blip>
          <a:srcRect l="18270" r="28078"/>
          <a:stretch/>
        </p:blipFill>
        <p:spPr bwMode="auto">
          <a:xfrm>
            <a:off x="7276564" y="3413552"/>
            <a:ext cx="4481848" cy="30670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DS Amex _Brasil_ 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264" y="775044"/>
            <a:ext cx="19431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mpaque, Envase y Embalaje"/>
          <p:cNvPicPr>
            <a:picLocks noChangeAspect="1" noChangeArrowheads="1"/>
          </p:cNvPicPr>
          <p:nvPr/>
        </p:nvPicPr>
        <p:blipFill rotWithShape="1">
          <a:blip r:embed="rId4">
            <a:extLst>
              <a:ext uri="{28A0092B-C50C-407E-A947-70E740481C1C}">
                <a14:useLocalDpi xmlns:a14="http://schemas.microsoft.com/office/drawing/2010/main" val="0"/>
              </a:ext>
            </a:extLst>
          </a:blip>
          <a:srcRect l="36537" t="11754" r="21815" b="12919"/>
          <a:stretch/>
        </p:blipFill>
        <p:spPr bwMode="auto">
          <a:xfrm>
            <a:off x="9375820" y="662198"/>
            <a:ext cx="2530922" cy="257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7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82580" y="1218583"/>
            <a:ext cx="10135673" cy="7155805"/>
          </a:xfrm>
          <a:prstGeom prst="rect">
            <a:avLst/>
          </a:prstGeom>
          <a:noFill/>
        </p:spPr>
        <p:txBody>
          <a:bodyPr wrap="square" rtlCol="0">
            <a:spAutoFit/>
          </a:bodyPr>
          <a:lstStyle/>
          <a:p>
            <a:pPr>
              <a:lnSpc>
                <a:spcPct val="150000"/>
              </a:lnSpc>
            </a:pPr>
            <a:r>
              <a:rPr lang="es-AR" u="sng" dirty="0"/>
              <a:t>Aspectos generales</a:t>
            </a:r>
          </a:p>
          <a:p>
            <a:pPr marL="285750" indent="-285750">
              <a:lnSpc>
                <a:spcPct val="150000"/>
              </a:lnSpc>
              <a:buFont typeface="Arial" panose="020B0604020202020204" pitchFamily="34" charset="0"/>
              <a:buChar char="•"/>
            </a:pPr>
            <a:r>
              <a:rPr lang="es-AR" dirty="0"/>
              <a:t>Se prohíbe el uso de explosivos a personas no autorizadas, salvo bajo supervisión</a:t>
            </a:r>
          </a:p>
          <a:p>
            <a:pPr marL="285750" indent="-285750">
              <a:lnSpc>
                <a:spcPct val="150000"/>
              </a:lnSpc>
              <a:buFont typeface="Arial" panose="020B0604020202020204" pitchFamily="34" charset="0"/>
              <a:buChar char="•"/>
            </a:pPr>
            <a:r>
              <a:rPr lang="es-AR" dirty="0"/>
              <a:t>Toda persona autorizada será responsable del uso de los explosivos</a:t>
            </a:r>
          </a:p>
          <a:p>
            <a:pPr marL="285750" lvl="0" indent="-285750">
              <a:lnSpc>
                <a:spcPct val="150000"/>
              </a:lnSpc>
              <a:buFont typeface="Arial" panose="020B0604020202020204" pitchFamily="34" charset="0"/>
              <a:buChar char="•"/>
            </a:pPr>
            <a:r>
              <a:rPr lang="es-AR" dirty="0"/>
              <a:t>El empleo de explosivos se hará bajo la supervisión del titular autorizado denominado “encargado de voladuras”.</a:t>
            </a:r>
          </a:p>
          <a:p>
            <a:pPr marL="285750" lvl="0" indent="-285750">
              <a:lnSpc>
                <a:spcPct val="150000"/>
              </a:lnSpc>
              <a:buFont typeface="Arial" panose="020B0604020202020204" pitchFamily="34" charset="0"/>
              <a:buChar char="•"/>
            </a:pPr>
            <a:r>
              <a:rPr lang="es-AR" dirty="0"/>
              <a:t>Los empleadores de explosivos deberán conocer el reglamento y tomar las medidas y precauciones necesarias para evitar accidentes.</a:t>
            </a:r>
          </a:p>
          <a:p>
            <a:pPr marL="285750" lvl="0" indent="-285750">
              <a:lnSpc>
                <a:spcPct val="150000"/>
              </a:lnSpc>
              <a:buFont typeface="Arial" panose="020B0604020202020204" pitchFamily="34" charset="0"/>
              <a:buChar char="•"/>
            </a:pPr>
            <a:r>
              <a:rPr lang="es-AR" dirty="0"/>
              <a:t>Queda prohibido el empleo de explosivos en mal estado</a:t>
            </a:r>
          </a:p>
          <a:p>
            <a:pPr marL="285750" indent="-285750">
              <a:lnSpc>
                <a:spcPct val="150000"/>
              </a:lnSpc>
              <a:buFont typeface="Arial" panose="020B0604020202020204" pitchFamily="34" charset="0"/>
              <a:buChar char="•"/>
            </a:pPr>
            <a:r>
              <a:rPr lang="es-AR" dirty="0"/>
              <a:t>Para voladuras en zonas urbanas se pedirá permiso al municipio correspondiente.</a:t>
            </a:r>
          </a:p>
          <a:p>
            <a:pPr marL="285750" indent="-285750">
              <a:lnSpc>
                <a:spcPct val="150000"/>
              </a:lnSpc>
              <a:buFont typeface="Arial" panose="020B0604020202020204" pitchFamily="34" charset="0"/>
              <a:buChar char="•"/>
            </a:pPr>
            <a:r>
              <a:rPr lang="es-AR" dirty="0"/>
              <a:t>Se definirán a las zonas de trabajo como “zona de voladura” en la cual solo se encontrara personal autorizado y los accesos estarán clausurados.</a:t>
            </a:r>
          </a:p>
          <a:p>
            <a:pPr marL="285750" indent="-285750">
              <a:lnSpc>
                <a:spcPct val="150000"/>
              </a:lnSpc>
              <a:buFont typeface="Arial" panose="020B0604020202020204" pitchFamily="34" charset="0"/>
              <a:buChar char="•"/>
            </a:pPr>
            <a:r>
              <a:rPr lang="es-AR" dirty="0"/>
              <a:t>En caso de ser necesario se utilizara una malla de acero con el fin de contener proyecciones de material.</a:t>
            </a:r>
          </a:p>
          <a:p>
            <a:pPr marL="285750" lvl="0" indent="-285750">
              <a:lnSpc>
                <a:spcPct val="150000"/>
              </a:lnSpc>
              <a:buFont typeface="Arial" panose="020B0604020202020204" pitchFamily="34" charset="0"/>
              <a:buChar char="•"/>
            </a:pPr>
            <a:endParaRPr lang="es-AR" dirty="0"/>
          </a:p>
          <a:p>
            <a:pPr>
              <a:lnSpc>
                <a:spcPct val="150000"/>
              </a:lnSpc>
            </a:pPr>
            <a:endParaRPr lang="es-AR" u="sng" dirty="0"/>
          </a:p>
          <a:p>
            <a:pPr>
              <a:lnSpc>
                <a:spcPct val="150000"/>
              </a:lnSpc>
            </a:pPr>
            <a:r>
              <a:rPr lang="es-AR" u="sng" dirty="0"/>
              <a:t> </a:t>
            </a:r>
          </a:p>
          <a:p>
            <a:pPr marL="285750" indent="-285750">
              <a:lnSpc>
                <a:spcPct val="150000"/>
              </a:lnSpc>
              <a:buFont typeface="Wingdings" panose="05000000000000000000" pitchFamily="2" charset="2"/>
              <a:buChar char="q"/>
            </a:pPr>
            <a:endParaRPr lang="es-AR" dirty="0"/>
          </a:p>
        </p:txBody>
      </p:sp>
      <p:sp>
        <p:nvSpPr>
          <p:cNvPr id="5" name="CuadroTexto 4"/>
          <p:cNvSpPr txBox="1"/>
          <p:nvPr/>
        </p:nvSpPr>
        <p:spPr>
          <a:xfrm>
            <a:off x="682580" y="849251"/>
            <a:ext cx="4262907" cy="369332"/>
          </a:xfrm>
          <a:prstGeom prst="rect">
            <a:avLst/>
          </a:prstGeom>
          <a:noFill/>
        </p:spPr>
        <p:txBody>
          <a:bodyPr wrap="square" rtlCol="0">
            <a:spAutoFit/>
          </a:bodyPr>
          <a:lstStyle/>
          <a:p>
            <a:r>
              <a:rPr lang="es-AR" dirty="0"/>
              <a:t>Ley 20.429, Capitulo 7 - Art. 217 - 298</a:t>
            </a:r>
          </a:p>
        </p:txBody>
      </p:sp>
      <p:sp>
        <p:nvSpPr>
          <p:cNvPr id="6" name="Título 1">
            <a:extLst>
              <a:ext uri="{FF2B5EF4-FFF2-40B4-BE49-F238E27FC236}">
                <a16:creationId xmlns:a16="http://schemas.microsoft.com/office/drawing/2014/main" id="{6B05E3C6-BE71-43B4-BA99-887D778B017A}"/>
              </a:ext>
            </a:extLst>
          </p:cNvPr>
          <p:cNvSpPr>
            <a:spLocks noGrp="1"/>
          </p:cNvSpPr>
          <p:nvPr>
            <p:ph type="title"/>
          </p:nvPr>
        </p:nvSpPr>
        <p:spPr>
          <a:xfrm>
            <a:off x="682580" y="89397"/>
            <a:ext cx="2170429" cy="685445"/>
          </a:xfrm>
        </p:spPr>
        <p:txBody>
          <a:bodyPr>
            <a:noAutofit/>
          </a:bodyPr>
          <a:lstStyle/>
          <a:p>
            <a:r>
              <a:rPr lang="es-ES" sz="4000" b="1" dirty="0">
                <a:ln w="22225">
                  <a:solidFill>
                    <a:schemeClr val="accent2"/>
                  </a:solidFill>
                  <a:prstDash val="solid"/>
                </a:ln>
                <a:solidFill>
                  <a:schemeClr val="accent2">
                    <a:lumMod val="40000"/>
                    <a:lumOff val="60000"/>
                  </a:schemeClr>
                </a:solidFill>
                <a:cs typeface="Calibri" panose="020F0502020204030204" pitchFamily="34" charset="0"/>
              </a:rPr>
              <a:t>EMPLEO</a:t>
            </a:r>
            <a:br>
              <a:rPr lang="es-ES" b="1" dirty="0"/>
            </a:br>
            <a:endParaRPr lang="es-AR" dirty="0"/>
          </a:p>
        </p:txBody>
      </p:sp>
    </p:spTree>
    <p:extLst>
      <p:ext uri="{BB962C8B-B14F-4D97-AF65-F5344CB8AC3E}">
        <p14:creationId xmlns:p14="http://schemas.microsoft.com/office/powerpoint/2010/main" val="255603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56822" y="117693"/>
            <a:ext cx="7830355" cy="7986802"/>
          </a:xfrm>
          <a:prstGeom prst="rect">
            <a:avLst/>
          </a:prstGeom>
          <a:noFill/>
        </p:spPr>
        <p:txBody>
          <a:bodyPr wrap="square" rtlCol="0">
            <a:spAutoFit/>
          </a:bodyPr>
          <a:lstStyle/>
          <a:p>
            <a:pPr>
              <a:lnSpc>
                <a:spcPct val="150000"/>
              </a:lnSpc>
            </a:pPr>
            <a:r>
              <a:rPr lang="es-AR" u="sng" dirty="0"/>
              <a:t>Preparación de los barrenos</a:t>
            </a:r>
          </a:p>
          <a:p>
            <a:pPr>
              <a:lnSpc>
                <a:spcPct val="150000"/>
              </a:lnSpc>
            </a:pPr>
            <a:r>
              <a:rPr lang="es-AR" dirty="0"/>
              <a:t>Art. 242 – 277</a:t>
            </a:r>
            <a:endParaRPr lang="es-AR" u="sng" dirty="0"/>
          </a:p>
          <a:p>
            <a:pPr marL="285750" lvl="0" indent="-285750">
              <a:lnSpc>
                <a:spcPct val="150000"/>
              </a:lnSpc>
              <a:buFont typeface="Arial" panose="020B0604020202020204" pitchFamily="34" charset="0"/>
              <a:buChar char="•"/>
            </a:pPr>
            <a:r>
              <a:rPr lang="es-AR" dirty="0"/>
              <a:t>La perforación y carga de los barrenos se hará bajo supervisión del titular o encargado.</a:t>
            </a:r>
          </a:p>
          <a:p>
            <a:pPr marL="285750" lvl="0" indent="-285750">
              <a:lnSpc>
                <a:spcPct val="150000"/>
              </a:lnSpc>
              <a:buFont typeface="Arial" panose="020B0604020202020204" pitchFamily="34" charset="0"/>
              <a:buChar char="•"/>
            </a:pPr>
            <a:r>
              <a:rPr lang="es-AR" dirty="0"/>
              <a:t>Se deberá remover la humedad de los barrenos o usar explosivos con resistencia a la humedad.</a:t>
            </a:r>
          </a:p>
          <a:p>
            <a:pPr marL="285750" lvl="0" indent="-285750">
              <a:lnSpc>
                <a:spcPct val="150000"/>
              </a:lnSpc>
              <a:buFont typeface="Arial" panose="020B0604020202020204" pitchFamily="34" charset="0"/>
              <a:buChar char="•"/>
            </a:pPr>
            <a:r>
              <a:rPr lang="es-AR" dirty="0"/>
              <a:t>No se cargaran barrenos cuya temperatura supere los 50 grados</a:t>
            </a:r>
          </a:p>
          <a:p>
            <a:pPr marL="285750" lvl="0" indent="-285750">
              <a:lnSpc>
                <a:spcPct val="150000"/>
              </a:lnSpc>
              <a:buFont typeface="Arial" panose="020B0604020202020204" pitchFamily="34" charset="0"/>
              <a:buChar char="•"/>
            </a:pPr>
            <a:r>
              <a:rPr lang="es-AR" dirty="0"/>
              <a:t>El diámetro será tal que permita el ingreso de cartuchos sin forzarlos.</a:t>
            </a:r>
          </a:p>
          <a:p>
            <a:pPr marL="285750" lvl="0" indent="-285750">
              <a:lnSpc>
                <a:spcPct val="150000"/>
              </a:lnSpc>
              <a:buFont typeface="Arial" panose="020B0604020202020204" pitchFamily="34" charset="0"/>
              <a:buChar char="•"/>
            </a:pPr>
            <a:r>
              <a:rPr lang="es-AR" dirty="0"/>
              <a:t>Queda prohibido perforar o profundizar un barreno que contenga o haya contenido explosivos.</a:t>
            </a:r>
          </a:p>
          <a:p>
            <a:pPr marL="285750" lvl="0" indent="-285750">
              <a:lnSpc>
                <a:spcPct val="150000"/>
              </a:lnSpc>
              <a:buFont typeface="Arial" panose="020B0604020202020204" pitchFamily="34" charset="0"/>
              <a:buChar char="•"/>
            </a:pPr>
            <a:r>
              <a:rPr lang="es-AR" dirty="0"/>
              <a:t>No se debe ensanchar por explosión el fondo de un barreno situado a menos de 30 metros de otro barreno cargado.</a:t>
            </a:r>
          </a:p>
          <a:p>
            <a:pPr marL="285750" lvl="0" indent="-285750">
              <a:lnSpc>
                <a:spcPct val="150000"/>
              </a:lnSpc>
              <a:buFont typeface="Arial" panose="020B0604020202020204" pitchFamily="34" charset="0"/>
              <a:buChar char="•"/>
            </a:pPr>
            <a:r>
              <a:rPr lang="es-AR" dirty="0"/>
              <a:t>En caso de usar mechas estas no deben estar dañadas</a:t>
            </a:r>
          </a:p>
          <a:p>
            <a:pPr marL="285750" lvl="0" indent="-285750">
              <a:lnSpc>
                <a:spcPct val="150000"/>
              </a:lnSpc>
              <a:buFont typeface="Arial" panose="020B0604020202020204" pitchFamily="34" charset="0"/>
              <a:buChar char="•"/>
            </a:pPr>
            <a:r>
              <a:rPr lang="es-AR" dirty="0"/>
              <a:t>Después de la explosión el encargado debe verificar que hayan explotado todas las cargas antes de permitir el ingreso del personal.</a:t>
            </a:r>
          </a:p>
          <a:p>
            <a:pPr lvl="0">
              <a:lnSpc>
                <a:spcPct val="150000"/>
              </a:lnSpc>
            </a:pPr>
            <a:endParaRPr lang="es-AR" dirty="0"/>
          </a:p>
          <a:p>
            <a:pPr>
              <a:lnSpc>
                <a:spcPct val="150000"/>
              </a:lnSpc>
            </a:pPr>
            <a:endParaRPr lang="es-AR" u="sng" dirty="0"/>
          </a:p>
          <a:p>
            <a:pPr>
              <a:lnSpc>
                <a:spcPct val="150000"/>
              </a:lnSpc>
            </a:pPr>
            <a:r>
              <a:rPr lang="es-AR" u="sng" dirty="0"/>
              <a:t> </a:t>
            </a:r>
          </a:p>
          <a:p>
            <a:pPr marL="285750" indent="-285750">
              <a:lnSpc>
                <a:spcPct val="150000"/>
              </a:lnSpc>
              <a:buFont typeface="Wingdings" panose="05000000000000000000" pitchFamily="2" charset="2"/>
              <a:buChar char="q"/>
            </a:pPr>
            <a:endParaRPr lang="es-AR" dirty="0"/>
          </a:p>
        </p:txBody>
      </p:sp>
      <p:pic>
        <p:nvPicPr>
          <p:cNvPr id="6146" name="Picture 2" descr="Como calcular la cantidad de explosivo en un barreno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4794" t="11756" r="37897" b="12425"/>
          <a:stretch/>
        </p:blipFill>
        <p:spPr bwMode="auto">
          <a:xfrm>
            <a:off x="8487177" y="1558342"/>
            <a:ext cx="3375024" cy="405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238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08337" y="188273"/>
            <a:ext cx="10264463" cy="7571303"/>
          </a:xfrm>
          <a:prstGeom prst="rect">
            <a:avLst/>
          </a:prstGeom>
          <a:noFill/>
        </p:spPr>
        <p:txBody>
          <a:bodyPr wrap="square" rtlCol="0">
            <a:spAutoFit/>
          </a:bodyPr>
          <a:lstStyle/>
          <a:p>
            <a:pPr algn="ctr">
              <a:lnSpc>
                <a:spcPct val="150000"/>
              </a:lnSpc>
            </a:pPr>
            <a:r>
              <a:rPr lang="es-AR" sz="2000" u="sng" dirty="0"/>
              <a:t>Cargas falladas</a:t>
            </a:r>
          </a:p>
          <a:p>
            <a:pPr lvl="1">
              <a:lnSpc>
                <a:spcPct val="150000"/>
              </a:lnSpc>
            </a:pPr>
            <a:r>
              <a:rPr lang="es-AR" dirty="0"/>
              <a:t>Art. 284 – 298</a:t>
            </a:r>
          </a:p>
          <a:p>
            <a:pPr marL="285750" lvl="0" indent="-285750">
              <a:lnSpc>
                <a:spcPct val="150000"/>
              </a:lnSpc>
              <a:buFont typeface="Arial" panose="020B0604020202020204" pitchFamily="34" charset="0"/>
              <a:buChar char="•"/>
            </a:pPr>
            <a:r>
              <a:rPr lang="es-AR" dirty="0"/>
              <a:t>Cuando falle algún explosivo nadie se acercara en el transcurso de una hora desde el momento en que debió detonar.</a:t>
            </a:r>
          </a:p>
          <a:p>
            <a:pPr marL="285750" lvl="0" indent="-285750">
              <a:lnSpc>
                <a:spcPct val="150000"/>
              </a:lnSpc>
              <a:buFont typeface="Arial" panose="020B0604020202020204" pitchFamily="34" charset="0"/>
              <a:buChar char="•"/>
            </a:pPr>
            <a:r>
              <a:rPr lang="es-AR" dirty="0"/>
              <a:t>Una vez detectada la falla se dará aviso al encargado para que tome las medidas correspondientes</a:t>
            </a:r>
          </a:p>
          <a:p>
            <a:pPr marL="285750" lvl="0" indent="-285750">
              <a:lnSpc>
                <a:spcPct val="150000"/>
              </a:lnSpc>
              <a:buFont typeface="Arial" panose="020B0604020202020204" pitchFamily="34" charset="0"/>
              <a:buChar char="•"/>
            </a:pPr>
            <a:r>
              <a:rPr lang="es-AR" dirty="0"/>
              <a:t>No se realizara ningún trabajo en el lugar de la falla, salvo tareas para eliminar el riesgo.</a:t>
            </a:r>
          </a:p>
          <a:p>
            <a:pPr marL="285750" lvl="0" indent="-285750">
              <a:lnSpc>
                <a:spcPct val="150000"/>
              </a:lnSpc>
              <a:buFont typeface="Arial" panose="020B0604020202020204" pitchFamily="34" charset="0"/>
              <a:buChar char="•"/>
            </a:pPr>
            <a:r>
              <a:rPr lang="es-AR" dirty="0"/>
              <a:t>Está prohibido descargar o reacondicionar una carga fallada.</a:t>
            </a:r>
          </a:p>
          <a:p>
            <a:pPr marL="285750" lvl="0" indent="-285750">
              <a:lnSpc>
                <a:spcPct val="150000"/>
              </a:lnSpc>
              <a:buFont typeface="Arial" panose="020B0604020202020204" pitchFamily="34" charset="0"/>
              <a:buChar char="•"/>
            </a:pPr>
            <a:r>
              <a:rPr lang="es-AR" dirty="0"/>
              <a:t>Si la falla se debe a ruptura de cables o defectos de las conexiones se podrán efectuar las reparaciones adecuadas.</a:t>
            </a:r>
          </a:p>
          <a:p>
            <a:pPr marL="285750" lvl="0" indent="-285750">
              <a:lnSpc>
                <a:spcPct val="150000"/>
              </a:lnSpc>
              <a:buFont typeface="Arial" panose="020B0604020202020204" pitchFamily="34" charset="0"/>
              <a:buChar char="•"/>
            </a:pPr>
            <a:r>
              <a:rPr lang="es-AR" dirty="0"/>
              <a:t>Los explosivos usados para hacer detonar una carga fallida deben ser de fuerza y velocidad de detonación elevada.</a:t>
            </a:r>
          </a:p>
          <a:p>
            <a:pPr marL="285750" lvl="0" indent="-285750">
              <a:lnSpc>
                <a:spcPct val="150000"/>
              </a:lnSpc>
              <a:buFont typeface="Arial" panose="020B0604020202020204" pitchFamily="34" charset="0"/>
              <a:buChar char="•"/>
            </a:pPr>
            <a:r>
              <a:rPr lang="es-AR" dirty="0"/>
              <a:t>Queda prohibido hacer perforaciones en las cercanías de un barreno cargado que no haya detonado.</a:t>
            </a:r>
          </a:p>
          <a:p>
            <a:pPr lvl="0">
              <a:lnSpc>
                <a:spcPct val="150000"/>
              </a:lnSpc>
            </a:pPr>
            <a:endParaRPr lang="es-AR" dirty="0"/>
          </a:p>
          <a:p>
            <a:pPr>
              <a:lnSpc>
                <a:spcPct val="150000"/>
              </a:lnSpc>
            </a:pPr>
            <a:endParaRPr lang="es-AR" u="sng" dirty="0"/>
          </a:p>
          <a:p>
            <a:pPr>
              <a:lnSpc>
                <a:spcPct val="150000"/>
              </a:lnSpc>
            </a:pPr>
            <a:r>
              <a:rPr lang="es-AR" u="sng" dirty="0"/>
              <a:t> </a:t>
            </a:r>
          </a:p>
          <a:p>
            <a:pPr marL="285750" indent="-285750">
              <a:lnSpc>
                <a:spcPct val="150000"/>
              </a:lnSpc>
              <a:buFont typeface="Wingdings" panose="05000000000000000000" pitchFamily="2" charset="2"/>
              <a:buChar char="q"/>
            </a:pPr>
            <a:endParaRPr lang="es-AR" dirty="0"/>
          </a:p>
        </p:txBody>
      </p:sp>
    </p:spTree>
    <p:extLst>
      <p:ext uri="{BB962C8B-B14F-4D97-AF65-F5344CB8AC3E}">
        <p14:creationId xmlns:p14="http://schemas.microsoft.com/office/powerpoint/2010/main" val="1011599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1155283"/>
            <a:ext cx="7766936" cy="1646302"/>
          </a:xfrm>
        </p:spPr>
        <p:txBody>
          <a:bodyPr/>
          <a:lstStyle/>
          <a:p>
            <a:r>
              <a:rPr lang="es-AR" dirty="0"/>
              <a:t>ALMACENAMIENTO</a:t>
            </a:r>
          </a:p>
        </p:txBody>
      </p:sp>
      <p:sp>
        <p:nvSpPr>
          <p:cNvPr id="3" name="Subtítulo 2"/>
          <p:cNvSpPr>
            <a:spLocks noGrp="1"/>
          </p:cNvSpPr>
          <p:nvPr>
            <p:ph type="subTitle" idx="1"/>
          </p:nvPr>
        </p:nvSpPr>
        <p:spPr>
          <a:xfrm>
            <a:off x="1507067" y="2801585"/>
            <a:ext cx="7766936" cy="2346147"/>
          </a:xfrm>
        </p:spPr>
        <p:txBody>
          <a:bodyPr/>
          <a:lstStyle/>
          <a:p>
            <a:r>
              <a:rPr lang="es-AR" dirty="0"/>
              <a:t>DISPOSICIONES GENERALES</a:t>
            </a:r>
          </a:p>
          <a:p>
            <a:pPr marL="285750" indent="-285750">
              <a:buFont typeface="Arial" panose="020B0604020202020204" pitchFamily="34" charset="0"/>
              <a:buChar char="•"/>
            </a:pPr>
            <a:r>
              <a:rPr lang="es-AR" dirty="0"/>
              <a:t>Art.418 D.G.F.M. (DIRECCIÓN GENERAL DE FABRICACIONES MILITARES)</a:t>
            </a:r>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346" y="3712745"/>
            <a:ext cx="5948377" cy="1434987"/>
          </a:xfrm>
          <a:prstGeom prst="rect">
            <a:avLst/>
          </a:prstGeom>
        </p:spPr>
      </p:pic>
    </p:spTree>
    <p:extLst>
      <p:ext uri="{BB962C8B-B14F-4D97-AF65-F5344CB8AC3E}">
        <p14:creationId xmlns:p14="http://schemas.microsoft.com/office/powerpoint/2010/main" val="188479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ALMACENAMIENTO</a:t>
            </a:r>
          </a:p>
        </p:txBody>
      </p:sp>
      <p:sp>
        <p:nvSpPr>
          <p:cNvPr id="3" name="Marcador de contenido 2"/>
          <p:cNvSpPr>
            <a:spLocks noGrp="1"/>
          </p:cNvSpPr>
          <p:nvPr>
            <p:ph idx="1"/>
          </p:nvPr>
        </p:nvSpPr>
        <p:spPr/>
        <p:txBody>
          <a:bodyPr/>
          <a:lstStyle/>
          <a:p>
            <a:r>
              <a:rPr lang="es-AR" b="1" dirty="0"/>
              <a:t>Art.420</a:t>
            </a:r>
          </a:p>
          <a:p>
            <a:endParaRPr lang="es-AR" b="1" dirty="0"/>
          </a:p>
          <a:p>
            <a:r>
              <a:rPr lang="es-AR" b="1" dirty="0"/>
              <a:t>a) Asegurar que los explosivos no soporten cambios bruscos de temperatura y que ésta se mantenga dentro de ciertos límites.</a:t>
            </a:r>
            <a:endParaRPr lang="es-AR" dirty="0"/>
          </a:p>
          <a:p>
            <a:r>
              <a:rPr lang="es-AR" b="1" dirty="0"/>
              <a:t>b) Procurar un ambiente seco y ventilado.</a:t>
            </a:r>
            <a:endParaRPr lang="es-AR" dirty="0"/>
          </a:p>
          <a:p>
            <a:r>
              <a:rPr lang="es-AR" b="1" dirty="0"/>
              <a:t>c) Disminuir, mediante su ubicación y construcción, las posibilidades de siniestros, y en caso de producirse, reducir sus consecuencias.</a:t>
            </a:r>
            <a:endParaRPr lang="es-AR" dirty="0"/>
          </a:p>
          <a:p>
            <a:r>
              <a:rPr lang="es-AR" b="1" dirty="0"/>
              <a:t>d) Evitar sustracciones.</a:t>
            </a:r>
            <a:endParaRPr lang="es-AR" dirty="0"/>
          </a:p>
          <a:p>
            <a:endParaRPr lang="es-AR" dirty="0"/>
          </a:p>
        </p:txBody>
      </p:sp>
    </p:spTree>
    <p:extLst>
      <p:ext uri="{BB962C8B-B14F-4D97-AF65-F5344CB8AC3E}">
        <p14:creationId xmlns:p14="http://schemas.microsoft.com/office/powerpoint/2010/main" val="418451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BD10409E-1314-4653-A4C0-2EE949126944}"/>
              </a:ext>
            </a:extLst>
          </p:cNvPr>
          <p:cNvGraphicFramePr>
            <a:graphicFrameLocks noGrp="1"/>
          </p:cNvGraphicFramePr>
          <p:nvPr>
            <p:ph idx="1"/>
          </p:nvPr>
        </p:nvGraphicFramePr>
        <p:xfrm>
          <a:off x="1011495" y="2061733"/>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ítulo 1">
            <a:extLst>
              <a:ext uri="{FF2B5EF4-FFF2-40B4-BE49-F238E27FC236}">
                <a16:creationId xmlns:a16="http://schemas.microsoft.com/office/drawing/2014/main" id="{26891A54-53E4-4AA8-B4A8-FD05861ACE9F}"/>
              </a:ext>
            </a:extLst>
          </p:cNvPr>
          <p:cNvSpPr>
            <a:spLocks noGrp="1"/>
          </p:cNvSpPr>
          <p:nvPr>
            <p:ph type="title"/>
          </p:nvPr>
        </p:nvSpPr>
        <p:spPr>
          <a:xfrm>
            <a:off x="3512963" y="691978"/>
            <a:ext cx="3593376" cy="676570"/>
          </a:xfrm>
        </p:spPr>
        <p:txBody>
          <a:bodyPr>
            <a:noAutofit/>
          </a:bodyPr>
          <a:lstStyle/>
          <a:p>
            <a:r>
              <a:rPr lang="es-ES" sz="4000" b="1" dirty="0">
                <a:ln w="22225">
                  <a:solidFill>
                    <a:schemeClr val="accent2"/>
                  </a:solidFill>
                  <a:prstDash val="solid"/>
                </a:ln>
                <a:solidFill>
                  <a:schemeClr val="accent2">
                    <a:lumMod val="40000"/>
                    <a:lumOff val="60000"/>
                  </a:schemeClr>
                </a:solidFill>
                <a:cs typeface="Calibri" panose="020F0502020204030204" pitchFamily="34" charset="0"/>
              </a:rPr>
              <a:t>MARCO LEGAL</a:t>
            </a:r>
            <a:br>
              <a:rPr lang="es-ES" b="1" dirty="0"/>
            </a:br>
            <a:endParaRPr lang="es-AR" dirty="0"/>
          </a:p>
        </p:txBody>
      </p:sp>
      <p:pic>
        <p:nvPicPr>
          <p:cNvPr id="1026" name="Picture 2" descr="ᐈ Martillo de juez vector de stock, vectores mazo de juez | descargar en  Depositphotos®">
            <a:extLst>
              <a:ext uri="{FF2B5EF4-FFF2-40B4-BE49-F238E27FC236}">
                <a16:creationId xmlns:a16="http://schemas.microsoft.com/office/drawing/2014/main" id="{C6D09BB9-9105-48F8-A49B-1D21DC0071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220" y="2266682"/>
            <a:ext cx="2204709" cy="199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27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ALMACENAMIENTO</a:t>
            </a:r>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7544" y="2205831"/>
            <a:ext cx="6076950" cy="3790950"/>
          </a:xfrm>
        </p:spPr>
      </p:pic>
      <p:pic>
        <p:nvPicPr>
          <p:cNvPr id="1026" name="Picture 2" descr="Fabricaciones Militares (FM)| Página 15 | Zona Mili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752" y="609600"/>
            <a:ext cx="1967913" cy="155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0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Personal</a:t>
            </a:r>
          </a:p>
        </p:txBody>
      </p:sp>
      <p:sp>
        <p:nvSpPr>
          <p:cNvPr id="3" name="Marcador de contenido 2"/>
          <p:cNvSpPr>
            <a:spLocks noGrp="1"/>
          </p:cNvSpPr>
          <p:nvPr>
            <p:ph idx="1"/>
          </p:nvPr>
        </p:nvSpPr>
        <p:spPr/>
        <p:txBody>
          <a:bodyPr/>
          <a:lstStyle/>
          <a:p>
            <a:r>
              <a:rPr lang="es-AR" dirty="0"/>
              <a:t>Prohibido ingresar con: relojes, anillos metálicos, calzado con componentes metálicos, equipos de comunicación, fumar o encender fuego.</a:t>
            </a:r>
          </a:p>
          <a:p>
            <a:r>
              <a:rPr lang="es-AR" dirty="0"/>
              <a:t>Mantener el orden y la limpieza en el interior y alrededor del polvorín</a:t>
            </a:r>
          </a:p>
          <a:p>
            <a:r>
              <a:rPr lang="es-AR" dirty="0"/>
              <a:t>Respetar la capacidad máxima de almacenaje</a:t>
            </a:r>
          </a:p>
          <a:p>
            <a:r>
              <a:rPr lang="es-AR" dirty="0"/>
              <a:t>Los encargados del polvorín no recibirán cargamentos de explosivos si no pueden ser almacenados al momento de su llegada</a:t>
            </a:r>
          </a:p>
          <a:p>
            <a:r>
              <a:rPr lang="es-AR" dirty="0"/>
              <a:t>Toda vez que en el polvorín se realicen movimientos de explosivos, deberá estar presente el encargado. El encargado del polvorín será informado de las clases de explosivos depositados, sus características y las precauciones que se deben adoptar para su manejo.</a:t>
            </a:r>
          </a:p>
          <a:p>
            <a:endParaRPr lang="es-AR" dirty="0"/>
          </a:p>
          <a:p>
            <a:endParaRPr lang="es-AR" dirty="0"/>
          </a:p>
        </p:txBody>
      </p:sp>
    </p:spTree>
    <p:extLst>
      <p:ext uri="{BB962C8B-B14F-4D97-AF65-F5344CB8AC3E}">
        <p14:creationId xmlns:p14="http://schemas.microsoft.com/office/powerpoint/2010/main" val="15218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CLASES DE POLVORINES</a:t>
            </a:r>
          </a:p>
        </p:txBody>
      </p:sp>
      <p:sp>
        <p:nvSpPr>
          <p:cNvPr id="3" name="Marcador de contenido 2"/>
          <p:cNvSpPr>
            <a:spLocks noGrp="1"/>
          </p:cNvSpPr>
          <p:nvPr>
            <p:ph idx="1"/>
          </p:nvPr>
        </p:nvSpPr>
        <p:spPr/>
        <p:txBody>
          <a:bodyPr/>
          <a:lstStyle/>
          <a:p>
            <a:pPr marL="0" indent="0">
              <a:buNone/>
            </a:pPr>
            <a:r>
              <a:rPr lang="es-AR" dirty="0"/>
              <a:t>De acuerdo a sus características los polvorines se clasifican en:</a:t>
            </a:r>
          </a:p>
          <a:p>
            <a:endParaRPr lang="es-AR" dirty="0"/>
          </a:p>
          <a:p>
            <a:r>
              <a:rPr lang="es-AR" dirty="0"/>
              <a:t>—Tipo 'A': De superficie para almacenar más de cincuenta (50) kilogramos de explosivos.</a:t>
            </a:r>
          </a:p>
          <a:p>
            <a:r>
              <a:rPr lang="es-AR" dirty="0"/>
              <a:t>—Tipo 'B': Para almacenar hasta cincuenta (50) kilogramos de explosivos.</a:t>
            </a:r>
          </a:p>
          <a:p>
            <a:r>
              <a:rPr lang="es-AR" dirty="0"/>
              <a:t>—Tipo 'C': Polvorines móviles.</a:t>
            </a:r>
          </a:p>
          <a:p>
            <a:r>
              <a:rPr lang="es-AR" dirty="0"/>
              <a:t>—Tipo 'E': Polvorines especiales (semienterrados, enterrados, etc.)</a:t>
            </a:r>
          </a:p>
          <a:p>
            <a:endParaRPr lang="es-AR" dirty="0"/>
          </a:p>
        </p:txBody>
      </p:sp>
    </p:spTree>
    <p:extLst>
      <p:ext uri="{BB962C8B-B14F-4D97-AF65-F5344CB8AC3E}">
        <p14:creationId xmlns:p14="http://schemas.microsoft.com/office/powerpoint/2010/main" val="299750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DESTRUCCIÓN DE EXPLOSIVOS</a:t>
            </a:r>
          </a:p>
        </p:txBody>
      </p:sp>
      <p:sp>
        <p:nvSpPr>
          <p:cNvPr id="3" name="Marcador de contenido 2"/>
          <p:cNvSpPr>
            <a:spLocks noGrp="1"/>
          </p:cNvSpPr>
          <p:nvPr>
            <p:ph idx="1"/>
          </p:nvPr>
        </p:nvSpPr>
        <p:spPr/>
        <p:txBody>
          <a:bodyPr>
            <a:normAutofit fontScale="85000" lnSpcReduction="20000"/>
          </a:bodyPr>
          <a:lstStyle/>
          <a:p>
            <a:pPr marL="0" indent="0">
              <a:buNone/>
            </a:pPr>
            <a:r>
              <a:rPr lang="es-AR" dirty="0"/>
              <a:t>Se solicitará autorización previa a la D.G.F.M. y en el libro a que alude el artículo 423:</a:t>
            </a:r>
          </a:p>
          <a:p>
            <a:endParaRPr lang="es-AR" dirty="0"/>
          </a:p>
          <a:p>
            <a:r>
              <a:rPr lang="es-AR" dirty="0"/>
              <a:t>— Número de registro, lote y cantidad de explosivo destruido.</a:t>
            </a:r>
          </a:p>
          <a:p>
            <a:r>
              <a:rPr lang="es-AR" dirty="0"/>
              <a:t>— Referencia de la nota por la que se autorizó la destrucción.</a:t>
            </a:r>
          </a:p>
          <a:p>
            <a:r>
              <a:rPr lang="es-AR" dirty="0"/>
              <a:t>Las operaciones de destrucción se realizarán en sitios suficientemente alejados de edificios, ferrovías, carreteras y lugares de reunión de gente.</a:t>
            </a:r>
          </a:p>
          <a:p>
            <a:r>
              <a:rPr lang="es-AR" dirty="0"/>
              <a:t>No debe destruirse más de una clase de explosivos por vez.</a:t>
            </a:r>
          </a:p>
          <a:p>
            <a:r>
              <a:rPr lang="es-AR" dirty="0"/>
              <a:t>Una vez finalizada la operación de destrucción se verificará que no hayan quedado explosivos sin destruir en la zona utilizada.</a:t>
            </a:r>
          </a:p>
          <a:p>
            <a:pPr marL="0" indent="0">
              <a:buNone/>
            </a:pPr>
            <a:endParaRPr lang="es-AR" dirty="0"/>
          </a:p>
          <a:p>
            <a:pPr marL="0" indent="0">
              <a:buNone/>
            </a:pPr>
            <a:endParaRPr lang="es-AR" dirty="0"/>
          </a:p>
          <a:p>
            <a:pPr marL="0" indent="0">
              <a:buNone/>
            </a:pPr>
            <a:endParaRPr lang="es-AR" dirty="0"/>
          </a:p>
          <a:p>
            <a:pPr marL="0" indent="0">
              <a:buNone/>
            </a:pPr>
            <a:r>
              <a:rPr lang="es-AR" dirty="0"/>
              <a:t>https://www.youtube.com/watch?v=nH56FCv8Mmw&amp;ab_channel=FETIUTN</a:t>
            </a:r>
          </a:p>
        </p:txBody>
      </p:sp>
    </p:spTree>
    <p:extLst>
      <p:ext uri="{BB962C8B-B14F-4D97-AF65-F5344CB8AC3E}">
        <p14:creationId xmlns:p14="http://schemas.microsoft.com/office/powerpoint/2010/main" val="296204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AR" b="1" dirty="0"/>
              <a:t>DISPOSICIONES GENERALES</a:t>
            </a:r>
            <a:br>
              <a:rPr lang="es-AR" b="1" dirty="0"/>
            </a:br>
            <a:endParaRPr lang="es-AR" dirty="0"/>
          </a:p>
        </p:txBody>
      </p:sp>
      <p:sp>
        <p:nvSpPr>
          <p:cNvPr id="3" name="Marcador de contenido 2"/>
          <p:cNvSpPr>
            <a:spLocks noGrp="1"/>
          </p:cNvSpPr>
          <p:nvPr>
            <p:ph idx="1"/>
          </p:nvPr>
        </p:nvSpPr>
        <p:spPr/>
        <p:txBody>
          <a:bodyPr>
            <a:normAutofit fontScale="92500" lnSpcReduction="10000"/>
          </a:bodyPr>
          <a:lstStyle/>
          <a:p>
            <a:pPr marL="0" indent="0">
              <a:buNone/>
            </a:pPr>
            <a:r>
              <a:rPr lang="es-AR" dirty="0"/>
              <a:t> </a:t>
            </a:r>
          </a:p>
          <a:p>
            <a:pPr marL="0" lvl="0" indent="0">
              <a:buNone/>
            </a:pPr>
            <a:r>
              <a:rPr lang="es-AR" b="1" dirty="0"/>
              <a:t>Inspección y fiscalización:</a:t>
            </a:r>
          </a:p>
          <a:p>
            <a:r>
              <a:rPr lang="es-AR" dirty="0"/>
              <a:t>En cada inspección se labrará un acta, donde se dejará constancia de las novedades observadas.</a:t>
            </a:r>
          </a:p>
          <a:p>
            <a:r>
              <a:rPr lang="es-AR" dirty="0"/>
              <a:t>Tener la misión de los inspectores que destaque la D.G.F.M. y exhibir la documentación, suministrando los datos y elementos de juicio que se les requiera.</a:t>
            </a:r>
          </a:p>
          <a:p>
            <a:r>
              <a:rPr lang="es-AR" dirty="0"/>
              <a:t>La fuerza pública que deba participar en actos relacionados con la presente reglamentación, hará constar en acta las observaciones pertinentes. Una copia del acta, con otros antecedentes que pudiera reunir, la remitirá a la D.G.F.M.</a:t>
            </a:r>
          </a:p>
          <a:p>
            <a:r>
              <a:rPr lang="es-AR" dirty="0"/>
              <a:t> La fuerza pública que deba intervenir en prevención de infracciones a la Ley 20.429 y esta reglamentación, revisando cargamentos, bultos o equipajes que se introduzcan al país o salgan de él solicitará la participación de las autoridades aduaneras en caso de haberlas.</a:t>
            </a:r>
          </a:p>
          <a:p>
            <a:endParaRPr lang="es-AR" dirty="0"/>
          </a:p>
          <a:p>
            <a:pPr lvl="0"/>
            <a:endParaRPr lang="es-AR" dirty="0"/>
          </a:p>
          <a:p>
            <a:endParaRPr lang="es-AR" dirty="0"/>
          </a:p>
        </p:txBody>
      </p:sp>
    </p:spTree>
    <p:extLst>
      <p:ext uri="{BB962C8B-B14F-4D97-AF65-F5344CB8AC3E}">
        <p14:creationId xmlns:p14="http://schemas.microsoft.com/office/powerpoint/2010/main" val="3035662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t>DISPOSICIONES GENERALES</a:t>
            </a:r>
            <a:endParaRPr lang="es-AR" dirty="0"/>
          </a:p>
        </p:txBody>
      </p:sp>
      <p:sp>
        <p:nvSpPr>
          <p:cNvPr id="3" name="Marcador de contenido 2"/>
          <p:cNvSpPr>
            <a:spLocks noGrp="1"/>
          </p:cNvSpPr>
          <p:nvPr>
            <p:ph idx="1"/>
          </p:nvPr>
        </p:nvSpPr>
        <p:spPr/>
        <p:txBody>
          <a:bodyPr/>
          <a:lstStyle/>
          <a:p>
            <a:pPr marL="0" lvl="0" indent="0">
              <a:buNone/>
            </a:pPr>
            <a:r>
              <a:rPr lang="es-AR" b="1" dirty="0"/>
              <a:t>Sustracciones, extravíos, pérdidas y accidentes</a:t>
            </a:r>
            <a:endParaRPr lang="es-AR" dirty="0"/>
          </a:p>
          <a:p>
            <a:endParaRPr lang="es-AR" dirty="0"/>
          </a:p>
          <a:p>
            <a:r>
              <a:rPr lang="es-AR" dirty="0"/>
              <a:t>Deberán ser denunciados inmediatamente por el inscripto a la fuerza pública de su jurisdicción. Por carta certificada a la D.G.F.M. dentro de las 48 horas de advertidos, dando cuenta de los siguientes detalles:</a:t>
            </a:r>
          </a:p>
          <a:p>
            <a:r>
              <a:rPr lang="es-AR" dirty="0"/>
              <a:t>— Datos de la empresa o titular de los explosivos.</a:t>
            </a:r>
          </a:p>
          <a:p>
            <a:r>
              <a:rPr lang="es-AR" dirty="0"/>
              <a:t>— Número de inscripción.</a:t>
            </a:r>
          </a:p>
          <a:p>
            <a:r>
              <a:rPr lang="es-AR" dirty="0"/>
              <a:t>— Número de registro y cantidad de los explosivos afectados.</a:t>
            </a:r>
          </a:p>
          <a:p>
            <a:r>
              <a:rPr lang="es-AR" dirty="0"/>
              <a:t>— Circunstancias que rodearon el hecho.</a:t>
            </a:r>
          </a:p>
          <a:p>
            <a:r>
              <a:rPr lang="es-AR" dirty="0"/>
              <a:t>— Fuerza pública ante la cual se formuló la denuncia.</a:t>
            </a:r>
          </a:p>
          <a:p>
            <a:endParaRPr lang="es-AR" dirty="0"/>
          </a:p>
        </p:txBody>
      </p:sp>
    </p:spTree>
    <p:extLst>
      <p:ext uri="{BB962C8B-B14F-4D97-AF65-F5344CB8AC3E}">
        <p14:creationId xmlns:p14="http://schemas.microsoft.com/office/powerpoint/2010/main" val="47628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t>DISPOSICIONES GENERALES</a:t>
            </a:r>
            <a:endParaRPr lang="es-AR" dirty="0"/>
          </a:p>
        </p:txBody>
      </p:sp>
      <p:sp>
        <p:nvSpPr>
          <p:cNvPr id="3" name="Marcador de contenido 2"/>
          <p:cNvSpPr>
            <a:spLocks noGrp="1"/>
          </p:cNvSpPr>
          <p:nvPr>
            <p:ph idx="1"/>
          </p:nvPr>
        </p:nvSpPr>
        <p:spPr/>
        <p:txBody>
          <a:bodyPr>
            <a:normAutofit/>
          </a:bodyPr>
          <a:lstStyle/>
          <a:p>
            <a:pPr marL="0" lvl="0" indent="0">
              <a:buNone/>
            </a:pPr>
            <a:r>
              <a:rPr lang="es-AR" b="1" dirty="0"/>
              <a:t>Explosivos abandonados</a:t>
            </a:r>
            <a:endParaRPr lang="es-AR" dirty="0"/>
          </a:p>
          <a:p>
            <a:r>
              <a:rPr lang="es-AR" dirty="0"/>
              <a:t> La D.G.F.M. tomará posesión de los explosivos abandonados y los distribuirá entre los organismos oficiales que los necesiten, los venderá o procederá a su destrucción. </a:t>
            </a:r>
          </a:p>
          <a:p>
            <a:pPr marL="0" lvl="0" indent="0">
              <a:buNone/>
            </a:pPr>
            <a:r>
              <a:rPr lang="es-AR" b="1" dirty="0"/>
              <a:t>Casos de excepción</a:t>
            </a:r>
            <a:endParaRPr lang="es-AR" dirty="0"/>
          </a:p>
          <a:p>
            <a:r>
              <a:rPr lang="es-AR" dirty="0"/>
              <a:t>La D.G.F.M. podrá fijar provisoriamente y mientras subsistan las circunstancias que las motivan, las normas de excepción a aplicar en el cumplimiento de esta reglamentación.</a:t>
            </a:r>
          </a:p>
          <a:p>
            <a:r>
              <a:rPr lang="es-AR" dirty="0"/>
              <a:t>La D.G.F.M. determinará el procedimiento a seguir en los actos relacionados con explosivos no contemplados en esta Reglamentación.</a:t>
            </a:r>
          </a:p>
          <a:p>
            <a:endParaRPr lang="es-AR" dirty="0"/>
          </a:p>
        </p:txBody>
      </p:sp>
    </p:spTree>
    <p:extLst>
      <p:ext uri="{BB962C8B-B14F-4D97-AF65-F5344CB8AC3E}">
        <p14:creationId xmlns:p14="http://schemas.microsoft.com/office/powerpoint/2010/main" val="2293941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549" y="47872"/>
            <a:ext cx="10515600" cy="1330080"/>
          </a:xfrm>
        </p:spPr>
        <p:txBody>
          <a:bodyPr>
            <a:normAutofit/>
          </a:bodyPr>
          <a:lstStyle/>
          <a:p>
            <a:r>
              <a:rPr lang="es-AR" sz="4000" dirty="0">
                <a:effectLst>
                  <a:outerShdw blurRad="38100" dist="38100" dir="2700000" algn="tl">
                    <a:srgbClr val="000000">
                      <a:alpha val="43137"/>
                    </a:srgbClr>
                  </a:outerShdw>
                </a:effectLst>
              </a:rPr>
              <a:t>APLICACIÓN EN LA ING. CIVIL</a:t>
            </a:r>
          </a:p>
        </p:txBody>
      </p:sp>
      <p:sp>
        <p:nvSpPr>
          <p:cNvPr id="3" name="Marcador de contenido 2"/>
          <p:cNvSpPr>
            <a:spLocks noGrp="1"/>
          </p:cNvSpPr>
          <p:nvPr>
            <p:ph idx="1"/>
          </p:nvPr>
        </p:nvSpPr>
        <p:spPr>
          <a:xfrm>
            <a:off x="252549" y="1611086"/>
            <a:ext cx="7697133" cy="4380139"/>
          </a:xfrm>
        </p:spPr>
        <p:txBody>
          <a:bodyPr/>
          <a:lstStyle/>
          <a:p>
            <a:pPr marL="0" indent="0">
              <a:buNone/>
            </a:pPr>
            <a:r>
              <a:rPr lang="es-ES" sz="2400" b="1" dirty="0">
                <a:solidFill>
                  <a:schemeClr val="tx1"/>
                </a:solidFill>
              </a:rPr>
              <a:t>Los explosivos se utilizan para: </a:t>
            </a:r>
          </a:p>
          <a:p>
            <a:pPr algn="just"/>
            <a:r>
              <a:rPr lang="es-ES" sz="2400" b="1" u="sng" dirty="0">
                <a:solidFill>
                  <a:schemeClr val="tx1"/>
                </a:solidFill>
                <a:effectLst>
                  <a:outerShdw blurRad="38100" dist="38100" dir="2700000" algn="tl">
                    <a:srgbClr val="000000">
                      <a:alpha val="43137"/>
                    </a:srgbClr>
                  </a:outerShdw>
                </a:effectLst>
              </a:rPr>
              <a:t>Demoliciones con explosivos</a:t>
            </a:r>
            <a:r>
              <a:rPr lang="es-ES" sz="2400" b="1" dirty="0">
                <a:solidFill>
                  <a:schemeClr val="tx1"/>
                </a:solidFill>
              </a:rPr>
              <a:t>: llamadas voladuras controladas de estructuras civiles. </a:t>
            </a:r>
            <a:endParaRPr lang="es-AR" sz="2400" b="1" dirty="0">
              <a:solidFill>
                <a:schemeClr val="tx1"/>
              </a:solidFill>
            </a:endParaRPr>
          </a:p>
          <a:p>
            <a:pPr algn="just"/>
            <a:r>
              <a:rPr lang="es-ES" sz="2400" b="1" u="sng" dirty="0">
                <a:solidFill>
                  <a:schemeClr val="tx1"/>
                </a:solidFill>
                <a:effectLst>
                  <a:outerShdw blurRad="38100" dist="38100" dir="2700000" algn="tl">
                    <a:srgbClr val="000000">
                      <a:alpha val="43137"/>
                    </a:srgbClr>
                  </a:outerShdw>
                </a:effectLst>
              </a:rPr>
              <a:t>Excavaciones con uso de explosivos</a:t>
            </a:r>
            <a:r>
              <a:rPr lang="es-ES" sz="2400" b="1" dirty="0">
                <a:solidFill>
                  <a:schemeClr val="tx1"/>
                </a:solidFill>
                <a:effectLst>
                  <a:outerShdw blurRad="38100" dist="38100" dir="2700000" algn="tl">
                    <a:srgbClr val="000000">
                      <a:alpha val="43137"/>
                    </a:srgbClr>
                  </a:outerShdw>
                </a:effectLst>
              </a:rPr>
              <a:t>: </a:t>
            </a:r>
            <a:r>
              <a:rPr lang="es-ES" sz="2400" b="1" dirty="0">
                <a:solidFill>
                  <a:schemeClr val="tx1"/>
                </a:solidFill>
              </a:rPr>
              <a:t>canteras, movimiento de suelo en construcciones viales, túneles</a:t>
            </a:r>
            <a:endParaRPr lang="es-AR" sz="2400" b="1" dirty="0">
              <a:solidFill>
                <a:schemeClr val="tx1"/>
              </a:solidFill>
            </a:endParaRPr>
          </a:p>
          <a:p>
            <a:pPr marL="0" indent="0">
              <a:buNone/>
            </a:pPr>
            <a:endParaRPr lang="es-AR" dirty="0"/>
          </a:p>
        </p:txBody>
      </p:sp>
      <p:pic>
        <p:nvPicPr>
          <p:cNvPr id="9218" name="Picture 2" descr="Resultado de imagen para demolicion con explos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23" y="4302034"/>
            <a:ext cx="4147637" cy="235170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sultado de imagen para excavaciones con explosiv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863" y="114600"/>
            <a:ext cx="3397250" cy="252670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esultado de imagen para excavaciones con explosiv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494" y="4162697"/>
            <a:ext cx="3739445" cy="249104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8316529" y="3322749"/>
            <a:ext cx="3344584" cy="2508438"/>
          </a:xfrm>
          <a:prstGeom prst="rect">
            <a:avLst/>
          </a:prstGeom>
        </p:spPr>
      </p:pic>
    </p:spTree>
    <p:extLst>
      <p:ext uri="{BB962C8B-B14F-4D97-AF65-F5344CB8AC3E}">
        <p14:creationId xmlns:p14="http://schemas.microsoft.com/office/powerpoint/2010/main" val="3215982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114462"/>
            <a:ext cx="10515600" cy="1325563"/>
          </a:xfrm>
        </p:spPr>
        <p:txBody>
          <a:bodyPr>
            <a:normAutofit/>
          </a:bodyPr>
          <a:lstStyle/>
          <a:p>
            <a:r>
              <a:rPr lang="es-AR" sz="4000" dirty="0"/>
              <a:t>DEMOLICIÓN CON EXPLOSIVOS</a:t>
            </a:r>
          </a:p>
        </p:txBody>
      </p:sp>
      <p:sp>
        <p:nvSpPr>
          <p:cNvPr id="3" name="Marcador de contenido 2"/>
          <p:cNvSpPr>
            <a:spLocks noGrp="1"/>
          </p:cNvSpPr>
          <p:nvPr>
            <p:ph idx="1"/>
          </p:nvPr>
        </p:nvSpPr>
        <p:spPr>
          <a:xfrm>
            <a:off x="304800" y="1440025"/>
            <a:ext cx="10369809" cy="5179306"/>
          </a:xfrm>
        </p:spPr>
        <p:txBody>
          <a:bodyPr>
            <a:normAutofit/>
          </a:bodyPr>
          <a:lstStyle/>
          <a:p>
            <a:pPr algn="just"/>
            <a:r>
              <a:rPr lang="es-ES" sz="2000" b="1" dirty="0">
                <a:solidFill>
                  <a:schemeClr val="tx1"/>
                </a:solidFill>
              </a:rPr>
              <a:t>Se basa en debilitar o eliminar apoyos o puntos estructurales críticos de la estructura, para así provocar su desequilibrio y, como consecuencia, su caída en una dirección predeterminada. </a:t>
            </a:r>
          </a:p>
          <a:p>
            <a:pPr algn="just"/>
            <a:r>
              <a:rPr lang="es-ES" sz="2000" b="1" dirty="0">
                <a:solidFill>
                  <a:schemeClr val="tx1"/>
                </a:solidFill>
              </a:rPr>
              <a:t>se colocan pequeñas cargas explosivas (generalmente menores a 50 g)</a:t>
            </a:r>
          </a:p>
          <a:p>
            <a:pPr marL="0" indent="0">
              <a:buNone/>
            </a:pPr>
            <a:endParaRPr lang="es-ES" dirty="0"/>
          </a:p>
          <a:p>
            <a:pPr marL="0" indent="0">
              <a:buNone/>
            </a:pPr>
            <a:r>
              <a:rPr lang="es-ES" dirty="0"/>
              <a:t> </a:t>
            </a:r>
            <a:endParaRPr lang="es-AR" dirty="0"/>
          </a:p>
        </p:txBody>
      </p:sp>
      <p:pic>
        <p:nvPicPr>
          <p:cNvPr id="4" name="Picture 4" descr="Resultado de imagen para demolicion con explos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8" y="3540027"/>
            <a:ext cx="5193604" cy="307930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6168980" y="3398769"/>
            <a:ext cx="5202409" cy="3079304"/>
          </a:xfrm>
          <a:prstGeom prst="rect">
            <a:avLst/>
          </a:prstGeom>
        </p:spPr>
      </p:pic>
    </p:spTree>
    <p:extLst>
      <p:ext uri="{BB962C8B-B14F-4D97-AF65-F5344CB8AC3E}">
        <p14:creationId xmlns:p14="http://schemas.microsoft.com/office/powerpoint/2010/main" val="3965803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00730"/>
            <a:ext cx="10515600" cy="1325563"/>
          </a:xfrm>
        </p:spPr>
        <p:txBody>
          <a:bodyPr/>
          <a:lstStyle/>
          <a:p>
            <a:r>
              <a:rPr lang="es-AR" sz="4000" dirty="0">
                <a:solidFill>
                  <a:schemeClr val="bg1"/>
                </a:solidFill>
              </a:rPr>
              <a:t>DE</a:t>
            </a:r>
            <a:r>
              <a:rPr lang="es-AR" sz="4000" dirty="0"/>
              <a:t>DEMOLICIÓN CON EXPLOSIVOS</a:t>
            </a:r>
            <a:r>
              <a:rPr lang="es-AR" sz="4000" dirty="0">
                <a:solidFill>
                  <a:schemeClr val="bg1"/>
                </a:solidFill>
              </a:rPr>
              <a:t>MOLICIÓN </a:t>
            </a:r>
            <a:r>
              <a:rPr lang="es-AR" dirty="0">
                <a:solidFill>
                  <a:schemeClr val="bg1"/>
                </a:solidFill>
              </a:rPr>
              <a:t>CON EXPLOSIVOS</a:t>
            </a:r>
          </a:p>
        </p:txBody>
      </p:sp>
      <p:sp>
        <p:nvSpPr>
          <p:cNvPr id="3" name="Marcador de contenido 2"/>
          <p:cNvSpPr>
            <a:spLocks noGrp="1"/>
          </p:cNvSpPr>
          <p:nvPr>
            <p:ph idx="1"/>
          </p:nvPr>
        </p:nvSpPr>
        <p:spPr>
          <a:xfrm>
            <a:off x="322217" y="1384663"/>
            <a:ext cx="11016343" cy="5778137"/>
          </a:xfrm>
        </p:spPr>
        <p:txBody>
          <a:bodyPr>
            <a:normAutofit fontScale="92500" lnSpcReduction="10000"/>
          </a:bodyPr>
          <a:lstStyle/>
          <a:p>
            <a:pPr marL="0" indent="0">
              <a:buNone/>
            </a:pPr>
            <a:r>
              <a:rPr lang="es-ES" sz="2400" b="1" dirty="0">
                <a:solidFill>
                  <a:schemeClr val="tx1"/>
                </a:solidFill>
              </a:rPr>
              <a:t>Las </a:t>
            </a:r>
            <a:r>
              <a:rPr lang="es-ES" sz="2400" b="1" i="1" dirty="0">
                <a:solidFill>
                  <a:schemeClr val="tx1"/>
                </a:solidFill>
              </a:rPr>
              <a:t>medidas de seguridad </a:t>
            </a:r>
            <a:r>
              <a:rPr lang="es-ES" sz="2400" b="1" dirty="0">
                <a:solidFill>
                  <a:schemeClr val="tx1"/>
                </a:solidFill>
              </a:rPr>
              <a:t>son:</a:t>
            </a:r>
          </a:p>
          <a:p>
            <a:r>
              <a:rPr lang="es-ES" sz="2400" b="1" dirty="0">
                <a:solidFill>
                  <a:schemeClr val="tx1"/>
                </a:solidFill>
              </a:rPr>
              <a:t>Las cargas de explosivo  deben ser cubiertas con protecciones adecuadas: bandas de goma, redes, sacos terreros, etc., para evitar proyecciones. </a:t>
            </a:r>
          </a:p>
          <a:p>
            <a:r>
              <a:rPr lang="es-ES" sz="2400" b="1" dirty="0">
                <a:solidFill>
                  <a:schemeClr val="tx1"/>
                </a:solidFill>
              </a:rPr>
              <a:t>Para eliminar la formación de polvo, antes y después de la voladura debe procederse a un riego con agua.</a:t>
            </a:r>
          </a:p>
          <a:p>
            <a:r>
              <a:rPr lang="es-ES" sz="2400" b="1" dirty="0">
                <a:solidFill>
                  <a:schemeClr val="tx1"/>
                </a:solidFill>
              </a:rPr>
              <a:t>El área circundante a la voladura debe ser evacuada e inspeccionada antes del disparo. </a:t>
            </a:r>
          </a:p>
          <a:p>
            <a:r>
              <a:rPr lang="es-ES" sz="2400" b="1" dirty="0">
                <a:solidFill>
                  <a:schemeClr val="tx1"/>
                </a:solidFill>
              </a:rPr>
              <a:t>Si en las proximidades existen edificios, es aconsejable efectuar un estudio </a:t>
            </a:r>
            <a:r>
              <a:rPr lang="es-ES" sz="2400" b="1" dirty="0" err="1">
                <a:solidFill>
                  <a:schemeClr val="tx1"/>
                </a:solidFill>
              </a:rPr>
              <a:t>vibrográfico</a:t>
            </a:r>
            <a:r>
              <a:rPr lang="es-ES" sz="2400" b="1" dirty="0">
                <a:solidFill>
                  <a:schemeClr val="tx1"/>
                </a:solidFill>
              </a:rPr>
              <a:t>. </a:t>
            </a:r>
          </a:p>
          <a:p>
            <a:r>
              <a:rPr lang="es-ES" sz="2400" b="1" dirty="0">
                <a:solidFill>
                  <a:schemeClr val="tx1"/>
                </a:solidFill>
              </a:rPr>
              <a:t>Interrumpir los suministros de agua y gas, obturando sus conductos por medio de tapones de rosca, y el suministro de electricidad.</a:t>
            </a:r>
          </a:p>
          <a:p>
            <a:r>
              <a:rPr lang="es-ES" sz="2400" b="1" dirty="0">
                <a:solidFill>
                  <a:schemeClr val="tx1"/>
                </a:solidFill>
              </a:rPr>
              <a:t>Hacer sonar una sirena para advertir a cualquier persona que este circulando la zona que se realiza una voladura.</a:t>
            </a:r>
          </a:p>
          <a:p>
            <a:pPr marL="0" indent="0">
              <a:buNone/>
            </a:pPr>
            <a:endParaRPr lang="es-ES" dirty="0"/>
          </a:p>
          <a:p>
            <a:pPr marL="0" indent="0">
              <a:buNone/>
            </a:pPr>
            <a:r>
              <a:rPr lang="es-ES" dirty="0"/>
              <a:t> </a:t>
            </a:r>
            <a:endParaRPr lang="es-AR" dirty="0"/>
          </a:p>
        </p:txBody>
      </p:sp>
    </p:spTree>
    <p:extLst>
      <p:ext uri="{BB962C8B-B14F-4D97-AF65-F5344CB8AC3E}">
        <p14:creationId xmlns:p14="http://schemas.microsoft.com/office/powerpoint/2010/main" val="329027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1F21F8-5619-4625-B897-56D7B4F4DC4D}"/>
              </a:ext>
            </a:extLst>
          </p:cNvPr>
          <p:cNvSpPr>
            <a:spLocks noGrp="1"/>
          </p:cNvSpPr>
          <p:nvPr>
            <p:ph idx="1"/>
          </p:nvPr>
        </p:nvSpPr>
        <p:spPr>
          <a:xfrm>
            <a:off x="830549" y="1899378"/>
            <a:ext cx="8973295" cy="3225114"/>
          </a:xfrm>
        </p:spPr>
        <p:txBody>
          <a:bodyPr>
            <a:normAutofit lnSpcReduction="10000"/>
          </a:bodyPr>
          <a:lstStyle/>
          <a:p>
            <a:pPr marL="0" indent="0" algn="just">
              <a:lnSpc>
                <a:spcPct val="160000"/>
              </a:lnSpc>
              <a:buNone/>
            </a:pPr>
            <a:r>
              <a:rPr lang="es-AR" sz="2400" b="1" dirty="0">
                <a:solidFill>
                  <a:srgbClr val="283038"/>
                </a:solidFill>
                <a:latin typeface="Century Gothic" panose="020B0502020202020204" pitchFamily="34" charset="0"/>
              </a:rPr>
              <a:t>Ley Nacional de Armas y Explosivos </a:t>
            </a:r>
            <a:r>
              <a:rPr lang="es-AR" sz="2400" b="1" dirty="0" err="1">
                <a:solidFill>
                  <a:srgbClr val="283038"/>
                </a:solidFill>
                <a:latin typeface="Century Gothic" panose="020B0502020202020204" pitchFamily="34" charset="0"/>
              </a:rPr>
              <a:t>N°</a:t>
            </a:r>
            <a:r>
              <a:rPr lang="es-AR" sz="2400" b="1" dirty="0">
                <a:solidFill>
                  <a:srgbClr val="283038"/>
                </a:solidFill>
                <a:latin typeface="Century Gothic" panose="020B0502020202020204" pitchFamily="34" charset="0"/>
              </a:rPr>
              <a:t> 20.429</a:t>
            </a:r>
            <a:br>
              <a:rPr lang="es-AR" sz="2400" b="1" dirty="0">
                <a:solidFill>
                  <a:srgbClr val="283038"/>
                </a:solidFill>
                <a:latin typeface="Century Gothic" panose="020B0502020202020204" pitchFamily="34" charset="0"/>
              </a:rPr>
            </a:br>
            <a:r>
              <a:rPr lang="es-AR" sz="2400" b="1" dirty="0">
                <a:solidFill>
                  <a:srgbClr val="283038"/>
                </a:solidFill>
                <a:latin typeface="Century Gothic" panose="020B0502020202020204" pitchFamily="34" charset="0"/>
              </a:rPr>
              <a:t>Decreto </a:t>
            </a:r>
            <a:r>
              <a:rPr lang="es-AR" sz="2400" b="1" dirty="0" err="1">
                <a:solidFill>
                  <a:srgbClr val="283038"/>
                </a:solidFill>
                <a:latin typeface="Century Gothic" panose="020B0502020202020204" pitchFamily="34" charset="0"/>
              </a:rPr>
              <a:t>N°</a:t>
            </a:r>
            <a:r>
              <a:rPr lang="es-AR" sz="2400" b="1" dirty="0">
                <a:solidFill>
                  <a:srgbClr val="283038"/>
                </a:solidFill>
                <a:latin typeface="Century Gothic" panose="020B0502020202020204" pitchFamily="34" charset="0"/>
              </a:rPr>
              <a:t> 302</a:t>
            </a:r>
          </a:p>
          <a:p>
            <a:pPr marL="1262063" indent="-400050" algn="just">
              <a:spcBef>
                <a:spcPts val="1800"/>
              </a:spcBef>
              <a:buNone/>
            </a:pPr>
            <a:r>
              <a:rPr lang="es-AR" sz="2400" b="0" i="0" u="none" strike="noStrike" baseline="0" dirty="0">
                <a:solidFill>
                  <a:srgbClr val="283038"/>
                </a:solidFill>
                <a:latin typeface="Century Gothic" panose="020B0502020202020204" pitchFamily="34" charset="0"/>
              </a:rPr>
              <a:t>	Se entenderá por, </a:t>
            </a:r>
            <a:r>
              <a:rPr lang="es-AR" sz="2400" b="1" i="1" u="none" strike="noStrike" baseline="0" dirty="0">
                <a:solidFill>
                  <a:srgbClr val="283038"/>
                </a:solidFill>
                <a:effectLst>
                  <a:outerShdw blurRad="38100" dist="38100" dir="2700000" algn="tl">
                    <a:srgbClr val="000000">
                      <a:alpha val="43137"/>
                    </a:srgbClr>
                  </a:outerShdw>
                </a:effectLst>
                <a:latin typeface="Century Gothic" panose="020B0502020202020204" pitchFamily="34" charset="0"/>
              </a:rPr>
              <a:t>pólvoras explosivos y afines</a:t>
            </a:r>
            <a:r>
              <a:rPr lang="es-AR" sz="2400" b="0" i="1" u="none" strike="noStrike" baseline="0" dirty="0">
                <a:solidFill>
                  <a:srgbClr val="283038"/>
                </a:solidFill>
                <a:latin typeface="Century Gothic" panose="020B0502020202020204" pitchFamily="34" charset="0"/>
              </a:rPr>
              <a:t> </a:t>
            </a:r>
            <a:r>
              <a:rPr lang="es-AR" sz="2400" b="0" i="0" u="none" strike="noStrike" baseline="0" dirty="0">
                <a:solidFill>
                  <a:srgbClr val="283038"/>
                </a:solidFill>
                <a:latin typeface="Century Gothic" panose="020B0502020202020204" pitchFamily="34" charset="0"/>
              </a:rPr>
              <a:t>las sustancias o mezclas de sustancias que en determinadas condiciones son susceptibles de una súbita liberación de energía mediante transformaciones químicas. </a:t>
            </a:r>
            <a:endParaRPr lang="en-US" sz="2400" dirty="0"/>
          </a:p>
        </p:txBody>
      </p:sp>
      <p:sp>
        <p:nvSpPr>
          <p:cNvPr id="4" name="Título 1">
            <a:extLst>
              <a:ext uri="{FF2B5EF4-FFF2-40B4-BE49-F238E27FC236}">
                <a16:creationId xmlns:a16="http://schemas.microsoft.com/office/drawing/2014/main" id="{C716886D-ACF7-42F3-9DBD-17F16138E167}"/>
              </a:ext>
            </a:extLst>
          </p:cNvPr>
          <p:cNvSpPr>
            <a:spLocks noGrp="1"/>
          </p:cNvSpPr>
          <p:nvPr>
            <p:ph type="title"/>
          </p:nvPr>
        </p:nvSpPr>
        <p:spPr>
          <a:xfrm>
            <a:off x="830549" y="877251"/>
            <a:ext cx="3483937" cy="685445"/>
          </a:xfrm>
        </p:spPr>
        <p:txBody>
          <a:bodyPr>
            <a:noAutofit/>
          </a:bodyPr>
          <a:lstStyle/>
          <a:p>
            <a:r>
              <a:rPr lang="es-ES" sz="4000" b="1" dirty="0">
                <a:ln w="22225">
                  <a:solidFill>
                    <a:schemeClr val="accent2"/>
                  </a:solidFill>
                  <a:prstDash val="solid"/>
                </a:ln>
                <a:solidFill>
                  <a:schemeClr val="accent2">
                    <a:lumMod val="40000"/>
                    <a:lumOff val="60000"/>
                  </a:schemeClr>
                </a:solidFill>
                <a:cs typeface="Calibri" panose="020F0502020204030204" pitchFamily="34" charset="0"/>
              </a:rPr>
              <a:t>DEFINICIÓN</a:t>
            </a:r>
            <a:br>
              <a:rPr lang="es-ES" b="1" dirty="0"/>
            </a:br>
            <a:endParaRPr lang="es-AR" dirty="0"/>
          </a:p>
        </p:txBody>
      </p:sp>
      <p:pic>
        <p:nvPicPr>
          <p:cNvPr id="2050" name="Picture 2" descr="Película animada powerpoint animación lupa, lupa, vaso, detective,  película, Figura de palo, Microsoft PowerPoint png | NextPNG">
            <a:extLst>
              <a:ext uri="{FF2B5EF4-FFF2-40B4-BE49-F238E27FC236}">
                <a16:creationId xmlns:a16="http://schemas.microsoft.com/office/drawing/2014/main" id="{062FBA45-2CC4-40C0-8580-4611A42DD5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335" y="3258187"/>
            <a:ext cx="1661098" cy="186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62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3975" y="0"/>
            <a:ext cx="4855007" cy="1663337"/>
          </a:xfrm>
        </p:spPr>
        <p:txBody>
          <a:bodyPr>
            <a:normAutofit/>
          </a:bodyPr>
          <a:lstStyle/>
          <a:p>
            <a:r>
              <a:rPr lang="es-AR" sz="4000" dirty="0"/>
              <a:t>DEMOLICIÓN CON EXPLOSIVOS</a:t>
            </a:r>
          </a:p>
        </p:txBody>
      </p:sp>
      <p:sp>
        <p:nvSpPr>
          <p:cNvPr id="8" name="Marcador de texto 7"/>
          <p:cNvSpPr>
            <a:spLocks noGrp="1"/>
          </p:cNvSpPr>
          <p:nvPr>
            <p:ph type="body" sz="half" idx="2"/>
          </p:nvPr>
        </p:nvSpPr>
        <p:spPr/>
        <p:txBody>
          <a:bodyPr/>
          <a:lstStyle/>
          <a:p>
            <a:endParaRPr lang="es-AR"/>
          </a:p>
        </p:txBody>
      </p:sp>
      <p:pic>
        <p:nvPicPr>
          <p:cNvPr id="6" name="Picture 2" descr="Resultado de imagen para voladura de un edifi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38" y="2035630"/>
            <a:ext cx="4754879" cy="356615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962" y="494213"/>
            <a:ext cx="5394327" cy="3566159"/>
          </a:xfrm>
          <a:prstGeom prst="rect">
            <a:avLst/>
          </a:prstGeom>
        </p:spPr>
      </p:pic>
      <p:pic>
        <p:nvPicPr>
          <p:cNvPr id="2050"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962" y="3657600"/>
            <a:ext cx="5394327" cy="301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90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4000" dirty="0"/>
              <a:t>DEMOLICIÓN CON EXPLOSIVOS</a:t>
            </a: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5532" t="7376" r="-5532" b="-7376"/>
          <a:stretch/>
        </p:blipFill>
        <p:spPr>
          <a:xfrm>
            <a:off x="649023" y="2841625"/>
            <a:ext cx="5355166" cy="4016375"/>
          </a:xfr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955" b="-1955"/>
          <a:stretch/>
        </p:blipFill>
        <p:spPr>
          <a:xfrm>
            <a:off x="6937638" y="2336799"/>
            <a:ext cx="4301861" cy="4301861"/>
          </a:xfrm>
          <a:prstGeom prst="rect">
            <a:avLst/>
          </a:prstGeom>
        </p:spPr>
      </p:pic>
    </p:spTree>
    <p:extLst>
      <p:ext uri="{BB962C8B-B14F-4D97-AF65-F5344CB8AC3E}">
        <p14:creationId xmlns:p14="http://schemas.microsoft.com/office/powerpoint/2010/main" val="479316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52" y="365125"/>
            <a:ext cx="11263648" cy="1325563"/>
          </a:xfrm>
        </p:spPr>
        <p:txBody>
          <a:bodyPr>
            <a:normAutofit/>
          </a:bodyPr>
          <a:lstStyle/>
          <a:p>
            <a:r>
              <a:rPr lang="es-AR" sz="4000" dirty="0">
                <a:cs typeface="Calibri" panose="020F0502020204030204" pitchFamily="34" charset="0"/>
              </a:rPr>
              <a:t>EXCAVACIONES CON EXPLOSIVOS</a:t>
            </a:r>
          </a:p>
        </p:txBody>
      </p:sp>
      <p:sp>
        <p:nvSpPr>
          <p:cNvPr id="3" name="Marcador de contenido 2"/>
          <p:cNvSpPr>
            <a:spLocks noGrp="1"/>
          </p:cNvSpPr>
          <p:nvPr>
            <p:ph idx="1"/>
          </p:nvPr>
        </p:nvSpPr>
        <p:spPr>
          <a:xfrm>
            <a:off x="470264" y="1313645"/>
            <a:ext cx="10883536" cy="5471655"/>
          </a:xfrm>
        </p:spPr>
        <p:txBody>
          <a:bodyPr>
            <a:normAutofit/>
          </a:bodyPr>
          <a:lstStyle/>
          <a:p>
            <a:pPr algn="just">
              <a:buNone/>
            </a:pPr>
            <a:endParaRPr lang="es-AR" sz="2900" b="1" u="sng" dirty="0"/>
          </a:p>
          <a:p>
            <a:pPr algn="just">
              <a:buNone/>
            </a:pPr>
            <a:r>
              <a:rPr lang="es-AR" sz="2900" b="1" u="sng" dirty="0">
                <a:solidFill>
                  <a:schemeClr val="tx1"/>
                </a:solidFill>
              </a:rPr>
              <a:t>Etapas para neutralizar riegos:</a:t>
            </a:r>
          </a:p>
          <a:p>
            <a:pPr algn="just">
              <a:buNone/>
            </a:pPr>
            <a:endParaRPr lang="es-AR" sz="2400" b="1" dirty="0">
              <a:solidFill>
                <a:schemeClr val="accent1">
                  <a:lumMod val="75000"/>
                </a:schemeClr>
              </a:solidFill>
            </a:endParaRPr>
          </a:p>
          <a:p>
            <a:pPr algn="just">
              <a:buNone/>
            </a:pPr>
            <a:r>
              <a:rPr lang="es-AR" sz="2400" b="1" dirty="0">
                <a:solidFill>
                  <a:srgbClr val="0070C0"/>
                </a:solidFill>
              </a:rPr>
              <a:t>1- Preparación de la zona de voladura: </a:t>
            </a:r>
          </a:p>
          <a:p>
            <a:pPr marL="0" indent="0">
              <a:buNone/>
            </a:pPr>
            <a:r>
              <a:rPr lang="es-AR" sz="2400" dirty="0">
                <a:solidFill>
                  <a:schemeClr val="tx1"/>
                </a:solidFill>
              </a:rPr>
              <a:t>Zona </a:t>
            </a:r>
            <a:r>
              <a:rPr lang="es-AR" sz="2400" b="1" dirty="0">
                <a:solidFill>
                  <a:schemeClr val="tx1"/>
                </a:solidFill>
              </a:rPr>
              <a:t>únicamente</a:t>
            </a:r>
            <a:r>
              <a:rPr lang="es-AR" sz="2400" dirty="0">
                <a:solidFill>
                  <a:schemeClr val="tx1"/>
                </a:solidFill>
              </a:rPr>
              <a:t> se encuentra </a:t>
            </a:r>
            <a:r>
              <a:rPr lang="es-AR" sz="2400" b="1" dirty="0">
                <a:solidFill>
                  <a:schemeClr val="tx1"/>
                </a:solidFill>
              </a:rPr>
              <a:t>personal </a:t>
            </a:r>
            <a:r>
              <a:rPr lang="es-AR" sz="2400" dirty="0">
                <a:solidFill>
                  <a:schemeClr val="tx1"/>
                </a:solidFill>
              </a:rPr>
              <a:t>vinculado al trabajo que se realiza, sus caminos de acceso quedan clausurados. </a:t>
            </a:r>
          </a:p>
          <a:p>
            <a:pPr marL="0" indent="0">
              <a:buNone/>
            </a:pPr>
            <a:r>
              <a:rPr lang="es-AR" sz="2400" dirty="0">
                <a:solidFill>
                  <a:schemeClr val="tx1"/>
                </a:solidFill>
              </a:rPr>
              <a:t>Dentro de la zona de voladura se demarca un </a:t>
            </a:r>
            <a:r>
              <a:rPr lang="es-AR" sz="2400" b="1" dirty="0">
                <a:solidFill>
                  <a:schemeClr val="tx1"/>
                </a:solidFill>
              </a:rPr>
              <a:t>“área de seguridad” (encargado de voladura). </a:t>
            </a:r>
          </a:p>
          <a:p>
            <a:pPr marL="0" indent="0">
              <a:buNone/>
            </a:pPr>
            <a:r>
              <a:rPr lang="es-AR" sz="2400" dirty="0">
                <a:solidFill>
                  <a:schemeClr val="tx1"/>
                </a:solidFill>
              </a:rPr>
              <a:t>Se deja un </a:t>
            </a:r>
            <a:r>
              <a:rPr lang="es-AR" sz="2400" b="1" dirty="0">
                <a:solidFill>
                  <a:schemeClr val="tx1"/>
                </a:solidFill>
              </a:rPr>
              <a:t>factor de seguridad </a:t>
            </a:r>
            <a:r>
              <a:rPr lang="es-AR" sz="2400" dirty="0">
                <a:solidFill>
                  <a:schemeClr val="tx1"/>
                </a:solidFill>
              </a:rPr>
              <a:t>ante que ocurriera una voladura anormal.  </a:t>
            </a:r>
          </a:p>
          <a:p>
            <a:pPr marL="0" indent="0">
              <a:buNone/>
            </a:pPr>
            <a:r>
              <a:rPr lang="es-AR" sz="2400" dirty="0">
                <a:solidFill>
                  <a:schemeClr val="tx1"/>
                </a:solidFill>
              </a:rPr>
              <a:t>Si el área tuvo otros disparos, se </a:t>
            </a:r>
            <a:r>
              <a:rPr lang="es-AR" sz="2400" b="1" dirty="0">
                <a:solidFill>
                  <a:schemeClr val="tx1"/>
                </a:solidFill>
              </a:rPr>
              <a:t>inspecciona</a:t>
            </a:r>
            <a:r>
              <a:rPr lang="es-AR" sz="2400" dirty="0">
                <a:solidFill>
                  <a:schemeClr val="tx1"/>
                </a:solidFill>
              </a:rPr>
              <a:t> la existencia de explosivos </a:t>
            </a:r>
            <a:r>
              <a:rPr lang="es-AR" sz="2400" b="1" dirty="0">
                <a:solidFill>
                  <a:schemeClr val="tx1"/>
                </a:solidFill>
              </a:rPr>
              <a:t>sin detonar</a:t>
            </a:r>
            <a:r>
              <a:rPr lang="es-AR" sz="2400" dirty="0">
                <a:solidFill>
                  <a:schemeClr val="tx1"/>
                </a:solidFill>
              </a:rPr>
              <a:t>.</a:t>
            </a:r>
          </a:p>
          <a:p>
            <a:pPr algn="just"/>
            <a:endParaRPr lang="es-AR" dirty="0"/>
          </a:p>
        </p:txBody>
      </p:sp>
    </p:spTree>
    <p:extLst>
      <p:ext uri="{BB962C8B-B14F-4D97-AF65-F5344CB8AC3E}">
        <p14:creationId xmlns:p14="http://schemas.microsoft.com/office/powerpoint/2010/main" val="3777681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4000" dirty="0">
                <a:cs typeface="Calibri" panose="020F0502020204030204" pitchFamily="34" charset="0"/>
              </a:rPr>
              <a:t>EXCAVACIONES CON EXPLOSIVOS</a:t>
            </a:r>
          </a:p>
        </p:txBody>
      </p:sp>
      <p:sp>
        <p:nvSpPr>
          <p:cNvPr id="3" name="Marcador de contenido 2"/>
          <p:cNvSpPr>
            <a:spLocks noGrp="1"/>
          </p:cNvSpPr>
          <p:nvPr>
            <p:ph idx="1"/>
          </p:nvPr>
        </p:nvSpPr>
        <p:spPr>
          <a:xfrm>
            <a:off x="470264" y="1384664"/>
            <a:ext cx="10693426" cy="5400636"/>
          </a:xfrm>
        </p:spPr>
        <p:txBody>
          <a:bodyPr>
            <a:normAutofit fontScale="92500"/>
          </a:bodyPr>
          <a:lstStyle/>
          <a:p>
            <a:pPr algn="just">
              <a:buNone/>
            </a:pPr>
            <a:r>
              <a:rPr lang="es-ES" sz="2400" b="1" dirty="0">
                <a:solidFill>
                  <a:schemeClr val="tx1"/>
                </a:solidFill>
              </a:rPr>
              <a:t>Antes que la voladura esté lista para el disparo, siempre se adoptan tres precauciones</a:t>
            </a:r>
            <a:r>
              <a:rPr lang="es-ES" sz="2400" dirty="0">
                <a:solidFill>
                  <a:schemeClr val="tx1"/>
                </a:solidFill>
              </a:rPr>
              <a:t>:</a:t>
            </a:r>
          </a:p>
          <a:p>
            <a:pPr algn="just">
              <a:buNone/>
            </a:pPr>
            <a:endParaRPr lang="es-ES" sz="2400" b="1" dirty="0">
              <a:solidFill>
                <a:schemeClr val="tx1"/>
              </a:solidFill>
            </a:endParaRPr>
          </a:p>
          <a:p>
            <a:pPr algn="just"/>
            <a:r>
              <a:rPr lang="es-ES" sz="2400" b="1" dirty="0">
                <a:solidFill>
                  <a:schemeClr val="tx1"/>
                </a:solidFill>
              </a:rPr>
              <a:t>La afectación de personal ubicado a los 360º a una distancia considerable del área de voladura para cumplir la función de seguridad, que consiste en  impedir el acceso de personas, vehículos  o cualquier ser vivo al lugar.</a:t>
            </a:r>
          </a:p>
          <a:p>
            <a:pPr algn="just">
              <a:buNone/>
            </a:pPr>
            <a:endParaRPr lang="es-ES" sz="2400" b="1" dirty="0">
              <a:solidFill>
                <a:schemeClr val="tx1"/>
              </a:solidFill>
            </a:endParaRPr>
          </a:p>
          <a:p>
            <a:pPr algn="just"/>
            <a:r>
              <a:rPr lang="es-ES" sz="2400" b="1" dirty="0">
                <a:solidFill>
                  <a:schemeClr val="tx1"/>
                </a:solidFill>
              </a:rPr>
              <a:t>Contar con un refugio adecuado para el personal o el equipo que permanece en esa área.</a:t>
            </a:r>
          </a:p>
          <a:p>
            <a:pPr algn="just">
              <a:buNone/>
            </a:pPr>
            <a:endParaRPr lang="es-ES" sz="2400" b="1" dirty="0">
              <a:solidFill>
                <a:schemeClr val="tx1"/>
              </a:solidFill>
            </a:endParaRPr>
          </a:p>
          <a:p>
            <a:pPr algn="just"/>
            <a:r>
              <a:rPr lang="es-ES" sz="2400" b="1" dirty="0">
                <a:solidFill>
                  <a:schemeClr val="tx1"/>
                </a:solidFill>
              </a:rPr>
              <a:t>Contar con un sistema  de comunicaciones y de señales, sencillo pero adecuado. Los más empleados son los silbatos, sirena o un pequeño disparo superficial con dinamita.</a:t>
            </a:r>
          </a:p>
          <a:p>
            <a:pPr algn="just"/>
            <a:endParaRPr lang="es-AR" dirty="0"/>
          </a:p>
        </p:txBody>
      </p:sp>
    </p:spTree>
    <p:extLst>
      <p:ext uri="{BB962C8B-B14F-4D97-AF65-F5344CB8AC3E}">
        <p14:creationId xmlns:p14="http://schemas.microsoft.com/office/powerpoint/2010/main" val="1794086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6140" y="0"/>
            <a:ext cx="10515600" cy="1325563"/>
          </a:xfrm>
        </p:spPr>
        <p:txBody>
          <a:bodyPr>
            <a:normAutofit/>
          </a:bodyPr>
          <a:lstStyle/>
          <a:p>
            <a:r>
              <a:rPr lang="es-AR" sz="4000" dirty="0"/>
              <a:t>EXCAVACIONES CON EXPLOSIVOS</a:t>
            </a:r>
          </a:p>
        </p:txBody>
      </p:sp>
      <p:sp>
        <p:nvSpPr>
          <p:cNvPr id="3" name="Marcador de contenido 2"/>
          <p:cNvSpPr>
            <a:spLocks noGrp="1"/>
          </p:cNvSpPr>
          <p:nvPr>
            <p:ph idx="1"/>
          </p:nvPr>
        </p:nvSpPr>
        <p:spPr>
          <a:xfrm>
            <a:off x="376140" y="1365380"/>
            <a:ext cx="11150082" cy="4842586"/>
          </a:xfrm>
        </p:spPr>
        <p:txBody>
          <a:bodyPr>
            <a:noAutofit/>
          </a:bodyPr>
          <a:lstStyle/>
          <a:p>
            <a:r>
              <a:rPr lang="es-AR" sz="2400" b="1" dirty="0">
                <a:solidFill>
                  <a:srgbClr val="0070C0"/>
                </a:solidFill>
              </a:rPr>
              <a:t>2- Riesgos</a:t>
            </a:r>
          </a:p>
          <a:p>
            <a:pPr>
              <a:buNone/>
            </a:pPr>
            <a:endParaRPr lang="es-ES" sz="2400" b="1" dirty="0"/>
          </a:p>
          <a:p>
            <a:pPr>
              <a:buNone/>
            </a:pPr>
            <a:r>
              <a:rPr lang="es-ES" sz="2400" b="1" dirty="0">
                <a:solidFill>
                  <a:schemeClr val="tx1"/>
                </a:solidFill>
              </a:rPr>
              <a:t>En los trabajos de voladura a cielo abierto, canteras, rutas, obras civiles, demoliciones, etc. los riesgos predominantes son: </a:t>
            </a:r>
          </a:p>
          <a:p>
            <a:r>
              <a:rPr lang="es-ES" sz="2400" b="1" dirty="0">
                <a:solidFill>
                  <a:schemeClr val="tx1"/>
                </a:solidFill>
              </a:rPr>
              <a:t>La proyección de fragmentos volantes </a:t>
            </a:r>
          </a:p>
          <a:p>
            <a:r>
              <a:rPr lang="es-ES" sz="2400" b="1" dirty="0">
                <a:solidFill>
                  <a:schemeClr val="tx1"/>
                </a:solidFill>
              </a:rPr>
              <a:t>Vibraciones  </a:t>
            </a:r>
          </a:p>
          <a:p>
            <a:pPr>
              <a:buNone/>
            </a:pPr>
            <a:r>
              <a:rPr lang="es-ES" sz="2400" b="1" dirty="0">
                <a:solidFill>
                  <a:schemeClr val="tx1"/>
                </a:solidFill>
              </a:rPr>
              <a:t>Mientras que en los trabajos subterráneo son: </a:t>
            </a:r>
          </a:p>
          <a:p>
            <a:r>
              <a:rPr lang="es-ES" sz="2400" b="1" dirty="0">
                <a:solidFill>
                  <a:schemeClr val="tx1"/>
                </a:solidFill>
              </a:rPr>
              <a:t>Los desplomes  </a:t>
            </a:r>
          </a:p>
          <a:p>
            <a:r>
              <a:rPr lang="es-ES" sz="2400" b="1" dirty="0">
                <a:solidFill>
                  <a:schemeClr val="tx1"/>
                </a:solidFill>
              </a:rPr>
              <a:t>El </a:t>
            </a:r>
            <a:r>
              <a:rPr lang="es-ES" sz="2400" b="1" dirty="0" err="1">
                <a:solidFill>
                  <a:schemeClr val="tx1"/>
                </a:solidFill>
              </a:rPr>
              <a:t>gaseamiento</a:t>
            </a:r>
            <a:r>
              <a:rPr lang="es-ES" sz="2400" b="1" dirty="0">
                <a:solidFill>
                  <a:schemeClr val="tx1"/>
                </a:solidFill>
              </a:rPr>
              <a:t> por los humos de la explosión.  </a:t>
            </a:r>
          </a:p>
          <a:p>
            <a:pPr algn="just">
              <a:buNone/>
            </a:pPr>
            <a:r>
              <a:rPr lang="es-ES" sz="2400" b="1" dirty="0">
                <a:solidFill>
                  <a:schemeClr val="tx1"/>
                </a:solidFill>
              </a:rPr>
              <a:t>En ambos tipos de operación pueden ocurrir fallas de disparo, como tiros prematuros o retardados, tiros soplados y tiros cortados. </a:t>
            </a:r>
          </a:p>
          <a:p>
            <a:endParaRPr lang="es-AR"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0210" y="3238606"/>
            <a:ext cx="4131806" cy="1984408"/>
          </a:xfrm>
          <a:prstGeom prst="rect">
            <a:avLst/>
          </a:prstGeom>
        </p:spPr>
      </p:pic>
    </p:spTree>
    <p:extLst>
      <p:ext uri="{BB962C8B-B14F-4D97-AF65-F5344CB8AC3E}">
        <p14:creationId xmlns:p14="http://schemas.microsoft.com/office/powerpoint/2010/main" val="558090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1820" y="193182"/>
            <a:ext cx="11243256" cy="6065949"/>
          </a:xfrm>
        </p:spPr>
        <p:txBody>
          <a:bodyPr>
            <a:normAutofit fontScale="92500" lnSpcReduction="10000"/>
          </a:bodyPr>
          <a:lstStyle/>
          <a:p>
            <a:endParaRPr lang="es-AR" b="1" dirty="0">
              <a:solidFill>
                <a:srgbClr val="0070C0"/>
              </a:solidFill>
            </a:endParaRPr>
          </a:p>
          <a:p>
            <a:pPr marL="0" indent="0">
              <a:buNone/>
            </a:pPr>
            <a:r>
              <a:rPr lang="es-AR" sz="4000" dirty="0">
                <a:latin typeface="+mj-lt"/>
              </a:rPr>
              <a:t>EXCAVACIONES CON EXPLOSIVOS</a:t>
            </a:r>
            <a:endParaRPr lang="es-AR" sz="4000" b="1" dirty="0">
              <a:solidFill>
                <a:srgbClr val="0070C0"/>
              </a:solidFill>
              <a:latin typeface="+mj-lt"/>
            </a:endParaRPr>
          </a:p>
          <a:p>
            <a:pPr marL="0" indent="0">
              <a:buNone/>
            </a:pPr>
            <a:r>
              <a:rPr lang="es-AR" sz="2400" b="1" dirty="0">
                <a:solidFill>
                  <a:srgbClr val="0070C0"/>
                </a:solidFill>
              </a:rPr>
              <a:t>3- Gases: </a:t>
            </a:r>
          </a:p>
          <a:p>
            <a:r>
              <a:rPr lang="es-ES" sz="2000" b="1" dirty="0">
                <a:solidFill>
                  <a:schemeClr val="tx1"/>
                </a:solidFill>
              </a:rPr>
              <a:t>Los Gases de la dinamita incendiada son muy tóxicos. </a:t>
            </a:r>
          </a:p>
          <a:p>
            <a:pPr algn="just"/>
            <a:r>
              <a:rPr lang="es-ES" sz="2000" b="1" dirty="0">
                <a:solidFill>
                  <a:schemeClr val="tx1"/>
                </a:solidFill>
              </a:rPr>
              <a:t>Vital importancia el periodo de espera entre el dispositivo y el regreso al lugar de voladura .</a:t>
            </a:r>
          </a:p>
          <a:p>
            <a:pPr algn="just">
              <a:buNone/>
            </a:pPr>
            <a:r>
              <a:rPr lang="es-ES" sz="2000" b="1" dirty="0">
                <a:solidFill>
                  <a:schemeClr val="tx1"/>
                </a:solidFill>
              </a:rPr>
              <a:t>	Se utiliza:</a:t>
            </a:r>
          </a:p>
          <a:p>
            <a:pPr algn="just">
              <a:buNone/>
            </a:pPr>
            <a:r>
              <a:rPr lang="es-ES" sz="2000" b="1" dirty="0">
                <a:solidFill>
                  <a:schemeClr val="tx1"/>
                </a:solidFill>
              </a:rPr>
              <a:t>		Sistema de ventilación.</a:t>
            </a:r>
          </a:p>
          <a:p>
            <a:pPr algn="just">
              <a:buNone/>
            </a:pPr>
            <a:r>
              <a:rPr lang="es-ES" sz="2000" b="1" dirty="0">
                <a:solidFill>
                  <a:schemeClr val="tx1"/>
                </a:solidFill>
              </a:rPr>
              <a:t>		Rocío con agua el frente de voladura.</a:t>
            </a:r>
          </a:p>
          <a:p>
            <a:pPr algn="just">
              <a:buNone/>
            </a:pPr>
            <a:endParaRPr lang="es-AR" b="1" dirty="0">
              <a:solidFill>
                <a:srgbClr val="0070C0"/>
              </a:solidFill>
            </a:endParaRPr>
          </a:p>
          <a:p>
            <a:pPr algn="just">
              <a:buNone/>
            </a:pPr>
            <a:endParaRPr lang="es-AR" b="1" dirty="0">
              <a:solidFill>
                <a:srgbClr val="0070C0"/>
              </a:solidFill>
            </a:endParaRPr>
          </a:p>
          <a:p>
            <a:pPr algn="just">
              <a:buNone/>
            </a:pPr>
            <a:r>
              <a:rPr lang="es-AR" sz="2400" b="1" dirty="0">
                <a:solidFill>
                  <a:srgbClr val="0070C0"/>
                </a:solidFill>
              </a:rPr>
              <a:t>4-Barrenos no explosionados: </a:t>
            </a:r>
          </a:p>
          <a:p>
            <a:pPr algn="just">
              <a:buNone/>
            </a:pPr>
            <a:endParaRPr lang="es-ES" sz="2000" b="1" dirty="0"/>
          </a:p>
          <a:p>
            <a:pPr algn="just"/>
            <a:r>
              <a:rPr lang="es-ES" sz="2000" b="1" dirty="0">
                <a:solidFill>
                  <a:schemeClr val="tx1"/>
                </a:solidFill>
              </a:rPr>
              <a:t>Especialista debe conocer como manejarlo con seguridad y como evitar su repetición.</a:t>
            </a:r>
          </a:p>
          <a:p>
            <a:pPr algn="just"/>
            <a:r>
              <a:rPr lang="es-ES" sz="2000" b="1" dirty="0">
                <a:solidFill>
                  <a:schemeClr val="tx1"/>
                </a:solidFill>
              </a:rPr>
              <a:t>Evitar la utilización de palas mecánicas en la zona.</a:t>
            </a:r>
          </a:p>
          <a:p>
            <a:pPr algn="just">
              <a:buNone/>
            </a:pPr>
            <a:endParaRPr lang="es-AR" b="1" dirty="0"/>
          </a:p>
          <a:p>
            <a:pPr algn="just">
              <a:buNone/>
            </a:pPr>
            <a:endParaRPr lang="es-ES" b="1" dirty="0"/>
          </a:p>
          <a:p>
            <a:endParaRPr lang="es-AR" dirty="0"/>
          </a:p>
        </p:txBody>
      </p:sp>
      <p:pic>
        <p:nvPicPr>
          <p:cNvPr id="4" name="Picture 2"/>
          <p:cNvPicPr>
            <a:picLocks noChangeAspect="1" noChangeArrowheads="1"/>
          </p:cNvPicPr>
          <p:nvPr/>
        </p:nvPicPr>
        <p:blipFill>
          <a:blip r:embed="rId2"/>
          <a:srcRect/>
          <a:stretch>
            <a:fillRect/>
          </a:stretch>
        </p:blipFill>
        <p:spPr bwMode="auto">
          <a:xfrm>
            <a:off x="7933386" y="2446129"/>
            <a:ext cx="3940935" cy="2206924"/>
          </a:xfrm>
          <a:prstGeom prst="rect">
            <a:avLst/>
          </a:prstGeom>
          <a:noFill/>
          <a:ln w="9525">
            <a:noFill/>
            <a:miter lim="800000"/>
            <a:headEnd/>
            <a:tailEnd/>
          </a:ln>
          <a:effectLst/>
        </p:spPr>
      </p:pic>
    </p:spTree>
    <p:extLst>
      <p:ext uri="{BB962C8B-B14F-4D97-AF65-F5344CB8AC3E}">
        <p14:creationId xmlns:p14="http://schemas.microsoft.com/office/powerpoint/2010/main" val="4190020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1820" y="193182"/>
            <a:ext cx="8409904" cy="6065949"/>
          </a:xfrm>
        </p:spPr>
        <p:txBody>
          <a:bodyPr>
            <a:normAutofit fontScale="92500" lnSpcReduction="10000"/>
          </a:bodyPr>
          <a:lstStyle/>
          <a:p>
            <a:endParaRPr lang="es-AR" b="1" dirty="0">
              <a:solidFill>
                <a:srgbClr val="0070C0"/>
              </a:solidFill>
            </a:endParaRPr>
          </a:p>
          <a:p>
            <a:pPr marL="0" indent="0">
              <a:buNone/>
            </a:pPr>
            <a:r>
              <a:rPr lang="es-AR" sz="4000" dirty="0">
                <a:latin typeface="+mj-lt"/>
              </a:rPr>
              <a:t>EXCAVACIONES CON EXPLOSIVOS</a:t>
            </a:r>
            <a:endParaRPr lang="es-AR" sz="4000" b="1" dirty="0">
              <a:solidFill>
                <a:srgbClr val="0070C0"/>
              </a:solidFill>
              <a:latin typeface="+mj-lt"/>
            </a:endParaRPr>
          </a:p>
          <a:p>
            <a:pPr marL="0" indent="0">
              <a:buNone/>
            </a:pPr>
            <a:endParaRPr lang="es-AR" sz="2400" b="1" dirty="0">
              <a:solidFill>
                <a:srgbClr val="0070C0"/>
              </a:solidFill>
            </a:endParaRPr>
          </a:p>
          <a:p>
            <a:pPr marL="0" indent="0">
              <a:buNone/>
            </a:pPr>
            <a:r>
              <a:rPr lang="es-AR" sz="2400" b="1" dirty="0">
                <a:solidFill>
                  <a:srgbClr val="0070C0"/>
                </a:solidFill>
              </a:rPr>
              <a:t>5- Barrenos incendiados o demorados</a:t>
            </a:r>
          </a:p>
          <a:p>
            <a:pPr algn="just"/>
            <a:r>
              <a:rPr lang="es-AR" sz="2000" b="1" dirty="0">
                <a:solidFill>
                  <a:schemeClr val="tx1"/>
                </a:solidFill>
              </a:rPr>
              <a:t>Existencia de barrenos no explosionado originan “explosión demorada”.</a:t>
            </a:r>
          </a:p>
          <a:p>
            <a:pPr algn="just"/>
            <a:r>
              <a:rPr lang="es-AR" sz="2000" b="1" dirty="0">
                <a:solidFill>
                  <a:schemeClr val="tx1"/>
                </a:solidFill>
              </a:rPr>
              <a:t>Si se observa o se sospecha de la presencia de una carga incendiada, ninguna persona podrá acercarse a ella por el lapso de una hora</a:t>
            </a:r>
          </a:p>
          <a:p>
            <a:pPr algn="just">
              <a:buNone/>
            </a:pPr>
            <a:endParaRPr lang="es-AR" b="1" dirty="0">
              <a:solidFill>
                <a:srgbClr val="0070C0"/>
              </a:solidFill>
            </a:endParaRPr>
          </a:p>
          <a:p>
            <a:pPr algn="just">
              <a:buNone/>
            </a:pPr>
            <a:endParaRPr lang="es-AR" sz="2400" b="1" dirty="0">
              <a:solidFill>
                <a:srgbClr val="0070C0"/>
              </a:solidFill>
            </a:endParaRPr>
          </a:p>
          <a:p>
            <a:pPr algn="just">
              <a:buNone/>
            </a:pPr>
            <a:endParaRPr lang="es-AR" sz="2400" b="1" dirty="0">
              <a:solidFill>
                <a:srgbClr val="0070C0"/>
              </a:solidFill>
            </a:endParaRPr>
          </a:p>
          <a:p>
            <a:pPr algn="just">
              <a:buNone/>
            </a:pPr>
            <a:r>
              <a:rPr lang="es-AR" sz="2400" b="1" dirty="0">
                <a:solidFill>
                  <a:srgbClr val="0070C0"/>
                </a:solidFill>
              </a:rPr>
              <a:t>6- Vibraciones producidas por la voladura:</a:t>
            </a:r>
          </a:p>
          <a:p>
            <a:pPr algn="just">
              <a:buNone/>
            </a:pPr>
            <a:endParaRPr lang="es-ES" sz="2000" b="1" dirty="0"/>
          </a:p>
          <a:p>
            <a:pPr algn="just"/>
            <a:r>
              <a:rPr lang="es-AR" sz="2000" b="1" dirty="0">
                <a:solidFill>
                  <a:schemeClr val="tx1"/>
                </a:solidFill>
              </a:rPr>
              <a:t>Nuestra legislación describe el empleo de instrumental (articulo 283 del Decreto Reglamentario 302/83, de la Ley Nacional de Armas y Explosivos 20429).</a:t>
            </a:r>
          </a:p>
          <a:p>
            <a:pPr algn="just">
              <a:buNone/>
            </a:pPr>
            <a:endParaRPr lang="es-ES" b="1" dirty="0"/>
          </a:p>
          <a:p>
            <a:endParaRPr lang="es-AR" dirty="0"/>
          </a:p>
        </p:txBody>
      </p:sp>
      <p:pic>
        <p:nvPicPr>
          <p:cNvPr id="4" name="Picture 2"/>
          <p:cNvPicPr>
            <a:picLocks noChangeAspect="1" noChangeArrowheads="1"/>
          </p:cNvPicPr>
          <p:nvPr/>
        </p:nvPicPr>
        <p:blipFill>
          <a:blip r:embed="rId2"/>
          <a:srcRect/>
          <a:stretch>
            <a:fillRect/>
          </a:stretch>
        </p:blipFill>
        <p:spPr bwMode="auto">
          <a:xfrm>
            <a:off x="8641724" y="1802610"/>
            <a:ext cx="3696237" cy="2409207"/>
          </a:xfrm>
          <a:prstGeom prst="rect">
            <a:avLst/>
          </a:prstGeom>
          <a:noFill/>
          <a:ln w="9525">
            <a:noFill/>
            <a:miter lim="800000"/>
            <a:headEnd/>
            <a:tailEnd/>
          </a:ln>
          <a:effectLst/>
        </p:spPr>
      </p:pic>
    </p:spTree>
    <p:extLst>
      <p:ext uri="{BB962C8B-B14F-4D97-AF65-F5344CB8AC3E}">
        <p14:creationId xmlns:p14="http://schemas.microsoft.com/office/powerpoint/2010/main" val="4219281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229" y="0"/>
            <a:ext cx="10515600" cy="1325563"/>
          </a:xfrm>
        </p:spPr>
        <p:txBody>
          <a:bodyPr>
            <a:normAutofit/>
          </a:bodyPr>
          <a:lstStyle/>
          <a:p>
            <a:r>
              <a:rPr lang="es-AR" sz="4000" dirty="0"/>
              <a:t>EXCAVACIONES CON EXPLOSIVOS</a:t>
            </a:r>
          </a:p>
        </p:txBody>
      </p:sp>
      <p:sp>
        <p:nvSpPr>
          <p:cNvPr id="3" name="Marcador de contenido 2"/>
          <p:cNvSpPr>
            <a:spLocks noGrp="1"/>
          </p:cNvSpPr>
          <p:nvPr>
            <p:ph idx="1"/>
          </p:nvPr>
        </p:nvSpPr>
        <p:spPr>
          <a:xfrm>
            <a:off x="223935" y="1314994"/>
            <a:ext cx="11883467" cy="2657635"/>
          </a:xfrm>
        </p:spPr>
        <p:txBody>
          <a:bodyPr>
            <a:normAutofit/>
          </a:bodyPr>
          <a:lstStyle/>
          <a:p>
            <a:pPr marL="0" indent="0">
              <a:buNone/>
            </a:pPr>
            <a:r>
              <a:rPr lang="es-ES" sz="2200" b="1" dirty="0">
                <a:solidFill>
                  <a:schemeClr val="tx1"/>
                </a:solidFill>
              </a:rPr>
              <a:t>TIPOS DE FALLAS </a:t>
            </a:r>
          </a:p>
          <a:p>
            <a:r>
              <a:rPr lang="es-ES" sz="2200" b="1" dirty="0">
                <a:solidFill>
                  <a:schemeClr val="tx1"/>
                </a:solidFill>
              </a:rPr>
              <a:t>Tiro retardado: Es el que no sale a su tiempo o junto con el resto de una tanda. </a:t>
            </a:r>
          </a:p>
          <a:p>
            <a:endParaRPr lang="es-ES" sz="2200" b="1" dirty="0">
              <a:solidFill>
                <a:schemeClr val="tx1"/>
              </a:solidFill>
            </a:endParaRPr>
          </a:p>
          <a:p>
            <a:pPr>
              <a:buClr>
                <a:srgbClr val="FFC000"/>
              </a:buClr>
            </a:pPr>
            <a:r>
              <a:rPr lang="es-ES" sz="2200" b="1" dirty="0">
                <a:solidFill>
                  <a:schemeClr val="tx1"/>
                </a:solidFill>
              </a:rPr>
              <a:t>Tiro soplado: Es un tiro que sale sin “fuerza”, no hay rotura ni empuje adecuado del material. </a:t>
            </a:r>
          </a:p>
          <a:p>
            <a:endParaRPr lang="es-ES" sz="2200" b="1" dirty="0"/>
          </a:p>
          <a:p>
            <a:endParaRPr lang="es-AR" dirty="0"/>
          </a:p>
        </p:txBody>
      </p:sp>
      <p:sp>
        <p:nvSpPr>
          <p:cNvPr id="4" name="Rectángulo 3"/>
          <p:cNvSpPr/>
          <p:nvPr/>
        </p:nvSpPr>
        <p:spPr>
          <a:xfrm>
            <a:off x="5246294" y="4018795"/>
            <a:ext cx="6945706" cy="3477875"/>
          </a:xfrm>
          <a:prstGeom prst="rect">
            <a:avLst/>
          </a:prstGeom>
        </p:spPr>
        <p:txBody>
          <a:bodyPr wrap="square" numCol="2">
            <a:spAutoFit/>
          </a:bodyPr>
          <a:lstStyle/>
          <a:p>
            <a:pPr marL="742950" lvl="1" indent="-285750">
              <a:buFont typeface="Arial" panose="020B0604020202020204" pitchFamily="34" charset="0"/>
              <a:buChar char="•"/>
            </a:pPr>
            <a:r>
              <a:rPr lang="es-ES" sz="2000" b="1" dirty="0"/>
              <a:t>Falla de encendido con fulminantes </a:t>
            </a:r>
          </a:p>
          <a:p>
            <a:pPr marL="742950" lvl="1" indent="-285750">
              <a:buFont typeface="Arial" panose="020B0604020202020204" pitchFamily="34" charset="0"/>
              <a:buChar char="•"/>
            </a:pPr>
            <a:r>
              <a:rPr lang="es-ES" sz="2000" b="1" dirty="0"/>
              <a:t>Con detonadores eléctricos </a:t>
            </a:r>
          </a:p>
          <a:p>
            <a:pPr marL="742950" lvl="1" indent="-285750">
              <a:buFont typeface="Arial" panose="020B0604020202020204" pitchFamily="34" charset="0"/>
              <a:buChar char="•"/>
            </a:pPr>
            <a:r>
              <a:rPr lang="es-ES" sz="2000" b="1" dirty="0"/>
              <a:t>Con detonadores tipo no eléctricos </a:t>
            </a:r>
          </a:p>
          <a:p>
            <a:pPr marL="742950" lvl="1" indent="-285750">
              <a:buFont typeface="Arial" panose="020B0604020202020204" pitchFamily="34" charset="0"/>
              <a:buChar char="•"/>
            </a:pPr>
            <a:endParaRPr lang="es-ES" sz="2000" b="1" dirty="0"/>
          </a:p>
          <a:p>
            <a:pPr marL="742950" lvl="1" indent="-285750">
              <a:buFont typeface="Arial" panose="020B0604020202020204" pitchFamily="34" charset="0"/>
              <a:buChar char="•"/>
            </a:pPr>
            <a:endParaRPr lang="es-ES" sz="2000" b="1" dirty="0"/>
          </a:p>
          <a:p>
            <a:pPr marL="742950" lvl="1" indent="-285750">
              <a:buFont typeface="Arial" panose="020B0604020202020204" pitchFamily="34" charset="0"/>
              <a:buChar char="•"/>
            </a:pPr>
            <a:endParaRPr lang="es-ES" sz="2000" b="1" dirty="0"/>
          </a:p>
          <a:p>
            <a:pPr marL="742950" lvl="1" indent="-285750">
              <a:buFont typeface="Arial" panose="020B0604020202020204" pitchFamily="34" charset="0"/>
              <a:buChar char="•"/>
            </a:pPr>
            <a:endParaRPr lang="es-ES" sz="2000" b="1" dirty="0"/>
          </a:p>
          <a:p>
            <a:pPr marL="742950" lvl="1" indent="-285750">
              <a:buFont typeface="Arial" panose="020B0604020202020204" pitchFamily="34" charset="0"/>
              <a:buChar char="•"/>
            </a:pPr>
            <a:endParaRPr lang="es-ES" sz="2000" b="1" dirty="0"/>
          </a:p>
          <a:p>
            <a:pPr marL="742950" lvl="1" indent="-285750">
              <a:buFont typeface="Arial" panose="020B0604020202020204" pitchFamily="34" charset="0"/>
              <a:buChar char="•"/>
            </a:pPr>
            <a:r>
              <a:rPr lang="es-ES" sz="2000" b="1" dirty="0"/>
              <a:t>Fallas de la mecha y del cordón detonante </a:t>
            </a:r>
          </a:p>
          <a:p>
            <a:pPr marL="742950" lvl="1" indent="-285750">
              <a:buFont typeface="Arial" panose="020B0604020202020204" pitchFamily="34" charset="0"/>
              <a:buChar char="•"/>
            </a:pPr>
            <a:r>
              <a:rPr lang="es-ES" sz="2000" b="1" dirty="0"/>
              <a:t>Fallas por maltrato </a:t>
            </a:r>
          </a:p>
          <a:p>
            <a:pPr marL="742950" lvl="1" indent="-285750">
              <a:buFont typeface="Arial" panose="020B0604020202020204" pitchFamily="34" charset="0"/>
              <a:buChar char="•"/>
            </a:pPr>
            <a:r>
              <a:rPr lang="es-ES" sz="2000" b="1" dirty="0"/>
              <a:t>Fallas del explosivo </a:t>
            </a:r>
          </a:p>
          <a:p>
            <a:pPr marL="742950" lvl="1" indent="-285750">
              <a:buFont typeface="Arial" panose="020B0604020202020204" pitchFamily="34" charset="0"/>
              <a:buChar char="•"/>
            </a:pPr>
            <a:r>
              <a:rPr lang="es-ES" sz="2000" b="1" dirty="0"/>
              <a:t>Condiciones ambientales </a:t>
            </a:r>
          </a:p>
        </p:txBody>
      </p:sp>
      <p:sp>
        <p:nvSpPr>
          <p:cNvPr id="5" name="Abrir llave 4"/>
          <p:cNvSpPr/>
          <p:nvPr/>
        </p:nvSpPr>
        <p:spPr>
          <a:xfrm>
            <a:off x="5348472" y="3810173"/>
            <a:ext cx="494523" cy="2424542"/>
          </a:xfrm>
          <a:prstGeom prst="leftBrace">
            <a:avLst/>
          </a:prstGeom>
          <a:ln w="7620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Rectángulo 5"/>
          <p:cNvSpPr/>
          <p:nvPr/>
        </p:nvSpPr>
        <p:spPr>
          <a:xfrm>
            <a:off x="156755" y="3972628"/>
            <a:ext cx="4505397" cy="1785104"/>
          </a:xfrm>
          <a:prstGeom prst="rect">
            <a:avLst/>
          </a:prstGeom>
        </p:spPr>
        <p:txBody>
          <a:bodyPr wrap="square">
            <a:spAutoFit/>
          </a:bodyPr>
          <a:lstStyle/>
          <a:p>
            <a:pPr marL="342900" indent="-342900">
              <a:spcBef>
                <a:spcPts val="1000"/>
              </a:spcBef>
              <a:buClr>
                <a:srgbClr val="FFC000"/>
              </a:buClr>
              <a:buSzPct val="80000"/>
              <a:buFont typeface="Wingdings 3" charset="2"/>
              <a:buChar char=""/>
            </a:pPr>
            <a:r>
              <a:rPr lang="es-ES" sz="2200" b="1" dirty="0"/>
              <a:t> Tiro cortado: Es un tiro que no sale por falla de cualquiera de los elementos principales: iniciador, guía o explosivo. Pueden originarse por</a:t>
            </a:r>
          </a:p>
        </p:txBody>
      </p:sp>
    </p:spTree>
    <p:extLst>
      <p:ext uri="{BB962C8B-B14F-4D97-AF65-F5344CB8AC3E}">
        <p14:creationId xmlns:p14="http://schemas.microsoft.com/office/powerpoint/2010/main" val="4141988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408" y="82617"/>
            <a:ext cx="10515600" cy="1325563"/>
          </a:xfrm>
        </p:spPr>
        <p:txBody>
          <a:bodyPr>
            <a:normAutofit/>
          </a:bodyPr>
          <a:lstStyle/>
          <a:p>
            <a:r>
              <a:rPr lang="es-AR" sz="4000" dirty="0"/>
              <a:t>EXCAVACIONES CON EXPLOSIVOS</a:t>
            </a:r>
          </a:p>
        </p:txBody>
      </p:sp>
      <p:sp>
        <p:nvSpPr>
          <p:cNvPr id="3" name="Marcador de contenido 2"/>
          <p:cNvSpPr>
            <a:spLocks noGrp="1"/>
          </p:cNvSpPr>
          <p:nvPr>
            <p:ph idx="1"/>
          </p:nvPr>
        </p:nvSpPr>
        <p:spPr>
          <a:xfrm>
            <a:off x="498876" y="1408180"/>
            <a:ext cx="10885714" cy="5177368"/>
          </a:xfrm>
        </p:spPr>
        <p:txBody>
          <a:bodyPr>
            <a:normAutofit lnSpcReduction="10000"/>
          </a:bodyPr>
          <a:lstStyle/>
          <a:p>
            <a:pPr marL="0" indent="0" algn="just">
              <a:buNone/>
            </a:pPr>
            <a:r>
              <a:rPr lang="es-ES" sz="2800" b="1" dirty="0">
                <a:solidFill>
                  <a:schemeClr val="tx1"/>
                </a:solidFill>
              </a:rPr>
              <a:t>COMO PROCEDER ANTE UNA FALLA</a:t>
            </a:r>
          </a:p>
          <a:p>
            <a:pPr marL="0" indent="0" algn="just">
              <a:buNone/>
            </a:pPr>
            <a:endParaRPr lang="es-ES" sz="2800" b="1" dirty="0">
              <a:solidFill>
                <a:schemeClr val="tx1"/>
              </a:solidFill>
            </a:endParaRPr>
          </a:p>
          <a:p>
            <a:pPr algn="just"/>
            <a:r>
              <a:rPr lang="es-ES" sz="2800" b="1" dirty="0">
                <a:solidFill>
                  <a:schemeClr val="tx1"/>
                </a:solidFill>
              </a:rPr>
              <a:t>Esperar un tiempo prudencial antes de acercarse al frontón (usualmente 30 minutos). </a:t>
            </a:r>
          </a:p>
          <a:p>
            <a:pPr algn="just"/>
            <a:r>
              <a:rPr lang="es-ES" sz="2800" b="1" dirty="0">
                <a:solidFill>
                  <a:schemeClr val="tx1"/>
                </a:solidFill>
              </a:rPr>
              <a:t>Retirar a todo el personal no vinculado a la eliminación de tiros fallados. </a:t>
            </a:r>
          </a:p>
          <a:p>
            <a:pPr algn="just"/>
            <a:r>
              <a:rPr lang="es-ES" sz="2800" b="1" dirty="0">
                <a:solidFill>
                  <a:schemeClr val="tx1"/>
                </a:solidFill>
              </a:rPr>
              <a:t>Dar parte inmediato del problema al Departamento de Seguridad, al Jefe de Sección o Administración Superior, y a todo el personal que trabaja en el sector. Dar instrucciones precisas a los vigías y dinamiteros para efectuar una labor coordinada. </a:t>
            </a:r>
          </a:p>
          <a:p>
            <a:endParaRPr lang="es-AR" dirty="0"/>
          </a:p>
        </p:txBody>
      </p:sp>
    </p:spTree>
    <p:extLst>
      <p:ext uri="{BB962C8B-B14F-4D97-AF65-F5344CB8AC3E}">
        <p14:creationId xmlns:p14="http://schemas.microsoft.com/office/powerpoint/2010/main" val="1948018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9925" y="1"/>
            <a:ext cx="10515600" cy="1541294"/>
          </a:xfrm>
        </p:spPr>
        <p:txBody>
          <a:bodyPr>
            <a:normAutofit fontScale="90000"/>
          </a:bodyPr>
          <a:lstStyle/>
          <a:p>
            <a:r>
              <a:rPr lang="es-AR" sz="4000" dirty="0"/>
              <a:t>EXCAVACIONES CON EXPLOSIVOS</a:t>
            </a:r>
            <a:br>
              <a:rPr lang="es-AR" sz="4000" dirty="0"/>
            </a:br>
            <a:r>
              <a:rPr lang="es-ES" sz="3100" b="1" dirty="0">
                <a:solidFill>
                  <a:schemeClr val="tx1"/>
                </a:solidFill>
              </a:rPr>
              <a:t>COMO PROCEDER ANTE UNA FALLA</a:t>
            </a:r>
            <a:br>
              <a:rPr lang="es-ES" sz="4000" b="1" dirty="0">
                <a:solidFill>
                  <a:schemeClr val="tx1"/>
                </a:solidFill>
              </a:rPr>
            </a:br>
            <a:endParaRPr lang="es-AR" sz="4000" dirty="0"/>
          </a:p>
        </p:txBody>
      </p:sp>
      <p:sp>
        <p:nvSpPr>
          <p:cNvPr id="3" name="Marcador de contenido 2"/>
          <p:cNvSpPr>
            <a:spLocks noGrp="1"/>
          </p:cNvSpPr>
          <p:nvPr>
            <p:ph idx="1"/>
          </p:nvPr>
        </p:nvSpPr>
        <p:spPr>
          <a:xfrm>
            <a:off x="409925" y="1541295"/>
            <a:ext cx="10885714" cy="5177368"/>
          </a:xfrm>
        </p:spPr>
        <p:txBody>
          <a:bodyPr>
            <a:normAutofit/>
          </a:bodyPr>
          <a:lstStyle/>
          <a:p>
            <a:pPr algn="just"/>
            <a:r>
              <a:rPr lang="es-ES" sz="2800" b="1" dirty="0">
                <a:solidFill>
                  <a:schemeClr val="tx1"/>
                </a:solidFill>
              </a:rPr>
              <a:t>Examinar el frente disparado con cuidado en su totalidad, buscar los restos de explosivo y accesorios no explotados entre los escombros de la voladura, recogerlos si es factible y llevarlos a lugar seguro para eliminarlos. </a:t>
            </a:r>
          </a:p>
          <a:p>
            <a:pPr algn="just"/>
            <a:r>
              <a:rPr lang="es-ES" sz="2800" b="1" dirty="0">
                <a:solidFill>
                  <a:schemeClr val="tx1"/>
                </a:solidFill>
              </a:rPr>
              <a:t>Eliminar los tacos quedados con chorro de agua, o colocarles un nuevo cebo y volverlos a disparar, en último caso con una plasta o parche encima. </a:t>
            </a:r>
          </a:p>
          <a:p>
            <a:pPr algn="just"/>
            <a:r>
              <a:rPr lang="es-ES" sz="2800" b="1" dirty="0">
                <a:solidFill>
                  <a:schemeClr val="tx1"/>
                </a:solidFill>
              </a:rPr>
              <a:t>Antes que ingrese el equipo de limpieza para cargar el material disparado asegurarse de recoger todo resto de explosivo. </a:t>
            </a:r>
          </a:p>
          <a:p>
            <a:endParaRPr lang="es-AR" dirty="0"/>
          </a:p>
        </p:txBody>
      </p:sp>
    </p:spTree>
    <p:extLst>
      <p:ext uri="{BB962C8B-B14F-4D97-AF65-F5344CB8AC3E}">
        <p14:creationId xmlns:p14="http://schemas.microsoft.com/office/powerpoint/2010/main" val="106196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7">
            <a:extLst>
              <a:ext uri="{FF2B5EF4-FFF2-40B4-BE49-F238E27FC236}">
                <a16:creationId xmlns:a16="http://schemas.microsoft.com/office/drawing/2014/main" id="{B3698A00-39D8-48CF-83AA-50EEB40FCBF2}"/>
              </a:ext>
            </a:extLst>
          </p:cNvPr>
          <p:cNvGraphicFramePr>
            <a:graphicFrameLocks noGrp="1"/>
          </p:cNvGraphicFramePr>
          <p:nvPr>
            <p:ph idx="1"/>
          </p:nvPr>
        </p:nvGraphicFramePr>
        <p:xfrm>
          <a:off x="-1" y="680720"/>
          <a:ext cx="12191999" cy="6177280"/>
        </p:xfrm>
        <a:graphic>
          <a:graphicData uri="http://schemas.openxmlformats.org/drawingml/2006/table">
            <a:tbl>
              <a:tblPr firstRow="1" bandRow="1">
                <a:tableStyleId>{073A0DAA-6AF3-43AB-8588-CEC1D06C72B9}</a:tableStyleId>
              </a:tblPr>
              <a:tblGrid>
                <a:gridCol w="1353507">
                  <a:extLst>
                    <a:ext uri="{9D8B030D-6E8A-4147-A177-3AD203B41FA5}">
                      <a16:colId xmlns:a16="http://schemas.microsoft.com/office/drawing/2014/main" val="1485478476"/>
                    </a:ext>
                  </a:extLst>
                </a:gridCol>
                <a:gridCol w="3894710">
                  <a:extLst>
                    <a:ext uri="{9D8B030D-6E8A-4147-A177-3AD203B41FA5}">
                      <a16:colId xmlns:a16="http://schemas.microsoft.com/office/drawing/2014/main" val="1708686305"/>
                    </a:ext>
                  </a:extLst>
                </a:gridCol>
                <a:gridCol w="3757310">
                  <a:extLst>
                    <a:ext uri="{9D8B030D-6E8A-4147-A177-3AD203B41FA5}">
                      <a16:colId xmlns:a16="http://schemas.microsoft.com/office/drawing/2014/main" val="1293387113"/>
                    </a:ext>
                  </a:extLst>
                </a:gridCol>
                <a:gridCol w="3186472">
                  <a:extLst>
                    <a:ext uri="{9D8B030D-6E8A-4147-A177-3AD203B41FA5}">
                      <a16:colId xmlns:a16="http://schemas.microsoft.com/office/drawing/2014/main" val="1527318302"/>
                    </a:ext>
                  </a:extLst>
                </a:gridCol>
              </a:tblGrid>
              <a:tr h="370840">
                <a:tc>
                  <a:txBody>
                    <a:bodyPr/>
                    <a:lstStyle/>
                    <a:p>
                      <a:endParaRPr lang="en-US" dirty="0"/>
                    </a:p>
                  </a:txBody>
                  <a:tcPr>
                    <a:solidFill>
                      <a:schemeClr val="bg1"/>
                    </a:solidFill>
                  </a:tcPr>
                </a:tc>
                <a:tc>
                  <a:txBody>
                    <a:bodyPr/>
                    <a:lstStyle/>
                    <a:p>
                      <a:pPr algn="ctr"/>
                      <a:r>
                        <a:rPr lang="es-AR" sz="1600" dirty="0"/>
                        <a:t>GRUPO A</a:t>
                      </a:r>
                      <a:endParaRPr lang="en-US" sz="1600" dirty="0"/>
                    </a:p>
                  </a:txBody>
                  <a:tcPr>
                    <a:solidFill>
                      <a:schemeClr val="tx1">
                        <a:lumMod val="65000"/>
                        <a:lumOff val="35000"/>
                      </a:schemeClr>
                    </a:solidFill>
                  </a:tcPr>
                </a:tc>
                <a:tc>
                  <a:txBody>
                    <a:bodyPr/>
                    <a:lstStyle/>
                    <a:p>
                      <a:pPr algn="ctr"/>
                      <a:r>
                        <a:rPr lang="es-AR" sz="1600" dirty="0"/>
                        <a:t>GRUPO B</a:t>
                      </a:r>
                      <a:endParaRPr lang="en-US" sz="1600" dirty="0"/>
                    </a:p>
                  </a:txBody>
                  <a:tcPr>
                    <a:solidFill>
                      <a:schemeClr val="tx1">
                        <a:lumMod val="65000"/>
                        <a:lumOff val="35000"/>
                      </a:schemeClr>
                    </a:solidFill>
                  </a:tcPr>
                </a:tc>
                <a:tc>
                  <a:txBody>
                    <a:bodyPr/>
                    <a:lstStyle/>
                    <a:p>
                      <a:pPr algn="ctr"/>
                      <a:r>
                        <a:rPr lang="es-AR" sz="1600" dirty="0"/>
                        <a:t>GRUPO C</a:t>
                      </a:r>
                      <a:endParaRPr lang="en-US" sz="1600" dirty="0"/>
                    </a:p>
                  </a:txBody>
                  <a:tcPr>
                    <a:solidFill>
                      <a:schemeClr val="tx1">
                        <a:lumMod val="65000"/>
                        <a:lumOff val="35000"/>
                      </a:schemeClr>
                    </a:solidFill>
                  </a:tcPr>
                </a:tc>
                <a:extLst>
                  <a:ext uri="{0D108BD9-81ED-4DB2-BD59-A6C34878D82A}">
                    <a16:rowId xmlns:a16="http://schemas.microsoft.com/office/drawing/2014/main" val="2229981024"/>
                  </a:ext>
                </a:extLst>
              </a:tr>
              <a:tr h="370840">
                <a:tc>
                  <a:txBody>
                    <a:bodyPr/>
                    <a:lstStyle/>
                    <a:p>
                      <a:r>
                        <a:rPr lang="es-AR" sz="1600" dirty="0">
                          <a:solidFill>
                            <a:schemeClr val="bg1"/>
                          </a:solidFill>
                        </a:rPr>
                        <a:t>CLASE 1</a:t>
                      </a:r>
                      <a:endParaRPr lang="en-US" sz="1600" dirty="0">
                        <a:solidFill>
                          <a:schemeClr val="bg1"/>
                        </a:solidFill>
                      </a:endParaRPr>
                    </a:p>
                  </a:txBody>
                  <a:tcPr>
                    <a:solidFill>
                      <a:schemeClr val="tx1">
                        <a:lumMod val="65000"/>
                        <a:lumOff val="35000"/>
                      </a:schemeClr>
                    </a:solidFill>
                  </a:tcPr>
                </a:tc>
                <a:tc>
                  <a:txBody>
                    <a:bodyPr/>
                    <a:lstStyle/>
                    <a:p>
                      <a:r>
                        <a:rPr lang="es-AR" sz="1400" dirty="0"/>
                        <a:t>Detonadores</a:t>
                      </a:r>
                      <a:endParaRPr lang="en-US" sz="1400" dirty="0"/>
                    </a:p>
                  </a:txBody>
                  <a:tcPr/>
                </a:tc>
                <a:tc>
                  <a:txBody>
                    <a:bodyPr/>
                    <a:lstStyle/>
                    <a:p>
                      <a:r>
                        <a:rPr lang="es-AR" sz="1400" dirty="0"/>
                        <a:t>Pólvoras </a:t>
                      </a:r>
                      <a:r>
                        <a:rPr lang="es-AR" sz="1400" dirty="0" err="1"/>
                        <a:t>gelanitizadas</a:t>
                      </a:r>
                      <a:endParaRPr lang="en-US" sz="1400" dirty="0"/>
                    </a:p>
                  </a:txBody>
                  <a:tcPr/>
                </a:tc>
                <a:tc>
                  <a:txBody>
                    <a:bodyPr/>
                    <a:lstStyle/>
                    <a:p>
                      <a:r>
                        <a:rPr lang="es-AR" sz="1400" dirty="0"/>
                        <a:t>Altos explosivos</a:t>
                      </a:r>
                      <a:endParaRPr lang="en-US" sz="1400" dirty="0"/>
                    </a:p>
                  </a:txBody>
                  <a:tcPr/>
                </a:tc>
                <a:extLst>
                  <a:ext uri="{0D108BD9-81ED-4DB2-BD59-A6C34878D82A}">
                    <a16:rowId xmlns:a16="http://schemas.microsoft.com/office/drawing/2014/main" val="1093324498"/>
                  </a:ext>
                </a:extLst>
              </a:tr>
              <a:tr h="370840">
                <a:tc>
                  <a:txBody>
                    <a:bodyPr/>
                    <a:lstStyle/>
                    <a:p>
                      <a:r>
                        <a:rPr lang="es-AR" sz="1600" dirty="0">
                          <a:solidFill>
                            <a:schemeClr val="bg1"/>
                          </a:solidFill>
                        </a:rPr>
                        <a:t>CLASE 2</a:t>
                      </a:r>
                      <a:endParaRPr lang="en-US" sz="1600" dirty="0">
                        <a:solidFill>
                          <a:schemeClr val="bg1"/>
                        </a:solidFill>
                      </a:endParaRPr>
                    </a:p>
                  </a:txBody>
                  <a:tcPr>
                    <a:solidFill>
                      <a:schemeClr val="tx1">
                        <a:lumMod val="65000"/>
                        <a:lumOff val="35000"/>
                      </a:schemeClr>
                    </a:solidFill>
                  </a:tcPr>
                </a:tc>
                <a:tc>
                  <a:txBody>
                    <a:bodyPr/>
                    <a:lstStyle/>
                    <a:p>
                      <a:r>
                        <a:rPr lang="es-AR" sz="1400" dirty="0"/>
                        <a:t>Cordón detonante</a:t>
                      </a:r>
                      <a:endParaRPr lang="en-US" sz="1400" dirty="0"/>
                    </a:p>
                  </a:txBody>
                  <a:tcPr/>
                </a:tc>
                <a:tc>
                  <a:txBody>
                    <a:bodyPr/>
                    <a:lstStyle/>
                    <a:p>
                      <a:r>
                        <a:rPr lang="es-AR" sz="1400" dirty="0"/>
                        <a:t>Munición no explosiva</a:t>
                      </a:r>
                      <a:endParaRPr lang="en-US" sz="1400" dirty="0"/>
                    </a:p>
                  </a:txBody>
                  <a:tcPr/>
                </a:tc>
                <a:tc>
                  <a:txBody>
                    <a:bodyPr/>
                    <a:lstStyle/>
                    <a:p>
                      <a:r>
                        <a:rPr lang="es-AR" sz="1400" dirty="0"/>
                        <a:t>Iniciadores</a:t>
                      </a:r>
                      <a:endParaRPr lang="en-US" sz="1400" dirty="0"/>
                    </a:p>
                  </a:txBody>
                  <a:tcPr/>
                </a:tc>
                <a:extLst>
                  <a:ext uri="{0D108BD9-81ED-4DB2-BD59-A6C34878D82A}">
                    <a16:rowId xmlns:a16="http://schemas.microsoft.com/office/drawing/2014/main" val="3339348339"/>
                  </a:ext>
                </a:extLst>
              </a:tr>
              <a:tr h="370840">
                <a:tc>
                  <a:txBody>
                    <a:bodyPr/>
                    <a:lstStyle/>
                    <a:p>
                      <a:r>
                        <a:rPr lang="es-AR" sz="1600" dirty="0">
                          <a:solidFill>
                            <a:schemeClr val="bg1"/>
                          </a:solidFill>
                        </a:rPr>
                        <a:t>CLASE 3</a:t>
                      </a:r>
                      <a:endParaRPr lang="en-US" sz="1600" dirty="0">
                        <a:solidFill>
                          <a:schemeClr val="bg1"/>
                        </a:solidFill>
                      </a:endParaRPr>
                    </a:p>
                  </a:txBody>
                  <a:tcPr>
                    <a:solidFill>
                      <a:schemeClr val="tx1">
                        <a:lumMod val="65000"/>
                        <a:lumOff val="35000"/>
                      </a:schemeClr>
                    </a:solidFill>
                  </a:tcPr>
                </a:tc>
                <a:tc>
                  <a:txBody>
                    <a:bodyPr/>
                    <a:lstStyle/>
                    <a:p>
                      <a:r>
                        <a:rPr lang="es-AR" sz="1400" dirty="0"/>
                        <a:t>Mecha rápida</a:t>
                      </a:r>
                      <a:endParaRPr lang="en-US" sz="1400" dirty="0"/>
                    </a:p>
                  </a:txBody>
                  <a:tcPr/>
                </a:tc>
                <a:tc>
                  <a:txBody>
                    <a:bodyPr/>
                    <a:lstStyle/>
                    <a:p>
                      <a:r>
                        <a:rPr lang="es-AR" sz="1400" dirty="0"/>
                        <a:t>Artificios pirotécnicos de riesgo limitado</a:t>
                      </a:r>
                      <a:endParaRPr lang="en-US" sz="1400" dirty="0"/>
                    </a:p>
                  </a:txBody>
                  <a:tcPr/>
                </a:tc>
                <a:tc>
                  <a:txBody>
                    <a:bodyPr/>
                    <a:lstStyle/>
                    <a:p>
                      <a:r>
                        <a:rPr lang="es-AR" sz="1400" dirty="0"/>
                        <a:t>Bajos explosivos</a:t>
                      </a:r>
                      <a:endParaRPr lang="en-US" sz="1400" dirty="0"/>
                    </a:p>
                  </a:txBody>
                  <a:tcPr/>
                </a:tc>
                <a:extLst>
                  <a:ext uri="{0D108BD9-81ED-4DB2-BD59-A6C34878D82A}">
                    <a16:rowId xmlns:a16="http://schemas.microsoft.com/office/drawing/2014/main" val="2548394090"/>
                  </a:ext>
                </a:extLst>
              </a:tr>
              <a:tr h="370840">
                <a:tc>
                  <a:txBody>
                    <a:bodyPr/>
                    <a:lstStyle/>
                    <a:p>
                      <a:r>
                        <a:rPr lang="es-AR" sz="1600" dirty="0">
                          <a:solidFill>
                            <a:schemeClr val="bg1"/>
                          </a:solidFill>
                        </a:rPr>
                        <a:t>CLASE 4</a:t>
                      </a:r>
                      <a:endParaRPr lang="en-US" sz="1600" dirty="0">
                        <a:solidFill>
                          <a:schemeClr val="bg1"/>
                        </a:solidFill>
                      </a:endParaRPr>
                    </a:p>
                  </a:txBody>
                  <a:tcPr>
                    <a:solidFill>
                      <a:schemeClr val="tx1">
                        <a:lumMod val="65000"/>
                        <a:lumOff val="35000"/>
                      </a:schemeClr>
                    </a:solidFill>
                  </a:tcPr>
                </a:tc>
                <a:tc>
                  <a:txBody>
                    <a:bodyPr/>
                    <a:lstStyle/>
                    <a:p>
                      <a:r>
                        <a:rPr lang="es-AR" sz="1400" dirty="0"/>
                        <a:t>Mecha lenta</a:t>
                      </a:r>
                      <a:endParaRPr lang="en-US" sz="1400" dirty="0"/>
                    </a:p>
                  </a:txBody>
                  <a:tcPr/>
                </a:tc>
                <a:tc>
                  <a:txBody>
                    <a:bodyPr/>
                    <a:lstStyle/>
                    <a:p>
                      <a:r>
                        <a:rPr lang="es-AR" sz="1400" dirty="0"/>
                        <a:t>Nitrato de amonio</a:t>
                      </a:r>
                      <a:endParaRPr lang="en-US" sz="1400" dirty="0"/>
                    </a:p>
                  </a:txBody>
                  <a:tcPr/>
                </a:tc>
                <a:tc>
                  <a:txBody>
                    <a:bodyPr/>
                    <a:lstStyle/>
                    <a:p>
                      <a:r>
                        <a:rPr lang="es-AR" sz="1400" dirty="0"/>
                        <a:t>Artificios y composiciones </a:t>
                      </a:r>
                      <a:r>
                        <a:rPr lang="es-AR" sz="1400" dirty="0" err="1"/>
                        <a:t>piroténicas</a:t>
                      </a:r>
                      <a:endParaRPr lang="en-US" sz="1400" dirty="0"/>
                    </a:p>
                  </a:txBody>
                  <a:tcPr/>
                </a:tc>
                <a:extLst>
                  <a:ext uri="{0D108BD9-81ED-4DB2-BD59-A6C34878D82A}">
                    <a16:rowId xmlns:a16="http://schemas.microsoft.com/office/drawing/2014/main" val="494374584"/>
                  </a:ext>
                </a:extLst>
              </a:tr>
              <a:tr h="370840">
                <a:tc>
                  <a:txBody>
                    <a:bodyPr/>
                    <a:lstStyle/>
                    <a:p>
                      <a:r>
                        <a:rPr lang="es-AR" sz="1600" dirty="0">
                          <a:solidFill>
                            <a:schemeClr val="bg1"/>
                          </a:solidFill>
                        </a:rPr>
                        <a:t>CLASE 5</a:t>
                      </a:r>
                    </a:p>
                  </a:txBody>
                  <a:tcPr>
                    <a:solidFill>
                      <a:schemeClr val="tx1">
                        <a:lumMod val="65000"/>
                        <a:lumOff val="35000"/>
                      </a:schemeClr>
                    </a:solidFill>
                  </a:tcPr>
                </a:tc>
                <a:tc>
                  <a:txBody>
                    <a:bodyPr/>
                    <a:lstStyle/>
                    <a:p>
                      <a:r>
                        <a:rPr lang="es-AR" sz="1400" dirty="0"/>
                        <a:t>Estopín</a:t>
                      </a:r>
                      <a:endParaRPr lang="en-US" sz="1400" dirty="0"/>
                    </a:p>
                  </a:txBody>
                  <a:tcPr/>
                </a:tc>
                <a:tc>
                  <a:txBody>
                    <a:bodyPr/>
                    <a:lstStyle/>
                    <a:p>
                      <a:r>
                        <a:rPr lang="es-AR" sz="1400" dirty="0"/>
                        <a:t>Muestras</a:t>
                      </a:r>
                      <a:endParaRPr lang="en-US" sz="1400" dirty="0"/>
                    </a:p>
                  </a:txBody>
                  <a:tcPr/>
                </a:tc>
                <a:tc>
                  <a:txBody>
                    <a:bodyPr/>
                    <a:lstStyle/>
                    <a:p>
                      <a:r>
                        <a:rPr lang="es-AR" sz="1400" dirty="0"/>
                        <a:t>Cargas huecas</a:t>
                      </a:r>
                      <a:endParaRPr lang="en-US" sz="1400" dirty="0"/>
                    </a:p>
                  </a:txBody>
                  <a:tcPr/>
                </a:tc>
                <a:extLst>
                  <a:ext uri="{0D108BD9-81ED-4DB2-BD59-A6C34878D82A}">
                    <a16:rowId xmlns:a16="http://schemas.microsoft.com/office/drawing/2014/main" val="159221967"/>
                  </a:ext>
                </a:extLst>
              </a:tr>
              <a:tr h="370840">
                <a:tc>
                  <a:txBody>
                    <a:bodyPr/>
                    <a:lstStyle/>
                    <a:p>
                      <a:r>
                        <a:rPr lang="es-AR" sz="1600" dirty="0">
                          <a:solidFill>
                            <a:schemeClr val="bg1"/>
                          </a:solidFill>
                        </a:rPr>
                        <a:t>CLASE 6</a:t>
                      </a:r>
                      <a:endParaRPr lang="en-US" sz="1600" dirty="0">
                        <a:solidFill>
                          <a:schemeClr val="bg1"/>
                        </a:solidFill>
                      </a:endParaRPr>
                    </a:p>
                  </a:txBody>
                  <a:tcPr>
                    <a:solidFill>
                      <a:schemeClr val="tx1">
                        <a:lumMod val="65000"/>
                        <a:lumOff val="35000"/>
                      </a:schemeClr>
                    </a:solidFill>
                  </a:tcPr>
                </a:tc>
                <a:tc>
                  <a:txBody>
                    <a:bodyPr/>
                    <a:lstStyle/>
                    <a:p>
                      <a:r>
                        <a:rPr lang="es-AR" sz="1400" dirty="0"/>
                        <a:t>Cápsula de percusión o cebo</a:t>
                      </a:r>
                      <a:endParaRPr lang="en-US" sz="1400" dirty="0"/>
                    </a:p>
                  </a:txBody>
                  <a:tcPr/>
                </a:tc>
                <a:tc>
                  <a:txBody>
                    <a:bodyPr/>
                    <a:lstStyle/>
                    <a:p>
                      <a:r>
                        <a:rPr lang="es-AR" sz="1400" dirty="0"/>
                        <a:t>Agresivos químicos de fines irritantes y sus municiones</a:t>
                      </a:r>
                      <a:endParaRPr lang="en-US" sz="1400" dirty="0"/>
                    </a:p>
                  </a:txBody>
                  <a:tcPr/>
                </a:tc>
                <a:tc>
                  <a:txBody>
                    <a:bodyPr/>
                    <a:lstStyle/>
                    <a:p>
                      <a:r>
                        <a:rPr lang="es-AR" sz="1400" dirty="0"/>
                        <a:t>Municiones explosivas, incendiarias o fumígenas</a:t>
                      </a:r>
                      <a:endParaRPr lang="en-US" sz="1400" dirty="0"/>
                    </a:p>
                  </a:txBody>
                  <a:tcPr/>
                </a:tc>
                <a:extLst>
                  <a:ext uri="{0D108BD9-81ED-4DB2-BD59-A6C34878D82A}">
                    <a16:rowId xmlns:a16="http://schemas.microsoft.com/office/drawing/2014/main" val="1746648262"/>
                  </a:ext>
                </a:extLst>
              </a:tr>
              <a:tr h="370840">
                <a:tc>
                  <a:txBody>
                    <a:bodyPr/>
                    <a:lstStyle/>
                    <a:p>
                      <a:r>
                        <a:rPr lang="es-AR" sz="1600" dirty="0">
                          <a:solidFill>
                            <a:schemeClr val="bg1"/>
                          </a:solidFill>
                        </a:rPr>
                        <a:t>CLASE 7</a:t>
                      </a:r>
                      <a:endParaRPr lang="en-US" sz="1600" dirty="0">
                        <a:solidFill>
                          <a:schemeClr val="bg1"/>
                        </a:solidFill>
                      </a:endParaRPr>
                    </a:p>
                  </a:txBody>
                  <a:tcPr>
                    <a:solidFill>
                      <a:schemeClr val="tx1">
                        <a:lumMod val="65000"/>
                        <a:lumOff val="35000"/>
                      </a:schemeClr>
                    </a:solidFill>
                  </a:tcPr>
                </a:tc>
                <a:tc>
                  <a:txBody>
                    <a:bodyPr/>
                    <a:lstStyle/>
                    <a:p>
                      <a:r>
                        <a:rPr lang="es-AR" sz="1400" dirty="0"/>
                        <a:t>Pólvoras para fines deportivos en envases de hasta 500gr. netos.</a:t>
                      </a:r>
                      <a:endParaRPr lang="en-US" sz="1400" dirty="0"/>
                    </a:p>
                  </a:txBody>
                  <a:tcPr/>
                </a:tc>
                <a:tc>
                  <a:txBody>
                    <a:bodyPr/>
                    <a:lstStyle/>
                    <a:p>
                      <a:endParaRPr lang="en-US" sz="1400" dirty="0"/>
                    </a:p>
                  </a:txBody>
                  <a:tcPr/>
                </a:tc>
                <a:tc>
                  <a:txBody>
                    <a:bodyPr/>
                    <a:lstStyle/>
                    <a:p>
                      <a:r>
                        <a:rPr lang="es-AR" sz="1400" dirty="0"/>
                        <a:t>Agresivos químicos y sus municiones</a:t>
                      </a:r>
                      <a:endParaRPr lang="en-US" sz="1400" dirty="0"/>
                    </a:p>
                  </a:txBody>
                  <a:tcPr/>
                </a:tc>
                <a:extLst>
                  <a:ext uri="{0D108BD9-81ED-4DB2-BD59-A6C34878D82A}">
                    <a16:rowId xmlns:a16="http://schemas.microsoft.com/office/drawing/2014/main" val="3949539784"/>
                  </a:ext>
                </a:extLst>
              </a:tr>
              <a:tr h="370840">
                <a:tc>
                  <a:txBody>
                    <a:bodyPr/>
                    <a:lstStyle/>
                    <a:p>
                      <a:r>
                        <a:rPr lang="es-AR" sz="1600" dirty="0">
                          <a:solidFill>
                            <a:schemeClr val="bg1"/>
                          </a:solidFill>
                        </a:rPr>
                        <a:t>CLASE 8</a:t>
                      </a:r>
                      <a:endParaRPr lang="en-US" sz="1600" dirty="0">
                        <a:solidFill>
                          <a:schemeClr val="bg1"/>
                        </a:solidFill>
                      </a:endParaRPr>
                    </a:p>
                  </a:txBody>
                  <a:tcPr>
                    <a:solidFill>
                      <a:schemeClr val="tx1">
                        <a:lumMod val="65000"/>
                        <a:lumOff val="35000"/>
                      </a:schemeClr>
                    </a:solidFill>
                  </a:tcPr>
                </a:tc>
                <a:tc>
                  <a:txBody>
                    <a:bodyPr/>
                    <a:lstStyle/>
                    <a:p>
                      <a:r>
                        <a:rPr lang="es-AR" sz="1200" dirty="0"/>
                        <a:t>Nitrocelulosa con un contenido de nitrógeno de hasta 12,60%</a:t>
                      </a:r>
                      <a:endParaRPr lang="en-US" sz="1200" dirty="0"/>
                    </a:p>
                  </a:txBody>
                  <a:tcPr/>
                </a:tc>
                <a:tc>
                  <a:txBody>
                    <a:bodyPr/>
                    <a:lstStyle/>
                    <a:p>
                      <a:endParaRPr lang="en-US" sz="1400" dirty="0"/>
                    </a:p>
                  </a:txBody>
                  <a:tcPr/>
                </a:tc>
                <a:tc>
                  <a:txBody>
                    <a:bodyPr/>
                    <a:lstStyle/>
                    <a:p>
                      <a:r>
                        <a:rPr lang="es-AR" sz="1400" dirty="0"/>
                        <a:t>Muestras</a:t>
                      </a:r>
                      <a:endParaRPr lang="en-US" sz="1400" dirty="0"/>
                    </a:p>
                  </a:txBody>
                  <a:tcPr/>
                </a:tc>
                <a:extLst>
                  <a:ext uri="{0D108BD9-81ED-4DB2-BD59-A6C34878D82A}">
                    <a16:rowId xmlns:a16="http://schemas.microsoft.com/office/drawing/2014/main" val="3705006893"/>
                  </a:ext>
                </a:extLst>
              </a:tr>
              <a:tr h="370840">
                <a:tc>
                  <a:txBody>
                    <a:bodyPr/>
                    <a:lstStyle/>
                    <a:p>
                      <a:r>
                        <a:rPr lang="es-AR" sz="1600" dirty="0">
                          <a:solidFill>
                            <a:schemeClr val="bg1"/>
                          </a:solidFill>
                        </a:rPr>
                        <a:t>CLASE 9</a:t>
                      </a:r>
                      <a:endParaRPr lang="en-US" sz="1600" dirty="0">
                        <a:solidFill>
                          <a:schemeClr val="bg1"/>
                        </a:solidFill>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200" dirty="0"/>
                        <a:t>Nitrocelulosa con un contenido de nitrógeno mayor de 12,60%</a:t>
                      </a:r>
                      <a:endParaRPr lang="en-US" sz="12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8885723"/>
                  </a:ext>
                </a:extLst>
              </a:tr>
              <a:tr h="370840">
                <a:tc>
                  <a:txBody>
                    <a:bodyPr/>
                    <a:lstStyle/>
                    <a:p>
                      <a:r>
                        <a:rPr lang="es-AR" sz="1600" dirty="0">
                          <a:solidFill>
                            <a:schemeClr val="bg1"/>
                          </a:solidFill>
                        </a:rPr>
                        <a:t>CLASE 10</a:t>
                      </a:r>
                      <a:endParaRPr lang="en-US" sz="1600" dirty="0">
                        <a:solidFill>
                          <a:schemeClr val="bg1"/>
                        </a:solidFill>
                      </a:endParaRPr>
                    </a:p>
                  </a:txBody>
                  <a:tcPr>
                    <a:solidFill>
                      <a:schemeClr val="tx1">
                        <a:lumMod val="65000"/>
                        <a:lumOff val="35000"/>
                      </a:schemeClr>
                    </a:solidFill>
                  </a:tcPr>
                </a:tc>
                <a:tc>
                  <a:txBody>
                    <a:bodyPr/>
                    <a:lstStyle/>
                    <a:p>
                      <a:r>
                        <a:rPr lang="es-AR" sz="1400" dirty="0"/>
                        <a:t>Explosivos para fines especiales</a:t>
                      </a:r>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94051912"/>
                  </a:ext>
                </a:extLst>
              </a:tr>
              <a:tr h="370840">
                <a:tc>
                  <a:txBody>
                    <a:bodyPr/>
                    <a:lstStyle/>
                    <a:p>
                      <a:r>
                        <a:rPr lang="es-AR" sz="1600" dirty="0">
                          <a:solidFill>
                            <a:schemeClr val="bg1"/>
                          </a:solidFill>
                        </a:rPr>
                        <a:t>CLASE 11</a:t>
                      </a:r>
                      <a:endParaRPr lang="en-US" sz="1600" dirty="0">
                        <a:solidFill>
                          <a:schemeClr val="bg1"/>
                        </a:solidFill>
                      </a:endParaRPr>
                    </a:p>
                  </a:txBody>
                  <a:tcPr>
                    <a:solidFill>
                      <a:schemeClr val="tx1">
                        <a:lumMod val="65000"/>
                        <a:lumOff val="35000"/>
                      </a:schemeClr>
                    </a:solidFill>
                  </a:tcPr>
                </a:tc>
                <a:tc>
                  <a:txBody>
                    <a:bodyPr/>
                    <a:lstStyle/>
                    <a:p>
                      <a:r>
                        <a:rPr lang="es-AR" sz="1400" dirty="0"/>
                        <a:t>Artificios pirotécnicos de bajo riesgo</a:t>
                      </a:r>
                      <a:endParaRPr lang="en-US" sz="14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3231138"/>
                  </a:ext>
                </a:extLst>
              </a:tr>
              <a:tr h="370840">
                <a:tc>
                  <a:txBody>
                    <a:bodyPr/>
                    <a:lstStyle/>
                    <a:p>
                      <a:r>
                        <a:rPr lang="es-AR" sz="1600" dirty="0">
                          <a:solidFill>
                            <a:schemeClr val="bg1"/>
                          </a:solidFill>
                        </a:rPr>
                        <a:t>CLASE 12</a:t>
                      </a:r>
                      <a:endParaRPr lang="en-US" sz="1600" dirty="0">
                        <a:solidFill>
                          <a:schemeClr val="bg1"/>
                        </a:solidFill>
                      </a:endParaRPr>
                    </a:p>
                  </a:txBody>
                  <a:tcPr>
                    <a:solidFill>
                      <a:schemeClr val="tx1">
                        <a:lumMod val="65000"/>
                        <a:lumOff val="35000"/>
                      </a:schemeClr>
                    </a:solidFill>
                  </a:tcPr>
                </a:tc>
                <a:tc>
                  <a:txBody>
                    <a:bodyPr/>
                    <a:lstStyle/>
                    <a:p>
                      <a:r>
                        <a:rPr lang="es-AR" sz="1400" dirty="0"/>
                        <a:t>Cartuchos para herramientas de percusión, matanza humanitaria de animales o similares</a:t>
                      </a:r>
                      <a:endParaRPr lang="en-US" sz="14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13007205"/>
                  </a:ext>
                </a:extLst>
              </a:tr>
              <a:tr h="370840">
                <a:tc>
                  <a:txBody>
                    <a:bodyPr/>
                    <a:lstStyle/>
                    <a:p>
                      <a:r>
                        <a:rPr lang="es-AR" sz="1600" dirty="0">
                          <a:solidFill>
                            <a:schemeClr val="bg1"/>
                          </a:solidFill>
                        </a:rPr>
                        <a:t>CLASE 13</a:t>
                      </a:r>
                      <a:endParaRPr lang="en-US" sz="1600" dirty="0">
                        <a:solidFill>
                          <a:schemeClr val="bg1"/>
                        </a:solidFill>
                      </a:endParaRPr>
                    </a:p>
                  </a:txBody>
                  <a:tcPr>
                    <a:solidFill>
                      <a:schemeClr val="tx1">
                        <a:lumMod val="65000"/>
                        <a:lumOff val="35000"/>
                      </a:schemeClr>
                    </a:solidFill>
                  </a:tcPr>
                </a:tc>
                <a:tc>
                  <a:txBody>
                    <a:bodyPr/>
                    <a:lstStyle/>
                    <a:p>
                      <a:r>
                        <a:rPr lang="es-AR" sz="1400" dirty="0"/>
                        <a:t>Cordones de ignición</a:t>
                      </a:r>
                      <a:endParaRPr lang="en-US" sz="14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3318922"/>
                  </a:ext>
                </a:extLst>
              </a:tr>
              <a:tr h="370840">
                <a:tc>
                  <a:txBody>
                    <a:bodyPr/>
                    <a:lstStyle/>
                    <a:p>
                      <a:r>
                        <a:rPr lang="es-AR" sz="1600" dirty="0">
                          <a:solidFill>
                            <a:schemeClr val="bg1"/>
                          </a:solidFill>
                        </a:rPr>
                        <a:t>CLASE 14</a:t>
                      </a:r>
                      <a:endParaRPr lang="en-US" sz="1600" dirty="0">
                        <a:solidFill>
                          <a:schemeClr val="bg1"/>
                        </a:solidFill>
                      </a:endParaRPr>
                    </a:p>
                  </a:txBody>
                  <a:tcPr>
                    <a:solidFill>
                      <a:schemeClr val="tx1">
                        <a:lumMod val="65000"/>
                        <a:lumOff val="35000"/>
                      </a:schemeClr>
                    </a:solidFill>
                  </a:tcPr>
                </a:tc>
                <a:tc>
                  <a:txBody>
                    <a:bodyPr/>
                    <a:lstStyle/>
                    <a:p>
                      <a:r>
                        <a:rPr lang="es-AR" sz="1400" dirty="0"/>
                        <a:t>Muestras</a:t>
                      </a:r>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28659297"/>
                  </a:ext>
                </a:extLst>
              </a:tr>
            </a:tbl>
          </a:graphicData>
        </a:graphic>
      </p:graphicFrame>
      <p:sp>
        <p:nvSpPr>
          <p:cNvPr id="8" name="Título 1">
            <a:extLst>
              <a:ext uri="{FF2B5EF4-FFF2-40B4-BE49-F238E27FC236}">
                <a16:creationId xmlns:a16="http://schemas.microsoft.com/office/drawing/2014/main" id="{C34CCBBB-FC74-49CB-8696-970916817B74}"/>
              </a:ext>
            </a:extLst>
          </p:cNvPr>
          <p:cNvSpPr>
            <a:spLocks noGrp="1"/>
          </p:cNvSpPr>
          <p:nvPr>
            <p:ph type="title"/>
          </p:nvPr>
        </p:nvSpPr>
        <p:spPr>
          <a:xfrm>
            <a:off x="-1" y="0"/>
            <a:ext cx="7182853" cy="685445"/>
          </a:xfrm>
        </p:spPr>
        <p:txBody>
          <a:bodyPr>
            <a:noAutofit/>
          </a:bodyPr>
          <a:lstStyle/>
          <a:p>
            <a:r>
              <a:rPr lang="es-ES" sz="3200" b="1" dirty="0">
                <a:ln w="22225">
                  <a:solidFill>
                    <a:schemeClr val="accent2"/>
                  </a:solidFill>
                  <a:prstDash val="solid"/>
                </a:ln>
                <a:solidFill>
                  <a:schemeClr val="accent2">
                    <a:lumMod val="40000"/>
                    <a:lumOff val="60000"/>
                  </a:schemeClr>
                </a:solidFill>
                <a:cs typeface="Calibri" panose="020F0502020204030204" pitchFamily="34" charset="0"/>
              </a:rPr>
              <a:t>CLASIFICACIÓN – Decreto 302</a:t>
            </a:r>
            <a:br>
              <a:rPr lang="es-ES" sz="2800" b="1" dirty="0"/>
            </a:br>
            <a:endParaRPr lang="es-AR" sz="2800" dirty="0"/>
          </a:p>
        </p:txBody>
      </p:sp>
    </p:spTree>
    <p:extLst>
      <p:ext uri="{BB962C8B-B14F-4D97-AF65-F5344CB8AC3E}">
        <p14:creationId xmlns:p14="http://schemas.microsoft.com/office/powerpoint/2010/main" val="2555333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767" y="-502551"/>
            <a:ext cx="9357410" cy="1445797"/>
          </a:xfrm>
        </p:spPr>
        <p:txBody>
          <a:bodyPr>
            <a:normAutofit/>
          </a:bodyPr>
          <a:lstStyle/>
          <a:p>
            <a:r>
              <a:rPr lang="es-AR" sz="4000" dirty="0"/>
              <a:t>EXCAVACIONES CON EXPLOSIVOS</a:t>
            </a:r>
          </a:p>
        </p:txBody>
      </p:sp>
      <p:sp>
        <p:nvSpPr>
          <p:cNvPr id="3" name="Marcador de contenido 2"/>
          <p:cNvSpPr>
            <a:spLocks noGrp="1"/>
          </p:cNvSpPr>
          <p:nvPr>
            <p:ph type="body" sz="half" idx="2"/>
          </p:nvPr>
        </p:nvSpPr>
        <p:spPr>
          <a:xfrm>
            <a:off x="169767" y="1102878"/>
            <a:ext cx="6422622" cy="5546116"/>
          </a:xfrm>
        </p:spPr>
        <p:txBody>
          <a:bodyPr>
            <a:normAutofit/>
          </a:bodyPr>
          <a:lstStyle/>
          <a:p>
            <a:pPr marL="0" indent="0">
              <a:buNone/>
            </a:pPr>
            <a:r>
              <a:rPr lang="es-ES" sz="2400" b="1" dirty="0">
                <a:solidFill>
                  <a:schemeClr val="tx1"/>
                </a:solidFill>
              </a:rPr>
              <a:t>FACTORES HUMANOS QUE CAUSAN ACCIDENTES</a:t>
            </a:r>
          </a:p>
          <a:p>
            <a:r>
              <a:rPr lang="es-ES" sz="2000" b="1" dirty="0">
                <a:solidFill>
                  <a:schemeClr val="tx1"/>
                </a:solidFill>
              </a:rPr>
              <a:t>Negligencia </a:t>
            </a:r>
          </a:p>
          <a:p>
            <a:r>
              <a:rPr lang="es-ES" sz="2000" b="1" dirty="0">
                <a:solidFill>
                  <a:schemeClr val="tx1"/>
                </a:solidFill>
              </a:rPr>
              <a:t>Ira, mal humor; consumo de alcohol y drogas </a:t>
            </a:r>
          </a:p>
          <a:p>
            <a:r>
              <a:rPr lang="es-ES" sz="2000" b="1" dirty="0">
                <a:solidFill>
                  <a:schemeClr val="tx1"/>
                </a:solidFill>
              </a:rPr>
              <a:t>Decisiones precipitadas </a:t>
            </a:r>
          </a:p>
          <a:p>
            <a:r>
              <a:rPr lang="es-ES" sz="2000" b="1" dirty="0">
                <a:solidFill>
                  <a:schemeClr val="tx1"/>
                </a:solidFill>
              </a:rPr>
              <a:t>Indiferencia </a:t>
            </a:r>
          </a:p>
          <a:p>
            <a:r>
              <a:rPr lang="es-ES" sz="2000" b="1" dirty="0">
                <a:solidFill>
                  <a:schemeClr val="tx1"/>
                </a:solidFill>
              </a:rPr>
              <a:t>Distracción </a:t>
            </a:r>
          </a:p>
          <a:p>
            <a:r>
              <a:rPr lang="es-ES" sz="2000" b="1" dirty="0">
                <a:solidFill>
                  <a:schemeClr val="tx1"/>
                </a:solidFill>
              </a:rPr>
              <a:t>Curiosidad </a:t>
            </a:r>
          </a:p>
          <a:p>
            <a:r>
              <a:rPr lang="es-ES" sz="2000" b="1" dirty="0">
                <a:solidFill>
                  <a:schemeClr val="tx1"/>
                </a:solidFill>
              </a:rPr>
              <a:t>Instrucción inadecuada, ignorancia </a:t>
            </a:r>
          </a:p>
          <a:p>
            <a:r>
              <a:rPr lang="es-ES" sz="2000" b="1" dirty="0">
                <a:solidFill>
                  <a:schemeClr val="tx1"/>
                </a:solidFill>
              </a:rPr>
              <a:t>Malos hábitos de trabajo </a:t>
            </a:r>
          </a:p>
          <a:p>
            <a:r>
              <a:rPr lang="es-ES" sz="2000" b="1" dirty="0">
                <a:solidFill>
                  <a:schemeClr val="tx1"/>
                </a:solidFill>
              </a:rPr>
              <a:t>Exceso de confianza </a:t>
            </a:r>
          </a:p>
          <a:p>
            <a:r>
              <a:rPr lang="es-ES" sz="2000" b="1" dirty="0">
                <a:solidFill>
                  <a:schemeClr val="tx1"/>
                </a:solidFill>
              </a:rPr>
              <a:t>Falta de planificación </a:t>
            </a:r>
          </a:p>
          <a:p>
            <a:endParaRPr lang="es-AR"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6255" t="11716" r="16820" b="24534"/>
          <a:stretch/>
        </p:blipFill>
        <p:spPr>
          <a:xfrm>
            <a:off x="7820299" y="814252"/>
            <a:ext cx="4066902" cy="2908663"/>
          </a:xfrm>
          <a:prstGeom prst="rect">
            <a:avLst/>
          </a:prstGeom>
        </p:spPr>
      </p:pic>
      <p:pic>
        <p:nvPicPr>
          <p:cNvPr id="3074" name="Picture 2" descr="Resultado de imagen para que se debe hacer en una excavacion con explosiv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693" y="3722915"/>
            <a:ext cx="4180114" cy="313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17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4747"/>
            <a:ext cx="9404723" cy="1400530"/>
          </a:xfrm>
        </p:spPr>
        <p:txBody>
          <a:bodyPr/>
          <a:lstStyle/>
          <a:p>
            <a:r>
              <a:rPr lang="es-ES" sz="4000" dirty="0"/>
              <a:t>ELEMENTOS DE PROTECCION PERSONAL</a:t>
            </a:r>
            <a:br>
              <a:rPr lang="es-ES" b="1" dirty="0"/>
            </a:br>
            <a:endParaRPr lang="es-AR" dirty="0"/>
          </a:p>
        </p:txBody>
      </p:sp>
      <p:sp>
        <p:nvSpPr>
          <p:cNvPr id="3" name="Marcador de contenido 2"/>
          <p:cNvSpPr>
            <a:spLocks noGrp="1"/>
          </p:cNvSpPr>
          <p:nvPr>
            <p:ph idx="1"/>
          </p:nvPr>
        </p:nvSpPr>
        <p:spPr>
          <a:xfrm>
            <a:off x="123595" y="1988347"/>
            <a:ext cx="8466613" cy="4657152"/>
          </a:xfrm>
        </p:spPr>
        <p:txBody>
          <a:bodyPr numCol="2">
            <a:normAutofit/>
          </a:bodyPr>
          <a:lstStyle/>
          <a:p>
            <a:r>
              <a:rPr lang="es-ES" sz="2000" b="1" dirty="0">
                <a:solidFill>
                  <a:schemeClr val="tx1"/>
                </a:solidFill>
              </a:rPr>
              <a:t>Casco: debido al riesgo de desprendimiento de rocas. </a:t>
            </a:r>
          </a:p>
          <a:p>
            <a:r>
              <a:rPr lang="es-ES" sz="2000" b="1" dirty="0">
                <a:solidFill>
                  <a:schemeClr val="tx1"/>
                </a:solidFill>
              </a:rPr>
              <a:t>Mascarilla facial: para la fase de perforación de barrenos y la carga de material. </a:t>
            </a:r>
          </a:p>
          <a:p>
            <a:r>
              <a:rPr lang="es-ES" sz="2000" b="1" dirty="0">
                <a:solidFill>
                  <a:schemeClr val="tx1"/>
                </a:solidFill>
              </a:rPr>
              <a:t>Calzado de seguridad: botas de goma con punta metálica. </a:t>
            </a:r>
          </a:p>
          <a:p>
            <a:r>
              <a:rPr lang="es-ES" sz="2000" b="1" dirty="0">
                <a:solidFill>
                  <a:schemeClr val="tx1"/>
                </a:solidFill>
              </a:rPr>
              <a:t>Cinturón abdominal anti vibratorio: para realizar las perforaciones de los barrenos. </a:t>
            </a:r>
          </a:p>
          <a:p>
            <a:r>
              <a:rPr lang="es-ES" sz="2000" b="1" dirty="0">
                <a:solidFill>
                  <a:schemeClr val="tx1"/>
                </a:solidFill>
              </a:rPr>
              <a:t>Guantes </a:t>
            </a:r>
          </a:p>
          <a:p>
            <a:r>
              <a:rPr lang="es-ES" sz="2000" b="1" dirty="0">
                <a:solidFill>
                  <a:schemeClr val="tx1"/>
                </a:solidFill>
              </a:rPr>
              <a:t>Ropa de seguridad </a:t>
            </a:r>
          </a:p>
          <a:p>
            <a:r>
              <a:rPr lang="es-ES" sz="2000" b="1" dirty="0">
                <a:solidFill>
                  <a:schemeClr val="tx1"/>
                </a:solidFill>
              </a:rPr>
              <a:t>Gafas de seguridad </a:t>
            </a:r>
          </a:p>
          <a:p>
            <a:endParaRPr lang="es-ES" sz="2400" b="1" dirty="0"/>
          </a:p>
          <a:p>
            <a:endParaRPr lang="es-ES" sz="2400" b="1" dirty="0"/>
          </a:p>
          <a:p>
            <a:endParaRPr lang="es-ES" sz="2400" b="1" dirty="0"/>
          </a:p>
          <a:p>
            <a:pPr marL="0" indent="0">
              <a:buNone/>
            </a:pPr>
            <a:endParaRPr lang="es-ES" sz="2400" b="1" dirty="0"/>
          </a:p>
          <a:p>
            <a:pPr marL="0" indent="0">
              <a:buNone/>
            </a:pPr>
            <a:endParaRPr lang="es-ES" sz="2400" b="1" dirty="0"/>
          </a:p>
          <a:p>
            <a:pPr marL="0" indent="0">
              <a:buNone/>
            </a:pPr>
            <a:endParaRPr lang="es-ES" sz="2400" b="1" dirty="0"/>
          </a:p>
          <a:p>
            <a:pPr marL="0" indent="0">
              <a:buNone/>
            </a:pPr>
            <a:endParaRPr lang="es-ES" sz="2400" b="1" dirty="0"/>
          </a:p>
          <a:p>
            <a:endParaRPr lang="es-AR" dirty="0"/>
          </a:p>
        </p:txBody>
      </p:sp>
      <p:pic>
        <p:nvPicPr>
          <p:cNvPr id="6" name="Picture 7"/>
          <p:cNvPicPr>
            <a:picLocks noChangeAspect="1" noChangeArrowheads="1"/>
          </p:cNvPicPr>
          <p:nvPr/>
        </p:nvPicPr>
        <p:blipFill>
          <a:blip r:embed="rId2" cstate="print"/>
          <a:srcRect/>
          <a:stretch>
            <a:fillRect/>
          </a:stretch>
        </p:blipFill>
        <p:spPr bwMode="auto">
          <a:xfrm>
            <a:off x="7778841" y="1466565"/>
            <a:ext cx="3929732" cy="4627989"/>
          </a:xfrm>
          <a:prstGeom prst="rect">
            <a:avLst/>
          </a:prstGeom>
          <a:noFill/>
          <a:ln w="9525">
            <a:noFill/>
            <a:miter lim="800000"/>
            <a:headEnd/>
            <a:tailEnd/>
          </a:ln>
          <a:effectLst/>
        </p:spPr>
      </p:pic>
    </p:spTree>
    <p:extLst>
      <p:ext uri="{BB962C8B-B14F-4D97-AF65-F5344CB8AC3E}">
        <p14:creationId xmlns:p14="http://schemas.microsoft.com/office/powerpoint/2010/main" val="3247676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596" y="112424"/>
            <a:ext cx="9404723" cy="1283478"/>
          </a:xfrm>
        </p:spPr>
        <p:txBody>
          <a:bodyPr>
            <a:normAutofit fontScale="90000"/>
          </a:bodyPr>
          <a:lstStyle/>
          <a:p>
            <a:br>
              <a:rPr lang="es-AR" dirty="0"/>
            </a:br>
            <a:r>
              <a:rPr lang="es-ES" dirty="0">
                <a:cs typeface="Calibri" panose="020F0502020204030204" pitchFamily="34" charset="0"/>
              </a:rPr>
              <a:t>ELEMENTOS DE PROTECCION PERSONAL</a:t>
            </a:r>
            <a:br>
              <a:rPr lang="es-ES" b="1" dirty="0"/>
            </a:br>
            <a:endParaRPr lang="es-AR"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24" y="3423596"/>
            <a:ext cx="5283597" cy="3424553"/>
          </a:xfrm>
          <a:prstGeom prst="rect">
            <a:avLst/>
          </a:prstGeom>
        </p:spPr>
      </p:pic>
      <p:sp>
        <p:nvSpPr>
          <p:cNvPr id="3" name="Rectángulo 2"/>
          <p:cNvSpPr/>
          <p:nvPr/>
        </p:nvSpPr>
        <p:spPr>
          <a:xfrm>
            <a:off x="528034" y="1532586"/>
            <a:ext cx="6115400" cy="1754326"/>
          </a:xfrm>
          <a:prstGeom prst="rect">
            <a:avLst/>
          </a:prstGeom>
        </p:spPr>
        <p:txBody>
          <a:bodyPr wrap="square">
            <a:spAutoFit/>
          </a:bodyPr>
          <a:lstStyle/>
          <a:p>
            <a:pPr marL="285750" indent="-285750">
              <a:buFont typeface="Wingdings" panose="05000000000000000000" pitchFamily="2" charset="2"/>
              <a:buChar char="Ø"/>
            </a:pPr>
            <a:r>
              <a:rPr lang="es-ES" b="1" dirty="0"/>
              <a:t>Protectores auditivos: </a:t>
            </a:r>
            <a:r>
              <a:rPr lang="es-ES" dirty="0"/>
              <a:t>debido al alto nivel sonoro que se genera. </a:t>
            </a:r>
          </a:p>
          <a:p>
            <a:endParaRPr lang="es-AR" dirty="0"/>
          </a:p>
          <a:p>
            <a:r>
              <a:rPr lang="es-AR" dirty="0"/>
              <a:t>Una detonación de </a:t>
            </a:r>
            <a:r>
              <a:rPr lang="es-AR" b="1" dirty="0"/>
              <a:t>1kg de explosivo </a:t>
            </a:r>
            <a:r>
              <a:rPr lang="es-AR" dirty="0"/>
              <a:t>a una distancia de </a:t>
            </a:r>
            <a:r>
              <a:rPr lang="es-AR" b="1" dirty="0"/>
              <a:t>1m</a:t>
            </a:r>
            <a:r>
              <a:rPr lang="es-AR" dirty="0"/>
              <a:t> genera un ruido inicial superior a los </a:t>
            </a:r>
            <a:r>
              <a:rPr lang="es-AR" b="1" dirty="0"/>
              <a:t>250 decibeles </a:t>
            </a:r>
            <a:r>
              <a:rPr lang="es-AR" dirty="0"/>
              <a:t>(teniendo en cuenta la atenuación </a:t>
            </a:r>
            <a:r>
              <a:rPr lang="es-AR" dirty="0">
                <a:solidFill>
                  <a:schemeClr val="bg1"/>
                </a:solidFill>
              </a:rPr>
              <a:t>del aire).</a:t>
            </a:r>
          </a:p>
        </p:txBody>
      </p:sp>
      <p:pic>
        <p:nvPicPr>
          <p:cNvPr id="6" name="Imagen 5"/>
          <p:cNvPicPr>
            <a:picLocks noChangeAspect="1"/>
          </p:cNvPicPr>
          <p:nvPr/>
        </p:nvPicPr>
        <p:blipFill>
          <a:blip r:embed="rId3"/>
          <a:stretch>
            <a:fillRect/>
          </a:stretch>
        </p:blipFill>
        <p:spPr>
          <a:xfrm>
            <a:off x="8216722" y="867549"/>
            <a:ext cx="2813872" cy="5431153"/>
          </a:xfrm>
          <a:prstGeom prst="rect">
            <a:avLst/>
          </a:prstGeom>
        </p:spPr>
      </p:pic>
    </p:spTree>
    <p:extLst>
      <p:ext uri="{BB962C8B-B14F-4D97-AF65-F5344CB8AC3E}">
        <p14:creationId xmlns:p14="http://schemas.microsoft.com/office/powerpoint/2010/main" val="3592581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83456" y="-243417"/>
            <a:ext cx="7827120" cy="2367492"/>
          </a:xfrm>
        </p:spPr>
        <p:txBody>
          <a:bodyPr/>
          <a:lstStyle/>
          <a:p>
            <a:r>
              <a:rPr lang="es-AR" sz="4800" b="1" dirty="0">
                <a:solidFill>
                  <a:schemeClr val="tx1">
                    <a:lumMod val="75000"/>
                    <a:lumOff val="25000"/>
                  </a:schemeClr>
                </a:solidFill>
              </a:rPr>
              <a:t>Los explosivos no respetan a nadie. </a:t>
            </a:r>
          </a:p>
        </p:txBody>
      </p:sp>
      <p:sp>
        <p:nvSpPr>
          <p:cNvPr id="5" name="Subtítulo 4"/>
          <p:cNvSpPr>
            <a:spLocks noGrp="1"/>
          </p:cNvSpPr>
          <p:nvPr>
            <p:ph type="subTitle" idx="1"/>
          </p:nvPr>
        </p:nvSpPr>
        <p:spPr>
          <a:xfrm>
            <a:off x="1335930" y="2777130"/>
            <a:ext cx="8825658" cy="861420"/>
          </a:xfrm>
        </p:spPr>
        <p:txBody>
          <a:bodyPr>
            <a:noAutofit/>
          </a:bodyPr>
          <a:lstStyle/>
          <a:p>
            <a:pPr algn="r"/>
            <a:r>
              <a:rPr lang="es-AR" sz="5000" b="1" i="1" dirty="0">
                <a:solidFill>
                  <a:schemeClr val="accent6">
                    <a:lumMod val="50000"/>
                  </a:schemeClr>
                </a:solidFill>
              </a:rPr>
              <a:t>“LA SEGURIDAD DEPENDE DE UNO MISMO”</a:t>
            </a:r>
          </a:p>
        </p:txBody>
      </p:sp>
    </p:spTree>
    <p:extLst>
      <p:ext uri="{BB962C8B-B14F-4D97-AF65-F5344CB8AC3E}">
        <p14:creationId xmlns:p14="http://schemas.microsoft.com/office/powerpoint/2010/main" val="228545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33833" y="2797729"/>
            <a:ext cx="6072230" cy="923330"/>
          </a:xfrm>
          <a:prstGeom prst="rect">
            <a:avLst/>
          </a:prstGeom>
          <a:noFill/>
        </p:spPr>
        <p:txBody>
          <a:bodyPr wrap="square" rtlCol="0">
            <a:spAutoFit/>
          </a:bodyPr>
          <a:lstStyle/>
          <a:p>
            <a:pPr algn="just"/>
            <a:r>
              <a:rPr lang="es-AR" sz="5400" b="1" i="1" u="sng" dirty="0">
                <a:solidFill>
                  <a:srgbClr val="002060"/>
                </a:solidFill>
              </a:rPr>
              <a:t>¡MUCHAS GRACIAS!</a:t>
            </a:r>
          </a:p>
        </p:txBody>
      </p:sp>
    </p:spTree>
    <p:extLst>
      <p:ext uri="{BB962C8B-B14F-4D97-AF65-F5344CB8AC3E}">
        <p14:creationId xmlns:p14="http://schemas.microsoft.com/office/powerpoint/2010/main" val="322067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5F641FF-A2A1-4145-98F1-2F04F01DE8C6}"/>
              </a:ext>
            </a:extLst>
          </p:cNvPr>
          <p:cNvSpPr>
            <a:spLocks noGrp="1"/>
          </p:cNvSpPr>
          <p:nvPr>
            <p:ph type="title"/>
          </p:nvPr>
        </p:nvSpPr>
        <p:spPr>
          <a:xfrm>
            <a:off x="97537" y="312170"/>
            <a:ext cx="7447548" cy="685445"/>
          </a:xfrm>
        </p:spPr>
        <p:txBody>
          <a:bodyPr>
            <a:noAutofit/>
          </a:bodyPr>
          <a:lstStyle/>
          <a:p>
            <a:r>
              <a:rPr lang="es-ES" sz="3200" b="1" dirty="0">
                <a:ln w="22225">
                  <a:solidFill>
                    <a:schemeClr val="accent2"/>
                  </a:solidFill>
                  <a:prstDash val="solid"/>
                </a:ln>
                <a:solidFill>
                  <a:schemeClr val="accent2">
                    <a:lumMod val="40000"/>
                    <a:lumOff val="60000"/>
                  </a:schemeClr>
                </a:solidFill>
                <a:cs typeface="Calibri" panose="020F0502020204030204" pitchFamily="34" charset="0"/>
              </a:rPr>
              <a:t>CLASIFICACIÓN – Sustancias Explosivas</a:t>
            </a:r>
            <a:br>
              <a:rPr lang="es-ES" sz="2800" b="1" dirty="0"/>
            </a:br>
            <a:endParaRPr lang="es-AR" sz="2800" dirty="0"/>
          </a:p>
        </p:txBody>
      </p:sp>
      <p:sp>
        <p:nvSpPr>
          <p:cNvPr id="10" name="Rectángulo 9">
            <a:extLst>
              <a:ext uri="{FF2B5EF4-FFF2-40B4-BE49-F238E27FC236}">
                <a16:creationId xmlns:a16="http://schemas.microsoft.com/office/drawing/2014/main" id="{446B013A-46E5-4B1D-8CCE-576B6E60A220}"/>
              </a:ext>
            </a:extLst>
          </p:cNvPr>
          <p:cNvSpPr/>
          <p:nvPr/>
        </p:nvSpPr>
        <p:spPr>
          <a:xfrm>
            <a:off x="637674" y="1395663"/>
            <a:ext cx="1888958" cy="81814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Rectángulo 10">
            <a:extLst>
              <a:ext uri="{FF2B5EF4-FFF2-40B4-BE49-F238E27FC236}">
                <a16:creationId xmlns:a16="http://schemas.microsoft.com/office/drawing/2014/main" id="{6849D9CA-B069-42B2-8720-9FC4BB2BD975}"/>
              </a:ext>
            </a:extLst>
          </p:cNvPr>
          <p:cNvSpPr/>
          <p:nvPr/>
        </p:nvSpPr>
        <p:spPr>
          <a:xfrm>
            <a:off x="624065" y="1343070"/>
            <a:ext cx="191617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50" normalizeH="0" baseline="0" noProof="0" dirty="0">
                <a:ln w="0"/>
                <a:solidFill>
                  <a:srgbClr val="EBEBEB"/>
                </a:solidFill>
                <a:effectLst>
                  <a:innerShdw blurRad="63500" dist="50800" dir="13500000">
                    <a:srgbClr val="000000">
                      <a:alpha val="50000"/>
                    </a:srgbClr>
                  </a:innerShdw>
                </a:effectLst>
                <a:uLnTx/>
                <a:uFillTx/>
                <a:latin typeface="Trebuchet MS" panose="020B0603020202020204"/>
                <a:ea typeface="+mn-ea"/>
                <a:cs typeface="+mn-cs"/>
              </a:rPr>
              <a:t>Por su naturaleza explosiva</a:t>
            </a:r>
          </a:p>
        </p:txBody>
      </p:sp>
      <p:sp>
        <p:nvSpPr>
          <p:cNvPr id="13" name="Rectángulo 12">
            <a:extLst>
              <a:ext uri="{FF2B5EF4-FFF2-40B4-BE49-F238E27FC236}">
                <a16:creationId xmlns:a16="http://schemas.microsoft.com/office/drawing/2014/main" id="{2EE26063-2D59-4C85-B2CE-71AA585177B5}"/>
              </a:ext>
            </a:extLst>
          </p:cNvPr>
          <p:cNvSpPr/>
          <p:nvPr/>
        </p:nvSpPr>
        <p:spPr>
          <a:xfrm>
            <a:off x="3713748" y="1395662"/>
            <a:ext cx="1888958" cy="81814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5" name="Rectángulo 14">
            <a:extLst>
              <a:ext uri="{FF2B5EF4-FFF2-40B4-BE49-F238E27FC236}">
                <a16:creationId xmlns:a16="http://schemas.microsoft.com/office/drawing/2014/main" id="{5DAB80A4-C727-49B9-BC4F-22ED90AA4C7B}"/>
              </a:ext>
            </a:extLst>
          </p:cNvPr>
          <p:cNvSpPr/>
          <p:nvPr/>
        </p:nvSpPr>
        <p:spPr>
          <a:xfrm>
            <a:off x="3686530" y="1382812"/>
            <a:ext cx="19161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50" normalizeH="0" baseline="0" noProof="0" dirty="0">
                <a:ln w="0"/>
                <a:solidFill>
                  <a:srgbClr val="EBEBEB"/>
                </a:solidFill>
                <a:effectLst>
                  <a:innerShdw blurRad="63500" dist="50800" dir="13500000">
                    <a:srgbClr val="000000">
                      <a:alpha val="50000"/>
                    </a:srgbClr>
                  </a:innerShdw>
                </a:effectLst>
                <a:uLnTx/>
                <a:uFillTx/>
                <a:latin typeface="Trebuchet MS" panose="020B0603020202020204"/>
                <a:ea typeface="+mn-ea"/>
                <a:cs typeface="+mn-cs"/>
              </a:rPr>
              <a:t>Por su sensibilidad</a:t>
            </a:r>
          </a:p>
        </p:txBody>
      </p:sp>
      <p:sp>
        <p:nvSpPr>
          <p:cNvPr id="17" name="Rectángulo 16">
            <a:extLst>
              <a:ext uri="{FF2B5EF4-FFF2-40B4-BE49-F238E27FC236}">
                <a16:creationId xmlns:a16="http://schemas.microsoft.com/office/drawing/2014/main" id="{26374732-ACFF-4F4F-8A36-CD12571025BC}"/>
              </a:ext>
            </a:extLst>
          </p:cNvPr>
          <p:cNvSpPr/>
          <p:nvPr/>
        </p:nvSpPr>
        <p:spPr>
          <a:xfrm>
            <a:off x="6748995" y="1395662"/>
            <a:ext cx="1888958" cy="81814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9" name="Rectángulo 18">
            <a:extLst>
              <a:ext uri="{FF2B5EF4-FFF2-40B4-BE49-F238E27FC236}">
                <a16:creationId xmlns:a16="http://schemas.microsoft.com/office/drawing/2014/main" id="{5965073D-B1DA-456C-8956-46BF48E7C485}"/>
              </a:ext>
            </a:extLst>
          </p:cNvPr>
          <p:cNvSpPr/>
          <p:nvPr/>
        </p:nvSpPr>
        <p:spPr>
          <a:xfrm>
            <a:off x="6721777" y="1382812"/>
            <a:ext cx="19161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50" normalizeH="0" baseline="0" noProof="0" dirty="0">
                <a:ln w="0"/>
                <a:solidFill>
                  <a:srgbClr val="EBEBEB"/>
                </a:solidFill>
                <a:effectLst>
                  <a:innerShdw blurRad="63500" dist="50800" dir="13500000">
                    <a:srgbClr val="000000">
                      <a:alpha val="50000"/>
                    </a:srgbClr>
                  </a:innerShdw>
                </a:effectLst>
                <a:uLnTx/>
                <a:uFillTx/>
                <a:latin typeface="Trebuchet MS" panose="020B0603020202020204"/>
                <a:ea typeface="+mn-ea"/>
                <a:cs typeface="+mn-cs"/>
              </a:rPr>
              <a:t>Por su sensibilidad</a:t>
            </a:r>
          </a:p>
        </p:txBody>
      </p:sp>
      <p:sp>
        <p:nvSpPr>
          <p:cNvPr id="21" name="CuadroTexto 20">
            <a:extLst>
              <a:ext uri="{FF2B5EF4-FFF2-40B4-BE49-F238E27FC236}">
                <a16:creationId xmlns:a16="http://schemas.microsoft.com/office/drawing/2014/main" id="{EAD2C28C-7C1A-444B-A3C0-6607BCB1F6B7}"/>
              </a:ext>
            </a:extLst>
          </p:cNvPr>
          <p:cNvSpPr txBox="1"/>
          <p:nvPr/>
        </p:nvSpPr>
        <p:spPr>
          <a:xfrm>
            <a:off x="1442212" y="2924025"/>
            <a:ext cx="1613809"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Deflagrantes</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53" name="Conector recto 52">
            <a:extLst>
              <a:ext uri="{FF2B5EF4-FFF2-40B4-BE49-F238E27FC236}">
                <a16:creationId xmlns:a16="http://schemas.microsoft.com/office/drawing/2014/main" id="{B1B4319E-5BA9-40C0-BD10-9876A63C8891}"/>
              </a:ext>
            </a:extLst>
          </p:cNvPr>
          <p:cNvCxnSpPr>
            <a:cxnSpLocks/>
          </p:cNvCxnSpPr>
          <p:nvPr/>
        </p:nvCxnSpPr>
        <p:spPr>
          <a:xfrm>
            <a:off x="650132" y="2213809"/>
            <a:ext cx="0" cy="1776463"/>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Conector recto 55">
            <a:extLst>
              <a:ext uri="{FF2B5EF4-FFF2-40B4-BE49-F238E27FC236}">
                <a16:creationId xmlns:a16="http://schemas.microsoft.com/office/drawing/2014/main" id="{A8C0001F-BE4E-40D0-B34B-B435B9269D99}"/>
              </a:ext>
            </a:extLst>
          </p:cNvPr>
          <p:cNvCxnSpPr>
            <a:cxnSpLocks/>
          </p:cNvCxnSpPr>
          <p:nvPr/>
        </p:nvCxnSpPr>
        <p:spPr>
          <a:xfrm flipH="1">
            <a:off x="650132" y="3128336"/>
            <a:ext cx="79207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Conector recto 57">
            <a:extLst>
              <a:ext uri="{FF2B5EF4-FFF2-40B4-BE49-F238E27FC236}">
                <a16:creationId xmlns:a16="http://schemas.microsoft.com/office/drawing/2014/main" id="{3360474B-456B-4641-BA34-B03D749A01E0}"/>
              </a:ext>
            </a:extLst>
          </p:cNvPr>
          <p:cNvCxnSpPr>
            <a:cxnSpLocks/>
          </p:cNvCxnSpPr>
          <p:nvPr/>
        </p:nvCxnSpPr>
        <p:spPr>
          <a:xfrm flipH="1">
            <a:off x="650132" y="3990272"/>
            <a:ext cx="79207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0" name="Conector recto 59">
            <a:extLst>
              <a:ext uri="{FF2B5EF4-FFF2-40B4-BE49-F238E27FC236}">
                <a16:creationId xmlns:a16="http://schemas.microsoft.com/office/drawing/2014/main" id="{26266F21-EAAB-40D3-85DF-544E35EA1AA0}"/>
              </a:ext>
            </a:extLst>
          </p:cNvPr>
          <p:cNvCxnSpPr>
            <a:cxnSpLocks/>
          </p:cNvCxnSpPr>
          <p:nvPr/>
        </p:nvCxnSpPr>
        <p:spPr>
          <a:xfrm>
            <a:off x="3713748" y="2193732"/>
            <a:ext cx="0" cy="2638399"/>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Conector recto 60">
            <a:extLst>
              <a:ext uri="{FF2B5EF4-FFF2-40B4-BE49-F238E27FC236}">
                <a16:creationId xmlns:a16="http://schemas.microsoft.com/office/drawing/2014/main" id="{1F9B08F8-9BEA-4072-B19B-3327021D8CA7}"/>
              </a:ext>
            </a:extLst>
          </p:cNvPr>
          <p:cNvCxnSpPr>
            <a:cxnSpLocks/>
          </p:cNvCxnSpPr>
          <p:nvPr/>
        </p:nvCxnSpPr>
        <p:spPr>
          <a:xfrm flipH="1">
            <a:off x="3713748" y="3108259"/>
            <a:ext cx="79207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Conector recto 61">
            <a:extLst>
              <a:ext uri="{FF2B5EF4-FFF2-40B4-BE49-F238E27FC236}">
                <a16:creationId xmlns:a16="http://schemas.microsoft.com/office/drawing/2014/main" id="{77C44EC3-2D00-4610-852E-86661921EF0B}"/>
              </a:ext>
            </a:extLst>
          </p:cNvPr>
          <p:cNvCxnSpPr>
            <a:cxnSpLocks/>
          </p:cNvCxnSpPr>
          <p:nvPr/>
        </p:nvCxnSpPr>
        <p:spPr>
          <a:xfrm flipH="1">
            <a:off x="3713748" y="4015273"/>
            <a:ext cx="764862" cy="0"/>
          </a:xfrm>
          <a:prstGeom prst="line">
            <a:avLst/>
          </a:prstGeom>
        </p:spPr>
        <p:style>
          <a:lnRef idx="3">
            <a:schemeClr val="accent2"/>
          </a:lnRef>
          <a:fillRef idx="0">
            <a:schemeClr val="accent2"/>
          </a:fillRef>
          <a:effectRef idx="2">
            <a:schemeClr val="accent2"/>
          </a:effectRef>
          <a:fontRef idx="minor">
            <a:schemeClr val="tx1"/>
          </a:fontRef>
        </p:style>
      </p:cxnSp>
      <p:sp>
        <p:nvSpPr>
          <p:cNvPr id="23" name="CuadroTexto 22">
            <a:extLst>
              <a:ext uri="{FF2B5EF4-FFF2-40B4-BE49-F238E27FC236}">
                <a16:creationId xmlns:a16="http://schemas.microsoft.com/office/drawing/2014/main" id="{F08F6322-B3FD-454D-87B2-49035A14751B}"/>
              </a:ext>
            </a:extLst>
          </p:cNvPr>
          <p:cNvSpPr txBox="1"/>
          <p:nvPr/>
        </p:nvSpPr>
        <p:spPr>
          <a:xfrm>
            <a:off x="1442211" y="3785961"/>
            <a:ext cx="1613809"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Detonantes</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63" name="Conector recto 62">
            <a:extLst>
              <a:ext uri="{FF2B5EF4-FFF2-40B4-BE49-F238E27FC236}">
                <a16:creationId xmlns:a16="http://schemas.microsoft.com/office/drawing/2014/main" id="{6910414B-3721-4B71-ABB8-FF3464AEBB8C}"/>
              </a:ext>
            </a:extLst>
          </p:cNvPr>
          <p:cNvCxnSpPr>
            <a:cxnSpLocks/>
          </p:cNvCxnSpPr>
          <p:nvPr/>
        </p:nvCxnSpPr>
        <p:spPr>
          <a:xfrm flipH="1">
            <a:off x="3713748" y="4832131"/>
            <a:ext cx="764862" cy="0"/>
          </a:xfrm>
          <a:prstGeom prst="line">
            <a:avLst/>
          </a:prstGeom>
        </p:spPr>
        <p:style>
          <a:lnRef idx="3">
            <a:schemeClr val="accent2"/>
          </a:lnRef>
          <a:fillRef idx="0">
            <a:schemeClr val="accent2"/>
          </a:fillRef>
          <a:effectRef idx="2">
            <a:schemeClr val="accent2"/>
          </a:effectRef>
          <a:fontRef idx="minor">
            <a:schemeClr val="tx1"/>
          </a:fontRef>
        </p:style>
      </p:cxnSp>
      <p:sp>
        <p:nvSpPr>
          <p:cNvPr id="27" name="CuadroTexto 26">
            <a:extLst>
              <a:ext uri="{FF2B5EF4-FFF2-40B4-BE49-F238E27FC236}">
                <a16:creationId xmlns:a16="http://schemas.microsoft.com/office/drawing/2014/main" id="{46E919E9-D7D2-46CB-8D6A-6DAAE87A4F4B}"/>
              </a:ext>
            </a:extLst>
          </p:cNvPr>
          <p:cNvSpPr txBox="1"/>
          <p:nvPr/>
        </p:nvSpPr>
        <p:spPr>
          <a:xfrm>
            <a:off x="4482190" y="3785961"/>
            <a:ext cx="1613809"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Secundarios</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9" name="CuadroTexto 28">
            <a:extLst>
              <a:ext uri="{FF2B5EF4-FFF2-40B4-BE49-F238E27FC236}">
                <a16:creationId xmlns:a16="http://schemas.microsoft.com/office/drawing/2014/main" id="{8EC1DA42-2972-4438-9A14-DAEFE49ACA2D}"/>
              </a:ext>
            </a:extLst>
          </p:cNvPr>
          <p:cNvSpPr txBox="1"/>
          <p:nvPr/>
        </p:nvSpPr>
        <p:spPr>
          <a:xfrm>
            <a:off x="4482189" y="4647897"/>
            <a:ext cx="1613809"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Terciarios</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5" name="CuadroTexto 24">
            <a:extLst>
              <a:ext uri="{FF2B5EF4-FFF2-40B4-BE49-F238E27FC236}">
                <a16:creationId xmlns:a16="http://schemas.microsoft.com/office/drawing/2014/main" id="{51693B1E-0307-4F54-A2E1-4896B827C09D}"/>
              </a:ext>
            </a:extLst>
          </p:cNvPr>
          <p:cNvSpPr txBox="1"/>
          <p:nvPr/>
        </p:nvSpPr>
        <p:spPr>
          <a:xfrm>
            <a:off x="4482191" y="2924025"/>
            <a:ext cx="1613809"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Primarios</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69" name="Conector recto 68">
            <a:extLst>
              <a:ext uri="{FF2B5EF4-FFF2-40B4-BE49-F238E27FC236}">
                <a16:creationId xmlns:a16="http://schemas.microsoft.com/office/drawing/2014/main" id="{AA293A7C-F5CA-403C-8E25-4D60B1BCF45B}"/>
              </a:ext>
            </a:extLst>
          </p:cNvPr>
          <p:cNvCxnSpPr>
            <a:cxnSpLocks/>
          </p:cNvCxnSpPr>
          <p:nvPr/>
        </p:nvCxnSpPr>
        <p:spPr>
          <a:xfrm flipH="1">
            <a:off x="6753004" y="2229703"/>
            <a:ext cx="4" cy="3484440"/>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Conector recto 69">
            <a:extLst>
              <a:ext uri="{FF2B5EF4-FFF2-40B4-BE49-F238E27FC236}">
                <a16:creationId xmlns:a16="http://schemas.microsoft.com/office/drawing/2014/main" id="{F95A5C7F-EAE8-4674-96BC-7FFB4F4C4385}"/>
              </a:ext>
            </a:extLst>
          </p:cNvPr>
          <p:cNvCxnSpPr>
            <a:cxnSpLocks/>
          </p:cNvCxnSpPr>
          <p:nvPr/>
        </p:nvCxnSpPr>
        <p:spPr>
          <a:xfrm flipH="1">
            <a:off x="6753006" y="3144230"/>
            <a:ext cx="79207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1" name="Conector recto 70">
            <a:extLst>
              <a:ext uri="{FF2B5EF4-FFF2-40B4-BE49-F238E27FC236}">
                <a16:creationId xmlns:a16="http://schemas.microsoft.com/office/drawing/2014/main" id="{EB7711F9-5011-45A2-8ACF-7886D07F5632}"/>
              </a:ext>
            </a:extLst>
          </p:cNvPr>
          <p:cNvCxnSpPr>
            <a:cxnSpLocks/>
          </p:cNvCxnSpPr>
          <p:nvPr/>
        </p:nvCxnSpPr>
        <p:spPr>
          <a:xfrm flipH="1">
            <a:off x="6753006" y="4051244"/>
            <a:ext cx="76486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2" name="Conector recto 71">
            <a:extLst>
              <a:ext uri="{FF2B5EF4-FFF2-40B4-BE49-F238E27FC236}">
                <a16:creationId xmlns:a16="http://schemas.microsoft.com/office/drawing/2014/main" id="{46FAB481-7FB8-4167-A2EF-88CE0352D948}"/>
              </a:ext>
            </a:extLst>
          </p:cNvPr>
          <p:cNvCxnSpPr>
            <a:cxnSpLocks/>
          </p:cNvCxnSpPr>
          <p:nvPr/>
        </p:nvCxnSpPr>
        <p:spPr>
          <a:xfrm flipH="1">
            <a:off x="6753006" y="4868102"/>
            <a:ext cx="76486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3" name="Conector recto 72">
            <a:extLst>
              <a:ext uri="{FF2B5EF4-FFF2-40B4-BE49-F238E27FC236}">
                <a16:creationId xmlns:a16="http://schemas.microsoft.com/office/drawing/2014/main" id="{371B375D-4BDB-4A60-A7E9-E7291D138D27}"/>
              </a:ext>
            </a:extLst>
          </p:cNvPr>
          <p:cNvCxnSpPr>
            <a:cxnSpLocks/>
          </p:cNvCxnSpPr>
          <p:nvPr/>
        </p:nvCxnSpPr>
        <p:spPr>
          <a:xfrm flipH="1">
            <a:off x="6742706" y="5726152"/>
            <a:ext cx="771151" cy="0"/>
          </a:xfrm>
          <a:prstGeom prst="line">
            <a:avLst/>
          </a:prstGeom>
        </p:spPr>
        <p:style>
          <a:lnRef idx="3">
            <a:schemeClr val="accent2"/>
          </a:lnRef>
          <a:fillRef idx="0">
            <a:schemeClr val="accent2"/>
          </a:fillRef>
          <a:effectRef idx="2">
            <a:schemeClr val="accent2"/>
          </a:effectRef>
          <a:fontRef idx="minor">
            <a:schemeClr val="tx1"/>
          </a:fontRef>
        </p:style>
      </p:cxnSp>
      <p:sp>
        <p:nvSpPr>
          <p:cNvPr id="37" name="CuadroTexto 36">
            <a:extLst>
              <a:ext uri="{FF2B5EF4-FFF2-40B4-BE49-F238E27FC236}">
                <a16:creationId xmlns:a16="http://schemas.microsoft.com/office/drawing/2014/main" id="{C171858E-EEFA-4733-9F30-C3DA3CB3E5DD}"/>
              </a:ext>
            </a:extLst>
          </p:cNvPr>
          <p:cNvSpPr txBox="1"/>
          <p:nvPr/>
        </p:nvSpPr>
        <p:spPr>
          <a:xfrm>
            <a:off x="7517867" y="2924024"/>
            <a:ext cx="1613809"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Iniciador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9" name="CuadroTexto 38">
            <a:extLst>
              <a:ext uri="{FF2B5EF4-FFF2-40B4-BE49-F238E27FC236}">
                <a16:creationId xmlns:a16="http://schemas.microsoft.com/office/drawing/2014/main" id="{FEF209A4-BC95-4F40-9F33-F8D2C0691E3D}"/>
              </a:ext>
            </a:extLst>
          </p:cNvPr>
          <p:cNvSpPr txBox="1"/>
          <p:nvPr/>
        </p:nvSpPr>
        <p:spPr>
          <a:xfrm>
            <a:off x="7517866" y="3785960"/>
            <a:ext cx="1613809"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Carga</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1" name="CuadroTexto 40">
            <a:extLst>
              <a:ext uri="{FF2B5EF4-FFF2-40B4-BE49-F238E27FC236}">
                <a16:creationId xmlns:a16="http://schemas.microsoft.com/office/drawing/2014/main" id="{8ED7F038-5374-4020-AF0A-CFF076646A95}"/>
              </a:ext>
            </a:extLst>
          </p:cNvPr>
          <p:cNvSpPr txBox="1"/>
          <p:nvPr/>
        </p:nvSpPr>
        <p:spPr>
          <a:xfrm>
            <a:off x="7517865" y="4647896"/>
            <a:ext cx="1613809"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Multiplicador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9" name="CuadroTexto 48">
            <a:extLst>
              <a:ext uri="{FF2B5EF4-FFF2-40B4-BE49-F238E27FC236}">
                <a16:creationId xmlns:a16="http://schemas.microsoft.com/office/drawing/2014/main" id="{791264C6-3703-41FB-A233-E801EB716DB8}"/>
              </a:ext>
            </a:extLst>
          </p:cNvPr>
          <p:cNvSpPr txBox="1"/>
          <p:nvPr/>
        </p:nvSpPr>
        <p:spPr>
          <a:xfrm>
            <a:off x="7517866" y="5509832"/>
            <a:ext cx="1613809"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Mezclas</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7949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738282" y="1680488"/>
            <a:ext cx="3143272" cy="369332"/>
          </a:xfrm>
          <a:prstGeom prst="rect">
            <a:avLst/>
          </a:prstGeom>
          <a:solidFill>
            <a:schemeClr val="tx1">
              <a:lumMod val="50000"/>
              <a:lumOff val="50000"/>
            </a:schemeClr>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white"/>
                </a:solidFill>
                <a:effectLst/>
                <a:uLnTx/>
                <a:uFillTx/>
                <a:latin typeface="Trebuchet MS" panose="020B0603020202020204"/>
                <a:ea typeface="+mn-ea"/>
                <a:cs typeface="+mn-cs"/>
              </a:rPr>
              <a:t>DE LAS PERSONAS</a:t>
            </a:r>
            <a:endParaRPr kumimoji="0" lang="es-ES" sz="18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 name="7 CuadroTexto"/>
          <p:cNvSpPr txBox="1"/>
          <p:nvPr/>
        </p:nvSpPr>
        <p:spPr>
          <a:xfrm>
            <a:off x="6167438" y="1680488"/>
            <a:ext cx="3143272" cy="369332"/>
          </a:xfrm>
          <a:prstGeom prst="rect">
            <a:avLst/>
          </a:prstGeom>
          <a:solidFill>
            <a:schemeClr val="tx1">
              <a:lumMod val="50000"/>
              <a:lumOff val="50000"/>
            </a:schemeClr>
          </a:solidFill>
          <a:ln w="28575">
            <a:solidFill>
              <a:schemeClr val="tx1"/>
            </a:solidFill>
          </a:ln>
        </p:spPr>
        <p:txBody>
          <a:bodyPr wrap="square" rtlCol="0">
            <a:spAutoFit/>
          </a:bodyPr>
          <a:lstStyle>
            <a:defPPr>
              <a:defRPr lang="es-AR"/>
            </a:defPPr>
            <a:lvl1pPr algn="ctr">
              <a:defRPr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white"/>
                </a:solidFill>
                <a:effectLst/>
                <a:uLnTx/>
                <a:uFillTx/>
                <a:latin typeface="Trebuchet MS" panose="020B0603020202020204"/>
                <a:ea typeface="+mn-ea"/>
                <a:cs typeface="+mn-cs"/>
              </a:rPr>
              <a:t>DE </a:t>
            </a:r>
            <a:r>
              <a:rPr kumimoji="0" lang="es-AR" sz="1800" b="1" i="0" u="none" strike="noStrike" kern="1200" cap="none" spc="0" normalizeH="0" baseline="0" noProof="0">
                <a:ln>
                  <a:noFill/>
                </a:ln>
                <a:solidFill>
                  <a:prstClr val="white"/>
                </a:solidFill>
                <a:effectLst/>
                <a:uLnTx/>
                <a:uFillTx/>
                <a:latin typeface="Trebuchet MS" panose="020B0603020202020204"/>
                <a:ea typeface="+mn-ea"/>
                <a:cs typeface="+mn-cs"/>
              </a:rPr>
              <a:t>LOS EXPLOSIVOS</a:t>
            </a:r>
            <a:endParaRPr kumimoji="0" lang="es-ES" sz="18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9" name="8 Rectángulo"/>
          <p:cNvSpPr/>
          <p:nvPr/>
        </p:nvSpPr>
        <p:spPr>
          <a:xfrm>
            <a:off x="4646410" y="767162"/>
            <a:ext cx="1857388" cy="57148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0" name="9 CuadroTexto"/>
          <p:cNvSpPr txBox="1"/>
          <p:nvPr/>
        </p:nvSpPr>
        <p:spPr>
          <a:xfrm>
            <a:off x="4934794" y="858948"/>
            <a:ext cx="18573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black"/>
                </a:solidFill>
                <a:effectLst/>
                <a:uLnTx/>
                <a:uFillTx/>
                <a:latin typeface="Trebuchet MS" panose="020B0603020202020204"/>
                <a:ea typeface="+mn-ea"/>
                <a:cs typeface="+mn-cs"/>
              </a:rPr>
              <a:t>REGISTRO</a:t>
            </a:r>
            <a:endParaRPr kumimoji="0" lang="es-ES"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10 CuadroTexto"/>
          <p:cNvSpPr txBox="1"/>
          <p:nvPr/>
        </p:nvSpPr>
        <p:spPr>
          <a:xfrm>
            <a:off x="2095472" y="2251968"/>
            <a:ext cx="285752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Importadores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Exportadores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Fabricantes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Usuarios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Vendedor de primera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Vendedor de segunda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Vendedor de artificios pirotécnicos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Pirotécnicos</a:t>
            </a:r>
            <a:endParaRPr kumimoji="0" lang="es-E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7" name="16 CuadroTexto"/>
          <p:cNvSpPr txBox="1"/>
          <p:nvPr/>
        </p:nvSpPr>
        <p:spPr>
          <a:xfrm>
            <a:off x="6310314" y="2419995"/>
            <a:ext cx="2857520" cy="646331"/>
          </a:xfrm>
          <a:prstGeom prst="rect">
            <a:avLst/>
          </a:prstGeom>
          <a:solidFill>
            <a:schemeClr val="bg2">
              <a:lumMod val="90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Registro Nacional de Armas</a:t>
            </a:r>
            <a:endParaRPr kumimoji="0" lang="es-E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8" name="17 Rectángulo"/>
          <p:cNvSpPr/>
          <p:nvPr/>
        </p:nvSpPr>
        <p:spPr>
          <a:xfrm>
            <a:off x="6167438" y="3416968"/>
            <a:ext cx="3286148" cy="2585323"/>
          </a:xfrm>
          <a:prstGeom prst="rect">
            <a:avLst/>
          </a:prstGeom>
          <a:solidFill>
            <a:schemeClr val="bg2">
              <a:lumMod val="90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Lleva un registro 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   Los explosivos que pueden ser importados, fabricados, almacenados y utilizados en el país.</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s-AR" sz="1800" b="0" i="0" u="none" strike="noStrike" kern="1200" cap="none" spc="0" normalizeH="0" baseline="0" noProof="0" dirty="0">
                <a:ln>
                  <a:noFill/>
                </a:ln>
                <a:solidFill>
                  <a:prstClr val="black"/>
                </a:solidFill>
                <a:effectLst/>
                <a:uLnTx/>
                <a:uFillTx/>
                <a:latin typeface="Trebuchet MS" panose="020B0603020202020204"/>
                <a:ea typeface="+mn-ea"/>
                <a:cs typeface="+mn-cs"/>
              </a:rPr>
              <a:t>    Los inscriptos como importadores y exportadores</a:t>
            </a:r>
            <a:endParaRPr kumimoji="0" lang="es-E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2" name="Título 1">
            <a:extLst>
              <a:ext uri="{FF2B5EF4-FFF2-40B4-BE49-F238E27FC236}">
                <a16:creationId xmlns:a16="http://schemas.microsoft.com/office/drawing/2014/main" id="{E2B79510-01D7-45B8-935A-D45E236FB8DC}"/>
              </a:ext>
            </a:extLst>
          </p:cNvPr>
          <p:cNvSpPr>
            <a:spLocks noGrp="1"/>
          </p:cNvSpPr>
          <p:nvPr>
            <p:ph type="title"/>
          </p:nvPr>
        </p:nvSpPr>
        <p:spPr>
          <a:xfrm>
            <a:off x="1162063" y="195658"/>
            <a:ext cx="2659311" cy="685445"/>
          </a:xfrm>
        </p:spPr>
        <p:txBody>
          <a:bodyPr>
            <a:noAutofit/>
          </a:bodyPr>
          <a:lstStyle/>
          <a:p>
            <a:r>
              <a:rPr lang="es-ES" b="1" dirty="0">
                <a:ln w="22225">
                  <a:solidFill>
                    <a:schemeClr val="accent2"/>
                  </a:solidFill>
                  <a:prstDash val="solid"/>
                </a:ln>
                <a:solidFill>
                  <a:schemeClr val="accent2">
                    <a:lumMod val="40000"/>
                    <a:lumOff val="60000"/>
                  </a:schemeClr>
                </a:solidFill>
                <a:cs typeface="Calibri" panose="020F0502020204030204" pitchFamily="34" charset="0"/>
              </a:rPr>
              <a:t>REQUISITOS</a:t>
            </a:r>
            <a:br>
              <a:rPr lang="es-ES" sz="2800" b="1" dirty="0"/>
            </a:br>
            <a:endParaRPr lang="es-A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66335A7-3739-49B7-91DD-FF216EF7F2AD}"/>
              </a:ext>
            </a:extLst>
          </p:cNvPr>
          <p:cNvSpPr>
            <a:spLocks noGrp="1"/>
          </p:cNvSpPr>
          <p:nvPr>
            <p:ph type="title"/>
          </p:nvPr>
        </p:nvSpPr>
        <p:spPr>
          <a:xfrm>
            <a:off x="830549" y="877251"/>
            <a:ext cx="7767541" cy="685445"/>
          </a:xfrm>
        </p:spPr>
        <p:txBody>
          <a:bodyPr>
            <a:noAutofit/>
          </a:bodyPr>
          <a:lstStyle/>
          <a:p>
            <a:r>
              <a:rPr lang="es-ES" sz="4000" b="1" dirty="0">
                <a:ln w="22225">
                  <a:solidFill>
                    <a:schemeClr val="accent2"/>
                  </a:solidFill>
                  <a:prstDash val="solid"/>
                </a:ln>
                <a:solidFill>
                  <a:schemeClr val="accent2">
                    <a:lumMod val="40000"/>
                    <a:lumOff val="60000"/>
                  </a:schemeClr>
                </a:solidFill>
                <a:cs typeface="Calibri" panose="020F0502020204030204" pitchFamily="34" charset="0"/>
              </a:rPr>
              <a:t>IMPORTACIÓN Y EXPORTACIÓN</a:t>
            </a:r>
            <a:br>
              <a:rPr lang="es-ES" b="1" dirty="0"/>
            </a:br>
            <a:endParaRPr lang="es-AR" dirty="0"/>
          </a:p>
        </p:txBody>
      </p:sp>
      <p:sp>
        <p:nvSpPr>
          <p:cNvPr id="5" name="Marcador de contenido 2">
            <a:extLst>
              <a:ext uri="{FF2B5EF4-FFF2-40B4-BE49-F238E27FC236}">
                <a16:creationId xmlns:a16="http://schemas.microsoft.com/office/drawing/2014/main" id="{AD61EF9B-E308-47C3-9462-1E13048E5A6C}"/>
              </a:ext>
            </a:extLst>
          </p:cNvPr>
          <p:cNvSpPr>
            <a:spLocks noGrp="1"/>
          </p:cNvSpPr>
          <p:nvPr>
            <p:ph idx="1"/>
          </p:nvPr>
        </p:nvSpPr>
        <p:spPr>
          <a:xfrm>
            <a:off x="830549" y="2145038"/>
            <a:ext cx="8973295" cy="3225114"/>
          </a:xfrm>
        </p:spPr>
        <p:txBody>
          <a:bodyPr>
            <a:normAutofit/>
          </a:bodyPr>
          <a:lstStyle/>
          <a:p>
            <a:pPr algn="just">
              <a:spcBef>
                <a:spcPts val="1800"/>
              </a:spcBef>
            </a:pPr>
            <a:r>
              <a:rPr lang="es-AR" sz="2400" b="0" i="0" u="none" strike="noStrike" baseline="0" dirty="0">
                <a:solidFill>
                  <a:srgbClr val="283038"/>
                </a:solidFill>
                <a:latin typeface="Century Gothic" panose="020B0502020202020204" pitchFamily="34" charset="0"/>
              </a:rPr>
              <a:t>Sólo podrán introducirse, transitar por el paí</a:t>
            </a:r>
            <a:r>
              <a:rPr lang="es-AR" sz="2400" dirty="0">
                <a:solidFill>
                  <a:srgbClr val="283038"/>
                </a:solidFill>
                <a:latin typeface="Century Gothic" panose="020B0502020202020204" pitchFamily="34" charset="0"/>
              </a:rPr>
              <a:t>s y exportarse, aquellos explosivos registrados.</a:t>
            </a:r>
          </a:p>
          <a:p>
            <a:pPr algn="just">
              <a:spcBef>
                <a:spcPts val="1800"/>
              </a:spcBef>
            </a:pPr>
            <a:r>
              <a:rPr lang="es-AR" sz="2400" dirty="0">
                <a:solidFill>
                  <a:srgbClr val="283038"/>
                </a:solidFill>
                <a:latin typeface="Century Gothic" panose="020B0502020202020204" pitchFamily="34" charset="0"/>
              </a:rPr>
              <a:t>El RENAR destacará personal para verificar el cargamento y autorizar, si correspondiera, su descarga o carga.</a:t>
            </a:r>
          </a:p>
          <a:p>
            <a:pPr algn="just">
              <a:spcBef>
                <a:spcPts val="1800"/>
              </a:spcBef>
            </a:pPr>
            <a:r>
              <a:rPr lang="es-AR" sz="2400" dirty="0">
                <a:solidFill>
                  <a:srgbClr val="283038"/>
                </a:solidFill>
                <a:latin typeface="Century Gothic" panose="020B0502020202020204" pitchFamily="34" charset="0"/>
              </a:rPr>
              <a:t>Se tomarán todas las medidas de seguridad en las operaciones de manipulación de explosivos.</a:t>
            </a:r>
            <a:endParaRPr lang="en-US" sz="2400" dirty="0"/>
          </a:p>
        </p:txBody>
      </p:sp>
    </p:spTree>
    <p:extLst>
      <p:ext uri="{BB962C8B-B14F-4D97-AF65-F5344CB8AC3E}">
        <p14:creationId xmlns:p14="http://schemas.microsoft.com/office/powerpoint/2010/main" val="123736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16003" y="1704165"/>
            <a:ext cx="8191635"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AR" dirty="0"/>
              <a:t>Las transacciones solo se realizaran entre personas o entidades inscriptas en el RNA</a:t>
            </a:r>
          </a:p>
          <a:p>
            <a:pPr marL="285750" indent="-285750">
              <a:lnSpc>
                <a:spcPct val="150000"/>
              </a:lnSpc>
              <a:buFont typeface="Arial" panose="020B0604020202020204" pitchFamily="34" charset="0"/>
              <a:buChar char="•"/>
            </a:pPr>
            <a:r>
              <a:rPr lang="es-AR" dirty="0"/>
              <a:t>El comprador deberá presentar la documentación correspondiente ante el proveedor</a:t>
            </a:r>
          </a:p>
          <a:p>
            <a:pPr marL="285750" indent="-285750">
              <a:lnSpc>
                <a:spcPct val="150000"/>
              </a:lnSpc>
              <a:buFont typeface="Arial" panose="020B0604020202020204" pitchFamily="34" charset="0"/>
              <a:buChar char="•"/>
            </a:pPr>
            <a:r>
              <a:rPr lang="es-AR" dirty="0"/>
              <a:t>El proveedor hará entrega del remito o factura junto a los explosivos </a:t>
            </a:r>
          </a:p>
          <a:p>
            <a:pPr marL="285750" indent="-285750">
              <a:lnSpc>
                <a:spcPct val="150000"/>
              </a:lnSpc>
              <a:buFont typeface="Arial" panose="020B0604020202020204" pitchFamily="34" charset="0"/>
              <a:buChar char="•"/>
            </a:pPr>
            <a:r>
              <a:rPr lang="es-AR" dirty="0"/>
              <a:t>Los vendedores de 1ra clase tendrán registro de los compradores inscriptos</a:t>
            </a:r>
          </a:p>
          <a:p>
            <a:pPr marL="285750" indent="-285750">
              <a:lnSpc>
                <a:spcPct val="150000"/>
              </a:lnSpc>
              <a:buFont typeface="Arial" panose="020B0604020202020204" pitchFamily="34" charset="0"/>
              <a:buChar char="•"/>
            </a:pPr>
            <a:r>
              <a:rPr lang="es-AR" dirty="0"/>
              <a:t>Las compras de pequeño usuarios se realizaran median vendedores de 2da clase</a:t>
            </a:r>
          </a:p>
        </p:txBody>
      </p:sp>
      <p:sp>
        <p:nvSpPr>
          <p:cNvPr id="7" name="CuadroTexto 6"/>
          <p:cNvSpPr txBox="1"/>
          <p:nvPr/>
        </p:nvSpPr>
        <p:spPr>
          <a:xfrm>
            <a:off x="1519369" y="1315860"/>
            <a:ext cx="3992451" cy="369332"/>
          </a:xfrm>
          <a:prstGeom prst="rect">
            <a:avLst/>
          </a:prstGeom>
          <a:noFill/>
        </p:spPr>
        <p:txBody>
          <a:bodyPr wrap="square" rtlCol="0">
            <a:spAutoFit/>
          </a:bodyPr>
          <a:lstStyle/>
          <a:p>
            <a:r>
              <a:rPr lang="es-AR" dirty="0"/>
              <a:t>Ley 20.429, Capitulo 4 - Art. 62 - 80</a:t>
            </a:r>
          </a:p>
        </p:txBody>
      </p:sp>
      <p:pic>
        <p:nvPicPr>
          <p:cNvPr id="9" name="Imagen 8" descr="El Comercio De Bienes Raíces, Ilustración Vectorial De Dibujos Animados  Ilustraciones Vectoriales, Clip Art Vectorizado Libre De Derechos. Image  60865247."/>
          <p:cNvPicPr/>
          <p:nvPr/>
        </p:nvPicPr>
        <p:blipFill rotWithShape="1">
          <a:blip r:embed="rId2">
            <a:extLst>
              <a:ext uri="{BEBA8EAE-BF5A-486C-A8C5-ECC9F3942E4B}">
                <a14:imgProps xmlns:a14="http://schemas.microsoft.com/office/drawing/2010/main">
                  <a14:imgLayer r:embed="rId3">
                    <a14:imgEffect>
                      <a14:backgroundRemoval t="10711" b="51524" l="30692" r="71846"/>
                    </a14:imgEffect>
                  </a14:imgLayer>
                </a14:imgProps>
              </a:ext>
              <a:ext uri="{28A0092B-C50C-407E-A947-70E740481C1C}">
                <a14:useLocalDpi xmlns:a14="http://schemas.microsoft.com/office/drawing/2010/main" val="0"/>
              </a:ext>
            </a:extLst>
          </a:blip>
          <a:srcRect l="26457" t="13663" r="25860" b="54763"/>
          <a:stretch/>
        </p:blipFill>
        <p:spPr bwMode="auto">
          <a:xfrm>
            <a:off x="4065833" y="4925062"/>
            <a:ext cx="3094821" cy="1648093"/>
          </a:xfrm>
          <a:prstGeom prst="rect">
            <a:avLst/>
          </a:prstGeom>
          <a:noFill/>
          <a:ln>
            <a:noFill/>
          </a:ln>
          <a:extLst>
            <a:ext uri="{53640926-AAD7-44D8-BBD7-CCE9431645EC}">
              <a14:shadowObscured xmlns:a14="http://schemas.microsoft.com/office/drawing/2010/main"/>
            </a:ext>
          </a:extLst>
        </p:spPr>
      </p:pic>
      <p:sp>
        <p:nvSpPr>
          <p:cNvPr id="6" name="Título 1">
            <a:extLst>
              <a:ext uri="{FF2B5EF4-FFF2-40B4-BE49-F238E27FC236}">
                <a16:creationId xmlns:a16="http://schemas.microsoft.com/office/drawing/2014/main" id="{B281C879-A710-4E8E-ADB0-094F4E864455}"/>
              </a:ext>
            </a:extLst>
          </p:cNvPr>
          <p:cNvSpPr>
            <a:spLocks noGrp="1"/>
          </p:cNvSpPr>
          <p:nvPr>
            <p:ph type="title"/>
          </p:nvPr>
        </p:nvSpPr>
        <p:spPr>
          <a:xfrm>
            <a:off x="1519369" y="284845"/>
            <a:ext cx="4945825" cy="685445"/>
          </a:xfrm>
        </p:spPr>
        <p:txBody>
          <a:bodyPr>
            <a:noAutofit/>
          </a:bodyPr>
          <a:lstStyle/>
          <a:p>
            <a:r>
              <a:rPr lang="es-ES" sz="4000" b="1" dirty="0">
                <a:ln w="22225">
                  <a:solidFill>
                    <a:schemeClr val="accent2"/>
                  </a:solidFill>
                  <a:prstDash val="solid"/>
                </a:ln>
                <a:solidFill>
                  <a:schemeClr val="accent2">
                    <a:lumMod val="40000"/>
                    <a:lumOff val="60000"/>
                  </a:schemeClr>
                </a:solidFill>
                <a:cs typeface="Calibri" panose="020F0502020204030204" pitchFamily="34" charset="0"/>
              </a:rPr>
              <a:t>COMERCIALIZACIÓN</a:t>
            </a:r>
            <a:br>
              <a:rPr lang="es-ES" b="1" dirty="0"/>
            </a:br>
            <a:endParaRPr lang="es-AR" dirty="0"/>
          </a:p>
        </p:txBody>
      </p:sp>
    </p:spTree>
    <p:extLst>
      <p:ext uri="{BB962C8B-B14F-4D97-AF65-F5344CB8AC3E}">
        <p14:creationId xmlns:p14="http://schemas.microsoft.com/office/powerpoint/2010/main" val="251244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811677" y="4025662"/>
            <a:ext cx="7324253" cy="2031325"/>
          </a:xfrm>
          <a:prstGeom prst="rect">
            <a:avLst/>
          </a:prstGeom>
          <a:noFill/>
        </p:spPr>
        <p:txBody>
          <a:bodyPr wrap="square" rtlCol="0">
            <a:spAutoFit/>
          </a:bodyPr>
          <a:lstStyle/>
          <a:p>
            <a:r>
              <a:rPr lang="es-AR" dirty="0"/>
              <a:t>  Expropiación – Art.71</a:t>
            </a:r>
          </a:p>
          <a:p>
            <a:endParaRPr lang="es-AR" dirty="0"/>
          </a:p>
          <a:p>
            <a:pPr marL="285750" indent="-285750">
              <a:buFont typeface="Arial" panose="020B0604020202020204" pitchFamily="34" charset="0"/>
              <a:buChar char="•"/>
            </a:pPr>
            <a:r>
              <a:rPr lang="es-AR" dirty="0"/>
              <a:t>En caso de no estar inscripto en el RNA se deberá transmitir los explosivos a una entidad inscripta</a:t>
            </a:r>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r>
              <a:rPr lang="es-AR" dirty="0"/>
              <a:t>En caso contrario pasado un plazo de 60 días el RNA decomisará los explosivos</a:t>
            </a:r>
          </a:p>
        </p:txBody>
      </p:sp>
      <p:sp>
        <p:nvSpPr>
          <p:cNvPr id="7" name="CuadroTexto 6"/>
          <p:cNvSpPr txBox="1"/>
          <p:nvPr/>
        </p:nvSpPr>
        <p:spPr>
          <a:xfrm>
            <a:off x="643473" y="1775310"/>
            <a:ext cx="5564143" cy="1200329"/>
          </a:xfrm>
          <a:prstGeom prst="rect">
            <a:avLst/>
          </a:prstGeom>
          <a:noFill/>
        </p:spPr>
        <p:txBody>
          <a:bodyPr wrap="square" rtlCol="0">
            <a:spAutoFit/>
          </a:bodyPr>
          <a:lstStyle/>
          <a:p>
            <a:r>
              <a:rPr lang="es-AR" dirty="0"/>
              <a:t>  Transferencia – Art.70</a:t>
            </a:r>
          </a:p>
          <a:p>
            <a:endParaRPr lang="es-AR" dirty="0"/>
          </a:p>
          <a:p>
            <a:pPr marL="285750" indent="-285750">
              <a:buFont typeface="Arial" panose="020B0604020202020204" pitchFamily="34" charset="0"/>
              <a:buChar char="•"/>
            </a:pPr>
            <a:r>
              <a:rPr lang="es-AR" dirty="0"/>
              <a:t>La transferencia de explosivos solo se realizara entre personas inscriptas en el RNA</a:t>
            </a:r>
          </a:p>
        </p:txBody>
      </p:sp>
      <p:pic>
        <p:nvPicPr>
          <p:cNvPr id="6" name="Imagen 5" descr="Transferencia de Bienes | Instituto para Devolver al Pueblo lo Robado |  Gobierno | gob.mx"/>
          <p:cNvPicPr/>
          <p:nvPr/>
        </p:nvPicPr>
        <p:blipFill>
          <a:blip r:embed="rId2">
            <a:extLst>
              <a:ext uri="{BEBA8EAE-BF5A-486C-A8C5-ECC9F3942E4B}">
                <a14:imgProps xmlns:a14="http://schemas.microsoft.com/office/drawing/2010/main">
                  <a14:imgLayer r:embed="rId3">
                    <a14:imgEffect>
                      <a14:backgroundRemoval t="5286" b="96476" l="21299" r="79221"/>
                    </a14:imgEffect>
                  </a14:imgLayer>
                </a14:imgProps>
              </a:ext>
              <a:ext uri="{28A0092B-C50C-407E-A947-70E740481C1C}">
                <a14:useLocalDpi xmlns:a14="http://schemas.microsoft.com/office/drawing/2010/main" val="0"/>
              </a:ext>
            </a:extLst>
          </a:blip>
          <a:srcRect/>
          <a:stretch>
            <a:fillRect/>
          </a:stretch>
        </p:blipFill>
        <p:spPr bwMode="auto">
          <a:xfrm>
            <a:off x="6207616" y="1534061"/>
            <a:ext cx="3667125" cy="2162175"/>
          </a:xfrm>
          <a:prstGeom prst="rect">
            <a:avLst/>
          </a:prstGeom>
          <a:noFill/>
          <a:ln>
            <a:noFill/>
          </a:ln>
        </p:spPr>
      </p:pic>
      <p:sp>
        <p:nvSpPr>
          <p:cNvPr id="2" name="CuadroTexto 1"/>
          <p:cNvSpPr txBox="1"/>
          <p:nvPr/>
        </p:nvSpPr>
        <p:spPr>
          <a:xfrm rot="19789788">
            <a:off x="436066" y="4716157"/>
            <a:ext cx="3065642" cy="523220"/>
          </a:xfrm>
          <a:prstGeom prst="rect">
            <a:avLst/>
          </a:prstGeom>
          <a:noFill/>
          <a:ln w="57150">
            <a:solidFill>
              <a:srgbClr val="FF0000"/>
            </a:solidFill>
          </a:ln>
          <a:effectLst>
            <a:outerShdw blurRad="50800" dist="38100" dir="8100000" algn="tr" rotWithShape="0">
              <a:prstClr val="black">
                <a:alpha val="40000"/>
              </a:prstClr>
            </a:outerShdw>
          </a:effectLst>
        </p:spPr>
        <p:txBody>
          <a:bodyPr wrap="square" rtlCol="0">
            <a:spAutoFit/>
          </a:bodyPr>
          <a:lstStyle/>
          <a:p>
            <a:r>
              <a:rPr lang="es-AR" sz="2800" b="1" i="1" dirty="0">
                <a:solidFill>
                  <a:srgbClr val="FF0000"/>
                </a:solidFill>
                <a:latin typeface="Arial Rounded MT Bold" panose="020F0704030504030204" pitchFamily="34" charset="0"/>
              </a:rPr>
              <a:t>EXPROPIACIÓN!</a:t>
            </a:r>
          </a:p>
        </p:txBody>
      </p:sp>
      <p:sp>
        <p:nvSpPr>
          <p:cNvPr id="8" name="Título 1">
            <a:extLst>
              <a:ext uri="{FF2B5EF4-FFF2-40B4-BE49-F238E27FC236}">
                <a16:creationId xmlns:a16="http://schemas.microsoft.com/office/drawing/2014/main" id="{0F67503E-91B7-49D2-B334-8DDAFAAF7852}"/>
              </a:ext>
            </a:extLst>
          </p:cNvPr>
          <p:cNvSpPr>
            <a:spLocks noGrp="1"/>
          </p:cNvSpPr>
          <p:nvPr>
            <p:ph type="title"/>
          </p:nvPr>
        </p:nvSpPr>
        <p:spPr>
          <a:xfrm>
            <a:off x="952631" y="711990"/>
            <a:ext cx="4945825" cy="685445"/>
          </a:xfrm>
        </p:spPr>
        <p:txBody>
          <a:bodyPr>
            <a:noAutofit/>
          </a:bodyPr>
          <a:lstStyle/>
          <a:p>
            <a:r>
              <a:rPr lang="es-ES" sz="4000" b="1" dirty="0">
                <a:ln w="22225">
                  <a:solidFill>
                    <a:schemeClr val="accent2"/>
                  </a:solidFill>
                  <a:prstDash val="solid"/>
                </a:ln>
                <a:solidFill>
                  <a:schemeClr val="accent2">
                    <a:lumMod val="40000"/>
                    <a:lumOff val="60000"/>
                  </a:schemeClr>
                </a:solidFill>
                <a:cs typeface="Calibri" panose="020F0502020204030204" pitchFamily="34" charset="0"/>
              </a:rPr>
              <a:t>COMERCIALIZACIÓN</a:t>
            </a:r>
            <a:br>
              <a:rPr lang="es-ES" b="1" dirty="0"/>
            </a:br>
            <a:endParaRPr lang="es-AR" dirty="0"/>
          </a:p>
        </p:txBody>
      </p:sp>
    </p:spTree>
    <p:extLst>
      <p:ext uri="{BB962C8B-B14F-4D97-AF65-F5344CB8AC3E}">
        <p14:creationId xmlns:p14="http://schemas.microsoft.com/office/powerpoint/2010/main" val="43533199"/>
      </p:ext>
    </p:extLst>
  </p:cSld>
  <p:clrMapOvr>
    <a:masterClrMapping/>
  </p:clrMapOvr>
</p:sld>
</file>

<file path=ppt/theme/theme1.xml><?xml version="1.0" encoding="utf-8"?>
<a:theme xmlns:a="http://schemas.openxmlformats.org/drawingml/2006/main" name="Faceta">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681</TotalTime>
  <Words>3065</Words>
  <Application>Microsoft Office PowerPoint</Application>
  <PresentationFormat>Panorámica</PresentationFormat>
  <Paragraphs>390</Paragraphs>
  <Slides>44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Arial</vt:lpstr>
      <vt:lpstr>Arial Rounded MT Bold</vt:lpstr>
      <vt:lpstr>Century Gothic</vt:lpstr>
      <vt:lpstr>Trebuchet MS</vt:lpstr>
      <vt:lpstr>Wingdings</vt:lpstr>
      <vt:lpstr>Wingdings 3</vt:lpstr>
      <vt:lpstr>Faceta</vt:lpstr>
      <vt:lpstr>Presentación de PowerPoint</vt:lpstr>
      <vt:lpstr>MARCO LEGAL </vt:lpstr>
      <vt:lpstr>DEFINICIÓN </vt:lpstr>
      <vt:lpstr>CLASIFICACIÓN – Decreto 302 </vt:lpstr>
      <vt:lpstr>CLASIFICACIÓN – Sustancias Explosivas </vt:lpstr>
      <vt:lpstr>REQUISITOS </vt:lpstr>
      <vt:lpstr>IMPORTACIÓN Y EXPORTACIÓN </vt:lpstr>
      <vt:lpstr>COMERCIALIZACIÓN </vt:lpstr>
      <vt:lpstr>COMERCIALIZACIÓN </vt:lpstr>
      <vt:lpstr>TRANSPORTE </vt:lpstr>
      <vt:lpstr>Presentación de PowerPoint</vt:lpstr>
      <vt:lpstr>Presentación de PowerPoint</vt:lpstr>
      <vt:lpstr>Presentación de PowerPoint</vt:lpstr>
      <vt:lpstr>Presentación de PowerPoint</vt:lpstr>
      <vt:lpstr>EMPLEO </vt:lpstr>
      <vt:lpstr>Presentación de PowerPoint</vt:lpstr>
      <vt:lpstr>Presentación de PowerPoint</vt:lpstr>
      <vt:lpstr>ALMACENAMIENTO</vt:lpstr>
      <vt:lpstr>ALMACENAMIENTO</vt:lpstr>
      <vt:lpstr>ALMACENAMIENTO</vt:lpstr>
      <vt:lpstr>Personal</vt:lpstr>
      <vt:lpstr>CLASES DE POLVORINES</vt:lpstr>
      <vt:lpstr>DESTRUCCIÓN DE EXPLOSIVOS</vt:lpstr>
      <vt:lpstr>DISPOSICIONES GENERALES </vt:lpstr>
      <vt:lpstr>DISPOSICIONES GENERALES</vt:lpstr>
      <vt:lpstr>DISPOSICIONES GENERALES</vt:lpstr>
      <vt:lpstr>APLICACIÓN EN LA ING. CIVIL</vt:lpstr>
      <vt:lpstr>DEMOLICIÓN CON EXPLOSIVOS</vt:lpstr>
      <vt:lpstr>DEDEMOLICIÓN CON EXPLOSIVOSMOLICIÓN CON EXPLOSIVOS</vt:lpstr>
      <vt:lpstr>DEMOLICIÓN CON EXPLOSIVOS</vt:lpstr>
      <vt:lpstr>DEMOLICIÓN CON EXPLOSIVOS</vt:lpstr>
      <vt:lpstr>EXCAVACIONES CON EXPLOSIVOS</vt:lpstr>
      <vt:lpstr>EXCAVACIONES CON EXPLOSIVOS</vt:lpstr>
      <vt:lpstr>EXCAVACIONES CON EXPLOSIVOS</vt:lpstr>
      <vt:lpstr>Presentación de PowerPoint</vt:lpstr>
      <vt:lpstr>Presentación de PowerPoint</vt:lpstr>
      <vt:lpstr>EXCAVACIONES CON EXPLOSIVOS</vt:lpstr>
      <vt:lpstr>EXCAVACIONES CON EXPLOSIVOS</vt:lpstr>
      <vt:lpstr>EXCAVACIONES CON EXPLOSIVOS COMO PROCEDER ANTE UNA FALLA </vt:lpstr>
      <vt:lpstr>EXCAVACIONES CON EXPLOSIVOS</vt:lpstr>
      <vt:lpstr>ELEMENTOS DE PROTECCION PERSONAL </vt:lpstr>
      <vt:lpstr> ELEMENTOS DE PROTECCION PERSONAL </vt:lpstr>
      <vt:lpstr>Los explosivos no respetan a nadie.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EN LA ING. CIVIL</dc:title>
  <dc:creator>Martín Quispe</dc:creator>
  <cp:lastModifiedBy>Martín Quispe</cp:lastModifiedBy>
  <cp:revision>65</cp:revision>
  <dcterms:created xsi:type="dcterms:W3CDTF">2020-09-27T13:18:57Z</dcterms:created>
  <dcterms:modified xsi:type="dcterms:W3CDTF">2020-10-01T04:36:40Z</dcterms:modified>
</cp:coreProperties>
</file>