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wHQhbByWn4LJdCU41AmKnh1p6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bf44ef2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bf44ef2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bf44ef22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bf44ef22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9bf44ef22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9bf44ef22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3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4"/>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cxnSp>
        <p:nvCxnSpPr>
          <p:cNvPr id="22" name="Google Shape;22;p3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3" name="Shape 83"/>
        <p:cNvGrpSpPr/>
        <p:nvPr/>
      </p:nvGrpSpPr>
      <p:grpSpPr>
        <a:xfrm>
          <a:off x="0" y="0"/>
          <a:ext cx="0" cy="0"/>
          <a:chOff x="0" y="0"/>
          <a:chExt cx="0" cy="0"/>
        </a:xfrm>
      </p:grpSpPr>
      <p:sp>
        <p:nvSpPr>
          <p:cNvPr id="84" name="Google Shape;84;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3"/>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9" name="Shape 89"/>
        <p:cNvGrpSpPr/>
        <p:nvPr/>
      </p:nvGrpSpPr>
      <p:grpSpPr>
        <a:xfrm>
          <a:off x="0" y="0"/>
          <a:ext cx="0" cy="0"/>
          <a:chOff x="0" y="0"/>
          <a:chExt cx="0" cy="0"/>
        </a:xfrm>
      </p:grpSpPr>
      <p:sp>
        <p:nvSpPr>
          <p:cNvPr id="90" name="Google Shape;90;p4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4"/>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4"/>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sp>
        <p:nvSpPr>
          <p:cNvPr id="24" name="Google Shape;24;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lt1"/>
        </a:solidFill>
      </p:bgPr>
    </p:bg>
    <p:spTree>
      <p:nvGrpSpPr>
        <p:cNvPr id="29" name="Shape 29"/>
        <p:cNvGrpSpPr/>
        <p:nvPr/>
      </p:nvGrpSpPr>
      <p:grpSpPr>
        <a:xfrm>
          <a:off x="0" y="0"/>
          <a:ext cx="0" cy="0"/>
          <a:chOff x="0" y="0"/>
          <a:chExt cx="0" cy="0"/>
        </a:xfrm>
      </p:grpSpPr>
      <p:sp>
        <p:nvSpPr>
          <p:cNvPr id="30" name="Google Shape;30;p3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4" name="Google Shape;34;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cxnSp>
        <p:nvCxnSpPr>
          <p:cNvPr id="37" name="Google Shape;37;p3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7"/>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7"/>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8"/>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38"/>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38"/>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38"/>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4" name="Shape 54"/>
        <p:cNvGrpSpPr/>
        <p:nvPr/>
      </p:nvGrpSpPr>
      <p:grpSpPr>
        <a:xfrm>
          <a:off x="0" y="0"/>
          <a:ext cx="0" cy="0"/>
          <a:chOff x="0" y="0"/>
          <a:chExt cx="0" cy="0"/>
        </a:xfrm>
      </p:grpSpPr>
      <p:sp>
        <p:nvSpPr>
          <p:cNvPr id="55" name="Google Shape;55;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59" name="Shape 59"/>
        <p:cNvGrpSpPr/>
        <p:nvPr/>
      </p:nvGrpSpPr>
      <p:grpSpPr>
        <a:xfrm>
          <a:off x="0" y="0"/>
          <a:ext cx="0" cy="0"/>
          <a:chOff x="0" y="0"/>
          <a:chExt cx="0" cy="0"/>
        </a:xfrm>
      </p:grpSpPr>
      <p:sp>
        <p:nvSpPr>
          <p:cNvPr id="60" name="Google Shape;60;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5" name="Shape 65"/>
        <p:cNvGrpSpPr/>
        <p:nvPr/>
      </p:nvGrpSpPr>
      <p:grpSpPr>
        <a:xfrm>
          <a:off x="0" y="0"/>
          <a:ext cx="0" cy="0"/>
          <a:chOff x="0" y="0"/>
          <a:chExt cx="0" cy="0"/>
        </a:xfrm>
      </p:grpSpPr>
      <p:sp>
        <p:nvSpPr>
          <p:cNvPr id="66" name="Google Shape;66;p41"/>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1"/>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1"/>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41"/>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41"/>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4" name="Shape 74"/>
        <p:cNvGrpSpPr/>
        <p:nvPr/>
      </p:nvGrpSpPr>
      <p:grpSpPr>
        <a:xfrm>
          <a:off x="0" y="0"/>
          <a:ext cx="0" cy="0"/>
          <a:chOff x="0" y="0"/>
          <a:chExt cx="0" cy="0"/>
        </a:xfrm>
      </p:grpSpPr>
      <p:sp>
        <p:nvSpPr>
          <p:cNvPr id="75" name="Google Shape;75;p42"/>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2"/>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2"/>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2"/>
          <p:cNvSpPr/>
          <p:nvPr>
            <p:ph idx="2" type="pic"/>
          </p:nvPr>
        </p:nvSpPr>
        <p:spPr>
          <a:xfrm>
            <a:off x="15" y="0"/>
            <a:ext cx="12191985" cy="4915076"/>
          </a:xfrm>
          <a:prstGeom prst="rect">
            <a:avLst/>
          </a:prstGeom>
          <a:solidFill>
            <a:srgbClr val="D7D0C0"/>
          </a:solid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79" name="Google Shape;79;p42"/>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3"/>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cxnSp>
        <p:nvCxnSpPr>
          <p:cNvPr id="13" name="Google Shape;13;p33"/>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6600"/>
              <a:buFont typeface="Arial"/>
              <a:buNone/>
            </a:pPr>
            <a:r>
              <a:rPr lang="es-AR" sz="6600">
                <a:latin typeface="Arial"/>
                <a:ea typeface="Arial"/>
                <a:cs typeface="Arial"/>
                <a:sym typeface="Arial"/>
              </a:rPr>
              <a:t>CATEDRA DE HIGIENE Y SEGURIDAD</a:t>
            </a:r>
            <a:endParaRPr/>
          </a:p>
        </p:txBody>
      </p:sp>
      <p:sp>
        <p:nvSpPr>
          <p:cNvPr id="102" name="Google Shape;102;p1"/>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3200"/>
              <a:buNone/>
            </a:pPr>
            <a:r>
              <a:t/>
            </a:r>
            <a:endParaRPr sz="3200"/>
          </a:p>
          <a:p>
            <a:pPr indent="0" lvl="0" marL="0" rtl="0" algn="l">
              <a:lnSpc>
                <a:spcPct val="80000"/>
              </a:lnSpc>
              <a:spcBef>
                <a:spcPts val="1400"/>
              </a:spcBef>
              <a:spcAft>
                <a:spcPts val="0"/>
              </a:spcAft>
              <a:buSzPts val="3200"/>
              <a:buNone/>
            </a:pPr>
            <a:r>
              <a:rPr lang="es-AR" sz="3200">
                <a:latin typeface="Arial"/>
                <a:ea typeface="Arial"/>
                <a:cs typeface="Arial"/>
                <a:sym typeface="Arial"/>
              </a:rPr>
              <a:t>EXPLOSIVOS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HIGIENE Y SEGURIDAD DEL TRABAJO N°19.587 - DECRETO 911/96 </a:t>
            </a:r>
            <a:br>
              <a:rPr lang="es-AR" sz="1800">
                <a:latin typeface="Arial"/>
                <a:ea typeface="Arial"/>
                <a:cs typeface="Arial"/>
                <a:sym typeface="Arial"/>
              </a:rPr>
            </a:br>
            <a:endParaRPr/>
          </a:p>
        </p:txBody>
      </p:sp>
      <p:sp>
        <p:nvSpPr>
          <p:cNvPr id="157" name="Google Shape;157;p10"/>
          <p:cNvSpPr txBox="1"/>
          <p:nvPr>
            <p:ph idx="1" type="body"/>
          </p:nvPr>
        </p:nvSpPr>
        <p:spPr>
          <a:xfrm>
            <a:off x="1116387"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1800"/>
              <a:buNone/>
            </a:pPr>
            <a:r>
              <a:rPr b="1" lang="es-AR" sz="1800">
                <a:latin typeface="Arial"/>
                <a:ea typeface="Arial"/>
                <a:cs typeface="Arial"/>
                <a:sym typeface="Arial"/>
              </a:rPr>
              <a:t>TRABAJOS CON EXPLOSIVOS (Art. 141):</a:t>
            </a:r>
            <a:endParaRPr/>
          </a:p>
          <a:p>
            <a:pPr indent="0" lvl="0" marL="0" rtl="0" algn="l">
              <a:lnSpc>
                <a:spcPct val="150000"/>
              </a:lnSpc>
              <a:spcBef>
                <a:spcPts val="1400"/>
              </a:spcBef>
              <a:spcAft>
                <a:spcPts val="0"/>
              </a:spcAft>
              <a:buSzPts val="1800"/>
              <a:buNone/>
            </a:pPr>
            <a:r>
              <a:rPr lang="es-AR" sz="1800">
                <a:latin typeface="Arial"/>
                <a:ea typeface="Arial"/>
                <a:cs typeface="Arial"/>
                <a:sym typeface="Arial"/>
              </a:rPr>
              <a:t>En toda obra de construcción en la que se usen, manipulen o almacenen explosivos, se debe cumplimentar con lo exigido en la Ley Nacional de Armas y Explosivos Nº 20.429 y en el Decreto Nº 302 de fecha 8 de febrero de 1983, en todo lo concerniente a pólvora y explosivos y sus modificaciones, normas cuyo cumplimiento será supervisado por el Responsable de Higiene y Seguridad.</a:t>
            </a:r>
            <a:endParaRPr sz="1800">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1097280" y="286604"/>
            <a:ext cx="10058400" cy="143916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63" name="Google Shape;163;p11"/>
          <p:cNvSpPr txBox="1"/>
          <p:nvPr>
            <p:ph idx="1" type="body"/>
          </p:nvPr>
        </p:nvSpPr>
        <p:spPr>
          <a:xfrm>
            <a:off x="1116387"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a:latin typeface="Arial"/>
                <a:ea typeface="Arial"/>
                <a:cs typeface="Arial"/>
                <a:sym typeface="Arial"/>
              </a:rPr>
              <a:t>ART 2:</a:t>
            </a:r>
            <a:endParaRPr/>
          </a:p>
          <a:p>
            <a:pPr indent="-127000" lvl="0" marL="91440" rtl="0" algn="l">
              <a:lnSpc>
                <a:spcPct val="90000"/>
              </a:lnSpc>
              <a:spcBef>
                <a:spcPts val="1400"/>
              </a:spcBef>
              <a:spcAft>
                <a:spcPts val="0"/>
              </a:spcAft>
              <a:buSzPts val="2000"/>
              <a:buChar char=" "/>
            </a:pPr>
            <a:r>
              <a:rPr lang="es-AR">
                <a:latin typeface="Arial"/>
                <a:ea typeface="Arial"/>
                <a:cs typeface="Arial"/>
                <a:sym typeface="Arial"/>
              </a:rPr>
              <a:t>A los fines de la presente reglamentación, los explosivos se clasifican en los siguientes grupos, clases y tipos.</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164" name="Google Shape;164;p11"/>
          <p:cNvPicPr preferRelativeResize="0"/>
          <p:nvPr/>
        </p:nvPicPr>
        <p:blipFill rotWithShape="1">
          <a:blip r:embed="rId3">
            <a:alphaModFix/>
          </a:blip>
          <a:srcRect b="0" l="0" r="0" t="0"/>
          <a:stretch/>
        </p:blipFill>
        <p:spPr>
          <a:xfrm>
            <a:off x="2645092" y="3587906"/>
            <a:ext cx="6962775" cy="130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1097280" y="286604"/>
            <a:ext cx="10058400" cy="143916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70" name="Google Shape;170;p12"/>
          <p:cNvSpPr txBox="1"/>
          <p:nvPr>
            <p:ph idx="1" type="body"/>
          </p:nvPr>
        </p:nvSpPr>
        <p:spPr>
          <a:xfrm>
            <a:off x="1116387"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u="sng">
                <a:latin typeface="Arial"/>
                <a:ea typeface="Arial"/>
                <a:cs typeface="Arial"/>
                <a:sym typeface="Arial"/>
              </a:rPr>
              <a:t>GRUPO A:</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- 1. Detonadores</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- 2. Cordón detonante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- 3. Mecha rápida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4. Mecha lenta </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- 5. Estopín</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A - 6. Cápsula de percusión o cebo</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Otros: pólvora con fines deportivos, exclusivos para fines especiales, artificios pirotécnicos de venta libre, muestras de bajo riesgo, nitrocelulosa (con contenido de nitrógeno hasta 12,6%)</a:t>
            </a:r>
            <a:endParaRPr sz="18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1097280" y="286604"/>
            <a:ext cx="10058400" cy="143916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76" name="Google Shape;176;p13"/>
          <p:cNvSpPr txBox="1"/>
          <p:nvPr>
            <p:ph idx="1" type="body"/>
          </p:nvPr>
        </p:nvSpPr>
        <p:spPr>
          <a:xfrm>
            <a:off x="1116387"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u="sng">
                <a:latin typeface="Arial"/>
                <a:ea typeface="Arial"/>
                <a:cs typeface="Arial"/>
                <a:sym typeface="Arial"/>
              </a:rPr>
              <a:t>GRUPO B:</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B-1. Pólvoras gelatinizadas</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B- 2. Munición no explosiva</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 - 3. Artificios pirotécnicos de riesgo limitado</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B- 4. Nitrato de amonio</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B- 5. Muestras</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Clase B- 6. Agresivos químicos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177" name="Google Shape;177;p13"/>
          <p:cNvPicPr preferRelativeResize="0"/>
          <p:nvPr/>
        </p:nvPicPr>
        <p:blipFill rotWithShape="1">
          <a:blip r:embed="rId3">
            <a:alphaModFix/>
          </a:blip>
          <a:srcRect b="0" l="0" r="0" t="0"/>
          <a:stretch/>
        </p:blipFill>
        <p:spPr>
          <a:xfrm>
            <a:off x="7134091" y="1954235"/>
            <a:ext cx="3848100" cy="3181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83" name="Google Shape;183;p14"/>
          <p:cNvSpPr txBox="1"/>
          <p:nvPr>
            <p:ph idx="1" type="body"/>
          </p:nvPr>
        </p:nvSpPr>
        <p:spPr>
          <a:xfrm>
            <a:off x="1116387" y="1455313"/>
            <a:ext cx="10058400" cy="4413781"/>
          </a:xfrm>
          <a:prstGeom prst="rect">
            <a:avLst/>
          </a:prstGeom>
          <a:noFill/>
          <a:ln>
            <a:noFill/>
          </a:ln>
        </p:spPr>
        <p:txBody>
          <a:bodyPr anchorCtr="0" anchor="t" bIns="45700" lIns="0" spcFirstLastPara="1" rIns="0" wrap="square" tIns="45700">
            <a:normAutofit/>
          </a:bodyPr>
          <a:lstStyle/>
          <a:p>
            <a:pPr indent="0" lvl="0" marL="91440" rtl="0" algn="l">
              <a:lnSpc>
                <a:spcPct val="70000"/>
              </a:lnSpc>
              <a:spcBef>
                <a:spcPts val="0"/>
              </a:spcBef>
              <a:spcAft>
                <a:spcPts val="0"/>
              </a:spcAft>
              <a:buSzPts val="1850"/>
              <a:buNone/>
            </a:pPr>
            <a:r>
              <a:t/>
            </a:r>
            <a:endParaRPr sz="1850" u="sng"/>
          </a:p>
          <a:p>
            <a:pPr indent="-129222" lvl="0" marL="91440" rtl="0" algn="l">
              <a:lnSpc>
                <a:spcPct val="70000"/>
              </a:lnSpc>
              <a:spcBef>
                <a:spcPts val="1400"/>
              </a:spcBef>
              <a:spcAft>
                <a:spcPts val="0"/>
              </a:spcAft>
              <a:buSzPts val="2035"/>
              <a:buChar char=" "/>
            </a:pPr>
            <a:r>
              <a:rPr lang="es-AR" sz="2035" u="sng">
                <a:latin typeface="Arial"/>
                <a:ea typeface="Arial"/>
                <a:cs typeface="Arial"/>
                <a:sym typeface="Arial"/>
              </a:rPr>
              <a:t>GRUPO C:</a:t>
            </a:r>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- 1. Altos explosivos</a:t>
            </a:r>
            <a:endParaRPr/>
          </a:p>
          <a:p>
            <a:pPr indent="-182880" lvl="1" marL="384048" rtl="0" algn="l">
              <a:lnSpc>
                <a:spcPct val="70000"/>
              </a:lnSpc>
              <a:spcBef>
                <a:spcPts val="400"/>
              </a:spcBef>
              <a:spcAft>
                <a:spcPts val="0"/>
              </a:spcAft>
              <a:buSzPts val="1757"/>
              <a:buFont typeface="Noto Sans Symbols"/>
              <a:buChar char="✔"/>
            </a:pPr>
            <a:r>
              <a:rPr lang="es-AR" sz="1757">
                <a:latin typeface="Arial"/>
                <a:ea typeface="Arial"/>
                <a:cs typeface="Arial"/>
                <a:sym typeface="Arial"/>
              </a:rPr>
              <a:t> </a:t>
            </a:r>
            <a:r>
              <a:rPr lang="es-AR" sz="1757" u="sng">
                <a:latin typeface="Arial"/>
                <a:ea typeface="Arial"/>
                <a:cs typeface="Arial"/>
                <a:sym typeface="Arial"/>
              </a:rPr>
              <a:t>SIN NITROGLICERINA</a:t>
            </a:r>
            <a:endParaRPr/>
          </a:p>
          <a:p>
            <a:pPr indent="-182880" lvl="1" marL="384048" rtl="0" algn="l">
              <a:lnSpc>
                <a:spcPct val="70000"/>
              </a:lnSpc>
              <a:spcBef>
                <a:spcPts val="600"/>
              </a:spcBef>
              <a:spcAft>
                <a:spcPts val="0"/>
              </a:spcAft>
              <a:buSzPts val="1757"/>
              <a:buFont typeface="Noto Sans Symbols"/>
              <a:buChar char="✔"/>
            </a:pPr>
            <a:r>
              <a:rPr lang="es-AR" sz="1757" u="sng">
                <a:latin typeface="Arial"/>
                <a:ea typeface="Arial"/>
                <a:cs typeface="Arial"/>
                <a:sym typeface="Arial"/>
              </a:rPr>
              <a:t>CON NITROGLICERINA</a:t>
            </a:r>
            <a:endParaRPr/>
          </a:p>
          <a:p>
            <a:pPr indent="-111569" lvl="0" marL="91440" rtl="0" algn="l">
              <a:lnSpc>
                <a:spcPct val="70000"/>
              </a:lnSpc>
              <a:spcBef>
                <a:spcPts val="1600"/>
              </a:spcBef>
              <a:spcAft>
                <a:spcPts val="0"/>
              </a:spcAft>
              <a:buSzPts val="1757"/>
              <a:buFont typeface="Noto Sans Symbols"/>
              <a:buChar char="⮚"/>
            </a:pPr>
            <a:r>
              <a:rPr lang="es-AR" sz="1757">
                <a:latin typeface="Arial"/>
                <a:ea typeface="Arial"/>
                <a:cs typeface="Arial"/>
                <a:sym typeface="Arial"/>
              </a:rPr>
              <a:t>Clase C – 2. Iniciadores</a:t>
            </a:r>
            <a:endParaRPr sz="1757">
              <a:latin typeface="Arial"/>
              <a:ea typeface="Arial"/>
              <a:cs typeface="Arial"/>
              <a:sym typeface="Arial"/>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3. Bajos explosivos</a:t>
            </a:r>
            <a:endParaRPr sz="1757">
              <a:latin typeface="Arial"/>
              <a:ea typeface="Arial"/>
              <a:cs typeface="Arial"/>
              <a:sym typeface="Arial"/>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4 . Artificios y composiciones pirotécnicas</a:t>
            </a:r>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5. Cargas huecas</a:t>
            </a:r>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6. Municiones explosivas, incendiarias o fumígenas para armas de fuego</a:t>
            </a:r>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7. Agresivos químicos y sus municiones</a:t>
            </a:r>
            <a:endParaRPr/>
          </a:p>
          <a:p>
            <a:pPr indent="-111569" lvl="0" marL="91440" rtl="0" algn="l">
              <a:lnSpc>
                <a:spcPct val="70000"/>
              </a:lnSpc>
              <a:spcBef>
                <a:spcPts val="1400"/>
              </a:spcBef>
              <a:spcAft>
                <a:spcPts val="0"/>
              </a:spcAft>
              <a:buSzPts val="1757"/>
              <a:buFont typeface="Noto Sans Symbols"/>
              <a:buChar char="⮚"/>
            </a:pPr>
            <a:r>
              <a:rPr lang="es-AR" sz="1757">
                <a:latin typeface="Arial"/>
                <a:ea typeface="Arial"/>
                <a:cs typeface="Arial"/>
                <a:sym typeface="Arial"/>
              </a:rPr>
              <a:t>Clase C – 8. Muestras</a:t>
            </a:r>
            <a:endParaRPr sz="1757">
              <a:latin typeface="Arial"/>
              <a:ea typeface="Arial"/>
              <a:cs typeface="Arial"/>
              <a:sym typeface="Arial"/>
            </a:endParaRPr>
          </a:p>
          <a:p>
            <a:pPr indent="0" lvl="1" marL="201168" rtl="0" algn="l">
              <a:lnSpc>
                <a:spcPct val="70000"/>
              </a:lnSpc>
              <a:spcBef>
                <a:spcPts val="400"/>
              </a:spcBef>
              <a:spcAft>
                <a:spcPts val="0"/>
              </a:spcAft>
              <a:buSzPts val="1295"/>
              <a:buNone/>
            </a:pPr>
            <a:r>
              <a:t/>
            </a:r>
            <a:endParaRPr sz="1295" u="sng">
              <a:latin typeface="Arial"/>
              <a:ea typeface="Arial"/>
              <a:cs typeface="Arial"/>
              <a:sym typeface="Arial"/>
            </a:endParaRPr>
          </a:p>
          <a:p>
            <a:pPr indent="-88900" lvl="3" marL="749808" rtl="0" algn="l">
              <a:lnSpc>
                <a:spcPct val="70000"/>
              </a:lnSpc>
              <a:spcBef>
                <a:spcPts val="600"/>
              </a:spcBef>
              <a:spcAft>
                <a:spcPts val="0"/>
              </a:spcAft>
              <a:buSzPts val="1480"/>
              <a:buFont typeface="Noto Sans Symbols"/>
              <a:buNone/>
            </a:pPr>
            <a:r>
              <a:t/>
            </a:r>
            <a:endParaRPr sz="1480">
              <a:latin typeface="Arial"/>
              <a:ea typeface="Arial"/>
              <a:cs typeface="Arial"/>
              <a:sym typeface="Arial"/>
            </a:endParaRPr>
          </a:p>
          <a:p>
            <a:pPr indent="0" lvl="0" marL="91440" rtl="0" algn="l">
              <a:lnSpc>
                <a:spcPct val="70000"/>
              </a:lnSpc>
              <a:spcBef>
                <a:spcPts val="1600"/>
              </a:spcBef>
              <a:spcAft>
                <a:spcPts val="0"/>
              </a:spcAft>
              <a:buSzPts val="1850"/>
              <a:buNone/>
            </a:pPr>
            <a:r>
              <a:t/>
            </a:r>
            <a:endParaRPr sz="1850"/>
          </a:p>
          <a:p>
            <a:pPr indent="0" lvl="0" marL="0" rtl="0" algn="l">
              <a:lnSpc>
                <a:spcPct val="70000"/>
              </a:lnSpc>
              <a:spcBef>
                <a:spcPts val="1400"/>
              </a:spcBef>
              <a:spcAft>
                <a:spcPts val="0"/>
              </a:spcAft>
              <a:buSzPts val="1850"/>
              <a:buNone/>
            </a:pPr>
            <a:r>
              <a:t/>
            </a:r>
            <a:endParaRPr sz="1850">
              <a:latin typeface="Arial"/>
              <a:ea typeface="Arial"/>
              <a:cs typeface="Arial"/>
              <a:sym typeface="Arial"/>
            </a:endParaRPr>
          </a:p>
          <a:p>
            <a:pPr indent="0" lvl="0" marL="0" rtl="0" algn="l">
              <a:lnSpc>
                <a:spcPct val="70000"/>
              </a:lnSpc>
              <a:spcBef>
                <a:spcPts val="1400"/>
              </a:spcBef>
              <a:spcAft>
                <a:spcPts val="0"/>
              </a:spcAft>
              <a:buSzPts val="1850"/>
              <a:buNone/>
            </a:pPr>
            <a:r>
              <a:t/>
            </a:r>
            <a:endParaRPr sz="185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89" name="Google Shape;189;p15"/>
          <p:cNvSpPr txBox="1"/>
          <p:nvPr>
            <p:ph idx="1" type="body"/>
          </p:nvPr>
        </p:nvSpPr>
        <p:spPr>
          <a:xfrm>
            <a:off x="1116387" y="1455313"/>
            <a:ext cx="10058400"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127000" lvl="0" marL="91440" rtl="0" algn="l">
              <a:lnSpc>
                <a:spcPct val="90000"/>
              </a:lnSpc>
              <a:spcBef>
                <a:spcPts val="1400"/>
              </a:spcBef>
              <a:spcAft>
                <a:spcPts val="0"/>
              </a:spcAft>
              <a:buSzPts val="2000"/>
              <a:buChar char=" "/>
            </a:pPr>
            <a:r>
              <a:rPr b="1" lang="es-AR" u="sng">
                <a:latin typeface="Arial"/>
                <a:ea typeface="Arial"/>
                <a:cs typeface="Arial"/>
                <a:sym typeface="Arial"/>
              </a:rPr>
              <a:t>REQUISITOS: </a:t>
            </a:r>
            <a:endParaRPr/>
          </a:p>
          <a:p>
            <a:pPr indent="-127000" lvl="0" marL="91440" rtl="0" algn="l">
              <a:lnSpc>
                <a:spcPct val="90000"/>
              </a:lnSpc>
              <a:spcBef>
                <a:spcPts val="1400"/>
              </a:spcBef>
              <a:spcAft>
                <a:spcPts val="0"/>
              </a:spcAft>
              <a:buSzPts val="2000"/>
              <a:buFont typeface="Noto Sans Symbols"/>
              <a:buChar char="⮚"/>
            </a:pPr>
            <a:r>
              <a:rPr lang="es-AR" u="sng">
                <a:latin typeface="Arial"/>
                <a:ea typeface="Arial"/>
                <a:cs typeface="Arial"/>
                <a:sym typeface="Arial"/>
              </a:rPr>
              <a:t>Registro de las personas:</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Artículo 4. - Los interesados en realizar actos con explosivos deberán inscribirse en el REGISTRO NACIONAL DE ARMAS la que habilitará un registro </a:t>
            </a:r>
            <a:endParaRPr sz="1800">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127000" lvl="0" marL="91440" rtl="0" algn="l">
              <a:lnSpc>
                <a:spcPct val="90000"/>
              </a:lnSpc>
              <a:spcBef>
                <a:spcPts val="1400"/>
              </a:spcBef>
              <a:spcAft>
                <a:spcPts val="0"/>
              </a:spcAft>
              <a:buSzPts val="2000"/>
              <a:buFont typeface="Noto Sans Symbols"/>
              <a:buChar char="⮚"/>
            </a:pPr>
            <a:r>
              <a:rPr lang="es-AR" u="sng">
                <a:latin typeface="Arial"/>
                <a:ea typeface="Arial"/>
                <a:cs typeface="Arial"/>
                <a:sym typeface="Arial"/>
              </a:rPr>
              <a:t>Registro de los explosivos</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Artículo 13. — Queda prohibida la realización de cualquier acto con explosivos no registrados.</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Artículo 14. — El REGISTRO NACIONAL DE ARMAS llevará un registro de los explosivos que pueden ser importados, exportados, fabricados, almacenados y utilizados en el país. </a:t>
            </a:r>
            <a:endParaRPr sz="1800">
              <a:latin typeface="Arial"/>
              <a:ea typeface="Arial"/>
              <a:cs typeface="Arial"/>
              <a:sym typeface="Arial"/>
            </a:endParaRPr>
          </a:p>
          <a:p>
            <a:pPr indent="0" lvl="0" marL="91440" rtl="0" algn="l">
              <a:lnSpc>
                <a:spcPct val="90000"/>
              </a:lnSpc>
              <a:spcBef>
                <a:spcPts val="1400"/>
              </a:spcBef>
              <a:spcAft>
                <a:spcPts val="0"/>
              </a:spcAft>
              <a:buSzPts val="2000"/>
              <a:buFont typeface="Noto Sans Symbols"/>
              <a:buNone/>
            </a:pPr>
            <a:r>
              <a:t/>
            </a:r>
            <a:endParaRPr>
              <a:latin typeface="Arial"/>
              <a:ea typeface="Arial"/>
              <a:cs typeface="Arial"/>
              <a:sym typeface="Arial"/>
            </a:endParaRPr>
          </a:p>
          <a:p>
            <a:pPr indent="0" lvl="0" marL="9144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195" name="Google Shape;195;p16"/>
          <p:cNvSpPr txBox="1"/>
          <p:nvPr>
            <p:ph idx="1" type="body"/>
          </p:nvPr>
        </p:nvSpPr>
        <p:spPr>
          <a:xfrm>
            <a:off x="1116387" y="1455313"/>
            <a:ext cx="10058400"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127000" lvl="0" marL="91440" rtl="0" algn="l">
              <a:lnSpc>
                <a:spcPct val="90000"/>
              </a:lnSpc>
              <a:spcBef>
                <a:spcPts val="1400"/>
              </a:spcBef>
              <a:spcAft>
                <a:spcPts val="0"/>
              </a:spcAft>
              <a:buSzPts val="2000"/>
              <a:buChar char=" "/>
            </a:pPr>
            <a:r>
              <a:rPr b="1" lang="es-AR" u="sng">
                <a:latin typeface="Arial"/>
                <a:ea typeface="Arial"/>
                <a:cs typeface="Arial"/>
                <a:sym typeface="Arial"/>
              </a:rPr>
              <a:t>COMERCIALIZACIÓN: </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Artículo 62. — Las compras, ventas y transferencias de explosivos sólo podrán realizarse entre inscriptos.</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Artículo 63. — Para adquirir explosivos, el interesado deberá acreditar ante el proveedor, sus datos de identidad, razón social y número de inscripción o permiso especial del REGISTRO NACIONAL DE ARMAS.</a:t>
            </a:r>
            <a:endParaRPr/>
          </a:p>
          <a:p>
            <a:pPr indent="0" lvl="0" marL="9144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01" name="Google Shape;201;p17"/>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80000"/>
              </a:lnSpc>
              <a:spcBef>
                <a:spcPts val="0"/>
              </a:spcBef>
              <a:spcAft>
                <a:spcPts val="0"/>
              </a:spcAft>
              <a:buSzPts val="1850"/>
              <a:buNone/>
            </a:pPr>
            <a:r>
              <a:t/>
            </a:r>
            <a:endParaRPr sz="1850" u="sng"/>
          </a:p>
          <a:p>
            <a:pPr indent="0" lvl="0" marL="0" rtl="0" algn="l">
              <a:lnSpc>
                <a:spcPct val="80000"/>
              </a:lnSpc>
              <a:spcBef>
                <a:spcPts val="1400"/>
              </a:spcBef>
              <a:spcAft>
                <a:spcPts val="0"/>
              </a:spcAft>
              <a:buSzPts val="1850"/>
              <a:buNone/>
            </a:pPr>
            <a:r>
              <a:rPr b="1" lang="es-AR" sz="1850" u="sng">
                <a:latin typeface="Arial"/>
                <a:ea typeface="Arial"/>
                <a:cs typeface="Arial"/>
                <a:sym typeface="Arial"/>
              </a:rPr>
              <a:t>EMPLEO:</a:t>
            </a:r>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El empleo de los explosivos se hará bajo la inmediata dirección del titular de la autorización o de una persona encargada por éste, la que se denominará encargado de voladuras. </a:t>
            </a:r>
            <a:endParaRPr sz="1850">
              <a:latin typeface="Arial"/>
              <a:ea typeface="Arial"/>
              <a:cs typeface="Arial"/>
              <a:sym typeface="Arial"/>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Queda prohibido el empleo de explosivos deteriorados.</a:t>
            </a:r>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Para efectuar voladuras dentro de zonas urbanizadas se solicitará autorización a las autoridades municipales</a:t>
            </a:r>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En la 'zona de voladura' solamente se encontrará personal vinculado al trabajo que se realiza.</a:t>
            </a:r>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Dentro de la 'zona de voladura' se definirá un 'área de seguridad‘.</a:t>
            </a:r>
            <a:endParaRPr/>
          </a:p>
          <a:p>
            <a:pPr indent="-117475" lvl="0" marL="91440" rtl="0" algn="l">
              <a:lnSpc>
                <a:spcPct val="80000"/>
              </a:lnSpc>
              <a:spcBef>
                <a:spcPts val="1400"/>
              </a:spcBef>
              <a:spcAft>
                <a:spcPts val="0"/>
              </a:spcAft>
              <a:buSzPts val="1850"/>
              <a:buFont typeface="Noto Sans Symbols"/>
              <a:buChar char="▪"/>
            </a:pPr>
            <a:r>
              <a:rPr lang="es-AR" sz="1850">
                <a:latin typeface="Arial"/>
                <a:ea typeface="Arial"/>
                <a:cs typeface="Arial"/>
                <a:sym typeface="Arial"/>
              </a:rPr>
              <a:t> Todo accidente, siniestro, robo, sustracción o extravío ocurrido en conexión con el uso de explosivos, deberá ser informado detalladamente.</a:t>
            </a:r>
            <a:endParaRPr sz="1665" u="sng">
              <a:latin typeface="Arial"/>
              <a:ea typeface="Arial"/>
              <a:cs typeface="Arial"/>
              <a:sym typeface="Arial"/>
            </a:endParaRPr>
          </a:p>
          <a:p>
            <a:pPr indent="0" lvl="0" marL="91440" rtl="0" algn="l">
              <a:lnSpc>
                <a:spcPct val="80000"/>
              </a:lnSpc>
              <a:spcBef>
                <a:spcPts val="1400"/>
              </a:spcBef>
              <a:spcAft>
                <a:spcPts val="0"/>
              </a:spcAft>
              <a:buSzPts val="1665"/>
              <a:buFont typeface="Noto Sans Symbols"/>
              <a:buNone/>
            </a:pPr>
            <a:r>
              <a:t/>
            </a:r>
            <a:endParaRPr sz="1665" u="sng">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480"/>
              <a:buNone/>
            </a:pPr>
            <a:r>
              <a:t/>
            </a:r>
            <a:endParaRPr sz="1480">
              <a:latin typeface="Arial"/>
              <a:ea typeface="Arial"/>
              <a:cs typeface="Arial"/>
              <a:sym typeface="Arial"/>
            </a:endParaRPr>
          </a:p>
          <a:p>
            <a:pPr indent="0" lvl="0" marL="9144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07" name="Google Shape;207;p18"/>
          <p:cNvSpPr txBox="1"/>
          <p:nvPr>
            <p:ph idx="1" type="body"/>
          </p:nvPr>
        </p:nvSpPr>
        <p:spPr>
          <a:xfrm>
            <a:off x="231820" y="1751527"/>
            <a:ext cx="10833708" cy="4494727"/>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TRANSPORTE:</a:t>
            </a:r>
            <a:endParaRPr/>
          </a:p>
          <a:p>
            <a:pPr indent="-152400" lvl="0" marL="91440" rtl="0" algn="l">
              <a:lnSpc>
                <a:spcPct val="90000"/>
              </a:lnSpc>
              <a:spcBef>
                <a:spcPts val="1400"/>
              </a:spcBef>
              <a:spcAft>
                <a:spcPts val="0"/>
              </a:spcAft>
              <a:buSzPts val="2400"/>
              <a:buFont typeface="Noto Sans Symbols"/>
              <a:buChar char="▪"/>
            </a:pPr>
            <a:r>
              <a:rPr lang="es-AR" sz="2400" u="sng">
                <a:latin typeface="Arial"/>
                <a:ea typeface="Arial"/>
                <a:cs typeface="Arial"/>
                <a:sym typeface="Arial"/>
              </a:rPr>
              <a:t>Disposiciones generales</a:t>
            </a:r>
            <a:endParaRPr/>
          </a:p>
          <a:p>
            <a:pPr indent="-182880" lvl="1" marL="384048" rtl="0" algn="l">
              <a:lnSpc>
                <a:spcPct val="90000"/>
              </a:lnSpc>
              <a:spcBef>
                <a:spcPts val="400"/>
              </a:spcBef>
              <a:spcAft>
                <a:spcPts val="0"/>
              </a:spcAft>
              <a:buSzPts val="2000"/>
              <a:buFont typeface="Noto Sans Symbols"/>
              <a:buChar char="❖"/>
            </a:pPr>
            <a:r>
              <a:rPr lang="es-AR" sz="2000">
                <a:latin typeface="Arial"/>
                <a:ea typeface="Arial"/>
                <a:cs typeface="Arial"/>
                <a:sym typeface="Arial"/>
              </a:rPr>
              <a:t>Queda prohibido el transporte de explosivos: </a:t>
            </a:r>
            <a:endParaRPr/>
          </a:p>
          <a:p>
            <a:pPr indent="-182880" lvl="3" marL="749808" rtl="0" algn="l">
              <a:lnSpc>
                <a:spcPct val="90000"/>
              </a:lnSpc>
              <a:spcBef>
                <a:spcPts val="600"/>
              </a:spcBef>
              <a:spcAft>
                <a:spcPts val="0"/>
              </a:spcAft>
              <a:buSzPts val="1600"/>
              <a:buFont typeface="Arial"/>
              <a:buChar char="•"/>
            </a:pPr>
            <a:r>
              <a:rPr lang="es-AR" sz="1600">
                <a:latin typeface="Arial"/>
                <a:ea typeface="Arial"/>
                <a:cs typeface="Arial"/>
                <a:sym typeface="Arial"/>
              </a:rPr>
              <a:t>no registrados</a:t>
            </a:r>
            <a:endParaRPr/>
          </a:p>
          <a:p>
            <a:pPr indent="-182880" lvl="3" marL="749808" rtl="0" algn="l">
              <a:lnSpc>
                <a:spcPct val="90000"/>
              </a:lnSpc>
              <a:spcBef>
                <a:spcPts val="600"/>
              </a:spcBef>
              <a:spcAft>
                <a:spcPts val="0"/>
              </a:spcAft>
              <a:buSzPts val="1600"/>
              <a:buFont typeface="Arial"/>
              <a:buChar char="•"/>
            </a:pPr>
            <a:r>
              <a:rPr lang="es-AR" sz="1600">
                <a:latin typeface="Arial"/>
                <a:ea typeface="Arial"/>
                <a:cs typeface="Arial"/>
                <a:sym typeface="Arial"/>
              </a:rPr>
              <a:t>Que arden espontáneamente y sensibles al choque</a:t>
            </a:r>
            <a:endParaRPr/>
          </a:p>
          <a:p>
            <a:pPr indent="-182880" lvl="3" marL="749808" rtl="0" algn="l">
              <a:lnSpc>
                <a:spcPct val="90000"/>
              </a:lnSpc>
              <a:spcBef>
                <a:spcPts val="600"/>
              </a:spcBef>
              <a:spcAft>
                <a:spcPts val="0"/>
              </a:spcAft>
              <a:buSzPts val="1600"/>
              <a:buFont typeface="Arial"/>
              <a:buChar char="•"/>
            </a:pPr>
            <a:r>
              <a:rPr lang="es-AR" sz="1600">
                <a:latin typeface="Arial"/>
                <a:ea typeface="Arial"/>
                <a:cs typeface="Arial"/>
                <a:sym typeface="Arial"/>
              </a:rPr>
              <a:t>Artificios en cuya organización intervengas en un explosivo y un detonador</a:t>
            </a:r>
            <a:endParaRPr/>
          </a:p>
          <a:p>
            <a:pPr indent="-182880" lvl="1" marL="384048" rtl="0" algn="l">
              <a:lnSpc>
                <a:spcPct val="90000"/>
              </a:lnSpc>
              <a:spcBef>
                <a:spcPts val="600"/>
              </a:spcBef>
              <a:spcAft>
                <a:spcPts val="0"/>
              </a:spcAft>
              <a:buSzPts val="2000"/>
              <a:buFont typeface="Noto Sans Symbols"/>
              <a:buChar char="❖"/>
            </a:pPr>
            <a:r>
              <a:rPr lang="es-AR" sz="2000">
                <a:latin typeface="Arial"/>
                <a:ea typeface="Arial"/>
                <a:cs typeface="Arial"/>
                <a:sym typeface="Arial"/>
              </a:rPr>
              <a:t>Un vehiculo podrá trabsportar explosivos compatibles organizados y sujetos</a:t>
            </a:r>
            <a:endParaRPr/>
          </a:p>
          <a:p>
            <a:pPr indent="-182880" lvl="1" marL="384048" rtl="0" algn="l">
              <a:lnSpc>
                <a:spcPct val="90000"/>
              </a:lnSpc>
              <a:spcBef>
                <a:spcPts val="600"/>
              </a:spcBef>
              <a:spcAft>
                <a:spcPts val="0"/>
              </a:spcAft>
              <a:buSzPts val="2000"/>
              <a:buFont typeface="Noto Sans Symbols"/>
              <a:buChar char="❖"/>
            </a:pPr>
            <a:r>
              <a:rPr lang="es-AR" sz="2000">
                <a:latin typeface="Arial"/>
                <a:ea typeface="Arial"/>
                <a:cs typeface="Arial"/>
                <a:sym typeface="Arial"/>
              </a:rPr>
              <a:t>Esta prohibido el transporte en vehículos de transporte publico</a:t>
            </a:r>
            <a:endParaRPr/>
          </a:p>
          <a:p>
            <a:pPr indent="-182880" lvl="1" marL="384048" rtl="0" algn="l">
              <a:lnSpc>
                <a:spcPct val="90000"/>
              </a:lnSpc>
              <a:spcBef>
                <a:spcPts val="600"/>
              </a:spcBef>
              <a:spcAft>
                <a:spcPts val="0"/>
              </a:spcAft>
              <a:buSzPts val="2000"/>
              <a:buFont typeface="Noto Sans Symbols"/>
              <a:buChar char="❖"/>
            </a:pPr>
            <a:r>
              <a:rPr lang="es-AR" sz="2000">
                <a:latin typeface="Arial"/>
                <a:ea typeface="Arial"/>
                <a:cs typeface="Arial"/>
                <a:sym typeface="Arial"/>
              </a:rPr>
              <a:t>La zona de cargamento en el vehiculo no deberá tener calefaccion</a:t>
            </a:r>
            <a:endParaRPr sz="2000">
              <a:latin typeface="Arial"/>
              <a:ea typeface="Arial"/>
              <a:cs typeface="Arial"/>
              <a:sym typeface="Arial"/>
            </a:endParaRPr>
          </a:p>
          <a:p>
            <a:pPr indent="0" lvl="0" marL="0" rtl="0" algn="l">
              <a:lnSpc>
                <a:spcPct val="90000"/>
              </a:lnSpc>
              <a:spcBef>
                <a:spcPts val="1600"/>
              </a:spcBef>
              <a:spcAft>
                <a:spcPts val="0"/>
              </a:spcAft>
              <a:buSzPts val="1800"/>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13" name="Google Shape;213;p19"/>
          <p:cNvSpPr txBox="1"/>
          <p:nvPr>
            <p:ph idx="1" type="body"/>
          </p:nvPr>
        </p:nvSpPr>
        <p:spPr>
          <a:xfrm>
            <a:off x="231820" y="1751527"/>
            <a:ext cx="10833708" cy="4494727"/>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TRANSPORTE:</a:t>
            </a:r>
            <a:endParaRPr/>
          </a:p>
          <a:p>
            <a:pPr indent="-114300" lvl="0" marL="91440" rtl="0" algn="l">
              <a:lnSpc>
                <a:spcPct val="90000"/>
              </a:lnSpc>
              <a:spcBef>
                <a:spcPts val="1400"/>
              </a:spcBef>
              <a:spcAft>
                <a:spcPts val="0"/>
              </a:spcAft>
              <a:buSzPts val="1800"/>
              <a:buFont typeface="Noto Sans Symbols"/>
              <a:buChar char="▪"/>
            </a:pPr>
            <a:r>
              <a:rPr lang="es-AR" sz="1800" u="sng">
                <a:latin typeface="Arial"/>
                <a:ea typeface="Arial"/>
                <a:cs typeface="Arial"/>
                <a:sym typeface="Arial"/>
              </a:rPr>
              <a:t>Personal</a:t>
            </a:r>
            <a:endParaRPr/>
          </a:p>
          <a:p>
            <a:pPr indent="-182880" lvl="1" marL="384048" rtl="0" algn="l">
              <a:lnSpc>
                <a:spcPct val="90000"/>
              </a:lnSpc>
              <a:spcBef>
                <a:spcPts val="400"/>
              </a:spcBef>
              <a:spcAft>
                <a:spcPts val="0"/>
              </a:spcAft>
              <a:buSzPts val="1700"/>
              <a:buFont typeface="Noto Sans Symbols"/>
              <a:buChar char="❖"/>
            </a:pPr>
            <a:r>
              <a:rPr lang="es-AR" sz="1700">
                <a:latin typeface="Arial"/>
                <a:ea typeface="Arial"/>
                <a:cs typeface="Arial"/>
                <a:sym typeface="Arial"/>
              </a:rPr>
              <a:t>Mayores de 18 años</a:t>
            </a:r>
            <a:endParaRPr/>
          </a:p>
          <a:p>
            <a:pPr indent="-182880" lvl="1" marL="384048" rtl="0" algn="l">
              <a:lnSpc>
                <a:spcPct val="90000"/>
              </a:lnSpc>
              <a:spcBef>
                <a:spcPts val="600"/>
              </a:spcBef>
              <a:spcAft>
                <a:spcPts val="0"/>
              </a:spcAft>
              <a:buSzPts val="1700"/>
              <a:buFont typeface="Noto Sans Symbols"/>
              <a:buChar char="❖"/>
            </a:pPr>
            <a:r>
              <a:rPr lang="es-AR" sz="1700">
                <a:latin typeface="Arial"/>
                <a:ea typeface="Arial"/>
                <a:cs typeface="Arial"/>
                <a:sym typeface="Arial"/>
              </a:rPr>
              <a:t>Buena salud y buena conducta</a:t>
            </a:r>
            <a:endParaRPr/>
          </a:p>
          <a:p>
            <a:pPr indent="-182880" lvl="1" marL="384048" rtl="0" algn="l">
              <a:lnSpc>
                <a:spcPct val="90000"/>
              </a:lnSpc>
              <a:spcBef>
                <a:spcPts val="600"/>
              </a:spcBef>
              <a:spcAft>
                <a:spcPts val="0"/>
              </a:spcAft>
              <a:buSzPts val="1700"/>
              <a:buFont typeface="Noto Sans Symbols"/>
              <a:buChar char="❖"/>
            </a:pPr>
            <a:r>
              <a:rPr lang="es-AR" sz="1700">
                <a:latin typeface="Arial"/>
                <a:ea typeface="Arial"/>
                <a:cs typeface="Arial"/>
                <a:sym typeface="Arial"/>
              </a:rPr>
              <a:t>No fumar ni beber durante el transporte, carga, descarga y estibamiento de explosivos</a:t>
            </a:r>
            <a:endParaRPr/>
          </a:p>
          <a:p>
            <a:pPr indent="-182880" lvl="1" marL="384048" rtl="0" algn="l">
              <a:lnSpc>
                <a:spcPct val="90000"/>
              </a:lnSpc>
              <a:spcBef>
                <a:spcPts val="600"/>
              </a:spcBef>
              <a:spcAft>
                <a:spcPts val="0"/>
              </a:spcAft>
              <a:buSzPts val="1900"/>
              <a:buFont typeface="Noto Sans Symbols"/>
              <a:buChar char="❖"/>
            </a:pPr>
            <a:r>
              <a:rPr lang="es-AR" sz="1900"/>
              <a:t>familiarización con las prescripciones pertinentes a esta Reglamentación </a:t>
            </a:r>
            <a:endParaRPr/>
          </a:p>
          <a:p>
            <a:pPr indent="-114300" lvl="0" marL="91440" rtl="0" algn="l">
              <a:lnSpc>
                <a:spcPct val="90000"/>
              </a:lnSpc>
              <a:spcBef>
                <a:spcPts val="1600"/>
              </a:spcBef>
              <a:spcAft>
                <a:spcPts val="0"/>
              </a:spcAft>
              <a:buSzPts val="1800"/>
              <a:buFont typeface="Noto Sans Symbols"/>
              <a:buChar char="▪"/>
            </a:pPr>
            <a:r>
              <a:rPr lang="es-AR" sz="1800" u="sng">
                <a:latin typeface="Arial"/>
                <a:ea typeface="Arial"/>
                <a:cs typeface="Arial"/>
                <a:sym typeface="Arial"/>
              </a:rPr>
              <a:t> Carga y decarga</a:t>
            </a:r>
            <a:endParaRPr sz="1800" u="sng">
              <a:latin typeface="Arial"/>
              <a:ea typeface="Arial"/>
              <a:cs typeface="Arial"/>
              <a:sym typeface="Arial"/>
            </a:endParaRPr>
          </a:p>
          <a:p>
            <a:pPr indent="-182880" lvl="1" marL="384048" rtl="0" algn="l">
              <a:lnSpc>
                <a:spcPct val="90000"/>
              </a:lnSpc>
              <a:spcBef>
                <a:spcPts val="400"/>
              </a:spcBef>
              <a:spcAft>
                <a:spcPts val="0"/>
              </a:spcAft>
              <a:buSzPts val="1700"/>
              <a:buFont typeface="Noto Sans Symbols"/>
              <a:buChar char="❖"/>
            </a:pPr>
            <a:r>
              <a:rPr lang="es-AR" sz="1700">
                <a:latin typeface="Arial"/>
                <a:ea typeface="Arial"/>
                <a:cs typeface="Arial"/>
                <a:sym typeface="Arial"/>
              </a:rPr>
              <a:t>Horarios de día con luz natural, no lluvioso y evitando tormentas eléctricas</a:t>
            </a:r>
            <a:endParaRPr/>
          </a:p>
          <a:p>
            <a:pPr indent="-182880" lvl="1" marL="384048" rtl="0" algn="l">
              <a:lnSpc>
                <a:spcPct val="90000"/>
              </a:lnSpc>
              <a:spcBef>
                <a:spcPts val="600"/>
              </a:spcBef>
              <a:spcAft>
                <a:spcPts val="0"/>
              </a:spcAft>
              <a:buSzPts val="1700"/>
              <a:buFont typeface="Noto Sans Symbols"/>
              <a:buChar char="❖"/>
            </a:pPr>
            <a:r>
              <a:rPr lang="es-AR" sz="1700">
                <a:latin typeface="Arial"/>
                <a:ea typeface="Arial"/>
                <a:cs typeface="Arial"/>
                <a:sym typeface="Arial"/>
              </a:rPr>
              <a:t>Prohibido arrojar y dejar caer envases contenedores de explosivos</a:t>
            </a:r>
            <a:endParaRPr/>
          </a:p>
          <a:p>
            <a:pPr indent="-182880" lvl="1" marL="384048" rtl="0" algn="l">
              <a:lnSpc>
                <a:spcPct val="90000"/>
              </a:lnSpc>
              <a:spcBef>
                <a:spcPts val="600"/>
              </a:spcBef>
              <a:spcAft>
                <a:spcPts val="0"/>
              </a:spcAft>
              <a:buSzPts val="1700"/>
              <a:buFont typeface="Noto Sans Symbols"/>
              <a:buChar char="❖"/>
            </a:pPr>
            <a:r>
              <a:rPr lang="es-AR" sz="1700">
                <a:latin typeface="Arial"/>
                <a:ea typeface="Arial"/>
                <a:cs typeface="Arial"/>
                <a:sym typeface="Arial"/>
              </a:rPr>
              <a:t>Evitar que personas no autorizadas tengan acceso a los explosivos</a:t>
            </a:r>
            <a:endParaRPr/>
          </a:p>
          <a:p>
            <a:pPr indent="0" lvl="0" marL="0" rtl="0" algn="l">
              <a:lnSpc>
                <a:spcPct val="90000"/>
              </a:lnSpc>
              <a:spcBef>
                <a:spcPts val="1600"/>
              </a:spcBef>
              <a:spcAft>
                <a:spcPts val="0"/>
              </a:spcAft>
              <a:buSzPts val="1800"/>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s-AR">
                <a:latin typeface="Arial"/>
                <a:ea typeface="Arial"/>
                <a:cs typeface="Arial"/>
                <a:sym typeface="Arial"/>
              </a:rPr>
              <a:t>OBJETIVOS</a:t>
            </a:r>
            <a:endParaRPr>
              <a:latin typeface="Arial"/>
              <a:ea typeface="Arial"/>
              <a:cs typeface="Arial"/>
              <a:sym typeface="Arial"/>
            </a:endParaRPr>
          </a:p>
        </p:txBody>
      </p:sp>
      <p:sp>
        <p:nvSpPr>
          <p:cNvPr id="108" name="Google Shape;108;p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s-AR" sz="2400"/>
              <a:t>Se busca introducir al estudiante en el tema explosivos, brindando conocimientos básicos como definición, características, clasificación, manipulación de explosivos. Además establecer medidas preventivas de seguridad para la gestión de explosivos y evitar accidentes.</a:t>
            </a:r>
            <a:endParaRPr sz="2400"/>
          </a:p>
          <a:p>
            <a:pPr indent="-152400" lvl="0" marL="91440" rtl="0" algn="l">
              <a:lnSpc>
                <a:spcPct val="90000"/>
              </a:lnSpc>
              <a:spcBef>
                <a:spcPts val="1400"/>
              </a:spcBef>
              <a:spcAft>
                <a:spcPts val="0"/>
              </a:spcAft>
              <a:buSzPts val="2400"/>
              <a:buChar char=" "/>
            </a:pPr>
            <a:r>
              <a:rPr lang="es-AR" sz="2400"/>
              <a:t>Comunicar los conocimientos básicos referente a la técnica de selección de explosivos y  voladura de rocas.</a:t>
            </a:r>
            <a:endParaRPr sz="2400"/>
          </a:p>
          <a:p>
            <a:pPr indent="-152400" lvl="0" marL="91440" rtl="0" algn="l">
              <a:lnSpc>
                <a:spcPct val="90000"/>
              </a:lnSpc>
              <a:spcBef>
                <a:spcPts val="1400"/>
              </a:spcBef>
              <a:spcAft>
                <a:spcPts val="0"/>
              </a:spcAft>
              <a:buSzPts val="2400"/>
              <a:buChar char=" "/>
            </a:pPr>
            <a:r>
              <a:rPr lang="es-AR" sz="2400"/>
              <a:t>Brindar pautas de seguridad al transportar, almacenar y utilizar explosivos.</a:t>
            </a:r>
            <a:endParaRPr sz="2400"/>
          </a:p>
          <a:p>
            <a:pPr indent="-152400" lvl="0" marL="91440" rtl="0" algn="l">
              <a:lnSpc>
                <a:spcPct val="90000"/>
              </a:lnSpc>
              <a:spcBef>
                <a:spcPts val="1400"/>
              </a:spcBef>
              <a:spcAft>
                <a:spcPts val="0"/>
              </a:spcAft>
              <a:buSzPts val="2400"/>
              <a:buChar char=" "/>
            </a:pPr>
            <a:r>
              <a:rPr lang="es-AR" sz="2400"/>
              <a:t>Tomando como guía Ley Nacional de Higiene y Seguridad del trabajo N°19.587 - Decreto 911/96 y Ley Nacional de Armas y Explosivos N°20.429 - Decreto 302</a:t>
            </a:r>
            <a:r>
              <a:rPr b="1" lang="es-AR" sz="2400"/>
              <a:t>. </a:t>
            </a:r>
            <a:endParaRPr sz="2400">
              <a:latin typeface="Arial"/>
              <a:ea typeface="Arial"/>
              <a:cs typeface="Arial"/>
              <a:sym typeface="Arial"/>
            </a:endParaRPr>
          </a:p>
          <a:p>
            <a:pPr indent="0" lvl="0" marL="91440" rtl="0" algn="l">
              <a:lnSpc>
                <a:spcPct val="90000"/>
              </a:lnSpc>
              <a:spcBef>
                <a:spcPts val="1400"/>
              </a:spcBef>
              <a:spcAft>
                <a:spcPts val="0"/>
              </a:spcAft>
              <a:buSzPts val="2400"/>
              <a:buNone/>
            </a:pPr>
            <a:r>
              <a:t/>
            </a:r>
            <a:endParaRPr sz="24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19" name="Google Shape;219;p20"/>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127000" lvl="0" marL="91440" rtl="0" algn="l">
              <a:lnSpc>
                <a:spcPct val="90000"/>
              </a:lnSpc>
              <a:spcBef>
                <a:spcPts val="1400"/>
              </a:spcBef>
              <a:spcAft>
                <a:spcPts val="0"/>
              </a:spcAft>
              <a:buSzPts val="2000"/>
              <a:buFont typeface="Noto Sans Symbols"/>
              <a:buChar char="▪"/>
            </a:pPr>
            <a:r>
              <a:rPr b="1" lang="es-AR" u="sng">
                <a:latin typeface="Arial"/>
                <a:ea typeface="Arial"/>
                <a:cs typeface="Arial"/>
                <a:sym typeface="Arial"/>
              </a:rPr>
              <a:t>Tipos de transporte:</a:t>
            </a:r>
            <a:endParaRPr/>
          </a:p>
          <a:p>
            <a:pPr indent="0" lvl="0" marL="91440" rtl="0" algn="l">
              <a:lnSpc>
                <a:spcPct val="90000"/>
              </a:lnSpc>
              <a:spcBef>
                <a:spcPts val="1400"/>
              </a:spcBef>
              <a:spcAft>
                <a:spcPts val="0"/>
              </a:spcAft>
              <a:buSzPts val="2000"/>
              <a:buFont typeface="Noto Sans Symbols"/>
              <a:buNone/>
            </a:pPr>
            <a:r>
              <a:t/>
            </a:r>
            <a:endParaRPr>
              <a:latin typeface="Arial"/>
              <a:ea typeface="Arial"/>
              <a:cs typeface="Arial"/>
              <a:sym typeface="Arial"/>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carretero</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automotor</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con tracción a sangre</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a lomo</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por agua</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ferroviario</a:t>
            </a:r>
            <a:endParaRPr/>
          </a:p>
          <a:p>
            <a:pPr indent="-114300" lvl="0" marL="91440" rtl="0" algn="l">
              <a:lnSpc>
                <a:spcPct val="90000"/>
              </a:lnSpc>
              <a:spcBef>
                <a:spcPts val="1400"/>
              </a:spcBef>
              <a:spcAft>
                <a:spcPts val="0"/>
              </a:spcAft>
              <a:buSzPts val="1800"/>
              <a:buFont typeface="Noto Sans Symbols"/>
              <a:buChar char="❖"/>
            </a:pPr>
            <a:r>
              <a:rPr lang="es-AR" sz="1800">
                <a:latin typeface="Arial"/>
                <a:ea typeface="Arial"/>
                <a:cs typeface="Arial"/>
                <a:sym typeface="Arial"/>
              </a:rPr>
              <a:t>Transporte aéreo</a:t>
            </a:r>
            <a:endParaRPr/>
          </a:p>
          <a:p>
            <a:pPr indent="0" lvl="0" marL="91440" rtl="0" algn="l">
              <a:lnSpc>
                <a:spcPct val="90000"/>
              </a:lnSpc>
              <a:spcBef>
                <a:spcPts val="1400"/>
              </a:spcBef>
              <a:spcAft>
                <a:spcPts val="0"/>
              </a:spcAft>
              <a:buSzPts val="2000"/>
              <a:buFont typeface="Noto Sans Symbols"/>
              <a:buNone/>
            </a:pPr>
            <a:r>
              <a:t/>
            </a:r>
            <a:endParaRPr>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220" name="Google Shape;220;p20"/>
          <p:cNvPicPr preferRelativeResize="0"/>
          <p:nvPr/>
        </p:nvPicPr>
        <p:blipFill rotWithShape="1">
          <a:blip r:embed="rId3">
            <a:alphaModFix/>
          </a:blip>
          <a:srcRect b="0" l="0" r="0" t="0"/>
          <a:stretch/>
        </p:blipFill>
        <p:spPr>
          <a:xfrm>
            <a:off x="5011224" y="1936124"/>
            <a:ext cx="3898649" cy="1901780"/>
          </a:xfrm>
          <a:prstGeom prst="rect">
            <a:avLst/>
          </a:prstGeom>
          <a:noFill/>
          <a:ln>
            <a:noFill/>
          </a:ln>
        </p:spPr>
      </p:pic>
      <p:pic>
        <p:nvPicPr>
          <p:cNvPr id="221" name="Google Shape;221;p20"/>
          <p:cNvPicPr preferRelativeResize="0"/>
          <p:nvPr/>
        </p:nvPicPr>
        <p:blipFill rotWithShape="1">
          <a:blip r:embed="rId4">
            <a:alphaModFix/>
          </a:blip>
          <a:srcRect b="0" l="0" r="0" t="0"/>
          <a:stretch/>
        </p:blipFill>
        <p:spPr>
          <a:xfrm>
            <a:off x="8761927" y="2919050"/>
            <a:ext cx="3048000" cy="2087563"/>
          </a:xfrm>
          <a:prstGeom prst="rect">
            <a:avLst/>
          </a:prstGeom>
          <a:noFill/>
          <a:ln>
            <a:noFill/>
          </a:ln>
        </p:spPr>
      </p:pic>
      <p:pic>
        <p:nvPicPr>
          <p:cNvPr id="222" name="Google Shape;222;p20"/>
          <p:cNvPicPr preferRelativeResize="0"/>
          <p:nvPr/>
        </p:nvPicPr>
        <p:blipFill rotWithShape="1">
          <a:blip r:embed="rId5">
            <a:alphaModFix/>
          </a:blip>
          <a:srcRect b="0" l="0" r="0" t="0"/>
          <a:stretch/>
        </p:blipFill>
        <p:spPr>
          <a:xfrm>
            <a:off x="5337669" y="3969130"/>
            <a:ext cx="3245757" cy="20749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28" name="Google Shape;228;p21"/>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TRANSPORTE CARRETERO</a:t>
            </a:r>
            <a:endParaRPr/>
          </a:p>
          <a:p>
            <a:pPr indent="0" lvl="0" marL="0" rtl="0" algn="l">
              <a:lnSpc>
                <a:spcPct val="90000"/>
              </a:lnSpc>
              <a:spcBef>
                <a:spcPts val="1400"/>
              </a:spcBef>
              <a:spcAft>
                <a:spcPts val="0"/>
              </a:spcAft>
              <a:buSzPts val="2000"/>
              <a:buNone/>
            </a:pPr>
            <a:r>
              <a:t/>
            </a:r>
            <a:endParaRPr b="1" u="sng">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Antes de permitir el embarque de los explosivos, el transportista se asegurará que el destinatario conozca el momento aproximado de su arribo que esté preparado para recibirlo.</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Todo vehículo que contenga más de sesenta (60) kilogramos de explosivos deberá llevar carteles visibles desde cualquier ángulo con la leyenda 'Explosivos‘</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Durante el transporte de explosivos se evitará, siempre que sea posible transitar por ciudades o centros poblados, por caminos subterráneos y de alto nivel y por donde haya congestión de peatones o vehículos.</a:t>
            </a:r>
            <a:endParaRPr/>
          </a:p>
          <a:p>
            <a:pPr indent="0" lvl="0" marL="0" rtl="0" algn="l">
              <a:lnSpc>
                <a:spcPct val="90000"/>
              </a:lnSpc>
              <a:spcBef>
                <a:spcPts val="1400"/>
              </a:spcBef>
              <a:spcAft>
                <a:spcPts val="0"/>
              </a:spcAft>
              <a:buSzPts val="1800"/>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34" name="Google Shape;234;p22"/>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TRANSPORTE AUTOMOTOR</a:t>
            </a:r>
            <a:endParaRPr/>
          </a:p>
          <a:p>
            <a:pPr indent="0" lvl="0" marL="0" rtl="0" algn="l">
              <a:lnSpc>
                <a:spcPct val="90000"/>
              </a:lnSpc>
              <a:spcBef>
                <a:spcPts val="1400"/>
              </a:spcBef>
              <a:spcAft>
                <a:spcPts val="0"/>
              </a:spcAft>
              <a:buSzPts val="2000"/>
              <a:buNone/>
            </a:pPr>
            <a:r>
              <a:t/>
            </a:r>
            <a:endParaRPr b="1" u="sng">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Los automotores destinados al transporte de explosivos estarán provistos de dos extinguidores de fuego, tipo anhídrido carbónico, de una capacidad mínima de 2Kg</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Durante el transporte de explosivos, las operaciones de reabastecimiento de combustible se reducirán al mínimo posible</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Los tanques de combustible de los vehículos deberán estar dotados de respiradores tipo 'no derrame'.</a:t>
            </a:r>
            <a:endParaRPr sz="1800">
              <a:latin typeface="Arial"/>
              <a:ea typeface="Arial"/>
              <a:cs typeface="Arial"/>
              <a:sym typeface="Arial"/>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0" lvl="0" marL="91440" rtl="0" algn="l">
              <a:lnSpc>
                <a:spcPct val="90000"/>
              </a:lnSpc>
              <a:spcBef>
                <a:spcPts val="1400"/>
              </a:spcBef>
              <a:spcAft>
                <a:spcPts val="0"/>
              </a:spcAft>
              <a:buSzPts val="1800"/>
              <a:buFont typeface="Arial"/>
              <a:buNone/>
            </a:pPr>
            <a:r>
              <a:t/>
            </a:r>
            <a:endParaRPr b="1" sz="1800" u="sng">
              <a:latin typeface="Arial"/>
              <a:ea typeface="Arial"/>
              <a:cs typeface="Arial"/>
              <a:sym typeface="Arial"/>
            </a:endParaRPr>
          </a:p>
          <a:p>
            <a:pPr indent="0" lvl="0" marL="0" rtl="0" algn="l">
              <a:lnSpc>
                <a:spcPct val="90000"/>
              </a:lnSpc>
              <a:spcBef>
                <a:spcPts val="1400"/>
              </a:spcBef>
              <a:spcAft>
                <a:spcPts val="0"/>
              </a:spcAft>
              <a:buSzPts val="1800"/>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40" name="Google Shape;240;p23"/>
          <p:cNvSpPr txBox="1"/>
          <p:nvPr>
            <p:ph idx="1" type="body"/>
          </p:nvPr>
        </p:nvSpPr>
        <p:spPr>
          <a:xfrm>
            <a:off x="888641" y="1081825"/>
            <a:ext cx="10947043" cy="6040192"/>
          </a:xfrm>
          <a:prstGeom prst="rect">
            <a:avLst/>
          </a:prstGeom>
          <a:noFill/>
          <a:ln>
            <a:noFill/>
          </a:ln>
        </p:spPr>
        <p:txBody>
          <a:bodyPr anchorCtr="0" anchor="t" bIns="45700" lIns="0" spcFirstLastPara="1" rIns="0" wrap="square" tIns="45700">
            <a:normAutofit/>
          </a:bodyPr>
          <a:lstStyle/>
          <a:p>
            <a:pPr indent="0" lvl="0" marL="91440" rtl="0" algn="l">
              <a:lnSpc>
                <a:spcPct val="80000"/>
              </a:lnSpc>
              <a:spcBef>
                <a:spcPts val="0"/>
              </a:spcBef>
              <a:spcAft>
                <a:spcPts val="0"/>
              </a:spcAft>
              <a:buSzPts val="1700"/>
              <a:buNone/>
            </a:pPr>
            <a:r>
              <a:t/>
            </a:r>
            <a:endParaRPr sz="1700" u="sng"/>
          </a:p>
          <a:p>
            <a:pPr indent="0" lvl="0" marL="0" rtl="0" algn="l">
              <a:lnSpc>
                <a:spcPct val="80000"/>
              </a:lnSpc>
              <a:spcBef>
                <a:spcPts val="1400"/>
              </a:spcBef>
              <a:spcAft>
                <a:spcPts val="0"/>
              </a:spcAft>
              <a:buSzPts val="1870"/>
              <a:buNone/>
            </a:pPr>
            <a:r>
              <a:rPr b="1" lang="es-AR" sz="1870" u="sng">
                <a:latin typeface="Arial"/>
                <a:ea typeface="Arial"/>
                <a:cs typeface="Arial"/>
                <a:sym typeface="Arial"/>
              </a:rPr>
              <a:t>TRANSPORTE FERROVIARIO</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En el transporte ferroviario se entenderá por vehículo a cada uno de los vagones que llevan explosivos.</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Los vagones que llevan explosivos deben estar cerrados y precintados.</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El tren que transporta explosivos deberá llevar por lo menos dos extinguidores portátiles tipo anhídrido carbónico, de no menos de 3,5 kilogramos de carga cada uno, colocados en lugares de fácil acceso.</a:t>
            </a:r>
            <a:endParaRPr/>
          </a:p>
          <a:p>
            <a:pPr indent="0" lvl="0" marL="0" rtl="0" algn="l">
              <a:lnSpc>
                <a:spcPct val="80000"/>
              </a:lnSpc>
              <a:spcBef>
                <a:spcPts val="1400"/>
              </a:spcBef>
              <a:spcAft>
                <a:spcPts val="0"/>
              </a:spcAft>
              <a:buSzPts val="1870"/>
              <a:buNone/>
            </a:pPr>
            <a:r>
              <a:rPr b="1" lang="es-AR" sz="1870" u="sng">
                <a:latin typeface="Arial"/>
                <a:ea typeface="Arial"/>
                <a:cs typeface="Arial"/>
                <a:sym typeface="Arial"/>
              </a:rPr>
              <a:t>TRANSPORTE</a:t>
            </a:r>
            <a:r>
              <a:rPr b="1" lang="es-AR" sz="1615" u="sng">
                <a:latin typeface="Arial"/>
                <a:ea typeface="Arial"/>
                <a:cs typeface="Arial"/>
                <a:sym typeface="Arial"/>
              </a:rPr>
              <a:t> </a:t>
            </a:r>
            <a:r>
              <a:rPr b="1" lang="es-AR" sz="1870" u="sng">
                <a:latin typeface="Arial"/>
                <a:ea typeface="Arial"/>
                <a:cs typeface="Arial"/>
                <a:sym typeface="Arial"/>
              </a:rPr>
              <a:t>POR AGUA</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Se evitará depositar explosivos en lugares atravesados por tuberías de vapor, o expuestos al calor producido por fuentes cercanas. </a:t>
            </a:r>
            <a:endParaRPr sz="1700">
              <a:latin typeface="Arial"/>
              <a:ea typeface="Arial"/>
              <a:cs typeface="Arial"/>
              <a:sym typeface="Arial"/>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A los fines de esta Reglamentación se considerará vehículo a las embarcaciones menores (chatas o lanchas de carga) y a las bodegas o divisiones de las embarcaciones mayores.</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La iluminación de los lugares donde se transportan explosivos será con dispositivos eléctricos instalados a prueba de chispas y accidentes mecánicos.</a:t>
            </a:r>
            <a:endParaRPr/>
          </a:p>
          <a:p>
            <a:pPr indent="-107950" lvl="0" marL="91440" rtl="0" algn="l">
              <a:lnSpc>
                <a:spcPct val="80000"/>
              </a:lnSpc>
              <a:spcBef>
                <a:spcPts val="1400"/>
              </a:spcBef>
              <a:spcAft>
                <a:spcPts val="0"/>
              </a:spcAft>
              <a:buSzPts val="1700"/>
              <a:buFont typeface="Arial"/>
              <a:buChar char="•"/>
            </a:pPr>
            <a:r>
              <a:rPr lang="es-AR" sz="1700">
                <a:latin typeface="Arial"/>
                <a:ea typeface="Arial"/>
                <a:cs typeface="Arial"/>
                <a:sym typeface="Arial"/>
              </a:rPr>
              <a:t>Las balsas que transporten vehículos con explosivos no deberán transportar simultáneamente otros vehículos ni pasajeros</a:t>
            </a:r>
            <a:endParaRPr sz="1700">
              <a:latin typeface="Arial"/>
              <a:ea typeface="Arial"/>
              <a:cs typeface="Arial"/>
              <a:sym typeface="Arial"/>
            </a:endParaRPr>
          </a:p>
          <a:p>
            <a:pPr indent="-97155" lvl="0" marL="91440" rtl="0" algn="l">
              <a:lnSpc>
                <a:spcPct val="80000"/>
              </a:lnSpc>
              <a:spcBef>
                <a:spcPts val="1400"/>
              </a:spcBef>
              <a:spcAft>
                <a:spcPts val="0"/>
              </a:spcAft>
              <a:buSzPts val="1530"/>
              <a:buChar char=" "/>
            </a:pPr>
            <a:br>
              <a:rPr lang="es-AR" sz="1530"/>
            </a:br>
            <a:endParaRPr sz="1530"/>
          </a:p>
          <a:p>
            <a:pPr indent="-97155" lvl="0" marL="91440" rtl="0" algn="l">
              <a:lnSpc>
                <a:spcPct val="80000"/>
              </a:lnSpc>
              <a:spcBef>
                <a:spcPts val="1400"/>
              </a:spcBef>
              <a:spcAft>
                <a:spcPts val="0"/>
              </a:spcAft>
              <a:buSzPts val="1530"/>
              <a:buChar char=" "/>
            </a:pPr>
            <a:br>
              <a:rPr lang="es-AR" sz="1530"/>
            </a:br>
            <a:endParaRPr sz="1530">
              <a:latin typeface="Arial"/>
              <a:ea typeface="Arial"/>
              <a:cs typeface="Arial"/>
              <a:sym typeface="Arial"/>
            </a:endParaRPr>
          </a:p>
          <a:p>
            <a:pPr indent="0" lvl="0" marL="91440" rtl="0" algn="l">
              <a:lnSpc>
                <a:spcPct val="80000"/>
              </a:lnSpc>
              <a:spcBef>
                <a:spcPts val="1400"/>
              </a:spcBef>
              <a:spcAft>
                <a:spcPts val="0"/>
              </a:spcAft>
              <a:buSzPts val="1530"/>
              <a:buFont typeface="Arial"/>
              <a:buNone/>
            </a:pPr>
            <a:r>
              <a:t/>
            </a:r>
            <a:endParaRPr b="1" sz="1530" u="sng">
              <a:latin typeface="Arial"/>
              <a:ea typeface="Arial"/>
              <a:cs typeface="Arial"/>
              <a:sym typeface="Arial"/>
            </a:endParaRPr>
          </a:p>
          <a:p>
            <a:pPr indent="0" lvl="0" marL="0" rtl="0" algn="l">
              <a:lnSpc>
                <a:spcPct val="80000"/>
              </a:lnSpc>
              <a:spcBef>
                <a:spcPts val="1400"/>
              </a:spcBef>
              <a:spcAft>
                <a:spcPts val="0"/>
              </a:spcAft>
              <a:buSzPts val="1530"/>
              <a:buNone/>
            </a:pPr>
            <a:r>
              <a:t/>
            </a:r>
            <a:endParaRPr sz="1530" u="sng">
              <a:latin typeface="Arial"/>
              <a:ea typeface="Arial"/>
              <a:cs typeface="Arial"/>
              <a:sym typeface="Arial"/>
            </a:endParaRPr>
          </a:p>
          <a:p>
            <a:pPr indent="0" lvl="0" marL="91440" rtl="0" algn="l">
              <a:lnSpc>
                <a:spcPct val="80000"/>
              </a:lnSpc>
              <a:spcBef>
                <a:spcPts val="1400"/>
              </a:spcBef>
              <a:spcAft>
                <a:spcPts val="0"/>
              </a:spcAft>
              <a:buSzPts val="1530"/>
              <a:buFont typeface="Noto Sans Symbols"/>
              <a:buNone/>
            </a:pPr>
            <a:r>
              <a:t/>
            </a:r>
            <a:endParaRPr sz="1530" u="sng">
              <a:latin typeface="Arial"/>
              <a:ea typeface="Arial"/>
              <a:cs typeface="Arial"/>
              <a:sym typeface="Arial"/>
            </a:endParaRPr>
          </a:p>
          <a:p>
            <a:pPr indent="0" lvl="0" marL="0" rtl="0" algn="l">
              <a:lnSpc>
                <a:spcPct val="80000"/>
              </a:lnSpc>
              <a:spcBef>
                <a:spcPts val="1400"/>
              </a:spcBef>
              <a:spcAft>
                <a:spcPts val="0"/>
              </a:spcAft>
              <a:buSzPts val="1700"/>
              <a:buNone/>
            </a:pPr>
            <a:r>
              <a:t/>
            </a:r>
            <a:endParaRPr sz="1700"/>
          </a:p>
          <a:p>
            <a:pPr indent="0" lvl="0" marL="0" rtl="0" algn="l">
              <a:lnSpc>
                <a:spcPct val="80000"/>
              </a:lnSpc>
              <a:spcBef>
                <a:spcPts val="1400"/>
              </a:spcBef>
              <a:spcAft>
                <a:spcPts val="0"/>
              </a:spcAft>
              <a:buSzPts val="1360"/>
              <a:buNone/>
            </a:pPr>
            <a:r>
              <a:t/>
            </a:r>
            <a:endParaRPr sz="1360">
              <a:latin typeface="Arial"/>
              <a:ea typeface="Arial"/>
              <a:cs typeface="Arial"/>
              <a:sym typeface="Arial"/>
            </a:endParaRPr>
          </a:p>
          <a:p>
            <a:pPr indent="0" lvl="0" marL="91440" rtl="0" algn="l">
              <a:lnSpc>
                <a:spcPct val="80000"/>
              </a:lnSpc>
              <a:spcBef>
                <a:spcPts val="1400"/>
              </a:spcBef>
              <a:spcAft>
                <a:spcPts val="0"/>
              </a:spcAft>
              <a:buSzPts val="1700"/>
              <a:buNone/>
            </a:pPr>
            <a:r>
              <a:t/>
            </a:r>
            <a:endParaRPr sz="1700"/>
          </a:p>
          <a:p>
            <a:pPr indent="0" lvl="0" marL="0" rtl="0" algn="l">
              <a:lnSpc>
                <a:spcPct val="80000"/>
              </a:lnSpc>
              <a:spcBef>
                <a:spcPts val="1400"/>
              </a:spcBef>
              <a:spcAft>
                <a:spcPts val="0"/>
              </a:spcAft>
              <a:buSzPts val="1700"/>
              <a:buNone/>
            </a:pPr>
            <a:r>
              <a:t/>
            </a:r>
            <a:endParaRPr sz="1700">
              <a:latin typeface="Arial"/>
              <a:ea typeface="Arial"/>
              <a:cs typeface="Arial"/>
              <a:sym typeface="Arial"/>
            </a:endParaRPr>
          </a:p>
          <a:p>
            <a:pPr indent="0" lvl="0" marL="0" rtl="0" algn="l">
              <a:lnSpc>
                <a:spcPct val="80000"/>
              </a:lnSpc>
              <a:spcBef>
                <a:spcPts val="1400"/>
              </a:spcBef>
              <a:spcAft>
                <a:spcPts val="0"/>
              </a:spcAft>
              <a:buSzPts val="1700"/>
              <a:buNone/>
            </a:pPr>
            <a:r>
              <a:t/>
            </a:r>
            <a:endParaRPr sz="17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46" name="Google Shape;246;p24"/>
          <p:cNvSpPr txBox="1"/>
          <p:nvPr>
            <p:ph idx="1" type="body"/>
          </p:nvPr>
        </p:nvSpPr>
        <p:spPr>
          <a:xfrm>
            <a:off x="566670" y="1455313"/>
            <a:ext cx="11140226" cy="5177307"/>
          </a:xfrm>
          <a:prstGeom prst="rect">
            <a:avLst/>
          </a:prstGeom>
          <a:noFill/>
          <a:ln>
            <a:noFill/>
          </a:ln>
        </p:spPr>
        <p:txBody>
          <a:bodyPr anchorCtr="0" anchor="t" bIns="45700" lIns="0" spcFirstLastPara="1" rIns="0" wrap="square" tIns="45700">
            <a:normAutofit/>
          </a:bodyPr>
          <a:lstStyle/>
          <a:p>
            <a:pPr indent="0" lvl="0" marL="91440" rtl="0" algn="l">
              <a:lnSpc>
                <a:spcPct val="80000"/>
              </a:lnSpc>
              <a:spcBef>
                <a:spcPts val="0"/>
              </a:spcBef>
              <a:spcAft>
                <a:spcPts val="0"/>
              </a:spcAft>
              <a:buSzPts val="1850"/>
              <a:buNone/>
            </a:pPr>
            <a:r>
              <a:t/>
            </a:r>
            <a:endParaRPr sz="1850" u="sng"/>
          </a:p>
          <a:p>
            <a:pPr indent="0" lvl="0" marL="0" rtl="0" algn="l">
              <a:lnSpc>
                <a:spcPct val="80000"/>
              </a:lnSpc>
              <a:spcBef>
                <a:spcPts val="1400"/>
              </a:spcBef>
              <a:spcAft>
                <a:spcPts val="0"/>
              </a:spcAft>
              <a:buSzPts val="1850"/>
              <a:buNone/>
            </a:pPr>
            <a:r>
              <a:rPr b="1" lang="es-AR" sz="1850" u="sng">
                <a:latin typeface="Arial"/>
                <a:ea typeface="Arial"/>
                <a:cs typeface="Arial"/>
                <a:sym typeface="Arial"/>
              </a:rPr>
              <a:t>ALMACENAMIENTO Y EMBALAJE:</a:t>
            </a:r>
            <a:endParaRPr/>
          </a:p>
          <a:p>
            <a:pPr indent="0" lvl="0" marL="0" rtl="0" algn="l">
              <a:lnSpc>
                <a:spcPct val="80000"/>
              </a:lnSpc>
              <a:spcBef>
                <a:spcPts val="1400"/>
              </a:spcBef>
              <a:spcAft>
                <a:spcPts val="0"/>
              </a:spcAft>
              <a:buSzPts val="1850"/>
              <a:buNone/>
            </a:pPr>
            <a:r>
              <a:t/>
            </a:r>
            <a:endParaRPr b="1" sz="1850" u="sng">
              <a:latin typeface="Arial"/>
              <a:ea typeface="Arial"/>
              <a:cs typeface="Arial"/>
              <a:sym typeface="Arial"/>
            </a:endParaRPr>
          </a:p>
          <a:p>
            <a:pPr indent="-182879" lvl="1" marL="384048" rtl="0" algn="l">
              <a:lnSpc>
                <a:spcPct val="80000"/>
              </a:lnSpc>
              <a:spcBef>
                <a:spcPts val="400"/>
              </a:spcBef>
              <a:spcAft>
                <a:spcPts val="0"/>
              </a:spcAft>
              <a:buSzPts val="1665"/>
              <a:buFont typeface="Noto Sans Symbols"/>
              <a:buChar char="❖"/>
            </a:pPr>
            <a:r>
              <a:rPr lang="es-AR" sz="1665" u="sng">
                <a:latin typeface="Arial"/>
                <a:ea typeface="Arial"/>
                <a:cs typeface="Arial"/>
                <a:sym typeface="Arial"/>
              </a:rPr>
              <a:t>CONSIDERACION GENERALES</a:t>
            </a:r>
            <a:endParaRPr/>
          </a:p>
          <a:p>
            <a:pPr indent="0" lvl="1" marL="201168" rtl="0" algn="l">
              <a:lnSpc>
                <a:spcPct val="80000"/>
              </a:lnSpc>
              <a:spcBef>
                <a:spcPts val="600"/>
              </a:spcBef>
              <a:spcAft>
                <a:spcPts val="0"/>
              </a:spcAft>
              <a:buSzPts val="1665"/>
              <a:buNone/>
            </a:pPr>
            <a:r>
              <a:t/>
            </a:r>
            <a:endParaRPr sz="1665" u="sng">
              <a:latin typeface="Arial"/>
              <a:ea typeface="Arial"/>
              <a:cs typeface="Arial"/>
              <a:sym typeface="Arial"/>
            </a:endParaRPr>
          </a:p>
          <a:p>
            <a:pPr indent="-117475" lvl="0" marL="91440" rtl="0" algn="l">
              <a:lnSpc>
                <a:spcPct val="80000"/>
              </a:lnSpc>
              <a:spcBef>
                <a:spcPts val="1600"/>
              </a:spcBef>
              <a:spcAft>
                <a:spcPts val="0"/>
              </a:spcAft>
              <a:buSzPts val="1850"/>
              <a:buChar char=" "/>
            </a:pPr>
            <a:r>
              <a:rPr lang="es-AR" sz="1850">
                <a:latin typeface="Arial"/>
                <a:ea typeface="Arial"/>
                <a:cs typeface="Arial"/>
                <a:sym typeface="Arial"/>
              </a:rPr>
              <a:t>Los envases destinados a explosivos cumplirán las siguientes condiciones:</a:t>
            </a:r>
            <a:endParaRPr sz="1850">
              <a:latin typeface="Arial"/>
              <a:ea typeface="Arial"/>
              <a:cs typeface="Arial"/>
              <a:sym typeface="Arial"/>
            </a:endParaRPr>
          </a:p>
          <a:p>
            <a:pPr indent="-117475" lvl="0" marL="91440" rtl="0" algn="l">
              <a:lnSpc>
                <a:spcPct val="80000"/>
              </a:lnSpc>
              <a:spcBef>
                <a:spcPts val="1400"/>
              </a:spcBef>
              <a:spcAft>
                <a:spcPts val="0"/>
              </a:spcAft>
              <a:buSzPts val="1850"/>
              <a:buChar char=" "/>
            </a:pPr>
            <a:r>
              <a:rPr lang="es-AR" sz="1850">
                <a:latin typeface="Arial"/>
                <a:ea typeface="Arial"/>
                <a:cs typeface="Arial"/>
                <a:sym typeface="Arial"/>
              </a:rPr>
              <a:t>a) Serán de tal naturaleza o construcción que impidan la pérdida de explosivos.</a:t>
            </a:r>
            <a:endParaRPr sz="1850">
              <a:latin typeface="Arial"/>
              <a:ea typeface="Arial"/>
              <a:cs typeface="Arial"/>
              <a:sym typeface="Arial"/>
            </a:endParaRPr>
          </a:p>
          <a:p>
            <a:pPr indent="-117475" lvl="0" marL="91440" rtl="0" algn="l">
              <a:lnSpc>
                <a:spcPct val="80000"/>
              </a:lnSpc>
              <a:spcBef>
                <a:spcPts val="1400"/>
              </a:spcBef>
              <a:spcAft>
                <a:spcPts val="0"/>
              </a:spcAft>
              <a:buSzPts val="1850"/>
              <a:buChar char=" "/>
            </a:pPr>
            <a:r>
              <a:rPr lang="es-AR" sz="1850">
                <a:latin typeface="Arial"/>
                <a:ea typeface="Arial"/>
                <a:cs typeface="Arial"/>
                <a:sym typeface="Arial"/>
              </a:rPr>
              <a:t>b) No estarán impregnados con sustancias que puedan inflamarse fácilmente, como aceites, petróleo, solventes, etcétera.</a:t>
            </a:r>
            <a:endParaRPr sz="1850">
              <a:latin typeface="Arial"/>
              <a:ea typeface="Arial"/>
              <a:cs typeface="Arial"/>
              <a:sym typeface="Arial"/>
            </a:endParaRPr>
          </a:p>
          <a:p>
            <a:pPr indent="-117475" lvl="0" marL="91440" rtl="0" algn="l">
              <a:lnSpc>
                <a:spcPct val="80000"/>
              </a:lnSpc>
              <a:spcBef>
                <a:spcPts val="1400"/>
              </a:spcBef>
              <a:spcAft>
                <a:spcPts val="0"/>
              </a:spcAft>
              <a:buSzPts val="1850"/>
              <a:buChar char=" "/>
            </a:pPr>
            <a:r>
              <a:rPr lang="es-AR" sz="1850">
                <a:latin typeface="Arial"/>
                <a:ea typeface="Arial"/>
                <a:cs typeface="Arial"/>
                <a:sym typeface="Arial"/>
              </a:rPr>
              <a:t>d) Tendrán fajas impresas o impresiones bien visibles desde cualquier ángulo, en letras preferentemente rojas, mayúsculas, tipo imprenta, de por lo menos uno y medio (1,5) centímetros de alto, con la leyenda 'Explosivo' y con letras de iguales características y de no menos de 1cm de alto: 'Manéjese con cuidado'.</a:t>
            </a:r>
            <a:endParaRPr sz="1850">
              <a:latin typeface="Arial"/>
              <a:ea typeface="Arial"/>
              <a:cs typeface="Arial"/>
              <a:sym typeface="Arial"/>
            </a:endParaRPr>
          </a:p>
          <a:p>
            <a:pPr indent="-117475" lvl="0" marL="91440" rtl="0" algn="l">
              <a:lnSpc>
                <a:spcPct val="80000"/>
              </a:lnSpc>
              <a:spcBef>
                <a:spcPts val="1400"/>
              </a:spcBef>
              <a:spcAft>
                <a:spcPts val="0"/>
              </a:spcAft>
              <a:buSzPts val="1850"/>
              <a:buChar char=" "/>
            </a:pPr>
            <a:br>
              <a:rPr lang="es-AR" sz="1850"/>
            </a:br>
            <a:endParaRPr sz="1665" u="sng">
              <a:latin typeface="Arial"/>
              <a:ea typeface="Arial"/>
              <a:cs typeface="Arial"/>
              <a:sym typeface="Arial"/>
            </a:endParaRPr>
          </a:p>
          <a:p>
            <a:pPr indent="0" lvl="0" marL="91440" rtl="0" algn="l">
              <a:lnSpc>
                <a:spcPct val="80000"/>
              </a:lnSpc>
              <a:spcBef>
                <a:spcPts val="1400"/>
              </a:spcBef>
              <a:spcAft>
                <a:spcPts val="0"/>
              </a:spcAft>
              <a:buSzPts val="1665"/>
              <a:buFont typeface="Noto Sans Symbols"/>
              <a:buNone/>
            </a:pPr>
            <a:r>
              <a:t/>
            </a:r>
            <a:endParaRPr sz="1665" u="sng">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480"/>
              <a:buNone/>
            </a:pPr>
            <a:r>
              <a:t/>
            </a:r>
            <a:endParaRPr sz="1480">
              <a:latin typeface="Arial"/>
              <a:ea typeface="Arial"/>
              <a:cs typeface="Arial"/>
              <a:sym typeface="Arial"/>
            </a:endParaRPr>
          </a:p>
          <a:p>
            <a:pPr indent="0" lvl="0" marL="9144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52" name="Google Shape;252;p25"/>
          <p:cNvSpPr txBox="1"/>
          <p:nvPr>
            <p:ph idx="1" type="body"/>
          </p:nvPr>
        </p:nvSpPr>
        <p:spPr>
          <a:xfrm>
            <a:off x="566670" y="1455313"/>
            <a:ext cx="11140226" cy="5177307"/>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ALMACENAMIENTO Y EMBALAJE:</a:t>
            </a:r>
            <a:endParaRPr/>
          </a:p>
          <a:p>
            <a:pPr indent="0" lvl="0" marL="0" rtl="0" algn="l">
              <a:lnSpc>
                <a:spcPct val="90000"/>
              </a:lnSpc>
              <a:spcBef>
                <a:spcPts val="1400"/>
              </a:spcBef>
              <a:spcAft>
                <a:spcPts val="0"/>
              </a:spcAft>
              <a:buSzPts val="2000"/>
              <a:buNone/>
            </a:pPr>
            <a:r>
              <a:t/>
            </a:r>
            <a:endParaRPr b="1" u="sng">
              <a:latin typeface="Arial"/>
              <a:ea typeface="Arial"/>
              <a:cs typeface="Arial"/>
              <a:sym typeface="Arial"/>
            </a:endParaRPr>
          </a:p>
          <a:p>
            <a:pPr indent="-182880" lvl="1" marL="384048" rtl="0" algn="l">
              <a:lnSpc>
                <a:spcPct val="90000"/>
              </a:lnSpc>
              <a:spcBef>
                <a:spcPts val="400"/>
              </a:spcBef>
              <a:spcAft>
                <a:spcPts val="0"/>
              </a:spcAft>
              <a:buSzPts val="1800"/>
              <a:buFont typeface="Noto Sans Symbols"/>
              <a:buChar char="❖"/>
            </a:pPr>
            <a:r>
              <a:rPr lang="es-AR" sz="1800" u="sng">
                <a:latin typeface="Arial"/>
                <a:ea typeface="Arial"/>
                <a:cs typeface="Arial"/>
                <a:sym typeface="Arial"/>
              </a:rPr>
              <a:t>CONSIDERACION GENERALES</a:t>
            </a:r>
            <a:endParaRPr/>
          </a:p>
          <a:p>
            <a:pPr indent="0" lvl="1" marL="201168" rtl="0" algn="l">
              <a:lnSpc>
                <a:spcPct val="90000"/>
              </a:lnSpc>
              <a:spcBef>
                <a:spcPts val="600"/>
              </a:spcBef>
              <a:spcAft>
                <a:spcPts val="0"/>
              </a:spcAft>
              <a:buSzPts val="1800"/>
              <a:buNone/>
            </a:pPr>
            <a:r>
              <a:t/>
            </a:r>
            <a:endParaRPr u="sng">
              <a:latin typeface="Arial"/>
              <a:ea typeface="Arial"/>
              <a:cs typeface="Arial"/>
              <a:sym typeface="Arial"/>
            </a:endParaRPr>
          </a:p>
          <a:p>
            <a:pPr indent="-127000" lvl="0" marL="91440" rtl="0" algn="l">
              <a:lnSpc>
                <a:spcPct val="90000"/>
              </a:lnSpc>
              <a:spcBef>
                <a:spcPts val="1600"/>
              </a:spcBef>
              <a:spcAft>
                <a:spcPts val="0"/>
              </a:spcAft>
              <a:buSzPts val="2000"/>
              <a:buChar char=" "/>
            </a:pPr>
            <a:r>
              <a:rPr lang="es-AR">
                <a:latin typeface="Arial"/>
                <a:ea typeface="Arial"/>
                <a:cs typeface="Arial"/>
                <a:sym typeface="Arial"/>
              </a:rPr>
              <a:t>El almacenamiento de pólvoras, explosivos y afines debe efectuarse en locales previamente autorizados por el Ministerio de Defensa. </a:t>
            </a:r>
            <a:endParaRPr>
              <a:latin typeface="Arial"/>
              <a:ea typeface="Arial"/>
              <a:cs typeface="Arial"/>
              <a:sym typeface="Arial"/>
            </a:endParaRPr>
          </a:p>
          <a:p>
            <a:pPr indent="-127000" lvl="0" marL="91440" rtl="0" algn="l">
              <a:lnSpc>
                <a:spcPct val="90000"/>
              </a:lnSpc>
              <a:spcBef>
                <a:spcPts val="1400"/>
              </a:spcBef>
              <a:spcAft>
                <a:spcPts val="0"/>
              </a:spcAft>
              <a:buSzPts val="2000"/>
              <a:buChar char=" "/>
            </a:pPr>
            <a:r>
              <a:rPr lang="es-AR">
                <a:latin typeface="Arial"/>
                <a:ea typeface="Arial"/>
                <a:cs typeface="Arial"/>
                <a:sym typeface="Arial"/>
              </a:rPr>
              <a:t>La reglamentación determinará las condiciones de emplazamiento de los mismos y sus características, la cantidad máxima a depositar en cada uno de ellos, y toda otra exigencia de seguridad y vigilancia.</a:t>
            </a:r>
            <a:br>
              <a:rPr lang="es-AR"/>
            </a:br>
            <a:endParaRPr/>
          </a:p>
          <a:p>
            <a:pPr indent="0" lvl="0" marL="91440" rtl="0" algn="l">
              <a:lnSpc>
                <a:spcPct val="90000"/>
              </a:lnSpc>
              <a:spcBef>
                <a:spcPts val="1400"/>
              </a:spcBef>
              <a:spcAft>
                <a:spcPts val="0"/>
              </a:spcAft>
              <a:buSzPts val="1800"/>
              <a:buNone/>
            </a:pPr>
            <a:r>
              <a:t/>
            </a:r>
            <a:endParaRPr sz="1800" u="sng">
              <a:latin typeface="Arial"/>
              <a:ea typeface="Arial"/>
              <a:cs typeface="Arial"/>
              <a:sym typeface="Arial"/>
            </a:endParaRPr>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58" name="Google Shape;258;p26"/>
          <p:cNvSpPr txBox="1"/>
          <p:nvPr>
            <p:ph idx="1" type="body"/>
          </p:nvPr>
        </p:nvSpPr>
        <p:spPr>
          <a:xfrm>
            <a:off x="479095" y="862885"/>
            <a:ext cx="10970223" cy="5422005"/>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ALMACENAMIENTO Y EMBALAJE:</a:t>
            </a:r>
            <a:endParaRPr b="1" u="sng">
              <a:latin typeface="Arial"/>
              <a:ea typeface="Arial"/>
              <a:cs typeface="Arial"/>
              <a:sym typeface="Arial"/>
            </a:endParaRPr>
          </a:p>
          <a:p>
            <a:pPr indent="0" lvl="0" marL="0" rtl="0" algn="l">
              <a:lnSpc>
                <a:spcPct val="90000"/>
              </a:lnSpc>
              <a:spcBef>
                <a:spcPts val="1400"/>
              </a:spcBef>
              <a:spcAft>
                <a:spcPts val="0"/>
              </a:spcAft>
              <a:buSzPts val="1800"/>
              <a:buNone/>
            </a:pPr>
            <a:r>
              <a:rPr b="1" lang="es-AR" sz="1800" u="sng">
                <a:latin typeface="Arial"/>
                <a:ea typeface="Arial"/>
                <a:cs typeface="Arial"/>
                <a:sym typeface="Arial"/>
              </a:rPr>
              <a:t>Polvorines:</a:t>
            </a:r>
            <a:endParaRPr/>
          </a:p>
          <a:p>
            <a:pPr indent="0" lvl="0" marL="0" rtl="0" algn="l">
              <a:lnSpc>
                <a:spcPct val="90000"/>
              </a:lnSpc>
              <a:spcBef>
                <a:spcPts val="1400"/>
              </a:spcBef>
              <a:spcAft>
                <a:spcPts val="0"/>
              </a:spcAft>
              <a:buSzPts val="1800"/>
              <a:buNone/>
            </a:pPr>
            <a:r>
              <a:rPr lang="es-AR" sz="1800">
                <a:latin typeface="Arial"/>
                <a:ea typeface="Arial"/>
                <a:cs typeface="Arial"/>
                <a:sym typeface="Arial"/>
              </a:rPr>
              <a:t>Un polvorín es un edificio donde se almacena la pólvora y las municiones o explosivos hechos a base de pólvora.</a:t>
            </a:r>
            <a:endParaRPr/>
          </a:p>
          <a:p>
            <a:pPr indent="-182880" lvl="1" marL="384048" rtl="0" algn="l">
              <a:lnSpc>
                <a:spcPct val="90000"/>
              </a:lnSpc>
              <a:spcBef>
                <a:spcPts val="400"/>
              </a:spcBef>
              <a:spcAft>
                <a:spcPts val="0"/>
              </a:spcAft>
              <a:buSzPts val="1800"/>
              <a:buFont typeface="Noto Sans Symbols"/>
              <a:buChar char="❖"/>
            </a:pPr>
            <a:r>
              <a:rPr lang="es-AR">
                <a:latin typeface="Arial"/>
                <a:ea typeface="Arial"/>
                <a:cs typeface="Arial"/>
                <a:sym typeface="Arial"/>
              </a:rPr>
              <a:t>Soportar cambios bruscos de temperatura </a:t>
            </a:r>
            <a:endParaRPr/>
          </a:p>
          <a:p>
            <a:pPr indent="-182880" lvl="1" marL="384048" rtl="0" algn="l">
              <a:lnSpc>
                <a:spcPct val="90000"/>
              </a:lnSpc>
              <a:spcBef>
                <a:spcPts val="600"/>
              </a:spcBef>
              <a:spcAft>
                <a:spcPts val="0"/>
              </a:spcAft>
              <a:buSzPts val="1800"/>
              <a:buFont typeface="Noto Sans Symbols"/>
              <a:buChar char="❖"/>
            </a:pPr>
            <a:r>
              <a:rPr lang="es-AR">
                <a:latin typeface="Arial"/>
                <a:ea typeface="Arial"/>
                <a:cs typeface="Arial"/>
                <a:sym typeface="Arial"/>
              </a:rPr>
              <a:t>Procurar un ambiente seco y ventilado</a:t>
            </a:r>
            <a:endParaRPr/>
          </a:p>
          <a:p>
            <a:pPr indent="-182880" lvl="1" marL="384048" rtl="0" algn="l">
              <a:lnSpc>
                <a:spcPct val="90000"/>
              </a:lnSpc>
              <a:spcBef>
                <a:spcPts val="600"/>
              </a:spcBef>
              <a:spcAft>
                <a:spcPts val="0"/>
              </a:spcAft>
              <a:buSzPts val="1800"/>
              <a:buFont typeface="Noto Sans Symbols"/>
              <a:buChar char="❖"/>
            </a:pPr>
            <a:r>
              <a:rPr lang="es-AR">
                <a:latin typeface="Arial"/>
                <a:ea typeface="Arial"/>
                <a:cs typeface="Arial"/>
                <a:sym typeface="Arial"/>
              </a:rPr>
              <a:t>Disminuir, mediante su ubicación y construcción, las posibilidades de siniestros</a:t>
            </a:r>
            <a:endParaRPr/>
          </a:p>
          <a:p>
            <a:pPr indent="-182880" lvl="1" marL="384048" rtl="0" algn="l">
              <a:lnSpc>
                <a:spcPct val="90000"/>
              </a:lnSpc>
              <a:spcBef>
                <a:spcPts val="600"/>
              </a:spcBef>
              <a:spcAft>
                <a:spcPts val="0"/>
              </a:spcAft>
              <a:buSzPts val="1800"/>
              <a:buFont typeface="Noto Sans Symbols"/>
              <a:buChar char="❖"/>
            </a:pPr>
            <a:r>
              <a:rPr lang="es-AR">
                <a:latin typeface="Arial"/>
                <a:ea typeface="Arial"/>
                <a:cs typeface="Arial"/>
                <a:sym typeface="Arial"/>
              </a:rPr>
              <a:t>Evitar sustracciones</a:t>
            </a:r>
            <a:endParaRPr/>
          </a:p>
          <a:p>
            <a:pPr indent="-182880" lvl="1" marL="384048" rtl="0" algn="l">
              <a:lnSpc>
                <a:spcPct val="90000"/>
              </a:lnSpc>
              <a:spcBef>
                <a:spcPts val="600"/>
              </a:spcBef>
              <a:spcAft>
                <a:spcPts val="0"/>
              </a:spcAft>
              <a:buSzPts val="1800"/>
              <a:buFont typeface="Noto Sans Symbols"/>
              <a:buChar char="❖"/>
            </a:pPr>
            <a:r>
              <a:rPr lang="es-AR">
                <a:latin typeface="Arial"/>
                <a:ea typeface="Arial"/>
                <a:cs typeface="Arial"/>
                <a:sym typeface="Arial"/>
              </a:rPr>
              <a:t>El encargado del polvorín será informado de las clases de explosivos depositados</a:t>
            </a:r>
            <a:endParaRPr/>
          </a:p>
          <a:p>
            <a:pPr indent="-68579" lvl="1" marL="384048" rtl="0" algn="l">
              <a:lnSpc>
                <a:spcPct val="90000"/>
              </a:lnSpc>
              <a:spcBef>
                <a:spcPts val="600"/>
              </a:spcBef>
              <a:spcAft>
                <a:spcPts val="0"/>
              </a:spcAft>
              <a:buSzPts val="1800"/>
              <a:buFont typeface="Noto Sans Symbols"/>
              <a:buNone/>
            </a:pPr>
            <a:r>
              <a:t/>
            </a:r>
            <a:endParaRPr sz="1800" u="sng">
              <a:latin typeface="Arial"/>
              <a:ea typeface="Arial"/>
              <a:cs typeface="Arial"/>
              <a:sym typeface="Arial"/>
            </a:endParaRPr>
          </a:p>
          <a:p>
            <a:pPr indent="0" lvl="0" marL="91440" rtl="0" algn="l">
              <a:lnSpc>
                <a:spcPct val="90000"/>
              </a:lnSpc>
              <a:spcBef>
                <a:spcPts val="16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259" name="Google Shape;259;p26"/>
          <p:cNvPicPr preferRelativeResize="0"/>
          <p:nvPr/>
        </p:nvPicPr>
        <p:blipFill rotWithShape="1">
          <a:blip r:embed="rId3">
            <a:alphaModFix/>
          </a:blip>
          <a:srcRect b="0" l="0" r="0" t="0"/>
          <a:stretch/>
        </p:blipFill>
        <p:spPr>
          <a:xfrm>
            <a:off x="8394353" y="4542894"/>
            <a:ext cx="3630222" cy="21541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LEY NACIONAL DE ARMAS Y EXPLOSIVOS N°20,429 - DECRETO 302/83 </a:t>
            </a:r>
            <a:br>
              <a:rPr lang="es-AR" sz="1800">
                <a:latin typeface="Arial"/>
                <a:ea typeface="Arial"/>
                <a:cs typeface="Arial"/>
                <a:sym typeface="Arial"/>
              </a:rPr>
            </a:br>
            <a:br>
              <a:rPr lang="es-AR" sz="1800">
                <a:latin typeface="Arial"/>
                <a:ea typeface="Arial"/>
                <a:cs typeface="Arial"/>
                <a:sym typeface="Arial"/>
              </a:rPr>
            </a:br>
            <a:endParaRPr/>
          </a:p>
        </p:txBody>
      </p:sp>
      <p:sp>
        <p:nvSpPr>
          <p:cNvPr id="265" name="Google Shape;265;p27"/>
          <p:cNvSpPr txBox="1"/>
          <p:nvPr>
            <p:ph idx="1" type="body"/>
          </p:nvPr>
        </p:nvSpPr>
        <p:spPr>
          <a:xfrm>
            <a:off x="479095" y="862885"/>
            <a:ext cx="10970223" cy="5422005"/>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2000"/>
              <a:buNone/>
            </a:pPr>
            <a:r>
              <a:rPr b="1" lang="es-AR" u="sng">
                <a:latin typeface="Arial"/>
                <a:ea typeface="Arial"/>
                <a:cs typeface="Arial"/>
                <a:sym typeface="Arial"/>
              </a:rPr>
              <a:t>ALMACENAMIENTO Y EMBALAJE:</a:t>
            </a:r>
            <a:endParaRPr/>
          </a:p>
          <a:p>
            <a:pPr indent="0" lvl="0" marL="0" rtl="0" algn="l">
              <a:lnSpc>
                <a:spcPct val="90000"/>
              </a:lnSpc>
              <a:spcBef>
                <a:spcPts val="1400"/>
              </a:spcBef>
              <a:spcAft>
                <a:spcPts val="0"/>
              </a:spcAft>
              <a:buSzPts val="2000"/>
              <a:buNone/>
            </a:pPr>
            <a:r>
              <a:t/>
            </a:r>
            <a:endParaRPr b="1" u="sng">
              <a:latin typeface="Arial"/>
              <a:ea typeface="Arial"/>
              <a:cs typeface="Arial"/>
              <a:sym typeface="Arial"/>
            </a:endParaRPr>
          </a:p>
          <a:p>
            <a:pPr indent="0" lvl="0" marL="0" rtl="0" algn="l">
              <a:lnSpc>
                <a:spcPct val="90000"/>
              </a:lnSpc>
              <a:spcBef>
                <a:spcPts val="1400"/>
              </a:spcBef>
              <a:spcAft>
                <a:spcPts val="0"/>
              </a:spcAft>
              <a:buSzPts val="1800"/>
              <a:buNone/>
            </a:pPr>
            <a:r>
              <a:rPr b="1" lang="es-AR" sz="1800" u="sng">
                <a:latin typeface="Arial"/>
                <a:ea typeface="Arial"/>
                <a:cs typeface="Arial"/>
                <a:sym typeface="Arial"/>
              </a:rPr>
              <a:t>Clasificacion de Polvorines:</a:t>
            </a:r>
            <a:endParaRPr/>
          </a:p>
          <a:p>
            <a:pPr indent="0" lvl="0" marL="0" rtl="0" algn="l">
              <a:lnSpc>
                <a:spcPct val="90000"/>
              </a:lnSpc>
              <a:spcBef>
                <a:spcPts val="1400"/>
              </a:spcBef>
              <a:spcAft>
                <a:spcPts val="0"/>
              </a:spcAft>
              <a:buSzPts val="1800"/>
              <a:buNone/>
            </a:pPr>
            <a:r>
              <a:t/>
            </a:r>
            <a:endParaRPr b="1" sz="1800" u="sng">
              <a:latin typeface="Arial"/>
              <a:ea typeface="Arial"/>
              <a:cs typeface="Arial"/>
              <a:sym typeface="Arial"/>
            </a:endParaRPr>
          </a:p>
          <a:p>
            <a:pPr indent="-182880" lvl="1" marL="384048" rtl="0" algn="l">
              <a:lnSpc>
                <a:spcPct val="90000"/>
              </a:lnSpc>
              <a:spcBef>
                <a:spcPts val="400"/>
              </a:spcBef>
              <a:spcAft>
                <a:spcPts val="0"/>
              </a:spcAft>
              <a:buSzPts val="1800"/>
              <a:buFont typeface="Noto Sans Symbols"/>
              <a:buChar char="❖"/>
            </a:pPr>
            <a:r>
              <a:rPr lang="es-AR"/>
              <a:t>Tipo A: de superficie para almacenar más de cincuenta (50) kilogramos de explosivos. </a:t>
            </a:r>
            <a:endParaRPr/>
          </a:p>
          <a:p>
            <a:pPr indent="-182880" lvl="1" marL="384048" rtl="0" algn="l">
              <a:lnSpc>
                <a:spcPct val="90000"/>
              </a:lnSpc>
              <a:spcBef>
                <a:spcPts val="600"/>
              </a:spcBef>
              <a:spcAft>
                <a:spcPts val="0"/>
              </a:spcAft>
              <a:buSzPts val="1800"/>
              <a:buFont typeface="Noto Sans Symbols"/>
              <a:buChar char="❖"/>
            </a:pPr>
            <a:r>
              <a:rPr lang="es-AR"/>
              <a:t> Tipo B: para almacenar hasta cincuenta (50) kilogramos de explosivos. </a:t>
            </a:r>
            <a:endParaRPr/>
          </a:p>
          <a:p>
            <a:pPr indent="-182880" lvl="1" marL="384048" rtl="0" algn="l">
              <a:lnSpc>
                <a:spcPct val="90000"/>
              </a:lnSpc>
              <a:spcBef>
                <a:spcPts val="600"/>
              </a:spcBef>
              <a:spcAft>
                <a:spcPts val="0"/>
              </a:spcAft>
              <a:buSzPts val="1800"/>
              <a:buFont typeface="Noto Sans Symbols"/>
              <a:buChar char="❖"/>
            </a:pPr>
            <a:r>
              <a:rPr lang="es-AR"/>
              <a:t>Tipo C: polvorines móviles. </a:t>
            </a:r>
            <a:endParaRPr/>
          </a:p>
          <a:p>
            <a:pPr indent="-182880" lvl="1" marL="384048" rtl="0" algn="l">
              <a:lnSpc>
                <a:spcPct val="90000"/>
              </a:lnSpc>
              <a:spcBef>
                <a:spcPts val="600"/>
              </a:spcBef>
              <a:spcAft>
                <a:spcPts val="0"/>
              </a:spcAft>
              <a:buSzPts val="1800"/>
              <a:buFont typeface="Noto Sans Symbols"/>
              <a:buChar char="❖"/>
            </a:pPr>
            <a:r>
              <a:rPr lang="es-AR"/>
              <a:t>Tipo E: polvorines especiales (semienterrados, enterrados, etc.)</a:t>
            </a:r>
            <a:endParaRPr sz="1800" u="sng">
              <a:latin typeface="Arial"/>
              <a:ea typeface="Arial"/>
              <a:cs typeface="Arial"/>
              <a:sym typeface="Arial"/>
            </a:endParaRPr>
          </a:p>
          <a:p>
            <a:pPr indent="0" lvl="0" marL="91440" rtl="0" algn="l">
              <a:lnSpc>
                <a:spcPct val="90000"/>
              </a:lnSpc>
              <a:spcBef>
                <a:spcPts val="16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0000"/>
              </a:buClr>
              <a:buSzPts val="2800"/>
              <a:buFont typeface="Arial"/>
              <a:buNone/>
            </a:pPr>
            <a:r>
              <a:rPr b="1" lang="es-AR" sz="2800" u="sng">
                <a:solidFill>
                  <a:srgbClr val="FF0000"/>
                </a:solidFill>
                <a:latin typeface="Arial"/>
                <a:ea typeface="Arial"/>
                <a:cs typeface="Arial"/>
                <a:sym typeface="Arial"/>
              </a:rPr>
              <a:t>APLICACIONES EN LA INGENIERIA CIVIL</a:t>
            </a:r>
            <a:br>
              <a:rPr b="1" lang="es-AR" sz="2000" u="sng">
                <a:solidFill>
                  <a:srgbClr val="000000"/>
                </a:solidFill>
                <a:latin typeface="Arial"/>
                <a:ea typeface="Arial"/>
                <a:cs typeface="Arial"/>
                <a:sym typeface="Arial"/>
              </a:rPr>
            </a:br>
            <a:br>
              <a:rPr b="1" lang="es-AR" sz="2000" u="sng">
                <a:solidFill>
                  <a:srgbClr val="000000"/>
                </a:solidFill>
                <a:latin typeface="Arial"/>
                <a:ea typeface="Arial"/>
                <a:cs typeface="Arial"/>
                <a:sym typeface="Arial"/>
              </a:rPr>
            </a:br>
            <a:endParaRPr/>
          </a:p>
        </p:txBody>
      </p:sp>
      <p:sp>
        <p:nvSpPr>
          <p:cNvPr id="271" name="Google Shape;271;p28"/>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91440" rtl="0" algn="l">
              <a:lnSpc>
                <a:spcPct val="90000"/>
              </a:lnSpc>
              <a:spcBef>
                <a:spcPts val="1400"/>
              </a:spcBef>
              <a:spcAft>
                <a:spcPts val="0"/>
              </a:spcAft>
              <a:buSzPts val="1800"/>
              <a:buFont typeface="Noto Sans Symbols"/>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272" name="Google Shape;272;p28"/>
          <p:cNvPicPr preferRelativeResize="0"/>
          <p:nvPr/>
        </p:nvPicPr>
        <p:blipFill rotWithShape="1">
          <a:blip r:embed="rId3">
            <a:alphaModFix/>
          </a:blip>
          <a:srcRect b="0" l="0" r="0" t="0"/>
          <a:stretch/>
        </p:blipFill>
        <p:spPr>
          <a:xfrm>
            <a:off x="24717" y="2010213"/>
            <a:ext cx="5328740" cy="3608835"/>
          </a:xfrm>
          <a:prstGeom prst="rect">
            <a:avLst/>
          </a:prstGeom>
          <a:noFill/>
          <a:ln>
            <a:noFill/>
          </a:ln>
        </p:spPr>
      </p:pic>
      <p:pic>
        <p:nvPicPr>
          <p:cNvPr id="273" name="Google Shape;273;p28"/>
          <p:cNvPicPr preferRelativeResize="0"/>
          <p:nvPr/>
        </p:nvPicPr>
        <p:blipFill rotWithShape="1">
          <a:blip r:embed="rId4">
            <a:alphaModFix/>
          </a:blip>
          <a:srcRect b="0" l="0" r="0" t="0"/>
          <a:stretch/>
        </p:blipFill>
        <p:spPr>
          <a:xfrm>
            <a:off x="5125792" y="811287"/>
            <a:ext cx="6238526" cy="3200400"/>
          </a:xfrm>
          <a:prstGeom prst="rect">
            <a:avLst/>
          </a:prstGeom>
          <a:noFill/>
          <a:ln>
            <a:noFill/>
          </a:ln>
        </p:spPr>
      </p:pic>
      <p:pic>
        <p:nvPicPr>
          <p:cNvPr id="274" name="Google Shape;274;p28"/>
          <p:cNvPicPr preferRelativeResize="0"/>
          <p:nvPr/>
        </p:nvPicPr>
        <p:blipFill rotWithShape="1">
          <a:blip r:embed="rId5">
            <a:alphaModFix/>
          </a:blip>
          <a:srcRect b="0" l="0" r="0" t="0"/>
          <a:stretch/>
        </p:blipFill>
        <p:spPr>
          <a:xfrm>
            <a:off x="5353457" y="3647206"/>
            <a:ext cx="6010861" cy="30663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PREVENCIÓN Y NEUTRALIZACIÓN</a:t>
            </a:r>
            <a:br>
              <a:rPr lang="es-AR" sz="1800">
                <a:latin typeface="Arial"/>
                <a:ea typeface="Arial"/>
                <a:cs typeface="Arial"/>
                <a:sym typeface="Arial"/>
              </a:rPr>
            </a:br>
            <a:br>
              <a:rPr lang="es-AR" sz="1800">
                <a:latin typeface="Arial"/>
                <a:ea typeface="Arial"/>
                <a:cs typeface="Arial"/>
                <a:sym typeface="Arial"/>
              </a:rPr>
            </a:br>
            <a:endParaRPr/>
          </a:p>
        </p:txBody>
      </p:sp>
      <p:sp>
        <p:nvSpPr>
          <p:cNvPr id="280" name="Google Shape;280;p29"/>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80000"/>
              </a:lnSpc>
              <a:spcBef>
                <a:spcPts val="0"/>
              </a:spcBef>
              <a:spcAft>
                <a:spcPts val="0"/>
              </a:spcAft>
              <a:buSzPts val="1850"/>
              <a:buNone/>
            </a:pPr>
            <a:r>
              <a:t/>
            </a:r>
            <a:endParaRPr sz="1850" u="sng"/>
          </a:p>
          <a:p>
            <a:pPr indent="0" lvl="0" marL="0" rtl="0" algn="l">
              <a:lnSpc>
                <a:spcPct val="80000"/>
              </a:lnSpc>
              <a:spcBef>
                <a:spcPts val="1400"/>
              </a:spcBef>
              <a:spcAft>
                <a:spcPts val="0"/>
              </a:spcAft>
              <a:buSzPts val="1665"/>
              <a:buNone/>
            </a:pPr>
            <a:r>
              <a:rPr b="1" lang="es-AR" sz="1665">
                <a:latin typeface="Arial"/>
                <a:ea typeface="Arial"/>
                <a:cs typeface="Arial"/>
                <a:sym typeface="Arial"/>
              </a:rPr>
              <a:t>Prevención de accidentes al usar explosivos:</a:t>
            </a:r>
            <a:endParaRPr/>
          </a:p>
          <a:p>
            <a:pPr indent="-105727" lvl="0" marL="91440" rtl="0" algn="l">
              <a:lnSpc>
                <a:spcPct val="80000"/>
              </a:lnSpc>
              <a:spcBef>
                <a:spcPts val="1400"/>
              </a:spcBef>
              <a:spcAft>
                <a:spcPts val="0"/>
              </a:spcAft>
              <a:buSzPts val="1665"/>
              <a:buFont typeface="Arial"/>
              <a:buChar char="•"/>
            </a:pPr>
            <a:r>
              <a:rPr lang="es-AR" sz="1665">
                <a:latin typeface="Arial"/>
                <a:ea typeface="Arial"/>
                <a:cs typeface="Arial"/>
                <a:sym typeface="Arial"/>
              </a:rPr>
              <a:t> Prevención: resultado de programas cuidadosamente formulados así como la aplicación de los métodos que se conocen.</a:t>
            </a:r>
            <a:endParaRPr/>
          </a:p>
          <a:p>
            <a:pPr indent="-105727" lvl="0" marL="91440" rtl="0" algn="l">
              <a:lnSpc>
                <a:spcPct val="80000"/>
              </a:lnSpc>
              <a:spcBef>
                <a:spcPts val="1400"/>
              </a:spcBef>
              <a:spcAft>
                <a:spcPts val="0"/>
              </a:spcAft>
              <a:buSzPts val="1665"/>
              <a:buFont typeface="Arial"/>
              <a:buChar char="•"/>
            </a:pPr>
            <a:r>
              <a:rPr lang="es-AR" sz="1665">
                <a:latin typeface="Arial"/>
                <a:ea typeface="Arial"/>
                <a:cs typeface="Arial"/>
                <a:sym typeface="Arial"/>
              </a:rPr>
              <a:t> Advertencia: todos los explosivos son peligrosos y deben ser utilizados con extremo cuidado.</a:t>
            </a:r>
            <a:endParaRPr/>
          </a:p>
          <a:p>
            <a:pPr indent="0" lvl="0" marL="0" rtl="0" algn="l">
              <a:lnSpc>
                <a:spcPct val="80000"/>
              </a:lnSpc>
              <a:spcBef>
                <a:spcPts val="1400"/>
              </a:spcBef>
              <a:spcAft>
                <a:spcPts val="0"/>
              </a:spcAft>
              <a:buSzPts val="1665"/>
              <a:buNone/>
            </a:pPr>
            <a:r>
              <a:rPr b="1" lang="es-AR" sz="1665">
                <a:latin typeface="Arial"/>
                <a:ea typeface="Arial"/>
                <a:cs typeface="Arial"/>
                <a:sym typeface="Arial"/>
              </a:rPr>
              <a:t>Para neutralizar riesgos seguimos ciertas etapas</a:t>
            </a:r>
            <a:r>
              <a:rPr lang="es-AR" sz="1665">
                <a:latin typeface="Arial"/>
                <a:ea typeface="Arial"/>
                <a:cs typeface="Arial"/>
                <a:sym typeface="Arial"/>
              </a:rPr>
              <a:t>: </a:t>
            </a:r>
            <a:endParaRPr sz="1665">
              <a:latin typeface="Arial"/>
              <a:ea typeface="Arial"/>
              <a:cs typeface="Arial"/>
              <a:sym typeface="Arial"/>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Preparación de la zona de voladura</a:t>
            </a:r>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Regreso al área de voladura</a:t>
            </a:r>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Gases</a:t>
            </a:r>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Barrenos no explosionados</a:t>
            </a:r>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Barrenos incendiados o demorados</a:t>
            </a:r>
            <a:endParaRPr/>
          </a:p>
          <a:p>
            <a:pPr indent="-99822" lvl="0" marL="91440" rtl="0" algn="l">
              <a:lnSpc>
                <a:spcPct val="80000"/>
              </a:lnSpc>
              <a:spcBef>
                <a:spcPts val="1400"/>
              </a:spcBef>
              <a:spcAft>
                <a:spcPts val="0"/>
              </a:spcAft>
              <a:buSzPts val="1572"/>
              <a:buFont typeface="Arial"/>
              <a:buChar char="•"/>
            </a:pPr>
            <a:r>
              <a:rPr lang="es-AR" sz="1572">
                <a:latin typeface="Arial"/>
                <a:ea typeface="Arial"/>
                <a:cs typeface="Arial"/>
                <a:sym typeface="Arial"/>
              </a:rPr>
              <a:t>Vibraciones producidas por la voladura</a:t>
            </a:r>
            <a:endParaRPr/>
          </a:p>
          <a:p>
            <a:pPr indent="0" lvl="0" marL="0" rtl="0" algn="l">
              <a:lnSpc>
                <a:spcPct val="80000"/>
              </a:lnSpc>
              <a:spcBef>
                <a:spcPts val="1400"/>
              </a:spcBef>
              <a:spcAft>
                <a:spcPts val="0"/>
              </a:spcAft>
              <a:buSzPts val="1665"/>
              <a:buNone/>
            </a:pPr>
            <a:r>
              <a:t/>
            </a:r>
            <a:endParaRPr sz="1665">
              <a:latin typeface="Arial"/>
              <a:ea typeface="Arial"/>
              <a:cs typeface="Arial"/>
              <a:sym typeface="Arial"/>
            </a:endParaRPr>
          </a:p>
          <a:p>
            <a:pPr indent="0" lvl="0" marL="0" rtl="0" algn="l">
              <a:lnSpc>
                <a:spcPct val="80000"/>
              </a:lnSpc>
              <a:spcBef>
                <a:spcPts val="1400"/>
              </a:spcBef>
              <a:spcAft>
                <a:spcPts val="0"/>
              </a:spcAft>
              <a:buSzPts val="1665"/>
              <a:buNone/>
            </a:pPr>
            <a:r>
              <a:t/>
            </a:r>
            <a:endParaRPr sz="1665" u="sng">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480"/>
              <a:buNone/>
            </a:pPr>
            <a:r>
              <a:t/>
            </a:r>
            <a:endParaRPr sz="1480">
              <a:latin typeface="Arial"/>
              <a:ea typeface="Arial"/>
              <a:cs typeface="Arial"/>
              <a:sym typeface="Arial"/>
            </a:endParaRPr>
          </a:p>
          <a:p>
            <a:pPr indent="0" lvl="0" marL="91440" rtl="0" algn="l">
              <a:lnSpc>
                <a:spcPct val="80000"/>
              </a:lnSpc>
              <a:spcBef>
                <a:spcPts val="1400"/>
              </a:spcBef>
              <a:spcAft>
                <a:spcPts val="0"/>
              </a:spcAft>
              <a:buSzPts val="1850"/>
              <a:buNone/>
            </a:pPr>
            <a:r>
              <a:t/>
            </a:r>
            <a:endParaRPr sz="1850"/>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a:p>
            <a:pPr indent="0" lvl="0" marL="0" rtl="0" algn="l">
              <a:lnSpc>
                <a:spcPct val="80000"/>
              </a:lnSpc>
              <a:spcBef>
                <a:spcPts val="1400"/>
              </a:spcBef>
              <a:spcAft>
                <a:spcPts val="0"/>
              </a:spcAft>
              <a:buSzPts val="1850"/>
              <a:buNone/>
            </a:pPr>
            <a:r>
              <a:t/>
            </a:r>
            <a:endParaRPr sz="1850">
              <a:latin typeface="Arial"/>
              <a:ea typeface="Arial"/>
              <a:cs typeface="Arial"/>
              <a:sym typeface="Arial"/>
            </a:endParaRPr>
          </a:p>
        </p:txBody>
      </p:sp>
      <p:pic>
        <p:nvPicPr>
          <p:cNvPr id="281" name="Google Shape;281;p29"/>
          <p:cNvPicPr preferRelativeResize="0"/>
          <p:nvPr/>
        </p:nvPicPr>
        <p:blipFill rotWithShape="1">
          <a:blip r:embed="rId3">
            <a:alphaModFix/>
          </a:blip>
          <a:srcRect b="0" l="0" r="0" t="0"/>
          <a:stretch/>
        </p:blipFill>
        <p:spPr>
          <a:xfrm>
            <a:off x="6448963" y="3247763"/>
            <a:ext cx="3028950" cy="1990725"/>
          </a:xfrm>
          <a:prstGeom prst="rect">
            <a:avLst/>
          </a:prstGeom>
          <a:noFill/>
          <a:ln>
            <a:noFill/>
          </a:ln>
        </p:spPr>
      </p:pic>
      <p:pic>
        <p:nvPicPr>
          <p:cNvPr id="282" name="Google Shape;282;p29"/>
          <p:cNvPicPr preferRelativeResize="0"/>
          <p:nvPr/>
        </p:nvPicPr>
        <p:blipFill rotWithShape="1">
          <a:blip r:embed="rId4">
            <a:alphaModFix/>
          </a:blip>
          <a:srcRect b="0" l="0" r="0" t="0"/>
          <a:stretch/>
        </p:blipFill>
        <p:spPr>
          <a:xfrm>
            <a:off x="9568065" y="3123370"/>
            <a:ext cx="2277302" cy="1886285"/>
          </a:xfrm>
          <a:prstGeom prst="rect">
            <a:avLst/>
          </a:prstGeom>
          <a:noFill/>
          <a:ln>
            <a:noFill/>
          </a:ln>
        </p:spPr>
      </p:pic>
      <p:pic>
        <p:nvPicPr>
          <p:cNvPr id="283" name="Google Shape;283;p29"/>
          <p:cNvPicPr preferRelativeResize="0"/>
          <p:nvPr/>
        </p:nvPicPr>
        <p:blipFill rotWithShape="1">
          <a:blip r:embed="rId5">
            <a:alphaModFix/>
          </a:blip>
          <a:srcRect b="0" l="0" r="0" t="0"/>
          <a:stretch/>
        </p:blipFill>
        <p:spPr>
          <a:xfrm>
            <a:off x="5406311" y="4243125"/>
            <a:ext cx="1905000" cy="210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rial"/>
              <a:buNone/>
            </a:pPr>
            <a:r>
              <a:rPr lang="es-AR">
                <a:latin typeface="Arial"/>
                <a:ea typeface="Arial"/>
                <a:cs typeface="Arial"/>
                <a:sym typeface="Arial"/>
              </a:rPr>
              <a:t>Definición:</a:t>
            </a:r>
            <a:endParaRPr/>
          </a:p>
        </p:txBody>
      </p:sp>
      <p:sp>
        <p:nvSpPr>
          <p:cNvPr id="114" name="Google Shape;114;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100000"/>
              </a:lnSpc>
              <a:spcBef>
                <a:spcPts val="0"/>
              </a:spcBef>
              <a:spcAft>
                <a:spcPts val="0"/>
              </a:spcAft>
              <a:buSzPts val="2400"/>
              <a:buChar char=" "/>
            </a:pPr>
            <a:r>
              <a:rPr lang="es-AR" sz="2400">
                <a:latin typeface="Arial"/>
                <a:ea typeface="Arial"/>
                <a:cs typeface="Arial"/>
                <a:sym typeface="Arial"/>
              </a:rPr>
              <a:t>Un explosivo es aquella sustancia que por alguna causa externa (roce, calor, percusión, etc.) se transforma en gases; liberando calor, presión o radiación en un tiempo muy breve.</a:t>
            </a:r>
            <a:endParaRPr/>
          </a:p>
          <a:p>
            <a:pPr indent="0" lvl="0" marL="91440" rtl="0" algn="l">
              <a:lnSpc>
                <a:spcPct val="90000"/>
              </a:lnSpc>
              <a:spcBef>
                <a:spcPts val="1400"/>
              </a:spcBef>
              <a:spcAft>
                <a:spcPts val="0"/>
              </a:spcAft>
              <a:buSzPts val="2400"/>
              <a:buNone/>
            </a:pPr>
            <a:r>
              <a:t/>
            </a:r>
            <a:endParaRPr sz="2400">
              <a:latin typeface="Arial"/>
              <a:ea typeface="Arial"/>
              <a:cs typeface="Arial"/>
              <a:sym typeface="Arial"/>
            </a:endParaRPr>
          </a:p>
          <a:p>
            <a:pPr indent="0" lvl="0" marL="91440" rtl="0" algn="l">
              <a:lnSpc>
                <a:spcPct val="90000"/>
              </a:lnSpc>
              <a:spcBef>
                <a:spcPts val="1400"/>
              </a:spcBef>
              <a:spcAft>
                <a:spcPts val="0"/>
              </a:spcAft>
              <a:buSzPts val="2400"/>
              <a:buNone/>
            </a:pPr>
            <a:r>
              <a:t/>
            </a:r>
            <a:endParaRPr sz="24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p:txBody>
      </p:sp>
      <p:pic>
        <p:nvPicPr>
          <p:cNvPr id="115" name="Google Shape;115;p3"/>
          <p:cNvPicPr preferRelativeResize="0"/>
          <p:nvPr/>
        </p:nvPicPr>
        <p:blipFill rotWithShape="1">
          <a:blip r:embed="rId3">
            <a:alphaModFix/>
          </a:blip>
          <a:srcRect b="0" l="0" r="941" t="2634"/>
          <a:stretch/>
        </p:blipFill>
        <p:spPr>
          <a:xfrm>
            <a:off x="5036152" y="3429000"/>
            <a:ext cx="2180656" cy="19606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CONSIDERACIONES IMPORTANTES</a:t>
            </a:r>
            <a:br>
              <a:rPr lang="es-AR" sz="1800">
                <a:latin typeface="Arial"/>
                <a:ea typeface="Arial"/>
                <a:cs typeface="Arial"/>
                <a:sym typeface="Arial"/>
              </a:rPr>
            </a:br>
            <a:br>
              <a:rPr lang="es-AR" sz="1800">
                <a:latin typeface="Arial"/>
                <a:ea typeface="Arial"/>
                <a:cs typeface="Arial"/>
                <a:sym typeface="Arial"/>
              </a:rPr>
            </a:br>
            <a:endParaRPr/>
          </a:p>
        </p:txBody>
      </p:sp>
      <p:sp>
        <p:nvSpPr>
          <p:cNvPr id="289" name="Google Shape;289;p30"/>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1800"/>
              <a:buNone/>
            </a:pPr>
            <a:r>
              <a:rPr b="1" lang="es-AR" sz="1800">
                <a:latin typeface="Arial"/>
                <a:ea typeface="Arial"/>
                <a:cs typeface="Arial"/>
                <a:sym typeface="Arial"/>
              </a:rPr>
              <a:t>Medidas de seguridad: </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Las cargas de explosivo deben ser cubiertas con protecciones adecuadas.</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Debe evitarse formación de polvo.</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Evacuar zona circundante.</a:t>
            </a:r>
            <a:endParaRPr/>
          </a:p>
          <a:p>
            <a:pPr indent="0" lvl="0" marL="0" rtl="0" algn="l">
              <a:lnSpc>
                <a:spcPct val="90000"/>
              </a:lnSpc>
              <a:spcBef>
                <a:spcPts val="1400"/>
              </a:spcBef>
              <a:spcAft>
                <a:spcPts val="0"/>
              </a:spcAft>
              <a:buSzPts val="1800"/>
              <a:buNone/>
            </a:pPr>
            <a:r>
              <a:rPr b="1" lang="es-AR" sz="1800">
                <a:latin typeface="Arial"/>
                <a:ea typeface="Arial"/>
                <a:cs typeface="Arial"/>
                <a:sym typeface="Arial"/>
              </a:rPr>
              <a:t>Riesgos:</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Proyección de fragmentos volantes, vibraciones y fallas de disparo.</a:t>
            </a:r>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0" lvl="0" marL="0" rtl="0" algn="l">
              <a:lnSpc>
                <a:spcPct val="90000"/>
              </a:lnSpc>
              <a:spcBef>
                <a:spcPts val="1400"/>
              </a:spcBef>
              <a:spcAft>
                <a:spcPts val="0"/>
              </a:spcAft>
              <a:buSzPts val="2000"/>
              <a:buNone/>
            </a:pPr>
            <a:r>
              <a:t/>
            </a:r>
            <a:endParaRPr b="1">
              <a:latin typeface="Arial"/>
              <a:ea typeface="Arial"/>
              <a:cs typeface="Arial"/>
              <a:sym typeface="Arial"/>
            </a:endParaRPr>
          </a:p>
          <a:p>
            <a:pPr indent="0" lvl="0" marL="91440" rtl="0" algn="l">
              <a:lnSpc>
                <a:spcPct val="90000"/>
              </a:lnSpc>
              <a:spcBef>
                <a:spcPts val="1400"/>
              </a:spcBef>
              <a:spcAft>
                <a:spcPts val="0"/>
              </a:spcAft>
              <a:buSzPts val="2000"/>
              <a:buFont typeface="Arial"/>
              <a:buNone/>
            </a:pPr>
            <a:r>
              <a:t/>
            </a:r>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0" lvl="0" marL="0" rtl="0" algn="l">
              <a:lnSpc>
                <a:spcPct val="90000"/>
              </a:lnSpc>
              <a:spcBef>
                <a:spcPts val="1400"/>
              </a:spcBef>
              <a:spcAft>
                <a:spcPts val="0"/>
              </a:spcAft>
              <a:buSzPts val="1800"/>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290" name="Google Shape;290;p30"/>
          <p:cNvPicPr preferRelativeResize="0"/>
          <p:nvPr/>
        </p:nvPicPr>
        <p:blipFill rotWithShape="1">
          <a:blip r:embed="rId3">
            <a:alphaModFix/>
          </a:blip>
          <a:srcRect b="0" l="0" r="0" t="0"/>
          <a:stretch/>
        </p:blipFill>
        <p:spPr>
          <a:xfrm>
            <a:off x="8006367" y="3474029"/>
            <a:ext cx="3421552" cy="25661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1"/>
          <p:cNvSpPr txBox="1"/>
          <p:nvPr>
            <p:ph type="title"/>
          </p:nvPr>
        </p:nvSpPr>
        <p:spPr>
          <a:xfrm>
            <a:off x="1097280" y="286604"/>
            <a:ext cx="10058400" cy="133613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0000"/>
              </a:buClr>
              <a:buSzPts val="2000"/>
              <a:buFont typeface="Arial"/>
              <a:buNone/>
            </a:pPr>
            <a:r>
              <a:rPr b="1" lang="es-AR" sz="2000" u="sng">
                <a:solidFill>
                  <a:srgbClr val="000000"/>
                </a:solidFill>
                <a:latin typeface="Arial"/>
                <a:ea typeface="Arial"/>
                <a:cs typeface="Arial"/>
                <a:sym typeface="Arial"/>
              </a:rPr>
              <a:t>CONSIDERACIONES IMPORTANTES</a:t>
            </a:r>
            <a:br>
              <a:rPr lang="es-AR" sz="1800">
                <a:latin typeface="Arial"/>
                <a:ea typeface="Arial"/>
                <a:cs typeface="Arial"/>
                <a:sym typeface="Arial"/>
              </a:rPr>
            </a:br>
            <a:br>
              <a:rPr lang="es-AR" sz="1800">
                <a:latin typeface="Arial"/>
                <a:ea typeface="Arial"/>
                <a:cs typeface="Arial"/>
                <a:sym typeface="Arial"/>
              </a:rPr>
            </a:br>
            <a:endParaRPr/>
          </a:p>
        </p:txBody>
      </p:sp>
      <p:sp>
        <p:nvSpPr>
          <p:cNvPr id="296" name="Google Shape;296;p31"/>
          <p:cNvSpPr txBox="1"/>
          <p:nvPr>
            <p:ph idx="1" type="body"/>
          </p:nvPr>
        </p:nvSpPr>
        <p:spPr>
          <a:xfrm>
            <a:off x="888642" y="1455313"/>
            <a:ext cx="10267038" cy="441378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u="sng"/>
          </a:p>
          <a:p>
            <a:pPr indent="0" lvl="0" marL="0" rtl="0" algn="l">
              <a:lnSpc>
                <a:spcPct val="90000"/>
              </a:lnSpc>
              <a:spcBef>
                <a:spcPts val="1400"/>
              </a:spcBef>
              <a:spcAft>
                <a:spcPts val="0"/>
              </a:spcAft>
              <a:buSzPts val="1800"/>
              <a:buNone/>
            </a:pPr>
            <a:r>
              <a:rPr b="1" lang="es-AR" sz="1800">
                <a:latin typeface="Arial"/>
                <a:ea typeface="Arial"/>
                <a:cs typeface="Arial"/>
                <a:sym typeface="Arial"/>
              </a:rPr>
              <a:t>Elementos de protección personal:</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Casco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Protección ocular y facial (Antiparras).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Protectores auditivos (Protector auditivo para casco tipo copa).</a:t>
            </a:r>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Protección de vías respiratorias (Máscaras con filtros).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Protección de pies (Calzado de seguridad con punta metálica).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Arial"/>
              <a:buChar char="•"/>
            </a:pPr>
            <a:r>
              <a:rPr lang="es-AR" sz="1800">
                <a:latin typeface="Arial"/>
                <a:ea typeface="Arial"/>
                <a:cs typeface="Arial"/>
                <a:sym typeface="Arial"/>
              </a:rPr>
              <a:t>Ropa (Traje de material ignifugo y antiestática, chaleco refractario).</a:t>
            </a:r>
            <a:endParaRPr/>
          </a:p>
          <a:p>
            <a:pPr indent="0" lvl="0" marL="0" rtl="0" algn="l">
              <a:lnSpc>
                <a:spcPct val="90000"/>
              </a:lnSpc>
              <a:spcBef>
                <a:spcPts val="1400"/>
              </a:spcBef>
              <a:spcAft>
                <a:spcPts val="0"/>
              </a:spcAft>
              <a:buSzPts val="1800"/>
              <a:buNone/>
            </a:pPr>
            <a:r>
              <a:t/>
            </a:r>
            <a:endParaRPr b="1" sz="1800">
              <a:latin typeface="Arial"/>
              <a:ea typeface="Arial"/>
              <a:cs typeface="Arial"/>
              <a:sym typeface="Arial"/>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0" lvl="0" marL="0" rtl="0" algn="l">
              <a:lnSpc>
                <a:spcPct val="90000"/>
              </a:lnSpc>
              <a:spcBef>
                <a:spcPts val="1400"/>
              </a:spcBef>
              <a:spcAft>
                <a:spcPts val="0"/>
              </a:spcAft>
              <a:buSzPts val="2000"/>
              <a:buNone/>
            </a:pPr>
            <a:r>
              <a:t/>
            </a:r>
            <a:endParaRPr b="1">
              <a:latin typeface="Arial"/>
              <a:ea typeface="Arial"/>
              <a:cs typeface="Arial"/>
              <a:sym typeface="Arial"/>
            </a:endParaRPr>
          </a:p>
          <a:p>
            <a:pPr indent="0" lvl="0" marL="91440" rtl="0" algn="l">
              <a:lnSpc>
                <a:spcPct val="90000"/>
              </a:lnSpc>
              <a:spcBef>
                <a:spcPts val="1400"/>
              </a:spcBef>
              <a:spcAft>
                <a:spcPts val="0"/>
              </a:spcAft>
              <a:buSzPts val="2000"/>
              <a:buFont typeface="Arial"/>
              <a:buNone/>
            </a:pPr>
            <a:r>
              <a:t/>
            </a:r>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0" lvl="0" marL="0" rtl="0" algn="l">
              <a:lnSpc>
                <a:spcPct val="90000"/>
              </a:lnSpc>
              <a:spcBef>
                <a:spcPts val="1400"/>
              </a:spcBef>
              <a:spcAft>
                <a:spcPts val="0"/>
              </a:spcAft>
              <a:buSzPts val="1800"/>
              <a:buNone/>
            </a:pPr>
            <a:r>
              <a:t/>
            </a:r>
            <a:endParaRPr sz="1800" u="sng">
              <a:latin typeface="Arial"/>
              <a:ea typeface="Arial"/>
              <a:cs typeface="Arial"/>
              <a:sym typeface="Arial"/>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1600"/>
              <a:buNone/>
            </a:pPr>
            <a:r>
              <a:t/>
            </a:r>
            <a:endParaRPr sz="16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pic>
        <p:nvPicPr>
          <p:cNvPr id="297" name="Google Shape;297;p31"/>
          <p:cNvPicPr preferRelativeResize="0"/>
          <p:nvPr/>
        </p:nvPicPr>
        <p:blipFill rotWithShape="1">
          <a:blip r:embed="rId3">
            <a:alphaModFix/>
          </a:blip>
          <a:srcRect b="0" l="0" r="0" t="0"/>
          <a:stretch/>
        </p:blipFill>
        <p:spPr>
          <a:xfrm>
            <a:off x="7835452" y="1730013"/>
            <a:ext cx="3945766" cy="2122868"/>
          </a:xfrm>
          <a:prstGeom prst="rect">
            <a:avLst/>
          </a:prstGeom>
          <a:noFill/>
          <a:ln>
            <a:noFill/>
          </a:ln>
        </p:spPr>
      </p:pic>
      <p:pic>
        <p:nvPicPr>
          <p:cNvPr id="298" name="Google Shape;298;p31"/>
          <p:cNvPicPr preferRelativeResize="0"/>
          <p:nvPr/>
        </p:nvPicPr>
        <p:blipFill rotWithShape="1">
          <a:blip r:embed="rId4">
            <a:alphaModFix/>
          </a:blip>
          <a:srcRect b="0" l="0" r="0" t="0"/>
          <a:stretch/>
        </p:blipFill>
        <p:spPr>
          <a:xfrm>
            <a:off x="8390720" y="3824727"/>
            <a:ext cx="3524250" cy="2514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9bf44ef225_0_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AR"/>
              <a:t>Ejemplo de Calculo </a:t>
            </a:r>
            <a:endParaRPr/>
          </a:p>
        </p:txBody>
      </p:sp>
      <p:sp>
        <p:nvSpPr>
          <p:cNvPr id="304" name="Google Shape;304;g9bf44ef225_0_0"/>
          <p:cNvSpPr txBox="1"/>
          <p:nvPr>
            <p:ph idx="1" type="body"/>
          </p:nvPr>
        </p:nvSpPr>
        <p:spPr>
          <a:xfrm>
            <a:off x="446375" y="1845750"/>
            <a:ext cx="11666100" cy="4023300"/>
          </a:xfrm>
          <a:prstGeom prst="rect">
            <a:avLst/>
          </a:prstGeom>
        </p:spPr>
        <p:txBody>
          <a:bodyPr anchorCtr="0" anchor="t" bIns="45700" lIns="0" spcFirstLastPara="1" rIns="0" wrap="square" tIns="45700">
            <a:noAutofit/>
          </a:bodyPr>
          <a:lstStyle/>
          <a:p>
            <a:pPr indent="-349250" lvl="0" marL="457200" rtl="0" algn="just">
              <a:lnSpc>
                <a:spcPct val="115000"/>
              </a:lnSpc>
              <a:spcBef>
                <a:spcPts val="1200"/>
              </a:spcBef>
              <a:spcAft>
                <a:spcPts val="0"/>
              </a:spcAft>
              <a:buClr>
                <a:srgbClr val="202124"/>
              </a:buClr>
              <a:buSzPts val="1900"/>
              <a:buFont typeface="Arial"/>
              <a:buChar char="●"/>
            </a:pPr>
            <a:r>
              <a:rPr lang="es-AR" sz="1900">
                <a:solidFill>
                  <a:srgbClr val="202124"/>
                </a:solidFill>
                <a:highlight>
                  <a:srgbClr val="FFFFFF"/>
                </a:highlight>
                <a:latin typeface="Arial"/>
                <a:ea typeface="Arial"/>
                <a:cs typeface="Arial"/>
                <a:sym typeface="Arial"/>
              </a:rPr>
              <a:t>Cantidad de explosivo a colocar en un pozo a cielo abierto con una longitud de perforación de 15m, que tiene un taco de grava fina de 6m. Este explosivo dispone de un iniciador eléctrico.</a:t>
            </a:r>
            <a:endParaRPr sz="1900">
              <a:solidFill>
                <a:srgbClr val="202124"/>
              </a:solidFill>
              <a:highlight>
                <a:srgbClr val="FFFFFF"/>
              </a:highlight>
              <a:latin typeface="Arial"/>
              <a:ea typeface="Arial"/>
              <a:cs typeface="Arial"/>
              <a:sym typeface="Arial"/>
            </a:endParaRPr>
          </a:p>
          <a:p>
            <a:pPr indent="0" lvl="0" marL="0" rtl="0" algn="l">
              <a:spcBef>
                <a:spcPts val="1200"/>
              </a:spcBef>
              <a:spcAft>
                <a:spcPts val="200"/>
              </a:spcAft>
              <a:buNone/>
            </a:pPr>
            <a:r>
              <a:t/>
            </a:r>
            <a:endParaRPr/>
          </a:p>
        </p:txBody>
      </p:sp>
      <p:pic>
        <p:nvPicPr>
          <p:cNvPr id="305" name="Google Shape;305;g9bf44ef225_0_0"/>
          <p:cNvPicPr preferRelativeResize="0"/>
          <p:nvPr/>
        </p:nvPicPr>
        <p:blipFill>
          <a:blip r:embed="rId3">
            <a:alphaModFix/>
          </a:blip>
          <a:stretch>
            <a:fillRect/>
          </a:stretch>
        </p:blipFill>
        <p:spPr>
          <a:xfrm>
            <a:off x="3586175" y="2861425"/>
            <a:ext cx="4130251" cy="3292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g9bf44ef225_0_7"/>
          <p:cNvPicPr preferRelativeResize="0"/>
          <p:nvPr/>
        </p:nvPicPr>
        <p:blipFill rotWithShape="1">
          <a:blip r:embed="rId3">
            <a:alphaModFix/>
          </a:blip>
          <a:srcRect b="32222" l="30593" r="39365" t="19554"/>
          <a:stretch/>
        </p:blipFill>
        <p:spPr>
          <a:xfrm>
            <a:off x="2934526" y="235850"/>
            <a:ext cx="6550248" cy="5914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g9bf44ef225_0_19"/>
          <p:cNvPicPr preferRelativeResize="0"/>
          <p:nvPr/>
        </p:nvPicPr>
        <p:blipFill rotWithShape="1">
          <a:blip r:embed="rId3">
            <a:alphaModFix/>
          </a:blip>
          <a:srcRect b="25924" l="28941" r="36268" t="19127"/>
          <a:stretch/>
        </p:blipFill>
        <p:spPr>
          <a:xfrm>
            <a:off x="2661413" y="207525"/>
            <a:ext cx="6869174" cy="6102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2"/>
          <p:cNvSpPr txBox="1"/>
          <p:nvPr>
            <p:ph idx="1" type="body"/>
          </p:nvPr>
        </p:nvSpPr>
        <p:spPr>
          <a:xfrm>
            <a:off x="1097280" y="502276"/>
            <a:ext cx="10058400" cy="5366818"/>
          </a:xfrm>
          <a:prstGeom prst="rect">
            <a:avLst/>
          </a:prstGeom>
          <a:noFill/>
          <a:ln>
            <a:noFill/>
          </a:ln>
        </p:spPr>
        <p:txBody>
          <a:bodyPr anchorCtr="0" anchor="t" bIns="45700" lIns="0" spcFirstLastPara="1" rIns="0" wrap="square" tIns="45700">
            <a:normAutofit/>
          </a:bodyPr>
          <a:lstStyle/>
          <a:p>
            <a:pPr indent="0" lvl="8" marL="1471400" rtl="0" algn="ctr">
              <a:lnSpc>
                <a:spcPct val="90000"/>
              </a:lnSpc>
              <a:spcBef>
                <a:spcPts val="0"/>
              </a:spcBef>
              <a:spcAft>
                <a:spcPts val="0"/>
              </a:spcAft>
              <a:buSzPts val="5400"/>
              <a:buNone/>
            </a:pPr>
            <a:r>
              <a:t/>
            </a:r>
            <a:endParaRPr sz="5400">
              <a:latin typeface="Arial"/>
              <a:ea typeface="Arial"/>
              <a:cs typeface="Arial"/>
              <a:sym typeface="Arial"/>
            </a:endParaRPr>
          </a:p>
          <a:p>
            <a:pPr indent="0" lvl="0" marL="91440" rtl="0" algn="ctr">
              <a:lnSpc>
                <a:spcPct val="90000"/>
              </a:lnSpc>
              <a:spcBef>
                <a:spcPts val="1600"/>
              </a:spcBef>
              <a:spcAft>
                <a:spcPts val="0"/>
              </a:spcAft>
              <a:buSzPts val="6000"/>
              <a:buNone/>
            </a:pPr>
            <a:r>
              <a:t/>
            </a:r>
            <a:endParaRPr sz="6000">
              <a:latin typeface="Arial"/>
              <a:ea typeface="Arial"/>
              <a:cs typeface="Arial"/>
              <a:sym typeface="Arial"/>
            </a:endParaRPr>
          </a:p>
          <a:p>
            <a:pPr indent="0" lvl="0" marL="0" rtl="0" algn="ctr">
              <a:lnSpc>
                <a:spcPct val="90000"/>
              </a:lnSpc>
              <a:spcBef>
                <a:spcPts val="1400"/>
              </a:spcBef>
              <a:spcAft>
                <a:spcPts val="0"/>
              </a:spcAft>
              <a:buSzPts val="6000"/>
              <a:buNone/>
            </a:pPr>
            <a:r>
              <a:rPr lang="es-AR" sz="6000">
                <a:solidFill>
                  <a:srgbClr val="92D050"/>
                </a:solidFill>
                <a:latin typeface="Arial"/>
                <a:ea typeface="Arial"/>
                <a:cs typeface="Arial"/>
                <a:sym typeface="Arial"/>
              </a:rPr>
              <a:t>¡MUCHAS GRACIAS!</a:t>
            </a:r>
            <a:endParaRPr sz="6000">
              <a:solidFill>
                <a:srgbClr val="92D05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1097280" y="286604"/>
            <a:ext cx="10058400" cy="1241946"/>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600"/>
              <a:buFont typeface="Arial"/>
              <a:buNone/>
            </a:pPr>
            <a:r>
              <a:rPr lang="es-AR" sz="3600">
                <a:latin typeface="Arial"/>
                <a:ea typeface="Arial"/>
                <a:cs typeface="Arial"/>
                <a:sym typeface="Arial"/>
              </a:rPr>
              <a:t>Clasificación y características </a:t>
            </a:r>
            <a:endParaRPr sz="3600"/>
          </a:p>
        </p:txBody>
      </p:sp>
      <p:sp>
        <p:nvSpPr>
          <p:cNvPr id="121" name="Google Shape;121;p4"/>
          <p:cNvSpPr txBox="1"/>
          <p:nvPr>
            <p:ph idx="1" type="body"/>
          </p:nvPr>
        </p:nvSpPr>
        <p:spPr>
          <a:xfrm>
            <a:off x="1097280" y="1828800"/>
            <a:ext cx="10058400" cy="4380930"/>
          </a:xfrm>
          <a:prstGeom prst="rect">
            <a:avLst/>
          </a:prstGeom>
          <a:noFill/>
          <a:ln>
            <a:noFill/>
          </a:ln>
        </p:spPr>
        <p:txBody>
          <a:bodyPr anchorCtr="0" anchor="t" bIns="45700" lIns="0" spcFirstLastPara="1" rIns="0" wrap="square" tIns="45700">
            <a:normAutofit/>
          </a:bodyPr>
          <a:lstStyle/>
          <a:p>
            <a:pPr indent="-107950" lvl="0" marL="91440" rtl="0" algn="l">
              <a:lnSpc>
                <a:spcPct val="70000"/>
              </a:lnSpc>
              <a:spcBef>
                <a:spcPts val="0"/>
              </a:spcBef>
              <a:spcAft>
                <a:spcPts val="0"/>
              </a:spcAft>
              <a:buSzPts val="1700"/>
              <a:buChar char=" "/>
            </a:pPr>
            <a:r>
              <a:rPr lang="es-AR" sz="1700">
                <a:latin typeface="Arial"/>
                <a:ea typeface="Arial"/>
                <a:cs typeface="Arial"/>
                <a:sym typeface="Arial"/>
              </a:rPr>
              <a:t>CLASIFICACIÓN DE SUSTANCIAS EXPLOSIVAS:</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Por naturaleza</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Por sensibilidad</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Por utilización </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Mezcladas</a:t>
            </a:r>
            <a:endParaRPr/>
          </a:p>
          <a:p>
            <a:pPr indent="0" lvl="0" marL="0" rtl="0" algn="l">
              <a:lnSpc>
                <a:spcPct val="70000"/>
              </a:lnSpc>
              <a:spcBef>
                <a:spcPts val="1400"/>
              </a:spcBef>
              <a:spcAft>
                <a:spcPts val="0"/>
              </a:spcAft>
              <a:buSzPts val="1700"/>
              <a:buNone/>
            </a:pPr>
            <a:r>
              <a:t/>
            </a:r>
            <a:endParaRPr sz="1700">
              <a:latin typeface="Arial"/>
              <a:ea typeface="Arial"/>
              <a:cs typeface="Arial"/>
              <a:sym typeface="Arial"/>
            </a:endParaRPr>
          </a:p>
          <a:p>
            <a:pPr indent="0" lvl="0" marL="0" rtl="0" algn="l">
              <a:lnSpc>
                <a:spcPct val="70000"/>
              </a:lnSpc>
              <a:spcBef>
                <a:spcPts val="1400"/>
              </a:spcBef>
              <a:spcAft>
                <a:spcPts val="0"/>
              </a:spcAft>
              <a:buSzPts val="1700"/>
              <a:buNone/>
            </a:pPr>
            <a:r>
              <a:rPr lang="es-AR" sz="1700">
                <a:latin typeface="Arial"/>
                <a:ea typeface="Arial"/>
                <a:cs typeface="Arial"/>
                <a:sym typeface="Arial"/>
              </a:rPr>
              <a:t>CARACTERÍSTICAS PRÁCTICAS DE UN EXPLOSIVO:</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Potencia explosiva</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Poder rompedor </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Velocidad de detonación </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Densidad de encartuchado </a:t>
            </a:r>
            <a:endParaRPr/>
          </a:p>
          <a:p>
            <a:pPr indent="-107950" lvl="0" marL="91440" rtl="0" algn="l">
              <a:lnSpc>
                <a:spcPct val="70000"/>
              </a:lnSpc>
              <a:spcBef>
                <a:spcPts val="1400"/>
              </a:spcBef>
              <a:spcAft>
                <a:spcPts val="0"/>
              </a:spcAft>
              <a:buSzPts val="1700"/>
              <a:buFont typeface="Noto Sans Symbols"/>
              <a:buChar char="⮚"/>
            </a:pPr>
            <a:r>
              <a:rPr lang="es-AR" sz="1700">
                <a:latin typeface="Arial"/>
                <a:ea typeface="Arial"/>
                <a:cs typeface="Arial"/>
                <a:sym typeface="Arial"/>
              </a:rPr>
              <a:t> etc.</a:t>
            </a:r>
            <a:endParaRPr/>
          </a:p>
          <a:p>
            <a:pPr indent="0" lvl="0" marL="0" rtl="0" algn="l">
              <a:lnSpc>
                <a:spcPct val="70000"/>
              </a:lnSpc>
              <a:spcBef>
                <a:spcPts val="1400"/>
              </a:spcBef>
              <a:spcAft>
                <a:spcPts val="0"/>
              </a:spcAft>
              <a:buSzPts val="1700"/>
              <a:buNone/>
            </a:pPr>
            <a:r>
              <a:t/>
            </a:r>
            <a:endParaRPr sz="17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0000"/>
              </a:buClr>
              <a:buSzPts val="2000"/>
              <a:buFont typeface="Arial"/>
              <a:buNone/>
            </a:pPr>
            <a:br>
              <a:rPr b="1" lang="es-AR" sz="2000" u="sng">
                <a:solidFill>
                  <a:srgbClr val="000000"/>
                </a:solidFill>
                <a:latin typeface="Arial"/>
                <a:ea typeface="Arial"/>
                <a:cs typeface="Arial"/>
                <a:sym typeface="Arial"/>
              </a:rPr>
            </a:br>
            <a:br>
              <a:rPr b="1" lang="es-AR" sz="3600" u="sng">
                <a:solidFill>
                  <a:srgbClr val="000000"/>
                </a:solidFill>
                <a:latin typeface="Arial"/>
                <a:ea typeface="Arial"/>
                <a:cs typeface="Arial"/>
                <a:sym typeface="Arial"/>
              </a:rPr>
            </a:br>
            <a:r>
              <a:rPr lang="es-AR" sz="3600">
                <a:latin typeface="Arial"/>
                <a:ea typeface="Arial"/>
                <a:cs typeface="Arial"/>
                <a:sym typeface="Arial"/>
              </a:rPr>
              <a:t>Clasificación</a:t>
            </a:r>
            <a:endParaRPr sz="2000"/>
          </a:p>
        </p:txBody>
      </p:sp>
      <p:sp>
        <p:nvSpPr>
          <p:cNvPr id="127" name="Google Shape;127;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u="sng">
                <a:latin typeface="Arial"/>
                <a:ea typeface="Arial"/>
                <a:cs typeface="Arial"/>
                <a:sym typeface="Arial"/>
              </a:rPr>
              <a:t>Sustancias explosivas por naturaleza explosiva:</a:t>
            </a:r>
            <a:endParaRPr/>
          </a:p>
          <a:p>
            <a:pPr indent="0" lvl="0" marL="91440" rtl="0" algn="l">
              <a:lnSpc>
                <a:spcPct val="100000"/>
              </a:lnSpc>
              <a:spcBef>
                <a:spcPts val="1400"/>
              </a:spcBef>
              <a:spcAft>
                <a:spcPts val="0"/>
              </a:spcAft>
              <a:buSzPts val="2000"/>
              <a:buNone/>
            </a:pPr>
            <a:r>
              <a:t/>
            </a:r>
            <a:endParaRPr u="sng">
              <a:latin typeface="Arial"/>
              <a:ea typeface="Arial"/>
              <a:cs typeface="Arial"/>
              <a:sym typeface="Arial"/>
            </a:endParaRPr>
          </a:p>
          <a:p>
            <a:pPr indent="-182880" lvl="1" marL="384048" rtl="0" algn="just">
              <a:lnSpc>
                <a:spcPct val="100000"/>
              </a:lnSpc>
              <a:spcBef>
                <a:spcPts val="400"/>
              </a:spcBef>
              <a:spcAft>
                <a:spcPts val="0"/>
              </a:spcAft>
              <a:buSzPts val="1800"/>
              <a:buFont typeface="Noto Sans Symbols"/>
              <a:buChar char="❑"/>
            </a:pPr>
            <a:r>
              <a:rPr lang="es-AR">
                <a:latin typeface="Arial"/>
                <a:ea typeface="Arial"/>
                <a:cs typeface="Arial"/>
                <a:sym typeface="Arial"/>
              </a:rPr>
              <a:t> </a:t>
            </a:r>
            <a:r>
              <a:rPr lang="es-AR">
                <a:solidFill>
                  <a:schemeClr val="dk1"/>
                </a:solidFill>
                <a:latin typeface="Arial"/>
                <a:ea typeface="Arial"/>
                <a:cs typeface="Arial"/>
                <a:sym typeface="Arial"/>
              </a:rPr>
              <a:t>DEFLAGRANTES: </a:t>
            </a:r>
            <a:r>
              <a:rPr lang="es-AR" sz="1800">
                <a:solidFill>
                  <a:srgbClr val="000000"/>
                </a:solidFill>
                <a:latin typeface="Arial"/>
                <a:ea typeface="Arial"/>
                <a:cs typeface="Arial"/>
                <a:sym typeface="Arial"/>
              </a:rPr>
              <a:t>Son los explosivos en los que la reacción se inicia por activación termo cinética (calor).</a:t>
            </a:r>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182880" lvl="1" marL="384048" rtl="0" algn="just">
              <a:lnSpc>
                <a:spcPct val="90000"/>
              </a:lnSpc>
              <a:spcBef>
                <a:spcPts val="600"/>
              </a:spcBef>
              <a:spcAft>
                <a:spcPts val="0"/>
              </a:spcAft>
              <a:buSzPts val="1800"/>
              <a:buFont typeface="Noto Sans Symbols"/>
              <a:buChar char="❑"/>
            </a:pPr>
            <a:r>
              <a:rPr lang="es-AR">
                <a:latin typeface="Arial"/>
                <a:ea typeface="Arial"/>
                <a:cs typeface="Arial"/>
                <a:sym typeface="Arial"/>
              </a:rPr>
              <a:t> </a:t>
            </a:r>
            <a:r>
              <a:rPr lang="es-AR">
                <a:solidFill>
                  <a:schemeClr val="dk1"/>
                </a:solidFill>
                <a:latin typeface="Arial"/>
                <a:ea typeface="Arial"/>
                <a:cs typeface="Arial"/>
                <a:sym typeface="Arial"/>
              </a:rPr>
              <a:t>DETONANTES: </a:t>
            </a:r>
            <a:r>
              <a:rPr lang="es-AR" sz="1800">
                <a:solidFill>
                  <a:srgbClr val="000000"/>
                </a:solidFill>
                <a:latin typeface="Arial"/>
                <a:ea typeface="Arial"/>
                <a:cs typeface="Arial"/>
                <a:sym typeface="Arial"/>
              </a:rPr>
              <a:t>La reacción en este grupo se autoabastece por una onda de choque, supersónica (en el medio que recorre), que inicia al explosivo a medida que esta transcurre.</a:t>
            </a:r>
            <a:endParaRPr/>
          </a:p>
          <a:p>
            <a:pPr indent="0" lvl="1" marL="201168" rtl="0" algn="just">
              <a:lnSpc>
                <a:spcPct val="90000"/>
              </a:lnSpc>
              <a:spcBef>
                <a:spcPts val="600"/>
              </a:spcBef>
              <a:spcAft>
                <a:spcPts val="0"/>
              </a:spcAft>
              <a:buSzPts val="1800"/>
              <a:buNone/>
            </a:pPr>
            <a:r>
              <a:t/>
            </a:r>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1097280" y="286603"/>
            <a:ext cx="10058400" cy="14330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600"/>
              <a:buFont typeface="Arial"/>
              <a:buNone/>
            </a:pPr>
            <a:r>
              <a:rPr lang="es-AR" sz="3600">
                <a:latin typeface="Arial"/>
                <a:ea typeface="Arial"/>
                <a:cs typeface="Arial"/>
                <a:sym typeface="Arial"/>
              </a:rPr>
              <a:t>Clasificación</a:t>
            </a:r>
            <a:endParaRPr sz="3600"/>
          </a:p>
        </p:txBody>
      </p:sp>
      <p:sp>
        <p:nvSpPr>
          <p:cNvPr id="133" name="Google Shape;133;p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u="sng">
                <a:latin typeface="Arial"/>
                <a:ea typeface="Arial"/>
                <a:cs typeface="Arial"/>
                <a:sym typeface="Arial"/>
              </a:rPr>
              <a:t>Sustancias explosivas por sensibilidad:</a:t>
            </a:r>
            <a:endParaRPr/>
          </a:p>
          <a:p>
            <a:pPr indent="0" lvl="0" marL="91440" rtl="0" algn="l">
              <a:lnSpc>
                <a:spcPct val="100000"/>
              </a:lnSpc>
              <a:spcBef>
                <a:spcPts val="1400"/>
              </a:spcBef>
              <a:spcAft>
                <a:spcPts val="0"/>
              </a:spcAft>
              <a:buSzPts val="2000"/>
              <a:buNone/>
            </a:pPr>
            <a:r>
              <a:t/>
            </a:r>
            <a:endParaRPr u="sng">
              <a:latin typeface="Arial"/>
              <a:ea typeface="Arial"/>
              <a:cs typeface="Arial"/>
              <a:sym typeface="Arial"/>
            </a:endParaRPr>
          </a:p>
          <a:p>
            <a:pPr indent="-182880" lvl="1" marL="384048" rtl="0" algn="just">
              <a:lnSpc>
                <a:spcPct val="100000"/>
              </a:lnSpc>
              <a:spcBef>
                <a:spcPts val="400"/>
              </a:spcBef>
              <a:spcAft>
                <a:spcPts val="0"/>
              </a:spcAft>
              <a:buSzPts val="1800"/>
              <a:buFont typeface="Noto Sans Symbols"/>
              <a:buChar char="❑"/>
            </a:pPr>
            <a:r>
              <a:rPr lang="es-AR">
                <a:latin typeface="Arial"/>
                <a:ea typeface="Arial"/>
                <a:cs typeface="Arial"/>
                <a:sym typeface="Arial"/>
              </a:rPr>
              <a:t> </a:t>
            </a:r>
            <a:r>
              <a:rPr lang="es-AR">
                <a:solidFill>
                  <a:schemeClr val="dk1"/>
                </a:solidFill>
                <a:latin typeface="Arial"/>
                <a:ea typeface="Arial"/>
                <a:cs typeface="Arial"/>
                <a:sym typeface="Arial"/>
              </a:rPr>
              <a:t>PRIMARIAS</a:t>
            </a:r>
            <a:r>
              <a:rPr lang="es-AR">
                <a:latin typeface="Arial"/>
                <a:ea typeface="Arial"/>
                <a:cs typeface="Arial"/>
                <a:sym typeface="Arial"/>
              </a:rPr>
              <a:t>: </a:t>
            </a:r>
            <a:r>
              <a:rPr lang="es-AR" sz="1800">
                <a:solidFill>
                  <a:srgbClr val="000000"/>
                </a:solidFill>
                <a:latin typeface="Arial"/>
                <a:ea typeface="Arial"/>
                <a:cs typeface="Arial"/>
                <a:sym typeface="Arial"/>
              </a:rPr>
              <a:t>Son aquellas sustancias que requieren cantidades ínfimas de energía para activarse.</a:t>
            </a:r>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182880" lvl="1" marL="384048" rtl="0" algn="just">
              <a:lnSpc>
                <a:spcPct val="90000"/>
              </a:lnSpc>
              <a:spcBef>
                <a:spcPts val="600"/>
              </a:spcBef>
              <a:spcAft>
                <a:spcPts val="0"/>
              </a:spcAft>
              <a:buSzPts val="1800"/>
              <a:buFont typeface="Noto Sans Symbols"/>
              <a:buChar char="❑"/>
            </a:pPr>
            <a:r>
              <a:rPr lang="es-AR">
                <a:latin typeface="Arial"/>
                <a:ea typeface="Arial"/>
                <a:cs typeface="Arial"/>
                <a:sym typeface="Arial"/>
              </a:rPr>
              <a:t> </a:t>
            </a:r>
            <a:r>
              <a:rPr lang="es-AR">
                <a:solidFill>
                  <a:schemeClr val="dk1"/>
                </a:solidFill>
                <a:latin typeface="Arial"/>
                <a:ea typeface="Arial"/>
                <a:cs typeface="Arial"/>
                <a:sym typeface="Arial"/>
              </a:rPr>
              <a:t>SECUNDARIAS: </a:t>
            </a:r>
            <a:r>
              <a:rPr lang="es-AR" sz="1800">
                <a:solidFill>
                  <a:srgbClr val="000000"/>
                </a:solidFill>
                <a:latin typeface="Arial"/>
                <a:ea typeface="Arial"/>
                <a:cs typeface="Arial"/>
                <a:sym typeface="Arial"/>
              </a:rPr>
              <a:t>Necesitan de un explosivo primario para poder iniciarse. </a:t>
            </a:r>
            <a:endParaRPr/>
          </a:p>
          <a:p>
            <a:pPr indent="-68579" lvl="1" marL="384048" rtl="0" algn="just">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68579" lvl="1" marL="384048" rtl="0" algn="just">
              <a:lnSpc>
                <a:spcPct val="90000"/>
              </a:lnSpc>
              <a:spcBef>
                <a:spcPts val="600"/>
              </a:spcBef>
              <a:spcAft>
                <a:spcPts val="0"/>
              </a:spcAft>
              <a:buSzPts val="1800"/>
              <a:buFont typeface="Noto Sans Symbols"/>
              <a:buNone/>
            </a:pPr>
            <a:r>
              <a:t/>
            </a:r>
            <a:endParaRPr sz="1800">
              <a:solidFill>
                <a:srgbClr val="000000"/>
              </a:solidFill>
              <a:latin typeface="Arial"/>
              <a:ea typeface="Arial"/>
              <a:cs typeface="Arial"/>
              <a:sym typeface="Arial"/>
            </a:endParaRPr>
          </a:p>
          <a:p>
            <a:pPr indent="-182880" lvl="1" marL="384048" rtl="0" algn="just">
              <a:lnSpc>
                <a:spcPct val="90000"/>
              </a:lnSpc>
              <a:spcBef>
                <a:spcPts val="600"/>
              </a:spcBef>
              <a:spcAft>
                <a:spcPts val="0"/>
              </a:spcAft>
              <a:buSzPts val="1800"/>
              <a:buFont typeface="Noto Sans Symbols"/>
              <a:buChar char="❑"/>
            </a:pPr>
            <a:r>
              <a:rPr lang="es-AR">
                <a:solidFill>
                  <a:srgbClr val="000000"/>
                </a:solidFill>
                <a:latin typeface="Arial"/>
                <a:ea typeface="Arial"/>
                <a:cs typeface="Arial"/>
                <a:sym typeface="Arial"/>
              </a:rPr>
              <a:t> TERCIARIAS</a:t>
            </a:r>
            <a:r>
              <a:rPr lang="es-AR">
                <a:latin typeface="Arial"/>
                <a:ea typeface="Arial"/>
                <a:cs typeface="Arial"/>
                <a:sym typeface="Arial"/>
              </a:rPr>
              <a:t>: </a:t>
            </a:r>
            <a:r>
              <a:rPr lang="es-AR" sz="1800">
                <a:solidFill>
                  <a:srgbClr val="000000"/>
                </a:solidFill>
                <a:latin typeface="Arial"/>
                <a:ea typeface="Arial"/>
                <a:cs typeface="Arial"/>
                <a:sym typeface="Arial"/>
              </a:rPr>
              <a:t>Familia constituida casi en unanimidad por NAFOS (nitrato de amonio/fuelóleo) conocida su enorme insensibilidad.</a:t>
            </a:r>
            <a:endParaRPr/>
          </a:p>
          <a:p>
            <a:pPr indent="0" lvl="0" marL="91440" rtl="0" algn="l">
              <a:lnSpc>
                <a:spcPct val="90000"/>
              </a:lnSpc>
              <a:spcBef>
                <a:spcPts val="16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1097280" y="286603"/>
            <a:ext cx="10058400" cy="14330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600"/>
              <a:buFont typeface="Arial"/>
              <a:buNone/>
            </a:pPr>
            <a:r>
              <a:rPr lang="es-AR" sz="3600">
                <a:latin typeface="Arial"/>
                <a:ea typeface="Arial"/>
                <a:cs typeface="Arial"/>
                <a:sym typeface="Arial"/>
              </a:rPr>
              <a:t>Clasificación</a:t>
            </a:r>
            <a:endParaRPr sz="3600"/>
          </a:p>
        </p:txBody>
      </p:sp>
      <p:sp>
        <p:nvSpPr>
          <p:cNvPr id="139" name="Google Shape;139;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s-AR" u="sng">
                <a:latin typeface="Arial"/>
                <a:ea typeface="Arial"/>
                <a:cs typeface="Arial"/>
                <a:sym typeface="Arial"/>
              </a:rPr>
              <a:t>Sustancias explosivas por utilización:</a:t>
            </a:r>
            <a:endParaRPr/>
          </a:p>
          <a:p>
            <a:pPr indent="0" lvl="0" marL="91440" rtl="0" algn="l">
              <a:lnSpc>
                <a:spcPct val="100000"/>
              </a:lnSpc>
              <a:spcBef>
                <a:spcPts val="1400"/>
              </a:spcBef>
              <a:spcAft>
                <a:spcPts val="0"/>
              </a:spcAft>
              <a:buSzPts val="2000"/>
              <a:buNone/>
            </a:pPr>
            <a:r>
              <a:t/>
            </a:r>
            <a:endParaRPr u="sng">
              <a:latin typeface="Arial"/>
              <a:ea typeface="Arial"/>
              <a:cs typeface="Arial"/>
              <a:sym typeface="Arial"/>
            </a:endParaRPr>
          </a:p>
          <a:p>
            <a:pPr indent="-182880" lvl="1" marL="384048" rtl="0" algn="just">
              <a:lnSpc>
                <a:spcPct val="100000"/>
              </a:lnSpc>
              <a:spcBef>
                <a:spcPts val="400"/>
              </a:spcBef>
              <a:spcAft>
                <a:spcPts val="0"/>
              </a:spcAft>
              <a:buSzPts val="1800"/>
              <a:buFont typeface="Noto Sans Symbols"/>
              <a:buChar char="❑"/>
            </a:pPr>
            <a:r>
              <a:rPr lang="es-AR">
                <a:latin typeface="Arial"/>
                <a:ea typeface="Arial"/>
                <a:cs typeface="Arial"/>
                <a:sym typeface="Arial"/>
              </a:rPr>
              <a:t> </a:t>
            </a:r>
            <a:r>
              <a:rPr lang="es-AR">
                <a:solidFill>
                  <a:schemeClr val="dk1"/>
                </a:solidFill>
                <a:latin typeface="Arial"/>
                <a:ea typeface="Arial"/>
                <a:cs typeface="Arial"/>
                <a:sym typeface="Arial"/>
              </a:rPr>
              <a:t>INICIADOR: </a:t>
            </a:r>
            <a:r>
              <a:rPr lang="es-AR" sz="1800">
                <a:solidFill>
                  <a:srgbClr val="000000"/>
                </a:solidFill>
                <a:latin typeface="Arial"/>
                <a:ea typeface="Arial"/>
                <a:cs typeface="Arial"/>
                <a:sym typeface="Arial"/>
              </a:rPr>
              <a:t>Material energético, con una energía de activación relativamente baja, utilizado para iniciar un explosivo secundario. Es el responsable de iniciar la carga.</a:t>
            </a:r>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68579" lvl="1" marL="384048" rtl="0" algn="l">
              <a:lnSpc>
                <a:spcPct val="90000"/>
              </a:lnSpc>
              <a:spcBef>
                <a:spcPts val="600"/>
              </a:spcBef>
              <a:spcAft>
                <a:spcPts val="0"/>
              </a:spcAft>
              <a:buSzPts val="1800"/>
              <a:buFont typeface="Noto Sans Symbols"/>
              <a:buNone/>
            </a:pPr>
            <a:r>
              <a:t/>
            </a:r>
            <a:endParaRPr>
              <a:solidFill>
                <a:srgbClr val="000000"/>
              </a:solidFill>
              <a:latin typeface="Arial"/>
              <a:ea typeface="Arial"/>
              <a:cs typeface="Arial"/>
              <a:sym typeface="Arial"/>
            </a:endParaRPr>
          </a:p>
          <a:p>
            <a:pPr indent="-182880" lvl="1" marL="384048" rtl="0" algn="just">
              <a:lnSpc>
                <a:spcPct val="90000"/>
              </a:lnSpc>
              <a:spcBef>
                <a:spcPts val="600"/>
              </a:spcBef>
              <a:spcAft>
                <a:spcPts val="0"/>
              </a:spcAft>
              <a:buSzPts val="1800"/>
              <a:buFont typeface="Noto Sans Symbols"/>
              <a:buChar char="❑"/>
            </a:pPr>
            <a:r>
              <a:rPr lang="es-AR">
                <a:solidFill>
                  <a:schemeClr val="dk1"/>
                </a:solidFill>
                <a:latin typeface="Arial"/>
                <a:ea typeface="Arial"/>
                <a:cs typeface="Arial"/>
                <a:sym typeface="Arial"/>
              </a:rPr>
              <a:t> CARGA: </a:t>
            </a:r>
            <a:r>
              <a:rPr lang="es-AR" sz="1800">
                <a:solidFill>
                  <a:srgbClr val="000000"/>
                </a:solidFill>
                <a:latin typeface="Arial"/>
                <a:ea typeface="Arial"/>
                <a:cs typeface="Arial"/>
                <a:sym typeface="Arial"/>
              </a:rPr>
              <a:t>Es la masa base que explotará y es objeto del diseño de la voladura.</a:t>
            </a:r>
            <a:endParaRPr/>
          </a:p>
          <a:p>
            <a:pPr indent="0" lvl="1" marL="201168" rtl="0" algn="just">
              <a:lnSpc>
                <a:spcPct val="90000"/>
              </a:lnSpc>
              <a:spcBef>
                <a:spcPts val="600"/>
              </a:spcBef>
              <a:spcAft>
                <a:spcPts val="0"/>
              </a:spcAft>
              <a:buSzPts val="1800"/>
              <a:buNone/>
            </a:pPr>
            <a:r>
              <a:t/>
            </a:r>
            <a:endParaRPr>
              <a:solidFill>
                <a:srgbClr val="000000"/>
              </a:solidFill>
              <a:latin typeface="Arial"/>
              <a:ea typeface="Arial"/>
              <a:cs typeface="Arial"/>
              <a:sym typeface="Arial"/>
            </a:endParaRPr>
          </a:p>
          <a:p>
            <a:pPr indent="-68579" lvl="1" marL="384048" rtl="0" algn="just">
              <a:lnSpc>
                <a:spcPct val="90000"/>
              </a:lnSpc>
              <a:spcBef>
                <a:spcPts val="600"/>
              </a:spcBef>
              <a:spcAft>
                <a:spcPts val="0"/>
              </a:spcAft>
              <a:buSzPts val="1800"/>
              <a:buFont typeface="Noto Sans Symbols"/>
              <a:buNone/>
            </a:pPr>
            <a:r>
              <a:t/>
            </a:r>
            <a:endParaRPr sz="1800">
              <a:solidFill>
                <a:srgbClr val="000000"/>
              </a:solidFill>
              <a:latin typeface="Arial"/>
              <a:ea typeface="Arial"/>
              <a:cs typeface="Arial"/>
              <a:sym typeface="Arial"/>
            </a:endParaRPr>
          </a:p>
          <a:p>
            <a:pPr indent="-182880" lvl="1" marL="384048" rtl="0" algn="just">
              <a:lnSpc>
                <a:spcPct val="90000"/>
              </a:lnSpc>
              <a:spcBef>
                <a:spcPts val="600"/>
              </a:spcBef>
              <a:spcAft>
                <a:spcPts val="0"/>
              </a:spcAft>
              <a:buSzPts val="1800"/>
              <a:buFont typeface="Noto Sans Symbols"/>
              <a:buChar char="❑"/>
            </a:pPr>
            <a:r>
              <a:rPr lang="es-AR">
                <a:solidFill>
                  <a:srgbClr val="000000"/>
                </a:solidFill>
                <a:latin typeface="Arial"/>
                <a:ea typeface="Arial"/>
                <a:cs typeface="Arial"/>
                <a:sym typeface="Arial"/>
              </a:rPr>
              <a:t> MULTIPLICADOR: </a:t>
            </a:r>
            <a:r>
              <a:rPr lang="es-AR" sz="1800">
                <a:solidFill>
                  <a:srgbClr val="000000"/>
                </a:solidFill>
                <a:latin typeface="Arial"/>
                <a:ea typeface="Arial"/>
                <a:cs typeface="Arial"/>
                <a:sym typeface="Arial"/>
              </a:rPr>
              <a:t>En ciertas ocasiones la carga no detona con el iniciador, por lo que se requiere un explosivo intermedio que sea sensible al iniciador y a la vez inicie a la carga.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1097280" y="286603"/>
            <a:ext cx="10058400" cy="14330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600"/>
              <a:buFont typeface="Arial"/>
              <a:buNone/>
            </a:pPr>
            <a:r>
              <a:rPr lang="es-AR" sz="3600">
                <a:latin typeface="Arial"/>
                <a:ea typeface="Arial"/>
                <a:cs typeface="Arial"/>
                <a:sym typeface="Arial"/>
              </a:rPr>
              <a:t>Clasificación</a:t>
            </a:r>
            <a:endParaRPr sz="3600"/>
          </a:p>
        </p:txBody>
      </p:sp>
      <p:sp>
        <p:nvSpPr>
          <p:cNvPr id="145" name="Google Shape;145;p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29222" lvl="0" marL="91440" rtl="0" algn="l">
              <a:lnSpc>
                <a:spcPct val="70000"/>
              </a:lnSpc>
              <a:spcBef>
                <a:spcPts val="0"/>
              </a:spcBef>
              <a:spcAft>
                <a:spcPts val="0"/>
              </a:spcAft>
              <a:buSzPts val="2035"/>
              <a:buChar char=" "/>
            </a:pPr>
            <a:r>
              <a:rPr lang="es-AR" sz="2035" u="sng">
                <a:latin typeface="Arial"/>
                <a:ea typeface="Arial"/>
                <a:cs typeface="Arial"/>
                <a:sym typeface="Arial"/>
              </a:rPr>
              <a:t>Sustancias explosivas mezcladas:</a:t>
            </a:r>
            <a:endParaRPr/>
          </a:p>
          <a:p>
            <a:pPr indent="-111569" lvl="0" marL="91440" rtl="0" algn="just">
              <a:lnSpc>
                <a:spcPct val="95000"/>
              </a:lnSpc>
              <a:spcBef>
                <a:spcPts val="1400"/>
              </a:spcBef>
              <a:spcAft>
                <a:spcPts val="0"/>
              </a:spcAft>
              <a:buSzPts val="1757"/>
              <a:buChar char=" "/>
            </a:pPr>
            <a:r>
              <a:rPr lang="es-AR" sz="1757">
                <a:latin typeface="Arial"/>
                <a:ea typeface="Arial"/>
                <a:cs typeface="Arial"/>
                <a:sym typeface="Arial"/>
              </a:rPr>
              <a:t>A menudo las sustancias carecen de todas las propiedades solicitadas para una función. Para soslayar dichos problemas se recurre a mezclas de estos para potenciarlos. </a:t>
            </a:r>
            <a:endParaRPr/>
          </a:p>
          <a:p>
            <a:pPr indent="-111569" lvl="0" marL="91440" rtl="0" algn="just">
              <a:lnSpc>
                <a:spcPct val="95000"/>
              </a:lnSpc>
              <a:spcBef>
                <a:spcPts val="2200"/>
              </a:spcBef>
              <a:spcAft>
                <a:spcPts val="0"/>
              </a:spcAft>
              <a:buSzPts val="1757"/>
              <a:buChar char=" "/>
            </a:pPr>
            <a:r>
              <a:rPr lang="es-AR" sz="1757">
                <a:latin typeface="Arial"/>
                <a:ea typeface="Arial"/>
                <a:cs typeface="Arial"/>
                <a:sym typeface="Arial"/>
              </a:rPr>
              <a:t>Comercialmente se conocen, por ejemplo:</a:t>
            </a:r>
            <a:endParaRPr/>
          </a:p>
          <a:p>
            <a:pPr indent="-111569" lvl="0" marL="91440" rtl="0" algn="just">
              <a:lnSpc>
                <a:spcPct val="95000"/>
              </a:lnSpc>
              <a:spcBef>
                <a:spcPts val="2200"/>
              </a:spcBef>
              <a:spcAft>
                <a:spcPts val="0"/>
              </a:spcAft>
              <a:buSzPts val="1757"/>
              <a:buFont typeface="Arial"/>
              <a:buChar char="•"/>
            </a:pPr>
            <a:r>
              <a:rPr lang="es-AR" sz="1757">
                <a:latin typeface="Arial"/>
                <a:ea typeface="Arial"/>
                <a:cs typeface="Arial"/>
                <a:sym typeface="Arial"/>
              </a:rPr>
              <a:t> Dinamitas </a:t>
            </a:r>
            <a:endParaRPr/>
          </a:p>
          <a:p>
            <a:pPr indent="-111569" lvl="0" marL="91440" rtl="0" algn="just">
              <a:lnSpc>
                <a:spcPct val="95000"/>
              </a:lnSpc>
              <a:spcBef>
                <a:spcPts val="2200"/>
              </a:spcBef>
              <a:spcAft>
                <a:spcPts val="0"/>
              </a:spcAft>
              <a:buSzPts val="1757"/>
              <a:buFont typeface="Arial"/>
              <a:buChar char="•"/>
            </a:pPr>
            <a:r>
              <a:rPr lang="es-AR" sz="1757">
                <a:latin typeface="Arial"/>
                <a:ea typeface="Arial"/>
                <a:cs typeface="Arial"/>
                <a:sym typeface="Arial"/>
              </a:rPr>
              <a:t> Gomas</a:t>
            </a:r>
            <a:endParaRPr/>
          </a:p>
          <a:p>
            <a:pPr indent="-111569" lvl="0" marL="91440" rtl="0" algn="just">
              <a:lnSpc>
                <a:spcPct val="95000"/>
              </a:lnSpc>
              <a:spcBef>
                <a:spcPts val="2200"/>
              </a:spcBef>
              <a:spcAft>
                <a:spcPts val="0"/>
              </a:spcAft>
              <a:buSzPts val="1757"/>
              <a:buFont typeface="Arial"/>
              <a:buChar char="•"/>
            </a:pPr>
            <a:r>
              <a:rPr lang="es-AR" sz="1757">
                <a:latin typeface="Arial"/>
                <a:ea typeface="Arial"/>
                <a:cs typeface="Arial"/>
                <a:sym typeface="Arial"/>
              </a:rPr>
              <a:t> Emulsiones </a:t>
            </a:r>
            <a:endParaRPr/>
          </a:p>
          <a:p>
            <a:pPr indent="-111569" lvl="0" marL="91440" rtl="0" algn="just">
              <a:lnSpc>
                <a:spcPct val="95000"/>
              </a:lnSpc>
              <a:spcBef>
                <a:spcPts val="2200"/>
              </a:spcBef>
              <a:spcAft>
                <a:spcPts val="0"/>
              </a:spcAft>
              <a:buSzPts val="1757"/>
              <a:buFont typeface="Arial"/>
              <a:buChar char="•"/>
            </a:pPr>
            <a:r>
              <a:rPr lang="es-AR" sz="1757">
                <a:latin typeface="Arial"/>
                <a:ea typeface="Arial"/>
                <a:cs typeface="Arial"/>
                <a:sym typeface="Arial"/>
              </a:rPr>
              <a:t> Pulverulentas </a:t>
            </a:r>
            <a:endParaRPr sz="1757">
              <a:latin typeface="Arial"/>
              <a:ea typeface="Arial"/>
              <a:cs typeface="Arial"/>
              <a:sym typeface="Arial"/>
            </a:endParaRPr>
          </a:p>
          <a:p>
            <a:pPr indent="0" lvl="0" marL="91440" rtl="0" algn="l">
              <a:lnSpc>
                <a:spcPct val="80000"/>
              </a:lnSpc>
              <a:spcBef>
                <a:spcPts val="2200"/>
              </a:spcBef>
              <a:spcAft>
                <a:spcPts val="0"/>
              </a:spcAft>
              <a:buSzPts val="1850"/>
              <a:buNone/>
            </a:pPr>
            <a:r>
              <a:t/>
            </a:r>
            <a:endParaRPr sz="1850" u="sng">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1097280" y="286603"/>
            <a:ext cx="10058400" cy="14330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600"/>
              <a:buFont typeface="Arial"/>
              <a:buNone/>
            </a:pPr>
            <a:r>
              <a:rPr lang="es-AR" sz="3600">
                <a:latin typeface="Arial"/>
                <a:ea typeface="Arial"/>
                <a:cs typeface="Arial"/>
                <a:sym typeface="Arial"/>
              </a:rPr>
              <a:t>Características</a:t>
            </a:r>
            <a:endParaRPr sz="3600"/>
          </a:p>
        </p:txBody>
      </p:sp>
      <p:sp>
        <p:nvSpPr>
          <p:cNvPr id="151" name="Google Shape;151;p9"/>
          <p:cNvSpPr txBox="1"/>
          <p:nvPr>
            <p:ph idx="1" type="body"/>
          </p:nvPr>
        </p:nvSpPr>
        <p:spPr>
          <a:xfrm>
            <a:off x="1097280" y="1719618"/>
            <a:ext cx="10058400" cy="4149476"/>
          </a:xfrm>
          <a:prstGeom prst="rect">
            <a:avLst/>
          </a:prstGeom>
          <a:noFill/>
          <a:ln>
            <a:noFill/>
          </a:ln>
        </p:spPr>
        <p:txBody>
          <a:bodyPr anchorCtr="0" anchor="t" bIns="45700" lIns="0" spcFirstLastPara="1" rIns="0" wrap="square" tIns="45700">
            <a:normAutofit/>
          </a:bodyPr>
          <a:lstStyle/>
          <a:p>
            <a:pPr indent="-120650" lvl="0" marL="91440" rtl="0" algn="l">
              <a:lnSpc>
                <a:spcPct val="80000"/>
              </a:lnSpc>
              <a:spcBef>
                <a:spcPts val="0"/>
              </a:spcBef>
              <a:spcAft>
                <a:spcPts val="0"/>
              </a:spcAft>
              <a:buSzPts val="1900"/>
              <a:buFont typeface="Arial"/>
              <a:buChar char="•"/>
            </a:pPr>
            <a:r>
              <a:rPr lang="es-AR" sz="1900">
                <a:latin typeface="Arial"/>
                <a:ea typeface="Arial"/>
                <a:cs typeface="Arial"/>
                <a:sym typeface="Arial"/>
              </a:rPr>
              <a:t> </a:t>
            </a:r>
            <a:r>
              <a:rPr lang="es-AR"/>
              <a:t>Densidad o gravedad específica: es el peso por unidad de volumen de un explosivo. Permite determinar la cantidad de explosivo.</a:t>
            </a:r>
            <a:endParaRPr/>
          </a:p>
          <a:p>
            <a:pPr indent="-127000" lvl="0" marL="91440" rtl="0" algn="l">
              <a:lnSpc>
                <a:spcPct val="80000"/>
              </a:lnSpc>
              <a:spcBef>
                <a:spcPts val="1400"/>
              </a:spcBef>
              <a:spcAft>
                <a:spcPts val="0"/>
              </a:spcAft>
              <a:buSzPts val="2000"/>
              <a:buFont typeface="Arial"/>
              <a:buChar char="•"/>
            </a:pPr>
            <a:r>
              <a:rPr lang="es-AR"/>
              <a:t> Velocidad de detonación: velocidad en la que la reacción de detonación se extiende a través de la columna del explosivo. </a:t>
            </a:r>
            <a:endParaRPr/>
          </a:p>
          <a:p>
            <a:pPr indent="-127000" lvl="0" marL="91440" rtl="0" algn="l">
              <a:lnSpc>
                <a:spcPct val="80000"/>
              </a:lnSpc>
              <a:spcBef>
                <a:spcPts val="1400"/>
              </a:spcBef>
              <a:spcAft>
                <a:spcPts val="0"/>
              </a:spcAft>
              <a:buSzPts val="2000"/>
              <a:buFont typeface="Arial"/>
              <a:buChar char="•"/>
            </a:pPr>
            <a:r>
              <a:rPr lang="es-AR"/>
              <a:t> Presión de detonación: es la presión en la zona de choque delante de la zona de reacción.</a:t>
            </a:r>
            <a:endParaRPr/>
          </a:p>
          <a:p>
            <a:pPr indent="-127000" lvl="0" marL="91440" rtl="0" algn="l">
              <a:lnSpc>
                <a:spcPct val="80000"/>
              </a:lnSpc>
              <a:spcBef>
                <a:spcPts val="1400"/>
              </a:spcBef>
              <a:spcAft>
                <a:spcPts val="0"/>
              </a:spcAft>
              <a:buSzPts val="2000"/>
              <a:buFont typeface="Arial"/>
              <a:buChar char="•"/>
            </a:pPr>
            <a:r>
              <a:rPr lang="es-AR"/>
              <a:t> Presión de explosión: es la presión que ejercen los gases como producto de la explosión inicial.</a:t>
            </a:r>
            <a:endParaRPr/>
          </a:p>
          <a:p>
            <a:pPr indent="-127000" lvl="0" marL="91440" rtl="0" algn="l">
              <a:lnSpc>
                <a:spcPct val="90000"/>
              </a:lnSpc>
              <a:spcBef>
                <a:spcPts val="1400"/>
              </a:spcBef>
              <a:spcAft>
                <a:spcPts val="0"/>
              </a:spcAft>
              <a:buSzPts val="2000"/>
              <a:buFont typeface="Arial"/>
              <a:buChar char="•"/>
            </a:pPr>
            <a:r>
              <a:rPr lang="es-AR"/>
              <a:t> Energía: es la particularidad potencial del explosivo para realizar un trabajo.</a:t>
            </a:r>
            <a:endParaRPr/>
          </a:p>
          <a:p>
            <a:pPr indent="-127000" lvl="0" marL="91440" rtl="0" algn="l">
              <a:lnSpc>
                <a:spcPct val="80000"/>
              </a:lnSpc>
              <a:spcBef>
                <a:spcPts val="1400"/>
              </a:spcBef>
              <a:spcAft>
                <a:spcPts val="0"/>
              </a:spcAft>
              <a:buSzPts val="2000"/>
              <a:buFont typeface="Arial"/>
              <a:buChar char="•"/>
            </a:pPr>
            <a:r>
              <a:rPr lang="es-AR"/>
              <a:t> Sensibilidad: Es la propiedad de la onda explosiva de propagarse de cartucho en cartucho o de continuar a través de una columna.</a:t>
            </a:r>
            <a:endParaRPr/>
          </a:p>
          <a:p>
            <a:pPr indent="-127000" lvl="0" marL="91440" rtl="0" algn="l">
              <a:lnSpc>
                <a:spcPct val="80000"/>
              </a:lnSpc>
              <a:spcBef>
                <a:spcPts val="1400"/>
              </a:spcBef>
              <a:spcAft>
                <a:spcPts val="0"/>
              </a:spcAft>
              <a:buSzPts val="2000"/>
              <a:buFont typeface="Arial"/>
              <a:buChar char="•"/>
            </a:pPr>
            <a:r>
              <a:rPr lang="es-AR"/>
              <a:t> Resistencia al agua: Es la propiedad más determinante por la versatilidad de su uso o limitación de éste. </a:t>
            </a:r>
            <a:endParaRPr/>
          </a:p>
          <a:p>
            <a:pPr indent="0" lvl="0" marL="91440" rtl="0" algn="l">
              <a:lnSpc>
                <a:spcPct val="90000"/>
              </a:lnSpc>
              <a:spcBef>
                <a:spcPts val="1400"/>
              </a:spcBef>
              <a:spcAft>
                <a:spcPts val="0"/>
              </a:spcAft>
              <a:buSzPts val="2000"/>
              <a:buFont typeface="Arial"/>
              <a:buNone/>
            </a:pPr>
            <a:r>
              <a:t/>
            </a:r>
            <a:endParaRPr/>
          </a:p>
          <a:p>
            <a:pPr indent="0" lvl="0" marL="91440" rtl="0" algn="l">
              <a:lnSpc>
                <a:spcPct val="90000"/>
              </a:lnSpc>
              <a:spcBef>
                <a:spcPts val="1400"/>
              </a:spcBef>
              <a:spcAft>
                <a:spcPts val="0"/>
              </a:spcAft>
              <a:buSzPts val="2000"/>
              <a:buNone/>
            </a:pPr>
            <a:r>
              <a:t/>
            </a:r>
            <a:endParaRPr u="sng">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ción">
  <a:themeElements>
    <a:clrScheme name="Retrospección">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2020-09-29T23:15:20Z</dcterms:created>
  <dc:creator>Gonzalo Jaureguy</dc:creator>
</cp:coreProperties>
</file>