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3" roundtripDataSignature="AMtx7mhe/FECgSp2TNQIe/5kBrSqgK/F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customschemas.google.com/relationships/presentationmetadata" Target="metadata"/><Relationship Id="rId52" Type="http://schemas.openxmlformats.org/officeDocument/2006/relationships/slide" Target="slides/slide48.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9d3a39bab2_6_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9d3a39bab2_6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9d3a39bab2_6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9d3a39bab2_6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a1f4f8415f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a1f4f8415f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a1f4f8415f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a1f4f8415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a1f4f8415f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a1f4f8415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9d3a39bab2_6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9d3a39bab2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9d3a39bab2_6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9d3a39bab2_6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9d3a39bab2_6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9d3a39bab2_6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9d3a39bab2_6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9d3a39bab2_6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9d3a39bab2_6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9d3a39bab2_6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9d3a39bab2_6_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9d3a39bab2_6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9d3a39bab2_6_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9d3a39bab2_6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9d3a39bab2_4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g9d3a39bab2_4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a1efcc2837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a1efcc283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9d3a39bab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9d3a39bab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9d3a39bab2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9d3a39bab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9d3a39bab2_0_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9d3a39bab2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a3f2047bab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a3f2047ba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9d090a0574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15" name="Google Shape;515;g9d090a057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2" name="Shape 12"/>
        <p:cNvGrpSpPr/>
        <p:nvPr/>
      </p:nvGrpSpPr>
      <p:grpSpPr>
        <a:xfrm>
          <a:off x="0" y="0"/>
          <a:ext cx="0" cy="0"/>
          <a:chOff x="0" y="0"/>
          <a:chExt cx="0" cy="0"/>
        </a:xfrm>
      </p:grpSpPr>
      <p:pic>
        <p:nvPicPr>
          <p:cNvPr descr="HD-ShadowLong.png" id="13" name="Google Shape;13;p37"/>
          <p:cNvPicPr preferRelativeResize="0"/>
          <p:nvPr/>
        </p:nvPicPr>
        <p:blipFill rotWithShape="1">
          <a:blip r:embed="rId2">
            <a:alphaModFix/>
          </a:blip>
          <a:srcRect b="0" l="0" r="0" t="0"/>
          <a:stretch/>
        </p:blipFill>
        <p:spPr>
          <a:xfrm>
            <a:off x="1" y="1970240"/>
            <a:ext cx="10437812" cy="321164"/>
          </a:xfrm>
          <a:prstGeom prst="rect">
            <a:avLst/>
          </a:prstGeom>
          <a:noFill/>
          <a:ln>
            <a:noFill/>
          </a:ln>
        </p:spPr>
      </p:pic>
      <p:pic>
        <p:nvPicPr>
          <p:cNvPr descr="HD-ShadowShort.png" id="14" name="Google Shape;14;p37"/>
          <p:cNvPicPr preferRelativeResize="0"/>
          <p:nvPr/>
        </p:nvPicPr>
        <p:blipFill rotWithShape="1">
          <a:blip r:embed="rId3">
            <a:alphaModFix/>
          </a:blip>
          <a:srcRect b="0" l="0" r="0" t="0"/>
          <a:stretch/>
        </p:blipFill>
        <p:spPr>
          <a:xfrm>
            <a:off x="10585826" y="1971234"/>
            <a:ext cx="1602997" cy="144270"/>
          </a:xfrm>
          <a:prstGeom prst="rect">
            <a:avLst/>
          </a:prstGeom>
          <a:noFill/>
          <a:ln>
            <a:noFill/>
          </a:ln>
        </p:spPr>
      </p:pic>
      <p:sp>
        <p:nvSpPr>
          <p:cNvPr id="15" name="Google Shape;15;p37"/>
          <p:cNvSpPr/>
          <p:nvPr/>
        </p:nvSpPr>
        <p:spPr>
          <a:xfrm>
            <a:off x="0" y="609600"/>
            <a:ext cx="10437812" cy="1368198"/>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7"/>
          <p:cNvSpPr/>
          <p:nvPr/>
        </p:nvSpPr>
        <p:spPr>
          <a:xfrm>
            <a:off x="10585827" y="609600"/>
            <a:ext cx="1602997"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7"/>
          <p:cNvSpPr txBox="1"/>
          <p:nvPr>
            <p:ph type="title"/>
          </p:nvPr>
        </p:nvSpPr>
        <p:spPr>
          <a:xfrm>
            <a:off x="680321" y="753228"/>
            <a:ext cx="9613861" cy="108093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37"/>
          <p:cNvSpPr txBox="1"/>
          <p:nvPr>
            <p:ph idx="1" type="body"/>
          </p:nvPr>
        </p:nvSpPr>
        <p:spPr>
          <a:xfrm>
            <a:off x="680321" y="2336873"/>
            <a:ext cx="9613861" cy="359931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9" name="Google Shape;19;p37"/>
          <p:cNvSpPr txBox="1"/>
          <p:nvPr>
            <p:ph idx="10" type="dt"/>
          </p:nvPr>
        </p:nvSpPr>
        <p:spPr>
          <a:xfrm>
            <a:off x="7550981" y="5936187"/>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7"/>
          <p:cNvSpPr txBox="1"/>
          <p:nvPr>
            <p:ph idx="11" type="ftr"/>
          </p:nvPr>
        </p:nvSpPr>
        <p:spPr>
          <a:xfrm>
            <a:off x="680321" y="5936188"/>
            <a:ext cx="687066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7"/>
          <p:cNvSpPr txBox="1"/>
          <p:nvPr>
            <p:ph idx="12" type="sldNum"/>
          </p:nvPr>
        </p:nvSpPr>
        <p:spPr>
          <a:xfrm>
            <a:off x="10729455" y="753227"/>
            <a:ext cx="1154151" cy="1090789"/>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panorámica con descripción">
  <p:cSld name="Imagen panorámica con descripción">
    <p:spTree>
      <p:nvGrpSpPr>
        <p:cNvPr id="103" name="Shape 103"/>
        <p:cNvGrpSpPr/>
        <p:nvPr/>
      </p:nvGrpSpPr>
      <p:grpSpPr>
        <a:xfrm>
          <a:off x="0" y="0"/>
          <a:ext cx="0" cy="0"/>
          <a:chOff x="0" y="0"/>
          <a:chExt cx="0" cy="0"/>
        </a:xfrm>
      </p:grpSpPr>
      <p:pic>
        <p:nvPicPr>
          <p:cNvPr descr="HD-ShadowLong.png" id="104" name="Google Shape;104;p46"/>
          <p:cNvPicPr preferRelativeResize="0"/>
          <p:nvPr/>
        </p:nvPicPr>
        <p:blipFill rotWithShape="1">
          <a:blip r:embed="rId2">
            <a:alphaModFix/>
          </a:blip>
          <a:srcRect b="0" l="0" r="0" t="0"/>
          <a:stretch/>
        </p:blipFill>
        <p:spPr>
          <a:xfrm>
            <a:off x="1" y="5928628"/>
            <a:ext cx="10437812" cy="321164"/>
          </a:xfrm>
          <a:prstGeom prst="rect">
            <a:avLst/>
          </a:prstGeom>
          <a:noFill/>
          <a:ln>
            <a:noFill/>
          </a:ln>
        </p:spPr>
      </p:pic>
      <p:pic>
        <p:nvPicPr>
          <p:cNvPr descr="HD-ShadowShort.png" id="105" name="Google Shape;105;p46"/>
          <p:cNvPicPr preferRelativeResize="0"/>
          <p:nvPr/>
        </p:nvPicPr>
        <p:blipFill rotWithShape="1">
          <a:blip r:embed="rId3">
            <a:alphaModFix/>
          </a:blip>
          <a:srcRect b="0" l="0" r="0" t="0"/>
          <a:stretch/>
        </p:blipFill>
        <p:spPr>
          <a:xfrm>
            <a:off x="10585826" y="5929622"/>
            <a:ext cx="1602997" cy="144270"/>
          </a:xfrm>
          <a:prstGeom prst="rect">
            <a:avLst/>
          </a:prstGeom>
          <a:noFill/>
          <a:ln>
            <a:noFill/>
          </a:ln>
        </p:spPr>
      </p:pic>
      <p:sp>
        <p:nvSpPr>
          <p:cNvPr id="106" name="Google Shape;106;p46"/>
          <p:cNvSpPr/>
          <p:nvPr/>
        </p:nvSpPr>
        <p:spPr>
          <a:xfrm>
            <a:off x="0" y="4567988"/>
            <a:ext cx="10437812" cy="1368198"/>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46"/>
          <p:cNvSpPr/>
          <p:nvPr/>
        </p:nvSpPr>
        <p:spPr>
          <a:xfrm>
            <a:off x="10585827" y="4567988"/>
            <a:ext cx="1602997"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46"/>
          <p:cNvSpPr txBox="1"/>
          <p:nvPr>
            <p:ph type="title"/>
          </p:nvPr>
        </p:nvSpPr>
        <p:spPr>
          <a:xfrm>
            <a:off x="680322" y="4711616"/>
            <a:ext cx="9613859" cy="45305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400"/>
              <a:buFont typeface="Trebuchet M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46"/>
          <p:cNvSpPr/>
          <p:nvPr>
            <p:ph idx="2" type="pic"/>
          </p:nvPr>
        </p:nvSpPr>
        <p:spPr>
          <a:xfrm>
            <a:off x="680322" y="609597"/>
            <a:ext cx="9613859" cy="3589575"/>
          </a:xfrm>
          <a:prstGeom prst="rect">
            <a:avLst/>
          </a:prstGeom>
          <a:noFill/>
          <a:ln>
            <a:noFill/>
          </a:ln>
          <a:effectLst>
            <a:outerShdw blurRad="76200" rotWithShape="0" algn="tl" dir="5040000" dist="63500">
              <a:srgbClr val="000000">
                <a:alpha val="40784"/>
              </a:srgbClr>
            </a:outerShdw>
          </a:effectLst>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lt1"/>
              </a:buClr>
              <a:buSzPts val="3200"/>
              <a:buFont typeface="Arial"/>
              <a:buNone/>
              <a:defRPr b="0" i="0" sz="3200" u="none" cap="none" strike="noStrike">
                <a:solidFill>
                  <a:schemeClr val="lt1"/>
                </a:solidFill>
                <a:latin typeface="Trebuchet MS"/>
                <a:ea typeface="Trebuchet MS"/>
                <a:cs typeface="Trebuchet MS"/>
                <a:sym typeface="Trebuchet MS"/>
              </a:defRPr>
            </a:lvl1pPr>
            <a:lvl2pPr lvl="1" marR="0" rtl="0" algn="l">
              <a:lnSpc>
                <a:spcPct val="90000"/>
              </a:lnSpc>
              <a:spcBef>
                <a:spcPts val="500"/>
              </a:spcBef>
              <a:spcAft>
                <a:spcPts val="0"/>
              </a:spcAft>
              <a:buClr>
                <a:schemeClr val="lt1"/>
              </a:buClr>
              <a:buSzPts val="2800"/>
              <a:buFont typeface="Arial"/>
              <a:buNone/>
              <a:defRPr b="0" i="0" sz="2800" u="none" cap="none" strike="noStrike">
                <a:solidFill>
                  <a:schemeClr val="lt1"/>
                </a:solidFill>
                <a:latin typeface="Trebuchet MS"/>
                <a:ea typeface="Trebuchet MS"/>
                <a:cs typeface="Trebuchet MS"/>
                <a:sym typeface="Trebuchet MS"/>
              </a:defRPr>
            </a:lvl2pPr>
            <a:lvl3pPr lvl="2" marR="0" rtl="0" algn="l">
              <a:lnSpc>
                <a:spcPct val="90000"/>
              </a:lnSpc>
              <a:spcBef>
                <a:spcPts val="500"/>
              </a:spcBef>
              <a:spcAft>
                <a:spcPts val="0"/>
              </a:spcAft>
              <a:buClr>
                <a:schemeClr val="lt1"/>
              </a:buClr>
              <a:buSzPts val="2400"/>
              <a:buFont typeface="Arial"/>
              <a:buNone/>
              <a:defRPr b="0" i="0" sz="2400" u="none" cap="none" strike="noStrike">
                <a:solidFill>
                  <a:schemeClr val="lt1"/>
                </a:solidFill>
                <a:latin typeface="Trebuchet MS"/>
                <a:ea typeface="Trebuchet MS"/>
                <a:cs typeface="Trebuchet MS"/>
                <a:sym typeface="Trebuchet MS"/>
              </a:defRPr>
            </a:lvl3pPr>
            <a:lvl4pPr lvl="3"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Trebuchet MS"/>
                <a:ea typeface="Trebuchet MS"/>
                <a:cs typeface="Trebuchet MS"/>
                <a:sym typeface="Trebuchet MS"/>
              </a:defRPr>
            </a:lvl4pPr>
            <a:lvl5pPr lvl="4"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Trebuchet MS"/>
                <a:ea typeface="Trebuchet MS"/>
                <a:cs typeface="Trebuchet MS"/>
                <a:sym typeface="Trebuchet MS"/>
              </a:defRPr>
            </a:lvl5pPr>
            <a:lvl6pPr lvl="5"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Trebuchet MS"/>
                <a:ea typeface="Trebuchet MS"/>
                <a:cs typeface="Trebuchet MS"/>
                <a:sym typeface="Trebuchet MS"/>
              </a:defRPr>
            </a:lvl6pPr>
            <a:lvl7pPr lvl="6"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Trebuchet MS"/>
                <a:ea typeface="Trebuchet MS"/>
                <a:cs typeface="Trebuchet MS"/>
                <a:sym typeface="Trebuchet MS"/>
              </a:defRPr>
            </a:lvl7pPr>
            <a:lvl8pPr lvl="7"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Trebuchet MS"/>
                <a:ea typeface="Trebuchet MS"/>
                <a:cs typeface="Trebuchet MS"/>
                <a:sym typeface="Trebuchet MS"/>
              </a:defRPr>
            </a:lvl8pPr>
            <a:lvl9pPr lvl="8"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Trebuchet MS"/>
                <a:ea typeface="Trebuchet MS"/>
                <a:cs typeface="Trebuchet MS"/>
                <a:sym typeface="Trebuchet MS"/>
              </a:defRPr>
            </a:lvl9pPr>
          </a:lstStyle>
          <a:p/>
        </p:txBody>
      </p:sp>
      <p:sp>
        <p:nvSpPr>
          <p:cNvPr id="110" name="Google Shape;110;p46"/>
          <p:cNvSpPr txBox="1"/>
          <p:nvPr>
            <p:ph idx="1" type="body"/>
          </p:nvPr>
        </p:nvSpPr>
        <p:spPr>
          <a:xfrm>
            <a:off x="680319" y="5169583"/>
            <a:ext cx="9613862" cy="62297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111" name="Google Shape;111;p46"/>
          <p:cNvSpPr txBox="1"/>
          <p:nvPr>
            <p:ph idx="10" type="dt"/>
          </p:nvPr>
        </p:nvSpPr>
        <p:spPr>
          <a:xfrm>
            <a:off x="7550981" y="5936187"/>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46"/>
          <p:cNvSpPr txBox="1"/>
          <p:nvPr>
            <p:ph idx="11" type="ftr"/>
          </p:nvPr>
        </p:nvSpPr>
        <p:spPr>
          <a:xfrm>
            <a:off x="680321" y="5936188"/>
            <a:ext cx="687066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46"/>
          <p:cNvSpPr txBox="1"/>
          <p:nvPr>
            <p:ph idx="12" type="sldNum"/>
          </p:nvPr>
        </p:nvSpPr>
        <p:spPr>
          <a:xfrm>
            <a:off x="10729455" y="4711309"/>
            <a:ext cx="1154151" cy="1090789"/>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descripción">
  <p:cSld name="Título y descripción">
    <p:spTree>
      <p:nvGrpSpPr>
        <p:cNvPr id="114" name="Shape 114"/>
        <p:cNvGrpSpPr/>
        <p:nvPr/>
      </p:nvGrpSpPr>
      <p:grpSpPr>
        <a:xfrm>
          <a:off x="0" y="0"/>
          <a:ext cx="0" cy="0"/>
          <a:chOff x="0" y="0"/>
          <a:chExt cx="0" cy="0"/>
        </a:xfrm>
      </p:grpSpPr>
      <p:pic>
        <p:nvPicPr>
          <p:cNvPr descr="HD-ShadowLong.png" id="115" name="Google Shape;115;p47"/>
          <p:cNvPicPr preferRelativeResize="0"/>
          <p:nvPr/>
        </p:nvPicPr>
        <p:blipFill rotWithShape="1">
          <a:blip r:embed="rId2">
            <a:alphaModFix/>
          </a:blip>
          <a:srcRect b="0" l="0" r="0" t="0"/>
          <a:stretch/>
        </p:blipFill>
        <p:spPr>
          <a:xfrm>
            <a:off x="1" y="5928628"/>
            <a:ext cx="10437812" cy="321164"/>
          </a:xfrm>
          <a:prstGeom prst="rect">
            <a:avLst/>
          </a:prstGeom>
          <a:noFill/>
          <a:ln>
            <a:noFill/>
          </a:ln>
        </p:spPr>
      </p:pic>
      <p:pic>
        <p:nvPicPr>
          <p:cNvPr descr="HD-ShadowShort.png" id="116" name="Google Shape;116;p47"/>
          <p:cNvPicPr preferRelativeResize="0"/>
          <p:nvPr/>
        </p:nvPicPr>
        <p:blipFill rotWithShape="1">
          <a:blip r:embed="rId3">
            <a:alphaModFix/>
          </a:blip>
          <a:srcRect b="0" l="0" r="0" t="0"/>
          <a:stretch/>
        </p:blipFill>
        <p:spPr>
          <a:xfrm>
            <a:off x="10585826" y="5929622"/>
            <a:ext cx="1602997" cy="144270"/>
          </a:xfrm>
          <a:prstGeom prst="rect">
            <a:avLst/>
          </a:prstGeom>
          <a:noFill/>
          <a:ln>
            <a:noFill/>
          </a:ln>
        </p:spPr>
      </p:pic>
      <p:sp>
        <p:nvSpPr>
          <p:cNvPr id="117" name="Google Shape;117;p47"/>
          <p:cNvSpPr/>
          <p:nvPr/>
        </p:nvSpPr>
        <p:spPr>
          <a:xfrm>
            <a:off x="0" y="4567988"/>
            <a:ext cx="10437812" cy="1368198"/>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47"/>
          <p:cNvSpPr/>
          <p:nvPr/>
        </p:nvSpPr>
        <p:spPr>
          <a:xfrm>
            <a:off x="10585827" y="4567988"/>
            <a:ext cx="1602997"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47"/>
          <p:cNvSpPr txBox="1"/>
          <p:nvPr>
            <p:ph type="title"/>
          </p:nvPr>
        </p:nvSpPr>
        <p:spPr>
          <a:xfrm>
            <a:off x="680322" y="609597"/>
            <a:ext cx="9613858" cy="359275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 name="Google Shape;120;p47"/>
          <p:cNvSpPr txBox="1"/>
          <p:nvPr>
            <p:ph idx="1" type="body"/>
          </p:nvPr>
        </p:nvSpPr>
        <p:spPr>
          <a:xfrm>
            <a:off x="680322" y="4711615"/>
            <a:ext cx="9613859" cy="1090789"/>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121" name="Google Shape;121;p47"/>
          <p:cNvSpPr txBox="1"/>
          <p:nvPr>
            <p:ph idx="10" type="dt"/>
          </p:nvPr>
        </p:nvSpPr>
        <p:spPr>
          <a:xfrm>
            <a:off x="7550981" y="5936187"/>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47"/>
          <p:cNvSpPr txBox="1"/>
          <p:nvPr>
            <p:ph idx="11" type="ftr"/>
          </p:nvPr>
        </p:nvSpPr>
        <p:spPr>
          <a:xfrm>
            <a:off x="680321" y="5936188"/>
            <a:ext cx="687066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47"/>
          <p:cNvSpPr txBox="1"/>
          <p:nvPr>
            <p:ph idx="12" type="sldNum"/>
          </p:nvPr>
        </p:nvSpPr>
        <p:spPr>
          <a:xfrm>
            <a:off x="10729455" y="4711615"/>
            <a:ext cx="1154151" cy="1090789"/>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 con descripción">
  <p:cSld name="Cita con descripción">
    <p:spTree>
      <p:nvGrpSpPr>
        <p:cNvPr id="124" name="Shape 124"/>
        <p:cNvGrpSpPr/>
        <p:nvPr/>
      </p:nvGrpSpPr>
      <p:grpSpPr>
        <a:xfrm>
          <a:off x="0" y="0"/>
          <a:ext cx="0" cy="0"/>
          <a:chOff x="0" y="0"/>
          <a:chExt cx="0" cy="0"/>
        </a:xfrm>
      </p:grpSpPr>
      <p:pic>
        <p:nvPicPr>
          <p:cNvPr descr="HD-ShadowLong.png" id="125" name="Google Shape;125;p48"/>
          <p:cNvPicPr preferRelativeResize="0"/>
          <p:nvPr/>
        </p:nvPicPr>
        <p:blipFill rotWithShape="1">
          <a:blip r:embed="rId2">
            <a:alphaModFix/>
          </a:blip>
          <a:srcRect b="0" l="0" r="0" t="0"/>
          <a:stretch/>
        </p:blipFill>
        <p:spPr>
          <a:xfrm>
            <a:off x="1" y="5928628"/>
            <a:ext cx="10437812" cy="321164"/>
          </a:xfrm>
          <a:prstGeom prst="rect">
            <a:avLst/>
          </a:prstGeom>
          <a:noFill/>
          <a:ln>
            <a:noFill/>
          </a:ln>
        </p:spPr>
      </p:pic>
      <p:pic>
        <p:nvPicPr>
          <p:cNvPr descr="HD-ShadowShort.png" id="126" name="Google Shape;126;p48"/>
          <p:cNvPicPr preferRelativeResize="0"/>
          <p:nvPr/>
        </p:nvPicPr>
        <p:blipFill rotWithShape="1">
          <a:blip r:embed="rId3">
            <a:alphaModFix/>
          </a:blip>
          <a:srcRect b="0" l="0" r="0" t="0"/>
          <a:stretch/>
        </p:blipFill>
        <p:spPr>
          <a:xfrm>
            <a:off x="10585826" y="5929622"/>
            <a:ext cx="1602997" cy="144270"/>
          </a:xfrm>
          <a:prstGeom prst="rect">
            <a:avLst/>
          </a:prstGeom>
          <a:noFill/>
          <a:ln>
            <a:noFill/>
          </a:ln>
        </p:spPr>
      </p:pic>
      <p:sp>
        <p:nvSpPr>
          <p:cNvPr id="127" name="Google Shape;127;p48"/>
          <p:cNvSpPr/>
          <p:nvPr/>
        </p:nvSpPr>
        <p:spPr>
          <a:xfrm>
            <a:off x="0" y="4567988"/>
            <a:ext cx="10437812" cy="1368198"/>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48"/>
          <p:cNvSpPr/>
          <p:nvPr/>
        </p:nvSpPr>
        <p:spPr>
          <a:xfrm>
            <a:off x="10585827" y="4567988"/>
            <a:ext cx="1602997"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48"/>
          <p:cNvSpPr txBox="1"/>
          <p:nvPr>
            <p:ph type="title"/>
          </p:nvPr>
        </p:nvSpPr>
        <p:spPr>
          <a:xfrm>
            <a:off x="1127856" y="609598"/>
            <a:ext cx="8718877" cy="303606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48"/>
          <p:cNvSpPr txBox="1"/>
          <p:nvPr>
            <p:ph idx="1" type="body"/>
          </p:nvPr>
        </p:nvSpPr>
        <p:spPr>
          <a:xfrm>
            <a:off x="1402288" y="3653379"/>
            <a:ext cx="8156579" cy="54896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131" name="Google Shape;131;p48"/>
          <p:cNvSpPr txBox="1"/>
          <p:nvPr>
            <p:ph idx="2" type="body"/>
          </p:nvPr>
        </p:nvSpPr>
        <p:spPr>
          <a:xfrm>
            <a:off x="680322" y="4711615"/>
            <a:ext cx="9613859" cy="1090789"/>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132" name="Google Shape;132;p48"/>
          <p:cNvSpPr txBox="1"/>
          <p:nvPr>
            <p:ph idx="10" type="dt"/>
          </p:nvPr>
        </p:nvSpPr>
        <p:spPr>
          <a:xfrm>
            <a:off x="7550981" y="5936187"/>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48"/>
          <p:cNvSpPr txBox="1"/>
          <p:nvPr>
            <p:ph idx="11" type="ftr"/>
          </p:nvPr>
        </p:nvSpPr>
        <p:spPr>
          <a:xfrm>
            <a:off x="680321" y="5936188"/>
            <a:ext cx="687066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48"/>
          <p:cNvSpPr txBox="1"/>
          <p:nvPr>
            <p:ph idx="12" type="sldNum"/>
          </p:nvPr>
        </p:nvSpPr>
        <p:spPr>
          <a:xfrm>
            <a:off x="10729455" y="4709925"/>
            <a:ext cx="1154151" cy="1090789"/>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s-AR"/>
              <a:t>‹#›</a:t>
            </a:fld>
            <a:endParaRPr/>
          </a:p>
        </p:txBody>
      </p:sp>
      <p:sp>
        <p:nvSpPr>
          <p:cNvPr id="135" name="Google Shape;135;p48"/>
          <p:cNvSpPr txBox="1"/>
          <p:nvPr/>
        </p:nvSpPr>
        <p:spPr>
          <a:xfrm>
            <a:off x="583572" y="74811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7200"/>
              <a:buFont typeface="Trebuchet MS"/>
              <a:buNone/>
            </a:pPr>
            <a:r>
              <a:rPr b="0" i="0" lang="es-AR" sz="7200" u="none" cap="none" strike="noStrike">
                <a:solidFill>
                  <a:schemeClr val="lt1"/>
                </a:solidFill>
                <a:latin typeface="Trebuchet MS"/>
                <a:ea typeface="Trebuchet MS"/>
                <a:cs typeface="Trebuchet MS"/>
                <a:sym typeface="Trebuchet MS"/>
              </a:rPr>
              <a:t>“</a:t>
            </a:r>
            <a:endParaRPr/>
          </a:p>
        </p:txBody>
      </p:sp>
      <p:sp>
        <p:nvSpPr>
          <p:cNvPr id="136" name="Google Shape;136;p48"/>
          <p:cNvSpPr txBox="1"/>
          <p:nvPr/>
        </p:nvSpPr>
        <p:spPr>
          <a:xfrm>
            <a:off x="9662809" y="3033524"/>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7200"/>
              <a:buFont typeface="Trebuchet MS"/>
              <a:buNone/>
            </a:pPr>
            <a:r>
              <a:rPr b="0" i="0" lang="es-AR" sz="7200" u="none" cap="none" strike="noStrike">
                <a:solidFill>
                  <a:schemeClr val="lt1"/>
                </a:solidFill>
                <a:latin typeface="Trebuchet MS"/>
                <a:ea typeface="Trebuchet MS"/>
                <a:cs typeface="Trebuchet MS"/>
                <a:sym typeface="Trebuchet MS"/>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rjeta de nombre">
  <p:cSld name="Tarjeta de nombre">
    <p:spTree>
      <p:nvGrpSpPr>
        <p:cNvPr id="137" name="Shape 137"/>
        <p:cNvGrpSpPr/>
        <p:nvPr/>
      </p:nvGrpSpPr>
      <p:grpSpPr>
        <a:xfrm>
          <a:off x="0" y="0"/>
          <a:ext cx="0" cy="0"/>
          <a:chOff x="0" y="0"/>
          <a:chExt cx="0" cy="0"/>
        </a:xfrm>
      </p:grpSpPr>
      <p:pic>
        <p:nvPicPr>
          <p:cNvPr descr="HD-ShadowLong.png" id="138" name="Google Shape;138;p49"/>
          <p:cNvPicPr preferRelativeResize="0"/>
          <p:nvPr/>
        </p:nvPicPr>
        <p:blipFill rotWithShape="1">
          <a:blip r:embed="rId2">
            <a:alphaModFix/>
          </a:blip>
          <a:srcRect b="0" l="0" r="0" t="0"/>
          <a:stretch/>
        </p:blipFill>
        <p:spPr>
          <a:xfrm>
            <a:off x="1" y="5928628"/>
            <a:ext cx="10437812" cy="321164"/>
          </a:xfrm>
          <a:prstGeom prst="rect">
            <a:avLst/>
          </a:prstGeom>
          <a:noFill/>
          <a:ln>
            <a:noFill/>
          </a:ln>
        </p:spPr>
      </p:pic>
      <p:pic>
        <p:nvPicPr>
          <p:cNvPr descr="HD-ShadowShort.png" id="139" name="Google Shape;139;p49"/>
          <p:cNvPicPr preferRelativeResize="0"/>
          <p:nvPr/>
        </p:nvPicPr>
        <p:blipFill rotWithShape="1">
          <a:blip r:embed="rId3">
            <a:alphaModFix/>
          </a:blip>
          <a:srcRect b="0" l="0" r="0" t="0"/>
          <a:stretch/>
        </p:blipFill>
        <p:spPr>
          <a:xfrm>
            <a:off x="10585826" y="5929622"/>
            <a:ext cx="1602997" cy="144270"/>
          </a:xfrm>
          <a:prstGeom prst="rect">
            <a:avLst/>
          </a:prstGeom>
          <a:noFill/>
          <a:ln>
            <a:noFill/>
          </a:ln>
        </p:spPr>
      </p:pic>
      <p:sp>
        <p:nvSpPr>
          <p:cNvPr id="140" name="Google Shape;140;p49"/>
          <p:cNvSpPr/>
          <p:nvPr/>
        </p:nvSpPr>
        <p:spPr>
          <a:xfrm>
            <a:off x="0" y="4567988"/>
            <a:ext cx="10437812" cy="1368198"/>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49"/>
          <p:cNvSpPr/>
          <p:nvPr/>
        </p:nvSpPr>
        <p:spPr>
          <a:xfrm>
            <a:off x="10585827" y="4567988"/>
            <a:ext cx="1602997"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49"/>
          <p:cNvSpPr txBox="1"/>
          <p:nvPr>
            <p:ph type="title"/>
          </p:nvPr>
        </p:nvSpPr>
        <p:spPr>
          <a:xfrm>
            <a:off x="680319" y="4711615"/>
            <a:ext cx="9613862" cy="58853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3" name="Google Shape;143;p49"/>
          <p:cNvSpPr txBox="1"/>
          <p:nvPr>
            <p:ph idx="1" type="body"/>
          </p:nvPr>
        </p:nvSpPr>
        <p:spPr>
          <a:xfrm>
            <a:off x="680320" y="5300149"/>
            <a:ext cx="9613862" cy="50225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144" name="Google Shape;144;p49"/>
          <p:cNvSpPr txBox="1"/>
          <p:nvPr>
            <p:ph idx="10" type="dt"/>
          </p:nvPr>
        </p:nvSpPr>
        <p:spPr>
          <a:xfrm>
            <a:off x="7550981" y="5936187"/>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49"/>
          <p:cNvSpPr txBox="1"/>
          <p:nvPr>
            <p:ph idx="11" type="ftr"/>
          </p:nvPr>
        </p:nvSpPr>
        <p:spPr>
          <a:xfrm>
            <a:off x="680321" y="5936188"/>
            <a:ext cx="687066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49"/>
          <p:cNvSpPr txBox="1"/>
          <p:nvPr>
            <p:ph idx="12" type="sldNum"/>
          </p:nvPr>
        </p:nvSpPr>
        <p:spPr>
          <a:xfrm>
            <a:off x="10729455" y="4709925"/>
            <a:ext cx="1154151" cy="1090789"/>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umna 3">
  <p:cSld name="Columna 3">
    <p:spTree>
      <p:nvGrpSpPr>
        <p:cNvPr id="147" name="Shape 147"/>
        <p:cNvGrpSpPr/>
        <p:nvPr/>
      </p:nvGrpSpPr>
      <p:grpSpPr>
        <a:xfrm>
          <a:off x="0" y="0"/>
          <a:ext cx="0" cy="0"/>
          <a:chOff x="0" y="0"/>
          <a:chExt cx="0" cy="0"/>
        </a:xfrm>
      </p:grpSpPr>
      <p:pic>
        <p:nvPicPr>
          <p:cNvPr descr="HD-ShadowLong.png" id="148" name="Google Shape;148;p50"/>
          <p:cNvPicPr preferRelativeResize="0"/>
          <p:nvPr/>
        </p:nvPicPr>
        <p:blipFill rotWithShape="1">
          <a:blip r:embed="rId2">
            <a:alphaModFix/>
          </a:blip>
          <a:srcRect b="0" l="0" r="0" t="0"/>
          <a:stretch/>
        </p:blipFill>
        <p:spPr>
          <a:xfrm>
            <a:off x="1" y="1970240"/>
            <a:ext cx="10437812" cy="321164"/>
          </a:xfrm>
          <a:prstGeom prst="rect">
            <a:avLst/>
          </a:prstGeom>
          <a:noFill/>
          <a:ln>
            <a:noFill/>
          </a:ln>
        </p:spPr>
      </p:pic>
      <p:pic>
        <p:nvPicPr>
          <p:cNvPr descr="HD-ShadowShort.png" id="149" name="Google Shape;149;p50"/>
          <p:cNvPicPr preferRelativeResize="0"/>
          <p:nvPr/>
        </p:nvPicPr>
        <p:blipFill rotWithShape="1">
          <a:blip r:embed="rId3">
            <a:alphaModFix/>
          </a:blip>
          <a:srcRect b="0" l="0" r="0" t="0"/>
          <a:stretch/>
        </p:blipFill>
        <p:spPr>
          <a:xfrm>
            <a:off x="10585826" y="1971234"/>
            <a:ext cx="1602997" cy="144270"/>
          </a:xfrm>
          <a:prstGeom prst="rect">
            <a:avLst/>
          </a:prstGeom>
          <a:noFill/>
          <a:ln>
            <a:noFill/>
          </a:ln>
        </p:spPr>
      </p:pic>
      <p:sp>
        <p:nvSpPr>
          <p:cNvPr id="150" name="Google Shape;150;p50"/>
          <p:cNvSpPr/>
          <p:nvPr/>
        </p:nvSpPr>
        <p:spPr>
          <a:xfrm>
            <a:off x="0" y="609600"/>
            <a:ext cx="10437812" cy="1368198"/>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50"/>
          <p:cNvSpPr/>
          <p:nvPr/>
        </p:nvSpPr>
        <p:spPr>
          <a:xfrm>
            <a:off x="10585827" y="609600"/>
            <a:ext cx="1602997"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50"/>
          <p:cNvSpPr txBox="1"/>
          <p:nvPr>
            <p:ph type="title"/>
          </p:nvPr>
        </p:nvSpPr>
        <p:spPr>
          <a:xfrm>
            <a:off x="669222" y="753228"/>
            <a:ext cx="9624960" cy="108093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 name="Google Shape;153;p50"/>
          <p:cNvSpPr txBox="1"/>
          <p:nvPr>
            <p:ph idx="1" type="body"/>
          </p:nvPr>
        </p:nvSpPr>
        <p:spPr>
          <a:xfrm>
            <a:off x="660946" y="2336873"/>
            <a:ext cx="3070034"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54" name="Google Shape;154;p50"/>
          <p:cNvSpPr txBox="1"/>
          <p:nvPr>
            <p:ph idx="2" type="body"/>
          </p:nvPr>
        </p:nvSpPr>
        <p:spPr>
          <a:xfrm>
            <a:off x="680322" y="3022673"/>
            <a:ext cx="3049702" cy="291351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55" name="Google Shape;155;p50"/>
          <p:cNvSpPr txBox="1"/>
          <p:nvPr>
            <p:ph idx="3" type="body"/>
          </p:nvPr>
        </p:nvSpPr>
        <p:spPr>
          <a:xfrm>
            <a:off x="3956025" y="2336873"/>
            <a:ext cx="306324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56" name="Google Shape;156;p50"/>
          <p:cNvSpPr txBox="1"/>
          <p:nvPr>
            <p:ph idx="4" type="body"/>
          </p:nvPr>
        </p:nvSpPr>
        <p:spPr>
          <a:xfrm>
            <a:off x="3945470" y="3022673"/>
            <a:ext cx="3063240" cy="291351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57" name="Google Shape;157;p50"/>
          <p:cNvSpPr txBox="1"/>
          <p:nvPr>
            <p:ph idx="5" type="body"/>
          </p:nvPr>
        </p:nvSpPr>
        <p:spPr>
          <a:xfrm>
            <a:off x="7224156" y="2336873"/>
            <a:ext cx="3070025"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58" name="Google Shape;158;p50"/>
          <p:cNvSpPr txBox="1"/>
          <p:nvPr>
            <p:ph idx="6" type="body"/>
          </p:nvPr>
        </p:nvSpPr>
        <p:spPr>
          <a:xfrm>
            <a:off x="7224156" y="3022673"/>
            <a:ext cx="3070025" cy="291351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59" name="Google Shape;159;p50"/>
          <p:cNvSpPr txBox="1"/>
          <p:nvPr>
            <p:ph idx="10" type="dt"/>
          </p:nvPr>
        </p:nvSpPr>
        <p:spPr>
          <a:xfrm>
            <a:off x="7550981" y="5936187"/>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50"/>
          <p:cNvSpPr txBox="1"/>
          <p:nvPr>
            <p:ph idx="11" type="ftr"/>
          </p:nvPr>
        </p:nvSpPr>
        <p:spPr>
          <a:xfrm>
            <a:off x="680321" y="5936188"/>
            <a:ext cx="687066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50"/>
          <p:cNvSpPr txBox="1"/>
          <p:nvPr>
            <p:ph idx="12" type="sldNum"/>
          </p:nvPr>
        </p:nvSpPr>
        <p:spPr>
          <a:xfrm>
            <a:off x="10729455" y="753227"/>
            <a:ext cx="1154151" cy="1090789"/>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umna de imagen 3">
  <p:cSld name="Columna de imagen 3">
    <p:spTree>
      <p:nvGrpSpPr>
        <p:cNvPr id="162" name="Shape 162"/>
        <p:cNvGrpSpPr/>
        <p:nvPr/>
      </p:nvGrpSpPr>
      <p:grpSpPr>
        <a:xfrm>
          <a:off x="0" y="0"/>
          <a:ext cx="0" cy="0"/>
          <a:chOff x="0" y="0"/>
          <a:chExt cx="0" cy="0"/>
        </a:xfrm>
      </p:grpSpPr>
      <p:pic>
        <p:nvPicPr>
          <p:cNvPr descr="HD-ShadowLong.png" id="163" name="Google Shape;163;p51"/>
          <p:cNvPicPr preferRelativeResize="0"/>
          <p:nvPr/>
        </p:nvPicPr>
        <p:blipFill rotWithShape="1">
          <a:blip r:embed="rId2">
            <a:alphaModFix/>
          </a:blip>
          <a:srcRect b="0" l="0" r="0" t="0"/>
          <a:stretch/>
        </p:blipFill>
        <p:spPr>
          <a:xfrm>
            <a:off x="1" y="1970240"/>
            <a:ext cx="10437812" cy="321164"/>
          </a:xfrm>
          <a:prstGeom prst="rect">
            <a:avLst/>
          </a:prstGeom>
          <a:noFill/>
          <a:ln>
            <a:noFill/>
          </a:ln>
        </p:spPr>
      </p:pic>
      <p:pic>
        <p:nvPicPr>
          <p:cNvPr descr="HD-ShadowShort.png" id="164" name="Google Shape;164;p51"/>
          <p:cNvPicPr preferRelativeResize="0"/>
          <p:nvPr/>
        </p:nvPicPr>
        <p:blipFill rotWithShape="1">
          <a:blip r:embed="rId3">
            <a:alphaModFix/>
          </a:blip>
          <a:srcRect b="0" l="0" r="0" t="0"/>
          <a:stretch/>
        </p:blipFill>
        <p:spPr>
          <a:xfrm>
            <a:off x="10585826" y="1971234"/>
            <a:ext cx="1602997" cy="144270"/>
          </a:xfrm>
          <a:prstGeom prst="rect">
            <a:avLst/>
          </a:prstGeom>
          <a:noFill/>
          <a:ln>
            <a:noFill/>
          </a:ln>
        </p:spPr>
      </p:pic>
      <p:sp>
        <p:nvSpPr>
          <p:cNvPr id="165" name="Google Shape;165;p51"/>
          <p:cNvSpPr/>
          <p:nvPr/>
        </p:nvSpPr>
        <p:spPr>
          <a:xfrm>
            <a:off x="0" y="609600"/>
            <a:ext cx="10437812" cy="1368198"/>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51"/>
          <p:cNvSpPr/>
          <p:nvPr/>
        </p:nvSpPr>
        <p:spPr>
          <a:xfrm>
            <a:off x="10585827" y="609600"/>
            <a:ext cx="1602997"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51"/>
          <p:cNvSpPr txBox="1"/>
          <p:nvPr>
            <p:ph type="title"/>
          </p:nvPr>
        </p:nvSpPr>
        <p:spPr>
          <a:xfrm>
            <a:off x="680322" y="753228"/>
            <a:ext cx="9613860" cy="108093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8" name="Google Shape;168;p51"/>
          <p:cNvSpPr txBox="1"/>
          <p:nvPr>
            <p:ph idx="1" type="body"/>
          </p:nvPr>
        </p:nvSpPr>
        <p:spPr>
          <a:xfrm>
            <a:off x="680318" y="4297503"/>
            <a:ext cx="3049705"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69" name="Google Shape;169;p51"/>
          <p:cNvSpPr/>
          <p:nvPr>
            <p:ph idx="2" type="pic"/>
          </p:nvPr>
        </p:nvSpPr>
        <p:spPr>
          <a:xfrm>
            <a:off x="680318" y="2336873"/>
            <a:ext cx="3049705" cy="1524000"/>
          </a:xfrm>
          <a:prstGeom prst="roundRect">
            <a:avLst>
              <a:gd fmla="val 0"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rmAutofit/>
          </a:bodyPr>
          <a:lstStyle>
            <a:lvl1pPr lvl="0" marR="0" rtl="0" algn="ctr">
              <a:lnSpc>
                <a:spcPct val="90000"/>
              </a:lnSpc>
              <a:spcBef>
                <a:spcPts val="10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1pPr>
            <a:lvl2pPr lvl="1"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2pPr>
            <a:lvl3pPr lvl="2"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3pPr>
            <a:lvl4pPr lvl="3"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4pPr>
            <a:lvl5pPr lvl="4"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5pPr>
            <a:lvl6pPr lvl="5"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6pPr>
            <a:lvl7pPr lvl="6"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7pPr>
            <a:lvl8pPr lvl="7"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8pPr>
            <a:lvl9pPr lvl="8"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9pPr>
          </a:lstStyle>
          <a:p/>
        </p:txBody>
      </p:sp>
      <p:sp>
        <p:nvSpPr>
          <p:cNvPr id="170" name="Google Shape;170;p51"/>
          <p:cNvSpPr txBox="1"/>
          <p:nvPr>
            <p:ph idx="3" type="body"/>
          </p:nvPr>
        </p:nvSpPr>
        <p:spPr>
          <a:xfrm>
            <a:off x="680318" y="4873765"/>
            <a:ext cx="3049705" cy="106242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71" name="Google Shape;171;p51"/>
          <p:cNvSpPr txBox="1"/>
          <p:nvPr>
            <p:ph idx="4" type="body"/>
          </p:nvPr>
        </p:nvSpPr>
        <p:spPr>
          <a:xfrm>
            <a:off x="3945471" y="4297503"/>
            <a:ext cx="306324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72" name="Google Shape;172;p51"/>
          <p:cNvSpPr/>
          <p:nvPr>
            <p:ph idx="5" type="pic"/>
          </p:nvPr>
        </p:nvSpPr>
        <p:spPr>
          <a:xfrm>
            <a:off x="3945470" y="2336873"/>
            <a:ext cx="3063240" cy="1524000"/>
          </a:xfrm>
          <a:prstGeom prst="roundRect">
            <a:avLst>
              <a:gd fmla="val 0"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rmAutofit/>
          </a:bodyPr>
          <a:lstStyle>
            <a:lvl1pPr lvl="0" marR="0" rtl="0" algn="ctr">
              <a:lnSpc>
                <a:spcPct val="90000"/>
              </a:lnSpc>
              <a:spcBef>
                <a:spcPts val="10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1pPr>
            <a:lvl2pPr lvl="1"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2pPr>
            <a:lvl3pPr lvl="2"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3pPr>
            <a:lvl4pPr lvl="3"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4pPr>
            <a:lvl5pPr lvl="4"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5pPr>
            <a:lvl6pPr lvl="5"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6pPr>
            <a:lvl7pPr lvl="6"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7pPr>
            <a:lvl8pPr lvl="7"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8pPr>
            <a:lvl9pPr lvl="8"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9pPr>
          </a:lstStyle>
          <a:p/>
        </p:txBody>
      </p:sp>
      <p:sp>
        <p:nvSpPr>
          <p:cNvPr id="173" name="Google Shape;173;p51"/>
          <p:cNvSpPr txBox="1"/>
          <p:nvPr>
            <p:ph idx="6" type="body"/>
          </p:nvPr>
        </p:nvSpPr>
        <p:spPr>
          <a:xfrm>
            <a:off x="3944117" y="4873764"/>
            <a:ext cx="3067297" cy="106242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74" name="Google Shape;174;p51"/>
          <p:cNvSpPr txBox="1"/>
          <p:nvPr>
            <p:ph idx="7" type="body"/>
          </p:nvPr>
        </p:nvSpPr>
        <p:spPr>
          <a:xfrm>
            <a:off x="7230678" y="4297503"/>
            <a:ext cx="3063505"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75" name="Google Shape;175;p51"/>
          <p:cNvSpPr/>
          <p:nvPr>
            <p:ph idx="8" type="pic"/>
          </p:nvPr>
        </p:nvSpPr>
        <p:spPr>
          <a:xfrm>
            <a:off x="7230677" y="2336873"/>
            <a:ext cx="3063505" cy="1524000"/>
          </a:xfrm>
          <a:prstGeom prst="roundRect">
            <a:avLst>
              <a:gd fmla="val 0"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rmAutofit/>
          </a:bodyPr>
          <a:lstStyle>
            <a:lvl1pPr lvl="0" marR="0" rtl="0" algn="ctr">
              <a:lnSpc>
                <a:spcPct val="90000"/>
              </a:lnSpc>
              <a:spcBef>
                <a:spcPts val="10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1pPr>
            <a:lvl2pPr lvl="1"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2pPr>
            <a:lvl3pPr lvl="2"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3pPr>
            <a:lvl4pPr lvl="3"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4pPr>
            <a:lvl5pPr lvl="4"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5pPr>
            <a:lvl6pPr lvl="5"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6pPr>
            <a:lvl7pPr lvl="6"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7pPr>
            <a:lvl8pPr lvl="7"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8pPr>
            <a:lvl9pPr lvl="8"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9pPr>
          </a:lstStyle>
          <a:p/>
        </p:txBody>
      </p:sp>
      <p:sp>
        <p:nvSpPr>
          <p:cNvPr id="176" name="Google Shape;176;p51"/>
          <p:cNvSpPr txBox="1"/>
          <p:nvPr>
            <p:ph idx="9" type="body"/>
          </p:nvPr>
        </p:nvSpPr>
        <p:spPr>
          <a:xfrm>
            <a:off x="7230553" y="4873762"/>
            <a:ext cx="3067563" cy="106242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77" name="Google Shape;177;p51"/>
          <p:cNvSpPr txBox="1"/>
          <p:nvPr>
            <p:ph idx="10" type="dt"/>
          </p:nvPr>
        </p:nvSpPr>
        <p:spPr>
          <a:xfrm>
            <a:off x="7550981" y="5936187"/>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51"/>
          <p:cNvSpPr txBox="1"/>
          <p:nvPr>
            <p:ph idx="11" type="ftr"/>
          </p:nvPr>
        </p:nvSpPr>
        <p:spPr>
          <a:xfrm>
            <a:off x="680321" y="5936188"/>
            <a:ext cx="687066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51"/>
          <p:cNvSpPr txBox="1"/>
          <p:nvPr>
            <p:ph idx="12" type="sldNum"/>
          </p:nvPr>
        </p:nvSpPr>
        <p:spPr>
          <a:xfrm>
            <a:off x="10729455" y="753227"/>
            <a:ext cx="1154151" cy="1090789"/>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80" name="Shape 180"/>
        <p:cNvGrpSpPr/>
        <p:nvPr/>
      </p:nvGrpSpPr>
      <p:grpSpPr>
        <a:xfrm>
          <a:off x="0" y="0"/>
          <a:ext cx="0" cy="0"/>
          <a:chOff x="0" y="0"/>
          <a:chExt cx="0" cy="0"/>
        </a:xfrm>
      </p:grpSpPr>
      <p:pic>
        <p:nvPicPr>
          <p:cNvPr descr="HD-ShadowLong.png" id="181" name="Google Shape;181;p52"/>
          <p:cNvPicPr preferRelativeResize="0"/>
          <p:nvPr/>
        </p:nvPicPr>
        <p:blipFill rotWithShape="1">
          <a:blip r:embed="rId2">
            <a:alphaModFix/>
          </a:blip>
          <a:srcRect b="0" l="0" r="0" t="0"/>
          <a:stretch/>
        </p:blipFill>
        <p:spPr>
          <a:xfrm>
            <a:off x="1" y="1970240"/>
            <a:ext cx="10437812" cy="321164"/>
          </a:xfrm>
          <a:prstGeom prst="rect">
            <a:avLst/>
          </a:prstGeom>
          <a:noFill/>
          <a:ln>
            <a:noFill/>
          </a:ln>
        </p:spPr>
      </p:pic>
      <p:pic>
        <p:nvPicPr>
          <p:cNvPr descr="HD-ShadowShort.png" id="182" name="Google Shape;182;p52"/>
          <p:cNvPicPr preferRelativeResize="0"/>
          <p:nvPr/>
        </p:nvPicPr>
        <p:blipFill rotWithShape="1">
          <a:blip r:embed="rId3">
            <a:alphaModFix/>
          </a:blip>
          <a:srcRect b="0" l="0" r="0" t="0"/>
          <a:stretch/>
        </p:blipFill>
        <p:spPr>
          <a:xfrm>
            <a:off x="10585826" y="1971234"/>
            <a:ext cx="1602997" cy="144270"/>
          </a:xfrm>
          <a:prstGeom prst="rect">
            <a:avLst/>
          </a:prstGeom>
          <a:noFill/>
          <a:ln>
            <a:noFill/>
          </a:ln>
        </p:spPr>
      </p:pic>
      <p:sp>
        <p:nvSpPr>
          <p:cNvPr id="183" name="Google Shape;183;p52"/>
          <p:cNvSpPr/>
          <p:nvPr/>
        </p:nvSpPr>
        <p:spPr>
          <a:xfrm>
            <a:off x="0" y="609600"/>
            <a:ext cx="10437812" cy="1368198"/>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52"/>
          <p:cNvSpPr/>
          <p:nvPr/>
        </p:nvSpPr>
        <p:spPr>
          <a:xfrm>
            <a:off x="10585827" y="609600"/>
            <a:ext cx="1602997"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52"/>
          <p:cNvSpPr txBox="1"/>
          <p:nvPr>
            <p:ph type="title"/>
          </p:nvPr>
        </p:nvSpPr>
        <p:spPr>
          <a:xfrm>
            <a:off x="680321" y="753228"/>
            <a:ext cx="9613861" cy="1080938"/>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lt1"/>
              </a:buClr>
              <a:buSzPts val="3600"/>
              <a:buFont typeface="Trebuchet M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6" name="Google Shape;186;p52"/>
          <p:cNvSpPr txBox="1"/>
          <p:nvPr>
            <p:ph idx="1" type="body"/>
          </p:nvPr>
        </p:nvSpPr>
        <p:spPr>
          <a:xfrm rot="5400000">
            <a:off x="3687593" y="-670399"/>
            <a:ext cx="3599316" cy="961386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87" name="Google Shape;187;p52"/>
          <p:cNvSpPr txBox="1"/>
          <p:nvPr>
            <p:ph idx="10" type="dt"/>
          </p:nvPr>
        </p:nvSpPr>
        <p:spPr>
          <a:xfrm>
            <a:off x="7550981" y="5936187"/>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52"/>
          <p:cNvSpPr txBox="1"/>
          <p:nvPr>
            <p:ph idx="11" type="ftr"/>
          </p:nvPr>
        </p:nvSpPr>
        <p:spPr>
          <a:xfrm>
            <a:off x="680321" y="5936188"/>
            <a:ext cx="687066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52"/>
          <p:cNvSpPr txBox="1"/>
          <p:nvPr>
            <p:ph idx="12" type="sldNum"/>
          </p:nvPr>
        </p:nvSpPr>
        <p:spPr>
          <a:xfrm>
            <a:off x="10729455" y="753227"/>
            <a:ext cx="1154151" cy="1090789"/>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90" name="Shape 190"/>
        <p:cNvGrpSpPr/>
        <p:nvPr/>
      </p:nvGrpSpPr>
      <p:grpSpPr>
        <a:xfrm>
          <a:off x="0" y="0"/>
          <a:ext cx="0" cy="0"/>
          <a:chOff x="0" y="0"/>
          <a:chExt cx="0" cy="0"/>
        </a:xfrm>
      </p:grpSpPr>
      <p:sp>
        <p:nvSpPr>
          <p:cNvPr id="191" name="Google Shape;191;p53"/>
          <p:cNvSpPr/>
          <p:nvPr/>
        </p:nvSpPr>
        <p:spPr>
          <a:xfrm rot="5400000">
            <a:off x="8116207" y="1869395"/>
            <a:ext cx="5106988" cy="1368198"/>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53"/>
          <p:cNvSpPr/>
          <p:nvPr/>
        </p:nvSpPr>
        <p:spPr>
          <a:xfrm rot="5400000">
            <a:off x="9868202" y="5372403"/>
            <a:ext cx="1602997"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53"/>
          <p:cNvSpPr txBox="1"/>
          <p:nvPr>
            <p:ph type="title"/>
          </p:nvPr>
        </p:nvSpPr>
        <p:spPr>
          <a:xfrm rot="5400000">
            <a:off x="8489252" y="2249576"/>
            <a:ext cx="4353760" cy="1073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4" name="Google Shape;194;p53"/>
          <p:cNvSpPr txBox="1"/>
          <p:nvPr>
            <p:ph idx="1" type="body"/>
          </p:nvPr>
        </p:nvSpPr>
        <p:spPr>
          <a:xfrm rot="5400000">
            <a:off x="2452029" y="-1162110"/>
            <a:ext cx="5326589" cy="88700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95" name="Google Shape;195;p53"/>
          <p:cNvSpPr txBox="1"/>
          <p:nvPr>
            <p:ph idx="10" type="dt"/>
          </p:nvPr>
        </p:nvSpPr>
        <p:spPr>
          <a:xfrm>
            <a:off x="6807126" y="5936187"/>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6" name="Google Shape;196;p53"/>
          <p:cNvSpPr txBox="1"/>
          <p:nvPr>
            <p:ph idx="11" type="ftr"/>
          </p:nvPr>
        </p:nvSpPr>
        <p:spPr>
          <a:xfrm>
            <a:off x="680321" y="5936188"/>
            <a:ext cx="612680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53"/>
          <p:cNvSpPr txBox="1"/>
          <p:nvPr>
            <p:ph idx="12" type="sldNum"/>
          </p:nvPr>
        </p:nvSpPr>
        <p:spPr>
          <a:xfrm>
            <a:off x="10097550" y="5398633"/>
            <a:ext cx="1154151" cy="1090789"/>
          </a:xfrm>
          <a:prstGeom prst="rect">
            <a:avLst/>
          </a:prstGeom>
          <a:noFill/>
          <a:ln>
            <a:noFill/>
          </a:ln>
        </p:spPr>
        <p:txBody>
          <a:bodyPr anchorCtr="0" anchor="t" bIns="45700" lIns="91425" spcFirstLastPara="1" rIns="91425" wrap="square" tIns="45700">
            <a:noAutofit/>
          </a:bodyPr>
          <a:lstStyle>
            <a:lvl1pPr indent="0" lvl="0" marL="0" algn="ctr">
              <a:spcBef>
                <a:spcPts val="0"/>
              </a:spcBef>
              <a:buNone/>
              <a:defRPr b="0" i="0" sz="3600" u="none" cap="none" strike="noStrike">
                <a:solidFill>
                  <a:schemeClr val="lt1"/>
                </a:solidFill>
                <a:latin typeface="Trebuchet MS"/>
                <a:ea typeface="Trebuchet MS"/>
                <a:cs typeface="Trebuchet MS"/>
                <a:sym typeface="Trebuchet MS"/>
              </a:defRPr>
            </a:lvl1pPr>
            <a:lvl2pPr indent="0" lvl="1" marL="0" algn="ctr">
              <a:spcBef>
                <a:spcPts val="0"/>
              </a:spcBef>
              <a:buNone/>
              <a:defRPr b="0" i="0" sz="3600" u="none" cap="none" strike="noStrike">
                <a:solidFill>
                  <a:schemeClr val="lt1"/>
                </a:solidFill>
                <a:latin typeface="Trebuchet MS"/>
                <a:ea typeface="Trebuchet MS"/>
                <a:cs typeface="Trebuchet MS"/>
                <a:sym typeface="Trebuchet MS"/>
              </a:defRPr>
            </a:lvl2pPr>
            <a:lvl3pPr indent="0" lvl="2" marL="0" algn="ctr">
              <a:spcBef>
                <a:spcPts val="0"/>
              </a:spcBef>
              <a:buNone/>
              <a:defRPr b="0" i="0" sz="3600" u="none" cap="none" strike="noStrike">
                <a:solidFill>
                  <a:schemeClr val="lt1"/>
                </a:solidFill>
                <a:latin typeface="Trebuchet MS"/>
                <a:ea typeface="Trebuchet MS"/>
                <a:cs typeface="Trebuchet MS"/>
                <a:sym typeface="Trebuchet MS"/>
              </a:defRPr>
            </a:lvl3pPr>
            <a:lvl4pPr indent="0" lvl="3" marL="0" algn="ctr">
              <a:spcBef>
                <a:spcPts val="0"/>
              </a:spcBef>
              <a:buNone/>
              <a:defRPr b="0" i="0" sz="3600" u="none" cap="none" strike="noStrike">
                <a:solidFill>
                  <a:schemeClr val="lt1"/>
                </a:solidFill>
                <a:latin typeface="Trebuchet MS"/>
                <a:ea typeface="Trebuchet MS"/>
                <a:cs typeface="Trebuchet MS"/>
                <a:sym typeface="Trebuchet MS"/>
              </a:defRPr>
            </a:lvl4pPr>
            <a:lvl5pPr indent="0" lvl="4" marL="0" algn="ctr">
              <a:spcBef>
                <a:spcPts val="0"/>
              </a:spcBef>
              <a:buNone/>
              <a:defRPr b="0" i="0" sz="3600" u="none" cap="none" strike="noStrike">
                <a:solidFill>
                  <a:schemeClr val="lt1"/>
                </a:solidFill>
                <a:latin typeface="Trebuchet MS"/>
                <a:ea typeface="Trebuchet MS"/>
                <a:cs typeface="Trebuchet MS"/>
                <a:sym typeface="Trebuchet MS"/>
              </a:defRPr>
            </a:lvl5pPr>
            <a:lvl6pPr indent="0" lvl="5" marL="0" algn="ctr">
              <a:spcBef>
                <a:spcPts val="0"/>
              </a:spcBef>
              <a:buNone/>
              <a:defRPr b="0" i="0" sz="3600" u="none" cap="none" strike="noStrike">
                <a:solidFill>
                  <a:schemeClr val="lt1"/>
                </a:solidFill>
                <a:latin typeface="Trebuchet MS"/>
                <a:ea typeface="Trebuchet MS"/>
                <a:cs typeface="Trebuchet MS"/>
                <a:sym typeface="Trebuchet MS"/>
              </a:defRPr>
            </a:lvl6pPr>
            <a:lvl7pPr indent="0" lvl="6" marL="0" algn="ctr">
              <a:spcBef>
                <a:spcPts val="0"/>
              </a:spcBef>
              <a:buNone/>
              <a:defRPr b="0" i="0" sz="3600" u="none" cap="none" strike="noStrike">
                <a:solidFill>
                  <a:schemeClr val="lt1"/>
                </a:solidFill>
                <a:latin typeface="Trebuchet MS"/>
                <a:ea typeface="Trebuchet MS"/>
                <a:cs typeface="Trebuchet MS"/>
                <a:sym typeface="Trebuchet MS"/>
              </a:defRPr>
            </a:lvl7pPr>
            <a:lvl8pPr indent="0" lvl="7" marL="0" algn="ctr">
              <a:spcBef>
                <a:spcPts val="0"/>
              </a:spcBef>
              <a:buNone/>
              <a:defRPr b="0" i="0" sz="3600" u="none" cap="none" strike="noStrike">
                <a:solidFill>
                  <a:schemeClr val="lt1"/>
                </a:solidFill>
                <a:latin typeface="Trebuchet MS"/>
                <a:ea typeface="Trebuchet MS"/>
                <a:cs typeface="Trebuchet MS"/>
                <a:sym typeface="Trebuchet MS"/>
              </a:defRPr>
            </a:lvl8pPr>
            <a:lvl9pPr indent="0" lvl="8" marL="0" algn="ctr">
              <a:spcBef>
                <a:spcPts val="0"/>
              </a:spcBef>
              <a:buNone/>
              <a:defRPr b="0" i="0" sz="3600" u="none" cap="none" strike="noStrike">
                <a:solidFill>
                  <a:schemeClr val="lt1"/>
                </a:solidFill>
                <a:latin typeface="Trebuchet MS"/>
                <a:ea typeface="Trebuchet MS"/>
                <a:cs typeface="Trebuchet MS"/>
                <a:sym typeface="Trebuchet MS"/>
              </a:defRPr>
            </a:lvl9pPr>
          </a:lstStyle>
          <a:p>
            <a:pPr indent="0" lvl="0" marL="0" rtl="0" algn="ct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22" name="Shape 22"/>
        <p:cNvGrpSpPr/>
        <p:nvPr/>
      </p:nvGrpSpPr>
      <p:grpSpPr>
        <a:xfrm>
          <a:off x="0" y="0"/>
          <a:ext cx="0" cy="0"/>
          <a:chOff x="0" y="0"/>
          <a:chExt cx="0" cy="0"/>
        </a:xfrm>
      </p:grpSpPr>
      <p:pic>
        <p:nvPicPr>
          <p:cNvPr descr="HD-ShadowLong.png" id="23" name="Google Shape;23;p38"/>
          <p:cNvPicPr preferRelativeResize="0"/>
          <p:nvPr/>
        </p:nvPicPr>
        <p:blipFill rotWithShape="1">
          <a:blip r:embed="rId2">
            <a:alphaModFix/>
          </a:blip>
          <a:srcRect b="0" l="0" r="0" t="0"/>
          <a:stretch/>
        </p:blipFill>
        <p:spPr>
          <a:xfrm>
            <a:off x="1" y="4242851"/>
            <a:ext cx="8968084" cy="275942"/>
          </a:xfrm>
          <a:prstGeom prst="rect">
            <a:avLst/>
          </a:prstGeom>
          <a:noFill/>
          <a:ln>
            <a:noFill/>
          </a:ln>
        </p:spPr>
      </p:pic>
      <p:pic>
        <p:nvPicPr>
          <p:cNvPr descr="HD-ShadowShort.png" id="24" name="Google Shape;24;p38"/>
          <p:cNvPicPr preferRelativeResize="0"/>
          <p:nvPr/>
        </p:nvPicPr>
        <p:blipFill rotWithShape="1">
          <a:blip r:embed="rId3">
            <a:alphaModFix/>
          </a:blip>
          <a:srcRect b="0" l="0" r="0" t="0"/>
          <a:stretch/>
        </p:blipFill>
        <p:spPr>
          <a:xfrm>
            <a:off x="9111716" y="4243845"/>
            <a:ext cx="3077108" cy="276940"/>
          </a:xfrm>
          <a:prstGeom prst="rect">
            <a:avLst/>
          </a:prstGeom>
          <a:noFill/>
          <a:ln>
            <a:noFill/>
          </a:ln>
        </p:spPr>
      </p:pic>
      <p:sp>
        <p:nvSpPr>
          <p:cNvPr id="25" name="Google Shape;25;p38"/>
          <p:cNvSpPr/>
          <p:nvPr/>
        </p:nvSpPr>
        <p:spPr>
          <a:xfrm>
            <a:off x="0" y="2590078"/>
            <a:ext cx="8968085" cy="1660332"/>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8"/>
          <p:cNvSpPr/>
          <p:nvPr/>
        </p:nvSpPr>
        <p:spPr>
          <a:xfrm>
            <a:off x="9111715" y="2590078"/>
            <a:ext cx="3077109" cy="1660332"/>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8"/>
          <p:cNvSpPr txBox="1"/>
          <p:nvPr>
            <p:ph type="ctrTitle"/>
          </p:nvPr>
        </p:nvSpPr>
        <p:spPr>
          <a:xfrm>
            <a:off x="680322" y="2733709"/>
            <a:ext cx="8144134" cy="1373070"/>
          </a:xfrm>
          <a:prstGeom prst="rect">
            <a:avLst/>
          </a:prstGeom>
          <a:noFill/>
          <a:ln>
            <a:noFill/>
          </a:ln>
        </p:spPr>
        <p:txBody>
          <a:bodyPr anchorCtr="0" anchor="b" bIns="45700" lIns="91425" spcFirstLastPara="1" rIns="91425" wrap="square" tIns="45700">
            <a:noAutofit/>
          </a:bodyPr>
          <a:lstStyle>
            <a:lvl1pPr lvl="0" algn="r">
              <a:lnSpc>
                <a:spcPct val="90000"/>
              </a:lnSpc>
              <a:spcBef>
                <a:spcPts val="0"/>
              </a:spcBef>
              <a:spcAft>
                <a:spcPts val="0"/>
              </a:spcAft>
              <a:buClr>
                <a:schemeClr val="lt1"/>
              </a:buClr>
              <a:buSzPts val="5400"/>
              <a:buFont typeface="Trebuchet MS"/>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38"/>
          <p:cNvSpPr txBox="1"/>
          <p:nvPr>
            <p:ph idx="1" type="subTitle"/>
          </p:nvPr>
        </p:nvSpPr>
        <p:spPr>
          <a:xfrm>
            <a:off x="680322" y="4394039"/>
            <a:ext cx="8144134" cy="1117687"/>
          </a:xfrm>
          <a:prstGeom prst="rect">
            <a:avLst/>
          </a:prstGeom>
          <a:noFill/>
          <a:ln>
            <a:noFill/>
          </a:ln>
        </p:spPr>
        <p:txBody>
          <a:bodyPr anchorCtr="0" anchor="t" bIns="45700" lIns="91425" spcFirstLastPara="1" rIns="91425" wrap="square" tIns="45700">
            <a:normAutofit/>
          </a:bodyPr>
          <a:lstStyle>
            <a:lvl1pPr lvl="0" algn="r">
              <a:lnSpc>
                <a:spcPct val="90000"/>
              </a:lnSpc>
              <a:spcBef>
                <a:spcPts val="1000"/>
              </a:spcBef>
              <a:spcAft>
                <a:spcPts val="0"/>
              </a:spcAft>
              <a:buClr>
                <a:schemeClr val="lt1"/>
              </a:buClr>
              <a:buSzPts val="2000"/>
              <a:buNone/>
              <a:defRPr sz="20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29" name="Google Shape;29;p38"/>
          <p:cNvSpPr txBox="1"/>
          <p:nvPr>
            <p:ph idx="10" type="dt"/>
          </p:nvPr>
        </p:nvSpPr>
        <p:spPr>
          <a:xfrm>
            <a:off x="7550981" y="5936187"/>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8"/>
          <p:cNvSpPr txBox="1"/>
          <p:nvPr>
            <p:ph idx="11" type="ftr"/>
          </p:nvPr>
        </p:nvSpPr>
        <p:spPr>
          <a:xfrm>
            <a:off x="680321" y="5936188"/>
            <a:ext cx="687066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8"/>
          <p:cNvSpPr txBox="1"/>
          <p:nvPr>
            <p:ph idx="12" type="sldNum"/>
          </p:nvPr>
        </p:nvSpPr>
        <p:spPr>
          <a:xfrm>
            <a:off x="9255346" y="2750337"/>
            <a:ext cx="1171888" cy="1356442"/>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2" name="Shape 32"/>
        <p:cNvGrpSpPr/>
        <p:nvPr/>
      </p:nvGrpSpPr>
      <p:grpSpPr>
        <a:xfrm>
          <a:off x="0" y="0"/>
          <a:ext cx="0" cy="0"/>
          <a:chOff x="0" y="0"/>
          <a:chExt cx="0" cy="0"/>
        </a:xfrm>
      </p:grpSpPr>
      <p:pic>
        <p:nvPicPr>
          <p:cNvPr descr="HD-ShadowLong.png" id="33" name="Google Shape;33;p39"/>
          <p:cNvPicPr preferRelativeResize="0"/>
          <p:nvPr/>
        </p:nvPicPr>
        <p:blipFill rotWithShape="1">
          <a:blip r:embed="rId2">
            <a:alphaModFix/>
          </a:blip>
          <a:srcRect b="0" l="0" r="0" t="0"/>
          <a:stretch/>
        </p:blipFill>
        <p:spPr>
          <a:xfrm>
            <a:off x="-1" y="4086907"/>
            <a:ext cx="10437812" cy="321164"/>
          </a:xfrm>
          <a:prstGeom prst="rect">
            <a:avLst/>
          </a:prstGeom>
          <a:noFill/>
          <a:ln>
            <a:noFill/>
          </a:ln>
        </p:spPr>
      </p:pic>
      <p:pic>
        <p:nvPicPr>
          <p:cNvPr descr="HD-ShadowShort.png" id="34" name="Google Shape;34;p39"/>
          <p:cNvPicPr preferRelativeResize="0"/>
          <p:nvPr/>
        </p:nvPicPr>
        <p:blipFill rotWithShape="1">
          <a:blip r:embed="rId3">
            <a:alphaModFix/>
          </a:blip>
          <a:srcRect b="0" l="0" r="0" t="0"/>
          <a:stretch/>
        </p:blipFill>
        <p:spPr>
          <a:xfrm>
            <a:off x="10585824" y="4087901"/>
            <a:ext cx="1602997" cy="144270"/>
          </a:xfrm>
          <a:prstGeom prst="rect">
            <a:avLst/>
          </a:prstGeom>
          <a:noFill/>
          <a:ln>
            <a:noFill/>
          </a:ln>
        </p:spPr>
      </p:pic>
      <p:sp>
        <p:nvSpPr>
          <p:cNvPr id="35" name="Google Shape;35;p39"/>
          <p:cNvSpPr/>
          <p:nvPr/>
        </p:nvSpPr>
        <p:spPr>
          <a:xfrm>
            <a:off x="-2" y="2726267"/>
            <a:ext cx="10437812" cy="1368198"/>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9"/>
          <p:cNvSpPr/>
          <p:nvPr/>
        </p:nvSpPr>
        <p:spPr>
          <a:xfrm>
            <a:off x="10585825" y="2726267"/>
            <a:ext cx="1602997"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9"/>
          <p:cNvSpPr txBox="1"/>
          <p:nvPr>
            <p:ph type="title"/>
          </p:nvPr>
        </p:nvSpPr>
        <p:spPr>
          <a:xfrm>
            <a:off x="680322" y="2869895"/>
            <a:ext cx="9613860" cy="1090788"/>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lt1"/>
              </a:buClr>
              <a:buSzPts val="3600"/>
              <a:buFont typeface="Trebuchet M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9"/>
          <p:cNvSpPr txBox="1"/>
          <p:nvPr>
            <p:ph idx="1" type="body"/>
          </p:nvPr>
        </p:nvSpPr>
        <p:spPr>
          <a:xfrm>
            <a:off x="680322" y="4232171"/>
            <a:ext cx="9613860" cy="1704017"/>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2000"/>
              <a:buNone/>
              <a:defRPr sz="2000">
                <a:solidFill>
                  <a:schemeClr val="lt1"/>
                </a:solidFill>
              </a:defRPr>
            </a:lvl1pPr>
            <a:lvl2pPr indent="-228600" lvl="1" marL="914400" algn="l">
              <a:lnSpc>
                <a:spcPct val="90000"/>
              </a:lnSpc>
              <a:spcBef>
                <a:spcPts val="500"/>
              </a:spcBef>
              <a:spcAft>
                <a:spcPts val="0"/>
              </a:spcAft>
              <a:buClr>
                <a:schemeClr val="lt1"/>
              </a:buClr>
              <a:buSzPts val="2000"/>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sp>
        <p:nvSpPr>
          <p:cNvPr id="39" name="Google Shape;39;p39"/>
          <p:cNvSpPr txBox="1"/>
          <p:nvPr>
            <p:ph idx="10" type="dt"/>
          </p:nvPr>
        </p:nvSpPr>
        <p:spPr>
          <a:xfrm>
            <a:off x="7550981" y="5936187"/>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9"/>
          <p:cNvSpPr txBox="1"/>
          <p:nvPr>
            <p:ph idx="11" type="ftr"/>
          </p:nvPr>
        </p:nvSpPr>
        <p:spPr>
          <a:xfrm>
            <a:off x="680321" y="5936188"/>
            <a:ext cx="687066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9"/>
          <p:cNvSpPr txBox="1"/>
          <p:nvPr>
            <p:ph idx="12" type="sldNum"/>
          </p:nvPr>
        </p:nvSpPr>
        <p:spPr>
          <a:xfrm>
            <a:off x="10729455" y="2869895"/>
            <a:ext cx="1154151" cy="1090789"/>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42" name="Shape 42"/>
        <p:cNvGrpSpPr/>
        <p:nvPr/>
      </p:nvGrpSpPr>
      <p:grpSpPr>
        <a:xfrm>
          <a:off x="0" y="0"/>
          <a:ext cx="0" cy="0"/>
          <a:chOff x="0" y="0"/>
          <a:chExt cx="0" cy="0"/>
        </a:xfrm>
      </p:grpSpPr>
      <p:pic>
        <p:nvPicPr>
          <p:cNvPr descr="HD-ShadowLong.png" id="43" name="Google Shape;43;p40"/>
          <p:cNvPicPr preferRelativeResize="0"/>
          <p:nvPr/>
        </p:nvPicPr>
        <p:blipFill rotWithShape="1">
          <a:blip r:embed="rId2">
            <a:alphaModFix/>
          </a:blip>
          <a:srcRect b="0" l="0" r="0" t="0"/>
          <a:stretch/>
        </p:blipFill>
        <p:spPr>
          <a:xfrm>
            <a:off x="1" y="1970240"/>
            <a:ext cx="10437812" cy="321164"/>
          </a:xfrm>
          <a:prstGeom prst="rect">
            <a:avLst/>
          </a:prstGeom>
          <a:noFill/>
          <a:ln>
            <a:noFill/>
          </a:ln>
        </p:spPr>
      </p:pic>
      <p:pic>
        <p:nvPicPr>
          <p:cNvPr descr="HD-ShadowShort.png" id="44" name="Google Shape;44;p40"/>
          <p:cNvPicPr preferRelativeResize="0"/>
          <p:nvPr/>
        </p:nvPicPr>
        <p:blipFill rotWithShape="1">
          <a:blip r:embed="rId3">
            <a:alphaModFix/>
          </a:blip>
          <a:srcRect b="0" l="0" r="0" t="0"/>
          <a:stretch/>
        </p:blipFill>
        <p:spPr>
          <a:xfrm>
            <a:off x="10585826" y="1971234"/>
            <a:ext cx="1602997" cy="144270"/>
          </a:xfrm>
          <a:prstGeom prst="rect">
            <a:avLst/>
          </a:prstGeom>
          <a:noFill/>
          <a:ln>
            <a:noFill/>
          </a:ln>
        </p:spPr>
      </p:pic>
      <p:sp>
        <p:nvSpPr>
          <p:cNvPr id="45" name="Google Shape;45;p40"/>
          <p:cNvSpPr/>
          <p:nvPr/>
        </p:nvSpPr>
        <p:spPr>
          <a:xfrm>
            <a:off x="0" y="609600"/>
            <a:ext cx="10437812" cy="1368198"/>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40"/>
          <p:cNvSpPr/>
          <p:nvPr/>
        </p:nvSpPr>
        <p:spPr>
          <a:xfrm>
            <a:off x="10585827" y="609600"/>
            <a:ext cx="1602997"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40"/>
          <p:cNvSpPr txBox="1"/>
          <p:nvPr>
            <p:ph type="title"/>
          </p:nvPr>
        </p:nvSpPr>
        <p:spPr>
          <a:xfrm>
            <a:off x="680321" y="753228"/>
            <a:ext cx="9613861" cy="108093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40"/>
          <p:cNvSpPr txBox="1"/>
          <p:nvPr>
            <p:ph idx="1" type="body"/>
          </p:nvPr>
        </p:nvSpPr>
        <p:spPr>
          <a:xfrm>
            <a:off x="680320" y="2336873"/>
            <a:ext cx="4698358" cy="359931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9" name="Google Shape;49;p40"/>
          <p:cNvSpPr txBox="1"/>
          <p:nvPr>
            <p:ph idx="2" type="body"/>
          </p:nvPr>
        </p:nvSpPr>
        <p:spPr>
          <a:xfrm>
            <a:off x="5594123" y="2336873"/>
            <a:ext cx="4700058" cy="359931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0" name="Google Shape;50;p40"/>
          <p:cNvSpPr txBox="1"/>
          <p:nvPr>
            <p:ph idx="10" type="dt"/>
          </p:nvPr>
        </p:nvSpPr>
        <p:spPr>
          <a:xfrm>
            <a:off x="7550981" y="5936187"/>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40"/>
          <p:cNvSpPr txBox="1"/>
          <p:nvPr>
            <p:ph idx="11" type="ftr"/>
          </p:nvPr>
        </p:nvSpPr>
        <p:spPr>
          <a:xfrm>
            <a:off x="680321" y="5936188"/>
            <a:ext cx="687066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0"/>
          <p:cNvSpPr txBox="1"/>
          <p:nvPr>
            <p:ph idx="12" type="sldNum"/>
          </p:nvPr>
        </p:nvSpPr>
        <p:spPr>
          <a:xfrm>
            <a:off x="10729455" y="753227"/>
            <a:ext cx="1154151" cy="1090789"/>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53" name="Shape 53"/>
        <p:cNvGrpSpPr/>
        <p:nvPr/>
      </p:nvGrpSpPr>
      <p:grpSpPr>
        <a:xfrm>
          <a:off x="0" y="0"/>
          <a:ext cx="0" cy="0"/>
          <a:chOff x="0" y="0"/>
          <a:chExt cx="0" cy="0"/>
        </a:xfrm>
      </p:grpSpPr>
      <p:pic>
        <p:nvPicPr>
          <p:cNvPr descr="HD-ShadowLong.png" id="54" name="Google Shape;54;p41"/>
          <p:cNvPicPr preferRelativeResize="0"/>
          <p:nvPr/>
        </p:nvPicPr>
        <p:blipFill rotWithShape="1">
          <a:blip r:embed="rId2">
            <a:alphaModFix/>
          </a:blip>
          <a:srcRect b="0" l="0" r="0" t="0"/>
          <a:stretch/>
        </p:blipFill>
        <p:spPr>
          <a:xfrm>
            <a:off x="1" y="1970240"/>
            <a:ext cx="10437812" cy="321164"/>
          </a:xfrm>
          <a:prstGeom prst="rect">
            <a:avLst/>
          </a:prstGeom>
          <a:noFill/>
          <a:ln>
            <a:noFill/>
          </a:ln>
        </p:spPr>
      </p:pic>
      <p:pic>
        <p:nvPicPr>
          <p:cNvPr descr="HD-ShadowShort.png" id="55" name="Google Shape;55;p41"/>
          <p:cNvPicPr preferRelativeResize="0"/>
          <p:nvPr/>
        </p:nvPicPr>
        <p:blipFill rotWithShape="1">
          <a:blip r:embed="rId3">
            <a:alphaModFix/>
          </a:blip>
          <a:srcRect b="0" l="0" r="0" t="0"/>
          <a:stretch/>
        </p:blipFill>
        <p:spPr>
          <a:xfrm>
            <a:off x="10585826" y="1971234"/>
            <a:ext cx="1602997" cy="144270"/>
          </a:xfrm>
          <a:prstGeom prst="rect">
            <a:avLst/>
          </a:prstGeom>
          <a:noFill/>
          <a:ln>
            <a:noFill/>
          </a:ln>
        </p:spPr>
      </p:pic>
      <p:sp>
        <p:nvSpPr>
          <p:cNvPr id="56" name="Google Shape;56;p41"/>
          <p:cNvSpPr/>
          <p:nvPr/>
        </p:nvSpPr>
        <p:spPr>
          <a:xfrm>
            <a:off x="0" y="609600"/>
            <a:ext cx="10437812" cy="1368198"/>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41"/>
          <p:cNvSpPr/>
          <p:nvPr/>
        </p:nvSpPr>
        <p:spPr>
          <a:xfrm>
            <a:off x="10585827" y="609600"/>
            <a:ext cx="1602997"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41"/>
          <p:cNvSpPr txBox="1"/>
          <p:nvPr>
            <p:ph type="title"/>
          </p:nvPr>
        </p:nvSpPr>
        <p:spPr>
          <a:xfrm>
            <a:off x="680319" y="753229"/>
            <a:ext cx="9613863" cy="108093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41"/>
          <p:cNvSpPr txBox="1"/>
          <p:nvPr>
            <p:ph idx="1" type="body"/>
          </p:nvPr>
        </p:nvSpPr>
        <p:spPr>
          <a:xfrm>
            <a:off x="906350" y="2336873"/>
            <a:ext cx="4472327" cy="69313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60" name="Google Shape;60;p41"/>
          <p:cNvSpPr txBox="1"/>
          <p:nvPr>
            <p:ph idx="2" type="body"/>
          </p:nvPr>
        </p:nvSpPr>
        <p:spPr>
          <a:xfrm>
            <a:off x="680322" y="3030008"/>
            <a:ext cx="4698355" cy="290617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61" name="Google Shape;61;p41"/>
          <p:cNvSpPr txBox="1"/>
          <p:nvPr>
            <p:ph idx="3" type="body"/>
          </p:nvPr>
        </p:nvSpPr>
        <p:spPr>
          <a:xfrm>
            <a:off x="5820154" y="2336873"/>
            <a:ext cx="4474028" cy="692076"/>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62" name="Google Shape;62;p41"/>
          <p:cNvSpPr txBox="1"/>
          <p:nvPr>
            <p:ph idx="4" type="body"/>
          </p:nvPr>
        </p:nvSpPr>
        <p:spPr>
          <a:xfrm>
            <a:off x="5594123" y="3030008"/>
            <a:ext cx="4700059" cy="290617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63" name="Google Shape;63;p41"/>
          <p:cNvSpPr txBox="1"/>
          <p:nvPr>
            <p:ph idx="10" type="dt"/>
          </p:nvPr>
        </p:nvSpPr>
        <p:spPr>
          <a:xfrm>
            <a:off x="7550981" y="5936187"/>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1"/>
          <p:cNvSpPr txBox="1"/>
          <p:nvPr>
            <p:ph idx="11" type="ftr"/>
          </p:nvPr>
        </p:nvSpPr>
        <p:spPr>
          <a:xfrm>
            <a:off x="680321" y="5936188"/>
            <a:ext cx="687066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41"/>
          <p:cNvSpPr txBox="1"/>
          <p:nvPr>
            <p:ph idx="12" type="sldNum"/>
          </p:nvPr>
        </p:nvSpPr>
        <p:spPr>
          <a:xfrm>
            <a:off x="10729455" y="753227"/>
            <a:ext cx="1154151" cy="1090789"/>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66" name="Shape 66"/>
        <p:cNvGrpSpPr/>
        <p:nvPr/>
      </p:nvGrpSpPr>
      <p:grpSpPr>
        <a:xfrm>
          <a:off x="0" y="0"/>
          <a:ext cx="0" cy="0"/>
          <a:chOff x="0" y="0"/>
          <a:chExt cx="0" cy="0"/>
        </a:xfrm>
      </p:grpSpPr>
      <p:pic>
        <p:nvPicPr>
          <p:cNvPr descr="HD-ShadowLong.png" id="67" name="Google Shape;67;p42"/>
          <p:cNvPicPr preferRelativeResize="0"/>
          <p:nvPr/>
        </p:nvPicPr>
        <p:blipFill rotWithShape="1">
          <a:blip r:embed="rId2">
            <a:alphaModFix/>
          </a:blip>
          <a:srcRect b="0" l="0" r="0" t="0"/>
          <a:stretch/>
        </p:blipFill>
        <p:spPr>
          <a:xfrm>
            <a:off x="1" y="1970240"/>
            <a:ext cx="10437812" cy="321164"/>
          </a:xfrm>
          <a:prstGeom prst="rect">
            <a:avLst/>
          </a:prstGeom>
          <a:noFill/>
          <a:ln>
            <a:noFill/>
          </a:ln>
        </p:spPr>
      </p:pic>
      <p:pic>
        <p:nvPicPr>
          <p:cNvPr descr="HD-ShadowShort.png" id="68" name="Google Shape;68;p42"/>
          <p:cNvPicPr preferRelativeResize="0"/>
          <p:nvPr/>
        </p:nvPicPr>
        <p:blipFill rotWithShape="1">
          <a:blip r:embed="rId3">
            <a:alphaModFix/>
          </a:blip>
          <a:srcRect b="0" l="0" r="0" t="0"/>
          <a:stretch/>
        </p:blipFill>
        <p:spPr>
          <a:xfrm>
            <a:off x="10585826" y="1971234"/>
            <a:ext cx="1602997" cy="144270"/>
          </a:xfrm>
          <a:prstGeom prst="rect">
            <a:avLst/>
          </a:prstGeom>
          <a:noFill/>
          <a:ln>
            <a:noFill/>
          </a:ln>
        </p:spPr>
      </p:pic>
      <p:sp>
        <p:nvSpPr>
          <p:cNvPr id="69" name="Google Shape;69;p42"/>
          <p:cNvSpPr/>
          <p:nvPr/>
        </p:nvSpPr>
        <p:spPr>
          <a:xfrm>
            <a:off x="0" y="609600"/>
            <a:ext cx="10437812" cy="1368198"/>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42"/>
          <p:cNvSpPr/>
          <p:nvPr/>
        </p:nvSpPr>
        <p:spPr>
          <a:xfrm>
            <a:off x="10585827" y="609600"/>
            <a:ext cx="1602997"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42"/>
          <p:cNvSpPr txBox="1"/>
          <p:nvPr>
            <p:ph type="title"/>
          </p:nvPr>
        </p:nvSpPr>
        <p:spPr>
          <a:xfrm>
            <a:off x="680321" y="753228"/>
            <a:ext cx="9613861" cy="108093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42"/>
          <p:cNvSpPr txBox="1"/>
          <p:nvPr>
            <p:ph idx="10" type="dt"/>
          </p:nvPr>
        </p:nvSpPr>
        <p:spPr>
          <a:xfrm>
            <a:off x="7550981" y="5936187"/>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2"/>
          <p:cNvSpPr txBox="1"/>
          <p:nvPr>
            <p:ph idx="11" type="ftr"/>
          </p:nvPr>
        </p:nvSpPr>
        <p:spPr>
          <a:xfrm>
            <a:off x="680321" y="5936188"/>
            <a:ext cx="687066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42"/>
          <p:cNvSpPr txBox="1"/>
          <p:nvPr>
            <p:ph idx="12" type="sldNum"/>
          </p:nvPr>
        </p:nvSpPr>
        <p:spPr>
          <a:xfrm>
            <a:off x="10729455" y="753227"/>
            <a:ext cx="1154151" cy="1090789"/>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75" name="Shape 75"/>
        <p:cNvGrpSpPr/>
        <p:nvPr/>
      </p:nvGrpSpPr>
      <p:grpSpPr>
        <a:xfrm>
          <a:off x="0" y="0"/>
          <a:ext cx="0" cy="0"/>
          <a:chOff x="0" y="0"/>
          <a:chExt cx="0" cy="0"/>
        </a:xfrm>
      </p:grpSpPr>
      <p:pic>
        <p:nvPicPr>
          <p:cNvPr descr="HD-ShadowShort.png" id="76" name="Google Shape;76;p43"/>
          <p:cNvPicPr preferRelativeResize="0"/>
          <p:nvPr/>
        </p:nvPicPr>
        <p:blipFill rotWithShape="1">
          <a:blip r:embed="rId2">
            <a:alphaModFix/>
          </a:blip>
          <a:srcRect b="0" l="0" r="0" t="0"/>
          <a:stretch/>
        </p:blipFill>
        <p:spPr>
          <a:xfrm>
            <a:off x="10585826" y="1971234"/>
            <a:ext cx="1602997" cy="144270"/>
          </a:xfrm>
          <a:prstGeom prst="rect">
            <a:avLst/>
          </a:prstGeom>
          <a:noFill/>
          <a:ln>
            <a:noFill/>
          </a:ln>
        </p:spPr>
      </p:pic>
      <p:sp>
        <p:nvSpPr>
          <p:cNvPr id="77" name="Google Shape;77;p43"/>
          <p:cNvSpPr/>
          <p:nvPr/>
        </p:nvSpPr>
        <p:spPr>
          <a:xfrm>
            <a:off x="10585827" y="609600"/>
            <a:ext cx="1602997"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43"/>
          <p:cNvSpPr txBox="1"/>
          <p:nvPr>
            <p:ph idx="10" type="dt"/>
          </p:nvPr>
        </p:nvSpPr>
        <p:spPr>
          <a:xfrm>
            <a:off x="7550981" y="5936187"/>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3"/>
          <p:cNvSpPr txBox="1"/>
          <p:nvPr>
            <p:ph idx="11" type="ftr"/>
          </p:nvPr>
        </p:nvSpPr>
        <p:spPr>
          <a:xfrm>
            <a:off x="680321" y="5936188"/>
            <a:ext cx="687066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43"/>
          <p:cNvSpPr txBox="1"/>
          <p:nvPr>
            <p:ph idx="12" type="sldNum"/>
          </p:nvPr>
        </p:nvSpPr>
        <p:spPr>
          <a:xfrm>
            <a:off x="10729455" y="753227"/>
            <a:ext cx="1154151" cy="1090789"/>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81" name="Shape 81"/>
        <p:cNvGrpSpPr/>
        <p:nvPr/>
      </p:nvGrpSpPr>
      <p:grpSpPr>
        <a:xfrm>
          <a:off x="0" y="0"/>
          <a:ext cx="0" cy="0"/>
          <a:chOff x="0" y="0"/>
          <a:chExt cx="0" cy="0"/>
        </a:xfrm>
      </p:grpSpPr>
      <p:pic>
        <p:nvPicPr>
          <p:cNvPr descr="HD-ShadowLong.png" id="82" name="Google Shape;82;p44"/>
          <p:cNvPicPr preferRelativeResize="0"/>
          <p:nvPr/>
        </p:nvPicPr>
        <p:blipFill rotWithShape="1">
          <a:blip r:embed="rId2">
            <a:alphaModFix/>
          </a:blip>
          <a:srcRect b="0" l="0" r="0" t="0"/>
          <a:stretch/>
        </p:blipFill>
        <p:spPr>
          <a:xfrm>
            <a:off x="1" y="1970240"/>
            <a:ext cx="10437812" cy="321164"/>
          </a:xfrm>
          <a:prstGeom prst="rect">
            <a:avLst/>
          </a:prstGeom>
          <a:noFill/>
          <a:ln>
            <a:noFill/>
          </a:ln>
        </p:spPr>
      </p:pic>
      <p:pic>
        <p:nvPicPr>
          <p:cNvPr descr="HD-ShadowShort.png" id="83" name="Google Shape;83;p44"/>
          <p:cNvPicPr preferRelativeResize="0"/>
          <p:nvPr/>
        </p:nvPicPr>
        <p:blipFill rotWithShape="1">
          <a:blip r:embed="rId3">
            <a:alphaModFix/>
          </a:blip>
          <a:srcRect b="0" l="0" r="0" t="0"/>
          <a:stretch/>
        </p:blipFill>
        <p:spPr>
          <a:xfrm>
            <a:off x="10585826" y="1971234"/>
            <a:ext cx="1602997" cy="144270"/>
          </a:xfrm>
          <a:prstGeom prst="rect">
            <a:avLst/>
          </a:prstGeom>
          <a:noFill/>
          <a:ln>
            <a:noFill/>
          </a:ln>
        </p:spPr>
      </p:pic>
      <p:sp>
        <p:nvSpPr>
          <p:cNvPr id="84" name="Google Shape;84;p44"/>
          <p:cNvSpPr/>
          <p:nvPr/>
        </p:nvSpPr>
        <p:spPr>
          <a:xfrm>
            <a:off x="0" y="609600"/>
            <a:ext cx="10437812" cy="1368198"/>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44"/>
          <p:cNvSpPr/>
          <p:nvPr/>
        </p:nvSpPr>
        <p:spPr>
          <a:xfrm>
            <a:off x="10585827" y="609600"/>
            <a:ext cx="1602997"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44"/>
          <p:cNvSpPr txBox="1"/>
          <p:nvPr>
            <p:ph type="title"/>
          </p:nvPr>
        </p:nvSpPr>
        <p:spPr>
          <a:xfrm>
            <a:off x="680321" y="753227"/>
            <a:ext cx="9613859" cy="108094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Trebuchet M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44"/>
          <p:cNvSpPr txBox="1"/>
          <p:nvPr>
            <p:ph idx="1" type="body"/>
          </p:nvPr>
        </p:nvSpPr>
        <p:spPr>
          <a:xfrm>
            <a:off x="4685846" y="2336873"/>
            <a:ext cx="5608336" cy="359931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8" name="Google Shape;88;p44"/>
          <p:cNvSpPr txBox="1"/>
          <p:nvPr>
            <p:ph idx="2" type="body"/>
          </p:nvPr>
        </p:nvSpPr>
        <p:spPr>
          <a:xfrm>
            <a:off x="680322" y="2336872"/>
            <a:ext cx="3790078" cy="3599317"/>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89" name="Google Shape;89;p44"/>
          <p:cNvSpPr txBox="1"/>
          <p:nvPr>
            <p:ph idx="10" type="dt"/>
          </p:nvPr>
        </p:nvSpPr>
        <p:spPr>
          <a:xfrm>
            <a:off x="7550981" y="5936187"/>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44"/>
          <p:cNvSpPr txBox="1"/>
          <p:nvPr>
            <p:ph idx="11" type="ftr"/>
          </p:nvPr>
        </p:nvSpPr>
        <p:spPr>
          <a:xfrm>
            <a:off x="680321" y="5936188"/>
            <a:ext cx="687066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44"/>
          <p:cNvSpPr txBox="1"/>
          <p:nvPr>
            <p:ph idx="12" type="sldNum"/>
          </p:nvPr>
        </p:nvSpPr>
        <p:spPr>
          <a:xfrm>
            <a:off x="10729455" y="753227"/>
            <a:ext cx="1154151" cy="1090789"/>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92" name="Shape 92"/>
        <p:cNvGrpSpPr/>
        <p:nvPr/>
      </p:nvGrpSpPr>
      <p:grpSpPr>
        <a:xfrm>
          <a:off x="0" y="0"/>
          <a:ext cx="0" cy="0"/>
          <a:chOff x="0" y="0"/>
          <a:chExt cx="0" cy="0"/>
        </a:xfrm>
      </p:grpSpPr>
      <p:pic>
        <p:nvPicPr>
          <p:cNvPr descr="HD-ShadowLong.png" id="93" name="Google Shape;93;p45"/>
          <p:cNvPicPr preferRelativeResize="0"/>
          <p:nvPr/>
        </p:nvPicPr>
        <p:blipFill rotWithShape="1">
          <a:blip r:embed="rId2">
            <a:alphaModFix/>
          </a:blip>
          <a:srcRect b="0" l="0" r="0" t="0"/>
          <a:stretch/>
        </p:blipFill>
        <p:spPr>
          <a:xfrm>
            <a:off x="1" y="1970240"/>
            <a:ext cx="10437812" cy="321164"/>
          </a:xfrm>
          <a:prstGeom prst="rect">
            <a:avLst/>
          </a:prstGeom>
          <a:noFill/>
          <a:ln>
            <a:noFill/>
          </a:ln>
        </p:spPr>
      </p:pic>
      <p:pic>
        <p:nvPicPr>
          <p:cNvPr descr="HD-ShadowShort.png" id="94" name="Google Shape;94;p45"/>
          <p:cNvPicPr preferRelativeResize="0"/>
          <p:nvPr/>
        </p:nvPicPr>
        <p:blipFill rotWithShape="1">
          <a:blip r:embed="rId3">
            <a:alphaModFix/>
          </a:blip>
          <a:srcRect b="0" l="0" r="0" t="0"/>
          <a:stretch/>
        </p:blipFill>
        <p:spPr>
          <a:xfrm>
            <a:off x="10585826" y="1971234"/>
            <a:ext cx="1602997" cy="144270"/>
          </a:xfrm>
          <a:prstGeom prst="rect">
            <a:avLst/>
          </a:prstGeom>
          <a:noFill/>
          <a:ln>
            <a:noFill/>
          </a:ln>
        </p:spPr>
      </p:pic>
      <p:sp>
        <p:nvSpPr>
          <p:cNvPr id="95" name="Google Shape;95;p45"/>
          <p:cNvSpPr/>
          <p:nvPr/>
        </p:nvSpPr>
        <p:spPr>
          <a:xfrm>
            <a:off x="0" y="609600"/>
            <a:ext cx="10437812" cy="1368198"/>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45"/>
          <p:cNvSpPr/>
          <p:nvPr/>
        </p:nvSpPr>
        <p:spPr>
          <a:xfrm>
            <a:off x="10585827" y="609600"/>
            <a:ext cx="1602997"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45"/>
          <p:cNvSpPr txBox="1"/>
          <p:nvPr>
            <p:ph type="title"/>
          </p:nvPr>
        </p:nvSpPr>
        <p:spPr>
          <a:xfrm>
            <a:off x="680323" y="753228"/>
            <a:ext cx="9613857" cy="108093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Trebuchet M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45"/>
          <p:cNvSpPr/>
          <p:nvPr>
            <p:ph idx="2" type="pic"/>
          </p:nvPr>
        </p:nvSpPr>
        <p:spPr>
          <a:xfrm>
            <a:off x="4868333" y="2336874"/>
            <a:ext cx="5425849" cy="3599312"/>
          </a:xfrm>
          <a:prstGeom prst="rect">
            <a:avLst/>
          </a:prstGeom>
          <a:noFill/>
          <a:ln>
            <a:noFill/>
          </a:ln>
          <a:effectLst>
            <a:outerShdw blurRad="76200" rotWithShape="0" algn="tl" dir="5040000" dist="63500">
              <a:srgbClr val="000000">
                <a:alpha val="40784"/>
              </a:srgbClr>
            </a:outerShdw>
          </a:effectLst>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lt1"/>
              </a:buClr>
              <a:buSzPts val="3200"/>
              <a:buFont typeface="Arial"/>
              <a:buNone/>
              <a:defRPr b="0" i="0" sz="3200" u="none" cap="none" strike="noStrike">
                <a:solidFill>
                  <a:schemeClr val="lt1"/>
                </a:solidFill>
                <a:latin typeface="Trebuchet MS"/>
                <a:ea typeface="Trebuchet MS"/>
                <a:cs typeface="Trebuchet MS"/>
                <a:sym typeface="Trebuchet MS"/>
              </a:defRPr>
            </a:lvl1pPr>
            <a:lvl2pPr lvl="1" marR="0" rtl="0" algn="l">
              <a:lnSpc>
                <a:spcPct val="90000"/>
              </a:lnSpc>
              <a:spcBef>
                <a:spcPts val="500"/>
              </a:spcBef>
              <a:spcAft>
                <a:spcPts val="0"/>
              </a:spcAft>
              <a:buClr>
                <a:schemeClr val="lt1"/>
              </a:buClr>
              <a:buSzPts val="2800"/>
              <a:buFont typeface="Arial"/>
              <a:buNone/>
              <a:defRPr b="0" i="0" sz="2800" u="none" cap="none" strike="noStrike">
                <a:solidFill>
                  <a:schemeClr val="lt1"/>
                </a:solidFill>
                <a:latin typeface="Trebuchet MS"/>
                <a:ea typeface="Trebuchet MS"/>
                <a:cs typeface="Trebuchet MS"/>
                <a:sym typeface="Trebuchet MS"/>
              </a:defRPr>
            </a:lvl2pPr>
            <a:lvl3pPr lvl="2" marR="0" rtl="0" algn="l">
              <a:lnSpc>
                <a:spcPct val="90000"/>
              </a:lnSpc>
              <a:spcBef>
                <a:spcPts val="500"/>
              </a:spcBef>
              <a:spcAft>
                <a:spcPts val="0"/>
              </a:spcAft>
              <a:buClr>
                <a:schemeClr val="lt1"/>
              </a:buClr>
              <a:buSzPts val="2400"/>
              <a:buFont typeface="Arial"/>
              <a:buNone/>
              <a:defRPr b="0" i="0" sz="2400" u="none" cap="none" strike="noStrike">
                <a:solidFill>
                  <a:schemeClr val="lt1"/>
                </a:solidFill>
                <a:latin typeface="Trebuchet MS"/>
                <a:ea typeface="Trebuchet MS"/>
                <a:cs typeface="Trebuchet MS"/>
                <a:sym typeface="Trebuchet MS"/>
              </a:defRPr>
            </a:lvl3pPr>
            <a:lvl4pPr lvl="3"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Trebuchet MS"/>
                <a:ea typeface="Trebuchet MS"/>
                <a:cs typeface="Trebuchet MS"/>
                <a:sym typeface="Trebuchet MS"/>
              </a:defRPr>
            </a:lvl4pPr>
            <a:lvl5pPr lvl="4"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Trebuchet MS"/>
                <a:ea typeface="Trebuchet MS"/>
                <a:cs typeface="Trebuchet MS"/>
                <a:sym typeface="Trebuchet MS"/>
              </a:defRPr>
            </a:lvl5pPr>
            <a:lvl6pPr lvl="5"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Trebuchet MS"/>
                <a:ea typeface="Trebuchet MS"/>
                <a:cs typeface="Trebuchet MS"/>
                <a:sym typeface="Trebuchet MS"/>
              </a:defRPr>
            </a:lvl6pPr>
            <a:lvl7pPr lvl="6"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Trebuchet MS"/>
                <a:ea typeface="Trebuchet MS"/>
                <a:cs typeface="Trebuchet MS"/>
                <a:sym typeface="Trebuchet MS"/>
              </a:defRPr>
            </a:lvl7pPr>
            <a:lvl8pPr lvl="7"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Trebuchet MS"/>
                <a:ea typeface="Trebuchet MS"/>
                <a:cs typeface="Trebuchet MS"/>
                <a:sym typeface="Trebuchet MS"/>
              </a:defRPr>
            </a:lvl8pPr>
            <a:lvl9pPr lvl="8"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Trebuchet MS"/>
                <a:ea typeface="Trebuchet MS"/>
                <a:cs typeface="Trebuchet MS"/>
                <a:sym typeface="Trebuchet MS"/>
              </a:defRPr>
            </a:lvl9pPr>
          </a:lstStyle>
          <a:p/>
        </p:txBody>
      </p:sp>
      <p:sp>
        <p:nvSpPr>
          <p:cNvPr id="99" name="Google Shape;99;p45"/>
          <p:cNvSpPr txBox="1"/>
          <p:nvPr>
            <p:ph idx="1" type="body"/>
          </p:nvPr>
        </p:nvSpPr>
        <p:spPr>
          <a:xfrm>
            <a:off x="680323" y="2336873"/>
            <a:ext cx="3876256" cy="359931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100" name="Google Shape;100;p45"/>
          <p:cNvSpPr txBox="1"/>
          <p:nvPr>
            <p:ph idx="10" type="dt"/>
          </p:nvPr>
        </p:nvSpPr>
        <p:spPr>
          <a:xfrm>
            <a:off x="7550981" y="5936187"/>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45"/>
          <p:cNvSpPr txBox="1"/>
          <p:nvPr>
            <p:ph idx="11" type="ftr"/>
          </p:nvPr>
        </p:nvSpPr>
        <p:spPr>
          <a:xfrm>
            <a:off x="680321" y="5936188"/>
            <a:ext cx="687066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45"/>
          <p:cNvSpPr txBox="1"/>
          <p:nvPr>
            <p:ph idx="12" type="sldNum"/>
          </p:nvPr>
        </p:nvSpPr>
        <p:spPr>
          <a:xfrm>
            <a:off x="10729455" y="753227"/>
            <a:ext cx="1154151" cy="1090789"/>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s-A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78121"/>
            </a:gs>
            <a:gs pos="50000">
              <a:srgbClr val="D54006"/>
            </a:gs>
            <a:gs pos="100000">
              <a:srgbClr val="8C0000"/>
            </a:gs>
          </a:gsLst>
          <a:lin ang="2520000" scaled="0"/>
        </a:gradFill>
      </p:bgPr>
    </p:bg>
    <p:spTree>
      <p:nvGrpSpPr>
        <p:cNvPr id="5" name="Shape 5"/>
        <p:cNvGrpSpPr/>
        <p:nvPr/>
      </p:nvGrpSpPr>
      <p:grpSpPr>
        <a:xfrm>
          <a:off x="0" y="0"/>
          <a:ext cx="0" cy="0"/>
          <a:chOff x="0" y="0"/>
          <a:chExt cx="0" cy="0"/>
        </a:xfrm>
      </p:grpSpPr>
      <p:pic>
        <p:nvPicPr>
          <p:cNvPr descr="hashOverlay-FullResolve.png" id="6" name="Google Shape;6;p36"/>
          <p:cNvPicPr preferRelativeResize="0"/>
          <p:nvPr/>
        </p:nvPicPr>
        <p:blipFill rotWithShape="1">
          <a:blip r:embed="rId1">
            <a:alphaModFix amt="10000"/>
          </a:blip>
          <a:srcRect b="0" l="0" r="0" t="0"/>
          <a:stretch/>
        </p:blipFill>
        <p:spPr>
          <a:xfrm>
            <a:off x="0" y="0"/>
            <a:ext cx="12192000" cy="6858000"/>
          </a:xfrm>
          <a:prstGeom prst="rect">
            <a:avLst/>
          </a:prstGeom>
          <a:noFill/>
          <a:ln>
            <a:noFill/>
          </a:ln>
        </p:spPr>
      </p:pic>
      <p:sp>
        <p:nvSpPr>
          <p:cNvPr id="7" name="Google Shape;7;p36"/>
          <p:cNvSpPr txBox="1"/>
          <p:nvPr>
            <p:ph type="title"/>
          </p:nvPr>
        </p:nvSpPr>
        <p:spPr>
          <a:xfrm>
            <a:off x="680321" y="753228"/>
            <a:ext cx="9613861" cy="1080938"/>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3600"/>
              <a:buFont typeface="Trebuchet MS"/>
              <a:buNone/>
              <a:defRPr b="0" i="0" sz="3600" u="none" cap="none" strike="noStrike">
                <a:solidFill>
                  <a:schemeClr val="l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36"/>
          <p:cNvSpPr txBox="1"/>
          <p:nvPr>
            <p:ph idx="1" type="body"/>
          </p:nvPr>
        </p:nvSpPr>
        <p:spPr>
          <a:xfrm>
            <a:off x="680321" y="2336873"/>
            <a:ext cx="9613861" cy="3599316"/>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lt1"/>
              </a:buClr>
              <a:buSzPts val="2400"/>
              <a:buFont typeface="Arial"/>
              <a:buChar char="•"/>
              <a:defRPr b="0" i="0" sz="2400" u="none" cap="none" strike="noStrike">
                <a:solidFill>
                  <a:schemeClr val="lt1"/>
                </a:solidFill>
                <a:latin typeface="Trebuchet MS"/>
                <a:ea typeface="Trebuchet MS"/>
                <a:cs typeface="Trebuchet MS"/>
                <a:sym typeface="Trebuchet MS"/>
              </a:defRPr>
            </a:lvl1pPr>
            <a:lvl2pPr indent="-355600" lvl="1" marL="9144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Trebuchet MS"/>
                <a:ea typeface="Trebuchet MS"/>
                <a:cs typeface="Trebuchet MS"/>
                <a:sym typeface="Trebuchet MS"/>
              </a:defRPr>
            </a:lvl2pPr>
            <a:lvl3pPr indent="-342900" lvl="2" marL="1371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Trebuchet MS"/>
                <a:ea typeface="Trebuchet MS"/>
                <a:cs typeface="Trebuchet MS"/>
                <a:sym typeface="Trebuchet MS"/>
              </a:defRPr>
            </a:lvl3pPr>
            <a:lvl4pPr indent="-330200" lvl="3" marL="1828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Trebuchet MS"/>
                <a:ea typeface="Trebuchet MS"/>
                <a:cs typeface="Trebuchet MS"/>
                <a:sym typeface="Trebuchet MS"/>
              </a:defRPr>
            </a:lvl4pPr>
            <a:lvl5pPr indent="-330200" lvl="4" marL="22860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Trebuchet MS"/>
                <a:ea typeface="Trebuchet MS"/>
                <a:cs typeface="Trebuchet MS"/>
                <a:sym typeface="Trebuchet MS"/>
              </a:defRPr>
            </a:lvl5pPr>
            <a:lvl6pPr indent="-317500" lvl="5" marL="27432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6pPr>
            <a:lvl7pPr indent="-317500" lvl="6" marL="32004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7pPr>
            <a:lvl8pPr indent="-317500" lvl="7" marL="36576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8pPr>
            <a:lvl9pPr indent="-317500" lvl="8" marL="41148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9pPr>
          </a:lstStyle>
          <a:p/>
        </p:txBody>
      </p:sp>
      <p:sp>
        <p:nvSpPr>
          <p:cNvPr id="9" name="Google Shape;9;p36"/>
          <p:cNvSpPr txBox="1"/>
          <p:nvPr>
            <p:ph idx="10" type="dt"/>
          </p:nvPr>
        </p:nvSpPr>
        <p:spPr>
          <a:xfrm>
            <a:off x="7550981" y="5936187"/>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10" name="Google Shape;10;p36"/>
          <p:cNvSpPr txBox="1"/>
          <p:nvPr>
            <p:ph idx="11" type="ftr"/>
          </p:nvPr>
        </p:nvSpPr>
        <p:spPr>
          <a:xfrm>
            <a:off x="680321" y="5936188"/>
            <a:ext cx="687066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50" u="none" cap="none" strike="noStrike">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11" name="Google Shape;11;p36"/>
          <p:cNvSpPr txBox="1"/>
          <p:nvPr>
            <p:ph idx="12" type="sldNum"/>
          </p:nvPr>
        </p:nvSpPr>
        <p:spPr>
          <a:xfrm>
            <a:off x="10729455" y="753227"/>
            <a:ext cx="1154151" cy="1090789"/>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3600" u="none" cap="none" strike="noStrike">
                <a:solidFill>
                  <a:schemeClr val="lt1"/>
                </a:solidFill>
                <a:latin typeface="Trebuchet MS"/>
                <a:ea typeface="Trebuchet MS"/>
                <a:cs typeface="Trebuchet MS"/>
                <a:sym typeface="Trebuchet MS"/>
              </a:defRPr>
            </a:lvl1pPr>
            <a:lvl2pPr indent="0" lvl="1" marL="0" marR="0" rtl="0" algn="l">
              <a:spcBef>
                <a:spcPts val="0"/>
              </a:spcBef>
              <a:buNone/>
              <a:defRPr b="0" i="0" sz="3600" u="none" cap="none" strike="noStrike">
                <a:solidFill>
                  <a:schemeClr val="lt1"/>
                </a:solidFill>
                <a:latin typeface="Trebuchet MS"/>
                <a:ea typeface="Trebuchet MS"/>
                <a:cs typeface="Trebuchet MS"/>
                <a:sym typeface="Trebuchet MS"/>
              </a:defRPr>
            </a:lvl2pPr>
            <a:lvl3pPr indent="0" lvl="2" marL="0" marR="0" rtl="0" algn="l">
              <a:spcBef>
                <a:spcPts val="0"/>
              </a:spcBef>
              <a:buNone/>
              <a:defRPr b="0" i="0" sz="3600" u="none" cap="none" strike="noStrike">
                <a:solidFill>
                  <a:schemeClr val="lt1"/>
                </a:solidFill>
                <a:latin typeface="Trebuchet MS"/>
                <a:ea typeface="Trebuchet MS"/>
                <a:cs typeface="Trebuchet MS"/>
                <a:sym typeface="Trebuchet MS"/>
              </a:defRPr>
            </a:lvl3pPr>
            <a:lvl4pPr indent="0" lvl="3" marL="0" marR="0" rtl="0" algn="l">
              <a:spcBef>
                <a:spcPts val="0"/>
              </a:spcBef>
              <a:buNone/>
              <a:defRPr b="0" i="0" sz="3600" u="none" cap="none" strike="noStrike">
                <a:solidFill>
                  <a:schemeClr val="lt1"/>
                </a:solidFill>
                <a:latin typeface="Trebuchet MS"/>
                <a:ea typeface="Trebuchet MS"/>
                <a:cs typeface="Trebuchet MS"/>
                <a:sym typeface="Trebuchet MS"/>
              </a:defRPr>
            </a:lvl4pPr>
            <a:lvl5pPr indent="0" lvl="4" marL="0" marR="0" rtl="0" algn="l">
              <a:spcBef>
                <a:spcPts val="0"/>
              </a:spcBef>
              <a:buNone/>
              <a:defRPr b="0" i="0" sz="3600" u="none" cap="none" strike="noStrike">
                <a:solidFill>
                  <a:schemeClr val="lt1"/>
                </a:solidFill>
                <a:latin typeface="Trebuchet MS"/>
                <a:ea typeface="Trebuchet MS"/>
                <a:cs typeface="Trebuchet MS"/>
                <a:sym typeface="Trebuchet MS"/>
              </a:defRPr>
            </a:lvl5pPr>
            <a:lvl6pPr indent="0" lvl="5" marL="0" marR="0" rtl="0" algn="l">
              <a:spcBef>
                <a:spcPts val="0"/>
              </a:spcBef>
              <a:buNone/>
              <a:defRPr b="0" i="0" sz="3600" u="none" cap="none" strike="noStrike">
                <a:solidFill>
                  <a:schemeClr val="lt1"/>
                </a:solidFill>
                <a:latin typeface="Trebuchet MS"/>
                <a:ea typeface="Trebuchet MS"/>
                <a:cs typeface="Trebuchet MS"/>
                <a:sym typeface="Trebuchet MS"/>
              </a:defRPr>
            </a:lvl6pPr>
            <a:lvl7pPr indent="0" lvl="6" marL="0" marR="0" rtl="0" algn="l">
              <a:spcBef>
                <a:spcPts val="0"/>
              </a:spcBef>
              <a:buNone/>
              <a:defRPr b="0" i="0" sz="3600" u="none" cap="none" strike="noStrike">
                <a:solidFill>
                  <a:schemeClr val="lt1"/>
                </a:solidFill>
                <a:latin typeface="Trebuchet MS"/>
                <a:ea typeface="Trebuchet MS"/>
                <a:cs typeface="Trebuchet MS"/>
                <a:sym typeface="Trebuchet MS"/>
              </a:defRPr>
            </a:lvl7pPr>
            <a:lvl8pPr indent="0" lvl="7" marL="0" marR="0" rtl="0" algn="l">
              <a:spcBef>
                <a:spcPts val="0"/>
              </a:spcBef>
              <a:buNone/>
              <a:defRPr b="0" i="0" sz="3600" u="none" cap="none" strike="noStrike">
                <a:solidFill>
                  <a:schemeClr val="lt1"/>
                </a:solidFill>
                <a:latin typeface="Trebuchet MS"/>
                <a:ea typeface="Trebuchet MS"/>
                <a:cs typeface="Trebuchet MS"/>
                <a:sym typeface="Trebuchet MS"/>
              </a:defRPr>
            </a:lvl8pPr>
            <a:lvl9pPr indent="0" lvl="8" marL="0" marR="0" rtl="0" algn="l">
              <a:spcBef>
                <a:spcPts val="0"/>
              </a:spcBef>
              <a:buNone/>
              <a:defRPr b="0" i="0" sz="3600" u="none" cap="none" strike="noStrike">
                <a:solidFill>
                  <a:schemeClr val="lt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s-AR"/>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8.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29.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3.png"/><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3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3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
          <p:cNvSpPr txBox="1"/>
          <p:nvPr>
            <p:ph type="title"/>
          </p:nvPr>
        </p:nvSpPr>
        <p:spPr>
          <a:xfrm>
            <a:off x="680321" y="753228"/>
            <a:ext cx="9613861" cy="10809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b="1" lang="es-AR" sz="3600"/>
              <a:t>ENFERMEDADES PROFESIONALES</a:t>
            </a:r>
            <a:endParaRPr/>
          </a:p>
        </p:txBody>
      </p:sp>
      <p:sp>
        <p:nvSpPr>
          <p:cNvPr id="203" name="Google Shape;203;p1"/>
          <p:cNvSpPr txBox="1"/>
          <p:nvPr>
            <p:ph idx="1" type="body"/>
          </p:nvPr>
        </p:nvSpPr>
        <p:spPr>
          <a:xfrm>
            <a:off x="680321" y="2336873"/>
            <a:ext cx="9613861" cy="3599316"/>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dk1"/>
              </a:buClr>
              <a:buSzPts val="2590"/>
              <a:buNone/>
            </a:pPr>
            <a:r>
              <a:rPr b="1" i="0" lang="es-AR" sz="2590" u="sng">
                <a:solidFill>
                  <a:schemeClr val="dk1"/>
                </a:solidFill>
                <a:latin typeface="Times New Roman"/>
                <a:ea typeface="Times New Roman"/>
                <a:cs typeface="Times New Roman"/>
                <a:sym typeface="Times New Roman"/>
              </a:rPr>
              <a:t>Grupo:</a:t>
            </a:r>
            <a:r>
              <a:rPr b="1" i="0" lang="es-AR" sz="2590" u="none" strike="noStrike">
                <a:solidFill>
                  <a:schemeClr val="dk1"/>
                </a:solidFill>
                <a:latin typeface="Times New Roman"/>
                <a:ea typeface="Times New Roman"/>
                <a:cs typeface="Times New Roman"/>
                <a:sym typeface="Times New Roman"/>
              </a:rPr>
              <a:t> </a:t>
            </a:r>
            <a:r>
              <a:rPr b="0" i="0" lang="es-AR" sz="2590" u="none" strike="noStrike">
                <a:solidFill>
                  <a:schemeClr val="dk1"/>
                </a:solidFill>
                <a:latin typeface="Times New Roman"/>
                <a:ea typeface="Times New Roman"/>
                <a:cs typeface="Times New Roman"/>
                <a:sym typeface="Times New Roman"/>
              </a:rPr>
              <a:t>17</a:t>
            </a:r>
            <a:endParaRPr/>
          </a:p>
          <a:p>
            <a:pPr indent="0" lvl="0" marL="0" rtl="0" algn="l">
              <a:lnSpc>
                <a:spcPct val="80000"/>
              </a:lnSpc>
              <a:spcBef>
                <a:spcPts val="2480"/>
              </a:spcBef>
              <a:spcAft>
                <a:spcPts val="0"/>
              </a:spcAft>
              <a:buClr>
                <a:schemeClr val="dk1"/>
              </a:buClr>
              <a:buSzPts val="2590"/>
              <a:buNone/>
            </a:pPr>
            <a:r>
              <a:rPr b="1" i="0" lang="es-AR" sz="2590" u="sng">
                <a:solidFill>
                  <a:schemeClr val="dk1"/>
                </a:solidFill>
                <a:latin typeface="Times New Roman"/>
                <a:ea typeface="Times New Roman"/>
                <a:cs typeface="Times New Roman"/>
                <a:sym typeface="Times New Roman"/>
              </a:rPr>
              <a:t>Alumnos</a:t>
            </a:r>
            <a:r>
              <a:rPr b="0" i="0" lang="es-AR" sz="2590" u="none" strike="noStrike">
                <a:solidFill>
                  <a:schemeClr val="dk1"/>
                </a:solidFill>
                <a:latin typeface="Times New Roman"/>
                <a:ea typeface="Times New Roman"/>
                <a:cs typeface="Times New Roman"/>
                <a:sym typeface="Times New Roman"/>
              </a:rPr>
              <a:t>: Bado, Brian</a:t>
            </a:r>
            <a:endParaRPr sz="2220">
              <a:solidFill>
                <a:schemeClr val="dk1"/>
              </a:solidFill>
            </a:endParaRPr>
          </a:p>
          <a:p>
            <a:pPr indent="0" lvl="0" marL="0" rtl="0" algn="l">
              <a:lnSpc>
                <a:spcPct val="80000"/>
              </a:lnSpc>
              <a:spcBef>
                <a:spcPts val="2480"/>
              </a:spcBef>
              <a:spcAft>
                <a:spcPts val="0"/>
              </a:spcAft>
              <a:buClr>
                <a:schemeClr val="dk1"/>
              </a:buClr>
              <a:buSzPts val="2220"/>
              <a:buNone/>
            </a:pPr>
            <a:r>
              <a:rPr b="0" i="0" lang="es-AR" sz="2220" u="none" strike="noStrike">
                <a:solidFill>
                  <a:schemeClr val="dk1"/>
                </a:solidFill>
                <a:latin typeface="Times New Roman"/>
                <a:ea typeface="Times New Roman"/>
                <a:cs typeface="Times New Roman"/>
                <a:sym typeface="Times New Roman"/>
              </a:rPr>
              <a:t>	</a:t>
            </a:r>
            <a:r>
              <a:rPr lang="es-AR" sz="2220">
                <a:solidFill>
                  <a:schemeClr val="dk1"/>
                </a:solidFill>
                <a:latin typeface="Times New Roman"/>
                <a:ea typeface="Times New Roman"/>
                <a:cs typeface="Times New Roman"/>
                <a:sym typeface="Times New Roman"/>
              </a:rPr>
              <a:t>             </a:t>
            </a:r>
            <a:r>
              <a:rPr b="0" i="0" lang="es-AR" sz="2590" u="none" strike="noStrike">
                <a:solidFill>
                  <a:schemeClr val="dk1"/>
                </a:solidFill>
                <a:latin typeface="Times New Roman"/>
                <a:ea typeface="Times New Roman"/>
                <a:cs typeface="Times New Roman"/>
                <a:sym typeface="Times New Roman"/>
              </a:rPr>
              <a:t> Guti</a:t>
            </a:r>
            <a:r>
              <a:rPr lang="es-AR" sz="2590">
                <a:solidFill>
                  <a:schemeClr val="dk1"/>
                </a:solidFill>
                <a:latin typeface="Times New Roman"/>
                <a:ea typeface="Times New Roman"/>
                <a:cs typeface="Times New Roman"/>
                <a:sym typeface="Times New Roman"/>
              </a:rPr>
              <a:t>e</a:t>
            </a:r>
            <a:r>
              <a:rPr b="0" i="0" lang="es-AR" sz="2590" u="none" strike="noStrike">
                <a:solidFill>
                  <a:schemeClr val="dk1"/>
                </a:solidFill>
                <a:latin typeface="Times New Roman"/>
                <a:ea typeface="Times New Roman"/>
                <a:cs typeface="Times New Roman"/>
                <a:sym typeface="Times New Roman"/>
              </a:rPr>
              <a:t>rrez, Mar</a:t>
            </a:r>
            <a:r>
              <a:rPr lang="es-AR" sz="2590">
                <a:solidFill>
                  <a:schemeClr val="dk1"/>
                </a:solidFill>
                <a:latin typeface="Times New Roman"/>
                <a:ea typeface="Times New Roman"/>
                <a:cs typeface="Times New Roman"/>
                <a:sym typeface="Times New Roman"/>
              </a:rPr>
              <a:t>í</a:t>
            </a:r>
            <a:r>
              <a:rPr b="0" i="0" lang="es-AR" sz="2590" u="none" strike="noStrike">
                <a:solidFill>
                  <a:schemeClr val="dk1"/>
                </a:solidFill>
                <a:latin typeface="Times New Roman"/>
                <a:ea typeface="Times New Roman"/>
                <a:cs typeface="Times New Roman"/>
                <a:sym typeface="Times New Roman"/>
              </a:rPr>
              <a:t>a </a:t>
            </a:r>
            <a:r>
              <a:rPr lang="es-AR" sz="2590">
                <a:solidFill>
                  <a:schemeClr val="dk1"/>
                </a:solidFill>
                <a:latin typeface="Times New Roman"/>
                <a:ea typeface="Times New Roman"/>
                <a:cs typeface="Times New Roman"/>
                <a:sym typeface="Times New Roman"/>
              </a:rPr>
              <a:t>José</a:t>
            </a:r>
            <a:endParaRPr b="0" sz="2220">
              <a:solidFill>
                <a:schemeClr val="dk1"/>
              </a:solidFill>
            </a:endParaRPr>
          </a:p>
          <a:p>
            <a:pPr indent="0" lvl="0" marL="0" rtl="0" algn="l">
              <a:lnSpc>
                <a:spcPct val="80000"/>
              </a:lnSpc>
              <a:spcBef>
                <a:spcPts val="1685"/>
              </a:spcBef>
              <a:spcAft>
                <a:spcPts val="0"/>
              </a:spcAft>
              <a:buClr>
                <a:schemeClr val="dk1"/>
              </a:buClr>
              <a:buSzPts val="2590"/>
              <a:buNone/>
            </a:pPr>
            <a:r>
              <a:rPr b="0" i="0" lang="es-AR" sz="2590" u="none" strike="noStrike">
                <a:solidFill>
                  <a:schemeClr val="dk1"/>
                </a:solidFill>
                <a:latin typeface="Times New Roman"/>
                <a:ea typeface="Times New Roman"/>
                <a:cs typeface="Times New Roman"/>
                <a:sym typeface="Times New Roman"/>
              </a:rPr>
              <a:t>	            Olmos, Zain	                       </a:t>
            </a:r>
            <a:endParaRPr/>
          </a:p>
          <a:p>
            <a:pPr indent="0" lvl="0" marL="0" rtl="0" algn="l">
              <a:lnSpc>
                <a:spcPct val="80000"/>
              </a:lnSpc>
              <a:spcBef>
                <a:spcPts val="1685"/>
              </a:spcBef>
              <a:spcAft>
                <a:spcPts val="0"/>
              </a:spcAft>
              <a:buClr>
                <a:schemeClr val="dk1"/>
              </a:buClr>
              <a:buSzPts val="2590"/>
              <a:buNone/>
            </a:pPr>
            <a:r>
              <a:rPr lang="es-AR" sz="2590">
                <a:solidFill>
                  <a:schemeClr val="dk1"/>
                </a:solidFill>
                <a:latin typeface="Times New Roman"/>
                <a:ea typeface="Times New Roman"/>
                <a:cs typeface="Times New Roman"/>
                <a:sym typeface="Times New Roman"/>
              </a:rPr>
              <a:t>	            </a:t>
            </a:r>
            <a:r>
              <a:rPr b="0" i="0" lang="es-AR" sz="2590" u="none" strike="noStrike">
                <a:solidFill>
                  <a:schemeClr val="dk1"/>
                </a:solidFill>
                <a:latin typeface="Times New Roman"/>
                <a:ea typeface="Times New Roman"/>
                <a:cs typeface="Times New Roman"/>
                <a:sym typeface="Times New Roman"/>
              </a:rPr>
              <a:t>Saravia, Rossy</a:t>
            </a:r>
            <a:endParaRPr b="0" sz="2220">
              <a:solidFill>
                <a:schemeClr val="dk1"/>
              </a:solidFill>
            </a:endParaRPr>
          </a:p>
          <a:p>
            <a:pPr indent="0" lvl="0" marL="0" rtl="0" algn="l">
              <a:lnSpc>
                <a:spcPct val="80000"/>
              </a:lnSpc>
              <a:spcBef>
                <a:spcPts val="1000"/>
              </a:spcBef>
              <a:spcAft>
                <a:spcPts val="0"/>
              </a:spcAft>
              <a:buClr>
                <a:schemeClr val="dk1"/>
              </a:buClr>
              <a:buSzPts val="2220"/>
              <a:buNone/>
            </a:pPr>
            <a:r>
              <a:rPr lang="es-AR" sz="2220">
                <a:solidFill>
                  <a:schemeClr val="dk1"/>
                </a:solidFill>
              </a:rPr>
              <a:t>				</a:t>
            </a:r>
            <a:endParaRPr sz="2220"/>
          </a:p>
          <a:p>
            <a:pPr indent="0" lvl="0" marL="0" rtl="0" algn="l">
              <a:lnSpc>
                <a:spcPct val="80000"/>
              </a:lnSpc>
              <a:spcBef>
                <a:spcPts val="1000"/>
              </a:spcBef>
              <a:spcAft>
                <a:spcPts val="0"/>
              </a:spcAft>
              <a:buClr>
                <a:schemeClr val="lt1"/>
              </a:buClr>
              <a:buSzPts val="2220"/>
              <a:buNone/>
            </a:pPr>
            <a:r>
              <a:rPr lang="es-AR" sz="2220"/>
              <a:t>			</a:t>
            </a:r>
            <a:r>
              <a:rPr lang="es-AR" sz="2220">
                <a:solidFill>
                  <a:schemeClr val="dk1"/>
                </a:solidFill>
              </a:rPr>
              <a:t>	2020</a:t>
            </a:r>
            <a:endParaRPr sz="2590">
              <a:solidFill>
                <a:schemeClr val="dk1"/>
              </a:solidFill>
            </a:endParaRPr>
          </a:p>
        </p:txBody>
      </p:sp>
      <p:pic>
        <p:nvPicPr>
          <p:cNvPr id="204" name="Google Shape;204;p1"/>
          <p:cNvPicPr preferRelativeResize="0"/>
          <p:nvPr/>
        </p:nvPicPr>
        <p:blipFill>
          <a:blip r:embed="rId3">
            <a:alphaModFix/>
          </a:blip>
          <a:stretch>
            <a:fillRect/>
          </a:stretch>
        </p:blipFill>
        <p:spPr>
          <a:xfrm>
            <a:off x="6506525" y="2124725"/>
            <a:ext cx="5052898" cy="3599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0"/>
          <p:cNvSpPr txBox="1"/>
          <p:nvPr>
            <p:ph type="title"/>
          </p:nvPr>
        </p:nvSpPr>
        <p:spPr>
          <a:xfrm>
            <a:off x="680321" y="753228"/>
            <a:ext cx="9613861" cy="10809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Font typeface="Trebuchet MS"/>
              <a:buNone/>
            </a:pPr>
            <a:r>
              <a:rPr lang="es-AR" sz="2400"/>
              <a:t>3</a:t>
            </a:r>
            <a:r>
              <a:rPr lang="es-AR" sz="2400"/>
              <a:t>) </a:t>
            </a:r>
            <a:r>
              <a:rPr b="0" i="0" lang="es-AR" sz="2400" u="none" strike="noStrike">
                <a:latin typeface="Arial"/>
                <a:ea typeface="Arial"/>
                <a:cs typeface="Arial"/>
                <a:sym typeface="Arial"/>
              </a:rPr>
              <a:t>RELACIÓN DE CAUSALIDAD:</a:t>
            </a:r>
            <a:endParaRPr sz="2400"/>
          </a:p>
        </p:txBody>
      </p:sp>
      <p:sp>
        <p:nvSpPr>
          <p:cNvPr id="258" name="Google Shape;258;p10"/>
          <p:cNvSpPr txBox="1"/>
          <p:nvPr>
            <p:ph idx="1" type="body"/>
          </p:nvPr>
        </p:nvSpPr>
        <p:spPr>
          <a:xfrm>
            <a:off x="680321" y="2336873"/>
            <a:ext cx="9613861" cy="3599316"/>
          </a:xfrm>
          <a:prstGeom prst="rect">
            <a:avLst/>
          </a:prstGeom>
          <a:noFill/>
          <a:ln>
            <a:noFill/>
          </a:ln>
        </p:spPr>
        <p:txBody>
          <a:bodyPr anchorCtr="0" anchor="t" bIns="45700" lIns="91425" spcFirstLastPara="1" rIns="91425" wrap="square" tIns="45700">
            <a:normAutofit/>
          </a:bodyPr>
          <a:lstStyle/>
          <a:p>
            <a:pPr indent="-228600" lvl="0" marL="228600" rtl="0" algn="just">
              <a:lnSpc>
                <a:spcPct val="80000"/>
              </a:lnSpc>
              <a:spcBef>
                <a:spcPts val="0"/>
              </a:spcBef>
              <a:spcAft>
                <a:spcPts val="0"/>
              </a:spcAft>
              <a:buClr>
                <a:srgbClr val="000000"/>
              </a:buClr>
              <a:buSzPts val="1665"/>
              <a:buChar char="•"/>
            </a:pPr>
            <a:r>
              <a:rPr b="0" i="0" lang="es-AR" sz="1665" u="none" strike="noStrike">
                <a:solidFill>
                  <a:srgbClr val="000000"/>
                </a:solidFill>
                <a:latin typeface="Arial"/>
                <a:ea typeface="Arial"/>
                <a:cs typeface="Arial"/>
                <a:sym typeface="Arial"/>
              </a:rPr>
              <a:t>Deben existir pruebas de orden clínico, patológico, experimental o epidemiológico, consideradas aislada o concurrentemente, que permitan establecer una sensación de causa efecto, entre la patología definida y la presencia en el trabajo.</a:t>
            </a:r>
            <a:endParaRPr b="0" sz="2220"/>
          </a:p>
          <a:p>
            <a:pPr indent="-228600" lvl="0" marL="228600" rtl="0" algn="just">
              <a:lnSpc>
                <a:spcPct val="80000"/>
              </a:lnSpc>
              <a:spcBef>
                <a:spcPts val="1200"/>
              </a:spcBef>
              <a:spcAft>
                <a:spcPts val="0"/>
              </a:spcAft>
              <a:buClr>
                <a:srgbClr val="000000"/>
              </a:buClr>
              <a:buSzPts val="1665"/>
              <a:buChar char="•"/>
            </a:pPr>
            <a:r>
              <a:rPr b="0" i="0" lang="es-AR" sz="1665" u="none" strike="noStrike">
                <a:solidFill>
                  <a:srgbClr val="000000"/>
                </a:solidFill>
                <a:latin typeface="Arial"/>
                <a:ea typeface="Arial"/>
                <a:cs typeface="Arial"/>
                <a:sym typeface="Arial"/>
              </a:rPr>
              <a:t>Para establecerla, hay fundamentos de diverso orden para darle el carácter de profesional a una enfermedad y que analizamos a continuación:</a:t>
            </a:r>
            <a:endParaRPr/>
          </a:p>
          <a:p>
            <a:pPr indent="-342900" lvl="1" marL="800100" rtl="0" algn="just">
              <a:lnSpc>
                <a:spcPct val="80000"/>
              </a:lnSpc>
              <a:spcBef>
                <a:spcPts val="1300"/>
              </a:spcBef>
              <a:spcAft>
                <a:spcPts val="0"/>
              </a:spcAft>
              <a:buClr>
                <a:schemeClr val="dk1"/>
              </a:buClr>
              <a:buSzPts val="1295"/>
              <a:buFont typeface="Noto Sans Symbols"/>
              <a:buChar char="▪"/>
            </a:pPr>
            <a:r>
              <a:rPr lang="es-AR" sz="1295">
                <a:solidFill>
                  <a:schemeClr val="dk1"/>
                </a:solidFill>
              </a:rPr>
              <a:t>Período de latencia</a:t>
            </a:r>
            <a:endParaRPr/>
          </a:p>
          <a:p>
            <a:pPr indent="-237172" lvl="0" marL="342900" rtl="0" algn="just">
              <a:lnSpc>
                <a:spcPct val="80000"/>
              </a:lnSpc>
              <a:spcBef>
                <a:spcPts val="1000"/>
              </a:spcBef>
              <a:spcAft>
                <a:spcPts val="0"/>
              </a:spcAft>
              <a:buClr>
                <a:schemeClr val="lt1"/>
              </a:buClr>
              <a:buSzPts val="1665"/>
              <a:buFont typeface="Noto Sans Symbols"/>
              <a:buNone/>
            </a:pPr>
            <a:r>
              <a:t/>
            </a:r>
            <a:endParaRPr sz="1665">
              <a:solidFill>
                <a:schemeClr val="dk1"/>
              </a:solidFill>
            </a:endParaRPr>
          </a:p>
          <a:p>
            <a:pPr indent="-342900" lvl="1" marL="800100" rtl="0" algn="just">
              <a:lnSpc>
                <a:spcPct val="80000"/>
              </a:lnSpc>
              <a:spcBef>
                <a:spcPts val="500"/>
              </a:spcBef>
              <a:spcAft>
                <a:spcPts val="0"/>
              </a:spcAft>
              <a:buClr>
                <a:schemeClr val="dk1"/>
              </a:buClr>
              <a:buSzPts val="1295"/>
              <a:buFont typeface="Noto Sans Symbols"/>
              <a:buChar char="▪"/>
            </a:pPr>
            <a:r>
              <a:rPr lang="es-AR" sz="1295">
                <a:solidFill>
                  <a:schemeClr val="dk1"/>
                </a:solidFill>
              </a:rPr>
              <a:t>Cambio de trabajo de las personas</a:t>
            </a:r>
            <a:endParaRPr/>
          </a:p>
          <a:p>
            <a:pPr indent="-237172" lvl="0" marL="342900" rtl="0" algn="just">
              <a:lnSpc>
                <a:spcPct val="80000"/>
              </a:lnSpc>
              <a:spcBef>
                <a:spcPts val="1000"/>
              </a:spcBef>
              <a:spcAft>
                <a:spcPts val="0"/>
              </a:spcAft>
              <a:buClr>
                <a:schemeClr val="lt1"/>
              </a:buClr>
              <a:buSzPts val="1665"/>
              <a:buFont typeface="Noto Sans Symbols"/>
              <a:buNone/>
            </a:pPr>
            <a:r>
              <a:t/>
            </a:r>
            <a:endParaRPr sz="1665">
              <a:solidFill>
                <a:schemeClr val="dk1"/>
              </a:solidFill>
            </a:endParaRPr>
          </a:p>
          <a:p>
            <a:pPr indent="-342900" lvl="1" marL="800100" rtl="0" algn="just">
              <a:lnSpc>
                <a:spcPct val="80000"/>
              </a:lnSpc>
              <a:spcBef>
                <a:spcPts val="500"/>
              </a:spcBef>
              <a:spcAft>
                <a:spcPts val="0"/>
              </a:spcAft>
              <a:buClr>
                <a:schemeClr val="dk1"/>
              </a:buClr>
              <a:buSzPts val="1295"/>
              <a:buFont typeface="Noto Sans Symbols"/>
              <a:buChar char="▪"/>
            </a:pPr>
            <a:r>
              <a:rPr lang="es-AR" sz="1295">
                <a:solidFill>
                  <a:schemeClr val="dk1"/>
                </a:solidFill>
              </a:rPr>
              <a:t>Comportamiento</a:t>
            </a:r>
            <a:endParaRPr sz="1295">
              <a:solidFill>
                <a:schemeClr val="dk1"/>
              </a:solidFill>
            </a:endParaRPr>
          </a:p>
          <a:p>
            <a:pPr indent="0" lvl="0" marL="0" rtl="0" algn="l">
              <a:lnSpc>
                <a:spcPct val="80000"/>
              </a:lnSpc>
              <a:spcBef>
                <a:spcPts val="1000"/>
              </a:spcBef>
              <a:spcAft>
                <a:spcPts val="0"/>
              </a:spcAft>
              <a:buClr>
                <a:schemeClr val="lt1"/>
              </a:buClr>
              <a:buSzPts val="2220"/>
              <a:buNone/>
            </a:pPr>
            <a:br>
              <a:rPr lang="es-AR" sz="2220"/>
            </a:br>
            <a:endParaRPr sz="222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1"/>
          <p:cNvSpPr txBox="1"/>
          <p:nvPr>
            <p:ph type="title"/>
          </p:nvPr>
        </p:nvSpPr>
        <p:spPr>
          <a:xfrm>
            <a:off x="680321" y="753228"/>
            <a:ext cx="9613861" cy="10809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Font typeface="Arial"/>
              <a:buNone/>
            </a:pPr>
            <a:r>
              <a:rPr b="1" i="0" lang="es-AR" sz="2400" u="sng">
                <a:latin typeface="Arial"/>
                <a:ea typeface="Arial"/>
                <a:cs typeface="Arial"/>
                <a:sym typeface="Arial"/>
              </a:rPr>
              <a:t>Factores condicionantes </a:t>
            </a:r>
            <a:endParaRPr sz="2400"/>
          </a:p>
        </p:txBody>
      </p:sp>
      <p:sp>
        <p:nvSpPr>
          <p:cNvPr id="264" name="Google Shape;264;p11"/>
          <p:cNvSpPr txBox="1"/>
          <p:nvPr>
            <p:ph idx="1" type="body"/>
          </p:nvPr>
        </p:nvSpPr>
        <p:spPr>
          <a:xfrm>
            <a:off x="680321" y="2336873"/>
            <a:ext cx="9613861" cy="359931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1800"/>
              <a:buChar char="•"/>
            </a:pPr>
            <a:r>
              <a:rPr b="0" i="0" lang="es-AR" sz="1800" u="none" strike="noStrike">
                <a:solidFill>
                  <a:srgbClr val="000000"/>
                </a:solidFill>
                <a:latin typeface="Arial"/>
                <a:ea typeface="Arial"/>
                <a:cs typeface="Arial"/>
                <a:sym typeface="Arial"/>
              </a:rPr>
              <a:t>Concentración del agente contaminante en el ambiente de trabajo.</a:t>
            </a:r>
            <a:endParaRPr/>
          </a:p>
          <a:p>
            <a:pPr indent="-228600" lvl="0" marL="228600" rtl="0" algn="l">
              <a:lnSpc>
                <a:spcPct val="90000"/>
              </a:lnSpc>
              <a:spcBef>
                <a:spcPts val="1000"/>
              </a:spcBef>
              <a:spcAft>
                <a:spcPts val="0"/>
              </a:spcAft>
              <a:buClr>
                <a:srgbClr val="000000"/>
              </a:buClr>
              <a:buSzPts val="1800"/>
              <a:buChar char="•"/>
            </a:pPr>
            <a:r>
              <a:rPr b="0" i="0" lang="es-AR" sz="1800" u="none" strike="noStrike">
                <a:solidFill>
                  <a:srgbClr val="000000"/>
                </a:solidFill>
                <a:latin typeface="Arial"/>
                <a:ea typeface="Arial"/>
                <a:cs typeface="Arial"/>
                <a:sym typeface="Arial"/>
              </a:rPr>
              <a:t>Presencia de varios contaminantes</a:t>
            </a:r>
            <a:r>
              <a:rPr lang="es-AR" sz="1800">
                <a:solidFill>
                  <a:srgbClr val="000000"/>
                </a:solidFill>
                <a:latin typeface="Arial"/>
                <a:ea typeface="Arial"/>
                <a:cs typeface="Arial"/>
                <a:sym typeface="Arial"/>
              </a:rPr>
              <a:t>.</a:t>
            </a:r>
            <a:endParaRPr/>
          </a:p>
          <a:p>
            <a:pPr indent="-228600" lvl="0" marL="228600" rtl="0" algn="l">
              <a:lnSpc>
                <a:spcPct val="90000"/>
              </a:lnSpc>
              <a:spcBef>
                <a:spcPts val="1000"/>
              </a:spcBef>
              <a:spcAft>
                <a:spcPts val="0"/>
              </a:spcAft>
              <a:buClr>
                <a:srgbClr val="000000"/>
              </a:buClr>
              <a:buSzPts val="1800"/>
              <a:buChar char="•"/>
            </a:pPr>
            <a:r>
              <a:rPr b="0" i="0" lang="es-AR" sz="1800" u="none" strike="noStrike">
                <a:solidFill>
                  <a:srgbClr val="000000"/>
                </a:solidFill>
                <a:latin typeface="Arial"/>
                <a:ea typeface="Arial"/>
                <a:cs typeface="Arial"/>
                <a:sym typeface="Arial"/>
              </a:rPr>
              <a:t>Uso incorrecto de elementos de protección personal.</a:t>
            </a:r>
            <a:endParaRPr/>
          </a:p>
          <a:p>
            <a:pPr indent="-228600" lvl="0" marL="228600" rtl="0" algn="l">
              <a:lnSpc>
                <a:spcPct val="90000"/>
              </a:lnSpc>
              <a:spcBef>
                <a:spcPts val="1000"/>
              </a:spcBef>
              <a:spcAft>
                <a:spcPts val="0"/>
              </a:spcAft>
              <a:buClr>
                <a:srgbClr val="000000"/>
              </a:buClr>
              <a:buSzPts val="1800"/>
              <a:buChar char="•"/>
            </a:pPr>
            <a:r>
              <a:rPr b="0" i="0" lang="es-AR" sz="1800" u="none" strike="noStrike">
                <a:solidFill>
                  <a:srgbClr val="000000"/>
                </a:solidFill>
                <a:latin typeface="Arial"/>
                <a:ea typeface="Arial"/>
                <a:cs typeface="Arial"/>
                <a:sym typeface="Arial"/>
              </a:rPr>
              <a:t>Variabilidad biológica</a:t>
            </a:r>
            <a:r>
              <a:rPr lang="es-AR" sz="1800">
                <a:solidFill>
                  <a:srgbClr val="000000"/>
                </a:solidFill>
                <a:latin typeface="Arial"/>
                <a:ea typeface="Arial"/>
                <a:cs typeface="Arial"/>
                <a:sym typeface="Arial"/>
              </a:rPr>
              <a:t>.</a:t>
            </a:r>
            <a:endParaRPr b="0" i="0" sz="1800" u="none" strike="noStrike">
              <a:solidFill>
                <a:srgbClr val="000000"/>
              </a:solidFill>
              <a:latin typeface="Arial"/>
              <a:ea typeface="Arial"/>
              <a:cs typeface="Arial"/>
              <a:sym typeface="Arial"/>
            </a:endParaRPr>
          </a:p>
          <a:p>
            <a:pPr indent="-228600" lvl="0" marL="228600" rtl="0" algn="l">
              <a:lnSpc>
                <a:spcPct val="90000"/>
              </a:lnSpc>
              <a:spcBef>
                <a:spcPts val="1000"/>
              </a:spcBef>
              <a:spcAft>
                <a:spcPts val="0"/>
              </a:spcAft>
              <a:buClr>
                <a:srgbClr val="000000"/>
              </a:buClr>
              <a:buSzPts val="1800"/>
              <a:buChar char="•"/>
            </a:pPr>
            <a:r>
              <a:rPr b="0" i="0" lang="es-AR" sz="1800" u="none" strike="noStrike">
                <a:solidFill>
                  <a:srgbClr val="000000"/>
                </a:solidFill>
                <a:latin typeface="Arial"/>
                <a:ea typeface="Arial"/>
                <a:cs typeface="Arial"/>
                <a:sym typeface="Arial"/>
              </a:rPr>
              <a:t>Multicausalidad.</a:t>
            </a:r>
            <a:endParaRPr/>
          </a:p>
          <a:p>
            <a:pPr indent="-228600" lvl="0" marL="228600" rtl="0" algn="l">
              <a:lnSpc>
                <a:spcPct val="90000"/>
              </a:lnSpc>
              <a:spcBef>
                <a:spcPts val="1000"/>
              </a:spcBef>
              <a:spcAft>
                <a:spcPts val="0"/>
              </a:spcAft>
              <a:buClr>
                <a:srgbClr val="000000"/>
              </a:buClr>
              <a:buSzPts val="1800"/>
              <a:buChar char="•"/>
            </a:pPr>
            <a:r>
              <a:rPr b="0" i="0" lang="es-AR" sz="1800" u="none" strike="noStrike">
                <a:solidFill>
                  <a:srgbClr val="000000"/>
                </a:solidFill>
                <a:latin typeface="Arial"/>
                <a:ea typeface="Arial"/>
                <a:cs typeface="Arial"/>
                <a:sym typeface="Arial"/>
              </a:rPr>
              <a:t>Inespecificidad clínica</a:t>
            </a:r>
            <a:r>
              <a:rPr lang="es-AR" sz="1800">
                <a:solidFill>
                  <a:srgbClr val="000000"/>
                </a:solidFill>
                <a:latin typeface="Arial"/>
                <a:ea typeface="Arial"/>
                <a:cs typeface="Arial"/>
                <a:sym typeface="Arial"/>
              </a:rPr>
              <a:t>.</a:t>
            </a:r>
            <a:endParaRPr/>
          </a:p>
          <a:p>
            <a:pPr indent="-228600" lvl="0" marL="228600" rtl="0" algn="l">
              <a:lnSpc>
                <a:spcPct val="90000"/>
              </a:lnSpc>
              <a:spcBef>
                <a:spcPts val="1000"/>
              </a:spcBef>
              <a:spcAft>
                <a:spcPts val="0"/>
              </a:spcAft>
              <a:buClr>
                <a:srgbClr val="000000"/>
              </a:buClr>
              <a:buSzPts val="1800"/>
              <a:buChar char="•"/>
            </a:pPr>
            <a:r>
              <a:rPr b="0" i="0" lang="es-AR" sz="1800" u="none" strike="noStrike">
                <a:solidFill>
                  <a:srgbClr val="000000"/>
                </a:solidFill>
                <a:latin typeface="Arial"/>
                <a:ea typeface="Arial"/>
                <a:cs typeface="Arial"/>
                <a:sym typeface="Arial"/>
              </a:rPr>
              <a:t>Manejo, transporte y manipulación de cargas.</a:t>
            </a:r>
            <a:endParaRPr/>
          </a:p>
          <a:p>
            <a:pPr indent="0" lvl="0" marL="0" rtl="0" algn="l">
              <a:lnSpc>
                <a:spcPct val="90000"/>
              </a:lnSpc>
              <a:spcBef>
                <a:spcPts val="1000"/>
              </a:spcBef>
              <a:spcAft>
                <a:spcPts val="0"/>
              </a:spcAft>
              <a:buClr>
                <a:schemeClr val="lt1"/>
              </a:buClr>
              <a:buSzPts val="1800"/>
              <a:buNone/>
            </a:pPr>
            <a:r>
              <a:t/>
            </a:r>
            <a:endParaRPr b="0" i="0" sz="1800" u="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2"/>
          <p:cNvSpPr txBox="1"/>
          <p:nvPr>
            <p:ph type="title"/>
          </p:nvPr>
        </p:nvSpPr>
        <p:spPr>
          <a:xfrm>
            <a:off x="680321" y="753228"/>
            <a:ext cx="9613861" cy="10809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b="1" lang="es-AR" sz="3600"/>
              <a:t>Listado de Enfermedades Profesionales </a:t>
            </a:r>
            <a:r>
              <a:rPr lang="es-AR" sz="2200"/>
              <a:t>(</a:t>
            </a:r>
            <a:r>
              <a:rPr lang="es-AR" sz="2200">
                <a:solidFill>
                  <a:srgbClr val="FEFEFE"/>
                </a:solidFill>
              </a:rPr>
              <a:t>Decreto 658/96)</a:t>
            </a:r>
            <a:endParaRPr/>
          </a:p>
        </p:txBody>
      </p:sp>
      <p:sp>
        <p:nvSpPr>
          <p:cNvPr id="270" name="Google Shape;270;p12"/>
          <p:cNvSpPr txBox="1"/>
          <p:nvPr>
            <p:ph idx="1" type="body"/>
          </p:nvPr>
        </p:nvSpPr>
        <p:spPr>
          <a:xfrm>
            <a:off x="680321" y="2336873"/>
            <a:ext cx="9613861" cy="359931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s-AR" sz="2400">
                <a:solidFill>
                  <a:schemeClr val="dk1"/>
                </a:solidFill>
              </a:rPr>
              <a:t>Aspectos a considerar:</a:t>
            </a:r>
            <a:endParaRPr/>
          </a:p>
          <a:p>
            <a:pPr indent="-76200" lvl="0" marL="228600" rtl="0" algn="l">
              <a:lnSpc>
                <a:spcPct val="90000"/>
              </a:lnSpc>
              <a:spcBef>
                <a:spcPts val="1000"/>
              </a:spcBef>
              <a:spcAft>
                <a:spcPts val="0"/>
              </a:spcAft>
              <a:buClr>
                <a:schemeClr val="lt1"/>
              </a:buClr>
              <a:buSzPts val="2400"/>
              <a:buNone/>
            </a:pPr>
            <a:r>
              <a:t/>
            </a:r>
            <a:endParaRPr sz="2400">
              <a:solidFill>
                <a:schemeClr val="dk1"/>
              </a:solidFill>
            </a:endParaRPr>
          </a:p>
          <a:p>
            <a:pPr indent="-228600" lvl="0" marL="228600" rtl="0" algn="l">
              <a:lnSpc>
                <a:spcPct val="90000"/>
              </a:lnSpc>
              <a:spcBef>
                <a:spcPts val="1000"/>
              </a:spcBef>
              <a:spcAft>
                <a:spcPts val="0"/>
              </a:spcAft>
              <a:buClr>
                <a:srgbClr val="0F0501"/>
              </a:buClr>
              <a:buSzPts val="2400"/>
              <a:buFont typeface="Noto Sans Symbols"/>
              <a:buChar char="⮚"/>
            </a:pPr>
            <a:r>
              <a:rPr lang="es-AR" sz="2400">
                <a:solidFill>
                  <a:schemeClr val="dk1"/>
                </a:solidFill>
              </a:rPr>
              <a:t> Agente</a:t>
            </a:r>
            <a:endParaRPr/>
          </a:p>
          <a:p>
            <a:pPr indent="-228600" lvl="0" marL="228600" rtl="0" algn="l">
              <a:lnSpc>
                <a:spcPct val="90000"/>
              </a:lnSpc>
              <a:spcBef>
                <a:spcPts val="1000"/>
              </a:spcBef>
              <a:spcAft>
                <a:spcPts val="0"/>
              </a:spcAft>
              <a:buClr>
                <a:srgbClr val="0F0501"/>
              </a:buClr>
              <a:buSzPts val="2400"/>
              <a:buFont typeface="Noto Sans Symbols"/>
              <a:buChar char="⮚"/>
            </a:pPr>
            <a:r>
              <a:rPr lang="es-AR" sz="2400">
                <a:solidFill>
                  <a:schemeClr val="dk1"/>
                </a:solidFill>
              </a:rPr>
              <a:t> Descripción</a:t>
            </a:r>
            <a:endParaRPr/>
          </a:p>
          <a:p>
            <a:pPr indent="-228600" lvl="0" marL="228600" rtl="0" algn="l">
              <a:lnSpc>
                <a:spcPct val="90000"/>
              </a:lnSpc>
              <a:spcBef>
                <a:spcPts val="1000"/>
              </a:spcBef>
              <a:spcAft>
                <a:spcPts val="0"/>
              </a:spcAft>
              <a:buClr>
                <a:srgbClr val="0F0501"/>
              </a:buClr>
              <a:buSzPts val="2400"/>
              <a:buFont typeface="Noto Sans Symbols"/>
              <a:buChar char="⮚"/>
            </a:pPr>
            <a:r>
              <a:rPr lang="es-AR" sz="2400">
                <a:solidFill>
                  <a:schemeClr val="dk1"/>
                </a:solidFill>
              </a:rPr>
              <a:t> Actividades que pueden generar enfermedad</a:t>
            </a:r>
            <a:endParaRPr/>
          </a:p>
          <a:p>
            <a:pPr indent="-228600" lvl="0" marL="228600" rtl="0" algn="l">
              <a:lnSpc>
                <a:spcPct val="90000"/>
              </a:lnSpc>
              <a:spcBef>
                <a:spcPts val="1000"/>
              </a:spcBef>
              <a:spcAft>
                <a:spcPts val="0"/>
              </a:spcAft>
              <a:buClr>
                <a:srgbClr val="0F0501"/>
              </a:buClr>
              <a:buSzPts val="2400"/>
              <a:buFont typeface="Noto Sans Symbols"/>
              <a:buChar char="⮚"/>
            </a:pPr>
            <a:r>
              <a:rPr lang="es-AR" sz="2400">
                <a:solidFill>
                  <a:schemeClr val="dk1"/>
                </a:solidFill>
              </a:rPr>
              <a:t> Medidas de prevención</a:t>
            </a:r>
            <a:endParaRPr/>
          </a:p>
          <a:p>
            <a:pPr indent="-76200" lvl="0" marL="228600" rtl="0" algn="l">
              <a:lnSpc>
                <a:spcPct val="90000"/>
              </a:lnSpc>
              <a:spcBef>
                <a:spcPts val="1000"/>
              </a:spcBef>
              <a:spcAft>
                <a:spcPts val="0"/>
              </a:spcAft>
              <a:buClr>
                <a:schemeClr val="lt1"/>
              </a:buClr>
              <a:buSzPts val="24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13"/>
          <p:cNvSpPr txBox="1"/>
          <p:nvPr>
            <p:ph type="title"/>
          </p:nvPr>
        </p:nvSpPr>
        <p:spPr>
          <a:xfrm>
            <a:off x="195071" y="753228"/>
            <a:ext cx="96138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40"/>
              <a:buFont typeface="Trebuchet MS"/>
              <a:buNone/>
            </a:pPr>
            <a:r>
              <a:rPr b="1" lang="es-AR" sz="3240">
                <a:solidFill>
                  <a:schemeClr val="lt1"/>
                </a:solidFill>
              </a:rPr>
              <a:t>“AFECCIONES OSTEOARTICULARES CONFIRMADAS POR </a:t>
            </a:r>
            <a:r>
              <a:rPr b="1" lang="es-AR" sz="3240"/>
              <a:t>EXÁMENES</a:t>
            </a:r>
            <a:r>
              <a:rPr b="1" lang="es-AR" sz="3240">
                <a:solidFill>
                  <a:schemeClr val="lt1"/>
                </a:solidFill>
              </a:rPr>
              <a:t> </a:t>
            </a:r>
            <a:r>
              <a:rPr b="1" lang="es-AR" sz="3240"/>
              <a:t>RADIOLÓGICOS</a:t>
            </a:r>
            <a:r>
              <a:rPr b="1" lang="es-AR" sz="3240">
                <a:solidFill>
                  <a:schemeClr val="lt1"/>
                </a:solidFill>
              </a:rPr>
              <a:t>”</a:t>
            </a:r>
            <a:endParaRPr sz="3240"/>
          </a:p>
        </p:txBody>
      </p:sp>
      <p:sp>
        <p:nvSpPr>
          <p:cNvPr id="276" name="Google Shape;276;p13"/>
          <p:cNvSpPr txBox="1"/>
          <p:nvPr>
            <p:ph idx="1" type="body"/>
          </p:nvPr>
        </p:nvSpPr>
        <p:spPr>
          <a:xfrm>
            <a:off x="195075" y="2026750"/>
            <a:ext cx="11079300" cy="3965700"/>
          </a:xfrm>
          <a:prstGeom prst="rect">
            <a:avLst/>
          </a:prstGeom>
          <a:noFill/>
          <a:ln>
            <a:noFill/>
          </a:ln>
        </p:spPr>
        <p:txBody>
          <a:bodyPr anchorCtr="0" anchor="t" bIns="45700" lIns="91425" spcFirstLastPara="1" rIns="91425" wrap="square" tIns="45700">
            <a:normAutofit/>
          </a:bodyPr>
          <a:lstStyle/>
          <a:p>
            <a:pPr indent="0" lvl="0" marL="0" rtl="0" algn="l">
              <a:lnSpc>
                <a:spcPct val="70000"/>
              </a:lnSpc>
              <a:spcBef>
                <a:spcPts val="0"/>
              </a:spcBef>
              <a:spcAft>
                <a:spcPts val="0"/>
              </a:spcAft>
              <a:buNone/>
            </a:pPr>
            <a:r>
              <a:rPr b="1" i="1" lang="es-AR" sz="2300" u="sng">
                <a:solidFill>
                  <a:schemeClr val="dk1"/>
                </a:solidFill>
                <a:latin typeface="Arial"/>
                <a:ea typeface="Arial"/>
                <a:cs typeface="Arial"/>
                <a:sym typeface="Arial"/>
              </a:rPr>
              <a:t>AGENTE:</a:t>
            </a:r>
            <a:r>
              <a:rPr lang="es-AR" sz="2220">
                <a:solidFill>
                  <a:schemeClr val="dk1"/>
                </a:solidFill>
              </a:rPr>
              <a:t>  </a:t>
            </a:r>
            <a:r>
              <a:rPr lang="es-AR" sz="2220">
                <a:solidFill>
                  <a:srgbClr val="FFFFFF"/>
                </a:solidFill>
                <a:latin typeface="Arial"/>
                <a:ea typeface="Arial"/>
                <a:cs typeface="Arial"/>
                <a:sym typeface="Arial"/>
              </a:rPr>
              <a:t>Fisico</a:t>
            </a:r>
            <a:endParaRPr sz="2220">
              <a:solidFill>
                <a:srgbClr val="FFFFFF"/>
              </a:solidFill>
              <a:latin typeface="Arial"/>
              <a:ea typeface="Arial"/>
              <a:cs typeface="Arial"/>
              <a:sym typeface="Arial"/>
            </a:endParaRPr>
          </a:p>
          <a:p>
            <a:pPr indent="0" lvl="0" marL="0" rtl="0" algn="l">
              <a:lnSpc>
                <a:spcPct val="70000"/>
              </a:lnSpc>
              <a:spcBef>
                <a:spcPts val="0"/>
              </a:spcBef>
              <a:spcAft>
                <a:spcPts val="0"/>
              </a:spcAft>
              <a:buNone/>
            </a:pPr>
            <a:r>
              <a:t/>
            </a:r>
            <a:endParaRPr sz="2220">
              <a:solidFill>
                <a:srgbClr val="FFFFFF"/>
              </a:solidFill>
              <a:latin typeface="Arial"/>
              <a:ea typeface="Arial"/>
              <a:cs typeface="Arial"/>
              <a:sym typeface="Arial"/>
            </a:endParaRPr>
          </a:p>
          <a:p>
            <a:pPr indent="0" lvl="0" marL="0" rtl="0" algn="l">
              <a:lnSpc>
                <a:spcPct val="70000"/>
              </a:lnSpc>
              <a:spcBef>
                <a:spcPts val="1000"/>
              </a:spcBef>
              <a:spcAft>
                <a:spcPts val="0"/>
              </a:spcAft>
              <a:buNone/>
            </a:pPr>
            <a:r>
              <a:rPr b="1" i="1" lang="es-AR" sz="2300" u="sng">
                <a:solidFill>
                  <a:schemeClr val="dk1"/>
                </a:solidFill>
                <a:latin typeface="Arial"/>
                <a:ea typeface="Arial"/>
                <a:cs typeface="Arial"/>
                <a:sym typeface="Arial"/>
              </a:rPr>
              <a:t>DESCRIPCIÓN</a:t>
            </a:r>
            <a:r>
              <a:rPr b="1" i="1" lang="es-AR" sz="2300" u="sng">
                <a:solidFill>
                  <a:schemeClr val="dk1"/>
                </a:solidFill>
                <a:latin typeface="Arial"/>
                <a:ea typeface="Arial"/>
                <a:cs typeface="Arial"/>
                <a:sym typeface="Arial"/>
              </a:rPr>
              <a:t>:</a:t>
            </a:r>
            <a:r>
              <a:rPr lang="es-AR" sz="2220">
                <a:solidFill>
                  <a:schemeClr val="dk1"/>
                </a:solidFill>
              </a:rPr>
              <a:t> </a:t>
            </a:r>
            <a:r>
              <a:rPr lang="es-AR" sz="2220">
                <a:solidFill>
                  <a:srgbClr val="FFFFFF"/>
                </a:solidFill>
                <a:latin typeface="Arial"/>
                <a:ea typeface="Arial"/>
                <a:cs typeface="Arial"/>
                <a:sym typeface="Arial"/>
              </a:rPr>
              <a:t>Producen rigidez articular y el dolor articular en muñecas o codos </a:t>
            </a:r>
            <a:endParaRPr sz="2220">
              <a:solidFill>
                <a:srgbClr val="FFFFFF"/>
              </a:solidFill>
              <a:latin typeface="Arial"/>
              <a:ea typeface="Arial"/>
              <a:cs typeface="Arial"/>
              <a:sym typeface="Arial"/>
            </a:endParaRPr>
          </a:p>
          <a:p>
            <a:pPr indent="0" lvl="0" marL="0" rtl="0" algn="l">
              <a:lnSpc>
                <a:spcPct val="70000"/>
              </a:lnSpc>
              <a:spcBef>
                <a:spcPts val="1000"/>
              </a:spcBef>
              <a:spcAft>
                <a:spcPts val="0"/>
              </a:spcAft>
              <a:buNone/>
            </a:pPr>
            <a:r>
              <a:t/>
            </a:r>
            <a:endParaRPr sz="2220">
              <a:solidFill>
                <a:srgbClr val="FFFFFF"/>
              </a:solidFill>
            </a:endParaRPr>
          </a:p>
          <a:p>
            <a:pPr indent="0" lvl="0" marL="0" rtl="0" algn="l">
              <a:lnSpc>
                <a:spcPct val="70000"/>
              </a:lnSpc>
              <a:spcBef>
                <a:spcPts val="1000"/>
              </a:spcBef>
              <a:spcAft>
                <a:spcPts val="0"/>
              </a:spcAft>
              <a:buNone/>
            </a:pPr>
            <a:r>
              <a:rPr b="1" i="1" lang="es-AR" sz="2300" u="sng">
                <a:solidFill>
                  <a:schemeClr val="dk1"/>
                </a:solidFill>
                <a:latin typeface="Arial"/>
                <a:ea typeface="Arial"/>
                <a:cs typeface="Arial"/>
                <a:sym typeface="Arial"/>
              </a:rPr>
              <a:t>ACTIVIDADES QUE PUEDEN GENERAR ENFERMEDAD:</a:t>
            </a:r>
            <a:r>
              <a:rPr lang="es-AR"/>
              <a:t> </a:t>
            </a:r>
            <a:r>
              <a:rPr lang="es-AR" sz="2220">
                <a:solidFill>
                  <a:srgbClr val="FFFFFF"/>
                </a:solidFill>
                <a:latin typeface="Arial"/>
                <a:ea typeface="Arial"/>
                <a:cs typeface="Arial"/>
                <a:sym typeface="Arial"/>
              </a:rPr>
              <a:t>U</a:t>
            </a:r>
            <a:r>
              <a:rPr lang="es-AR" sz="2220">
                <a:solidFill>
                  <a:srgbClr val="FFFFFF"/>
                </a:solidFill>
                <a:latin typeface="Arial"/>
                <a:ea typeface="Arial"/>
                <a:cs typeface="Arial"/>
                <a:sym typeface="Arial"/>
              </a:rPr>
              <a:t>so de herramientas manuales como: martillo neumático, taladros, sierras mecánicas . que generan frecuencias por encima de los 150-200 Hz disipándose las vibraciones en los tejidos blandos de manos y dedos.</a:t>
            </a:r>
            <a:endParaRPr sz="2220">
              <a:solidFill>
                <a:srgbClr val="FFFFFF"/>
              </a:solidFill>
              <a:latin typeface="Arial"/>
              <a:ea typeface="Arial"/>
              <a:cs typeface="Arial"/>
              <a:sym typeface="Arial"/>
            </a:endParaRPr>
          </a:p>
          <a:p>
            <a:pPr indent="0" lvl="0" marL="0" rtl="0" algn="l">
              <a:lnSpc>
                <a:spcPct val="70000"/>
              </a:lnSpc>
              <a:spcBef>
                <a:spcPts val="1000"/>
              </a:spcBef>
              <a:spcAft>
                <a:spcPts val="0"/>
              </a:spcAft>
              <a:buNone/>
            </a:pPr>
            <a:r>
              <a:rPr b="1" i="1" lang="es-AR" sz="2300" u="sng">
                <a:solidFill>
                  <a:srgbClr val="000000"/>
                </a:solidFill>
                <a:latin typeface="Arial"/>
                <a:ea typeface="Arial"/>
                <a:cs typeface="Arial"/>
                <a:sym typeface="Arial"/>
              </a:rPr>
              <a:t> </a:t>
            </a:r>
            <a:endParaRPr b="1" i="1" sz="2300" u="sng">
              <a:solidFill>
                <a:srgbClr val="000000"/>
              </a:solidFill>
              <a:latin typeface="Arial"/>
              <a:ea typeface="Arial"/>
              <a:cs typeface="Arial"/>
              <a:sym typeface="Arial"/>
            </a:endParaRPr>
          </a:p>
          <a:p>
            <a:pPr indent="0" lvl="0" marL="0" rtl="0" algn="l">
              <a:lnSpc>
                <a:spcPct val="70000"/>
              </a:lnSpc>
              <a:spcBef>
                <a:spcPts val="1000"/>
              </a:spcBef>
              <a:spcAft>
                <a:spcPts val="0"/>
              </a:spcAft>
              <a:buNone/>
            </a:pPr>
            <a:r>
              <a:rPr b="1" i="1" lang="es-AR" sz="2300" u="sng">
                <a:solidFill>
                  <a:srgbClr val="000000"/>
                </a:solidFill>
                <a:latin typeface="Arial"/>
                <a:ea typeface="Arial"/>
                <a:cs typeface="Arial"/>
                <a:sym typeface="Arial"/>
              </a:rPr>
              <a:t>MEDIDAS DE </a:t>
            </a:r>
            <a:r>
              <a:rPr b="1" i="1" lang="es-AR" sz="2300" u="sng">
                <a:solidFill>
                  <a:srgbClr val="000000"/>
                </a:solidFill>
                <a:latin typeface="Arial"/>
                <a:ea typeface="Arial"/>
                <a:cs typeface="Arial"/>
                <a:sym typeface="Arial"/>
              </a:rPr>
              <a:t>PREVENCIÓN</a:t>
            </a:r>
            <a:r>
              <a:rPr b="1" i="1" lang="es-AR" sz="2300" u="sng">
                <a:solidFill>
                  <a:srgbClr val="000000"/>
                </a:solidFill>
                <a:latin typeface="Arial"/>
                <a:ea typeface="Arial"/>
                <a:cs typeface="Arial"/>
                <a:sym typeface="Arial"/>
              </a:rPr>
              <a:t> </a:t>
            </a:r>
            <a:r>
              <a:rPr lang="es-AR" sz="2220">
                <a:solidFill>
                  <a:schemeClr val="dk1"/>
                </a:solidFill>
              </a:rPr>
              <a:t> </a:t>
            </a:r>
            <a:endParaRPr sz="2220">
              <a:solidFill>
                <a:schemeClr val="dk1"/>
              </a:solidFill>
            </a:endParaRPr>
          </a:p>
          <a:p>
            <a:pPr indent="0" lvl="0" marL="0" rtl="0" algn="l">
              <a:lnSpc>
                <a:spcPct val="70000"/>
              </a:lnSpc>
              <a:spcBef>
                <a:spcPts val="1000"/>
              </a:spcBef>
              <a:spcAft>
                <a:spcPts val="0"/>
              </a:spcAft>
              <a:buClr>
                <a:srgbClr val="FEFEFE"/>
              </a:buClr>
              <a:buSzPts val="2220"/>
              <a:buNone/>
            </a:pPr>
            <a:r>
              <a:rPr lang="es-AR" sz="2220">
                <a:solidFill>
                  <a:srgbClr val="FFFFFF"/>
                </a:solidFill>
              </a:rPr>
              <a:t>L</a:t>
            </a:r>
            <a:r>
              <a:rPr lang="es-AR" sz="2220">
                <a:solidFill>
                  <a:srgbClr val="FFFFFF"/>
                </a:solidFill>
              </a:rPr>
              <a:t>imitar el tiempo de exposición a la fuente de vibración </a:t>
            </a:r>
            <a:endParaRPr sz="2220">
              <a:solidFill>
                <a:srgbClr val="FFFFFF"/>
              </a:solidFill>
            </a:endParaRPr>
          </a:p>
          <a:p>
            <a:pPr indent="0" lvl="0" marL="0" rtl="0" algn="just">
              <a:lnSpc>
                <a:spcPct val="70000"/>
              </a:lnSpc>
              <a:spcBef>
                <a:spcPts val="1000"/>
              </a:spcBef>
              <a:spcAft>
                <a:spcPts val="0"/>
              </a:spcAft>
              <a:buClr>
                <a:srgbClr val="FEFEFE"/>
              </a:buClr>
              <a:buSzPts val="2220"/>
              <a:buNone/>
            </a:pPr>
            <a:r>
              <a:rPr lang="es-AR" sz="2220">
                <a:solidFill>
                  <a:schemeClr val="dk1"/>
                </a:solidFill>
              </a:rPr>
              <a:t>                                           </a:t>
            </a:r>
            <a:endParaRPr sz="2220"/>
          </a:p>
        </p:txBody>
      </p:sp>
      <p:pic>
        <p:nvPicPr>
          <p:cNvPr id="277" name="Google Shape;277;p13"/>
          <p:cNvPicPr preferRelativeResize="0"/>
          <p:nvPr/>
        </p:nvPicPr>
        <p:blipFill rotWithShape="1">
          <a:blip r:embed="rId3">
            <a:alphaModFix/>
          </a:blip>
          <a:srcRect b="0" l="0" r="0" t="0"/>
          <a:stretch/>
        </p:blipFill>
        <p:spPr>
          <a:xfrm>
            <a:off x="10294275" y="131826"/>
            <a:ext cx="1918544" cy="1214625"/>
          </a:xfrm>
          <a:prstGeom prst="rect">
            <a:avLst/>
          </a:prstGeom>
          <a:noFill/>
          <a:ln>
            <a:noFill/>
          </a:ln>
        </p:spPr>
      </p:pic>
      <p:pic>
        <p:nvPicPr>
          <p:cNvPr id="278" name="Google Shape;278;p13"/>
          <p:cNvPicPr preferRelativeResize="0"/>
          <p:nvPr/>
        </p:nvPicPr>
        <p:blipFill rotWithShape="1">
          <a:blip r:embed="rId4">
            <a:alphaModFix/>
          </a:blip>
          <a:srcRect b="0" l="0" r="0" t="0"/>
          <a:stretch/>
        </p:blipFill>
        <p:spPr>
          <a:xfrm>
            <a:off x="7727475" y="5527275"/>
            <a:ext cx="2005561" cy="1214625"/>
          </a:xfrm>
          <a:prstGeom prst="rect">
            <a:avLst/>
          </a:prstGeom>
          <a:noFill/>
          <a:ln>
            <a:noFill/>
          </a:ln>
        </p:spPr>
      </p:pic>
      <p:pic>
        <p:nvPicPr>
          <p:cNvPr id="279" name="Google Shape;279;p13"/>
          <p:cNvPicPr preferRelativeResize="0"/>
          <p:nvPr/>
        </p:nvPicPr>
        <p:blipFill>
          <a:blip r:embed="rId5">
            <a:alphaModFix/>
          </a:blip>
          <a:stretch>
            <a:fillRect/>
          </a:stretch>
        </p:blipFill>
        <p:spPr>
          <a:xfrm>
            <a:off x="9733025" y="4635300"/>
            <a:ext cx="2266550" cy="2106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5"/>
          <p:cNvSpPr txBox="1"/>
          <p:nvPr>
            <p:ph type="title"/>
          </p:nvPr>
        </p:nvSpPr>
        <p:spPr>
          <a:xfrm>
            <a:off x="680321" y="753228"/>
            <a:ext cx="9613861" cy="10809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b="1" lang="es-AR" sz="3600">
                <a:solidFill>
                  <a:schemeClr val="lt1"/>
                </a:solidFill>
              </a:rPr>
              <a:t>“SINDROME DEL TUNEL CARPIANO”</a:t>
            </a:r>
            <a:endParaRPr/>
          </a:p>
        </p:txBody>
      </p:sp>
      <p:sp>
        <p:nvSpPr>
          <p:cNvPr id="285" name="Google Shape;285;p15"/>
          <p:cNvSpPr txBox="1"/>
          <p:nvPr>
            <p:ph idx="1" type="body"/>
          </p:nvPr>
        </p:nvSpPr>
        <p:spPr>
          <a:xfrm>
            <a:off x="265200" y="2054800"/>
            <a:ext cx="11023200" cy="3881400"/>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None/>
            </a:pPr>
            <a:r>
              <a:rPr b="1" i="1" lang="es-AR" sz="2300" u="sng">
                <a:solidFill>
                  <a:srgbClr val="000000"/>
                </a:solidFill>
                <a:latin typeface="Arial"/>
                <a:ea typeface="Arial"/>
                <a:cs typeface="Arial"/>
                <a:sym typeface="Arial"/>
              </a:rPr>
              <a:t>AGENTE:</a:t>
            </a:r>
            <a:r>
              <a:rPr lang="es-AR">
                <a:latin typeface="Arial"/>
                <a:ea typeface="Arial"/>
                <a:cs typeface="Arial"/>
                <a:sym typeface="Arial"/>
              </a:rPr>
              <a:t> </a:t>
            </a:r>
            <a:r>
              <a:rPr lang="es-AR" sz="2200">
                <a:latin typeface="Arial"/>
                <a:ea typeface="Arial"/>
                <a:cs typeface="Arial"/>
                <a:sym typeface="Arial"/>
              </a:rPr>
              <a:t>Fisico,</a:t>
            </a:r>
            <a:r>
              <a:rPr lang="es-AR" sz="2200">
                <a:latin typeface="Arial"/>
                <a:ea typeface="Arial"/>
                <a:cs typeface="Arial"/>
                <a:sym typeface="Arial"/>
              </a:rPr>
              <a:t>posiciones forzadas y gestos repetitivos</a:t>
            </a:r>
            <a:endParaRPr sz="2200">
              <a:latin typeface="Arial"/>
              <a:ea typeface="Arial"/>
              <a:cs typeface="Arial"/>
              <a:sym typeface="Arial"/>
            </a:endParaRPr>
          </a:p>
          <a:p>
            <a:pPr indent="0" lvl="0" marL="0" rtl="0" algn="just">
              <a:lnSpc>
                <a:spcPct val="90000"/>
              </a:lnSpc>
              <a:spcBef>
                <a:spcPts val="0"/>
              </a:spcBef>
              <a:spcAft>
                <a:spcPts val="0"/>
              </a:spcAft>
              <a:buNone/>
            </a:pPr>
            <a:r>
              <a:t/>
            </a:r>
            <a:endParaRPr sz="2200">
              <a:latin typeface="Arial"/>
              <a:ea typeface="Arial"/>
              <a:cs typeface="Arial"/>
              <a:sym typeface="Arial"/>
            </a:endParaRPr>
          </a:p>
          <a:p>
            <a:pPr indent="0" lvl="0" marL="0" rtl="0" algn="just">
              <a:lnSpc>
                <a:spcPct val="90000"/>
              </a:lnSpc>
              <a:spcBef>
                <a:spcPts val="1000"/>
              </a:spcBef>
              <a:spcAft>
                <a:spcPts val="0"/>
              </a:spcAft>
              <a:buNone/>
            </a:pPr>
            <a:r>
              <a:rPr b="1" i="1" lang="es-AR" sz="2300" u="sng">
                <a:solidFill>
                  <a:srgbClr val="000000"/>
                </a:solidFill>
                <a:latin typeface="Arial"/>
                <a:ea typeface="Arial"/>
                <a:cs typeface="Arial"/>
                <a:sym typeface="Arial"/>
              </a:rPr>
              <a:t>DESCRIPCION:</a:t>
            </a:r>
            <a:r>
              <a:rPr lang="es-AR" sz="2200">
                <a:solidFill>
                  <a:schemeClr val="lt1"/>
                </a:solidFill>
                <a:latin typeface="Arial"/>
                <a:ea typeface="Arial"/>
                <a:cs typeface="Arial"/>
                <a:sym typeface="Arial"/>
              </a:rPr>
              <a:t>  </a:t>
            </a:r>
            <a:r>
              <a:rPr lang="es-AR" sz="2200">
                <a:latin typeface="Arial"/>
                <a:ea typeface="Arial"/>
                <a:cs typeface="Arial"/>
                <a:sym typeface="Arial"/>
              </a:rPr>
              <a:t>D</a:t>
            </a:r>
            <a:r>
              <a:rPr lang="es-AR" sz="2200">
                <a:solidFill>
                  <a:schemeClr val="lt1"/>
                </a:solidFill>
                <a:latin typeface="Arial"/>
                <a:ea typeface="Arial"/>
                <a:cs typeface="Arial"/>
                <a:sym typeface="Arial"/>
              </a:rPr>
              <a:t>olor </a:t>
            </a:r>
            <a:r>
              <a:rPr lang="es-AR" sz="2200">
                <a:latin typeface="Arial"/>
                <a:ea typeface="Arial"/>
                <a:cs typeface="Arial"/>
                <a:sym typeface="Arial"/>
              </a:rPr>
              <a:t>,entumecimiento,</a:t>
            </a:r>
            <a:r>
              <a:rPr lang="es-AR" sz="2200">
                <a:solidFill>
                  <a:schemeClr val="lt1"/>
                </a:solidFill>
                <a:latin typeface="Arial"/>
                <a:ea typeface="Arial"/>
                <a:cs typeface="Arial"/>
                <a:sym typeface="Arial"/>
              </a:rPr>
              <a:t>debilidad en la mano.</a:t>
            </a:r>
            <a:endParaRPr sz="2200">
              <a:solidFill>
                <a:schemeClr val="lt1"/>
              </a:solidFill>
              <a:latin typeface="Arial"/>
              <a:ea typeface="Arial"/>
              <a:cs typeface="Arial"/>
              <a:sym typeface="Arial"/>
            </a:endParaRPr>
          </a:p>
          <a:p>
            <a:pPr indent="0" lvl="0" marL="0" rtl="0" algn="just">
              <a:lnSpc>
                <a:spcPct val="90000"/>
              </a:lnSpc>
              <a:spcBef>
                <a:spcPts val="1000"/>
              </a:spcBef>
              <a:spcAft>
                <a:spcPts val="0"/>
              </a:spcAft>
              <a:buNone/>
            </a:pPr>
            <a:r>
              <a:t/>
            </a:r>
            <a:endParaRPr sz="2200">
              <a:latin typeface="Arial"/>
              <a:ea typeface="Arial"/>
              <a:cs typeface="Arial"/>
              <a:sym typeface="Arial"/>
            </a:endParaRPr>
          </a:p>
          <a:p>
            <a:pPr indent="0" lvl="0" marL="0" rtl="0" algn="just">
              <a:lnSpc>
                <a:spcPct val="90000"/>
              </a:lnSpc>
              <a:spcBef>
                <a:spcPts val="1000"/>
              </a:spcBef>
              <a:spcAft>
                <a:spcPts val="0"/>
              </a:spcAft>
              <a:buNone/>
            </a:pPr>
            <a:r>
              <a:rPr b="1" i="1" lang="es-AR" sz="2300" u="sng">
                <a:solidFill>
                  <a:srgbClr val="000000"/>
                </a:solidFill>
                <a:latin typeface="Arial"/>
                <a:ea typeface="Arial"/>
                <a:cs typeface="Arial"/>
                <a:sym typeface="Arial"/>
              </a:rPr>
              <a:t>ACTIVIDADES QUE PUEDEN GENERAR ENFERMEDAD:</a:t>
            </a:r>
            <a:r>
              <a:rPr lang="es-AR" sz="2200">
                <a:solidFill>
                  <a:schemeClr val="lt1"/>
                </a:solidFill>
                <a:latin typeface="Arial"/>
                <a:ea typeface="Arial"/>
                <a:cs typeface="Arial"/>
                <a:sym typeface="Arial"/>
              </a:rPr>
              <a:t> movimientos repetitivos</a:t>
            </a:r>
            <a:r>
              <a:rPr lang="es-AR" sz="2200">
                <a:latin typeface="Arial"/>
                <a:ea typeface="Arial"/>
                <a:cs typeface="Arial"/>
                <a:sym typeface="Arial"/>
              </a:rPr>
              <a:t> y apoyos prolongados</a:t>
            </a:r>
            <a:r>
              <a:rPr lang="es-AR" sz="2200">
                <a:solidFill>
                  <a:schemeClr val="lt1"/>
                </a:solidFill>
                <a:latin typeface="Arial"/>
                <a:ea typeface="Arial"/>
                <a:cs typeface="Arial"/>
                <a:sym typeface="Arial"/>
              </a:rPr>
              <a:t> </a:t>
            </a:r>
            <a:endParaRPr sz="2200">
              <a:solidFill>
                <a:schemeClr val="lt1"/>
              </a:solidFill>
              <a:latin typeface="Arial"/>
              <a:ea typeface="Arial"/>
              <a:cs typeface="Arial"/>
              <a:sym typeface="Arial"/>
            </a:endParaRPr>
          </a:p>
          <a:p>
            <a:pPr indent="0" lvl="0" marL="0" rtl="0" algn="just">
              <a:lnSpc>
                <a:spcPct val="90000"/>
              </a:lnSpc>
              <a:spcBef>
                <a:spcPts val="1000"/>
              </a:spcBef>
              <a:spcAft>
                <a:spcPts val="0"/>
              </a:spcAft>
              <a:buNone/>
            </a:pPr>
            <a:r>
              <a:t/>
            </a:r>
            <a:endParaRPr sz="2200">
              <a:latin typeface="Arial"/>
              <a:ea typeface="Arial"/>
              <a:cs typeface="Arial"/>
              <a:sym typeface="Arial"/>
            </a:endParaRPr>
          </a:p>
          <a:p>
            <a:pPr indent="0" lvl="0" marL="0" rtl="0" algn="just">
              <a:lnSpc>
                <a:spcPct val="90000"/>
              </a:lnSpc>
              <a:spcBef>
                <a:spcPts val="1000"/>
              </a:spcBef>
              <a:spcAft>
                <a:spcPts val="0"/>
              </a:spcAft>
              <a:buNone/>
            </a:pPr>
            <a:r>
              <a:rPr lang="es-AR" sz="2200">
                <a:solidFill>
                  <a:schemeClr val="lt1"/>
                </a:solidFill>
                <a:latin typeface="Arial"/>
                <a:ea typeface="Arial"/>
                <a:cs typeface="Arial"/>
                <a:sym typeface="Arial"/>
              </a:rPr>
              <a:t> </a:t>
            </a:r>
            <a:r>
              <a:rPr b="1" i="1" lang="es-AR" sz="2200" u="sng">
                <a:solidFill>
                  <a:srgbClr val="000000"/>
                </a:solidFill>
                <a:latin typeface="Arial"/>
                <a:ea typeface="Arial"/>
                <a:cs typeface="Arial"/>
                <a:sym typeface="Arial"/>
              </a:rPr>
              <a:t>MEDIDAS DE PREVENCION</a:t>
            </a:r>
            <a:r>
              <a:rPr lang="es-AR" sz="2200">
                <a:solidFill>
                  <a:schemeClr val="lt1"/>
                </a:solidFill>
                <a:latin typeface="Arial"/>
                <a:ea typeface="Arial"/>
                <a:cs typeface="Arial"/>
                <a:sym typeface="Arial"/>
              </a:rPr>
              <a:t> </a:t>
            </a:r>
            <a:endParaRPr sz="2200">
              <a:solidFill>
                <a:schemeClr val="lt1"/>
              </a:solidFill>
              <a:latin typeface="Arial"/>
              <a:ea typeface="Arial"/>
              <a:cs typeface="Arial"/>
              <a:sym typeface="Arial"/>
            </a:endParaRPr>
          </a:p>
          <a:p>
            <a:pPr indent="0" lvl="0" marL="0" rtl="0" algn="just">
              <a:lnSpc>
                <a:spcPct val="90000"/>
              </a:lnSpc>
              <a:spcBef>
                <a:spcPts val="1000"/>
              </a:spcBef>
              <a:spcAft>
                <a:spcPts val="0"/>
              </a:spcAft>
              <a:buNone/>
            </a:pPr>
            <a:r>
              <a:rPr lang="es-AR" sz="2200">
                <a:latin typeface="Arial"/>
                <a:ea typeface="Arial"/>
                <a:cs typeface="Arial"/>
                <a:sym typeface="Arial"/>
              </a:rPr>
              <a:t>D</a:t>
            </a:r>
            <a:r>
              <a:rPr lang="es-AR" sz="2200">
                <a:solidFill>
                  <a:schemeClr val="lt1"/>
                </a:solidFill>
                <a:latin typeface="Arial"/>
                <a:ea typeface="Arial"/>
                <a:cs typeface="Arial"/>
                <a:sym typeface="Arial"/>
              </a:rPr>
              <a:t>isminuir posiciones </a:t>
            </a:r>
            <a:r>
              <a:rPr lang="es-AR" sz="2200">
                <a:latin typeface="Arial"/>
                <a:ea typeface="Arial"/>
                <a:cs typeface="Arial"/>
                <a:sym typeface="Arial"/>
              </a:rPr>
              <a:t>incómodas</a:t>
            </a:r>
            <a:r>
              <a:rPr lang="es-AR" sz="2200">
                <a:latin typeface="Arial"/>
                <a:ea typeface="Arial"/>
                <a:cs typeface="Arial"/>
                <a:sym typeface="Arial"/>
              </a:rPr>
              <a:t>.</a:t>
            </a:r>
            <a:endParaRPr sz="2200">
              <a:latin typeface="Arial"/>
              <a:ea typeface="Arial"/>
              <a:cs typeface="Arial"/>
              <a:sym typeface="Arial"/>
            </a:endParaRPr>
          </a:p>
          <a:p>
            <a:pPr indent="0" lvl="0" marL="0" rtl="0" algn="just">
              <a:lnSpc>
                <a:spcPct val="90000"/>
              </a:lnSpc>
              <a:spcBef>
                <a:spcPts val="1000"/>
              </a:spcBef>
              <a:spcAft>
                <a:spcPts val="0"/>
              </a:spcAft>
              <a:buClr>
                <a:srgbClr val="FEFEFE"/>
              </a:buClr>
              <a:buSzPts val="2400"/>
              <a:buNone/>
            </a:pPr>
            <a:r>
              <a:rPr lang="es-AR" sz="2200">
                <a:latin typeface="Arial"/>
                <a:ea typeface="Arial"/>
                <a:cs typeface="Arial"/>
                <a:sym typeface="Arial"/>
              </a:rPr>
              <a:t>Disminuir </a:t>
            </a:r>
            <a:r>
              <a:rPr lang="es-AR" sz="2200">
                <a:solidFill>
                  <a:schemeClr val="lt1"/>
                </a:solidFill>
                <a:latin typeface="Arial"/>
                <a:ea typeface="Arial"/>
                <a:cs typeface="Arial"/>
                <a:sym typeface="Arial"/>
              </a:rPr>
              <a:t>el  tiempo de exposición</a:t>
            </a:r>
            <a:r>
              <a:rPr lang="es-AR" sz="2200">
                <a:latin typeface="Arial"/>
                <a:ea typeface="Arial"/>
                <a:cs typeface="Arial"/>
                <a:sym typeface="Arial"/>
              </a:rPr>
              <a:t>.</a:t>
            </a:r>
            <a:endParaRPr sz="2200">
              <a:latin typeface="Arial"/>
              <a:ea typeface="Arial"/>
              <a:cs typeface="Arial"/>
              <a:sym typeface="Arial"/>
            </a:endParaRPr>
          </a:p>
          <a:p>
            <a:pPr indent="-76200" lvl="0" marL="228600" rtl="0" algn="l">
              <a:lnSpc>
                <a:spcPct val="90000"/>
              </a:lnSpc>
              <a:spcBef>
                <a:spcPts val="1000"/>
              </a:spcBef>
              <a:spcAft>
                <a:spcPts val="0"/>
              </a:spcAft>
              <a:buClr>
                <a:schemeClr val="lt1"/>
              </a:buClr>
              <a:buSzPts val="2400"/>
              <a:buNone/>
            </a:pPr>
            <a:r>
              <a:t/>
            </a:r>
            <a:endParaRPr/>
          </a:p>
        </p:txBody>
      </p:sp>
      <p:pic>
        <p:nvPicPr>
          <p:cNvPr id="286" name="Google Shape;286;p15"/>
          <p:cNvPicPr preferRelativeResize="0"/>
          <p:nvPr/>
        </p:nvPicPr>
        <p:blipFill rotWithShape="1">
          <a:blip r:embed="rId3">
            <a:alphaModFix/>
          </a:blip>
          <a:srcRect b="0" l="0" r="0" t="0"/>
          <a:stretch/>
        </p:blipFill>
        <p:spPr>
          <a:xfrm>
            <a:off x="7533474" y="4187049"/>
            <a:ext cx="2532000" cy="18100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6"/>
          <p:cNvSpPr txBox="1"/>
          <p:nvPr>
            <p:ph type="title"/>
          </p:nvPr>
        </p:nvSpPr>
        <p:spPr>
          <a:xfrm>
            <a:off x="680321" y="753228"/>
            <a:ext cx="9613861" cy="10809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b="1" lang="es-AR" sz="3600">
                <a:solidFill>
                  <a:schemeClr val="lt1"/>
                </a:solidFill>
              </a:rPr>
              <a:t>“TENDINITIS DEL TENDON DE AQUILES”</a:t>
            </a:r>
            <a:br>
              <a:rPr b="1" lang="es-AR" sz="3600">
                <a:solidFill>
                  <a:schemeClr val="lt1"/>
                </a:solidFill>
              </a:rPr>
            </a:br>
            <a:endParaRPr/>
          </a:p>
        </p:txBody>
      </p:sp>
      <p:sp>
        <p:nvSpPr>
          <p:cNvPr id="292" name="Google Shape;292;p16"/>
          <p:cNvSpPr txBox="1"/>
          <p:nvPr>
            <p:ph idx="1" type="body"/>
          </p:nvPr>
        </p:nvSpPr>
        <p:spPr>
          <a:xfrm>
            <a:off x="279225" y="2336875"/>
            <a:ext cx="10014900" cy="3599400"/>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None/>
            </a:pPr>
            <a:r>
              <a:rPr b="1" i="1" lang="es-AR" sz="2300" u="sng">
                <a:solidFill>
                  <a:srgbClr val="000000"/>
                </a:solidFill>
                <a:latin typeface="Arial"/>
                <a:ea typeface="Arial"/>
                <a:cs typeface="Arial"/>
                <a:sym typeface="Arial"/>
              </a:rPr>
              <a:t>AGENTE: </a:t>
            </a:r>
            <a:r>
              <a:rPr lang="es-AR" sz="2200">
                <a:latin typeface="Arial"/>
                <a:ea typeface="Arial"/>
                <a:cs typeface="Arial"/>
                <a:sym typeface="Arial"/>
              </a:rPr>
              <a:t>fisico,posiciones forzadas y gestos repetitivos en el trabajo</a:t>
            </a:r>
            <a:endParaRPr sz="2200">
              <a:latin typeface="Arial"/>
              <a:ea typeface="Arial"/>
              <a:cs typeface="Arial"/>
              <a:sym typeface="Arial"/>
            </a:endParaRPr>
          </a:p>
          <a:p>
            <a:pPr indent="0" lvl="0" marL="0" rtl="0" algn="just">
              <a:lnSpc>
                <a:spcPct val="90000"/>
              </a:lnSpc>
              <a:spcBef>
                <a:spcPts val="0"/>
              </a:spcBef>
              <a:spcAft>
                <a:spcPts val="0"/>
              </a:spcAft>
              <a:buNone/>
            </a:pPr>
            <a:r>
              <a:t/>
            </a:r>
            <a:endParaRPr sz="2200">
              <a:latin typeface="Arial"/>
              <a:ea typeface="Arial"/>
              <a:cs typeface="Arial"/>
              <a:sym typeface="Arial"/>
            </a:endParaRPr>
          </a:p>
          <a:p>
            <a:pPr indent="0" lvl="0" marL="0" rtl="0" algn="just">
              <a:lnSpc>
                <a:spcPct val="90000"/>
              </a:lnSpc>
              <a:spcBef>
                <a:spcPts val="1000"/>
              </a:spcBef>
              <a:spcAft>
                <a:spcPts val="0"/>
              </a:spcAft>
              <a:buNone/>
            </a:pPr>
            <a:r>
              <a:rPr b="1" i="1" lang="es-AR" sz="2300" u="sng">
                <a:solidFill>
                  <a:srgbClr val="000000"/>
                </a:solidFill>
                <a:latin typeface="Arial"/>
                <a:ea typeface="Arial"/>
                <a:cs typeface="Arial"/>
                <a:sym typeface="Arial"/>
              </a:rPr>
              <a:t>DESCRIPCIÓN</a:t>
            </a:r>
            <a:r>
              <a:rPr b="1" i="1" lang="es-AR" sz="2300" u="sng">
                <a:solidFill>
                  <a:srgbClr val="000000"/>
                </a:solidFill>
                <a:latin typeface="Arial"/>
                <a:ea typeface="Arial"/>
                <a:cs typeface="Arial"/>
                <a:sym typeface="Arial"/>
              </a:rPr>
              <a:t>:</a:t>
            </a:r>
            <a:r>
              <a:rPr lang="es-AR" sz="2200">
                <a:solidFill>
                  <a:schemeClr val="lt1"/>
                </a:solidFill>
                <a:latin typeface="Arial"/>
                <a:ea typeface="Arial"/>
                <a:cs typeface="Arial"/>
                <a:sym typeface="Arial"/>
              </a:rPr>
              <a:t> tendón se inflama causando dolor</a:t>
            </a:r>
            <a:endParaRPr sz="2200">
              <a:solidFill>
                <a:schemeClr val="lt1"/>
              </a:solidFill>
              <a:latin typeface="Arial"/>
              <a:ea typeface="Arial"/>
              <a:cs typeface="Arial"/>
              <a:sym typeface="Arial"/>
            </a:endParaRPr>
          </a:p>
          <a:p>
            <a:pPr indent="0" lvl="0" marL="0" rtl="0" algn="just">
              <a:lnSpc>
                <a:spcPct val="90000"/>
              </a:lnSpc>
              <a:spcBef>
                <a:spcPts val="1000"/>
              </a:spcBef>
              <a:spcAft>
                <a:spcPts val="0"/>
              </a:spcAft>
              <a:buNone/>
            </a:pPr>
            <a:r>
              <a:t/>
            </a:r>
            <a:endParaRPr sz="2200">
              <a:latin typeface="Arial"/>
              <a:ea typeface="Arial"/>
              <a:cs typeface="Arial"/>
              <a:sym typeface="Arial"/>
            </a:endParaRPr>
          </a:p>
          <a:p>
            <a:pPr indent="0" lvl="0" marL="0" rtl="0" algn="just">
              <a:lnSpc>
                <a:spcPct val="90000"/>
              </a:lnSpc>
              <a:spcBef>
                <a:spcPts val="1000"/>
              </a:spcBef>
              <a:spcAft>
                <a:spcPts val="0"/>
              </a:spcAft>
              <a:buNone/>
            </a:pPr>
            <a:r>
              <a:rPr b="1" i="1" lang="es-AR" sz="2300" u="sng">
                <a:solidFill>
                  <a:srgbClr val="000000"/>
                </a:solidFill>
                <a:latin typeface="Arial"/>
                <a:ea typeface="Arial"/>
                <a:cs typeface="Arial"/>
                <a:sym typeface="Arial"/>
              </a:rPr>
              <a:t>ACTIVIDADES QUE PUEDEN GENERAR ENFERMEDAD:</a:t>
            </a:r>
            <a:endParaRPr b="1" i="1" sz="2300" u="sng">
              <a:solidFill>
                <a:srgbClr val="000000"/>
              </a:solidFill>
              <a:latin typeface="Arial"/>
              <a:ea typeface="Arial"/>
              <a:cs typeface="Arial"/>
              <a:sym typeface="Arial"/>
            </a:endParaRPr>
          </a:p>
          <a:p>
            <a:pPr indent="0" lvl="0" marL="0" rtl="0" algn="just">
              <a:lnSpc>
                <a:spcPct val="90000"/>
              </a:lnSpc>
              <a:spcBef>
                <a:spcPts val="1000"/>
              </a:spcBef>
              <a:spcAft>
                <a:spcPts val="0"/>
              </a:spcAft>
              <a:buNone/>
            </a:pPr>
            <a:r>
              <a:rPr lang="es-AR" sz="2200">
                <a:latin typeface="Arial"/>
                <a:ea typeface="Arial"/>
                <a:cs typeface="Arial"/>
                <a:sym typeface="Arial"/>
              </a:rPr>
              <a:t>T</a:t>
            </a:r>
            <a:r>
              <a:rPr lang="es-AR" sz="2200">
                <a:solidFill>
                  <a:schemeClr val="lt1"/>
                </a:solidFill>
                <a:latin typeface="Arial"/>
                <a:ea typeface="Arial"/>
                <a:cs typeface="Arial"/>
                <a:sym typeface="Arial"/>
              </a:rPr>
              <a:t>rabajos </a:t>
            </a:r>
            <a:r>
              <a:rPr lang="es-AR" sz="2200">
                <a:latin typeface="Arial"/>
                <a:ea typeface="Arial"/>
                <a:cs typeface="Arial"/>
                <a:sym typeface="Arial"/>
              </a:rPr>
              <a:t>en posicion prolongada en </a:t>
            </a:r>
            <a:r>
              <a:rPr lang="es-AR" sz="2200">
                <a:solidFill>
                  <a:schemeClr val="lt1"/>
                </a:solidFill>
                <a:latin typeface="Arial"/>
                <a:ea typeface="Arial"/>
                <a:cs typeface="Arial"/>
                <a:sym typeface="Arial"/>
              </a:rPr>
              <a:t> punta de pies ,saltar o subir escaleras.</a:t>
            </a:r>
            <a:endParaRPr sz="2200">
              <a:solidFill>
                <a:schemeClr val="lt1"/>
              </a:solidFill>
              <a:latin typeface="Arial"/>
              <a:ea typeface="Arial"/>
              <a:cs typeface="Arial"/>
              <a:sym typeface="Arial"/>
            </a:endParaRPr>
          </a:p>
          <a:p>
            <a:pPr indent="0" lvl="0" marL="0" rtl="0" algn="just">
              <a:lnSpc>
                <a:spcPct val="90000"/>
              </a:lnSpc>
              <a:spcBef>
                <a:spcPts val="1000"/>
              </a:spcBef>
              <a:spcAft>
                <a:spcPts val="0"/>
              </a:spcAft>
              <a:buNone/>
            </a:pPr>
            <a:r>
              <a:t/>
            </a:r>
            <a:endParaRPr sz="2200">
              <a:latin typeface="Arial"/>
              <a:ea typeface="Arial"/>
              <a:cs typeface="Arial"/>
              <a:sym typeface="Arial"/>
            </a:endParaRPr>
          </a:p>
          <a:p>
            <a:pPr indent="0" lvl="0" marL="0" rtl="0" algn="just">
              <a:lnSpc>
                <a:spcPct val="90000"/>
              </a:lnSpc>
              <a:spcBef>
                <a:spcPts val="1000"/>
              </a:spcBef>
              <a:spcAft>
                <a:spcPts val="0"/>
              </a:spcAft>
              <a:buNone/>
            </a:pPr>
            <a:r>
              <a:rPr lang="es-AR" sz="2200">
                <a:solidFill>
                  <a:schemeClr val="lt1"/>
                </a:solidFill>
                <a:latin typeface="Arial"/>
                <a:ea typeface="Arial"/>
                <a:cs typeface="Arial"/>
                <a:sym typeface="Arial"/>
              </a:rPr>
              <a:t> </a:t>
            </a:r>
            <a:r>
              <a:rPr b="1" i="1" lang="es-AR" sz="2300" u="sng">
                <a:solidFill>
                  <a:srgbClr val="000000"/>
                </a:solidFill>
                <a:latin typeface="Arial"/>
                <a:ea typeface="Arial"/>
                <a:cs typeface="Arial"/>
                <a:sym typeface="Arial"/>
              </a:rPr>
              <a:t>MEDIDAS DE </a:t>
            </a:r>
            <a:r>
              <a:rPr b="1" i="1" lang="es-AR" sz="2300" u="sng">
                <a:solidFill>
                  <a:srgbClr val="000000"/>
                </a:solidFill>
                <a:latin typeface="Arial"/>
                <a:ea typeface="Arial"/>
                <a:cs typeface="Arial"/>
                <a:sym typeface="Arial"/>
              </a:rPr>
              <a:t>PREVENCIÓN</a:t>
            </a:r>
            <a:r>
              <a:rPr lang="es-AR" sz="2200">
                <a:solidFill>
                  <a:schemeClr val="lt1"/>
                </a:solidFill>
                <a:latin typeface="Arial"/>
                <a:ea typeface="Arial"/>
                <a:cs typeface="Arial"/>
                <a:sym typeface="Arial"/>
              </a:rPr>
              <a:t> </a:t>
            </a:r>
            <a:endParaRPr sz="2200">
              <a:solidFill>
                <a:schemeClr val="lt1"/>
              </a:solidFill>
              <a:latin typeface="Arial"/>
              <a:ea typeface="Arial"/>
              <a:cs typeface="Arial"/>
              <a:sym typeface="Arial"/>
            </a:endParaRPr>
          </a:p>
          <a:p>
            <a:pPr indent="0" lvl="0" marL="0" rtl="0" algn="just">
              <a:lnSpc>
                <a:spcPct val="90000"/>
              </a:lnSpc>
              <a:spcBef>
                <a:spcPts val="1000"/>
              </a:spcBef>
              <a:spcAft>
                <a:spcPts val="0"/>
              </a:spcAft>
              <a:buNone/>
            </a:pPr>
            <a:r>
              <a:rPr lang="es-AR" sz="2200">
                <a:latin typeface="Arial"/>
                <a:ea typeface="Arial"/>
                <a:cs typeface="Arial"/>
                <a:sym typeface="Arial"/>
              </a:rPr>
              <a:t>D</a:t>
            </a:r>
            <a:r>
              <a:rPr lang="es-AR" sz="2200">
                <a:solidFill>
                  <a:schemeClr val="lt1"/>
                </a:solidFill>
                <a:latin typeface="Arial"/>
                <a:ea typeface="Arial"/>
                <a:cs typeface="Arial"/>
                <a:sym typeface="Arial"/>
              </a:rPr>
              <a:t>isminuir el tiempo de </a:t>
            </a:r>
            <a:r>
              <a:rPr lang="es-AR" sz="2200">
                <a:latin typeface="Arial"/>
                <a:ea typeface="Arial"/>
                <a:cs typeface="Arial"/>
                <a:sym typeface="Arial"/>
              </a:rPr>
              <a:t>tensión repetitiva o intensa al tendón de Aquiles.</a:t>
            </a:r>
            <a:endParaRPr sz="2200">
              <a:solidFill>
                <a:schemeClr val="lt1"/>
              </a:solidFill>
              <a:latin typeface="Arial"/>
              <a:ea typeface="Arial"/>
              <a:cs typeface="Arial"/>
              <a:sym typeface="Arial"/>
            </a:endParaRPr>
          </a:p>
          <a:p>
            <a:pPr indent="-76200" lvl="0" marL="228600" rtl="0" algn="l">
              <a:lnSpc>
                <a:spcPct val="90000"/>
              </a:lnSpc>
              <a:spcBef>
                <a:spcPts val="1000"/>
              </a:spcBef>
              <a:spcAft>
                <a:spcPts val="0"/>
              </a:spcAft>
              <a:buClr>
                <a:schemeClr val="lt1"/>
              </a:buClr>
              <a:buSzPts val="2400"/>
              <a:buNone/>
            </a:pPr>
            <a:r>
              <a:t/>
            </a:r>
            <a:endParaRPr sz="2200">
              <a:latin typeface="Arial"/>
              <a:ea typeface="Arial"/>
              <a:cs typeface="Arial"/>
              <a:sym typeface="Arial"/>
            </a:endParaRPr>
          </a:p>
        </p:txBody>
      </p:sp>
      <p:pic>
        <p:nvPicPr>
          <p:cNvPr id="293" name="Google Shape;293;p16"/>
          <p:cNvPicPr preferRelativeResize="0"/>
          <p:nvPr/>
        </p:nvPicPr>
        <p:blipFill rotWithShape="1">
          <a:blip r:embed="rId3">
            <a:alphaModFix/>
          </a:blip>
          <a:srcRect b="0" l="0" r="0" t="0"/>
          <a:stretch/>
        </p:blipFill>
        <p:spPr>
          <a:xfrm>
            <a:off x="9072500" y="1506975"/>
            <a:ext cx="2947600" cy="20344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7"/>
          <p:cNvSpPr txBox="1"/>
          <p:nvPr>
            <p:ph type="title"/>
          </p:nvPr>
        </p:nvSpPr>
        <p:spPr>
          <a:xfrm>
            <a:off x="680321" y="753228"/>
            <a:ext cx="9613861" cy="10809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b="1" lang="es-AR" sz="3600">
                <a:solidFill>
                  <a:schemeClr val="lt1"/>
                </a:solidFill>
              </a:rPr>
              <a:t>“DERMATITIS AGUDA IRRITATIVA”</a:t>
            </a:r>
            <a:br>
              <a:rPr b="1" lang="es-AR" sz="3600">
                <a:solidFill>
                  <a:schemeClr val="lt1"/>
                </a:solidFill>
              </a:rPr>
            </a:br>
            <a:endParaRPr/>
          </a:p>
        </p:txBody>
      </p:sp>
      <p:sp>
        <p:nvSpPr>
          <p:cNvPr id="299" name="Google Shape;299;p17"/>
          <p:cNvSpPr txBox="1"/>
          <p:nvPr>
            <p:ph idx="1" type="body"/>
          </p:nvPr>
        </p:nvSpPr>
        <p:spPr>
          <a:xfrm>
            <a:off x="209100" y="1970650"/>
            <a:ext cx="11079300" cy="3965700"/>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None/>
            </a:pPr>
            <a:r>
              <a:rPr b="1" i="1" lang="es-AR" sz="2300" u="sng">
                <a:solidFill>
                  <a:srgbClr val="000000"/>
                </a:solidFill>
                <a:latin typeface="Arial"/>
                <a:ea typeface="Arial"/>
                <a:cs typeface="Arial"/>
                <a:sym typeface="Arial"/>
              </a:rPr>
              <a:t>AGENTE: </a:t>
            </a:r>
            <a:r>
              <a:rPr lang="es-AR" sz="2200">
                <a:latin typeface="Arial"/>
                <a:ea typeface="Arial"/>
                <a:cs typeface="Arial"/>
                <a:sym typeface="Arial"/>
              </a:rPr>
              <a:t>Fisico- Quimicos, cemento ,quimicos</a:t>
            </a:r>
            <a:endParaRPr sz="2200">
              <a:latin typeface="Arial"/>
              <a:ea typeface="Arial"/>
              <a:cs typeface="Arial"/>
              <a:sym typeface="Arial"/>
            </a:endParaRPr>
          </a:p>
          <a:p>
            <a:pPr indent="0" lvl="0" marL="0" rtl="0" algn="just">
              <a:lnSpc>
                <a:spcPct val="90000"/>
              </a:lnSpc>
              <a:spcBef>
                <a:spcPts val="0"/>
              </a:spcBef>
              <a:spcAft>
                <a:spcPts val="0"/>
              </a:spcAft>
              <a:buNone/>
            </a:pPr>
            <a:r>
              <a:t/>
            </a:r>
            <a:endParaRPr sz="2200">
              <a:latin typeface="Arial"/>
              <a:ea typeface="Arial"/>
              <a:cs typeface="Arial"/>
              <a:sym typeface="Arial"/>
            </a:endParaRPr>
          </a:p>
          <a:p>
            <a:pPr indent="0" lvl="0" marL="0" rtl="0" algn="just">
              <a:lnSpc>
                <a:spcPct val="90000"/>
              </a:lnSpc>
              <a:spcBef>
                <a:spcPts val="1000"/>
              </a:spcBef>
              <a:spcAft>
                <a:spcPts val="0"/>
              </a:spcAft>
              <a:buNone/>
            </a:pPr>
            <a:r>
              <a:rPr b="1" i="1" lang="es-AR" sz="2300" u="sng">
                <a:solidFill>
                  <a:srgbClr val="000000"/>
                </a:solidFill>
                <a:latin typeface="Arial"/>
                <a:ea typeface="Arial"/>
                <a:cs typeface="Arial"/>
                <a:sym typeface="Arial"/>
              </a:rPr>
              <a:t>DESCRIPCION:</a:t>
            </a:r>
            <a:r>
              <a:rPr lang="es-AR" sz="2200">
                <a:solidFill>
                  <a:schemeClr val="lt1"/>
                </a:solidFill>
                <a:latin typeface="Arial"/>
                <a:ea typeface="Arial"/>
                <a:cs typeface="Arial"/>
                <a:sym typeface="Arial"/>
              </a:rPr>
              <a:t> </a:t>
            </a:r>
            <a:r>
              <a:rPr lang="es-AR" sz="2200">
                <a:latin typeface="Arial"/>
                <a:ea typeface="Arial"/>
                <a:cs typeface="Arial"/>
                <a:sym typeface="Arial"/>
              </a:rPr>
              <a:t> es una reacción cutanea producida  por el  contacto con  una sustancia o agente externo</a:t>
            </a:r>
            <a:endParaRPr sz="2200">
              <a:latin typeface="Arial"/>
              <a:ea typeface="Arial"/>
              <a:cs typeface="Arial"/>
              <a:sym typeface="Arial"/>
            </a:endParaRPr>
          </a:p>
          <a:p>
            <a:pPr indent="0" lvl="0" marL="0" rtl="0" algn="l">
              <a:lnSpc>
                <a:spcPct val="90000"/>
              </a:lnSpc>
              <a:spcBef>
                <a:spcPts val="1000"/>
              </a:spcBef>
              <a:spcAft>
                <a:spcPts val="0"/>
              </a:spcAft>
              <a:buNone/>
            </a:pPr>
            <a:r>
              <a:rPr b="1" i="1" lang="es-AR" sz="2300" u="sng">
                <a:solidFill>
                  <a:srgbClr val="000000"/>
                </a:solidFill>
                <a:latin typeface="Arial"/>
                <a:ea typeface="Arial"/>
                <a:cs typeface="Arial"/>
                <a:sym typeface="Arial"/>
              </a:rPr>
              <a:t>ACTIVIDADES QUE PUEDEN GENERAR ENFERMEDAD:</a:t>
            </a:r>
            <a:endParaRPr b="1" i="1" sz="2300" u="sng">
              <a:solidFill>
                <a:srgbClr val="000000"/>
              </a:solidFill>
              <a:latin typeface="Arial"/>
              <a:ea typeface="Arial"/>
              <a:cs typeface="Arial"/>
              <a:sym typeface="Arial"/>
            </a:endParaRPr>
          </a:p>
          <a:p>
            <a:pPr indent="0" lvl="0" marL="0" rtl="0" algn="l">
              <a:lnSpc>
                <a:spcPct val="90000"/>
              </a:lnSpc>
              <a:spcBef>
                <a:spcPts val="1000"/>
              </a:spcBef>
              <a:spcAft>
                <a:spcPts val="0"/>
              </a:spcAft>
              <a:buNone/>
            </a:pPr>
            <a:r>
              <a:rPr lang="es-AR" sz="2200">
                <a:latin typeface="Arial"/>
                <a:ea typeface="Arial"/>
                <a:cs typeface="Arial"/>
                <a:sym typeface="Arial"/>
              </a:rPr>
              <a:t>Fabricación, molienda, embolsado, transporte manual del cemento.</a:t>
            </a:r>
            <a:endParaRPr sz="2200">
              <a:solidFill>
                <a:schemeClr val="lt1"/>
              </a:solidFill>
              <a:latin typeface="Arial"/>
              <a:ea typeface="Arial"/>
              <a:cs typeface="Arial"/>
              <a:sym typeface="Arial"/>
            </a:endParaRPr>
          </a:p>
          <a:p>
            <a:pPr indent="0" lvl="0" marL="0" rtl="0" algn="just">
              <a:lnSpc>
                <a:spcPct val="90000"/>
              </a:lnSpc>
              <a:spcBef>
                <a:spcPts val="500"/>
              </a:spcBef>
              <a:spcAft>
                <a:spcPts val="0"/>
              </a:spcAft>
              <a:buNone/>
            </a:pPr>
            <a:r>
              <a:rPr lang="es-AR" sz="2200">
                <a:latin typeface="Arial"/>
                <a:ea typeface="Arial"/>
                <a:cs typeface="Arial"/>
                <a:sym typeface="Arial"/>
              </a:rPr>
              <a:t>Manipulación del cemento en los trabajos de construcción.</a:t>
            </a:r>
            <a:endParaRPr sz="2200">
              <a:latin typeface="Arial"/>
              <a:ea typeface="Arial"/>
              <a:cs typeface="Arial"/>
              <a:sym typeface="Arial"/>
            </a:endParaRPr>
          </a:p>
          <a:p>
            <a:pPr indent="0" lvl="0" marL="0" rtl="0" algn="just">
              <a:lnSpc>
                <a:spcPct val="90000"/>
              </a:lnSpc>
              <a:spcBef>
                <a:spcPts val="500"/>
              </a:spcBef>
              <a:spcAft>
                <a:spcPts val="0"/>
              </a:spcAft>
              <a:buNone/>
            </a:pPr>
            <a:r>
              <a:t/>
            </a:r>
            <a:endParaRPr sz="2200">
              <a:latin typeface="Arial"/>
              <a:ea typeface="Arial"/>
              <a:cs typeface="Arial"/>
              <a:sym typeface="Arial"/>
            </a:endParaRPr>
          </a:p>
          <a:p>
            <a:pPr indent="0" lvl="0" marL="0" rtl="0" algn="just">
              <a:lnSpc>
                <a:spcPct val="90000"/>
              </a:lnSpc>
              <a:spcBef>
                <a:spcPts val="1000"/>
              </a:spcBef>
              <a:spcAft>
                <a:spcPts val="0"/>
              </a:spcAft>
              <a:buNone/>
            </a:pPr>
            <a:r>
              <a:rPr b="1" i="1" lang="es-AR" sz="2300" u="sng">
                <a:solidFill>
                  <a:srgbClr val="000000"/>
                </a:solidFill>
                <a:latin typeface="Arial"/>
                <a:ea typeface="Arial"/>
                <a:cs typeface="Arial"/>
                <a:sym typeface="Arial"/>
              </a:rPr>
              <a:t>MEDIDAS DE PREVENCION:</a:t>
            </a:r>
            <a:r>
              <a:rPr lang="es-AR" sz="2200">
                <a:solidFill>
                  <a:schemeClr val="lt1"/>
                </a:solidFill>
                <a:latin typeface="Arial"/>
                <a:ea typeface="Arial"/>
                <a:cs typeface="Arial"/>
                <a:sym typeface="Arial"/>
              </a:rPr>
              <a:t> </a:t>
            </a:r>
            <a:endParaRPr sz="2200">
              <a:solidFill>
                <a:schemeClr val="lt1"/>
              </a:solidFill>
              <a:latin typeface="Arial"/>
              <a:ea typeface="Arial"/>
              <a:cs typeface="Arial"/>
              <a:sym typeface="Arial"/>
            </a:endParaRPr>
          </a:p>
          <a:p>
            <a:pPr indent="0" lvl="0" marL="0" rtl="0" algn="just">
              <a:lnSpc>
                <a:spcPct val="90000"/>
              </a:lnSpc>
              <a:spcBef>
                <a:spcPts val="1000"/>
              </a:spcBef>
              <a:spcAft>
                <a:spcPts val="0"/>
              </a:spcAft>
              <a:buNone/>
            </a:pPr>
            <a:r>
              <a:rPr lang="es-AR" sz="2200">
                <a:solidFill>
                  <a:schemeClr val="lt1"/>
                </a:solidFill>
                <a:latin typeface="Arial"/>
                <a:ea typeface="Arial"/>
                <a:cs typeface="Arial"/>
                <a:sym typeface="Arial"/>
              </a:rPr>
              <a:t>Utilización de Elementos de protección personal, (barbijos, guantes, ropa adecuada),para evitar que la piel</a:t>
            </a:r>
            <a:r>
              <a:rPr lang="es-AR" sz="2200">
                <a:latin typeface="Arial"/>
                <a:ea typeface="Arial"/>
                <a:cs typeface="Arial"/>
                <a:sym typeface="Arial"/>
              </a:rPr>
              <a:t> este expusta.</a:t>
            </a:r>
            <a:endParaRPr sz="2200">
              <a:latin typeface="Arial"/>
              <a:ea typeface="Arial"/>
              <a:cs typeface="Arial"/>
              <a:sym typeface="Arial"/>
            </a:endParaRPr>
          </a:p>
          <a:p>
            <a:pPr indent="0" lvl="0" marL="0" rtl="0" algn="just">
              <a:lnSpc>
                <a:spcPct val="90000"/>
              </a:lnSpc>
              <a:spcBef>
                <a:spcPts val="1000"/>
              </a:spcBef>
              <a:spcAft>
                <a:spcPts val="0"/>
              </a:spcAft>
              <a:buClr>
                <a:srgbClr val="FEFEFE"/>
              </a:buClr>
              <a:buSzPts val="2400"/>
              <a:buFont typeface="Noto Sans Symbols"/>
              <a:buNone/>
            </a:pPr>
            <a:r>
              <a:t/>
            </a:r>
            <a:endParaRPr>
              <a:solidFill>
                <a:schemeClr val="lt1"/>
              </a:solidFill>
            </a:endParaRPr>
          </a:p>
          <a:p>
            <a:pPr indent="-76200" lvl="0" marL="228600" rtl="0" algn="l">
              <a:lnSpc>
                <a:spcPct val="90000"/>
              </a:lnSpc>
              <a:spcBef>
                <a:spcPts val="1000"/>
              </a:spcBef>
              <a:spcAft>
                <a:spcPts val="0"/>
              </a:spcAft>
              <a:buClr>
                <a:schemeClr val="lt1"/>
              </a:buClr>
              <a:buSzPts val="2400"/>
              <a:buNone/>
            </a:pPr>
            <a:r>
              <a:t/>
            </a:r>
            <a:endParaRPr/>
          </a:p>
        </p:txBody>
      </p:sp>
      <p:pic>
        <p:nvPicPr>
          <p:cNvPr id="300" name="Google Shape;300;p17"/>
          <p:cNvPicPr preferRelativeResize="0"/>
          <p:nvPr/>
        </p:nvPicPr>
        <p:blipFill rotWithShape="1">
          <a:blip r:embed="rId3">
            <a:alphaModFix/>
          </a:blip>
          <a:srcRect b="0" l="0" r="0" t="0"/>
          <a:stretch/>
        </p:blipFill>
        <p:spPr>
          <a:xfrm>
            <a:off x="8363126" y="418475"/>
            <a:ext cx="3236075" cy="2170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18"/>
          <p:cNvSpPr txBox="1"/>
          <p:nvPr>
            <p:ph type="title"/>
          </p:nvPr>
        </p:nvSpPr>
        <p:spPr>
          <a:xfrm>
            <a:off x="680321" y="753228"/>
            <a:ext cx="9613861" cy="10809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b="1" lang="es-AR" sz="3600">
                <a:solidFill>
                  <a:schemeClr val="lt1"/>
                </a:solidFill>
              </a:rPr>
              <a:t>“HIPOACUSIA PERCEPTIVA”</a:t>
            </a:r>
            <a:endParaRPr/>
          </a:p>
        </p:txBody>
      </p:sp>
      <p:sp>
        <p:nvSpPr>
          <p:cNvPr id="306" name="Google Shape;306;p18"/>
          <p:cNvSpPr txBox="1"/>
          <p:nvPr>
            <p:ph idx="1" type="body"/>
          </p:nvPr>
        </p:nvSpPr>
        <p:spPr>
          <a:xfrm>
            <a:off x="265200" y="2082850"/>
            <a:ext cx="11822700" cy="4368300"/>
          </a:xfrm>
          <a:prstGeom prst="rect">
            <a:avLst/>
          </a:prstGeom>
          <a:noFill/>
          <a:ln>
            <a:noFill/>
          </a:ln>
        </p:spPr>
        <p:txBody>
          <a:bodyPr anchorCtr="0" anchor="t" bIns="45700" lIns="91425" spcFirstLastPara="1" rIns="91425" wrap="square" tIns="45700">
            <a:normAutofit/>
          </a:bodyPr>
          <a:lstStyle/>
          <a:p>
            <a:pPr indent="0" lvl="0" marL="0" rtl="0" algn="just">
              <a:lnSpc>
                <a:spcPct val="70000"/>
              </a:lnSpc>
              <a:spcBef>
                <a:spcPts val="0"/>
              </a:spcBef>
              <a:spcAft>
                <a:spcPts val="0"/>
              </a:spcAft>
              <a:buNone/>
            </a:pPr>
            <a:r>
              <a:rPr b="1" i="1" lang="es-AR" sz="2300" u="sng">
                <a:solidFill>
                  <a:srgbClr val="000000"/>
                </a:solidFill>
                <a:latin typeface="Arial"/>
                <a:ea typeface="Arial"/>
                <a:cs typeface="Arial"/>
                <a:sym typeface="Arial"/>
              </a:rPr>
              <a:t>AGENTE:</a:t>
            </a:r>
            <a:r>
              <a:rPr lang="es-AR" sz="2200">
                <a:solidFill>
                  <a:srgbClr val="000000"/>
                </a:solidFill>
                <a:latin typeface="Arial"/>
                <a:ea typeface="Arial"/>
                <a:cs typeface="Arial"/>
                <a:sym typeface="Arial"/>
              </a:rPr>
              <a:t> </a:t>
            </a:r>
            <a:r>
              <a:rPr lang="es-AR" sz="1900">
                <a:latin typeface="Arial"/>
                <a:ea typeface="Arial"/>
                <a:cs typeface="Arial"/>
                <a:sym typeface="Arial"/>
              </a:rPr>
              <a:t>Fisico</a:t>
            </a:r>
            <a:r>
              <a:rPr lang="es-AR" sz="1900">
                <a:solidFill>
                  <a:schemeClr val="lt1"/>
                </a:solidFill>
                <a:latin typeface="Arial"/>
                <a:ea typeface="Arial"/>
                <a:cs typeface="Arial"/>
                <a:sym typeface="Arial"/>
              </a:rPr>
              <a:t>.ruidos y presion superior a la atmosferica</a:t>
            </a:r>
            <a:endParaRPr sz="1900">
              <a:solidFill>
                <a:schemeClr val="lt1"/>
              </a:solidFill>
              <a:latin typeface="Arial"/>
              <a:ea typeface="Arial"/>
              <a:cs typeface="Arial"/>
              <a:sym typeface="Arial"/>
            </a:endParaRPr>
          </a:p>
          <a:p>
            <a:pPr indent="0" lvl="0" marL="0" rtl="0" algn="just">
              <a:lnSpc>
                <a:spcPct val="70000"/>
              </a:lnSpc>
              <a:spcBef>
                <a:spcPts val="1000"/>
              </a:spcBef>
              <a:spcAft>
                <a:spcPts val="0"/>
              </a:spcAft>
              <a:buNone/>
            </a:pPr>
            <a:r>
              <a:rPr b="1" i="1" lang="es-AR" sz="2300" u="sng">
                <a:solidFill>
                  <a:srgbClr val="000000"/>
                </a:solidFill>
                <a:latin typeface="Arial"/>
                <a:ea typeface="Arial"/>
                <a:cs typeface="Arial"/>
                <a:sym typeface="Arial"/>
              </a:rPr>
              <a:t>DESCRIPCION: </a:t>
            </a:r>
            <a:r>
              <a:rPr lang="es-AR" sz="1900">
                <a:solidFill>
                  <a:schemeClr val="lt1"/>
                </a:solidFill>
                <a:latin typeface="Arial"/>
                <a:ea typeface="Arial"/>
                <a:cs typeface="Arial"/>
                <a:sym typeface="Arial"/>
              </a:rPr>
              <a:t>Es la disminución del nivel de audición de una persona por debajo de lo normal. Puede presentarse en forma unilateral o bilateral, según afecta a un solo oído o a ambos, respectivamente. Se daña el oído interno</a:t>
            </a:r>
            <a:endParaRPr sz="1900">
              <a:latin typeface="Arial"/>
              <a:ea typeface="Arial"/>
              <a:cs typeface="Arial"/>
              <a:sym typeface="Arial"/>
            </a:endParaRPr>
          </a:p>
          <a:p>
            <a:pPr indent="0" lvl="0" marL="0" rtl="0" algn="just">
              <a:lnSpc>
                <a:spcPct val="70000"/>
              </a:lnSpc>
              <a:spcBef>
                <a:spcPts val="1000"/>
              </a:spcBef>
              <a:spcAft>
                <a:spcPts val="0"/>
              </a:spcAft>
              <a:buNone/>
            </a:pPr>
            <a:r>
              <a:rPr b="1" i="1" lang="es-AR" sz="2300" u="sng">
                <a:solidFill>
                  <a:srgbClr val="000000"/>
                </a:solidFill>
                <a:latin typeface="Arial"/>
                <a:ea typeface="Arial"/>
                <a:cs typeface="Arial"/>
                <a:sym typeface="Arial"/>
              </a:rPr>
              <a:t>ACTIVIDADES QUE PUEDEN GENERAR ENFERMEDAD:</a:t>
            </a:r>
            <a:r>
              <a:rPr lang="es-AR" sz="2200">
                <a:solidFill>
                  <a:schemeClr val="lt1"/>
                </a:solidFill>
                <a:latin typeface="Arial"/>
                <a:ea typeface="Arial"/>
                <a:cs typeface="Arial"/>
                <a:sym typeface="Arial"/>
              </a:rPr>
              <a:t> </a:t>
            </a:r>
            <a:endParaRPr sz="2200">
              <a:solidFill>
                <a:schemeClr val="lt1"/>
              </a:solidFill>
              <a:latin typeface="Arial"/>
              <a:ea typeface="Arial"/>
              <a:cs typeface="Arial"/>
              <a:sym typeface="Arial"/>
            </a:endParaRPr>
          </a:p>
          <a:p>
            <a:pPr indent="0" lvl="0" marL="0" rtl="0" algn="just">
              <a:lnSpc>
                <a:spcPct val="70000"/>
              </a:lnSpc>
              <a:spcBef>
                <a:spcPts val="1000"/>
              </a:spcBef>
              <a:spcAft>
                <a:spcPts val="0"/>
              </a:spcAft>
              <a:buNone/>
            </a:pPr>
            <a:r>
              <a:rPr lang="es-AR" sz="1900">
                <a:solidFill>
                  <a:schemeClr val="lt1"/>
                </a:solidFill>
                <a:latin typeface="Arial"/>
                <a:ea typeface="Arial"/>
                <a:cs typeface="Arial"/>
                <a:sym typeface="Arial"/>
              </a:rPr>
              <a:t>Todo trabajo que importe exposición a una intensidad de presión sonora superior a 85 decibeles de nivel sonoro continuo equivalente.</a:t>
            </a:r>
            <a:endParaRPr sz="1900">
              <a:latin typeface="Arial"/>
              <a:ea typeface="Arial"/>
              <a:cs typeface="Arial"/>
              <a:sym typeface="Arial"/>
            </a:endParaRPr>
          </a:p>
          <a:p>
            <a:pPr indent="-242633" lvl="1" marL="685800" rtl="0" algn="just">
              <a:lnSpc>
                <a:spcPct val="70000"/>
              </a:lnSpc>
              <a:spcBef>
                <a:spcPts val="500"/>
              </a:spcBef>
              <a:spcAft>
                <a:spcPts val="0"/>
              </a:spcAft>
              <a:buClr>
                <a:schemeClr val="lt1"/>
              </a:buClr>
              <a:buSzPts val="1900"/>
              <a:buChar char="•"/>
            </a:pPr>
            <a:r>
              <a:rPr lang="es-AR" sz="1900">
                <a:solidFill>
                  <a:schemeClr val="lt1"/>
                </a:solidFill>
                <a:latin typeface="Arial"/>
                <a:ea typeface="Arial"/>
                <a:cs typeface="Arial"/>
                <a:sym typeface="Arial"/>
              </a:rPr>
              <a:t>Utilización de herramientas neumáticas (perforadores, martillos, taladros).</a:t>
            </a:r>
            <a:endParaRPr sz="1900">
              <a:latin typeface="Arial"/>
              <a:ea typeface="Arial"/>
              <a:cs typeface="Arial"/>
              <a:sym typeface="Arial"/>
            </a:endParaRPr>
          </a:p>
          <a:p>
            <a:pPr indent="-242633" lvl="1" marL="685800" rtl="0" algn="just">
              <a:lnSpc>
                <a:spcPct val="70000"/>
              </a:lnSpc>
              <a:spcBef>
                <a:spcPts val="500"/>
              </a:spcBef>
              <a:spcAft>
                <a:spcPts val="0"/>
              </a:spcAft>
              <a:buClr>
                <a:schemeClr val="lt1"/>
              </a:buClr>
              <a:buSzPts val="1900"/>
              <a:buChar char="•"/>
            </a:pPr>
            <a:r>
              <a:rPr lang="es-AR" sz="1900">
                <a:solidFill>
                  <a:schemeClr val="lt1"/>
                </a:solidFill>
                <a:latin typeface="Arial"/>
                <a:ea typeface="Arial"/>
                <a:cs typeface="Arial"/>
                <a:sym typeface="Arial"/>
              </a:rPr>
              <a:t>La molienda de piedras y minerales.</a:t>
            </a:r>
            <a:endParaRPr sz="1900">
              <a:latin typeface="Arial"/>
              <a:ea typeface="Arial"/>
              <a:cs typeface="Arial"/>
              <a:sym typeface="Arial"/>
            </a:endParaRPr>
          </a:p>
          <a:p>
            <a:pPr indent="-242633" lvl="1" marL="685800" rtl="0" algn="just">
              <a:lnSpc>
                <a:spcPct val="70000"/>
              </a:lnSpc>
              <a:spcBef>
                <a:spcPts val="500"/>
              </a:spcBef>
              <a:spcAft>
                <a:spcPts val="0"/>
              </a:spcAft>
              <a:buClr>
                <a:schemeClr val="lt1"/>
              </a:buClr>
              <a:buSzPts val="1900"/>
              <a:buChar char="•"/>
            </a:pPr>
            <a:r>
              <a:rPr lang="es-AR" sz="1900">
                <a:solidFill>
                  <a:schemeClr val="lt1"/>
                </a:solidFill>
                <a:latin typeface="Arial"/>
                <a:ea typeface="Arial"/>
                <a:cs typeface="Arial"/>
                <a:sym typeface="Arial"/>
              </a:rPr>
              <a:t>El manejo de maquinaria pesada en transporte de carga, minería, obras públicas, tractores agrícolas.</a:t>
            </a:r>
            <a:endParaRPr sz="1900">
              <a:latin typeface="Arial"/>
              <a:ea typeface="Arial"/>
              <a:cs typeface="Arial"/>
              <a:sym typeface="Arial"/>
            </a:endParaRPr>
          </a:p>
          <a:p>
            <a:pPr indent="-121919" lvl="1" marL="685800" rtl="0" algn="just">
              <a:lnSpc>
                <a:spcPct val="70000"/>
              </a:lnSpc>
              <a:spcBef>
                <a:spcPts val="500"/>
              </a:spcBef>
              <a:spcAft>
                <a:spcPts val="0"/>
              </a:spcAft>
              <a:buClr>
                <a:schemeClr val="lt1"/>
              </a:buClr>
              <a:buSzPts val="1680"/>
              <a:buNone/>
            </a:pPr>
            <a:r>
              <a:t/>
            </a:r>
            <a:endParaRPr sz="1900">
              <a:solidFill>
                <a:schemeClr val="lt1"/>
              </a:solidFill>
              <a:latin typeface="Arial"/>
              <a:ea typeface="Arial"/>
              <a:cs typeface="Arial"/>
              <a:sym typeface="Arial"/>
            </a:endParaRPr>
          </a:p>
          <a:p>
            <a:pPr indent="0" lvl="0" marL="0" rtl="0" algn="just">
              <a:lnSpc>
                <a:spcPct val="70000"/>
              </a:lnSpc>
              <a:spcBef>
                <a:spcPts val="1000"/>
              </a:spcBef>
              <a:spcAft>
                <a:spcPts val="0"/>
              </a:spcAft>
              <a:buNone/>
            </a:pPr>
            <a:r>
              <a:rPr b="1" i="1" lang="es-AR" sz="2300" u="sng">
                <a:solidFill>
                  <a:srgbClr val="000000"/>
                </a:solidFill>
                <a:latin typeface="Arial"/>
                <a:ea typeface="Arial"/>
                <a:cs typeface="Arial"/>
                <a:sym typeface="Arial"/>
              </a:rPr>
              <a:t>MEDIDAS DE PREVENCIÓN: </a:t>
            </a:r>
            <a:endParaRPr b="1" i="1" sz="2300" u="sng">
              <a:solidFill>
                <a:srgbClr val="000000"/>
              </a:solidFill>
              <a:latin typeface="Arial"/>
              <a:ea typeface="Arial"/>
              <a:cs typeface="Arial"/>
              <a:sym typeface="Arial"/>
            </a:endParaRPr>
          </a:p>
          <a:p>
            <a:pPr indent="-242633" lvl="1" marL="685800" rtl="0" algn="just">
              <a:lnSpc>
                <a:spcPct val="70000"/>
              </a:lnSpc>
              <a:spcBef>
                <a:spcPts val="500"/>
              </a:spcBef>
              <a:spcAft>
                <a:spcPts val="0"/>
              </a:spcAft>
              <a:buClr>
                <a:schemeClr val="lt1"/>
              </a:buClr>
              <a:buSzPts val="1900"/>
              <a:buChar char="•"/>
            </a:pPr>
            <a:r>
              <a:rPr lang="es-AR" sz="1900">
                <a:solidFill>
                  <a:schemeClr val="lt1"/>
                </a:solidFill>
                <a:latin typeface="Arial"/>
                <a:ea typeface="Arial"/>
                <a:cs typeface="Arial"/>
                <a:sym typeface="Arial"/>
              </a:rPr>
              <a:t>Actuación sobre el foco emisor. Impedir o dificultar la transmisión del ruido, aislando (encerrando), utilizar pantallas absorbentes, etc.</a:t>
            </a:r>
            <a:endParaRPr sz="1900">
              <a:latin typeface="Arial"/>
              <a:ea typeface="Arial"/>
              <a:cs typeface="Arial"/>
              <a:sym typeface="Arial"/>
            </a:endParaRPr>
          </a:p>
          <a:p>
            <a:pPr indent="-242633" lvl="1" marL="685800" rtl="0" algn="just">
              <a:lnSpc>
                <a:spcPct val="70000"/>
              </a:lnSpc>
              <a:spcBef>
                <a:spcPts val="500"/>
              </a:spcBef>
              <a:spcAft>
                <a:spcPts val="0"/>
              </a:spcAft>
              <a:buClr>
                <a:schemeClr val="lt1"/>
              </a:buClr>
              <a:buSzPts val="1900"/>
              <a:buChar char="•"/>
            </a:pPr>
            <a:r>
              <a:rPr lang="es-AR" sz="1900">
                <a:solidFill>
                  <a:schemeClr val="lt1"/>
                </a:solidFill>
                <a:latin typeface="Arial"/>
                <a:ea typeface="Arial"/>
                <a:cs typeface="Arial"/>
                <a:sym typeface="Arial"/>
              </a:rPr>
              <a:t>Utilización de Elementos de protección personal: Protectores de los oídos (tapones o protectores de copa).</a:t>
            </a:r>
            <a:endParaRPr sz="1900">
              <a:solidFill>
                <a:schemeClr val="lt1"/>
              </a:solidFill>
              <a:latin typeface="Arial"/>
              <a:ea typeface="Arial"/>
              <a:cs typeface="Arial"/>
              <a:sym typeface="Arial"/>
            </a:endParaRPr>
          </a:p>
          <a:p>
            <a:pPr indent="-121920" lvl="0" marL="228600" rtl="0" algn="l">
              <a:lnSpc>
                <a:spcPct val="70000"/>
              </a:lnSpc>
              <a:spcBef>
                <a:spcPts val="1000"/>
              </a:spcBef>
              <a:spcAft>
                <a:spcPts val="0"/>
              </a:spcAft>
              <a:buClr>
                <a:schemeClr val="lt1"/>
              </a:buClr>
              <a:buSzPts val="1680"/>
              <a:buNone/>
            </a:pPr>
            <a:r>
              <a:t/>
            </a:r>
            <a:endParaRPr sz="1900"/>
          </a:p>
        </p:txBody>
      </p:sp>
      <p:pic>
        <p:nvPicPr>
          <p:cNvPr id="307" name="Google Shape;307;p18"/>
          <p:cNvPicPr preferRelativeResize="0"/>
          <p:nvPr/>
        </p:nvPicPr>
        <p:blipFill>
          <a:blip r:embed="rId3">
            <a:alphaModFix/>
          </a:blip>
          <a:stretch>
            <a:fillRect/>
          </a:stretch>
        </p:blipFill>
        <p:spPr>
          <a:xfrm>
            <a:off x="7914374" y="200288"/>
            <a:ext cx="3417975" cy="21868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19"/>
          <p:cNvSpPr txBox="1"/>
          <p:nvPr>
            <p:ph type="title"/>
          </p:nvPr>
        </p:nvSpPr>
        <p:spPr>
          <a:xfrm>
            <a:off x="680321" y="753228"/>
            <a:ext cx="9613861" cy="10809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b="1" lang="es-AR" sz="3600">
                <a:solidFill>
                  <a:schemeClr val="lt1"/>
                </a:solidFill>
              </a:rPr>
              <a:t>“TROMBOSIS CEREBRAL”</a:t>
            </a:r>
            <a:endParaRPr/>
          </a:p>
        </p:txBody>
      </p:sp>
      <p:sp>
        <p:nvSpPr>
          <p:cNvPr id="313" name="Google Shape;313;p19"/>
          <p:cNvSpPr txBox="1"/>
          <p:nvPr>
            <p:ph idx="1" type="body"/>
          </p:nvPr>
        </p:nvSpPr>
        <p:spPr>
          <a:xfrm>
            <a:off x="138975" y="1970650"/>
            <a:ext cx="11920800" cy="4599900"/>
          </a:xfrm>
          <a:prstGeom prst="rect">
            <a:avLst/>
          </a:prstGeom>
          <a:noFill/>
          <a:ln>
            <a:noFill/>
          </a:ln>
        </p:spPr>
        <p:txBody>
          <a:bodyPr anchorCtr="0" anchor="t" bIns="45700" lIns="91425" spcFirstLastPara="1" rIns="91425" wrap="square" tIns="45700">
            <a:normAutofit/>
          </a:bodyPr>
          <a:lstStyle/>
          <a:p>
            <a:pPr indent="0" lvl="0" marL="0" rtl="0" algn="just">
              <a:lnSpc>
                <a:spcPct val="70000"/>
              </a:lnSpc>
              <a:spcBef>
                <a:spcPts val="0"/>
              </a:spcBef>
              <a:spcAft>
                <a:spcPts val="0"/>
              </a:spcAft>
              <a:buNone/>
            </a:pPr>
            <a:r>
              <a:rPr b="1" i="1" lang="es-AR" sz="2300" u="sng">
                <a:solidFill>
                  <a:srgbClr val="000000"/>
                </a:solidFill>
                <a:latin typeface="Arial"/>
                <a:ea typeface="Arial"/>
                <a:cs typeface="Arial"/>
                <a:sym typeface="Arial"/>
              </a:rPr>
              <a:t>AGENTE:</a:t>
            </a:r>
            <a:r>
              <a:rPr lang="es-AR" sz="2200">
                <a:latin typeface="Arial"/>
                <a:ea typeface="Arial"/>
                <a:cs typeface="Arial"/>
                <a:sym typeface="Arial"/>
              </a:rPr>
              <a:t> Fisico</a:t>
            </a:r>
            <a:r>
              <a:rPr lang="es-AR" sz="2000">
                <a:solidFill>
                  <a:schemeClr val="lt1"/>
                </a:solidFill>
                <a:latin typeface="Arial"/>
                <a:ea typeface="Arial"/>
                <a:cs typeface="Arial"/>
                <a:sym typeface="Arial"/>
              </a:rPr>
              <a:t>.Presion superior a la presion admosferica esta</a:t>
            </a:r>
            <a:r>
              <a:rPr lang="es-AR" sz="2000">
                <a:latin typeface="Arial"/>
                <a:ea typeface="Arial"/>
                <a:cs typeface="Arial"/>
                <a:sym typeface="Arial"/>
              </a:rPr>
              <a:t>n</a:t>
            </a:r>
            <a:r>
              <a:rPr lang="es-AR" sz="2000">
                <a:solidFill>
                  <a:schemeClr val="lt1"/>
                </a:solidFill>
                <a:latin typeface="Arial"/>
                <a:ea typeface="Arial"/>
                <a:cs typeface="Arial"/>
                <a:sym typeface="Arial"/>
              </a:rPr>
              <a:t>dar</a:t>
            </a:r>
            <a:endParaRPr sz="2000">
              <a:solidFill>
                <a:schemeClr val="lt1"/>
              </a:solidFill>
              <a:latin typeface="Arial"/>
              <a:ea typeface="Arial"/>
              <a:cs typeface="Arial"/>
              <a:sym typeface="Arial"/>
            </a:endParaRPr>
          </a:p>
          <a:p>
            <a:pPr indent="0" lvl="0" marL="0" rtl="0" algn="just">
              <a:lnSpc>
                <a:spcPct val="70000"/>
              </a:lnSpc>
              <a:spcBef>
                <a:spcPts val="1000"/>
              </a:spcBef>
              <a:spcAft>
                <a:spcPts val="0"/>
              </a:spcAft>
              <a:buNone/>
            </a:pPr>
            <a:r>
              <a:rPr b="1" i="1" lang="es-AR" sz="2300" u="sng">
                <a:solidFill>
                  <a:srgbClr val="000000"/>
                </a:solidFill>
                <a:latin typeface="Arial"/>
                <a:ea typeface="Arial"/>
                <a:cs typeface="Arial"/>
                <a:sym typeface="Arial"/>
              </a:rPr>
              <a:t>DESCRIPCION: </a:t>
            </a:r>
            <a:r>
              <a:rPr lang="es-AR" sz="2000">
                <a:solidFill>
                  <a:schemeClr val="lt1"/>
                </a:solidFill>
                <a:latin typeface="Arial"/>
                <a:ea typeface="Arial"/>
                <a:cs typeface="Arial"/>
                <a:sym typeface="Arial"/>
              </a:rPr>
              <a:t>Daño neurológico cerebral o medular producido por trombosis (formación de un coágulo en el interior de un vaso sanguíneo) consecutivas a accidente por descompresión inadecuada.</a:t>
            </a:r>
            <a:endParaRPr sz="2000">
              <a:latin typeface="Arial"/>
              <a:ea typeface="Arial"/>
              <a:cs typeface="Arial"/>
              <a:sym typeface="Arial"/>
            </a:endParaRPr>
          </a:p>
          <a:p>
            <a:pPr indent="0" lvl="0" marL="0" rtl="0" algn="just">
              <a:lnSpc>
                <a:spcPct val="70000"/>
              </a:lnSpc>
              <a:spcBef>
                <a:spcPts val="1000"/>
              </a:spcBef>
              <a:spcAft>
                <a:spcPts val="0"/>
              </a:spcAft>
              <a:buNone/>
            </a:pPr>
            <a:r>
              <a:rPr b="1" i="1" lang="es-AR" sz="2300" u="sng">
                <a:solidFill>
                  <a:srgbClr val="000000"/>
                </a:solidFill>
                <a:latin typeface="Arial"/>
                <a:ea typeface="Arial"/>
                <a:cs typeface="Arial"/>
                <a:sym typeface="Arial"/>
              </a:rPr>
              <a:t>ACTIVIDADES QUE PUEDEN GENERAR ENFERMEDAD: </a:t>
            </a:r>
            <a:endParaRPr b="1" i="1" sz="2300" u="sng">
              <a:solidFill>
                <a:srgbClr val="000000"/>
              </a:solidFill>
              <a:latin typeface="Arial"/>
              <a:ea typeface="Arial"/>
              <a:cs typeface="Arial"/>
              <a:sym typeface="Arial"/>
            </a:endParaRPr>
          </a:p>
          <a:p>
            <a:pPr indent="-260350" lvl="1" marL="685800" rtl="0" algn="just">
              <a:lnSpc>
                <a:spcPct val="70000"/>
              </a:lnSpc>
              <a:spcBef>
                <a:spcPts val="500"/>
              </a:spcBef>
              <a:spcAft>
                <a:spcPts val="0"/>
              </a:spcAft>
              <a:buClr>
                <a:schemeClr val="lt1"/>
              </a:buClr>
              <a:buSzPts val="2000"/>
              <a:buChar char="•"/>
            </a:pPr>
            <a:r>
              <a:rPr lang="es-AR">
                <a:solidFill>
                  <a:schemeClr val="lt1"/>
                </a:solidFill>
                <a:latin typeface="Arial"/>
                <a:ea typeface="Arial"/>
                <a:cs typeface="Arial"/>
                <a:sym typeface="Arial"/>
              </a:rPr>
              <a:t>Trabajos efectuados por los operadores de cámaras submarinas hiperbáricas.</a:t>
            </a:r>
            <a:endParaRPr>
              <a:latin typeface="Arial"/>
              <a:ea typeface="Arial"/>
              <a:cs typeface="Arial"/>
              <a:sym typeface="Arial"/>
            </a:endParaRPr>
          </a:p>
          <a:p>
            <a:pPr indent="-260350" lvl="1" marL="685800" rtl="0" algn="just">
              <a:lnSpc>
                <a:spcPct val="70000"/>
              </a:lnSpc>
              <a:spcBef>
                <a:spcPts val="500"/>
              </a:spcBef>
              <a:spcAft>
                <a:spcPts val="0"/>
              </a:spcAft>
              <a:buClr>
                <a:schemeClr val="lt1"/>
              </a:buClr>
              <a:buSzPts val="2000"/>
              <a:buChar char="•"/>
            </a:pPr>
            <a:r>
              <a:rPr lang="es-AR">
                <a:solidFill>
                  <a:schemeClr val="lt1"/>
                </a:solidFill>
                <a:latin typeface="Arial"/>
                <a:ea typeface="Arial"/>
                <a:cs typeface="Arial"/>
                <a:sym typeface="Arial"/>
              </a:rPr>
              <a:t>Todo trabajo efectuado en un medio hiperbárico.</a:t>
            </a:r>
            <a:endParaRPr sz="2200">
              <a:solidFill>
                <a:schemeClr val="lt1"/>
              </a:solidFill>
              <a:latin typeface="Arial"/>
              <a:ea typeface="Arial"/>
              <a:cs typeface="Arial"/>
              <a:sym typeface="Arial"/>
            </a:endParaRPr>
          </a:p>
          <a:p>
            <a:pPr indent="0" lvl="0" marL="0" rtl="0" algn="just">
              <a:lnSpc>
                <a:spcPct val="70000"/>
              </a:lnSpc>
              <a:spcBef>
                <a:spcPts val="1000"/>
              </a:spcBef>
              <a:spcAft>
                <a:spcPts val="0"/>
              </a:spcAft>
              <a:buNone/>
            </a:pPr>
            <a:r>
              <a:rPr b="1" i="1" lang="es-AR" sz="2300" u="sng">
                <a:solidFill>
                  <a:srgbClr val="000000"/>
                </a:solidFill>
                <a:latin typeface="Arial"/>
                <a:ea typeface="Arial"/>
                <a:cs typeface="Arial"/>
                <a:sym typeface="Arial"/>
              </a:rPr>
              <a:t> MEDIDAS DE PREVENCION:</a:t>
            </a:r>
            <a:endParaRPr b="1" i="1" sz="2300" u="sng">
              <a:solidFill>
                <a:srgbClr val="000000"/>
              </a:solidFill>
              <a:latin typeface="Arial"/>
              <a:ea typeface="Arial"/>
              <a:cs typeface="Arial"/>
              <a:sym typeface="Arial"/>
            </a:endParaRPr>
          </a:p>
          <a:p>
            <a:pPr indent="-260350" lvl="1" marL="685800" rtl="0" algn="just">
              <a:lnSpc>
                <a:spcPct val="70000"/>
              </a:lnSpc>
              <a:spcBef>
                <a:spcPts val="500"/>
              </a:spcBef>
              <a:spcAft>
                <a:spcPts val="0"/>
              </a:spcAft>
              <a:buClr>
                <a:schemeClr val="lt1"/>
              </a:buClr>
              <a:buSzPts val="2000"/>
              <a:buChar char="•"/>
            </a:pPr>
            <a:r>
              <a:rPr lang="es-AR">
                <a:solidFill>
                  <a:schemeClr val="lt1"/>
                </a:solidFill>
                <a:latin typeface="Arial"/>
                <a:ea typeface="Arial"/>
                <a:cs typeface="Arial"/>
                <a:sym typeface="Arial"/>
              </a:rPr>
              <a:t>Buena aptitud física del trabajador</a:t>
            </a:r>
            <a:endParaRPr>
              <a:latin typeface="Arial"/>
              <a:ea typeface="Arial"/>
              <a:cs typeface="Arial"/>
              <a:sym typeface="Arial"/>
            </a:endParaRPr>
          </a:p>
          <a:p>
            <a:pPr indent="-260350" lvl="1" marL="685800" rtl="0" algn="just">
              <a:lnSpc>
                <a:spcPct val="70000"/>
              </a:lnSpc>
              <a:spcBef>
                <a:spcPts val="500"/>
              </a:spcBef>
              <a:spcAft>
                <a:spcPts val="0"/>
              </a:spcAft>
              <a:buClr>
                <a:schemeClr val="lt1"/>
              </a:buClr>
              <a:buSzPts val="2000"/>
              <a:buChar char="•"/>
            </a:pPr>
            <a:r>
              <a:rPr lang="es-AR">
                <a:solidFill>
                  <a:schemeClr val="lt1"/>
                </a:solidFill>
                <a:latin typeface="Arial"/>
                <a:ea typeface="Arial"/>
                <a:cs typeface="Arial"/>
                <a:sym typeface="Arial"/>
              </a:rPr>
              <a:t>Revisar, probar, controlar y reparar los equipos. Elaborar registros </a:t>
            </a:r>
            <a:endParaRPr>
              <a:latin typeface="Arial"/>
              <a:ea typeface="Arial"/>
              <a:cs typeface="Arial"/>
              <a:sym typeface="Arial"/>
            </a:endParaRPr>
          </a:p>
          <a:p>
            <a:pPr indent="-260350" lvl="1" marL="685800" rtl="0" algn="just">
              <a:lnSpc>
                <a:spcPct val="70000"/>
              </a:lnSpc>
              <a:spcBef>
                <a:spcPts val="500"/>
              </a:spcBef>
              <a:spcAft>
                <a:spcPts val="0"/>
              </a:spcAft>
              <a:buClr>
                <a:schemeClr val="lt1"/>
              </a:buClr>
              <a:buSzPts val="2000"/>
              <a:buChar char="•"/>
            </a:pPr>
            <a:r>
              <a:rPr lang="es-AR">
                <a:solidFill>
                  <a:schemeClr val="lt1"/>
                </a:solidFill>
                <a:latin typeface="Arial"/>
                <a:ea typeface="Arial"/>
                <a:cs typeface="Arial"/>
                <a:sym typeface="Arial"/>
              </a:rPr>
              <a:t>Contar con el Equipo Mínimo Obligatorio según tipo de trabajo en ambiente hiperbarico</a:t>
            </a:r>
            <a:endParaRPr>
              <a:latin typeface="Arial"/>
              <a:ea typeface="Arial"/>
              <a:cs typeface="Arial"/>
              <a:sym typeface="Arial"/>
            </a:endParaRPr>
          </a:p>
          <a:p>
            <a:pPr indent="-260350" lvl="1" marL="685800" rtl="0" algn="just">
              <a:lnSpc>
                <a:spcPct val="70000"/>
              </a:lnSpc>
              <a:spcBef>
                <a:spcPts val="500"/>
              </a:spcBef>
              <a:spcAft>
                <a:spcPts val="0"/>
              </a:spcAft>
              <a:buClr>
                <a:schemeClr val="lt1"/>
              </a:buClr>
              <a:buSzPts val="2000"/>
              <a:buChar char="•"/>
            </a:pPr>
            <a:r>
              <a:rPr lang="es-AR">
                <a:solidFill>
                  <a:schemeClr val="lt1"/>
                </a:solidFill>
                <a:latin typeface="Arial"/>
                <a:ea typeface="Arial"/>
                <a:cs typeface="Arial"/>
                <a:sym typeface="Arial"/>
              </a:rPr>
              <a:t>Someter al trabajador a exámenes médicos especializados previamente</a:t>
            </a:r>
            <a:endParaRPr>
              <a:solidFill>
                <a:schemeClr val="lt1"/>
              </a:solidFill>
              <a:latin typeface="Arial"/>
              <a:ea typeface="Arial"/>
              <a:cs typeface="Arial"/>
              <a:sym typeface="Arial"/>
            </a:endParaRPr>
          </a:p>
          <a:p>
            <a:pPr indent="0" lvl="0" marL="0" rtl="0" algn="just">
              <a:lnSpc>
                <a:spcPct val="70000"/>
              </a:lnSpc>
              <a:spcBef>
                <a:spcPts val="1000"/>
              </a:spcBef>
              <a:spcAft>
                <a:spcPts val="0"/>
              </a:spcAft>
              <a:buClr>
                <a:srgbClr val="FEFEFE"/>
              </a:buClr>
              <a:buSzPts val="1500"/>
              <a:buFont typeface="Noto Sans Symbols"/>
              <a:buNone/>
            </a:pPr>
            <a:r>
              <a:t/>
            </a:r>
            <a:endParaRPr sz="2000">
              <a:solidFill>
                <a:schemeClr val="lt1"/>
              </a:solidFill>
              <a:latin typeface="Arial"/>
              <a:ea typeface="Arial"/>
              <a:cs typeface="Arial"/>
              <a:sym typeface="Arial"/>
            </a:endParaRPr>
          </a:p>
          <a:p>
            <a:pPr indent="-133350" lvl="0" marL="228600" rtl="0" algn="l">
              <a:lnSpc>
                <a:spcPct val="70000"/>
              </a:lnSpc>
              <a:spcBef>
                <a:spcPts val="1000"/>
              </a:spcBef>
              <a:spcAft>
                <a:spcPts val="0"/>
              </a:spcAft>
              <a:buClr>
                <a:schemeClr val="lt1"/>
              </a:buClr>
              <a:buSzPts val="1500"/>
              <a:buNone/>
            </a:pPr>
            <a:r>
              <a:t/>
            </a:r>
            <a:endParaRPr sz="2000">
              <a:latin typeface="Arial"/>
              <a:ea typeface="Arial"/>
              <a:cs typeface="Arial"/>
              <a:sym typeface="Arial"/>
            </a:endParaRPr>
          </a:p>
        </p:txBody>
      </p:sp>
      <p:pic>
        <p:nvPicPr>
          <p:cNvPr id="314" name="Google Shape;314;p19"/>
          <p:cNvPicPr preferRelativeResize="0"/>
          <p:nvPr/>
        </p:nvPicPr>
        <p:blipFill rotWithShape="1">
          <a:blip r:embed="rId3">
            <a:alphaModFix/>
          </a:blip>
          <a:srcRect b="0" l="0" r="0" t="0"/>
          <a:stretch/>
        </p:blipFill>
        <p:spPr>
          <a:xfrm>
            <a:off x="8854450" y="264300"/>
            <a:ext cx="2479900" cy="17063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g9d3a39bab2_6_40"/>
          <p:cNvSpPr txBox="1"/>
          <p:nvPr>
            <p:ph type="title"/>
          </p:nvPr>
        </p:nvSpPr>
        <p:spPr>
          <a:xfrm>
            <a:off x="680325" y="753223"/>
            <a:ext cx="9613800" cy="1583700"/>
          </a:xfrm>
          <a:prstGeom prst="rect">
            <a:avLst/>
          </a:prstGeom>
        </p:spPr>
        <p:txBody>
          <a:bodyPr anchorCtr="0" anchor="ctr" bIns="45700" lIns="91425" spcFirstLastPara="1" rIns="91425" wrap="square" tIns="45700">
            <a:noAutofit/>
          </a:bodyPr>
          <a:lstStyle/>
          <a:p>
            <a:pPr indent="0" lvl="0" marL="0" rtl="0" algn="l">
              <a:lnSpc>
                <a:spcPct val="100000"/>
              </a:lnSpc>
              <a:spcBef>
                <a:spcPts val="1200"/>
              </a:spcBef>
              <a:spcAft>
                <a:spcPts val="0"/>
              </a:spcAft>
              <a:buClr>
                <a:schemeClr val="dk1"/>
              </a:buClr>
              <a:buSzPts val="1100"/>
              <a:buFont typeface="Arial"/>
              <a:buNone/>
            </a:pPr>
            <a:r>
              <a:rPr b="1" lang="es-AR" sz="3300">
                <a:latin typeface="Arial"/>
                <a:ea typeface="Arial"/>
                <a:cs typeface="Arial"/>
                <a:sym typeface="Arial"/>
              </a:rPr>
              <a:t>“Epitrocleitis o Codo de Golfista”</a:t>
            </a:r>
            <a:r>
              <a:rPr lang="es-AR" sz="3300">
                <a:latin typeface="Arial"/>
                <a:ea typeface="Arial"/>
                <a:cs typeface="Arial"/>
                <a:sym typeface="Arial"/>
              </a:rPr>
              <a:t> </a:t>
            </a:r>
            <a:endParaRPr sz="3300">
              <a:latin typeface="Arial"/>
              <a:ea typeface="Arial"/>
              <a:cs typeface="Arial"/>
              <a:sym typeface="Arial"/>
            </a:endParaRPr>
          </a:p>
          <a:p>
            <a:pPr indent="0" lvl="0" marL="0" rtl="0" algn="l">
              <a:spcBef>
                <a:spcPts val="1200"/>
              </a:spcBef>
              <a:spcAft>
                <a:spcPts val="0"/>
              </a:spcAft>
              <a:buNone/>
            </a:pPr>
            <a:r>
              <a:t/>
            </a:r>
            <a:endParaRPr sz="5800"/>
          </a:p>
        </p:txBody>
      </p:sp>
      <p:sp>
        <p:nvSpPr>
          <p:cNvPr id="320" name="Google Shape;320;g9d3a39bab2_6_40"/>
          <p:cNvSpPr txBox="1"/>
          <p:nvPr>
            <p:ph idx="1" type="body"/>
          </p:nvPr>
        </p:nvSpPr>
        <p:spPr>
          <a:xfrm>
            <a:off x="304300" y="1846975"/>
            <a:ext cx="11753700" cy="4890600"/>
          </a:xfrm>
          <a:prstGeom prst="rect">
            <a:avLst/>
          </a:prstGeom>
        </p:spPr>
        <p:txBody>
          <a:bodyPr anchorCtr="0" anchor="t" bIns="45700" lIns="91425" spcFirstLastPara="1" rIns="91425" wrap="square" tIns="45700">
            <a:noAutofit/>
          </a:bodyPr>
          <a:lstStyle/>
          <a:p>
            <a:pPr indent="0" lvl="0" marL="0" rtl="0" algn="just">
              <a:lnSpc>
                <a:spcPct val="115000"/>
              </a:lnSpc>
              <a:spcBef>
                <a:spcPts val="1200"/>
              </a:spcBef>
              <a:spcAft>
                <a:spcPts val="0"/>
              </a:spcAft>
              <a:buClr>
                <a:schemeClr val="dk1"/>
              </a:buClr>
              <a:buSzPts val="1100"/>
              <a:buFont typeface="Arial"/>
              <a:buNone/>
            </a:pPr>
            <a:r>
              <a:rPr b="1" i="1" lang="es-AR" sz="2300" u="sng">
                <a:solidFill>
                  <a:schemeClr val="dk1"/>
                </a:solidFill>
                <a:latin typeface="Arial"/>
                <a:ea typeface="Arial"/>
                <a:cs typeface="Arial"/>
                <a:sym typeface="Arial"/>
              </a:rPr>
              <a:t>AGENTE QUE LA PRODUCE:</a:t>
            </a:r>
            <a:r>
              <a:rPr lang="es-AR" sz="2200">
                <a:latin typeface="Arial"/>
                <a:ea typeface="Arial"/>
                <a:cs typeface="Arial"/>
                <a:sym typeface="Arial"/>
              </a:rPr>
              <a:t>.Fisico,posiciones forzadas y gestos repetitivos en el trabajo</a:t>
            </a:r>
            <a:endParaRPr sz="2200">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b="1" i="1" lang="es-AR" sz="2300" u="sng">
                <a:solidFill>
                  <a:schemeClr val="dk1"/>
                </a:solidFill>
                <a:latin typeface="Arial"/>
                <a:ea typeface="Arial"/>
                <a:cs typeface="Arial"/>
                <a:sym typeface="Arial"/>
              </a:rPr>
              <a:t>DESCRIPCIÓN</a:t>
            </a:r>
            <a:r>
              <a:rPr b="1" i="1" lang="es-AR" sz="2300">
                <a:solidFill>
                  <a:schemeClr val="dk1"/>
                </a:solidFill>
                <a:latin typeface="Arial"/>
                <a:ea typeface="Arial"/>
                <a:cs typeface="Arial"/>
                <a:sym typeface="Arial"/>
              </a:rPr>
              <a:t>:</a:t>
            </a:r>
            <a:r>
              <a:rPr b="1" i="1" lang="es-AR" sz="2200">
                <a:solidFill>
                  <a:schemeClr val="dk1"/>
                </a:solidFill>
                <a:latin typeface="Arial"/>
                <a:ea typeface="Arial"/>
                <a:cs typeface="Arial"/>
                <a:sym typeface="Arial"/>
              </a:rPr>
              <a:t> </a:t>
            </a:r>
            <a:r>
              <a:rPr lang="es-AR" sz="2200">
                <a:latin typeface="Arial"/>
                <a:ea typeface="Arial"/>
                <a:cs typeface="Arial"/>
                <a:sym typeface="Arial"/>
              </a:rPr>
              <a:t>Se produce una tendinitis en la parte interior del codo.</a:t>
            </a:r>
            <a:endParaRPr b="1" i="1" sz="2200" u="sng">
              <a:latin typeface="Arial"/>
              <a:ea typeface="Arial"/>
              <a:cs typeface="Arial"/>
              <a:sym typeface="Arial"/>
            </a:endParaRPr>
          </a:p>
          <a:p>
            <a:pPr indent="0" lvl="0" marL="0" rtl="0" algn="just">
              <a:lnSpc>
                <a:spcPct val="100000"/>
              </a:lnSpc>
              <a:spcBef>
                <a:spcPts val="1200"/>
              </a:spcBef>
              <a:spcAft>
                <a:spcPts val="0"/>
              </a:spcAft>
              <a:buNone/>
            </a:pPr>
            <a:r>
              <a:rPr b="1" i="1" lang="es-AR" sz="2300" u="sng">
                <a:solidFill>
                  <a:schemeClr val="dk1"/>
                </a:solidFill>
                <a:latin typeface="Arial"/>
                <a:ea typeface="Arial"/>
                <a:cs typeface="Arial"/>
                <a:sym typeface="Arial"/>
              </a:rPr>
              <a:t>ACTIVIDADES QUE LA GENERAN: </a:t>
            </a:r>
            <a:endParaRPr b="1" i="1" sz="2300" u="sng">
              <a:solidFill>
                <a:schemeClr val="dk1"/>
              </a:solidFill>
              <a:latin typeface="Arial"/>
              <a:ea typeface="Arial"/>
              <a:cs typeface="Arial"/>
              <a:sym typeface="Arial"/>
            </a:endParaRPr>
          </a:p>
          <a:p>
            <a:pPr indent="-368300" lvl="0" marL="457200" rtl="0" algn="just">
              <a:lnSpc>
                <a:spcPct val="100000"/>
              </a:lnSpc>
              <a:spcBef>
                <a:spcPts val="1200"/>
              </a:spcBef>
              <a:spcAft>
                <a:spcPts val="0"/>
              </a:spcAft>
              <a:buSzPts val="2200"/>
              <a:buChar char="●"/>
            </a:pPr>
            <a:r>
              <a:rPr lang="es-AR" sz="2200">
                <a:latin typeface="Arial"/>
                <a:ea typeface="Arial"/>
                <a:cs typeface="Arial"/>
                <a:sym typeface="Arial"/>
              </a:rPr>
              <a:t>Movimientos laborales repetitivos de tensión de la mano y muñeca.</a:t>
            </a:r>
            <a:endParaRPr sz="2200">
              <a:latin typeface="Arial"/>
              <a:ea typeface="Arial"/>
              <a:cs typeface="Arial"/>
              <a:sym typeface="Arial"/>
            </a:endParaRPr>
          </a:p>
          <a:p>
            <a:pPr indent="0" lvl="0" marL="457200" rtl="0" algn="just">
              <a:lnSpc>
                <a:spcPct val="100000"/>
              </a:lnSpc>
              <a:spcBef>
                <a:spcPts val="1200"/>
              </a:spcBef>
              <a:spcAft>
                <a:spcPts val="0"/>
              </a:spcAft>
              <a:buNone/>
            </a:pPr>
            <a:r>
              <a:t/>
            </a:r>
            <a:endParaRPr sz="2200">
              <a:latin typeface="Arial"/>
              <a:ea typeface="Arial"/>
              <a:cs typeface="Arial"/>
              <a:sym typeface="Arial"/>
            </a:endParaRPr>
          </a:p>
          <a:p>
            <a:pPr indent="0" lvl="0" marL="0" rtl="0" algn="just">
              <a:lnSpc>
                <a:spcPct val="100000"/>
              </a:lnSpc>
              <a:spcBef>
                <a:spcPts val="1200"/>
              </a:spcBef>
              <a:spcAft>
                <a:spcPts val="0"/>
              </a:spcAft>
              <a:buNone/>
            </a:pPr>
            <a:r>
              <a:rPr b="1" i="1" lang="es-AR" sz="2300" u="sng">
                <a:solidFill>
                  <a:schemeClr val="dk1"/>
                </a:solidFill>
                <a:latin typeface="Arial"/>
                <a:ea typeface="Arial"/>
                <a:cs typeface="Arial"/>
                <a:sym typeface="Arial"/>
              </a:rPr>
              <a:t>MEDIDAS DE PREVENCIÓN:</a:t>
            </a:r>
            <a:endParaRPr b="1" i="1" sz="2300" u="sng">
              <a:solidFill>
                <a:schemeClr val="dk1"/>
              </a:solidFill>
              <a:latin typeface="Arial"/>
              <a:ea typeface="Arial"/>
              <a:cs typeface="Arial"/>
              <a:sym typeface="Arial"/>
            </a:endParaRPr>
          </a:p>
          <a:p>
            <a:pPr indent="-368300" lvl="0" marL="457200" rtl="0" algn="just">
              <a:lnSpc>
                <a:spcPct val="100000"/>
              </a:lnSpc>
              <a:spcBef>
                <a:spcPts val="1200"/>
              </a:spcBef>
              <a:spcAft>
                <a:spcPts val="0"/>
              </a:spcAft>
              <a:buSzPts val="2200"/>
              <a:buChar char="●"/>
            </a:pPr>
            <a:r>
              <a:rPr lang="es-AR" sz="2200">
                <a:latin typeface="Arial"/>
                <a:ea typeface="Arial"/>
                <a:cs typeface="Arial"/>
                <a:sym typeface="Arial"/>
              </a:rPr>
              <a:t>Realizar movimientos con una técnica correcta.</a:t>
            </a:r>
            <a:endParaRPr sz="2200">
              <a:latin typeface="Arial"/>
              <a:ea typeface="Arial"/>
              <a:cs typeface="Arial"/>
              <a:sym typeface="Arial"/>
            </a:endParaRPr>
          </a:p>
          <a:p>
            <a:pPr indent="-368300" lvl="0" marL="457200" rtl="0" algn="just">
              <a:lnSpc>
                <a:spcPct val="100000"/>
              </a:lnSpc>
              <a:spcBef>
                <a:spcPts val="0"/>
              </a:spcBef>
              <a:spcAft>
                <a:spcPts val="0"/>
              </a:spcAft>
              <a:buSzPts val="2200"/>
              <a:buChar char="●"/>
            </a:pPr>
            <a:r>
              <a:rPr lang="es-AR" sz="2200">
                <a:latin typeface="Arial"/>
                <a:ea typeface="Arial"/>
                <a:cs typeface="Arial"/>
                <a:sym typeface="Arial"/>
              </a:rPr>
              <a:t>Disminuir posiciones incómodas de los codos.</a:t>
            </a:r>
            <a:endParaRPr sz="2200">
              <a:latin typeface="Arial"/>
              <a:ea typeface="Arial"/>
              <a:cs typeface="Arial"/>
              <a:sym typeface="Arial"/>
            </a:endParaRPr>
          </a:p>
          <a:p>
            <a:pPr indent="-368300" lvl="0" marL="457200" rtl="0" algn="just">
              <a:lnSpc>
                <a:spcPct val="100000"/>
              </a:lnSpc>
              <a:spcBef>
                <a:spcPts val="0"/>
              </a:spcBef>
              <a:spcAft>
                <a:spcPts val="0"/>
              </a:spcAft>
              <a:buSzPts val="2200"/>
              <a:buChar char="●"/>
            </a:pPr>
            <a:r>
              <a:rPr lang="es-AR" sz="2200">
                <a:latin typeface="Arial"/>
                <a:ea typeface="Arial"/>
                <a:cs typeface="Arial"/>
                <a:sym typeface="Arial"/>
              </a:rPr>
              <a:t>Descanso a estas partes después de sesiones de actividad elevada.</a:t>
            </a:r>
            <a:endParaRPr sz="2200">
              <a:latin typeface="Arial"/>
              <a:ea typeface="Arial"/>
              <a:cs typeface="Arial"/>
              <a:sym typeface="Arial"/>
            </a:endParaRPr>
          </a:p>
          <a:p>
            <a:pPr indent="0" lvl="0" marL="457200" rtl="0" algn="just">
              <a:lnSpc>
                <a:spcPct val="100000"/>
              </a:lnSpc>
              <a:spcBef>
                <a:spcPts val="1200"/>
              </a:spcBef>
              <a:spcAft>
                <a:spcPts val="0"/>
              </a:spcAft>
              <a:buNone/>
            </a:pPr>
            <a:r>
              <a:t/>
            </a:r>
            <a:endParaRPr sz="2200">
              <a:latin typeface="Arial"/>
              <a:ea typeface="Arial"/>
              <a:cs typeface="Arial"/>
              <a:sym typeface="Arial"/>
            </a:endParaRPr>
          </a:p>
          <a:p>
            <a:pPr indent="0" lvl="0" marL="0" rtl="0" algn="just">
              <a:lnSpc>
                <a:spcPct val="100000"/>
              </a:lnSpc>
              <a:spcBef>
                <a:spcPts val="1200"/>
              </a:spcBef>
              <a:spcAft>
                <a:spcPts val="0"/>
              </a:spcAft>
              <a:buClr>
                <a:schemeClr val="dk1"/>
              </a:buClr>
              <a:buSzPts val="1100"/>
              <a:buFont typeface="Arial"/>
              <a:buNone/>
            </a:pPr>
            <a:r>
              <a:t/>
            </a:r>
            <a:endParaRPr b="1" i="1" sz="2300" u="sng">
              <a:solidFill>
                <a:schemeClr val="dk1"/>
              </a:solidFill>
              <a:latin typeface="Arial"/>
              <a:ea typeface="Arial"/>
              <a:cs typeface="Arial"/>
              <a:sym typeface="Arial"/>
            </a:endParaRPr>
          </a:p>
          <a:p>
            <a:pPr indent="0" lvl="0" marL="0" rtl="0" algn="l">
              <a:spcBef>
                <a:spcPts val="1200"/>
              </a:spcBef>
              <a:spcAft>
                <a:spcPts val="0"/>
              </a:spcAft>
              <a:buNone/>
            </a:pPr>
            <a:r>
              <a:t/>
            </a:r>
            <a:endParaRPr/>
          </a:p>
        </p:txBody>
      </p:sp>
      <p:pic>
        <p:nvPicPr>
          <p:cNvPr id="321" name="Google Shape;321;g9d3a39bab2_6_40"/>
          <p:cNvPicPr preferRelativeResize="0"/>
          <p:nvPr/>
        </p:nvPicPr>
        <p:blipFill>
          <a:blip r:embed="rId3">
            <a:alphaModFix/>
          </a:blip>
          <a:stretch>
            <a:fillRect/>
          </a:stretch>
        </p:blipFill>
        <p:spPr>
          <a:xfrm>
            <a:off x="8839388" y="227288"/>
            <a:ext cx="2619375" cy="1743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
          <p:cNvSpPr txBox="1"/>
          <p:nvPr>
            <p:ph type="title"/>
          </p:nvPr>
        </p:nvSpPr>
        <p:spPr>
          <a:xfrm>
            <a:off x="680321" y="753228"/>
            <a:ext cx="9613861" cy="10809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b="1" lang="es-AR"/>
              <a:t>OBJETIVOS:</a:t>
            </a:r>
            <a:endParaRPr/>
          </a:p>
        </p:txBody>
      </p:sp>
      <p:sp>
        <p:nvSpPr>
          <p:cNvPr id="210" name="Google Shape;210;p2"/>
          <p:cNvSpPr txBox="1"/>
          <p:nvPr>
            <p:ph idx="1" type="body"/>
          </p:nvPr>
        </p:nvSpPr>
        <p:spPr>
          <a:xfrm>
            <a:off x="680321" y="2336873"/>
            <a:ext cx="9613861" cy="359931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2400"/>
              <a:buFont typeface="Arial"/>
              <a:buChar char="•"/>
            </a:pPr>
            <a:r>
              <a:rPr b="0" i="0" lang="es-AR" sz="2400" u="none" strike="noStrike">
                <a:solidFill>
                  <a:srgbClr val="000000"/>
                </a:solidFill>
                <a:latin typeface="Arial"/>
                <a:ea typeface="Arial"/>
                <a:cs typeface="Arial"/>
                <a:sym typeface="Arial"/>
              </a:rPr>
              <a:t>Poder caracterizar a las ENFERMEDADES PROFESIONALES y diferenciarlas de los ACCIDENTES DE TRABAJO.</a:t>
            </a:r>
            <a:endParaRPr/>
          </a:p>
          <a:p>
            <a:pPr indent="-76200" lvl="0" marL="228600" rtl="0" algn="l">
              <a:lnSpc>
                <a:spcPct val="90000"/>
              </a:lnSpc>
              <a:spcBef>
                <a:spcPts val="1685"/>
              </a:spcBef>
              <a:spcAft>
                <a:spcPts val="0"/>
              </a:spcAft>
              <a:buClr>
                <a:schemeClr val="lt1"/>
              </a:buClr>
              <a:buSzPts val="2400"/>
              <a:buFont typeface="Arial"/>
              <a:buNone/>
            </a:pPr>
            <a:r>
              <a:t/>
            </a:r>
            <a:endParaRPr b="0" i="0" sz="2400" u="none" strike="noStrike">
              <a:solidFill>
                <a:srgbClr val="000000"/>
              </a:solidFill>
              <a:latin typeface="Arial"/>
              <a:ea typeface="Arial"/>
              <a:cs typeface="Arial"/>
              <a:sym typeface="Arial"/>
            </a:endParaRPr>
          </a:p>
          <a:p>
            <a:pPr indent="-228600" lvl="0" marL="228600" rtl="0" algn="l">
              <a:lnSpc>
                <a:spcPct val="90000"/>
              </a:lnSpc>
              <a:spcBef>
                <a:spcPts val="0"/>
              </a:spcBef>
              <a:spcAft>
                <a:spcPts val="0"/>
              </a:spcAft>
              <a:buClr>
                <a:srgbClr val="000000"/>
              </a:buClr>
              <a:buSzPts val="2400"/>
              <a:buFont typeface="Arial"/>
              <a:buChar char="•"/>
            </a:pPr>
            <a:r>
              <a:rPr b="0" i="0" lang="es-AR" sz="2400" u="none" strike="noStrike">
                <a:solidFill>
                  <a:srgbClr val="000000"/>
                </a:solidFill>
                <a:latin typeface="Arial"/>
                <a:ea typeface="Arial"/>
                <a:cs typeface="Arial"/>
                <a:sym typeface="Arial"/>
              </a:rPr>
              <a:t>Determinar las CAUSAS, CARACTERÍSTICAS Y CONDICIONANTES de las mismas.</a:t>
            </a:r>
            <a:endParaRPr/>
          </a:p>
          <a:p>
            <a:pPr indent="-76200" lvl="0" marL="228600" rtl="0" algn="l">
              <a:lnSpc>
                <a:spcPct val="90000"/>
              </a:lnSpc>
              <a:spcBef>
                <a:spcPts val="0"/>
              </a:spcBef>
              <a:spcAft>
                <a:spcPts val="0"/>
              </a:spcAft>
              <a:buClr>
                <a:schemeClr val="lt1"/>
              </a:buClr>
              <a:buSzPts val="2400"/>
              <a:buFont typeface="Arial"/>
              <a:buNone/>
            </a:pPr>
            <a:r>
              <a:t/>
            </a:r>
            <a:endParaRPr b="0" i="0" sz="2400" u="none" strike="noStrike">
              <a:solidFill>
                <a:srgbClr val="000000"/>
              </a:solidFill>
              <a:latin typeface="Arial"/>
              <a:ea typeface="Arial"/>
              <a:cs typeface="Arial"/>
              <a:sym typeface="Arial"/>
            </a:endParaRPr>
          </a:p>
          <a:p>
            <a:pPr indent="-228600" lvl="0" marL="228600" rtl="0" algn="l">
              <a:lnSpc>
                <a:spcPct val="90000"/>
              </a:lnSpc>
              <a:spcBef>
                <a:spcPts val="0"/>
              </a:spcBef>
              <a:spcAft>
                <a:spcPts val="0"/>
              </a:spcAft>
              <a:buClr>
                <a:srgbClr val="000000"/>
              </a:buClr>
              <a:buSzPts val="2400"/>
              <a:buFont typeface="Arial"/>
              <a:buChar char="•"/>
            </a:pPr>
            <a:r>
              <a:rPr b="0" i="0" lang="es-AR" sz="2400" u="none" strike="noStrike">
                <a:solidFill>
                  <a:srgbClr val="000000"/>
                </a:solidFill>
                <a:latin typeface="Arial"/>
                <a:ea typeface="Arial"/>
                <a:cs typeface="Arial"/>
                <a:sym typeface="Arial"/>
              </a:rPr>
              <a:t>Determinar las Medidas de Prevención.</a:t>
            </a:r>
            <a:endParaRPr/>
          </a:p>
          <a:p>
            <a:pPr indent="-76200" lvl="0" marL="228600" rtl="0" algn="l">
              <a:lnSpc>
                <a:spcPct val="90000"/>
              </a:lnSpc>
              <a:spcBef>
                <a:spcPts val="0"/>
              </a:spcBef>
              <a:spcAft>
                <a:spcPts val="0"/>
              </a:spcAft>
              <a:buClr>
                <a:schemeClr val="lt1"/>
              </a:buClr>
              <a:buSzPts val="2400"/>
              <a:buFont typeface="Arial"/>
              <a:buNone/>
            </a:pPr>
            <a:r>
              <a:t/>
            </a:r>
            <a:endParaRPr b="0" i="0" sz="2400" u="none" strike="noStrike">
              <a:solidFill>
                <a:srgbClr val="000000"/>
              </a:solidFill>
              <a:latin typeface="Arial"/>
              <a:ea typeface="Arial"/>
              <a:cs typeface="Arial"/>
              <a:sym typeface="Arial"/>
            </a:endParaRPr>
          </a:p>
          <a:p>
            <a:pPr indent="-228600" lvl="0" marL="228600" rtl="0" algn="l">
              <a:lnSpc>
                <a:spcPct val="90000"/>
              </a:lnSpc>
              <a:spcBef>
                <a:spcPts val="1685"/>
              </a:spcBef>
              <a:spcAft>
                <a:spcPts val="0"/>
              </a:spcAft>
              <a:buClr>
                <a:srgbClr val="000000"/>
              </a:buClr>
              <a:buSzPts val="2400"/>
              <a:buFont typeface="Arial"/>
              <a:buChar char="•"/>
            </a:pPr>
            <a:r>
              <a:rPr b="0" i="0" lang="es-AR" sz="2400" u="none" strike="noStrike">
                <a:solidFill>
                  <a:srgbClr val="000000"/>
                </a:solidFill>
                <a:latin typeface="Arial"/>
                <a:ea typeface="Arial"/>
                <a:cs typeface="Arial"/>
                <a:sym typeface="Arial"/>
              </a:rPr>
              <a:t>Determinar los Medios de Acción.</a:t>
            </a:r>
            <a:endParaRPr/>
          </a:p>
          <a:p>
            <a:pPr indent="-76200" lvl="0" marL="228600" rtl="0" algn="l">
              <a:lnSpc>
                <a:spcPct val="90000"/>
              </a:lnSpc>
              <a:spcBef>
                <a:spcPts val="1685"/>
              </a:spcBef>
              <a:spcAft>
                <a:spcPts val="0"/>
              </a:spcAft>
              <a:buClr>
                <a:schemeClr val="lt1"/>
              </a:buClr>
              <a:buSzPts val="2400"/>
              <a:buFont typeface="Arial"/>
              <a:buNone/>
            </a:pPr>
            <a:r>
              <a:t/>
            </a:r>
            <a:endParaRPr b="0" i="0" sz="2400" u="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9d3a39bab2_6_45"/>
          <p:cNvSpPr txBox="1"/>
          <p:nvPr>
            <p:ph type="title"/>
          </p:nvPr>
        </p:nvSpPr>
        <p:spPr>
          <a:xfrm>
            <a:off x="680325" y="753224"/>
            <a:ext cx="9613800" cy="1583700"/>
          </a:xfrm>
          <a:prstGeom prst="rect">
            <a:avLst/>
          </a:prstGeom>
        </p:spPr>
        <p:txBody>
          <a:bodyPr anchorCtr="0" anchor="ctr" bIns="45700" lIns="91425" spcFirstLastPara="1" rIns="91425" wrap="square" tIns="45700">
            <a:noAutofit/>
          </a:bodyPr>
          <a:lstStyle/>
          <a:p>
            <a:pPr indent="0" lvl="0" marL="0" rtl="0" algn="ctr">
              <a:lnSpc>
                <a:spcPct val="100000"/>
              </a:lnSpc>
              <a:spcBef>
                <a:spcPts val="1200"/>
              </a:spcBef>
              <a:spcAft>
                <a:spcPts val="0"/>
              </a:spcAft>
              <a:buClr>
                <a:schemeClr val="dk1"/>
              </a:buClr>
              <a:buSzPts val="1100"/>
              <a:buFont typeface="Arial"/>
              <a:buNone/>
            </a:pPr>
            <a:r>
              <a:rPr b="1" lang="es-AR" sz="2300">
                <a:latin typeface="Arial"/>
                <a:ea typeface="Arial"/>
                <a:cs typeface="Arial"/>
                <a:sym typeface="Arial"/>
              </a:rPr>
              <a:t>“Síndrome de compresión del nervio cubital (Síndrome del Túnel cubital)”</a:t>
            </a:r>
            <a:endParaRPr sz="2300">
              <a:latin typeface="Arial"/>
              <a:ea typeface="Arial"/>
              <a:cs typeface="Arial"/>
              <a:sym typeface="Arial"/>
            </a:endParaRPr>
          </a:p>
          <a:p>
            <a:pPr indent="0" lvl="0" marL="0" rtl="0" algn="l">
              <a:spcBef>
                <a:spcPts val="1200"/>
              </a:spcBef>
              <a:spcAft>
                <a:spcPts val="0"/>
              </a:spcAft>
              <a:buNone/>
            </a:pPr>
            <a:r>
              <a:t/>
            </a:r>
            <a:endParaRPr/>
          </a:p>
        </p:txBody>
      </p:sp>
      <p:sp>
        <p:nvSpPr>
          <p:cNvPr id="327" name="Google Shape;327;g9d3a39bab2_6_45"/>
          <p:cNvSpPr txBox="1"/>
          <p:nvPr>
            <p:ph idx="1" type="body"/>
          </p:nvPr>
        </p:nvSpPr>
        <p:spPr>
          <a:xfrm>
            <a:off x="383225" y="1846975"/>
            <a:ext cx="10819800" cy="4557000"/>
          </a:xfrm>
          <a:prstGeom prst="rect">
            <a:avLst/>
          </a:prstGeom>
        </p:spPr>
        <p:txBody>
          <a:bodyPr anchorCtr="0" anchor="t" bIns="45700" lIns="91425" spcFirstLastPara="1" rIns="91425" wrap="square" tIns="45700">
            <a:noAutofit/>
          </a:bodyPr>
          <a:lstStyle/>
          <a:p>
            <a:pPr indent="0" lvl="0" marL="0" rtl="0" algn="just">
              <a:lnSpc>
                <a:spcPct val="115000"/>
              </a:lnSpc>
              <a:spcBef>
                <a:spcPts val="1200"/>
              </a:spcBef>
              <a:spcAft>
                <a:spcPts val="0"/>
              </a:spcAft>
              <a:buClr>
                <a:schemeClr val="dk1"/>
              </a:buClr>
              <a:buSzPts val="1100"/>
              <a:buFont typeface="Arial"/>
              <a:buNone/>
            </a:pPr>
            <a:r>
              <a:rPr b="1" i="1" lang="es-AR" sz="2300" u="sng">
                <a:solidFill>
                  <a:schemeClr val="dk1"/>
                </a:solidFill>
                <a:latin typeface="Arial"/>
                <a:ea typeface="Arial"/>
                <a:cs typeface="Arial"/>
                <a:sym typeface="Arial"/>
              </a:rPr>
              <a:t>AGENTE QUE LA PRODUCE:  </a:t>
            </a:r>
            <a:r>
              <a:rPr lang="es-AR" sz="1900">
                <a:latin typeface="Arial"/>
                <a:ea typeface="Arial"/>
                <a:cs typeface="Arial"/>
                <a:sym typeface="Arial"/>
              </a:rPr>
              <a:t>Fsico.</a:t>
            </a:r>
            <a:endParaRPr b="1" i="1" sz="2300" u="sng">
              <a:solidFill>
                <a:schemeClr val="dk1"/>
              </a:solidFill>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b="1" i="1" lang="es-AR" sz="2300" u="sng">
                <a:solidFill>
                  <a:schemeClr val="dk1"/>
                </a:solidFill>
                <a:latin typeface="Arial"/>
                <a:ea typeface="Arial"/>
                <a:cs typeface="Arial"/>
                <a:sym typeface="Arial"/>
              </a:rPr>
              <a:t>DESCRIPCIÓN</a:t>
            </a:r>
            <a:r>
              <a:rPr b="1" i="1" lang="es-AR" sz="2300">
                <a:solidFill>
                  <a:schemeClr val="dk1"/>
                </a:solidFill>
                <a:latin typeface="Arial"/>
                <a:ea typeface="Arial"/>
                <a:cs typeface="Arial"/>
                <a:sym typeface="Arial"/>
              </a:rPr>
              <a:t>: </a:t>
            </a:r>
            <a:r>
              <a:rPr lang="es-AR" sz="1900">
                <a:latin typeface="Arial"/>
                <a:ea typeface="Arial"/>
                <a:cs typeface="Arial"/>
                <a:sym typeface="Arial"/>
              </a:rPr>
              <a:t>Cuando se dobla el codo, el nervio cubital debe estirarse alrededor del hueso del codo, comprimiéndose, irritándose o dañando el nervio. Esto provoca el adormecimiento y hormigueo del dedo meñique y el dedo anular.</a:t>
            </a:r>
            <a:endParaRPr b="1" i="1">
              <a:solidFill>
                <a:schemeClr val="dk1"/>
              </a:solidFill>
              <a:latin typeface="Arial"/>
              <a:ea typeface="Arial"/>
              <a:cs typeface="Arial"/>
              <a:sym typeface="Arial"/>
            </a:endParaRPr>
          </a:p>
          <a:p>
            <a:pPr indent="0" lvl="0" marL="0" rtl="0" algn="just">
              <a:lnSpc>
                <a:spcPct val="100000"/>
              </a:lnSpc>
              <a:spcBef>
                <a:spcPts val="1200"/>
              </a:spcBef>
              <a:spcAft>
                <a:spcPts val="0"/>
              </a:spcAft>
              <a:buNone/>
            </a:pPr>
            <a:r>
              <a:rPr b="1" i="1" lang="es-AR" sz="2300" u="sng">
                <a:solidFill>
                  <a:schemeClr val="dk1"/>
                </a:solidFill>
                <a:latin typeface="Arial"/>
                <a:ea typeface="Arial"/>
                <a:cs typeface="Arial"/>
                <a:sym typeface="Arial"/>
              </a:rPr>
              <a:t>ACTIVIDADES QUE LA GENERAN:</a:t>
            </a:r>
            <a:endParaRPr b="1" i="1" sz="2300" u="sng">
              <a:solidFill>
                <a:schemeClr val="dk1"/>
              </a:solidFill>
              <a:latin typeface="Arial"/>
              <a:ea typeface="Arial"/>
              <a:cs typeface="Arial"/>
              <a:sym typeface="Arial"/>
            </a:endParaRPr>
          </a:p>
          <a:p>
            <a:pPr indent="-349250" lvl="0" marL="457200" rtl="0" algn="just">
              <a:lnSpc>
                <a:spcPct val="100000"/>
              </a:lnSpc>
              <a:spcBef>
                <a:spcPts val="1200"/>
              </a:spcBef>
              <a:spcAft>
                <a:spcPts val="0"/>
              </a:spcAft>
              <a:buSzPts val="1900"/>
              <a:buChar char="●"/>
            </a:pPr>
            <a:r>
              <a:rPr lang="es-AR" sz="1900">
                <a:latin typeface="Arial"/>
                <a:ea typeface="Arial"/>
                <a:cs typeface="Arial"/>
                <a:sym typeface="Arial"/>
              </a:rPr>
              <a:t>Movimientos repetitivos de aprehensión o extensión de la mano, muñeca.</a:t>
            </a:r>
            <a:endParaRPr sz="1900">
              <a:latin typeface="Arial"/>
              <a:ea typeface="Arial"/>
              <a:cs typeface="Arial"/>
              <a:sym typeface="Arial"/>
            </a:endParaRPr>
          </a:p>
          <a:p>
            <a:pPr indent="-349250" lvl="0" marL="457200" rtl="0" algn="just">
              <a:lnSpc>
                <a:spcPct val="100000"/>
              </a:lnSpc>
              <a:spcBef>
                <a:spcPts val="0"/>
              </a:spcBef>
              <a:spcAft>
                <a:spcPts val="0"/>
              </a:spcAft>
              <a:buSzPts val="1900"/>
              <a:buChar char="●"/>
            </a:pPr>
            <a:r>
              <a:rPr lang="es-AR" sz="1900">
                <a:latin typeface="Arial"/>
                <a:ea typeface="Arial"/>
                <a:cs typeface="Arial"/>
                <a:sym typeface="Arial"/>
              </a:rPr>
              <a:t>Movimientos que requieren un apoyo prolongado del codo.</a:t>
            </a:r>
            <a:endParaRPr b="1" i="1" sz="2300" u="sng">
              <a:solidFill>
                <a:schemeClr val="dk1"/>
              </a:solidFill>
              <a:latin typeface="Arial"/>
              <a:ea typeface="Arial"/>
              <a:cs typeface="Arial"/>
              <a:sym typeface="Arial"/>
            </a:endParaRPr>
          </a:p>
          <a:p>
            <a:pPr indent="0" lvl="0" marL="0" rtl="0" algn="just">
              <a:lnSpc>
                <a:spcPct val="100000"/>
              </a:lnSpc>
              <a:spcBef>
                <a:spcPts val="1200"/>
              </a:spcBef>
              <a:spcAft>
                <a:spcPts val="0"/>
              </a:spcAft>
              <a:buNone/>
            </a:pPr>
            <a:r>
              <a:rPr b="1" i="1" lang="es-AR" sz="2300" u="sng">
                <a:solidFill>
                  <a:schemeClr val="dk1"/>
                </a:solidFill>
                <a:latin typeface="Arial"/>
                <a:ea typeface="Arial"/>
                <a:cs typeface="Arial"/>
                <a:sym typeface="Arial"/>
              </a:rPr>
              <a:t>MEDIDAS DE PREVENCIÓN:</a:t>
            </a:r>
            <a:endParaRPr b="1" i="1" sz="2300" u="sng">
              <a:solidFill>
                <a:schemeClr val="dk1"/>
              </a:solidFill>
              <a:latin typeface="Arial"/>
              <a:ea typeface="Arial"/>
              <a:cs typeface="Arial"/>
              <a:sym typeface="Arial"/>
            </a:endParaRPr>
          </a:p>
          <a:p>
            <a:pPr indent="-349250" lvl="0" marL="457200" rtl="0" algn="just">
              <a:lnSpc>
                <a:spcPct val="100000"/>
              </a:lnSpc>
              <a:spcBef>
                <a:spcPts val="1200"/>
              </a:spcBef>
              <a:spcAft>
                <a:spcPts val="0"/>
              </a:spcAft>
              <a:buSzPts val="1900"/>
              <a:buChar char="●"/>
            </a:pPr>
            <a:r>
              <a:rPr lang="es-AR" sz="1900">
                <a:latin typeface="Arial"/>
                <a:ea typeface="Arial"/>
                <a:cs typeface="Arial"/>
                <a:sym typeface="Arial"/>
              </a:rPr>
              <a:t>Disminuir posiciones incómodas de los codos y realizar movimientos con una técnica correcta.</a:t>
            </a:r>
            <a:endParaRPr sz="1900">
              <a:latin typeface="Arial"/>
              <a:ea typeface="Arial"/>
              <a:cs typeface="Arial"/>
              <a:sym typeface="Arial"/>
            </a:endParaRPr>
          </a:p>
          <a:p>
            <a:pPr indent="-349250" lvl="0" marL="457200" rtl="0" algn="just">
              <a:lnSpc>
                <a:spcPct val="100000"/>
              </a:lnSpc>
              <a:spcBef>
                <a:spcPts val="0"/>
              </a:spcBef>
              <a:spcAft>
                <a:spcPts val="0"/>
              </a:spcAft>
              <a:buSzPts val="1900"/>
              <a:buChar char="●"/>
            </a:pPr>
            <a:r>
              <a:rPr lang="es-AR" sz="1900">
                <a:latin typeface="Arial"/>
                <a:ea typeface="Arial"/>
                <a:cs typeface="Arial"/>
                <a:sym typeface="Arial"/>
              </a:rPr>
              <a:t>Descanso a estas partes después de sesiones de actividad elevada.</a:t>
            </a:r>
            <a:endParaRPr sz="1900">
              <a:latin typeface="Arial"/>
              <a:ea typeface="Arial"/>
              <a:cs typeface="Arial"/>
              <a:sym typeface="Arial"/>
            </a:endParaRPr>
          </a:p>
          <a:p>
            <a:pPr indent="-349250" lvl="0" marL="457200" rtl="0" algn="just">
              <a:lnSpc>
                <a:spcPct val="100000"/>
              </a:lnSpc>
              <a:spcBef>
                <a:spcPts val="0"/>
              </a:spcBef>
              <a:spcAft>
                <a:spcPts val="0"/>
              </a:spcAft>
              <a:buSzPts val="1900"/>
              <a:buChar char="●"/>
            </a:pPr>
            <a:r>
              <a:rPr lang="es-AR" sz="1900">
                <a:latin typeface="Arial"/>
                <a:ea typeface="Arial"/>
                <a:cs typeface="Arial"/>
                <a:sym typeface="Arial"/>
              </a:rPr>
              <a:t>Fortalecimiento de los músculos antes de realizar trabajos. </a:t>
            </a:r>
            <a:endParaRPr sz="1900">
              <a:latin typeface="Arial"/>
              <a:ea typeface="Arial"/>
              <a:cs typeface="Arial"/>
              <a:sym typeface="Arial"/>
            </a:endParaRPr>
          </a:p>
          <a:p>
            <a:pPr indent="0" lvl="0" marL="0" rtl="0" algn="just">
              <a:lnSpc>
                <a:spcPct val="100000"/>
              </a:lnSpc>
              <a:spcBef>
                <a:spcPts val="1200"/>
              </a:spcBef>
              <a:spcAft>
                <a:spcPts val="0"/>
              </a:spcAft>
              <a:buClr>
                <a:schemeClr val="dk1"/>
              </a:buClr>
              <a:buSzPts val="1100"/>
              <a:buFont typeface="Arial"/>
              <a:buNone/>
            </a:pPr>
            <a:r>
              <a:t/>
            </a:r>
            <a:endParaRPr b="1" i="1" sz="2300" u="sng">
              <a:solidFill>
                <a:schemeClr val="dk1"/>
              </a:solidFill>
              <a:latin typeface="Arial"/>
              <a:ea typeface="Arial"/>
              <a:cs typeface="Arial"/>
              <a:sym typeface="Arial"/>
            </a:endParaRPr>
          </a:p>
          <a:p>
            <a:pPr indent="0" lvl="0" marL="0" rtl="0" algn="l">
              <a:spcBef>
                <a:spcPts val="1200"/>
              </a:spcBef>
              <a:spcAft>
                <a:spcPts val="0"/>
              </a:spcAft>
              <a:buNone/>
            </a:pPr>
            <a:r>
              <a:t/>
            </a:r>
            <a:endParaRPr/>
          </a:p>
        </p:txBody>
      </p:sp>
      <p:pic>
        <p:nvPicPr>
          <p:cNvPr id="328" name="Google Shape;328;g9d3a39bab2_6_45"/>
          <p:cNvPicPr preferRelativeResize="0"/>
          <p:nvPr/>
        </p:nvPicPr>
        <p:blipFill>
          <a:blip r:embed="rId3">
            <a:alphaModFix/>
          </a:blip>
          <a:stretch>
            <a:fillRect/>
          </a:stretch>
        </p:blipFill>
        <p:spPr>
          <a:xfrm>
            <a:off x="9007375" y="3483275"/>
            <a:ext cx="2976174" cy="17150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21"/>
          <p:cNvSpPr txBox="1"/>
          <p:nvPr>
            <p:ph type="title"/>
          </p:nvPr>
        </p:nvSpPr>
        <p:spPr>
          <a:xfrm>
            <a:off x="680321" y="753228"/>
            <a:ext cx="9613861" cy="10809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b="1" lang="es-AR" sz="3600">
                <a:solidFill>
                  <a:schemeClr val="lt1"/>
                </a:solidFill>
              </a:rPr>
              <a:t>“OSTEONECROSIS”</a:t>
            </a:r>
            <a:endParaRPr/>
          </a:p>
        </p:txBody>
      </p:sp>
      <p:sp>
        <p:nvSpPr>
          <p:cNvPr id="334" name="Google Shape;334;p21"/>
          <p:cNvSpPr txBox="1"/>
          <p:nvPr>
            <p:ph idx="1" type="body"/>
          </p:nvPr>
        </p:nvSpPr>
        <p:spPr>
          <a:xfrm>
            <a:off x="153000" y="2054800"/>
            <a:ext cx="10141200" cy="4119300"/>
          </a:xfrm>
          <a:prstGeom prst="rect">
            <a:avLst/>
          </a:prstGeom>
          <a:noFill/>
          <a:ln>
            <a:noFill/>
          </a:ln>
        </p:spPr>
        <p:txBody>
          <a:bodyPr anchorCtr="0" anchor="t" bIns="45700" lIns="91425" spcFirstLastPara="1" rIns="91425" wrap="square" tIns="45700">
            <a:normAutofit/>
          </a:bodyPr>
          <a:lstStyle/>
          <a:p>
            <a:pPr indent="0" lvl="0" marL="0" rtl="0" algn="just">
              <a:lnSpc>
                <a:spcPct val="70000"/>
              </a:lnSpc>
              <a:spcBef>
                <a:spcPts val="0"/>
              </a:spcBef>
              <a:spcAft>
                <a:spcPts val="0"/>
              </a:spcAft>
              <a:buNone/>
            </a:pPr>
            <a:r>
              <a:rPr b="1" i="1" lang="es-AR" sz="2300" u="sng">
                <a:solidFill>
                  <a:srgbClr val="000000"/>
                </a:solidFill>
                <a:latin typeface="Arial"/>
                <a:ea typeface="Arial"/>
                <a:cs typeface="Arial"/>
                <a:sym typeface="Arial"/>
              </a:rPr>
              <a:t>AGENTE:</a:t>
            </a:r>
            <a:r>
              <a:rPr lang="es-AR" sz="2200">
                <a:latin typeface="Arial"/>
                <a:ea typeface="Arial"/>
                <a:cs typeface="Arial"/>
                <a:sym typeface="Arial"/>
              </a:rPr>
              <a:t>Fisico</a:t>
            </a:r>
            <a:r>
              <a:rPr lang="es-AR" sz="1900">
                <a:solidFill>
                  <a:schemeClr val="lt1"/>
                </a:solidFill>
                <a:latin typeface="Arial"/>
                <a:ea typeface="Arial"/>
                <a:cs typeface="Arial"/>
                <a:sym typeface="Arial"/>
              </a:rPr>
              <a:t>.</a:t>
            </a:r>
            <a:endParaRPr sz="1900">
              <a:solidFill>
                <a:schemeClr val="lt1"/>
              </a:solidFill>
              <a:latin typeface="Arial"/>
              <a:ea typeface="Arial"/>
              <a:cs typeface="Arial"/>
              <a:sym typeface="Arial"/>
            </a:endParaRPr>
          </a:p>
          <a:p>
            <a:pPr indent="0" lvl="0" marL="228600" rtl="0" algn="just">
              <a:lnSpc>
                <a:spcPct val="70000"/>
              </a:lnSpc>
              <a:spcBef>
                <a:spcPts val="0"/>
              </a:spcBef>
              <a:spcAft>
                <a:spcPts val="0"/>
              </a:spcAft>
              <a:buNone/>
            </a:pPr>
            <a:r>
              <a:t/>
            </a:r>
            <a:endParaRPr sz="1900">
              <a:latin typeface="Arial"/>
              <a:ea typeface="Arial"/>
              <a:cs typeface="Arial"/>
              <a:sym typeface="Arial"/>
            </a:endParaRPr>
          </a:p>
          <a:p>
            <a:pPr indent="0" lvl="0" marL="0" rtl="0" algn="just">
              <a:lnSpc>
                <a:spcPct val="70000"/>
              </a:lnSpc>
              <a:spcBef>
                <a:spcPts val="1000"/>
              </a:spcBef>
              <a:spcAft>
                <a:spcPts val="0"/>
              </a:spcAft>
              <a:buNone/>
            </a:pPr>
            <a:r>
              <a:rPr b="1" i="1" lang="es-AR" sz="2300" u="sng">
                <a:solidFill>
                  <a:srgbClr val="000000"/>
                </a:solidFill>
                <a:latin typeface="Arial"/>
                <a:ea typeface="Arial"/>
                <a:cs typeface="Arial"/>
                <a:sym typeface="Arial"/>
              </a:rPr>
              <a:t>DESCRIPCIÓN</a:t>
            </a:r>
            <a:r>
              <a:rPr b="1" i="1" lang="es-AR" sz="2300" u="sng">
                <a:solidFill>
                  <a:srgbClr val="000000"/>
                </a:solidFill>
                <a:latin typeface="Arial"/>
                <a:ea typeface="Arial"/>
                <a:cs typeface="Arial"/>
                <a:sym typeface="Arial"/>
              </a:rPr>
              <a:t>:</a:t>
            </a:r>
            <a:r>
              <a:rPr lang="es-AR" sz="1900">
                <a:solidFill>
                  <a:schemeClr val="lt1"/>
                </a:solidFill>
                <a:latin typeface="Arial"/>
                <a:ea typeface="Arial"/>
                <a:cs typeface="Arial"/>
                <a:sym typeface="Arial"/>
              </a:rPr>
              <a:t> </a:t>
            </a:r>
            <a:r>
              <a:rPr lang="es-AR" sz="1900">
                <a:solidFill>
                  <a:srgbClr val="FFFFFF"/>
                </a:solidFill>
                <a:latin typeface="Arial"/>
                <a:ea typeface="Arial"/>
                <a:cs typeface="Arial"/>
                <a:sym typeface="Arial"/>
              </a:rPr>
              <a:t>Enfermedad en los huesos debido a la disminución del suminist</a:t>
            </a:r>
            <a:r>
              <a:rPr lang="es-AR" sz="1900">
                <a:solidFill>
                  <a:srgbClr val="FFFFFF"/>
                </a:solidFill>
                <a:latin typeface="Arial"/>
                <a:ea typeface="Arial"/>
                <a:cs typeface="Arial"/>
                <a:sym typeface="Arial"/>
              </a:rPr>
              <a:t>ro de sangre al mismo.Sin la sangre el tejido del hueso muere, haciendo que el hueso y las articulaciones que la rodean colapsen. Esto puede producirse en cualquier hueso, pero con mayor frecuencia ocurre en el fémur, brazos, rodillas, hombros y tobillos.</a:t>
            </a:r>
            <a:endParaRPr sz="1900">
              <a:solidFill>
                <a:srgbClr val="FFFFFF"/>
              </a:solidFill>
              <a:latin typeface="Arial"/>
              <a:ea typeface="Arial"/>
              <a:cs typeface="Arial"/>
              <a:sym typeface="Arial"/>
            </a:endParaRPr>
          </a:p>
          <a:p>
            <a:pPr indent="0" lvl="0" marL="0" rtl="0" algn="just">
              <a:lnSpc>
                <a:spcPct val="70000"/>
              </a:lnSpc>
              <a:spcBef>
                <a:spcPts val="1000"/>
              </a:spcBef>
              <a:spcAft>
                <a:spcPts val="0"/>
              </a:spcAft>
              <a:buNone/>
            </a:pPr>
            <a:r>
              <a:rPr b="1" lang="es-AR" sz="2200">
                <a:solidFill>
                  <a:srgbClr val="000000"/>
                </a:solidFill>
                <a:latin typeface="Arial"/>
                <a:ea typeface="Arial"/>
                <a:cs typeface="Arial"/>
                <a:sym typeface="Arial"/>
              </a:rPr>
              <a:t> </a:t>
            </a:r>
            <a:r>
              <a:rPr b="1" i="1" lang="es-AR" sz="2300" u="sng">
                <a:solidFill>
                  <a:srgbClr val="000000"/>
                </a:solidFill>
                <a:latin typeface="Arial"/>
                <a:ea typeface="Arial"/>
                <a:cs typeface="Arial"/>
                <a:sym typeface="Arial"/>
              </a:rPr>
              <a:t>ACTIVIDADES QUE PUEDEN GENERAR ENFERMEDAD:</a:t>
            </a:r>
            <a:endParaRPr b="1" i="1" sz="2300" u="sng">
              <a:solidFill>
                <a:srgbClr val="000000"/>
              </a:solidFill>
              <a:latin typeface="Arial"/>
              <a:ea typeface="Arial"/>
              <a:cs typeface="Arial"/>
              <a:sym typeface="Arial"/>
            </a:endParaRPr>
          </a:p>
          <a:p>
            <a:pPr indent="-234950" lvl="1" marL="685800" rtl="0" algn="just">
              <a:lnSpc>
                <a:spcPct val="115000"/>
              </a:lnSpc>
              <a:spcBef>
                <a:spcPts val="1200"/>
              </a:spcBef>
              <a:spcAft>
                <a:spcPts val="0"/>
              </a:spcAft>
              <a:buClr>
                <a:srgbClr val="FFFFFF"/>
              </a:buClr>
              <a:buSzPts val="1900"/>
              <a:buChar char="•"/>
            </a:pPr>
            <a:r>
              <a:rPr lang="es-AR" sz="1900">
                <a:solidFill>
                  <a:srgbClr val="FFFFFF"/>
                </a:solidFill>
                <a:latin typeface="Arial"/>
                <a:ea typeface="Arial"/>
                <a:cs typeface="Arial"/>
                <a:sym typeface="Arial"/>
              </a:rPr>
              <a:t>Trabajos efectuados por los operadores de cámaras submarinas hiperbáricas</a:t>
            </a:r>
            <a:endParaRPr sz="1900">
              <a:solidFill>
                <a:srgbClr val="FFFFFF"/>
              </a:solidFill>
              <a:latin typeface="Arial"/>
              <a:ea typeface="Arial"/>
              <a:cs typeface="Arial"/>
              <a:sym typeface="Arial"/>
            </a:endParaRPr>
          </a:p>
          <a:p>
            <a:pPr indent="-234950" lvl="1" marL="685800" rtl="0" algn="just">
              <a:lnSpc>
                <a:spcPct val="115000"/>
              </a:lnSpc>
              <a:spcBef>
                <a:spcPts val="0"/>
              </a:spcBef>
              <a:spcAft>
                <a:spcPts val="0"/>
              </a:spcAft>
              <a:buClr>
                <a:srgbClr val="FFFFFF"/>
              </a:buClr>
              <a:buSzPts val="1900"/>
              <a:buChar char="•"/>
            </a:pPr>
            <a:r>
              <a:rPr lang="es-AR" sz="1900">
                <a:solidFill>
                  <a:srgbClr val="FFFFFF"/>
                </a:solidFill>
                <a:latin typeface="Arial"/>
                <a:ea typeface="Arial"/>
                <a:cs typeface="Arial"/>
                <a:sym typeface="Arial"/>
              </a:rPr>
              <a:t>Buzos.</a:t>
            </a:r>
            <a:endParaRPr sz="1900">
              <a:solidFill>
                <a:srgbClr val="FFFFFF"/>
              </a:solidFill>
              <a:latin typeface="Arial"/>
              <a:ea typeface="Arial"/>
              <a:cs typeface="Arial"/>
              <a:sym typeface="Arial"/>
            </a:endParaRPr>
          </a:p>
          <a:p>
            <a:pPr indent="-242633" lvl="1" marL="685800" rtl="0" algn="just">
              <a:lnSpc>
                <a:spcPct val="70000"/>
              </a:lnSpc>
              <a:spcBef>
                <a:spcPts val="500"/>
              </a:spcBef>
              <a:spcAft>
                <a:spcPts val="0"/>
              </a:spcAft>
              <a:buClr>
                <a:schemeClr val="lt1"/>
              </a:buClr>
              <a:buSzPts val="1900"/>
              <a:buChar char="•"/>
            </a:pPr>
            <a:r>
              <a:rPr lang="es-AR" sz="1900">
                <a:solidFill>
                  <a:schemeClr val="lt1"/>
                </a:solidFill>
                <a:latin typeface="Arial"/>
                <a:ea typeface="Arial"/>
                <a:cs typeface="Arial"/>
                <a:sym typeface="Arial"/>
              </a:rPr>
              <a:t>Todo trabajo efectuado en un medio hiperbárico</a:t>
            </a:r>
            <a:r>
              <a:rPr lang="es-AR" sz="1900">
                <a:latin typeface="Arial"/>
                <a:ea typeface="Arial"/>
                <a:cs typeface="Arial"/>
                <a:sym typeface="Arial"/>
              </a:rPr>
              <a:t>.</a:t>
            </a:r>
            <a:endParaRPr sz="1900">
              <a:latin typeface="Arial"/>
              <a:ea typeface="Arial"/>
              <a:cs typeface="Arial"/>
              <a:sym typeface="Arial"/>
            </a:endParaRPr>
          </a:p>
          <a:p>
            <a:pPr indent="0" lvl="0" marL="0" rtl="0" algn="just">
              <a:lnSpc>
                <a:spcPct val="70000"/>
              </a:lnSpc>
              <a:spcBef>
                <a:spcPts val="1000"/>
              </a:spcBef>
              <a:spcAft>
                <a:spcPts val="0"/>
              </a:spcAft>
              <a:buNone/>
            </a:pPr>
            <a:r>
              <a:rPr b="1" lang="es-AR" sz="2200">
                <a:solidFill>
                  <a:srgbClr val="000000"/>
                </a:solidFill>
                <a:latin typeface="Arial"/>
                <a:ea typeface="Arial"/>
                <a:cs typeface="Arial"/>
                <a:sym typeface="Arial"/>
              </a:rPr>
              <a:t> MEDIDAS DE </a:t>
            </a:r>
            <a:r>
              <a:rPr b="1" lang="es-AR" sz="2200">
                <a:solidFill>
                  <a:srgbClr val="000000"/>
                </a:solidFill>
                <a:latin typeface="Arial"/>
                <a:ea typeface="Arial"/>
                <a:cs typeface="Arial"/>
                <a:sym typeface="Arial"/>
              </a:rPr>
              <a:t>PREVENCIÓN</a:t>
            </a:r>
            <a:r>
              <a:rPr b="1" lang="es-AR" sz="2200">
                <a:solidFill>
                  <a:srgbClr val="000000"/>
                </a:solidFill>
                <a:latin typeface="Arial"/>
                <a:ea typeface="Arial"/>
                <a:cs typeface="Arial"/>
                <a:sym typeface="Arial"/>
              </a:rPr>
              <a:t>:</a:t>
            </a:r>
            <a:endParaRPr b="1" sz="2200">
              <a:solidFill>
                <a:srgbClr val="000000"/>
              </a:solidFill>
              <a:latin typeface="Arial"/>
              <a:ea typeface="Arial"/>
              <a:cs typeface="Arial"/>
              <a:sym typeface="Arial"/>
            </a:endParaRPr>
          </a:p>
          <a:p>
            <a:pPr indent="-242633" lvl="1" marL="685800" rtl="0" algn="just">
              <a:lnSpc>
                <a:spcPct val="70000"/>
              </a:lnSpc>
              <a:spcBef>
                <a:spcPts val="500"/>
              </a:spcBef>
              <a:spcAft>
                <a:spcPts val="0"/>
              </a:spcAft>
              <a:buClr>
                <a:schemeClr val="lt1"/>
              </a:buClr>
              <a:buSzPts val="1900"/>
              <a:buChar char="•"/>
            </a:pPr>
            <a:r>
              <a:rPr lang="es-AR" sz="1900">
                <a:solidFill>
                  <a:schemeClr val="lt1"/>
                </a:solidFill>
                <a:latin typeface="Arial"/>
                <a:ea typeface="Arial"/>
                <a:cs typeface="Arial"/>
                <a:sym typeface="Arial"/>
              </a:rPr>
              <a:t>Buena aptitud física del trabajador</a:t>
            </a:r>
            <a:endParaRPr sz="1900">
              <a:latin typeface="Arial"/>
              <a:ea typeface="Arial"/>
              <a:cs typeface="Arial"/>
              <a:sym typeface="Arial"/>
            </a:endParaRPr>
          </a:p>
          <a:p>
            <a:pPr indent="-242633" lvl="1" marL="685800" rtl="0" algn="just">
              <a:lnSpc>
                <a:spcPct val="70000"/>
              </a:lnSpc>
              <a:spcBef>
                <a:spcPts val="500"/>
              </a:spcBef>
              <a:spcAft>
                <a:spcPts val="0"/>
              </a:spcAft>
              <a:buClr>
                <a:schemeClr val="lt1"/>
              </a:buClr>
              <a:buSzPts val="1900"/>
              <a:buChar char="•"/>
            </a:pPr>
            <a:r>
              <a:rPr lang="es-AR" sz="1900">
                <a:latin typeface="Arial"/>
                <a:ea typeface="Arial"/>
                <a:cs typeface="Arial"/>
                <a:sym typeface="Arial"/>
              </a:rPr>
              <a:t>C</a:t>
            </a:r>
            <a:r>
              <a:rPr lang="es-AR" sz="1900">
                <a:solidFill>
                  <a:schemeClr val="lt1"/>
                </a:solidFill>
                <a:latin typeface="Arial"/>
                <a:ea typeface="Arial"/>
                <a:cs typeface="Arial"/>
                <a:sym typeface="Arial"/>
              </a:rPr>
              <a:t>ontrolar y reparar los equipos de trabajo. </a:t>
            </a:r>
            <a:endParaRPr sz="1900">
              <a:latin typeface="Arial"/>
              <a:ea typeface="Arial"/>
              <a:cs typeface="Arial"/>
              <a:sym typeface="Arial"/>
            </a:endParaRPr>
          </a:p>
          <a:p>
            <a:pPr indent="-242633" lvl="1" marL="685800" rtl="0" algn="just">
              <a:lnSpc>
                <a:spcPct val="70000"/>
              </a:lnSpc>
              <a:spcBef>
                <a:spcPts val="500"/>
              </a:spcBef>
              <a:spcAft>
                <a:spcPts val="0"/>
              </a:spcAft>
              <a:buClr>
                <a:schemeClr val="lt1"/>
              </a:buClr>
              <a:buSzPts val="1900"/>
              <a:buChar char="•"/>
            </a:pPr>
            <a:r>
              <a:rPr lang="es-AR" sz="1900">
                <a:solidFill>
                  <a:schemeClr val="lt1"/>
                </a:solidFill>
                <a:latin typeface="Arial"/>
                <a:ea typeface="Arial"/>
                <a:cs typeface="Arial"/>
                <a:sym typeface="Arial"/>
              </a:rPr>
              <a:t>Elaborar un plan de trabajo</a:t>
            </a:r>
            <a:endParaRPr sz="1900">
              <a:latin typeface="Arial"/>
              <a:ea typeface="Arial"/>
              <a:cs typeface="Arial"/>
              <a:sym typeface="Arial"/>
            </a:endParaRPr>
          </a:p>
          <a:p>
            <a:pPr indent="-242633" lvl="1" marL="685800" rtl="0" algn="just">
              <a:lnSpc>
                <a:spcPct val="70000"/>
              </a:lnSpc>
              <a:spcBef>
                <a:spcPts val="500"/>
              </a:spcBef>
              <a:spcAft>
                <a:spcPts val="0"/>
              </a:spcAft>
              <a:buClr>
                <a:schemeClr val="lt1"/>
              </a:buClr>
              <a:buSzPts val="1900"/>
              <a:buChar char="•"/>
            </a:pPr>
            <a:r>
              <a:rPr lang="es-AR" sz="1900">
                <a:solidFill>
                  <a:schemeClr val="lt1"/>
                </a:solidFill>
                <a:latin typeface="Arial"/>
                <a:ea typeface="Arial"/>
                <a:cs typeface="Arial"/>
                <a:sym typeface="Arial"/>
              </a:rPr>
              <a:t>Someter al trabajador a exámenes médicos </a:t>
            </a:r>
            <a:endParaRPr sz="1900">
              <a:solidFill>
                <a:schemeClr val="lt1"/>
              </a:solidFill>
              <a:latin typeface="Arial"/>
              <a:ea typeface="Arial"/>
              <a:cs typeface="Arial"/>
              <a:sym typeface="Arial"/>
            </a:endParaRPr>
          </a:p>
          <a:p>
            <a:pPr indent="0" lvl="0" marL="685800" rtl="0" algn="just">
              <a:lnSpc>
                <a:spcPct val="70000"/>
              </a:lnSpc>
              <a:spcBef>
                <a:spcPts val="500"/>
              </a:spcBef>
              <a:spcAft>
                <a:spcPts val="0"/>
              </a:spcAft>
              <a:buNone/>
            </a:pPr>
            <a:r>
              <a:rPr lang="es-AR" sz="1900">
                <a:solidFill>
                  <a:schemeClr val="lt1"/>
                </a:solidFill>
                <a:latin typeface="Arial"/>
                <a:ea typeface="Arial"/>
                <a:cs typeface="Arial"/>
                <a:sym typeface="Arial"/>
              </a:rPr>
              <a:t>especializados previamente.</a:t>
            </a:r>
            <a:endParaRPr sz="1900">
              <a:solidFill>
                <a:schemeClr val="lt1"/>
              </a:solidFill>
              <a:latin typeface="Arial"/>
              <a:ea typeface="Arial"/>
              <a:cs typeface="Arial"/>
              <a:sym typeface="Arial"/>
            </a:endParaRPr>
          </a:p>
          <a:p>
            <a:pPr indent="0" lvl="0" marL="0" rtl="0" algn="just">
              <a:lnSpc>
                <a:spcPct val="70000"/>
              </a:lnSpc>
              <a:spcBef>
                <a:spcPts val="1000"/>
              </a:spcBef>
              <a:spcAft>
                <a:spcPts val="0"/>
              </a:spcAft>
              <a:buClr>
                <a:srgbClr val="FEFEFE"/>
              </a:buClr>
              <a:buSzPts val="1680"/>
              <a:buFont typeface="Noto Sans Symbols"/>
              <a:buNone/>
            </a:pPr>
            <a:r>
              <a:t/>
            </a:r>
            <a:endParaRPr sz="1900">
              <a:solidFill>
                <a:schemeClr val="lt1"/>
              </a:solidFill>
            </a:endParaRPr>
          </a:p>
          <a:p>
            <a:pPr indent="-121920" lvl="0" marL="228600" rtl="0" algn="l">
              <a:lnSpc>
                <a:spcPct val="70000"/>
              </a:lnSpc>
              <a:spcBef>
                <a:spcPts val="1000"/>
              </a:spcBef>
              <a:spcAft>
                <a:spcPts val="0"/>
              </a:spcAft>
              <a:buClr>
                <a:schemeClr val="lt1"/>
              </a:buClr>
              <a:buSzPts val="1680"/>
              <a:buNone/>
            </a:pPr>
            <a:r>
              <a:t/>
            </a:r>
            <a:endParaRPr sz="1679"/>
          </a:p>
        </p:txBody>
      </p:sp>
      <p:pic>
        <p:nvPicPr>
          <p:cNvPr id="335" name="Google Shape;335;p21"/>
          <p:cNvPicPr preferRelativeResize="0"/>
          <p:nvPr/>
        </p:nvPicPr>
        <p:blipFill>
          <a:blip r:embed="rId3">
            <a:alphaModFix/>
          </a:blip>
          <a:stretch>
            <a:fillRect/>
          </a:stretch>
        </p:blipFill>
        <p:spPr>
          <a:xfrm>
            <a:off x="8770025" y="4752150"/>
            <a:ext cx="3421975" cy="21058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22"/>
          <p:cNvSpPr txBox="1"/>
          <p:nvPr>
            <p:ph type="title"/>
          </p:nvPr>
        </p:nvSpPr>
        <p:spPr>
          <a:xfrm>
            <a:off x="680321" y="753228"/>
            <a:ext cx="9613861" cy="145307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430"/>
              <a:buFont typeface="Trebuchet MS"/>
              <a:buNone/>
            </a:pPr>
            <a:r>
              <a:rPr b="1" lang="es-AR" sz="4000">
                <a:solidFill>
                  <a:schemeClr val="lt1"/>
                </a:solidFill>
              </a:rPr>
              <a:t>“</a:t>
            </a:r>
            <a:r>
              <a:rPr b="1" lang="es-AR" sz="4000"/>
              <a:t>ESTRÉS</a:t>
            </a:r>
            <a:r>
              <a:rPr b="1" lang="es-AR" sz="4000">
                <a:solidFill>
                  <a:schemeClr val="lt1"/>
                </a:solidFill>
              </a:rPr>
              <a:t> </a:t>
            </a:r>
            <a:r>
              <a:rPr b="1" lang="es-AR" sz="4000"/>
              <a:t>TÉRMICO</a:t>
            </a:r>
            <a:r>
              <a:rPr b="1" lang="es-AR" sz="4000">
                <a:solidFill>
                  <a:schemeClr val="lt1"/>
                </a:solidFill>
              </a:rPr>
              <a:t>”</a:t>
            </a:r>
            <a:br>
              <a:rPr b="1" lang="es-AR" sz="4000">
                <a:solidFill>
                  <a:schemeClr val="lt1"/>
                </a:solidFill>
              </a:rPr>
            </a:br>
            <a:endParaRPr sz="4000"/>
          </a:p>
        </p:txBody>
      </p:sp>
      <p:sp>
        <p:nvSpPr>
          <p:cNvPr id="341" name="Google Shape;341;p22"/>
          <p:cNvSpPr txBox="1"/>
          <p:nvPr>
            <p:ph idx="1" type="body"/>
          </p:nvPr>
        </p:nvSpPr>
        <p:spPr>
          <a:xfrm>
            <a:off x="265200" y="2035150"/>
            <a:ext cx="11721600" cy="4464600"/>
          </a:xfrm>
          <a:prstGeom prst="rect">
            <a:avLst/>
          </a:prstGeom>
          <a:noFill/>
          <a:ln>
            <a:noFill/>
          </a:ln>
        </p:spPr>
        <p:txBody>
          <a:bodyPr anchorCtr="0" anchor="t" bIns="45700" lIns="91425" spcFirstLastPara="1" rIns="91425" wrap="square" tIns="45700">
            <a:normAutofit/>
          </a:bodyPr>
          <a:lstStyle/>
          <a:p>
            <a:pPr indent="0" lvl="0" marL="0" rtl="0" algn="just">
              <a:lnSpc>
                <a:spcPct val="70000"/>
              </a:lnSpc>
              <a:spcBef>
                <a:spcPts val="0"/>
              </a:spcBef>
              <a:spcAft>
                <a:spcPts val="0"/>
              </a:spcAft>
              <a:buNone/>
            </a:pPr>
            <a:r>
              <a:rPr b="1" i="1" lang="es-AR" sz="2200" u="sng">
                <a:solidFill>
                  <a:srgbClr val="000000"/>
                </a:solidFill>
                <a:latin typeface="Arial"/>
                <a:ea typeface="Arial"/>
                <a:cs typeface="Arial"/>
                <a:sym typeface="Arial"/>
              </a:rPr>
              <a:t>AGENTE</a:t>
            </a:r>
            <a:r>
              <a:rPr b="1" i="1" lang="es-AR" sz="2200">
                <a:solidFill>
                  <a:srgbClr val="000000"/>
                </a:solidFill>
                <a:latin typeface="Arial"/>
                <a:ea typeface="Arial"/>
                <a:cs typeface="Arial"/>
                <a:sym typeface="Arial"/>
              </a:rPr>
              <a:t>:</a:t>
            </a:r>
            <a:r>
              <a:rPr lang="es-AR" sz="1900"/>
              <a:t> Fisico,calor</a:t>
            </a:r>
            <a:endParaRPr sz="1900"/>
          </a:p>
          <a:p>
            <a:pPr indent="0" lvl="0" marL="0" rtl="0" algn="just">
              <a:lnSpc>
                <a:spcPct val="70000"/>
              </a:lnSpc>
              <a:spcBef>
                <a:spcPts val="1000"/>
              </a:spcBef>
              <a:spcAft>
                <a:spcPts val="0"/>
              </a:spcAft>
              <a:buNone/>
            </a:pPr>
            <a:r>
              <a:rPr b="1" i="1" lang="es-AR" sz="2200" u="sng">
                <a:solidFill>
                  <a:srgbClr val="000000"/>
                </a:solidFill>
                <a:latin typeface="Arial"/>
                <a:ea typeface="Arial"/>
                <a:cs typeface="Arial"/>
                <a:sym typeface="Arial"/>
              </a:rPr>
              <a:t>DESCRIPCIÓN</a:t>
            </a:r>
            <a:r>
              <a:rPr b="1" i="1" lang="es-AR" sz="2200" u="sng">
                <a:solidFill>
                  <a:srgbClr val="000000"/>
                </a:solidFill>
                <a:latin typeface="Arial"/>
                <a:ea typeface="Arial"/>
                <a:cs typeface="Arial"/>
                <a:sym typeface="Arial"/>
              </a:rPr>
              <a:t>:</a:t>
            </a:r>
            <a:r>
              <a:rPr b="1" i="1" lang="es-AR" sz="2200" u="sng">
                <a:solidFill>
                  <a:schemeClr val="lt1"/>
                </a:solidFill>
                <a:latin typeface="Arial"/>
                <a:ea typeface="Arial"/>
                <a:cs typeface="Arial"/>
                <a:sym typeface="Arial"/>
              </a:rPr>
              <a:t> </a:t>
            </a:r>
            <a:endParaRPr b="1" i="1" sz="2200" u="sng">
              <a:solidFill>
                <a:schemeClr val="lt1"/>
              </a:solidFill>
              <a:latin typeface="Arial"/>
              <a:ea typeface="Arial"/>
              <a:cs typeface="Arial"/>
              <a:sym typeface="Arial"/>
            </a:endParaRPr>
          </a:p>
          <a:p>
            <a:pPr indent="0" lvl="0" marL="0" rtl="0" algn="just">
              <a:lnSpc>
                <a:spcPct val="115000"/>
              </a:lnSpc>
              <a:spcBef>
                <a:spcPts val="1200"/>
              </a:spcBef>
              <a:spcAft>
                <a:spcPts val="0"/>
              </a:spcAft>
              <a:buNone/>
            </a:pPr>
            <a:r>
              <a:rPr lang="es-AR" sz="1900">
                <a:solidFill>
                  <a:srgbClr val="FFFFFF"/>
                </a:solidFill>
                <a:latin typeface="Arial"/>
                <a:ea typeface="Arial"/>
                <a:cs typeface="Arial"/>
                <a:sym typeface="Arial"/>
              </a:rPr>
              <a:t>El estrés térmico es la sensación de malestar que se experimenta cuando la permanencia en un ambiente determinado, exige esfuerzos desmesurados a los mecanismos que dispone el organismo para mantener la temperatura interna. Se produce la pérdida de electrolitos debido a las altas temperaturas en el puesto de trabajo. A mayor temperatura más rápido trabaja el corazón,  y produciendo calambres musculares, fatigas, sudoración profunda.</a:t>
            </a:r>
            <a:endParaRPr sz="1900"/>
          </a:p>
          <a:p>
            <a:pPr indent="0" lvl="0" marL="0" rtl="0" algn="just">
              <a:lnSpc>
                <a:spcPct val="70000"/>
              </a:lnSpc>
              <a:spcBef>
                <a:spcPts val="1200"/>
              </a:spcBef>
              <a:spcAft>
                <a:spcPts val="0"/>
              </a:spcAft>
              <a:buNone/>
            </a:pPr>
            <a:r>
              <a:rPr b="1" i="1" lang="es-AR" sz="1900">
                <a:solidFill>
                  <a:srgbClr val="000000"/>
                </a:solidFill>
              </a:rPr>
              <a:t> </a:t>
            </a:r>
            <a:r>
              <a:rPr b="1" i="1" lang="es-AR" sz="2200" u="sng">
                <a:solidFill>
                  <a:srgbClr val="000000"/>
                </a:solidFill>
                <a:latin typeface="Arial"/>
                <a:ea typeface="Arial"/>
                <a:cs typeface="Arial"/>
                <a:sym typeface="Arial"/>
              </a:rPr>
              <a:t>ACTIVIDADES QUE PUEDEN GENERAR ENFERMEDAD</a:t>
            </a:r>
            <a:r>
              <a:rPr b="1" i="1" lang="es-AR" sz="2200">
                <a:solidFill>
                  <a:srgbClr val="000000"/>
                </a:solidFill>
                <a:latin typeface="Arial"/>
                <a:ea typeface="Arial"/>
                <a:cs typeface="Arial"/>
                <a:sym typeface="Arial"/>
              </a:rPr>
              <a:t>:</a:t>
            </a:r>
            <a:endParaRPr b="1" i="1" sz="2200">
              <a:solidFill>
                <a:srgbClr val="000000"/>
              </a:solidFill>
              <a:latin typeface="Arial"/>
              <a:ea typeface="Arial"/>
              <a:cs typeface="Arial"/>
              <a:sym typeface="Arial"/>
            </a:endParaRPr>
          </a:p>
          <a:p>
            <a:pPr indent="0" lvl="0" marL="228600" rtl="0" algn="just">
              <a:lnSpc>
                <a:spcPct val="70000"/>
              </a:lnSpc>
              <a:spcBef>
                <a:spcPts val="500"/>
              </a:spcBef>
              <a:spcAft>
                <a:spcPts val="0"/>
              </a:spcAft>
              <a:buNone/>
            </a:pPr>
            <a:r>
              <a:rPr lang="es-AR" sz="1900"/>
              <a:t>T</a:t>
            </a:r>
            <a:r>
              <a:rPr lang="es-AR" sz="1900">
                <a:solidFill>
                  <a:schemeClr val="lt1"/>
                </a:solidFill>
              </a:rPr>
              <a:t>rabajos</a:t>
            </a:r>
            <a:r>
              <a:rPr lang="es-AR" sz="1900">
                <a:solidFill>
                  <a:schemeClr val="lt1"/>
                </a:solidFill>
              </a:rPr>
              <a:t> efectuados</a:t>
            </a:r>
            <a:r>
              <a:rPr lang="es-AR" sz="1900">
                <a:solidFill>
                  <a:schemeClr val="lt1"/>
                </a:solidFill>
              </a:rPr>
              <a:t> en ambientes donde la temperatura sobrepasa 28ºC y la humedad del aire el 90 % .</a:t>
            </a:r>
            <a:endParaRPr sz="1900"/>
          </a:p>
          <a:p>
            <a:pPr indent="0" lvl="0" marL="0" rtl="0" algn="just">
              <a:lnSpc>
                <a:spcPct val="70000"/>
              </a:lnSpc>
              <a:spcBef>
                <a:spcPts val="1000"/>
              </a:spcBef>
              <a:spcAft>
                <a:spcPts val="0"/>
              </a:spcAft>
              <a:buNone/>
            </a:pPr>
            <a:r>
              <a:rPr b="1" i="1" lang="es-AR" sz="2200" u="sng">
                <a:solidFill>
                  <a:srgbClr val="000000"/>
                </a:solidFill>
                <a:latin typeface="Arial"/>
                <a:ea typeface="Arial"/>
                <a:cs typeface="Arial"/>
                <a:sym typeface="Arial"/>
              </a:rPr>
              <a:t>MEDIDAS DE </a:t>
            </a:r>
            <a:r>
              <a:rPr b="1" i="1" lang="es-AR" sz="2200" u="sng">
                <a:solidFill>
                  <a:srgbClr val="000000"/>
                </a:solidFill>
                <a:latin typeface="Arial"/>
                <a:ea typeface="Arial"/>
                <a:cs typeface="Arial"/>
                <a:sym typeface="Arial"/>
              </a:rPr>
              <a:t>PREVENCIÓN</a:t>
            </a:r>
            <a:r>
              <a:rPr b="1" i="1" lang="es-AR" sz="2200" u="sng">
                <a:solidFill>
                  <a:srgbClr val="000000"/>
                </a:solidFill>
                <a:latin typeface="Arial"/>
                <a:ea typeface="Arial"/>
                <a:cs typeface="Arial"/>
                <a:sym typeface="Arial"/>
              </a:rPr>
              <a:t>:</a:t>
            </a:r>
            <a:endParaRPr b="1" i="1" sz="2200" u="sng">
              <a:solidFill>
                <a:srgbClr val="000000"/>
              </a:solidFill>
              <a:latin typeface="Arial"/>
              <a:ea typeface="Arial"/>
              <a:cs typeface="Arial"/>
              <a:sym typeface="Arial"/>
            </a:endParaRPr>
          </a:p>
          <a:p>
            <a:pPr indent="-242633" lvl="1" marL="685800" rtl="0" algn="just">
              <a:lnSpc>
                <a:spcPct val="70000"/>
              </a:lnSpc>
              <a:spcBef>
                <a:spcPts val="500"/>
              </a:spcBef>
              <a:spcAft>
                <a:spcPts val="0"/>
              </a:spcAft>
              <a:buClr>
                <a:schemeClr val="lt1"/>
              </a:buClr>
              <a:buSzPts val="1900"/>
              <a:buChar char="•"/>
            </a:pPr>
            <a:r>
              <a:rPr lang="es-AR" sz="1900">
                <a:solidFill>
                  <a:schemeClr val="lt1"/>
                </a:solidFill>
              </a:rPr>
              <a:t>Acondiciona</a:t>
            </a:r>
            <a:r>
              <a:rPr lang="es-AR" sz="1900"/>
              <a:t>miento</a:t>
            </a:r>
            <a:r>
              <a:rPr lang="es-AR" sz="1900">
                <a:solidFill>
                  <a:schemeClr val="lt1"/>
                </a:solidFill>
              </a:rPr>
              <a:t> de locales de trabajo</a:t>
            </a:r>
            <a:r>
              <a:rPr lang="es-AR" sz="1900"/>
              <a:t>.</a:t>
            </a:r>
            <a:endParaRPr sz="1900"/>
          </a:p>
          <a:p>
            <a:pPr indent="-242633" lvl="1" marL="685800" rtl="0" algn="just">
              <a:lnSpc>
                <a:spcPct val="70000"/>
              </a:lnSpc>
              <a:spcBef>
                <a:spcPts val="500"/>
              </a:spcBef>
              <a:spcAft>
                <a:spcPts val="0"/>
              </a:spcAft>
              <a:buClr>
                <a:schemeClr val="lt1"/>
              </a:buClr>
              <a:buSzPts val="1900"/>
              <a:buChar char="•"/>
            </a:pPr>
            <a:r>
              <a:rPr lang="es-AR" sz="1900">
                <a:solidFill>
                  <a:schemeClr val="lt1"/>
                </a:solidFill>
              </a:rPr>
              <a:t>Ingestión frecuente de agua.</a:t>
            </a:r>
            <a:endParaRPr sz="1900"/>
          </a:p>
          <a:p>
            <a:pPr indent="-242633" lvl="1" marL="685800" rtl="0" algn="just">
              <a:lnSpc>
                <a:spcPct val="70000"/>
              </a:lnSpc>
              <a:spcBef>
                <a:spcPts val="500"/>
              </a:spcBef>
              <a:spcAft>
                <a:spcPts val="0"/>
              </a:spcAft>
              <a:buClr>
                <a:schemeClr val="lt1"/>
              </a:buClr>
              <a:buSzPts val="1900"/>
              <a:buChar char="•"/>
            </a:pPr>
            <a:r>
              <a:rPr lang="es-AR" sz="1900">
                <a:solidFill>
                  <a:schemeClr val="lt1"/>
                </a:solidFill>
              </a:rPr>
              <a:t>Ropa esencial de protección contra el calor.</a:t>
            </a:r>
            <a:endParaRPr sz="1900">
              <a:solidFill>
                <a:schemeClr val="lt1"/>
              </a:solidFill>
            </a:endParaRPr>
          </a:p>
          <a:p>
            <a:pPr indent="0" lvl="0" marL="0" rtl="0" algn="just">
              <a:lnSpc>
                <a:spcPct val="70000"/>
              </a:lnSpc>
              <a:spcBef>
                <a:spcPts val="1000"/>
              </a:spcBef>
              <a:spcAft>
                <a:spcPts val="0"/>
              </a:spcAft>
              <a:buClr>
                <a:srgbClr val="FEFEFE"/>
              </a:buClr>
              <a:buSzPts val="1680"/>
              <a:buFont typeface="Noto Sans Symbols"/>
              <a:buNone/>
            </a:pPr>
            <a:r>
              <a:t/>
            </a:r>
            <a:endParaRPr sz="1900">
              <a:solidFill>
                <a:schemeClr val="lt1"/>
              </a:solidFill>
            </a:endParaRPr>
          </a:p>
          <a:p>
            <a:pPr indent="-121920" lvl="0" marL="228600" rtl="0" algn="l">
              <a:lnSpc>
                <a:spcPct val="70000"/>
              </a:lnSpc>
              <a:spcBef>
                <a:spcPts val="1000"/>
              </a:spcBef>
              <a:spcAft>
                <a:spcPts val="0"/>
              </a:spcAft>
              <a:buClr>
                <a:schemeClr val="lt1"/>
              </a:buClr>
              <a:buSzPts val="1680"/>
              <a:buNone/>
            </a:pPr>
            <a:r>
              <a:t/>
            </a:r>
            <a:endParaRPr sz="2200"/>
          </a:p>
        </p:txBody>
      </p:sp>
      <p:pic>
        <p:nvPicPr>
          <p:cNvPr id="342" name="Google Shape;342;p22"/>
          <p:cNvPicPr preferRelativeResize="0"/>
          <p:nvPr/>
        </p:nvPicPr>
        <p:blipFill>
          <a:blip r:embed="rId3">
            <a:alphaModFix/>
          </a:blip>
          <a:stretch>
            <a:fillRect/>
          </a:stretch>
        </p:blipFill>
        <p:spPr>
          <a:xfrm>
            <a:off x="8803975" y="304175"/>
            <a:ext cx="3064184" cy="2057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23"/>
          <p:cNvSpPr txBox="1"/>
          <p:nvPr>
            <p:ph type="title"/>
          </p:nvPr>
        </p:nvSpPr>
        <p:spPr>
          <a:xfrm>
            <a:off x="680321" y="753228"/>
            <a:ext cx="9613861" cy="10809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b="1" lang="es-AR" sz="4000">
                <a:solidFill>
                  <a:schemeClr val="lt1"/>
                </a:solidFill>
              </a:rPr>
              <a:t>“CATARATA”</a:t>
            </a:r>
            <a:endParaRPr sz="4000"/>
          </a:p>
        </p:txBody>
      </p:sp>
      <p:sp>
        <p:nvSpPr>
          <p:cNvPr id="348" name="Google Shape;348;p23"/>
          <p:cNvSpPr txBox="1"/>
          <p:nvPr>
            <p:ph idx="1" type="body"/>
          </p:nvPr>
        </p:nvSpPr>
        <p:spPr>
          <a:xfrm>
            <a:off x="251175" y="2054125"/>
            <a:ext cx="11724600" cy="4724700"/>
          </a:xfrm>
          <a:prstGeom prst="rect">
            <a:avLst/>
          </a:prstGeom>
          <a:noFill/>
          <a:ln>
            <a:noFill/>
          </a:ln>
        </p:spPr>
        <p:txBody>
          <a:bodyPr anchorCtr="0" anchor="t" bIns="45700" lIns="91425" spcFirstLastPara="1" rIns="91425" wrap="square" tIns="45700">
            <a:normAutofit/>
          </a:bodyPr>
          <a:lstStyle/>
          <a:p>
            <a:pPr indent="0" lvl="0" marL="0" rtl="0" algn="just">
              <a:lnSpc>
                <a:spcPct val="70000"/>
              </a:lnSpc>
              <a:spcBef>
                <a:spcPts val="0"/>
              </a:spcBef>
              <a:spcAft>
                <a:spcPts val="0"/>
              </a:spcAft>
              <a:buNone/>
            </a:pPr>
            <a:r>
              <a:rPr b="1" i="1" lang="es-AR" sz="2300" u="sng">
                <a:solidFill>
                  <a:srgbClr val="000000"/>
                </a:solidFill>
                <a:latin typeface="Arial"/>
                <a:ea typeface="Arial"/>
                <a:cs typeface="Arial"/>
                <a:sym typeface="Arial"/>
              </a:rPr>
              <a:t>AGENTE:</a:t>
            </a:r>
            <a:r>
              <a:rPr lang="es-AR" sz="2200">
                <a:latin typeface="Arial"/>
                <a:ea typeface="Arial"/>
                <a:cs typeface="Arial"/>
                <a:sym typeface="Arial"/>
              </a:rPr>
              <a:t> Fisico</a:t>
            </a:r>
            <a:r>
              <a:rPr lang="es-AR" sz="1900">
                <a:solidFill>
                  <a:srgbClr val="FFFFFF"/>
                </a:solidFill>
                <a:latin typeface="Arial"/>
                <a:ea typeface="Arial"/>
                <a:cs typeface="Arial"/>
                <a:sym typeface="Arial"/>
              </a:rPr>
              <a:t>.radiaciones ultravioleta ,radiaciones infrarrojas</a:t>
            </a:r>
            <a:endParaRPr sz="1900">
              <a:solidFill>
                <a:srgbClr val="FFFFFF"/>
              </a:solidFill>
              <a:latin typeface="Arial"/>
              <a:ea typeface="Arial"/>
              <a:cs typeface="Arial"/>
              <a:sym typeface="Arial"/>
            </a:endParaRPr>
          </a:p>
          <a:p>
            <a:pPr indent="0" lvl="0" marL="0" rtl="0" algn="just">
              <a:lnSpc>
                <a:spcPct val="70000"/>
              </a:lnSpc>
              <a:spcBef>
                <a:spcPts val="1000"/>
              </a:spcBef>
              <a:spcAft>
                <a:spcPts val="0"/>
              </a:spcAft>
              <a:buNone/>
            </a:pPr>
            <a:r>
              <a:rPr b="1" i="1" lang="es-AR" sz="2300" u="sng">
                <a:solidFill>
                  <a:srgbClr val="000000"/>
                </a:solidFill>
                <a:latin typeface="Arial"/>
                <a:ea typeface="Arial"/>
                <a:cs typeface="Arial"/>
                <a:sym typeface="Arial"/>
              </a:rPr>
              <a:t>DESCRIPCION:</a:t>
            </a:r>
            <a:r>
              <a:rPr b="1" i="1" lang="es-AR" sz="2300" u="sng">
                <a:solidFill>
                  <a:schemeClr val="lt1"/>
                </a:solidFill>
                <a:latin typeface="Arial"/>
                <a:ea typeface="Arial"/>
                <a:cs typeface="Arial"/>
                <a:sym typeface="Arial"/>
              </a:rPr>
              <a:t>  </a:t>
            </a:r>
            <a:endParaRPr b="1" i="1" sz="2300" u="sng">
              <a:solidFill>
                <a:schemeClr val="lt1"/>
              </a:solidFill>
              <a:latin typeface="Arial"/>
              <a:ea typeface="Arial"/>
              <a:cs typeface="Arial"/>
              <a:sym typeface="Arial"/>
            </a:endParaRPr>
          </a:p>
          <a:p>
            <a:pPr indent="0" lvl="0" marL="0" rtl="0" algn="just">
              <a:lnSpc>
                <a:spcPct val="115000"/>
              </a:lnSpc>
              <a:spcBef>
                <a:spcPts val="1200"/>
              </a:spcBef>
              <a:spcAft>
                <a:spcPts val="0"/>
              </a:spcAft>
              <a:buNone/>
            </a:pPr>
            <a:r>
              <a:rPr lang="es-AR" sz="1900">
                <a:solidFill>
                  <a:srgbClr val="FFFFFF"/>
                </a:solidFill>
                <a:latin typeface="Arial"/>
                <a:ea typeface="Arial"/>
                <a:cs typeface="Arial"/>
                <a:sym typeface="Arial"/>
              </a:rPr>
              <a:t>Es la pérdida gradual de la transparencia del lente natural del ojo cristalino. La opacidad provoca que la luz se disperse dentro del ojo y no se pueda enfocar en la retina, creando imágenes difusas. Se produce un aumento en la temperatura global del ojo que puede traer consigo quemaduras</a:t>
            </a:r>
            <a:r>
              <a:rPr lang="es-AR" sz="2200">
                <a:solidFill>
                  <a:srgbClr val="FFFFFF"/>
                </a:solidFill>
                <a:latin typeface="Arial"/>
                <a:ea typeface="Arial"/>
                <a:cs typeface="Arial"/>
                <a:sym typeface="Arial"/>
              </a:rPr>
              <a:t>.</a:t>
            </a:r>
            <a:endParaRPr sz="2200">
              <a:highlight>
                <a:srgbClr val="000000"/>
              </a:highlight>
              <a:latin typeface="Arial"/>
              <a:ea typeface="Arial"/>
              <a:cs typeface="Arial"/>
              <a:sym typeface="Arial"/>
            </a:endParaRPr>
          </a:p>
          <a:p>
            <a:pPr indent="0" lvl="0" marL="0" rtl="0" algn="just">
              <a:lnSpc>
                <a:spcPct val="70000"/>
              </a:lnSpc>
              <a:spcBef>
                <a:spcPts val="1200"/>
              </a:spcBef>
              <a:spcAft>
                <a:spcPts val="0"/>
              </a:spcAft>
              <a:buNone/>
            </a:pPr>
            <a:r>
              <a:rPr i="1" lang="es-AR" sz="2200">
                <a:solidFill>
                  <a:srgbClr val="000000"/>
                </a:solidFill>
                <a:latin typeface="Arial"/>
                <a:ea typeface="Arial"/>
                <a:cs typeface="Arial"/>
                <a:sym typeface="Arial"/>
              </a:rPr>
              <a:t> </a:t>
            </a:r>
            <a:r>
              <a:rPr b="1" i="1" lang="es-AR" sz="2300" u="sng">
                <a:solidFill>
                  <a:srgbClr val="000000"/>
                </a:solidFill>
                <a:latin typeface="Arial"/>
                <a:ea typeface="Arial"/>
                <a:cs typeface="Arial"/>
                <a:sym typeface="Arial"/>
              </a:rPr>
              <a:t>ACTIVIDADES QUE PUEDEN GENERAR ENFERMEDAD:</a:t>
            </a:r>
            <a:endParaRPr b="1" i="1" sz="2300" u="sng">
              <a:solidFill>
                <a:srgbClr val="000000"/>
              </a:solidFill>
              <a:latin typeface="Arial"/>
              <a:ea typeface="Arial"/>
              <a:cs typeface="Arial"/>
              <a:sym typeface="Arial"/>
            </a:endParaRPr>
          </a:p>
          <a:p>
            <a:pPr indent="-349250" lvl="0" marL="457200" rtl="0" algn="just">
              <a:lnSpc>
                <a:spcPct val="115000"/>
              </a:lnSpc>
              <a:spcBef>
                <a:spcPts val="1200"/>
              </a:spcBef>
              <a:spcAft>
                <a:spcPts val="0"/>
              </a:spcAft>
              <a:buClr>
                <a:srgbClr val="F3F3F3"/>
              </a:buClr>
              <a:buSzPts val="1900"/>
              <a:buChar char="●"/>
            </a:pPr>
            <a:r>
              <a:rPr lang="es-AR" sz="1900">
                <a:solidFill>
                  <a:srgbClr val="F3F3F3"/>
                </a:solidFill>
                <a:latin typeface="Times New Roman"/>
                <a:ea typeface="Times New Roman"/>
                <a:cs typeface="Times New Roman"/>
                <a:sym typeface="Times New Roman"/>
              </a:rPr>
              <a:t> </a:t>
            </a:r>
            <a:r>
              <a:rPr lang="es-AR" sz="1900">
                <a:solidFill>
                  <a:srgbClr val="F3F3F3"/>
                </a:solidFill>
                <a:latin typeface="Arial"/>
                <a:ea typeface="Arial"/>
                <a:cs typeface="Arial"/>
                <a:sym typeface="Arial"/>
              </a:rPr>
              <a:t>Trabajos a la luz del sol</a:t>
            </a:r>
            <a:endParaRPr sz="1900">
              <a:solidFill>
                <a:srgbClr val="F3F3F3"/>
              </a:solidFill>
              <a:latin typeface="Arial"/>
              <a:ea typeface="Arial"/>
              <a:cs typeface="Arial"/>
              <a:sym typeface="Arial"/>
            </a:endParaRPr>
          </a:p>
          <a:p>
            <a:pPr indent="-349250" lvl="0" marL="457200" rtl="0" algn="just">
              <a:lnSpc>
                <a:spcPct val="115000"/>
              </a:lnSpc>
              <a:spcBef>
                <a:spcPts val="0"/>
              </a:spcBef>
              <a:spcAft>
                <a:spcPts val="0"/>
              </a:spcAft>
              <a:buClr>
                <a:srgbClr val="F3F3F3"/>
              </a:buClr>
              <a:buSzPts val="1900"/>
              <a:buChar char="●"/>
            </a:pPr>
            <a:r>
              <a:rPr lang="es-AR" sz="1900">
                <a:solidFill>
                  <a:srgbClr val="F3F3F3"/>
                </a:solidFill>
                <a:latin typeface="Arial"/>
                <a:ea typeface="Arial"/>
                <a:cs typeface="Arial"/>
                <a:sym typeface="Arial"/>
              </a:rPr>
              <a:t>Trabajos que exponen a las radiaciones infrarrojas emitidas por los metales.</a:t>
            </a:r>
            <a:endParaRPr sz="1900">
              <a:solidFill>
                <a:srgbClr val="F3F3F3"/>
              </a:solidFill>
              <a:latin typeface="Times New Roman"/>
              <a:ea typeface="Times New Roman"/>
              <a:cs typeface="Times New Roman"/>
              <a:sym typeface="Times New Roman"/>
            </a:endParaRPr>
          </a:p>
          <a:p>
            <a:pPr indent="-349250" lvl="0" marL="457200" rtl="0" algn="just">
              <a:lnSpc>
                <a:spcPct val="115000"/>
              </a:lnSpc>
              <a:spcBef>
                <a:spcPts val="0"/>
              </a:spcBef>
              <a:spcAft>
                <a:spcPts val="0"/>
              </a:spcAft>
              <a:buClr>
                <a:srgbClr val="F3F3F3"/>
              </a:buClr>
              <a:buSzPts val="1900"/>
              <a:buChar char="●"/>
            </a:pPr>
            <a:r>
              <a:rPr lang="es-AR" sz="1900">
                <a:solidFill>
                  <a:srgbClr val="F3F3F3"/>
                </a:solidFill>
                <a:latin typeface="Arial"/>
                <a:ea typeface="Arial"/>
                <a:cs typeface="Arial"/>
                <a:sym typeface="Arial"/>
              </a:rPr>
              <a:t>Trabajos mediante soldadura.</a:t>
            </a:r>
            <a:endParaRPr sz="1900">
              <a:solidFill>
                <a:srgbClr val="F3F3F3"/>
              </a:solidFill>
              <a:latin typeface="Arial"/>
              <a:ea typeface="Arial"/>
              <a:cs typeface="Arial"/>
              <a:sym typeface="Arial"/>
            </a:endParaRPr>
          </a:p>
          <a:p>
            <a:pPr indent="0" lvl="0" marL="0" rtl="0" algn="just">
              <a:lnSpc>
                <a:spcPct val="70000"/>
              </a:lnSpc>
              <a:spcBef>
                <a:spcPts val="1200"/>
              </a:spcBef>
              <a:spcAft>
                <a:spcPts val="0"/>
              </a:spcAft>
              <a:buNone/>
            </a:pPr>
            <a:r>
              <a:rPr b="1" i="1" lang="es-AR" sz="2300" u="sng">
                <a:solidFill>
                  <a:srgbClr val="000000"/>
                </a:solidFill>
                <a:latin typeface="Arial"/>
                <a:ea typeface="Arial"/>
                <a:cs typeface="Arial"/>
                <a:sym typeface="Arial"/>
              </a:rPr>
              <a:t> MEDIDAS DE </a:t>
            </a:r>
            <a:r>
              <a:rPr b="1" i="1" lang="es-AR" sz="2300" u="sng">
                <a:solidFill>
                  <a:srgbClr val="000000"/>
                </a:solidFill>
                <a:latin typeface="Arial"/>
                <a:ea typeface="Arial"/>
                <a:cs typeface="Arial"/>
                <a:sym typeface="Arial"/>
              </a:rPr>
              <a:t>PREVENCIÓN</a:t>
            </a:r>
            <a:r>
              <a:rPr b="1" i="1" lang="es-AR" sz="2300" u="sng">
                <a:solidFill>
                  <a:srgbClr val="000000"/>
                </a:solidFill>
                <a:latin typeface="Arial"/>
                <a:ea typeface="Arial"/>
                <a:cs typeface="Arial"/>
                <a:sym typeface="Arial"/>
              </a:rPr>
              <a:t>: </a:t>
            </a:r>
            <a:endParaRPr b="1" i="1" sz="2300" u="sng">
              <a:solidFill>
                <a:srgbClr val="000000"/>
              </a:solidFill>
              <a:latin typeface="Arial"/>
              <a:ea typeface="Arial"/>
              <a:cs typeface="Arial"/>
              <a:sym typeface="Arial"/>
            </a:endParaRPr>
          </a:p>
          <a:p>
            <a:pPr indent="-234950" lvl="0" marL="228600" rtl="0" algn="just">
              <a:lnSpc>
                <a:spcPct val="115000"/>
              </a:lnSpc>
              <a:spcBef>
                <a:spcPts val="1200"/>
              </a:spcBef>
              <a:spcAft>
                <a:spcPts val="0"/>
              </a:spcAft>
              <a:buClr>
                <a:srgbClr val="FFFFFF"/>
              </a:buClr>
              <a:buSzPts val="1900"/>
              <a:buChar char="•"/>
            </a:pPr>
            <a:r>
              <a:rPr lang="es-AR" sz="1900">
                <a:solidFill>
                  <a:srgbClr val="FFFFFF"/>
                </a:solidFill>
                <a:latin typeface="Arial"/>
                <a:ea typeface="Arial"/>
                <a:cs typeface="Arial"/>
                <a:sym typeface="Arial"/>
              </a:rPr>
              <a:t>Utilización de elementos de protección ocular acorde al tipo de trabajo con protección al 100% para este tipo de radiación, por ejemplo, máscaras para soldar en soldaduras.</a:t>
            </a:r>
            <a:endParaRPr sz="1900">
              <a:solidFill>
                <a:srgbClr val="FFFFFF"/>
              </a:solidFill>
              <a:latin typeface="Arial"/>
              <a:ea typeface="Arial"/>
              <a:cs typeface="Arial"/>
              <a:sym typeface="Arial"/>
            </a:endParaRPr>
          </a:p>
          <a:p>
            <a:pPr indent="0" lvl="0" marL="0" rtl="0" algn="just">
              <a:lnSpc>
                <a:spcPct val="70000"/>
              </a:lnSpc>
              <a:spcBef>
                <a:spcPts val="1200"/>
              </a:spcBef>
              <a:spcAft>
                <a:spcPts val="0"/>
              </a:spcAft>
              <a:buClr>
                <a:srgbClr val="FEFEFE"/>
              </a:buClr>
              <a:buSzPts val="1860"/>
              <a:buFont typeface="Noto Sans Symbols"/>
              <a:buNone/>
            </a:pPr>
            <a:r>
              <a:t/>
            </a:r>
            <a:endParaRPr sz="2200">
              <a:solidFill>
                <a:schemeClr val="lt1"/>
              </a:solidFill>
              <a:latin typeface="Arial"/>
              <a:ea typeface="Arial"/>
              <a:cs typeface="Arial"/>
              <a:sym typeface="Arial"/>
            </a:endParaRPr>
          </a:p>
          <a:p>
            <a:pPr indent="-110490" lvl="0" marL="228600" rtl="0" algn="l">
              <a:lnSpc>
                <a:spcPct val="70000"/>
              </a:lnSpc>
              <a:spcBef>
                <a:spcPts val="1000"/>
              </a:spcBef>
              <a:spcAft>
                <a:spcPts val="0"/>
              </a:spcAft>
              <a:buClr>
                <a:schemeClr val="lt1"/>
              </a:buClr>
              <a:buSzPts val="1860"/>
              <a:buNone/>
            </a:pPr>
            <a:r>
              <a:t/>
            </a:r>
            <a:endParaRPr sz="1860"/>
          </a:p>
        </p:txBody>
      </p:sp>
      <p:pic>
        <p:nvPicPr>
          <p:cNvPr id="349" name="Google Shape;349;p23"/>
          <p:cNvPicPr preferRelativeResize="0"/>
          <p:nvPr/>
        </p:nvPicPr>
        <p:blipFill>
          <a:blip r:embed="rId3">
            <a:alphaModFix/>
          </a:blip>
          <a:stretch>
            <a:fillRect/>
          </a:stretch>
        </p:blipFill>
        <p:spPr>
          <a:xfrm>
            <a:off x="8568300" y="202350"/>
            <a:ext cx="3326575" cy="27305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24"/>
          <p:cNvSpPr txBox="1"/>
          <p:nvPr>
            <p:ph type="title"/>
          </p:nvPr>
        </p:nvSpPr>
        <p:spPr>
          <a:xfrm>
            <a:off x="680321" y="753228"/>
            <a:ext cx="9613861" cy="10809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lang="es-AR"/>
              <a:t> </a:t>
            </a:r>
            <a:r>
              <a:rPr b="1" lang="es-AR" sz="4000">
                <a:solidFill>
                  <a:schemeClr val="lt1"/>
                </a:solidFill>
              </a:rPr>
              <a:t>“ CONJUNTIVITIS AGUDA”</a:t>
            </a:r>
            <a:endParaRPr sz="4000"/>
          </a:p>
        </p:txBody>
      </p:sp>
      <p:sp>
        <p:nvSpPr>
          <p:cNvPr id="355" name="Google Shape;355;p24"/>
          <p:cNvSpPr txBox="1"/>
          <p:nvPr>
            <p:ph idx="1" type="body"/>
          </p:nvPr>
        </p:nvSpPr>
        <p:spPr>
          <a:xfrm>
            <a:off x="388350" y="2190100"/>
            <a:ext cx="11803500" cy="4284900"/>
          </a:xfrm>
          <a:prstGeom prst="rect">
            <a:avLst/>
          </a:prstGeom>
          <a:noFill/>
          <a:ln>
            <a:noFill/>
          </a:ln>
        </p:spPr>
        <p:txBody>
          <a:bodyPr anchorCtr="0" anchor="t" bIns="45700" lIns="91425" spcFirstLastPara="1" rIns="91425" wrap="square" tIns="45700">
            <a:normAutofit/>
          </a:bodyPr>
          <a:lstStyle/>
          <a:p>
            <a:pPr indent="0" lvl="0" marL="0" rtl="0" algn="l">
              <a:lnSpc>
                <a:spcPct val="70000"/>
              </a:lnSpc>
              <a:spcBef>
                <a:spcPts val="0"/>
              </a:spcBef>
              <a:spcAft>
                <a:spcPts val="0"/>
              </a:spcAft>
              <a:buNone/>
            </a:pPr>
            <a:r>
              <a:rPr b="1" i="1" lang="es-AR" sz="2300" u="sng">
                <a:solidFill>
                  <a:srgbClr val="000000"/>
                </a:solidFill>
                <a:latin typeface="Arial"/>
                <a:ea typeface="Arial"/>
                <a:cs typeface="Arial"/>
                <a:sym typeface="Arial"/>
              </a:rPr>
              <a:t>AGENTES QUE LA PRODUCEN:	</a:t>
            </a:r>
            <a:r>
              <a:rPr lang="es-AR" sz="2200">
                <a:latin typeface="Arial"/>
                <a:ea typeface="Arial"/>
                <a:cs typeface="Arial"/>
                <a:sym typeface="Arial"/>
              </a:rPr>
              <a:t>Fisico, radiacion ultravioleta</a:t>
            </a:r>
            <a:endParaRPr sz="2200">
              <a:latin typeface="Arial"/>
              <a:ea typeface="Arial"/>
              <a:cs typeface="Arial"/>
              <a:sym typeface="Arial"/>
            </a:endParaRPr>
          </a:p>
          <a:p>
            <a:pPr indent="0" lvl="0" marL="0" rtl="0" algn="l">
              <a:lnSpc>
                <a:spcPct val="70000"/>
              </a:lnSpc>
              <a:spcBef>
                <a:spcPts val="0"/>
              </a:spcBef>
              <a:spcAft>
                <a:spcPts val="0"/>
              </a:spcAft>
              <a:buNone/>
            </a:pPr>
            <a:r>
              <a:t/>
            </a:r>
            <a:endParaRPr b="1" i="1" sz="2300" u="sng">
              <a:solidFill>
                <a:srgbClr val="000000"/>
              </a:solidFill>
              <a:latin typeface="Arial"/>
              <a:ea typeface="Arial"/>
              <a:cs typeface="Arial"/>
              <a:sym typeface="Arial"/>
            </a:endParaRPr>
          </a:p>
          <a:p>
            <a:pPr indent="0" lvl="0" marL="0" rtl="0" algn="l">
              <a:lnSpc>
                <a:spcPct val="70000"/>
              </a:lnSpc>
              <a:spcBef>
                <a:spcPts val="0"/>
              </a:spcBef>
              <a:spcAft>
                <a:spcPts val="0"/>
              </a:spcAft>
              <a:buNone/>
            </a:pPr>
            <a:r>
              <a:rPr b="1" i="1" lang="es-AR" sz="2300" u="sng">
                <a:solidFill>
                  <a:srgbClr val="000000"/>
                </a:solidFill>
                <a:latin typeface="Arial"/>
                <a:ea typeface="Arial"/>
                <a:cs typeface="Arial"/>
                <a:sym typeface="Arial"/>
              </a:rPr>
              <a:t> </a:t>
            </a:r>
            <a:r>
              <a:rPr b="1" i="1" lang="es-AR" sz="2300" u="sng">
                <a:solidFill>
                  <a:srgbClr val="000000"/>
                </a:solidFill>
                <a:latin typeface="Arial"/>
                <a:ea typeface="Arial"/>
                <a:cs typeface="Arial"/>
                <a:sym typeface="Arial"/>
              </a:rPr>
              <a:t>DESCRIPCIÓN</a:t>
            </a:r>
            <a:r>
              <a:rPr b="1" i="1" lang="es-AR" sz="2300" u="sng">
                <a:solidFill>
                  <a:srgbClr val="000000"/>
                </a:solidFill>
                <a:latin typeface="Arial"/>
                <a:ea typeface="Arial"/>
                <a:cs typeface="Arial"/>
                <a:sym typeface="Arial"/>
              </a:rPr>
              <a:t>:</a:t>
            </a:r>
            <a:r>
              <a:rPr lang="es-AR" sz="2200">
                <a:solidFill>
                  <a:schemeClr val="lt1"/>
                </a:solidFill>
                <a:latin typeface="Arial"/>
                <a:ea typeface="Arial"/>
                <a:cs typeface="Arial"/>
                <a:sym typeface="Arial"/>
              </a:rPr>
              <a:t> </a:t>
            </a:r>
            <a:r>
              <a:rPr lang="es-AR" sz="2200">
                <a:latin typeface="Arial"/>
                <a:ea typeface="Arial"/>
                <a:cs typeface="Arial"/>
                <a:sym typeface="Arial"/>
              </a:rPr>
              <a:t>Inflamación de </a:t>
            </a:r>
            <a:r>
              <a:rPr lang="es-AR" sz="2200">
                <a:solidFill>
                  <a:schemeClr val="lt1"/>
                </a:solidFill>
                <a:latin typeface="Arial"/>
                <a:ea typeface="Arial"/>
                <a:cs typeface="Arial"/>
                <a:sym typeface="Arial"/>
              </a:rPr>
              <a:t>la conjuntiva (m</a:t>
            </a:r>
            <a:r>
              <a:rPr lang="es-AR" sz="2200">
                <a:latin typeface="Arial"/>
                <a:ea typeface="Arial"/>
                <a:cs typeface="Arial"/>
                <a:sym typeface="Arial"/>
              </a:rPr>
              <a:t>embrana que cubre la parte blanca del ojo)</a:t>
            </a:r>
            <a:r>
              <a:rPr lang="es-AR" sz="2200">
                <a:solidFill>
                  <a:schemeClr val="lt1"/>
                </a:solidFill>
                <a:latin typeface="Arial"/>
                <a:ea typeface="Arial"/>
                <a:cs typeface="Arial"/>
                <a:sym typeface="Arial"/>
              </a:rPr>
              <a:t> y la córnea.</a:t>
            </a:r>
            <a:endParaRPr sz="2200">
              <a:solidFill>
                <a:schemeClr val="lt1"/>
              </a:solidFill>
              <a:latin typeface="Arial"/>
              <a:ea typeface="Arial"/>
              <a:cs typeface="Arial"/>
              <a:sym typeface="Arial"/>
            </a:endParaRPr>
          </a:p>
          <a:p>
            <a:pPr indent="0" lvl="0" marL="228600" rtl="0" algn="l">
              <a:lnSpc>
                <a:spcPct val="70000"/>
              </a:lnSpc>
              <a:spcBef>
                <a:spcPts val="1000"/>
              </a:spcBef>
              <a:spcAft>
                <a:spcPts val="0"/>
              </a:spcAft>
              <a:buNone/>
            </a:pPr>
            <a:r>
              <a:t/>
            </a:r>
            <a:endParaRPr sz="2200">
              <a:latin typeface="Arial"/>
              <a:ea typeface="Arial"/>
              <a:cs typeface="Arial"/>
              <a:sym typeface="Arial"/>
            </a:endParaRPr>
          </a:p>
          <a:p>
            <a:pPr indent="0" lvl="0" marL="0" rtl="0" algn="l">
              <a:lnSpc>
                <a:spcPct val="70000"/>
              </a:lnSpc>
              <a:spcBef>
                <a:spcPts val="1000"/>
              </a:spcBef>
              <a:spcAft>
                <a:spcPts val="0"/>
              </a:spcAft>
              <a:buNone/>
            </a:pPr>
            <a:r>
              <a:rPr b="1" i="1" lang="es-AR" sz="2300" u="sng">
                <a:solidFill>
                  <a:srgbClr val="000000"/>
                </a:solidFill>
                <a:latin typeface="Arial"/>
                <a:ea typeface="Arial"/>
                <a:cs typeface="Arial"/>
                <a:sym typeface="Arial"/>
              </a:rPr>
              <a:t> ACTIVIDADES QUE PUEDEN GENERAR ENFERMEDAD: </a:t>
            </a:r>
            <a:endParaRPr b="1" i="1" sz="2300" u="sng">
              <a:solidFill>
                <a:srgbClr val="000000"/>
              </a:solidFill>
              <a:latin typeface="Arial"/>
              <a:ea typeface="Arial"/>
              <a:cs typeface="Arial"/>
              <a:sym typeface="Arial"/>
            </a:endParaRPr>
          </a:p>
          <a:p>
            <a:pPr indent="0" lvl="0" marL="228600" rtl="0" algn="l">
              <a:lnSpc>
                <a:spcPct val="70000"/>
              </a:lnSpc>
              <a:spcBef>
                <a:spcPts val="1000"/>
              </a:spcBef>
              <a:spcAft>
                <a:spcPts val="0"/>
              </a:spcAft>
              <a:buNone/>
            </a:pPr>
            <a:r>
              <a:rPr lang="es-AR" sz="2200">
                <a:latin typeface="Arial"/>
                <a:ea typeface="Arial"/>
                <a:cs typeface="Arial"/>
                <a:sym typeface="Arial"/>
              </a:rPr>
              <a:t>Manipulación de elementos </a:t>
            </a:r>
            <a:r>
              <a:rPr lang="es-AR" sz="2200">
                <a:latin typeface="Arial"/>
                <a:ea typeface="Arial"/>
                <a:cs typeface="Arial"/>
                <a:sym typeface="Arial"/>
              </a:rPr>
              <a:t>químicos</a:t>
            </a:r>
            <a:endParaRPr sz="2200">
              <a:latin typeface="Arial"/>
              <a:ea typeface="Arial"/>
              <a:cs typeface="Arial"/>
              <a:sym typeface="Arial"/>
            </a:endParaRPr>
          </a:p>
          <a:p>
            <a:pPr indent="0" lvl="0" marL="228600" rtl="0" algn="l">
              <a:lnSpc>
                <a:spcPct val="70000"/>
              </a:lnSpc>
              <a:spcBef>
                <a:spcPts val="1000"/>
              </a:spcBef>
              <a:spcAft>
                <a:spcPts val="0"/>
              </a:spcAft>
              <a:buNone/>
            </a:pPr>
            <a:r>
              <a:rPr lang="es-AR" sz="2200">
                <a:latin typeface="Arial"/>
                <a:ea typeface="Arial"/>
                <a:cs typeface="Arial"/>
                <a:sym typeface="Arial"/>
              </a:rPr>
              <a:t>Trabajos con soldaduras.</a:t>
            </a:r>
            <a:endParaRPr sz="2200">
              <a:latin typeface="Arial"/>
              <a:ea typeface="Arial"/>
              <a:cs typeface="Arial"/>
              <a:sym typeface="Arial"/>
            </a:endParaRPr>
          </a:p>
          <a:p>
            <a:pPr indent="0" lvl="0" marL="228600" rtl="0" algn="l">
              <a:lnSpc>
                <a:spcPct val="70000"/>
              </a:lnSpc>
              <a:spcBef>
                <a:spcPts val="1000"/>
              </a:spcBef>
              <a:spcAft>
                <a:spcPts val="0"/>
              </a:spcAft>
              <a:buNone/>
            </a:pPr>
            <a:r>
              <a:t/>
            </a:r>
            <a:endParaRPr sz="2200">
              <a:latin typeface="Arial"/>
              <a:ea typeface="Arial"/>
              <a:cs typeface="Arial"/>
              <a:sym typeface="Arial"/>
            </a:endParaRPr>
          </a:p>
          <a:p>
            <a:pPr indent="0" lvl="0" marL="0" rtl="0" algn="l">
              <a:lnSpc>
                <a:spcPct val="70000"/>
              </a:lnSpc>
              <a:spcBef>
                <a:spcPts val="1000"/>
              </a:spcBef>
              <a:spcAft>
                <a:spcPts val="0"/>
              </a:spcAft>
              <a:buNone/>
            </a:pPr>
            <a:r>
              <a:rPr b="1" i="1" lang="es-AR" sz="2300">
                <a:solidFill>
                  <a:srgbClr val="000000"/>
                </a:solidFill>
                <a:latin typeface="Arial"/>
                <a:ea typeface="Arial"/>
                <a:cs typeface="Arial"/>
                <a:sym typeface="Arial"/>
              </a:rPr>
              <a:t> </a:t>
            </a:r>
            <a:r>
              <a:rPr b="1" i="1" lang="es-AR" sz="2300" u="sng">
                <a:solidFill>
                  <a:srgbClr val="000000"/>
                </a:solidFill>
                <a:latin typeface="Arial"/>
                <a:ea typeface="Arial"/>
                <a:cs typeface="Arial"/>
                <a:sym typeface="Arial"/>
              </a:rPr>
              <a:t>MEDIDAS DE </a:t>
            </a:r>
            <a:r>
              <a:rPr b="1" i="1" lang="es-AR" sz="2300" u="sng">
                <a:solidFill>
                  <a:srgbClr val="000000"/>
                </a:solidFill>
                <a:latin typeface="Arial"/>
                <a:ea typeface="Arial"/>
                <a:cs typeface="Arial"/>
                <a:sym typeface="Arial"/>
              </a:rPr>
              <a:t>PREVENCIÓN</a:t>
            </a:r>
            <a:r>
              <a:rPr b="1" i="1" lang="es-AR" sz="2300" u="sng">
                <a:solidFill>
                  <a:srgbClr val="000000"/>
                </a:solidFill>
                <a:latin typeface="Arial"/>
                <a:ea typeface="Arial"/>
                <a:cs typeface="Arial"/>
                <a:sym typeface="Arial"/>
              </a:rPr>
              <a:t>:</a:t>
            </a:r>
            <a:endParaRPr b="1" i="1" sz="2300" u="sng">
              <a:solidFill>
                <a:srgbClr val="000000"/>
              </a:solidFill>
              <a:latin typeface="Arial"/>
              <a:ea typeface="Arial"/>
              <a:cs typeface="Arial"/>
              <a:sym typeface="Arial"/>
            </a:endParaRPr>
          </a:p>
          <a:p>
            <a:pPr indent="-284480" lvl="1" marL="685800" rtl="0" algn="l">
              <a:lnSpc>
                <a:spcPct val="70000"/>
              </a:lnSpc>
              <a:spcBef>
                <a:spcPts val="500"/>
              </a:spcBef>
              <a:spcAft>
                <a:spcPts val="0"/>
              </a:spcAft>
              <a:buClr>
                <a:schemeClr val="lt1"/>
              </a:buClr>
              <a:buSzPts val="2200"/>
              <a:buChar char="•"/>
            </a:pPr>
            <a:r>
              <a:rPr lang="es-AR" sz="2200">
                <a:latin typeface="Arial"/>
                <a:ea typeface="Arial"/>
                <a:cs typeface="Arial"/>
                <a:sym typeface="Arial"/>
              </a:rPr>
              <a:t>Utilizar lentes que bloqueen rayos.</a:t>
            </a:r>
            <a:endParaRPr sz="2200">
              <a:latin typeface="Arial"/>
              <a:ea typeface="Arial"/>
              <a:cs typeface="Arial"/>
              <a:sym typeface="Arial"/>
            </a:endParaRPr>
          </a:p>
          <a:p>
            <a:pPr indent="-284480" lvl="1" marL="685800" rtl="0" algn="l">
              <a:lnSpc>
                <a:spcPct val="70000"/>
              </a:lnSpc>
              <a:spcBef>
                <a:spcPts val="500"/>
              </a:spcBef>
              <a:spcAft>
                <a:spcPts val="0"/>
              </a:spcAft>
              <a:buSzPts val="2200"/>
              <a:buChar char="•"/>
            </a:pPr>
            <a:r>
              <a:rPr lang="es-AR" sz="2200">
                <a:latin typeface="Arial"/>
                <a:ea typeface="Arial"/>
                <a:cs typeface="Arial"/>
                <a:sym typeface="Arial"/>
              </a:rPr>
              <a:t>Ambientes de trabajo </a:t>
            </a:r>
            <a:r>
              <a:rPr lang="es-AR" sz="2200">
                <a:latin typeface="Arial"/>
                <a:ea typeface="Arial"/>
                <a:cs typeface="Arial"/>
                <a:sym typeface="Arial"/>
              </a:rPr>
              <a:t>húmedos</a:t>
            </a:r>
            <a:r>
              <a:rPr lang="es-AR" sz="2200">
                <a:latin typeface="Arial"/>
                <a:ea typeface="Arial"/>
                <a:cs typeface="Arial"/>
                <a:sym typeface="Arial"/>
              </a:rPr>
              <a:t> y ventilados.</a:t>
            </a:r>
            <a:endParaRPr sz="2200">
              <a:latin typeface="Arial"/>
              <a:ea typeface="Arial"/>
              <a:cs typeface="Arial"/>
              <a:sym typeface="Arial"/>
            </a:endParaRPr>
          </a:p>
          <a:p>
            <a:pPr indent="-284480" lvl="1" marL="685800" rtl="0" algn="l">
              <a:lnSpc>
                <a:spcPct val="70000"/>
              </a:lnSpc>
              <a:spcBef>
                <a:spcPts val="500"/>
              </a:spcBef>
              <a:spcAft>
                <a:spcPts val="0"/>
              </a:spcAft>
              <a:buSzPts val="2200"/>
              <a:buChar char="•"/>
            </a:pPr>
            <a:r>
              <a:rPr lang="es-AR" sz="2200">
                <a:latin typeface="Arial"/>
                <a:ea typeface="Arial"/>
                <a:cs typeface="Arial"/>
                <a:sym typeface="Arial"/>
              </a:rPr>
              <a:t>Uso de gorras y sombreros.</a:t>
            </a:r>
            <a:endParaRPr sz="2200">
              <a:latin typeface="Arial"/>
              <a:ea typeface="Arial"/>
              <a:cs typeface="Arial"/>
              <a:sym typeface="Arial"/>
            </a:endParaRPr>
          </a:p>
          <a:p>
            <a:pPr indent="0" lvl="0" marL="685800" rtl="0" algn="just">
              <a:lnSpc>
                <a:spcPct val="70000"/>
              </a:lnSpc>
              <a:spcBef>
                <a:spcPts val="500"/>
              </a:spcBef>
              <a:spcAft>
                <a:spcPts val="0"/>
              </a:spcAft>
              <a:buNone/>
            </a:pPr>
            <a:r>
              <a:t/>
            </a:r>
            <a:endParaRPr sz="2200">
              <a:solidFill>
                <a:schemeClr val="lt1"/>
              </a:solidFill>
            </a:endParaRPr>
          </a:p>
          <a:p>
            <a:pPr indent="0" lvl="0" marL="0" rtl="0" algn="just">
              <a:lnSpc>
                <a:spcPct val="70000"/>
              </a:lnSpc>
              <a:spcBef>
                <a:spcPts val="1000"/>
              </a:spcBef>
              <a:spcAft>
                <a:spcPts val="0"/>
              </a:spcAft>
              <a:buClr>
                <a:srgbClr val="FEFEFE"/>
              </a:buClr>
              <a:buSzPts val="1320"/>
              <a:buFont typeface="Noto Sans Symbols"/>
              <a:buNone/>
            </a:pPr>
            <a:r>
              <a:t/>
            </a:r>
            <a:endParaRPr sz="1320">
              <a:solidFill>
                <a:schemeClr val="lt1"/>
              </a:solidFill>
            </a:endParaRPr>
          </a:p>
          <a:p>
            <a:pPr indent="-144780" lvl="0" marL="228600" rtl="0" algn="l">
              <a:lnSpc>
                <a:spcPct val="70000"/>
              </a:lnSpc>
              <a:spcBef>
                <a:spcPts val="1000"/>
              </a:spcBef>
              <a:spcAft>
                <a:spcPts val="0"/>
              </a:spcAft>
              <a:buClr>
                <a:schemeClr val="lt1"/>
              </a:buClr>
              <a:buSzPts val="1320"/>
              <a:buNone/>
            </a:pPr>
            <a:r>
              <a:t/>
            </a:r>
            <a:endParaRPr sz="1320"/>
          </a:p>
        </p:txBody>
      </p:sp>
      <p:pic>
        <p:nvPicPr>
          <p:cNvPr id="356" name="Google Shape;356;p24"/>
          <p:cNvPicPr preferRelativeResize="0"/>
          <p:nvPr/>
        </p:nvPicPr>
        <p:blipFill>
          <a:blip r:embed="rId3">
            <a:alphaModFix/>
          </a:blip>
          <a:stretch>
            <a:fillRect/>
          </a:stretch>
        </p:blipFill>
        <p:spPr>
          <a:xfrm>
            <a:off x="9055150" y="4364975"/>
            <a:ext cx="2936900" cy="18152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25"/>
          <p:cNvSpPr txBox="1"/>
          <p:nvPr>
            <p:ph type="title"/>
          </p:nvPr>
        </p:nvSpPr>
        <p:spPr>
          <a:xfrm>
            <a:off x="680321" y="753228"/>
            <a:ext cx="9613861" cy="10809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b="1" lang="es-AR" sz="4000">
                <a:solidFill>
                  <a:schemeClr val="lt1"/>
                </a:solidFill>
              </a:rPr>
              <a:t>“</a:t>
            </a:r>
            <a:r>
              <a:rPr b="1" lang="es-AR" sz="4000"/>
              <a:t>FOTOSENSIBILIZACIÓN</a:t>
            </a:r>
            <a:r>
              <a:rPr b="1" lang="es-AR" sz="4000">
                <a:solidFill>
                  <a:schemeClr val="lt1"/>
                </a:solidFill>
              </a:rPr>
              <a:t>”</a:t>
            </a:r>
            <a:endParaRPr sz="4000"/>
          </a:p>
        </p:txBody>
      </p:sp>
      <p:sp>
        <p:nvSpPr>
          <p:cNvPr id="362" name="Google Shape;362;p25"/>
          <p:cNvSpPr txBox="1"/>
          <p:nvPr>
            <p:ph idx="1" type="body"/>
          </p:nvPr>
        </p:nvSpPr>
        <p:spPr>
          <a:xfrm>
            <a:off x="388350" y="2037525"/>
            <a:ext cx="11637300" cy="4591200"/>
          </a:xfrm>
          <a:prstGeom prst="rect">
            <a:avLst/>
          </a:prstGeom>
          <a:noFill/>
          <a:ln>
            <a:noFill/>
          </a:ln>
        </p:spPr>
        <p:txBody>
          <a:bodyPr anchorCtr="0" anchor="t" bIns="45700" lIns="91425" spcFirstLastPara="1" rIns="91425" wrap="square" tIns="45700">
            <a:normAutofit/>
          </a:bodyPr>
          <a:lstStyle/>
          <a:p>
            <a:pPr indent="0" lvl="0" marL="0" rtl="0" algn="just">
              <a:lnSpc>
                <a:spcPct val="70000"/>
              </a:lnSpc>
              <a:spcBef>
                <a:spcPts val="0"/>
              </a:spcBef>
              <a:spcAft>
                <a:spcPts val="0"/>
              </a:spcAft>
              <a:buNone/>
            </a:pPr>
            <a:r>
              <a:rPr b="1" i="1" lang="es-AR" sz="2300" u="sng">
                <a:solidFill>
                  <a:srgbClr val="000000"/>
                </a:solidFill>
                <a:latin typeface="Arial"/>
                <a:ea typeface="Arial"/>
                <a:cs typeface="Arial"/>
                <a:sym typeface="Arial"/>
              </a:rPr>
              <a:t>AGENTE QUE LA PRODUCE:</a:t>
            </a:r>
            <a:r>
              <a:rPr lang="es-AR" sz="2200">
                <a:solidFill>
                  <a:schemeClr val="lt1"/>
                </a:solidFill>
                <a:latin typeface="Arial"/>
                <a:ea typeface="Arial"/>
                <a:cs typeface="Arial"/>
                <a:sym typeface="Arial"/>
              </a:rPr>
              <a:t> Radiación ultravioleta.</a:t>
            </a:r>
            <a:endParaRPr sz="2200">
              <a:solidFill>
                <a:schemeClr val="lt1"/>
              </a:solidFill>
              <a:latin typeface="Arial"/>
              <a:ea typeface="Arial"/>
              <a:cs typeface="Arial"/>
              <a:sym typeface="Arial"/>
            </a:endParaRPr>
          </a:p>
          <a:p>
            <a:pPr indent="0" lvl="0" marL="228600" rtl="0" algn="just">
              <a:lnSpc>
                <a:spcPct val="70000"/>
              </a:lnSpc>
              <a:spcBef>
                <a:spcPts val="0"/>
              </a:spcBef>
              <a:spcAft>
                <a:spcPts val="0"/>
              </a:spcAft>
              <a:buNone/>
            </a:pPr>
            <a:r>
              <a:t/>
            </a:r>
            <a:endParaRPr sz="2200">
              <a:latin typeface="Arial"/>
              <a:ea typeface="Arial"/>
              <a:cs typeface="Arial"/>
              <a:sym typeface="Arial"/>
            </a:endParaRPr>
          </a:p>
          <a:p>
            <a:pPr indent="0" lvl="0" marL="0" rtl="0" algn="just">
              <a:lnSpc>
                <a:spcPct val="70000"/>
              </a:lnSpc>
              <a:spcBef>
                <a:spcPts val="1000"/>
              </a:spcBef>
              <a:spcAft>
                <a:spcPts val="0"/>
              </a:spcAft>
              <a:buNone/>
            </a:pPr>
            <a:r>
              <a:rPr b="1" i="1" lang="es-AR" sz="2300" u="sng">
                <a:solidFill>
                  <a:srgbClr val="000000"/>
                </a:solidFill>
                <a:latin typeface="Arial"/>
                <a:ea typeface="Arial"/>
                <a:cs typeface="Arial"/>
                <a:sym typeface="Arial"/>
              </a:rPr>
              <a:t>DESCRIPCIÓN</a:t>
            </a:r>
            <a:r>
              <a:rPr b="1" i="1" lang="es-AR" sz="2300" u="sng">
                <a:solidFill>
                  <a:srgbClr val="000000"/>
                </a:solidFill>
                <a:latin typeface="Arial"/>
                <a:ea typeface="Arial"/>
                <a:cs typeface="Arial"/>
                <a:sym typeface="Arial"/>
              </a:rPr>
              <a:t>:</a:t>
            </a:r>
            <a:r>
              <a:rPr lang="es-AR" sz="1400">
                <a:solidFill>
                  <a:schemeClr val="lt1"/>
                </a:solidFill>
                <a:latin typeface="Arial"/>
                <a:ea typeface="Arial"/>
                <a:cs typeface="Arial"/>
                <a:sym typeface="Arial"/>
              </a:rPr>
              <a:t> </a:t>
            </a:r>
            <a:r>
              <a:rPr lang="es-AR" sz="2200">
                <a:solidFill>
                  <a:schemeClr val="lt1"/>
                </a:solidFill>
                <a:latin typeface="Arial"/>
                <a:ea typeface="Arial"/>
                <a:cs typeface="Arial"/>
                <a:sym typeface="Arial"/>
              </a:rPr>
              <a:t>Enrojecimiento de la piel. Los síntomas aparecen sobre la parte del cuerpo expues</a:t>
            </a:r>
            <a:r>
              <a:rPr lang="es-AR" sz="2200">
                <a:latin typeface="Arial"/>
                <a:ea typeface="Arial"/>
                <a:cs typeface="Arial"/>
                <a:sym typeface="Arial"/>
              </a:rPr>
              <a:t>ta al sol y de </a:t>
            </a:r>
            <a:r>
              <a:rPr lang="es-AR" sz="2200">
                <a:solidFill>
                  <a:schemeClr val="lt1"/>
                </a:solidFill>
                <a:latin typeface="Arial"/>
                <a:ea typeface="Arial"/>
                <a:cs typeface="Arial"/>
                <a:sym typeface="Arial"/>
              </a:rPr>
              <a:t>manera inmediat</a:t>
            </a:r>
            <a:r>
              <a:rPr lang="es-AR" sz="2200">
                <a:latin typeface="Arial"/>
                <a:ea typeface="Arial"/>
                <a:cs typeface="Arial"/>
                <a:sym typeface="Arial"/>
              </a:rPr>
              <a:t>a</a:t>
            </a:r>
            <a:r>
              <a:rPr lang="es-AR" sz="2200">
                <a:solidFill>
                  <a:schemeClr val="lt1"/>
                </a:solidFill>
                <a:latin typeface="Arial"/>
                <a:ea typeface="Arial"/>
                <a:cs typeface="Arial"/>
                <a:sym typeface="Arial"/>
              </a:rPr>
              <a:t>. </a:t>
            </a:r>
            <a:endParaRPr sz="2200">
              <a:solidFill>
                <a:schemeClr val="lt1"/>
              </a:solidFill>
              <a:latin typeface="Arial"/>
              <a:ea typeface="Arial"/>
              <a:cs typeface="Arial"/>
              <a:sym typeface="Arial"/>
            </a:endParaRPr>
          </a:p>
          <a:p>
            <a:pPr indent="0" lvl="0" marL="228600" rtl="0" algn="just">
              <a:lnSpc>
                <a:spcPct val="70000"/>
              </a:lnSpc>
              <a:spcBef>
                <a:spcPts val="1000"/>
              </a:spcBef>
              <a:spcAft>
                <a:spcPts val="0"/>
              </a:spcAft>
              <a:buNone/>
            </a:pPr>
            <a:r>
              <a:t/>
            </a:r>
            <a:endParaRPr sz="2200">
              <a:latin typeface="Arial"/>
              <a:ea typeface="Arial"/>
              <a:cs typeface="Arial"/>
              <a:sym typeface="Arial"/>
            </a:endParaRPr>
          </a:p>
          <a:p>
            <a:pPr indent="0" lvl="0" marL="0" rtl="0" algn="just">
              <a:lnSpc>
                <a:spcPct val="70000"/>
              </a:lnSpc>
              <a:spcBef>
                <a:spcPts val="1000"/>
              </a:spcBef>
              <a:spcAft>
                <a:spcPts val="0"/>
              </a:spcAft>
              <a:buNone/>
            </a:pPr>
            <a:r>
              <a:rPr b="1" i="1" lang="es-AR" sz="2300" u="sng">
                <a:solidFill>
                  <a:srgbClr val="000000"/>
                </a:solidFill>
                <a:latin typeface="Arial"/>
                <a:ea typeface="Arial"/>
                <a:cs typeface="Arial"/>
                <a:sym typeface="Arial"/>
              </a:rPr>
              <a:t>ACTIVIDADES QUE LA GENERAN:</a:t>
            </a:r>
            <a:endParaRPr b="1" i="1" sz="2300" u="sng">
              <a:solidFill>
                <a:srgbClr val="000000"/>
              </a:solidFill>
              <a:latin typeface="Arial"/>
              <a:ea typeface="Arial"/>
              <a:cs typeface="Arial"/>
              <a:sym typeface="Arial"/>
            </a:endParaRPr>
          </a:p>
          <a:p>
            <a:pPr indent="-261683" lvl="1" marL="685800" rtl="0" algn="just">
              <a:lnSpc>
                <a:spcPct val="70000"/>
              </a:lnSpc>
              <a:spcBef>
                <a:spcPts val="500"/>
              </a:spcBef>
              <a:spcAft>
                <a:spcPts val="0"/>
              </a:spcAft>
              <a:buClr>
                <a:schemeClr val="lt1"/>
              </a:buClr>
              <a:buSzPts val="2200"/>
              <a:buChar char="•"/>
            </a:pPr>
            <a:r>
              <a:rPr lang="es-AR" sz="2200">
                <a:solidFill>
                  <a:schemeClr val="lt1"/>
                </a:solidFill>
                <a:latin typeface="Arial"/>
                <a:ea typeface="Arial"/>
                <a:cs typeface="Arial"/>
                <a:sym typeface="Arial"/>
              </a:rPr>
              <a:t>Trabajos que exponen a la radiación ultravioleta</a:t>
            </a:r>
            <a:r>
              <a:rPr lang="es-AR" sz="2200">
                <a:latin typeface="Arial"/>
                <a:ea typeface="Arial"/>
                <a:cs typeface="Arial"/>
                <a:sym typeface="Arial"/>
              </a:rPr>
              <a:t>.</a:t>
            </a:r>
            <a:endParaRPr sz="2200">
              <a:latin typeface="Arial"/>
              <a:ea typeface="Arial"/>
              <a:cs typeface="Arial"/>
              <a:sym typeface="Arial"/>
            </a:endParaRPr>
          </a:p>
          <a:p>
            <a:pPr indent="0" lvl="0" marL="685800" rtl="0" algn="just">
              <a:lnSpc>
                <a:spcPct val="70000"/>
              </a:lnSpc>
              <a:spcBef>
                <a:spcPts val="500"/>
              </a:spcBef>
              <a:spcAft>
                <a:spcPts val="0"/>
              </a:spcAft>
              <a:buNone/>
            </a:pPr>
            <a:r>
              <a:t/>
            </a:r>
            <a:endParaRPr sz="2200">
              <a:latin typeface="Arial"/>
              <a:ea typeface="Arial"/>
              <a:cs typeface="Arial"/>
              <a:sym typeface="Arial"/>
            </a:endParaRPr>
          </a:p>
          <a:p>
            <a:pPr indent="0" lvl="0" marL="0" rtl="0" algn="just">
              <a:lnSpc>
                <a:spcPct val="70000"/>
              </a:lnSpc>
              <a:spcBef>
                <a:spcPts val="1000"/>
              </a:spcBef>
              <a:spcAft>
                <a:spcPts val="0"/>
              </a:spcAft>
              <a:buNone/>
            </a:pPr>
            <a:r>
              <a:rPr b="1" lang="es-AR" sz="2200">
                <a:solidFill>
                  <a:srgbClr val="000000"/>
                </a:solidFill>
                <a:latin typeface="Arial"/>
                <a:ea typeface="Arial"/>
                <a:cs typeface="Arial"/>
                <a:sym typeface="Arial"/>
              </a:rPr>
              <a:t> </a:t>
            </a:r>
            <a:r>
              <a:rPr b="1" lang="es-AR" sz="2200" u="sng">
                <a:solidFill>
                  <a:srgbClr val="000000"/>
                </a:solidFill>
                <a:latin typeface="Arial"/>
                <a:ea typeface="Arial"/>
                <a:cs typeface="Arial"/>
                <a:sym typeface="Arial"/>
              </a:rPr>
              <a:t>MEDIDAS DE </a:t>
            </a:r>
            <a:r>
              <a:rPr b="1" lang="es-AR" sz="2200" u="sng">
                <a:solidFill>
                  <a:srgbClr val="000000"/>
                </a:solidFill>
                <a:latin typeface="Arial"/>
                <a:ea typeface="Arial"/>
                <a:cs typeface="Arial"/>
                <a:sym typeface="Arial"/>
              </a:rPr>
              <a:t>PREVENCIÓN</a:t>
            </a:r>
            <a:r>
              <a:rPr b="1" lang="es-AR" sz="2200" u="sng">
                <a:solidFill>
                  <a:srgbClr val="000000"/>
                </a:solidFill>
                <a:latin typeface="Arial"/>
                <a:ea typeface="Arial"/>
                <a:cs typeface="Arial"/>
                <a:sym typeface="Arial"/>
              </a:rPr>
              <a:t>:</a:t>
            </a:r>
            <a:endParaRPr b="1" sz="2200" u="sng">
              <a:solidFill>
                <a:srgbClr val="000000"/>
              </a:solidFill>
              <a:latin typeface="Arial"/>
              <a:ea typeface="Arial"/>
              <a:cs typeface="Arial"/>
              <a:sym typeface="Arial"/>
            </a:endParaRPr>
          </a:p>
          <a:p>
            <a:pPr indent="-288290" lvl="2" marL="685800" rtl="0" algn="just">
              <a:lnSpc>
                <a:spcPct val="70000"/>
              </a:lnSpc>
              <a:spcBef>
                <a:spcPts val="500"/>
              </a:spcBef>
              <a:spcAft>
                <a:spcPts val="0"/>
              </a:spcAft>
              <a:buClr>
                <a:schemeClr val="lt1"/>
              </a:buClr>
              <a:buSzPts val="2200"/>
              <a:buChar char="•"/>
            </a:pPr>
            <a:r>
              <a:rPr lang="es-AR" sz="2200">
                <a:solidFill>
                  <a:schemeClr val="lt1"/>
                </a:solidFill>
                <a:latin typeface="Arial"/>
                <a:ea typeface="Arial"/>
                <a:cs typeface="Arial"/>
                <a:sym typeface="Arial"/>
              </a:rPr>
              <a:t>Evitar exposición al sol </a:t>
            </a:r>
            <a:r>
              <a:rPr lang="es-AR" sz="2200">
                <a:latin typeface="Arial"/>
                <a:ea typeface="Arial"/>
                <a:cs typeface="Arial"/>
                <a:sym typeface="Arial"/>
              </a:rPr>
              <a:t>en horarios determinados.</a:t>
            </a:r>
            <a:r>
              <a:rPr lang="es-AR" sz="2200">
                <a:solidFill>
                  <a:schemeClr val="lt1"/>
                </a:solidFill>
                <a:latin typeface="Arial"/>
                <a:ea typeface="Arial"/>
                <a:cs typeface="Arial"/>
                <a:sym typeface="Arial"/>
              </a:rPr>
              <a:t> </a:t>
            </a:r>
            <a:endParaRPr sz="2200">
              <a:latin typeface="Arial"/>
              <a:ea typeface="Arial"/>
              <a:cs typeface="Arial"/>
              <a:sym typeface="Arial"/>
            </a:endParaRPr>
          </a:p>
          <a:p>
            <a:pPr indent="-288290" lvl="2" marL="685800" rtl="0" algn="just">
              <a:lnSpc>
                <a:spcPct val="70000"/>
              </a:lnSpc>
              <a:spcBef>
                <a:spcPts val="500"/>
              </a:spcBef>
              <a:spcAft>
                <a:spcPts val="0"/>
              </a:spcAft>
              <a:buClr>
                <a:schemeClr val="lt1"/>
              </a:buClr>
              <a:buSzPts val="2200"/>
              <a:buChar char="•"/>
            </a:pPr>
            <a:r>
              <a:rPr lang="es-AR" sz="2200">
                <a:solidFill>
                  <a:schemeClr val="lt1"/>
                </a:solidFill>
                <a:latin typeface="Arial"/>
                <a:ea typeface="Arial"/>
                <a:cs typeface="Arial"/>
                <a:sym typeface="Arial"/>
              </a:rPr>
              <a:t>Us</a:t>
            </a:r>
            <a:r>
              <a:rPr lang="es-AR" sz="2200">
                <a:latin typeface="Arial"/>
                <a:ea typeface="Arial"/>
                <a:cs typeface="Arial"/>
                <a:sym typeface="Arial"/>
              </a:rPr>
              <a:t>ar </a:t>
            </a:r>
            <a:r>
              <a:rPr lang="es-AR" sz="2200">
                <a:solidFill>
                  <a:schemeClr val="lt1"/>
                </a:solidFill>
                <a:latin typeface="Arial"/>
                <a:ea typeface="Arial"/>
                <a:cs typeface="Arial"/>
                <a:sym typeface="Arial"/>
              </a:rPr>
              <a:t>protector solar</a:t>
            </a:r>
            <a:r>
              <a:rPr lang="es-AR" sz="2200">
                <a:latin typeface="Arial"/>
                <a:ea typeface="Arial"/>
                <a:cs typeface="Arial"/>
                <a:sym typeface="Arial"/>
              </a:rPr>
              <a:t>.</a:t>
            </a:r>
            <a:endParaRPr sz="2200">
              <a:latin typeface="Arial"/>
              <a:ea typeface="Arial"/>
              <a:cs typeface="Arial"/>
              <a:sym typeface="Arial"/>
            </a:endParaRPr>
          </a:p>
          <a:p>
            <a:pPr indent="-288290" lvl="2" marL="685800" rtl="0" algn="just">
              <a:lnSpc>
                <a:spcPct val="70000"/>
              </a:lnSpc>
              <a:spcBef>
                <a:spcPts val="500"/>
              </a:spcBef>
              <a:spcAft>
                <a:spcPts val="0"/>
              </a:spcAft>
              <a:buClr>
                <a:schemeClr val="lt1"/>
              </a:buClr>
              <a:buSzPts val="2200"/>
              <a:buChar char="•"/>
            </a:pPr>
            <a:r>
              <a:rPr lang="es-AR" sz="2200">
                <a:solidFill>
                  <a:schemeClr val="lt1"/>
                </a:solidFill>
                <a:latin typeface="Arial"/>
                <a:ea typeface="Arial"/>
                <a:cs typeface="Arial"/>
                <a:sym typeface="Arial"/>
              </a:rPr>
              <a:t>Utili</a:t>
            </a:r>
            <a:r>
              <a:rPr lang="es-AR" sz="2200">
                <a:latin typeface="Arial"/>
                <a:ea typeface="Arial"/>
                <a:cs typeface="Arial"/>
                <a:sym typeface="Arial"/>
              </a:rPr>
              <a:t>zación de </a:t>
            </a:r>
            <a:r>
              <a:rPr lang="es-AR" sz="2200">
                <a:solidFill>
                  <a:schemeClr val="lt1"/>
                </a:solidFill>
                <a:latin typeface="Arial"/>
                <a:ea typeface="Arial"/>
                <a:cs typeface="Arial"/>
                <a:sym typeface="Arial"/>
              </a:rPr>
              <a:t>ropa protectora.</a:t>
            </a:r>
            <a:endParaRPr sz="2200">
              <a:latin typeface="Arial"/>
              <a:ea typeface="Arial"/>
              <a:cs typeface="Arial"/>
              <a:sym typeface="Arial"/>
            </a:endParaRPr>
          </a:p>
          <a:p>
            <a:pPr indent="0" lvl="0" marL="1143000" rtl="0" algn="just">
              <a:lnSpc>
                <a:spcPct val="70000"/>
              </a:lnSpc>
              <a:spcBef>
                <a:spcPts val="500"/>
              </a:spcBef>
              <a:spcAft>
                <a:spcPts val="0"/>
              </a:spcAft>
              <a:buNone/>
            </a:pPr>
            <a:r>
              <a:t/>
            </a:r>
            <a:endParaRPr sz="2200">
              <a:latin typeface="Arial"/>
              <a:ea typeface="Arial"/>
              <a:cs typeface="Arial"/>
              <a:sym typeface="Arial"/>
            </a:endParaRPr>
          </a:p>
          <a:p>
            <a:pPr indent="-121920" lvl="0" marL="228600" rtl="0" algn="l">
              <a:lnSpc>
                <a:spcPct val="70000"/>
              </a:lnSpc>
              <a:spcBef>
                <a:spcPts val="1000"/>
              </a:spcBef>
              <a:spcAft>
                <a:spcPts val="0"/>
              </a:spcAft>
              <a:buClr>
                <a:schemeClr val="lt1"/>
              </a:buClr>
              <a:buSzPts val="1680"/>
              <a:buNone/>
            </a:pPr>
            <a:r>
              <a:t/>
            </a:r>
            <a:endParaRPr sz="2200">
              <a:latin typeface="Arial"/>
              <a:ea typeface="Arial"/>
              <a:cs typeface="Arial"/>
              <a:sym typeface="Arial"/>
            </a:endParaRPr>
          </a:p>
        </p:txBody>
      </p:sp>
      <p:pic>
        <p:nvPicPr>
          <p:cNvPr id="363" name="Google Shape;363;p25"/>
          <p:cNvPicPr preferRelativeResize="0"/>
          <p:nvPr/>
        </p:nvPicPr>
        <p:blipFill>
          <a:blip r:embed="rId3">
            <a:alphaModFix/>
          </a:blip>
          <a:stretch>
            <a:fillRect/>
          </a:stretch>
        </p:blipFill>
        <p:spPr>
          <a:xfrm>
            <a:off x="9027175" y="142038"/>
            <a:ext cx="2857500" cy="18954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ga1f4f8415f_0_3"/>
          <p:cNvSpPr txBox="1"/>
          <p:nvPr>
            <p:ph type="title"/>
          </p:nvPr>
        </p:nvSpPr>
        <p:spPr>
          <a:xfrm>
            <a:off x="680321" y="829428"/>
            <a:ext cx="9613800" cy="1080900"/>
          </a:xfrm>
          <a:prstGeom prst="rect">
            <a:avLst/>
          </a:prstGeom>
        </p:spPr>
        <p:txBody>
          <a:bodyPr anchorCtr="0" anchor="ctr" bIns="45700" lIns="91425" spcFirstLastPara="1" rIns="91425" wrap="square" tIns="45700">
            <a:noAutofit/>
          </a:bodyPr>
          <a:lstStyle/>
          <a:p>
            <a:pPr indent="0" lvl="0" marL="0" rtl="0" algn="l">
              <a:lnSpc>
                <a:spcPct val="115000"/>
              </a:lnSpc>
              <a:spcBef>
                <a:spcPts val="1200"/>
              </a:spcBef>
              <a:spcAft>
                <a:spcPts val="1200"/>
              </a:spcAft>
              <a:buClr>
                <a:schemeClr val="dk1"/>
              </a:buClr>
              <a:buSzPts val="1100"/>
              <a:buFont typeface="Arial"/>
              <a:buNone/>
            </a:pPr>
            <a:r>
              <a:rPr b="1" lang="es-AR" sz="4000">
                <a:solidFill>
                  <a:srgbClr val="FEFEFE"/>
                </a:solidFill>
                <a:latin typeface="Arial"/>
                <a:ea typeface="Arial"/>
                <a:cs typeface="Arial"/>
                <a:sym typeface="Arial"/>
              </a:rPr>
              <a:t>“ARTROSIS DEL CODO”</a:t>
            </a:r>
            <a:endParaRPr sz="4000">
              <a:solidFill>
                <a:srgbClr val="FEFEFE"/>
              </a:solidFill>
            </a:endParaRPr>
          </a:p>
        </p:txBody>
      </p:sp>
      <p:sp>
        <p:nvSpPr>
          <p:cNvPr id="369" name="Google Shape;369;ga1f4f8415f_0_3"/>
          <p:cNvSpPr txBox="1"/>
          <p:nvPr>
            <p:ph idx="1" type="body"/>
          </p:nvPr>
        </p:nvSpPr>
        <p:spPr>
          <a:xfrm>
            <a:off x="680325" y="1985200"/>
            <a:ext cx="11254500" cy="4102200"/>
          </a:xfrm>
          <a:prstGeom prst="rect">
            <a:avLst/>
          </a:prstGeom>
        </p:spPr>
        <p:txBody>
          <a:bodyPr anchorCtr="0" anchor="t" bIns="45700" lIns="91425" spcFirstLastPara="1" rIns="91425" wrap="square" tIns="45700">
            <a:noAutofit/>
          </a:bodyPr>
          <a:lstStyle/>
          <a:p>
            <a:pPr indent="0" lvl="0" marL="0" rtl="0" algn="just">
              <a:lnSpc>
                <a:spcPct val="100000"/>
              </a:lnSpc>
              <a:spcBef>
                <a:spcPts val="1200"/>
              </a:spcBef>
              <a:spcAft>
                <a:spcPts val="0"/>
              </a:spcAft>
              <a:buClr>
                <a:schemeClr val="dk1"/>
              </a:buClr>
              <a:buSzPts val="1100"/>
              <a:buFont typeface="Arial"/>
              <a:buNone/>
            </a:pPr>
            <a:r>
              <a:rPr b="1" i="1" lang="es-AR" sz="2300" u="sng">
                <a:solidFill>
                  <a:schemeClr val="dk1"/>
                </a:solidFill>
                <a:latin typeface="Arial"/>
                <a:ea typeface="Arial"/>
                <a:cs typeface="Arial"/>
                <a:sym typeface="Arial"/>
              </a:rPr>
              <a:t>AGENTES QUE LA PRODUCEN: </a:t>
            </a:r>
            <a:r>
              <a:rPr lang="es-AR" sz="2200">
                <a:latin typeface="Arial"/>
                <a:ea typeface="Arial"/>
                <a:cs typeface="Arial"/>
                <a:sym typeface="Arial"/>
              </a:rPr>
              <a:t>  Fisico ,Vibraciones transmitidas a la extremidad superior.                </a:t>
            </a:r>
            <a:endParaRPr sz="2200">
              <a:latin typeface="Arial"/>
              <a:ea typeface="Arial"/>
              <a:cs typeface="Arial"/>
              <a:sym typeface="Arial"/>
            </a:endParaRPr>
          </a:p>
          <a:p>
            <a:pPr indent="0" lvl="0" marL="0" rtl="0" algn="just">
              <a:lnSpc>
                <a:spcPct val="100000"/>
              </a:lnSpc>
              <a:spcBef>
                <a:spcPts val="1200"/>
              </a:spcBef>
              <a:spcAft>
                <a:spcPts val="0"/>
              </a:spcAft>
              <a:buClr>
                <a:schemeClr val="dk1"/>
              </a:buClr>
              <a:buSzPts val="1100"/>
              <a:buFont typeface="Arial"/>
              <a:buNone/>
            </a:pPr>
            <a:r>
              <a:rPr b="1" i="1" lang="es-AR" sz="2300" u="sng">
                <a:solidFill>
                  <a:schemeClr val="dk1"/>
                </a:solidFill>
                <a:latin typeface="Arial"/>
                <a:ea typeface="Arial"/>
                <a:cs typeface="Arial"/>
                <a:sym typeface="Arial"/>
              </a:rPr>
              <a:t>DESCRIPCIÓN:</a:t>
            </a:r>
            <a:r>
              <a:rPr lang="es-AR" sz="1400">
                <a:latin typeface="Arial"/>
                <a:ea typeface="Arial"/>
                <a:cs typeface="Arial"/>
                <a:sym typeface="Arial"/>
              </a:rPr>
              <a:t> </a:t>
            </a:r>
            <a:r>
              <a:rPr lang="es-AR" sz="2200">
                <a:latin typeface="Arial"/>
                <a:ea typeface="Arial"/>
                <a:cs typeface="Arial"/>
                <a:sym typeface="Arial"/>
              </a:rPr>
              <a:t>Provoca la pérdida del cartílago, desaparece el espacio en</a:t>
            </a:r>
            <a:r>
              <a:rPr lang="es-AR" sz="2200">
                <a:latin typeface="Arial"/>
                <a:ea typeface="Arial"/>
                <a:cs typeface="Arial"/>
                <a:sym typeface="Arial"/>
              </a:rPr>
              <a:t> la articulación. Se produce endurecimiento de la superficie ósea (crecimiento óseo en la periferia de la articulación). Un síntoma característico es el bloqueo d</a:t>
            </a:r>
            <a:r>
              <a:rPr lang="es-AR" sz="2200">
                <a:latin typeface="Arial"/>
                <a:ea typeface="Arial"/>
                <a:cs typeface="Arial"/>
                <a:sym typeface="Arial"/>
              </a:rPr>
              <a:t>el codo.</a:t>
            </a:r>
            <a:endParaRPr sz="2200">
              <a:latin typeface="Arial"/>
              <a:ea typeface="Arial"/>
              <a:cs typeface="Arial"/>
              <a:sym typeface="Arial"/>
            </a:endParaRPr>
          </a:p>
          <a:p>
            <a:pPr indent="0" lvl="0" marL="0" rtl="0" algn="just">
              <a:lnSpc>
                <a:spcPct val="100000"/>
              </a:lnSpc>
              <a:spcBef>
                <a:spcPts val="1200"/>
              </a:spcBef>
              <a:spcAft>
                <a:spcPts val="0"/>
              </a:spcAft>
              <a:buClr>
                <a:schemeClr val="dk1"/>
              </a:buClr>
              <a:buSzPts val="1100"/>
              <a:buFont typeface="Arial"/>
              <a:buNone/>
            </a:pPr>
            <a:r>
              <a:rPr b="1" i="1" lang="es-AR" sz="2300" u="sng">
                <a:solidFill>
                  <a:schemeClr val="dk1"/>
                </a:solidFill>
                <a:latin typeface="Arial"/>
                <a:ea typeface="Arial"/>
                <a:cs typeface="Arial"/>
                <a:sym typeface="Arial"/>
              </a:rPr>
              <a:t>ACTIVIDADES QUE LA GENERAN</a:t>
            </a:r>
            <a:endParaRPr b="1" i="1" sz="2300" u="sng">
              <a:solidFill>
                <a:schemeClr val="dk1"/>
              </a:solidFill>
              <a:latin typeface="Arial"/>
              <a:ea typeface="Arial"/>
              <a:cs typeface="Arial"/>
              <a:sym typeface="Arial"/>
            </a:endParaRPr>
          </a:p>
          <a:p>
            <a:pPr indent="-368300" lvl="0" marL="457200" rtl="0" algn="just">
              <a:lnSpc>
                <a:spcPct val="100000"/>
              </a:lnSpc>
              <a:spcBef>
                <a:spcPts val="1200"/>
              </a:spcBef>
              <a:spcAft>
                <a:spcPts val="0"/>
              </a:spcAft>
              <a:buSzPts val="2200"/>
              <a:buChar char="●"/>
            </a:pPr>
            <a:r>
              <a:rPr lang="es-AR" sz="2200">
                <a:latin typeface="Arial"/>
                <a:ea typeface="Arial"/>
                <a:cs typeface="Arial"/>
                <a:sym typeface="Arial"/>
              </a:rPr>
              <a:t>Uso de maquinarias que transmiten vibraciones, por ejemplo: Martillo neumático, perforadoras, pulidoras, sierras mecánicas</a:t>
            </a:r>
            <a:r>
              <a:rPr lang="es-AR" sz="2200">
                <a:latin typeface="Arial"/>
                <a:ea typeface="Arial"/>
                <a:cs typeface="Arial"/>
                <a:sym typeface="Arial"/>
              </a:rPr>
              <a:t>.</a:t>
            </a:r>
            <a:endParaRPr sz="2200">
              <a:latin typeface="Arial"/>
              <a:ea typeface="Arial"/>
              <a:cs typeface="Arial"/>
              <a:sym typeface="Arial"/>
            </a:endParaRPr>
          </a:p>
          <a:p>
            <a:pPr indent="0" lvl="0" marL="0" rtl="0" algn="just">
              <a:lnSpc>
                <a:spcPct val="100000"/>
              </a:lnSpc>
              <a:spcBef>
                <a:spcPts val="1200"/>
              </a:spcBef>
              <a:spcAft>
                <a:spcPts val="0"/>
              </a:spcAft>
              <a:buClr>
                <a:schemeClr val="dk1"/>
              </a:buClr>
              <a:buSzPts val="1100"/>
              <a:buFont typeface="Arial"/>
              <a:buNone/>
            </a:pPr>
            <a:r>
              <a:rPr b="1" i="1" lang="es-AR" sz="2300" u="sng">
                <a:solidFill>
                  <a:schemeClr val="dk1"/>
                </a:solidFill>
                <a:latin typeface="Arial"/>
                <a:ea typeface="Arial"/>
                <a:cs typeface="Arial"/>
                <a:sym typeface="Arial"/>
              </a:rPr>
              <a:t>MEDIDAS DE PREVENCIÓN: </a:t>
            </a:r>
            <a:endParaRPr b="1" i="1" sz="2300" u="sng">
              <a:solidFill>
                <a:schemeClr val="dk1"/>
              </a:solidFill>
              <a:latin typeface="Arial"/>
              <a:ea typeface="Arial"/>
              <a:cs typeface="Arial"/>
              <a:sym typeface="Arial"/>
            </a:endParaRPr>
          </a:p>
          <a:p>
            <a:pPr indent="-368300" lvl="0" marL="457200" rtl="0" algn="just">
              <a:lnSpc>
                <a:spcPct val="100000"/>
              </a:lnSpc>
              <a:spcBef>
                <a:spcPts val="1200"/>
              </a:spcBef>
              <a:spcAft>
                <a:spcPts val="0"/>
              </a:spcAft>
              <a:buSzPts val="2200"/>
              <a:buChar char="●"/>
            </a:pPr>
            <a:r>
              <a:rPr lang="es-AR" sz="2200">
                <a:latin typeface="Arial"/>
                <a:ea typeface="Arial"/>
                <a:cs typeface="Arial"/>
                <a:sym typeface="Arial"/>
              </a:rPr>
              <a:t>  Evitar acciones  que puedan generar un sobreesfuerzo del codo. </a:t>
            </a:r>
            <a:endParaRPr sz="2200">
              <a:latin typeface="Arial"/>
              <a:ea typeface="Arial"/>
              <a:cs typeface="Arial"/>
              <a:sym typeface="Arial"/>
            </a:endParaRPr>
          </a:p>
          <a:p>
            <a:pPr indent="0" lvl="0" marL="0" rtl="0" algn="l">
              <a:spcBef>
                <a:spcPts val="1200"/>
              </a:spcBef>
              <a:spcAft>
                <a:spcPts val="0"/>
              </a:spcAft>
              <a:buNone/>
            </a:pPr>
            <a:r>
              <a:t/>
            </a:r>
            <a:endParaRPr>
              <a:latin typeface="Arial"/>
              <a:ea typeface="Arial"/>
              <a:cs typeface="Arial"/>
              <a:sym typeface="Arial"/>
            </a:endParaRPr>
          </a:p>
        </p:txBody>
      </p:sp>
      <p:pic>
        <p:nvPicPr>
          <p:cNvPr id="370" name="Google Shape;370;ga1f4f8415f_0_3"/>
          <p:cNvPicPr preferRelativeResize="0"/>
          <p:nvPr/>
        </p:nvPicPr>
        <p:blipFill>
          <a:blip r:embed="rId3">
            <a:alphaModFix/>
          </a:blip>
          <a:stretch>
            <a:fillRect/>
          </a:stretch>
        </p:blipFill>
        <p:spPr>
          <a:xfrm>
            <a:off x="8791473" y="0"/>
            <a:ext cx="3143225" cy="19852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ga1f4f8415f_0_8"/>
          <p:cNvSpPr txBox="1"/>
          <p:nvPr>
            <p:ph type="title"/>
          </p:nvPr>
        </p:nvSpPr>
        <p:spPr>
          <a:xfrm>
            <a:off x="680321" y="841378"/>
            <a:ext cx="9613800" cy="1080900"/>
          </a:xfrm>
          <a:prstGeom prst="rect">
            <a:avLst/>
          </a:prstGeom>
        </p:spPr>
        <p:txBody>
          <a:bodyPr anchorCtr="0" anchor="ctr" bIns="45700" lIns="91425" spcFirstLastPara="1" rIns="91425" wrap="square" tIns="45700">
            <a:noAutofit/>
          </a:bodyPr>
          <a:lstStyle/>
          <a:p>
            <a:pPr indent="0" lvl="0" marL="0" rtl="0" algn="l">
              <a:lnSpc>
                <a:spcPct val="100000"/>
              </a:lnSpc>
              <a:spcBef>
                <a:spcPts val="1200"/>
              </a:spcBef>
              <a:spcAft>
                <a:spcPts val="0"/>
              </a:spcAft>
              <a:buClr>
                <a:schemeClr val="dk1"/>
              </a:buClr>
              <a:buSzPts val="1100"/>
              <a:buFont typeface="Arial"/>
              <a:buNone/>
            </a:pPr>
            <a:r>
              <a:rPr b="1" lang="es-AR" sz="4000">
                <a:latin typeface="Arial"/>
                <a:ea typeface="Arial"/>
                <a:cs typeface="Arial"/>
                <a:sym typeface="Arial"/>
              </a:rPr>
              <a:t>“TENDINITIS ROTULIANA</a:t>
            </a:r>
            <a:r>
              <a:rPr b="1" lang="es-AR" sz="4000">
                <a:latin typeface="Arial"/>
                <a:ea typeface="Arial"/>
                <a:cs typeface="Arial"/>
                <a:sym typeface="Arial"/>
              </a:rPr>
              <a:t>”</a:t>
            </a:r>
            <a:endParaRPr b="1" sz="4000">
              <a:latin typeface="Arial"/>
              <a:ea typeface="Arial"/>
              <a:cs typeface="Arial"/>
              <a:sym typeface="Arial"/>
            </a:endParaRPr>
          </a:p>
          <a:p>
            <a:pPr indent="0" lvl="0" marL="0" rtl="0" algn="l">
              <a:spcBef>
                <a:spcPts val="1200"/>
              </a:spcBef>
              <a:spcAft>
                <a:spcPts val="0"/>
              </a:spcAft>
              <a:buNone/>
            </a:pPr>
            <a:r>
              <a:t/>
            </a:r>
            <a:endParaRPr/>
          </a:p>
        </p:txBody>
      </p:sp>
      <p:sp>
        <p:nvSpPr>
          <p:cNvPr id="376" name="Google Shape;376;ga1f4f8415f_0_8"/>
          <p:cNvSpPr txBox="1"/>
          <p:nvPr>
            <p:ph idx="1" type="body"/>
          </p:nvPr>
        </p:nvSpPr>
        <p:spPr>
          <a:xfrm>
            <a:off x="680325" y="1830400"/>
            <a:ext cx="9981600" cy="4045200"/>
          </a:xfrm>
          <a:prstGeom prst="rect">
            <a:avLst/>
          </a:prstGeom>
        </p:spPr>
        <p:txBody>
          <a:bodyPr anchorCtr="0" anchor="t" bIns="45700" lIns="91425" spcFirstLastPara="1" rIns="91425" wrap="square" tIns="45700">
            <a:noAutofit/>
          </a:bodyPr>
          <a:lstStyle/>
          <a:p>
            <a:pPr indent="0" lvl="0" marL="0" rtl="0" algn="just">
              <a:lnSpc>
                <a:spcPct val="100000"/>
              </a:lnSpc>
              <a:spcBef>
                <a:spcPts val="1200"/>
              </a:spcBef>
              <a:spcAft>
                <a:spcPts val="0"/>
              </a:spcAft>
              <a:buClr>
                <a:schemeClr val="dk1"/>
              </a:buClr>
              <a:buSzPts val="1100"/>
              <a:buFont typeface="Arial"/>
              <a:buNone/>
            </a:pPr>
            <a:r>
              <a:rPr b="1" i="1" lang="es-AR" sz="2300" u="sng">
                <a:solidFill>
                  <a:schemeClr val="dk1"/>
                </a:solidFill>
                <a:latin typeface="Arial"/>
                <a:ea typeface="Arial"/>
                <a:cs typeface="Arial"/>
                <a:sym typeface="Arial"/>
              </a:rPr>
              <a:t>AGENTES QUE LA PRODUCEN:</a:t>
            </a:r>
            <a:r>
              <a:rPr lang="es-AR" sz="1900">
                <a:latin typeface="Arial"/>
                <a:ea typeface="Arial"/>
                <a:cs typeface="Arial"/>
                <a:sym typeface="Arial"/>
              </a:rPr>
              <a:t> </a:t>
            </a:r>
            <a:r>
              <a:rPr lang="es-AR" sz="2200">
                <a:latin typeface="Arial"/>
                <a:ea typeface="Arial"/>
                <a:cs typeface="Arial"/>
                <a:sym typeface="Arial"/>
              </a:rPr>
              <a:t> Posiciones forzadas y gestos repetitivos.</a:t>
            </a:r>
            <a:endParaRPr sz="2200">
              <a:latin typeface="Arial"/>
              <a:ea typeface="Arial"/>
              <a:cs typeface="Arial"/>
              <a:sym typeface="Arial"/>
            </a:endParaRPr>
          </a:p>
          <a:p>
            <a:pPr indent="0" lvl="0" marL="0" rtl="0" algn="just">
              <a:lnSpc>
                <a:spcPct val="100000"/>
              </a:lnSpc>
              <a:spcBef>
                <a:spcPts val="1200"/>
              </a:spcBef>
              <a:spcAft>
                <a:spcPts val="0"/>
              </a:spcAft>
              <a:buClr>
                <a:schemeClr val="dk1"/>
              </a:buClr>
              <a:buSzPts val="1100"/>
              <a:buFont typeface="Arial"/>
              <a:buNone/>
            </a:pPr>
            <a:r>
              <a:t/>
            </a:r>
            <a:endParaRPr sz="2200">
              <a:latin typeface="Arial"/>
              <a:ea typeface="Arial"/>
              <a:cs typeface="Arial"/>
              <a:sym typeface="Arial"/>
            </a:endParaRPr>
          </a:p>
          <a:p>
            <a:pPr indent="0" lvl="0" marL="0" rtl="0" algn="just">
              <a:lnSpc>
                <a:spcPct val="100000"/>
              </a:lnSpc>
              <a:spcBef>
                <a:spcPts val="1200"/>
              </a:spcBef>
              <a:spcAft>
                <a:spcPts val="0"/>
              </a:spcAft>
              <a:buClr>
                <a:schemeClr val="dk1"/>
              </a:buClr>
              <a:buSzPts val="1100"/>
              <a:buFont typeface="Arial"/>
              <a:buNone/>
            </a:pPr>
            <a:r>
              <a:rPr b="1" i="1" lang="es-AR" sz="2300" u="sng">
                <a:solidFill>
                  <a:schemeClr val="dk1"/>
                </a:solidFill>
                <a:latin typeface="Arial"/>
                <a:ea typeface="Arial"/>
                <a:cs typeface="Arial"/>
                <a:sym typeface="Arial"/>
              </a:rPr>
              <a:t>DESCRIPCIÓN:</a:t>
            </a:r>
            <a:r>
              <a:rPr lang="es-AR" sz="1900">
                <a:latin typeface="Arial"/>
                <a:ea typeface="Arial"/>
                <a:cs typeface="Arial"/>
                <a:sym typeface="Arial"/>
              </a:rPr>
              <a:t> </a:t>
            </a:r>
            <a:r>
              <a:rPr lang="es-AR" sz="2200">
                <a:latin typeface="Arial"/>
                <a:ea typeface="Arial"/>
                <a:cs typeface="Arial"/>
                <a:sym typeface="Arial"/>
              </a:rPr>
              <a:t>Es una lesión del tendón que conecta la rótula con la tibia.   </a:t>
            </a:r>
            <a:endParaRPr sz="2200">
              <a:latin typeface="Arial"/>
              <a:ea typeface="Arial"/>
              <a:cs typeface="Arial"/>
              <a:sym typeface="Arial"/>
            </a:endParaRPr>
          </a:p>
          <a:p>
            <a:pPr indent="0" lvl="0" marL="0" rtl="0" algn="just">
              <a:lnSpc>
                <a:spcPct val="100000"/>
              </a:lnSpc>
              <a:spcBef>
                <a:spcPts val="1200"/>
              </a:spcBef>
              <a:spcAft>
                <a:spcPts val="0"/>
              </a:spcAft>
              <a:buClr>
                <a:schemeClr val="dk1"/>
              </a:buClr>
              <a:buSzPts val="1100"/>
              <a:buFont typeface="Arial"/>
              <a:buNone/>
            </a:pPr>
            <a:r>
              <a:rPr lang="es-AR" sz="2200">
                <a:latin typeface="Arial"/>
                <a:ea typeface="Arial"/>
                <a:cs typeface="Arial"/>
                <a:sym typeface="Arial"/>
              </a:rPr>
              <a:t> </a:t>
            </a:r>
            <a:endParaRPr sz="2200">
              <a:latin typeface="Arial"/>
              <a:ea typeface="Arial"/>
              <a:cs typeface="Arial"/>
              <a:sym typeface="Arial"/>
            </a:endParaRPr>
          </a:p>
          <a:p>
            <a:pPr indent="0" lvl="0" marL="0" rtl="0" algn="just">
              <a:lnSpc>
                <a:spcPct val="100000"/>
              </a:lnSpc>
              <a:spcBef>
                <a:spcPts val="1200"/>
              </a:spcBef>
              <a:spcAft>
                <a:spcPts val="0"/>
              </a:spcAft>
              <a:buClr>
                <a:schemeClr val="dk1"/>
              </a:buClr>
              <a:buSzPts val="1100"/>
              <a:buFont typeface="Arial"/>
              <a:buNone/>
            </a:pPr>
            <a:r>
              <a:rPr b="1" i="1" lang="es-AR" sz="2300" u="sng">
                <a:solidFill>
                  <a:schemeClr val="dk1"/>
                </a:solidFill>
                <a:latin typeface="Arial"/>
                <a:ea typeface="Arial"/>
                <a:cs typeface="Arial"/>
                <a:sym typeface="Arial"/>
              </a:rPr>
              <a:t>ACTIVIDADES QUE LA GENERAN:</a:t>
            </a:r>
            <a:endParaRPr b="1" i="1" sz="2300" u="sng">
              <a:solidFill>
                <a:schemeClr val="dk1"/>
              </a:solidFill>
              <a:latin typeface="Arial"/>
              <a:ea typeface="Arial"/>
              <a:cs typeface="Arial"/>
              <a:sym typeface="Arial"/>
            </a:endParaRPr>
          </a:p>
          <a:p>
            <a:pPr indent="-368300" lvl="0" marL="457200" rtl="0" algn="just">
              <a:lnSpc>
                <a:spcPct val="100000"/>
              </a:lnSpc>
              <a:spcBef>
                <a:spcPts val="1200"/>
              </a:spcBef>
              <a:spcAft>
                <a:spcPts val="0"/>
              </a:spcAft>
              <a:buSzPts val="2200"/>
              <a:buChar char="●"/>
            </a:pPr>
            <a:r>
              <a:rPr lang="es-AR" sz="2200">
                <a:latin typeface="Arial"/>
                <a:ea typeface="Arial"/>
                <a:cs typeface="Arial"/>
                <a:sym typeface="Arial"/>
              </a:rPr>
              <a:t>Trabajos que requieran  de movimientos de flexión y extensión de piernas.</a:t>
            </a:r>
            <a:endParaRPr sz="2200">
              <a:latin typeface="Arial"/>
              <a:ea typeface="Arial"/>
              <a:cs typeface="Arial"/>
              <a:sym typeface="Arial"/>
            </a:endParaRPr>
          </a:p>
          <a:p>
            <a:pPr indent="0" lvl="0" marL="0" rtl="0" algn="just">
              <a:lnSpc>
                <a:spcPct val="100000"/>
              </a:lnSpc>
              <a:spcBef>
                <a:spcPts val="1200"/>
              </a:spcBef>
              <a:spcAft>
                <a:spcPts val="0"/>
              </a:spcAft>
              <a:buClr>
                <a:schemeClr val="dk1"/>
              </a:buClr>
              <a:buSzPts val="1100"/>
              <a:buFont typeface="Arial"/>
              <a:buNone/>
            </a:pPr>
            <a:r>
              <a:rPr b="1" i="1" lang="es-AR" sz="2300" u="sng">
                <a:solidFill>
                  <a:schemeClr val="dk1"/>
                </a:solidFill>
                <a:latin typeface="Arial"/>
                <a:ea typeface="Arial"/>
                <a:cs typeface="Arial"/>
                <a:sym typeface="Arial"/>
              </a:rPr>
              <a:t>MEDIDAS DE PREVENCIÓN:</a:t>
            </a:r>
            <a:endParaRPr b="1" i="1" sz="2300" u="sng">
              <a:solidFill>
                <a:schemeClr val="dk1"/>
              </a:solidFill>
              <a:latin typeface="Arial"/>
              <a:ea typeface="Arial"/>
              <a:cs typeface="Arial"/>
              <a:sym typeface="Arial"/>
            </a:endParaRPr>
          </a:p>
          <a:p>
            <a:pPr indent="-368300" lvl="0" marL="457200" rtl="0" algn="just">
              <a:lnSpc>
                <a:spcPct val="100000"/>
              </a:lnSpc>
              <a:spcBef>
                <a:spcPts val="1200"/>
              </a:spcBef>
              <a:spcAft>
                <a:spcPts val="0"/>
              </a:spcAft>
              <a:buSzPts val="2200"/>
              <a:buChar char="●"/>
            </a:pPr>
            <a:r>
              <a:rPr lang="es-AR" sz="2200">
                <a:latin typeface="Arial"/>
                <a:ea typeface="Arial"/>
                <a:cs typeface="Arial"/>
                <a:sym typeface="Arial"/>
              </a:rPr>
              <a:t>Ejercitar las extremidades sin repetir excesivamente un movimiento</a:t>
            </a:r>
            <a:r>
              <a:rPr lang="es-AR" sz="2200">
                <a:latin typeface="Arial"/>
                <a:ea typeface="Arial"/>
                <a:cs typeface="Arial"/>
                <a:sym typeface="Arial"/>
              </a:rPr>
              <a:t>.</a:t>
            </a:r>
            <a:endParaRPr sz="2200">
              <a:latin typeface="Arial"/>
              <a:ea typeface="Arial"/>
              <a:cs typeface="Arial"/>
              <a:sym typeface="Arial"/>
            </a:endParaRPr>
          </a:p>
          <a:p>
            <a:pPr indent="-368300" lvl="0" marL="457200" rtl="0" algn="just">
              <a:lnSpc>
                <a:spcPct val="100000"/>
              </a:lnSpc>
              <a:spcBef>
                <a:spcPts val="0"/>
              </a:spcBef>
              <a:spcAft>
                <a:spcPts val="0"/>
              </a:spcAft>
              <a:buSzPts val="2200"/>
              <a:buFont typeface="Arial"/>
              <a:buChar char="●"/>
            </a:pPr>
            <a:r>
              <a:rPr lang="es-AR" sz="2200">
                <a:latin typeface="Arial"/>
                <a:ea typeface="Arial"/>
                <a:cs typeface="Arial"/>
                <a:sym typeface="Arial"/>
              </a:rPr>
              <a:t>Adec</a:t>
            </a:r>
            <a:r>
              <a:rPr lang="es-AR" sz="2200">
                <a:latin typeface="Arial"/>
                <a:ea typeface="Arial"/>
                <a:cs typeface="Arial"/>
                <a:sym typeface="Arial"/>
              </a:rPr>
              <a:t>uados p</a:t>
            </a:r>
            <a:r>
              <a:rPr lang="es-AR" sz="2200">
                <a:latin typeface="Arial"/>
                <a:ea typeface="Arial"/>
                <a:cs typeface="Arial"/>
                <a:sym typeface="Arial"/>
              </a:rPr>
              <a:t>eríodos</a:t>
            </a:r>
            <a:r>
              <a:rPr lang="es-AR" sz="2200">
                <a:latin typeface="Arial"/>
                <a:ea typeface="Arial"/>
                <a:cs typeface="Arial"/>
                <a:sym typeface="Arial"/>
              </a:rPr>
              <a:t> de descanso.</a:t>
            </a:r>
            <a:endParaRPr sz="2200">
              <a:latin typeface="Arial"/>
              <a:ea typeface="Arial"/>
              <a:cs typeface="Arial"/>
              <a:sym typeface="Arial"/>
            </a:endParaRPr>
          </a:p>
          <a:p>
            <a:pPr indent="0" lvl="0" marL="457200" rtl="0" algn="just">
              <a:lnSpc>
                <a:spcPct val="100000"/>
              </a:lnSpc>
              <a:spcBef>
                <a:spcPts val="1200"/>
              </a:spcBef>
              <a:spcAft>
                <a:spcPts val="0"/>
              </a:spcAft>
              <a:buNone/>
            </a:pPr>
            <a:r>
              <a:t/>
            </a:r>
            <a:endParaRPr sz="2200">
              <a:latin typeface="Arial"/>
              <a:ea typeface="Arial"/>
              <a:cs typeface="Arial"/>
              <a:sym typeface="Arial"/>
            </a:endParaRPr>
          </a:p>
          <a:p>
            <a:pPr indent="0" lvl="0" marL="0" rtl="0" algn="l">
              <a:spcBef>
                <a:spcPts val="1200"/>
              </a:spcBef>
              <a:spcAft>
                <a:spcPts val="0"/>
              </a:spcAft>
              <a:buNone/>
            </a:pPr>
            <a:r>
              <a:t/>
            </a:r>
            <a:endParaRPr sz="2200">
              <a:latin typeface="Arial"/>
              <a:ea typeface="Arial"/>
              <a:cs typeface="Arial"/>
              <a:sym typeface="Arial"/>
            </a:endParaRPr>
          </a:p>
        </p:txBody>
      </p:sp>
      <p:pic>
        <p:nvPicPr>
          <p:cNvPr id="377" name="Google Shape;377;ga1f4f8415f_0_8"/>
          <p:cNvPicPr preferRelativeResize="0"/>
          <p:nvPr/>
        </p:nvPicPr>
        <p:blipFill>
          <a:blip r:embed="rId3">
            <a:alphaModFix/>
          </a:blip>
          <a:stretch>
            <a:fillRect/>
          </a:stretch>
        </p:blipFill>
        <p:spPr>
          <a:xfrm>
            <a:off x="10434400" y="80100"/>
            <a:ext cx="1690400" cy="22972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ga1f4f8415f_0_13"/>
          <p:cNvSpPr txBox="1"/>
          <p:nvPr>
            <p:ph type="title"/>
          </p:nvPr>
        </p:nvSpPr>
        <p:spPr>
          <a:xfrm>
            <a:off x="680321" y="899128"/>
            <a:ext cx="9613800" cy="1080900"/>
          </a:xfrm>
          <a:prstGeom prst="rect">
            <a:avLst/>
          </a:prstGeom>
        </p:spPr>
        <p:txBody>
          <a:bodyPr anchorCtr="0" anchor="ctr" bIns="45700" lIns="91425" spcFirstLastPara="1" rIns="91425" wrap="square" tIns="45700">
            <a:noAutofit/>
          </a:bodyPr>
          <a:lstStyle/>
          <a:p>
            <a:pPr indent="0" lvl="0" marL="0" rtl="0" algn="l">
              <a:lnSpc>
                <a:spcPct val="100000"/>
              </a:lnSpc>
              <a:spcBef>
                <a:spcPts val="1200"/>
              </a:spcBef>
              <a:spcAft>
                <a:spcPts val="0"/>
              </a:spcAft>
              <a:buClr>
                <a:schemeClr val="dk1"/>
              </a:buClr>
              <a:buSzPts val="1100"/>
              <a:buFont typeface="Arial"/>
              <a:buNone/>
            </a:pPr>
            <a:r>
              <a:rPr b="1" lang="es-AR" sz="4000">
                <a:latin typeface="Arial"/>
                <a:ea typeface="Arial"/>
                <a:cs typeface="Arial"/>
                <a:sym typeface="Arial"/>
              </a:rPr>
              <a:t>“NEUMOCONIOSIS”</a:t>
            </a:r>
            <a:endParaRPr b="1" sz="4000">
              <a:latin typeface="Arial"/>
              <a:ea typeface="Arial"/>
              <a:cs typeface="Arial"/>
              <a:sym typeface="Arial"/>
            </a:endParaRPr>
          </a:p>
          <a:p>
            <a:pPr indent="0" lvl="0" marL="0" rtl="0" algn="l">
              <a:spcBef>
                <a:spcPts val="1200"/>
              </a:spcBef>
              <a:spcAft>
                <a:spcPts val="0"/>
              </a:spcAft>
              <a:buNone/>
            </a:pPr>
            <a:r>
              <a:t/>
            </a:r>
            <a:endParaRPr/>
          </a:p>
        </p:txBody>
      </p:sp>
      <p:sp>
        <p:nvSpPr>
          <p:cNvPr id="383" name="Google Shape;383;ga1f4f8415f_0_13"/>
          <p:cNvSpPr txBox="1"/>
          <p:nvPr>
            <p:ph idx="1" type="body"/>
          </p:nvPr>
        </p:nvSpPr>
        <p:spPr>
          <a:xfrm>
            <a:off x="181050" y="1802350"/>
            <a:ext cx="11517900" cy="4810500"/>
          </a:xfrm>
          <a:prstGeom prst="rect">
            <a:avLst/>
          </a:prstGeom>
        </p:spPr>
        <p:txBody>
          <a:bodyPr anchorCtr="0" anchor="t" bIns="45700" lIns="91425" spcFirstLastPara="1" rIns="91425" wrap="square" tIns="45700">
            <a:noAutofit/>
          </a:bodyPr>
          <a:lstStyle/>
          <a:p>
            <a:pPr indent="0" lvl="0" marL="0" rtl="0" algn="just">
              <a:lnSpc>
                <a:spcPct val="100000"/>
              </a:lnSpc>
              <a:spcBef>
                <a:spcPts val="1200"/>
              </a:spcBef>
              <a:spcAft>
                <a:spcPts val="0"/>
              </a:spcAft>
              <a:buClr>
                <a:schemeClr val="dk1"/>
              </a:buClr>
              <a:buSzPts val="1100"/>
              <a:buFont typeface="Arial"/>
              <a:buNone/>
            </a:pPr>
            <a:r>
              <a:rPr b="1" i="1" lang="es-AR" sz="2300" u="sng">
                <a:solidFill>
                  <a:schemeClr val="dk1"/>
                </a:solidFill>
                <a:latin typeface="Arial"/>
                <a:ea typeface="Arial"/>
                <a:cs typeface="Arial"/>
                <a:sym typeface="Arial"/>
              </a:rPr>
              <a:t>AGENTES QUE LA PRODUCEN:</a:t>
            </a:r>
            <a:r>
              <a:rPr lang="es-AR" sz="2300">
                <a:solidFill>
                  <a:schemeClr val="dk1"/>
                </a:solidFill>
                <a:latin typeface="Arial"/>
                <a:ea typeface="Arial"/>
                <a:cs typeface="Arial"/>
                <a:sym typeface="Arial"/>
              </a:rPr>
              <a:t> </a:t>
            </a:r>
            <a:r>
              <a:rPr lang="es-AR" sz="2200">
                <a:latin typeface="Arial"/>
                <a:ea typeface="Arial"/>
                <a:cs typeface="Arial"/>
                <a:sym typeface="Arial"/>
              </a:rPr>
              <a:t>Cemento, Sílice.</a:t>
            </a:r>
            <a:endParaRPr sz="2200">
              <a:latin typeface="Arial"/>
              <a:ea typeface="Arial"/>
              <a:cs typeface="Arial"/>
              <a:sym typeface="Arial"/>
            </a:endParaRPr>
          </a:p>
          <a:p>
            <a:pPr indent="0" lvl="0" marL="0" rtl="0" algn="just">
              <a:lnSpc>
                <a:spcPct val="100000"/>
              </a:lnSpc>
              <a:spcBef>
                <a:spcPts val="1200"/>
              </a:spcBef>
              <a:spcAft>
                <a:spcPts val="0"/>
              </a:spcAft>
              <a:buClr>
                <a:schemeClr val="dk1"/>
              </a:buClr>
              <a:buSzPts val="1100"/>
              <a:buFont typeface="Arial"/>
              <a:buNone/>
            </a:pPr>
            <a:r>
              <a:t/>
            </a:r>
            <a:endParaRPr sz="2200">
              <a:latin typeface="Arial"/>
              <a:ea typeface="Arial"/>
              <a:cs typeface="Arial"/>
              <a:sym typeface="Arial"/>
            </a:endParaRPr>
          </a:p>
          <a:p>
            <a:pPr indent="0" lvl="0" marL="0" rtl="0" algn="just">
              <a:lnSpc>
                <a:spcPct val="100000"/>
              </a:lnSpc>
              <a:spcBef>
                <a:spcPts val="1200"/>
              </a:spcBef>
              <a:spcAft>
                <a:spcPts val="0"/>
              </a:spcAft>
              <a:buClr>
                <a:schemeClr val="dk1"/>
              </a:buClr>
              <a:buSzPts val="1100"/>
              <a:buFont typeface="Arial"/>
              <a:buNone/>
            </a:pPr>
            <a:r>
              <a:rPr b="1" i="1" lang="es-AR" sz="2300" u="sng">
                <a:solidFill>
                  <a:schemeClr val="dk1"/>
                </a:solidFill>
                <a:latin typeface="Arial"/>
                <a:ea typeface="Arial"/>
                <a:cs typeface="Arial"/>
                <a:sym typeface="Arial"/>
              </a:rPr>
              <a:t>DESCRIPCIÓN</a:t>
            </a:r>
            <a:r>
              <a:rPr b="1" i="1" lang="es-AR" sz="2300">
                <a:solidFill>
                  <a:schemeClr val="dk1"/>
                </a:solidFill>
                <a:latin typeface="Arial"/>
                <a:ea typeface="Arial"/>
                <a:cs typeface="Arial"/>
                <a:sym typeface="Arial"/>
              </a:rPr>
              <a:t>:</a:t>
            </a:r>
            <a:r>
              <a:rPr b="1" i="1" lang="es-AR" sz="2300">
                <a:latin typeface="Arial"/>
                <a:ea typeface="Arial"/>
                <a:cs typeface="Arial"/>
                <a:sym typeface="Arial"/>
              </a:rPr>
              <a:t> </a:t>
            </a:r>
            <a:r>
              <a:rPr lang="es-AR" sz="1600">
                <a:latin typeface="Arial"/>
                <a:ea typeface="Arial"/>
                <a:cs typeface="Arial"/>
                <a:sym typeface="Arial"/>
              </a:rPr>
              <a:t> </a:t>
            </a:r>
            <a:r>
              <a:rPr lang="es-AR" sz="2200">
                <a:latin typeface="Arial"/>
                <a:ea typeface="Arial"/>
                <a:cs typeface="Arial"/>
                <a:sym typeface="Arial"/>
              </a:rPr>
              <a:t>Se produce por la inhalación de polvo </a:t>
            </a:r>
            <a:r>
              <a:rPr lang="es-AR" sz="2200">
                <a:latin typeface="Arial"/>
                <a:ea typeface="Arial"/>
                <a:cs typeface="Arial"/>
                <a:sym typeface="Arial"/>
              </a:rPr>
              <a:t>inorgánico</a:t>
            </a:r>
            <a:r>
              <a:rPr lang="es-AR" sz="2200">
                <a:latin typeface="Arial"/>
                <a:ea typeface="Arial"/>
                <a:cs typeface="Arial"/>
                <a:sym typeface="Arial"/>
              </a:rPr>
              <a:t> y la consecuente deposición de residuos sólidos en el aparato respiratorio. </a:t>
            </a:r>
            <a:endParaRPr sz="2200">
              <a:latin typeface="Arial"/>
              <a:ea typeface="Arial"/>
              <a:cs typeface="Arial"/>
              <a:sym typeface="Arial"/>
            </a:endParaRPr>
          </a:p>
          <a:p>
            <a:pPr indent="0" lvl="0" marL="0" rtl="0" algn="just">
              <a:lnSpc>
                <a:spcPct val="100000"/>
              </a:lnSpc>
              <a:spcBef>
                <a:spcPts val="1200"/>
              </a:spcBef>
              <a:spcAft>
                <a:spcPts val="0"/>
              </a:spcAft>
              <a:buClr>
                <a:schemeClr val="dk1"/>
              </a:buClr>
              <a:buSzPts val="1100"/>
              <a:buFont typeface="Arial"/>
              <a:buNone/>
            </a:pPr>
            <a:r>
              <a:rPr b="1" i="1" lang="es-AR" sz="2300" u="sng">
                <a:solidFill>
                  <a:schemeClr val="dk1"/>
                </a:solidFill>
                <a:latin typeface="Arial"/>
                <a:ea typeface="Arial"/>
                <a:cs typeface="Arial"/>
                <a:sym typeface="Arial"/>
              </a:rPr>
              <a:t>ACTIVIDADES QUE LA GENERAN:</a:t>
            </a:r>
            <a:endParaRPr sz="2200">
              <a:latin typeface="Arial"/>
              <a:ea typeface="Arial"/>
              <a:cs typeface="Arial"/>
              <a:sym typeface="Arial"/>
            </a:endParaRPr>
          </a:p>
          <a:p>
            <a:pPr indent="-368300" lvl="0" marL="457200" rtl="0" algn="just">
              <a:lnSpc>
                <a:spcPct val="100000"/>
              </a:lnSpc>
              <a:spcBef>
                <a:spcPts val="1200"/>
              </a:spcBef>
              <a:spcAft>
                <a:spcPts val="0"/>
              </a:spcAft>
              <a:buSzPts val="2200"/>
              <a:buChar char="●"/>
            </a:pPr>
            <a:r>
              <a:rPr lang="es-AR" sz="2200">
                <a:latin typeface="Arial"/>
                <a:ea typeface="Arial"/>
                <a:cs typeface="Arial"/>
                <a:sym typeface="Arial"/>
              </a:rPr>
              <a:t> Manipulación de cemento y pinturas.</a:t>
            </a:r>
            <a:endParaRPr sz="2200">
              <a:latin typeface="Arial"/>
              <a:ea typeface="Arial"/>
              <a:cs typeface="Arial"/>
              <a:sym typeface="Arial"/>
            </a:endParaRPr>
          </a:p>
          <a:p>
            <a:pPr indent="-368300" lvl="0" marL="457200" rtl="0" algn="just">
              <a:lnSpc>
                <a:spcPct val="100000"/>
              </a:lnSpc>
              <a:spcBef>
                <a:spcPts val="0"/>
              </a:spcBef>
              <a:spcAft>
                <a:spcPts val="0"/>
              </a:spcAft>
              <a:buSzPts val="2200"/>
              <a:buChar char="●"/>
            </a:pPr>
            <a:r>
              <a:rPr lang="es-AR" sz="2200">
                <a:latin typeface="Arial"/>
                <a:ea typeface="Arial"/>
                <a:cs typeface="Arial"/>
                <a:sym typeface="Arial"/>
              </a:rPr>
              <a:t>Trabajos de demolición.</a:t>
            </a:r>
            <a:endParaRPr sz="2200">
              <a:latin typeface="Arial"/>
              <a:ea typeface="Arial"/>
              <a:cs typeface="Arial"/>
              <a:sym typeface="Arial"/>
            </a:endParaRPr>
          </a:p>
          <a:p>
            <a:pPr indent="0" lvl="0" marL="0" rtl="0" algn="just">
              <a:lnSpc>
                <a:spcPct val="100000"/>
              </a:lnSpc>
              <a:spcBef>
                <a:spcPts val="1200"/>
              </a:spcBef>
              <a:spcAft>
                <a:spcPts val="0"/>
              </a:spcAft>
              <a:buClr>
                <a:schemeClr val="dk1"/>
              </a:buClr>
              <a:buSzPts val="1100"/>
              <a:buFont typeface="Arial"/>
              <a:buNone/>
            </a:pPr>
            <a:r>
              <a:rPr b="1" i="1" lang="es-AR" sz="2300" u="sng">
                <a:solidFill>
                  <a:schemeClr val="dk1"/>
                </a:solidFill>
                <a:latin typeface="Arial"/>
                <a:ea typeface="Arial"/>
                <a:cs typeface="Arial"/>
                <a:sym typeface="Arial"/>
              </a:rPr>
              <a:t>MEDIDAS DE PREVENCIÓN:</a:t>
            </a:r>
            <a:endParaRPr b="1" i="1" sz="2300" u="sng">
              <a:solidFill>
                <a:schemeClr val="dk1"/>
              </a:solidFill>
              <a:latin typeface="Arial"/>
              <a:ea typeface="Arial"/>
              <a:cs typeface="Arial"/>
              <a:sym typeface="Arial"/>
            </a:endParaRPr>
          </a:p>
          <a:p>
            <a:pPr indent="-368300" lvl="0" marL="457200" rtl="0" algn="just">
              <a:lnSpc>
                <a:spcPct val="100000"/>
              </a:lnSpc>
              <a:spcBef>
                <a:spcPts val="1200"/>
              </a:spcBef>
              <a:spcAft>
                <a:spcPts val="0"/>
              </a:spcAft>
              <a:buSzPts val="2200"/>
              <a:buChar char="●"/>
            </a:pPr>
            <a:r>
              <a:rPr lang="es-AR" sz="2200">
                <a:latin typeface="Arial"/>
                <a:ea typeface="Arial"/>
                <a:cs typeface="Arial"/>
                <a:sym typeface="Arial"/>
              </a:rPr>
              <a:t>Utilizar elementos de protección personal (barbijos). </a:t>
            </a:r>
            <a:endParaRPr sz="2200">
              <a:latin typeface="Arial"/>
              <a:ea typeface="Arial"/>
              <a:cs typeface="Arial"/>
              <a:sym typeface="Arial"/>
            </a:endParaRPr>
          </a:p>
          <a:p>
            <a:pPr indent="0" lvl="0" marL="457200" rtl="0" algn="just">
              <a:lnSpc>
                <a:spcPct val="100000"/>
              </a:lnSpc>
              <a:spcBef>
                <a:spcPts val="1200"/>
              </a:spcBef>
              <a:spcAft>
                <a:spcPts val="0"/>
              </a:spcAft>
              <a:buNone/>
            </a:pPr>
            <a:r>
              <a:t/>
            </a:r>
            <a:endParaRPr sz="1200">
              <a:latin typeface="Arial"/>
              <a:ea typeface="Arial"/>
              <a:cs typeface="Arial"/>
              <a:sym typeface="Arial"/>
            </a:endParaRPr>
          </a:p>
          <a:p>
            <a:pPr indent="0" lvl="0" marL="457200" rtl="0" algn="just">
              <a:lnSpc>
                <a:spcPct val="100000"/>
              </a:lnSpc>
              <a:spcBef>
                <a:spcPts val="1200"/>
              </a:spcBef>
              <a:spcAft>
                <a:spcPts val="0"/>
              </a:spcAft>
              <a:buNone/>
            </a:pPr>
            <a:r>
              <a:t/>
            </a:r>
            <a:endParaRPr sz="1200">
              <a:latin typeface="Arial"/>
              <a:ea typeface="Arial"/>
              <a:cs typeface="Arial"/>
              <a:sym typeface="Arial"/>
            </a:endParaRPr>
          </a:p>
          <a:p>
            <a:pPr indent="0" lvl="0" marL="457200" rtl="0" algn="just">
              <a:lnSpc>
                <a:spcPct val="100000"/>
              </a:lnSpc>
              <a:spcBef>
                <a:spcPts val="1200"/>
              </a:spcBef>
              <a:spcAft>
                <a:spcPts val="0"/>
              </a:spcAft>
              <a:buNone/>
            </a:pPr>
            <a:r>
              <a:t/>
            </a:r>
            <a:endParaRPr sz="1200">
              <a:latin typeface="Arial"/>
              <a:ea typeface="Arial"/>
              <a:cs typeface="Arial"/>
              <a:sym typeface="Arial"/>
            </a:endParaRPr>
          </a:p>
          <a:p>
            <a:pPr indent="0" lvl="0" marL="457200" rtl="0" algn="just">
              <a:lnSpc>
                <a:spcPct val="100000"/>
              </a:lnSpc>
              <a:spcBef>
                <a:spcPts val="1200"/>
              </a:spcBef>
              <a:spcAft>
                <a:spcPts val="0"/>
              </a:spcAft>
              <a:buNone/>
            </a:pPr>
            <a:r>
              <a:t/>
            </a:r>
            <a:endParaRPr sz="1200">
              <a:latin typeface="Arial"/>
              <a:ea typeface="Arial"/>
              <a:cs typeface="Arial"/>
              <a:sym typeface="Arial"/>
            </a:endParaRPr>
          </a:p>
          <a:p>
            <a:pPr indent="0" lvl="0" marL="457200" rtl="0" algn="just">
              <a:lnSpc>
                <a:spcPct val="100000"/>
              </a:lnSpc>
              <a:spcBef>
                <a:spcPts val="1200"/>
              </a:spcBef>
              <a:spcAft>
                <a:spcPts val="0"/>
              </a:spcAft>
              <a:buNone/>
            </a:pPr>
            <a:r>
              <a:t/>
            </a:r>
            <a:endParaRPr sz="1200">
              <a:latin typeface="Arial"/>
              <a:ea typeface="Arial"/>
              <a:cs typeface="Arial"/>
              <a:sym typeface="Arial"/>
            </a:endParaRPr>
          </a:p>
          <a:p>
            <a:pPr indent="0" lvl="0" marL="457200" rtl="0" algn="just">
              <a:lnSpc>
                <a:spcPct val="100000"/>
              </a:lnSpc>
              <a:spcBef>
                <a:spcPts val="1200"/>
              </a:spcBef>
              <a:spcAft>
                <a:spcPts val="0"/>
              </a:spcAft>
              <a:buNone/>
            </a:pPr>
            <a:r>
              <a:t/>
            </a:r>
            <a:endParaRPr sz="1200">
              <a:latin typeface="Arial"/>
              <a:ea typeface="Arial"/>
              <a:cs typeface="Arial"/>
              <a:sym typeface="Arial"/>
            </a:endParaRPr>
          </a:p>
          <a:p>
            <a:pPr indent="0" lvl="0" marL="457200" rtl="0" algn="just">
              <a:lnSpc>
                <a:spcPct val="100000"/>
              </a:lnSpc>
              <a:spcBef>
                <a:spcPts val="1200"/>
              </a:spcBef>
              <a:spcAft>
                <a:spcPts val="0"/>
              </a:spcAft>
              <a:buNone/>
            </a:pPr>
            <a:r>
              <a:t/>
            </a:r>
            <a:endParaRPr sz="1200">
              <a:latin typeface="Arial"/>
              <a:ea typeface="Arial"/>
              <a:cs typeface="Arial"/>
              <a:sym typeface="Arial"/>
            </a:endParaRPr>
          </a:p>
          <a:p>
            <a:pPr indent="0" lvl="0" marL="457200" rtl="0" algn="just">
              <a:lnSpc>
                <a:spcPct val="100000"/>
              </a:lnSpc>
              <a:spcBef>
                <a:spcPts val="1200"/>
              </a:spcBef>
              <a:spcAft>
                <a:spcPts val="1200"/>
              </a:spcAft>
              <a:buNone/>
            </a:pPr>
            <a:r>
              <a:rPr lang="es-AR" sz="1200">
                <a:latin typeface="Arial"/>
                <a:ea typeface="Arial"/>
                <a:cs typeface="Arial"/>
                <a:sym typeface="Arial"/>
              </a:rPr>
              <a:t>   	</a:t>
            </a:r>
            <a:endParaRPr sz="2500"/>
          </a:p>
        </p:txBody>
      </p:sp>
      <p:pic>
        <p:nvPicPr>
          <p:cNvPr id="384" name="Google Shape;384;ga1f4f8415f_0_13"/>
          <p:cNvPicPr preferRelativeResize="0"/>
          <p:nvPr/>
        </p:nvPicPr>
        <p:blipFill>
          <a:blip r:embed="rId3">
            <a:alphaModFix/>
          </a:blip>
          <a:stretch>
            <a:fillRect/>
          </a:stretch>
        </p:blipFill>
        <p:spPr>
          <a:xfrm>
            <a:off x="9030200" y="3482625"/>
            <a:ext cx="2867275" cy="2293834"/>
          </a:xfrm>
          <a:prstGeom prst="rect">
            <a:avLst/>
          </a:prstGeom>
          <a:noFill/>
          <a:ln>
            <a:noFill/>
          </a:ln>
        </p:spPr>
      </p:pic>
      <p:pic>
        <p:nvPicPr>
          <p:cNvPr id="385" name="Google Shape;385;ga1f4f8415f_0_13"/>
          <p:cNvPicPr preferRelativeResize="0"/>
          <p:nvPr/>
        </p:nvPicPr>
        <p:blipFill>
          <a:blip r:embed="rId4">
            <a:alphaModFix/>
          </a:blip>
          <a:stretch>
            <a:fillRect/>
          </a:stretch>
        </p:blipFill>
        <p:spPr>
          <a:xfrm>
            <a:off x="10154388" y="332188"/>
            <a:ext cx="1914525" cy="16478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g9d3a39bab2_6_0"/>
          <p:cNvSpPr txBox="1"/>
          <p:nvPr>
            <p:ph type="title"/>
          </p:nvPr>
        </p:nvSpPr>
        <p:spPr>
          <a:xfrm>
            <a:off x="571221" y="902328"/>
            <a:ext cx="9613800" cy="1080900"/>
          </a:xfrm>
          <a:prstGeom prst="rect">
            <a:avLst/>
          </a:prstGeom>
        </p:spPr>
        <p:txBody>
          <a:bodyPr anchorCtr="0" anchor="ctr"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s-AR" sz="4000">
                <a:latin typeface="Arial"/>
                <a:ea typeface="Arial"/>
                <a:cs typeface="Arial"/>
                <a:sym typeface="Arial"/>
              </a:rPr>
              <a:t>“QUERATITIS </a:t>
            </a:r>
            <a:r>
              <a:rPr b="1" lang="es-AR" sz="4000">
                <a:latin typeface="Arial"/>
                <a:ea typeface="Arial"/>
                <a:cs typeface="Arial"/>
                <a:sym typeface="Arial"/>
              </a:rPr>
              <a:t>CRÓNICA</a:t>
            </a:r>
            <a:r>
              <a:rPr b="1" lang="es-AR" sz="4000">
                <a:latin typeface="Arial"/>
                <a:ea typeface="Arial"/>
                <a:cs typeface="Arial"/>
                <a:sym typeface="Arial"/>
              </a:rPr>
              <a:t>”</a:t>
            </a:r>
            <a:endParaRPr b="1" sz="4000">
              <a:latin typeface="Arial"/>
              <a:ea typeface="Arial"/>
              <a:cs typeface="Arial"/>
              <a:sym typeface="Arial"/>
            </a:endParaRPr>
          </a:p>
          <a:p>
            <a:pPr indent="0" lvl="0" marL="0" rtl="0" algn="l">
              <a:spcBef>
                <a:spcPts val="1200"/>
              </a:spcBef>
              <a:spcAft>
                <a:spcPts val="0"/>
              </a:spcAft>
              <a:buNone/>
            </a:pPr>
            <a:r>
              <a:t/>
            </a:r>
            <a:endParaRPr/>
          </a:p>
        </p:txBody>
      </p:sp>
      <p:sp>
        <p:nvSpPr>
          <p:cNvPr id="391" name="Google Shape;391;g9d3a39bab2_6_0"/>
          <p:cNvSpPr txBox="1"/>
          <p:nvPr>
            <p:ph idx="1" type="body"/>
          </p:nvPr>
        </p:nvSpPr>
        <p:spPr>
          <a:xfrm>
            <a:off x="680325" y="1983225"/>
            <a:ext cx="10764900" cy="3953100"/>
          </a:xfrm>
          <a:prstGeom prst="rect">
            <a:avLst/>
          </a:prstGeom>
        </p:spPr>
        <p:txBody>
          <a:bodyPr anchorCtr="0" anchor="t" bIns="45700" lIns="91425" spcFirstLastPara="1" rIns="91425" wrap="square" tIns="45700">
            <a:noAutofit/>
          </a:bodyPr>
          <a:lstStyle/>
          <a:p>
            <a:pPr indent="0" lvl="0" marL="0" rtl="0" algn="just">
              <a:lnSpc>
                <a:spcPct val="115000"/>
              </a:lnSpc>
              <a:spcBef>
                <a:spcPts val="1200"/>
              </a:spcBef>
              <a:spcAft>
                <a:spcPts val="0"/>
              </a:spcAft>
              <a:buClr>
                <a:schemeClr val="dk1"/>
              </a:buClr>
              <a:buSzPts val="1100"/>
              <a:buFont typeface="Arial"/>
              <a:buNone/>
            </a:pPr>
            <a:r>
              <a:rPr b="1" i="1" lang="es-AR" sz="2300" u="sng">
                <a:solidFill>
                  <a:schemeClr val="dk1"/>
                </a:solidFill>
                <a:latin typeface="Arial"/>
                <a:ea typeface="Arial"/>
                <a:cs typeface="Arial"/>
                <a:sym typeface="Arial"/>
              </a:rPr>
              <a:t>AGENTE QUE LA PRODUCE: </a:t>
            </a:r>
            <a:r>
              <a:rPr lang="es-AR" sz="2200">
                <a:solidFill>
                  <a:srgbClr val="FEFEFE"/>
                </a:solidFill>
                <a:latin typeface="Arial"/>
                <a:ea typeface="Arial"/>
                <a:cs typeface="Arial"/>
                <a:sym typeface="Arial"/>
              </a:rPr>
              <a:t>Radiaciones Ultravioletas, Rayos infrarrojos, Rayos Láser.</a:t>
            </a:r>
            <a:endParaRPr sz="2200">
              <a:solidFill>
                <a:srgbClr val="FEFEFE"/>
              </a:solidFill>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b="1" i="1" lang="es-AR" sz="2300" u="sng">
                <a:solidFill>
                  <a:schemeClr val="dk1"/>
                </a:solidFill>
                <a:latin typeface="Arial"/>
                <a:ea typeface="Arial"/>
                <a:cs typeface="Arial"/>
                <a:sym typeface="Arial"/>
              </a:rPr>
              <a:t>DESCRIPCIÓN</a:t>
            </a:r>
            <a:r>
              <a:rPr b="1" i="1" lang="es-AR" sz="2300">
                <a:solidFill>
                  <a:schemeClr val="dk1"/>
                </a:solidFill>
                <a:latin typeface="Arial"/>
                <a:ea typeface="Arial"/>
                <a:cs typeface="Arial"/>
                <a:sym typeface="Arial"/>
              </a:rPr>
              <a:t>: </a:t>
            </a:r>
            <a:r>
              <a:rPr lang="es-AR" sz="2200">
                <a:solidFill>
                  <a:srgbClr val="FFFFFF"/>
                </a:solidFill>
                <a:latin typeface="Arial"/>
                <a:ea typeface="Arial"/>
                <a:cs typeface="Arial"/>
                <a:sym typeface="Arial"/>
              </a:rPr>
              <a:t>Se produce por la inflamación de la córnea. Sus síntomas suelen ser </a:t>
            </a:r>
            <a:r>
              <a:rPr lang="es-AR" sz="2200">
                <a:solidFill>
                  <a:srgbClr val="FFFFFF"/>
                </a:solidFill>
                <a:latin typeface="Arial"/>
                <a:ea typeface="Arial"/>
                <a:cs typeface="Arial"/>
                <a:sym typeface="Arial"/>
              </a:rPr>
              <a:t>dolor, lagrimeo, </a:t>
            </a:r>
            <a:r>
              <a:rPr lang="es-AR" sz="2200">
                <a:solidFill>
                  <a:srgbClr val="FFFFFF"/>
                </a:solidFill>
                <a:latin typeface="Arial"/>
                <a:ea typeface="Arial"/>
                <a:cs typeface="Arial"/>
                <a:sym typeface="Arial"/>
              </a:rPr>
              <a:t>sensibilidad</a:t>
            </a:r>
            <a:r>
              <a:rPr lang="es-AR" sz="2200">
                <a:solidFill>
                  <a:srgbClr val="FFFFFF"/>
                </a:solidFill>
                <a:latin typeface="Arial"/>
                <a:ea typeface="Arial"/>
                <a:cs typeface="Arial"/>
                <a:sym typeface="Arial"/>
              </a:rPr>
              <a:t> a la luz y </a:t>
            </a:r>
            <a:r>
              <a:rPr lang="es-AR" sz="2200">
                <a:solidFill>
                  <a:srgbClr val="FFFFFF"/>
                </a:solidFill>
                <a:latin typeface="Arial"/>
                <a:ea typeface="Arial"/>
                <a:cs typeface="Arial"/>
                <a:sym typeface="Arial"/>
              </a:rPr>
              <a:t>visión</a:t>
            </a:r>
            <a:r>
              <a:rPr lang="es-AR" sz="2200">
                <a:solidFill>
                  <a:srgbClr val="FFFFFF"/>
                </a:solidFill>
                <a:latin typeface="Arial"/>
                <a:ea typeface="Arial"/>
                <a:cs typeface="Arial"/>
                <a:sym typeface="Arial"/>
              </a:rPr>
              <a:t> borrosa.</a:t>
            </a:r>
            <a:endParaRPr sz="2200">
              <a:solidFill>
                <a:srgbClr val="FFFFFF"/>
              </a:solidFill>
              <a:latin typeface="Arial"/>
              <a:ea typeface="Arial"/>
              <a:cs typeface="Arial"/>
              <a:sym typeface="Arial"/>
            </a:endParaRPr>
          </a:p>
          <a:p>
            <a:pPr indent="0" lvl="0" marL="0" rtl="0" algn="just">
              <a:lnSpc>
                <a:spcPct val="100000"/>
              </a:lnSpc>
              <a:spcBef>
                <a:spcPts val="1200"/>
              </a:spcBef>
              <a:spcAft>
                <a:spcPts val="0"/>
              </a:spcAft>
              <a:buNone/>
            </a:pPr>
            <a:r>
              <a:rPr b="1" i="1" lang="es-AR" sz="2300" u="sng">
                <a:solidFill>
                  <a:schemeClr val="dk1"/>
                </a:solidFill>
                <a:latin typeface="Arial"/>
                <a:ea typeface="Arial"/>
                <a:cs typeface="Arial"/>
                <a:sym typeface="Arial"/>
              </a:rPr>
              <a:t>ACTIVIDADES QUE LA GENERAN:</a:t>
            </a:r>
            <a:endParaRPr b="1" i="1" sz="2300" u="sng">
              <a:solidFill>
                <a:schemeClr val="dk1"/>
              </a:solidFill>
              <a:latin typeface="Arial"/>
              <a:ea typeface="Arial"/>
              <a:cs typeface="Arial"/>
              <a:sym typeface="Arial"/>
            </a:endParaRPr>
          </a:p>
          <a:p>
            <a:pPr indent="-368300" lvl="0" marL="457200" rtl="0" algn="just">
              <a:lnSpc>
                <a:spcPct val="115000"/>
              </a:lnSpc>
              <a:spcBef>
                <a:spcPts val="1200"/>
              </a:spcBef>
              <a:spcAft>
                <a:spcPts val="0"/>
              </a:spcAft>
              <a:buSzPts val="2200"/>
              <a:buFont typeface="Arial"/>
              <a:buChar char="●"/>
            </a:pPr>
            <a:r>
              <a:rPr lang="es-AR" sz="2200">
                <a:latin typeface="Arial"/>
                <a:ea typeface="Arial"/>
                <a:cs typeface="Arial"/>
                <a:sym typeface="Arial"/>
              </a:rPr>
              <a:t>Trabajos a la intemperie.</a:t>
            </a:r>
            <a:endParaRPr sz="2200">
              <a:latin typeface="Arial"/>
              <a:ea typeface="Arial"/>
              <a:cs typeface="Arial"/>
              <a:sym typeface="Arial"/>
            </a:endParaRPr>
          </a:p>
          <a:p>
            <a:pPr indent="-368300" lvl="0" marL="457200" rtl="0" algn="just">
              <a:lnSpc>
                <a:spcPct val="115000"/>
              </a:lnSpc>
              <a:spcBef>
                <a:spcPts val="0"/>
              </a:spcBef>
              <a:spcAft>
                <a:spcPts val="0"/>
              </a:spcAft>
              <a:buSzPts val="2200"/>
              <a:buFont typeface="Arial"/>
              <a:buChar char="●"/>
            </a:pPr>
            <a:r>
              <a:rPr lang="es-AR" sz="2200">
                <a:latin typeface="Arial"/>
                <a:ea typeface="Arial"/>
                <a:cs typeface="Arial"/>
                <a:sym typeface="Arial"/>
              </a:rPr>
              <a:t>Soldaduras.</a:t>
            </a:r>
            <a:endParaRPr sz="2200">
              <a:latin typeface="Arial"/>
              <a:ea typeface="Arial"/>
              <a:cs typeface="Arial"/>
              <a:sym typeface="Arial"/>
            </a:endParaRPr>
          </a:p>
          <a:p>
            <a:pPr indent="0" lvl="0" marL="0" rtl="0" algn="just">
              <a:lnSpc>
                <a:spcPct val="100000"/>
              </a:lnSpc>
              <a:spcBef>
                <a:spcPts val="1200"/>
              </a:spcBef>
              <a:spcAft>
                <a:spcPts val="0"/>
              </a:spcAft>
              <a:buNone/>
            </a:pPr>
            <a:r>
              <a:rPr b="1" i="1" lang="es-AR" sz="2300" u="sng">
                <a:solidFill>
                  <a:schemeClr val="dk1"/>
                </a:solidFill>
                <a:latin typeface="Arial"/>
                <a:ea typeface="Arial"/>
                <a:cs typeface="Arial"/>
                <a:sym typeface="Arial"/>
              </a:rPr>
              <a:t>MEDIDAS DE PREVENCIÓN:</a:t>
            </a:r>
            <a:endParaRPr b="1" sz="2300" u="sng">
              <a:solidFill>
                <a:schemeClr val="dk1"/>
              </a:solidFill>
              <a:latin typeface="Arial"/>
              <a:ea typeface="Arial"/>
              <a:cs typeface="Arial"/>
              <a:sym typeface="Arial"/>
            </a:endParaRPr>
          </a:p>
          <a:p>
            <a:pPr indent="-368300" lvl="0" marL="457200" rtl="0" algn="just">
              <a:lnSpc>
                <a:spcPct val="100000"/>
              </a:lnSpc>
              <a:spcBef>
                <a:spcPts val="1200"/>
              </a:spcBef>
              <a:spcAft>
                <a:spcPts val="0"/>
              </a:spcAft>
              <a:buSzPts val="2200"/>
              <a:buFont typeface="Arial"/>
              <a:buChar char="●"/>
            </a:pPr>
            <a:r>
              <a:rPr lang="es-AR" sz="2200">
                <a:latin typeface="Arial"/>
                <a:ea typeface="Arial"/>
                <a:cs typeface="Arial"/>
                <a:sym typeface="Arial"/>
              </a:rPr>
              <a:t>Utilización de sombreros, y de lentes que bloqueen los rayos.</a:t>
            </a:r>
            <a:endParaRPr sz="2200">
              <a:latin typeface="Arial"/>
              <a:ea typeface="Arial"/>
              <a:cs typeface="Arial"/>
              <a:sym typeface="Arial"/>
            </a:endParaRPr>
          </a:p>
          <a:p>
            <a:pPr indent="-368300" lvl="0" marL="457200" rtl="0" algn="just">
              <a:lnSpc>
                <a:spcPct val="115000"/>
              </a:lnSpc>
              <a:spcBef>
                <a:spcPts val="0"/>
              </a:spcBef>
              <a:spcAft>
                <a:spcPts val="0"/>
              </a:spcAft>
              <a:buSzPts val="2200"/>
              <a:buFont typeface="Arial"/>
              <a:buChar char="●"/>
            </a:pPr>
            <a:r>
              <a:rPr lang="es-AR" sz="2200">
                <a:latin typeface="Arial"/>
                <a:ea typeface="Arial"/>
                <a:cs typeface="Arial"/>
                <a:sym typeface="Arial"/>
              </a:rPr>
              <a:t>Uso de  lágrimas artificiales.</a:t>
            </a:r>
            <a:endParaRPr sz="2200">
              <a:latin typeface="Arial"/>
              <a:ea typeface="Arial"/>
              <a:cs typeface="Arial"/>
              <a:sym typeface="Arial"/>
            </a:endParaRPr>
          </a:p>
          <a:p>
            <a:pPr indent="0" lvl="0" marL="0" rtl="0" algn="just">
              <a:lnSpc>
                <a:spcPct val="115000"/>
              </a:lnSpc>
              <a:spcBef>
                <a:spcPts val="1200"/>
              </a:spcBef>
              <a:spcAft>
                <a:spcPts val="0"/>
              </a:spcAft>
              <a:buNone/>
            </a:pPr>
            <a:r>
              <a:t/>
            </a:r>
            <a:endParaRPr sz="1800">
              <a:latin typeface="Arial"/>
              <a:ea typeface="Arial"/>
              <a:cs typeface="Arial"/>
              <a:sym typeface="Arial"/>
            </a:endParaRPr>
          </a:p>
          <a:p>
            <a:pPr indent="0" lvl="0" marL="457200" rtl="0" algn="just">
              <a:lnSpc>
                <a:spcPct val="115000"/>
              </a:lnSpc>
              <a:spcBef>
                <a:spcPts val="1200"/>
              </a:spcBef>
              <a:spcAft>
                <a:spcPts val="1200"/>
              </a:spcAft>
              <a:buNone/>
            </a:pPr>
            <a:r>
              <a:t/>
            </a:r>
            <a:endParaRPr sz="2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
          <p:cNvSpPr txBox="1"/>
          <p:nvPr>
            <p:ph type="title"/>
          </p:nvPr>
        </p:nvSpPr>
        <p:spPr>
          <a:xfrm>
            <a:off x="680321" y="753228"/>
            <a:ext cx="9613861" cy="10809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lang="es-AR"/>
              <a:t>CONCEPTO:</a:t>
            </a:r>
            <a:endParaRPr/>
          </a:p>
        </p:txBody>
      </p:sp>
      <p:sp>
        <p:nvSpPr>
          <p:cNvPr id="216" name="Google Shape;216;p3"/>
          <p:cNvSpPr txBox="1"/>
          <p:nvPr>
            <p:ph idx="1" type="body"/>
          </p:nvPr>
        </p:nvSpPr>
        <p:spPr>
          <a:xfrm>
            <a:off x="680321" y="2336873"/>
            <a:ext cx="9914974" cy="3938092"/>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rgbClr val="000000"/>
              </a:buClr>
              <a:buSzPts val="1800"/>
              <a:buChar char="•"/>
            </a:pPr>
            <a:r>
              <a:rPr b="0" i="0" lang="es-AR" sz="1800" u="none" strike="noStrike">
                <a:solidFill>
                  <a:srgbClr val="000000"/>
                </a:solidFill>
                <a:latin typeface="Arial"/>
                <a:ea typeface="Arial"/>
                <a:cs typeface="Arial"/>
                <a:sym typeface="Arial"/>
              </a:rPr>
              <a:t>Se hará hincapié en el ámbito de la construcción considerando las enfermedades profesionales que se puedan dar. </a:t>
            </a:r>
            <a:endParaRPr/>
          </a:p>
          <a:p>
            <a:pPr indent="-76200" lvl="0" marL="228600" rtl="0" algn="just">
              <a:lnSpc>
                <a:spcPct val="90000"/>
              </a:lnSpc>
              <a:spcBef>
                <a:spcPts val="1685"/>
              </a:spcBef>
              <a:spcAft>
                <a:spcPts val="0"/>
              </a:spcAft>
              <a:buClr>
                <a:schemeClr val="lt1"/>
              </a:buClr>
              <a:buSzPts val="2400"/>
              <a:buNone/>
            </a:pPr>
            <a:r>
              <a:t/>
            </a:r>
            <a:endParaRPr b="0"/>
          </a:p>
          <a:p>
            <a:pPr indent="-228600" lvl="0" marL="228600" rtl="0" algn="l">
              <a:lnSpc>
                <a:spcPct val="90000"/>
              </a:lnSpc>
              <a:spcBef>
                <a:spcPts val="1000"/>
              </a:spcBef>
              <a:spcAft>
                <a:spcPts val="0"/>
              </a:spcAft>
              <a:buClr>
                <a:srgbClr val="000000"/>
              </a:buClr>
              <a:buSzPts val="1800"/>
              <a:buChar char="•"/>
            </a:pPr>
            <a:r>
              <a:rPr lang="es-AR" sz="1800">
                <a:solidFill>
                  <a:srgbClr val="000000"/>
                </a:solidFill>
                <a:latin typeface="Arial"/>
                <a:ea typeface="Arial"/>
                <a:cs typeface="Arial"/>
                <a:sym typeface="Arial"/>
              </a:rPr>
              <a:t>En</a:t>
            </a:r>
            <a:r>
              <a:rPr b="0" i="0" lang="es-AR" sz="1800" u="none" strike="noStrike">
                <a:solidFill>
                  <a:srgbClr val="000000"/>
                </a:solidFill>
                <a:latin typeface="Arial"/>
                <a:ea typeface="Arial"/>
                <a:cs typeface="Arial"/>
                <a:sym typeface="Arial"/>
              </a:rPr>
              <a:t>fermedad producida por el acto de ejercer un oficio o una profesión o consecuencia de las condiciones de trabajo. No surge de un día para otro, esta se da de forma paulatina, es decir necesita de un tiempo prolongado de exposición a un ambiente o actividad peligrosa.</a:t>
            </a:r>
            <a:br>
              <a:rPr lang="es-AR"/>
            </a:br>
            <a:endParaRPr/>
          </a:p>
          <a:p>
            <a:pPr indent="-228600" lvl="0" marL="228600" rtl="0" algn="l">
              <a:lnSpc>
                <a:spcPct val="90000"/>
              </a:lnSpc>
              <a:spcBef>
                <a:spcPts val="1000"/>
              </a:spcBef>
              <a:spcAft>
                <a:spcPts val="0"/>
              </a:spcAft>
              <a:buClr>
                <a:schemeClr val="dk1"/>
              </a:buClr>
              <a:buSzPts val="3200"/>
              <a:buChar char="•"/>
            </a:pPr>
            <a:r>
              <a:rPr lang="es-AR" sz="3200">
                <a:solidFill>
                  <a:schemeClr val="dk1"/>
                </a:solidFill>
              </a:rPr>
              <a:t>Accidente de trabajo ≠ Enfermedad profesional</a:t>
            </a:r>
            <a:endParaRPr sz="3200">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g9d3a39bab2_6_5"/>
          <p:cNvSpPr txBox="1"/>
          <p:nvPr>
            <p:ph type="title"/>
          </p:nvPr>
        </p:nvSpPr>
        <p:spPr>
          <a:xfrm>
            <a:off x="680321" y="753228"/>
            <a:ext cx="9613800" cy="1080900"/>
          </a:xfrm>
          <a:prstGeom prst="rect">
            <a:avLst/>
          </a:prstGeom>
        </p:spPr>
        <p:txBody>
          <a:bodyPr anchorCtr="0" anchor="ctr" bIns="45700" lIns="91425" spcFirstLastPara="1" rIns="91425" wrap="square" tIns="45700">
            <a:noAutofit/>
          </a:bodyPr>
          <a:lstStyle/>
          <a:p>
            <a:pPr indent="0" lvl="0" marL="0" rtl="0" algn="l">
              <a:lnSpc>
                <a:spcPct val="115000"/>
              </a:lnSpc>
              <a:spcBef>
                <a:spcPts val="1200"/>
              </a:spcBef>
              <a:spcAft>
                <a:spcPts val="1200"/>
              </a:spcAft>
              <a:buClr>
                <a:schemeClr val="dk1"/>
              </a:buClr>
              <a:buSzPts val="1100"/>
              <a:buFont typeface="Arial"/>
              <a:buNone/>
            </a:pPr>
            <a:r>
              <a:rPr b="1" lang="es-AR" sz="4000">
                <a:latin typeface="Arial"/>
                <a:ea typeface="Arial"/>
                <a:cs typeface="Arial"/>
                <a:sym typeface="Arial"/>
              </a:rPr>
              <a:t>“</a:t>
            </a:r>
            <a:r>
              <a:rPr b="1" lang="es-AR" sz="4000">
                <a:latin typeface="Arial"/>
                <a:ea typeface="Arial"/>
                <a:cs typeface="Arial"/>
                <a:sym typeface="Arial"/>
              </a:rPr>
              <a:t>CÁNCER</a:t>
            </a:r>
            <a:r>
              <a:rPr b="1" lang="es-AR" sz="4000">
                <a:latin typeface="Arial"/>
                <a:ea typeface="Arial"/>
                <a:cs typeface="Arial"/>
                <a:sym typeface="Arial"/>
              </a:rPr>
              <a:t> DE PIEL”</a:t>
            </a:r>
            <a:r>
              <a:rPr lang="es-AR" sz="4000" u="sng">
                <a:latin typeface="Arial"/>
                <a:ea typeface="Arial"/>
                <a:cs typeface="Arial"/>
                <a:sym typeface="Arial"/>
              </a:rPr>
              <a:t> </a:t>
            </a:r>
            <a:endParaRPr sz="4000"/>
          </a:p>
        </p:txBody>
      </p:sp>
      <p:sp>
        <p:nvSpPr>
          <p:cNvPr id="397" name="Google Shape;397;g9d3a39bab2_6_5"/>
          <p:cNvSpPr txBox="1"/>
          <p:nvPr>
            <p:ph idx="1" type="body"/>
          </p:nvPr>
        </p:nvSpPr>
        <p:spPr>
          <a:xfrm>
            <a:off x="209100" y="1834125"/>
            <a:ext cx="11629800" cy="4842000"/>
          </a:xfrm>
          <a:prstGeom prst="rect">
            <a:avLst/>
          </a:prstGeom>
        </p:spPr>
        <p:txBody>
          <a:bodyPr anchorCtr="0" anchor="t" bIns="45700" lIns="91425" spcFirstLastPara="1" rIns="91425" wrap="square" tIns="45700">
            <a:noAutofit/>
          </a:bodyPr>
          <a:lstStyle/>
          <a:p>
            <a:pPr indent="0" lvl="0" marL="0" rtl="0" algn="just">
              <a:lnSpc>
                <a:spcPct val="115000"/>
              </a:lnSpc>
              <a:spcBef>
                <a:spcPts val="1200"/>
              </a:spcBef>
              <a:spcAft>
                <a:spcPts val="0"/>
              </a:spcAft>
              <a:buNone/>
            </a:pPr>
            <a:r>
              <a:rPr b="1" i="1" lang="es-AR" sz="2200" u="sng">
                <a:solidFill>
                  <a:schemeClr val="dk1"/>
                </a:solidFill>
                <a:latin typeface="Arial"/>
                <a:ea typeface="Arial"/>
                <a:cs typeface="Arial"/>
                <a:sym typeface="Arial"/>
              </a:rPr>
              <a:t>AGENTE QUE LO PRODUCE: </a:t>
            </a:r>
            <a:r>
              <a:rPr lang="es-AR" sz="2200">
                <a:solidFill>
                  <a:srgbClr val="FEFEFE"/>
                </a:solidFill>
                <a:latin typeface="Arial"/>
                <a:ea typeface="Arial"/>
                <a:cs typeface="Arial"/>
                <a:sym typeface="Arial"/>
              </a:rPr>
              <a:t>Radiaciones Ultravioletas.</a:t>
            </a:r>
            <a:endParaRPr b="1" i="1" sz="2200" u="sng">
              <a:solidFill>
                <a:srgbClr val="FEFEFE"/>
              </a:solidFill>
              <a:latin typeface="Arial"/>
              <a:ea typeface="Arial"/>
              <a:cs typeface="Arial"/>
              <a:sym typeface="Arial"/>
            </a:endParaRPr>
          </a:p>
          <a:p>
            <a:pPr indent="0" lvl="0" marL="0" rtl="0" algn="just">
              <a:lnSpc>
                <a:spcPct val="115000"/>
              </a:lnSpc>
              <a:spcBef>
                <a:spcPts val="1200"/>
              </a:spcBef>
              <a:spcAft>
                <a:spcPts val="0"/>
              </a:spcAft>
              <a:buNone/>
            </a:pPr>
            <a:r>
              <a:rPr b="1" i="1" lang="es-AR" sz="2200" u="sng">
                <a:solidFill>
                  <a:schemeClr val="dk1"/>
                </a:solidFill>
                <a:latin typeface="Arial"/>
                <a:ea typeface="Arial"/>
                <a:cs typeface="Arial"/>
                <a:sym typeface="Arial"/>
              </a:rPr>
              <a:t>DESCRIPCIÓN</a:t>
            </a:r>
            <a:r>
              <a:rPr b="1" i="1" lang="es-AR" sz="2200">
                <a:solidFill>
                  <a:schemeClr val="dk1"/>
                </a:solidFill>
                <a:latin typeface="Arial"/>
                <a:ea typeface="Arial"/>
                <a:cs typeface="Arial"/>
                <a:sym typeface="Arial"/>
              </a:rPr>
              <a:t>: </a:t>
            </a:r>
            <a:r>
              <a:rPr lang="es-AR" sz="2200">
                <a:latin typeface="Arial"/>
                <a:ea typeface="Arial"/>
                <a:cs typeface="Arial"/>
                <a:sym typeface="Arial"/>
              </a:rPr>
              <a:t>El cáncer se origina por mutaciones en las células, estas comienzan a crecer sin control, sobrepasando a las células normales, impidiendo un correcto funcionamiento.</a:t>
            </a:r>
            <a:endParaRPr sz="2200">
              <a:latin typeface="Arial"/>
              <a:ea typeface="Arial"/>
              <a:cs typeface="Arial"/>
              <a:sym typeface="Arial"/>
            </a:endParaRPr>
          </a:p>
          <a:p>
            <a:pPr indent="0" lvl="0" marL="0" rtl="0" algn="just">
              <a:lnSpc>
                <a:spcPct val="115000"/>
              </a:lnSpc>
              <a:spcBef>
                <a:spcPts val="1200"/>
              </a:spcBef>
              <a:spcAft>
                <a:spcPts val="0"/>
              </a:spcAft>
              <a:buNone/>
            </a:pPr>
            <a:r>
              <a:rPr b="1" i="1" lang="es-AR" sz="2200" u="sng">
                <a:solidFill>
                  <a:schemeClr val="dk1"/>
                </a:solidFill>
                <a:latin typeface="Arial"/>
                <a:ea typeface="Arial"/>
                <a:cs typeface="Arial"/>
                <a:sym typeface="Arial"/>
              </a:rPr>
              <a:t>ACTIVIDADES QUE LA GENERAN:</a:t>
            </a:r>
            <a:endParaRPr b="1" i="1" sz="2200" u="sng">
              <a:solidFill>
                <a:schemeClr val="dk1"/>
              </a:solidFill>
              <a:latin typeface="Arial"/>
              <a:ea typeface="Arial"/>
              <a:cs typeface="Arial"/>
              <a:sym typeface="Arial"/>
            </a:endParaRPr>
          </a:p>
          <a:p>
            <a:pPr indent="-368300" lvl="0" marL="457200" rtl="0" algn="just">
              <a:lnSpc>
                <a:spcPct val="100000"/>
              </a:lnSpc>
              <a:spcBef>
                <a:spcPts val="1200"/>
              </a:spcBef>
              <a:spcAft>
                <a:spcPts val="0"/>
              </a:spcAft>
              <a:buSzPts val="2200"/>
              <a:buChar char="●"/>
            </a:pPr>
            <a:r>
              <a:rPr lang="es-AR" sz="2200">
                <a:latin typeface="Arial"/>
                <a:ea typeface="Arial"/>
                <a:cs typeface="Arial"/>
                <a:sym typeface="Arial"/>
              </a:rPr>
              <a:t>Trabajos a la intemperie.</a:t>
            </a:r>
            <a:endParaRPr sz="2200">
              <a:latin typeface="Arial"/>
              <a:ea typeface="Arial"/>
              <a:cs typeface="Arial"/>
              <a:sym typeface="Arial"/>
            </a:endParaRPr>
          </a:p>
          <a:p>
            <a:pPr indent="-368300" lvl="0" marL="457200" rtl="0" algn="just">
              <a:lnSpc>
                <a:spcPct val="100000"/>
              </a:lnSpc>
              <a:spcBef>
                <a:spcPts val="0"/>
              </a:spcBef>
              <a:spcAft>
                <a:spcPts val="0"/>
              </a:spcAft>
              <a:buSzPts val="2200"/>
              <a:buChar char="●"/>
            </a:pPr>
            <a:r>
              <a:rPr lang="es-AR" sz="2200">
                <a:latin typeface="Arial"/>
                <a:ea typeface="Arial"/>
                <a:cs typeface="Arial"/>
                <a:sym typeface="Arial"/>
              </a:rPr>
              <a:t>Soldaduras.</a:t>
            </a:r>
            <a:endParaRPr b="1" i="1" sz="2200" u="sng">
              <a:solidFill>
                <a:schemeClr val="dk1"/>
              </a:solidFill>
              <a:latin typeface="Arial"/>
              <a:ea typeface="Arial"/>
              <a:cs typeface="Arial"/>
              <a:sym typeface="Arial"/>
            </a:endParaRPr>
          </a:p>
          <a:p>
            <a:pPr indent="0" lvl="0" marL="0" rtl="0" algn="just">
              <a:lnSpc>
                <a:spcPct val="100000"/>
              </a:lnSpc>
              <a:spcBef>
                <a:spcPts val="1200"/>
              </a:spcBef>
              <a:spcAft>
                <a:spcPts val="0"/>
              </a:spcAft>
              <a:buNone/>
            </a:pPr>
            <a:r>
              <a:rPr b="1" i="1" lang="es-AR" sz="2200" u="sng">
                <a:solidFill>
                  <a:schemeClr val="dk1"/>
                </a:solidFill>
                <a:latin typeface="Arial"/>
                <a:ea typeface="Arial"/>
                <a:cs typeface="Arial"/>
                <a:sym typeface="Arial"/>
              </a:rPr>
              <a:t>MEDIDAS DE PREVENCIÓN:</a:t>
            </a:r>
            <a:endParaRPr b="1" i="1" sz="2200">
              <a:latin typeface="Arial"/>
              <a:ea typeface="Arial"/>
              <a:cs typeface="Arial"/>
              <a:sym typeface="Arial"/>
            </a:endParaRPr>
          </a:p>
          <a:p>
            <a:pPr indent="-368300" lvl="0" marL="457200" rtl="0" algn="just">
              <a:lnSpc>
                <a:spcPct val="100000"/>
              </a:lnSpc>
              <a:spcBef>
                <a:spcPts val="1200"/>
              </a:spcBef>
              <a:spcAft>
                <a:spcPts val="0"/>
              </a:spcAft>
              <a:buSzPts val="2200"/>
              <a:buChar char="●"/>
            </a:pPr>
            <a:r>
              <a:rPr lang="es-AR" sz="2200">
                <a:latin typeface="Arial"/>
                <a:ea typeface="Arial"/>
                <a:cs typeface="Arial"/>
                <a:sym typeface="Arial"/>
              </a:rPr>
              <a:t>Evitar la exposición al sol cuando sus rayos son más fuertes.</a:t>
            </a:r>
            <a:endParaRPr sz="2200">
              <a:latin typeface="Arial"/>
              <a:ea typeface="Arial"/>
              <a:cs typeface="Arial"/>
              <a:sym typeface="Arial"/>
            </a:endParaRPr>
          </a:p>
          <a:p>
            <a:pPr indent="-368300" lvl="0" marL="457200" rtl="0" algn="just">
              <a:lnSpc>
                <a:spcPct val="100000"/>
              </a:lnSpc>
              <a:spcBef>
                <a:spcPts val="0"/>
              </a:spcBef>
              <a:spcAft>
                <a:spcPts val="0"/>
              </a:spcAft>
              <a:buSzPts val="2200"/>
              <a:buChar char="●"/>
            </a:pPr>
            <a:r>
              <a:rPr lang="es-AR" sz="2200">
                <a:latin typeface="Arial"/>
                <a:ea typeface="Arial"/>
                <a:cs typeface="Arial"/>
                <a:sym typeface="Arial"/>
              </a:rPr>
              <a:t>Uso de protector solar.</a:t>
            </a:r>
            <a:endParaRPr sz="2200">
              <a:latin typeface="Arial"/>
              <a:ea typeface="Arial"/>
              <a:cs typeface="Arial"/>
              <a:sym typeface="Arial"/>
            </a:endParaRPr>
          </a:p>
          <a:p>
            <a:pPr indent="-368300" lvl="0" marL="457200" rtl="0" algn="just">
              <a:lnSpc>
                <a:spcPct val="100000"/>
              </a:lnSpc>
              <a:spcBef>
                <a:spcPts val="0"/>
              </a:spcBef>
              <a:spcAft>
                <a:spcPts val="0"/>
              </a:spcAft>
              <a:buSzPts val="2200"/>
              <a:buChar char="●"/>
            </a:pPr>
            <a:r>
              <a:rPr lang="es-AR" sz="2200">
                <a:latin typeface="Arial"/>
                <a:ea typeface="Arial"/>
                <a:cs typeface="Arial"/>
                <a:sym typeface="Arial"/>
              </a:rPr>
              <a:t>Utilización de ropa adecuada. </a:t>
            </a:r>
            <a:endParaRPr b="1" i="1" sz="2200">
              <a:latin typeface="Arial"/>
              <a:ea typeface="Arial"/>
              <a:cs typeface="Arial"/>
              <a:sym typeface="Arial"/>
            </a:endParaRPr>
          </a:p>
          <a:p>
            <a:pPr indent="0" lvl="0" marL="0" rtl="0" algn="just">
              <a:lnSpc>
                <a:spcPct val="115000"/>
              </a:lnSpc>
              <a:spcBef>
                <a:spcPts val="1200"/>
              </a:spcBef>
              <a:spcAft>
                <a:spcPts val="1200"/>
              </a:spcAft>
              <a:buClr>
                <a:schemeClr val="dk1"/>
              </a:buClr>
              <a:buSzPts val="1100"/>
              <a:buFont typeface="Arial"/>
              <a:buNone/>
            </a:pPr>
            <a:r>
              <a:t/>
            </a:r>
            <a:endParaRPr b="1" i="1" sz="2200" u="sng">
              <a:solidFill>
                <a:schemeClr val="dk1"/>
              </a:solidFill>
              <a:latin typeface="Arial"/>
              <a:ea typeface="Arial"/>
              <a:cs typeface="Arial"/>
              <a:sym typeface="Arial"/>
            </a:endParaRPr>
          </a:p>
        </p:txBody>
      </p:sp>
      <p:pic>
        <p:nvPicPr>
          <p:cNvPr id="398" name="Google Shape;398;g9d3a39bab2_6_5"/>
          <p:cNvPicPr preferRelativeResize="0"/>
          <p:nvPr/>
        </p:nvPicPr>
        <p:blipFill>
          <a:blip r:embed="rId3">
            <a:alphaModFix/>
          </a:blip>
          <a:stretch>
            <a:fillRect/>
          </a:stretch>
        </p:blipFill>
        <p:spPr>
          <a:xfrm>
            <a:off x="9093900" y="3994675"/>
            <a:ext cx="2133600" cy="17335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g9d3a39bab2_6_10"/>
          <p:cNvSpPr txBox="1"/>
          <p:nvPr>
            <p:ph type="title"/>
          </p:nvPr>
        </p:nvSpPr>
        <p:spPr>
          <a:xfrm>
            <a:off x="680321" y="861703"/>
            <a:ext cx="9613800" cy="1080900"/>
          </a:xfrm>
          <a:prstGeom prst="rect">
            <a:avLst/>
          </a:prstGeom>
        </p:spPr>
        <p:txBody>
          <a:bodyPr anchorCtr="0" anchor="ctr"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s-AR" sz="4000">
                <a:latin typeface="Arial"/>
                <a:ea typeface="Arial"/>
                <a:cs typeface="Arial"/>
                <a:sym typeface="Arial"/>
              </a:rPr>
              <a:t>“EMBOLIA</a:t>
            </a:r>
            <a:r>
              <a:rPr b="1" lang="es-AR" sz="4000">
                <a:latin typeface="Arial"/>
                <a:ea typeface="Arial"/>
                <a:cs typeface="Arial"/>
                <a:sym typeface="Arial"/>
              </a:rPr>
              <a:t> CEREBRAL</a:t>
            </a:r>
            <a:r>
              <a:rPr b="1" lang="es-AR" sz="4000">
                <a:latin typeface="Arial"/>
                <a:ea typeface="Arial"/>
                <a:cs typeface="Arial"/>
                <a:sym typeface="Arial"/>
              </a:rPr>
              <a:t>” </a:t>
            </a:r>
            <a:r>
              <a:rPr b="1" lang="es-AR" sz="3400">
                <a:latin typeface="Arial"/>
                <a:ea typeface="Arial"/>
                <a:cs typeface="Arial"/>
                <a:sym typeface="Arial"/>
              </a:rPr>
              <a:t> </a:t>
            </a:r>
            <a:r>
              <a:rPr lang="es-AR" sz="3400" u="sng">
                <a:latin typeface="Arial"/>
                <a:ea typeface="Arial"/>
                <a:cs typeface="Arial"/>
                <a:sym typeface="Arial"/>
              </a:rPr>
              <a:t> </a:t>
            </a:r>
            <a:endParaRPr sz="3400" u="sng">
              <a:latin typeface="Arial"/>
              <a:ea typeface="Arial"/>
              <a:cs typeface="Arial"/>
              <a:sym typeface="Arial"/>
            </a:endParaRPr>
          </a:p>
          <a:p>
            <a:pPr indent="0" lvl="0" marL="0" rtl="0" algn="l">
              <a:spcBef>
                <a:spcPts val="1200"/>
              </a:spcBef>
              <a:spcAft>
                <a:spcPts val="0"/>
              </a:spcAft>
              <a:buNone/>
            </a:pPr>
            <a:r>
              <a:t/>
            </a:r>
            <a:endParaRPr/>
          </a:p>
        </p:txBody>
      </p:sp>
      <p:sp>
        <p:nvSpPr>
          <p:cNvPr id="404" name="Google Shape;404;g9d3a39bab2_6_10"/>
          <p:cNvSpPr txBox="1"/>
          <p:nvPr>
            <p:ph idx="1" type="body"/>
          </p:nvPr>
        </p:nvSpPr>
        <p:spPr>
          <a:xfrm>
            <a:off x="433500" y="1942600"/>
            <a:ext cx="11402100" cy="4505100"/>
          </a:xfrm>
          <a:prstGeom prst="rect">
            <a:avLst/>
          </a:prstGeom>
        </p:spPr>
        <p:txBody>
          <a:bodyPr anchorCtr="0" anchor="t" bIns="45700" lIns="91425" spcFirstLastPara="1" rIns="91425" wrap="square" tIns="45700">
            <a:noAutofit/>
          </a:bodyPr>
          <a:lstStyle/>
          <a:p>
            <a:pPr indent="0" lvl="0" marL="0" rtl="0" algn="just">
              <a:lnSpc>
                <a:spcPct val="115000"/>
              </a:lnSpc>
              <a:spcBef>
                <a:spcPts val="1200"/>
              </a:spcBef>
              <a:spcAft>
                <a:spcPts val="0"/>
              </a:spcAft>
              <a:buClr>
                <a:schemeClr val="dk1"/>
              </a:buClr>
              <a:buSzPts val="1100"/>
              <a:buFont typeface="Arial"/>
              <a:buNone/>
            </a:pPr>
            <a:r>
              <a:rPr b="1" i="1" lang="es-AR" sz="2300" u="sng">
                <a:solidFill>
                  <a:schemeClr val="dk1"/>
                </a:solidFill>
                <a:latin typeface="Arial"/>
                <a:ea typeface="Arial"/>
                <a:cs typeface="Arial"/>
                <a:sym typeface="Arial"/>
              </a:rPr>
              <a:t>AGENTE QUE LA PRODUCE: </a:t>
            </a:r>
            <a:r>
              <a:rPr lang="es-AR" sz="2200">
                <a:solidFill>
                  <a:srgbClr val="FFFFFF"/>
                </a:solidFill>
                <a:latin typeface="Arial"/>
                <a:ea typeface="Arial"/>
                <a:cs typeface="Arial"/>
                <a:sym typeface="Arial"/>
              </a:rPr>
              <a:t> P</a:t>
            </a:r>
            <a:r>
              <a:rPr lang="es-AR" sz="2200">
                <a:latin typeface="Arial"/>
                <a:ea typeface="Arial"/>
                <a:cs typeface="Arial"/>
                <a:sym typeface="Arial"/>
              </a:rPr>
              <a:t>resión superior a la presión atmosférica.</a:t>
            </a:r>
            <a:endParaRPr b="1" i="1" sz="2200" u="sng">
              <a:solidFill>
                <a:schemeClr val="dk1"/>
              </a:solidFill>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b="1" i="1" lang="es-AR" sz="2300" u="sng">
                <a:solidFill>
                  <a:schemeClr val="dk1"/>
                </a:solidFill>
                <a:latin typeface="Arial"/>
                <a:ea typeface="Arial"/>
                <a:cs typeface="Arial"/>
                <a:sym typeface="Arial"/>
              </a:rPr>
              <a:t>DESCRIPCIÓN</a:t>
            </a:r>
            <a:r>
              <a:rPr b="1" i="1" lang="es-AR" sz="2300">
                <a:solidFill>
                  <a:schemeClr val="dk1"/>
                </a:solidFill>
                <a:latin typeface="Arial"/>
                <a:ea typeface="Arial"/>
                <a:cs typeface="Arial"/>
                <a:sym typeface="Arial"/>
              </a:rPr>
              <a:t>:</a:t>
            </a:r>
            <a:r>
              <a:rPr b="1" i="1" lang="es-AR" sz="2200">
                <a:solidFill>
                  <a:schemeClr val="dk1"/>
                </a:solidFill>
                <a:latin typeface="Arial"/>
                <a:ea typeface="Arial"/>
                <a:cs typeface="Arial"/>
                <a:sym typeface="Arial"/>
              </a:rPr>
              <a:t> </a:t>
            </a:r>
            <a:r>
              <a:rPr lang="es-AR" sz="2200">
                <a:latin typeface="Arial"/>
                <a:ea typeface="Arial"/>
                <a:cs typeface="Arial"/>
                <a:sym typeface="Arial"/>
              </a:rPr>
              <a:t>Es un tipo de infarto cerebral. Afecta a las arterias del cerebro o a las que llegan a este. </a:t>
            </a:r>
            <a:endParaRPr b="1" i="1" sz="2200" u="sng">
              <a:latin typeface="Arial"/>
              <a:ea typeface="Arial"/>
              <a:cs typeface="Arial"/>
              <a:sym typeface="Arial"/>
            </a:endParaRPr>
          </a:p>
          <a:p>
            <a:pPr indent="0" lvl="0" marL="0" rtl="0" algn="just">
              <a:lnSpc>
                <a:spcPct val="100000"/>
              </a:lnSpc>
              <a:spcBef>
                <a:spcPts val="1200"/>
              </a:spcBef>
              <a:spcAft>
                <a:spcPts val="0"/>
              </a:spcAft>
              <a:buNone/>
            </a:pPr>
            <a:r>
              <a:rPr b="1" i="1" lang="es-AR" sz="2300" u="sng">
                <a:solidFill>
                  <a:schemeClr val="dk1"/>
                </a:solidFill>
                <a:latin typeface="Arial"/>
                <a:ea typeface="Arial"/>
                <a:cs typeface="Arial"/>
                <a:sym typeface="Arial"/>
              </a:rPr>
              <a:t>ACTIVIDADES QUE PUEDEN PRODUCIRLA:</a:t>
            </a:r>
            <a:endParaRPr b="1" i="1" sz="2300" u="sng">
              <a:solidFill>
                <a:schemeClr val="dk1"/>
              </a:solidFill>
              <a:latin typeface="Arial"/>
              <a:ea typeface="Arial"/>
              <a:cs typeface="Arial"/>
              <a:sym typeface="Arial"/>
            </a:endParaRPr>
          </a:p>
          <a:p>
            <a:pPr indent="-368300" lvl="0" marL="457200" rtl="0" algn="just">
              <a:lnSpc>
                <a:spcPct val="100000"/>
              </a:lnSpc>
              <a:spcBef>
                <a:spcPts val="1200"/>
              </a:spcBef>
              <a:spcAft>
                <a:spcPts val="0"/>
              </a:spcAft>
              <a:buSzPts val="2200"/>
              <a:buFont typeface="Arial"/>
              <a:buChar char="●"/>
            </a:pPr>
            <a:r>
              <a:rPr lang="es-AR" sz="2200">
                <a:latin typeface="Arial"/>
                <a:ea typeface="Arial"/>
                <a:cs typeface="Arial"/>
                <a:sym typeface="Arial"/>
              </a:rPr>
              <a:t>Trabajos efectuados en un medio hiperbárico.</a:t>
            </a:r>
            <a:endParaRPr b="1" i="1" sz="2200" u="sng">
              <a:latin typeface="Arial"/>
              <a:ea typeface="Arial"/>
              <a:cs typeface="Arial"/>
              <a:sym typeface="Arial"/>
            </a:endParaRPr>
          </a:p>
          <a:p>
            <a:pPr indent="0" lvl="0" marL="0" rtl="0" algn="just">
              <a:lnSpc>
                <a:spcPct val="100000"/>
              </a:lnSpc>
              <a:spcBef>
                <a:spcPts val="1200"/>
              </a:spcBef>
              <a:spcAft>
                <a:spcPts val="0"/>
              </a:spcAft>
              <a:buNone/>
            </a:pPr>
            <a:r>
              <a:rPr b="1" i="1" lang="es-AR" sz="2300" u="sng">
                <a:solidFill>
                  <a:schemeClr val="dk1"/>
                </a:solidFill>
                <a:latin typeface="Arial"/>
                <a:ea typeface="Arial"/>
                <a:cs typeface="Arial"/>
                <a:sym typeface="Arial"/>
              </a:rPr>
              <a:t>MEDIDAS DE PREVENCIÓN:</a:t>
            </a:r>
            <a:endParaRPr b="1" i="1" sz="2300" u="sng">
              <a:solidFill>
                <a:schemeClr val="dk1"/>
              </a:solidFill>
              <a:latin typeface="Arial"/>
              <a:ea typeface="Arial"/>
              <a:cs typeface="Arial"/>
              <a:sym typeface="Arial"/>
            </a:endParaRPr>
          </a:p>
          <a:p>
            <a:pPr indent="-368300" lvl="0" marL="457200" rtl="0" algn="just">
              <a:lnSpc>
                <a:spcPct val="100000"/>
              </a:lnSpc>
              <a:spcBef>
                <a:spcPts val="1200"/>
              </a:spcBef>
              <a:spcAft>
                <a:spcPts val="0"/>
              </a:spcAft>
              <a:buSzPts val="2200"/>
              <a:buFont typeface="Arial"/>
              <a:buChar char="●"/>
            </a:pPr>
            <a:r>
              <a:rPr lang="es-AR" sz="2200">
                <a:latin typeface="Arial"/>
                <a:ea typeface="Arial"/>
                <a:cs typeface="Arial"/>
                <a:sym typeface="Arial"/>
              </a:rPr>
              <a:t>Buena aptitud física.</a:t>
            </a:r>
            <a:endParaRPr sz="2200">
              <a:latin typeface="Arial"/>
              <a:ea typeface="Arial"/>
              <a:cs typeface="Arial"/>
              <a:sym typeface="Arial"/>
            </a:endParaRPr>
          </a:p>
          <a:p>
            <a:pPr indent="-368300" lvl="0" marL="457200" rtl="0" algn="just">
              <a:lnSpc>
                <a:spcPct val="100000"/>
              </a:lnSpc>
              <a:spcBef>
                <a:spcPts val="0"/>
              </a:spcBef>
              <a:spcAft>
                <a:spcPts val="0"/>
              </a:spcAft>
              <a:buSzPts val="2200"/>
              <a:buFont typeface="Arial"/>
              <a:buChar char="●"/>
            </a:pPr>
            <a:r>
              <a:rPr lang="es-AR" sz="2200">
                <a:latin typeface="Arial"/>
                <a:ea typeface="Arial"/>
                <a:cs typeface="Arial"/>
                <a:sym typeface="Arial"/>
              </a:rPr>
              <a:t>Capacitación adecuada para realizar los trabajos.</a:t>
            </a:r>
            <a:endParaRPr sz="2200">
              <a:latin typeface="Arial"/>
              <a:ea typeface="Arial"/>
              <a:cs typeface="Arial"/>
              <a:sym typeface="Arial"/>
            </a:endParaRPr>
          </a:p>
          <a:p>
            <a:pPr indent="-368300" lvl="0" marL="457200" rtl="0" algn="just">
              <a:lnSpc>
                <a:spcPct val="100000"/>
              </a:lnSpc>
              <a:spcBef>
                <a:spcPts val="0"/>
              </a:spcBef>
              <a:spcAft>
                <a:spcPts val="0"/>
              </a:spcAft>
              <a:buSzPts val="2200"/>
              <a:buFont typeface="Arial"/>
              <a:buChar char="●"/>
            </a:pPr>
            <a:r>
              <a:rPr lang="es-AR" sz="2200">
                <a:latin typeface="Arial"/>
                <a:ea typeface="Arial"/>
                <a:cs typeface="Arial"/>
                <a:sym typeface="Arial"/>
              </a:rPr>
              <a:t>Uso de elementos de protección.</a:t>
            </a:r>
            <a:endParaRPr sz="2200">
              <a:latin typeface="Arial"/>
              <a:ea typeface="Arial"/>
              <a:cs typeface="Arial"/>
              <a:sym typeface="Arial"/>
            </a:endParaRPr>
          </a:p>
          <a:p>
            <a:pPr indent="0" lvl="0" marL="457200" rtl="0" algn="just">
              <a:lnSpc>
                <a:spcPct val="100000"/>
              </a:lnSpc>
              <a:spcBef>
                <a:spcPts val="1200"/>
              </a:spcBef>
              <a:spcAft>
                <a:spcPts val="0"/>
              </a:spcAft>
              <a:buNone/>
            </a:pPr>
            <a:r>
              <a:t/>
            </a:r>
            <a:endParaRPr sz="2200">
              <a:latin typeface="Arial"/>
              <a:ea typeface="Arial"/>
              <a:cs typeface="Arial"/>
              <a:sym typeface="Arial"/>
            </a:endParaRPr>
          </a:p>
          <a:p>
            <a:pPr indent="0" lvl="0" marL="0" rtl="0" algn="just">
              <a:lnSpc>
                <a:spcPct val="115000"/>
              </a:lnSpc>
              <a:spcBef>
                <a:spcPts val="1200"/>
              </a:spcBef>
              <a:spcAft>
                <a:spcPts val="0"/>
              </a:spcAft>
              <a:buNone/>
            </a:pPr>
            <a:r>
              <a:t/>
            </a:r>
            <a:endParaRPr sz="2200">
              <a:latin typeface="Arial"/>
              <a:ea typeface="Arial"/>
              <a:cs typeface="Arial"/>
              <a:sym typeface="Arial"/>
            </a:endParaRPr>
          </a:p>
          <a:p>
            <a:pPr indent="0" lvl="0" marL="457200" rtl="0" algn="just">
              <a:lnSpc>
                <a:spcPct val="115000"/>
              </a:lnSpc>
              <a:spcBef>
                <a:spcPts val="1200"/>
              </a:spcBef>
              <a:spcAft>
                <a:spcPts val="0"/>
              </a:spcAft>
              <a:buNone/>
            </a:pPr>
            <a:r>
              <a:t/>
            </a:r>
            <a:endParaRPr b="1" i="1" sz="2300" u="sng">
              <a:solidFill>
                <a:schemeClr val="dk1"/>
              </a:solidFill>
              <a:latin typeface="Arial"/>
              <a:ea typeface="Arial"/>
              <a:cs typeface="Arial"/>
              <a:sym typeface="Arial"/>
            </a:endParaRPr>
          </a:p>
          <a:p>
            <a:pPr indent="0" lvl="0" marL="0" rtl="0" algn="l">
              <a:spcBef>
                <a:spcPts val="1200"/>
              </a:spcBef>
              <a:spcAft>
                <a:spcPts val="0"/>
              </a:spcAft>
              <a:buNone/>
            </a:pPr>
            <a:r>
              <a:t/>
            </a:r>
            <a:endParaRPr/>
          </a:p>
        </p:txBody>
      </p:sp>
      <p:pic>
        <p:nvPicPr>
          <p:cNvPr id="405" name="Google Shape;405;g9d3a39bab2_6_10"/>
          <p:cNvPicPr preferRelativeResize="0"/>
          <p:nvPr/>
        </p:nvPicPr>
        <p:blipFill>
          <a:blip r:embed="rId3">
            <a:alphaModFix/>
          </a:blip>
          <a:stretch>
            <a:fillRect/>
          </a:stretch>
        </p:blipFill>
        <p:spPr>
          <a:xfrm>
            <a:off x="9318478" y="4322975"/>
            <a:ext cx="2173825" cy="21248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g9d3a39bab2_6_20"/>
          <p:cNvSpPr txBox="1"/>
          <p:nvPr>
            <p:ph type="title"/>
          </p:nvPr>
        </p:nvSpPr>
        <p:spPr>
          <a:xfrm>
            <a:off x="807921" y="944628"/>
            <a:ext cx="9613800" cy="1080900"/>
          </a:xfrm>
          <a:prstGeom prst="rect">
            <a:avLst/>
          </a:prstGeom>
        </p:spPr>
        <p:txBody>
          <a:bodyPr anchorCtr="0" anchor="ctr"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s-AR" sz="4000">
                <a:latin typeface="Arial"/>
                <a:ea typeface="Arial"/>
                <a:cs typeface="Arial"/>
                <a:sym typeface="Arial"/>
              </a:rPr>
              <a:t>“</a:t>
            </a:r>
            <a:r>
              <a:rPr b="1" lang="es-AR" sz="4000">
                <a:latin typeface="Arial"/>
                <a:ea typeface="Arial"/>
                <a:cs typeface="Arial"/>
                <a:sym typeface="Arial"/>
              </a:rPr>
              <a:t>DISFONÍA</a:t>
            </a:r>
            <a:r>
              <a:rPr b="1" lang="es-AR" sz="4000">
                <a:latin typeface="Arial"/>
                <a:ea typeface="Arial"/>
                <a:cs typeface="Arial"/>
                <a:sym typeface="Arial"/>
              </a:rPr>
              <a:t>”</a:t>
            </a:r>
            <a:r>
              <a:rPr lang="es-AR" sz="4000" u="sng">
                <a:latin typeface="Arial"/>
                <a:ea typeface="Arial"/>
                <a:cs typeface="Arial"/>
                <a:sym typeface="Arial"/>
              </a:rPr>
              <a:t> </a:t>
            </a:r>
            <a:endParaRPr sz="4000" u="sng">
              <a:latin typeface="Arial"/>
              <a:ea typeface="Arial"/>
              <a:cs typeface="Arial"/>
              <a:sym typeface="Arial"/>
            </a:endParaRPr>
          </a:p>
          <a:p>
            <a:pPr indent="0" lvl="0" marL="0" rtl="0" algn="l">
              <a:spcBef>
                <a:spcPts val="1200"/>
              </a:spcBef>
              <a:spcAft>
                <a:spcPts val="0"/>
              </a:spcAft>
              <a:buNone/>
            </a:pPr>
            <a:r>
              <a:t/>
            </a:r>
            <a:endParaRPr/>
          </a:p>
        </p:txBody>
      </p:sp>
      <p:sp>
        <p:nvSpPr>
          <p:cNvPr id="411" name="Google Shape;411;g9d3a39bab2_6_20"/>
          <p:cNvSpPr txBox="1"/>
          <p:nvPr>
            <p:ph idx="1" type="body"/>
          </p:nvPr>
        </p:nvSpPr>
        <p:spPr>
          <a:xfrm>
            <a:off x="209100" y="1942600"/>
            <a:ext cx="11752500" cy="4740300"/>
          </a:xfrm>
          <a:prstGeom prst="rect">
            <a:avLst/>
          </a:prstGeom>
        </p:spPr>
        <p:txBody>
          <a:bodyPr anchorCtr="0" anchor="t" bIns="45700" lIns="91425" spcFirstLastPara="1" rIns="91425" wrap="square" tIns="45700">
            <a:noAutofit/>
          </a:bodyPr>
          <a:lstStyle/>
          <a:p>
            <a:pPr indent="0" lvl="0" marL="0" rtl="0" algn="just">
              <a:lnSpc>
                <a:spcPct val="115000"/>
              </a:lnSpc>
              <a:spcBef>
                <a:spcPts val="1200"/>
              </a:spcBef>
              <a:spcAft>
                <a:spcPts val="0"/>
              </a:spcAft>
              <a:buClr>
                <a:schemeClr val="dk1"/>
              </a:buClr>
              <a:buSzPts val="1100"/>
              <a:buFont typeface="Arial"/>
              <a:buNone/>
            </a:pPr>
            <a:r>
              <a:rPr b="1" i="1" lang="es-AR" sz="2300" u="sng">
                <a:solidFill>
                  <a:schemeClr val="dk1"/>
                </a:solidFill>
                <a:latin typeface="Arial"/>
                <a:ea typeface="Arial"/>
                <a:cs typeface="Arial"/>
                <a:sym typeface="Arial"/>
              </a:rPr>
              <a:t>AGENTE QUE LA PRODUCE: </a:t>
            </a:r>
            <a:r>
              <a:rPr lang="es-AR" sz="2200">
                <a:latin typeface="Arial"/>
                <a:ea typeface="Arial"/>
                <a:cs typeface="Arial"/>
                <a:sym typeface="Arial"/>
              </a:rPr>
              <a:t> Sobrecarga del uso de la voz.</a:t>
            </a:r>
            <a:endParaRPr b="1" i="1" sz="2200" u="sng">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b="1" i="1" lang="es-AR" sz="2300" u="sng">
                <a:solidFill>
                  <a:schemeClr val="dk1"/>
                </a:solidFill>
                <a:latin typeface="Arial"/>
                <a:ea typeface="Arial"/>
                <a:cs typeface="Arial"/>
                <a:sym typeface="Arial"/>
              </a:rPr>
              <a:t>DESCRIPCIÓN</a:t>
            </a:r>
            <a:r>
              <a:rPr b="1" i="1" lang="es-AR" sz="2300">
                <a:solidFill>
                  <a:schemeClr val="dk1"/>
                </a:solidFill>
                <a:latin typeface="Arial"/>
                <a:ea typeface="Arial"/>
                <a:cs typeface="Arial"/>
                <a:sym typeface="Arial"/>
              </a:rPr>
              <a:t>:</a:t>
            </a:r>
            <a:r>
              <a:rPr b="1" i="1" lang="es-AR" sz="2200">
                <a:latin typeface="Arial"/>
                <a:ea typeface="Arial"/>
                <a:cs typeface="Arial"/>
                <a:sym typeface="Arial"/>
              </a:rPr>
              <a:t> </a:t>
            </a:r>
            <a:r>
              <a:rPr lang="es-AR" sz="2200">
                <a:latin typeface="Arial"/>
                <a:ea typeface="Arial"/>
                <a:cs typeface="Arial"/>
                <a:sym typeface="Arial"/>
              </a:rPr>
              <a:t>Es la pérdida del timbre normal de la voz por trastorno generado en la laringe. </a:t>
            </a:r>
            <a:endParaRPr b="1" i="1" sz="2200" u="sng">
              <a:latin typeface="Arial"/>
              <a:ea typeface="Arial"/>
              <a:cs typeface="Arial"/>
              <a:sym typeface="Arial"/>
            </a:endParaRPr>
          </a:p>
          <a:p>
            <a:pPr indent="0" lvl="0" marL="0" rtl="0" algn="just">
              <a:lnSpc>
                <a:spcPct val="100000"/>
              </a:lnSpc>
              <a:spcBef>
                <a:spcPts val="1200"/>
              </a:spcBef>
              <a:spcAft>
                <a:spcPts val="0"/>
              </a:spcAft>
              <a:buNone/>
            </a:pPr>
            <a:r>
              <a:rPr b="1" i="1" lang="es-AR" sz="2300" u="sng">
                <a:solidFill>
                  <a:schemeClr val="dk1"/>
                </a:solidFill>
                <a:latin typeface="Arial"/>
                <a:ea typeface="Arial"/>
                <a:cs typeface="Arial"/>
                <a:sym typeface="Arial"/>
              </a:rPr>
              <a:t>ACTIVIDADES QUE LA GENERAN: </a:t>
            </a:r>
            <a:endParaRPr b="1" i="1" sz="2300" u="sng">
              <a:solidFill>
                <a:schemeClr val="dk1"/>
              </a:solidFill>
              <a:latin typeface="Arial"/>
              <a:ea typeface="Arial"/>
              <a:cs typeface="Arial"/>
              <a:sym typeface="Arial"/>
            </a:endParaRPr>
          </a:p>
          <a:p>
            <a:pPr indent="-368300" lvl="0" marL="457200" rtl="0" algn="just">
              <a:lnSpc>
                <a:spcPct val="100000"/>
              </a:lnSpc>
              <a:spcBef>
                <a:spcPts val="1200"/>
              </a:spcBef>
              <a:spcAft>
                <a:spcPts val="0"/>
              </a:spcAft>
              <a:buSzPts val="2200"/>
              <a:buFont typeface="Arial"/>
              <a:buChar char="●"/>
            </a:pPr>
            <a:r>
              <a:rPr lang="es-AR" sz="2200">
                <a:latin typeface="Arial"/>
                <a:ea typeface="Arial"/>
                <a:cs typeface="Arial"/>
                <a:sym typeface="Arial"/>
              </a:rPr>
              <a:t>Trabajos con altos niveles de ruido que sobrecargan la voz.</a:t>
            </a:r>
            <a:endParaRPr b="1" i="1" sz="2200" u="sng">
              <a:latin typeface="Arial"/>
              <a:ea typeface="Arial"/>
              <a:cs typeface="Arial"/>
              <a:sym typeface="Arial"/>
            </a:endParaRPr>
          </a:p>
          <a:p>
            <a:pPr indent="0" lvl="0" marL="0" rtl="0" algn="just">
              <a:lnSpc>
                <a:spcPct val="100000"/>
              </a:lnSpc>
              <a:spcBef>
                <a:spcPts val="1200"/>
              </a:spcBef>
              <a:spcAft>
                <a:spcPts val="0"/>
              </a:spcAft>
              <a:buNone/>
            </a:pPr>
            <a:r>
              <a:rPr b="1" i="1" lang="es-AR" sz="2300" u="sng">
                <a:solidFill>
                  <a:schemeClr val="dk1"/>
                </a:solidFill>
                <a:latin typeface="Arial"/>
                <a:ea typeface="Arial"/>
                <a:cs typeface="Arial"/>
                <a:sym typeface="Arial"/>
              </a:rPr>
              <a:t>MEDIDAS DE PREVENCIÓN:</a:t>
            </a:r>
            <a:endParaRPr b="1" i="1" sz="2300" u="sng">
              <a:solidFill>
                <a:schemeClr val="dk1"/>
              </a:solidFill>
              <a:latin typeface="Arial"/>
              <a:ea typeface="Arial"/>
              <a:cs typeface="Arial"/>
              <a:sym typeface="Arial"/>
            </a:endParaRPr>
          </a:p>
          <a:p>
            <a:pPr indent="-368300" lvl="0" marL="457200" rtl="0" algn="just">
              <a:lnSpc>
                <a:spcPct val="115000"/>
              </a:lnSpc>
              <a:spcBef>
                <a:spcPts val="1200"/>
              </a:spcBef>
              <a:spcAft>
                <a:spcPts val="0"/>
              </a:spcAft>
              <a:buSzPts val="2200"/>
              <a:buChar char="●"/>
            </a:pPr>
            <a:r>
              <a:rPr lang="es-AR" sz="2200">
                <a:latin typeface="Arial"/>
                <a:ea typeface="Arial"/>
                <a:cs typeface="Arial"/>
                <a:sym typeface="Arial"/>
              </a:rPr>
              <a:t>Disminuir el nivel de ruido.</a:t>
            </a:r>
            <a:endParaRPr sz="2200">
              <a:latin typeface="Arial"/>
              <a:ea typeface="Arial"/>
              <a:cs typeface="Arial"/>
              <a:sym typeface="Arial"/>
            </a:endParaRPr>
          </a:p>
          <a:p>
            <a:pPr indent="-368300" lvl="0" marL="457200" rtl="0" algn="just">
              <a:lnSpc>
                <a:spcPct val="115000"/>
              </a:lnSpc>
              <a:spcBef>
                <a:spcPts val="0"/>
              </a:spcBef>
              <a:spcAft>
                <a:spcPts val="0"/>
              </a:spcAft>
              <a:buSzPts val="2200"/>
              <a:buFont typeface="Arial"/>
              <a:buChar char="●"/>
            </a:pPr>
            <a:r>
              <a:rPr lang="es-AR" sz="2200">
                <a:latin typeface="Arial"/>
                <a:ea typeface="Arial"/>
                <a:cs typeface="Arial"/>
                <a:sym typeface="Arial"/>
              </a:rPr>
              <a:t>Usar elementos para comunicarse. </a:t>
            </a:r>
            <a:endParaRPr b="1" i="1" sz="2200" u="sng">
              <a:latin typeface="Arial"/>
              <a:ea typeface="Arial"/>
              <a:cs typeface="Arial"/>
              <a:sym typeface="Arial"/>
            </a:endParaRPr>
          </a:p>
          <a:p>
            <a:pPr indent="0" lvl="0" marL="0" rtl="0" algn="l">
              <a:spcBef>
                <a:spcPts val="1200"/>
              </a:spcBef>
              <a:spcAft>
                <a:spcPts val="0"/>
              </a:spcAft>
              <a:buNone/>
            </a:pPr>
            <a:r>
              <a:t/>
            </a:r>
            <a:endParaRPr sz="3300"/>
          </a:p>
        </p:txBody>
      </p:sp>
      <p:pic>
        <p:nvPicPr>
          <p:cNvPr id="412" name="Google Shape;412;g9d3a39bab2_6_20"/>
          <p:cNvPicPr preferRelativeResize="0"/>
          <p:nvPr/>
        </p:nvPicPr>
        <p:blipFill>
          <a:blip r:embed="rId3">
            <a:alphaModFix/>
          </a:blip>
          <a:stretch>
            <a:fillRect/>
          </a:stretch>
        </p:blipFill>
        <p:spPr>
          <a:xfrm>
            <a:off x="9131575" y="4577550"/>
            <a:ext cx="2381250" cy="15811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g9d3a39bab2_6_15"/>
          <p:cNvSpPr txBox="1"/>
          <p:nvPr>
            <p:ph type="title"/>
          </p:nvPr>
        </p:nvSpPr>
        <p:spPr>
          <a:xfrm>
            <a:off x="664371" y="950178"/>
            <a:ext cx="9613800" cy="1080900"/>
          </a:xfrm>
          <a:prstGeom prst="rect">
            <a:avLst/>
          </a:prstGeom>
        </p:spPr>
        <p:txBody>
          <a:bodyPr anchorCtr="0" anchor="ctr"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s-AR" sz="4000">
                <a:latin typeface="Arial"/>
                <a:ea typeface="Arial"/>
                <a:cs typeface="Arial"/>
                <a:sym typeface="Arial"/>
              </a:rPr>
              <a:t>“OTITIS MEDIA </a:t>
            </a:r>
            <a:r>
              <a:rPr b="1" lang="es-AR" sz="4000">
                <a:latin typeface="Arial"/>
                <a:ea typeface="Arial"/>
                <a:cs typeface="Arial"/>
                <a:sym typeface="Arial"/>
              </a:rPr>
              <a:t>CRÓNICA</a:t>
            </a:r>
            <a:r>
              <a:rPr lang="es-AR" sz="4000">
                <a:latin typeface="Arial"/>
                <a:ea typeface="Arial"/>
                <a:cs typeface="Arial"/>
                <a:sym typeface="Arial"/>
              </a:rPr>
              <a:t>”</a:t>
            </a:r>
            <a:endParaRPr sz="4000">
              <a:latin typeface="Arial"/>
              <a:ea typeface="Arial"/>
              <a:cs typeface="Arial"/>
              <a:sym typeface="Arial"/>
            </a:endParaRPr>
          </a:p>
          <a:p>
            <a:pPr indent="0" lvl="0" marL="0" rtl="0" algn="l">
              <a:spcBef>
                <a:spcPts val="1200"/>
              </a:spcBef>
              <a:spcAft>
                <a:spcPts val="0"/>
              </a:spcAft>
              <a:buNone/>
            </a:pPr>
            <a:r>
              <a:t/>
            </a:r>
            <a:endParaRPr/>
          </a:p>
        </p:txBody>
      </p:sp>
      <p:sp>
        <p:nvSpPr>
          <p:cNvPr id="418" name="Google Shape;418;g9d3a39bab2_6_15"/>
          <p:cNvSpPr txBox="1"/>
          <p:nvPr>
            <p:ph idx="1" type="body"/>
          </p:nvPr>
        </p:nvSpPr>
        <p:spPr>
          <a:xfrm>
            <a:off x="227525" y="2031075"/>
            <a:ext cx="11528100" cy="4723500"/>
          </a:xfrm>
          <a:prstGeom prst="rect">
            <a:avLst/>
          </a:prstGeom>
        </p:spPr>
        <p:txBody>
          <a:bodyPr anchorCtr="0" anchor="t" bIns="45700" lIns="91425" spcFirstLastPara="1" rIns="91425" wrap="square" tIns="45700">
            <a:noAutofit/>
          </a:bodyPr>
          <a:lstStyle/>
          <a:p>
            <a:pPr indent="0" lvl="0" marL="0" rtl="0" algn="just">
              <a:lnSpc>
                <a:spcPct val="115000"/>
              </a:lnSpc>
              <a:spcBef>
                <a:spcPts val="1200"/>
              </a:spcBef>
              <a:spcAft>
                <a:spcPts val="0"/>
              </a:spcAft>
              <a:buClr>
                <a:schemeClr val="dk1"/>
              </a:buClr>
              <a:buSzPts val="1100"/>
              <a:buFont typeface="Arial"/>
              <a:buNone/>
            </a:pPr>
            <a:r>
              <a:rPr b="1" i="1" lang="es-AR" sz="2300" u="sng">
                <a:solidFill>
                  <a:schemeClr val="dk1"/>
                </a:solidFill>
                <a:latin typeface="Arial"/>
                <a:ea typeface="Arial"/>
                <a:cs typeface="Arial"/>
                <a:sym typeface="Arial"/>
              </a:rPr>
              <a:t>AGENTE QUE LA PRODUCE:</a:t>
            </a:r>
            <a:r>
              <a:rPr b="1" i="1" lang="es-AR" sz="2200" u="sng">
                <a:solidFill>
                  <a:schemeClr val="dk1"/>
                </a:solidFill>
                <a:latin typeface="Arial"/>
                <a:ea typeface="Arial"/>
                <a:cs typeface="Arial"/>
                <a:sym typeface="Arial"/>
              </a:rPr>
              <a:t> </a:t>
            </a:r>
            <a:r>
              <a:rPr lang="es-AR" sz="2200">
                <a:latin typeface="Arial"/>
                <a:ea typeface="Arial"/>
                <a:cs typeface="Arial"/>
                <a:sym typeface="Arial"/>
              </a:rPr>
              <a:t>Presión superior a la presión atmosférica.</a:t>
            </a:r>
            <a:endParaRPr b="1" i="1" sz="2200" u="sng">
              <a:solidFill>
                <a:schemeClr val="dk1"/>
              </a:solidFill>
              <a:latin typeface="Arial"/>
              <a:ea typeface="Arial"/>
              <a:cs typeface="Arial"/>
              <a:sym typeface="Arial"/>
            </a:endParaRPr>
          </a:p>
          <a:p>
            <a:pPr indent="0" lvl="0" marL="0" rtl="0" algn="just">
              <a:lnSpc>
                <a:spcPct val="115000"/>
              </a:lnSpc>
              <a:spcBef>
                <a:spcPts val="1200"/>
              </a:spcBef>
              <a:spcAft>
                <a:spcPts val="0"/>
              </a:spcAft>
              <a:buNone/>
            </a:pPr>
            <a:r>
              <a:rPr b="1" i="1" lang="es-AR" sz="2300" u="sng">
                <a:solidFill>
                  <a:schemeClr val="dk1"/>
                </a:solidFill>
                <a:latin typeface="Arial"/>
                <a:ea typeface="Arial"/>
                <a:cs typeface="Arial"/>
                <a:sym typeface="Arial"/>
              </a:rPr>
              <a:t>DESCRIPCIÓN</a:t>
            </a:r>
            <a:r>
              <a:rPr b="1" i="1" lang="es-AR" sz="2300">
                <a:solidFill>
                  <a:schemeClr val="dk1"/>
                </a:solidFill>
                <a:latin typeface="Arial"/>
                <a:ea typeface="Arial"/>
                <a:cs typeface="Arial"/>
                <a:sym typeface="Arial"/>
              </a:rPr>
              <a:t>:</a:t>
            </a:r>
            <a:r>
              <a:rPr b="1" i="1" lang="es-AR" sz="2200">
                <a:solidFill>
                  <a:schemeClr val="dk1"/>
                </a:solidFill>
                <a:latin typeface="Arial"/>
                <a:ea typeface="Arial"/>
                <a:cs typeface="Arial"/>
                <a:sym typeface="Arial"/>
              </a:rPr>
              <a:t> </a:t>
            </a:r>
            <a:r>
              <a:rPr lang="es-AR" sz="2200">
                <a:latin typeface="Arial"/>
                <a:ea typeface="Arial"/>
                <a:cs typeface="Arial"/>
                <a:sym typeface="Arial"/>
              </a:rPr>
              <a:t>Es la perforación supurativa del tímpano. Produce hinchazón, fiebre, dolor y pérdida de audición.</a:t>
            </a:r>
            <a:endParaRPr sz="2200">
              <a:latin typeface="Arial"/>
              <a:ea typeface="Arial"/>
              <a:cs typeface="Arial"/>
              <a:sym typeface="Arial"/>
            </a:endParaRPr>
          </a:p>
          <a:p>
            <a:pPr indent="0" lvl="0" marL="0" rtl="0" algn="just">
              <a:lnSpc>
                <a:spcPct val="100000"/>
              </a:lnSpc>
              <a:spcBef>
                <a:spcPts val="1200"/>
              </a:spcBef>
              <a:spcAft>
                <a:spcPts val="0"/>
              </a:spcAft>
              <a:buNone/>
            </a:pPr>
            <a:r>
              <a:rPr b="1" i="1" lang="es-AR" sz="2300" u="sng">
                <a:solidFill>
                  <a:schemeClr val="dk1"/>
                </a:solidFill>
                <a:latin typeface="Arial"/>
                <a:ea typeface="Arial"/>
                <a:cs typeface="Arial"/>
                <a:sym typeface="Arial"/>
              </a:rPr>
              <a:t>ACTIVIDADES QUE LA GENERAN:</a:t>
            </a:r>
            <a:endParaRPr b="1" i="1" sz="2300" u="sng">
              <a:solidFill>
                <a:schemeClr val="dk1"/>
              </a:solidFill>
              <a:latin typeface="Arial"/>
              <a:ea typeface="Arial"/>
              <a:cs typeface="Arial"/>
              <a:sym typeface="Arial"/>
            </a:endParaRPr>
          </a:p>
          <a:p>
            <a:pPr indent="-368300" lvl="0" marL="457200" rtl="0" algn="just">
              <a:lnSpc>
                <a:spcPct val="115000"/>
              </a:lnSpc>
              <a:spcBef>
                <a:spcPts val="1200"/>
              </a:spcBef>
              <a:spcAft>
                <a:spcPts val="0"/>
              </a:spcAft>
              <a:buSzPts val="2200"/>
              <a:buChar char="●"/>
            </a:pPr>
            <a:r>
              <a:rPr lang="es-AR" sz="2200">
                <a:latin typeface="Arial"/>
                <a:ea typeface="Arial"/>
                <a:cs typeface="Arial"/>
                <a:sym typeface="Arial"/>
              </a:rPr>
              <a:t>Trabajos efectuados en medios hiperbáricos.</a:t>
            </a:r>
            <a:endParaRPr b="1" i="1" sz="2200" u="sng">
              <a:latin typeface="Arial"/>
              <a:ea typeface="Arial"/>
              <a:cs typeface="Arial"/>
              <a:sym typeface="Arial"/>
            </a:endParaRPr>
          </a:p>
          <a:p>
            <a:pPr indent="0" lvl="0" marL="0" rtl="0" algn="just">
              <a:lnSpc>
                <a:spcPct val="100000"/>
              </a:lnSpc>
              <a:spcBef>
                <a:spcPts val="1200"/>
              </a:spcBef>
              <a:spcAft>
                <a:spcPts val="0"/>
              </a:spcAft>
              <a:buNone/>
            </a:pPr>
            <a:r>
              <a:rPr b="1" i="1" lang="es-AR" sz="2300" u="sng">
                <a:solidFill>
                  <a:schemeClr val="dk1"/>
                </a:solidFill>
                <a:latin typeface="Arial"/>
                <a:ea typeface="Arial"/>
                <a:cs typeface="Arial"/>
                <a:sym typeface="Arial"/>
              </a:rPr>
              <a:t>MEDIDAS DE PREVENCIÓN:</a:t>
            </a:r>
            <a:endParaRPr b="1" i="1" sz="2300" u="sng">
              <a:solidFill>
                <a:schemeClr val="dk1"/>
              </a:solidFill>
              <a:latin typeface="Arial"/>
              <a:ea typeface="Arial"/>
              <a:cs typeface="Arial"/>
              <a:sym typeface="Arial"/>
            </a:endParaRPr>
          </a:p>
          <a:p>
            <a:pPr indent="-368300" lvl="0" marL="457200" rtl="0" algn="just">
              <a:lnSpc>
                <a:spcPct val="100000"/>
              </a:lnSpc>
              <a:spcBef>
                <a:spcPts val="1200"/>
              </a:spcBef>
              <a:spcAft>
                <a:spcPts val="0"/>
              </a:spcAft>
              <a:buSzPts val="2200"/>
              <a:buFont typeface="Arial"/>
              <a:buChar char="•"/>
            </a:pPr>
            <a:r>
              <a:rPr lang="es-AR" sz="2200">
                <a:latin typeface="Arial"/>
                <a:ea typeface="Arial"/>
                <a:cs typeface="Arial"/>
                <a:sym typeface="Arial"/>
              </a:rPr>
              <a:t>Buena aptitud física.  </a:t>
            </a:r>
            <a:endParaRPr sz="2200">
              <a:latin typeface="Arial"/>
              <a:ea typeface="Arial"/>
              <a:cs typeface="Arial"/>
              <a:sym typeface="Arial"/>
            </a:endParaRPr>
          </a:p>
          <a:p>
            <a:pPr indent="-368300" lvl="0" marL="457200" rtl="0" algn="just">
              <a:lnSpc>
                <a:spcPct val="100000"/>
              </a:lnSpc>
              <a:spcBef>
                <a:spcPts val="0"/>
              </a:spcBef>
              <a:spcAft>
                <a:spcPts val="0"/>
              </a:spcAft>
              <a:buSzPts val="2200"/>
              <a:buFont typeface="Arial"/>
              <a:buChar char="•"/>
            </a:pPr>
            <a:r>
              <a:rPr lang="es-AR" sz="2200">
                <a:latin typeface="Arial"/>
                <a:ea typeface="Arial"/>
                <a:cs typeface="Arial"/>
                <a:sym typeface="Arial"/>
              </a:rPr>
              <a:t>Capacitación adecuada para realizar los trabajos.   </a:t>
            </a:r>
            <a:endParaRPr sz="2200">
              <a:latin typeface="Arial"/>
              <a:ea typeface="Arial"/>
              <a:cs typeface="Arial"/>
              <a:sym typeface="Arial"/>
            </a:endParaRPr>
          </a:p>
          <a:p>
            <a:pPr indent="-368300" lvl="0" marL="457200" rtl="0" algn="just">
              <a:lnSpc>
                <a:spcPct val="100000"/>
              </a:lnSpc>
              <a:spcBef>
                <a:spcPts val="0"/>
              </a:spcBef>
              <a:spcAft>
                <a:spcPts val="0"/>
              </a:spcAft>
              <a:buSzPts val="2200"/>
              <a:buFont typeface="Arial"/>
              <a:buChar char="•"/>
            </a:pPr>
            <a:r>
              <a:rPr lang="es-AR" sz="2200">
                <a:latin typeface="Arial"/>
                <a:ea typeface="Arial"/>
                <a:cs typeface="Arial"/>
                <a:sym typeface="Arial"/>
              </a:rPr>
              <a:t>Uso de elementos de seguridad requeridos. </a:t>
            </a:r>
            <a:endParaRPr sz="2200">
              <a:latin typeface="Arial"/>
              <a:ea typeface="Arial"/>
              <a:cs typeface="Arial"/>
              <a:sym typeface="Arial"/>
            </a:endParaRPr>
          </a:p>
          <a:p>
            <a:pPr indent="0" lvl="0" marL="457200" rtl="0" algn="just">
              <a:lnSpc>
                <a:spcPct val="100000"/>
              </a:lnSpc>
              <a:spcBef>
                <a:spcPts val="1200"/>
              </a:spcBef>
              <a:spcAft>
                <a:spcPts val="0"/>
              </a:spcAft>
              <a:buNone/>
            </a:pPr>
            <a:r>
              <a:t/>
            </a:r>
            <a:endParaRPr sz="2200">
              <a:latin typeface="Arial"/>
              <a:ea typeface="Arial"/>
              <a:cs typeface="Arial"/>
              <a:sym typeface="Arial"/>
            </a:endParaRPr>
          </a:p>
          <a:p>
            <a:pPr indent="0" lvl="0" marL="457200" rtl="0" algn="just">
              <a:lnSpc>
                <a:spcPct val="100000"/>
              </a:lnSpc>
              <a:spcBef>
                <a:spcPts val="1200"/>
              </a:spcBef>
              <a:spcAft>
                <a:spcPts val="0"/>
              </a:spcAft>
              <a:buNone/>
            </a:pPr>
            <a:r>
              <a:t/>
            </a:r>
            <a:endParaRPr b="1" i="1" sz="2200" u="sng">
              <a:solidFill>
                <a:schemeClr val="dk1"/>
              </a:solidFill>
              <a:latin typeface="Arial"/>
              <a:ea typeface="Arial"/>
              <a:cs typeface="Arial"/>
              <a:sym typeface="Arial"/>
            </a:endParaRPr>
          </a:p>
          <a:p>
            <a:pPr indent="-368300" lvl="0" marL="457200" rtl="0" algn="l">
              <a:spcBef>
                <a:spcPts val="1200"/>
              </a:spcBef>
              <a:spcAft>
                <a:spcPts val="0"/>
              </a:spcAft>
              <a:buSzPts val="2200"/>
              <a:buChar char="•"/>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g9d3a39bab2_6_75"/>
          <p:cNvSpPr txBox="1"/>
          <p:nvPr>
            <p:ph type="title"/>
          </p:nvPr>
        </p:nvSpPr>
        <p:spPr>
          <a:xfrm>
            <a:off x="119225" y="333049"/>
            <a:ext cx="9613800" cy="1501200"/>
          </a:xfrm>
          <a:prstGeom prst="rect">
            <a:avLst/>
          </a:prstGeom>
        </p:spPr>
        <p:txBody>
          <a:bodyPr anchorCtr="0" anchor="ctr" bIns="45700" lIns="91425" spcFirstLastPara="1" rIns="91425" wrap="square" tIns="45700">
            <a:noAutofit/>
          </a:bodyPr>
          <a:lstStyle/>
          <a:p>
            <a:pPr indent="0" lvl="0" marL="0" rtl="0" algn="l">
              <a:lnSpc>
                <a:spcPct val="100000"/>
              </a:lnSpc>
              <a:spcBef>
                <a:spcPts val="1200"/>
              </a:spcBef>
              <a:spcAft>
                <a:spcPts val="0"/>
              </a:spcAft>
              <a:buClr>
                <a:schemeClr val="dk1"/>
              </a:buClr>
              <a:buSzPts val="1100"/>
              <a:buFont typeface="Arial"/>
              <a:buNone/>
            </a:pPr>
            <a:r>
              <a:t/>
            </a:r>
            <a:endParaRPr b="1" sz="2400" u="sng">
              <a:latin typeface="Arial"/>
              <a:ea typeface="Arial"/>
              <a:cs typeface="Arial"/>
              <a:sym typeface="Arial"/>
            </a:endParaRPr>
          </a:p>
          <a:p>
            <a:pPr indent="0" lvl="0" marL="0" rtl="0" algn="l">
              <a:spcBef>
                <a:spcPts val="1200"/>
              </a:spcBef>
              <a:spcAft>
                <a:spcPts val="0"/>
              </a:spcAft>
              <a:buNone/>
            </a:pPr>
            <a:r>
              <a:rPr lang="es-AR"/>
              <a:t> “</a:t>
            </a:r>
            <a:r>
              <a:rPr lang="es-AR"/>
              <a:t>ENCEFALOPATÍA TÓXICA CRÓNICA</a:t>
            </a:r>
            <a:r>
              <a:rPr lang="es-AR"/>
              <a:t>”</a:t>
            </a:r>
            <a:endParaRPr/>
          </a:p>
        </p:txBody>
      </p:sp>
      <p:sp>
        <p:nvSpPr>
          <p:cNvPr id="424" name="Google Shape;424;g9d3a39bab2_6_75"/>
          <p:cNvSpPr txBox="1"/>
          <p:nvPr>
            <p:ph idx="1" type="body"/>
          </p:nvPr>
        </p:nvSpPr>
        <p:spPr>
          <a:xfrm>
            <a:off x="285575" y="2089200"/>
            <a:ext cx="11834100" cy="4329900"/>
          </a:xfrm>
          <a:prstGeom prst="rect">
            <a:avLst/>
          </a:prstGeom>
        </p:spPr>
        <p:txBody>
          <a:bodyPr anchorCtr="0" anchor="t" bIns="45700" lIns="91425" spcFirstLastPara="1" rIns="91425" wrap="square" tIns="45700">
            <a:noAutofit/>
          </a:bodyPr>
          <a:lstStyle/>
          <a:p>
            <a:pPr indent="0" lvl="0" marL="0" rtl="0" algn="just">
              <a:lnSpc>
                <a:spcPct val="115000"/>
              </a:lnSpc>
              <a:spcBef>
                <a:spcPts val="1200"/>
              </a:spcBef>
              <a:spcAft>
                <a:spcPts val="0"/>
              </a:spcAft>
              <a:buClr>
                <a:schemeClr val="dk1"/>
              </a:buClr>
              <a:buSzPts val="1100"/>
              <a:buFont typeface="Arial"/>
              <a:buNone/>
            </a:pPr>
            <a:r>
              <a:rPr b="1" i="1" lang="es-AR" sz="2300" u="sng">
                <a:solidFill>
                  <a:schemeClr val="dk1"/>
                </a:solidFill>
                <a:latin typeface="Arial"/>
                <a:ea typeface="Arial"/>
                <a:cs typeface="Arial"/>
                <a:sym typeface="Arial"/>
              </a:rPr>
              <a:t>AGENTE QUE LA PRODUCE:</a:t>
            </a:r>
            <a:r>
              <a:rPr i="1" lang="es-AR" sz="2200">
                <a:latin typeface="Arial"/>
                <a:ea typeface="Arial"/>
                <a:cs typeface="Arial"/>
                <a:sym typeface="Arial"/>
              </a:rPr>
              <a:t> </a:t>
            </a:r>
            <a:r>
              <a:rPr lang="es-AR" sz="2200">
                <a:latin typeface="Arial"/>
                <a:ea typeface="Arial"/>
                <a:cs typeface="Arial"/>
                <a:sym typeface="Arial"/>
              </a:rPr>
              <a:t>Productos químicos como el plomo, mercurio o amoniaco.</a:t>
            </a:r>
            <a:endParaRPr b="1" sz="2200" u="sng">
              <a:solidFill>
                <a:schemeClr val="dk1"/>
              </a:solidFill>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b="1" i="1" lang="es-AR" sz="2300" u="sng">
                <a:solidFill>
                  <a:schemeClr val="dk1"/>
                </a:solidFill>
                <a:latin typeface="Arial"/>
                <a:ea typeface="Arial"/>
                <a:cs typeface="Arial"/>
                <a:sym typeface="Arial"/>
              </a:rPr>
              <a:t>DESCRIPCIÓN</a:t>
            </a:r>
            <a:r>
              <a:rPr b="1" i="1" lang="es-AR" sz="2300">
                <a:solidFill>
                  <a:schemeClr val="dk1"/>
                </a:solidFill>
                <a:latin typeface="Arial"/>
                <a:ea typeface="Arial"/>
                <a:cs typeface="Arial"/>
                <a:sym typeface="Arial"/>
              </a:rPr>
              <a:t>:</a:t>
            </a:r>
            <a:r>
              <a:rPr b="1" i="1" lang="es-AR" sz="2200">
                <a:solidFill>
                  <a:schemeClr val="dk1"/>
                </a:solidFill>
                <a:latin typeface="Arial"/>
                <a:ea typeface="Arial"/>
                <a:cs typeface="Arial"/>
                <a:sym typeface="Arial"/>
              </a:rPr>
              <a:t> </a:t>
            </a:r>
            <a:r>
              <a:rPr lang="es-AR" sz="2200">
                <a:solidFill>
                  <a:srgbClr val="FFFFFF"/>
                </a:solidFill>
                <a:latin typeface="Arial"/>
                <a:ea typeface="Arial"/>
                <a:cs typeface="Arial"/>
                <a:sym typeface="Arial"/>
              </a:rPr>
              <a:t>Estado mental alterado. Donde se produce pérdida de memoria, cambios de personalidad, dificultades de concentración,  etc.</a:t>
            </a:r>
            <a:endParaRPr b="1" sz="2200">
              <a:solidFill>
                <a:srgbClr val="FFFFFF"/>
              </a:solidFill>
              <a:latin typeface="Arial"/>
              <a:ea typeface="Arial"/>
              <a:cs typeface="Arial"/>
              <a:sym typeface="Arial"/>
            </a:endParaRPr>
          </a:p>
          <a:p>
            <a:pPr indent="0" lvl="0" marL="0" rtl="0" algn="just">
              <a:lnSpc>
                <a:spcPct val="100000"/>
              </a:lnSpc>
              <a:spcBef>
                <a:spcPts val="1200"/>
              </a:spcBef>
              <a:spcAft>
                <a:spcPts val="0"/>
              </a:spcAft>
              <a:buNone/>
            </a:pPr>
            <a:r>
              <a:rPr b="1" i="1" lang="es-AR" sz="2300" u="sng">
                <a:solidFill>
                  <a:schemeClr val="dk1"/>
                </a:solidFill>
                <a:latin typeface="Arial"/>
                <a:ea typeface="Arial"/>
                <a:cs typeface="Arial"/>
                <a:sym typeface="Arial"/>
              </a:rPr>
              <a:t>ACTIVIDADES QUE LA GENERAN:</a:t>
            </a:r>
            <a:endParaRPr b="1" i="1" sz="2300" u="sng">
              <a:solidFill>
                <a:schemeClr val="dk1"/>
              </a:solidFill>
              <a:latin typeface="Arial"/>
              <a:ea typeface="Arial"/>
              <a:cs typeface="Arial"/>
              <a:sym typeface="Arial"/>
            </a:endParaRPr>
          </a:p>
          <a:p>
            <a:pPr indent="-368300" lvl="0" marL="457200" rtl="0" algn="just">
              <a:lnSpc>
                <a:spcPct val="100000"/>
              </a:lnSpc>
              <a:spcBef>
                <a:spcPts val="1200"/>
              </a:spcBef>
              <a:spcAft>
                <a:spcPts val="0"/>
              </a:spcAft>
              <a:buSzPts val="2200"/>
              <a:buFont typeface="Arial"/>
              <a:buChar char="●"/>
            </a:pPr>
            <a:r>
              <a:rPr lang="es-AR" sz="2200">
                <a:latin typeface="Arial"/>
                <a:ea typeface="Arial"/>
                <a:cs typeface="Arial"/>
                <a:sym typeface="Arial"/>
              </a:rPr>
              <a:t>Empleo de productos que contengan químicos tóxicos (barnices, esmaltes,...)</a:t>
            </a:r>
            <a:endParaRPr b="1" i="1" sz="2200" u="sng">
              <a:solidFill>
                <a:schemeClr val="dk1"/>
              </a:solidFill>
              <a:latin typeface="Arial"/>
              <a:ea typeface="Arial"/>
              <a:cs typeface="Arial"/>
              <a:sym typeface="Arial"/>
            </a:endParaRPr>
          </a:p>
          <a:p>
            <a:pPr indent="0" lvl="0" marL="0" rtl="0" algn="just">
              <a:lnSpc>
                <a:spcPct val="100000"/>
              </a:lnSpc>
              <a:spcBef>
                <a:spcPts val="1200"/>
              </a:spcBef>
              <a:spcAft>
                <a:spcPts val="0"/>
              </a:spcAft>
              <a:buNone/>
            </a:pPr>
            <a:r>
              <a:rPr b="1" i="1" lang="es-AR" sz="2300" u="sng">
                <a:solidFill>
                  <a:schemeClr val="dk1"/>
                </a:solidFill>
                <a:latin typeface="Arial"/>
                <a:ea typeface="Arial"/>
                <a:cs typeface="Arial"/>
                <a:sym typeface="Arial"/>
              </a:rPr>
              <a:t>MEDIDAS DE PREVENCIÓN:</a:t>
            </a:r>
            <a:endParaRPr b="1" i="1" sz="2300" u="sng">
              <a:solidFill>
                <a:schemeClr val="dk1"/>
              </a:solidFill>
              <a:latin typeface="Arial"/>
              <a:ea typeface="Arial"/>
              <a:cs typeface="Arial"/>
              <a:sym typeface="Arial"/>
            </a:endParaRPr>
          </a:p>
          <a:p>
            <a:pPr indent="-368300" lvl="0" marL="457200" rtl="0" algn="just">
              <a:lnSpc>
                <a:spcPct val="100000"/>
              </a:lnSpc>
              <a:spcBef>
                <a:spcPts val="1200"/>
              </a:spcBef>
              <a:spcAft>
                <a:spcPts val="0"/>
              </a:spcAft>
              <a:buSzPts val="2200"/>
              <a:buFont typeface="Arial"/>
              <a:buChar char="●"/>
            </a:pPr>
            <a:r>
              <a:rPr lang="es-AR" sz="2200">
                <a:latin typeface="Arial"/>
                <a:ea typeface="Arial"/>
                <a:cs typeface="Arial"/>
                <a:sym typeface="Arial"/>
              </a:rPr>
              <a:t>Evitar la exposición prolongada a productos químicos tóxicos.  </a:t>
            </a:r>
            <a:endParaRPr sz="2200">
              <a:latin typeface="Arial"/>
              <a:ea typeface="Arial"/>
              <a:cs typeface="Arial"/>
              <a:sym typeface="Arial"/>
            </a:endParaRPr>
          </a:p>
          <a:p>
            <a:pPr indent="-368300" lvl="0" marL="457200" rtl="0" algn="just">
              <a:lnSpc>
                <a:spcPct val="100000"/>
              </a:lnSpc>
              <a:spcBef>
                <a:spcPts val="0"/>
              </a:spcBef>
              <a:spcAft>
                <a:spcPts val="0"/>
              </a:spcAft>
              <a:buSzPts val="2200"/>
              <a:buFont typeface="Arial"/>
              <a:buChar char="●"/>
            </a:pPr>
            <a:r>
              <a:rPr lang="es-AR" sz="2200">
                <a:latin typeface="Arial"/>
                <a:ea typeface="Arial"/>
                <a:cs typeface="Arial"/>
                <a:sym typeface="Arial"/>
              </a:rPr>
              <a:t>Uso de elementos de protección personal.</a:t>
            </a:r>
            <a:endParaRPr sz="2200">
              <a:latin typeface="Arial"/>
              <a:ea typeface="Arial"/>
              <a:cs typeface="Arial"/>
              <a:sym typeface="Arial"/>
            </a:endParaRPr>
          </a:p>
          <a:p>
            <a:pPr indent="-368300" lvl="0" marL="457200" rtl="0" algn="just">
              <a:lnSpc>
                <a:spcPct val="100000"/>
              </a:lnSpc>
              <a:spcBef>
                <a:spcPts val="0"/>
              </a:spcBef>
              <a:spcAft>
                <a:spcPts val="0"/>
              </a:spcAft>
              <a:buSzPts val="2200"/>
              <a:buFont typeface="Arial"/>
              <a:buChar char="●"/>
            </a:pPr>
            <a:r>
              <a:rPr lang="es-AR" sz="2200">
                <a:latin typeface="Arial"/>
                <a:ea typeface="Arial"/>
                <a:cs typeface="Arial"/>
                <a:sym typeface="Arial"/>
              </a:rPr>
              <a:t>Buena ventilación.</a:t>
            </a:r>
            <a:endParaRPr sz="2200">
              <a:latin typeface="Arial"/>
              <a:ea typeface="Arial"/>
              <a:cs typeface="Arial"/>
              <a:sym typeface="Arial"/>
            </a:endParaRPr>
          </a:p>
          <a:p>
            <a:pPr indent="0" lvl="0" marL="0" rtl="0" algn="just">
              <a:lnSpc>
                <a:spcPct val="100000"/>
              </a:lnSpc>
              <a:spcBef>
                <a:spcPts val="1200"/>
              </a:spcBef>
              <a:spcAft>
                <a:spcPts val="0"/>
              </a:spcAft>
              <a:buClr>
                <a:schemeClr val="dk1"/>
              </a:buClr>
              <a:buSzPts val="1100"/>
              <a:buFont typeface="Arial"/>
              <a:buNone/>
            </a:pPr>
            <a:r>
              <a:t/>
            </a:r>
            <a:endParaRPr b="1" i="1" sz="2300" u="sng">
              <a:solidFill>
                <a:schemeClr val="dk1"/>
              </a:solidFill>
              <a:latin typeface="Arial"/>
              <a:ea typeface="Arial"/>
              <a:cs typeface="Arial"/>
              <a:sym typeface="Arial"/>
            </a:endParaRPr>
          </a:p>
          <a:p>
            <a:pPr indent="0" lvl="0" marL="0" rtl="0" algn="l">
              <a:spcBef>
                <a:spcPts val="1200"/>
              </a:spcBef>
              <a:spcAft>
                <a:spcPts val="0"/>
              </a:spcAft>
              <a:buNone/>
            </a:pPr>
            <a:r>
              <a:t/>
            </a:r>
            <a:endParaRPr/>
          </a:p>
        </p:txBody>
      </p:sp>
      <p:pic>
        <p:nvPicPr>
          <p:cNvPr id="425" name="Google Shape;425;g9d3a39bab2_6_75"/>
          <p:cNvPicPr preferRelativeResize="0"/>
          <p:nvPr/>
        </p:nvPicPr>
        <p:blipFill>
          <a:blip r:embed="rId3">
            <a:alphaModFix/>
          </a:blip>
          <a:stretch>
            <a:fillRect/>
          </a:stretch>
        </p:blipFill>
        <p:spPr>
          <a:xfrm>
            <a:off x="7903338" y="333038"/>
            <a:ext cx="2390775" cy="19145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g9d3a39bab2_6_70"/>
          <p:cNvSpPr txBox="1"/>
          <p:nvPr>
            <p:ph type="title"/>
          </p:nvPr>
        </p:nvSpPr>
        <p:spPr>
          <a:xfrm>
            <a:off x="664746" y="1002628"/>
            <a:ext cx="9613800" cy="1080900"/>
          </a:xfrm>
          <a:prstGeom prst="rect">
            <a:avLst/>
          </a:prstGeom>
        </p:spPr>
        <p:txBody>
          <a:bodyPr anchorCtr="0" anchor="ctr" bIns="45700" lIns="91425" spcFirstLastPara="1" rIns="91425" wrap="square" tIns="45700">
            <a:noAutofit/>
          </a:bodyPr>
          <a:lstStyle/>
          <a:p>
            <a:pPr indent="0" lvl="0" marL="0" rtl="0" algn="l">
              <a:lnSpc>
                <a:spcPct val="100000"/>
              </a:lnSpc>
              <a:spcBef>
                <a:spcPts val="1200"/>
              </a:spcBef>
              <a:spcAft>
                <a:spcPts val="0"/>
              </a:spcAft>
              <a:buClr>
                <a:schemeClr val="dk1"/>
              </a:buClr>
              <a:buSzPts val="1100"/>
              <a:buFont typeface="Arial"/>
              <a:buNone/>
            </a:pPr>
            <a:r>
              <a:rPr b="1" lang="es-AR" sz="4000">
                <a:latin typeface="Arial"/>
                <a:ea typeface="Arial"/>
                <a:cs typeface="Arial"/>
                <a:sym typeface="Arial"/>
              </a:rPr>
              <a:t>“</a:t>
            </a:r>
            <a:r>
              <a:rPr b="1" lang="es-AR" sz="4000">
                <a:latin typeface="Arial"/>
                <a:ea typeface="Arial"/>
                <a:cs typeface="Arial"/>
                <a:sym typeface="Arial"/>
              </a:rPr>
              <a:t>SÍNDROME</a:t>
            </a:r>
            <a:r>
              <a:rPr b="1" lang="es-AR" sz="4000">
                <a:latin typeface="Arial"/>
                <a:ea typeface="Arial"/>
                <a:cs typeface="Arial"/>
                <a:sym typeface="Arial"/>
              </a:rPr>
              <a:t> DE WEIL</a:t>
            </a:r>
            <a:r>
              <a:rPr lang="es-AR" sz="4000">
                <a:latin typeface="Arial"/>
                <a:ea typeface="Arial"/>
                <a:cs typeface="Arial"/>
                <a:sym typeface="Arial"/>
              </a:rPr>
              <a:t>”</a:t>
            </a:r>
            <a:endParaRPr sz="4000">
              <a:latin typeface="Arial"/>
              <a:ea typeface="Arial"/>
              <a:cs typeface="Arial"/>
              <a:sym typeface="Arial"/>
            </a:endParaRPr>
          </a:p>
          <a:p>
            <a:pPr indent="0" lvl="0" marL="0" rtl="0" algn="l">
              <a:spcBef>
                <a:spcPts val="1200"/>
              </a:spcBef>
              <a:spcAft>
                <a:spcPts val="0"/>
              </a:spcAft>
              <a:buNone/>
            </a:pPr>
            <a:r>
              <a:t/>
            </a:r>
            <a:endParaRPr sz="4000"/>
          </a:p>
        </p:txBody>
      </p:sp>
      <p:sp>
        <p:nvSpPr>
          <p:cNvPr id="431" name="Google Shape;431;g9d3a39bab2_6_70"/>
          <p:cNvSpPr txBox="1"/>
          <p:nvPr>
            <p:ph idx="1" type="body"/>
          </p:nvPr>
        </p:nvSpPr>
        <p:spPr>
          <a:xfrm>
            <a:off x="237725" y="2017750"/>
            <a:ext cx="11722500" cy="4537500"/>
          </a:xfrm>
          <a:prstGeom prst="rect">
            <a:avLst/>
          </a:prstGeom>
        </p:spPr>
        <p:txBody>
          <a:bodyPr anchorCtr="0" anchor="t" bIns="45700" lIns="91425" spcFirstLastPara="1" rIns="91425" wrap="square" tIns="45700">
            <a:noAutofit/>
          </a:bodyPr>
          <a:lstStyle/>
          <a:p>
            <a:pPr indent="0" lvl="0" marL="0" rtl="0" algn="just">
              <a:lnSpc>
                <a:spcPct val="115000"/>
              </a:lnSpc>
              <a:spcBef>
                <a:spcPts val="1200"/>
              </a:spcBef>
              <a:spcAft>
                <a:spcPts val="0"/>
              </a:spcAft>
              <a:buClr>
                <a:schemeClr val="dk1"/>
              </a:buClr>
              <a:buSzPts val="1100"/>
              <a:buFont typeface="Arial"/>
              <a:buNone/>
            </a:pPr>
            <a:r>
              <a:rPr b="1" i="1" lang="es-AR" sz="2300" u="sng">
                <a:solidFill>
                  <a:schemeClr val="dk1"/>
                </a:solidFill>
                <a:latin typeface="Arial"/>
                <a:ea typeface="Arial"/>
                <a:cs typeface="Arial"/>
                <a:sym typeface="Arial"/>
              </a:rPr>
              <a:t>AGENTE QUE LA PRODUCE: </a:t>
            </a:r>
            <a:r>
              <a:rPr lang="es-AR" sz="2200">
                <a:latin typeface="Arial"/>
                <a:ea typeface="Arial"/>
                <a:cs typeface="Arial"/>
                <a:sym typeface="Arial"/>
              </a:rPr>
              <a:t>Bacterias.</a:t>
            </a:r>
            <a:endParaRPr sz="2200">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b="1" i="1" lang="es-AR" sz="2300" u="sng">
                <a:solidFill>
                  <a:schemeClr val="dk1"/>
                </a:solidFill>
                <a:latin typeface="Arial"/>
                <a:ea typeface="Arial"/>
                <a:cs typeface="Arial"/>
                <a:sym typeface="Arial"/>
              </a:rPr>
              <a:t>DESCRIPCIÓN</a:t>
            </a:r>
            <a:r>
              <a:rPr b="1" i="1" lang="es-AR" sz="2200">
                <a:solidFill>
                  <a:schemeClr val="dk1"/>
                </a:solidFill>
                <a:latin typeface="Arial"/>
                <a:ea typeface="Arial"/>
                <a:cs typeface="Arial"/>
                <a:sym typeface="Arial"/>
              </a:rPr>
              <a:t>: </a:t>
            </a:r>
            <a:r>
              <a:rPr lang="es-AR" sz="2200">
                <a:solidFill>
                  <a:srgbClr val="FFFFFF"/>
                </a:solidFill>
                <a:latin typeface="Arial"/>
                <a:ea typeface="Arial"/>
                <a:cs typeface="Arial"/>
                <a:sym typeface="Arial"/>
              </a:rPr>
              <a:t>Se produce por el contacto con la orina de animales infectados. Algunos síntomas son fiebre alta, vómitos, dolor muscular. </a:t>
            </a:r>
            <a:r>
              <a:rPr lang="es-AR" sz="2200" u="sng">
                <a:solidFill>
                  <a:srgbClr val="FFFFFF"/>
                </a:solidFill>
                <a:latin typeface="Arial"/>
                <a:ea typeface="Arial"/>
                <a:cs typeface="Arial"/>
                <a:sym typeface="Arial"/>
              </a:rPr>
              <a:t> </a:t>
            </a:r>
            <a:endParaRPr sz="2200" u="sng">
              <a:solidFill>
                <a:srgbClr val="FFFFFF"/>
              </a:solidFill>
              <a:latin typeface="Arial"/>
              <a:ea typeface="Arial"/>
              <a:cs typeface="Arial"/>
              <a:sym typeface="Arial"/>
            </a:endParaRPr>
          </a:p>
          <a:p>
            <a:pPr indent="0" lvl="0" marL="0" rtl="0" algn="just">
              <a:lnSpc>
                <a:spcPct val="100000"/>
              </a:lnSpc>
              <a:spcBef>
                <a:spcPts val="1200"/>
              </a:spcBef>
              <a:spcAft>
                <a:spcPts val="0"/>
              </a:spcAft>
              <a:buNone/>
            </a:pPr>
            <a:r>
              <a:rPr b="1" i="1" lang="es-AR" sz="2300" u="sng">
                <a:solidFill>
                  <a:schemeClr val="dk1"/>
                </a:solidFill>
                <a:latin typeface="Arial"/>
                <a:ea typeface="Arial"/>
                <a:cs typeface="Arial"/>
                <a:sym typeface="Arial"/>
              </a:rPr>
              <a:t>ACTIVIDADES QUE LA GENERAN:</a:t>
            </a:r>
            <a:endParaRPr b="1" i="1" sz="2300" u="sng">
              <a:solidFill>
                <a:schemeClr val="dk1"/>
              </a:solidFill>
              <a:latin typeface="Arial"/>
              <a:ea typeface="Arial"/>
              <a:cs typeface="Arial"/>
              <a:sym typeface="Arial"/>
            </a:endParaRPr>
          </a:p>
          <a:p>
            <a:pPr indent="-368300" lvl="0" marL="457200" rtl="0" algn="just">
              <a:lnSpc>
                <a:spcPct val="100000"/>
              </a:lnSpc>
              <a:spcBef>
                <a:spcPts val="1200"/>
              </a:spcBef>
              <a:spcAft>
                <a:spcPts val="0"/>
              </a:spcAft>
              <a:buSzPts val="2200"/>
              <a:buChar char="●"/>
            </a:pPr>
            <a:r>
              <a:rPr lang="es-AR" sz="2200">
                <a:latin typeface="Arial"/>
                <a:ea typeface="Arial"/>
                <a:cs typeface="Arial"/>
                <a:sym typeface="Arial"/>
              </a:rPr>
              <a:t>Limpieza de alcantarillas.</a:t>
            </a:r>
            <a:endParaRPr sz="2200">
              <a:latin typeface="Arial"/>
              <a:ea typeface="Arial"/>
              <a:cs typeface="Arial"/>
              <a:sym typeface="Arial"/>
            </a:endParaRPr>
          </a:p>
          <a:p>
            <a:pPr indent="0" lvl="0" marL="0" rtl="0" algn="just">
              <a:lnSpc>
                <a:spcPct val="100000"/>
              </a:lnSpc>
              <a:spcBef>
                <a:spcPts val="1200"/>
              </a:spcBef>
              <a:spcAft>
                <a:spcPts val="0"/>
              </a:spcAft>
              <a:buNone/>
            </a:pPr>
            <a:r>
              <a:rPr b="1" i="1" lang="es-AR" sz="2300" u="sng">
                <a:solidFill>
                  <a:schemeClr val="dk1"/>
                </a:solidFill>
                <a:latin typeface="Arial"/>
                <a:ea typeface="Arial"/>
                <a:cs typeface="Arial"/>
                <a:sym typeface="Arial"/>
              </a:rPr>
              <a:t>MEDIDAS DE PREVENCIÓN:</a:t>
            </a:r>
            <a:endParaRPr b="1" i="1" sz="2300" u="sng">
              <a:solidFill>
                <a:schemeClr val="dk1"/>
              </a:solidFill>
              <a:latin typeface="Arial"/>
              <a:ea typeface="Arial"/>
              <a:cs typeface="Arial"/>
              <a:sym typeface="Arial"/>
            </a:endParaRPr>
          </a:p>
          <a:p>
            <a:pPr indent="-368300" lvl="0" marL="457200" rtl="0" algn="just">
              <a:lnSpc>
                <a:spcPct val="100000"/>
              </a:lnSpc>
              <a:spcBef>
                <a:spcPts val="1200"/>
              </a:spcBef>
              <a:spcAft>
                <a:spcPts val="0"/>
              </a:spcAft>
              <a:buSzPts val="2200"/>
              <a:buChar char="●"/>
            </a:pPr>
            <a:r>
              <a:rPr lang="es-AR" sz="2200">
                <a:latin typeface="Arial"/>
                <a:ea typeface="Arial"/>
                <a:cs typeface="Arial"/>
                <a:sym typeface="Arial"/>
              </a:rPr>
              <a:t>Utilización de los elementos de protección personal (barbijos, guantes, ropa adecuada).</a:t>
            </a:r>
            <a:endParaRPr sz="2200">
              <a:latin typeface="Arial"/>
              <a:ea typeface="Arial"/>
              <a:cs typeface="Arial"/>
              <a:sym typeface="Arial"/>
            </a:endParaRPr>
          </a:p>
          <a:p>
            <a:pPr indent="0" lvl="0" marL="0" rtl="0" algn="just">
              <a:lnSpc>
                <a:spcPct val="100000"/>
              </a:lnSpc>
              <a:spcBef>
                <a:spcPts val="1200"/>
              </a:spcBef>
              <a:spcAft>
                <a:spcPts val="0"/>
              </a:spcAft>
              <a:buClr>
                <a:schemeClr val="dk1"/>
              </a:buClr>
              <a:buSzPts val="1100"/>
              <a:buFont typeface="Arial"/>
              <a:buNone/>
            </a:pPr>
            <a:r>
              <a:t/>
            </a:r>
            <a:endParaRPr b="1" i="1" sz="2200" u="sng">
              <a:solidFill>
                <a:schemeClr val="dk1"/>
              </a:solidFill>
              <a:latin typeface="Arial"/>
              <a:ea typeface="Arial"/>
              <a:cs typeface="Arial"/>
              <a:sym typeface="Arial"/>
            </a:endParaRPr>
          </a:p>
          <a:p>
            <a:pPr indent="0" lvl="0" marL="0" rtl="0" algn="l">
              <a:spcBef>
                <a:spcPts val="120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g9d3a39bab2_4_17"/>
          <p:cNvSpPr txBox="1"/>
          <p:nvPr>
            <p:ph type="title"/>
          </p:nvPr>
        </p:nvSpPr>
        <p:spPr>
          <a:xfrm>
            <a:off x="680321" y="753228"/>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Trebuchet MS"/>
              <a:buNone/>
            </a:pPr>
            <a:r>
              <a:rPr b="1" lang="es-AR" sz="3600"/>
              <a:t>Listado de Nuevas Enfermedades Profesionales </a:t>
            </a:r>
            <a:r>
              <a:rPr lang="es-AR" sz="3600"/>
              <a:t>(</a:t>
            </a:r>
            <a:r>
              <a:rPr lang="es-AR" sz="2400">
                <a:solidFill>
                  <a:srgbClr val="FEFEFE"/>
                </a:solidFill>
              </a:rPr>
              <a:t>Decreto 49/2014)</a:t>
            </a:r>
            <a:endParaRPr/>
          </a:p>
        </p:txBody>
      </p:sp>
      <p:sp>
        <p:nvSpPr>
          <p:cNvPr id="437" name="Google Shape;437;g9d3a39bab2_4_17"/>
          <p:cNvSpPr txBox="1"/>
          <p:nvPr>
            <p:ph idx="1" type="body"/>
          </p:nvPr>
        </p:nvSpPr>
        <p:spPr>
          <a:xfrm>
            <a:off x="680321" y="2336873"/>
            <a:ext cx="9613800" cy="35994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400"/>
              <a:buChar char="•"/>
            </a:pPr>
            <a:r>
              <a:rPr lang="es-AR" sz="2400">
                <a:solidFill>
                  <a:schemeClr val="dk1"/>
                </a:solidFill>
              </a:rPr>
              <a:t>Aspectos a considerar:</a:t>
            </a:r>
            <a:endParaRPr/>
          </a:p>
          <a:p>
            <a:pPr indent="-76200" lvl="0" marL="228600" rtl="0" algn="l">
              <a:lnSpc>
                <a:spcPct val="90000"/>
              </a:lnSpc>
              <a:spcBef>
                <a:spcPts val="1000"/>
              </a:spcBef>
              <a:spcAft>
                <a:spcPts val="0"/>
              </a:spcAft>
              <a:buClr>
                <a:schemeClr val="lt1"/>
              </a:buClr>
              <a:buSzPts val="2400"/>
              <a:buNone/>
            </a:pPr>
            <a:r>
              <a:t/>
            </a:r>
            <a:endParaRPr sz="2400">
              <a:solidFill>
                <a:schemeClr val="dk1"/>
              </a:solidFill>
            </a:endParaRPr>
          </a:p>
          <a:p>
            <a:pPr indent="-228600" lvl="0" marL="228600" rtl="0" algn="l">
              <a:lnSpc>
                <a:spcPct val="90000"/>
              </a:lnSpc>
              <a:spcBef>
                <a:spcPts val="1000"/>
              </a:spcBef>
              <a:spcAft>
                <a:spcPts val="0"/>
              </a:spcAft>
              <a:buClr>
                <a:srgbClr val="0F0501"/>
              </a:buClr>
              <a:buSzPts val="2400"/>
              <a:buFont typeface="Noto Sans Symbols"/>
              <a:buChar char="⮚"/>
            </a:pPr>
            <a:r>
              <a:rPr lang="es-AR" sz="2400">
                <a:solidFill>
                  <a:schemeClr val="dk1"/>
                </a:solidFill>
              </a:rPr>
              <a:t> Agente</a:t>
            </a:r>
            <a:endParaRPr/>
          </a:p>
          <a:p>
            <a:pPr indent="-228600" lvl="0" marL="228600" rtl="0" algn="l">
              <a:lnSpc>
                <a:spcPct val="90000"/>
              </a:lnSpc>
              <a:spcBef>
                <a:spcPts val="1000"/>
              </a:spcBef>
              <a:spcAft>
                <a:spcPts val="0"/>
              </a:spcAft>
              <a:buClr>
                <a:srgbClr val="0F0501"/>
              </a:buClr>
              <a:buSzPts val="2400"/>
              <a:buFont typeface="Noto Sans Symbols"/>
              <a:buChar char="⮚"/>
            </a:pPr>
            <a:r>
              <a:rPr lang="es-AR" sz="2400">
                <a:solidFill>
                  <a:schemeClr val="dk1"/>
                </a:solidFill>
              </a:rPr>
              <a:t> Descripción</a:t>
            </a:r>
            <a:endParaRPr/>
          </a:p>
          <a:p>
            <a:pPr indent="-228600" lvl="0" marL="228600" rtl="0" algn="l">
              <a:lnSpc>
                <a:spcPct val="90000"/>
              </a:lnSpc>
              <a:spcBef>
                <a:spcPts val="1000"/>
              </a:spcBef>
              <a:spcAft>
                <a:spcPts val="0"/>
              </a:spcAft>
              <a:buClr>
                <a:srgbClr val="0F0501"/>
              </a:buClr>
              <a:buSzPts val="2400"/>
              <a:buFont typeface="Noto Sans Symbols"/>
              <a:buChar char="⮚"/>
            </a:pPr>
            <a:r>
              <a:rPr lang="es-AR" sz="2400">
                <a:solidFill>
                  <a:schemeClr val="dk1"/>
                </a:solidFill>
              </a:rPr>
              <a:t> Actividades que pueden generar enfermedad</a:t>
            </a:r>
            <a:endParaRPr/>
          </a:p>
          <a:p>
            <a:pPr indent="-228600" lvl="0" marL="228600" rtl="0" algn="l">
              <a:lnSpc>
                <a:spcPct val="90000"/>
              </a:lnSpc>
              <a:spcBef>
                <a:spcPts val="1000"/>
              </a:spcBef>
              <a:spcAft>
                <a:spcPts val="0"/>
              </a:spcAft>
              <a:buClr>
                <a:srgbClr val="0F0501"/>
              </a:buClr>
              <a:buSzPts val="2400"/>
              <a:buFont typeface="Noto Sans Symbols"/>
              <a:buChar char="⮚"/>
            </a:pPr>
            <a:r>
              <a:rPr lang="es-AR" sz="2400">
                <a:solidFill>
                  <a:schemeClr val="dk1"/>
                </a:solidFill>
              </a:rPr>
              <a:t> Medidas de prevención</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29"/>
          <p:cNvSpPr txBox="1"/>
          <p:nvPr>
            <p:ph type="title"/>
          </p:nvPr>
        </p:nvSpPr>
        <p:spPr>
          <a:xfrm>
            <a:off x="680321" y="753228"/>
            <a:ext cx="9613861" cy="10809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b="1" lang="es-AR" sz="3600">
                <a:solidFill>
                  <a:schemeClr val="lt1"/>
                </a:solidFill>
              </a:rPr>
              <a:t>“VARICES PRIMITIVAS BILATERALES”</a:t>
            </a:r>
            <a:endParaRPr/>
          </a:p>
        </p:txBody>
      </p:sp>
      <p:sp>
        <p:nvSpPr>
          <p:cNvPr id="443" name="Google Shape;443;p29"/>
          <p:cNvSpPr txBox="1"/>
          <p:nvPr>
            <p:ph idx="1" type="body"/>
          </p:nvPr>
        </p:nvSpPr>
        <p:spPr>
          <a:xfrm>
            <a:off x="680325" y="1942600"/>
            <a:ext cx="11169000" cy="4600200"/>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None/>
            </a:pPr>
            <a:r>
              <a:rPr b="1" i="1" lang="es-AR" sz="2300" u="sng">
                <a:solidFill>
                  <a:srgbClr val="000000"/>
                </a:solidFill>
                <a:latin typeface="Arial"/>
                <a:ea typeface="Arial"/>
                <a:cs typeface="Arial"/>
                <a:sym typeface="Arial"/>
              </a:rPr>
              <a:t>AGENTE:</a:t>
            </a:r>
            <a:r>
              <a:rPr lang="es-AR">
                <a:solidFill>
                  <a:schemeClr val="lt1"/>
                </a:solidFill>
              </a:rPr>
              <a:t> </a:t>
            </a:r>
            <a:r>
              <a:rPr lang="es-AR" sz="2300">
                <a:latin typeface="Arial"/>
                <a:ea typeface="Arial"/>
                <a:cs typeface="Arial"/>
                <a:sym typeface="Arial"/>
              </a:rPr>
              <a:t>Posiciones forzadas y gestos repetitivos.</a:t>
            </a:r>
            <a:endParaRPr sz="2300">
              <a:latin typeface="Arial"/>
              <a:ea typeface="Arial"/>
              <a:cs typeface="Arial"/>
              <a:sym typeface="Arial"/>
            </a:endParaRPr>
          </a:p>
          <a:p>
            <a:pPr indent="0" lvl="0" marL="228600" rtl="0" algn="just">
              <a:lnSpc>
                <a:spcPct val="90000"/>
              </a:lnSpc>
              <a:spcBef>
                <a:spcPts val="0"/>
              </a:spcBef>
              <a:spcAft>
                <a:spcPts val="0"/>
              </a:spcAft>
              <a:buNone/>
            </a:pPr>
            <a:r>
              <a:t/>
            </a:r>
            <a:endParaRPr sz="1700">
              <a:latin typeface="Arial"/>
              <a:ea typeface="Arial"/>
              <a:cs typeface="Arial"/>
              <a:sym typeface="Arial"/>
            </a:endParaRPr>
          </a:p>
          <a:p>
            <a:pPr indent="0" lvl="0" marL="0" rtl="0" algn="just">
              <a:lnSpc>
                <a:spcPct val="90000"/>
              </a:lnSpc>
              <a:spcBef>
                <a:spcPts val="0"/>
              </a:spcBef>
              <a:spcAft>
                <a:spcPts val="0"/>
              </a:spcAft>
              <a:buNone/>
            </a:pPr>
            <a:r>
              <a:rPr b="1" i="1" lang="es-AR" u="sng">
                <a:solidFill>
                  <a:srgbClr val="000000"/>
                </a:solidFill>
                <a:latin typeface="Arial"/>
                <a:ea typeface="Arial"/>
                <a:cs typeface="Arial"/>
                <a:sym typeface="Arial"/>
              </a:rPr>
              <a:t>DESCRIPCIÓN</a:t>
            </a:r>
            <a:endParaRPr b="1" i="1" u="sng">
              <a:solidFill>
                <a:srgbClr val="000000"/>
              </a:solidFill>
              <a:latin typeface="Arial"/>
              <a:ea typeface="Arial"/>
              <a:cs typeface="Arial"/>
              <a:sym typeface="Arial"/>
            </a:endParaRPr>
          </a:p>
          <a:p>
            <a:pPr indent="0" lvl="0" marL="0" rtl="0" algn="just">
              <a:lnSpc>
                <a:spcPct val="90000"/>
              </a:lnSpc>
              <a:spcBef>
                <a:spcPts val="0"/>
              </a:spcBef>
              <a:spcAft>
                <a:spcPts val="0"/>
              </a:spcAft>
              <a:buNone/>
            </a:pPr>
            <a:r>
              <a:t/>
            </a:r>
            <a:endParaRPr b="1" i="1" u="sng">
              <a:solidFill>
                <a:srgbClr val="000000"/>
              </a:solidFill>
              <a:latin typeface="Arial"/>
              <a:ea typeface="Arial"/>
              <a:cs typeface="Arial"/>
              <a:sym typeface="Arial"/>
            </a:endParaRPr>
          </a:p>
          <a:p>
            <a:pPr indent="0" lvl="0" marL="0" rtl="0" algn="just">
              <a:lnSpc>
                <a:spcPct val="90000"/>
              </a:lnSpc>
              <a:spcBef>
                <a:spcPts val="1000"/>
              </a:spcBef>
              <a:spcAft>
                <a:spcPts val="0"/>
              </a:spcAft>
              <a:buNone/>
            </a:pPr>
            <a:r>
              <a:rPr b="1" i="1" lang="es-AR" u="sng">
                <a:solidFill>
                  <a:srgbClr val="000000"/>
                </a:solidFill>
                <a:latin typeface="Arial"/>
                <a:ea typeface="Arial"/>
                <a:cs typeface="Arial"/>
                <a:sym typeface="Arial"/>
              </a:rPr>
              <a:t>ACTIVIDADES QUE PUEDEN GENERAR ENFERMEDAD:</a:t>
            </a:r>
            <a:r>
              <a:rPr lang="es-AR">
                <a:solidFill>
                  <a:schemeClr val="lt1"/>
                </a:solidFill>
              </a:rPr>
              <a:t> </a:t>
            </a:r>
            <a:r>
              <a:rPr lang="es-AR" sz="2200">
                <a:latin typeface="Arial"/>
                <a:ea typeface="Arial"/>
                <a:cs typeface="Arial"/>
                <a:sym typeface="Arial"/>
              </a:rPr>
              <a:t>Trabajos que requieren estar parado una gran cantidad de tiempo sin mover la pierna.</a:t>
            </a:r>
            <a:endParaRPr sz="2200">
              <a:latin typeface="Arial"/>
              <a:ea typeface="Arial"/>
              <a:cs typeface="Arial"/>
              <a:sym typeface="Arial"/>
            </a:endParaRPr>
          </a:p>
          <a:p>
            <a:pPr indent="0" lvl="0" marL="0" rtl="0" algn="just">
              <a:lnSpc>
                <a:spcPct val="90000"/>
              </a:lnSpc>
              <a:spcBef>
                <a:spcPts val="1000"/>
              </a:spcBef>
              <a:spcAft>
                <a:spcPts val="0"/>
              </a:spcAft>
              <a:buNone/>
            </a:pPr>
            <a:r>
              <a:rPr b="1" i="1" lang="es-AR" u="sng">
                <a:solidFill>
                  <a:srgbClr val="000000"/>
                </a:solidFill>
              </a:rPr>
              <a:t> </a:t>
            </a:r>
            <a:r>
              <a:rPr b="1" i="1" lang="es-AR" sz="2300" u="sng">
                <a:solidFill>
                  <a:srgbClr val="000000"/>
                </a:solidFill>
                <a:latin typeface="Arial"/>
                <a:ea typeface="Arial"/>
                <a:cs typeface="Arial"/>
                <a:sym typeface="Arial"/>
              </a:rPr>
              <a:t>MEDIDAS DE </a:t>
            </a:r>
            <a:r>
              <a:rPr b="1" i="1" lang="es-AR" sz="2300" u="sng">
                <a:solidFill>
                  <a:srgbClr val="000000"/>
                </a:solidFill>
                <a:latin typeface="Arial"/>
                <a:ea typeface="Arial"/>
                <a:cs typeface="Arial"/>
                <a:sym typeface="Arial"/>
              </a:rPr>
              <a:t>PREVENCIÓN</a:t>
            </a:r>
            <a:r>
              <a:rPr b="1" i="1" lang="es-AR" sz="2300" u="sng">
                <a:solidFill>
                  <a:srgbClr val="000000"/>
                </a:solidFill>
                <a:latin typeface="Arial"/>
                <a:ea typeface="Arial"/>
                <a:cs typeface="Arial"/>
                <a:sym typeface="Arial"/>
              </a:rPr>
              <a:t>:</a:t>
            </a:r>
            <a:endParaRPr b="1" i="1" sz="2300" u="sng">
              <a:solidFill>
                <a:srgbClr val="000000"/>
              </a:solidFill>
              <a:latin typeface="Arial"/>
              <a:ea typeface="Arial"/>
              <a:cs typeface="Arial"/>
              <a:sym typeface="Arial"/>
            </a:endParaRPr>
          </a:p>
          <a:p>
            <a:pPr indent="-368300" lvl="0" marL="457200" rtl="0" algn="just">
              <a:lnSpc>
                <a:spcPct val="90000"/>
              </a:lnSpc>
              <a:spcBef>
                <a:spcPts val="1000"/>
              </a:spcBef>
              <a:spcAft>
                <a:spcPts val="0"/>
              </a:spcAft>
              <a:buSzPts val="2200"/>
              <a:buFont typeface="Arial"/>
              <a:buChar char="•"/>
            </a:pPr>
            <a:r>
              <a:rPr lang="es-AR" sz="2200">
                <a:latin typeface="Arial"/>
                <a:ea typeface="Arial"/>
                <a:cs typeface="Arial"/>
                <a:sym typeface="Arial"/>
              </a:rPr>
              <a:t>Disminuir el tiempo parado</a:t>
            </a:r>
            <a:endParaRPr sz="2200">
              <a:latin typeface="Arial"/>
              <a:ea typeface="Arial"/>
              <a:cs typeface="Arial"/>
              <a:sym typeface="Arial"/>
            </a:endParaRPr>
          </a:p>
          <a:p>
            <a:pPr indent="-368300" lvl="0" marL="457200" rtl="0" algn="just">
              <a:lnSpc>
                <a:spcPct val="100000"/>
              </a:lnSpc>
              <a:spcBef>
                <a:spcPts val="0"/>
              </a:spcBef>
              <a:spcAft>
                <a:spcPts val="0"/>
              </a:spcAft>
              <a:buSzPts val="2200"/>
              <a:buFont typeface="Arial"/>
              <a:buChar char="•"/>
            </a:pPr>
            <a:r>
              <a:rPr lang="es-AR" sz="2200">
                <a:latin typeface="Arial"/>
                <a:ea typeface="Arial"/>
                <a:cs typeface="Arial"/>
                <a:sym typeface="Arial"/>
              </a:rPr>
              <a:t>Estirar las piernas luego de la actividad.</a:t>
            </a:r>
            <a:endParaRPr sz="2200">
              <a:latin typeface="Arial"/>
              <a:ea typeface="Arial"/>
              <a:cs typeface="Arial"/>
              <a:sym typeface="Arial"/>
            </a:endParaRPr>
          </a:p>
          <a:p>
            <a:pPr indent="-368300" lvl="0" marL="457200" rtl="0" algn="just">
              <a:lnSpc>
                <a:spcPct val="100000"/>
              </a:lnSpc>
              <a:spcBef>
                <a:spcPts val="0"/>
              </a:spcBef>
              <a:spcAft>
                <a:spcPts val="0"/>
              </a:spcAft>
              <a:buSzPts val="2200"/>
              <a:buFont typeface="Arial"/>
              <a:buChar char="•"/>
            </a:pPr>
            <a:r>
              <a:rPr lang="es-AR" sz="2200">
                <a:latin typeface="Arial"/>
                <a:ea typeface="Arial"/>
                <a:cs typeface="Arial"/>
                <a:sym typeface="Arial"/>
              </a:rPr>
              <a:t>Doblar la rodilla mientras se realiza la actividad.</a:t>
            </a:r>
            <a:endParaRPr sz="2200">
              <a:latin typeface="Arial"/>
              <a:ea typeface="Arial"/>
              <a:cs typeface="Arial"/>
              <a:sym typeface="Arial"/>
            </a:endParaRPr>
          </a:p>
          <a:p>
            <a:pPr indent="-368300" lvl="0" marL="457200" rtl="0" algn="just">
              <a:lnSpc>
                <a:spcPct val="100000"/>
              </a:lnSpc>
              <a:spcBef>
                <a:spcPts val="0"/>
              </a:spcBef>
              <a:spcAft>
                <a:spcPts val="0"/>
              </a:spcAft>
              <a:buSzPts val="2200"/>
              <a:buFont typeface="Arial"/>
              <a:buChar char="•"/>
            </a:pPr>
            <a:r>
              <a:rPr lang="es-AR" sz="2200">
                <a:latin typeface="Arial"/>
                <a:ea typeface="Arial"/>
                <a:cs typeface="Arial"/>
                <a:sym typeface="Arial"/>
              </a:rPr>
              <a:t>Descansa cada un determinado periodo de tiempo.</a:t>
            </a:r>
            <a:endParaRPr sz="2200">
              <a:latin typeface="Arial"/>
              <a:ea typeface="Arial"/>
              <a:cs typeface="Arial"/>
              <a:sym typeface="Arial"/>
            </a:endParaRPr>
          </a:p>
          <a:p>
            <a:pPr indent="0" lvl="0" marL="228600" rtl="0" algn="just">
              <a:lnSpc>
                <a:spcPct val="90000"/>
              </a:lnSpc>
              <a:spcBef>
                <a:spcPts val="1200"/>
              </a:spcBef>
              <a:spcAft>
                <a:spcPts val="0"/>
              </a:spcAft>
              <a:buNone/>
            </a:pPr>
            <a:r>
              <a:t/>
            </a:r>
            <a:endParaRPr/>
          </a:p>
          <a:p>
            <a:pPr indent="-76200" lvl="0" marL="228600" rtl="0" algn="l">
              <a:lnSpc>
                <a:spcPct val="90000"/>
              </a:lnSpc>
              <a:spcBef>
                <a:spcPts val="1000"/>
              </a:spcBef>
              <a:spcAft>
                <a:spcPts val="0"/>
              </a:spcAft>
              <a:buClr>
                <a:schemeClr val="lt1"/>
              </a:buClr>
              <a:buSzPts val="2400"/>
              <a:buNone/>
            </a:pPr>
            <a:r>
              <a:t/>
            </a:r>
            <a:endParaRPr/>
          </a:p>
        </p:txBody>
      </p:sp>
      <p:pic>
        <p:nvPicPr>
          <p:cNvPr id="444" name="Google Shape;444;p29"/>
          <p:cNvPicPr preferRelativeResize="0"/>
          <p:nvPr/>
        </p:nvPicPr>
        <p:blipFill>
          <a:blip r:embed="rId3">
            <a:alphaModFix/>
          </a:blip>
          <a:stretch>
            <a:fillRect/>
          </a:stretch>
        </p:blipFill>
        <p:spPr>
          <a:xfrm>
            <a:off x="8637923" y="124473"/>
            <a:ext cx="3474525" cy="27748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30"/>
          <p:cNvSpPr txBox="1"/>
          <p:nvPr>
            <p:ph type="title"/>
          </p:nvPr>
        </p:nvSpPr>
        <p:spPr>
          <a:xfrm>
            <a:off x="680321" y="753228"/>
            <a:ext cx="9613861" cy="10809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b="1" lang="es-AR" sz="3600">
                <a:solidFill>
                  <a:schemeClr val="lt1"/>
                </a:solidFill>
              </a:rPr>
              <a:t>“HERNIA INGUINAL DIRECTA Y MIXTA”</a:t>
            </a:r>
            <a:endParaRPr/>
          </a:p>
        </p:txBody>
      </p:sp>
      <p:sp>
        <p:nvSpPr>
          <p:cNvPr id="450" name="Google Shape;450;p30"/>
          <p:cNvSpPr txBox="1"/>
          <p:nvPr>
            <p:ph idx="1" type="body"/>
          </p:nvPr>
        </p:nvSpPr>
        <p:spPr>
          <a:xfrm>
            <a:off x="321300" y="2068825"/>
            <a:ext cx="11065500" cy="4389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b="1" i="1" lang="es-AR" sz="2300" u="sng">
                <a:solidFill>
                  <a:srgbClr val="000000"/>
                </a:solidFill>
                <a:latin typeface="Arial"/>
                <a:ea typeface="Arial"/>
                <a:cs typeface="Arial"/>
                <a:sym typeface="Arial"/>
              </a:rPr>
              <a:t>AGENTE:</a:t>
            </a:r>
            <a:r>
              <a:rPr lang="es-AR">
                <a:solidFill>
                  <a:schemeClr val="lt1"/>
                </a:solidFill>
              </a:rPr>
              <a:t> </a:t>
            </a:r>
            <a:r>
              <a:rPr lang="es-AR" sz="2200">
                <a:latin typeface="Arial"/>
                <a:ea typeface="Arial"/>
                <a:cs typeface="Arial"/>
                <a:sym typeface="Arial"/>
              </a:rPr>
              <a:t>Posiciones forzadas y gestos repetitivo</a:t>
            </a:r>
            <a:r>
              <a:rPr lang="es-AR" sz="2200">
                <a:solidFill>
                  <a:srgbClr val="FFFFFF"/>
                </a:solidFill>
                <a:latin typeface="Arial"/>
                <a:ea typeface="Arial"/>
                <a:cs typeface="Arial"/>
                <a:sym typeface="Arial"/>
              </a:rPr>
              <a:t>s.</a:t>
            </a:r>
            <a:endParaRPr sz="2200">
              <a:solidFill>
                <a:srgbClr val="FFFFFF"/>
              </a:solidFill>
              <a:latin typeface="Arial"/>
              <a:ea typeface="Arial"/>
              <a:cs typeface="Arial"/>
              <a:sym typeface="Arial"/>
            </a:endParaRPr>
          </a:p>
          <a:p>
            <a:pPr indent="0" lvl="0" marL="0" rtl="0" algn="l">
              <a:lnSpc>
                <a:spcPct val="90000"/>
              </a:lnSpc>
              <a:spcBef>
                <a:spcPts val="0"/>
              </a:spcBef>
              <a:spcAft>
                <a:spcPts val="0"/>
              </a:spcAft>
              <a:buNone/>
            </a:pPr>
            <a:r>
              <a:t/>
            </a:r>
            <a:endParaRPr sz="2200">
              <a:solidFill>
                <a:srgbClr val="FFFFFF"/>
              </a:solidFill>
              <a:latin typeface="Arial"/>
              <a:ea typeface="Arial"/>
              <a:cs typeface="Arial"/>
              <a:sym typeface="Arial"/>
            </a:endParaRPr>
          </a:p>
          <a:p>
            <a:pPr indent="0" lvl="0" marL="0" rtl="0" algn="l">
              <a:lnSpc>
                <a:spcPct val="90000"/>
              </a:lnSpc>
              <a:spcBef>
                <a:spcPts val="1000"/>
              </a:spcBef>
              <a:spcAft>
                <a:spcPts val="0"/>
              </a:spcAft>
              <a:buNone/>
            </a:pPr>
            <a:r>
              <a:rPr b="1" i="1" lang="es-AR" sz="2300" u="sng">
                <a:solidFill>
                  <a:srgbClr val="000000"/>
                </a:solidFill>
                <a:latin typeface="Arial"/>
                <a:ea typeface="Arial"/>
                <a:cs typeface="Arial"/>
                <a:sym typeface="Arial"/>
              </a:rPr>
              <a:t>DESCRIPCIÓN:</a:t>
            </a:r>
            <a:endParaRPr b="1" i="1" sz="2300" u="sng">
              <a:solidFill>
                <a:srgbClr val="000000"/>
              </a:solidFill>
              <a:latin typeface="Arial"/>
              <a:ea typeface="Arial"/>
              <a:cs typeface="Arial"/>
              <a:sym typeface="Arial"/>
            </a:endParaRPr>
          </a:p>
          <a:p>
            <a:pPr indent="0" lvl="0" marL="0" rtl="0" algn="l">
              <a:lnSpc>
                <a:spcPct val="90000"/>
              </a:lnSpc>
              <a:spcBef>
                <a:spcPts val="1000"/>
              </a:spcBef>
              <a:spcAft>
                <a:spcPts val="0"/>
              </a:spcAft>
              <a:buNone/>
            </a:pPr>
            <a:r>
              <a:t/>
            </a:r>
            <a:endParaRPr/>
          </a:p>
          <a:p>
            <a:pPr indent="0" lvl="0" marL="0" rtl="0" algn="l">
              <a:lnSpc>
                <a:spcPct val="90000"/>
              </a:lnSpc>
              <a:spcBef>
                <a:spcPts val="1000"/>
              </a:spcBef>
              <a:spcAft>
                <a:spcPts val="0"/>
              </a:spcAft>
              <a:buNone/>
            </a:pPr>
            <a:r>
              <a:rPr b="1" i="1" lang="es-AR" sz="2300" u="sng">
                <a:solidFill>
                  <a:srgbClr val="000000"/>
                </a:solidFill>
                <a:latin typeface="Arial"/>
                <a:ea typeface="Arial"/>
                <a:cs typeface="Arial"/>
                <a:sym typeface="Arial"/>
              </a:rPr>
              <a:t>ACTIVIDADES QUE PUEDEN GENERAR ENFERMEDAD:</a:t>
            </a:r>
            <a:r>
              <a:rPr lang="es-AR">
                <a:solidFill>
                  <a:schemeClr val="lt1"/>
                </a:solidFill>
              </a:rPr>
              <a:t> </a:t>
            </a:r>
            <a:r>
              <a:rPr lang="es-AR" sz="2200">
                <a:latin typeface="Arial"/>
                <a:ea typeface="Arial"/>
                <a:cs typeface="Arial"/>
                <a:sym typeface="Arial"/>
              </a:rPr>
              <a:t>Trabajos que requieran levantar carga muerta desde el suelo.</a:t>
            </a:r>
            <a:endParaRPr sz="2200">
              <a:latin typeface="Arial"/>
              <a:ea typeface="Arial"/>
              <a:cs typeface="Arial"/>
              <a:sym typeface="Arial"/>
            </a:endParaRPr>
          </a:p>
          <a:p>
            <a:pPr indent="0" lvl="0" marL="0" rtl="0" algn="l">
              <a:lnSpc>
                <a:spcPct val="90000"/>
              </a:lnSpc>
              <a:spcBef>
                <a:spcPts val="1000"/>
              </a:spcBef>
              <a:spcAft>
                <a:spcPts val="0"/>
              </a:spcAft>
              <a:buNone/>
            </a:pPr>
            <a:r>
              <a:t/>
            </a:r>
            <a:endParaRPr sz="2200">
              <a:latin typeface="Arial"/>
              <a:ea typeface="Arial"/>
              <a:cs typeface="Arial"/>
              <a:sym typeface="Arial"/>
            </a:endParaRPr>
          </a:p>
          <a:p>
            <a:pPr indent="0" lvl="0" marL="0" rtl="0" algn="l">
              <a:lnSpc>
                <a:spcPct val="90000"/>
              </a:lnSpc>
              <a:spcBef>
                <a:spcPts val="1000"/>
              </a:spcBef>
              <a:spcAft>
                <a:spcPts val="0"/>
              </a:spcAft>
              <a:buNone/>
            </a:pPr>
            <a:r>
              <a:rPr b="1" i="1" lang="es-AR" sz="2300" u="sng">
                <a:solidFill>
                  <a:srgbClr val="000000"/>
                </a:solidFill>
                <a:latin typeface="Arial"/>
                <a:ea typeface="Arial"/>
                <a:cs typeface="Arial"/>
                <a:sym typeface="Arial"/>
              </a:rPr>
              <a:t>MEDIDAS DE </a:t>
            </a:r>
            <a:r>
              <a:rPr b="1" i="1" lang="es-AR" sz="2300" u="sng">
                <a:solidFill>
                  <a:srgbClr val="000000"/>
                </a:solidFill>
                <a:latin typeface="Arial"/>
                <a:ea typeface="Arial"/>
                <a:cs typeface="Arial"/>
                <a:sym typeface="Arial"/>
              </a:rPr>
              <a:t>PREVENCIÓN</a:t>
            </a:r>
            <a:r>
              <a:rPr b="1" i="1" lang="es-AR" sz="2300" u="sng">
                <a:solidFill>
                  <a:srgbClr val="000000"/>
                </a:solidFill>
                <a:latin typeface="Arial"/>
                <a:ea typeface="Arial"/>
                <a:cs typeface="Arial"/>
                <a:sym typeface="Arial"/>
              </a:rPr>
              <a:t>:</a:t>
            </a:r>
            <a:endParaRPr b="1" i="1" sz="2300" u="sng">
              <a:solidFill>
                <a:srgbClr val="000000"/>
              </a:solidFill>
              <a:latin typeface="Arial"/>
              <a:ea typeface="Arial"/>
              <a:cs typeface="Arial"/>
              <a:sym typeface="Arial"/>
            </a:endParaRPr>
          </a:p>
          <a:p>
            <a:pPr indent="-368300" lvl="0" marL="457200" rtl="0" algn="l">
              <a:lnSpc>
                <a:spcPct val="100000"/>
              </a:lnSpc>
              <a:spcBef>
                <a:spcPts val="1200"/>
              </a:spcBef>
              <a:spcAft>
                <a:spcPts val="0"/>
              </a:spcAft>
              <a:buSzPts val="2200"/>
              <a:buChar char="●"/>
            </a:pPr>
            <a:r>
              <a:rPr lang="es-AR" sz="2200">
                <a:latin typeface="Arial"/>
                <a:ea typeface="Arial"/>
                <a:cs typeface="Arial"/>
                <a:sym typeface="Arial"/>
              </a:rPr>
              <a:t> Correcta postura para levantar los elementos</a:t>
            </a:r>
            <a:endParaRPr sz="2200">
              <a:latin typeface="Arial"/>
              <a:ea typeface="Arial"/>
              <a:cs typeface="Arial"/>
              <a:sym typeface="Arial"/>
            </a:endParaRPr>
          </a:p>
          <a:p>
            <a:pPr indent="-368300" lvl="0" marL="457200" rtl="0" algn="l">
              <a:lnSpc>
                <a:spcPct val="100000"/>
              </a:lnSpc>
              <a:spcBef>
                <a:spcPts val="0"/>
              </a:spcBef>
              <a:spcAft>
                <a:spcPts val="0"/>
              </a:spcAft>
              <a:buSzPts val="2200"/>
              <a:buChar char="●"/>
            </a:pPr>
            <a:r>
              <a:rPr lang="es-AR" sz="2200">
                <a:latin typeface="Arial"/>
                <a:ea typeface="Arial"/>
                <a:cs typeface="Arial"/>
                <a:sym typeface="Arial"/>
              </a:rPr>
              <a:t> Disminución de los pesos a levantar.</a:t>
            </a:r>
            <a:endParaRPr sz="2200">
              <a:latin typeface="Arial"/>
              <a:ea typeface="Arial"/>
              <a:cs typeface="Arial"/>
              <a:sym typeface="Arial"/>
            </a:endParaRPr>
          </a:p>
          <a:p>
            <a:pPr indent="0" lvl="0" marL="228600" rtl="0" algn="just">
              <a:lnSpc>
                <a:spcPct val="90000"/>
              </a:lnSpc>
              <a:spcBef>
                <a:spcPts val="1200"/>
              </a:spcBef>
              <a:spcAft>
                <a:spcPts val="0"/>
              </a:spcAft>
              <a:buNone/>
            </a:pPr>
            <a:r>
              <a:t/>
            </a:r>
            <a:endParaRPr sz="2200">
              <a:latin typeface="Arial"/>
              <a:ea typeface="Arial"/>
              <a:cs typeface="Arial"/>
              <a:sym typeface="Arial"/>
            </a:endParaRPr>
          </a:p>
          <a:p>
            <a:pPr indent="-76200" lvl="0" marL="228600" rtl="0" algn="l">
              <a:lnSpc>
                <a:spcPct val="90000"/>
              </a:lnSpc>
              <a:spcBef>
                <a:spcPts val="1000"/>
              </a:spcBef>
              <a:spcAft>
                <a:spcPts val="0"/>
              </a:spcAft>
              <a:buClr>
                <a:schemeClr val="lt1"/>
              </a:buClr>
              <a:buSzPts val="2400"/>
              <a:buNone/>
            </a:pPr>
            <a:r>
              <a:t/>
            </a:r>
            <a:endParaRPr/>
          </a:p>
        </p:txBody>
      </p:sp>
      <p:pic>
        <p:nvPicPr>
          <p:cNvPr id="451" name="Google Shape;451;p30"/>
          <p:cNvPicPr preferRelativeResize="0"/>
          <p:nvPr/>
        </p:nvPicPr>
        <p:blipFill>
          <a:blip r:embed="rId3">
            <a:alphaModFix/>
          </a:blip>
          <a:stretch>
            <a:fillRect/>
          </a:stretch>
        </p:blipFill>
        <p:spPr>
          <a:xfrm>
            <a:off x="9474613" y="1083400"/>
            <a:ext cx="2428875" cy="15144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31"/>
          <p:cNvSpPr txBox="1"/>
          <p:nvPr>
            <p:ph type="title"/>
          </p:nvPr>
        </p:nvSpPr>
        <p:spPr>
          <a:xfrm>
            <a:off x="680321" y="753228"/>
            <a:ext cx="9613861" cy="10809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b="1" lang="es-AR" sz="3600">
                <a:solidFill>
                  <a:schemeClr val="lt1"/>
                </a:solidFill>
              </a:rPr>
              <a:t>“HERNIA D</a:t>
            </a:r>
            <a:r>
              <a:rPr b="1" lang="es-AR"/>
              <a:t>E DISCO</a:t>
            </a:r>
            <a:r>
              <a:rPr b="1" lang="es-AR" sz="3600">
                <a:solidFill>
                  <a:schemeClr val="lt1"/>
                </a:solidFill>
              </a:rPr>
              <a:t>”</a:t>
            </a:r>
            <a:endParaRPr/>
          </a:p>
        </p:txBody>
      </p:sp>
      <p:sp>
        <p:nvSpPr>
          <p:cNvPr id="457" name="Google Shape;457;p31"/>
          <p:cNvSpPr txBox="1"/>
          <p:nvPr>
            <p:ph idx="1" type="body"/>
          </p:nvPr>
        </p:nvSpPr>
        <p:spPr>
          <a:xfrm>
            <a:off x="680325" y="1970650"/>
            <a:ext cx="9613800" cy="4487700"/>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None/>
            </a:pPr>
            <a:r>
              <a:rPr b="1" i="1" lang="es-AR" sz="2300" u="sng">
                <a:solidFill>
                  <a:srgbClr val="000000"/>
                </a:solidFill>
                <a:latin typeface="Arial"/>
                <a:ea typeface="Arial"/>
                <a:cs typeface="Arial"/>
                <a:sym typeface="Arial"/>
              </a:rPr>
              <a:t>AGENTE:</a:t>
            </a:r>
            <a:r>
              <a:rPr lang="es-AR">
                <a:solidFill>
                  <a:schemeClr val="lt1"/>
                </a:solidFill>
              </a:rPr>
              <a:t> </a:t>
            </a:r>
            <a:r>
              <a:rPr lang="es-AR" sz="2200"/>
              <a:t>Carga, posiciones forzadas y gestos repetitivos.</a:t>
            </a:r>
            <a:endParaRPr sz="2200"/>
          </a:p>
          <a:p>
            <a:pPr indent="0" lvl="0" marL="228600" rtl="0" algn="just">
              <a:lnSpc>
                <a:spcPct val="90000"/>
              </a:lnSpc>
              <a:spcBef>
                <a:spcPts val="0"/>
              </a:spcBef>
              <a:spcAft>
                <a:spcPts val="0"/>
              </a:spcAft>
              <a:buNone/>
            </a:pPr>
            <a:r>
              <a:t/>
            </a:r>
            <a:endParaRPr b="1" i="1" sz="2300" u="sng">
              <a:solidFill>
                <a:srgbClr val="000000"/>
              </a:solidFill>
              <a:latin typeface="Arial"/>
              <a:ea typeface="Arial"/>
              <a:cs typeface="Arial"/>
              <a:sym typeface="Arial"/>
            </a:endParaRPr>
          </a:p>
          <a:p>
            <a:pPr indent="0" lvl="0" marL="0" rtl="0" algn="just">
              <a:lnSpc>
                <a:spcPct val="90000"/>
              </a:lnSpc>
              <a:spcBef>
                <a:spcPts val="0"/>
              </a:spcBef>
              <a:spcAft>
                <a:spcPts val="0"/>
              </a:spcAft>
              <a:buNone/>
            </a:pPr>
            <a:r>
              <a:rPr b="1" i="1" lang="es-AR" sz="2300" u="sng">
                <a:solidFill>
                  <a:srgbClr val="000000"/>
                </a:solidFill>
                <a:latin typeface="Arial"/>
                <a:ea typeface="Arial"/>
                <a:cs typeface="Arial"/>
                <a:sym typeface="Arial"/>
              </a:rPr>
              <a:t>DESCRIPCIÓN:</a:t>
            </a:r>
            <a:endParaRPr b="1" i="1" sz="2300" u="sng">
              <a:solidFill>
                <a:srgbClr val="000000"/>
              </a:solidFill>
              <a:latin typeface="Arial"/>
              <a:ea typeface="Arial"/>
              <a:cs typeface="Arial"/>
              <a:sym typeface="Arial"/>
            </a:endParaRPr>
          </a:p>
          <a:p>
            <a:pPr indent="0" lvl="0" marL="0" rtl="0" algn="just">
              <a:lnSpc>
                <a:spcPct val="90000"/>
              </a:lnSpc>
              <a:spcBef>
                <a:spcPts val="0"/>
              </a:spcBef>
              <a:spcAft>
                <a:spcPts val="0"/>
              </a:spcAft>
              <a:buNone/>
            </a:pPr>
            <a:r>
              <a:t/>
            </a:r>
            <a:endParaRPr b="1" i="1" sz="2300" u="sng">
              <a:solidFill>
                <a:srgbClr val="000000"/>
              </a:solidFill>
              <a:latin typeface="Arial"/>
              <a:ea typeface="Arial"/>
              <a:cs typeface="Arial"/>
              <a:sym typeface="Arial"/>
            </a:endParaRPr>
          </a:p>
          <a:p>
            <a:pPr indent="0" lvl="0" marL="0" rtl="0" algn="just">
              <a:lnSpc>
                <a:spcPct val="90000"/>
              </a:lnSpc>
              <a:spcBef>
                <a:spcPts val="0"/>
              </a:spcBef>
              <a:spcAft>
                <a:spcPts val="0"/>
              </a:spcAft>
              <a:buNone/>
            </a:pPr>
            <a:r>
              <a:rPr b="1" i="1" lang="es-AR" sz="2300" u="sng">
                <a:solidFill>
                  <a:srgbClr val="000000"/>
                </a:solidFill>
                <a:latin typeface="Arial"/>
                <a:ea typeface="Arial"/>
                <a:cs typeface="Arial"/>
                <a:sym typeface="Arial"/>
              </a:rPr>
              <a:t>ACTIVIDADES QUE PUEDEN GENERAR ENFERMEDAD:</a:t>
            </a:r>
            <a:r>
              <a:rPr lang="es-AR">
                <a:solidFill>
                  <a:schemeClr val="lt1"/>
                </a:solidFill>
              </a:rPr>
              <a:t> </a:t>
            </a:r>
            <a:r>
              <a:rPr lang="es-AR" sz="2200">
                <a:latin typeface="Arial"/>
                <a:ea typeface="Arial"/>
                <a:cs typeface="Arial"/>
                <a:sym typeface="Arial"/>
              </a:rPr>
              <a:t>Trabajos que requieran levantar carga muerta desde el suelo.</a:t>
            </a:r>
            <a:endParaRPr sz="2200">
              <a:latin typeface="Arial"/>
              <a:ea typeface="Arial"/>
              <a:cs typeface="Arial"/>
              <a:sym typeface="Arial"/>
            </a:endParaRPr>
          </a:p>
          <a:p>
            <a:pPr indent="0" lvl="0" marL="0" rtl="0" algn="just">
              <a:lnSpc>
                <a:spcPct val="90000"/>
              </a:lnSpc>
              <a:spcBef>
                <a:spcPts val="1000"/>
              </a:spcBef>
              <a:spcAft>
                <a:spcPts val="0"/>
              </a:spcAft>
              <a:buNone/>
            </a:pPr>
            <a:r>
              <a:t/>
            </a:r>
            <a:endParaRPr sz="1800">
              <a:latin typeface="Arial"/>
              <a:ea typeface="Arial"/>
              <a:cs typeface="Arial"/>
              <a:sym typeface="Arial"/>
            </a:endParaRPr>
          </a:p>
          <a:p>
            <a:pPr indent="0" lvl="0" marL="0" rtl="0" algn="just">
              <a:lnSpc>
                <a:spcPct val="90000"/>
              </a:lnSpc>
              <a:spcBef>
                <a:spcPts val="1000"/>
              </a:spcBef>
              <a:spcAft>
                <a:spcPts val="0"/>
              </a:spcAft>
              <a:buNone/>
            </a:pPr>
            <a:r>
              <a:rPr b="1" i="1" lang="es-AR" sz="2300" u="sng">
                <a:solidFill>
                  <a:srgbClr val="000000"/>
                </a:solidFill>
                <a:latin typeface="Arial"/>
                <a:ea typeface="Arial"/>
                <a:cs typeface="Arial"/>
                <a:sym typeface="Arial"/>
              </a:rPr>
              <a:t>MEDIDAS DE </a:t>
            </a:r>
            <a:r>
              <a:rPr b="1" i="1" lang="es-AR" sz="2300" u="sng">
                <a:solidFill>
                  <a:srgbClr val="000000"/>
                </a:solidFill>
                <a:latin typeface="Arial"/>
                <a:ea typeface="Arial"/>
                <a:cs typeface="Arial"/>
                <a:sym typeface="Arial"/>
              </a:rPr>
              <a:t>PREVENCIÓN</a:t>
            </a:r>
            <a:r>
              <a:rPr b="1" i="1" lang="es-AR" sz="2300" u="sng">
                <a:solidFill>
                  <a:srgbClr val="000000"/>
                </a:solidFill>
                <a:latin typeface="Arial"/>
                <a:ea typeface="Arial"/>
                <a:cs typeface="Arial"/>
                <a:sym typeface="Arial"/>
              </a:rPr>
              <a:t>:</a:t>
            </a:r>
            <a:endParaRPr b="1" i="1" sz="2300" u="sng">
              <a:solidFill>
                <a:srgbClr val="000000"/>
              </a:solidFill>
              <a:latin typeface="Arial"/>
              <a:ea typeface="Arial"/>
              <a:cs typeface="Arial"/>
              <a:sym typeface="Arial"/>
            </a:endParaRPr>
          </a:p>
          <a:p>
            <a:pPr indent="-368300" lvl="0" marL="457200" rtl="0" algn="just">
              <a:lnSpc>
                <a:spcPct val="100000"/>
              </a:lnSpc>
              <a:spcBef>
                <a:spcPts val="1200"/>
              </a:spcBef>
              <a:spcAft>
                <a:spcPts val="0"/>
              </a:spcAft>
              <a:buSzPts val="2200"/>
              <a:buChar char="●"/>
            </a:pPr>
            <a:r>
              <a:rPr lang="es-AR" sz="2200">
                <a:latin typeface="Arial"/>
                <a:ea typeface="Arial"/>
                <a:cs typeface="Arial"/>
                <a:sym typeface="Arial"/>
              </a:rPr>
              <a:t> Correcta postura para levantar los elementos.</a:t>
            </a:r>
            <a:endParaRPr sz="2200">
              <a:latin typeface="Arial"/>
              <a:ea typeface="Arial"/>
              <a:cs typeface="Arial"/>
              <a:sym typeface="Arial"/>
            </a:endParaRPr>
          </a:p>
          <a:p>
            <a:pPr indent="-368300" lvl="0" marL="457200" rtl="0" algn="just">
              <a:lnSpc>
                <a:spcPct val="100000"/>
              </a:lnSpc>
              <a:spcBef>
                <a:spcPts val="0"/>
              </a:spcBef>
              <a:spcAft>
                <a:spcPts val="0"/>
              </a:spcAft>
              <a:buSzPts val="2200"/>
              <a:buChar char="●"/>
            </a:pPr>
            <a:r>
              <a:rPr lang="es-AR" sz="2200">
                <a:latin typeface="Arial"/>
                <a:ea typeface="Arial"/>
                <a:cs typeface="Arial"/>
                <a:sym typeface="Arial"/>
              </a:rPr>
              <a:t> Disminución de los pesos a levantar.</a:t>
            </a:r>
            <a:endParaRPr sz="2200">
              <a:latin typeface="Arial"/>
              <a:ea typeface="Arial"/>
              <a:cs typeface="Arial"/>
              <a:sym typeface="Arial"/>
            </a:endParaRPr>
          </a:p>
          <a:p>
            <a:pPr indent="0" lvl="0" marL="228600" rtl="0" algn="just">
              <a:lnSpc>
                <a:spcPct val="90000"/>
              </a:lnSpc>
              <a:spcBef>
                <a:spcPts val="1200"/>
              </a:spcBef>
              <a:spcAft>
                <a:spcPts val="0"/>
              </a:spcAft>
              <a:buNone/>
            </a:pPr>
            <a:r>
              <a:t/>
            </a:r>
            <a:endParaRPr sz="2200">
              <a:latin typeface="Arial"/>
              <a:ea typeface="Arial"/>
              <a:cs typeface="Arial"/>
              <a:sym typeface="Arial"/>
            </a:endParaRPr>
          </a:p>
          <a:p>
            <a:pPr indent="-76200" lvl="0" marL="228600" rtl="0" algn="l">
              <a:lnSpc>
                <a:spcPct val="90000"/>
              </a:lnSpc>
              <a:spcBef>
                <a:spcPts val="1000"/>
              </a:spcBef>
              <a:spcAft>
                <a:spcPts val="0"/>
              </a:spcAft>
              <a:buClr>
                <a:schemeClr val="lt1"/>
              </a:buClr>
              <a:buSzPts val="2400"/>
              <a:buNone/>
            </a:pPr>
            <a:r>
              <a:t/>
            </a:r>
            <a:endParaRPr/>
          </a:p>
        </p:txBody>
      </p:sp>
      <p:pic>
        <p:nvPicPr>
          <p:cNvPr id="458" name="Google Shape;458;p31"/>
          <p:cNvPicPr preferRelativeResize="0"/>
          <p:nvPr/>
        </p:nvPicPr>
        <p:blipFill>
          <a:blip r:embed="rId3">
            <a:alphaModFix/>
          </a:blip>
          <a:stretch>
            <a:fillRect/>
          </a:stretch>
        </p:blipFill>
        <p:spPr>
          <a:xfrm>
            <a:off x="9322048" y="3856425"/>
            <a:ext cx="2365100" cy="2835050"/>
          </a:xfrm>
          <a:prstGeom prst="rect">
            <a:avLst/>
          </a:prstGeom>
          <a:noFill/>
          <a:ln>
            <a:noFill/>
          </a:ln>
        </p:spPr>
      </p:pic>
      <p:pic>
        <p:nvPicPr>
          <p:cNvPr id="459" name="Google Shape;459;p31"/>
          <p:cNvPicPr preferRelativeResize="0"/>
          <p:nvPr/>
        </p:nvPicPr>
        <p:blipFill>
          <a:blip r:embed="rId4">
            <a:alphaModFix/>
          </a:blip>
          <a:stretch>
            <a:fillRect/>
          </a:stretch>
        </p:blipFill>
        <p:spPr>
          <a:xfrm>
            <a:off x="9770650" y="-107925"/>
            <a:ext cx="2017125" cy="3321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a1efcc2837_0_1"/>
          <p:cNvSpPr txBox="1"/>
          <p:nvPr>
            <p:ph type="title"/>
          </p:nvPr>
        </p:nvSpPr>
        <p:spPr>
          <a:xfrm>
            <a:off x="680321" y="753228"/>
            <a:ext cx="9613800" cy="1080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s-AR" sz="3200">
                <a:solidFill>
                  <a:srgbClr val="FFFFFF"/>
                </a:solidFill>
              </a:rPr>
              <a:t>Accidente de trabajo ≠ Enfermedad profesional</a:t>
            </a:r>
            <a:endParaRPr/>
          </a:p>
        </p:txBody>
      </p:sp>
      <p:pic>
        <p:nvPicPr>
          <p:cNvPr id="222" name="Google Shape;222;ga1efcc2837_0_1"/>
          <p:cNvPicPr preferRelativeResize="0"/>
          <p:nvPr/>
        </p:nvPicPr>
        <p:blipFill>
          <a:blip r:embed="rId3">
            <a:alphaModFix/>
          </a:blip>
          <a:stretch>
            <a:fillRect/>
          </a:stretch>
        </p:blipFill>
        <p:spPr>
          <a:xfrm>
            <a:off x="2394000" y="2106250"/>
            <a:ext cx="5943600" cy="43624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g9d3a39bab2_0_0"/>
          <p:cNvSpPr txBox="1"/>
          <p:nvPr>
            <p:ph type="title"/>
          </p:nvPr>
        </p:nvSpPr>
        <p:spPr>
          <a:xfrm>
            <a:off x="680321" y="753228"/>
            <a:ext cx="9613800" cy="1080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s-AR"/>
              <a:t>“SILICOSIS”</a:t>
            </a:r>
            <a:endParaRPr/>
          </a:p>
        </p:txBody>
      </p:sp>
      <p:sp>
        <p:nvSpPr>
          <p:cNvPr id="465" name="Google Shape;465;g9d3a39bab2_0_0"/>
          <p:cNvSpPr txBox="1"/>
          <p:nvPr>
            <p:ph idx="1" type="body"/>
          </p:nvPr>
        </p:nvSpPr>
        <p:spPr>
          <a:xfrm>
            <a:off x="475575" y="1942600"/>
            <a:ext cx="11556300" cy="4810200"/>
          </a:xfrm>
          <a:prstGeom prst="rect">
            <a:avLst/>
          </a:prstGeom>
        </p:spPr>
        <p:txBody>
          <a:bodyPr anchorCtr="0" anchor="t" bIns="45700" lIns="91425" spcFirstLastPara="1" rIns="91425" wrap="square" tIns="45700">
            <a:noAutofit/>
          </a:bodyPr>
          <a:lstStyle/>
          <a:p>
            <a:pPr indent="0" lvl="0" marL="0" rtl="0" algn="just">
              <a:spcBef>
                <a:spcPts val="0"/>
              </a:spcBef>
              <a:spcAft>
                <a:spcPts val="0"/>
              </a:spcAft>
              <a:buNone/>
            </a:pPr>
            <a:r>
              <a:rPr b="1" i="1" lang="es-AR" sz="2300" u="sng">
                <a:solidFill>
                  <a:srgbClr val="000000"/>
                </a:solidFill>
                <a:latin typeface="Arial"/>
                <a:ea typeface="Arial"/>
                <a:cs typeface="Arial"/>
                <a:sym typeface="Arial"/>
              </a:rPr>
              <a:t>AGENTE:</a:t>
            </a:r>
            <a:r>
              <a:rPr lang="es-AR"/>
              <a:t> </a:t>
            </a:r>
            <a:r>
              <a:rPr lang="es-AR" sz="2200">
                <a:solidFill>
                  <a:srgbClr val="FFFFFF"/>
                </a:solidFill>
                <a:latin typeface="Arial"/>
                <a:ea typeface="Arial"/>
                <a:cs typeface="Arial"/>
                <a:sym typeface="Arial"/>
              </a:rPr>
              <a:t>Inhalación de moléculas de Sílice.</a:t>
            </a:r>
            <a:endParaRPr sz="2200">
              <a:solidFill>
                <a:srgbClr val="FFFFFF"/>
              </a:solidFill>
              <a:latin typeface="Arial"/>
              <a:ea typeface="Arial"/>
              <a:cs typeface="Arial"/>
              <a:sym typeface="Arial"/>
            </a:endParaRPr>
          </a:p>
          <a:p>
            <a:pPr indent="0" lvl="0" marL="228600" rtl="0" algn="just">
              <a:spcBef>
                <a:spcPts val="0"/>
              </a:spcBef>
              <a:spcAft>
                <a:spcPts val="0"/>
              </a:spcAft>
              <a:buClr>
                <a:schemeClr val="dk1"/>
              </a:buClr>
              <a:buSzPts val="1100"/>
              <a:buFont typeface="Arial"/>
              <a:buNone/>
            </a:pPr>
            <a:r>
              <a:t/>
            </a:r>
            <a:endParaRPr sz="2200">
              <a:latin typeface="Arial"/>
              <a:ea typeface="Arial"/>
              <a:cs typeface="Arial"/>
              <a:sym typeface="Arial"/>
            </a:endParaRPr>
          </a:p>
          <a:p>
            <a:pPr indent="0" lvl="0" marL="0" rtl="0" algn="just">
              <a:spcBef>
                <a:spcPts val="0"/>
              </a:spcBef>
              <a:spcAft>
                <a:spcPts val="0"/>
              </a:spcAft>
              <a:buNone/>
            </a:pPr>
            <a:r>
              <a:rPr b="1" i="1" lang="es-AR" sz="2300" u="sng">
                <a:solidFill>
                  <a:srgbClr val="000000"/>
                </a:solidFill>
                <a:latin typeface="Arial"/>
                <a:ea typeface="Arial"/>
                <a:cs typeface="Arial"/>
                <a:sym typeface="Arial"/>
              </a:rPr>
              <a:t>DESCRIPCIÓN: </a:t>
            </a:r>
            <a:r>
              <a:rPr lang="es-AR" sz="2100">
                <a:solidFill>
                  <a:srgbClr val="FFFFFF"/>
                </a:solidFill>
                <a:latin typeface="Arial"/>
                <a:ea typeface="Arial"/>
                <a:cs typeface="Arial"/>
                <a:sym typeface="Arial"/>
              </a:rPr>
              <a:t>El sílice es un componente principal de la arena, por lo que las personas que trabajan con vidrio y chorreado de arena también están expuestas a este elemento</a:t>
            </a:r>
            <a:endParaRPr sz="2100">
              <a:solidFill>
                <a:srgbClr val="FFFFFF"/>
              </a:solidFill>
              <a:latin typeface="Arial"/>
              <a:ea typeface="Arial"/>
              <a:cs typeface="Arial"/>
              <a:sym typeface="Arial"/>
            </a:endParaRPr>
          </a:p>
          <a:p>
            <a:pPr indent="0" lvl="0" marL="0" rtl="0" algn="just">
              <a:spcBef>
                <a:spcPts val="1000"/>
              </a:spcBef>
              <a:spcAft>
                <a:spcPts val="0"/>
              </a:spcAft>
              <a:buNone/>
            </a:pPr>
            <a:r>
              <a:rPr b="1" i="1" lang="es-AR" sz="2300" u="sng">
                <a:solidFill>
                  <a:srgbClr val="000000"/>
                </a:solidFill>
                <a:latin typeface="Arial"/>
                <a:ea typeface="Arial"/>
                <a:cs typeface="Arial"/>
                <a:sym typeface="Arial"/>
              </a:rPr>
              <a:t>ACTIVIDADES QUE PUEDEN GENERAR ENFERMEDAD: </a:t>
            </a:r>
            <a:endParaRPr b="1" i="1" sz="2300" u="sng">
              <a:solidFill>
                <a:srgbClr val="000000"/>
              </a:solidFill>
              <a:latin typeface="Arial"/>
              <a:ea typeface="Arial"/>
              <a:cs typeface="Arial"/>
              <a:sym typeface="Arial"/>
            </a:endParaRPr>
          </a:p>
          <a:p>
            <a:pPr indent="-361950" lvl="0" marL="457200" rtl="0" algn="just">
              <a:spcBef>
                <a:spcPts val="1000"/>
              </a:spcBef>
              <a:spcAft>
                <a:spcPts val="0"/>
              </a:spcAft>
              <a:buClr>
                <a:srgbClr val="FFFFFF"/>
              </a:buClr>
              <a:buSzPts val="2100"/>
              <a:buFont typeface="Arial"/>
              <a:buChar char="●"/>
            </a:pPr>
            <a:r>
              <a:rPr lang="es-AR" sz="2100">
                <a:solidFill>
                  <a:srgbClr val="FFFFFF"/>
                </a:solidFill>
                <a:latin typeface="Arial"/>
                <a:ea typeface="Arial"/>
                <a:cs typeface="Arial"/>
                <a:sym typeface="Arial"/>
              </a:rPr>
              <a:t>Trabajos de construcción y demolición que exponen a la inhalación de sílice libre.</a:t>
            </a:r>
            <a:endParaRPr sz="2100">
              <a:solidFill>
                <a:srgbClr val="FFFFFF"/>
              </a:solidFill>
              <a:latin typeface="Arial"/>
              <a:ea typeface="Arial"/>
              <a:cs typeface="Arial"/>
              <a:sym typeface="Arial"/>
            </a:endParaRPr>
          </a:p>
          <a:p>
            <a:pPr indent="-361950" lvl="0" marL="457200" rtl="0" algn="just">
              <a:spcBef>
                <a:spcPts val="0"/>
              </a:spcBef>
              <a:spcAft>
                <a:spcPts val="0"/>
              </a:spcAft>
              <a:buClr>
                <a:srgbClr val="FFFFFF"/>
              </a:buClr>
              <a:buSzPts val="2100"/>
              <a:buFont typeface="Arial"/>
              <a:buChar char="●"/>
            </a:pPr>
            <a:r>
              <a:rPr lang="es-AR" sz="2100">
                <a:solidFill>
                  <a:srgbClr val="FFFFFF"/>
                </a:solidFill>
                <a:latin typeface="Arial"/>
                <a:ea typeface="Arial"/>
                <a:cs typeface="Arial"/>
                <a:sym typeface="Arial"/>
              </a:rPr>
              <a:t>Trabajos de fundición con exposición a los polvos de las arenas de moldeo.</a:t>
            </a:r>
            <a:endParaRPr sz="2100">
              <a:solidFill>
                <a:srgbClr val="FFFFFF"/>
              </a:solidFill>
              <a:latin typeface="Arial"/>
              <a:ea typeface="Arial"/>
              <a:cs typeface="Arial"/>
              <a:sym typeface="Arial"/>
            </a:endParaRPr>
          </a:p>
          <a:p>
            <a:pPr indent="-361950" lvl="0" marL="457200" rtl="0" algn="just">
              <a:spcBef>
                <a:spcPts val="0"/>
              </a:spcBef>
              <a:spcAft>
                <a:spcPts val="0"/>
              </a:spcAft>
              <a:buClr>
                <a:srgbClr val="FFFFFF"/>
              </a:buClr>
              <a:buSzPts val="2100"/>
              <a:buFont typeface="Arial"/>
              <a:buChar char="●"/>
            </a:pPr>
            <a:r>
              <a:rPr lang="es-AR" sz="2100">
                <a:solidFill>
                  <a:srgbClr val="FFFFFF"/>
                </a:solidFill>
                <a:latin typeface="Arial"/>
                <a:ea typeface="Arial"/>
                <a:cs typeface="Arial"/>
                <a:sym typeface="Arial"/>
              </a:rPr>
              <a:t>Trabajos de corte y pulido en seco de materiales que contienen sílice libre</a:t>
            </a:r>
            <a:endParaRPr sz="2100">
              <a:solidFill>
                <a:srgbClr val="FFFFFF"/>
              </a:solidFill>
              <a:latin typeface="Arial"/>
              <a:ea typeface="Arial"/>
              <a:cs typeface="Arial"/>
              <a:sym typeface="Arial"/>
            </a:endParaRPr>
          </a:p>
          <a:p>
            <a:pPr indent="0" lvl="0" marL="0" rtl="0" algn="just">
              <a:spcBef>
                <a:spcPts val="1000"/>
              </a:spcBef>
              <a:spcAft>
                <a:spcPts val="0"/>
              </a:spcAft>
              <a:buNone/>
            </a:pPr>
            <a:r>
              <a:rPr lang="es-AR"/>
              <a:t> </a:t>
            </a:r>
            <a:r>
              <a:rPr b="1" i="1" lang="es-AR" sz="2300" u="sng">
                <a:solidFill>
                  <a:srgbClr val="000000"/>
                </a:solidFill>
                <a:latin typeface="Arial"/>
                <a:ea typeface="Arial"/>
                <a:cs typeface="Arial"/>
                <a:sym typeface="Arial"/>
              </a:rPr>
              <a:t>MEDIDAS DE PREVENCIÓN:</a:t>
            </a:r>
            <a:endParaRPr b="1" i="1" sz="2300" u="sng">
              <a:solidFill>
                <a:srgbClr val="000000"/>
              </a:solidFill>
              <a:latin typeface="Arial"/>
              <a:ea typeface="Arial"/>
              <a:cs typeface="Arial"/>
              <a:sym typeface="Arial"/>
            </a:endParaRPr>
          </a:p>
          <a:p>
            <a:pPr indent="-361950" lvl="0" marL="457200" rtl="0" algn="just">
              <a:spcBef>
                <a:spcPts val="1000"/>
              </a:spcBef>
              <a:spcAft>
                <a:spcPts val="0"/>
              </a:spcAft>
              <a:buClr>
                <a:srgbClr val="FFFFFF"/>
              </a:buClr>
              <a:buSzPts val="2100"/>
              <a:buFont typeface="Arial"/>
              <a:buChar char="●"/>
            </a:pPr>
            <a:r>
              <a:rPr lang="es-AR" sz="2100">
                <a:solidFill>
                  <a:srgbClr val="FFFFFF"/>
                </a:solidFill>
                <a:latin typeface="Arial"/>
                <a:ea typeface="Arial"/>
                <a:cs typeface="Arial"/>
                <a:sym typeface="Arial"/>
              </a:rPr>
              <a:t>Mojar las superficies antes de proceder a limpiarlas.</a:t>
            </a:r>
            <a:endParaRPr sz="2100">
              <a:solidFill>
                <a:srgbClr val="FFFFFF"/>
              </a:solidFill>
              <a:latin typeface="Arial"/>
              <a:ea typeface="Arial"/>
              <a:cs typeface="Arial"/>
              <a:sym typeface="Arial"/>
            </a:endParaRPr>
          </a:p>
          <a:p>
            <a:pPr indent="-368300" lvl="0" marL="457200" rtl="0" algn="l">
              <a:lnSpc>
                <a:spcPct val="100000"/>
              </a:lnSpc>
              <a:spcBef>
                <a:spcPts val="0"/>
              </a:spcBef>
              <a:spcAft>
                <a:spcPts val="0"/>
              </a:spcAft>
              <a:buSzPts val="2200"/>
              <a:buChar char="●"/>
            </a:pPr>
            <a:r>
              <a:rPr lang="es-AR" sz="2200">
                <a:latin typeface="Arial"/>
                <a:ea typeface="Arial"/>
                <a:cs typeface="Arial"/>
                <a:sym typeface="Arial"/>
              </a:rPr>
              <a:t>No barrer nunca en seco ni limpiar el polvo con aire comprimido.</a:t>
            </a:r>
            <a:endParaRPr sz="2200">
              <a:latin typeface="Arial"/>
              <a:ea typeface="Arial"/>
              <a:cs typeface="Arial"/>
              <a:sym typeface="Arial"/>
            </a:endParaRPr>
          </a:p>
          <a:p>
            <a:pPr indent="-361950" lvl="0" marL="457200" rtl="0" algn="just">
              <a:spcBef>
                <a:spcPts val="0"/>
              </a:spcBef>
              <a:spcAft>
                <a:spcPts val="0"/>
              </a:spcAft>
              <a:buClr>
                <a:srgbClr val="FFFFFF"/>
              </a:buClr>
              <a:buSzPts val="2100"/>
              <a:buFont typeface="Arial"/>
              <a:buChar char="●"/>
            </a:pPr>
            <a:r>
              <a:rPr lang="es-AR" sz="2100">
                <a:solidFill>
                  <a:srgbClr val="FFFFFF"/>
                </a:solidFill>
                <a:latin typeface="Arial"/>
                <a:ea typeface="Arial"/>
                <a:cs typeface="Arial"/>
                <a:sym typeface="Arial"/>
              </a:rPr>
              <a:t>Llevar puestas mascarillas de respiración.</a:t>
            </a:r>
            <a:endParaRPr sz="2100">
              <a:solidFill>
                <a:srgbClr val="FFFFFF"/>
              </a:solidFill>
              <a:latin typeface="Arial"/>
              <a:ea typeface="Arial"/>
              <a:cs typeface="Arial"/>
              <a:sym typeface="Arial"/>
            </a:endParaRPr>
          </a:p>
          <a:p>
            <a:pPr indent="-368300" lvl="0" marL="457200" rtl="0" algn="l">
              <a:lnSpc>
                <a:spcPct val="100000"/>
              </a:lnSpc>
              <a:spcBef>
                <a:spcPts val="0"/>
              </a:spcBef>
              <a:spcAft>
                <a:spcPts val="0"/>
              </a:spcAft>
              <a:buSzPts val="2200"/>
              <a:buChar char="●"/>
            </a:pPr>
            <a:r>
              <a:rPr lang="es-AR" sz="2200">
                <a:latin typeface="Arial"/>
                <a:ea typeface="Arial"/>
                <a:cs typeface="Arial"/>
                <a:sym typeface="Arial"/>
              </a:rPr>
              <a:t>Instalar controles técnicos (ventilación de escapes localizados)</a:t>
            </a:r>
            <a:endParaRPr sz="2200">
              <a:latin typeface="Arial"/>
              <a:ea typeface="Arial"/>
              <a:cs typeface="Arial"/>
              <a:sym typeface="Arial"/>
            </a:endParaRPr>
          </a:p>
        </p:txBody>
      </p:sp>
      <p:pic>
        <p:nvPicPr>
          <p:cNvPr id="466" name="Google Shape;466;g9d3a39bab2_0_0"/>
          <p:cNvPicPr preferRelativeResize="0"/>
          <p:nvPr/>
        </p:nvPicPr>
        <p:blipFill>
          <a:blip r:embed="rId3">
            <a:alphaModFix/>
          </a:blip>
          <a:stretch>
            <a:fillRect/>
          </a:stretch>
        </p:blipFill>
        <p:spPr>
          <a:xfrm>
            <a:off x="9062802" y="62777"/>
            <a:ext cx="3084250" cy="2461800"/>
          </a:xfrm>
          <a:prstGeom prst="rect">
            <a:avLst/>
          </a:prstGeom>
          <a:noFill/>
          <a:ln>
            <a:noFill/>
          </a:ln>
        </p:spPr>
      </p:pic>
      <p:pic>
        <p:nvPicPr>
          <p:cNvPr id="467" name="Google Shape;467;g9d3a39bab2_0_0"/>
          <p:cNvPicPr preferRelativeResize="0"/>
          <p:nvPr/>
        </p:nvPicPr>
        <p:blipFill>
          <a:blip r:embed="rId4">
            <a:alphaModFix/>
          </a:blip>
          <a:stretch>
            <a:fillRect/>
          </a:stretch>
        </p:blipFill>
        <p:spPr>
          <a:xfrm>
            <a:off x="7567371" y="174476"/>
            <a:ext cx="1495425" cy="22383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g9d3a39bab2_0_30"/>
          <p:cNvSpPr txBox="1"/>
          <p:nvPr>
            <p:ph type="title"/>
          </p:nvPr>
        </p:nvSpPr>
        <p:spPr>
          <a:xfrm>
            <a:off x="680321" y="753228"/>
            <a:ext cx="9613800" cy="1080900"/>
          </a:xfrm>
          <a:prstGeom prst="rect">
            <a:avLst/>
          </a:prstGeom>
        </p:spPr>
        <p:txBody>
          <a:bodyPr anchorCtr="0" anchor="ctr" bIns="45700" lIns="91425" spcFirstLastPara="1" rIns="91425" wrap="square" tIns="45700">
            <a:noAutofit/>
          </a:bodyPr>
          <a:lstStyle/>
          <a:p>
            <a:pPr indent="0" lvl="0" marL="0" rtl="0" algn="just">
              <a:lnSpc>
                <a:spcPct val="100000"/>
              </a:lnSpc>
              <a:spcBef>
                <a:spcPts val="1200"/>
              </a:spcBef>
              <a:spcAft>
                <a:spcPts val="1200"/>
              </a:spcAft>
              <a:buNone/>
            </a:pPr>
            <a:r>
              <a:rPr b="1" lang="es-AR" sz="1800">
                <a:solidFill>
                  <a:srgbClr val="FFFFFF"/>
                </a:solidFill>
                <a:latin typeface="Verdana"/>
                <a:ea typeface="Verdana"/>
                <a:cs typeface="Verdana"/>
                <a:sym typeface="Verdana"/>
              </a:rPr>
              <a:t>“</a:t>
            </a:r>
            <a:r>
              <a:rPr b="1" lang="es-AR" sz="1800">
                <a:solidFill>
                  <a:srgbClr val="FFFFFF"/>
                </a:solidFill>
                <a:latin typeface="Verdana"/>
                <a:ea typeface="Verdana"/>
                <a:cs typeface="Verdana"/>
                <a:sym typeface="Verdana"/>
              </a:rPr>
              <a:t>BLEFARITIS CRÓNICA”</a:t>
            </a:r>
            <a:endParaRPr sz="6700">
              <a:solidFill>
                <a:srgbClr val="FFFFFF"/>
              </a:solidFill>
            </a:endParaRPr>
          </a:p>
        </p:txBody>
      </p:sp>
      <p:sp>
        <p:nvSpPr>
          <p:cNvPr id="473" name="Google Shape;473;g9d3a39bab2_0_30"/>
          <p:cNvSpPr txBox="1"/>
          <p:nvPr>
            <p:ph idx="1" type="body"/>
          </p:nvPr>
        </p:nvSpPr>
        <p:spPr>
          <a:xfrm>
            <a:off x="335325" y="1928575"/>
            <a:ext cx="12018900" cy="4740300"/>
          </a:xfrm>
          <a:prstGeom prst="rect">
            <a:avLst/>
          </a:prstGeom>
        </p:spPr>
        <p:txBody>
          <a:bodyPr anchorCtr="0" anchor="t" bIns="45700" lIns="91425" spcFirstLastPara="1" rIns="91425" wrap="square" tIns="45700">
            <a:noAutofit/>
          </a:bodyPr>
          <a:lstStyle/>
          <a:p>
            <a:pPr indent="0" lvl="0" marL="0" rtl="0" algn="just">
              <a:spcBef>
                <a:spcPts val="0"/>
              </a:spcBef>
              <a:spcAft>
                <a:spcPts val="0"/>
              </a:spcAft>
              <a:buNone/>
            </a:pPr>
            <a:r>
              <a:rPr b="1" i="1" lang="es-AR" sz="2300" u="sng">
                <a:solidFill>
                  <a:srgbClr val="000000"/>
                </a:solidFill>
                <a:latin typeface="Arial"/>
                <a:ea typeface="Arial"/>
                <a:cs typeface="Arial"/>
                <a:sym typeface="Arial"/>
              </a:rPr>
              <a:t>AGENTE:</a:t>
            </a:r>
            <a:r>
              <a:rPr b="1" i="1" lang="es-AR" sz="2200" u="sng">
                <a:solidFill>
                  <a:srgbClr val="000000"/>
                </a:solidFill>
                <a:latin typeface="Arial"/>
                <a:ea typeface="Arial"/>
                <a:cs typeface="Arial"/>
                <a:sym typeface="Arial"/>
              </a:rPr>
              <a:t> </a:t>
            </a:r>
            <a:r>
              <a:rPr lang="es-AR" sz="2200">
                <a:solidFill>
                  <a:srgbClr val="FFFFFF"/>
                </a:solidFill>
                <a:latin typeface="Arial"/>
                <a:ea typeface="Arial"/>
                <a:cs typeface="Arial"/>
                <a:sym typeface="Arial"/>
              </a:rPr>
              <a:t>Cemento, pinturas, ácidos, soldaduras.</a:t>
            </a:r>
            <a:endParaRPr sz="2200">
              <a:solidFill>
                <a:srgbClr val="FFFFFF"/>
              </a:solidFill>
              <a:latin typeface="Arial"/>
              <a:ea typeface="Arial"/>
              <a:cs typeface="Arial"/>
              <a:sym typeface="Arial"/>
            </a:endParaRPr>
          </a:p>
          <a:p>
            <a:pPr indent="0" lvl="0" marL="0" rtl="0" algn="just">
              <a:spcBef>
                <a:spcPts val="0"/>
              </a:spcBef>
              <a:spcAft>
                <a:spcPts val="0"/>
              </a:spcAft>
              <a:buNone/>
            </a:pPr>
            <a:r>
              <a:t/>
            </a:r>
            <a:endParaRPr sz="2100">
              <a:solidFill>
                <a:srgbClr val="FFFFFF"/>
              </a:solidFill>
              <a:latin typeface="Arial"/>
              <a:ea typeface="Arial"/>
              <a:cs typeface="Arial"/>
              <a:sym typeface="Arial"/>
            </a:endParaRPr>
          </a:p>
          <a:p>
            <a:pPr indent="0" lvl="0" marL="0" rtl="0" algn="just">
              <a:spcBef>
                <a:spcPts val="0"/>
              </a:spcBef>
              <a:spcAft>
                <a:spcPts val="0"/>
              </a:spcAft>
              <a:buNone/>
            </a:pPr>
            <a:r>
              <a:rPr b="1" i="1" lang="es-AR" u="sng">
                <a:solidFill>
                  <a:srgbClr val="000000"/>
                </a:solidFill>
                <a:latin typeface="Arial"/>
                <a:ea typeface="Arial"/>
                <a:cs typeface="Arial"/>
                <a:sym typeface="Arial"/>
              </a:rPr>
              <a:t>DESCRIPCIÓN:</a:t>
            </a:r>
            <a:r>
              <a:rPr lang="es-AR">
                <a:solidFill>
                  <a:srgbClr val="FFFFFF"/>
                </a:solidFill>
              </a:rPr>
              <a:t> </a:t>
            </a:r>
            <a:r>
              <a:rPr lang="es-AR" sz="2200">
                <a:solidFill>
                  <a:srgbClr val="FFFFFF"/>
                </a:solidFill>
                <a:latin typeface="Arial"/>
                <a:ea typeface="Arial"/>
                <a:cs typeface="Arial"/>
                <a:sym typeface="Arial"/>
              </a:rPr>
              <a:t>Es la inflamación de los párpados, en la zona donde crecen las pestañas.</a:t>
            </a:r>
            <a:endParaRPr sz="2200">
              <a:solidFill>
                <a:srgbClr val="FFFFFF"/>
              </a:solidFill>
              <a:latin typeface="Arial"/>
              <a:ea typeface="Arial"/>
              <a:cs typeface="Arial"/>
              <a:sym typeface="Arial"/>
            </a:endParaRPr>
          </a:p>
          <a:p>
            <a:pPr indent="0" lvl="0" marL="0" rtl="0" algn="just">
              <a:spcBef>
                <a:spcPts val="0"/>
              </a:spcBef>
              <a:spcAft>
                <a:spcPts val="0"/>
              </a:spcAft>
              <a:buNone/>
            </a:pPr>
            <a:r>
              <a:t/>
            </a:r>
            <a:endParaRPr sz="2200">
              <a:solidFill>
                <a:srgbClr val="FFFFFF"/>
              </a:solidFill>
              <a:latin typeface="Arial"/>
              <a:ea typeface="Arial"/>
              <a:cs typeface="Arial"/>
              <a:sym typeface="Arial"/>
            </a:endParaRPr>
          </a:p>
          <a:p>
            <a:pPr indent="0" lvl="0" marL="0" rtl="0" algn="just">
              <a:spcBef>
                <a:spcPts val="1000"/>
              </a:spcBef>
              <a:spcAft>
                <a:spcPts val="0"/>
              </a:spcAft>
              <a:buNone/>
            </a:pPr>
            <a:r>
              <a:rPr b="1" i="1" lang="es-AR" sz="2300" u="sng">
                <a:solidFill>
                  <a:srgbClr val="000000"/>
                </a:solidFill>
                <a:latin typeface="Arial"/>
                <a:ea typeface="Arial"/>
                <a:cs typeface="Arial"/>
                <a:sym typeface="Arial"/>
              </a:rPr>
              <a:t>ACTIVIDADES QUE PUEDEN GENERAR ENFERMEDAD: </a:t>
            </a:r>
            <a:endParaRPr b="1" i="1" sz="2300" u="sng">
              <a:solidFill>
                <a:srgbClr val="000000"/>
              </a:solidFill>
              <a:latin typeface="Arial"/>
              <a:ea typeface="Arial"/>
              <a:cs typeface="Arial"/>
              <a:sym typeface="Arial"/>
            </a:endParaRPr>
          </a:p>
          <a:p>
            <a:pPr indent="-342900" lvl="0" marL="457200" rtl="0" algn="just">
              <a:spcBef>
                <a:spcPts val="1000"/>
              </a:spcBef>
              <a:spcAft>
                <a:spcPts val="0"/>
              </a:spcAft>
              <a:buSzPts val="1800"/>
              <a:buFont typeface="Arial"/>
              <a:buChar char="●"/>
            </a:pPr>
            <a:r>
              <a:rPr lang="es-AR" sz="2200">
                <a:latin typeface="Arial"/>
                <a:ea typeface="Arial"/>
                <a:cs typeface="Arial"/>
                <a:sym typeface="Arial"/>
              </a:rPr>
              <a:t>Fabricación, molienda, embolsado, transporte manual del cemento</a:t>
            </a:r>
            <a:r>
              <a:rPr lang="es-AR" sz="1100">
                <a:solidFill>
                  <a:schemeClr val="dk1"/>
                </a:solidFill>
                <a:latin typeface="Arial"/>
                <a:ea typeface="Arial"/>
                <a:cs typeface="Arial"/>
                <a:sym typeface="Arial"/>
              </a:rPr>
              <a:t>.</a:t>
            </a:r>
            <a:endParaRPr sz="1100">
              <a:solidFill>
                <a:schemeClr val="dk1"/>
              </a:solidFill>
              <a:latin typeface="Arial"/>
              <a:ea typeface="Arial"/>
              <a:cs typeface="Arial"/>
              <a:sym typeface="Arial"/>
            </a:endParaRPr>
          </a:p>
          <a:p>
            <a:pPr indent="-368300" lvl="0" marL="457200" marR="381000" rtl="0" algn="just">
              <a:lnSpc>
                <a:spcPct val="100000"/>
              </a:lnSpc>
              <a:spcBef>
                <a:spcPts val="0"/>
              </a:spcBef>
              <a:spcAft>
                <a:spcPts val="0"/>
              </a:spcAft>
              <a:buClr>
                <a:srgbClr val="FFFFFF"/>
              </a:buClr>
              <a:buSzPts val="2200"/>
              <a:buFont typeface="Arial"/>
              <a:buChar char="●"/>
            </a:pPr>
            <a:r>
              <a:rPr lang="es-AR" sz="2200">
                <a:solidFill>
                  <a:srgbClr val="FFFFFF"/>
                </a:solidFill>
                <a:latin typeface="Arial"/>
                <a:ea typeface="Arial"/>
                <a:cs typeface="Arial"/>
                <a:sym typeface="Arial"/>
              </a:rPr>
              <a:t>Manipulación del cemento tanto en su fabricación como en los trabajos de construcción y obras públicas.</a:t>
            </a:r>
            <a:endParaRPr sz="2200">
              <a:solidFill>
                <a:srgbClr val="FFFFFF"/>
              </a:solidFill>
              <a:latin typeface="Arial"/>
              <a:ea typeface="Arial"/>
              <a:cs typeface="Arial"/>
              <a:sym typeface="Arial"/>
            </a:endParaRPr>
          </a:p>
          <a:p>
            <a:pPr indent="0" lvl="0" marL="0" marR="381000" rtl="0" algn="just">
              <a:lnSpc>
                <a:spcPct val="100000"/>
              </a:lnSpc>
              <a:spcBef>
                <a:spcPts val="1500"/>
              </a:spcBef>
              <a:spcAft>
                <a:spcPts val="0"/>
              </a:spcAft>
              <a:buNone/>
            </a:pPr>
            <a:r>
              <a:rPr b="1" i="1" lang="es-AR" sz="2300" u="sng">
                <a:solidFill>
                  <a:srgbClr val="000000"/>
                </a:solidFill>
                <a:latin typeface="Arial"/>
                <a:ea typeface="Arial"/>
                <a:cs typeface="Arial"/>
                <a:sym typeface="Arial"/>
              </a:rPr>
              <a:t>MEDIDAS DE PREVENCIÓN:</a:t>
            </a:r>
            <a:endParaRPr b="1" i="1" sz="2300" u="sng">
              <a:solidFill>
                <a:srgbClr val="000000"/>
              </a:solidFill>
              <a:latin typeface="Arial"/>
              <a:ea typeface="Arial"/>
              <a:cs typeface="Arial"/>
              <a:sym typeface="Arial"/>
            </a:endParaRPr>
          </a:p>
          <a:p>
            <a:pPr indent="-342900" lvl="0" marL="457200" marR="381000" rtl="0" algn="just">
              <a:lnSpc>
                <a:spcPct val="100000"/>
              </a:lnSpc>
              <a:spcBef>
                <a:spcPts val="1500"/>
              </a:spcBef>
              <a:spcAft>
                <a:spcPts val="0"/>
              </a:spcAft>
              <a:buClr>
                <a:srgbClr val="F3F3F3"/>
              </a:buClr>
              <a:buSzPts val="1800"/>
              <a:buFont typeface="Arial"/>
              <a:buChar char="●"/>
            </a:pPr>
            <a:r>
              <a:rPr lang="es-AR" sz="2200">
                <a:solidFill>
                  <a:srgbClr val="F3F3F3"/>
                </a:solidFill>
                <a:latin typeface="Arial"/>
                <a:ea typeface="Arial"/>
                <a:cs typeface="Arial"/>
                <a:sym typeface="Arial"/>
              </a:rPr>
              <a:t>Lavar manos.</a:t>
            </a:r>
            <a:endParaRPr sz="2100">
              <a:solidFill>
                <a:srgbClr val="F3F3F3"/>
              </a:solidFill>
              <a:latin typeface="Arial"/>
              <a:ea typeface="Arial"/>
              <a:cs typeface="Arial"/>
              <a:sym typeface="Arial"/>
            </a:endParaRPr>
          </a:p>
          <a:p>
            <a:pPr indent="-342900" lvl="0" marL="457200" marR="381000" rtl="0" algn="just">
              <a:lnSpc>
                <a:spcPct val="100000"/>
              </a:lnSpc>
              <a:spcBef>
                <a:spcPts val="0"/>
              </a:spcBef>
              <a:spcAft>
                <a:spcPts val="0"/>
              </a:spcAft>
              <a:buClr>
                <a:srgbClr val="F3F3F3"/>
              </a:buClr>
              <a:buSzPts val="1800"/>
              <a:buFont typeface="Arial"/>
              <a:buChar char="●"/>
            </a:pPr>
            <a:r>
              <a:rPr lang="es-AR" sz="2200">
                <a:solidFill>
                  <a:srgbClr val="F3F3F3"/>
                </a:solidFill>
                <a:latin typeface="Arial"/>
                <a:ea typeface="Arial"/>
                <a:cs typeface="Arial"/>
                <a:sym typeface="Arial"/>
              </a:rPr>
              <a:t>Limpiar  ligeramente con  gasa, o paño húmedo el borde de los párpados para eliminar la biopelícula.</a:t>
            </a:r>
            <a:endParaRPr sz="2200">
              <a:solidFill>
                <a:srgbClr val="F3F3F3"/>
              </a:solidFill>
              <a:latin typeface="Arial"/>
              <a:ea typeface="Arial"/>
              <a:cs typeface="Arial"/>
              <a:sym typeface="Arial"/>
            </a:endParaRPr>
          </a:p>
          <a:p>
            <a:pPr indent="-368300" lvl="0" marL="457200" marR="381000" rtl="0" algn="just">
              <a:lnSpc>
                <a:spcPct val="100000"/>
              </a:lnSpc>
              <a:spcBef>
                <a:spcPts val="0"/>
              </a:spcBef>
              <a:spcAft>
                <a:spcPts val="0"/>
              </a:spcAft>
              <a:buClr>
                <a:srgbClr val="F3F3F3"/>
              </a:buClr>
              <a:buSzPts val="2200"/>
              <a:buChar char="●"/>
            </a:pPr>
            <a:r>
              <a:rPr lang="es-AR" sz="2200">
                <a:solidFill>
                  <a:srgbClr val="F3F3F3"/>
                </a:solidFill>
                <a:latin typeface="Arial"/>
                <a:ea typeface="Arial"/>
                <a:cs typeface="Arial"/>
                <a:sym typeface="Arial"/>
              </a:rPr>
              <a:t>No frotar los ojos. </a:t>
            </a:r>
            <a:endParaRPr sz="2200">
              <a:solidFill>
                <a:srgbClr val="F3F3F3"/>
              </a:solidFill>
              <a:latin typeface="Arial"/>
              <a:ea typeface="Arial"/>
              <a:cs typeface="Arial"/>
              <a:sym typeface="Arial"/>
            </a:endParaRPr>
          </a:p>
        </p:txBody>
      </p:sp>
      <p:pic>
        <p:nvPicPr>
          <p:cNvPr id="474" name="Google Shape;474;g9d3a39bab2_0_30"/>
          <p:cNvPicPr preferRelativeResize="0"/>
          <p:nvPr/>
        </p:nvPicPr>
        <p:blipFill>
          <a:blip r:embed="rId3">
            <a:alphaModFix/>
          </a:blip>
          <a:stretch>
            <a:fillRect/>
          </a:stretch>
        </p:blipFill>
        <p:spPr>
          <a:xfrm>
            <a:off x="7772975" y="181250"/>
            <a:ext cx="3498174" cy="22248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g9d3a39bab2_0_40"/>
          <p:cNvSpPr txBox="1"/>
          <p:nvPr>
            <p:ph type="title"/>
          </p:nvPr>
        </p:nvSpPr>
        <p:spPr>
          <a:xfrm>
            <a:off x="680321" y="753228"/>
            <a:ext cx="9613800" cy="1080900"/>
          </a:xfrm>
          <a:prstGeom prst="rect">
            <a:avLst/>
          </a:prstGeom>
        </p:spPr>
        <p:txBody>
          <a:bodyPr anchorCtr="0" anchor="ctr" bIns="45700" lIns="91425" spcFirstLastPara="1" rIns="91425" wrap="square" tIns="45700">
            <a:noAutofit/>
          </a:bodyPr>
          <a:lstStyle/>
          <a:p>
            <a:pPr indent="0" lvl="0" marL="0" rtl="0" algn="l">
              <a:lnSpc>
                <a:spcPct val="115000"/>
              </a:lnSpc>
              <a:spcBef>
                <a:spcPts val="1200"/>
              </a:spcBef>
              <a:spcAft>
                <a:spcPts val="1200"/>
              </a:spcAft>
              <a:buNone/>
            </a:pPr>
            <a:r>
              <a:rPr b="1" lang="es-AR" sz="1900">
                <a:solidFill>
                  <a:srgbClr val="FFFFFF"/>
                </a:solidFill>
                <a:latin typeface="Arial"/>
                <a:ea typeface="Arial"/>
                <a:cs typeface="Arial"/>
                <a:sym typeface="Arial"/>
              </a:rPr>
              <a:t>“</a:t>
            </a:r>
            <a:r>
              <a:rPr b="1" lang="es-AR" sz="1900">
                <a:solidFill>
                  <a:srgbClr val="FFFFFF"/>
                </a:solidFill>
                <a:latin typeface="Arial"/>
                <a:ea typeface="Arial"/>
                <a:cs typeface="Arial"/>
                <a:sym typeface="Arial"/>
              </a:rPr>
              <a:t>SINDROME FEBRIL”</a:t>
            </a:r>
            <a:endParaRPr sz="8600">
              <a:solidFill>
                <a:srgbClr val="FFFFFF"/>
              </a:solidFill>
            </a:endParaRPr>
          </a:p>
        </p:txBody>
      </p:sp>
      <p:sp>
        <p:nvSpPr>
          <p:cNvPr id="480" name="Google Shape;480;g9d3a39bab2_0_40"/>
          <p:cNvSpPr txBox="1"/>
          <p:nvPr>
            <p:ph idx="1" type="body"/>
          </p:nvPr>
        </p:nvSpPr>
        <p:spPr>
          <a:xfrm>
            <a:off x="237150" y="1928575"/>
            <a:ext cx="11668500" cy="4656000"/>
          </a:xfrm>
          <a:prstGeom prst="rect">
            <a:avLst/>
          </a:prstGeom>
        </p:spPr>
        <p:txBody>
          <a:bodyPr anchorCtr="0" anchor="t" bIns="45700" lIns="91425" spcFirstLastPara="1" rIns="91425" wrap="square" tIns="45700">
            <a:noAutofit/>
          </a:bodyPr>
          <a:lstStyle/>
          <a:p>
            <a:pPr indent="0" lvl="0" marL="0" rtl="0" algn="just">
              <a:spcBef>
                <a:spcPts val="0"/>
              </a:spcBef>
              <a:spcAft>
                <a:spcPts val="0"/>
              </a:spcAft>
              <a:buNone/>
            </a:pPr>
            <a:r>
              <a:rPr b="1" i="1" lang="es-AR" sz="2300" u="sng">
                <a:solidFill>
                  <a:srgbClr val="000000"/>
                </a:solidFill>
                <a:latin typeface="Arial"/>
                <a:ea typeface="Arial"/>
                <a:cs typeface="Arial"/>
                <a:sym typeface="Arial"/>
              </a:rPr>
              <a:t>AGENTE: </a:t>
            </a:r>
            <a:r>
              <a:rPr lang="es-AR" sz="1900">
                <a:solidFill>
                  <a:srgbClr val="FFFFFF"/>
                </a:solidFill>
                <a:latin typeface="Arial"/>
                <a:ea typeface="Arial"/>
                <a:cs typeface="Arial"/>
                <a:sym typeface="Arial"/>
              </a:rPr>
              <a:t>Elevada temperatura corporal</a:t>
            </a:r>
            <a:endParaRPr sz="1900">
              <a:solidFill>
                <a:srgbClr val="FFFFFF"/>
              </a:solidFill>
              <a:latin typeface="Arial"/>
              <a:ea typeface="Arial"/>
              <a:cs typeface="Arial"/>
              <a:sym typeface="Arial"/>
            </a:endParaRPr>
          </a:p>
          <a:p>
            <a:pPr indent="0" lvl="0" marL="0" rtl="0" algn="just">
              <a:spcBef>
                <a:spcPts val="0"/>
              </a:spcBef>
              <a:spcAft>
                <a:spcPts val="0"/>
              </a:spcAft>
              <a:buNone/>
            </a:pPr>
            <a:r>
              <a:t/>
            </a:r>
            <a:endParaRPr sz="1900">
              <a:solidFill>
                <a:srgbClr val="FFFFFF"/>
              </a:solidFill>
              <a:latin typeface="Arial"/>
              <a:ea typeface="Arial"/>
              <a:cs typeface="Arial"/>
              <a:sym typeface="Arial"/>
            </a:endParaRPr>
          </a:p>
          <a:p>
            <a:pPr indent="0" lvl="0" marL="0" rtl="0" algn="just">
              <a:spcBef>
                <a:spcPts val="0"/>
              </a:spcBef>
              <a:spcAft>
                <a:spcPts val="0"/>
              </a:spcAft>
              <a:buNone/>
            </a:pPr>
            <a:r>
              <a:rPr b="1" i="1" lang="es-AR" sz="2300" u="sng">
                <a:solidFill>
                  <a:srgbClr val="000000"/>
                </a:solidFill>
                <a:latin typeface="Arial"/>
                <a:ea typeface="Arial"/>
                <a:cs typeface="Arial"/>
                <a:sym typeface="Arial"/>
              </a:rPr>
              <a:t>DESCRIPCIÓN:</a:t>
            </a:r>
            <a:r>
              <a:rPr b="1" lang="es-AR">
                <a:solidFill>
                  <a:srgbClr val="FFFFFF"/>
                </a:solidFill>
                <a:latin typeface="Arial"/>
                <a:ea typeface="Arial"/>
                <a:cs typeface="Arial"/>
                <a:sym typeface="Arial"/>
              </a:rPr>
              <a:t> </a:t>
            </a:r>
            <a:r>
              <a:rPr lang="es-AR" sz="1900">
                <a:solidFill>
                  <a:srgbClr val="FFFFFF"/>
                </a:solidFill>
                <a:latin typeface="Arial"/>
                <a:ea typeface="Arial"/>
                <a:cs typeface="Arial"/>
                <a:sym typeface="Arial"/>
              </a:rPr>
              <a:t>Elevación de la temperatura corporal, causada por  enfermedades infecciosas y otras condiciones no infecciosas que desencadenan la respuesta inflamatoria.</a:t>
            </a:r>
            <a:endParaRPr sz="1900">
              <a:solidFill>
                <a:srgbClr val="FFFFFF"/>
              </a:solidFill>
              <a:latin typeface="Arial"/>
              <a:ea typeface="Arial"/>
              <a:cs typeface="Arial"/>
              <a:sym typeface="Arial"/>
            </a:endParaRPr>
          </a:p>
          <a:p>
            <a:pPr indent="0" lvl="0" marL="0" rtl="0" algn="just">
              <a:spcBef>
                <a:spcPts val="1000"/>
              </a:spcBef>
              <a:spcAft>
                <a:spcPts val="0"/>
              </a:spcAft>
              <a:buNone/>
            </a:pPr>
            <a:r>
              <a:rPr b="1" i="1" lang="es-AR" sz="2300" u="sng">
                <a:solidFill>
                  <a:srgbClr val="000000"/>
                </a:solidFill>
                <a:latin typeface="Arial"/>
                <a:ea typeface="Arial"/>
                <a:cs typeface="Arial"/>
                <a:sym typeface="Arial"/>
              </a:rPr>
              <a:t>ACTIVIDADES QUE PUEDEN GENERAR ENFERMEDAD: </a:t>
            </a:r>
            <a:endParaRPr b="1" i="1" sz="2300" u="sng">
              <a:solidFill>
                <a:srgbClr val="000000"/>
              </a:solidFill>
              <a:latin typeface="Arial"/>
              <a:ea typeface="Arial"/>
              <a:cs typeface="Arial"/>
              <a:sym typeface="Arial"/>
            </a:endParaRPr>
          </a:p>
          <a:p>
            <a:pPr indent="-349250" lvl="0" marL="457200" rtl="0" algn="just">
              <a:spcBef>
                <a:spcPts val="1000"/>
              </a:spcBef>
              <a:spcAft>
                <a:spcPts val="0"/>
              </a:spcAft>
              <a:buSzPts val="1900"/>
              <a:buFont typeface="Arial"/>
              <a:buChar char="●"/>
            </a:pPr>
            <a:r>
              <a:rPr lang="es-AR" sz="1900">
                <a:latin typeface="Arial"/>
                <a:ea typeface="Arial"/>
                <a:cs typeface="Arial"/>
                <a:sym typeface="Arial"/>
              </a:rPr>
              <a:t>Trabajadores en la construcción vial.</a:t>
            </a:r>
            <a:endParaRPr sz="1900">
              <a:latin typeface="Arial"/>
              <a:ea typeface="Arial"/>
              <a:cs typeface="Arial"/>
              <a:sym typeface="Arial"/>
            </a:endParaRPr>
          </a:p>
          <a:p>
            <a:pPr indent="-349250" lvl="0" marL="457200" rtl="0" algn="just">
              <a:lnSpc>
                <a:spcPct val="115000"/>
              </a:lnSpc>
              <a:spcBef>
                <a:spcPts val="0"/>
              </a:spcBef>
              <a:spcAft>
                <a:spcPts val="0"/>
              </a:spcAft>
              <a:buSzPts val="1900"/>
              <a:buChar char="●"/>
            </a:pPr>
            <a:r>
              <a:rPr lang="es-AR" sz="1900">
                <a:latin typeface="Arial"/>
                <a:ea typeface="Arial"/>
                <a:cs typeface="Arial"/>
                <a:sym typeface="Arial"/>
              </a:rPr>
              <a:t>Puestos de trabajo en los que existe focos de calor radiante muy intensos.</a:t>
            </a:r>
            <a:endParaRPr sz="1900">
              <a:latin typeface="Arial"/>
              <a:ea typeface="Arial"/>
              <a:cs typeface="Arial"/>
              <a:sym typeface="Arial"/>
            </a:endParaRPr>
          </a:p>
          <a:p>
            <a:pPr indent="-349250" lvl="0" marL="457200" rtl="0" algn="just">
              <a:lnSpc>
                <a:spcPct val="115000"/>
              </a:lnSpc>
              <a:spcBef>
                <a:spcPts val="0"/>
              </a:spcBef>
              <a:spcAft>
                <a:spcPts val="0"/>
              </a:spcAft>
              <a:buSzPts val="1900"/>
              <a:buChar char="●"/>
            </a:pPr>
            <a:r>
              <a:rPr lang="es-AR" sz="1900">
                <a:solidFill>
                  <a:srgbClr val="FFFFFF"/>
                </a:solidFill>
                <a:latin typeface="Arial"/>
                <a:ea typeface="Arial"/>
                <a:cs typeface="Arial"/>
                <a:sym typeface="Arial"/>
              </a:rPr>
              <a:t>Todos los trabajos efectuados en ambientes donde la temperatura sobrepasa los   28°C y la humedad del aire el 90% y que demanda actividad física.</a:t>
            </a:r>
            <a:endParaRPr sz="1900">
              <a:solidFill>
                <a:srgbClr val="FFFFFF"/>
              </a:solidFill>
              <a:latin typeface="Times New Roman"/>
              <a:ea typeface="Times New Roman"/>
              <a:cs typeface="Times New Roman"/>
              <a:sym typeface="Times New Roman"/>
            </a:endParaRPr>
          </a:p>
          <a:p>
            <a:pPr indent="0" lvl="0" marL="0" rtl="0" algn="just">
              <a:spcBef>
                <a:spcPts val="1200"/>
              </a:spcBef>
              <a:spcAft>
                <a:spcPts val="0"/>
              </a:spcAft>
              <a:buNone/>
            </a:pPr>
            <a:r>
              <a:rPr lang="es-AR">
                <a:solidFill>
                  <a:srgbClr val="FFFFFF"/>
                </a:solidFill>
              </a:rPr>
              <a:t> </a:t>
            </a:r>
            <a:r>
              <a:rPr b="1" i="1" lang="es-AR" u="sng">
                <a:solidFill>
                  <a:srgbClr val="000000"/>
                </a:solidFill>
                <a:latin typeface="Arial"/>
                <a:ea typeface="Arial"/>
                <a:cs typeface="Arial"/>
                <a:sym typeface="Arial"/>
              </a:rPr>
              <a:t>MEDIDAS DE PREVENCIÓN:</a:t>
            </a:r>
            <a:endParaRPr b="1" i="1" u="sng">
              <a:solidFill>
                <a:srgbClr val="000000"/>
              </a:solidFill>
              <a:latin typeface="Arial"/>
              <a:ea typeface="Arial"/>
              <a:cs typeface="Arial"/>
              <a:sym typeface="Arial"/>
            </a:endParaRPr>
          </a:p>
          <a:p>
            <a:pPr indent="-349250" lvl="0" marL="457200" rtl="0" algn="just">
              <a:lnSpc>
                <a:spcPct val="115000"/>
              </a:lnSpc>
              <a:spcBef>
                <a:spcPts val="1200"/>
              </a:spcBef>
              <a:spcAft>
                <a:spcPts val="0"/>
              </a:spcAft>
              <a:buClr>
                <a:srgbClr val="FFFFFF"/>
              </a:buClr>
              <a:buSzPts val="1900"/>
              <a:buFont typeface="Arial"/>
              <a:buChar char="●"/>
            </a:pPr>
            <a:r>
              <a:rPr lang="es-AR" sz="1900">
                <a:solidFill>
                  <a:srgbClr val="FFFFFF"/>
                </a:solidFill>
                <a:latin typeface="Arial"/>
                <a:ea typeface="Arial"/>
                <a:cs typeface="Arial"/>
                <a:sym typeface="Arial"/>
              </a:rPr>
              <a:t>Hidratación frecuente.</a:t>
            </a:r>
            <a:endParaRPr sz="1900">
              <a:solidFill>
                <a:srgbClr val="FFFFFF"/>
              </a:solidFill>
              <a:latin typeface="Arial"/>
              <a:ea typeface="Arial"/>
              <a:cs typeface="Arial"/>
              <a:sym typeface="Arial"/>
            </a:endParaRPr>
          </a:p>
          <a:p>
            <a:pPr indent="-349250" lvl="0" marL="457200" rtl="0" algn="just">
              <a:lnSpc>
                <a:spcPct val="115000"/>
              </a:lnSpc>
              <a:spcBef>
                <a:spcPts val="0"/>
              </a:spcBef>
              <a:spcAft>
                <a:spcPts val="0"/>
              </a:spcAft>
              <a:buClr>
                <a:srgbClr val="FFFFFF"/>
              </a:buClr>
              <a:buSzPts val="1900"/>
              <a:buFont typeface="Arial"/>
              <a:buChar char="●"/>
            </a:pPr>
            <a:r>
              <a:rPr lang="es-AR" sz="1900">
                <a:solidFill>
                  <a:srgbClr val="FFFFFF"/>
                </a:solidFill>
                <a:latin typeface="Arial"/>
                <a:ea typeface="Arial"/>
                <a:cs typeface="Arial"/>
                <a:sym typeface="Arial"/>
              </a:rPr>
              <a:t>Periodos de descanso en recintos climatizados.</a:t>
            </a:r>
            <a:endParaRPr sz="1900">
              <a:solidFill>
                <a:srgbClr val="FFFFFF"/>
              </a:solidFill>
              <a:latin typeface="Arial"/>
              <a:ea typeface="Arial"/>
              <a:cs typeface="Arial"/>
              <a:sym typeface="Arial"/>
            </a:endParaRPr>
          </a:p>
          <a:p>
            <a:pPr indent="-349250" lvl="0" marL="457200" rtl="0" algn="just">
              <a:lnSpc>
                <a:spcPct val="115000"/>
              </a:lnSpc>
              <a:spcBef>
                <a:spcPts val="0"/>
              </a:spcBef>
              <a:spcAft>
                <a:spcPts val="0"/>
              </a:spcAft>
              <a:buClr>
                <a:srgbClr val="FFFFFF"/>
              </a:buClr>
              <a:buSzPts val="1900"/>
              <a:buFont typeface="Arial"/>
              <a:buChar char="●"/>
            </a:pPr>
            <a:r>
              <a:rPr lang="es-AR" sz="1900">
                <a:solidFill>
                  <a:srgbClr val="FFFFFF"/>
                </a:solidFill>
                <a:latin typeface="Arial"/>
                <a:ea typeface="Arial"/>
                <a:cs typeface="Arial"/>
                <a:sym typeface="Arial"/>
              </a:rPr>
              <a:t>Ropa de protección contra el calor (ropa naranja, trajes refrigerantes). </a:t>
            </a:r>
            <a:endParaRPr sz="1900">
              <a:solidFill>
                <a:srgbClr val="FFFFFF"/>
              </a:solidFill>
              <a:latin typeface="Arial"/>
              <a:ea typeface="Arial"/>
              <a:cs typeface="Arial"/>
              <a:sym typeface="Arial"/>
            </a:endParaRPr>
          </a:p>
          <a:p>
            <a:pPr indent="-349250" lvl="0" marL="457200" rtl="0" algn="just">
              <a:lnSpc>
                <a:spcPct val="115000"/>
              </a:lnSpc>
              <a:spcBef>
                <a:spcPts val="0"/>
              </a:spcBef>
              <a:spcAft>
                <a:spcPts val="0"/>
              </a:spcAft>
              <a:buClr>
                <a:srgbClr val="FFFFFF"/>
              </a:buClr>
              <a:buSzPts val="1900"/>
              <a:buFont typeface="Arial"/>
              <a:buChar char="●"/>
            </a:pPr>
            <a:r>
              <a:rPr lang="es-AR" sz="1900">
                <a:solidFill>
                  <a:srgbClr val="FFFFFF"/>
                </a:solidFill>
                <a:latin typeface="Arial"/>
                <a:ea typeface="Arial"/>
                <a:cs typeface="Arial"/>
                <a:sym typeface="Arial"/>
              </a:rPr>
              <a:t>Acondicionamiento térmico de lugares de trabajo. </a:t>
            </a:r>
            <a:endParaRPr sz="1900">
              <a:solidFill>
                <a:srgbClr val="FFFFFF"/>
              </a:solidFill>
              <a:latin typeface="Arial"/>
              <a:ea typeface="Arial"/>
              <a:cs typeface="Arial"/>
              <a:sym typeface="Arial"/>
            </a:endParaRPr>
          </a:p>
        </p:txBody>
      </p:sp>
      <p:pic>
        <p:nvPicPr>
          <p:cNvPr id="481" name="Google Shape;481;g9d3a39bab2_0_40"/>
          <p:cNvPicPr preferRelativeResize="0"/>
          <p:nvPr/>
        </p:nvPicPr>
        <p:blipFill>
          <a:blip r:embed="rId3">
            <a:alphaModFix/>
          </a:blip>
          <a:stretch>
            <a:fillRect/>
          </a:stretch>
        </p:blipFill>
        <p:spPr>
          <a:xfrm>
            <a:off x="9801450" y="140700"/>
            <a:ext cx="2390550" cy="24425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32"/>
          <p:cNvSpPr txBox="1"/>
          <p:nvPr>
            <p:ph type="title"/>
          </p:nvPr>
        </p:nvSpPr>
        <p:spPr>
          <a:xfrm>
            <a:off x="680321" y="753228"/>
            <a:ext cx="9613861" cy="10809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Font typeface="Arial"/>
              <a:buNone/>
            </a:pPr>
            <a:r>
              <a:rPr b="1" i="0" lang="es-AR" sz="2800">
                <a:latin typeface="Arial"/>
                <a:ea typeface="Arial"/>
                <a:cs typeface="Arial"/>
                <a:sym typeface="Arial"/>
              </a:rPr>
              <a:t>Medios para limitar las EP</a:t>
            </a:r>
            <a:endParaRPr sz="2800"/>
          </a:p>
        </p:txBody>
      </p:sp>
      <p:sp>
        <p:nvSpPr>
          <p:cNvPr id="487" name="Google Shape;487;p32"/>
          <p:cNvSpPr txBox="1"/>
          <p:nvPr>
            <p:ph idx="1" type="body"/>
          </p:nvPr>
        </p:nvSpPr>
        <p:spPr>
          <a:xfrm>
            <a:off x="680321" y="2336873"/>
            <a:ext cx="9613861" cy="359931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1800"/>
              <a:buChar char="•"/>
            </a:pPr>
            <a:r>
              <a:rPr b="0" i="0" lang="es-AR" sz="1800" u="none" strike="noStrike">
                <a:solidFill>
                  <a:srgbClr val="000000"/>
                </a:solidFill>
                <a:latin typeface="Arial"/>
                <a:ea typeface="Arial"/>
                <a:cs typeface="Arial"/>
                <a:sym typeface="Arial"/>
              </a:rPr>
              <a:t>El derecho que se debe proteger en todo momento es el derecho a la salud de los trabajadores en su lugar de trabajo, para lograr este objetivo es necesario tener en cuenta tres etapas:</a:t>
            </a:r>
            <a:endParaRPr b="0" i="0" sz="1800" u="none" strike="noStrike">
              <a:solidFill>
                <a:srgbClr val="000000"/>
              </a:solidFill>
              <a:latin typeface="Arial"/>
              <a:ea typeface="Arial"/>
              <a:cs typeface="Arial"/>
              <a:sym typeface="Arial"/>
            </a:endParaRPr>
          </a:p>
          <a:p>
            <a:pPr indent="0" lvl="0" marL="0" rtl="0" algn="l">
              <a:lnSpc>
                <a:spcPct val="90000"/>
              </a:lnSpc>
              <a:spcBef>
                <a:spcPts val="0"/>
              </a:spcBef>
              <a:spcAft>
                <a:spcPts val="0"/>
              </a:spcAft>
              <a:buNone/>
            </a:pPr>
            <a:r>
              <a:t/>
            </a:r>
            <a:endParaRPr sz="1800">
              <a:solidFill>
                <a:srgbClr val="000000"/>
              </a:solidFill>
              <a:latin typeface="Arial"/>
              <a:ea typeface="Arial"/>
              <a:cs typeface="Arial"/>
              <a:sym typeface="Arial"/>
            </a:endParaRPr>
          </a:p>
          <a:p>
            <a:pPr indent="0" lvl="0" marL="0" rtl="0" algn="l">
              <a:lnSpc>
                <a:spcPct val="90000"/>
              </a:lnSpc>
              <a:spcBef>
                <a:spcPts val="0"/>
              </a:spcBef>
              <a:spcAft>
                <a:spcPts val="0"/>
              </a:spcAft>
              <a:buNone/>
            </a:pPr>
            <a:r>
              <a:t/>
            </a:r>
            <a:endParaRPr sz="1800">
              <a:solidFill>
                <a:srgbClr val="000000"/>
              </a:solidFill>
              <a:latin typeface="Arial"/>
              <a:ea typeface="Arial"/>
              <a:cs typeface="Arial"/>
              <a:sym typeface="Arial"/>
            </a:endParaRPr>
          </a:p>
          <a:p>
            <a:pPr indent="-260350" lvl="3" marL="1600200" rtl="0" algn="l">
              <a:lnSpc>
                <a:spcPct val="90000"/>
              </a:lnSpc>
              <a:spcBef>
                <a:spcPts val="500"/>
              </a:spcBef>
              <a:spcAft>
                <a:spcPts val="0"/>
              </a:spcAft>
              <a:buClr>
                <a:srgbClr val="000000"/>
              </a:buClr>
              <a:buSzPts val="2100"/>
              <a:buChar char="•"/>
            </a:pPr>
            <a:r>
              <a:rPr b="1" i="0" lang="es-AR" sz="2100" u="sng">
                <a:solidFill>
                  <a:srgbClr val="000000"/>
                </a:solidFill>
                <a:latin typeface="Arial"/>
                <a:ea typeface="Arial"/>
                <a:cs typeface="Arial"/>
                <a:sym typeface="Arial"/>
              </a:rPr>
              <a:t>Prevención</a:t>
            </a:r>
            <a:r>
              <a:rPr lang="es-AR" sz="2100">
                <a:solidFill>
                  <a:srgbClr val="000000"/>
                </a:solidFill>
                <a:latin typeface="Arial"/>
                <a:ea typeface="Arial"/>
                <a:cs typeface="Arial"/>
                <a:sym typeface="Arial"/>
              </a:rPr>
              <a:t>.</a:t>
            </a:r>
            <a:endParaRPr sz="2100"/>
          </a:p>
          <a:p>
            <a:pPr indent="-260350" lvl="3" marL="1600200" rtl="0" algn="l">
              <a:lnSpc>
                <a:spcPct val="90000"/>
              </a:lnSpc>
              <a:spcBef>
                <a:spcPts val="500"/>
              </a:spcBef>
              <a:spcAft>
                <a:spcPts val="0"/>
              </a:spcAft>
              <a:buClr>
                <a:srgbClr val="000000"/>
              </a:buClr>
              <a:buSzPts val="2100"/>
              <a:buChar char="•"/>
            </a:pPr>
            <a:r>
              <a:rPr b="1" i="0" lang="es-AR" sz="2100" u="sng">
                <a:solidFill>
                  <a:srgbClr val="000000"/>
                </a:solidFill>
                <a:latin typeface="Arial"/>
                <a:ea typeface="Arial"/>
                <a:cs typeface="Arial"/>
                <a:sym typeface="Arial"/>
              </a:rPr>
              <a:t>Protección.</a:t>
            </a:r>
            <a:endParaRPr b="1" i="0" sz="2100" u="sng">
              <a:solidFill>
                <a:srgbClr val="000000"/>
              </a:solidFill>
              <a:latin typeface="Arial"/>
              <a:ea typeface="Arial"/>
              <a:cs typeface="Arial"/>
              <a:sym typeface="Arial"/>
            </a:endParaRPr>
          </a:p>
          <a:p>
            <a:pPr indent="-260350" lvl="3" marL="1600200" rtl="0" algn="l">
              <a:lnSpc>
                <a:spcPct val="90000"/>
              </a:lnSpc>
              <a:spcBef>
                <a:spcPts val="500"/>
              </a:spcBef>
              <a:spcAft>
                <a:spcPts val="0"/>
              </a:spcAft>
              <a:buClr>
                <a:srgbClr val="000000"/>
              </a:buClr>
              <a:buSzPts val="2100"/>
              <a:buChar char="•"/>
            </a:pPr>
            <a:r>
              <a:rPr b="1" i="0" lang="es-AR" sz="2100" u="sng">
                <a:solidFill>
                  <a:srgbClr val="000000"/>
                </a:solidFill>
                <a:latin typeface="Arial"/>
                <a:ea typeface="Arial"/>
                <a:cs typeface="Arial"/>
                <a:sym typeface="Arial"/>
              </a:rPr>
              <a:t>Atención inmediata y eficaz</a:t>
            </a:r>
            <a:r>
              <a:rPr b="1" lang="es-AR" sz="2100" u="sng">
                <a:solidFill>
                  <a:srgbClr val="000000"/>
                </a:solidFill>
                <a:latin typeface="Arial"/>
                <a:ea typeface="Arial"/>
                <a:cs typeface="Arial"/>
                <a:sym typeface="Arial"/>
              </a:rPr>
              <a:t>.</a:t>
            </a:r>
            <a:endParaRPr sz="37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33"/>
          <p:cNvSpPr txBox="1"/>
          <p:nvPr>
            <p:ph type="title"/>
          </p:nvPr>
        </p:nvSpPr>
        <p:spPr>
          <a:xfrm>
            <a:off x="680325" y="197325"/>
            <a:ext cx="9613800" cy="5238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1800"/>
              <a:buFont typeface="Arial"/>
              <a:buNone/>
            </a:pPr>
            <a:r>
              <a:rPr b="1" i="0" lang="es-AR" sz="3000" u="sng">
                <a:latin typeface="Arial"/>
                <a:ea typeface="Arial"/>
                <a:cs typeface="Arial"/>
                <a:sym typeface="Arial"/>
              </a:rPr>
              <a:t>Herramientas para la Prevención y </a:t>
            </a:r>
            <a:endParaRPr b="1" i="0" sz="3000" u="sng">
              <a:latin typeface="Arial"/>
              <a:ea typeface="Arial"/>
              <a:cs typeface="Arial"/>
              <a:sym typeface="Arial"/>
            </a:endParaRPr>
          </a:p>
          <a:p>
            <a:pPr indent="0" lvl="0" marL="0" rtl="0" algn="ctr">
              <a:lnSpc>
                <a:spcPct val="90000"/>
              </a:lnSpc>
              <a:spcBef>
                <a:spcPts val="0"/>
              </a:spcBef>
              <a:spcAft>
                <a:spcPts val="0"/>
              </a:spcAft>
              <a:buClr>
                <a:schemeClr val="lt1"/>
              </a:buClr>
              <a:buSzPts val="1800"/>
              <a:buFont typeface="Arial"/>
              <a:buNone/>
            </a:pPr>
            <a:r>
              <a:rPr b="1" i="0" lang="es-AR" sz="3000" u="sng">
                <a:latin typeface="Arial"/>
                <a:ea typeface="Arial"/>
                <a:cs typeface="Arial"/>
                <a:sym typeface="Arial"/>
              </a:rPr>
              <a:t>Detección Precoz de las </a:t>
            </a:r>
            <a:endParaRPr b="1" i="0" sz="3000" u="sng">
              <a:latin typeface="Arial"/>
              <a:ea typeface="Arial"/>
              <a:cs typeface="Arial"/>
              <a:sym typeface="Arial"/>
            </a:endParaRPr>
          </a:p>
          <a:p>
            <a:pPr indent="0" lvl="0" marL="0" rtl="0" algn="ctr">
              <a:lnSpc>
                <a:spcPct val="90000"/>
              </a:lnSpc>
              <a:spcBef>
                <a:spcPts val="0"/>
              </a:spcBef>
              <a:spcAft>
                <a:spcPts val="0"/>
              </a:spcAft>
              <a:buClr>
                <a:schemeClr val="lt1"/>
              </a:buClr>
              <a:buSzPts val="1800"/>
              <a:buFont typeface="Arial"/>
              <a:buNone/>
            </a:pPr>
            <a:r>
              <a:rPr b="1" i="0" lang="es-AR" sz="3000" u="sng">
                <a:latin typeface="Arial"/>
                <a:ea typeface="Arial"/>
                <a:cs typeface="Arial"/>
                <a:sym typeface="Arial"/>
              </a:rPr>
              <a:t>Enfermedades Profesionales</a:t>
            </a:r>
            <a:endParaRPr sz="4800"/>
          </a:p>
        </p:txBody>
      </p:sp>
      <p:sp>
        <p:nvSpPr>
          <p:cNvPr id="493" name="Google Shape;493;p33"/>
          <p:cNvSpPr txBox="1"/>
          <p:nvPr>
            <p:ph idx="1" type="body"/>
          </p:nvPr>
        </p:nvSpPr>
        <p:spPr>
          <a:xfrm>
            <a:off x="484450" y="2336875"/>
            <a:ext cx="10794300" cy="4324200"/>
          </a:xfrm>
          <a:prstGeom prst="rect">
            <a:avLst/>
          </a:prstGeom>
          <a:noFill/>
          <a:ln>
            <a:noFill/>
          </a:ln>
        </p:spPr>
        <p:txBody>
          <a:bodyPr anchorCtr="0" anchor="t" bIns="45700" lIns="91425" spcFirstLastPara="1" rIns="91425" wrap="square" tIns="45700">
            <a:normAutofit/>
          </a:bodyPr>
          <a:lstStyle/>
          <a:p>
            <a:pPr indent="0" lvl="0" marL="228600" rtl="0" algn="l">
              <a:lnSpc>
                <a:spcPct val="70000"/>
              </a:lnSpc>
              <a:spcBef>
                <a:spcPts val="0"/>
              </a:spcBef>
              <a:spcAft>
                <a:spcPts val="0"/>
              </a:spcAft>
              <a:buNone/>
            </a:pPr>
            <a:r>
              <a:t/>
            </a:r>
            <a:endParaRPr sz="1865">
              <a:solidFill>
                <a:srgbClr val="000000"/>
              </a:solidFill>
              <a:latin typeface="Arial"/>
              <a:ea typeface="Arial"/>
              <a:cs typeface="Arial"/>
              <a:sym typeface="Arial"/>
            </a:endParaRPr>
          </a:p>
          <a:p>
            <a:pPr indent="0" lvl="0" marL="228600" rtl="0" algn="l">
              <a:lnSpc>
                <a:spcPct val="70000"/>
              </a:lnSpc>
              <a:spcBef>
                <a:spcPts val="0"/>
              </a:spcBef>
              <a:spcAft>
                <a:spcPts val="0"/>
              </a:spcAft>
              <a:buNone/>
            </a:pPr>
            <a:r>
              <a:t/>
            </a:r>
            <a:endParaRPr sz="1865">
              <a:solidFill>
                <a:srgbClr val="000000"/>
              </a:solidFill>
              <a:latin typeface="Arial"/>
              <a:ea typeface="Arial"/>
              <a:cs typeface="Arial"/>
              <a:sym typeface="Arial"/>
            </a:endParaRPr>
          </a:p>
          <a:p>
            <a:pPr indent="0" lvl="0" marL="228600" rtl="0" algn="l">
              <a:lnSpc>
                <a:spcPct val="70000"/>
              </a:lnSpc>
              <a:spcBef>
                <a:spcPts val="0"/>
              </a:spcBef>
              <a:spcAft>
                <a:spcPts val="0"/>
              </a:spcAft>
              <a:buNone/>
            </a:pPr>
            <a:r>
              <a:t/>
            </a:r>
            <a:endParaRPr sz="1865">
              <a:solidFill>
                <a:srgbClr val="000000"/>
              </a:solidFill>
              <a:latin typeface="Arial"/>
              <a:ea typeface="Arial"/>
              <a:cs typeface="Arial"/>
              <a:sym typeface="Arial"/>
            </a:endParaRPr>
          </a:p>
          <a:p>
            <a:pPr indent="0" lvl="0" marL="228600" rtl="0" algn="l">
              <a:lnSpc>
                <a:spcPct val="70000"/>
              </a:lnSpc>
              <a:spcBef>
                <a:spcPts val="0"/>
              </a:spcBef>
              <a:spcAft>
                <a:spcPts val="0"/>
              </a:spcAft>
              <a:buNone/>
            </a:pPr>
            <a:r>
              <a:t/>
            </a:r>
            <a:endParaRPr sz="1865">
              <a:solidFill>
                <a:srgbClr val="000000"/>
              </a:solidFill>
              <a:latin typeface="Arial"/>
              <a:ea typeface="Arial"/>
              <a:cs typeface="Arial"/>
              <a:sym typeface="Arial"/>
            </a:endParaRPr>
          </a:p>
          <a:p>
            <a:pPr indent="0" lvl="0" marL="228600" rtl="0" algn="l">
              <a:lnSpc>
                <a:spcPct val="70000"/>
              </a:lnSpc>
              <a:spcBef>
                <a:spcPts val="0"/>
              </a:spcBef>
              <a:spcAft>
                <a:spcPts val="0"/>
              </a:spcAft>
              <a:buNone/>
            </a:pPr>
            <a:r>
              <a:t/>
            </a:r>
            <a:endParaRPr sz="1865">
              <a:solidFill>
                <a:srgbClr val="000000"/>
              </a:solidFill>
              <a:latin typeface="Arial"/>
              <a:ea typeface="Arial"/>
              <a:cs typeface="Arial"/>
              <a:sym typeface="Arial"/>
            </a:endParaRPr>
          </a:p>
          <a:p>
            <a:pPr indent="0" lvl="0" marL="228600" rtl="0" algn="l">
              <a:lnSpc>
                <a:spcPct val="70000"/>
              </a:lnSpc>
              <a:spcBef>
                <a:spcPts val="0"/>
              </a:spcBef>
              <a:spcAft>
                <a:spcPts val="0"/>
              </a:spcAft>
              <a:buNone/>
            </a:pPr>
            <a:r>
              <a:t/>
            </a:r>
            <a:endParaRPr sz="1865">
              <a:solidFill>
                <a:srgbClr val="000000"/>
              </a:solidFill>
              <a:latin typeface="Arial"/>
              <a:ea typeface="Arial"/>
              <a:cs typeface="Arial"/>
              <a:sym typeface="Arial"/>
            </a:endParaRPr>
          </a:p>
          <a:p>
            <a:pPr indent="0" lvl="0" marL="228600" rtl="0" algn="l">
              <a:lnSpc>
                <a:spcPct val="70000"/>
              </a:lnSpc>
              <a:spcBef>
                <a:spcPts val="0"/>
              </a:spcBef>
              <a:spcAft>
                <a:spcPts val="0"/>
              </a:spcAft>
              <a:buNone/>
            </a:pPr>
            <a:r>
              <a:t/>
            </a:r>
            <a:endParaRPr sz="1865">
              <a:solidFill>
                <a:srgbClr val="000000"/>
              </a:solidFill>
              <a:latin typeface="Arial"/>
              <a:ea typeface="Arial"/>
              <a:cs typeface="Arial"/>
              <a:sym typeface="Arial"/>
            </a:endParaRPr>
          </a:p>
          <a:p>
            <a:pPr indent="0" lvl="0" marL="228600" rtl="0" algn="l">
              <a:lnSpc>
                <a:spcPct val="70000"/>
              </a:lnSpc>
              <a:spcBef>
                <a:spcPts val="0"/>
              </a:spcBef>
              <a:spcAft>
                <a:spcPts val="0"/>
              </a:spcAft>
              <a:buNone/>
            </a:pPr>
            <a:r>
              <a:t/>
            </a:r>
            <a:endParaRPr sz="1865">
              <a:solidFill>
                <a:srgbClr val="000000"/>
              </a:solidFill>
              <a:latin typeface="Arial"/>
              <a:ea typeface="Arial"/>
              <a:cs typeface="Arial"/>
              <a:sym typeface="Arial"/>
            </a:endParaRPr>
          </a:p>
          <a:p>
            <a:pPr indent="0" lvl="0" marL="228600" rtl="0" algn="l">
              <a:lnSpc>
                <a:spcPct val="70000"/>
              </a:lnSpc>
              <a:spcBef>
                <a:spcPts val="0"/>
              </a:spcBef>
              <a:spcAft>
                <a:spcPts val="0"/>
              </a:spcAft>
              <a:buNone/>
            </a:pPr>
            <a:r>
              <a:t/>
            </a:r>
            <a:endParaRPr sz="1865">
              <a:solidFill>
                <a:srgbClr val="000000"/>
              </a:solidFill>
              <a:latin typeface="Arial"/>
              <a:ea typeface="Arial"/>
              <a:cs typeface="Arial"/>
              <a:sym typeface="Arial"/>
            </a:endParaRPr>
          </a:p>
          <a:p>
            <a:pPr indent="0" lvl="0" marL="228600" rtl="0" algn="l">
              <a:lnSpc>
                <a:spcPct val="70000"/>
              </a:lnSpc>
              <a:spcBef>
                <a:spcPts val="0"/>
              </a:spcBef>
              <a:spcAft>
                <a:spcPts val="0"/>
              </a:spcAft>
              <a:buNone/>
            </a:pPr>
            <a:r>
              <a:t/>
            </a:r>
            <a:endParaRPr sz="1865">
              <a:solidFill>
                <a:srgbClr val="000000"/>
              </a:solidFill>
              <a:latin typeface="Arial"/>
              <a:ea typeface="Arial"/>
              <a:cs typeface="Arial"/>
              <a:sym typeface="Arial"/>
            </a:endParaRPr>
          </a:p>
          <a:p>
            <a:pPr indent="0" lvl="0" marL="0" rtl="0" algn="l">
              <a:lnSpc>
                <a:spcPct val="70000"/>
              </a:lnSpc>
              <a:spcBef>
                <a:spcPts val="0"/>
              </a:spcBef>
              <a:spcAft>
                <a:spcPts val="0"/>
              </a:spcAft>
              <a:buNone/>
            </a:pPr>
            <a:r>
              <a:t/>
            </a:r>
            <a:endParaRPr sz="1865">
              <a:solidFill>
                <a:srgbClr val="000000"/>
              </a:solidFill>
              <a:latin typeface="Arial"/>
              <a:ea typeface="Arial"/>
              <a:cs typeface="Arial"/>
              <a:sym typeface="Arial"/>
            </a:endParaRPr>
          </a:p>
          <a:p>
            <a:pPr indent="0" lvl="0" marL="228600" rtl="0" algn="l">
              <a:lnSpc>
                <a:spcPct val="70000"/>
              </a:lnSpc>
              <a:spcBef>
                <a:spcPts val="0"/>
              </a:spcBef>
              <a:spcAft>
                <a:spcPts val="0"/>
              </a:spcAft>
              <a:buNone/>
            </a:pPr>
            <a:r>
              <a:t/>
            </a:r>
            <a:endParaRPr sz="1865">
              <a:solidFill>
                <a:srgbClr val="000000"/>
              </a:solidFill>
              <a:latin typeface="Arial"/>
              <a:ea typeface="Arial"/>
              <a:cs typeface="Arial"/>
              <a:sym typeface="Arial"/>
            </a:endParaRPr>
          </a:p>
          <a:p>
            <a:pPr indent="0" lvl="0" marL="228600" rtl="0" algn="just">
              <a:lnSpc>
                <a:spcPct val="70000"/>
              </a:lnSpc>
              <a:spcBef>
                <a:spcPts val="0"/>
              </a:spcBef>
              <a:spcAft>
                <a:spcPts val="0"/>
              </a:spcAft>
              <a:buNone/>
            </a:pPr>
            <a:r>
              <a:rPr b="0" i="0" lang="es-AR" sz="2165" u="none" strike="noStrike">
                <a:solidFill>
                  <a:srgbClr val="000000"/>
                </a:solidFill>
                <a:latin typeface="Arial"/>
                <a:ea typeface="Arial"/>
                <a:cs typeface="Arial"/>
                <a:sym typeface="Arial"/>
              </a:rPr>
              <a:t>El estudio del lugar de trabajo, incluyendo la detección y cuantificación de los agentes de riesgos, y el estudio de los trabajadores expuestos a los agentes de riesgos determinados, constituyen las dos herramientas fundamentales para la prevención y detección precoz de las enfermedades profesionales. </a:t>
            </a:r>
            <a:endParaRPr b="0" i="0" sz="2165" u="none" strike="noStrike">
              <a:solidFill>
                <a:srgbClr val="000000"/>
              </a:solidFill>
              <a:latin typeface="Arial"/>
              <a:ea typeface="Arial"/>
              <a:cs typeface="Arial"/>
              <a:sym typeface="Arial"/>
            </a:endParaRPr>
          </a:p>
          <a:p>
            <a:pPr indent="0" lvl="0" marL="0" rtl="0" algn="l">
              <a:lnSpc>
                <a:spcPct val="70000"/>
              </a:lnSpc>
              <a:spcBef>
                <a:spcPts val="1000"/>
              </a:spcBef>
              <a:spcAft>
                <a:spcPts val="0"/>
              </a:spcAft>
              <a:buClr>
                <a:srgbClr val="000000"/>
              </a:buClr>
              <a:buSzPts val="1665"/>
              <a:buNone/>
            </a:pPr>
            <a:r>
              <a:t/>
            </a:r>
            <a:endParaRPr sz="1800">
              <a:solidFill>
                <a:schemeClr val="dk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ga3f2047bab_0_0"/>
          <p:cNvSpPr txBox="1"/>
          <p:nvPr>
            <p:ph type="title"/>
          </p:nvPr>
        </p:nvSpPr>
        <p:spPr>
          <a:xfrm>
            <a:off x="680325" y="753225"/>
            <a:ext cx="9613800" cy="1583700"/>
          </a:xfrm>
          <a:prstGeom prst="rect">
            <a:avLst/>
          </a:prstGeom>
        </p:spPr>
        <p:txBody>
          <a:bodyPr anchorCtr="0" anchor="ctr" bIns="45700" lIns="91425" spcFirstLastPara="1" rIns="91425" wrap="square" tIns="45700">
            <a:noAutofit/>
          </a:bodyPr>
          <a:lstStyle/>
          <a:p>
            <a:pPr indent="0" lvl="0" marL="0" rtl="0" algn="l">
              <a:lnSpc>
                <a:spcPct val="70000"/>
              </a:lnSpc>
              <a:spcBef>
                <a:spcPts val="1000"/>
              </a:spcBef>
              <a:spcAft>
                <a:spcPts val="0"/>
              </a:spcAft>
              <a:buClr>
                <a:schemeClr val="dk1"/>
              </a:buClr>
              <a:buSzPts val="1665"/>
              <a:buFont typeface="Arial"/>
              <a:buNone/>
            </a:pPr>
            <a:r>
              <a:rPr lang="es-AR" sz="2465" u="sng">
                <a:latin typeface="Arial"/>
                <a:ea typeface="Arial"/>
                <a:cs typeface="Arial"/>
                <a:sym typeface="Arial"/>
              </a:rPr>
              <a:t>1</a:t>
            </a:r>
            <a:r>
              <a:rPr lang="es-AR" sz="2465" u="sng">
                <a:latin typeface="Arial"/>
                <a:ea typeface="Arial"/>
                <a:cs typeface="Arial"/>
                <a:sym typeface="Arial"/>
              </a:rPr>
              <a:t>) Control del Puesto de Trabajo:</a:t>
            </a:r>
            <a:endParaRPr sz="3200"/>
          </a:p>
          <a:p>
            <a:pPr indent="0" lvl="0" marL="0" rtl="0" algn="l">
              <a:spcBef>
                <a:spcPts val="0"/>
              </a:spcBef>
              <a:spcAft>
                <a:spcPts val="0"/>
              </a:spcAft>
              <a:buNone/>
            </a:pPr>
            <a:r>
              <a:t/>
            </a:r>
            <a:endParaRPr/>
          </a:p>
        </p:txBody>
      </p:sp>
      <p:sp>
        <p:nvSpPr>
          <p:cNvPr id="499" name="Google Shape;499;ga3f2047bab_0_0"/>
          <p:cNvSpPr txBox="1"/>
          <p:nvPr>
            <p:ph idx="1" type="body"/>
          </p:nvPr>
        </p:nvSpPr>
        <p:spPr>
          <a:xfrm>
            <a:off x="680321" y="2336873"/>
            <a:ext cx="9613800" cy="3599400"/>
          </a:xfrm>
          <a:prstGeom prst="rect">
            <a:avLst/>
          </a:prstGeom>
        </p:spPr>
        <p:txBody>
          <a:bodyPr anchorCtr="0" anchor="t" bIns="45700" lIns="91425" spcFirstLastPara="1" rIns="91425" wrap="square" tIns="45700">
            <a:noAutofit/>
          </a:bodyPr>
          <a:lstStyle/>
          <a:p>
            <a:pPr indent="-355600" lvl="0" marL="457200" rtl="0" algn="l">
              <a:lnSpc>
                <a:spcPct val="70000"/>
              </a:lnSpc>
              <a:spcBef>
                <a:spcPts val="1000"/>
              </a:spcBef>
              <a:spcAft>
                <a:spcPts val="0"/>
              </a:spcAft>
              <a:buClr>
                <a:schemeClr val="dk1"/>
              </a:buClr>
              <a:buSzPts val="2000"/>
              <a:buChar char="●"/>
            </a:pPr>
            <a:r>
              <a:rPr lang="es-AR" sz="2000">
                <a:solidFill>
                  <a:schemeClr val="dk1"/>
                </a:solidFill>
                <a:latin typeface="Arial"/>
                <a:ea typeface="Arial"/>
                <a:cs typeface="Arial"/>
                <a:sym typeface="Arial"/>
              </a:rPr>
              <a:t>Eliminación del riesgo</a:t>
            </a:r>
            <a:endParaRPr sz="2000">
              <a:solidFill>
                <a:schemeClr val="dk1"/>
              </a:solidFill>
              <a:latin typeface="Arial"/>
              <a:ea typeface="Arial"/>
              <a:cs typeface="Arial"/>
              <a:sym typeface="Arial"/>
            </a:endParaRPr>
          </a:p>
          <a:p>
            <a:pPr indent="0" lvl="0" marL="0" rtl="0" algn="l">
              <a:lnSpc>
                <a:spcPct val="70000"/>
              </a:lnSpc>
              <a:spcBef>
                <a:spcPts val="1000"/>
              </a:spcBef>
              <a:spcAft>
                <a:spcPts val="0"/>
              </a:spcAft>
              <a:buClr>
                <a:schemeClr val="dk1"/>
              </a:buClr>
              <a:buSzPts val="1100"/>
              <a:buFont typeface="Arial"/>
              <a:buNone/>
            </a:pPr>
            <a:r>
              <a:t/>
            </a:r>
            <a:endParaRPr sz="1900">
              <a:solidFill>
                <a:schemeClr val="dk1"/>
              </a:solidFill>
              <a:latin typeface="Arial"/>
              <a:ea typeface="Arial"/>
              <a:cs typeface="Arial"/>
              <a:sym typeface="Arial"/>
            </a:endParaRPr>
          </a:p>
          <a:p>
            <a:pPr indent="-355600" lvl="0" marL="457200" rtl="0" algn="just">
              <a:lnSpc>
                <a:spcPct val="107000"/>
              </a:lnSpc>
              <a:spcBef>
                <a:spcPts val="1200"/>
              </a:spcBef>
              <a:spcAft>
                <a:spcPts val="0"/>
              </a:spcAft>
              <a:buClr>
                <a:schemeClr val="dk1"/>
              </a:buClr>
              <a:buSzPts val="2000"/>
              <a:buChar char="●"/>
            </a:pPr>
            <a:r>
              <a:rPr lang="es-AR" sz="2000">
                <a:solidFill>
                  <a:schemeClr val="dk1"/>
                </a:solidFill>
                <a:latin typeface="Arial"/>
                <a:ea typeface="Arial"/>
                <a:cs typeface="Arial"/>
                <a:sym typeface="Arial"/>
              </a:rPr>
              <a:t>Eliminación de la exposición de la persona al riesgo: Segregación - Encerramiento - Ventilación </a:t>
            </a:r>
            <a:endParaRPr sz="2000">
              <a:solidFill>
                <a:schemeClr val="dk1"/>
              </a:solidFill>
              <a:latin typeface="Arial"/>
              <a:ea typeface="Arial"/>
              <a:cs typeface="Arial"/>
              <a:sym typeface="Arial"/>
            </a:endParaRPr>
          </a:p>
          <a:p>
            <a:pPr indent="0" lvl="0" marL="0" rtl="0" algn="just">
              <a:lnSpc>
                <a:spcPct val="107000"/>
              </a:lnSpc>
              <a:spcBef>
                <a:spcPts val="1200"/>
              </a:spcBef>
              <a:spcAft>
                <a:spcPts val="0"/>
              </a:spcAft>
              <a:buClr>
                <a:schemeClr val="dk1"/>
              </a:buClr>
              <a:buSzPts val="1100"/>
              <a:buFont typeface="Arial"/>
              <a:buNone/>
            </a:pPr>
            <a:r>
              <a:t/>
            </a:r>
            <a:endParaRPr sz="2000">
              <a:solidFill>
                <a:schemeClr val="dk1"/>
              </a:solidFill>
              <a:latin typeface="Arial"/>
              <a:ea typeface="Arial"/>
              <a:cs typeface="Arial"/>
              <a:sym typeface="Arial"/>
            </a:endParaRPr>
          </a:p>
          <a:p>
            <a:pPr indent="-355600" lvl="0" marL="457200" rtl="0" algn="just">
              <a:lnSpc>
                <a:spcPct val="107000"/>
              </a:lnSpc>
              <a:spcBef>
                <a:spcPts val="1200"/>
              </a:spcBef>
              <a:spcAft>
                <a:spcPts val="0"/>
              </a:spcAft>
              <a:buClr>
                <a:schemeClr val="dk1"/>
              </a:buClr>
              <a:buSzPts val="2000"/>
              <a:buChar char="●"/>
            </a:pPr>
            <a:r>
              <a:rPr lang="es-AR" sz="2000">
                <a:solidFill>
                  <a:schemeClr val="dk1"/>
                </a:solidFill>
                <a:latin typeface="Arial"/>
                <a:ea typeface="Arial"/>
                <a:cs typeface="Arial"/>
                <a:sym typeface="Arial"/>
              </a:rPr>
              <a:t>Aislamiento del riesgo.</a:t>
            </a:r>
            <a:endParaRPr sz="2000">
              <a:solidFill>
                <a:schemeClr val="dk1"/>
              </a:solidFill>
              <a:latin typeface="Arial"/>
              <a:ea typeface="Arial"/>
              <a:cs typeface="Arial"/>
              <a:sym typeface="Arial"/>
            </a:endParaRPr>
          </a:p>
          <a:p>
            <a:pPr indent="0" lvl="0" marL="0" rtl="0" algn="just">
              <a:lnSpc>
                <a:spcPct val="107000"/>
              </a:lnSpc>
              <a:spcBef>
                <a:spcPts val="1200"/>
              </a:spcBef>
              <a:spcAft>
                <a:spcPts val="0"/>
              </a:spcAft>
              <a:buClr>
                <a:schemeClr val="dk1"/>
              </a:buClr>
              <a:buSzPts val="1100"/>
              <a:buFont typeface="Arial"/>
              <a:buNone/>
            </a:pPr>
            <a:r>
              <a:t/>
            </a:r>
            <a:endParaRPr sz="2000">
              <a:solidFill>
                <a:schemeClr val="dk1"/>
              </a:solidFill>
              <a:latin typeface="Arial"/>
              <a:ea typeface="Arial"/>
              <a:cs typeface="Arial"/>
              <a:sym typeface="Arial"/>
            </a:endParaRPr>
          </a:p>
          <a:p>
            <a:pPr indent="-355600" lvl="0" marL="457200" rtl="0" algn="just">
              <a:lnSpc>
                <a:spcPct val="107000"/>
              </a:lnSpc>
              <a:spcBef>
                <a:spcPts val="1200"/>
              </a:spcBef>
              <a:spcAft>
                <a:spcPts val="0"/>
              </a:spcAft>
              <a:buClr>
                <a:schemeClr val="dk1"/>
              </a:buClr>
              <a:buSzPts val="2000"/>
              <a:buChar char="●"/>
            </a:pPr>
            <a:r>
              <a:rPr lang="es-AR" sz="2000">
                <a:solidFill>
                  <a:schemeClr val="dk1"/>
                </a:solidFill>
                <a:latin typeface="Arial"/>
                <a:ea typeface="Arial"/>
                <a:cs typeface="Arial"/>
                <a:sym typeface="Arial"/>
              </a:rPr>
              <a:t>Protección de la persona</a:t>
            </a:r>
            <a:endParaRPr sz="2700">
              <a:solidFill>
                <a:schemeClr val="dk1"/>
              </a:solidFill>
              <a:latin typeface="Arial"/>
              <a:ea typeface="Arial"/>
              <a:cs typeface="Arial"/>
              <a:sym typeface="Arial"/>
            </a:endParaRPr>
          </a:p>
          <a:p>
            <a:pPr indent="0" lvl="0" marL="0" rtl="0" algn="l">
              <a:spcBef>
                <a:spcPts val="1200"/>
              </a:spcBef>
              <a:spcAft>
                <a:spcPts val="0"/>
              </a:spcAft>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34"/>
          <p:cNvSpPr txBox="1"/>
          <p:nvPr>
            <p:ph type="title"/>
          </p:nvPr>
        </p:nvSpPr>
        <p:spPr>
          <a:xfrm>
            <a:off x="680321" y="753228"/>
            <a:ext cx="9613861" cy="10809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Font typeface="Arial"/>
              <a:buNone/>
            </a:pPr>
            <a:r>
              <a:rPr lang="es-AR" sz="2800" u="sng">
                <a:latin typeface="Arial"/>
                <a:ea typeface="Arial"/>
                <a:cs typeface="Arial"/>
                <a:sym typeface="Arial"/>
              </a:rPr>
              <a:t>2) </a:t>
            </a:r>
            <a:r>
              <a:rPr b="0" i="0" lang="es-AR" sz="2800" u="sng">
                <a:latin typeface="Arial"/>
                <a:ea typeface="Arial"/>
                <a:cs typeface="Arial"/>
                <a:sym typeface="Arial"/>
              </a:rPr>
              <a:t>Control del Trabajador</a:t>
            </a:r>
            <a:endParaRPr sz="4800"/>
          </a:p>
        </p:txBody>
      </p:sp>
      <p:sp>
        <p:nvSpPr>
          <p:cNvPr id="505" name="Google Shape;505;p34"/>
          <p:cNvSpPr txBox="1"/>
          <p:nvPr>
            <p:ph idx="1" type="body"/>
          </p:nvPr>
        </p:nvSpPr>
        <p:spPr>
          <a:xfrm>
            <a:off x="680321" y="2336873"/>
            <a:ext cx="9613861" cy="359931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1800"/>
              <a:buNone/>
            </a:pPr>
            <a:r>
              <a:rPr lang="es-AR" sz="1800">
                <a:solidFill>
                  <a:srgbClr val="000000"/>
                </a:solidFill>
                <a:latin typeface="Arial"/>
                <a:ea typeface="Arial"/>
                <a:cs typeface="Arial"/>
                <a:sym typeface="Arial"/>
              </a:rPr>
              <a:t>A</a:t>
            </a:r>
            <a:r>
              <a:rPr b="0" i="0" lang="es-AR" sz="1800" u="none" strike="noStrike">
                <a:solidFill>
                  <a:srgbClr val="000000"/>
                </a:solidFill>
                <a:latin typeface="Arial"/>
                <a:ea typeface="Arial"/>
                <a:cs typeface="Arial"/>
                <a:sym typeface="Arial"/>
              </a:rPr>
              <a:t> través de los exámenes médicos se puede controlar la salud del operario a lo largo del tiempo, siendo el</a:t>
            </a:r>
            <a:r>
              <a:rPr b="0" i="0" lang="es-AR" sz="1800" u="none" strike="noStrike">
                <a:solidFill>
                  <a:srgbClr val="000000"/>
                </a:solidFill>
                <a:latin typeface="Arial"/>
                <a:ea typeface="Arial"/>
                <a:cs typeface="Arial"/>
                <a:sym typeface="Arial"/>
              </a:rPr>
              <a:t> </a:t>
            </a:r>
            <a:r>
              <a:rPr b="1" i="0" lang="es-AR" sz="1800" u="none" strike="noStrike">
                <a:solidFill>
                  <a:srgbClr val="000000"/>
                </a:solidFill>
                <a:latin typeface="Arial"/>
                <a:ea typeface="Arial"/>
                <a:cs typeface="Arial"/>
                <a:sym typeface="Arial"/>
              </a:rPr>
              <a:t>ob</a:t>
            </a:r>
            <a:r>
              <a:rPr b="1" i="0" lang="es-AR" sz="1800" u="none" strike="noStrike">
                <a:solidFill>
                  <a:srgbClr val="000000"/>
                </a:solidFill>
                <a:latin typeface="Arial"/>
                <a:ea typeface="Arial"/>
                <a:cs typeface="Arial"/>
                <a:sym typeface="Arial"/>
              </a:rPr>
              <a:t>jetivo</a:t>
            </a:r>
            <a:r>
              <a:rPr b="0" i="0" lang="es-AR" sz="1800" u="none" strike="noStrike">
                <a:solidFill>
                  <a:srgbClr val="000000"/>
                </a:solidFill>
                <a:latin typeface="Arial"/>
                <a:ea typeface="Arial"/>
                <a:cs typeface="Arial"/>
                <a:sym typeface="Arial"/>
              </a:rPr>
              <a:t> principal poder detectar síntomas a edades tempranas para tomar medidas y de esta forma no permitir o reducir los efectos de la enfermedad profesional que se está formando. Entre los exámenes médicos tenemos:</a:t>
            </a:r>
            <a:endParaRPr b="0" i="0" sz="1800" u="none" strike="noStrike">
              <a:solidFill>
                <a:srgbClr val="000000"/>
              </a:solidFill>
              <a:latin typeface="Arial"/>
              <a:ea typeface="Arial"/>
              <a:cs typeface="Arial"/>
              <a:sym typeface="Arial"/>
            </a:endParaRPr>
          </a:p>
          <a:p>
            <a:pPr indent="0" lvl="0" marL="0" rtl="0" algn="l">
              <a:lnSpc>
                <a:spcPct val="90000"/>
              </a:lnSpc>
              <a:spcBef>
                <a:spcPts val="0"/>
              </a:spcBef>
              <a:spcAft>
                <a:spcPts val="0"/>
              </a:spcAft>
              <a:buClr>
                <a:srgbClr val="000000"/>
              </a:buClr>
              <a:buSzPts val="1800"/>
              <a:buNone/>
            </a:pPr>
            <a:r>
              <a:t/>
            </a:r>
            <a:endParaRPr sz="1800">
              <a:solidFill>
                <a:srgbClr val="000000"/>
              </a:solidFill>
              <a:latin typeface="Arial"/>
              <a:ea typeface="Arial"/>
              <a:cs typeface="Arial"/>
              <a:sym typeface="Arial"/>
            </a:endParaRPr>
          </a:p>
          <a:p>
            <a:pPr indent="0" lvl="0" marL="0" rtl="0" algn="l">
              <a:lnSpc>
                <a:spcPct val="90000"/>
              </a:lnSpc>
              <a:spcBef>
                <a:spcPts val="0"/>
              </a:spcBef>
              <a:spcAft>
                <a:spcPts val="0"/>
              </a:spcAft>
              <a:buClr>
                <a:srgbClr val="000000"/>
              </a:buClr>
              <a:buSzPts val="1800"/>
              <a:buNone/>
            </a:pPr>
            <a:r>
              <a:t/>
            </a:r>
            <a:endParaRPr sz="1800">
              <a:solidFill>
                <a:srgbClr val="000000"/>
              </a:solidFill>
              <a:latin typeface="Arial"/>
              <a:ea typeface="Arial"/>
              <a:cs typeface="Arial"/>
              <a:sym typeface="Arial"/>
            </a:endParaRPr>
          </a:p>
          <a:p>
            <a:pPr indent="0" lvl="0" marL="0" rtl="0" algn="l">
              <a:lnSpc>
                <a:spcPct val="90000"/>
              </a:lnSpc>
              <a:spcBef>
                <a:spcPts val="1000"/>
              </a:spcBef>
              <a:spcAft>
                <a:spcPts val="0"/>
              </a:spcAft>
              <a:buClr>
                <a:srgbClr val="000000"/>
              </a:buClr>
              <a:buSzPts val="1800"/>
              <a:buNone/>
            </a:pPr>
            <a:r>
              <a:rPr b="0" i="0" lang="es-AR" sz="1800" u="none" strike="noStrike">
                <a:solidFill>
                  <a:srgbClr val="000000"/>
                </a:solidFill>
                <a:latin typeface="Arial"/>
                <a:ea typeface="Arial"/>
                <a:cs typeface="Arial"/>
                <a:sym typeface="Arial"/>
              </a:rPr>
              <a:t>-De ingreso</a:t>
            </a:r>
            <a:endParaRPr/>
          </a:p>
          <a:p>
            <a:pPr indent="0" lvl="0" marL="0" rtl="0" algn="l">
              <a:lnSpc>
                <a:spcPct val="90000"/>
              </a:lnSpc>
              <a:spcBef>
                <a:spcPts val="1000"/>
              </a:spcBef>
              <a:spcAft>
                <a:spcPts val="0"/>
              </a:spcAft>
              <a:buClr>
                <a:srgbClr val="000000"/>
              </a:buClr>
              <a:buSzPts val="1800"/>
              <a:buNone/>
            </a:pPr>
            <a:r>
              <a:rPr lang="es-AR" sz="1800">
                <a:solidFill>
                  <a:srgbClr val="000000"/>
                </a:solidFill>
                <a:latin typeface="Arial"/>
                <a:ea typeface="Arial"/>
                <a:cs typeface="Arial"/>
                <a:sym typeface="Arial"/>
              </a:rPr>
              <a:t>-</a:t>
            </a:r>
            <a:r>
              <a:rPr b="0" i="0" lang="es-AR" sz="1800" u="none" strike="noStrike">
                <a:solidFill>
                  <a:srgbClr val="000000"/>
                </a:solidFill>
                <a:latin typeface="Arial"/>
                <a:ea typeface="Arial"/>
                <a:cs typeface="Arial"/>
                <a:sym typeface="Arial"/>
              </a:rPr>
              <a:t>Periódicos</a:t>
            </a:r>
            <a:endParaRPr/>
          </a:p>
          <a:p>
            <a:pPr indent="0" lvl="0" marL="0" rtl="0" algn="l">
              <a:lnSpc>
                <a:spcPct val="90000"/>
              </a:lnSpc>
              <a:spcBef>
                <a:spcPts val="1000"/>
              </a:spcBef>
              <a:spcAft>
                <a:spcPts val="0"/>
              </a:spcAft>
              <a:buClr>
                <a:srgbClr val="000000"/>
              </a:buClr>
              <a:buSzPts val="1800"/>
              <a:buNone/>
            </a:pPr>
            <a:r>
              <a:rPr lang="es-AR" sz="1800">
                <a:solidFill>
                  <a:srgbClr val="000000"/>
                </a:solidFill>
                <a:latin typeface="Arial"/>
                <a:ea typeface="Arial"/>
                <a:cs typeface="Arial"/>
                <a:sym typeface="Arial"/>
              </a:rPr>
              <a:t>-</a:t>
            </a:r>
            <a:r>
              <a:rPr b="0" i="0" lang="es-AR" sz="1800" u="none" strike="noStrike">
                <a:solidFill>
                  <a:srgbClr val="000000"/>
                </a:solidFill>
                <a:latin typeface="Arial"/>
                <a:ea typeface="Arial"/>
                <a:cs typeface="Arial"/>
                <a:sym typeface="Arial"/>
              </a:rPr>
              <a:t>Previos a la transferencia de actividad</a:t>
            </a:r>
            <a:endParaRPr sz="1800">
              <a:solidFill>
                <a:srgbClr val="000000"/>
              </a:solidFill>
              <a:latin typeface="Arial"/>
              <a:ea typeface="Arial"/>
              <a:cs typeface="Arial"/>
              <a:sym typeface="Arial"/>
            </a:endParaRPr>
          </a:p>
          <a:p>
            <a:pPr indent="0" lvl="0" marL="0" rtl="0" algn="l">
              <a:lnSpc>
                <a:spcPct val="90000"/>
              </a:lnSpc>
              <a:spcBef>
                <a:spcPts val="1000"/>
              </a:spcBef>
              <a:spcAft>
                <a:spcPts val="0"/>
              </a:spcAft>
              <a:buClr>
                <a:srgbClr val="000000"/>
              </a:buClr>
              <a:buSzPts val="1800"/>
              <a:buNone/>
            </a:pPr>
            <a:r>
              <a:rPr lang="es-AR" sz="1800">
                <a:solidFill>
                  <a:srgbClr val="000000"/>
                </a:solidFill>
                <a:latin typeface="Arial"/>
                <a:ea typeface="Arial"/>
                <a:cs typeface="Arial"/>
                <a:sym typeface="Arial"/>
              </a:rPr>
              <a:t>-</a:t>
            </a:r>
            <a:r>
              <a:rPr lang="es-AR" sz="1800">
                <a:solidFill>
                  <a:schemeClr val="dk1"/>
                </a:solidFill>
                <a:latin typeface="Arial"/>
                <a:ea typeface="Arial"/>
                <a:cs typeface="Arial"/>
                <a:sym typeface="Arial"/>
              </a:rPr>
              <a:t>Posteriores a ausencias prolongadas</a:t>
            </a:r>
            <a:endParaRPr b="0" i="0" sz="2500" u="none" strike="noStrike">
              <a:solidFill>
                <a:srgbClr val="000000"/>
              </a:solidFill>
              <a:latin typeface="Arial"/>
              <a:ea typeface="Arial"/>
              <a:cs typeface="Arial"/>
              <a:sym typeface="Arial"/>
            </a:endParaRPr>
          </a:p>
          <a:p>
            <a:pPr indent="0" lvl="0" marL="0" rtl="0" algn="l">
              <a:lnSpc>
                <a:spcPct val="90000"/>
              </a:lnSpc>
              <a:spcBef>
                <a:spcPts val="1000"/>
              </a:spcBef>
              <a:spcAft>
                <a:spcPts val="0"/>
              </a:spcAft>
              <a:buClr>
                <a:srgbClr val="000000"/>
              </a:buClr>
              <a:buSzPts val="1800"/>
              <a:buNone/>
            </a:pPr>
            <a:r>
              <a:rPr lang="es-AR" sz="2000">
                <a:solidFill>
                  <a:srgbClr val="000000"/>
                </a:solidFill>
                <a:latin typeface="Arial"/>
                <a:ea typeface="Arial"/>
                <a:cs typeface="Arial"/>
                <a:sym typeface="Arial"/>
              </a:rPr>
              <a:t>-</a:t>
            </a:r>
            <a:r>
              <a:rPr lang="es-AR" sz="1800">
                <a:solidFill>
                  <a:schemeClr val="dk1"/>
                </a:solidFill>
                <a:latin typeface="Arial"/>
                <a:ea typeface="Arial"/>
                <a:cs typeface="Arial"/>
                <a:sym typeface="Arial"/>
              </a:rPr>
              <a:t>Previos a la terminación de la relación laboral o de egreso</a:t>
            </a:r>
            <a:endParaRPr sz="31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35"/>
          <p:cNvSpPr txBox="1"/>
          <p:nvPr>
            <p:ph type="title"/>
          </p:nvPr>
        </p:nvSpPr>
        <p:spPr>
          <a:xfrm>
            <a:off x="680321" y="753228"/>
            <a:ext cx="9613861" cy="10809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Font typeface="Arial"/>
              <a:buNone/>
            </a:pPr>
            <a:r>
              <a:rPr b="1" i="0" lang="es-AR" sz="2400" u="sng">
                <a:latin typeface="Arial"/>
                <a:ea typeface="Arial"/>
                <a:cs typeface="Arial"/>
                <a:sym typeface="Arial"/>
              </a:rPr>
              <a:t>Actuación frente a una enfermedad profesional</a:t>
            </a:r>
            <a:endParaRPr sz="4400"/>
          </a:p>
        </p:txBody>
      </p:sp>
      <p:sp>
        <p:nvSpPr>
          <p:cNvPr id="511" name="Google Shape;511;p35"/>
          <p:cNvSpPr txBox="1"/>
          <p:nvPr>
            <p:ph idx="1" type="body"/>
          </p:nvPr>
        </p:nvSpPr>
        <p:spPr>
          <a:xfrm>
            <a:off x="-1514825" y="1937800"/>
            <a:ext cx="1424100" cy="3483900"/>
          </a:xfrm>
          <a:prstGeom prst="rect">
            <a:avLst/>
          </a:prstGeom>
          <a:noFill/>
          <a:ln>
            <a:noFill/>
          </a:ln>
        </p:spPr>
        <p:txBody>
          <a:bodyPr anchorCtr="0" anchor="t" bIns="45700" lIns="91425" spcFirstLastPara="1" rIns="91425" wrap="square" tIns="45700">
            <a:normAutofit/>
          </a:bodyPr>
          <a:lstStyle/>
          <a:p>
            <a:pPr indent="0" lvl="0" marL="228600" rtl="0" algn="just">
              <a:lnSpc>
                <a:spcPct val="70000"/>
              </a:lnSpc>
              <a:spcBef>
                <a:spcPts val="0"/>
              </a:spcBef>
              <a:spcAft>
                <a:spcPts val="0"/>
              </a:spcAft>
              <a:buNone/>
            </a:pPr>
            <a:r>
              <a:t/>
            </a:r>
            <a:endParaRPr sz="2220"/>
          </a:p>
        </p:txBody>
      </p:sp>
      <p:pic>
        <p:nvPicPr>
          <p:cNvPr id="512" name="Google Shape;512;p35"/>
          <p:cNvPicPr preferRelativeResize="0"/>
          <p:nvPr/>
        </p:nvPicPr>
        <p:blipFill>
          <a:blip r:embed="rId3">
            <a:alphaModFix/>
          </a:blip>
          <a:stretch>
            <a:fillRect/>
          </a:stretch>
        </p:blipFill>
        <p:spPr>
          <a:xfrm>
            <a:off x="3416400" y="1604750"/>
            <a:ext cx="5485475" cy="51356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g9d090a0574_0_7"/>
          <p:cNvSpPr txBox="1"/>
          <p:nvPr>
            <p:ph type="title"/>
          </p:nvPr>
        </p:nvSpPr>
        <p:spPr>
          <a:xfrm>
            <a:off x="680321" y="753228"/>
            <a:ext cx="9613800" cy="1080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s-AR"/>
              <a:t>MUCHAS GRACIAS..</a:t>
            </a:r>
            <a:endParaRPr/>
          </a:p>
        </p:txBody>
      </p:sp>
      <p:sp>
        <p:nvSpPr>
          <p:cNvPr id="518" name="Google Shape;518;g9d090a0574_0_7"/>
          <p:cNvSpPr txBox="1"/>
          <p:nvPr>
            <p:ph idx="1" type="body"/>
          </p:nvPr>
        </p:nvSpPr>
        <p:spPr>
          <a:xfrm>
            <a:off x="680321" y="2336873"/>
            <a:ext cx="9613800" cy="3599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s-AR"/>
              <a:t>                                                           HIGIENE Y SEGURIDAD - 2020</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4"/>
          <p:cNvSpPr txBox="1"/>
          <p:nvPr>
            <p:ph type="title"/>
          </p:nvPr>
        </p:nvSpPr>
        <p:spPr>
          <a:xfrm>
            <a:off x="680321" y="753228"/>
            <a:ext cx="9613861" cy="10809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b="0" i="0" lang="es-AR" sz="3200" u="none" strike="noStrike">
                <a:latin typeface="Arial"/>
                <a:ea typeface="Arial"/>
                <a:cs typeface="Arial"/>
                <a:sym typeface="Arial"/>
              </a:rPr>
              <a:t>Las leyes y reglamentos que se refieren a las enfermedades profesionales:</a:t>
            </a:r>
            <a:endParaRPr sz="5400"/>
          </a:p>
        </p:txBody>
      </p:sp>
      <p:sp>
        <p:nvSpPr>
          <p:cNvPr id="228" name="Google Shape;228;p4"/>
          <p:cNvSpPr txBox="1"/>
          <p:nvPr>
            <p:ph idx="1" type="body"/>
          </p:nvPr>
        </p:nvSpPr>
        <p:spPr>
          <a:xfrm>
            <a:off x="680321" y="2336873"/>
            <a:ext cx="9613861" cy="3599316"/>
          </a:xfrm>
          <a:prstGeom prst="rect">
            <a:avLst/>
          </a:prstGeom>
          <a:noFill/>
          <a:ln>
            <a:noFill/>
          </a:ln>
        </p:spPr>
        <p:txBody>
          <a:bodyPr anchorCtr="0" anchor="t" bIns="45700" lIns="91425" spcFirstLastPara="1" rIns="91425" wrap="square" tIns="45700">
            <a:normAutofit/>
          </a:bodyPr>
          <a:lstStyle/>
          <a:p>
            <a:pPr indent="-99060" lvl="0" marL="228600" rtl="0" algn="l">
              <a:lnSpc>
                <a:spcPct val="70000"/>
              </a:lnSpc>
              <a:spcBef>
                <a:spcPts val="0"/>
              </a:spcBef>
              <a:spcAft>
                <a:spcPts val="0"/>
              </a:spcAft>
              <a:buClr>
                <a:schemeClr val="lt1"/>
              </a:buClr>
              <a:buSzPts val="2040"/>
              <a:buNone/>
            </a:pPr>
            <a:r>
              <a:t/>
            </a:r>
            <a:endParaRPr sz="2040">
              <a:solidFill>
                <a:srgbClr val="404040"/>
              </a:solidFill>
              <a:latin typeface="Calibri"/>
              <a:ea typeface="Calibri"/>
              <a:cs typeface="Calibri"/>
              <a:sym typeface="Calibri"/>
            </a:endParaRPr>
          </a:p>
          <a:p>
            <a:pPr indent="-171180" lvl="0" marL="171450" rtl="0" algn="l">
              <a:lnSpc>
                <a:spcPct val="70000"/>
              </a:lnSpc>
              <a:spcBef>
                <a:spcPts val="1000"/>
              </a:spcBef>
              <a:spcAft>
                <a:spcPts val="0"/>
              </a:spcAft>
              <a:buClr>
                <a:srgbClr val="000000"/>
              </a:buClr>
              <a:buSzPts val="2040"/>
              <a:buFont typeface="Arial"/>
              <a:buChar char="•"/>
            </a:pPr>
            <a:r>
              <a:rPr lang="es-AR" sz="2040">
                <a:solidFill>
                  <a:schemeClr val="dk1"/>
                </a:solidFill>
              </a:rPr>
              <a:t>Ley 24557: Ley de Riesgos de Trabajo.</a:t>
            </a:r>
            <a:endParaRPr/>
          </a:p>
          <a:p>
            <a:pPr indent="-41639" lvl="0" marL="171450" rtl="0" algn="l">
              <a:lnSpc>
                <a:spcPct val="70000"/>
              </a:lnSpc>
              <a:spcBef>
                <a:spcPts val="1000"/>
              </a:spcBef>
              <a:spcAft>
                <a:spcPts val="0"/>
              </a:spcAft>
              <a:buClr>
                <a:srgbClr val="000000"/>
              </a:buClr>
              <a:buSzPts val="2040"/>
              <a:buFont typeface="Arial"/>
              <a:buNone/>
            </a:pPr>
            <a:r>
              <a:t/>
            </a:r>
            <a:endParaRPr sz="2040">
              <a:solidFill>
                <a:schemeClr val="dk1"/>
              </a:solidFill>
            </a:endParaRPr>
          </a:p>
          <a:p>
            <a:pPr indent="-171180" lvl="0" marL="171450" rtl="0" algn="l">
              <a:lnSpc>
                <a:spcPct val="70000"/>
              </a:lnSpc>
              <a:spcBef>
                <a:spcPts val="1000"/>
              </a:spcBef>
              <a:spcAft>
                <a:spcPts val="0"/>
              </a:spcAft>
              <a:buClr>
                <a:srgbClr val="000000"/>
              </a:buClr>
              <a:buSzPts val="2040"/>
              <a:buFont typeface="Arial"/>
              <a:buChar char="•"/>
            </a:pPr>
            <a:r>
              <a:rPr lang="es-AR" sz="2040">
                <a:solidFill>
                  <a:schemeClr val="dk1"/>
                </a:solidFill>
              </a:rPr>
              <a:t>Decreto 658/96: Listado de enfermedades profesionales.</a:t>
            </a:r>
            <a:endParaRPr/>
          </a:p>
          <a:p>
            <a:pPr indent="-41639" lvl="0" marL="171450" rtl="0" algn="l">
              <a:lnSpc>
                <a:spcPct val="70000"/>
              </a:lnSpc>
              <a:spcBef>
                <a:spcPts val="1000"/>
              </a:spcBef>
              <a:spcAft>
                <a:spcPts val="0"/>
              </a:spcAft>
              <a:buClr>
                <a:srgbClr val="000000"/>
              </a:buClr>
              <a:buSzPts val="2040"/>
              <a:buFont typeface="Arial"/>
              <a:buNone/>
            </a:pPr>
            <a:r>
              <a:t/>
            </a:r>
            <a:endParaRPr sz="2040">
              <a:solidFill>
                <a:schemeClr val="dk1"/>
              </a:solidFill>
            </a:endParaRPr>
          </a:p>
          <a:p>
            <a:pPr indent="-171180" lvl="0" marL="171450" rtl="0" algn="l">
              <a:lnSpc>
                <a:spcPct val="70000"/>
              </a:lnSpc>
              <a:spcBef>
                <a:spcPts val="1000"/>
              </a:spcBef>
              <a:spcAft>
                <a:spcPts val="0"/>
              </a:spcAft>
              <a:buClr>
                <a:srgbClr val="000000"/>
              </a:buClr>
              <a:buSzPts val="2040"/>
              <a:buFont typeface="Arial"/>
              <a:buChar char="•"/>
            </a:pPr>
            <a:r>
              <a:rPr lang="es-AR" sz="2040">
                <a:solidFill>
                  <a:schemeClr val="dk1"/>
                </a:solidFill>
              </a:rPr>
              <a:t>Decreto 1</a:t>
            </a:r>
            <a:r>
              <a:rPr lang="es-AR" sz="2040">
                <a:solidFill>
                  <a:schemeClr val="dk1"/>
                </a:solidFill>
              </a:rPr>
              <a:t>278</a:t>
            </a:r>
            <a:r>
              <a:rPr lang="es-AR" sz="2040">
                <a:solidFill>
                  <a:schemeClr val="dk1"/>
                </a:solidFill>
              </a:rPr>
              <a:t>/2000: Enfermedades no incluidas.</a:t>
            </a:r>
            <a:endParaRPr/>
          </a:p>
          <a:p>
            <a:pPr indent="-41639" lvl="0" marL="171450" rtl="0" algn="l">
              <a:lnSpc>
                <a:spcPct val="70000"/>
              </a:lnSpc>
              <a:spcBef>
                <a:spcPts val="1000"/>
              </a:spcBef>
              <a:spcAft>
                <a:spcPts val="0"/>
              </a:spcAft>
              <a:buClr>
                <a:srgbClr val="000000"/>
              </a:buClr>
              <a:buSzPts val="2040"/>
              <a:buFont typeface="Arial"/>
              <a:buNone/>
            </a:pPr>
            <a:r>
              <a:t/>
            </a:r>
            <a:endParaRPr sz="2040">
              <a:solidFill>
                <a:schemeClr val="dk1"/>
              </a:solidFill>
            </a:endParaRPr>
          </a:p>
          <a:p>
            <a:pPr indent="-171180" lvl="0" marL="171450" rtl="0" algn="l">
              <a:lnSpc>
                <a:spcPct val="70000"/>
              </a:lnSpc>
              <a:spcBef>
                <a:spcPts val="1000"/>
              </a:spcBef>
              <a:spcAft>
                <a:spcPts val="0"/>
              </a:spcAft>
              <a:buClr>
                <a:srgbClr val="000000"/>
              </a:buClr>
              <a:buSzPts val="2040"/>
              <a:buFont typeface="Arial"/>
              <a:buChar char="•"/>
            </a:pPr>
            <a:r>
              <a:rPr lang="es-AR" sz="2040">
                <a:solidFill>
                  <a:schemeClr val="dk1"/>
                </a:solidFill>
              </a:rPr>
              <a:t>Decreto 1167/2003: Modificaciones al listado de enfermedades.</a:t>
            </a:r>
            <a:endParaRPr/>
          </a:p>
          <a:p>
            <a:pPr indent="-41639" lvl="0" marL="171450" rtl="0" algn="l">
              <a:lnSpc>
                <a:spcPct val="70000"/>
              </a:lnSpc>
              <a:spcBef>
                <a:spcPts val="1000"/>
              </a:spcBef>
              <a:spcAft>
                <a:spcPts val="0"/>
              </a:spcAft>
              <a:buClr>
                <a:srgbClr val="000000"/>
              </a:buClr>
              <a:buSzPts val="2040"/>
              <a:buFont typeface="Arial"/>
              <a:buNone/>
            </a:pPr>
            <a:r>
              <a:t/>
            </a:r>
            <a:endParaRPr sz="2040">
              <a:solidFill>
                <a:schemeClr val="dk1"/>
              </a:solidFill>
            </a:endParaRPr>
          </a:p>
          <a:p>
            <a:pPr indent="-171180" lvl="0" marL="171450" rtl="0" algn="l">
              <a:lnSpc>
                <a:spcPct val="70000"/>
              </a:lnSpc>
              <a:spcBef>
                <a:spcPts val="1000"/>
              </a:spcBef>
              <a:spcAft>
                <a:spcPts val="0"/>
              </a:spcAft>
              <a:buClr>
                <a:srgbClr val="000000"/>
              </a:buClr>
              <a:buSzPts val="2040"/>
              <a:buFont typeface="Arial"/>
              <a:buChar char="•"/>
            </a:pPr>
            <a:r>
              <a:rPr lang="es-AR" sz="2040">
                <a:solidFill>
                  <a:schemeClr val="dk1"/>
                </a:solidFill>
              </a:rPr>
              <a:t>Decreto 49/2014: Modificaciones al listado de enfermedades.</a:t>
            </a:r>
            <a:endParaRPr/>
          </a:p>
          <a:p>
            <a:pPr indent="-41639" lvl="0" marL="171450" rtl="0" algn="l">
              <a:lnSpc>
                <a:spcPct val="70000"/>
              </a:lnSpc>
              <a:spcBef>
                <a:spcPts val="1000"/>
              </a:spcBef>
              <a:spcAft>
                <a:spcPts val="0"/>
              </a:spcAft>
              <a:buClr>
                <a:srgbClr val="000000"/>
              </a:buClr>
              <a:buSzPts val="2040"/>
              <a:buFont typeface="Arial"/>
              <a:buNone/>
            </a:pPr>
            <a:r>
              <a:t/>
            </a:r>
            <a:endParaRPr sz="204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5"/>
          <p:cNvSpPr txBox="1"/>
          <p:nvPr>
            <p:ph type="title"/>
          </p:nvPr>
        </p:nvSpPr>
        <p:spPr>
          <a:xfrm>
            <a:off x="680321" y="753228"/>
            <a:ext cx="9613861" cy="10809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b="1" lang="es-AR" sz="3600"/>
              <a:t>Ley 24557: De Riesgos de Trabajo</a:t>
            </a:r>
            <a:br>
              <a:rPr b="1" lang="es-AR" sz="3600">
                <a:solidFill>
                  <a:srgbClr val="000000"/>
                </a:solidFill>
              </a:rPr>
            </a:br>
            <a:endParaRPr/>
          </a:p>
        </p:txBody>
      </p:sp>
      <p:sp>
        <p:nvSpPr>
          <p:cNvPr id="234" name="Google Shape;234;p5"/>
          <p:cNvSpPr txBox="1"/>
          <p:nvPr>
            <p:ph idx="1" type="body"/>
          </p:nvPr>
        </p:nvSpPr>
        <p:spPr>
          <a:xfrm>
            <a:off x="680321" y="2336873"/>
            <a:ext cx="9613861" cy="3599316"/>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rgbClr val="000000"/>
              </a:buClr>
              <a:buSzPts val="1665"/>
              <a:buNone/>
            </a:pPr>
            <a:r>
              <a:rPr b="0" i="0" lang="es-AR" sz="1665" u="none" strike="noStrike">
                <a:solidFill>
                  <a:srgbClr val="000000"/>
                </a:solidFill>
                <a:latin typeface="Arial"/>
                <a:ea typeface="Arial"/>
                <a:cs typeface="Arial"/>
                <a:sym typeface="Arial"/>
              </a:rPr>
              <a:t>“Se consideran </a:t>
            </a:r>
            <a:r>
              <a:rPr b="1" i="0" lang="es-AR" sz="1665" u="none" strike="noStrike">
                <a:solidFill>
                  <a:srgbClr val="000000"/>
                </a:solidFill>
                <a:latin typeface="Arial"/>
                <a:ea typeface="Arial"/>
                <a:cs typeface="Arial"/>
                <a:sym typeface="Arial"/>
              </a:rPr>
              <a:t>enfermedades profesionales</a:t>
            </a:r>
            <a:r>
              <a:rPr b="0" i="0" lang="es-AR" sz="1665" u="none" strike="noStrike">
                <a:solidFill>
                  <a:srgbClr val="000000"/>
                </a:solidFill>
                <a:latin typeface="Arial"/>
                <a:ea typeface="Arial"/>
                <a:cs typeface="Arial"/>
                <a:sym typeface="Arial"/>
              </a:rPr>
              <a:t> aquellas que se encuentran incluidas en el listado que elaborará y revisará el Poder Ejecutivo, conforme al procedimiento del artículo 40 apartado 3 de esta ley. El listado identificará agente de riesgo, cuadros clínicos, exposición y actividades en capacidad de determinar la enfermedad profesional”.</a:t>
            </a:r>
            <a:endParaRPr/>
          </a:p>
          <a:p>
            <a:pPr indent="0" lvl="0" marL="0" rtl="0" algn="l">
              <a:lnSpc>
                <a:spcPct val="80000"/>
              </a:lnSpc>
              <a:spcBef>
                <a:spcPts val="1000"/>
              </a:spcBef>
              <a:spcAft>
                <a:spcPts val="0"/>
              </a:spcAft>
              <a:buClr>
                <a:schemeClr val="lt1"/>
              </a:buClr>
              <a:buSzPts val="1665"/>
              <a:buNone/>
            </a:pPr>
            <a:r>
              <a:t/>
            </a:r>
            <a:endParaRPr sz="1665">
              <a:solidFill>
                <a:srgbClr val="000000"/>
              </a:solidFill>
              <a:latin typeface="Arial"/>
              <a:ea typeface="Arial"/>
              <a:cs typeface="Arial"/>
              <a:sym typeface="Arial"/>
            </a:endParaRPr>
          </a:p>
          <a:p>
            <a:pPr indent="-228600" lvl="0" marL="228600" rtl="0" algn="just">
              <a:lnSpc>
                <a:spcPct val="80000"/>
              </a:lnSpc>
              <a:spcBef>
                <a:spcPts val="0"/>
              </a:spcBef>
              <a:spcAft>
                <a:spcPts val="0"/>
              </a:spcAft>
              <a:buClr>
                <a:srgbClr val="000000"/>
              </a:buClr>
              <a:buSzPts val="1665"/>
              <a:buChar char="•"/>
            </a:pPr>
            <a:r>
              <a:rPr b="1" i="0" lang="es-AR" sz="1665" u="sng">
                <a:solidFill>
                  <a:srgbClr val="000000"/>
                </a:solidFill>
                <a:latin typeface="Arial"/>
                <a:ea typeface="Arial"/>
                <a:cs typeface="Arial"/>
                <a:sym typeface="Arial"/>
              </a:rPr>
              <a:t>Características</a:t>
            </a:r>
            <a:endParaRPr b="0" sz="2220"/>
          </a:p>
          <a:p>
            <a:pPr indent="0" lvl="0" marL="0" rtl="0" algn="just">
              <a:lnSpc>
                <a:spcPct val="80000"/>
              </a:lnSpc>
              <a:spcBef>
                <a:spcPts val="1200"/>
              </a:spcBef>
              <a:spcAft>
                <a:spcPts val="0"/>
              </a:spcAft>
              <a:buClr>
                <a:srgbClr val="000000"/>
              </a:buClr>
              <a:buSzPts val="1665"/>
              <a:buNone/>
            </a:pPr>
            <a:r>
              <a:rPr b="0" i="0" lang="es-AR" sz="1665" u="none" strike="noStrike">
                <a:solidFill>
                  <a:srgbClr val="000000"/>
                </a:solidFill>
                <a:latin typeface="Arial"/>
                <a:ea typeface="Arial"/>
                <a:cs typeface="Arial"/>
                <a:sym typeface="Arial"/>
              </a:rPr>
              <a:t>En general, las enfermedades profesionales presentan las siguientes características:</a:t>
            </a:r>
            <a:endParaRPr b="0" sz="2220"/>
          </a:p>
          <a:p>
            <a:pPr indent="-228600" lvl="0" marL="228600" rtl="0" algn="just">
              <a:lnSpc>
                <a:spcPct val="80000"/>
              </a:lnSpc>
              <a:spcBef>
                <a:spcPts val="1200"/>
              </a:spcBef>
              <a:spcAft>
                <a:spcPts val="0"/>
              </a:spcAft>
              <a:buClr>
                <a:srgbClr val="000000"/>
              </a:buClr>
              <a:buSzPts val="1665"/>
              <a:buFont typeface="Arial"/>
              <a:buChar char="•"/>
            </a:pPr>
            <a:r>
              <a:rPr b="0" i="0" lang="es-AR" sz="1665" u="none" strike="noStrike">
                <a:solidFill>
                  <a:srgbClr val="000000"/>
                </a:solidFill>
                <a:latin typeface="Arial"/>
                <a:ea typeface="Arial"/>
                <a:cs typeface="Arial"/>
                <a:sym typeface="Arial"/>
              </a:rPr>
              <a:t>Inicio lento: se van produciendo paulatinamente.</a:t>
            </a:r>
            <a:endParaRPr/>
          </a:p>
          <a:p>
            <a:pPr indent="-228600" lvl="0" marL="228600" rtl="0" algn="just">
              <a:lnSpc>
                <a:spcPct val="80000"/>
              </a:lnSpc>
              <a:spcBef>
                <a:spcPts val="0"/>
              </a:spcBef>
              <a:spcAft>
                <a:spcPts val="0"/>
              </a:spcAft>
              <a:buClr>
                <a:srgbClr val="000000"/>
              </a:buClr>
              <a:buSzPts val="1665"/>
              <a:buFont typeface="Arial"/>
              <a:buChar char="•"/>
            </a:pPr>
            <a:r>
              <a:rPr b="0" i="0" lang="es-AR" sz="1665" u="none" strike="noStrike">
                <a:solidFill>
                  <a:srgbClr val="000000"/>
                </a:solidFill>
                <a:latin typeface="Arial"/>
                <a:ea typeface="Arial"/>
                <a:cs typeface="Arial"/>
                <a:sym typeface="Arial"/>
              </a:rPr>
              <a:t>No violenta, oculta, retardada: suelen no manifestarse hasta que se </a:t>
            </a:r>
            <a:r>
              <a:rPr lang="es-AR" sz="1665">
                <a:solidFill>
                  <a:srgbClr val="000000"/>
                </a:solidFill>
                <a:latin typeface="Arial"/>
                <a:ea typeface="Arial"/>
                <a:cs typeface="Arial"/>
                <a:sym typeface="Arial"/>
              </a:rPr>
              <a:t>demuestran</a:t>
            </a:r>
            <a:r>
              <a:rPr b="0" i="0" lang="es-AR" sz="1665" u="none" strike="noStrike">
                <a:solidFill>
                  <a:srgbClr val="000000"/>
                </a:solidFill>
                <a:latin typeface="Arial"/>
                <a:ea typeface="Arial"/>
                <a:cs typeface="Arial"/>
                <a:sym typeface="Arial"/>
              </a:rPr>
              <a:t> los síntomas graves o irreversibles.</a:t>
            </a:r>
            <a:endParaRPr/>
          </a:p>
          <a:p>
            <a:pPr indent="-228600" lvl="0" marL="228600" rtl="0" algn="just">
              <a:lnSpc>
                <a:spcPct val="80000"/>
              </a:lnSpc>
              <a:spcBef>
                <a:spcPts val="0"/>
              </a:spcBef>
              <a:spcAft>
                <a:spcPts val="0"/>
              </a:spcAft>
              <a:buClr>
                <a:srgbClr val="000000"/>
              </a:buClr>
              <a:buSzPts val="1665"/>
              <a:buFont typeface="Arial"/>
              <a:buChar char="•"/>
            </a:pPr>
            <a:r>
              <a:rPr b="0" i="0" lang="es-AR" sz="1665" u="none" strike="noStrike">
                <a:solidFill>
                  <a:srgbClr val="000000"/>
                </a:solidFill>
                <a:latin typeface="Arial"/>
                <a:ea typeface="Arial"/>
                <a:cs typeface="Arial"/>
                <a:sym typeface="Arial"/>
              </a:rPr>
              <a:t>Previsible: se puede conocer que va a ocurrir.</a:t>
            </a:r>
            <a:endParaRPr/>
          </a:p>
          <a:p>
            <a:pPr indent="-228600" lvl="0" marL="228600" rtl="0" algn="just">
              <a:lnSpc>
                <a:spcPct val="80000"/>
              </a:lnSpc>
              <a:spcBef>
                <a:spcPts val="0"/>
              </a:spcBef>
              <a:spcAft>
                <a:spcPts val="0"/>
              </a:spcAft>
              <a:buClr>
                <a:srgbClr val="000000"/>
              </a:buClr>
              <a:buSzPts val="1665"/>
              <a:buFont typeface="Arial"/>
              <a:buChar char="•"/>
            </a:pPr>
            <a:r>
              <a:rPr b="0" i="0" lang="es-AR" sz="1665" u="none" strike="noStrike">
                <a:solidFill>
                  <a:srgbClr val="000000"/>
                </a:solidFill>
                <a:latin typeface="Arial"/>
                <a:ea typeface="Arial"/>
                <a:cs typeface="Arial"/>
                <a:sym typeface="Arial"/>
              </a:rPr>
              <a:t>Progresiva: va acrecentando su nivel con el trabajo y el paso del tiempo.</a:t>
            </a:r>
            <a:endParaRPr/>
          </a:p>
          <a:p>
            <a:pPr indent="-228600" lvl="0" marL="228600" rtl="0" algn="just">
              <a:lnSpc>
                <a:spcPct val="80000"/>
              </a:lnSpc>
              <a:spcBef>
                <a:spcPts val="0"/>
              </a:spcBef>
              <a:spcAft>
                <a:spcPts val="0"/>
              </a:spcAft>
              <a:buClr>
                <a:srgbClr val="000000"/>
              </a:buClr>
              <a:buSzPts val="1665"/>
              <a:buFont typeface="Arial"/>
              <a:buChar char="•"/>
            </a:pPr>
            <a:r>
              <a:rPr b="0" i="0" lang="es-AR" sz="1665" u="none" strike="noStrike">
                <a:solidFill>
                  <a:srgbClr val="000000"/>
                </a:solidFill>
                <a:latin typeface="Arial"/>
                <a:ea typeface="Arial"/>
                <a:cs typeface="Arial"/>
                <a:sym typeface="Arial"/>
              </a:rPr>
              <a:t>Oposición individual muy considerable: depende en gran medida de las características fisiológicas de las personas.</a:t>
            </a:r>
            <a:endParaRPr/>
          </a:p>
          <a:p>
            <a:pPr indent="0" lvl="0" marL="0" rtl="0" algn="l">
              <a:lnSpc>
                <a:spcPct val="80000"/>
              </a:lnSpc>
              <a:spcBef>
                <a:spcPts val="2200"/>
              </a:spcBef>
              <a:spcAft>
                <a:spcPts val="0"/>
              </a:spcAft>
              <a:buClr>
                <a:schemeClr val="lt1"/>
              </a:buClr>
              <a:buSzPts val="2220"/>
              <a:buNone/>
            </a:pPr>
            <a:r>
              <a:t/>
            </a:r>
            <a:endParaRPr sz="222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6"/>
          <p:cNvSpPr txBox="1"/>
          <p:nvPr>
            <p:ph type="title"/>
          </p:nvPr>
        </p:nvSpPr>
        <p:spPr>
          <a:xfrm>
            <a:off x="680321" y="753228"/>
            <a:ext cx="9613861" cy="10809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Arial"/>
              <a:buNone/>
            </a:pPr>
            <a:r>
              <a:rPr b="1" i="0" lang="es-AR" sz="3600" u="sng">
                <a:latin typeface="Arial"/>
                <a:ea typeface="Arial"/>
                <a:cs typeface="Arial"/>
                <a:sym typeface="Arial"/>
              </a:rPr>
              <a:t>Elementos Básicos:</a:t>
            </a:r>
            <a:endParaRPr/>
          </a:p>
        </p:txBody>
      </p:sp>
      <p:sp>
        <p:nvSpPr>
          <p:cNvPr id="240" name="Google Shape;240;p6"/>
          <p:cNvSpPr txBox="1"/>
          <p:nvPr>
            <p:ph idx="1" type="body"/>
          </p:nvPr>
        </p:nvSpPr>
        <p:spPr>
          <a:xfrm>
            <a:off x="680320" y="2370429"/>
            <a:ext cx="9613861" cy="3599316"/>
          </a:xfrm>
          <a:prstGeom prst="rect">
            <a:avLst/>
          </a:prstGeom>
          <a:noFill/>
          <a:ln>
            <a:noFill/>
          </a:ln>
        </p:spPr>
        <p:txBody>
          <a:bodyPr anchorCtr="0" anchor="t" bIns="45700" lIns="91425" spcFirstLastPara="1" rIns="91425" wrap="square" tIns="45700">
            <a:normAutofit/>
          </a:bodyPr>
          <a:lstStyle/>
          <a:p>
            <a:pPr indent="-228600" lvl="0" marL="228600" rtl="0" algn="just">
              <a:lnSpc>
                <a:spcPct val="70000"/>
              </a:lnSpc>
              <a:spcBef>
                <a:spcPts val="0"/>
              </a:spcBef>
              <a:spcAft>
                <a:spcPts val="0"/>
              </a:spcAft>
              <a:buClr>
                <a:srgbClr val="000000"/>
              </a:buClr>
              <a:buSzPts val="1530"/>
              <a:buChar char="•"/>
            </a:pPr>
            <a:r>
              <a:rPr b="0" i="0" lang="es-AR" sz="1530" u="none" strike="noStrike">
                <a:solidFill>
                  <a:srgbClr val="000000"/>
                </a:solidFill>
                <a:latin typeface="Arial"/>
                <a:ea typeface="Arial"/>
                <a:cs typeface="Arial"/>
                <a:sym typeface="Arial"/>
              </a:rPr>
              <a:t>La Ley 24.557 determina que para atribuir el carácter de profesional a una enfermedad es necesario tomar en cuenta algunos elementos básicos que permitan diferenciarlas de las enfermedades comunes. Al considerar estos elementos se puede poner en claro cuáles son las condiciones de generación de las enfermedades profesionales y en consecuencia cómo se pueden evitar. </a:t>
            </a:r>
            <a:endParaRPr b="0" sz="1190"/>
          </a:p>
          <a:p>
            <a:pPr indent="-228600" lvl="0" marL="914400" rtl="0" algn="just">
              <a:lnSpc>
                <a:spcPct val="70000"/>
              </a:lnSpc>
              <a:spcBef>
                <a:spcPts val="2400"/>
              </a:spcBef>
              <a:spcAft>
                <a:spcPts val="0"/>
              </a:spcAft>
              <a:buClr>
                <a:srgbClr val="000000"/>
              </a:buClr>
              <a:buSzPts val="1530"/>
              <a:buChar char="•"/>
            </a:pPr>
            <a:r>
              <a:rPr b="0" i="0" lang="es-AR" sz="1530" u="none" strike="noStrike">
                <a:solidFill>
                  <a:srgbClr val="000000"/>
                </a:solidFill>
                <a:latin typeface="Arial"/>
                <a:ea typeface="Arial"/>
                <a:cs typeface="Arial"/>
                <a:sym typeface="Arial"/>
              </a:rPr>
              <a:t>-          1) Agente de Riesgo.</a:t>
            </a:r>
            <a:endParaRPr b="0" sz="1190"/>
          </a:p>
          <a:p>
            <a:pPr indent="-228600" lvl="0" marL="914400" rtl="0" algn="just">
              <a:lnSpc>
                <a:spcPct val="70000"/>
              </a:lnSpc>
              <a:spcBef>
                <a:spcPts val="2400"/>
              </a:spcBef>
              <a:spcAft>
                <a:spcPts val="0"/>
              </a:spcAft>
              <a:buClr>
                <a:srgbClr val="000000"/>
              </a:buClr>
              <a:buSzPts val="1530"/>
              <a:buChar char="•"/>
            </a:pPr>
            <a:r>
              <a:rPr b="0" i="0" lang="es-AR" sz="1530" u="none" strike="noStrike">
                <a:solidFill>
                  <a:srgbClr val="000000"/>
                </a:solidFill>
                <a:latin typeface="Arial"/>
                <a:ea typeface="Arial"/>
                <a:cs typeface="Arial"/>
                <a:sym typeface="Arial"/>
              </a:rPr>
              <a:t>-          2) Exposición al Agente de Riesgo.</a:t>
            </a:r>
            <a:endParaRPr b="0" sz="1190"/>
          </a:p>
          <a:p>
            <a:pPr indent="-228600" lvl="0" marL="914400" rtl="0" algn="just">
              <a:lnSpc>
                <a:spcPct val="70000"/>
              </a:lnSpc>
              <a:spcBef>
                <a:spcPts val="2400"/>
              </a:spcBef>
              <a:spcAft>
                <a:spcPts val="0"/>
              </a:spcAft>
              <a:buClr>
                <a:srgbClr val="000000"/>
              </a:buClr>
              <a:buSzPts val="1530"/>
              <a:buChar char="•"/>
            </a:pPr>
            <a:r>
              <a:rPr b="0" i="0" lang="es-AR" sz="1530" u="none" strike="noStrike">
                <a:solidFill>
                  <a:srgbClr val="000000"/>
                </a:solidFill>
                <a:latin typeface="Arial"/>
                <a:ea typeface="Arial"/>
                <a:cs typeface="Arial"/>
                <a:sym typeface="Arial"/>
              </a:rPr>
              <a:t>-          3) Enfermedad Clínicamente definida.</a:t>
            </a:r>
            <a:endParaRPr b="0" sz="1190"/>
          </a:p>
          <a:p>
            <a:pPr indent="-228600" lvl="0" marL="914400" rtl="0" algn="just">
              <a:lnSpc>
                <a:spcPct val="70000"/>
              </a:lnSpc>
              <a:spcBef>
                <a:spcPts val="2400"/>
              </a:spcBef>
              <a:spcAft>
                <a:spcPts val="0"/>
              </a:spcAft>
              <a:buClr>
                <a:srgbClr val="000000"/>
              </a:buClr>
              <a:buSzPts val="1530"/>
              <a:buChar char="•"/>
            </a:pPr>
            <a:r>
              <a:rPr b="0" i="0" lang="es-AR" sz="1530" u="none" strike="noStrike">
                <a:solidFill>
                  <a:srgbClr val="000000"/>
                </a:solidFill>
                <a:latin typeface="Arial"/>
                <a:ea typeface="Arial"/>
                <a:cs typeface="Arial"/>
                <a:sym typeface="Arial"/>
              </a:rPr>
              <a:t>-          4) Relación de Causalidad.</a:t>
            </a:r>
            <a:endParaRPr b="0" sz="1190"/>
          </a:p>
          <a:p>
            <a:pPr indent="-228600" lvl="0" marL="228600" rtl="0" algn="l">
              <a:lnSpc>
                <a:spcPct val="70000"/>
              </a:lnSpc>
              <a:spcBef>
                <a:spcPts val="2200"/>
              </a:spcBef>
              <a:spcAft>
                <a:spcPts val="0"/>
              </a:spcAft>
              <a:buClr>
                <a:schemeClr val="lt1"/>
              </a:buClr>
              <a:buSzPts val="1190"/>
              <a:buChar char="•"/>
            </a:pPr>
            <a:br>
              <a:rPr lang="es-AR" sz="1190"/>
            </a:br>
            <a:r>
              <a:rPr lang="es-AR" sz="2040"/>
              <a:t>	</a:t>
            </a:r>
            <a:br>
              <a:rPr lang="es-AR" sz="2040"/>
            </a:br>
            <a:endParaRPr sz="204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7"/>
          <p:cNvSpPr txBox="1"/>
          <p:nvPr>
            <p:ph type="title"/>
          </p:nvPr>
        </p:nvSpPr>
        <p:spPr>
          <a:xfrm>
            <a:off x="680321" y="753228"/>
            <a:ext cx="9613861" cy="10809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lang="es-AR"/>
              <a:t>1) Agente de Riesgo</a:t>
            </a:r>
            <a:endParaRPr/>
          </a:p>
        </p:txBody>
      </p:sp>
      <p:sp>
        <p:nvSpPr>
          <p:cNvPr id="246" name="Google Shape;246;p7"/>
          <p:cNvSpPr txBox="1"/>
          <p:nvPr>
            <p:ph idx="1" type="body"/>
          </p:nvPr>
        </p:nvSpPr>
        <p:spPr>
          <a:xfrm>
            <a:off x="680321" y="2097248"/>
            <a:ext cx="9613861" cy="3838941"/>
          </a:xfrm>
          <a:prstGeom prst="rect">
            <a:avLst/>
          </a:prstGeom>
          <a:noFill/>
          <a:ln>
            <a:noFill/>
          </a:ln>
        </p:spPr>
        <p:txBody>
          <a:bodyPr anchorCtr="0" anchor="t" bIns="45700" lIns="91425" spcFirstLastPara="1" rIns="91425" wrap="square" tIns="45700">
            <a:normAutofit/>
          </a:bodyPr>
          <a:lstStyle/>
          <a:p>
            <a:pPr indent="0" lvl="0" marL="0" rtl="0" algn="just">
              <a:lnSpc>
                <a:spcPct val="70000"/>
              </a:lnSpc>
              <a:spcBef>
                <a:spcPts val="0"/>
              </a:spcBef>
              <a:spcAft>
                <a:spcPts val="0"/>
              </a:spcAft>
              <a:buClr>
                <a:srgbClr val="000000"/>
              </a:buClr>
              <a:buSzPts val="1395"/>
              <a:buNone/>
            </a:pPr>
            <a:r>
              <a:rPr b="0" i="0" lang="es-AR" sz="1395" u="none" strike="noStrike">
                <a:solidFill>
                  <a:srgbClr val="000000"/>
                </a:solidFill>
                <a:latin typeface="Arial"/>
                <a:ea typeface="Arial"/>
                <a:cs typeface="Arial"/>
                <a:sym typeface="Arial"/>
              </a:rPr>
              <a:t>Son aquellas condiciones de trabajo o exigencias durante la realización de trabajo repetitivo que incrementan la probabilidad de desarrollar una patología y por ende incrementar el nivel de riesgo.</a:t>
            </a:r>
            <a:endParaRPr/>
          </a:p>
          <a:p>
            <a:pPr indent="0" lvl="0" marL="0" rtl="0" algn="just">
              <a:lnSpc>
                <a:spcPct val="70000"/>
              </a:lnSpc>
              <a:spcBef>
                <a:spcPts val="0"/>
              </a:spcBef>
              <a:spcAft>
                <a:spcPts val="0"/>
              </a:spcAft>
              <a:buClr>
                <a:srgbClr val="000000"/>
              </a:buClr>
              <a:buSzPts val="1395"/>
              <a:buNone/>
            </a:pPr>
            <a:r>
              <a:rPr b="0" i="0" lang="es-AR" sz="1395" u="none" strike="noStrike">
                <a:solidFill>
                  <a:srgbClr val="000000"/>
                </a:solidFill>
                <a:latin typeface="Arial"/>
                <a:ea typeface="Arial"/>
                <a:cs typeface="Arial"/>
                <a:sym typeface="Arial"/>
              </a:rPr>
              <a:t>Se distinguen cuatro  categorías: </a:t>
            </a:r>
            <a:endParaRPr b="0" sz="1860"/>
          </a:p>
          <a:p>
            <a:pPr indent="-228600" lvl="0" marL="228600" rtl="0" algn="just">
              <a:lnSpc>
                <a:spcPct val="70000"/>
              </a:lnSpc>
              <a:spcBef>
                <a:spcPts val="1200"/>
              </a:spcBef>
              <a:spcAft>
                <a:spcPts val="0"/>
              </a:spcAft>
              <a:buClr>
                <a:srgbClr val="000000"/>
              </a:buClr>
              <a:buSzPts val="1395"/>
              <a:buChar char="•"/>
            </a:pPr>
            <a:r>
              <a:rPr b="1" i="0" lang="es-AR" sz="1395" u="none" strike="noStrike">
                <a:solidFill>
                  <a:srgbClr val="000000"/>
                </a:solidFill>
                <a:latin typeface="Arial"/>
                <a:ea typeface="Arial"/>
                <a:cs typeface="Arial"/>
                <a:sym typeface="Arial"/>
              </a:rPr>
              <a:t>Químicos: </a:t>
            </a:r>
            <a:r>
              <a:rPr b="0" i="0" lang="es-AR" sz="1395" u="none" strike="noStrike">
                <a:solidFill>
                  <a:srgbClr val="000000"/>
                </a:solidFill>
                <a:latin typeface="Arial"/>
                <a:ea typeface="Arial"/>
                <a:cs typeface="Arial"/>
                <a:sym typeface="Arial"/>
              </a:rPr>
              <a:t>Se considera agente químico a toda materia inerte que durante su fabricación, manejo, transporte, almacenamiento o uso puede incorporarse al ambiente en forma de líquido, polvo, humo, gas o vapor y provocar efectos negativos en la salud del trabajador.</a:t>
            </a:r>
            <a:endParaRPr/>
          </a:p>
          <a:p>
            <a:pPr indent="-228600" lvl="0" marL="228600" rtl="0" algn="l">
              <a:lnSpc>
                <a:spcPct val="70000"/>
              </a:lnSpc>
              <a:spcBef>
                <a:spcPts val="1200"/>
              </a:spcBef>
              <a:spcAft>
                <a:spcPts val="0"/>
              </a:spcAft>
              <a:buClr>
                <a:srgbClr val="000000"/>
              </a:buClr>
              <a:buSzPts val="1395"/>
              <a:buChar char="•"/>
            </a:pPr>
            <a:r>
              <a:rPr b="1" i="0" lang="es-AR" sz="1395" u="none" strike="noStrike">
                <a:solidFill>
                  <a:srgbClr val="000000"/>
                </a:solidFill>
                <a:latin typeface="Arial"/>
                <a:ea typeface="Arial"/>
                <a:cs typeface="Arial"/>
                <a:sym typeface="Arial"/>
              </a:rPr>
              <a:t>Físicos: </a:t>
            </a:r>
            <a:r>
              <a:rPr b="0" i="0" lang="es-AR" sz="1395" u="none" strike="noStrike">
                <a:solidFill>
                  <a:srgbClr val="000000"/>
                </a:solidFill>
                <a:latin typeface="Arial"/>
                <a:ea typeface="Arial"/>
                <a:cs typeface="Arial"/>
                <a:sym typeface="Arial"/>
              </a:rPr>
              <a:t>Son aquellas formas de energía en el área laboral que inciden sobre las personas en niveles superiores a los que el organismo puede tolerar.</a:t>
            </a:r>
            <a:br>
              <a:rPr lang="es-AR" sz="1860"/>
            </a:br>
            <a:endParaRPr sz="1860"/>
          </a:p>
          <a:p>
            <a:pPr indent="-228600" lvl="0" marL="228600" rtl="0" algn="l">
              <a:lnSpc>
                <a:spcPct val="70000"/>
              </a:lnSpc>
              <a:spcBef>
                <a:spcPts val="1200"/>
              </a:spcBef>
              <a:spcAft>
                <a:spcPts val="0"/>
              </a:spcAft>
              <a:buClr>
                <a:srgbClr val="000000"/>
              </a:buClr>
              <a:buSzPts val="1395"/>
              <a:buChar char="•"/>
            </a:pPr>
            <a:r>
              <a:rPr b="1" i="0" lang="es-AR" sz="1395" u="none" strike="noStrike">
                <a:solidFill>
                  <a:srgbClr val="000000"/>
                </a:solidFill>
                <a:latin typeface="Arial"/>
                <a:ea typeface="Arial"/>
                <a:cs typeface="Arial"/>
                <a:sym typeface="Arial"/>
              </a:rPr>
              <a:t>Biológicos: </a:t>
            </a:r>
            <a:r>
              <a:rPr b="0" i="0" lang="es-AR" sz="1395" u="none" strike="noStrike">
                <a:solidFill>
                  <a:srgbClr val="000000"/>
                </a:solidFill>
                <a:latin typeface="Arial"/>
                <a:ea typeface="Arial"/>
                <a:cs typeface="Arial"/>
                <a:sym typeface="Arial"/>
              </a:rPr>
              <a:t>Se considera agentes biológicos a los seres vivos que se introducen en el organismo humano causando enfermedades de tipo infecciosos o parasitarios. Se pueden clasificar en cuatro grupos, según su diferentes índices de riesgo de infección: GRUPO 1, 2, 3 y 4.</a:t>
            </a:r>
            <a:endParaRPr/>
          </a:p>
          <a:p>
            <a:pPr indent="-140017" lvl="0" marL="228600" rtl="0" algn="l">
              <a:lnSpc>
                <a:spcPct val="70000"/>
              </a:lnSpc>
              <a:spcBef>
                <a:spcPts val="1200"/>
              </a:spcBef>
              <a:spcAft>
                <a:spcPts val="0"/>
              </a:spcAft>
              <a:buClr>
                <a:schemeClr val="lt1"/>
              </a:buClr>
              <a:buSzPts val="1395"/>
              <a:buNone/>
            </a:pPr>
            <a:r>
              <a:t/>
            </a:r>
            <a:endParaRPr b="0" i="0" sz="1395" u="none" strike="noStrike">
              <a:solidFill>
                <a:srgbClr val="000000"/>
              </a:solidFill>
              <a:latin typeface="Arial"/>
              <a:ea typeface="Arial"/>
              <a:cs typeface="Arial"/>
              <a:sym typeface="Arial"/>
            </a:endParaRPr>
          </a:p>
          <a:p>
            <a:pPr indent="-228600" lvl="0" marL="228600" rtl="0" algn="just">
              <a:lnSpc>
                <a:spcPct val="70000"/>
              </a:lnSpc>
              <a:spcBef>
                <a:spcPts val="1200"/>
              </a:spcBef>
              <a:spcAft>
                <a:spcPts val="0"/>
              </a:spcAft>
              <a:buClr>
                <a:srgbClr val="000000"/>
              </a:buClr>
              <a:buSzPts val="1395"/>
              <a:buFont typeface="Arial"/>
              <a:buChar char="•"/>
            </a:pPr>
            <a:r>
              <a:rPr b="1" i="0" lang="es-AR" sz="1395" u="none" strike="noStrike">
                <a:solidFill>
                  <a:srgbClr val="000000"/>
                </a:solidFill>
                <a:latin typeface="Arial"/>
                <a:ea typeface="Arial"/>
                <a:cs typeface="Arial"/>
                <a:sym typeface="Arial"/>
              </a:rPr>
              <a:t>Ergonómicos: </a:t>
            </a:r>
            <a:r>
              <a:rPr b="0" i="0" lang="es-AR" sz="1395" u="none" strike="noStrike">
                <a:solidFill>
                  <a:srgbClr val="000000"/>
                </a:solidFill>
                <a:latin typeface="Arial"/>
                <a:ea typeface="Arial"/>
                <a:cs typeface="Arial"/>
                <a:sym typeface="Arial"/>
              </a:rPr>
              <a:t>Son aquellos sobreesfuerzos provocados en el trabajador debido a las posturas forzadas y a los movimientos repetitivos.</a:t>
            </a:r>
            <a:endParaRPr b="0" sz="1085"/>
          </a:p>
          <a:p>
            <a:pPr indent="-228600" lvl="0" marL="228600" rtl="0" algn="l">
              <a:lnSpc>
                <a:spcPct val="70000"/>
              </a:lnSpc>
              <a:spcBef>
                <a:spcPts val="2200"/>
              </a:spcBef>
              <a:spcAft>
                <a:spcPts val="0"/>
              </a:spcAft>
              <a:buClr>
                <a:schemeClr val="lt1"/>
              </a:buClr>
              <a:buSzPts val="1085"/>
              <a:buChar char="•"/>
            </a:pPr>
            <a:br>
              <a:rPr lang="es-AR" sz="1085"/>
            </a:br>
            <a:r>
              <a:rPr b="0" i="0" lang="es-AR" sz="1395" u="none" strike="noStrike">
                <a:solidFill>
                  <a:srgbClr val="000000"/>
                </a:solidFill>
                <a:latin typeface="Arial"/>
                <a:ea typeface="Arial"/>
                <a:cs typeface="Arial"/>
                <a:sym typeface="Arial"/>
              </a:rPr>
              <a:t>		</a:t>
            </a:r>
            <a:endParaRPr/>
          </a:p>
          <a:p>
            <a:pPr indent="-110490" lvl="0" marL="228600" rtl="0" algn="l">
              <a:lnSpc>
                <a:spcPct val="70000"/>
              </a:lnSpc>
              <a:spcBef>
                <a:spcPts val="1000"/>
              </a:spcBef>
              <a:spcAft>
                <a:spcPts val="0"/>
              </a:spcAft>
              <a:buClr>
                <a:schemeClr val="lt1"/>
              </a:buClr>
              <a:buSzPts val="1860"/>
              <a:buNone/>
            </a:pPr>
            <a:r>
              <a:t/>
            </a:r>
            <a:endParaRPr sz="186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8"/>
          <p:cNvSpPr txBox="1"/>
          <p:nvPr>
            <p:ph type="title"/>
          </p:nvPr>
        </p:nvSpPr>
        <p:spPr>
          <a:xfrm>
            <a:off x="680321" y="753228"/>
            <a:ext cx="9613861" cy="10809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Font typeface="Arial"/>
              <a:buNone/>
            </a:pPr>
            <a:r>
              <a:rPr b="1" i="0" lang="es-AR" sz="2400" u="none" strike="noStrike">
                <a:latin typeface="Arial"/>
                <a:ea typeface="Arial"/>
                <a:cs typeface="Arial"/>
                <a:sym typeface="Arial"/>
              </a:rPr>
              <a:t>2) EXPOSICIÓN</a:t>
            </a:r>
            <a:r>
              <a:rPr b="1" lang="es-AR" sz="2400">
                <a:latin typeface="Arial"/>
                <a:ea typeface="Arial"/>
                <a:cs typeface="Arial"/>
                <a:sym typeface="Arial"/>
              </a:rPr>
              <a:t>:</a:t>
            </a:r>
            <a:endParaRPr b="1" sz="4400"/>
          </a:p>
        </p:txBody>
      </p:sp>
      <p:sp>
        <p:nvSpPr>
          <p:cNvPr id="252" name="Google Shape;252;p8"/>
          <p:cNvSpPr txBox="1"/>
          <p:nvPr>
            <p:ph idx="1" type="body"/>
          </p:nvPr>
        </p:nvSpPr>
        <p:spPr>
          <a:xfrm>
            <a:off x="680321" y="2667698"/>
            <a:ext cx="9613861" cy="277353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1800"/>
              <a:buChar char="•"/>
            </a:pPr>
            <a:r>
              <a:rPr b="0" i="0" lang="es-AR" sz="1800" u="none" strike="noStrike">
                <a:solidFill>
                  <a:srgbClr val="000000"/>
                </a:solidFill>
                <a:latin typeface="Arial"/>
                <a:ea typeface="Arial"/>
                <a:cs typeface="Arial"/>
                <a:sym typeface="Arial"/>
              </a:rPr>
              <a:t>Debemos saber qué exposición implica contacto en forma continua y repetida en el tiempo; nuestra legislación habla de “exposición en forma continua, repetidamente día tras día, ocho horas diarias, cuarenta y ocho horas semanales”. </a:t>
            </a:r>
            <a:endParaRPr/>
          </a:p>
          <a:p>
            <a:pPr indent="-114300" lvl="0" marL="228600" rtl="0" algn="l">
              <a:lnSpc>
                <a:spcPct val="90000"/>
              </a:lnSpc>
              <a:spcBef>
                <a:spcPts val="1000"/>
              </a:spcBef>
              <a:spcAft>
                <a:spcPts val="0"/>
              </a:spcAft>
              <a:buClr>
                <a:schemeClr val="lt1"/>
              </a:buClr>
              <a:buSzPts val="1800"/>
              <a:buNone/>
            </a:pPr>
            <a:r>
              <a:t/>
            </a:r>
            <a:endParaRPr b="0" i="0" sz="1800" u="none" strike="noStrike">
              <a:solidFill>
                <a:srgbClr val="000000"/>
              </a:solidFill>
              <a:latin typeface="Arial"/>
              <a:ea typeface="Arial"/>
              <a:cs typeface="Arial"/>
              <a:sym typeface="Arial"/>
            </a:endParaRPr>
          </a:p>
          <a:p>
            <a:pPr indent="-228600" lvl="0" marL="228600" rtl="0" algn="l">
              <a:lnSpc>
                <a:spcPct val="90000"/>
              </a:lnSpc>
              <a:spcBef>
                <a:spcPts val="1000"/>
              </a:spcBef>
              <a:spcAft>
                <a:spcPts val="0"/>
              </a:spcAft>
              <a:buClr>
                <a:srgbClr val="000000"/>
              </a:buClr>
              <a:buSzPts val="1800"/>
              <a:buChar char="•"/>
            </a:pPr>
            <a:r>
              <a:rPr b="0" i="0" lang="es-AR" sz="1800" u="none" strike="noStrike">
                <a:solidFill>
                  <a:srgbClr val="000000"/>
                </a:solidFill>
                <a:latin typeface="Arial"/>
                <a:ea typeface="Arial"/>
                <a:cs typeface="Arial"/>
                <a:sym typeface="Arial"/>
              </a:rPr>
              <a:t>Es decir que un contacto eventual no puede ser considerado como exposición, por ejemplo entrar a una sala de calderas una vez por día, no significa estar expuesto a carga térmica o ruido.</a:t>
            </a:r>
            <a:endParaRPr/>
          </a:p>
        </p:txBody>
      </p:sp>
    </p:spTree>
  </p:cSld>
  <p:clrMapOvr>
    <a:masterClrMapping/>
  </p:clrMapOvr>
</p:sld>
</file>

<file path=ppt/theme/theme1.xml><?xml version="1.0" encoding="utf-8"?>
<a:theme xmlns:a="http://schemas.openxmlformats.org/drawingml/2006/main" xmlns:r="http://schemas.openxmlformats.org/officeDocument/2006/relationships" name="Berlín">
  <a:themeElements>
    <a:clrScheme name="Berlín">
      <a:dk1>
        <a:srgbClr val="000000"/>
      </a:dk1>
      <a:lt1>
        <a:srgbClr val="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2020-10-12T21:09:16Z</dcterms:created>
  <dc:creator>brian bado</dc:creator>
</cp:coreProperties>
</file>