
<file path=[Content_Types].xml><?xml version="1.0" encoding="utf-8"?>
<Types xmlns="http://schemas.openxmlformats.org/package/2006/content-types">
  <Default Extension="png" ContentType="image/png"/>
  <Default Extension="m4a" ContentType="audio/mp4"/>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6" r:id="rId1"/>
  </p:sldMasterIdLst>
  <p:notesMasterIdLst>
    <p:notesMasterId r:id="rId27"/>
  </p:notesMasterIdLst>
  <p:sldIdLst>
    <p:sldId id="279" r:id="rId2"/>
    <p:sldId id="315" r:id="rId3"/>
    <p:sldId id="317" r:id="rId4"/>
    <p:sldId id="318" r:id="rId5"/>
    <p:sldId id="314" r:id="rId6"/>
    <p:sldId id="258" r:id="rId7"/>
    <p:sldId id="283" r:id="rId8"/>
    <p:sldId id="310" r:id="rId9"/>
    <p:sldId id="270" r:id="rId10"/>
    <p:sldId id="289" r:id="rId11"/>
    <p:sldId id="269" r:id="rId12"/>
    <p:sldId id="275" r:id="rId13"/>
    <p:sldId id="272" r:id="rId14"/>
    <p:sldId id="276" r:id="rId15"/>
    <p:sldId id="312" r:id="rId16"/>
    <p:sldId id="277" r:id="rId17"/>
    <p:sldId id="268" r:id="rId18"/>
    <p:sldId id="273" r:id="rId19"/>
    <p:sldId id="271" r:id="rId20"/>
    <p:sldId id="281" r:id="rId21"/>
    <p:sldId id="291" r:id="rId22"/>
    <p:sldId id="302" r:id="rId23"/>
    <p:sldId id="280" r:id="rId24"/>
    <p:sldId id="284" r:id="rId25"/>
    <p:sldId id="285" r:id="rId26"/>
  </p:sldIdLst>
  <p:sldSz cx="9144000" cy="6858000" type="screen4x3"/>
  <p:notesSz cx="6858000" cy="9144000"/>
  <p:defaultTextStyle>
    <a:defPPr>
      <a:defRPr lang="es-ES_tradn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990000"/>
    <a:srgbClr val="800000"/>
    <a:srgbClr val="EFEB9B"/>
    <a:srgbClr val="003300"/>
    <a:srgbClr val="EFE3D1"/>
    <a:srgbClr val="B0FAFE"/>
    <a:srgbClr val="D0EA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p:cViewPr varScale="1">
        <p:scale>
          <a:sx n="73" d="100"/>
          <a:sy n="73" d="100"/>
        </p:scale>
        <p:origin x="1314"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B02A512B-F381-4BF7-A8B3-1E7F3FD11FD1}" type="datetimeFigureOut">
              <a:rPr lang="es-ES"/>
              <a:pPr>
                <a:defRPr/>
              </a:pPr>
              <a:t>31/03/2020</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smtClean="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2326468-F189-4246-ABA6-6987E868236C}" type="slidenum">
              <a:rPr lang="es-ES" altLang="en-US"/>
              <a:pPr>
                <a:defRPr/>
              </a:pPr>
              <a:t>‹Nº›</a:t>
            </a:fld>
            <a:endParaRPr lang="es-E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es-ES" smtClean="0"/>
          </a:p>
        </p:txBody>
      </p:sp>
      <p:sp>
        <p:nvSpPr>
          <p:cNvPr id="1638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8A378E-997A-4D4A-B039-D19B230EB72A}" type="slidenum">
              <a:rPr lang="es-ES" altLang="es-ES" smtClean="0">
                <a:latin typeface="Arial" panose="020B0604020202020204" pitchFamily="34" charset="0"/>
              </a:rPr>
              <a:pPr>
                <a:spcBef>
                  <a:spcPct val="0"/>
                </a:spcBef>
              </a:pPr>
              <a:t>1</a:t>
            </a:fld>
            <a:endParaRPr lang="es-ES" altLang="es-ES" smtClean="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es-ES" smtClean="0"/>
          </a:p>
        </p:txBody>
      </p:sp>
      <p:sp>
        <p:nvSpPr>
          <p:cNvPr id="3891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B5ACF90-D7F1-41E2-A02D-64DA0C1AE8A5}" type="slidenum">
              <a:rPr lang="es-ES" altLang="es-ES" smtClean="0">
                <a:latin typeface="Arial" panose="020B0604020202020204" pitchFamily="34" charset="0"/>
              </a:rPr>
              <a:pPr>
                <a:spcBef>
                  <a:spcPct val="0"/>
                </a:spcBef>
              </a:pPr>
              <a:t>14</a:t>
            </a:fld>
            <a:endParaRPr lang="es-ES" altLang="es-ES" smtClean="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es-ES" smtClean="0"/>
          </a:p>
        </p:txBody>
      </p:sp>
      <p:sp>
        <p:nvSpPr>
          <p:cNvPr id="440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C3EE2AB-6123-4339-8B64-474A744AB244}" type="slidenum">
              <a:rPr lang="es-ES" altLang="es-ES" smtClean="0">
                <a:latin typeface="Arial" panose="020B0604020202020204" pitchFamily="34" charset="0"/>
              </a:rPr>
              <a:pPr>
                <a:spcBef>
                  <a:spcPct val="0"/>
                </a:spcBef>
              </a:pPr>
              <a:t>16</a:t>
            </a:fld>
            <a:endParaRPr lang="es-ES" altLang="es-ES" smtClean="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smtClean="0"/>
          </a:p>
        </p:txBody>
      </p:sp>
      <p:sp>
        <p:nvSpPr>
          <p:cNvPr id="4608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77AD88-5AE4-456C-8D03-0452BCE3EC51}" type="slidenum">
              <a:rPr lang="es-ES" altLang="es-ES" smtClean="0">
                <a:latin typeface="Arial" panose="020B0604020202020204" pitchFamily="34" charset="0"/>
              </a:rPr>
              <a:pPr>
                <a:spcBef>
                  <a:spcPct val="0"/>
                </a:spcBef>
              </a:pPr>
              <a:t>17</a:t>
            </a:fld>
            <a:endParaRPr lang="es-ES" altLang="es-ES" smtClean="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es-ES" smtClean="0"/>
          </a:p>
        </p:txBody>
      </p:sp>
      <p:sp>
        <p:nvSpPr>
          <p:cNvPr id="4096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48327D3-D187-4BAB-A5A4-9472E2941AB5}" type="slidenum">
              <a:rPr lang="es-ES" altLang="es-ES" smtClean="0">
                <a:latin typeface="Arial" panose="020B0604020202020204" pitchFamily="34" charset="0"/>
              </a:rPr>
              <a:pPr>
                <a:spcBef>
                  <a:spcPct val="0"/>
                </a:spcBef>
              </a:pPr>
              <a:t>18</a:t>
            </a:fld>
            <a:endParaRPr lang="es-ES" altLang="es-ES" smtClean="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es-ES" smtClean="0"/>
          </a:p>
        </p:txBody>
      </p:sp>
      <p:sp>
        <p:nvSpPr>
          <p:cNvPr id="5018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2A62D2A-62C4-4BF1-A5E7-30909256FBC0}" type="slidenum">
              <a:rPr lang="es-ES" altLang="es-ES" smtClean="0">
                <a:latin typeface="Arial" panose="020B0604020202020204" pitchFamily="34" charset="0"/>
              </a:rPr>
              <a:pPr>
                <a:spcBef>
                  <a:spcPct val="0"/>
                </a:spcBef>
              </a:pPr>
              <a:t>19</a:t>
            </a:fld>
            <a:endParaRPr lang="es-ES" altLang="es-ES" smtClean="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es-ES" smtClean="0"/>
          </a:p>
        </p:txBody>
      </p:sp>
      <p:sp>
        <p:nvSpPr>
          <p:cNvPr id="5222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95FA18C-1E80-4BCB-8DC3-F66921BC0EC7}" type="slidenum">
              <a:rPr lang="es-ES" altLang="es-ES" smtClean="0">
                <a:latin typeface="Arial" panose="020B0604020202020204" pitchFamily="34" charset="0"/>
              </a:rPr>
              <a:pPr>
                <a:spcBef>
                  <a:spcPct val="0"/>
                </a:spcBef>
              </a:pPr>
              <a:t>20</a:t>
            </a:fld>
            <a:endParaRPr lang="es-ES" altLang="es-ES" smtClean="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es-ES" smtClean="0"/>
          </a:p>
        </p:txBody>
      </p:sp>
      <p:sp>
        <p:nvSpPr>
          <p:cNvPr id="5427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0B52684-C23C-4E70-8D74-620816703AB5}" type="slidenum">
              <a:rPr lang="es-ES" altLang="es-ES" smtClean="0">
                <a:latin typeface="Arial" panose="020B0604020202020204" pitchFamily="34" charset="0"/>
              </a:rPr>
              <a:pPr>
                <a:spcBef>
                  <a:spcPct val="0"/>
                </a:spcBef>
              </a:pPr>
              <a:t>21</a:t>
            </a:fld>
            <a:endParaRPr lang="es-ES" altLang="es-ES" smtClean="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smtClean="0"/>
          </a:p>
        </p:txBody>
      </p:sp>
      <p:sp>
        <p:nvSpPr>
          <p:cNvPr id="5632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A5394A7-961D-44DD-B70A-8820BE7D6B7F}" type="slidenum">
              <a:rPr lang="es-ES" altLang="es-ES" smtClean="0">
                <a:latin typeface="Arial" panose="020B0604020202020204" pitchFamily="34" charset="0"/>
              </a:rPr>
              <a:pPr>
                <a:spcBef>
                  <a:spcPct val="0"/>
                </a:spcBef>
              </a:pPr>
              <a:t>22</a:t>
            </a:fld>
            <a:endParaRPr lang="es-ES" altLang="es-ES" smtClean="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es-ES" smtClean="0"/>
          </a:p>
        </p:txBody>
      </p:sp>
      <p:sp>
        <p:nvSpPr>
          <p:cNvPr id="5837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24F05DD-2FEC-4958-B31D-31DCD2E91BA5}" type="slidenum">
              <a:rPr lang="es-ES" altLang="es-ES" smtClean="0">
                <a:latin typeface="Arial" panose="020B0604020202020204" pitchFamily="34" charset="0"/>
              </a:rPr>
              <a:pPr>
                <a:spcBef>
                  <a:spcPct val="0"/>
                </a:spcBef>
              </a:pPr>
              <a:t>23</a:t>
            </a:fld>
            <a:endParaRPr lang="es-ES" altLang="es-ES" smtClean="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es-ES" smtClean="0"/>
          </a:p>
        </p:txBody>
      </p:sp>
      <p:sp>
        <p:nvSpPr>
          <p:cNvPr id="6042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B2A0031-3353-4232-9035-C5E7C6A76B46}" type="slidenum">
              <a:rPr lang="es-ES" altLang="es-ES" smtClean="0">
                <a:latin typeface="Arial" panose="020B0604020202020204" pitchFamily="34" charset="0"/>
              </a:rPr>
              <a:pPr>
                <a:spcBef>
                  <a:spcPct val="0"/>
                </a:spcBef>
              </a:pPr>
              <a:t>24</a:t>
            </a:fld>
            <a:endParaRPr lang="es-ES" altLang="es-ES" smtClean="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smtClean="0"/>
          </a:p>
        </p:txBody>
      </p:sp>
      <p:sp>
        <p:nvSpPr>
          <p:cNvPr id="2253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301CF44-25CE-4426-94B0-E32368DA48E2}" type="slidenum">
              <a:rPr lang="es-ES" altLang="es-ES" smtClean="0">
                <a:latin typeface="Arial" panose="020B0604020202020204" pitchFamily="34" charset="0"/>
              </a:rPr>
              <a:pPr>
                <a:spcBef>
                  <a:spcPct val="0"/>
                </a:spcBef>
              </a:pPr>
              <a:t>6</a:t>
            </a:fld>
            <a:endParaRPr lang="es-ES" altLang="es-ES" smtClean="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es-ES" smtClean="0"/>
          </a:p>
        </p:txBody>
      </p:sp>
      <p:sp>
        <p:nvSpPr>
          <p:cNvPr id="6246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B1E645-3A9C-4772-A669-683FC56D5A5F}" type="slidenum">
              <a:rPr lang="es-ES" altLang="es-ES" smtClean="0">
                <a:latin typeface="Arial" panose="020B0604020202020204" pitchFamily="34" charset="0"/>
              </a:rPr>
              <a:pPr>
                <a:spcBef>
                  <a:spcPct val="0"/>
                </a:spcBef>
              </a:pPr>
              <a:t>25</a:t>
            </a:fld>
            <a:endParaRPr lang="es-ES" altLang="es-ES" smtClean="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es-ES" smtClean="0"/>
          </a:p>
        </p:txBody>
      </p:sp>
      <p:sp>
        <p:nvSpPr>
          <p:cNvPr id="2458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A43B72-EA17-4041-B813-1ABAD1305DA3}" type="slidenum">
              <a:rPr lang="es-ES" altLang="es-ES" smtClean="0">
                <a:latin typeface="Arial" panose="020B0604020202020204" pitchFamily="34" charset="0"/>
              </a:rPr>
              <a:pPr>
                <a:spcBef>
                  <a:spcPct val="0"/>
                </a:spcBef>
              </a:pPr>
              <a:t>7</a:t>
            </a:fld>
            <a:endParaRPr lang="es-ES" altLang="es-ES" smtClean="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smtClean="0"/>
          </a:p>
        </p:txBody>
      </p:sp>
      <p:sp>
        <p:nvSpPr>
          <p:cNvPr id="2662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52A4C87-82E4-4B07-9762-C392CC571B61}" type="slidenum">
              <a:rPr lang="es-ES" altLang="es-ES" smtClean="0">
                <a:solidFill>
                  <a:srgbClr val="000000"/>
                </a:solidFill>
                <a:latin typeface="Arial" panose="020B0604020202020204" pitchFamily="34" charset="0"/>
              </a:rPr>
              <a:pPr>
                <a:spcBef>
                  <a:spcPct val="0"/>
                </a:spcBef>
              </a:pPr>
              <a:t>8</a:t>
            </a:fld>
            <a:endParaRPr lang="es-ES" altLang="es-ES" smtClean="0">
              <a:solidFill>
                <a:srgbClr val="000000"/>
              </a:solidFill>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es-ES" smtClean="0"/>
          </a:p>
        </p:txBody>
      </p:sp>
      <p:sp>
        <p:nvSpPr>
          <p:cNvPr id="2867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6043323-9A03-4C4D-8E13-4F4B11ECED23}" type="slidenum">
              <a:rPr lang="es-ES" altLang="es-ES" smtClean="0">
                <a:latin typeface="Arial" panose="020B0604020202020204" pitchFamily="34" charset="0"/>
              </a:rPr>
              <a:pPr>
                <a:spcBef>
                  <a:spcPct val="0"/>
                </a:spcBef>
              </a:pPr>
              <a:t>9</a:t>
            </a:fld>
            <a:endParaRPr lang="es-ES" altLang="es-ES" smtClean="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es-ES" smtClean="0"/>
          </a:p>
        </p:txBody>
      </p:sp>
      <p:sp>
        <p:nvSpPr>
          <p:cNvPr id="3072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98116F0-1BBA-41BC-B2EA-129D02681263}" type="slidenum">
              <a:rPr lang="es-ES" altLang="es-ES" smtClean="0">
                <a:latin typeface="Arial" panose="020B0604020202020204" pitchFamily="34" charset="0"/>
              </a:rPr>
              <a:pPr>
                <a:spcBef>
                  <a:spcPct val="0"/>
                </a:spcBef>
              </a:pPr>
              <a:t>10</a:t>
            </a:fld>
            <a:endParaRPr lang="es-ES" altLang="es-ES" smtClean="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smtClean="0"/>
          </a:p>
        </p:txBody>
      </p:sp>
      <p:sp>
        <p:nvSpPr>
          <p:cNvPr id="3277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D7D338-FF65-4EF7-A7ED-2A95F4CCAE4D}" type="slidenum">
              <a:rPr lang="es-ES" altLang="es-ES" smtClean="0">
                <a:latin typeface="Arial" panose="020B0604020202020204" pitchFamily="34" charset="0"/>
              </a:rPr>
              <a:pPr>
                <a:spcBef>
                  <a:spcPct val="0"/>
                </a:spcBef>
              </a:pPr>
              <a:t>11</a:t>
            </a:fld>
            <a:endParaRPr lang="es-ES" altLang="es-ES" smtClean="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es-ES" smtClean="0"/>
          </a:p>
        </p:txBody>
      </p:sp>
      <p:sp>
        <p:nvSpPr>
          <p:cNvPr id="3482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FE24CF2-8148-434F-B38A-947DC6B27213}" type="slidenum">
              <a:rPr lang="es-ES" altLang="es-ES" smtClean="0">
                <a:latin typeface="Arial" panose="020B0604020202020204" pitchFamily="34" charset="0"/>
              </a:rPr>
              <a:pPr>
                <a:spcBef>
                  <a:spcPct val="0"/>
                </a:spcBef>
              </a:pPr>
              <a:t>12</a:t>
            </a:fld>
            <a:endParaRPr lang="es-ES" altLang="es-ES" smtClean="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es-ES" smtClean="0"/>
          </a:p>
        </p:txBody>
      </p:sp>
      <p:sp>
        <p:nvSpPr>
          <p:cNvPr id="3686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2C98183-5E50-4D86-9133-9F4B546FD35F}" type="slidenum">
              <a:rPr lang="es-ES" altLang="es-ES" smtClean="0">
                <a:latin typeface="Arial" panose="020B0604020202020204" pitchFamily="34" charset="0"/>
              </a:rPr>
              <a:pPr>
                <a:spcBef>
                  <a:spcPct val="0"/>
                </a:spcBef>
              </a:pPr>
              <a:t>13</a:t>
            </a:fld>
            <a:endParaRPr lang="es-ES" altLang="es-ES"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smtClean="0"/>
              <a:t>Haga clic para modificar el estilo de título del patrón</a:t>
            </a:r>
            <a:endParaRPr lang="en-U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editar el estilo de subtítulo del patrón</a:t>
            </a:r>
            <a:endParaRPr lang="en-US"/>
          </a:p>
        </p:txBody>
      </p:sp>
      <p:sp>
        <p:nvSpPr>
          <p:cNvPr id="4" name="Marcador de fecha 3"/>
          <p:cNvSpPr>
            <a:spLocks noGrp="1"/>
          </p:cNvSpPr>
          <p:nvPr>
            <p:ph type="dt" sz="half" idx="10"/>
          </p:nvPr>
        </p:nvSpPr>
        <p:spPr/>
        <p:txBody>
          <a:bodyPr/>
          <a:lstStyle>
            <a:lvl1pPr>
              <a:defRPr/>
            </a:lvl1pPr>
          </a:lstStyle>
          <a:p>
            <a:pPr>
              <a:defRPr/>
            </a:pPr>
            <a:endParaRPr lang="es-ES_tradnl"/>
          </a:p>
        </p:txBody>
      </p:sp>
      <p:sp>
        <p:nvSpPr>
          <p:cNvPr id="5" name="Marcador de pie de página 4"/>
          <p:cNvSpPr>
            <a:spLocks noGrp="1"/>
          </p:cNvSpPr>
          <p:nvPr>
            <p:ph type="ftr" sz="quarter" idx="11"/>
          </p:nvPr>
        </p:nvSpPr>
        <p:spPr/>
        <p:txBody>
          <a:bodyPr/>
          <a:lstStyle>
            <a:lvl1pPr>
              <a:defRPr/>
            </a:lvl1pPr>
          </a:lstStyle>
          <a:p>
            <a:pPr>
              <a:defRPr/>
            </a:pPr>
            <a:endParaRPr lang="es-ES_tradnl"/>
          </a:p>
        </p:txBody>
      </p:sp>
      <p:sp>
        <p:nvSpPr>
          <p:cNvPr id="6" name="Marcador de número de diapositiva 5"/>
          <p:cNvSpPr>
            <a:spLocks noGrp="1"/>
          </p:cNvSpPr>
          <p:nvPr>
            <p:ph type="sldNum" sz="quarter" idx="12"/>
          </p:nvPr>
        </p:nvSpPr>
        <p:spPr/>
        <p:txBody>
          <a:bodyPr/>
          <a:lstStyle>
            <a:lvl1pPr>
              <a:defRPr/>
            </a:lvl1pPr>
          </a:lstStyle>
          <a:p>
            <a:pPr>
              <a:defRPr/>
            </a:pPr>
            <a:fld id="{6A555D4A-5150-4613-B0DE-3E9AA67D0815}" type="slidenum">
              <a:rPr lang="es-ES_tradnl" altLang="en-US"/>
              <a:pPr>
                <a:defRPr/>
              </a:pPr>
              <a:t>‹Nº›</a:t>
            </a:fld>
            <a:endParaRPr lang="es-ES_tradnl" altLang="en-US"/>
          </a:p>
        </p:txBody>
      </p:sp>
    </p:spTree>
    <p:extLst>
      <p:ext uri="{BB962C8B-B14F-4D97-AF65-F5344CB8AC3E}">
        <p14:creationId xmlns:p14="http://schemas.microsoft.com/office/powerpoint/2010/main" val="1769236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lvl1pPr>
              <a:defRPr/>
            </a:lvl1pPr>
          </a:lstStyle>
          <a:p>
            <a:pPr>
              <a:defRPr/>
            </a:pPr>
            <a:endParaRPr lang="es-ES_tradnl"/>
          </a:p>
        </p:txBody>
      </p:sp>
      <p:sp>
        <p:nvSpPr>
          <p:cNvPr id="5" name="Marcador de pie de página 4"/>
          <p:cNvSpPr>
            <a:spLocks noGrp="1"/>
          </p:cNvSpPr>
          <p:nvPr>
            <p:ph type="ftr" sz="quarter" idx="11"/>
          </p:nvPr>
        </p:nvSpPr>
        <p:spPr/>
        <p:txBody>
          <a:bodyPr/>
          <a:lstStyle>
            <a:lvl1pPr>
              <a:defRPr/>
            </a:lvl1pPr>
          </a:lstStyle>
          <a:p>
            <a:pPr>
              <a:defRPr/>
            </a:pPr>
            <a:endParaRPr lang="es-ES_tradnl"/>
          </a:p>
        </p:txBody>
      </p:sp>
      <p:sp>
        <p:nvSpPr>
          <p:cNvPr id="6" name="Marcador de número de diapositiva 5"/>
          <p:cNvSpPr>
            <a:spLocks noGrp="1"/>
          </p:cNvSpPr>
          <p:nvPr>
            <p:ph type="sldNum" sz="quarter" idx="12"/>
          </p:nvPr>
        </p:nvSpPr>
        <p:spPr/>
        <p:txBody>
          <a:bodyPr/>
          <a:lstStyle>
            <a:lvl1pPr>
              <a:defRPr/>
            </a:lvl1pPr>
          </a:lstStyle>
          <a:p>
            <a:pPr>
              <a:defRPr/>
            </a:pPr>
            <a:fld id="{640DDD08-AA15-4BB1-A50A-403ABB449CCC}" type="slidenum">
              <a:rPr lang="es-ES_tradnl" altLang="en-US"/>
              <a:pPr>
                <a:defRPr/>
              </a:pPr>
              <a:t>‹Nº›</a:t>
            </a:fld>
            <a:endParaRPr lang="es-ES_tradnl" altLang="en-US"/>
          </a:p>
        </p:txBody>
      </p:sp>
    </p:spTree>
    <p:extLst>
      <p:ext uri="{BB962C8B-B14F-4D97-AF65-F5344CB8AC3E}">
        <p14:creationId xmlns:p14="http://schemas.microsoft.com/office/powerpoint/2010/main" val="2701381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lvl1pPr>
              <a:defRPr/>
            </a:lvl1pPr>
          </a:lstStyle>
          <a:p>
            <a:pPr>
              <a:defRPr/>
            </a:pPr>
            <a:endParaRPr lang="es-ES_tradnl"/>
          </a:p>
        </p:txBody>
      </p:sp>
      <p:sp>
        <p:nvSpPr>
          <p:cNvPr id="5" name="Marcador de pie de página 4"/>
          <p:cNvSpPr>
            <a:spLocks noGrp="1"/>
          </p:cNvSpPr>
          <p:nvPr>
            <p:ph type="ftr" sz="quarter" idx="11"/>
          </p:nvPr>
        </p:nvSpPr>
        <p:spPr/>
        <p:txBody>
          <a:bodyPr/>
          <a:lstStyle>
            <a:lvl1pPr>
              <a:defRPr/>
            </a:lvl1pPr>
          </a:lstStyle>
          <a:p>
            <a:pPr>
              <a:defRPr/>
            </a:pPr>
            <a:endParaRPr lang="es-ES_tradnl"/>
          </a:p>
        </p:txBody>
      </p:sp>
      <p:sp>
        <p:nvSpPr>
          <p:cNvPr id="6" name="Marcador de número de diapositiva 5"/>
          <p:cNvSpPr>
            <a:spLocks noGrp="1"/>
          </p:cNvSpPr>
          <p:nvPr>
            <p:ph type="sldNum" sz="quarter" idx="12"/>
          </p:nvPr>
        </p:nvSpPr>
        <p:spPr/>
        <p:txBody>
          <a:bodyPr/>
          <a:lstStyle>
            <a:lvl1pPr>
              <a:defRPr/>
            </a:lvl1pPr>
          </a:lstStyle>
          <a:p>
            <a:pPr>
              <a:defRPr/>
            </a:pPr>
            <a:fld id="{AB44A672-7173-460D-94AE-6BDE604713CD}" type="slidenum">
              <a:rPr lang="es-ES_tradnl" altLang="en-US"/>
              <a:pPr>
                <a:defRPr/>
              </a:pPr>
              <a:t>‹Nº›</a:t>
            </a:fld>
            <a:endParaRPr lang="es-ES_tradnl" altLang="en-US"/>
          </a:p>
        </p:txBody>
      </p:sp>
    </p:spTree>
    <p:extLst>
      <p:ext uri="{BB962C8B-B14F-4D97-AF65-F5344CB8AC3E}">
        <p14:creationId xmlns:p14="http://schemas.microsoft.com/office/powerpoint/2010/main" val="2722831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ES"/>
          </a:p>
        </p:txBody>
      </p:sp>
      <p:sp>
        <p:nvSpPr>
          <p:cNvPr id="3" name="2 Marcador de tabla"/>
          <p:cNvSpPr>
            <a:spLocks noGrp="1"/>
          </p:cNvSpPr>
          <p:nvPr>
            <p:ph type="tbl" idx="1"/>
          </p:nvPr>
        </p:nvSpPr>
        <p:spPr>
          <a:xfrm>
            <a:off x="457200" y="1600200"/>
            <a:ext cx="8229600" cy="4525963"/>
          </a:xfrm>
        </p:spPr>
        <p:txBody>
          <a:bodyPr rtlCol="0">
            <a:normAutofit/>
          </a:bodyPr>
          <a:lstStyle/>
          <a:p>
            <a:pPr lvl="0"/>
            <a:endParaRPr lang="es-ES" noProof="0" smtClean="0"/>
          </a:p>
        </p:txBody>
      </p:sp>
      <p:sp>
        <p:nvSpPr>
          <p:cNvPr id="4" name="3 Marcador de fecha"/>
          <p:cNvSpPr>
            <a:spLocks noGrp="1"/>
          </p:cNvSpPr>
          <p:nvPr>
            <p:ph type="dt" sz="half" idx="10"/>
          </p:nvPr>
        </p:nvSpPr>
        <p:spPr>
          <a:xfrm>
            <a:off x="457200" y="6245225"/>
            <a:ext cx="2133600" cy="476250"/>
          </a:xfrm>
        </p:spPr>
        <p:txBody>
          <a:bodyPr/>
          <a:lstStyle>
            <a:lvl1pPr>
              <a:defRPr/>
            </a:lvl1pPr>
          </a:lstStyle>
          <a:p>
            <a:pPr>
              <a:defRPr/>
            </a:pPr>
            <a:endParaRPr lang="es-ES_tradnl"/>
          </a:p>
        </p:txBody>
      </p:sp>
      <p:sp>
        <p:nvSpPr>
          <p:cNvPr id="5" name="4 Marcador de pie de página"/>
          <p:cNvSpPr>
            <a:spLocks noGrp="1"/>
          </p:cNvSpPr>
          <p:nvPr>
            <p:ph type="ftr" sz="quarter" idx="11"/>
          </p:nvPr>
        </p:nvSpPr>
        <p:spPr>
          <a:xfrm>
            <a:off x="3124200" y="6245225"/>
            <a:ext cx="2895600" cy="476250"/>
          </a:xfrm>
        </p:spPr>
        <p:txBody>
          <a:bodyPr/>
          <a:lstStyle>
            <a:lvl1pPr>
              <a:defRPr/>
            </a:lvl1pPr>
          </a:lstStyle>
          <a:p>
            <a:pPr>
              <a:defRPr/>
            </a:pPr>
            <a:endParaRPr lang="es-ES_tradnl"/>
          </a:p>
        </p:txBody>
      </p:sp>
      <p:sp>
        <p:nvSpPr>
          <p:cNvPr id="6" name="5 Marcador de número de diapositiva"/>
          <p:cNvSpPr>
            <a:spLocks noGrp="1"/>
          </p:cNvSpPr>
          <p:nvPr>
            <p:ph type="sldNum" sz="quarter" idx="12"/>
          </p:nvPr>
        </p:nvSpPr>
        <p:spPr>
          <a:xfrm>
            <a:off x="6553200" y="6245225"/>
            <a:ext cx="2133600" cy="476250"/>
          </a:xfrm>
        </p:spPr>
        <p:txBody>
          <a:bodyPr/>
          <a:lstStyle>
            <a:lvl1pPr>
              <a:defRPr/>
            </a:lvl1pPr>
          </a:lstStyle>
          <a:p>
            <a:pPr>
              <a:defRPr/>
            </a:pPr>
            <a:fld id="{A74E057D-9E54-4B64-B472-EF5F60BCFBB7}" type="slidenum">
              <a:rPr lang="es-ES_tradnl" altLang="en-US"/>
              <a:pPr>
                <a:defRPr/>
              </a:pPr>
              <a:t>‹Nº›</a:t>
            </a:fld>
            <a:endParaRPr lang="es-ES_tradnl" altLang="en-US"/>
          </a:p>
        </p:txBody>
      </p:sp>
    </p:spTree>
    <p:extLst>
      <p:ext uri="{BB962C8B-B14F-4D97-AF65-F5344CB8AC3E}">
        <p14:creationId xmlns:p14="http://schemas.microsoft.com/office/powerpoint/2010/main" val="3307164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lvl1pPr>
              <a:defRPr/>
            </a:lvl1pPr>
          </a:lstStyle>
          <a:p>
            <a:pPr>
              <a:defRPr/>
            </a:pPr>
            <a:endParaRPr lang="es-ES_tradnl"/>
          </a:p>
        </p:txBody>
      </p:sp>
      <p:sp>
        <p:nvSpPr>
          <p:cNvPr id="5" name="Marcador de pie de página 4"/>
          <p:cNvSpPr>
            <a:spLocks noGrp="1"/>
          </p:cNvSpPr>
          <p:nvPr>
            <p:ph type="ftr" sz="quarter" idx="11"/>
          </p:nvPr>
        </p:nvSpPr>
        <p:spPr/>
        <p:txBody>
          <a:bodyPr/>
          <a:lstStyle>
            <a:lvl1pPr>
              <a:defRPr/>
            </a:lvl1pPr>
          </a:lstStyle>
          <a:p>
            <a:pPr>
              <a:defRPr/>
            </a:pPr>
            <a:endParaRPr lang="es-ES_tradnl"/>
          </a:p>
        </p:txBody>
      </p:sp>
      <p:sp>
        <p:nvSpPr>
          <p:cNvPr id="6" name="Marcador de número de diapositiva 5"/>
          <p:cNvSpPr>
            <a:spLocks noGrp="1"/>
          </p:cNvSpPr>
          <p:nvPr>
            <p:ph type="sldNum" sz="quarter" idx="12"/>
          </p:nvPr>
        </p:nvSpPr>
        <p:spPr/>
        <p:txBody>
          <a:bodyPr/>
          <a:lstStyle>
            <a:lvl1pPr>
              <a:defRPr/>
            </a:lvl1pPr>
          </a:lstStyle>
          <a:p>
            <a:pPr>
              <a:defRPr/>
            </a:pPr>
            <a:fld id="{7C70EE50-AF06-4BF5-BF44-05B91BC921A7}" type="slidenum">
              <a:rPr lang="es-ES_tradnl" altLang="en-US"/>
              <a:pPr>
                <a:defRPr/>
              </a:pPr>
              <a:t>‹Nº›</a:t>
            </a:fld>
            <a:endParaRPr lang="es-ES_tradnl" altLang="en-US"/>
          </a:p>
        </p:txBody>
      </p:sp>
    </p:spTree>
    <p:extLst>
      <p:ext uri="{BB962C8B-B14F-4D97-AF65-F5344CB8AC3E}">
        <p14:creationId xmlns:p14="http://schemas.microsoft.com/office/powerpoint/2010/main" val="3446869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lvl1pPr>
              <a:defRPr/>
            </a:lvl1pPr>
          </a:lstStyle>
          <a:p>
            <a:pPr>
              <a:defRPr/>
            </a:pPr>
            <a:endParaRPr lang="es-ES_tradnl"/>
          </a:p>
        </p:txBody>
      </p:sp>
      <p:sp>
        <p:nvSpPr>
          <p:cNvPr id="5" name="Marcador de pie de página 4"/>
          <p:cNvSpPr>
            <a:spLocks noGrp="1"/>
          </p:cNvSpPr>
          <p:nvPr>
            <p:ph type="ftr" sz="quarter" idx="11"/>
          </p:nvPr>
        </p:nvSpPr>
        <p:spPr/>
        <p:txBody>
          <a:bodyPr/>
          <a:lstStyle>
            <a:lvl1pPr>
              <a:defRPr/>
            </a:lvl1pPr>
          </a:lstStyle>
          <a:p>
            <a:pPr>
              <a:defRPr/>
            </a:pPr>
            <a:endParaRPr lang="es-ES_tradnl"/>
          </a:p>
        </p:txBody>
      </p:sp>
      <p:sp>
        <p:nvSpPr>
          <p:cNvPr id="6" name="Marcador de número de diapositiva 5"/>
          <p:cNvSpPr>
            <a:spLocks noGrp="1"/>
          </p:cNvSpPr>
          <p:nvPr>
            <p:ph type="sldNum" sz="quarter" idx="12"/>
          </p:nvPr>
        </p:nvSpPr>
        <p:spPr/>
        <p:txBody>
          <a:bodyPr/>
          <a:lstStyle>
            <a:lvl1pPr>
              <a:defRPr/>
            </a:lvl1pPr>
          </a:lstStyle>
          <a:p>
            <a:pPr>
              <a:defRPr/>
            </a:pPr>
            <a:fld id="{2018F06B-AC7B-40E4-A42C-AB14A693CEAE}" type="slidenum">
              <a:rPr lang="es-ES_tradnl" altLang="en-US"/>
              <a:pPr>
                <a:defRPr/>
              </a:pPr>
              <a:t>‹Nº›</a:t>
            </a:fld>
            <a:endParaRPr lang="es-ES_tradnl" altLang="en-US"/>
          </a:p>
        </p:txBody>
      </p:sp>
    </p:spTree>
    <p:extLst>
      <p:ext uri="{BB962C8B-B14F-4D97-AF65-F5344CB8AC3E}">
        <p14:creationId xmlns:p14="http://schemas.microsoft.com/office/powerpoint/2010/main" val="1894339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sz="half" idx="1"/>
          </p:nvPr>
        </p:nvSpPr>
        <p:spPr>
          <a:xfrm>
            <a:off x="6286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contenido 3"/>
          <p:cNvSpPr>
            <a:spLocks noGrp="1"/>
          </p:cNvSpPr>
          <p:nvPr>
            <p:ph sz="half" idx="2"/>
          </p:nvPr>
        </p:nvSpPr>
        <p:spPr>
          <a:xfrm>
            <a:off x="46291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fecha 4"/>
          <p:cNvSpPr>
            <a:spLocks noGrp="1"/>
          </p:cNvSpPr>
          <p:nvPr>
            <p:ph type="dt" sz="half" idx="10"/>
          </p:nvPr>
        </p:nvSpPr>
        <p:spPr/>
        <p:txBody>
          <a:bodyPr/>
          <a:lstStyle>
            <a:lvl1pPr>
              <a:defRPr/>
            </a:lvl1pPr>
          </a:lstStyle>
          <a:p>
            <a:pPr>
              <a:defRPr/>
            </a:pPr>
            <a:endParaRPr lang="es-ES_tradnl"/>
          </a:p>
        </p:txBody>
      </p:sp>
      <p:sp>
        <p:nvSpPr>
          <p:cNvPr id="6" name="Marcador de pie de página 5"/>
          <p:cNvSpPr>
            <a:spLocks noGrp="1"/>
          </p:cNvSpPr>
          <p:nvPr>
            <p:ph type="ftr" sz="quarter" idx="11"/>
          </p:nvPr>
        </p:nvSpPr>
        <p:spPr/>
        <p:txBody>
          <a:bodyPr/>
          <a:lstStyle>
            <a:lvl1pPr>
              <a:defRPr/>
            </a:lvl1pPr>
          </a:lstStyle>
          <a:p>
            <a:pPr>
              <a:defRPr/>
            </a:pPr>
            <a:endParaRPr lang="es-ES_tradnl"/>
          </a:p>
        </p:txBody>
      </p:sp>
      <p:sp>
        <p:nvSpPr>
          <p:cNvPr id="7" name="Marcador de número de diapositiva 6"/>
          <p:cNvSpPr>
            <a:spLocks noGrp="1"/>
          </p:cNvSpPr>
          <p:nvPr>
            <p:ph type="sldNum" sz="quarter" idx="12"/>
          </p:nvPr>
        </p:nvSpPr>
        <p:spPr/>
        <p:txBody>
          <a:bodyPr/>
          <a:lstStyle>
            <a:lvl1pPr>
              <a:defRPr/>
            </a:lvl1pPr>
          </a:lstStyle>
          <a:p>
            <a:pPr>
              <a:defRPr/>
            </a:pPr>
            <a:fld id="{9CF3F56F-362D-434A-A690-6A572F21E1D5}" type="slidenum">
              <a:rPr lang="es-ES_tradnl" altLang="en-US"/>
              <a:pPr>
                <a:defRPr/>
              </a:pPr>
              <a:t>‹Nº›</a:t>
            </a:fld>
            <a:endParaRPr lang="es-ES_tradnl" altLang="en-US"/>
          </a:p>
        </p:txBody>
      </p:sp>
    </p:spTree>
    <p:extLst>
      <p:ext uri="{BB962C8B-B14F-4D97-AF65-F5344CB8AC3E}">
        <p14:creationId xmlns:p14="http://schemas.microsoft.com/office/powerpoint/2010/main" val="564485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Marcador de fecha 6"/>
          <p:cNvSpPr>
            <a:spLocks noGrp="1"/>
          </p:cNvSpPr>
          <p:nvPr>
            <p:ph type="dt" sz="half" idx="10"/>
          </p:nvPr>
        </p:nvSpPr>
        <p:spPr/>
        <p:txBody>
          <a:bodyPr/>
          <a:lstStyle>
            <a:lvl1pPr>
              <a:defRPr/>
            </a:lvl1pPr>
          </a:lstStyle>
          <a:p>
            <a:pPr>
              <a:defRPr/>
            </a:pPr>
            <a:endParaRPr lang="es-ES_tradnl"/>
          </a:p>
        </p:txBody>
      </p:sp>
      <p:sp>
        <p:nvSpPr>
          <p:cNvPr id="8" name="Marcador de pie de página 7"/>
          <p:cNvSpPr>
            <a:spLocks noGrp="1"/>
          </p:cNvSpPr>
          <p:nvPr>
            <p:ph type="ftr" sz="quarter" idx="11"/>
          </p:nvPr>
        </p:nvSpPr>
        <p:spPr/>
        <p:txBody>
          <a:bodyPr/>
          <a:lstStyle>
            <a:lvl1pPr>
              <a:defRPr/>
            </a:lvl1pPr>
          </a:lstStyle>
          <a:p>
            <a:pPr>
              <a:defRPr/>
            </a:pPr>
            <a:endParaRPr lang="es-ES_tradnl"/>
          </a:p>
        </p:txBody>
      </p:sp>
      <p:sp>
        <p:nvSpPr>
          <p:cNvPr id="9" name="Marcador de número de diapositiva 8"/>
          <p:cNvSpPr>
            <a:spLocks noGrp="1"/>
          </p:cNvSpPr>
          <p:nvPr>
            <p:ph type="sldNum" sz="quarter" idx="12"/>
          </p:nvPr>
        </p:nvSpPr>
        <p:spPr/>
        <p:txBody>
          <a:bodyPr/>
          <a:lstStyle>
            <a:lvl1pPr>
              <a:defRPr/>
            </a:lvl1pPr>
          </a:lstStyle>
          <a:p>
            <a:pPr>
              <a:defRPr/>
            </a:pPr>
            <a:fld id="{E4E14354-2E65-4051-AB44-E52AA88133B1}" type="slidenum">
              <a:rPr lang="es-ES_tradnl" altLang="en-US"/>
              <a:pPr>
                <a:defRPr/>
              </a:pPr>
              <a:t>‹Nº›</a:t>
            </a:fld>
            <a:endParaRPr lang="es-ES_tradnl" altLang="en-US"/>
          </a:p>
        </p:txBody>
      </p:sp>
    </p:spTree>
    <p:extLst>
      <p:ext uri="{BB962C8B-B14F-4D97-AF65-F5344CB8AC3E}">
        <p14:creationId xmlns:p14="http://schemas.microsoft.com/office/powerpoint/2010/main" val="3285486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fecha 2"/>
          <p:cNvSpPr>
            <a:spLocks noGrp="1"/>
          </p:cNvSpPr>
          <p:nvPr>
            <p:ph type="dt" sz="half" idx="10"/>
          </p:nvPr>
        </p:nvSpPr>
        <p:spPr/>
        <p:txBody>
          <a:bodyPr/>
          <a:lstStyle>
            <a:lvl1pPr>
              <a:defRPr/>
            </a:lvl1pPr>
          </a:lstStyle>
          <a:p>
            <a:pPr>
              <a:defRPr/>
            </a:pPr>
            <a:endParaRPr lang="es-ES_tradnl"/>
          </a:p>
        </p:txBody>
      </p:sp>
      <p:sp>
        <p:nvSpPr>
          <p:cNvPr id="4" name="Marcador de pie de página 3"/>
          <p:cNvSpPr>
            <a:spLocks noGrp="1"/>
          </p:cNvSpPr>
          <p:nvPr>
            <p:ph type="ftr" sz="quarter" idx="11"/>
          </p:nvPr>
        </p:nvSpPr>
        <p:spPr/>
        <p:txBody>
          <a:bodyPr/>
          <a:lstStyle>
            <a:lvl1pPr>
              <a:defRPr/>
            </a:lvl1pPr>
          </a:lstStyle>
          <a:p>
            <a:pPr>
              <a:defRPr/>
            </a:pPr>
            <a:endParaRPr lang="es-ES_tradnl"/>
          </a:p>
        </p:txBody>
      </p:sp>
      <p:sp>
        <p:nvSpPr>
          <p:cNvPr id="5" name="Marcador de número de diapositiva 4"/>
          <p:cNvSpPr>
            <a:spLocks noGrp="1"/>
          </p:cNvSpPr>
          <p:nvPr>
            <p:ph type="sldNum" sz="quarter" idx="12"/>
          </p:nvPr>
        </p:nvSpPr>
        <p:spPr/>
        <p:txBody>
          <a:bodyPr/>
          <a:lstStyle>
            <a:lvl1pPr>
              <a:defRPr/>
            </a:lvl1pPr>
          </a:lstStyle>
          <a:p>
            <a:pPr>
              <a:defRPr/>
            </a:pPr>
            <a:fld id="{D239A8CD-8458-4EBD-B79F-36DB1CBB04DD}" type="slidenum">
              <a:rPr lang="es-ES_tradnl" altLang="en-US"/>
              <a:pPr>
                <a:defRPr/>
              </a:pPr>
              <a:t>‹Nº›</a:t>
            </a:fld>
            <a:endParaRPr lang="es-ES_tradnl" altLang="en-US"/>
          </a:p>
        </p:txBody>
      </p:sp>
    </p:spTree>
    <p:extLst>
      <p:ext uri="{BB962C8B-B14F-4D97-AF65-F5344CB8AC3E}">
        <p14:creationId xmlns:p14="http://schemas.microsoft.com/office/powerpoint/2010/main" val="2201019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lvl1pPr>
              <a:defRPr/>
            </a:lvl1pPr>
          </a:lstStyle>
          <a:p>
            <a:pPr>
              <a:defRPr/>
            </a:pPr>
            <a:endParaRPr lang="es-ES_tradnl"/>
          </a:p>
        </p:txBody>
      </p:sp>
      <p:sp>
        <p:nvSpPr>
          <p:cNvPr id="3" name="Marcador de pie de página 2"/>
          <p:cNvSpPr>
            <a:spLocks noGrp="1"/>
          </p:cNvSpPr>
          <p:nvPr>
            <p:ph type="ftr" sz="quarter" idx="11"/>
          </p:nvPr>
        </p:nvSpPr>
        <p:spPr/>
        <p:txBody>
          <a:bodyPr/>
          <a:lstStyle>
            <a:lvl1pPr>
              <a:defRPr/>
            </a:lvl1pPr>
          </a:lstStyle>
          <a:p>
            <a:pPr>
              <a:defRPr/>
            </a:pPr>
            <a:endParaRPr lang="es-ES_tradnl"/>
          </a:p>
        </p:txBody>
      </p:sp>
      <p:sp>
        <p:nvSpPr>
          <p:cNvPr id="4" name="Marcador de número de diapositiva 3"/>
          <p:cNvSpPr>
            <a:spLocks noGrp="1"/>
          </p:cNvSpPr>
          <p:nvPr>
            <p:ph type="sldNum" sz="quarter" idx="12"/>
          </p:nvPr>
        </p:nvSpPr>
        <p:spPr/>
        <p:txBody>
          <a:bodyPr/>
          <a:lstStyle>
            <a:lvl1pPr>
              <a:defRPr/>
            </a:lvl1pPr>
          </a:lstStyle>
          <a:p>
            <a:pPr>
              <a:defRPr/>
            </a:pPr>
            <a:fld id="{77A870D5-B56A-4BF7-87A9-3C489622B2EB}" type="slidenum">
              <a:rPr lang="es-ES_tradnl" altLang="en-US"/>
              <a:pPr>
                <a:defRPr/>
              </a:pPr>
              <a:t>‹Nº›</a:t>
            </a:fld>
            <a:endParaRPr lang="es-ES_tradnl" altLang="en-US"/>
          </a:p>
        </p:txBody>
      </p:sp>
    </p:spTree>
    <p:extLst>
      <p:ext uri="{BB962C8B-B14F-4D97-AF65-F5344CB8AC3E}">
        <p14:creationId xmlns:p14="http://schemas.microsoft.com/office/powerpoint/2010/main" val="1769237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n-US"/>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p>
        </p:txBody>
      </p:sp>
      <p:sp>
        <p:nvSpPr>
          <p:cNvPr id="5" name="Marcador de fecha 4"/>
          <p:cNvSpPr>
            <a:spLocks noGrp="1"/>
          </p:cNvSpPr>
          <p:nvPr>
            <p:ph type="dt" sz="half" idx="10"/>
          </p:nvPr>
        </p:nvSpPr>
        <p:spPr/>
        <p:txBody>
          <a:bodyPr/>
          <a:lstStyle>
            <a:lvl1pPr>
              <a:defRPr/>
            </a:lvl1pPr>
          </a:lstStyle>
          <a:p>
            <a:pPr>
              <a:defRPr/>
            </a:pPr>
            <a:endParaRPr lang="es-ES_tradnl"/>
          </a:p>
        </p:txBody>
      </p:sp>
      <p:sp>
        <p:nvSpPr>
          <p:cNvPr id="6" name="Marcador de pie de página 5"/>
          <p:cNvSpPr>
            <a:spLocks noGrp="1"/>
          </p:cNvSpPr>
          <p:nvPr>
            <p:ph type="ftr" sz="quarter" idx="11"/>
          </p:nvPr>
        </p:nvSpPr>
        <p:spPr/>
        <p:txBody>
          <a:bodyPr/>
          <a:lstStyle>
            <a:lvl1pPr>
              <a:defRPr/>
            </a:lvl1pPr>
          </a:lstStyle>
          <a:p>
            <a:pPr>
              <a:defRPr/>
            </a:pPr>
            <a:endParaRPr lang="es-ES_tradnl"/>
          </a:p>
        </p:txBody>
      </p:sp>
      <p:sp>
        <p:nvSpPr>
          <p:cNvPr id="7" name="Marcador de número de diapositiva 6"/>
          <p:cNvSpPr>
            <a:spLocks noGrp="1"/>
          </p:cNvSpPr>
          <p:nvPr>
            <p:ph type="sldNum" sz="quarter" idx="12"/>
          </p:nvPr>
        </p:nvSpPr>
        <p:spPr/>
        <p:txBody>
          <a:bodyPr/>
          <a:lstStyle>
            <a:lvl1pPr>
              <a:defRPr/>
            </a:lvl1pPr>
          </a:lstStyle>
          <a:p>
            <a:pPr>
              <a:defRPr/>
            </a:pPr>
            <a:fld id="{4A197AD8-94FE-4CF7-BA2E-19CA096A0AFE}" type="slidenum">
              <a:rPr lang="es-ES_tradnl" altLang="en-US"/>
              <a:pPr>
                <a:defRPr/>
              </a:pPr>
              <a:t>‹Nº›</a:t>
            </a:fld>
            <a:endParaRPr lang="es-ES_tradnl" altLang="en-US"/>
          </a:p>
        </p:txBody>
      </p:sp>
    </p:spTree>
    <p:extLst>
      <p:ext uri="{BB962C8B-B14F-4D97-AF65-F5344CB8AC3E}">
        <p14:creationId xmlns:p14="http://schemas.microsoft.com/office/powerpoint/2010/main" val="125480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n-US"/>
          </a:p>
        </p:txBody>
      </p:sp>
      <p:sp>
        <p:nvSpPr>
          <p:cNvPr id="3" name="Marcador de posición de imagen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p>
        </p:txBody>
      </p:sp>
      <p:sp>
        <p:nvSpPr>
          <p:cNvPr id="5" name="Marcador de fecha 4"/>
          <p:cNvSpPr>
            <a:spLocks noGrp="1"/>
          </p:cNvSpPr>
          <p:nvPr>
            <p:ph type="dt" sz="half" idx="10"/>
          </p:nvPr>
        </p:nvSpPr>
        <p:spPr/>
        <p:txBody>
          <a:bodyPr/>
          <a:lstStyle>
            <a:lvl1pPr>
              <a:defRPr/>
            </a:lvl1pPr>
          </a:lstStyle>
          <a:p>
            <a:pPr>
              <a:defRPr/>
            </a:pPr>
            <a:endParaRPr lang="es-ES_tradnl"/>
          </a:p>
        </p:txBody>
      </p:sp>
      <p:sp>
        <p:nvSpPr>
          <p:cNvPr id="6" name="Marcador de pie de página 5"/>
          <p:cNvSpPr>
            <a:spLocks noGrp="1"/>
          </p:cNvSpPr>
          <p:nvPr>
            <p:ph type="ftr" sz="quarter" idx="11"/>
          </p:nvPr>
        </p:nvSpPr>
        <p:spPr/>
        <p:txBody>
          <a:bodyPr/>
          <a:lstStyle>
            <a:lvl1pPr>
              <a:defRPr/>
            </a:lvl1pPr>
          </a:lstStyle>
          <a:p>
            <a:pPr>
              <a:defRPr/>
            </a:pPr>
            <a:endParaRPr lang="es-ES_tradnl"/>
          </a:p>
        </p:txBody>
      </p:sp>
      <p:sp>
        <p:nvSpPr>
          <p:cNvPr id="7" name="Marcador de número de diapositiva 6"/>
          <p:cNvSpPr>
            <a:spLocks noGrp="1"/>
          </p:cNvSpPr>
          <p:nvPr>
            <p:ph type="sldNum" sz="quarter" idx="12"/>
          </p:nvPr>
        </p:nvSpPr>
        <p:spPr/>
        <p:txBody>
          <a:bodyPr/>
          <a:lstStyle>
            <a:lvl1pPr>
              <a:defRPr/>
            </a:lvl1pPr>
          </a:lstStyle>
          <a:p>
            <a:pPr>
              <a:defRPr/>
            </a:pPr>
            <a:fld id="{417AAF60-C01A-479D-9456-8FB2F0E6019F}" type="slidenum">
              <a:rPr lang="es-ES_tradnl" altLang="en-US"/>
              <a:pPr>
                <a:defRPr/>
              </a:pPr>
              <a:t>‹Nº›</a:t>
            </a:fld>
            <a:endParaRPr lang="es-ES_tradnl" altLang="en-US"/>
          </a:p>
        </p:txBody>
      </p:sp>
    </p:spTree>
    <p:extLst>
      <p:ext uri="{BB962C8B-B14F-4D97-AF65-F5344CB8AC3E}">
        <p14:creationId xmlns:p14="http://schemas.microsoft.com/office/powerpoint/2010/main" val="603007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n-US" smtClean="0"/>
              <a:t>Haga clic para modificar el estilo de título del patrón</a:t>
            </a:r>
            <a:endParaRPr lang="en-US" altLang="en-US" smtClean="0"/>
          </a:p>
        </p:txBody>
      </p:sp>
      <p:sp>
        <p:nvSpPr>
          <p:cNvPr id="1027" name="Marcador de texto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smtClean="0"/>
              <a:t>Editar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endParaRPr lang="en-US" altLang="en-US" smtClean="0"/>
          </a:p>
        </p:txBody>
      </p:sp>
      <p:sp>
        <p:nvSpPr>
          <p:cNvPr id="4" name="Marcador de fecha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AE5E6102-81FC-4AA1-858F-82159540A628}" type="datetimeFigureOut">
              <a:rPr lang="es-ES"/>
              <a:pPr>
                <a:defRPr/>
              </a:pPr>
              <a:t>31/03/2020</a:t>
            </a:fld>
            <a:endParaRPr lang="es-ES"/>
          </a:p>
        </p:txBody>
      </p:sp>
      <p:sp>
        <p:nvSpPr>
          <p:cNvPr id="5" name="Marcador de pie de página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s-ES"/>
          </a:p>
        </p:txBody>
      </p:sp>
      <p:sp>
        <p:nvSpPr>
          <p:cNvPr id="6" name="Marcador de número de diapositiva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5328938F-9C22-443F-985F-50DF89B56E38}" type="slidenum">
              <a:rPr lang="es-ES" altLang="en-US"/>
              <a:pPr>
                <a:defRPr/>
              </a:pPr>
              <a:t>‹Nº›</a:t>
            </a:fld>
            <a:endParaRPr lang="es-ES" altLang="en-US"/>
          </a:p>
        </p:txBody>
      </p:sp>
    </p:spTree>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automata.cps.unizar.es/animhistoria/3333.html" TargetMode="External"/><Relationship Id="rId5" Type="http://schemas.openxmlformats.org/officeDocument/2006/relationships/image" Target="../media/image15.jpe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2.xml"/><Relationship Id="rId7" Type="http://schemas.openxmlformats.org/officeDocument/2006/relationships/image" Target="../media/image2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hyperlink" Target="https://es.wikipedia.org/wiki/29_de_mayo" TargetMode="External"/><Relationship Id="rId13" Type="http://schemas.openxmlformats.org/officeDocument/2006/relationships/image" Target="../media/image30.jpeg"/><Relationship Id="rId3" Type="http://schemas.openxmlformats.org/officeDocument/2006/relationships/hyperlink" Target="https://es.wikipedia.org/wiki/360" TargetMode="External"/><Relationship Id="rId7" Type="http://schemas.openxmlformats.org/officeDocument/2006/relationships/hyperlink" Target="https://es.wikipedia.org/wiki/1261" TargetMode="External"/><Relationship Id="rId12"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hyperlink" Target="https://es.wikipedia.org/wiki/1204" TargetMode="External"/><Relationship Id="rId11" Type="http://schemas.openxmlformats.org/officeDocument/2006/relationships/hyperlink" Target="https://es.wikipedia.org/wiki/1935" TargetMode="External"/><Relationship Id="rId5" Type="http://schemas.openxmlformats.org/officeDocument/2006/relationships/hyperlink" Target="https://es.wikipedia.org/wiki/Catedral" TargetMode="External"/><Relationship Id="rId15" Type="http://schemas.openxmlformats.org/officeDocument/2006/relationships/hyperlink" Target="https://es.wikipedia.org/wiki/1520" TargetMode="External"/><Relationship Id="rId10" Type="http://schemas.openxmlformats.org/officeDocument/2006/relationships/hyperlink" Target="https://es.wikipedia.org/wiki/1_de_febrero" TargetMode="External"/><Relationship Id="rId4" Type="http://schemas.openxmlformats.org/officeDocument/2006/relationships/hyperlink" Target="https://es.wikipedia.org/wiki/1453" TargetMode="External"/><Relationship Id="rId9" Type="http://schemas.openxmlformats.org/officeDocument/2006/relationships/hyperlink" Target="https://es.wikipedia.org/wiki/1931" TargetMode="External"/><Relationship Id="rId14" Type="http://schemas.openxmlformats.org/officeDocument/2006/relationships/hyperlink" Target="https://es.wikipedia.org/wiki/Catedral_de_Sevilla"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hyperlink" Target="http://upload.wikimedia.org/wikipedia/commons/d/d8/Colosseum_in_Rome-April_2007-1-_copie_2B.jpg"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slideLayout" Target="../slideLayouts/slideLayout12.xml"/><Relationship Id="rId7" Type="http://schemas.openxmlformats.org/officeDocument/2006/relationships/hyperlink" Target="http://es.wikipedia.org/wiki/Archivo:Osterbruch_muehle_07.JPG" TargetMode="External"/><Relationship Id="rId12"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1.jpeg"/><Relationship Id="rId11" Type="http://schemas.openxmlformats.org/officeDocument/2006/relationships/image" Target="../media/image44.png"/><Relationship Id="rId5" Type="http://schemas.openxmlformats.org/officeDocument/2006/relationships/hyperlink" Target="http://es.wikipedia.org/wiki/Archivo:Campo_de_Criptana_Molinos_de_Viento_1.jpg" TargetMode="External"/><Relationship Id="rId10" Type="http://schemas.openxmlformats.org/officeDocument/2006/relationships/image" Target="../media/image43.jpeg"/><Relationship Id="rId4" Type="http://schemas.openxmlformats.org/officeDocument/2006/relationships/notesSlide" Target="../notesSlides/notesSlide15.xml"/><Relationship Id="rId9" Type="http://schemas.openxmlformats.org/officeDocument/2006/relationships/hyperlink" Target="http://es.wikipedia.org/wiki/Archivo:Tuebingen-gerstenmuehle.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hyperlink" Target="https://es.wikipedia.org/wiki/Bas%C3%ADlica_de_San_Vicente_M%C3%A1rtir" TargetMode="External"/><Relationship Id="rId7" Type="http://schemas.openxmlformats.org/officeDocument/2006/relationships/hyperlink" Target="https://es.wikipedia.org/wiki/Califato_de_C%C3%B3rdoba"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hyperlink" Target="https://es.wikipedia.org/wiki/Emirato_de_C%C3%B3rdoba" TargetMode="External"/><Relationship Id="rId5" Type="http://schemas.openxmlformats.org/officeDocument/2006/relationships/hyperlink" Target="https://es.wikipedia.org/wiki/Mezquita-catedral_de_C%C3%B3rdoba#cite_note-3" TargetMode="External"/><Relationship Id="rId4" Type="http://schemas.openxmlformats.org/officeDocument/2006/relationships/hyperlink" Target="https://es.wikipedia.org/wiki/Conquista_musulmana_de_la_pen%C3%ADnsula_ib%C3%A9rica" TargetMode="External"/><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8.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48.pn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49.jpe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8" Type="http://schemas.openxmlformats.org/officeDocument/2006/relationships/hyperlink" Target="http://es.wikipedia.org/wiki/Luz" TargetMode="External"/><Relationship Id="rId13" Type="http://schemas.openxmlformats.org/officeDocument/2006/relationships/hyperlink" Target="http://es.wikipedia.org/wiki/Velocidad_del_sonido" TargetMode="External"/><Relationship Id="rId18" Type="http://schemas.openxmlformats.org/officeDocument/2006/relationships/hyperlink" Target="http://es.wikipedia.org/wiki/Tierra" TargetMode="External"/><Relationship Id="rId3" Type="http://schemas.openxmlformats.org/officeDocument/2006/relationships/slideLayout" Target="../slideLayouts/slideLayout2.xml"/><Relationship Id="rId21" Type="http://schemas.openxmlformats.org/officeDocument/2006/relationships/hyperlink" Target="http://upload.wikimedia.org/wikipedia/commons/5/50/Sir_Isaac_Newton_by_Sir_Godfrey_Kneller,_Bt.jpg" TargetMode="External"/><Relationship Id="rId7" Type="http://schemas.openxmlformats.org/officeDocument/2006/relationships/hyperlink" Target="http://es.wikipedia.org/wiki/Leyes_de_Newton" TargetMode="External"/><Relationship Id="rId12" Type="http://schemas.openxmlformats.org/officeDocument/2006/relationships/hyperlink" Target="http://es.wikipedia.org/wiki/Convecci%C3%B3n_t%C3%A9rmica" TargetMode="External"/><Relationship Id="rId17" Type="http://schemas.openxmlformats.org/officeDocument/2006/relationships/hyperlink" Target="http://es.wikipedia.org/wiki/F%C3%ADsica" TargetMode="External"/><Relationship Id="rId2" Type="http://schemas.openxmlformats.org/officeDocument/2006/relationships/audio" Target="../media/media20.m4a"/><Relationship Id="rId16" Type="http://schemas.openxmlformats.org/officeDocument/2006/relationships/hyperlink" Target="http://es.wikipedia.org/wiki/Gottfried_Leibniz" TargetMode="External"/><Relationship Id="rId20" Type="http://schemas.openxmlformats.org/officeDocument/2006/relationships/hyperlink" Target="http://es.wikipedia.org/wiki/Revoluci%C3%B3n_cient%C3%ADfica" TargetMode="External"/><Relationship Id="rId1" Type="http://schemas.microsoft.com/office/2007/relationships/media" Target="../media/media20.m4a"/><Relationship Id="rId6" Type="http://schemas.openxmlformats.org/officeDocument/2006/relationships/hyperlink" Target="http://es.wikipedia.org/wiki/Mec%C3%A1nica_cl%C3%A1sica" TargetMode="External"/><Relationship Id="rId11" Type="http://schemas.openxmlformats.org/officeDocument/2006/relationships/hyperlink" Target="http://es.wikipedia.org/wiki/Prisma_(%C3%B3ptica)" TargetMode="External"/><Relationship Id="rId24" Type="http://schemas.openxmlformats.org/officeDocument/2006/relationships/image" Target="../media/image28.png"/><Relationship Id="rId5" Type="http://schemas.openxmlformats.org/officeDocument/2006/relationships/hyperlink" Target="http://es.wikipedia.org/wiki/Gravedad" TargetMode="External"/><Relationship Id="rId15" Type="http://schemas.openxmlformats.org/officeDocument/2006/relationships/hyperlink" Target="http://es.wikipedia.org/wiki/C%C3%A1lculo" TargetMode="External"/><Relationship Id="rId23" Type="http://schemas.openxmlformats.org/officeDocument/2006/relationships/image" Target="../media/image3.png"/><Relationship Id="rId10" Type="http://schemas.openxmlformats.org/officeDocument/2006/relationships/hyperlink" Target="http://es.wikipedia.org/w/index.php?title=Espectro_de_color&amp;action=edit&amp;redlink=1" TargetMode="External"/><Relationship Id="rId19" Type="http://schemas.openxmlformats.org/officeDocument/2006/relationships/hyperlink" Target="http://es.wikipedia.org/wiki/Cient%C3%ADfico" TargetMode="External"/><Relationship Id="rId4" Type="http://schemas.openxmlformats.org/officeDocument/2006/relationships/notesSlide" Target="../notesSlides/notesSlide20.xml"/><Relationship Id="rId9" Type="http://schemas.openxmlformats.org/officeDocument/2006/relationships/hyperlink" Target="http://es.wikipedia.org/wiki/%C3%93ptica" TargetMode="External"/><Relationship Id="rId14" Type="http://schemas.openxmlformats.org/officeDocument/2006/relationships/hyperlink" Target="http://es.wikipedia.org/wiki/Estrella" TargetMode="External"/><Relationship Id="rId22"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microsoft.com/office/2007/relationships/media" Target="../media/media5.m4a"/><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slideLayout" Target="../slideLayouts/slideLayout7.xml"/><Relationship Id="rId4" Type="http://schemas.openxmlformats.org/officeDocument/2006/relationships/audio" Target="../media/media5.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9.m4a"/><Relationship Id="rId7" Type="http://schemas.openxmlformats.org/officeDocument/2006/relationships/image" Target="../media/image10.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notesSlide" Target="../notesSlides/notesSlide3.xml"/><Relationship Id="rId5" Type="http://schemas.openxmlformats.org/officeDocument/2006/relationships/slideLayout" Target="../slideLayouts/slideLayout12.xml"/><Relationship Id="rId4" Type="http://schemas.openxmlformats.org/officeDocument/2006/relationships/audio" Target="../media/media9.m4a"/></Relationships>
</file>

<file path=ppt/slides/_rels/slide8.xml.rels><?xml version="1.0" encoding="UTF-8" standalone="yes"?>
<Relationships xmlns="http://schemas.openxmlformats.org/package/2006/relationships"><Relationship Id="rId8" Type="http://schemas.openxmlformats.org/officeDocument/2006/relationships/hyperlink" Target="http://es.wikipedia.org/wiki/Gandhi" TargetMode="External"/><Relationship Id="rId3" Type="http://schemas.openxmlformats.org/officeDocument/2006/relationships/slideLayout" Target="../slideLayouts/slideLayout12.xml"/><Relationship Id="rId7" Type="http://schemas.openxmlformats.org/officeDocument/2006/relationships/hyperlink" Target="http://es.wikipedia.org/wiki/Desobediencia_civil" TargetMode="External"/><Relationship Id="rId12"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es.wikipedia.org/wiki/Imperialismo" TargetMode="External"/><Relationship Id="rId11" Type="http://schemas.openxmlformats.org/officeDocument/2006/relationships/image" Target="../media/image11.jpeg"/><Relationship Id="rId5" Type="http://schemas.openxmlformats.org/officeDocument/2006/relationships/hyperlink" Target="http://es.wikipedia.org/wiki/India" TargetMode="External"/><Relationship Id="rId10" Type="http://schemas.openxmlformats.org/officeDocument/2006/relationships/hyperlink" Target="http://es.wikipedia.org/wiki/Manchester" TargetMode="External"/><Relationship Id="rId4" Type="http://schemas.openxmlformats.org/officeDocument/2006/relationships/notesSlide" Target="../notesSlides/notesSlide4.xml"/><Relationship Id="rId9" Type="http://schemas.openxmlformats.org/officeDocument/2006/relationships/hyperlink" Target="http://es.wikipedia.org/wiki/Imperio_brit%C3%A1nico"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3.png"/><Relationship Id="rId3" Type="http://schemas.microsoft.com/office/2007/relationships/media" Target="../media/media12.m4a"/><Relationship Id="rId7" Type="http://schemas.openxmlformats.org/officeDocument/2006/relationships/hyperlink" Target="http://upload.wikimedia.org/wikipedia/commons/c/c2/Parthenon-2008.jpg" TargetMode="External"/><Relationship Id="rId12" Type="http://schemas.openxmlformats.org/officeDocument/2006/relationships/image" Target="../media/image14.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notesSlide" Target="../notesSlides/notesSlide5.xml"/><Relationship Id="rId11" Type="http://schemas.openxmlformats.org/officeDocument/2006/relationships/hyperlink" Target="http://images.google.com.ar/imgres?imgurl=http://platea.pntic.mec.es/aperez4/html/grecia/arquime.jpg&amp;imgrefurl=http://platea.pntic.mec.es/aperez4/html/grecia/grecia.html&amp;usg=__DMYjQiqXejwo6yIke6RBvPeBVas=&amp;h=409&amp;w=600&amp;sz=13&amp;hl=es&amp;start=1&amp;um=1&amp;itbs=1&amp;tbnid=PTZIR0ae0qngRM:&amp;tbnh=92&amp;tbnw=135&amp;prev=/images?q%3Dtornillo%2Bde%2Barquimedes%26um%3D1%26hl%3Des%26sa%3DX%26rlz%3D1T4ADFA_esAR337AR337%26tbs%3Disch:1" TargetMode="External"/><Relationship Id="rId5" Type="http://schemas.openxmlformats.org/officeDocument/2006/relationships/slideLayout" Target="../slideLayouts/slideLayout12.xml"/><Relationship Id="rId10" Type="http://schemas.openxmlformats.org/officeDocument/2006/relationships/image" Target="../media/image13.gif"/><Relationship Id="rId4" Type="http://schemas.openxmlformats.org/officeDocument/2006/relationships/audio" Target="../media/media12.m4a"/><Relationship Id="rId9" Type="http://schemas.openxmlformats.org/officeDocument/2006/relationships/hyperlink" Target="http://upload.wikimedia.org/wikipedia/commons/2/22/Archimedes-screw_one-screw-threads_with-ball_3D-view_animated_small.gi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p:cNvSpPr>
          <p:nvPr>
            <p:ph idx="1"/>
          </p:nvPr>
        </p:nvSpPr>
        <p:spPr>
          <a:xfrm>
            <a:off x="525463" y="1844675"/>
            <a:ext cx="7543800" cy="4022725"/>
          </a:xfrm>
        </p:spPr>
        <p:txBody>
          <a:bodyPr/>
          <a:lstStyle/>
          <a:p>
            <a:pPr algn="ctr" eaLnBrk="1" hangingPunct="1">
              <a:buFont typeface="Arial" panose="020B0604020202020204" pitchFamily="34" charset="0"/>
              <a:buNone/>
            </a:pPr>
            <a:r>
              <a:rPr lang="es-AR" altLang="es-ES" b="1" smtClean="0">
                <a:solidFill>
                  <a:schemeClr val="hlink"/>
                </a:solidFill>
                <a:latin typeface="Century Gothic" panose="020B0502020202020204" pitchFamily="34" charset="0"/>
              </a:rPr>
              <a:t>TECNICA, TECNOLOGIA Y CIVILIZACION – Parte 1</a:t>
            </a:r>
          </a:p>
          <a:p>
            <a:pPr algn="ctr" eaLnBrk="1" hangingPunct="1">
              <a:buFont typeface="Arial" panose="020B0604020202020204" pitchFamily="34" charset="0"/>
              <a:buNone/>
            </a:pPr>
            <a:endParaRPr lang="es-AR" altLang="es-ES" b="1" smtClean="0">
              <a:solidFill>
                <a:schemeClr val="hlink"/>
              </a:solidFill>
              <a:latin typeface="Century Gothic" panose="020B0502020202020204" pitchFamily="34" charset="0"/>
            </a:endParaRPr>
          </a:p>
          <a:p>
            <a:pPr algn="ctr" eaLnBrk="1" hangingPunct="1">
              <a:buFont typeface="Arial" panose="020B0604020202020204" pitchFamily="34" charset="0"/>
              <a:buNone/>
            </a:pPr>
            <a:endParaRPr lang="es-AR" altLang="es-ES" b="1" smtClean="0">
              <a:solidFill>
                <a:schemeClr val="hlink"/>
              </a:solidFill>
              <a:latin typeface="Century Gothic" panose="020B0502020202020204" pitchFamily="34" charset="0"/>
            </a:endParaRPr>
          </a:p>
          <a:p>
            <a:pPr algn="ctr" eaLnBrk="1" hangingPunct="1">
              <a:buFont typeface="Arial" panose="020B0604020202020204" pitchFamily="34" charset="0"/>
              <a:buNone/>
            </a:pPr>
            <a:endParaRPr lang="es-AR" altLang="es-ES" b="1" smtClean="0">
              <a:solidFill>
                <a:schemeClr val="hlink"/>
              </a:solidFill>
              <a:latin typeface="Century Gothic" panose="020B0502020202020204" pitchFamily="34" charset="0"/>
            </a:endParaRPr>
          </a:p>
          <a:p>
            <a:pPr algn="ctr" eaLnBrk="1" hangingPunct="1">
              <a:buFont typeface="Arial" panose="020B0604020202020204" pitchFamily="34" charset="0"/>
              <a:buNone/>
            </a:pPr>
            <a:r>
              <a:rPr lang="es-AR" altLang="es-ES" b="1" smtClean="0">
                <a:solidFill>
                  <a:schemeClr val="hlink"/>
                </a:solidFill>
                <a:latin typeface="Century Gothic" panose="020B0502020202020204" pitchFamily="34" charset="0"/>
              </a:rPr>
              <a:t>	</a:t>
            </a:r>
            <a:endParaRPr lang="es-ES" altLang="es-ES" b="1" smtClean="0">
              <a:solidFill>
                <a:schemeClr val="hlink"/>
              </a:solidFill>
              <a:latin typeface="Century Gothic" panose="020B0502020202020204" pitchFamily="34" charset="0"/>
            </a:endParaRPr>
          </a:p>
        </p:txBody>
      </p:sp>
      <p:pic>
        <p:nvPicPr>
          <p:cNvPr id="15363" name="Imagen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4475" y="2420938"/>
            <a:ext cx="40386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p:cNvSpPr/>
          <p:nvPr/>
        </p:nvSpPr>
        <p:spPr>
          <a:xfrm>
            <a:off x="228600" y="4711700"/>
            <a:ext cx="4011613" cy="566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AR" sz="1400" b="1" dirty="0">
                <a:solidFill>
                  <a:schemeClr val="tx1"/>
                </a:solidFill>
              </a:rPr>
              <a:t> Representación de Lucy Australopiteco, Lucy hace 3,2 millones </a:t>
            </a:r>
          </a:p>
        </p:txBody>
      </p:sp>
      <p:pic>
        <p:nvPicPr>
          <p:cNvPr id="15365" name="Imagen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54500" y="3330575"/>
            <a:ext cx="4876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h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39906" y="462556"/>
            <a:ext cx="609600" cy="609600"/>
          </a:xfrm>
          <a:prstGeom prst="rect">
            <a:avLst/>
          </a:prstGeom>
        </p:spPr>
      </p:pic>
      <p:sp>
        <p:nvSpPr>
          <p:cNvPr id="5" name="Rectángulo 4"/>
          <p:cNvSpPr/>
          <p:nvPr/>
        </p:nvSpPr>
        <p:spPr>
          <a:xfrm>
            <a:off x="6571" y="6466957"/>
            <a:ext cx="4631432" cy="34592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AR" dirty="0" smtClean="0"/>
              <a:t>Introducción a la Ingeniería . F.C.E.F.y N.</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p:cNvSpPr>
          <p:nvPr>
            <p:ph type="title"/>
          </p:nvPr>
        </p:nvSpPr>
        <p:spPr/>
        <p:txBody>
          <a:bodyPr rtlCol="0">
            <a:normAutofit/>
          </a:bodyPr>
          <a:lstStyle/>
          <a:p>
            <a:pPr eaLnBrk="1" fontAlgn="auto" hangingPunct="1">
              <a:spcAft>
                <a:spcPts val="0"/>
              </a:spcAft>
              <a:defRPr/>
            </a:pPr>
            <a:r>
              <a:rPr lang="es-ES" altLang="es-ES" sz="2000" b="1" dirty="0" smtClean="0">
                <a:solidFill>
                  <a:srgbClr val="FF0000"/>
                </a:solidFill>
              </a:rPr>
              <a:t> Maquina de Vapor</a:t>
            </a:r>
            <a:br>
              <a:rPr lang="es-ES" altLang="es-ES" sz="2000" b="1" dirty="0" smtClean="0">
                <a:solidFill>
                  <a:srgbClr val="FF0000"/>
                </a:solidFill>
              </a:rPr>
            </a:br>
            <a:r>
              <a:rPr lang="es-ES" altLang="es-ES" sz="2000" dirty="0" smtClean="0">
                <a:solidFill>
                  <a:schemeClr val="tx1">
                    <a:lumMod val="75000"/>
                    <a:lumOff val="25000"/>
                  </a:schemeClr>
                </a:solidFill>
              </a:rPr>
              <a:t>Grecia. En el siglo II antes de Cristo,   construida </a:t>
            </a:r>
            <a:r>
              <a:rPr lang="es-ES" altLang="es-ES" sz="2000" dirty="0" smtClean="0">
                <a:solidFill>
                  <a:schemeClr val="hlink"/>
                </a:solidFill>
              </a:rPr>
              <a:t>Herón de Alejandría</a:t>
            </a:r>
            <a:r>
              <a:rPr lang="es-ES" altLang="es-ES" sz="2000" dirty="0" smtClean="0">
                <a:solidFill>
                  <a:schemeClr val="tx1">
                    <a:lumMod val="75000"/>
                    <a:lumOff val="25000"/>
                  </a:schemeClr>
                </a:solidFill>
              </a:rPr>
              <a:t> conocida como </a:t>
            </a:r>
            <a:r>
              <a:rPr lang="es-ES" altLang="es-ES" sz="2000" dirty="0" err="1" smtClean="0">
                <a:solidFill>
                  <a:schemeClr val="tx1">
                    <a:lumMod val="75000"/>
                    <a:lumOff val="25000"/>
                  </a:schemeClr>
                </a:solidFill>
              </a:rPr>
              <a:t>Aelópila</a:t>
            </a:r>
            <a:r>
              <a:rPr lang="es-ES" altLang="es-ES" sz="2000" dirty="0" smtClean="0">
                <a:solidFill>
                  <a:schemeClr val="tx1">
                    <a:lumMod val="75000"/>
                    <a:lumOff val="25000"/>
                  </a:schemeClr>
                </a:solidFill>
              </a:rPr>
              <a:t> de Herón.</a:t>
            </a:r>
            <a:r>
              <a:rPr lang="es-ES" altLang="es-ES" sz="4000" dirty="0" smtClean="0">
                <a:solidFill>
                  <a:schemeClr val="tx1">
                    <a:lumMod val="75000"/>
                    <a:lumOff val="25000"/>
                  </a:schemeClr>
                </a:solidFill>
              </a:rPr>
              <a:t> </a:t>
            </a:r>
          </a:p>
        </p:txBody>
      </p:sp>
      <p:pic>
        <p:nvPicPr>
          <p:cNvPr id="29699" name="Picture 7" descr="eolipyle"/>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4140200" y="2205038"/>
            <a:ext cx="3521075" cy="3467100"/>
          </a:xfrm>
        </p:spPr>
      </p:pic>
      <p:pic>
        <p:nvPicPr>
          <p:cNvPr id="29700" name="Picture 5" descr="Imagen11">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7313" y="1844675"/>
            <a:ext cx="203835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00392" y="350773"/>
            <a:ext cx="609600" cy="609600"/>
          </a:xfrm>
          <a:prstGeom prst="rect">
            <a:avLst/>
          </a:prstGeom>
        </p:spPr>
      </p:pic>
      <p:sp>
        <p:nvSpPr>
          <p:cNvPr id="6" name="Rectángulo 5"/>
          <p:cNvSpPr/>
          <p:nvPr/>
        </p:nvSpPr>
        <p:spPr>
          <a:xfrm>
            <a:off x="6571" y="6466957"/>
            <a:ext cx="4631432" cy="34592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AR" dirty="0" smtClean="0"/>
              <a:t>Introducción a la Ingeniería . F.C.E.F.y N.</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396" name="Group 1364"/>
          <p:cNvGraphicFramePr>
            <a:graphicFrameLocks noGrp="1"/>
          </p:cNvGraphicFramePr>
          <p:nvPr>
            <p:ph type="tbl" idx="1"/>
            <p:extLst>
              <p:ext uri="{D42A27DB-BD31-4B8C-83A1-F6EECF244321}">
                <p14:modId xmlns:p14="http://schemas.microsoft.com/office/powerpoint/2010/main" val="3930052177"/>
              </p:ext>
            </p:extLst>
          </p:nvPr>
        </p:nvGraphicFramePr>
        <p:xfrm>
          <a:off x="395288" y="722313"/>
          <a:ext cx="8229600" cy="2287587"/>
        </p:xfrm>
        <a:graphic>
          <a:graphicData uri="http://schemas.openxmlformats.org/drawingml/2006/table">
            <a:tbl>
              <a:tblPr/>
              <a:tblGrid>
                <a:gridCol w="1512887">
                  <a:extLst>
                    <a:ext uri="{9D8B030D-6E8A-4147-A177-3AD203B41FA5}">
                      <a16:colId xmlns:a16="http://schemas.microsoft.com/office/drawing/2014/main" val="20000"/>
                    </a:ext>
                  </a:extLst>
                </a:gridCol>
                <a:gridCol w="1336675">
                  <a:extLst>
                    <a:ext uri="{9D8B030D-6E8A-4147-A177-3AD203B41FA5}">
                      <a16:colId xmlns:a16="http://schemas.microsoft.com/office/drawing/2014/main" val="20001"/>
                    </a:ext>
                  </a:extLst>
                </a:gridCol>
                <a:gridCol w="2305050">
                  <a:extLst>
                    <a:ext uri="{9D8B030D-6E8A-4147-A177-3AD203B41FA5}">
                      <a16:colId xmlns:a16="http://schemas.microsoft.com/office/drawing/2014/main" val="20002"/>
                    </a:ext>
                  </a:extLst>
                </a:gridCol>
                <a:gridCol w="1204913">
                  <a:extLst>
                    <a:ext uri="{9D8B030D-6E8A-4147-A177-3AD203B41FA5}">
                      <a16:colId xmlns:a16="http://schemas.microsoft.com/office/drawing/2014/main" val="20003"/>
                    </a:ext>
                  </a:extLst>
                </a:gridCol>
                <a:gridCol w="1870075">
                  <a:extLst>
                    <a:ext uri="{9D8B030D-6E8A-4147-A177-3AD203B41FA5}">
                      <a16:colId xmlns:a16="http://schemas.microsoft.com/office/drawing/2014/main" val="20004"/>
                    </a:ext>
                  </a:extLst>
                </a:gridCol>
              </a:tblGrid>
              <a:tr h="30500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400" b="1" i="0" u="none" strike="noStrike" cap="none" normalizeH="0" baseline="0" smtClean="0">
                          <a:ln>
                            <a:noFill/>
                          </a:ln>
                          <a:solidFill>
                            <a:schemeClr val="tx1"/>
                          </a:solidFill>
                          <a:effectLst/>
                          <a:latin typeface="Arial" charset="0"/>
                          <a:cs typeface="Arial" charset="0"/>
                        </a:rPr>
                        <a:t>Epoca </a:t>
                      </a:r>
                      <a:endParaRPr kumimoji="0" lang="es-ES_tradnl" sz="1400" b="0" i="0" u="none" strike="noStrike" cap="none" normalizeH="0" baseline="0" smtClean="0">
                        <a:ln>
                          <a:noFill/>
                        </a:ln>
                        <a:solidFill>
                          <a:schemeClr val="tx1"/>
                        </a:solidFill>
                        <a:effectLst/>
                        <a:latin typeface="Arial" charset="0"/>
                      </a:endParaRPr>
                    </a:p>
                  </a:txBody>
                  <a:tcPr marT="45753" marB="4575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400" b="1" i="0" u="none" strike="noStrike" cap="none" normalizeH="0" baseline="0" smtClean="0">
                          <a:ln>
                            <a:noFill/>
                          </a:ln>
                          <a:solidFill>
                            <a:schemeClr val="tx1"/>
                          </a:solidFill>
                          <a:effectLst/>
                          <a:latin typeface="Arial" charset="0"/>
                          <a:cs typeface="Arial" charset="0"/>
                        </a:rPr>
                        <a:t>Lugar</a:t>
                      </a:r>
                      <a:endParaRPr kumimoji="0" lang="es-ES_tradnl" sz="1400" b="0" i="0" u="none" strike="noStrike" cap="none" normalizeH="0" baseline="0" smtClean="0">
                        <a:ln>
                          <a:noFill/>
                        </a:ln>
                        <a:solidFill>
                          <a:schemeClr val="tx1"/>
                        </a:solidFill>
                        <a:effectLst/>
                        <a:latin typeface="Arial" charset="0"/>
                      </a:endParaRPr>
                    </a:p>
                  </a:txBody>
                  <a:tcPr marT="45753" marB="4575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400" b="1" i="0" u="none" strike="noStrike" cap="none" normalizeH="0" baseline="0" smtClean="0">
                          <a:ln>
                            <a:noFill/>
                          </a:ln>
                          <a:solidFill>
                            <a:schemeClr val="tx1"/>
                          </a:solidFill>
                          <a:effectLst/>
                          <a:latin typeface="Arial" charset="0"/>
                          <a:cs typeface="Arial" charset="0"/>
                        </a:rPr>
                        <a:t>Técnica  Tecnología</a:t>
                      </a:r>
                      <a:endParaRPr kumimoji="0" lang="es-ES_tradnl" sz="1400" b="0" i="0" u="none" strike="noStrike" cap="none" normalizeH="0" baseline="0" smtClean="0">
                        <a:ln>
                          <a:noFill/>
                        </a:ln>
                        <a:solidFill>
                          <a:schemeClr val="tx1"/>
                        </a:solidFill>
                        <a:effectLst/>
                        <a:latin typeface="Arial" charset="0"/>
                      </a:endParaRPr>
                    </a:p>
                  </a:txBody>
                  <a:tcPr marT="45753" marB="4575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400" b="1" i="0" u="none" strike="noStrike" cap="none" normalizeH="0" baseline="0" smtClean="0">
                          <a:ln>
                            <a:noFill/>
                          </a:ln>
                          <a:solidFill>
                            <a:schemeClr val="tx1"/>
                          </a:solidFill>
                          <a:effectLst/>
                          <a:latin typeface="Arial" charset="0"/>
                          <a:cs typeface="Arial" charset="0"/>
                        </a:rPr>
                        <a:t>Energía</a:t>
                      </a:r>
                      <a:endParaRPr kumimoji="0" lang="es-ES_tradnl" sz="1400" b="0" i="0" u="none" strike="noStrike" cap="none" normalizeH="0" baseline="0" smtClean="0">
                        <a:ln>
                          <a:noFill/>
                        </a:ln>
                        <a:solidFill>
                          <a:schemeClr val="tx1"/>
                        </a:solidFill>
                        <a:effectLst/>
                        <a:latin typeface="Arial" charset="0"/>
                      </a:endParaRPr>
                    </a:p>
                  </a:txBody>
                  <a:tcPr marT="45753" marB="4575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400" b="1" i="0" u="none" strike="noStrike" cap="none" normalizeH="0" baseline="0" smtClean="0">
                          <a:ln>
                            <a:noFill/>
                          </a:ln>
                          <a:solidFill>
                            <a:schemeClr val="tx1"/>
                          </a:solidFill>
                          <a:effectLst/>
                          <a:latin typeface="Arial" charset="0"/>
                          <a:cs typeface="Arial" charset="0"/>
                        </a:rPr>
                        <a:t> Otros</a:t>
                      </a:r>
                      <a:endParaRPr kumimoji="0" lang="es-ES_tradnl" sz="1400" b="0" i="0" u="none" strike="noStrike" cap="none" normalizeH="0" baseline="0" smtClean="0">
                        <a:ln>
                          <a:noFill/>
                        </a:ln>
                        <a:solidFill>
                          <a:schemeClr val="tx1"/>
                        </a:solidFill>
                        <a:effectLst/>
                        <a:latin typeface="Arial" charset="0"/>
                      </a:endParaRPr>
                    </a:p>
                  </a:txBody>
                  <a:tcPr marT="45753" marB="4575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518504">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400" b="0" i="0" u="none" strike="noStrike" cap="none" normalizeH="0" baseline="0" smtClean="0">
                          <a:ln>
                            <a:noFill/>
                          </a:ln>
                          <a:solidFill>
                            <a:schemeClr val="tx1"/>
                          </a:solidFill>
                          <a:effectLst/>
                          <a:latin typeface="Arial" charset="0"/>
                          <a:cs typeface="Arial" charset="0"/>
                        </a:rPr>
                        <a:t>III a c IV dc</a:t>
                      </a:r>
                      <a:endParaRPr kumimoji="0" lang="es-ES_tradnl" sz="1400" b="0" i="0" u="none" strike="noStrike" cap="none" normalizeH="0" baseline="0" smtClean="0">
                        <a:ln>
                          <a:noFill/>
                        </a:ln>
                        <a:solidFill>
                          <a:schemeClr val="tx1"/>
                        </a:solidFill>
                        <a:effectLst/>
                        <a:latin typeface="Arial" charset="0"/>
                      </a:endParaRPr>
                    </a:p>
                  </a:txBody>
                  <a:tcPr marT="45753" marB="45753"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400" b="0" i="0" u="none" strike="noStrike" cap="none" normalizeH="0" baseline="0" dirty="0" smtClean="0">
                          <a:ln>
                            <a:noFill/>
                          </a:ln>
                          <a:solidFill>
                            <a:schemeClr val="tx1"/>
                          </a:solidFill>
                          <a:effectLst/>
                          <a:latin typeface="Arial" charset="0"/>
                          <a:cs typeface="Arial" charset="0"/>
                        </a:rPr>
                        <a:t>Roma (conquista)</a:t>
                      </a:r>
                      <a:endParaRPr kumimoji="0" lang="es-ES_tradnl" sz="1400" b="0" i="0" u="none" strike="noStrike" cap="none" normalizeH="0" baseline="0" dirty="0" smtClean="0">
                        <a:ln>
                          <a:noFill/>
                        </a:ln>
                        <a:solidFill>
                          <a:schemeClr val="tx1"/>
                        </a:solidFill>
                        <a:effectLst/>
                        <a:latin typeface="Arial" charset="0"/>
                      </a:endParaRPr>
                    </a:p>
                  </a:txBody>
                  <a:tcPr marT="45753" marB="4575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400" b="0" i="0" u="none" strike="noStrike" cap="none" normalizeH="0" baseline="0" smtClean="0">
                          <a:ln>
                            <a:noFill/>
                          </a:ln>
                          <a:solidFill>
                            <a:schemeClr val="tx1"/>
                          </a:solidFill>
                          <a:effectLst/>
                          <a:latin typeface="Arial" charset="0"/>
                          <a:cs typeface="Arial" charset="0"/>
                        </a:rPr>
                        <a:t>Construcciones</a:t>
                      </a:r>
                      <a:endParaRPr kumimoji="0" lang="es-ES_tradnl" sz="1400" b="0" i="0" u="none" strike="noStrike" cap="none" normalizeH="0" baseline="0" smtClean="0">
                        <a:ln>
                          <a:noFill/>
                        </a:ln>
                        <a:solidFill>
                          <a:schemeClr val="tx1"/>
                        </a:solidFill>
                        <a:effectLst/>
                        <a:latin typeface="Arial" charset="0"/>
                      </a:endParaRPr>
                    </a:p>
                  </a:txBody>
                  <a:tcPr marT="45753" marB="4575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400" b="0" i="0" u="none" strike="noStrike" cap="none" normalizeH="0" baseline="0" smtClean="0">
                          <a:ln>
                            <a:noFill/>
                          </a:ln>
                          <a:solidFill>
                            <a:schemeClr val="tx1"/>
                          </a:solidFill>
                          <a:effectLst/>
                          <a:latin typeface="Arial" charset="0"/>
                          <a:cs typeface="Arial" charset="0"/>
                        </a:rPr>
                        <a:t> </a:t>
                      </a:r>
                      <a:endParaRPr kumimoji="0" lang="es-ES_tradnl" sz="1400" b="0" i="0" u="none" strike="noStrike" cap="none" normalizeH="0" baseline="0" smtClean="0">
                        <a:ln>
                          <a:noFill/>
                        </a:ln>
                        <a:solidFill>
                          <a:schemeClr val="tx1"/>
                        </a:solidFill>
                        <a:effectLst/>
                        <a:latin typeface="Arial" charset="0"/>
                      </a:endParaRPr>
                    </a:p>
                  </a:txBody>
                  <a:tcPr marT="45753" marB="4575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400" b="0" i="0" u="none" strike="noStrike" cap="none" normalizeH="0" baseline="0" smtClean="0">
                          <a:ln>
                            <a:noFill/>
                          </a:ln>
                          <a:solidFill>
                            <a:schemeClr val="tx1"/>
                          </a:solidFill>
                          <a:effectLst/>
                          <a:latin typeface="Arial" charset="0"/>
                          <a:cs typeface="Arial" charset="0"/>
                        </a:rPr>
                        <a:t>Derecho romano.</a:t>
                      </a:r>
                      <a:endParaRPr kumimoji="0" lang="es-ES_tradnl" sz="1400" b="0" i="0" u="none" strike="noStrike" cap="none" normalizeH="0" baseline="0" smtClean="0">
                        <a:ln>
                          <a:noFill/>
                        </a:ln>
                        <a:solidFill>
                          <a:schemeClr val="tx1"/>
                        </a:solidFill>
                        <a:effectLst/>
                        <a:latin typeface="Arial" charset="0"/>
                      </a:endParaRPr>
                    </a:p>
                  </a:txBody>
                  <a:tcPr marT="45753" marB="45753"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115906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400" b="0" i="0" u="none" strike="noStrike" cap="none" normalizeH="0" baseline="0" dirty="0" smtClean="0">
                          <a:ln>
                            <a:noFill/>
                          </a:ln>
                          <a:solidFill>
                            <a:schemeClr val="tx1"/>
                          </a:solidFill>
                          <a:effectLst/>
                          <a:latin typeface="Arial" charset="0"/>
                          <a:cs typeface="Arial" charset="0"/>
                        </a:rPr>
                        <a:t> </a:t>
                      </a:r>
                      <a:endParaRPr kumimoji="0" lang="es-ES_tradnl" sz="1400" b="0" i="0" u="none" strike="noStrike" cap="none" normalizeH="0" baseline="0" dirty="0" smtClean="0">
                        <a:ln>
                          <a:noFill/>
                        </a:ln>
                        <a:solidFill>
                          <a:schemeClr val="tx1"/>
                        </a:solidFill>
                        <a:effectLst/>
                        <a:latin typeface="Arial" charset="0"/>
                      </a:endParaRPr>
                    </a:p>
                  </a:txBody>
                  <a:tcPr marT="45753" marB="45753"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400" b="0" i="0" u="none" strike="noStrike" cap="none" normalizeH="0" baseline="0" dirty="0" smtClean="0">
                          <a:ln>
                            <a:noFill/>
                          </a:ln>
                          <a:solidFill>
                            <a:schemeClr val="tx1"/>
                          </a:solidFill>
                          <a:effectLst/>
                          <a:latin typeface="Arial" charset="0"/>
                          <a:cs typeface="Arial" charset="0"/>
                        </a:rPr>
                        <a:t> </a:t>
                      </a:r>
                      <a:endParaRPr kumimoji="0" lang="es-ES_tradnl" sz="1400" b="0" i="0" u="none" strike="noStrike" cap="none" normalizeH="0" baseline="0" dirty="0" smtClean="0">
                        <a:ln>
                          <a:noFill/>
                        </a:ln>
                        <a:solidFill>
                          <a:schemeClr val="tx1"/>
                        </a:solidFill>
                        <a:effectLst/>
                        <a:latin typeface="Arial" charset="0"/>
                      </a:endParaRPr>
                    </a:p>
                  </a:txBody>
                  <a:tcPr marT="45753" marB="4575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400" b="0" i="0" u="none" strike="noStrike" cap="none" normalizeH="0" baseline="0" dirty="0" smtClean="0">
                          <a:ln>
                            <a:noFill/>
                          </a:ln>
                          <a:solidFill>
                            <a:schemeClr val="tx1"/>
                          </a:solidFill>
                          <a:effectLst/>
                          <a:latin typeface="Arial" charset="0"/>
                          <a:cs typeface="Arial" charset="0"/>
                        </a:rPr>
                        <a:t>acueductos, baños, puertos, cloacas.</a:t>
                      </a:r>
                    </a:p>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400" b="0" i="0" u="none" strike="noStrike" cap="none" normalizeH="0" baseline="0" dirty="0" smtClean="0">
                          <a:ln>
                            <a:noFill/>
                          </a:ln>
                          <a:solidFill>
                            <a:schemeClr val="tx1"/>
                          </a:solidFill>
                          <a:effectLst/>
                          <a:latin typeface="Arial" charset="0"/>
                          <a:cs typeface="Arial" charset="0"/>
                        </a:rPr>
                        <a:t>Vías de comunicación.</a:t>
                      </a:r>
                    </a:p>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400" b="0" i="0" u="none" strike="noStrike" cap="none" normalizeH="0" baseline="0" dirty="0" smtClean="0">
                          <a:ln>
                            <a:noFill/>
                          </a:ln>
                          <a:solidFill>
                            <a:schemeClr val="tx1"/>
                          </a:solidFill>
                          <a:effectLst/>
                          <a:latin typeface="Arial" charset="0"/>
                          <a:cs typeface="Arial" charset="0"/>
                        </a:rPr>
                        <a:t>Presas, estadio</a:t>
                      </a:r>
                    </a:p>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400" b="0" i="0" u="none" strike="noStrike" cap="none" normalizeH="0" baseline="0" dirty="0" smtClean="0">
                          <a:ln>
                            <a:noFill/>
                          </a:ln>
                          <a:solidFill>
                            <a:schemeClr val="tx1"/>
                          </a:solidFill>
                          <a:effectLst/>
                          <a:latin typeface="Arial" charset="0"/>
                          <a:cs typeface="Arial" charset="0"/>
                        </a:rPr>
                        <a:t>hormigón</a:t>
                      </a:r>
                    </a:p>
                  </a:txBody>
                  <a:tcPr marT="45753" marB="4575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400" b="0" i="0" u="none" strike="noStrike" cap="none" normalizeH="0" baseline="0" smtClean="0">
                          <a:ln>
                            <a:noFill/>
                          </a:ln>
                          <a:solidFill>
                            <a:schemeClr val="tx1"/>
                          </a:solidFill>
                          <a:effectLst/>
                          <a:latin typeface="Arial" charset="0"/>
                          <a:cs typeface="Arial" charset="0"/>
                        </a:rPr>
                        <a:t> </a:t>
                      </a:r>
                      <a:endParaRPr kumimoji="0" lang="es-ES_tradnl" sz="1400" b="0" i="0" u="none" strike="noStrike" cap="none" normalizeH="0" baseline="0" smtClean="0">
                        <a:ln>
                          <a:noFill/>
                        </a:ln>
                        <a:solidFill>
                          <a:schemeClr val="tx1"/>
                        </a:solidFill>
                        <a:effectLst/>
                        <a:latin typeface="Arial" charset="0"/>
                      </a:endParaRPr>
                    </a:p>
                  </a:txBody>
                  <a:tcPr marT="45753" marB="4575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400" b="0" i="0" u="none" strike="noStrike" cap="none" normalizeH="0" baseline="0" dirty="0" smtClean="0">
                          <a:ln>
                            <a:noFill/>
                          </a:ln>
                          <a:solidFill>
                            <a:schemeClr val="tx1"/>
                          </a:solidFill>
                          <a:effectLst/>
                          <a:latin typeface="Arial" charset="0"/>
                          <a:cs typeface="Arial" charset="0"/>
                        </a:rPr>
                        <a:t>Esclavos.</a:t>
                      </a:r>
                    </a:p>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400" b="0" i="0" u="none" strike="noStrike" cap="none" normalizeH="0" baseline="0" dirty="0" smtClean="0">
                          <a:ln>
                            <a:noFill/>
                          </a:ln>
                          <a:solidFill>
                            <a:schemeClr val="tx1"/>
                          </a:solidFill>
                          <a:effectLst/>
                          <a:latin typeface="Arial" charset="0"/>
                          <a:cs typeface="Arial" charset="0"/>
                        </a:rPr>
                        <a:t>Imperio.</a:t>
                      </a:r>
                      <a:endParaRPr kumimoji="0" lang="es-ES_tradnl" sz="1400" b="0" i="0" u="none" strike="noStrike" cap="none" normalizeH="0" baseline="0" dirty="0" smtClean="0">
                        <a:ln>
                          <a:noFill/>
                        </a:ln>
                        <a:solidFill>
                          <a:schemeClr val="tx1"/>
                        </a:solidFill>
                        <a:effectLst/>
                        <a:latin typeface="Arial" charset="0"/>
                      </a:endParaRPr>
                    </a:p>
                  </a:txBody>
                  <a:tcPr marT="45753" marB="45753"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30501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400" b="0" i="0" u="none" strike="noStrike" cap="none" normalizeH="0" baseline="0" dirty="0" smtClean="0">
                          <a:ln>
                            <a:noFill/>
                          </a:ln>
                          <a:solidFill>
                            <a:schemeClr val="tx1"/>
                          </a:solidFill>
                          <a:effectLst/>
                          <a:latin typeface="Arial" charset="0"/>
                          <a:cs typeface="Arial" charset="0"/>
                        </a:rPr>
                        <a:t> </a:t>
                      </a:r>
                      <a:endParaRPr kumimoji="0" lang="es-ES_tradnl" sz="1400" b="0" i="0" u="none" strike="noStrike" cap="none" normalizeH="0" baseline="0" dirty="0" smtClean="0">
                        <a:ln>
                          <a:noFill/>
                        </a:ln>
                        <a:solidFill>
                          <a:schemeClr val="tx1"/>
                        </a:solidFill>
                        <a:effectLst/>
                        <a:latin typeface="Arial" charset="0"/>
                      </a:endParaRPr>
                    </a:p>
                  </a:txBody>
                  <a:tcPr marT="45753" marB="45753"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400" b="0" i="0" u="none" strike="noStrike" cap="none" normalizeH="0" baseline="0" smtClean="0">
                          <a:ln>
                            <a:noFill/>
                          </a:ln>
                          <a:solidFill>
                            <a:schemeClr val="tx1"/>
                          </a:solidFill>
                          <a:effectLst/>
                          <a:latin typeface="Arial" charset="0"/>
                          <a:cs typeface="Arial" charset="0"/>
                        </a:rPr>
                        <a:t> </a:t>
                      </a:r>
                      <a:endParaRPr kumimoji="0" lang="es-ES_tradnl" sz="1400" b="0" i="0" u="none" strike="noStrike" cap="none" normalizeH="0" baseline="0" smtClean="0">
                        <a:ln>
                          <a:noFill/>
                        </a:ln>
                        <a:solidFill>
                          <a:schemeClr val="tx1"/>
                        </a:solidFill>
                        <a:effectLst/>
                        <a:latin typeface="Arial" charset="0"/>
                      </a:endParaRPr>
                    </a:p>
                  </a:txBody>
                  <a:tcPr marT="45753" marB="4575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400" b="0" i="0" u="none" strike="noStrike" cap="none" normalizeH="0" baseline="0" smtClean="0">
                          <a:ln>
                            <a:noFill/>
                          </a:ln>
                          <a:solidFill>
                            <a:schemeClr val="tx1"/>
                          </a:solidFill>
                          <a:effectLst/>
                          <a:latin typeface="Arial" charset="0"/>
                          <a:cs typeface="Arial" charset="0"/>
                        </a:rPr>
                        <a:t> </a:t>
                      </a:r>
                      <a:endParaRPr kumimoji="0" lang="es-ES_tradnl" sz="1400" b="0" i="0" u="none" strike="noStrike" cap="none" normalizeH="0" baseline="0" smtClean="0">
                        <a:ln>
                          <a:noFill/>
                        </a:ln>
                        <a:solidFill>
                          <a:schemeClr val="tx1"/>
                        </a:solidFill>
                        <a:effectLst/>
                        <a:latin typeface="Arial" charset="0"/>
                      </a:endParaRPr>
                    </a:p>
                  </a:txBody>
                  <a:tcPr marT="45753" marB="4575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400" b="0" i="0" u="none" strike="noStrike" cap="none" normalizeH="0" baseline="0" dirty="0" smtClean="0">
                          <a:ln>
                            <a:noFill/>
                          </a:ln>
                          <a:solidFill>
                            <a:schemeClr val="tx1"/>
                          </a:solidFill>
                          <a:effectLst/>
                          <a:latin typeface="Arial" charset="0"/>
                          <a:cs typeface="Arial" charset="0"/>
                        </a:rPr>
                        <a:t> </a:t>
                      </a:r>
                      <a:endParaRPr kumimoji="0" lang="es-ES_tradnl" sz="1400" b="0" i="0" u="none" strike="noStrike" cap="none" normalizeH="0" baseline="0" dirty="0" smtClean="0">
                        <a:ln>
                          <a:noFill/>
                        </a:ln>
                        <a:solidFill>
                          <a:schemeClr val="tx1"/>
                        </a:solidFill>
                        <a:effectLst/>
                        <a:latin typeface="Arial" charset="0"/>
                      </a:endParaRPr>
                    </a:p>
                  </a:txBody>
                  <a:tcPr marT="45753" marB="4575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400" b="0" i="0" u="none" strike="noStrike" cap="none" normalizeH="0" baseline="0" dirty="0" smtClean="0">
                          <a:ln>
                            <a:noFill/>
                          </a:ln>
                          <a:solidFill>
                            <a:schemeClr val="tx1"/>
                          </a:solidFill>
                          <a:effectLst/>
                          <a:latin typeface="Arial" charset="0"/>
                          <a:cs typeface="Arial" charset="0"/>
                        </a:rPr>
                        <a:t> </a:t>
                      </a:r>
                      <a:endParaRPr kumimoji="0" lang="es-ES_tradnl" sz="1400" b="0" i="0" u="none" strike="noStrike" cap="none" normalizeH="0" baseline="0" dirty="0" smtClean="0">
                        <a:ln>
                          <a:noFill/>
                        </a:ln>
                        <a:solidFill>
                          <a:schemeClr val="tx1"/>
                        </a:solidFill>
                        <a:effectLst/>
                        <a:latin typeface="Arial" charset="0"/>
                      </a:endParaRPr>
                    </a:p>
                  </a:txBody>
                  <a:tcPr marT="45753" marB="45753"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pic>
        <p:nvPicPr>
          <p:cNvPr id="31780" name="Picture 1361" descr="presa proserpina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3519488"/>
            <a:ext cx="4013200" cy="2895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781" name="Rectangle 1362"/>
          <p:cNvSpPr>
            <a:spLocks noChangeArrowheads="1"/>
          </p:cNvSpPr>
          <p:nvPr/>
        </p:nvSpPr>
        <p:spPr bwMode="auto">
          <a:xfrm>
            <a:off x="539750" y="3009900"/>
            <a:ext cx="334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S" altLang="es-ES" dirty="0"/>
              <a:t>Presa de Proserpina (sin agua)</a:t>
            </a:r>
          </a:p>
        </p:txBody>
      </p:sp>
      <p:pic>
        <p:nvPicPr>
          <p:cNvPr id="31782" name="Imagen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92650" y="3009900"/>
            <a:ext cx="3935413"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p:cNvSpPr/>
          <p:nvPr/>
        </p:nvSpPr>
        <p:spPr>
          <a:xfrm>
            <a:off x="5292725" y="6127750"/>
            <a:ext cx="3027363" cy="576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dirty="0" smtClean="0"/>
              <a:t> Imperio Romano 150 </a:t>
            </a:r>
            <a:r>
              <a:rPr lang="es-AR" dirty="0"/>
              <a:t>d C</a:t>
            </a:r>
            <a:endParaRPr lang="en-US" dirty="0"/>
          </a:p>
        </p:txBody>
      </p:sp>
      <p:pic>
        <p:nvPicPr>
          <p:cNvPr id="4" name="t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48016" y="112713"/>
            <a:ext cx="609600" cy="609600"/>
          </a:xfrm>
          <a:prstGeom prst="rect">
            <a:avLst/>
          </a:prstGeom>
        </p:spPr>
      </p:pic>
      <p:sp>
        <p:nvSpPr>
          <p:cNvPr id="8" name="Rectángulo 7"/>
          <p:cNvSpPr/>
          <p:nvPr/>
        </p:nvSpPr>
        <p:spPr>
          <a:xfrm>
            <a:off x="-1096" y="54838"/>
            <a:ext cx="4631432" cy="34592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AR" dirty="0" smtClean="0"/>
              <a:t>Introducción a la Ingeniería . F.C.E.F.y N.</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75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4"/>
          <p:cNvGrpSpPr>
            <a:grpSpLocks noChangeAspect="1"/>
          </p:cNvGrpSpPr>
          <p:nvPr/>
        </p:nvGrpSpPr>
        <p:grpSpPr bwMode="auto">
          <a:xfrm>
            <a:off x="900113" y="2276475"/>
            <a:ext cx="7343775" cy="4130675"/>
            <a:chOff x="1701" y="7508"/>
            <a:chExt cx="9000" cy="4881"/>
          </a:xfrm>
        </p:grpSpPr>
        <p:pic>
          <p:nvPicPr>
            <p:cNvPr id="33800" name="Picture 5" descr="obreros via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1" y="7508"/>
              <a:ext cx="5040" cy="4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6" descr="seccion tipica de camin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1" y="8639"/>
              <a:ext cx="4005" cy="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795" name="Rectangle 7"/>
          <p:cNvSpPr>
            <a:spLocks noChangeArrowheads="1"/>
          </p:cNvSpPr>
          <p:nvPr/>
        </p:nvSpPr>
        <p:spPr bwMode="auto">
          <a:xfrm>
            <a:off x="1403350" y="692150"/>
            <a:ext cx="541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S" altLang="es-ES"/>
              <a:t>Fases de construcción de un camino romano típico </a:t>
            </a:r>
          </a:p>
        </p:txBody>
      </p:sp>
      <p:pic>
        <p:nvPicPr>
          <p:cNvPr id="33796" name="Imagen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1188" y="1196975"/>
            <a:ext cx="3024187"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p:cNvSpPr/>
          <p:nvPr/>
        </p:nvSpPr>
        <p:spPr>
          <a:xfrm>
            <a:off x="3779838" y="1279525"/>
            <a:ext cx="4005262" cy="368300"/>
          </a:xfrm>
          <a:prstGeom prst="rect">
            <a:avLst/>
          </a:prstGeom>
        </p:spPr>
        <p:txBody>
          <a:bodyPr wrap="none">
            <a:spAutoFit/>
          </a:bodyPr>
          <a:lstStyle/>
          <a:p>
            <a:pPr>
              <a:defRPr/>
            </a:pPr>
            <a:r>
              <a:rPr lang="es-ES" altLang="es-ES" i="1" dirty="0">
                <a:solidFill>
                  <a:schemeClr val="hlink"/>
                </a:solidFill>
                <a:latin typeface="Comic Sans MS" panose="030F0702030302020204" pitchFamily="66" charset="0"/>
              </a:rPr>
              <a:t>todos los caminos conducen a Roma</a:t>
            </a:r>
            <a:r>
              <a:rPr lang="es-ES" altLang="es-ES" dirty="0">
                <a:solidFill>
                  <a:schemeClr val="tx1">
                    <a:lumMod val="75000"/>
                    <a:lumOff val="25000"/>
                  </a:schemeClr>
                </a:solidFill>
              </a:rPr>
              <a:t>”</a:t>
            </a:r>
            <a:endParaRPr lang="en-US" dirty="0"/>
          </a:p>
        </p:txBody>
      </p:sp>
      <p:pic>
        <p:nvPicPr>
          <p:cNvPr id="2" name="tt12">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9"/>
          <p:cNvSpPr/>
          <p:nvPr/>
        </p:nvSpPr>
        <p:spPr>
          <a:xfrm>
            <a:off x="6571" y="6466957"/>
            <a:ext cx="4631432" cy="34592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AR" dirty="0" smtClean="0"/>
              <a:t>Introducción a la Ingeniería . F.C.E.F.y N.</a:t>
            </a:r>
            <a:endParaRPr lang="en-US" dirty="0"/>
          </a:p>
        </p:txBody>
      </p:sp>
      <p:pic>
        <p:nvPicPr>
          <p:cNvPr id="5"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2400" y="825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2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p:cNvSpPr>
          <p:nvPr>
            <p:ph type="title"/>
          </p:nvPr>
        </p:nvSpPr>
        <p:spPr/>
        <p:txBody>
          <a:bodyPr rtlCol="0">
            <a:normAutofit fontScale="90000"/>
          </a:bodyPr>
          <a:lstStyle/>
          <a:p>
            <a:pPr eaLnBrk="1" fontAlgn="auto" hangingPunct="1">
              <a:spcAft>
                <a:spcPts val="0"/>
              </a:spcAft>
              <a:defRPr/>
            </a:pPr>
            <a:r>
              <a:rPr lang="es-ES" altLang="es-ES" sz="4000" smtClean="0">
                <a:solidFill>
                  <a:schemeClr val="tx1">
                    <a:lumMod val="75000"/>
                    <a:lumOff val="25000"/>
                  </a:schemeClr>
                </a:solidFill>
              </a:rPr>
              <a:t>Plano de Roma y la cloaca máxima y vista de la salida al Tiber </a:t>
            </a:r>
          </a:p>
        </p:txBody>
      </p:sp>
      <p:grpSp>
        <p:nvGrpSpPr>
          <p:cNvPr id="35843" name="Group 7"/>
          <p:cNvGrpSpPr>
            <a:grpSpLocks/>
          </p:cNvGrpSpPr>
          <p:nvPr/>
        </p:nvGrpSpPr>
        <p:grpSpPr bwMode="auto">
          <a:xfrm>
            <a:off x="827088" y="2349500"/>
            <a:ext cx="6983412" cy="3455988"/>
            <a:chOff x="1695" y="10738"/>
            <a:chExt cx="8942" cy="3945"/>
          </a:xfrm>
        </p:grpSpPr>
        <p:pic>
          <p:nvPicPr>
            <p:cNvPr id="35844" name="Picture 8" descr="salida CloacaMaxima"/>
            <p:cNvPicPr>
              <a:picLocks noChangeAspect="1" noChangeArrowheads="1"/>
            </p:cNvPicPr>
            <p:nvPr/>
          </p:nvPicPr>
          <p:blipFill>
            <a:blip r:embed="rId3">
              <a:extLst>
                <a:ext uri="{28A0092B-C50C-407E-A947-70E740481C1C}">
                  <a14:useLocalDpi xmlns:a14="http://schemas.microsoft.com/office/drawing/2010/main" val="0"/>
                </a:ext>
              </a:extLst>
            </a:blip>
            <a:srcRect l="35056" r="17953" b="18393"/>
            <a:stretch>
              <a:fillRect/>
            </a:stretch>
          </p:blipFill>
          <p:spPr bwMode="auto">
            <a:xfrm>
              <a:off x="7757" y="10873"/>
              <a:ext cx="2880" cy="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9" descr="cloaca maxima en imper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 y="10738"/>
              <a:ext cx="6030" cy="3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ángulo 5"/>
          <p:cNvSpPr/>
          <p:nvPr/>
        </p:nvSpPr>
        <p:spPr>
          <a:xfrm>
            <a:off x="6571" y="6466957"/>
            <a:ext cx="4631432" cy="34592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AR" dirty="0" smtClean="0"/>
              <a:t>Introducción a la Ingeniería . F.C.E.F.y N.</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p:cNvSpPr>
          <p:nvPr>
            <p:ph type="title"/>
          </p:nvPr>
        </p:nvSpPr>
        <p:spPr/>
        <p:txBody>
          <a:bodyPr rtlCol="0">
            <a:normAutofit fontScale="90000"/>
          </a:bodyPr>
          <a:lstStyle/>
          <a:p>
            <a:pPr eaLnBrk="1" fontAlgn="auto" hangingPunct="1">
              <a:spcAft>
                <a:spcPts val="0"/>
              </a:spcAft>
              <a:defRPr/>
            </a:pPr>
            <a:r>
              <a:rPr lang="es-ES" altLang="es-ES" sz="4000" smtClean="0">
                <a:solidFill>
                  <a:schemeClr val="tx1">
                    <a:lumMod val="75000"/>
                    <a:lumOff val="25000"/>
                  </a:schemeClr>
                </a:solidFill>
              </a:rPr>
              <a:t>Etapas constructivas de un puente romano </a:t>
            </a:r>
          </a:p>
        </p:txBody>
      </p:sp>
      <p:grpSp>
        <p:nvGrpSpPr>
          <p:cNvPr id="37891" name="Group 4"/>
          <p:cNvGrpSpPr>
            <a:grpSpLocks noChangeAspect="1"/>
          </p:cNvGrpSpPr>
          <p:nvPr/>
        </p:nvGrpSpPr>
        <p:grpSpPr bwMode="auto">
          <a:xfrm>
            <a:off x="684213" y="2420938"/>
            <a:ext cx="7920037" cy="2754312"/>
            <a:chOff x="1695" y="2459"/>
            <a:chExt cx="8986" cy="2745"/>
          </a:xfrm>
        </p:grpSpPr>
        <p:pic>
          <p:nvPicPr>
            <p:cNvPr id="37892" name="Picture 5" descr="cosntruccion puente romanos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1" y="2459"/>
              <a:ext cx="3690" cy="2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6" descr="costruccion puntes romanos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 y="2459"/>
              <a:ext cx="5412" cy="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ángulo 5"/>
          <p:cNvSpPr/>
          <p:nvPr/>
        </p:nvSpPr>
        <p:spPr>
          <a:xfrm>
            <a:off x="6571" y="6466957"/>
            <a:ext cx="4631432" cy="34592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AR" dirty="0" smtClean="0"/>
              <a:t>Introducción a la Ingeniería . F.C.E.F.y N.</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8313" y="671513"/>
            <a:ext cx="8229600" cy="1282700"/>
          </a:xfrm>
        </p:spPr>
        <p:txBody>
          <a:bodyPr rtlCol="0">
            <a:normAutofit fontScale="90000"/>
          </a:bodyPr>
          <a:lstStyle/>
          <a:p>
            <a:pPr eaLnBrk="1" fontAlgn="auto" hangingPunct="1">
              <a:spcAft>
                <a:spcPts val="0"/>
              </a:spcAft>
              <a:defRPr/>
            </a:pPr>
            <a:r>
              <a:rPr lang="es-ES" sz="3600" dirty="0" smtClean="0">
                <a:solidFill>
                  <a:schemeClr val="tx2">
                    <a:lumMod val="75000"/>
                  </a:schemeClr>
                </a:solidFill>
              </a:rPr>
              <a:t>PANTEON DE ROMA O DE AGRIPA</a:t>
            </a:r>
            <a:br>
              <a:rPr lang="es-ES" sz="3600" dirty="0" smtClean="0">
                <a:solidFill>
                  <a:schemeClr val="tx2">
                    <a:lumMod val="75000"/>
                  </a:schemeClr>
                </a:solidFill>
              </a:rPr>
            </a:br>
            <a:r>
              <a:rPr lang="es-ES" sz="1800" dirty="0">
                <a:solidFill>
                  <a:schemeClr val="tx2">
                    <a:lumMod val="75000"/>
                  </a:schemeClr>
                </a:solidFill>
              </a:rPr>
              <a:t> </a:t>
            </a:r>
            <a:r>
              <a:rPr lang="es-ES" sz="1800" dirty="0" smtClean="0">
                <a:solidFill>
                  <a:schemeClr val="tx2">
                    <a:lumMod val="75000"/>
                  </a:schemeClr>
                </a:solidFill>
              </a:rPr>
              <a:t>Construido entre 118-125</a:t>
            </a:r>
            <a:br>
              <a:rPr lang="es-ES" sz="1800" dirty="0" smtClean="0">
                <a:solidFill>
                  <a:schemeClr val="tx2">
                    <a:lumMod val="75000"/>
                  </a:schemeClr>
                </a:solidFill>
              </a:rPr>
            </a:br>
            <a:r>
              <a:rPr lang="es-ES" sz="1800" dirty="0" smtClean="0">
                <a:solidFill>
                  <a:schemeClr val="tx2">
                    <a:lumMod val="75000"/>
                  </a:schemeClr>
                </a:solidFill>
              </a:rPr>
              <a:t>Cúpula de hormigón sin armar mas grande del mundo</a:t>
            </a:r>
            <a:br>
              <a:rPr lang="es-ES" sz="1800" dirty="0" smtClean="0">
                <a:solidFill>
                  <a:schemeClr val="tx2">
                    <a:lumMod val="75000"/>
                  </a:schemeClr>
                </a:solidFill>
              </a:rPr>
            </a:br>
            <a:endParaRPr lang="es-AR" sz="1800" dirty="0">
              <a:solidFill>
                <a:schemeClr val="tx2">
                  <a:lumMod val="75000"/>
                </a:schemeClr>
              </a:solidFill>
            </a:endParaRPr>
          </a:p>
        </p:txBody>
      </p:sp>
      <p:pic>
        <p:nvPicPr>
          <p:cNvPr id="41987"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936750"/>
            <a:ext cx="6011863"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a:blip r:embed="rId3"/>
          <a:stretch>
            <a:fillRect/>
          </a:stretch>
        </p:blipFill>
        <p:spPr>
          <a:xfrm>
            <a:off x="0" y="6458151"/>
            <a:ext cx="4645555" cy="493819"/>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p:cNvSpPr>
          <p:nvPr>
            <p:ph type="title"/>
          </p:nvPr>
        </p:nvSpPr>
        <p:spPr/>
        <p:txBody>
          <a:bodyPr rtlCol="0">
            <a:normAutofit fontScale="90000"/>
          </a:bodyPr>
          <a:lstStyle/>
          <a:p>
            <a:pPr eaLnBrk="1" fontAlgn="auto" hangingPunct="1">
              <a:spcAft>
                <a:spcPts val="0"/>
              </a:spcAft>
              <a:defRPr/>
            </a:pPr>
            <a:r>
              <a:rPr lang="es-ES" altLang="es-ES" sz="1800" smtClean="0">
                <a:solidFill>
                  <a:schemeClr val="tx1">
                    <a:lumMod val="75000"/>
                    <a:lumOff val="25000"/>
                  </a:schemeClr>
                </a:solidFill>
              </a:rPr>
              <a:t>Perspectiva interior de Santa Sofía y distribución de esfuerzos.</a:t>
            </a:r>
            <a:br>
              <a:rPr lang="es-ES" altLang="es-ES" sz="1800" smtClean="0">
                <a:solidFill>
                  <a:schemeClr val="tx1">
                    <a:lumMod val="75000"/>
                    <a:lumOff val="25000"/>
                  </a:schemeClr>
                </a:solidFill>
              </a:rPr>
            </a:br>
            <a:r>
              <a:rPr lang="es-ES" altLang="es-ES" sz="1800" smtClean="0">
                <a:solidFill>
                  <a:schemeClr val="tx1">
                    <a:lumMod val="75000"/>
                    <a:lumOff val="25000"/>
                  </a:schemeClr>
                </a:solidFill>
              </a:rPr>
              <a:t>Desde el año </a:t>
            </a:r>
            <a:r>
              <a:rPr lang="es-ES" altLang="es-ES" sz="1800" smtClean="0">
                <a:solidFill>
                  <a:schemeClr val="tx1">
                    <a:lumMod val="75000"/>
                    <a:lumOff val="25000"/>
                  </a:schemeClr>
                </a:solidFill>
                <a:hlinkClick r:id="rId3" tooltip="360"/>
              </a:rPr>
              <a:t>360</a:t>
            </a:r>
            <a:r>
              <a:rPr lang="es-ES" altLang="es-ES" sz="1800" smtClean="0">
                <a:solidFill>
                  <a:schemeClr val="tx1">
                    <a:lumMod val="75000"/>
                    <a:lumOff val="25000"/>
                  </a:schemeClr>
                </a:solidFill>
              </a:rPr>
              <a:t> y hasta </a:t>
            </a:r>
            <a:r>
              <a:rPr lang="es-ES" altLang="es-ES" sz="1800" smtClean="0">
                <a:solidFill>
                  <a:schemeClr val="tx1">
                    <a:lumMod val="75000"/>
                    <a:lumOff val="25000"/>
                  </a:schemeClr>
                </a:solidFill>
                <a:hlinkClick r:id="rId4" tooltip="1453"/>
              </a:rPr>
              <a:t>1453</a:t>
            </a:r>
            <a:r>
              <a:rPr lang="es-ES" altLang="es-ES" sz="1800" smtClean="0">
                <a:solidFill>
                  <a:schemeClr val="tx1">
                    <a:lumMod val="75000"/>
                    <a:lumOff val="25000"/>
                  </a:schemeClr>
                </a:solidFill>
              </a:rPr>
              <a:t> sirvió como la </a:t>
            </a:r>
            <a:r>
              <a:rPr lang="es-ES" altLang="es-ES" sz="1800" smtClean="0">
                <a:solidFill>
                  <a:schemeClr val="tx1">
                    <a:lumMod val="75000"/>
                    <a:lumOff val="25000"/>
                  </a:schemeClr>
                </a:solidFill>
                <a:hlinkClick r:id="rId5" tooltip="Catedral"/>
              </a:rPr>
              <a:t>catedral</a:t>
            </a:r>
            <a:r>
              <a:rPr lang="es-ES" altLang="es-ES" sz="1800" smtClean="0">
                <a:solidFill>
                  <a:schemeClr val="tx1">
                    <a:lumMod val="75000"/>
                    <a:lumOff val="25000"/>
                  </a:schemeClr>
                </a:solidFill>
              </a:rPr>
              <a:t> ortodoxa bizantina  </a:t>
            </a:r>
            <a:r>
              <a:rPr lang="es-ES" altLang="es-ES" sz="1800" smtClean="0">
                <a:solidFill>
                  <a:schemeClr val="tx1">
                    <a:lumMod val="75000"/>
                    <a:lumOff val="25000"/>
                  </a:schemeClr>
                </a:solidFill>
                <a:hlinkClick r:id="rId6" tooltip="1204"/>
              </a:rPr>
              <a:t>1204</a:t>
            </a:r>
            <a:r>
              <a:rPr lang="es-ES" altLang="es-ES" sz="1800" smtClean="0">
                <a:solidFill>
                  <a:schemeClr val="tx1">
                    <a:lumMod val="75000"/>
                    <a:lumOff val="25000"/>
                  </a:schemeClr>
                </a:solidFill>
              </a:rPr>
              <a:t> y</a:t>
            </a:r>
            <a:r>
              <a:rPr lang="es-ES" altLang="es-ES" sz="1800" smtClean="0">
                <a:solidFill>
                  <a:schemeClr val="tx1">
                    <a:lumMod val="75000"/>
                    <a:lumOff val="25000"/>
                  </a:schemeClr>
                </a:solidFill>
                <a:hlinkClick r:id="rId7" tooltip="1261"/>
              </a:rPr>
              <a:t>1261</a:t>
            </a:r>
            <a:r>
              <a:rPr lang="es-ES" altLang="es-ES" sz="1800" smtClean="0">
                <a:solidFill>
                  <a:schemeClr val="tx1">
                    <a:lumMod val="75000"/>
                    <a:lumOff val="25000"/>
                  </a:schemeClr>
                </a:solidFill>
              </a:rPr>
              <a:t> en que fue reconvertida en catedral católica de rito latino, el edificio fue transformado en mezquita, manteniendo esta función desde el </a:t>
            </a:r>
            <a:r>
              <a:rPr lang="es-ES" altLang="es-ES" sz="1800" smtClean="0">
                <a:solidFill>
                  <a:schemeClr val="tx1">
                    <a:lumMod val="75000"/>
                    <a:lumOff val="25000"/>
                  </a:schemeClr>
                </a:solidFill>
                <a:hlinkClick r:id="rId8" tooltip="29 de mayo"/>
              </a:rPr>
              <a:t>29 de mayo</a:t>
            </a:r>
            <a:r>
              <a:rPr lang="es-ES" altLang="es-ES" sz="1800" smtClean="0">
                <a:solidFill>
                  <a:schemeClr val="tx1">
                    <a:lumMod val="75000"/>
                    <a:lumOff val="25000"/>
                  </a:schemeClr>
                </a:solidFill>
              </a:rPr>
              <a:t> de </a:t>
            </a:r>
            <a:r>
              <a:rPr lang="es-ES" altLang="es-ES" sz="1800" smtClean="0">
                <a:solidFill>
                  <a:schemeClr val="tx1">
                    <a:lumMod val="75000"/>
                    <a:lumOff val="25000"/>
                  </a:schemeClr>
                </a:solidFill>
                <a:hlinkClick r:id="rId4" tooltip="1453"/>
              </a:rPr>
              <a:t>1453</a:t>
            </a:r>
            <a:r>
              <a:rPr lang="es-ES" altLang="es-ES" sz="1800" smtClean="0">
                <a:solidFill>
                  <a:schemeClr val="tx1">
                    <a:lumMod val="75000"/>
                    <a:lumOff val="25000"/>
                  </a:schemeClr>
                </a:solidFill>
              </a:rPr>
              <a:t> hasta </a:t>
            </a:r>
            <a:r>
              <a:rPr lang="es-ES" altLang="es-ES" sz="1800" smtClean="0">
                <a:solidFill>
                  <a:schemeClr val="tx1">
                    <a:lumMod val="75000"/>
                    <a:lumOff val="25000"/>
                  </a:schemeClr>
                </a:solidFill>
                <a:hlinkClick r:id="rId9" tooltip="1931"/>
              </a:rPr>
              <a:t>1931</a:t>
            </a:r>
            <a:r>
              <a:rPr lang="es-ES" altLang="es-ES" sz="1800" smtClean="0">
                <a:solidFill>
                  <a:schemeClr val="tx1">
                    <a:lumMod val="75000"/>
                    <a:lumOff val="25000"/>
                  </a:schemeClr>
                </a:solidFill>
              </a:rPr>
              <a:t>, El </a:t>
            </a:r>
            <a:r>
              <a:rPr lang="es-ES" altLang="es-ES" sz="1800" smtClean="0">
                <a:solidFill>
                  <a:schemeClr val="tx1">
                    <a:lumMod val="75000"/>
                    <a:lumOff val="25000"/>
                  </a:schemeClr>
                </a:solidFill>
                <a:hlinkClick r:id="rId10" tooltip="1 de febrero"/>
              </a:rPr>
              <a:t>1 de febrero</a:t>
            </a:r>
            <a:r>
              <a:rPr lang="es-ES" altLang="es-ES" sz="1800" smtClean="0">
                <a:solidFill>
                  <a:schemeClr val="tx1">
                    <a:lumMod val="75000"/>
                    <a:lumOff val="25000"/>
                  </a:schemeClr>
                </a:solidFill>
              </a:rPr>
              <a:t> de </a:t>
            </a:r>
            <a:r>
              <a:rPr lang="es-ES" altLang="es-ES" sz="1800" smtClean="0">
                <a:solidFill>
                  <a:schemeClr val="tx1">
                    <a:lumMod val="75000"/>
                    <a:lumOff val="25000"/>
                  </a:schemeClr>
                </a:solidFill>
                <a:hlinkClick r:id="rId11" tooltip="1935"/>
              </a:rPr>
              <a:t>1935</a:t>
            </a:r>
            <a:r>
              <a:rPr lang="es-ES" altLang="es-ES" sz="1800" smtClean="0">
                <a:solidFill>
                  <a:schemeClr val="tx1">
                    <a:lumMod val="75000"/>
                    <a:lumOff val="25000"/>
                  </a:schemeClr>
                </a:solidFill>
              </a:rPr>
              <a:t> fue inaugurado como museo.</a:t>
            </a:r>
          </a:p>
        </p:txBody>
      </p:sp>
      <p:pic>
        <p:nvPicPr>
          <p:cNvPr id="43011" name="Picture 4" descr="santasofia perspectiva"/>
          <p:cNvPicPr>
            <a:picLocks noGrp="1" noChangeAspect="1" noChangeArrowheads="1"/>
          </p:cNvPicPr>
          <p:nvPr>
            <p:ph type="body" idx="4294967295"/>
          </p:nvPr>
        </p:nvPicPr>
        <p:blipFill>
          <a:blip r:embed="rId12">
            <a:extLst>
              <a:ext uri="{28A0092B-C50C-407E-A947-70E740481C1C}">
                <a14:useLocalDpi xmlns:a14="http://schemas.microsoft.com/office/drawing/2010/main" val="0"/>
              </a:ext>
            </a:extLst>
          </a:blip>
          <a:srcRect/>
          <a:stretch>
            <a:fillRect/>
          </a:stretch>
        </p:blipFill>
        <p:spPr>
          <a:xfrm>
            <a:off x="0" y="1876425"/>
            <a:ext cx="4170363" cy="3375025"/>
          </a:xfrm>
        </p:spPr>
      </p:pic>
      <p:pic>
        <p:nvPicPr>
          <p:cNvPr id="43012" name="Picture 5" descr="cargas santa sofia"/>
          <p:cNvPicPr>
            <a:picLocks noChangeAspect="1" noChangeArrowheads="1"/>
          </p:cNvPicPr>
          <p:nvPr/>
        </p:nvPicPr>
        <p:blipFill>
          <a:blip r:embed="rId13">
            <a:extLst>
              <a:ext uri="{28A0092B-C50C-407E-A947-70E740481C1C}">
                <a14:useLocalDpi xmlns:a14="http://schemas.microsoft.com/office/drawing/2010/main" val="0"/>
              </a:ext>
            </a:extLst>
          </a:blip>
          <a:srcRect l="4547" t="5516" r="6567" b="4439"/>
          <a:stretch>
            <a:fillRect/>
          </a:stretch>
        </p:blipFill>
        <p:spPr bwMode="auto">
          <a:xfrm>
            <a:off x="4697413" y="1844675"/>
            <a:ext cx="4321175"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Rectángulo 1"/>
          <p:cNvSpPr>
            <a:spLocks noChangeArrowheads="1"/>
          </p:cNvSpPr>
          <p:nvPr/>
        </p:nvSpPr>
        <p:spPr bwMode="auto">
          <a:xfrm>
            <a:off x="457200" y="5386388"/>
            <a:ext cx="80057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S" altLang="en-US">
                <a:solidFill>
                  <a:srgbClr val="222222"/>
                </a:solidFill>
              </a:rPr>
              <a:t>Fue la catedral con mayor superficie del mundo durante casi mil años, hasta que se completó la obra de la </a:t>
            </a:r>
            <a:r>
              <a:rPr lang="es-ES" altLang="en-US">
                <a:solidFill>
                  <a:srgbClr val="0B0080"/>
                </a:solidFill>
                <a:hlinkClick r:id="rId14" tooltip="Catedral de Sevilla"/>
              </a:rPr>
              <a:t>catedral de Sevilla</a:t>
            </a:r>
            <a:r>
              <a:rPr lang="es-ES" altLang="en-US">
                <a:solidFill>
                  <a:srgbClr val="222222"/>
                </a:solidFill>
              </a:rPr>
              <a:t> en </a:t>
            </a:r>
            <a:r>
              <a:rPr lang="es-ES" altLang="en-US">
                <a:solidFill>
                  <a:srgbClr val="0B0080"/>
                </a:solidFill>
                <a:hlinkClick r:id="rId15" tooltip="1520"/>
              </a:rPr>
              <a:t>1520</a:t>
            </a:r>
            <a:r>
              <a:rPr lang="es-ES" altLang="en-US">
                <a:solidFill>
                  <a:srgbClr val="222222"/>
                </a:solidFill>
              </a:rPr>
              <a:t>.</a:t>
            </a:r>
            <a:endParaRPr lang="en-US" altLang="en-US"/>
          </a:p>
        </p:txBody>
      </p:sp>
      <p:sp>
        <p:nvSpPr>
          <p:cNvPr id="6" name="Rectángulo 5"/>
          <p:cNvSpPr/>
          <p:nvPr/>
        </p:nvSpPr>
        <p:spPr>
          <a:xfrm>
            <a:off x="6571" y="6466957"/>
            <a:ext cx="4631432" cy="34592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AR" dirty="0" smtClean="0"/>
              <a:t>Introducción a la Ingeniería . F.C.E.F.y N.</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237288" y="1052513"/>
            <a:ext cx="2709862" cy="1814512"/>
          </a:xfrm>
          <a:solidFill>
            <a:schemeClr val="accent4">
              <a:lumMod val="20000"/>
              <a:lumOff val="80000"/>
            </a:schemeClr>
          </a:solidFill>
        </p:spPr>
        <p:txBody>
          <a:bodyPr rtlCol="0">
            <a:normAutofit fontScale="90000"/>
          </a:bodyPr>
          <a:lstStyle/>
          <a:p>
            <a:pPr algn="ctr" eaLnBrk="1" fontAlgn="auto" hangingPunct="1">
              <a:spcAft>
                <a:spcPts val="0"/>
              </a:spcAft>
              <a:defRPr/>
            </a:pPr>
            <a:r>
              <a:rPr lang="es-AR" altLang="es-ES" sz="2000" b="1" dirty="0" smtClean="0"/>
              <a:t>Motivo </a:t>
            </a:r>
            <a:r>
              <a:rPr lang="es-AR" altLang="es-ES" sz="2000" b="1" dirty="0"/>
              <a:t>de construcción fue en parte político y simbólico.</a:t>
            </a:r>
            <a:br>
              <a:rPr lang="es-AR" altLang="es-ES" sz="2000" b="1" dirty="0"/>
            </a:br>
            <a:r>
              <a:rPr lang="es-AR" altLang="es-ES" sz="2000" b="1" dirty="0"/>
              <a:t>Inicia con el emperador </a:t>
            </a:r>
            <a:r>
              <a:rPr lang="es-AR" altLang="es-ES" sz="2000" b="1" dirty="0" err="1"/>
              <a:t>Vespesiano</a:t>
            </a:r>
            <a:r>
              <a:rPr lang="es-AR" altLang="es-ES" sz="2000" b="1" dirty="0"/>
              <a:t> en el año 77.</a:t>
            </a:r>
            <a:br>
              <a:rPr lang="es-AR" altLang="es-ES" sz="2000" b="1" dirty="0"/>
            </a:br>
            <a:r>
              <a:rPr lang="es-AR" altLang="es-ES" sz="2000" b="1" dirty="0"/>
              <a:t>Termina con el emperador Tito en el año 80.</a:t>
            </a:r>
            <a:endParaRPr lang="es-ES" altLang="es-ES" sz="2000" dirty="0" smtClean="0">
              <a:solidFill>
                <a:schemeClr val="tx1">
                  <a:lumMod val="75000"/>
                  <a:lumOff val="25000"/>
                </a:schemeClr>
              </a:solidFill>
            </a:endParaRPr>
          </a:p>
        </p:txBody>
      </p:sp>
      <p:pic>
        <p:nvPicPr>
          <p:cNvPr id="45059" name="Marcador de contenido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225" y="3454400"/>
            <a:ext cx="4572000" cy="3429000"/>
          </a:xfrm>
        </p:spPr>
      </p:pic>
      <p:pic>
        <p:nvPicPr>
          <p:cNvPr id="45060" name="Picture 5" descr="Archivo:Colosseum in Rome-April 2007-1- copie 2B.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213" y="69850"/>
            <a:ext cx="60610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Imagen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40238" y="3454400"/>
            <a:ext cx="4573587"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p:cNvSpPr/>
          <p:nvPr/>
        </p:nvSpPr>
        <p:spPr>
          <a:xfrm>
            <a:off x="4452205" y="38022"/>
            <a:ext cx="4631432" cy="34592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AR" dirty="0" smtClean="0"/>
              <a:t>Introducción a la Ingeniería . F.C.E.F.y N.</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p:cNvSpPr>
          <p:nvPr>
            <p:ph type="title"/>
          </p:nvPr>
        </p:nvSpPr>
        <p:spPr>
          <a:xfrm>
            <a:off x="457200" y="274638"/>
            <a:ext cx="8229600" cy="562074"/>
          </a:xfrm>
        </p:spPr>
        <p:txBody>
          <a:bodyPr rtlCol="0">
            <a:normAutofit/>
          </a:bodyPr>
          <a:lstStyle/>
          <a:p>
            <a:pPr eaLnBrk="1" fontAlgn="auto" hangingPunct="1">
              <a:spcAft>
                <a:spcPts val="0"/>
              </a:spcAft>
              <a:defRPr/>
            </a:pPr>
            <a:r>
              <a:rPr lang="es-ES" altLang="es-ES" sz="2000" b="1" dirty="0" smtClean="0">
                <a:solidFill>
                  <a:schemeClr val="tx1">
                    <a:lumMod val="75000"/>
                    <a:lumOff val="25000"/>
                  </a:schemeClr>
                </a:solidFill>
              </a:rPr>
              <a:t>Acueductos de Pont du Gard (Francia) y Segovia (España </a:t>
            </a:r>
          </a:p>
        </p:txBody>
      </p:sp>
      <p:grpSp>
        <p:nvGrpSpPr>
          <p:cNvPr id="39939" name="Group 4"/>
          <p:cNvGrpSpPr>
            <a:grpSpLocks noChangeAspect="1"/>
          </p:cNvGrpSpPr>
          <p:nvPr/>
        </p:nvGrpSpPr>
        <p:grpSpPr bwMode="auto">
          <a:xfrm>
            <a:off x="539552" y="845393"/>
            <a:ext cx="7723188" cy="2889250"/>
            <a:chOff x="1695" y="10517"/>
            <a:chExt cx="8943" cy="3345"/>
          </a:xfrm>
        </p:grpSpPr>
        <p:pic>
          <p:nvPicPr>
            <p:cNvPr id="39940" name="Picture 5" descr="acueducto segov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3" y="10517"/>
              <a:ext cx="5115" cy="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6" descr="acueducto-romano-nimes-francia-t7900"/>
            <p:cNvPicPr>
              <a:picLocks noChangeAspect="1" noChangeArrowheads="1"/>
            </p:cNvPicPr>
            <p:nvPr/>
          </p:nvPicPr>
          <p:blipFill>
            <a:blip r:embed="rId4">
              <a:extLst>
                <a:ext uri="{28A0092B-C50C-407E-A947-70E740481C1C}">
                  <a14:useLocalDpi xmlns:a14="http://schemas.microsoft.com/office/drawing/2010/main" val="0"/>
                </a:ext>
              </a:extLst>
            </a:blip>
            <a:srcRect l="5040" r="14961"/>
            <a:stretch>
              <a:fillRect/>
            </a:stretch>
          </p:blipFill>
          <p:spPr bwMode="auto">
            <a:xfrm>
              <a:off x="1695" y="10517"/>
              <a:ext cx="3705" cy="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4"/>
          <p:cNvGrpSpPr>
            <a:grpSpLocks/>
          </p:cNvGrpSpPr>
          <p:nvPr/>
        </p:nvGrpSpPr>
        <p:grpSpPr bwMode="auto">
          <a:xfrm>
            <a:off x="554765" y="4221088"/>
            <a:ext cx="5705475" cy="1981200"/>
            <a:chOff x="1716" y="2699"/>
            <a:chExt cx="8985" cy="3120"/>
          </a:xfrm>
        </p:grpSpPr>
        <p:grpSp>
          <p:nvGrpSpPr>
            <p:cNvPr id="7" name="Group 5"/>
            <p:cNvGrpSpPr>
              <a:grpSpLocks/>
            </p:cNvGrpSpPr>
            <p:nvPr/>
          </p:nvGrpSpPr>
          <p:grpSpPr bwMode="auto">
            <a:xfrm>
              <a:off x="1716" y="2909"/>
              <a:ext cx="4500" cy="2865"/>
              <a:chOff x="3975" y="2735"/>
              <a:chExt cx="4500" cy="2865"/>
            </a:xfrm>
          </p:grpSpPr>
          <p:pic>
            <p:nvPicPr>
              <p:cNvPr id="9" name="Picture 6" descr="armas romanas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5" y="2735"/>
                <a:ext cx="4500" cy="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7"/>
              <p:cNvSpPr>
                <a:spLocks noChangeArrowheads="1"/>
              </p:cNvSpPr>
              <p:nvPr/>
            </p:nvSpPr>
            <p:spPr bwMode="auto">
              <a:xfrm>
                <a:off x="4761" y="2879"/>
                <a:ext cx="720" cy="1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ES" altLang="es-ES"/>
              </a:p>
            </p:txBody>
          </p:sp>
        </p:grpSp>
        <p:pic>
          <p:nvPicPr>
            <p:cNvPr id="8" name="Picture 8" descr="armas romanas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1" y="2699"/>
              <a:ext cx="4500" cy="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Imagen 1"/>
          <p:cNvPicPr>
            <a:picLocks noChangeAspect="1"/>
          </p:cNvPicPr>
          <p:nvPr/>
        </p:nvPicPr>
        <p:blipFill>
          <a:blip r:embed="rId7"/>
          <a:stretch>
            <a:fillRect/>
          </a:stretch>
        </p:blipFill>
        <p:spPr>
          <a:xfrm>
            <a:off x="5868145" y="5264075"/>
            <a:ext cx="3096344" cy="617244"/>
          </a:xfrm>
          <a:prstGeom prst="rect">
            <a:avLst/>
          </a:prstGeom>
        </p:spPr>
      </p:pic>
      <p:pic>
        <p:nvPicPr>
          <p:cNvPr id="3" name="Imagen 2"/>
          <p:cNvPicPr>
            <a:picLocks noChangeAspect="1"/>
          </p:cNvPicPr>
          <p:nvPr/>
        </p:nvPicPr>
        <p:blipFill>
          <a:blip r:embed="rId8"/>
          <a:stretch>
            <a:fillRect/>
          </a:stretch>
        </p:blipFill>
        <p:spPr>
          <a:xfrm>
            <a:off x="0" y="6467736"/>
            <a:ext cx="4645555" cy="493819"/>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527" name="Group 399"/>
          <p:cNvGraphicFramePr>
            <a:graphicFrameLocks noGrp="1"/>
          </p:cNvGraphicFramePr>
          <p:nvPr>
            <p:ph type="tbl" idx="1"/>
            <p:extLst>
              <p:ext uri="{D42A27DB-BD31-4B8C-83A1-F6EECF244321}">
                <p14:modId xmlns:p14="http://schemas.microsoft.com/office/powerpoint/2010/main" val="1660810449"/>
              </p:ext>
            </p:extLst>
          </p:nvPr>
        </p:nvGraphicFramePr>
        <p:xfrm>
          <a:off x="539080" y="1541635"/>
          <a:ext cx="8497888" cy="5303821"/>
        </p:xfrm>
        <a:graphic>
          <a:graphicData uri="http://schemas.openxmlformats.org/drawingml/2006/table">
            <a:tbl>
              <a:tblPr/>
              <a:tblGrid>
                <a:gridCol w="1152525">
                  <a:extLst>
                    <a:ext uri="{9D8B030D-6E8A-4147-A177-3AD203B41FA5}">
                      <a16:colId xmlns:a16="http://schemas.microsoft.com/office/drawing/2014/main" val="20000"/>
                    </a:ext>
                  </a:extLst>
                </a:gridCol>
                <a:gridCol w="1152525">
                  <a:extLst>
                    <a:ext uri="{9D8B030D-6E8A-4147-A177-3AD203B41FA5}">
                      <a16:colId xmlns:a16="http://schemas.microsoft.com/office/drawing/2014/main" val="20001"/>
                    </a:ext>
                  </a:extLst>
                </a:gridCol>
                <a:gridCol w="2663825">
                  <a:extLst>
                    <a:ext uri="{9D8B030D-6E8A-4147-A177-3AD203B41FA5}">
                      <a16:colId xmlns:a16="http://schemas.microsoft.com/office/drawing/2014/main" val="20002"/>
                    </a:ext>
                  </a:extLst>
                </a:gridCol>
                <a:gridCol w="1390650">
                  <a:extLst>
                    <a:ext uri="{9D8B030D-6E8A-4147-A177-3AD203B41FA5}">
                      <a16:colId xmlns:a16="http://schemas.microsoft.com/office/drawing/2014/main" val="20003"/>
                    </a:ext>
                  </a:extLst>
                </a:gridCol>
                <a:gridCol w="2138363">
                  <a:extLst>
                    <a:ext uri="{9D8B030D-6E8A-4147-A177-3AD203B41FA5}">
                      <a16:colId xmlns:a16="http://schemas.microsoft.com/office/drawing/2014/main" val="20004"/>
                    </a:ext>
                  </a:extLst>
                </a:gridCol>
              </a:tblGrid>
              <a:tr h="27434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1" i="0" u="none" strike="noStrike" cap="none" normalizeH="0" baseline="0" smtClean="0">
                          <a:ln>
                            <a:noFill/>
                          </a:ln>
                          <a:solidFill>
                            <a:schemeClr val="tx1"/>
                          </a:solidFill>
                          <a:effectLst/>
                          <a:latin typeface="Arial" charset="0"/>
                          <a:cs typeface="Arial" charset="0"/>
                        </a:rPr>
                        <a:t>Época </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1" i="0" u="none" strike="noStrike" cap="none" normalizeH="0" baseline="0" smtClean="0">
                          <a:ln>
                            <a:noFill/>
                          </a:ln>
                          <a:solidFill>
                            <a:schemeClr val="tx1"/>
                          </a:solidFill>
                          <a:effectLst/>
                          <a:latin typeface="Arial" charset="0"/>
                          <a:cs typeface="Arial" charset="0"/>
                        </a:rPr>
                        <a:t>Lugar</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1" i="0" u="none" strike="noStrike" cap="none" normalizeH="0" baseline="0" smtClean="0">
                          <a:ln>
                            <a:noFill/>
                          </a:ln>
                          <a:solidFill>
                            <a:schemeClr val="tx1"/>
                          </a:solidFill>
                          <a:effectLst/>
                          <a:latin typeface="Arial" charset="0"/>
                          <a:cs typeface="Arial" charset="0"/>
                        </a:rPr>
                        <a:t>Técnica  Tecnología</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1" i="0" u="none" strike="noStrike" cap="none" normalizeH="0" baseline="0" smtClean="0">
                          <a:ln>
                            <a:noFill/>
                          </a:ln>
                          <a:solidFill>
                            <a:schemeClr val="tx1"/>
                          </a:solidFill>
                          <a:effectLst/>
                          <a:latin typeface="Arial" charset="0"/>
                          <a:cs typeface="Arial" charset="0"/>
                        </a:rPr>
                        <a:t>Energía</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1" i="0" u="none" strike="noStrike" cap="none" normalizeH="0" baseline="0" smtClean="0">
                          <a:ln>
                            <a:noFill/>
                          </a:ln>
                          <a:solidFill>
                            <a:schemeClr val="tx1"/>
                          </a:solidFill>
                          <a:effectLst/>
                          <a:latin typeface="Arial" charset="0"/>
                          <a:cs typeface="Arial" charset="0"/>
                        </a:rPr>
                        <a:t> Otros</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45723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IV </a:t>
                      </a:r>
                      <a:endParaRPr kumimoji="0" lang="es-ES_tradnl" sz="1200" b="0" i="0" u="none" strike="noStrike" cap="none" normalizeH="0" baseline="0" dirty="0" smtClean="0">
                        <a:ln>
                          <a:noFill/>
                        </a:ln>
                        <a:solidFill>
                          <a:schemeClr val="tx1"/>
                        </a:solidFill>
                        <a:effectLst/>
                        <a:latin typeface="Arial" charset="0"/>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Invasión Bárbara</a:t>
                      </a:r>
                      <a:endParaRPr kumimoji="0" lang="es-ES_tradnl" sz="1200" b="0" i="0" u="none" strike="noStrike" cap="none" normalizeH="0" baseline="0" dirty="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tribus germanas en el 410 y 455</a:t>
                      </a:r>
                      <a:endParaRPr kumimoji="0" lang="es-ES_tradnl" sz="1200" b="0" i="0" u="none" strike="noStrike" cap="none" normalizeH="0" baseline="0" dirty="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Retroceso</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1"/>
                  </a:ext>
                </a:extLst>
              </a:tr>
              <a:tr h="204524">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 </a:t>
                      </a:r>
                      <a:endParaRPr kumimoji="0" lang="es-ES_tradnl" sz="1200" b="0" i="0" u="none" strike="noStrike" cap="none" normalizeH="0" baseline="0" dirty="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el imperio bizantino, los tarentinos, </a:t>
                      </a:r>
                      <a:endParaRPr kumimoji="0" lang="es-ES_tradnl" sz="1200" b="0" i="0" u="none" strike="noStrike" cap="none" normalizeH="0" baseline="0" dirty="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27434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 </a:t>
                      </a:r>
                      <a:endParaRPr kumimoji="0" lang="es-ES_tradnl" sz="1200" b="0" i="0" u="none" strike="noStrike" cap="none" normalizeH="0" baseline="0" dirty="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los lucanos y los árabes, fueron </a:t>
                      </a:r>
                      <a:endParaRPr kumimoji="0" lang="es-ES_tradnl" sz="1200" b="0" i="0" u="none" strike="noStrike" cap="none" normalizeH="0" baseline="0" dirty="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 </a:t>
                      </a:r>
                      <a:endParaRPr kumimoji="0" lang="es-ES_tradnl" sz="1200" b="0" i="0" u="none" strike="noStrike" cap="none" normalizeH="0" baseline="0" dirty="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 </a:t>
                      </a:r>
                      <a:endParaRPr kumimoji="0" lang="es-ES_tradnl" sz="1200" b="0" i="0" u="none" strike="noStrike" cap="none" normalizeH="0" baseline="0" dirty="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extLst>
                  <a:ext uri="{0D108BD9-81ED-4DB2-BD59-A6C34878D82A}">
                    <a16:rowId xmlns:a16="http://schemas.microsoft.com/office/drawing/2014/main" val="10003"/>
                  </a:ext>
                </a:extLst>
              </a:tr>
              <a:tr h="27434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algunos de los pueblos invasores.</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 </a:t>
                      </a:r>
                      <a:endParaRPr kumimoji="0" lang="es-ES_tradnl" sz="1200" b="0" i="0" u="none" strike="noStrike" cap="none" normalizeH="0" baseline="0" dirty="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 </a:t>
                      </a:r>
                      <a:endParaRPr kumimoji="0" lang="es-ES_tradnl" sz="1200" b="0" i="0" u="none" strike="noStrike" cap="none" normalizeH="0" baseline="0" dirty="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45721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 V a XV </a:t>
                      </a:r>
                    </a:p>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 Edad Media</a:t>
                      </a:r>
                      <a:endParaRPr kumimoji="0" lang="es-ES_tradnl" sz="1200" b="0" i="0" u="none" strike="noStrike" cap="none" normalizeH="0" baseline="0" dirty="0" smtClean="0">
                        <a:ln>
                          <a:noFill/>
                        </a:ln>
                        <a:solidFill>
                          <a:schemeClr val="tx1"/>
                        </a:solidFill>
                        <a:effectLst/>
                        <a:latin typeface="Arial" charset="0"/>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  Europa</a:t>
                      </a:r>
                      <a:endParaRPr kumimoji="0" lang="es-ES_tradnl" sz="1200" b="0" i="0" u="none" strike="noStrike" cap="none" normalizeH="0" baseline="0" dirty="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Molino de agua</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1" i="0" u="none" strike="noStrike" cap="none" normalizeH="0" baseline="0" dirty="0" smtClean="0">
                          <a:ln>
                            <a:noFill/>
                          </a:ln>
                          <a:solidFill>
                            <a:schemeClr val="tx1"/>
                          </a:solidFill>
                          <a:effectLst/>
                          <a:latin typeface="Arial" charset="0"/>
                          <a:cs typeface="Arial" charset="0"/>
                        </a:rPr>
                        <a:t>E Hidráulica</a:t>
                      </a:r>
                      <a:endParaRPr kumimoji="0" lang="es-ES_tradnl" sz="1200" b="0" i="0" u="none" strike="noStrike" cap="none" normalizeH="0" baseline="0" dirty="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1" i="0" u="none" strike="noStrike" cap="none" normalizeH="0" baseline="0" dirty="0" smtClean="0">
                          <a:ln>
                            <a:noFill/>
                          </a:ln>
                          <a:solidFill>
                            <a:schemeClr val="tx1"/>
                          </a:solidFill>
                          <a:effectLst/>
                          <a:latin typeface="Arial" charset="0"/>
                          <a:cs typeface="Arial" charset="0"/>
                        </a:rPr>
                        <a:t>Artesano</a:t>
                      </a:r>
                      <a:r>
                        <a:rPr kumimoji="0" lang="es-ES_tradnl" sz="1200" b="0" i="0" u="none" strike="noStrike" cap="none" normalizeH="0" baseline="0" dirty="0" smtClean="0">
                          <a:ln>
                            <a:noFill/>
                          </a:ln>
                          <a:solidFill>
                            <a:schemeClr val="tx1"/>
                          </a:solidFill>
                          <a:effectLst/>
                          <a:latin typeface="Arial" charset="0"/>
                          <a:cs typeface="Arial" charset="0"/>
                        </a:rPr>
                        <a:t>. Realiza todo </a:t>
                      </a:r>
                      <a:endParaRPr kumimoji="0" lang="es-ES_tradnl" sz="1200" b="0" i="0" u="none" strike="noStrike" cap="none" normalizeH="0" baseline="0" dirty="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5"/>
                  </a:ext>
                </a:extLst>
              </a:tr>
              <a:tr h="27434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Molino de viento (Persia .650)</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1" i="0" u="none" strike="noStrike" cap="none" normalizeH="0" baseline="0" smtClean="0">
                          <a:ln>
                            <a:noFill/>
                          </a:ln>
                          <a:solidFill>
                            <a:schemeClr val="tx1"/>
                          </a:solidFill>
                          <a:effectLst/>
                          <a:latin typeface="Arial" charset="0"/>
                          <a:cs typeface="Arial" charset="0"/>
                        </a:rPr>
                        <a:t>E. Eólica</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los procesos productivos</a:t>
                      </a:r>
                      <a:endParaRPr kumimoji="0" lang="es-ES_tradnl" sz="1200" b="0" i="0" u="none" strike="noStrike" cap="none" normalizeH="0" baseline="0" dirty="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extLst>
                  <a:ext uri="{0D108BD9-81ED-4DB2-BD59-A6C34878D82A}">
                    <a16:rowId xmlns:a16="http://schemas.microsoft.com/office/drawing/2014/main" val="10006"/>
                  </a:ext>
                </a:extLst>
              </a:tr>
              <a:tr h="27434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Reloj mecánico de péndulo (1300)</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Caballo</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desde la materia prima</a:t>
                      </a:r>
                      <a:endParaRPr kumimoji="0" lang="es-ES_tradnl" sz="1200" b="0" i="0" u="none" strike="noStrike" cap="none" normalizeH="0" baseline="0" dirty="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extLst>
                  <a:ext uri="{0D108BD9-81ED-4DB2-BD59-A6C34878D82A}">
                    <a16:rowId xmlns:a16="http://schemas.microsoft.com/office/drawing/2014/main" val="10007"/>
                  </a:ext>
                </a:extLst>
              </a:tr>
              <a:tr h="27434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pólvora con fines bélicos</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a la venta</a:t>
                      </a:r>
                      <a:endParaRPr kumimoji="0" lang="es-ES_tradnl" sz="1200" b="0" i="0" u="none" strike="noStrike" cap="none" normalizeH="0" baseline="0" dirty="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extLst>
                  <a:ext uri="{0D108BD9-81ED-4DB2-BD59-A6C34878D82A}">
                    <a16:rowId xmlns:a16="http://schemas.microsoft.com/office/drawing/2014/main" val="10008"/>
                  </a:ext>
                </a:extLst>
              </a:tr>
              <a:tr h="27434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arnés moderno (1500)</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1" i="0" u="none" strike="noStrike" cap="none" normalizeH="0" baseline="0" dirty="0" smtClean="0">
                          <a:ln>
                            <a:noFill/>
                          </a:ln>
                          <a:solidFill>
                            <a:schemeClr val="tx1"/>
                          </a:solidFill>
                          <a:effectLst/>
                          <a:latin typeface="Arial" charset="0"/>
                          <a:cs typeface="Arial" charset="0"/>
                        </a:rPr>
                        <a:t>Sociedad Feudal</a:t>
                      </a:r>
                      <a:endParaRPr kumimoji="0" lang="es-ES_tradnl" sz="1200" b="0" i="0" u="none" strike="noStrike" cap="none" normalizeH="0" baseline="0" dirty="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extLst>
                  <a:ext uri="{0D108BD9-81ED-4DB2-BD59-A6C34878D82A}">
                    <a16:rowId xmlns:a16="http://schemas.microsoft.com/office/drawing/2014/main" val="10009"/>
                  </a:ext>
                </a:extLst>
              </a:tr>
              <a:tr h="27434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turca</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1" i="0" u="none" strike="noStrike" cap="none" normalizeH="0" baseline="0" dirty="0" smtClean="0">
                          <a:ln>
                            <a:noFill/>
                          </a:ln>
                          <a:solidFill>
                            <a:schemeClr val="tx1"/>
                          </a:solidFill>
                          <a:effectLst/>
                          <a:latin typeface="Arial" charset="0"/>
                          <a:cs typeface="Arial" charset="0"/>
                        </a:rPr>
                        <a:t>Revolución técnica</a:t>
                      </a:r>
                      <a:endParaRPr kumimoji="0" lang="es-ES_tradnl" sz="1200" b="0" i="0" u="none" strike="noStrike" cap="none" normalizeH="0" baseline="0" dirty="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extLst>
                  <a:ext uri="{0D108BD9-81ED-4DB2-BD59-A6C34878D82A}">
                    <a16:rowId xmlns:a16="http://schemas.microsoft.com/office/drawing/2014/main" val="10010"/>
                  </a:ext>
                </a:extLst>
              </a:tr>
              <a:tr h="27434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Pedal manivela</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1" i="0" u="none" strike="noStrike" cap="none" normalizeH="0" baseline="0" dirty="0" smtClean="0">
                          <a:ln>
                            <a:noFill/>
                          </a:ln>
                          <a:solidFill>
                            <a:schemeClr val="tx1"/>
                          </a:solidFill>
                          <a:effectLst/>
                          <a:latin typeface="Arial" charset="0"/>
                          <a:cs typeface="Arial" charset="0"/>
                        </a:rPr>
                        <a:t>Desaparece las esclavitud</a:t>
                      </a:r>
                      <a:endParaRPr kumimoji="0" lang="es-ES_tradnl" sz="1200" b="0" i="0" u="none" strike="noStrike" cap="none" normalizeH="0" baseline="0" dirty="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extLst>
                  <a:ext uri="{0D108BD9-81ED-4DB2-BD59-A6C34878D82A}">
                    <a16:rowId xmlns:a16="http://schemas.microsoft.com/office/drawing/2014/main" val="10011"/>
                  </a:ext>
                </a:extLst>
              </a:tr>
              <a:tr h="27434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 </a:t>
                      </a:r>
                      <a:endParaRPr kumimoji="0" lang="es-ES_tradnl" sz="1200" b="0" i="0" u="none" strike="noStrike" cap="none" normalizeH="0" baseline="0" dirty="0" smtClean="0">
                        <a:ln>
                          <a:noFill/>
                        </a:ln>
                        <a:solidFill>
                          <a:schemeClr val="tx1"/>
                        </a:solidFill>
                        <a:effectLst/>
                        <a:latin typeface="Arial" charset="0"/>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 </a:t>
                      </a:r>
                      <a:endParaRPr kumimoji="0" lang="es-ES_tradnl" sz="1200" b="0" i="0" u="none" strike="noStrike" cap="none" normalizeH="0" baseline="0" dirty="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Chimeneas</a:t>
                      </a:r>
                      <a:endParaRPr kumimoji="0" lang="es-ES_tradnl" sz="1200" b="0" i="0" u="none" strike="noStrike" cap="none" normalizeH="0" baseline="0" dirty="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 </a:t>
                      </a:r>
                      <a:endParaRPr kumimoji="0" lang="es-ES_tradnl" sz="1200" b="0" i="0" u="none" strike="noStrike" cap="none" normalizeH="0" baseline="0" dirty="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1" i="0" u="none" strike="noStrike" cap="none" normalizeH="0" baseline="0" dirty="0" smtClean="0">
                          <a:ln>
                            <a:noFill/>
                          </a:ln>
                          <a:solidFill>
                            <a:schemeClr val="tx1"/>
                          </a:solidFill>
                          <a:effectLst/>
                          <a:latin typeface="Arial" charset="0"/>
                          <a:cs typeface="Arial" charset="0"/>
                        </a:rPr>
                        <a:t>Universidades</a:t>
                      </a:r>
                      <a:endParaRPr kumimoji="0" lang="es-ES_tradnl" sz="1200" b="0" i="0" u="none" strike="noStrike" cap="none" normalizeH="0" baseline="0" dirty="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extLst>
                  <a:ext uri="{0D108BD9-81ED-4DB2-BD59-A6C34878D82A}">
                    <a16:rowId xmlns:a16="http://schemas.microsoft.com/office/drawing/2014/main" val="10012"/>
                  </a:ext>
                </a:extLst>
              </a:tr>
              <a:tr h="137161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  </a:t>
                      </a:r>
                      <a:r>
                        <a:rPr kumimoji="0" lang="es-ES_tradnl" sz="1200" b="0" i="0" u="none" strike="noStrike" cap="none" normalizeH="0" baseline="0" dirty="0" err="1" smtClean="0">
                          <a:ln>
                            <a:noFill/>
                          </a:ln>
                          <a:solidFill>
                            <a:schemeClr val="tx1"/>
                          </a:solidFill>
                          <a:effectLst/>
                          <a:latin typeface="Arial" charset="0"/>
                          <a:cs typeface="Arial" charset="0"/>
                        </a:rPr>
                        <a:t>America</a:t>
                      </a:r>
                      <a:endParaRPr kumimoji="0" lang="es-ES_tradnl" sz="1200" b="0" i="0" u="none" strike="noStrike" cap="none" normalizeH="0" baseline="0" dirty="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 Castillos</a:t>
                      </a:r>
                    </a:p>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Cero  y los decimales ( India 683)</a:t>
                      </a:r>
                    </a:p>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Papel Moneda (China 618)</a:t>
                      </a:r>
                    </a:p>
                    <a:p>
                      <a:pPr marL="0" marR="0" lvl="0" indent="0" algn="l" defTabSz="914400" rtl="0" eaLnBrk="1" fontAlgn="b" latinLnBrk="0" hangingPunct="1">
                        <a:lnSpc>
                          <a:spcPct val="100000"/>
                        </a:lnSpc>
                        <a:spcBef>
                          <a:spcPct val="0"/>
                        </a:spcBef>
                        <a:spcAft>
                          <a:spcPct val="0"/>
                        </a:spcAft>
                        <a:buClrTx/>
                        <a:buSzTx/>
                        <a:buFontTx/>
                        <a:buNone/>
                        <a:tabLst/>
                      </a:pPr>
                      <a:endParaRPr kumimoji="0" lang="es-ES_tradnl" sz="12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1" fontAlgn="b" latinLnBrk="0" hangingPunct="1">
                        <a:lnSpc>
                          <a:spcPct val="100000"/>
                        </a:lnSpc>
                        <a:spcBef>
                          <a:spcPct val="0"/>
                        </a:spcBef>
                        <a:spcAft>
                          <a:spcPct val="0"/>
                        </a:spcAft>
                        <a:buClrTx/>
                        <a:buSzTx/>
                        <a:buFontTx/>
                        <a:buNone/>
                        <a:tabLst/>
                      </a:pPr>
                      <a:endParaRPr kumimoji="0" lang="es-ES_tradnl" sz="12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rPr>
                        <a:t>Construcciones templos, fortalezas , caminos, sistemas de riego</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 </a:t>
                      </a:r>
                      <a:endParaRPr kumimoji="0" lang="es-ES_tradnl" sz="1200" b="0" i="0" u="none" strike="noStrike" cap="none" normalizeH="0" baseline="0" dirty="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  Imperio Incaico, Mayas, Aztecas</a:t>
                      </a:r>
                      <a:endParaRPr kumimoji="0" lang="es-ES_tradnl" sz="1200" b="0" i="0" u="none" strike="noStrike" cap="none" normalizeH="0" baseline="0" dirty="0" smtClean="0">
                        <a:ln>
                          <a:noFill/>
                        </a:ln>
                        <a:solidFill>
                          <a:schemeClr val="tx1"/>
                        </a:solidFill>
                        <a:effectLst/>
                        <a:latin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3"/>
                  </a:ext>
                </a:extLst>
              </a:tr>
            </a:tbl>
          </a:graphicData>
        </a:graphic>
      </p:graphicFrame>
      <p:pic>
        <p:nvPicPr>
          <p:cNvPr id="49239" name="Picture 393" descr="edad_media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170872"/>
            <a:ext cx="1829459" cy="137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rotWithShape="1">
          <a:blip r:embed="rId6" cstate="print">
            <a:extLst>
              <a:ext uri="{28A0092B-C50C-407E-A947-70E740481C1C}">
                <a14:useLocalDpi xmlns:a14="http://schemas.microsoft.com/office/drawing/2010/main" val="0"/>
              </a:ext>
            </a:extLst>
          </a:blip>
          <a:srcRect t="1" r="46063" b="29010"/>
          <a:stretch/>
        </p:blipFill>
        <p:spPr>
          <a:xfrm>
            <a:off x="4930593" y="4245333"/>
            <a:ext cx="1757353" cy="1301665"/>
          </a:xfrm>
          <a:prstGeom prst="rect">
            <a:avLst/>
          </a:prstGeom>
        </p:spPr>
      </p:pic>
      <p:pic>
        <p:nvPicPr>
          <p:cNvPr id="4" name="t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56376" y="404664"/>
            <a:ext cx="609600" cy="609600"/>
          </a:xfrm>
          <a:prstGeom prst="rect">
            <a:avLst/>
          </a:prstGeom>
        </p:spPr>
      </p:pic>
      <p:pic>
        <p:nvPicPr>
          <p:cNvPr id="2" name="Imagen 1"/>
          <p:cNvPicPr>
            <a:picLocks noChangeAspect="1"/>
          </p:cNvPicPr>
          <p:nvPr/>
        </p:nvPicPr>
        <p:blipFill>
          <a:blip r:embed="rId8"/>
          <a:stretch>
            <a:fillRect/>
          </a:stretch>
        </p:blipFill>
        <p:spPr>
          <a:xfrm>
            <a:off x="0" y="25639"/>
            <a:ext cx="4645555" cy="49381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88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ángulo 1"/>
          <p:cNvSpPr>
            <a:spLocks noChangeArrowheads="1"/>
          </p:cNvSpPr>
          <p:nvPr/>
        </p:nvSpPr>
        <p:spPr bwMode="auto">
          <a:xfrm>
            <a:off x="467544" y="903004"/>
            <a:ext cx="2376959"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AR" altLang="en-US" b="1" dirty="0">
                <a:latin typeface="Calibri" panose="020F0502020204030204" pitchFamily="34" charset="0"/>
                <a:ea typeface="Calibri" panose="020F0502020204030204" pitchFamily="34" charset="0"/>
                <a:cs typeface="Times New Roman" panose="02020603050405020304" pitchFamily="18" charset="0"/>
              </a:rPr>
              <a:t> </a:t>
            </a:r>
            <a:r>
              <a:rPr lang="es-AR" altLang="en-US" sz="2400" b="1"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La enseñanza de la historia de la técnica y tecnología ofrece valiosos elemento para comprender e ilustrar las interacción entre ciencia, tecnología, sociedad y medio ambiente</a:t>
            </a:r>
            <a:endParaRPr lang="en-US" altLang="en-US" sz="2400" dirty="0">
              <a:solidFill>
                <a:schemeClr val="accent1">
                  <a:lumMod val="50000"/>
                </a:schemeClr>
              </a:solidFill>
              <a:ea typeface="Calibri" panose="020F0502020204030204" pitchFamily="34" charset="0"/>
              <a:cs typeface="Times New Roman" panose="02020603050405020304" pitchFamily="18" charset="0"/>
            </a:endParaRPr>
          </a:p>
        </p:txBody>
      </p:sp>
      <p:pic>
        <p:nvPicPr>
          <p:cNvPr id="2" name="h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83550" y="332656"/>
            <a:ext cx="609600" cy="609600"/>
          </a:xfrm>
          <a:prstGeom prst="rect">
            <a:avLst/>
          </a:prstGeom>
        </p:spPr>
      </p:pic>
      <p:pic>
        <p:nvPicPr>
          <p:cNvPr id="3" name="Imagen 2"/>
          <p:cNvPicPr>
            <a:picLocks noChangeAspect="1"/>
          </p:cNvPicPr>
          <p:nvPr/>
        </p:nvPicPr>
        <p:blipFill>
          <a:blip r:embed="rId5"/>
          <a:stretch>
            <a:fillRect/>
          </a:stretch>
        </p:blipFill>
        <p:spPr>
          <a:xfrm>
            <a:off x="3275856" y="1844824"/>
            <a:ext cx="5142205" cy="3428137"/>
          </a:xfrm>
          <a:prstGeom prst="rect">
            <a:avLst/>
          </a:prstGeom>
        </p:spPr>
      </p:pic>
      <p:sp>
        <p:nvSpPr>
          <p:cNvPr id="5" name="Rectángulo 4"/>
          <p:cNvSpPr/>
          <p:nvPr/>
        </p:nvSpPr>
        <p:spPr>
          <a:xfrm>
            <a:off x="6571" y="6466957"/>
            <a:ext cx="4631432" cy="34592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AR" dirty="0" smtClean="0"/>
              <a:t>Introducción a la Ingeniería . F.C.E.F.y N.</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p:cNvSpPr>
          <p:nvPr>
            <p:ph type="title"/>
          </p:nvPr>
        </p:nvSpPr>
        <p:spPr>
          <a:xfrm>
            <a:off x="457200" y="274638"/>
            <a:ext cx="8229600" cy="777875"/>
          </a:xfrm>
        </p:spPr>
        <p:txBody>
          <a:bodyPr rtlCol="0">
            <a:normAutofit/>
          </a:bodyPr>
          <a:lstStyle/>
          <a:p>
            <a:pPr eaLnBrk="1" fontAlgn="auto" hangingPunct="1">
              <a:spcAft>
                <a:spcPts val="0"/>
              </a:spcAft>
              <a:defRPr/>
            </a:pPr>
            <a:r>
              <a:rPr lang="es-AR" altLang="es-ES" smtClean="0">
                <a:solidFill>
                  <a:schemeClr val="tx1">
                    <a:lumMod val="75000"/>
                    <a:lumOff val="25000"/>
                  </a:schemeClr>
                </a:solidFill>
              </a:rPr>
              <a:t>Edad Media</a:t>
            </a:r>
            <a:endParaRPr lang="es-ES" altLang="es-ES" smtClean="0">
              <a:solidFill>
                <a:schemeClr val="tx1">
                  <a:lumMod val="75000"/>
                  <a:lumOff val="25000"/>
                </a:schemeClr>
              </a:solidFill>
            </a:endParaRPr>
          </a:p>
        </p:txBody>
      </p:sp>
      <p:pic>
        <p:nvPicPr>
          <p:cNvPr id="51203" name="Picture 5" descr="300px-Campo_de_Criptana_Molinos_de_Viento_1">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274638"/>
            <a:ext cx="3538537"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7" descr="180px-Osterbruch_muehle_07">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650" y="2060575"/>
            <a:ext cx="194468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9" descr="180px-Tuebingen-gerstenmuehle">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7500" y="2106613"/>
            <a:ext cx="1851025"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Rectangle 10"/>
          <p:cNvSpPr>
            <a:spLocks noChangeArrowheads="1"/>
          </p:cNvSpPr>
          <p:nvPr/>
        </p:nvSpPr>
        <p:spPr bwMode="auto">
          <a:xfrm>
            <a:off x="57150" y="4710113"/>
            <a:ext cx="5905500" cy="10795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AR" altLang="es-ES"/>
              <a:t>¿Existe alguna transformación de Energía en los molinos</a:t>
            </a:r>
          </a:p>
          <a:p>
            <a:pPr algn="ctr" eaLnBrk="1" hangingPunct="1"/>
            <a:r>
              <a:rPr lang="es-AR" altLang="es-ES"/>
              <a:t> de vientos y de agua?</a:t>
            </a:r>
            <a:endParaRPr lang="es-ES" altLang="es-ES"/>
          </a:p>
        </p:txBody>
      </p:sp>
      <p:pic>
        <p:nvPicPr>
          <p:cNvPr id="51207" name="Imagen 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034088" y="2506663"/>
            <a:ext cx="3036887"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t20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619501" y="569851"/>
            <a:ext cx="609600" cy="609600"/>
          </a:xfrm>
          <a:prstGeom prst="rect">
            <a:avLst/>
          </a:prstGeom>
        </p:spPr>
      </p:pic>
      <p:sp>
        <p:nvSpPr>
          <p:cNvPr id="9" name="Rectángulo 8"/>
          <p:cNvSpPr/>
          <p:nvPr/>
        </p:nvSpPr>
        <p:spPr>
          <a:xfrm>
            <a:off x="6571" y="6466957"/>
            <a:ext cx="4631432" cy="34592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AR" dirty="0" smtClean="0"/>
              <a:t>Introducción a la Ingeniería . F.C.E.F.y N.</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p:cNvSpPr>
          <p:nvPr>
            <p:ph type="body" idx="4294967295"/>
          </p:nvPr>
        </p:nvSpPr>
        <p:spPr>
          <a:xfrm>
            <a:off x="0" y="404813"/>
            <a:ext cx="8964613" cy="5721350"/>
          </a:xfrm>
        </p:spPr>
        <p:txBody>
          <a:bodyPr/>
          <a:lstStyle/>
          <a:p>
            <a:pPr algn="ctr" eaLnBrk="1" hangingPunct="1"/>
            <a:r>
              <a:rPr lang="es-ES_tradnl" altLang="es-ES" sz="1600" b="1" smtClean="0"/>
              <a:t>La sociedad medieval marca el comienzo del reemplazo sistemático del trabajo de hombre por el trabajo de la máquina. (A. Gay)</a:t>
            </a:r>
          </a:p>
          <a:p>
            <a:pPr eaLnBrk="1" hangingPunct="1"/>
            <a:endParaRPr lang="es-ES_tradnl" altLang="es-ES" sz="1600" smtClean="0"/>
          </a:p>
          <a:p>
            <a:pPr eaLnBrk="1" hangingPunct="1"/>
            <a:endParaRPr lang="es-ES_tradnl" altLang="es-ES" sz="1600" smtClean="0"/>
          </a:p>
        </p:txBody>
      </p:sp>
      <p:pic>
        <p:nvPicPr>
          <p:cNvPr id="53251" name="Picture 5"/>
          <p:cNvPicPr>
            <a:picLocks noChangeAspect="1" noChangeArrowheads="1"/>
          </p:cNvPicPr>
          <p:nvPr/>
        </p:nvPicPr>
        <p:blipFill>
          <a:blip r:embed="rId3">
            <a:extLst>
              <a:ext uri="{28A0092B-C50C-407E-A947-70E740481C1C}">
                <a14:useLocalDpi xmlns:a14="http://schemas.microsoft.com/office/drawing/2010/main" val="0"/>
              </a:ext>
            </a:extLst>
          </a:blip>
          <a:srcRect l="28166" t="13843" r="29585" b="6148"/>
          <a:stretch>
            <a:fillRect/>
          </a:stretch>
        </p:blipFill>
        <p:spPr bwMode="auto">
          <a:xfrm>
            <a:off x="4284663" y="1123950"/>
            <a:ext cx="4422775" cy="50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Imagen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125538"/>
            <a:ext cx="3522662"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p:cNvSpPr/>
          <p:nvPr/>
        </p:nvSpPr>
        <p:spPr>
          <a:xfrm>
            <a:off x="611188" y="5516563"/>
            <a:ext cx="3313112" cy="784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dirty="0">
                <a:solidFill>
                  <a:srgbClr val="002060"/>
                </a:solidFill>
              </a:rPr>
              <a:t>Siglo XIV tortura de la rueda</a:t>
            </a:r>
            <a:endParaRPr lang="en-US" dirty="0">
              <a:solidFill>
                <a:srgbClr val="002060"/>
              </a:solidFill>
            </a:endParaRPr>
          </a:p>
        </p:txBody>
      </p:sp>
      <p:pic>
        <p:nvPicPr>
          <p:cNvPr id="2" name="Imagen 1"/>
          <p:cNvPicPr>
            <a:picLocks noChangeAspect="1"/>
          </p:cNvPicPr>
          <p:nvPr/>
        </p:nvPicPr>
        <p:blipFill>
          <a:blip r:embed="rId5"/>
          <a:stretch>
            <a:fillRect/>
          </a:stretch>
        </p:blipFill>
        <p:spPr>
          <a:xfrm>
            <a:off x="-55034" y="6370388"/>
            <a:ext cx="4645555" cy="493819"/>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1 Título"/>
          <p:cNvSpPr>
            <a:spLocks noGrp="1"/>
          </p:cNvSpPr>
          <p:nvPr>
            <p:ph type="title"/>
          </p:nvPr>
        </p:nvSpPr>
        <p:spPr>
          <a:xfrm>
            <a:off x="457200" y="404813"/>
            <a:ext cx="8686800" cy="1368425"/>
          </a:xfrm>
          <a:solidFill>
            <a:schemeClr val="bg1"/>
          </a:solidFill>
        </p:spPr>
        <p:txBody>
          <a:bodyPr rtlCol="0">
            <a:normAutofit fontScale="90000"/>
          </a:bodyPr>
          <a:lstStyle/>
          <a:p>
            <a:pPr eaLnBrk="1" fontAlgn="auto" hangingPunct="1">
              <a:spcAft>
                <a:spcPts val="0"/>
              </a:spcAft>
              <a:defRPr/>
            </a:pPr>
            <a:r>
              <a:rPr lang="es-ES" altLang="es-ES" sz="1800" dirty="0" smtClean="0">
                <a:solidFill>
                  <a:schemeClr val="tx1">
                    <a:lumMod val="75000"/>
                    <a:lumOff val="25000"/>
                  </a:schemeClr>
                </a:solidFill>
              </a:rPr>
              <a:t/>
            </a:r>
            <a:br>
              <a:rPr lang="es-ES" altLang="es-ES" sz="1800" dirty="0" smtClean="0">
                <a:solidFill>
                  <a:schemeClr val="tx1">
                    <a:lumMod val="75000"/>
                    <a:lumOff val="25000"/>
                  </a:schemeClr>
                </a:solidFill>
              </a:rPr>
            </a:br>
            <a:r>
              <a:rPr lang="es-ES" altLang="es-ES" sz="1800" dirty="0" smtClean="0">
                <a:solidFill>
                  <a:schemeClr val="tx1">
                    <a:lumMod val="75000"/>
                    <a:lumOff val="25000"/>
                  </a:schemeClr>
                </a:solidFill>
              </a:rPr>
              <a:t/>
            </a:r>
            <a:br>
              <a:rPr lang="es-ES" altLang="es-ES" sz="1800" dirty="0" smtClean="0">
                <a:solidFill>
                  <a:schemeClr val="tx1">
                    <a:lumMod val="75000"/>
                    <a:lumOff val="25000"/>
                  </a:schemeClr>
                </a:solidFill>
              </a:rPr>
            </a:br>
            <a:r>
              <a:rPr lang="es-ES" altLang="es-ES" sz="1800" dirty="0" smtClean="0">
                <a:solidFill>
                  <a:schemeClr val="tx1">
                    <a:lumMod val="75000"/>
                    <a:lumOff val="25000"/>
                  </a:schemeClr>
                </a:solidFill>
              </a:rPr>
              <a:t/>
            </a:r>
            <a:br>
              <a:rPr lang="es-ES" altLang="es-ES" sz="1800" dirty="0" smtClean="0">
                <a:solidFill>
                  <a:schemeClr val="tx1">
                    <a:lumMod val="75000"/>
                    <a:lumOff val="25000"/>
                  </a:schemeClr>
                </a:solidFill>
              </a:rPr>
            </a:br>
            <a:r>
              <a:rPr lang="es-ES" altLang="es-ES" sz="1800" dirty="0" smtClean="0">
                <a:solidFill>
                  <a:schemeClr val="tx1">
                    <a:lumMod val="75000"/>
                    <a:lumOff val="25000"/>
                  </a:schemeClr>
                </a:solidFill>
              </a:rPr>
              <a:t/>
            </a:r>
            <a:br>
              <a:rPr lang="es-ES" altLang="es-ES" sz="1800" dirty="0" smtClean="0">
                <a:solidFill>
                  <a:schemeClr val="tx1">
                    <a:lumMod val="75000"/>
                    <a:lumOff val="25000"/>
                  </a:schemeClr>
                </a:solidFill>
              </a:rPr>
            </a:br>
            <a:r>
              <a:rPr lang="es-ES" altLang="es-ES" sz="2000" dirty="0" smtClean="0">
                <a:solidFill>
                  <a:srgbClr val="002060"/>
                </a:solidFill>
              </a:rPr>
              <a:t>Mezquita-catedral de Córdoba</a:t>
            </a:r>
            <a:br>
              <a:rPr lang="es-ES" altLang="es-ES" sz="2000" dirty="0" smtClean="0">
                <a:solidFill>
                  <a:srgbClr val="002060"/>
                </a:solidFill>
              </a:rPr>
            </a:br>
            <a:r>
              <a:rPr lang="es-ES" altLang="es-ES" sz="2000" dirty="0" smtClean="0">
                <a:solidFill>
                  <a:srgbClr val="002060"/>
                </a:solidFill>
              </a:rPr>
              <a:t>Se empezó a construir como mezquita en el año 785, con la apropiación y reutilización de los materiales de la </a:t>
            </a:r>
            <a:r>
              <a:rPr lang="es-ES" altLang="es-ES" sz="2000" dirty="0" smtClean="0">
                <a:solidFill>
                  <a:srgbClr val="002060"/>
                </a:solidFill>
                <a:hlinkClick r:id="rId3" tooltip="Basílica de San Vicente Mártir"/>
              </a:rPr>
              <a:t>basílica hispano-romana de San Vicente Mártir</a:t>
            </a:r>
            <a:r>
              <a:rPr lang="es-ES" altLang="es-ES" sz="2000" dirty="0" smtClean="0">
                <a:solidFill>
                  <a:srgbClr val="002060"/>
                </a:solidFill>
              </a:rPr>
              <a:t>, que se hallaba en su lugar, por los </a:t>
            </a:r>
            <a:r>
              <a:rPr lang="es-ES" altLang="es-ES" sz="2000" u="sng" dirty="0" smtClean="0">
                <a:solidFill>
                  <a:srgbClr val="002060"/>
                </a:solidFill>
                <a:hlinkClick r:id="rId4" tooltip="Conquista musulmana de la península ibérica"/>
              </a:rPr>
              <a:t>conquistadores musulmanes</a:t>
            </a:r>
            <a:r>
              <a:rPr lang="es-ES" altLang="es-ES" sz="2000" dirty="0" smtClean="0">
                <a:solidFill>
                  <a:srgbClr val="002060"/>
                </a:solidFill>
              </a:rPr>
              <a:t>.</a:t>
            </a:r>
            <a:r>
              <a:rPr lang="es-ES" altLang="es-ES" sz="2000" baseline="30000" dirty="0" smtClean="0">
                <a:solidFill>
                  <a:srgbClr val="002060"/>
                </a:solidFill>
                <a:hlinkClick r:id="rId5"/>
              </a:rPr>
              <a:t>3</a:t>
            </a:r>
            <a:r>
              <a:rPr lang="es-ES" altLang="es-ES" sz="2000" dirty="0" smtClean="0">
                <a:solidFill>
                  <a:srgbClr val="002060"/>
                </a:solidFill>
              </a:rPr>
              <a:t> El edificio resultante fue objeto de ampliaciones durante el </a:t>
            </a:r>
            <a:r>
              <a:rPr lang="es-ES" altLang="es-ES" sz="2000" dirty="0" smtClean="0">
                <a:solidFill>
                  <a:srgbClr val="002060"/>
                </a:solidFill>
                <a:hlinkClick r:id="rId6" tooltip="Emirato de Córdoba"/>
              </a:rPr>
              <a:t>Emirato de Córdoba</a:t>
            </a:r>
            <a:r>
              <a:rPr lang="es-ES" altLang="es-ES" sz="2000" dirty="0" smtClean="0">
                <a:solidFill>
                  <a:srgbClr val="002060"/>
                </a:solidFill>
              </a:rPr>
              <a:t> y el </a:t>
            </a:r>
            <a:r>
              <a:rPr lang="es-ES" altLang="es-ES" sz="2000" dirty="0" smtClean="0">
                <a:solidFill>
                  <a:srgbClr val="002060"/>
                </a:solidFill>
                <a:hlinkClick r:id="rId7" tooltip="Califato de Córdoba"/>
              </a:rPr>
              <a:t>Califato de Córdoba</a:t>
            </a:r>
            <a:r>
              <a:rPr lang="es-ES" altLang="es-ES" sz="2000" dirty="0" smtClean="0">
                <a:solidFill>
                  <a:srgbClr val="002060"/>
                </a:solidFill>
              </a:rPr>
              <a:t>. Con 23 400 metros cuadrados</a:t>
            </a:r>
            <a:r>
              <a:rPr lang="es-ES" altLang="es-ES" sz="2000" dirty="0">
                <a:solidFill>
                  <a:srgbClr val="002060"/>
                </a:solidFill>
              </a:rPr>
              <a:t>.</a:t>
            </a:r>
            <a:endParaRPr lang="es-ES" altLang="es-ES" sz="2000" dirty="0" smtClean="0">
              <a:solidFill>
                <a:srgbClr val="002060"/>
              </a:solidFill>
            </a:endParaRPr>
          </a:p>
        </p:txBody>
      </p:sp>
      <p:pic>
        <p:nvPicPr>
          <p:cNvPr id="55299" name="Picture 5" descr="Resultado de imagen para mezquita cordob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550" y="2433638"/>
            <a:ext cx="6480175"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9"/>
          <a:stretch>
            <a:fillRect/>
          </a:stretch>
        </p:blipFill>
        <p:spPr>
          <a:xfrm>
            <a:off x="0" y="6364288"/>
            <a:ext cx="4645555" cy="493819"/>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531" name="Group 139"/>
          <p:cNvGraphicFramePr>
            <a:graphicFrameLocks noGrp="1"/>
          </p:cNvGraphicFramePr>
          <p:nvPr>
            <p:ph type="tbl" idx="1"/>
            <p:extLst>
              <p:ext uri="{D42A27DB-BD31-4B8C-83A1-F6EECF244321}">
                <p14:modId xmlns:p14="http://schemas.microsoft.com/office/powerpoint/2010/main" val="2587474137"/>
              </p:ext>
            </p:extLst>
          </p:nvPr>
        </p:nvGraphicFramePr>
        <p:xfrm>
          <a:off x="113587" y="404664"/>
          <a:ext cx="7770781" cy="3473690"/>
        </p:xfrm>
        <a:graphic>
          <a:graphicData uri="http://schemas.openxmlformats.org/drawingml/2006/table">
            <a:tbl>
              <a:tblPr/>
              <a:tblGrid>
                <a:gridCol w="1088269">
                  <a:extLst>
                    <a:ext uri="{9D8B030D-6E8A-4147-A177-3AD203B41FA5}">
                      <a16:colId xmlns:a16="http://schemas.microsoft.com/office/drawing/2014/main" val="20000"/>
                    </a:ext>
                  </a:extLst>
                </a:gridCol>
                <a:gridCol w="1088269">
                  <a:extLst>
                    <a:ext uri="{9D8B030D-6E8A-4147-A177-3AD203B41FA5}">
                      <a16:colId xmlns:a16="http://schemas.microsoft.com/office/drawing/2014/main" val="20001"/>
                    </a:ext>
                  </a:extLst>
                </a:gridCol>
                <a:gridCol w="2447669">
                  <a:extLst>
                    <a:ext uri="{9D8B030D-6E8A-4147-A177-3AD203B41FA5}">
                      <a16:colId xmlns:a16="http://schemas.microsoft.com/office/drawing/2014/main" val="20002"/>
                    </a:ext>
                  </a:extLst>
                </a:gridCol>
                <a:gridCol w="1081494">
                  <a:extLst>
                    <a:ext uri="{9D8B030D-6E8A-4147-A177-3AD203B41FA5}">
                      <a16:colId xmlns:a16="http://schemas.microsoft.com/office/drawing/2014/main" val="20003"/>
                    </a:ext>
                  </a:extLst>
                </a:gridCol>
                <a:gridCol w="2065080">
                  <a:extLst>
                    <a:ext uri="{9D8B030D-6E8A-4147-A177-3AD203B41FA5}">
                      <a16:colId xmlns:a16="http://schemas.microsoft.com/office/drawing/2014/main" val="20004"/>
                    </a:ext>
                  </a:extLst>
                </a:gridCol>
              </a:tblGrid>
              <a:tr h="27418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1" i="0" u="none" strike="noStrike" cap="none" normalizeH="0" baseline="0" smtClean="0">
                          <a:ln>
                            <a:noFill/>
                          </a:ln>
                          <a:solidFill>
                            <a:schemeClr val="tx1"/>
                          </a:solidFill>
                          <a:effectLst/>
                          <a:latin typeface="Arial" charset="0"/>
                          <a:cs typeface="Arial" charset="0"/>
                        </a:rPr>
                        <a:t>Época </a:t>
                      </a:r>
                      <a:endParaRPr kumimoji="0" lang="es-ES_tradnl" sz="1200" b="0" i="0" u="none" strike="noStrike" cap="none" normalizeH="0" baseline="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1" i="0" u="none" strike="noStrike" cap="none" normalizeH="0" baseline="0" smtClean="0">
                          <a:ln>
                            <a:noFill/>
                          </a:ln>
                          <a:solidFill>
                            <a:schemeClr val="tx1"/>
                          </a:solidFill>
                          <a:effectLst/>
                          <a:latin typeface="Arial" charset="0"/>
                          <a:cs typeface="Arial" charset="0"/>
                        </a:rPr>
                        <a:t>Lugar</a:t>
                      </a:r>
                      <a:endParaRPr kumimoji="0" lang="es-ES_tradnl" sz="1200" b="0" i="0" u="none" strike="noStrike" cap="none" normalizeH="0" baseline="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1" i="0" u="none" strike="noStrike" cap="none" normalizeH="0" baseline="0" smtClean="0">
                          <a:ln>
                            <a:noFill/>
                          </a:ln>
                          <a:solidFill>
                            <a:schemeClr val="tx1"/>
                          </a:solidFill>
                          <a:effectLst/>
                          <a:latin typeface="Arial" charset="0"/>
                          <a:cs typeface="Arial" charset="0"/>
                        </a:rPr>
                        <a:t>Técnica  Tecnología</a:t>
                      </a:r>
                      <a:endParaRPr kumimoji="0" lang="es-ES_tradnl" sz="1200" b="0" i="0" u="none" strike="noStrike" cap="none" normalizeH="0" baseline="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1" i="0" u="none" strike="noStrike" cap="none" normalizeH="0" baseline="0" smtClean="0">
                          <a:ln>
                            <a:noFill/>
                          </a:ln>
                          <a:solidFill>
                            <a:schemeClr val="tx1"/>
                          </a:solidFill>
                          <a:effectLst/>
                          <a:latin typeface="Arial" charset="0"/>
                          <a:cs typeface="Arial" charset="0"/>
                        </a:rPr>
                        <a:t>Energía</a:t>
                      </a:r>
                      <a:endParaRPr kumimoji="0" lang="es-ES_tradnl" sz="1200" b="0" i="0" u="none" strike="noStrike" cap="none" normalizeH="0" baseline="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1" i="0" u="none" strike="noStrike" cap="none" normalizeH="0" baseline="0" smtClean="0">
                          <a:ln>
                            <a:noFill/>
                          </a:ln>
                          <a:solidFill>
                            <a:schemeClr val="tx1"/>
                          </a:solidFill>
                          <a:effectLst/>
                          <a:latin typeface="Arial" charset="0"/>
                          <a:cs typeface="Arial" charset="0"/>
                        </a:rPr>
                        <a:t> Otros</a:t>
                      </a:r>
                      <a:endParaRPr kumimoji="0" lang="es-ES_tradnl" sz="1200" b="0" i="0" u="none" strike="noStrike" cap="none" normalizeH="0" baseline="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457039">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XV a XVI</a:t>
                      </a:r>
                      <a:endParaRPr kumimoji="0" lang="es-ES_tradnl" sz="1200" b="0" i="0" u="none" strike="noStrike" cap="none" normalizeH="0" baseline="0" dirty="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Renacimiento</a:t>
                      </a:r>
                      <a:endParaRPr kumimoji="0" lang="es-ES_tradnl" sz="1200" b="0" i="0" u="none" strike="noStrike" cap="none" normalizeH="0" baseline="0" dirty="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Arquitectura</a:t>
                      </a:r>
                      <a:endParaRPr kumimoji="0" lang="es-ES_tradnl" sz="1200" b="0" i="0" u="none" strike="noStrike" cap="none" normalizeH="0" baseline="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1" i="0" u="none" strike="noStrike" cap="none" normalizeH="0" baseline="0" dirty="0" smtClean="0">
                          <a:ln>
                            <a:noFill/>
                          </a:ln>
                          <a:solidFill>
                            <a:schemeClr val="tx1"/>
                          </a:solidFill>
                          <a:effectLst/>
                          <a:latin typeface="Arial" charset="0"/>
                          <a:cs typeface="Arial" charset="0"/>
                        </a:rPr>
                        <a:t>Leonardo Da Vinci</a:t>
                      </a:r>
                    </a:p>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1" i="0" u="none" strike="noStrike" cap="none" normalizeH="0" baseline="0" dirty="0" smtClean="0">
                          <a:ln>
                            <a:noFill/>
                          </a:ln>
                          <a:solidFill>
                            <a:schemeClr val="tx1"/>
                          </a:solidFill>
                          <a:effectLst/>
                          <a:latin typeface="Arial" charset="0"/>
                          <a:cs typeface="Arial" charset="0"/>
                        </a:rPr>
                        <a:t>Revolución científica</a:t>
                      </a:r>
                      <a:endParaRPr kumimoji="0" lang="es-ES_tradnl" sz="1200" b="0" i="0" u="none" strike="noStrike" cap="none" normalizeH="0" baseline="0" dirty="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1"/>
                  </a:ext>
                </a:extLst>
              </a:tr>
              <a:tr h="1005614">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 </a:t>
                      </a:r>
                      <a:endParaRPr kumimoji="0" lang="es-ES_tradnl" sz="1200" b="0" i="0" u="none" strike="noStrike" cap="none" normalizeH="0" baseline="0" dirty="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Imprenta de caracteres móviles</a:t>
                      </a:r>
                      <a:endParaRPr kumimoji="0" lang="es-ES_tradnl" sz="1200" b="0" i="0" u="none" strike="noStrike" cap="none" normalizeH="0" baseline="0" dirty="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 </a:t>
                      </a:r>
                      <a:endParaRPr kumimoji="0" lang="es-ES_tradnl" sz="1200" b="0" i="0" u="none" strike="noStrike" cap="none" normalizeH="0" baseline="0" dirty="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1" i="0" u="none" strike="noStrike" cap="none" normalizeH="0" baseline="0" dirty="0" smtClean="0">
                          <a:ln>
                            <a:noFill/>
                          </a:ln>
                          <a:solidFill>
                            <a:schemeClr val="tx1"/>
                          </a:solidFill>
                          <a:effectLst/>
                          <a:latin typeface="Arial" charset="0"/>
                          <a:cs typeface="Arial" charset="0"/>
                        </a:rPr>
                        <a:t>Copérnico, </a:t>
                      </a:r>
                    </a:p>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1" i="0" u="none" strike="noStrike" cap="none" normalizeH="0" baseline="0" dirty="0" smtClean="0">
                          <a:ln>
                            <a:noFill/>
                          </a:ln>
                          <a:solidFill>
                            <a:schemeClr val="tx1"/>
                          </a:solidFill>
                          <a:effectLst/>
                          <a:latin typeface="Arial" charset="0"/>
                          <a:cs typeface="Arial" charset="0"/>
                        </a:rPr>
                        <a:t>Galileo</a:t>
                      </a:r>
                    </a:p>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 (experimentación basada en un modelo)</a:t>
                      </a:r>
                    </a:p>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1" i="0" u="none" strike="noStrike" cap="none" normalizeH="0" baseline="0" dirty="0" smtClean="0">
                          <a:ln>
                            <a:noFill/>
                          </a:ln>
                          <a:solidFill>
                            <a:schemeClr val="tx1"/>
                          </a:solidFill>
                          <a:effectLst/>
                          <a:latin typeface="Arial" charset="0"/>
                          <a:cs typeface="Arial" charset="0"/>
                        </a:rPr>
                        <a:t>Newton</a:t>
                      </a: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457039">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Galeón artillero</a:t>
                      </a:r>
                      <a:endParaRPr kumimoji="0" lang="es-ES_tradnl" sz="1200" b="0" i="0" u="none" strike="noStrike" cap="none" normalizeH="0" baseline="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 </a:t>
                      </a:r>
                      <a:endParaRPr kumimoji="0" lang="es-ES_tradnl" sz="1200" b="0" i="0" u="none" strike="noStrike" cap="none" normalizeH="0" baseline="0" dirty="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1" i="0" u="none" strike="noStrike" cap="none" normalizeH="0" baseline="0" dirty="0" smtClean="0">
                          <a:ln>
                            <a:noFill/>
                          </a:ln>
                          <a:solidFill>
                            <a:schemeClr val="tx1"/>
                          </a:solidFill>
                          <a:effectLst/>
                          <a:latin typeface="Arial" charset="0"/>
                          <a:cs typeface="Arial" charset="0"/>
                        </a:rPr>
                        <a:t>Manufactura</a:t>
                      </a:r>
                      <a:r>
                        <a:rPr kumimoji="0" lang="es-ES_tradnl" sz="1200" b="0" i="0" u="none" strike="noStrike" cap="none" normalizeH="0" baseline="0" dirty="0" smtClean="0">
                          <a:ln>
                            <a:noFill/>
                          </a:ln>
                          <a:solidFill>
                            <a:schemeClr val="tx1"/>
                          </a:solidFill>
                          <a:effectLst/>
                          <a:latin typeface="Arial" charset="0"/>
                          <a:cs typeface="Arial" charset="0"/>
                        </a:rPr>
                        <a:t>, producción </a:t>
                      </a:r>
                      <a:endParaRPr kumimoji="0" lang="es-ES_tradnl" sz="1200" b="0" i="0" u="none" strike="noStrike" cap="none" normalizeH="0" baseline="0" dirty="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extLst>
                  <a:ext uri="{0D108BD9-81ED-4DB2-BD59-A6C34878D82A}">
                    <a16:rowId xmlns:a16="http://schemas.microsoft.com/office/drawing/2014/main" val="10003"/>
                  </a:ext>
                </a:extLst>
              </a:tr>
              <a:tr h="457039">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 </a:t>
                      </a:r>
                      <a:endParaRPr kumimoji="0" lang="es-ES_tradnl" sz="1200" b="0" i="0" u="none" strike="noStrike" cap="none" normalizeH="0" baseline="0" dirty="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por un grupo de personas</a:t>
                      </a:r>
                      <a:endParaRPr kumimoji="0" lang="es-ES_tradnl" sz="1200" b="0" i="0" u="none" strike="noStrike" cap="none" normalizeH="0" baseline="0" dirty="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27418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división del trabajo</a:t>
                      </a:r>
                      <a:endParaRPr kumimoji="0" lang="es-ES_tradnl" sz="1200" b="0" i="0" u="none" strike="noStrike" cap="none" normalizeH="0" baseline="0" dirty="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extLst>
                  <a:ext uri="{0D108BD9-81ED-4DB2-BD59-A6C34878D82A}">
                    <a16:rowId xmlns:a16="http://schemas.microsoft.com/office/drawing/2014/main" val="10005"/>
                  </a:ext>
                </a:extLst>
              </a:tr>
              <a:tr h="27418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(expansión de Europa)</a:t>
                      </a:r>
                      <a:endParaRPr kumimoji="0" lang="es-ES_tradnl" sz="1200" b="0" i="0" u="none" strike="noStrike" cap="none" normalizeH="0" baseline="0" dirty="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extLst>
                  <a:ext uri="{0D108BD9-81ED-4DB2-BD59-A6C34878D82A}">
                    <a16:rowId xmlns:a16="http://schemas.microsoft.com/office/drawing/2014/main" val="10006"/>
                  </a:ext>
                </a:extLst>
              </a:tr>
              <a:tr h="27418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 </a:t>
                      </a:r>
                      <a:endParaRPr kumimoji="0" lang="es-ES_tradnl" sz="1200" b="0" i="0" u="none" strike="noStrike" cap="none" normalizeH="0" baseline="0" dirty="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_tradnl" sz="1200" b="1" i="0" u="none" strike="noStrike" cap="none" normalizeH="0" baseline="0" dirty="0" smtClean="0">
                          <a:ln>
                            <a:noFill/>
                          </a:ln>
                          <a:solidFill>
                            <a:schemeClr val="tx1"/>
                          </a:solidFill>
                          <a:effectLst/>
                          <a:latin typeface="Arial" charset="0"/>
                          <a:cs typeface="Arial" charset="0"/>
                        </a:rPr>
                        <a:t>Asalariado</a:t>
                      </a:r>
                      <a:endParaRPr kumimoji="0" lang="es-ES_tradnl" sz="1200" b="0" i="0" u="none" strike="noStrike" cap="none" normalizeH="0" baseline="0" dirty="0" smtClean="0">
                        <a:ln>
                          <a:noFill/>
                        </a:ln>
                        <a:solidFill>
                          <a:schemeClr val="tx1"/>
                        </a:solidFill>
                        <a:effectLst/>
                        <a:latin typeface="Arial" charset="0"/>
                      </a:endParaRPr>
                    </a:p>
                  </a:txBody>
                  <a:tcPr marT="45661" marB="4566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pic>
        <p:nvPicPr>
          <p:cNvPr id="57396" name="Imagen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304" y="3069059"/>
            <a:ext cx="5041255" cy="3780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5169324" y="4045127"/>
            <a:ext cx="3203575" cy="2779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altLang="en-US" sz="2800" dirty="0">
                <a:solidFill>
                  <a:schemeClr val="tx1">
                    <a:lumMod val="75000"/>
                    <a:lumOff val="25000"/>
                  </a:schemeClr>
                </a:solidFill>
              </a:rPr>
              <a:t>Leonardo Da Vinci (1452-1519) ORNITOPTERO</a:t>
            </a:r>
            <a:endParaRPr lang="en-US" sz="2800" dirty="0"/>
          </a:p>
        </p:txBody>
      </p:sp>
      <p:pic>
        <p:nvPicPr>
          <p:cNvPr id="2" name="t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82134" y="386095"/>
            <a:ext cx="609600" cy="609600"/>
          </a:xfrm>
          <a:prstGeom prst="rect">
            <a:avLst/>
          </a:prstGeom>
        </p:spPr>
      </p:pic>
      <p:pic>
        <p:nvPicPr>
          <p:cNvPr id="3" name="Imagen 2"/>
          <p:cNvPicPr>
            <a:picLocks noChangeAspect="1"/>
          </p:cNvPicPr>
          <p:nvPr/>
        </p:nvPicPr>
        <p:blipFill>
          <a:blip r:embed="rId7"/>
          <a:stretch>
            <a:fillRect/>
          </a:stretch>
        </p:blipFill>
        <p:spPr>
          <a:xfrm>
            <a:off x="34304" y="6542749"/>
            <a:ext cx="4645555" cy="49381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p:cNvSpPr>
          <p:nvPr>
            <p:ph type="title"/>
          </p:nvPr>
        </p:nvSpPr>
        <p:spPr>
          <a:xfrm>
            <a:off x="457200" y="274638"/>
            <a:ext cx="8229600" cy="561975"/>
          </a:xfrm>
        </p:spPr>
        <p:txBody>
          <a:bodyPr rtlCol="0">
            <a:normAutofit/>
          </a:bodyPr>
          <a:lstStyle/>
          <a:p>
            <a:pPr eaLnBrk="1" fontAlgn="auto" hangingPunct="1">
              <a:spcAft>
                <a:spcPts val="0"/>
              </a:spcAft>
              <a:defRPr/>
            </a:pPr>
            <a:r>
              <a:rPr lang="es-ES_tradnl" altLang="es-ES" sz="2000" b="1" smtClean="0">
                <a:solidFill>
                  <a:schemeClr val="tx1">
                    <a:lumMod val="75000"/>
                    <a:lumOff val="25000"/>
                  </a:schemeClr>
                </a:solidFill>
                <a:latin typeface="Arial" panose="020B0604020202020204" pitchFamily="34" charset="0"/>
                <a:cs typeface="Arial" panose="020B0604020202020204" pitchFamily="34" charset="0"/>
              </a:rPr>
              <a:t>Galileo Galilei ( 1564-1642)</a:t>
            </a:r>
            <a:endParaRPr lang="es-ES" altLang="es-ES" sz="2000" b="1" smtClean="0">
              <a:solidFill>
                <a:schemeClr val="tx1">
                  <a:lumMod val="75000"/>
                  <a:lumOff val="25000"/>
                </a:schemeClr>
              </a:solidFill>
              <a:latin typeface="Arial" panose="020B0604020202020204" pitchFamily="34" charset="0"/>
              <a:cs typeface="Arial" panose="020B0604020202020204" pitchFamily="34" charset="0"/>
            </a:endParaRPr>
          </a:p>
        </p:txBody>
      </p:sp>
      <p:sp>
        <p:nvSpPr>
          <p:cNvPr id="66563" name="Rectangle 3"/>
          <p:cNvSpPr>
            <a:spLocks noGrp="1"/>
          </p:cNvSpPr>
          <p:nvPr>
            <p:ph idx="1"/>
          </p:nvPr>
        </p:nvSpPr>
        <p:spPr>
          <a:xfrm>
            <a:off x="323850" y="981075"/>
            <a:ext cx="4680198" cy="5688285"/>
          </a:xfrm>
        </p:spPr>
        <p:txBody>
          <a:bodyPr rtlCol="0">
            <a:normAutofit/>
          </a:bodyPr>
          <a:lstStyle/>
          <a:p>
            <a:pPr marL="91440" indent="-91440" eaLnBrk="1" fontAlgn="auto" hangingPunct="1">
              <a:lnSpc>
                <a:spcPct val="80000"/>
              </a:lnSpc>
              <a:spcAft>
                <a:spcPts val="0"/>
              </a:spcAft>
              <a:defRPr/>
            </a:pPr>
            <a:r>
              <a:rPr lang="es-ES" altLang="es-ES" sz="1800" dirty="0" smtClean="0">
                <a:solidFill>
                  <a:srgbClr val="993300"/>
                </a:solidFill>
              </a:rPr>
              <a:t>Primero en utilizar el telescopio  con fines científicos. </a:t>
            </a:r>
          </a:p>
          <a:p>
            <a:pPr marL="91440" indent="-91440" eaLnBrk="1" fontAlgn="auto" hangingPunct="1">
              <a:lnSpc>
                <a:spcPct val="80000"/>
              </a:lnSpc>
              <a:spcAft>
                <a:spcPts val="0"/>
              </a:spcAft>
              <a:defRPr/>
            </a:pPr>
            <a:r>
              <a:rPr lang="es-ES" altLang="es-ES" sz="1800" dirty="0" smtClean="0">
                <a:solidFill>
                  <a:schemeClr val="tx1">
                    <a:lumMod val="75000"/>
                    <a:lumOff val="25000"/>
                  </a:schemeClr>
                </a:solidFill>
              </a:rPr>
              <a:t>(1609 y 1610) Primeras observaciones de la Luna, interpretando  la existencia de montañas y cráteres que demostraban su comunidad de naturaleza con la Tierra, las tesis aristotélicas tradicionales acerca de la perfección del mundo celeste, que exigían la completa esfericidad de los astros, quedaban puestas en entredicho. </a:t>
            </a:r>
          </a:p>
          <a:p>
            <a:pPr marL="91440" indent="-91440" eaLnBrk="1" fontAlgn="auto" hangingPunct="1">
              <a:lnSpc>
                <a:spcPct val="80000"/>
              </a:lnSpc>
              <a:spcAft>
                <a:spcPts val="0"/>
              </a:spcAft>
              <a:defRPr/>
            </a:pPr>
            <a:r>
              <a:rPr lang="es-ES" altLang="es-ES" sz="1800" dirty="0" smtClean="0">
                <a:solidFill>
                  <a:srgbClr val="993300"/>
                </a:solidFill>
              </a:rPr>
              <a:t>Descubrimiento de cuatro satélites de Júpiter  que contradecía, el principio de que la Tierra tuviera que ser el centro de todos los movimientos que se produjeran en el cielo. </a:t>
            </a:r>
          </a:p>
          <a:p>
            <a:pPr marL="91440" indent="-91440" eaLnBrk="1" fontAlgn="auto" hangingPunct="1">
              <a:lnSpc>
                <a:spcPct val="80000"/>
              </a:lnSpc>
              <a:spcAft>
                <a:spcPts val="0"/>
              </a:spcAft>
              <a:defRPr/>
            </a:pPr>
            <a:r>
              <a:rPr lang="es-ES" altLang="es-ES" sz="1800" dirty="0" smtClean="0">
                <a:solidFill>
                  <a:schemeClr val="tx1">
                    <a:lumMod val="75000"/>
                    <a:lumOff val="25000"/>
                  </a:schemeClr>
                </a:solidFill>
              </a:rPr>
              <a:t>Observaciones de Venus que  aportaban  una confirmación empírica al sistema heliocéntrico de Copérnico, y no el de Tolomeo.</a:t>
            </a:r>
          </a:p>
          <a:p>
            <a:pPr marL="91440" indent="-91440" eaLnBrk="1" fontAlgn="auto" hangingPunct="1">
              <a:lnSpc>
                <a:spcPct val="80000"/>
              </a:lnSpc>
              <a:spcAft>
                <a:spcPts val="0"/>
              </a:spcAft>
              <a:defRPr/>
            </a:pPr>
            <a:r>
              <a:rPr lang="es-AR" altLang="es-ES" sz="1800" dirty="0" smtClean="0">
                <a:solidFill>
                  <a:srgbClr val="993300"/>
                </a:solidFill>
              </a:rPr>
              <a:t>Sentó las bases físicas y matemáticas para el análisis del movimiento</a:t>
            </a:r>
            <a:endParaRPr lang="es-ES" altLang="es-ES" sz="1800" dirty="0" smtClean="0">
              <a:solidFill>
                <a:srgbClr val="993300"/>
              </a:solidFill>
            </a:endParaRPr>
          </a:p>
          <a:p>
            <a:pPr marL="91440" indent="-91440" algn="ctr" eaLnBrk="1" fontAlgn="auto" hangingPunct="1">
              <a:lnSpc>
                <a:spcPct val="80000"/>
              </a:lnSpc>
              <a:spcAft>
                <a:spcPts val="0"/>
              </a:spcAft>
              <a:defRPr/>
            </a:pPr>
            <a:endParaRPr lang="es-ES" altLang="es-ES" sz="1800" dirty="0" smtClean="0">
              <a:solidFill>
                <a:srgbClr val="993300"/>
              </a:solidFill>
            </a:endParaRPr>
          </a:p>
        </p:txBody>
      </p:sp>
      <p:pic>
        <p:nvPicPr>
          <p:cNvPr id="59396" name="Picture 5" descr="galileo_domenico_cresp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6852" y="1412776"/>
            <a:ext cx="32385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6376" y="274638"/>
            <a:ext cx="609600" cy="609600"/>
          </a:xfrm>
          <a:prstGeom prst="rect">
            <a:avLst/>
          </a:prstGeom>
        </p:spPr>
      </p:pic>
      <p:pic>
        <p:nvPicPr>
          <p:cNvPr id="3" name="Imagen 2"/>
          <p:cNvPicPr>
            <a:picLocks noChangeAspect="1"/>
          </p:cNvPicPr>
          <p:nvPr/>
        </p:nvPicPr>
        <p:blipFill>
          <a:blip r:embed="rId7"/>
          <a:stretch>
            <a:fillRect/>
          </a:stretch>
        </p:blipFill>
        <p:spPr>
          <a:xfrm>
            <a:off x="22880" y="6422450"/>
            <a:ext cx="4645555" cy="4938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box(in)">
                                      <p:cBhvr>
                                        <p:cTn id="7" dur="500"/>
                                        <p:tgtEl>
                                          <p:spTgt spid="665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66563">
                                            <p:txEl>
                                              <p:pRg st="1" end="1"/>
                                            </p:txEl>
                                          </p:spTgt>
                                        </p:tgtEl>
                                        <p:attrNameLst>
                                          <p:attrName>style.visibility</p:attrName>
                                        </p:attrNameLst>
                                      </p:cBhvr>
                                      <p:to>
                                        <p:strVal val="visible"/>
                                      </p:to>
                                    </p:set>
                                    <p:animEffect transition="in" filter="box(in)">
                                      <p:cBhvr>
                                        <p:cTn id="12" dur="500"/>
                                        <p:tgtEl>
                                          <p:spTgt spid="665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66563">
                                            <p:txEl>
                                              <p:pRg st="2" end="2"/>
                                            </p:txEl>
                                          </p:spTgt>
                                        </p:tgtEl>
                                        <p:attrNameLst>
                                          <p:attrName>style.visibility</p:attrName>
                                        </p:attrNameLst>
                                      </p:cBhvr>
                                      <p:to>
                                        <p:strVal val="visible"/>
                                      </p:to>
                                    </p:set>
                                    <p:animEffect transition="in" filter="box(in)">
                                      <p:cBhvr>
                                        <p:cTn id="17" dur="500"/>
                                        <p:tgtEl>
                                          <p:spTgt spid="6656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66563">
                                            <p:txEl>
                                              <p:pRg st="3" end="3"/>
                                            </p:txEl>
                                          </p:spTgt>
                                        </p:tgtEl>
                                        <p:attrNameLst>
                                          <p:attrName>style.visibility</p:attrName>
                                        </p:attrNameLst>
                                      </p:cBhvr>
                                      <p:to>
                                        <p:strVal val="visible"/>
                                      </p:to>
                                    </p:set>
                                    <p:animEffect transition="in" filter="box(in)">
                                      <p:cBhvr>
                                        <p:cTn id="22" dur="500"/>
                                        <p:tgtEl>
                                          <p:spTgt spid="6656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66563">
                                            <p:txEl>
                                              <p:pRg st="4" end="4"/>
                                            </p:txEl>
                                          </p:spTgt>
                                        </p:tgtEl>
                                        <p:attrNameLst>
                                          <p:attrName>style.visibility</p:attrName>
                                        </p:attrNameLst>
                                      </p:cBhvr>
                                      <p:to>
                                        <p:strVal val="visible"/>
                                      </p:to>
                                    </p:set>
                                    <p:animEffect transition="in" filter="box(in)">
                                      <p:cBhvr>
                                        <p:cTn id="27" dur="500"/>
                                        <p:tgtEl>
                                          <p:spTgt spid="665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71603" fill="hold"/>
                                        <p:tgtEl>
                                          <p:spTgt spid="2"/>
                                        </p:tgtEl>
                                      </p:cBhvr>
                                    </p:cmd>
                                  </p:childTnLst>
                                </p:cTn>
                              </p:par>
                            </p:childTnLst>
                          </p:cTn>
                        </p:par>
                      </p:childTnLst>
                    </p:cTn>
                  </p:par>
                </p:childTnLst>
              </p:cTn>
              <p:nextCondLst>
                <p:cond evt="onClick" delay="0">
                  <p:tgtEl>
                    <p:spTgt spid="2"/>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p:cNvSpPr>
          <p:nvPr>
            <p:ph type="title"/>
          </p:nvPr>
        </p:nvSpPr>
        <p:spPr>
          <a:xfrm>
            <a:off x="457200" y="274638"/>
            <a:ext cx="8229600" cy="633412"/>
          </a:xfrm>
        </p:spPr>
        <p:txBody>
          <a:bodyPr rtlCol="0">
            <a:normAutofit fontScale="90000"/>
          </a:bodyPr>
          <a:lstStyle/>
          <a:p>
            <a:pPr eaLnBrk="1" fontAlgn="auto" hangingPunct="1">
              <a:spcAft>
                <a:spcPts val="0"/>
              </a:spcAft>
              <a:defRPr/>
            </a:pPr>
            <a:r>
              <a:rPr lang="es-AR" altLang="es-ES" sz="4000" smtClean="0">
                <a:solidFill>
                  <a:schemeClr val="tx1">
                    <a:lumMod val="75000"/>
                    <a:lumOff val="25000"/>
                  </a:schemeClr>
                </a:solidFill>
              </a:rPr>
              <a:t>Isaac Newton (1643 – 1722)</a:t>
            </a:r>
            <a:endParaRPr lang="es-ES" altLang="es-ES" sz="4000" smtClean="0">
              <a:solidFill>
                <a:schemeClr val="tx1">
                  <a:lumMod val="75000"/>
                  <a:lumOff val="25000"/>
                </a:schemeClr>
              </a:solidFill>
            </a:endParaRPr>
          </a:p>
        </p:txBody>
      </p:sp>
      <p:sp>
        <p:nvSpPr>
          <p:cNvPr id="75779" name="Rectangle 3"/>
          <p:cNvSpPr>
            <a:spLocks noGrp="1"/>
          </p:cNvSpPr>
          <p:nvPr>
            <p:ph idx="1"/>
          </p:nvPr>
        </p:nvSpPr>
        <p:spPr>
          <a:xfrm>
            <a:off x="3779838" y="981075"/>
            <a:ext cx="4906962" cy="5145088"/>
          </a:xfrm>
        </p:spPr>
        <p:txBody>
          <a:bodyPr rtlCol="0">
            <a:normAutofit lnSpcReduction="10000"/>
          </a:bodyPr>
          <a:lstStyle/>
          <a:p>
            <a:pPr marL="91440" indent="-91440" eaLnBrk="1" fontAlgn="auto" hangingPunct="1">
              <a:lnSpc>
                <a:spcPct val="80000"/>
              </a:lnSpc>
              <a:spcAft>
                <a:spcPts val="0"/>
              </a:spcAft>
              <a:defRPr/>
            </a:pPr>
            <a:r>
              <a:rPr lang="es-ES" altLang="es-ES" sz="1400" smtClean="0">
                <a:solidFill>
                  <a:srgbClr val="993300"/>
                </a:solidFill>
              </a:rPr>
              <a:t>Ley</a:t>
            </a:r>
            <a:r>
              <a:rPr lang="es-ES" altLang="es-ES" sz="1400" smtClean="0">
                <a:solidFill>
                  <a:srgbClr val="993300"/>
                </a:solidFill>
                <a:hlinkClick r:id="rId5" tooltip="Gravedad"/>
              </a:rPr>
              <a:t> de gravitación universal</a:t>
            </a:r>
            <a:r>
              <a:rPr lang="es-ES" altLang="es-ES" sz="1400" smtClean="0">
                <a:solidFill>
                  <a:srgbClr val="993300"/>
                </a:solidFill>
              </a:rPr>
              <a:t> y estableció las bases de la </a:t>
            </a:r>
            <a:r>
              <a:rPr lang="es-ES" altLang="es-ES" sz="1400" smtClean="0">
                <a:solidFill>
                  <a:srgbClr val="993300"/>
                </a:solidFill>
                <a:hlinkClick r:id="rId6" tooltip="Mecánica clásica"/>
              </a:rPr>
              <a:t>mecánica clásica</a:t>
            </a:r>
            <a:r>
              <a:rPr lang="es-ES" altLang="es-ES" sz="1400" smtClean="0">
                <a:solidFill>
                  <a:srgbClr val="993300"/>
                </a:solidFill>
              </a:rPr>
              <a:t> mediante las </a:t>
            </a:r>
            <a:r>
              <a:rPr lang="es-ES" altLang="es-ES" sz="1400" smtClean="0">
                <a:solidFill>
                  <a:srgbClr val="993300"/>
                </a:solidFill>
                <a:hlinkClick r:id="rId7" tooltip="Leyes de Newton"/>
              </a:rPr>
              <a:t>leyes</a:t>
            </a:r>
            <a:r>
              <a:rPr lang="es-ES" altLang="es-ES" sz="1400" smtClean="0">
                <a:solidFill>
                  <a:srgbClr val="993300"/>
                </a:solidFill>
              </a:rPr>
              <a:t> que llevan su nombre. </a:t>
            </a:r>
          </a:p>
          <a:p>
            <a:pPr marL="91440" indent="-91440" eaLnBrk="1" fontAlgn="auto" hangingPunct="1">
              <a:lnSpc>
                <a:spcPct val="80000"/>
              </a:lnSpc>
              <a:spcAft>
                <a:spcPts val="0"/>
              </a:spcAft>
              <a:buFont typeface="Arial" panose="020B0604020202020204" pitchFamily="34" charset="0"/>
              <a:buNone/>
              <a:defRPr/>
            </a:pPr>
            <a:endParaRPr lang="es-ES" altLang="es-ES" sz="1400" smtClean="0">
              <a:solidFill>
                <a:srgbClr val="993300"/>
              </a:solidFill>
            </a:endParaRPr>
          </a:p>
          <a:p>
            <a:pPr marL="91440" indent="-91440" eaLnBrk="1" fontAlgn="auto" hangingPunct="1">
              <a:lnSpc>
                <a:spcPct val="80000"/>
              </a:lnSpc>
              <a:spcAft>
                <a:spcPts val="0"/>
              </a:spcAft>
              <a:defRPr/>
            </a:pPr>
            <a:r>
              <a:rPr lang="es-ES" altLang="es-ES" sz="1400" smtClean="0">
                <a:solidFill>
                  <a:srgbClr val="993300"/>
                </a:solidFill>
              </a:rPr>
              <a:t>Trabajos sobre la naturaleza de la </a:t>
            </a:r>
            <a:r>
              <a:rPr lang="es-ES" altLang="es-ES" sz="1400" smtClean="0">
                <a:solidFill>
                  <a:srgbClr val="993300"/>
                </a:solidFill>
                <a:hlinkClick r:id="rId8" tooltip="Luz"/>
              </a:rPr>
              <a:t>luz</a:t>
            </a:r>
            <a:r>
              <a:rPr lang="es-ES" altLang="es-ES" sz="1400" smtClean="0">
                <a:solidFill>
                  <a:srgbClr val="993300"/>
                </a:solidFill>
              </a:rPr>
              <a:t> y la </a:t>
            </a:r>
            <a:r>
              <a:rPr lang="es-ES" altLang="es-ES" sz="1400" smtClean="0">
                <a:solidFill>
                  <a:srgbClr val="993300"/>
                </a:solidFill>
                <a:hlinkClick r:id="rId9" tooltip="Óptica"/>
              </a:rPr>
              <a:t>óptica</a:t>
            </a:r>
            <a:r>
              <a:rPr lang="es-ES" altLang="es-ES" sz="1400" smtClean="0">
                <a:solidFill>
                  <a:srgbClr val="993300"/>
                </a:solidFill>
              </a:rPr>
              <a:t> descubriendo  que el </a:t>
            </a:r>
            <a:r>
              <a:rPr lang="es-ES" altLang="es-ES" sz="1400" smtClean="0">
                <a:solidFill>
                  <a:srgbClr val="993300"/>
                </a:solidFill>
                <a:hlinkClick r:id="rId10" tooltip="Espectro de color (aún no redactado)"/>
              </a:rPr>
              <a:t>espectro de color</a:t>
            </a:r>
            <a:r>
              <a:rPr lang="es-ES" altLang="es-ES" sz="1400" smtClean="0">
                <a:solidFill>
                  <a:srgbClr val="993300"/>
                </a:solidFill>
              </a:rPr>
              <a:t> que se observa cuando la luz blanca pasa por un </a:t>
            </a:r>
            <a:r>
              <a:rPr lang="es-ES" altLang="es-ES" sz="1400" smtClean="0">
                <a:solidFill>
                  <a:srgbClr val="993300"/>
                </a:solidFill>
                <a:hlinkClick r:id="rId11" tooltip="Prisma (óptica)"/>
              </a:rPr>
              <a:t>prisma</a:t>
            </a:r>
            <a:r>
              <a:rPr lang="es-ES" altLang="es-ES" sz="1400" smtClean="0">
                <a:solidFill>
                  <a:srgbClr val="993300"/>
                </a:solidFill>
              </a:rPr>
              <a:t> es inherente a esa luz, en lugar de provenir del prisma .</a:t>
            </a:r>
          </a:p>
          <a:p>
            <a:pPr marL="91440" indent="-91440" eaLnBrk="1" fontAlgn="auto" hangingPunct="1">
              <a:lnSpc>
                <a:spcPct val="80000"/>
              </a:lnSpc>
              <a:spcAft>
                <a:spcPts val="0"/>
              </a:spcAft>
              <a:buFont typeface="Arial" panose="020B0604020202020204" pitchFamily="34" charset="0"/>
              <a:buNone/>
              <a:defRPr/>
            </a:pPr>
            <a:endParaRPr lang="es-ES" altLang="es-ES" sz="1400" smtClean="0">
              <a:solidFill>
                <a:srgbClr val="993300"/>
              </a:solidFill>
            </a:endParaRPr>
          </a:p>
          <a:p>
            <a:pPr marL="91440" indent="-91440" eaLnBrk="1" fontAlgn="auto" hangingPunct="1">
              <a:lnSpc>
                <a:spcPct val="80000"/>
              </a:lnSpc>
              <a:spcAft>
                <a:spcPts val="0"/>
              </a:spcAft>
              <a:defRPr/>
            </a:pPr>
            <a:r>
              <a:rPr lang="es-ES" altLang="es-ES" sz="1400" smtClean="0">
                <a:solidFill>
                  <a:srgbClr val="993300"/>
                </a:solidFill>
              </a:rPr>
              <a:t>Desarrollo de una </a:t>
            </a:r>
            <a:r>
              <a:rPr lang="es-ES" altLang="es-ES" sz="1400" smtClean="0">
                <a:solidFill>
                  <a:srgbClr val="993300"/>
                </a:solidFill>
                <a:hlinkClick r:id="rId12" tooltip="Convección térmica"/>
              </a:rPr>
              <a:t>ley de convección térmica</a:t>
            </a:r>
            <a:r>
              <a:rPr lang="es-ES" altLang="es-ES" sz="1400" smtClean="0">
                <a:solidFill>
                  <a:srgbClr val="993300"/>
                </a:solidFill>
              </a:rPr>
              <a:t>, que describe la tasa de enfriamiento de los objetos expuestos al aire.</a:t>
            </a:r>
          </a:p>
          <a:p>
            <a:pPr marL="91440" indent="-91440" eaLnBrk="1" fontAlgn="auto" hangingPunct="1">
              <a:lnSpc>
                <a:spcPct val="80000"/>
              </a:lnSpc>
              <a:spcAft>
                <a:spcPts val="0"/>
              </a:spcAft>
              <a:buFont typeface="Arial" panose="020B0604020202020204" pitchFamily="34" charset="0"/>
              <a:buNone/>
              <a:defRPr/>
            </a:pPr>
            <a:endParaRPr lang="es-ES" altLang="es-ES" sz="1400" smtClean="0">
              <a:solidFill>
                <a:srgbClr val="993300"/>
              </a:solidFill>
            </a:endParaRPr>
          </a:p>
          <a:p>
            <a:pPr marL="91440" indent="-91440" eaLnBrk="1" fontAlgn="auto" hangingPunct="1">
              <a:lnSpc>
                <a:spcPct val="80000"/>
              </a:lnSpc>
              <a:spcAft>
                <a:spcPts val="0"/>
              </a:spcAft>
              <a:defRPr/>
            </a:pPr>
            <a:r>
              <a:rPr lang="es-ES" altLang="es-ES" sz="1400" smtClean="0">
                <a:solidFill>
                  <a:srgbClr val="993300"/>
                </a:solidFill>
              </a:rPr>
              <a:t>Estudios sobre la </a:t>
            </a:r>
            <a:r>
              <a:rPr lang="es-ES" altLang="es-ES" sz="1400" smtClean="0">
                <a:solidFill>
                  <a:srgbClr val="993300"/>
                </a:solidFill>
                <a:hlinkClick r:id="rId13" tooltip="Velocidad del sonido"/>
              </a:rPr>
              <a:t>velocidad del sonido</a:t>
            </a:r>
            <a:r>
              <a:rPr lang="es-ES" altLang="es-ES" sz="1400" smtClean="0">
                <a:solidFill>
                  <a:srgbClr val="993300"/>
                </a:solidFill>
              </a:rPr>
              <a:t> en el aire; y su propuesta de una teoría sobre el origen de las </a:t>
            </a:r>
            <a:r>
              <a:rPr lang="es-ES" altLang="es-ES" sz="1400" smtClean="0">
                <a:solidFill>
                  <a:srgbClr val="993300"/>
                </a:solidFill>
                <a:hlinkClick r:id="rId14" tooltip="Estrella"/>
              </a:rPr>
              <a:t>estrellas</a:t>
            </a:r>
            <a:endParaRPr lang="es-ES" altLang="es-ES" sz="1400" smtClean="0">
              <a:solidFill>
                <a:srgbClr val="993300"/>
              </a:solidFill>
            </a:endParaRPr>
          </a:p>
          <a:p>
            <a:pPr marL="91440" indent="-91440" eaLnBrk="1" fontAlgn="auto" hangingPunct="1">
              <a:lnSpc>
                <a:spcPct val="80000"/>
              </a:lnSpc>
              <a:spcAft>
                <a:spcPts val="0"/>
              </a:spcAft>
              <a:defRPr/>
            </a:pPr>
            <a:endParaRPr lang="es-ES" altLang="es-ES" sz="1400" smtClean="0">
              <a:solidFill>
                <a:srgbClr val="993300"/>
              </a:solidFill>
            </a:endParaRPr>
          </a:p>
          <a:p>
            <a:pPr marL="91440" indent="-91440" eaLnBrk="1" fontAlgn="auto" hangingPunct="1">
              <a:lnSpc>
                <a:spcPct val="80000"/>
              </a:lnSpc>
              <a:spcAft>
                <a:spcPts val="0"/>
              </a:spcAft>
              <a:defRPr/>
            </a:pPr>
            <a:r>
              <a:rPr lang="es-ES" altLang="es-ES" sz="1400" smtClean="0">
                <a:solidFill>
                  <a:srgbClr val="993300"/>
                </a:solidFill>
              </a:rPr>
              <a:t>Desarrollo del </a:t>
            </a:r>
            <a:r>
              <a:rPr lang="es-ES" altLang="es-ES" sz="1400" smtClean="0">
                <a:solidFill>
                  <a:srgbClr val="993300"/>
                </a:solidFill>
                <a:hlinkClick r:id="rId15" tooltip="Cálculo"/>
              </a:rPr>
              <a:t>cálculo matemático</a:t>
            </a:r>
            <a:r>
              <a:rPr lang="es-ES" altLang="es-ES" sz="1400" smtClean="0">
                <a:solidFill>
                  <a:srgbClr val="993300"/>
                </a:solidFill>
              </a:rPr>
              <a:t>. Newton comparte con </a:t>
            </a:r>
            <a:r>
              <a:rPr lang="es-ES" altLang="es-ES" sz="1400" smtClean="0">
                <a:solidFill>
                  <a:srgbClr val="993300"/>
                </a:solidFill>
                <a:hlinkClick r:id="rId16" tooltip="Gottfried Leibniz"/>
              </a:rPr>
              <a:t>Leibniz</a:t>
            </a:r>
            <a:r>
              <a:rPr lang="es-ES" altLang="es-ES" sz="1400" smtClean="0">
                <a:solidFill>
                  <a:srgbClr val="993300"/>
                </a:solidFill>
              </a:rPr>
              <a:t> el crédito por el desarrollo del </a:t>
            </a:r>
            <a:r>
              <a:rPr lang="es-ES" altLang="es-ES" sz="1400" smtClean="0">
                <a:solidFill>
                  <a:srgbClr val="993300"/>
                </a:solidFill>
                <a:hlinkClick r:id="rId15" tooltip="Cálculo"/>
              </a:rPr>
              <a:t>cálculo integral y diferencial</a:t>
            </a:r>
            <a:r>
              <a:rPr lang="es-ES" altLang="es-ES" sz="1400" smtClean="0">
                <a:solidFill>
                  <a:srgbClr val="993300"/>
                </a:solidFill>
              </a:rPr>
              <a:t>, que utilizó para formular sus leyes de la </a:t>
            </a:r>
            <a:r>
              <a:rPr lang="es-ES" altLang="es-ES" sz="1400" smtClean="0">
                <a:solidFill>
                  <a:srgbClr val="993300"/>
                </a:solidFill>
                <a:hlinkClick r:id="rId17" tooltip="Física"/>
              </a:rPr>
              <a:t>física</a:t>
            </a:r>
            <a:r>
              <a:rPr lang="es-ES" altLang="es-ES" sz="1400" smtClean="0">
                <a:solidFill>
                  <a:srgbClr val="993300"/>
                </a:solidFill>
              </a:rPr>
              <a:t>. </a:t>
            </a:r>
          </a:p>
          <a:p>
            <a:pPr marL="91440" indent="-91440" eaLnBrk="1" fontAlgn="auto" hangingPunct="1">
              <a:lnSpc>
                <a:spcPct val="80000"/>
              </a:lnSpc>
              <a:spcAft>
                <a:spcPts val="0"/>
              </a:spcAft>
              <a:defRPr/>
            </a:pPr>
            <a:endParaRPr lang="es-ES" altLang="es-ES" sz="1400" smtClean="0">
              <a:solidFill>
                <a:srgbClr val="993300"/>
              </a:solidFill>
            </a:endParaRPr>
          </a:p>
          <a:p>
            <a:pPr marL="91440" indent="-91440" eaLnBrk="1" fontAlgn="auto" hangingPunct="1">
              <a:lnSpc>
                <a:spcPct val="80000"/>
              </a:lnSpc>
              <a:spcAft>
                <a:spcPts val="0"/>
              </a:spcAft>
              <a:buFont typeface="Arial" panose="020B0604020202020204" pitchFamily="34" charset="0"/>
              <a:buNone/>
              <a:defRPr/>
            </a:pPr>
            <a:endParaRPr lang="es-ES" altLang="es-ES" sz="1400" smtClean="0">
              <a:solidFill>
                <a:srgbClr val="993300"/>
              </a:solidFill>
            </a:endParaRPr>
          </a:p>
          <a:p>
            <a:pPr marL="91440" indent="-91440" eaLnBrk="1" fontAlgn="auto" hangingPunct="1">
              <a:lnSpc>
                <a:spcPct val="80000"/>
              </a:lnSpc>
              <a:spcAft>
                <a:spcPts val="0"/>
              </a:spcAft>
              <a:defRPr/>
            </a:pPr>
            <a:r>
              <a:rPr lang="es-ES" altLang="es-ES" sz="1400" smtClean="0">
                <a:solidFill>
                  <a:srgbClr val="993300"/>
                </a:solidFill>
              </a:rPr>
              <a:t>Newton fue el primero en demostrar que las leyes naturales que gobiernan el movimiento en la </a:t>
            </a:r>
            <a:r>
              <a:rPr lang="es-ES" altLang="es-ES" sz="1400" smtClean="0">
                <a:solidFill>
                  <a:srgbClr val="993300"/>
                </a:solidFill>
                <a:hlinkClick r:id="rId18" tooltip="Tierra"/>
              </a:rPr>
              <a:t>Tierra</a:t>
            </a:r>
            <a:r>
              <a:rPr lang="es-ES" altLang="es-ES" sz="1400" smtClean="0">
                <a:solidFill>
                  <a:srgbClr val="993300"/>
                </a:solidFill>
              </a:rPr>
              <a:t> y las que gobiernan el movimiento de los cuerpos celestes son las mismas. </a:t>
            </a:r>
          </a:p>
          <a:p>
            <a:pPr marL="91440" indent="-91440" eaLnBrk="1" fontAlgn="auto" hangingPunct="1">
              <a:lnSpc>
                <a:spcPct val="80000"/>
              </a:lnSpc>
              <a:spcAft>
                <a:spcPts val="0"/>
              </a:spcAft>
              <a:defRPr/>
            </a:pPr>
            <a:r>
              <a:rPr lang="es-ES" altLang="es-ES" sz="1400" smtClean="0">
                <a:solidFill>
                  <a:srgbClr val="993300"/>
                </a:solidFill>
              </a:rPr>
              <a:t>Es, a menudo, calificado como el </a:t>
            </a:r>
            <a:r>
              <a:rPr lang="es-ES" altLang="es-ES" sz="1400" smtClean="0">
                <a:solidFill>
                  <a:srgbClr val="993300"/>
                </a:solidFill>
                <a:hlinkClick r:id="rId19" tooltip="Científico"/>
              </a:rPr>
              <a:t>científico</a:t>
            </a:r>
            <a:r>
              <a:rPr lang="es-ES" altLang="es-ES" sz="1400" smtClean="0">
                <a:solidFill>
                  <a:srgbClr val="993300"/>
                </a:solidFill>
              </a:rPr>
              <a:t> más grande de todos los tiempos, y su obra como la culminación de la </a:t>
            </a:r>
            <a:r>
              <a:rPr lang="es-ES" altLang="es-ES" sz="1400" smtClean="0">
                <a:solidFill>
                  <a:srgbClr val="993300"/>
                </a:solidFill>
                <a:hlinkClick r:id="rId20" tooltip="Revolución científica"/>
              </a:rPr>
              <a:t>revolución científica</a:t>
            </a:r>
            <a:r>
              <a:rPr lang="es-ES" altLang="es-ES" sz="1400" smtClean="0">
                <a:solidFill>
                  <a:srgbClr val="993300"/>
                </a:solidFill>
              </a:rPr>
              <a:t>.</a:t>
            </a:r>
          </a:p>
          <a:p>
            <a:pPr marL="91440" indent="-91440" eaLnBrk="1" fontAlgn="auto" hangingPunct="1">
              <a:lnSpc>
                <a:spcPct val="80000"/>
              </a:lnSpc>
              <a:spcAft>
                <a:spcPts val="0"/>
              </a:spcAft>
              <a:defRPr/>
            </a:pPr>
            <a:endParaRPr lang="es-ES" altLang="es-ES" sz="1400" smtClean="0">
              <a:solidFill>
                <a:srgbClr val="993300"/>
              </a:solidFill>
            </a:endParaRPr>
          </a:p>
        </p:txBody>
      </p:sp>
      <p:pic>
        <p:nvPicPr>
          <p:cNvPr id="61444" name="Picture 5" descr="Archivo:Sir Isaac Newton by Sir Godfrey Kneller, Bt.jpg">
            <a:hlinkClick r:id="rId2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55650" y="1196975"/>
            <a:ext cx="269875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8077200" y="298450"/>
            <a:ext cx="609600" cy="609600"/>
          </a:xfrm>
          <a:prstGeom prst="rect">
            <a:avLst/>
          </a:prstGeom>
        </p:spPr>
      </p:pic>
      <p:pic>
        <p:nvPicPr>
          <p:cNvPr id="3" name="Imagen 2"/>
          <p:cNvPicPr>
            <a:picLocks noChangeAspect="1"/>
          </p:cNvPicPr>
          <p:nvPr/>
        </p:nvPicPr>
        <p:blipFill>
          <a:blip r:embed="rId24"/>
          <a:stretch>
            <a:fillRect/>
          </a:stretch>
        </p:blipFill>
        <p:spPr>
          <a:xfrm>
            <a:off x="3123" y="6427664"/>
            <a:ext cx="4645555" cy="49381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8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67544" y="1006592"/>
            <a:ext cx="7561263" cy="1008063"/>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s-AR" b="1" dirty="0"/>
              <a:t>Modelo Lineal de la CTS</a:t>
            </a:r>
          </a:p>
          <a:p>
            <a:pPr algn="ctr">
              <a:defRPr/>
            </a:pPr>
            <a:r>
              <a:rPr lang="es-AR" dirty="0"/>
              <a:t>Conocimiento Científico                  Producto Tecnológico                   Sociedad</a:t>
            </a:r>
            <a:endParaRPr lang="en-US" dirty="0"/>
          </a:p>
        </p:txBody>
      </p:sp>
      <p:pic>
        <p:nvPicPr>
          <p:cNvPr id="18435" name="Imagen 2"/>
          <p:cNvPicPr>
            <a:picLocks noChangeAspect="1"/>
          </p:cNvPicPr>
          <p:nvPr/>
        </p:nvPicPr>
        <p:blipFill>
          <a:blip r:embed="rId4">
            <a:extLst>
              <a:ext uri="{28A0092B-C50C-407E-A947-70E740481C1C}">
                <a14:useLocalDpi xmlns:a14="http://schemas.microsoft.com/office/drawing/2010/main" val="0"/>
              </a:ext>
            </a:extLst>
          </a:blip>
          <a:srcRect l="21587" t="2213" r="13651" b="18161"/>
          <a:stretch>
            <a:fillRect/>
          </a:stretch>
        </p:blipFill>
        <p:spPr bwMode="auto">
          <a:xfrm>
            <a:off x="844065" y="2312099"/>
            <a:ext cx="302418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1269033" y="5043245"/>
            <a:ext cx="2159000" cy="503237"/>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dirty="0">
                <a:solidFill>
                  <a:schemeClr val="tx1">
                    <a:lumMod val="75000"/>
                    <a:lumOff val="25000"/>
                  </a:schemeClr>
                </a:solidFill>
              </a:rPr>
              <a:t>500 </a:t>
            </a:r>
            <a:r>
              <a:rPr lang="es-AR" dirty="0" err="1">
                <a:solidFill>
                  <a:schemeClr val="tx1">
                    <a:lumMod val="75000"/>
                    <a:lumOff val="25000"/>
                  </a:schemeClr>
                </a:solidFill>
              </a:rPr>
              <a:t>ac</a:t>
            </a:r>
            <a:r>
              <a:rPr lang="es-AR" dirty="0">
                <a:solidFill>
                  <a:schemeClr val="tx1">
                    <a:lumMod val="75000"/>
                    <a:lumOff val="25000"/>
                  </a:schemeClr>
                </a:solidFill>
              </a:rPr>
              <a:t>  Grecia</a:t>
            </a:r>
            <a:endParaRPr lang="en-US" dirty="0">
              <a:solidFill>
                <a:schemeClr val="tx1">
                  <a:lumMod val="75000"/>
                  <a:lumOff val="25000"/>
                </a:schemeClr>
              </a:solidFill>
            </a:endParaRPr>
          </a:p>
        </p:txBody>
      </p:sp>
      <p:pic>
        <p:nvPicPr>
          <p:cNvPr id="18437" name="Imagen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02161" y="2078509"/>
            <a:ext cx="28194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p:cNvSpPr/>
          <p:nvPr/>
        </p:nvSpPr>
        <p:spPr>
          <a:xfrm>
            <a:off x="4895848" y="4775563"/>
            <a:ext cx="2232025" cy="70485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dirty="0">
                <a:solidFill>
                  <a:schemeClr val="tx1">
                    <a:lumMod val="75000"/>
                    <a:lumOff val="25000"/>
                  </a:schemeClr>
                </a:solidFill>
              </a:rPr>
              <a:t>Newton</a:t>
            </a:r>
            <a:r>
              <a:rPr lang="es-AR" dirty="0"/>
              <a:t> </a:t>
            </a:r>
            <a:r>
              <a:rPr lang="es-AR" dirty="0">
                <a:solidFill>
                  <a:schemeClr val="tx1">
                    <a:lumMod val="75000"/>
                    <a:lumOff val="25000"/>
                  </a:schemeClr>
                </a:solidFill>
              </a:rPr>
              <a:t>1643-1727</a:t>
            </a:r>
            <a:endParaRPr lang="en-US" dirty="0">
              <a:solidFill>
                <a:schemeClr val="tx1">
                  <a:lumMod val="75000"/>
                  <a:lumOff val="25000"/>
                </a:schemeClr>
              </a:solidFill>
            </a:endParaRPr>
          </a:p>
        </p:txBody>
      </p:sp>
      <p:cxnSp>
        <p:nvCxnSpPr>
          <p:cNvPr id="8" name="Conector recto de flecha 7"/>
          <p:cNvCxnSpPr/>
          <p:nvPr/>
        </p:nvCxnSpPr>
        <p:spPr>
          <a:xfrm>
            <a:off x="2931628" y="1787045"/>
            <a:ext cx="9366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440" name="Imagen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78933" y="1707670"/>
            <a:ext cx="101917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Rectángulo 10"/>
          <p:cNvSpPr>
            <a:spLocks noChangeArrowheads="1"/>
          </p:cNvSpPr>
          <p:nvPr/>
        </p:nvSpPr>
        <p:spPr bwMode="auto">
          <a:xfrm>
            <a:off x="611187" y="5733256"/>
            <a:ext cx="6419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AR" altLang="en-US" b="1" u="sng" dirty="0">
                <a:latin typeface="Calibri" panose="020F0502020204030204" pitchFamily="34" charset="0"/>
                <a:ea typeface="Calibri" panose="020F0502020204030204" pitchFamily="34" charset="0"/>
                <a:cs typeface="Times New Roman" panose="02020603050405020304" pitchFamily="18" charset="0"/>
              </a:rPr>
              <a:t>Determinismo tecnológico</a:t>
            </a:r>
            <a:r>
              <a:rPr lang="es-AR" altLang="en-US" b="1" dirty="0">
                <a:latin typeface="Calibri" panose="020F0502020204030204" pitchFamily="34" charset="0"/>
                <a:ea typeface="Calibri" panose="020F0502020204030204" pitchFamily="34" charset="0"/>
                <a:cs typeface="Times New Roman" panose="02020603050405020304" pitchFamily="18" charset="0"/>
              </a:rPr>
              <a:t>; idea de que la introducción de nueva tecnología es la causa de los demás cambios.</a:t>
            </a:r>
            <a:endParaRPr lang="en-US" altLang="en-US" dirty="0">
              <a:ea typeface="Calibri" panose="020F0502020204030204" pitchFamily="34" charset="0"/>
              <a:cs typeface="Times New Roman" panose="02020603050405020304" pitchFamily="18" charset="0"/>
            </a:endParaRPr>
          </a:p>
        </p:txBody>
      </p:sp>
      <p:pic>
        <p:nvPicPr>
          <p:cNvPr id="5" name="h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59215" y="333138"/>
            <a:ext cx="609600" cy="609600"/>
          </a:xfrm>
          <a:prstGeom prst="rect">
            <a:avLst/>
          </a:prstGeom>
        </p:spPr>
      </p:pic>
      <p:sp>
        <p:nvSpPr>
          <p:cNvPr id="11" name="Rectángulo 10"/>
          <p:cNvSpPr/>
          <p:nvPr/>
        </p:nvSpPr>
        <p:spPr>
          <a:xfrm>
            <a:off x="6571" y="6466957"/>
            <a:ext cx="4631432" cy="34592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AR" dirty="0" smtClean="0"/>
              <a:t>Introducción a la Ingeniería . F.C.E.F.y N.</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78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51521" y="846138"/>
            <a:ext cx="2990704" cy="2554545"/>
          </a:xfrm>
          <a:prstGeom prst="rect">
            <a:avLst/>
          </a:prstGeom>
          <a:solidFill>
            <a:schemeClr val="accent1">
              <a:lumMod val="60000"/>
              <a:lumOff val="40000"/>
            </a:schemeClr>
          </a:solidFill>
        </p:spPr>
        <p:txBody>
          <a:bodyPr wrap="square">
            <a:spAutoFit/>
          </a:bodyPr>
          <a:lstStyle/>
          <a:p>
            <a:pPr>
              <a:defRPr/>
            </a:pPr>
            <a:r>
              <a:rPr lang="es-ES_tradnl" sz="1600" b="1" u="sng" dirty="0">
                <a:latin typeface="Times New Roman" panose="02020603050405020304" pitchFamily="18" charset="0"/>
                <a:ea typeface="Times New Roman" panose="02020603050405020304" pitchFamily="18" charset="0"/>
              </a:rPr>
              <a:t>Tecnología: </a:t>
            </a:r>
            <a:r>
              <a:rPr lang="es-ES_tradnl" sz="1600" dirty="0">
                <a:latin typeface="Times New Roman" panose="02020603050405020304" pitchFamily="18" charset="0"/>
                <a:ea typeface="Times New Roman" panose="02020603050405020304" pitchFamily="18" charset="0"/>
              </a:rPr>
              <a:t>sistémico y complejo, las innovaciones tecnológicas no se producen por completo y de inmediato, sino de modo parcial y mediante negociaciones y adaptaciones a los intereses  de los actores existentes. Considerando aspectos, científicos, juicios sociales , etc. </a:t>
            </a:r>
            <a:endParaRPr lang="en-US" sz="1600" dirty="0"/>
          </a:p>
        </p:txBody>
      </p:sp>
      <p:sp>
        <p:nvSpPr>
          <p:cNvPr id="4" name="Rectángulo 3"/>
          <p:cNvSpPr/>
          <p:nvPr/>
        </p:nvSpPr>
        <p:spPr>
          <a:xfrm>
            <a:off x="281090" y="3284984"/>
            <a:ext cx="2850749" cy="2554545"/>
          </a:xfrm>
          <a:prstGeom prst="rect">
            <a:avLst/>
          </a:prstGeom>
          <a:solidFill>
            <a:schemeClr val="accent4">
              <a:lumMod val="40000"/>
              <a:lumOff val="60000"/>
            </a:schemeClr>
          </a:solidFill>
        </p:spPr>
        <p:txBody>
          <a:bodyPr wrap="square">
            <a:spAutoFit/>
          </a:bodyPr>
          <a:lstStyle>
            <a:lvl1pPr marL="3873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ES_tradnl" altLang="en-US" sz="1600" u="sng" dirty="0">
                <a:solidFill>
                  <a:srgbClr val="000000"/>
                </a:solidFill>
                <a:cs typeface="Times New Roman" panose="02020603050405020304" pitchFamily="18" charset="0"/>
              </a:rPr>
              <a:t>Tecnología: </a:t>
            </a:r>
            <a:r>
              <a:rPr lang="es-ES_tradnl" altLang="en-US" sz="1600" dirty="0">
                <a:solidFill>
                  <a:srgbClr val="000000"/>
                </a:solidFill>
                <a:cs typeface="Times New Roman" panose="02020603050405020304" pitchFamily="18" charset="0"/>
              </a:rPr>
              <a:t>sistema interrelacionado de conocimientos, artefactos, destrezas y habilidades, recursos naturales, estimaciones económicas, valores y acuerdos sociales, preferencias </a:t>
            </a:r>
            <a:r>
              <a:rPr lang="es-ES_tradnl" altLang="en-US" sz="1600" dirty="0" smtClean="0">
                <a:solidFill>
                  <a:srgbClr val="000000"/>
                </a:solidFill>
                <a:cs typeface="Times New Roman" panose="02020603050405020304" pitchFamily="18" charset="0"/>
              </a:rPr>
              <a:t>culturales, estéticas</a:t>
            </a:r>
            <a:r>
              <a:rPr lang="es-ES_tradnl" altLang="en-US" sz="1600" dirty="0">
                <a:solidFill>
                  <a:srgbClr val="000000"/>
                </a:solidFill>
                <a:cs typeface="Times New Roman" panose="02020603050405020304" pitchFamily="18" charset="0"/>
              </a:rPr>
              <a:t>, </a:t>
            </a:r>
            <a:r>
              <a:rPr lang="es-ES_tradnl" altLang="en-US" sz="1600" dirty="0" smtClean="0">
                <a:solidFill>
                  <a:srgbClr val="000000"/>
                </a:solidFill>
                <a:cs typeface="Times New Roman" panose="02020603050405020304" pitchFamily="18" charset="0"/>
              </a:rPr>
              <a:t>etc.</a:t>
            </a:r>
            <a:endParaRPr lang="en-US" altLang="en-US" sz="1600" dirty="0">
              <a:solidFill>
                <a:srgbClr val="000000"/>
              </a:solidFill>
              <a:cs typeface="Times New Roman" panose="02020603050405020304" pitchFamily="18" charset="0"/>
            </a:endParaRPr>
          </a:p>
        </p:txBody>
      </p:sp>
      <p:pic>
        <p:nvPicPr>
          <p:cNvPr id="19460" name="Imagen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42224" y="2891501"/>
            <a:ext cx="5349875"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p:cNvSpPr/>
          <p:nvPr/>
        </p:nvSpPr>
        <p:spPr>
          <a:xfrm>
            <a:off x="1475656" y="71438"/>
            <a:ext cx="5761037" cy="6572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dirty="0">
                <a:ln w="0"/>
                <a:solidFill>
                  <a:schemeClr val="tx1"/>
                </a:solidFill>
                <a:effectLst>
                  <a:outerShdw blurRad="38100" dist="19050" dir="2700000" algn="tl" rotWithShape="0">
                    <a:schemeClr val="dk1">
                      <a:alpha val="40000"/>
                    </a:schemeClr>
                  </a:outerShdw>
                </a:effectLst>
              </a:rPr>
              <a:t>Evolución de la Tecnología desde una perspectiva social</a:t>
            </a:r>
            <a:endParaRPr lang="en-US" dirty="0">
              <a:ln w="0"/>
              <a:solidFill>
                <a:schemeClr val="tx1"/>
              </a:solidFill>
              <a:effectLst>
                <a:outerShdw blurRad="38100" dist="19050" dir="2700000" algn="tl" rotWithShape="0">
                  <a:schemeClr val="dk1">
                    <a:alpha val="40000"/>
                  </a:schemeClr>
                </a:outerShdw>
              </a:effectLst>
            </a:endParaRPr>
          </a:p>
        </p:txBody>
      </p:sp>
      <p:sp>
        <p:nvSpPr>
          <p:cNvPr id="19462" name="Rectángulo 6"/>
          <p:cNvSpPr>
            <a:spLocks noChangeArrowheads="1"/>
          </p:cNvSpPr>
          <p:nvPr/>
        </p:nvSpPr>
        <p:spPr bwMode="auto">
          <a:xfrm>
            <a:off x="3965576" y="1584453"/>
            <a:ext cx="421163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FontTx/>
              <a:buChar char="•"/>
            </a:pPr>
            <a:r>
              <a:rPr lang="es-ES_tradnl" altLang="es-ES" sz="1600" b="1" i="1" dirty="0">
                <a:solidFill>
                  <a:srgbClr val="008000"/>
                </a:solidFill>
              </a:rPr>
              <a:t>Sistema</a:t>
            </a:r>
            <a:r>
              <a:rPr lang="es-ES_tradnl" altLang="es-ES" sz="1600" i="1" dirty="0">
                <a:solidFill>
                  <a:srgbClr val="008000"/>
                </a:solidFill>
              </a:rPr>
              <a:t>: objeto formado por un conjunto de partes, entre las que se establece alguna forma de relación que las articula en la unidad que es precisamente el sistema</a:t>
            </a:r>
            <a:r>
              <a:rPr lang="es-ES_tradnl" altLang="es-ES" sz="1600" dirty="0">
                <a:solidFill>
                  <a:srgbClr val="008000"/>
                </a:solidFill>
              </a:rPr>
              <a:t> .</a:t>
            </a:r>
          </a:p>
        </p:txBody>
      </p:sp>
      <p:pic>
        <p:nvPicPr>
          <p:cNvPr id="2" name="h4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7213" y="119063"/>
            <a:ext cx="609600" cy="609600"/>
          </a:xfrm>
          <a:prstGeom prst="rect">
            <a:avLst/>
          </a:prstGeom>
        </p:spPr>
      </p:pic>
      <p:pic>
        <p:nvPicPr>
          <p:cNvPr id="5" name="h4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177213" y="88957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2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878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nvGraphicFramePr>
        <p:xfrm>
          <a:off x="865668" y="1556793"/>
          <a:ext cx="6888456" cy="1152127"/>
        </p:xfrm>
        <a:graphic>
          <a:graphicData uri="http://schemas.openxmlformats.org/drawingml/2006/table">
            <a:tbl>
              <a:tblPr firstRow="1" bandRow="1">
                <a:tableStyleId>{5C22544A-7EE6-4342-B048-85BDC9FD1C3A}</a:tableStyleId>
              </a:tblPr>
              <a:tblGrid>
                <a:gridCol w="574038">
                  <a:extLst>
                    <a:ext uri="{9D8B030D-6E8A-4147-A177-3AD203B41FA5}">
                      <a16:colId xmlns:a16="http://schemas.microsoft.com/office/drawing/2014/main" val="3513975197"/>
                    </a:ext>
                  </a:extLst>
                </a:gridCol>
                <a:gridCol w="574038">
                  <a:extLst>
                    <a:ext uri="{9D8B030D-6E8A-4147-A177-3AD203B41FA5}">
                      <a16:colId xmlns:a16="http://schemas.microsoft.com/office/drawing/2014/main" val="3681110839"/>
                    </a:ext>
                  </a:extLst>
                </a:gridCol>
                <a:gridCol w="574038">
                  <a:extLst>
                    <a:ext uri="{9D8B030D-6E8A-4147-A177-3AD203B41FA5}">
                      <a16:colId xmlns:a16="http://schemas.microsoft.com/office/drawing/2014/main" val="2618290961"/>
                    </a:ext>
                  </a:extLst>
                </a:gridCol>
                <a:gridCol w="574038">
                  <a:extLst>
                    <a:ext uri="{9D8B030D-6E8A-4147-A177-3AD203B41FA5}">
                      <a16:colId xmlns:a16="http://schemas.microsoft.com/office/drawing/2014/main" val="584730031"/>
                    </a:ext>
                  </a:extLst>
                </a:gridCol>
                <a:gridCol w="574038">
                  <a:extLst>
                    <a:ext uri="{9D8B030D-6E8A-4147-A177-3AD203B41FA5}">
                      <a16:colId xmlns:a16="http://schemas.microsoft.com/office/drawing/2014/main" val="1264092131"/>
                    </a:ext>
                  </a:extLst>
                </a:gridCol>
                <a:gridCol w="574038">
                  <a:extLst>
                    <a:ext uri="{9D8B030D-6E8A-4147-A177-3AD203B41FA5}">
                      <a16:colId xmlns:a16="http://schemas.microsoft.com/office/drawing/2014/main" val="2976942354"/>
                    </a:ext>
                  </a:extLst>
                </a:gridCol>
                <a:gridCol w="574038">
                  <a:extLst>
                    <a:ext uri="{9D8B030D-6E8A-4147-A177-3AD203B41FA5}">
                      <a16:colId xmlns:a16="http://schemas.microsoft.com/office/drawing/2014/main" val="3845761686"/>
                    </a:ext>
                  </a:extLst>
                </a:gridCol>
                <a:gridCol w="574038">
                  <a:extLst>
                    <a:ext uri="{9D8B030D-6E8A-4147-A177-3AD203B41FA5}">
                      <a16:colId xmlns:a16="http://schemas.microsoft.com/office/drawing/2014/main" val="3357112128"/>
                    </a:ext>
                  </a:extLst>
                </a:gridCol>
                <a:gridCol w="574038">
                  <a:extLst>
                    <a:ext uri="{9D8B030D-6E8A-4147-A177-3AD203B41FA5}">
                      <a16:colId xmlns:a16="http://schemas.microsoft.com/office/drawing/2014/main" val="2952350392"/>
                    </a:ext>
                  </a:extLst>
                </a:gridCol>
                <a:gridCol w="574038">
                  <a:extLst>
                    <a:ext uri="{9D8B030D-6E8A-4147-A177-3AD203B41FA5}">
                      <a16:colId xmlns:a16="http://schemas.microsoft.com/office/drawing/2014/main" val="398756327"/>
                    </a:ext>
                  </a:extLst>
                </a:gridCol>
                <a:gridCol w="574038">
                  <a:extLst>
                    <a:ext uri="{9D8B030D-6E8A-4147-A177-3AD203B41FA5}">
                      <a16:colId xmlns:a16="http://schemas.microsoft.com/office/drawing/2014/main" val="3320839612"/>
                    </a:ext>
                  </a:extLst>
                </a:gridCol>
                <a:gridCol w="574038">
                  <a:extLst>
                    <a:ext uri="{9D8B030D-6E8A-4147-A177-3AD203B41FA5}">
                      <a16:colId xmlns:a16="http://schemas.microsoft.com/office/drawing/2014/main" val="2503990902"/>
                    </a:ext>
                  </a:extLst>
                </a:gridCol>
              </a:tblGrid>
              <a:tr h="1152127">
                <a:tc>
                  <a:txBody>
                    <a:bodyPr/>
                    <a:lstStyle/>
                    <a:p>
                      <a:pPr algn="ctr"/>
                      <a:r>
                        <a:rPr lang="es-AR" sz="1400" dirty="0" smtClean="0">
                          <a:solidFill>
                            <a:srgbClr val="002060"/>
                          </a:solidFill>
                        </a:rPr>
                        <a:t>Enero</a:t>
                      </a:r>
                      <a:endParaRPr lang="en-US" sz="1400" dirty="0">
                        <a:solidFill>
                          <a:srgbClr val="002060"/>
                        </a:solidFill>
                      </a:endParaRPr>
                    </a:p>
                  </a:txBody>
                  <a:tcPr vert="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s-AR" sz="1400" dirty="0" smtClean="0">
                          <a:solidFill>
                            <a:srgbClr val="002060"/>
                          </a:solidFill>
                        </a:rPr>
                        <a:t>Febrero</a:t>
                      </a:r>
                      <a:endParaRPr lang="en-US" sz="1400" dirty="0">
                        <a:solidFill>
                          <a:srgbClr val="002060"/>
                        </a:solidFill>
                      </a:endParaRPr>
                    </a:p>
                  </a:txBody>
                  <a:tcPr vert="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s-AR" sz="1400" dirty="0" smtClean="0">
                          <a:solidFill>
                            <a:srgbClr val="002060"/>
                          </a:solidFill>
                        </a:rPr>
                        <a:t>Marzo</a:t>
                      </a:r>
                      <a:endParaRPr lang="en-US" sz="1400" dirty="0">
                        <a:solidFill>
                          <a:srgbClr val="002060"/>
                        </a:solidFill>
                      </a:endParaRPr>
                    </a:p>
                  </a:txBody>
                  <a:tcPr vert="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s-AR" sz="1400" dirty="0" smtClean="0">
                          <a:solidFill>
                            <a:srgbClr val="002060"/>
                          </a:solidFill>
                        </a:rPr>
                        <a:t>Abril</a:t>
                      </a:r>
                      <a:endParaRPr lang="en-US" sz="1400" dirty="0">
                        <a:solidFill>
                          <a:srgbClr val="002060"/>
                        </a:solidFill>
                      </a:endParaRPr>
                    </a:p>
                  </a:txBody>
                  <a:tcPr vert="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s-AR" sz="1400" dirty="0" smtClean="0">
                          <a:solidFill>
                            <a:srgbClr val="002060"/>
                          </a:solidFill>
                        </a:rPr>
                        <a:t>Mayo</a:t>
                      </a:r>
                      <a:endParaRPr lang="en-US" sz="1400" dirty="0">
                        <a:solidFill>
                          <a:srgbClr val="002060"/>
                        </a:solidFill>
                      </a:endParaRPr>
                    </a:p>
                  </a:txBody>
                  <a:tcPr vert="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s-AR" sz="1400" dirty="0" smtClean="0">
                          <a:solidFill>
                            <a:srgbClr val="002060"/>
                          </a:solidFill>
                        </a:rPr>
                        <a:t>Junio</a:t>
                      </a:r>
                      <a:endParaRPr lang="en-US" sz="1400" dirty="0">
                        <a:solidFill>
                          <a:srgbClr val="002060"/>
                        </a:solidFill>
                      </a:endParaRPr>
                    </a:p>
                  </a:txBody>
                  <a:tcPr vert="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s-AR" sz="1400" baseline="0" dirty="0" smtClean="0">
                          <a:solidFill>
                            <a:srgbClr val="002060"/>
                          </a:solidFill>
                        </a:rPr>
                        <a:t>Julio</a:t>
                      </a:r>
                      <a:endParaRPr lang="en-US" sz="1400" baseline="0" dirty="0">
                        <a:solidFill>
                          <a:srgbClr val="002060"/>
                        </a:solidFill>
                      </a:endParaRPr>
                    </a:p>
                  </a:txBody>
                  <a:tcPr vert="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s-AR" sz="1400" baseline="0" dirty="0" smtClean="0">
                          <a:solidFill>
                            <a:srgbClr val="002060"/>
                          </a:solidFill>
                        </a:rPr>
                        <a:t>Agosto</a:t>
                      </a:r>
                      <a:endParaRPr lang="en-US" sz="1400" baseline="0" dirty="0">
                        <a:solidFill>
                          <a:srgbClr val="002060"/>
                        </a:solidFill>
                      </a:endParaRPr>
                    </a:p>
                  </a:txBody>
                  <a:tcPr vert="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s-AR" sz="1400" baseline="0" dirty="0" smtClean="0">
                          <a:solidFill>
                            <a:srgbClr val="002060"/>
                          </a:solidFill>
                        </a:rPr>
                        <a:t>Septiembre</a:t>
                      </a:r>
                      <a:endParaRPr lang="en-US" sz="1400" baseline="0" dirty="0">
                        <a:solidFill>
                          <a:srgbClr val="002060"/>
                        </a:solidFill>
                      </a:endParaRPr>
                    </a:p>
                  </a:txBody>
                  <a:tcPr vert="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s-AR" sz="1400" baseline="0" dirty="0" smtClean="0">
                          <a:solidFill>
                            <a:srgbClr val="002060"/>
                          </a:solidFill>
                        </a:rPr>
                        <a:t>Octubre</a:t>
                      </a:r>
                      <a:endParaRPr lang="en-US" sz="1400" baseline="0" dirty="0">
                        <a:solidFill>
                          <a:srgbClr val="002060"/>
                        </a:solidFill>
                      </a:endParaRPr>
                    </a:p>
                  </a:txBody>
                  <a:tcPr vert="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s-AR" sz="1400" baseline="0" dirty="0" smtClean="0">
                          <a:solidFill>
                            <a:srgbClr val="002060"/>
                          </a:solidFill>
                        </a:rPr>
                        <a:t>Noviembre</a:t>
                      </a:r>
                      <a:endParaRPr lang="en-US" sz="1400" baseline="0" dirty="0">
                        <a:solidFill>
                          <a:srgbClr val="002060"/>
                        </a:solidFill>
                      </a:endParaRPr>
                    </a:p>
                  </a:txBody>
                  <a:tcPr vert="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s-AR" sz="1400" dirty="0" smtClean="0">
                          <a:solidFill>
                            <a:srgbClr val="002060"/>
                          </a:solidFill>
                        </a:rPr>
                        <a:t>Diciembre</a:t>
                      </a:r>
                      <a:endParaRPr lang="en-US" sz="1400" dirty="0">
                        <a:solidFill>
                          <a:srgbClr val="002060"/>
                        </a:solidFill>
                      </a:endParaRPr>
                    </a:p>
                  </a:txBody>
                  <a:tcPr vert="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164142408"/>
                  </a:ext>
                </a:extLst>
              </a:tr>
            </a:tbl>
          </a:graphicData>
        </a:graphic>
      </p:graphicFrame>
      <p:sp>
        <p:nvSpPr>
          <p:cNvPr id="4" name="Rectángulo 3"/>
          <p:cNvSpPr/>
          <p:nvPr/>
        </p:nvSpPr>
        <p:spPr>
          <a:xfrm>
            <a:off x="846138" y="485775"/>
            <a:ext cx="1152525" cy="827088"/>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1400" b="1" dirty="0">
                <a:solidFill>
                  <a:schemeClr val="tx1"/>
                </a:solidFill>
              </a:rPr>
              <a:t>Origen del universo</a:t>
            </a:r>
            <a:endParaRPr lang="en-US" sz="1400" b="1" dirty="0">
              <a:solidFill>
                <a:schemeClr val="tx1"/>
              </a:solidFill>
            </a:endParaRPr>
          </a:p>
        </p:txBody>
      </p:sp>
      <p:sp>
        <p:nvSpPr>
          <p:cNvPr id="5" name="Rectángulo 4"/>
          <p:cNvSpPr/>
          <p:nvPr/>
        </p:nvSpPr>
        <p:spPr>
          <a:xfrm>
            <a:off x="3051175" y="558800"/>
            <a:ext cx="1355725" cy="82708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1400" b="1" dirty="0">
                <a:solidFill>
                  <a:schemeClr val="tx1"/>
                </a:solidFill>
              </a:rPr>
              <a:t>Origen de nuestra galaxia</a:t>
            </a:r>
            <a:endParaRPr lang="en-US" sz="1400" b="1" dirty="0">
              <a:solidFill>
                <a:schemeClr val="tx1"/>
              </a:solidFill>
            </a:endParaRPr>
          </a:p>
        </p:txBody>
      </p:sp>
      <p:sp>
        <p:nvSpPr>
          <p:cNvPr id="6" name="Rectángulo 5"/>
          <p:cNvSpPr/>
          <p:nvPr/>
        </p:nvSpPr>
        <p:spPr>
          <a:xfrm>
            <a:off x="4757738" y="527050"/>
            <a:ext cx="984250" cy="925513"/>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1400" b="1" dirty="0">
                <a:solidFill>
                  <a:schemeClr val="tx1"/>
                </a:solidFill>
              </a:rPr>
              <a:t>Origen del sistema solar</a:t>
            </a:r>
            <a:endParaRPr lang="en-US" sz="1400" b="1" dirty="0">
              <a:solidFill>
                <a:schemeClr val="tx1"/>
              </a:solidFill>
            </a:endParaRPr>
          </a:p>
        </p:txBody>
      </p:sp>
      <p:sp>
        <p:nvSpPr>
          <p:cNvPr id="7" name="Rectángulo 6"/>
          <p:cNvSpPr/>
          <p:nvPr/>
        </p:nvSpPr>
        <p:spPr>
          <a:xfrm>
            <a:off x="7192963" y="511175"/>
            <a:ext cx="982662" cy="930275"/>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1400" b="1" dirty="0">
                <a:solidFill>
                  <a:schemeClr val="tx1"/>
                </a:solidFill>
              </a:rPr>
              <a:t>Oxigeno Atmosfera</a:t>
            </a:r>
            <a:endParaRPr lang="en-US" sz="1400" b="1" dirty="0">
              <a:solidFill>
                <a:schemeClr val="tx1"/>
              </a:solidFill>
            </a:endParaRPr>
          </a:p>
        </p:txBody>
      </p:sp>
      <p:sp>
        <p:nvSpPr>
          <p:cNvPr id="8" name="Rectángulo 7"/>
          <p:cNvSpPr/>
          <p:nvPr/>
        </p:nvSpPr>
        <p:spPr>
          <a:xfrm>
            <a:off x="5795963" y="515938"/>
            <a:ext cx="1387475" cy="9271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1400" b="1" dirty="0">
                <a:solidFill>
                  <a:schemeClr val="tx1"/>
                </a:solidFill>
              </a:rPr>
              <a:t>Diferenciación sexual en microrganismos</a:t>
            </a:r>
            <a:endParaRPr lang="en-US" sz="1400" b="1" dirty="0">
              <a:solidFill>
                <a:schemeClr val="tx1"/>
              </a:solidFill>
            </a:endParaRPr>
          </a:p>
        </p:txBody>
      </p:sp>
      <p:sp>
        <p:nvSpPr>
          <p:cNvPr id="9" name="Rectángulo 8"/>
          <p:cNvSpPr/>
          <p:nvPr/>
        </p:nvSpPr>
        <p:spPr>
          <a:xfrm>
            <a:off x="4867275" y="2825750"/>
            <a:ext cx="1423988" cy="2286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1400" b="1" dirty="0">
                <a:solidFill>
                  <a:schemeClr val="tx1"/>
                </a:solidFill>
              </a:rPr>
              <a:t>Vida en la Tierra</a:t>
            </a:r>
            <a:endParaRPr lang="en-US" sz="1400" b="1" dirty="0">
              <a:solidFill>
                <a:schemeClr val="tx1"/>
              </a:solidFill>
            </a:endParaRPr>
          </a:p>
        </p:txBody>
      </p:sp>
      <p:cxnSp>
        <p:nvCxnSpPr>
          <p:cNvPr id="11" name="Conector recto de flecha 10"/>
          <p:cNvCxnSpPr>
            <a:stCxn id="4" idx="2"/>
          </p:cNvCxnSpPr>
          <p:nvPr/>
        </p:nvCxnSpPr>
        <p:spPr>
          <a:xfrm>
            <a:off x="1422400" y="1312863"/>
            <a:ext cx="0" cy="2413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p:nvPr/>
        </p:nvCxnSpPr>
        <p:spPr>
          <a:xfrm>
            <a:off x="3711575" y="1385888"/>
            <a:ext cx="6350" cy="1920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p:nvPr/>
        </p:nvCxnSpPr>
        <p:spPr>
          <a:xfrm>
            <a:off x="5578475" y="1465263"/>
            <a:ext cx="422275" cy="9017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p:cNvCxnSpPr/>
          <p:nvPr/>
        </p:nvCxnSpPr>
        <p:spPr>
          <a:xfrm flipH="1" flipV="1">
            <a:off x="5508625" y="2366963"/>
            <a:ext cx="63500" cy="4333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ector recto de flecha 32"/>
          <p:cNvCxnSpPr/>
          <p:nvPr/>
        </p:nvCxnSpPr>
        <p:spPr>
          <a:xfrm>
            <a:off x="7092950" y="1441450"/>
            <a:ext cx="73025" cy="1381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50" name="Tabla 49"/>
          <p:cNvGraphicFramePr>
            <a:graphicFrameLocks noGrp="1"/>
          </p:cNvGraphicFramePr>
          <p:nvPr/>
        </p:nvGraphicFramePr>
        <p:xfrm>
          <a:off x="795338" y="4154488"/>
          <a:ext cx="6889751" cy="1097100"/>
        </p:xfrm>
        <a:graphic>
          <a:graphicData uri="http://schemas.openxmlformats.org/drawingml/2006/table">
            <a:tbl>
              <a:tblPr firstRow="1" bandRow="1">
                <a:tableStyleId>{5C22544A-7EE6-4342-B048-85BDC9FD1C3A}</a:tableStyleId>
              </a:tblPr>
              <a:tblGrid>
                <a:gridCol w="626341">
                  <a:extLst>
                    <a:ext uri="{9D8B030D-6E8A-4147-A177-3AD203B41FA5}">
                      <a16:colId xmlns:a16="http://schemas.microsoft.com/office/drawing/2014/main" val="991592690"/>
                    </a:ext>
                  </a:extLst>
                </a:gridCol>
                <a:gridCol w="626341">
                  <a:extLst>
                    <a:ext uri="{9D8B030D-6E8A-4147-A177-3AD203B41FA5}">
                      <a16:colId xmlns:a16="http://schemas.microsoft.com/office/drawing/2014/main" val="3434031601"/>
                    </a:ext>
                  </a:extLst>
                </a:gridCol>
                <a:gridCol w="566347">
                  <a:extLst>
                    <a:ext uri="{9D8B030D-6E8A-4147-A177-3AD203B41FA5}">
                      <a16:colId xmlns:a16="http://schemas.microsoft.com/office/drawing/2014/main" val="1279019968"/>
                    </a:ext>
                  </a:extLst>
                </a:gridCol>
                <a:gridCol w="686335">
                  <a:extLst>
                    <a:ext uri="{9D8B030D-6E8A-4147-A177-3AD203B41FA5}">
                      <a16:colId xmlns:a16="http://schemas.microsoft.com/office/drawing/2014/main" val="1991462762"/>
                    </a:ext>
                  </a:extLst>
                </a:gridCol>
                <a:gridCol w="626341">
                  <a:extLst>
                    <a:ext uri="{9D8B030D-6E8A-4147-A177-3AD203B41FA5}">
                      <a16:colId xmlns:a16="http://schemas.microsoft.com/office/drawing/2014/main" val="1334118599"/>
                    </a:ext>
                  </a:extLst>
                </a:gridCol>
                <a:gridCol w="626341">
                  <a:extLst>
                    <a:ext uri="{9D8B030D-6E8A-4147-A177-3AD203B41FA5}">
                      <a16:colId xmlns:a16="http://schemas.microsoft.com/office/drawing/2014/main" val="3220310565"/>
                    </a:ext>
                  </a:extLst>
                </a:gridCol>
                <a:gridCol w="626341">
                  <a:extLst>
                    <a:ext uri="{9D8B030D-6E8A-4147-A177-3AD203B41FA5}">
                      <a16:colId xmlns:a16="http://schemas.microsoft.com/office/drawing/2014/main" val="3183947987"/>
                    </a:ext>
                  </a:extLst>
                </a:gridCol>
                <a:gridCol w="688594">
                  <a:extLst>
                    <a:ext uri="{9D8B030D-6E8A-4147-A177-3AD203B41FA5}">
                      <a16:colId xmlns:a16="http://schemas.microsoft.com/office/drawing/2014/main" val="1352327449"/>
                    </a:ext>
                  </a:extLst>
                </a:gridCol>
                <a:gridCol w="564088">
                  <a:extLst>
                    <a:ext uri="{9D8B030D-6E8A-4147-A177-3AD203B41FA5}">
                      <a16:colId xmlns:a16="http://schemas.microsoft.com/office/drawing/2014/main" val="364674670"/>
                    </a:ext>
                  </a:extLst>
                </a:gridCol>
                <a:gridCol w="626341">
                  <a:extLst>
                    <a:ext uri="{9D8B030D-6E8A-4147-A177-3AD203B41FA5}">
                      <a16:colId xmlns:a16="http://schemas.microsoft.com/office/drawing/2014/main" val="497695354"/>
                    </a:ext>
                  </a:extLst>
                </a:gridCol>
                <a:gridCol w="626341">
                  <a:extLst>
                    <a:ext uri="{9D8B030D-6E8A-4147-A177-3AD203B41FA5}">
                      <a16:colId xmlns:a16="http://schemas.microsoft.com/office/drawing/2014/main" val="167207251"/>
                    </a:ext>
                  </a:extLst>
                </a:gridCol>
              </a:tblGrid>
              <a:tr h="365654">
                <a:tc>
                  <a:txBody>
                    <a:bodyPr/>
                    <a:lstStyle/>
                    <a:p>
                      <a:pPr algn="ctr"/>
                      <a:r>
                        <a:rPr lang="es-AR" sz="1800" b="1" dirty="0" smtClean="0">
                          <a:solidFill>
                            <a:schemeClr val="tx1"/>
                          </a:solidFill>
                        </a:rPr>
                        <a:t>1</a:t>
                      </a:r>
                      <a:endParaRPr lang="en-US" sz="1800" b="1" dirty="0">
                        <a:solidFill>
                          <a:schemeClr val="tx1"/>
                        </a:solidFill>
                      </a:endParaRPr>
                    </a:p>
                  </a:txBody>
                  <a:tcPr marL="91457" marR="91457" marT="45690" marB="456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s-AR" sz="1800" b="1" dirty="0" smtClean="0">
                          <a:solidFill>
                            <a:schemeClr val="tx1"/>
                          </a:solidFill>
                        </a:rPr>
                        <a:t>2</a:t>
                      </a:r>
                      <a:endParaRPr lang="en-US" sz="1800" b="1" dirty="0">
                        <a:solidFill>
                          <a:schemeClr val="tx1"/>
                        </a:solidFill>
                      </a:endParaRPr>
                    </a:p>
                  </a:txBody>
                  <a:tcPr marL="91457" marR="91457" marT="45690" marB="456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s-AR" sz="1800" b="1" dirty="0" smtClean="0">
                          <a:solidFill>
                            <a:schemeClr val="tx1"/>
                          </a:solidFill>
                        </a:rPr>
                        <a:t>3</a:t>
                      </a:r>
                      <a:endParaRPr lang="en-US" sz="1800" b="1" dirty="0">
                        <a:solidFill>
                          <a:schemeClr val="tx1"/>
                        </a:solidFill>
                      </a:endParaRPr>
                    </a:p>
                  </a:txBody>
                  <a:tcPr marL="91457" marR="91457" marT="45690" marB="456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s-AR" sz="1800" b="1" dirty="0" smtClean="0">
                          <a:solidFill>
                            <a:schemeClr val="tx1"/>
                          </a:solidFill>
                        </a:rPr>
                        <a:t>4</a:t>
                      </a:r>
                      <a:endParaRPr lang="en-US" sz="1800" b="1" dirty="0">
                        <a:solidFill>
                          <a:schemeClr val="tx1"/>
                        </a:solidFill>
                      </a:endParaRPr>
                    </a:p>
                  </a:txBody>
                  <a:tcPr marL="91457" marR="91457" marT="45690" marB="456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s-AR" sz="1800" b="1" dirty="0" smtClean="0">
                          <a:solidFill>
                            <a:schemeClr val="tx1"/>
                          </a:solidFill>
                        </a:rPr>
                        <a:t>5</a:t>
                      </a:r>
                      <a:endParaRPr lang="en-US" sz="1800" b="1" dirty="0">
                        <a:solidFill>
                          <a:schemeClr val="tx1"/>
                        </a:solidFill>
                      </a:endParaRPr>
                    </a:p>
                  </a:txBody>
                  <a:tcPr marL="91457" marR="91457" marT="45690" marB="456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s-AR" sz="1800" b="1" dirty="0" smtClean="0">
                          <a:solidFill>
                            <a:schemeClr val="tx1"/>
                          </a:solidFill>
                        </a:rPr>
                        <a:t>6</a:t>
                      </a:r>
                      <a:endParaRPr lang="en-US" sz="1800" b="1" dirty="0">
                        <a:solidFill>
                          <a:schemeClr val="tx1"/>
                        </a:solidFill>
                      </a:endParaRPr>
                    </a:p>
                  </a:txBody>
                  <a:tcPr marL="91457" marR="91457" marT="45690" marB="456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s-AR" sz="1800" b="1" dirty="0" smtClean="0">
                          <a:solidFill>
                            <a:schemeClr val="tx1"/>
                          </a:solidFill>
                        </a:rPr>
                        <a:t>7</a:t>
                      </a:r>
                      <a:endParaRPr lang="en-US" sz="1800" b="1" dirty="0">
                        <a:solidFill>
                          <a:schemeClr val="tx1"/>
                        </a:solidFill>
                      </a:endParaRPr>
                    </a:p>
                  </a:txBody>
                  <a:tcPr marL="91457" marR="91457" marT="45690" marB="456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s-AR" sz="1800" b="1" dirty="0" smtClean="0">
                          <a:solidFill>
                            <a:schemeClr val="tx1"/>
                          </a:solidFill>
                        </a:rPr>
                        <a:t>8</a:t>
                      </a:r>
                      <a:endParaRPr lang="en-US" sz="1800" b="1" dirty="0">
                        <a:solidFill>
                          <a:schemeClr val="tx1"/>
                        </a:solidFill>
                      </a:endParaRPr>
                    </a:p>
                  </a:txBody>
                  <a:tcPr marL="91457" marR="91457" marT="45690" marB="456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s-AR" sz="1800" b="1" dirty="0" smtClean="0">
                          <a:solidFill>
                            <a:schemeClr val="tx1"/>
                          </a:solidFill>
                        </a:rPr>
                        <a:t>9</a:t>
                      </a:r>
                      <a:endParaRPr lang="en-US" sz="1800" b="1" dirty="0">
                        <a:solidFill>
                          <a:schemeClr val="tx1"/>
                        </a:solidFill>
                      </a:endParaRPr>
                    </a:p>
                  </a:txBody>
                  <a:tcPr marL="91457" marR="91457" marT="45690" marB="456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s-AR" sz="1800" b="1" dirty="0" smtClean="0">
                          <a:solidFill>
                            <a:schemeClr val="tx1"/>
                          </a:solidFill>
                        </a:rPr>
                        <a:t>10</a:t>
                      </a:r>
                      <a:endParaRPr lang="en-US" sz="1800" b="1" dirty="0">
                        <a:solidFill>
                          <a:schemeClr val="tx1"/>
                        </a:solidFill>
                      </a:endParaRPr>
                    </a:p>
                  </a:txBody>
                  <a:tcPr marL="91457" marR="91457" marT="45690" marB="456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s-AR" sz="1800" b="1" dirty="0" smtClean="0">
                          <a:solidFill>
                            <a:schemeClr val="tx1"/>
                          </a:solidFill>
                        </a:rPr>
                        <a:t>11</a:t>
                      </a:r>
                      <a:endParaRPr lang="en-US" sz="1800" b="1" dirty="0">
                        <a:solidFill>
                          <a:schemeClr val="tx1"/>
                        </a:solidFill>
                      </a:endParaRPr>
                    </a:p>
                  </a:txBody>
                  <a:tcPr marL="91457" marR="91457" marT="45690" marB="456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781022155"/>
                  </a:ext>
                </a:extLst>
              </a:tr>
              <a:tr h="365654">
                <a:tc>
                  <a:txBody>
                    <a:bodyPr/>
                    <a:lstStyle/>
                    <a:p>
                      <a:pPr algn="ctr"/>
                      <a:r>
                        <a:rPr lang="es-AR" sz="1800" b="1" dirty="0" smtClean="0">
                          <a:solidFill>
                            <a:schemeClr val="tx1"/>
                          </a:solidFill>
                        </a:rPr>
                        <a:t>12</a:t>
                      </a:r>
                      <a:endParaRPr lang="en-US" sz="1800" b="1" dirty="0">
                        <a:solidFill>
                          <a:schemeClr val="tx1"/>
                        </a:solidFill>
                      </a:endParaRPr>
                    </a:p>
                  </a:txBody>
                  <a:tcPr marL="91457" marR="91457" marT="45690" marB="456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s-AR" sz="1800" b="1" dirty="0" smtClean="0">
                          <a:solidFill>
                            <a:schemeClr val="tx1"/>
                          </a:solidFill>
                        </a:rPr>
                        <a:t>13</a:t>
                      </a:r>
                      <a:endParaRPr lang="en-US" sz="1800" b="1" dirty="0">
                        <a:solidFill>
                          <a:schemeClr val="tx1"/>
                        </a:solidFill>
                      </a:endParaRPr>
                    </a:p>
                  </a:txBody>
                  <a:tcPr marL="91457" marR="91457" marT="45690" marB="456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s-AR" sz="1800" b="1" dirty="0" smtClean="0">
                          <a:solidFill>
                            <a:schemeClr val="tx1"/>
                          </a:solidFill>
                        </a:rPr>
                        <a:t>14</a:t>
                      </a:r>
                      <a:endParaRPr lang="en-US" sz="1800" b="1" dirty="0">
                        <a:solidFill>
                          <a:schemeClr val="tx1"/>
                        </a:solidFill>
                      </a:endParaRPr>
                    </a:p>
                  </a:txBody>
                  <a:tcPr marL="91457" marR="91457" marT="45690" marB="456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s-AR" sz="1800" b="1" dirty="0" smtClean="0">
                          <a:solidFill>
                            <a:schemeClr val="tx1"/>
                          </a:solidFill>
                        </a:rPr>
                        <a:t>15</a:t>
                      </a:r>
                      <a:endParaRPr lang="en-US" sz="1800" b="1" dirty="0">
                        <a:solidFill>
                          <a:schemeClr val="tx1"/>
                        </a:solidFill>
                      </a:endParaRPr>
                    </a:p>
                  </a:txBody>
                  <a:tcPr marL="91457" marR="91457" marT="45690" marB="456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s-AR" sz="1800" b="1" dirty="0" smtClean="0">
                          <a:solidFill>
                            <a:schemeClr val="tx1"/>
                          </a:solidFill>
                        </a:rPr>
                        <a:t>16</a:t>
                      </a:r>
                      <a:endParaRPr lang="en-US" sz="1800" b="1" dirty="0">
                        <a:solidFill>
                          <a:schemeClr val="tx1"/>
                        </a:solidFill>
                      </a:endParaRPr>
                    </a:p>
                  </a:txBody>
                  <a:tcPr marL="91457" marR="91457" marT="45690" marB="456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s-AR" sz="1800" b="1" dirty="0" smtClean="0">
                          <a:solidFill>
                            <a:schemeClr val="tx1"/>
                          </a:solidFill>
                        </a:rPr>
                        <a:t>17</a:t>
                      </a:r>
                      <a:endParaRPr lang="en-US" sz="1800" b="1" dirty="0">
                        <a:solidFill>
                          <a:schemeClr val="tx1"/>
                        </a:solidFill>
                      </a:endParaRPr>
                    </a:p>
                  </a:txBody>
                  <a:tcPr marL="91457" marR="91457" marT="45690" marB="456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s-AR" sz="1800" b="1" dirty="0" smtClean="0">
                          <a:solidFill>
                            <a:schemeClr val="tx1"/>
                          </a:solidFill>
                        </a:rPr>
                        <a:t>18</a:t>
                      </a:r>
                      <a:endParaRPr lang="en-US" sz="1800" b="1" dirty="0">
                        <a:solidFill>
                          <a:schemeClr val="tx1"/>
                        </a:solidFill>
                      </a:endParaRPr>
                    </a:p>
                  </a:txBody>
                  <a:tcPr marL="91457" marR="91457" marT="45690" marB="456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s-AR" sz="1800" b="1" dirty="0" smtClean="0">
                          <a:solidFill>
                            <a:schemeClr val="tx1"/>
                          </a:solidFill>
                        </a:rPr>
                        <a:t>19</a:t>
                      </a:r>
                      <a:endParaRPr lang="en-US" sz="1800" b="1" dirty="0">
                        <a:solidFill>
                          <a:schemeClr val="tx1"/>
                        </a:solidFill>
                      </a:endParaRPr>
                    </a:p>
                  </a:txBody>
                  <a:tcPr marL="91457" marR="91457" marT="45690" marB="456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s-AR" sz="1800" b="1" dirty="0" smtClean="0">
                          <a:solidFill>
                            <a:schemeClr val="tx1"/>
                          </a:solidFill>
                        </a:rPr>
                        <a:t>20</a:t>
                      </a:r>
                      <a:endParaRPr lang="en-US" sz="1800" b="1" dirty="0">
                        <a:solidFill>
                          <a:schemeClr val="tx1"/>
                        </a:solidFill>
                      </a:endParaRPr>
                    </a:p>
                  </a:txBody>
                  <a:tcPr marL="91457" marR="91457" marT="45690" marB="456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s-AR" sz="1800" b="1" dirty="0" smtClean="0">
                          <a:solidFill>
                            <a:schemeClr val="tx1"/>
                          </a:solidFill>
                        </a:rPr>
                        <a:t>21</a:t>
                      </a:r>
                      <a:endParaRPr lang="en-US" sz="1800" b="1" dirty="0">
                        <a:solidFill>
                          <a:schemeClr val="tx1"/>
                        </a:solidFill>
                      </a:endParaRPr>
                    </a:p>
                  </a:txBody>
                  <a:tcPr marL="91457" marR="91457" marT="45690" marB="456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s-AR" sz="1800" b="1" dirty="0" smtClean="0">
                          <a:solidFill>
                            <a:schemeClr val="tx1"/>
                          </a:solidFill>
                        </a:rPr>
                        <a:t>22</a:t>
                      </a:r>
                      <a:endParaRPr lang="en-US" sz="1800" b="1" dirty="0">
                        <a:solidFill>
                          <a:schemeClr val="tx1"/>
                        </a:solidFill>
                      </a:endParaRPr>
                    </a:p>
                  </a:txBody>
                  <a:tcPr marL="91457" marR="91457" marT="45690" marB="456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826984916"/>
                  </a:ext>
                </a:extLst>
              </a:tr>
              <a:tr h="365654">
                <a:tc>
                  <a:txBody>
                    <a:bodyPr/>
                    <a:lstStyle/>
                    <a:p>
                      <a:pPr algn="ctr"/>
                      <a:r>
                        <a:rPr lang="es-AR" sz="1800" b="1" dirty="0" smtClean="0">
                          <a:solidFill>
                            <a:schemeClr val="tx1"/>
                          </a:solidFill>
                        </a:rPr>
                        <a:t>23</a:t>
                      </a:r>
                      <a:endParaRPr lang="en-US" sz="1800" b="1" dirty="0">
                        <a:solidFill>
                          <a:schemeClr val="tx1"/>
                        </a:solidFill>
                      </a:endParaRPr>
                    </a:p>
                  </a:txBody>
                  <a:tcPr marL="91457" marR="91457" marT="45690" marB="456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s-AR" sz="1800" b="1" dirty="0" smtClean="0">
                          <a:solidFill>
                            <a:schemeClr val="tx1"/>
                          </a:solidFill>
                        </a:rPr>
                        <a:t>24</a:t>
                      </a:r>
                      <a:endParaRPr lang="en-US" sz="1800" b="1" dirty="0">
                        <a:solidFill>
                          <a:schemeClr val="tx1"/>
                        </a:solidFill>
                      </a:endParaRPr>
                    </a:p>
                  </a:txBody>
                  <a:tcPr marL="91457" marR="91457" marT="45690" marB="456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s-AR" sz="1800" b="1" dirty="0" smtClean="0">
                          <a:solidFill>
                            <a:schemeClr val="tx1"/>
                          </a:solidFill>
                        </a:rPr>
                        <a:t>25</a:t>
                      </a:r>
                      <a:endParaRPr lang="en-US" sz="1800" b="1" dirty="0">
                        <a:solidFill>
                          <a:schemeClr val="tx1"/>
                        </a:solidFill>
                      </a:endParaRPr>
                    </a:p>
                  </a:txBody>
                  <a:tcPr marL="91457" marR="91457" marT="45690" marB="456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s-AR" sz="1800" b="1" dirty="0" smtClean="0">
                          <a:solidFill>
                            <a:schemeClr val="tx1"/>
                          </a:solidFill>
                        </a:rPr>
                        <a:t>26</a:t>
                      </a:r>
                      <a:endParaRPr lang="en-US" sz="1800" b="1" dirty="0">
                        <a:solidFill>
                          <a:schemeClr val="tx1"/>
                        </a:solidFill>
                      </a:endParaRPr>
                    </a:p>
                  </a:txBody>
                  <a:tcPr marL="91457" marR="91457" marT="45690" marB="456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s-AR" sz="1800" b="1" dirty="0" smtClean="0">
                          <a:solidFill>
                            <a:schemeClr val="tx1"/>
                          </a:solidFill>
                        </a:rPr>
                        <a:t>27</a:t>
                      </a:r>
                      <a:endParaRPr lang="en-US" sz="1800" b="1" dirty="0">
                        <a:solidFill>
                          <a:schemeClr val="tx1"/>
                        </a:solidFill>
                      </a:endParaRPr>
                    </a:p>
                  </a:txBody>
                  <a:tcPr marL="91457" marR="91457" marT="45690" marB="456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s-AR" sz="1800" b="1" dirty="0" smtClean="0">
                          <a:solidFill>
                            <a:schemeClr val="tx1"/>
                          </a:solidFill>
                        </a:rPr>
                        <a:t>28</a:t>
                      </a:r>
                      <a:endParaRPr lang="en-US" sz="1800" b="1" dirty="0">
                        <a:solidFill>
                          <a:schemeClr val="tx1"/>
                        </a:solidFill>
                      </a:endParaRPr>
                    </a:p>
                  </a:txBody>
                  <a:tcPr marL="91457" marR="91457" marT="45690" marB="456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s-AR" sz="1800" b="1" dirty="0" smtClean="0">
                          <a:solidFill>
                            <a:schemeClr val="tx1"/>
                          </a:solidFill>
                        </a:rPr>
                        <a:t>29</a:t>
                      </a:r>
                      <a:endParaRPr lang="en-US" sz="1800" b="1" dirty="0">
                        <a:solidFill>
                          <a:schemeClr val="tx1"/>
                        </a:solidFill>
                      </a:endParaRPr>
                    </a:p>
                  </a:txBody>
                  <a:tcPr marL="91457" marR="91457" marT="45690" marB="456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s-AR" sz="1800" b="1" dirty="0" smtClean="0">
                          <a:solidFill>
                            <a:schemeClr val="tx1"/>
                          </a:solidFill>
                        </a:rPr>
                        <a:t>30</a:t>
                      </a:r>
                      <a:endParaRPr lang="en-US" sz="1800" b="1" dirty="0">
                        <a:solidFill>
                          <a:schemeClr val="tx1"/>
                        </a:solidFill>
                      </a:endParaRPr>
                    </a:p>
                  </a:txBody>
                  <a:tcPr marL="91457" marR="91457" marT="45690" marB="456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s-AR" sz="1800" b="1" dirty="0" smtClean="0">
                          <a:solidFill>
                            <a:schemeClr val="tx1"/>
                          </a:solidFill>
                        </a:rPr>
                        <a:t>31</a:t>
                      </a:r>
                      <a:endParaRPr lang="en-US" sz="1800" b="1" dirty="0">
                        <a:solidFill>
                          <a:schemeClr val="tx1"/>
                        </a:solidFill>
                      </a:endParaRPr>
                    </a:p>
                  </a:txBody>
                  <a:tcPr marL="91457" marR="91457" marT="45690" marB="456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US" sz="1800" b="1" dirty="0">
                        <a:solidFill>
                          <a:schemeClr val="tx1"/>
                        </a:solidFill>
                      </a:endParaRPr>
                    </a:p>
                  </a:txBody>
                  <a:tcPr marL="91457" marR="91457" marT="45690" marB="456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1" dirty="0">
                        <a:solidFill>
                          <a:schemeClr val="tx1"/>
                        </a:solidFill>
                      </a:endParaRPr>
                    </a:p>
                  </a:txBody>
                  <a:tcPr marL="91457" marR="91457" marT="45690" marB="456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2179351"/>
                  </a:ext>
                </a:extLst>
              </a:tr>
            </a:tbl>
          </a:graphicData>
        </a:graphic>
      </p:graphicFrame>
      <p:cxnSp>
        <p:nvCxnSpPr>
          <p:cNvPr id="64" name="Conector recto de flecha 63"/>
          <p:cNvCxnSpPr>
            <a:stCxn id="7" idx="2"/>
          </p:cNvCxnSpPr>
          <p:nvPr/>
        </p:nvCxnSpPr>
        <p:spPr>
          <a:xfrm>
            <a:off x="7685088" y="1441450"/>
            <a:ext cx="68262" cy="1524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0" name="Rectángulo 69"/>
          <p:cNvSpPr/>
          <p:nvPr/>
        </p:nvSpPr>
        <p:spPr>
          <a:xfrm>
            <a:off x="336550" y="3605213"/>
            <a:ext cx="1611313" cy="32861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1400" b="1" dirty="0">
                <a:solidFill>
                  <a:schemeClr val="tx1"/>
                </a:solidFill>
              </a:rPr>
              <a:t>Oxigeno Atmosfera</a:t>
            </a:r>
            <a:endParaRPr lang="en-US" sz="1400" b="1" dirty="0">
              <a:solidFill>
                <a:schemeClr val="tx1"/>
              </a:solidFill>
            </a:endParaRPr>
          </a:p>
        </p:txBody>
      </p:sp>
      <p:sp>
        <p:nvSpPr>
          <p:cNvPr id="73" name="Rectángulo 72"/>
          <p:cNvSpPr/>
          <p:nvPr/>
        </p:nvSpPr>
        <p:spPr>
          <a:xfrm>
            <a:off x="322263" y="5472113"/>
            <a:ext cx="1612900" cy="428625"/>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1400" b="1" dirty="0">
                <a:solidFill>
                  <a:schemeClr val="tx1"/>
                </a:solidFill>
              </a:rPr>
              <a:t>Primeros arboles y reptiles</a:t>
            </a:r>
            <a:endParaRPr lang="en-US" sz="1400" b="1" dirty="0">
              <a:solidFill>
                <a:schemeClr val="tx1"/>
              </a:solidFill>
            </a:endParaRPr>
          </a:p>
        </p:txBody>
      </p:sp>
      <p:sp>
        <p:nvSpPr>
          <p:cNvPr id="74" name="Rectángulo 73"/>
          <p:cNvSpPr/>
          <p:nvPr/>
        </p:nvSpPr>
        <p:spPr>
          <a:xfrm>
            <a:off x="4757738" y="3725863"/>
            <a:ext cx="1612900" cy="28575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1400" b="1" dirty="0">
                <a:solidFill>
                  <a:schemeClr val="tx1"/>
                </a:solidFill>
              </a:rPr>
              <a:t>Primeras plantas</a:t>
            </a:r>
            <a:endParaRPr lang="en-US" sz="1400" b="1" dirty="0">
              <a:solidFill>
                <a:schemeClr val="tx1"/>
              </a:solidFill>
            </a:endParaRPr>
          </a:p>
        </p:txBody>
      </p:sp>
      <p:sp>
        <p:nvSpPr>
          <p:cNvPr id="76" name="Rectángulo 75"/>
          <p:cNvSpPr/>
          <p:nvPr/>
        </p:nvSpPr>
        <p:spPr>
          <a:xfrm>
            <a:off x="2124075" y="3035300"/>
            <a:ext cx="2906713" cy="631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2000" b="1" dirty="0">
                <a:solidFill>
                  <a:srgbClr val="990000"/>
                </a:solidFill>
              </a:rPr>
              <a:t>DICIEMBRE</a:t>
            </a:r>
            <a:endParaRPr lang="en-US" sz="2000" b="1" dirty="0">
              <a:solidFill>
                <a:srgbClr val="990000"/>
              </a:solidFill>
            </a:endParaRPr>
          </a:p>
        </p:txBody>
      </p:sp>
      <p:cxnSp>
        <p:nvCxnSpPr>
          <p:cNvPr id="78" name="Conector recto de flecha 77"/>
          <p:cNvCxnSpPr>
            <a:stCxn id="70" idx="2"/>
          </p:cNvCxnSpPr>
          <p:nvPr/>
        </p:nvCxnSpPr>
        <p:spPr>
          <a:xfrm flipH="1">
            <a:off x="1141413" y="3933825"/>
            <a:ext cx="0" cy="2206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ector recto de flecha 81"/>
          <p:cNvCxnSpPr>
            <a:stCxn id="74" idx="2"/>
          </p:cNvCxnSpPr>
          <p:nvPr/>
        </p:nvCxnSpPr>
        <p:spPr>
          <a:xfrm>
            <a:off x="5564188" y="4011613"/>
            <a:ext cx="15875" cy="5699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ector recto de flecha 85"/>
          <p:cNvCxnSpPr>
            <a:stCxn id="73" idx="0"/>
          </p:cNvCxnSpPr>
          <p:nvPr/>
        </p:nvCxnSpPr>
        <p:spPr>
          <a:xfrm flipV="1">
            <a:off x="1128713" y="5084763"/>
            <a:ext cx="0" cy="3873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7" name="Elipse 86"/>
          <p:cNvSpPr/>
          <p:nvPr/>
        </p:nvSpPr>
        <p:spPr>
          <a:xfrm>
            <a:off x="6370196" y="5085185"/>
            <a:ext cx="2594292" cy="1612742"/>
          </a:xfrm>
          <a:prstGeom prst="ellipse">
            <a:avLst/>
          </a:prstGeom>
          <a:solidFill>
            <a:schemeClr val="bg1"/>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dirty="0">
                <a:ln>
                  <a:solidFill>
                    <a:srgbClr val="800000"/>
                  </a:solidFill>
                </a:ln>
              </a:rPr>
              <a:t>Toda la historia de la civilización ocurrió en los últimos 21 segundos</a:t>
            </a:r>
            <a:endParaRPr lang="en-US" dirty="0">
              <a:ln>
                <a:solidFill>
                  <a:srgbClr val="800000"/>
                </a:solidFill>
              </a:ln>
            </a:endParaRPr>
          </a:p>
        </p:txBody>
      </p:sp>
      <p:cxnSp>
        <p:nvCxnSpPr>
          <p:cNvPr id="89" name="Conector recto de flecha 88"/>
          <p:cNvCxnSpPr>
            <a:stCxn id="87" idx="1"/>
          </p:cNvCxnSpPr>
          <p:nvPr/>
        </p:nvCxnSpPr>
        <p:spPr>
          <a:xfrm flipH="1" flipV="1">
            <a:off x="6454775" y="5251450"/>
            <a:ext cx="295275" cy="69850"/>
          </a:xfrm>
          <a:prstGeom prst="straightConnector1">
            <a:avLst/>
          </a:prstGeom>
          <a:ln w="28575">
            <a:solidFill>
              <a:srgbClr val="990000"/>
            </a:solidFill>
            <a:tailEnd type="triangle"/>
          </a:ln>
        </p:spPr>
        <p:style>
          <a:lnRef idx="1">
            <a:schemeClr val="accent1"/>
          </a:lnRef>
          <a:fillRef idx="0">
            <a:schemeClr val="accent1"/>
          </a:fillRef>
          <a:effectRef idx="0">
            <a:schemeClr val="accent1"/>
          </a:effectRef>
          <a:fontRef idx="minor">
            <a:schemeClr val="tx1"/>
          </a:fontRef>
        </p:style>
      </p:cxnSp>
      <p:sp>
        <p:nvSpPr>
          <p:cNvPr id="109" name="Rectángulo 108"/>
          <p:cNvSpPr/>
          <p:nvPr/>
        </p:nvSpPr>
        <p:spPr>
          <a:xfrm>
            <a:off x="0" y="6308725"/>
            <a:ext cx="3711575" cy="549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1600" dirty="0"/>
              <a:t>Carl </a:t>
            </a:r>
            <a:r>
              <a:rPr lang="es-AR" sz="1600" dirty="0" err="1"/>
              <a:t>Sagan</a:t>
            </a:r>
            <a:r>
              <a:rPr lang="es-AR" sz="1600" dirty="0"/>
              <a:t>: “Los dragones del edén”</a:t>
            </a:r>
            <a:endParaRPr lang="en-US" sz="1600" dirty="0"/>
          </a:p>
        </p:txBody>
      </p:sp>
      <p:pic>
        <p:nvPicPr>
          <p:cNvPr id="10" name="h5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54888" y="339263"/>
            <a:ext cx="609600" cy="609600"/>
          </a:xfrm>
          <a:prstGeom prst="rect">
            <a:avLst/>
          </a:prstGeom>
        </p:spPr>
      </p:pic>
      <p:sp>
        <p:nvSpPr>
          <p:cNvPr id="27" name="Rectángulo 26"/>
          <p:cNvSpPr/>
          <p:nvPr/>
        </p:nvSpPr>
        <p:spPr>
          <a:xfrm>
            <a:off x="0" y="0"/>
            <a:ext cx="4631432" cy="34592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AR" dirty="0" smtClean="0"/>
              <a:t>Introducción a la Ingeniería . F.C.E.F.y N.</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2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457200" y="272823"/>
            <a:ext cx="3609975" cy="5865813"/>
          </a:xfrm>
        </p:spPr>
        <p:txBody>
          <a:bodyPr rtlCol="0">
            <a:normAutofit/>
          </a:bodyPr>
          <a:lstStyle/>
          <a:p>
            <a:pPr marL="0" indent="0" algn="ctr" eaLnBrk="1" fontAlgn="auto" hangingPunct="1">
              <a:lnSpc>
                <a:spcPct val="80000"/>
              </a:lnSpc>
              <a:spcAft>
                <a:spcPts val="0"/>
              </a:spcAft>
              <a:buFont typeface="Arial" panose="020B0604020202020204" pitchFamily="34" charset="0"/>
              <a:buNone/>
              <a:defRPr/>
            </a:pPr>
            <a:r>
              <a:rPr lang="es-ES_tradnl" altLang="es-ES" sz="2000" b="1" dirty="0" smtClean="0">
                <a:solidFill>
                  <a:schemeClr val="accent1">
                    <a:lumMod val="75000"/>
                  </a:schemeClr>
                </a:solidFill>
              </a:rPr>
              <a:t>31 de diciembre</a:t>
            </a:r>
          </a:p>
          <a:p>
            <a:pPr marL="91440" indent="-91440" eaLnBrk="1" fontAlgn="auto" hangingPunct="1">
              <a:lnSpc>
                <a:spcPct val="80000"/>
              </a:lnSpc>
              <a:spcAft>
                <a:spcPts val="0"/>
              </a:spcAft>
              <a:defRPr/>
            </a:pPr>
            <a:r>
              <a:rPr lang="es-ES_tradnl" altLang="es-ES" sz="1400" dirty="0" smtClean="0">
                <a:solidFill>
                  <a:schemeClr val="tx1">
                    <a:lumMod val="75000"/>
                    <a:lumOff val="25000"/>
                  </a:schemeClr>
                </a:solidFill>
              </a:rPr>
              <a:t>≈ 22.30.00 ----Aparición del primer hombre.</a:t>
            </a:r>
          </a:p>
          <a:p>
            <a:pPr marL="0" indent="0" eaLnBrk="1" fontAlgn="auto" hangingPunct="1">
              <a:lnSpc>
                <a:spcPct val="80000"/>
              </a:lnSpc>
              <a:spcAft>
                <a:spcPts val="0"/>
              </a:spcAft>
              <a:buFont typeface="Arial" panose="020B0604020202020204" pitchFamily="34" charset="0"/>
              <a:buNone/>
              <a:defRPr/>
            </a:pPr>
            <a:endParaRPr lang="es-ES_tradnl" altLang="es-ES" sz="1400" dirty="0" smtClean="0">
              <a:solidFill>
                <a:schemeClr val="tx1">
                  <a:lumMod val="75000"/>
                  <a:lumOff val="25000"/>
                </a:schemeClr>
              </a:solidFill>
            </a:endParaRPr>
          </a:p>
          <a:p>
            <a:pPr marL="91440" indent="-91440" eaLnBrk="1" fontAlgn="auto" hangingPunct="1">
              <a:lnSpc>
                <a:spcPct val="80000"/>
              </a:lnSpc>
              <a:spcAft>
                <a:spcPts val="0"/>
              </a:spcAft>
              <a:defRPr/>
            </a:pPr>
            <a:r>
              <a:rPr lang="es-ES_tradnl" altLang="es-ES" sz="1400" dirty="0" smtClean="0">
                <a:solidFill>
                  <a:schemeClr val="tx1">
                    <a:lumMod val="75000"/>
                    <a:lumOff val="25000"/>
                  </a:schemeClr>
                </a:solidFill>
              </a:rPr>
              <a:t>23.46.00 -----El hombre de Pekín aprende                                                    a </a:t>
            </a:r>
            <a:r>
              <a:rPr lang="es-ES_tradnl" altLang="es-ES" sz="1400" dirty="0" smtClean="0">
                <a:solidFill>
                  <a:srgbClr val="FF0000"/>
                </a:solidFill>
              </a:rPr>
              <a:t>servirse del fuego</a:t>
            </a:r>
          </a:p>
          <a:p>
            <a:pPr marL="0" indent="0" eaLnBrk="1" fontAlgn="auto" hangingPunct="1">
              <a:lnSpc>
                <a:spcPct val="80000"/>
              </a:lnSpc>
              <a:spcAft>
                <a:spcPts val="0"/>
              </a:spcAft>
              <a:buFont typeface="Arial" panose="020B0604020202020204" pitchFamily="34" charset="0"/>
              <a:buNone/>
              <a:defRPr/>
            </a:pPr>
            <a:endParaRPr lang="es-ES_tradnl" altLang="es-ES" sz="1400" dirty="0" smtClean="0">
              <a:solidFill>
                <a:srgbClr val="FF0000"/>
              </a:solidFill>
            </a:endParaRPr>
          </a:p>
          <a:p>
            <a:pPr marL="91440" indent="-91440" eaLnBrk="1" fontAlgn="auto" hangingPunct="1">
              <a:lnSpc>
                <a:spcPct val="80000"/>
              </a:lnSpc>
              <a:spcAft>
                <a:spcPts val="0"/>
              </a:spcAft>
              <a:defRPr/>
            </a:pPr>
            <a:r>
              <a:rPr lang="es-ES_tradnl" altLang="es-ES" sz="1400" dirty="0" smtClean="0">
                <a:solidFill>
                  <a:schemeClr val="hlink"/>
                </a:solidFill>
              </a:rPr>
              <a:t>23.59.20 ---- Invención de la agricultura</a:t>
            </a:r>
          </a:p>
          <a:p>
            <a:pPr marL="91440" indent="-91440" eaLnBrk="1" fontAlgn="auto" hangingPunct="1">
              <a:lnSpc>
                <a:spcPct val="80000"/>
              </a:lnSpc>
              <a:spcAft>
                <a:spcPts val="0"/>
              </a:spcAft>
              <a:defRPr/>
            </a:pPr>
            <a:endParaRPr lang="es-ES_tradnl" altLang="es-ES" sz="1400" dirty="0" smtClean="0">
              <a:solidFill>
                <a:schemeClr val="tx1">
                  <a:lumMod val="75000"/>
                  <a:lumOff val="25000"/>
                </a:schemeClr>
              </a:solidFill>
            </a:endParaRPr>
          </a:p>
          <a:p>
            <a:pPr marL="91440" indent="-91440" eaLnBrk="1" fontAlgn="auto" hangingPunct="1">
              <a:lnSpc>
                <a:spcPct val="80000"/>
              </a:lnSpc>
              <a:spcAft>
                <a:spcPts val="0"/>
              </a:spcAft>
              <a:defRPr/>
            </a:pPr>
            <a:r>
              <a:rPr lang="es-ES_tradnl" altLang="es-ES" sz="1400" dirty="0" smtClean="0">
                <a:solidFill>
                  <a:schemeClr val="tx1">
                    <a:lumMod val="75000"/>
                    <a:lumOff val="25000"/>
                  </a:schemeClr>
                </a:solidFill>
              </a:rPr>
              <a:t>23.59.56----Nacimiento de Jesucristo. La aritmética india introduce el número cero y los decimales. </a:t>
            </a:r>
          </a:p>
          <a:p>
            <a:pPr marL="91440" indent="-91440" eaLnBrk="1" fontAlgn="auto" hangingPunct="1">
              <a:lnSpc>
                <a:spcPct val="80000"/>
              </a:lnSpc>
              <a:spcAft>
                <a:spcPts val="0"/>
              </a:spcAft>
              <a:defRPr/>
            </a:pPr>
            <a:endParaRPr lang="es-ES_tradnl" altLang="es-ES" sz="1400" dirty="0" smtClean="0">
              <a:solidFill>
                <a:schemeClr val="tx1">
                  <a:lumMod val="75000"/>
                  <a:lumOff val="25000"/>
                </a:schemeClr>
              </a:solidFill>
            </a:endParaRPr>
          </a:p>
          <a:p>
            <a:pPr marL="91440" indent="-91440" eaLnBrk="1" fontAlgn="auto" hangingPunct="1">
              <a:lnSpc>
                <a:spcPct val="80000"/>
              </a:lnSpc>
              <a:spcAft>
                <a:spcPts val="0"/>
              </a:spcAft>
              <a:defRPr/>
            </a:pPr>
            <a:r>
              <a:rPr lang="es-ES_tradnl" altLang="es-ES" sz="1600" b="1" dirty="0" smtClean="0">
                <a:solidFill>
                  <a:srgbClr val="FF0000"/>
                </a:solidFill>
              </a:rPr>
              <a:t>primer segundo del año nuevo</a:t>
            </a:r>
          </a:p>
          <a:p>
            <a:pPr marL="91440" indent="-91440" eaLnBrk="1" fontAlgn="auto" hangingPunct="1">
              <a:lnSpc>
                <a:spcPct val="80000"/>
              </a:lnSpc>
              <a:spcAft>
                <a:spcPts val="0"/>
              </a:spcAft>
              <a:buFont typeface="Arial" panose="020B0604020202020204" pitchFamily="34" charset="0"/>
              <a:buNone/>
              <a:defRPr/>
            </a:pPr>
            <a:r>
              <a:rPr lang="es-ES_tradnl" altLang="es-ES" sz="1600" b="1" dirty="0" smtClean="0">
                <a:solidFill>
                  <a:srgbClr val="FF0000"/>
                </a:solidFill>
              </a:rPr>
              <a:t>	</a:t>
            </a:r>
            <a:r>
              <a:rPr lang="es-ES_tradnl" altLang="es-ES" sz="1600" b="1" dirty="0" smtClean="0">
                <a:solidFill>
                  <a:srgbClr val="002060"/>
                </a:solidFill>
              </a:rPr>
              <a:t>Formidable expansión de la ciencia y de la tecnología. </a:t>
            </a:r>
          </a:p>
          <a:p>
            <a:pPr marL="91440" indent="-91440" eaLnBrk="1" fontAlgn="auto" hangingPunct="1">
              <a:lnSpc>
                <a:spcPct val="80000"/>
              </a:lnSpc>
              <a:spcAft>
                <a:spcPts val="0"/>
              </a:spcAft>
              <a:buFont typeface="Arial" panose="020B0604020202020204" pitchFamily="34" charset="0"/>
              <a:buNone/>
              <a:defRPr/>
            </a:pPr>
            <a:r>
              <a:rPr lang="es-ES_tradnl" altLang="es-ES" sz="1600" b="1" dirty="0" smtClean="0">
                <a:solidFill>
                  <a:srgbClr val="002060"/>
                </a:solidFill>
              </a:rPr>
              <a:t>	Universalización de la cultura.	</a:t>
            </a:r>
          </a:p>
          <a:p>
            <a:pPr marL="91440" indent="-91440" eaLnBrk="1" fontAlgn="auto" hangingPunct="1">
              <a:lnSpc>
                <a:spcPct val="80000"/>
              </a:lnSpc>
              <a:spcAft>
                <a:spcPts val="0"/>
              </a:spcAft>
              <a:buFont typeface="Arial" panose="020B0604020202020204" pitchFamily="34" charset="0"/>
              <a:buNone/>
              <a:defRPr/>
            </a:pPr>
            <a:r>
              <a:rPr lang="es-ES_tradnl" altLang="es-ES" sz="1600" b="1" dirty="0" smtClean="0">
                <a:solidFill>
                  <a:srgbClr val="002060"/>
                </a:solidFill>
              </a:rPr>
              <a:t>	Adquisición de los medios de autodestrucción de la especie humana.</a:t>
            </a:r>
          </a:p>
          <a:p>
            <a:pPr marL="91440" indent="-91440" eaLnBrk="1" fontAlgn="auto" hangingPunct="1">
              <a:lnSpc>
                <a:spcPct val="80000"/>
              </a:lnSpc>
              <a:spcAft>
                <a:spcPts val="0"/>
              </a:spcAft>
              <a:buFont typeface="Arial" panose="020B0604020202020204" pitchFamily="34" charset="0"/>
              <a:buNone/>
              <a:defRPr/>
            </a:pPr>
            <a:r>
              <a:rPr lang="es-ES_tradnl" altLang="es-ES" sz="1600" b="1" dirty="0" smtClean="0">
                <a:solidFill>
                  <a:srgbClr val="002060"/>
                </a:solidFill>
              </a:rPr>
              <a:t>	Exploración planetaria mediante vehículos espaciales</a:t>
            </a:r>
          </a:p>
        </p:txBody>
      </p:sp>
      <p:sp>
        <p:nvSpPr>
          <p:cNvPr id="21507" name="Rectangle 5"/>
          <p:cNvSpPr>
            <a:spLocks noChangeArrowheads="1"/>
          </p:cNvSpPr>
          <p:nvPr/>
        </p:nvSpPr>
        <p:spPr bwMode="auto">
          <a:xfrm>
            <a:off x="0" y="6453188"/>
            <a:ext cx="22828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buFont typeface="Arial" panose="020B0604020202020204" pitchFamily="34" charset="0"/>
              <a:buChar char="•"/>
            </a:pPr>
            <a:r>
              <a:rPr lang="es-ES_tradnl" altLang="es-ES" sz="800"/>
              <a:t>Fuente: Carl Sagan  “Los dragones del edén</a:t>
            </a:r>
            <a:r>
              <a:rPr lang="es-ES_tradnl" altLang="es-ES" sz="1000"/>
              <a:t>”</a:t>
            </a:r>
          </a:p>
        </p:txBody>
      </p:sp>
      <p:pic>
        <p:nvPicPr>
          <p:cNvPr id="21508" name="Imagen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1393825"/>
            <a:ext cx="46990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t6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6575" y="217488"/>
            <a:ext cx="609600" cy="609600"/>
          </a:xfrm>
          <a:prstGeom prst="rect">
            <a:avLst/>
          </a:prstGeom>
        </p:spPr>
      </p:pic>
      <p:sp>
        <p:nvSpPr>
          <p:cNvPr id="6" name="Rectángulo 5"/>
          <p:cNvSpPr/>
          <p:nvPr/>
        </p:nvSpPr>
        <p:spPr>
          <a:xfrm>
            <a:off x="4512568" y="6440262"/>
            <a:ext cx="4631432" cy="34592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AR" dirty="0" smtClean="0"/>
              <a:t>Introducción a la Ingeniería . F.C.E.F.y N.</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4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97" name="Group 85"/>
          <p:cNvGraphicFramePr>
            <a:graphicFrameLocks noGrp="1"/>
          </p:cNvGraphicFramePr>
          <p:nvPr>
            <p:ph type="tbl" idx="1"/>
            <p:extLst>
              <p:ext uri="{D42A27DB-BD31-4B8C-83A1-F6EECF244321}">
                <p14:modId xmlns:p14="http://schemas.microsoft.com/office/powerpoint/2010/main" val="167028776"/>
              </p:ext>
            </p:extLst>
          </p:nvPr>
        </p:nvGraphicFramePr>
        <p:xfrm>
          <a:off x="611560" y="1645568"/>
          <a:ext cx="8229600" cy="5182298"/>
        </p:xfrm>
        <a:graphic>
          <a:graphicData uri="http://schemas.openxmlformats.org/drawingml/2006/table">
            <a:tbl>
              <a:tblPr/>
              <a:tblGrid>
                <a:gridCol w="1227137">
                  <a:extLst>
                    <a:ext uri="{9D8B030D-6E8A-4147-A177-3AD203B41FA5}">
                      <a16:colId xmlns:a16="http://schemas.microsoft.com/office/drawing/2014/main" val="20000"/>
                    </a:ext>
                  </a:extLst>
                </a:gridCol>
                <a:gridCol w="1622425">
                  <a:extLst>
                    <a:ext uri="{9D8B030D-6E8A-4147-A177-3AD203B41FA5}">
                      <a16:colId xmlns:a16="http://schemas.microsoft.com/office/drawing/2014/main" val="20001"/>
                    </a:ext>
                  </a:extLst>
                </a:gridCol>
                <a:gridCol w="2214563">
                  <a:extLst>
                    <a:ext uri="{9D8B030D-6E8A-4147-A177-3AD203B41FA5}">
                      <a16:colId xmlns:a16="http://schemas.microsoft.com/office/drawing/2014/main" val="20002"/>
                    </a:ext>
                  </a:extLst>
                </a:gridCol>
                <a:gridCol w="1458912">
                  <a:extLst>
                    <a:ext uri="{9D8B030D-6E8A-4147-A177-3AD203B41FA5}">
                      <a16:colId xmlns:a16="http://schemas.microsoft.com/office/drawing/2014/main" val="20003"/>
                    </a:ext>
                  </a:extLst>
                </a:gridCol>
                <a:gridCol w="1706563">
                  <a:extLst>
                    <a:ext uri="{9D8B030D-6E8A-4147-A177-3AD203B41FA5}">
                      <a16:colId xmlns:a16="http://schemas.microsoft.com/office/drawing/2014/main" val="20004"/>
                    </a:ext>
                  </a:extLst>
                </a:gridCol>
              </a:tblGrid>
              <a:tr h="288032">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1" i="0" u="none" strike="noStrike" cap="none" normalizeH="0" baseline="0" dirty="0" smtClean="0">
                          <a:ln>
                            <a:noFill/>
                          </a:ln>
                          <a:solidFill>
                            <a:schemeClr val="tx1"/>
                          </a:solidFill>
                          <a:effectLst/>
                          <a:latin typeface="Arial" charset="0"/>
                          <a:cs typeface="Arial" charset="0"/>
                        </a:rPr>
                        <a:t>Época </a:t>
                      </a:r>
                      <a:endParaRPr kumimoji="0" lang="es-ES_tradnl" sz="1200" b="0" i="0" u="none" strike="noStrike" cap="none" normalizeH="0" baseline="0" dirty="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1" i="0" u="none" strike="noStrike" cap="none" normalizeH="0" baseline="0" smtClean="0">
                          <a:ln>
                            <a:noFill/>
                          </a:ln>
                          <a:solidFill>
                            <a:schemeClr val="tx1"/>
                          </a:solidFill>
                          <a:effectLst/>
                          <a:latin typeface="Arial" charset="0"/>
                          <a:cs typeface="Arial" charset="0"/>
                        </a:rPr>
                        <a:t>Lugar</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1" i="0" u="none" strike="noStrike" cap="none" normalizeH="0" baseline="0" smtClean="0">
                          <a:ln>
                            <a:noFill/>
                          </a:ln>
                          <a:solidFill>
                            <a:schemeClr val="tx1"/>
                          </a:solidFill>
                          <a:effectLst/>
                          <a:latin typeface="Arial" charset="0"/>
                          <a:cs typeface="Arial" charset="0"/>
                        </a:rPr>
                        <a:t>Técnica  Tecnología</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1" i="0" u="none" strike="noStrike" cap="none" normalizeH="0" baseline="0" smtClean="0">
                          <a:ln>
                            <a:noFill/>
                          </a:ln>
                          <a:solidFill>
                            <a:schemeClr val="tx1"/>
                          </a:solidFill>
                          <a:effectLst/>
                          <a:latin typeface="Arial" charset="0"/>
                          <a:cs typeface="Arial" charset="0"/>
                        </a:rPr>
                        <a:t>Energía</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1" i="0" u="none" strike="noStrike" cap="none" normalizeH="0" baseline="0" smtClean="0">
                          <a:ln>
                            <a:noFill/>
                          </a:ln>
                          <a:solidFill>
                            <a:schemeClr val="tx1"/>
                          </a:solidFill>
                          <a:effectLst/>
                          <a:latin typeface="Arial" charset="0"/>
                          <a:cs typeface="Arial" charset="0"/>
                        </a:rPr>
                        <a:t> Otros</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373033">
                <a:tc>
                  <a:txBody>
                    <a:bodyPr/>
                    <a:lstStyle/>
                    <a:p>
                      <a:r>
                        <a:rPr lang="es-AR" dirty="0" smtClean="0"/>
                        <a:t>3.000.000</a:t>
                      </a:r>
                      <a:r>
                        <a:rPr lang="es-AR" baseline="0" dirty="0" smtClean="0"/>
                        <a:t> </a:t>
                      </a:r>
                      <a:endParaRPr lang="en-US" dirty="0"/>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EFEB9B"/>
                    </a:solidFill>
                  </a:tcPr>
                </a:tc>
                <a:tc>
                  <a:txBody>
                    <a:bodyPr/>
                    <a:lstStyle/>
                    <a:p>
                      <a:endParaRPr lang="en-US" dirty="0"/>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EFEB9B"/>
                    </a:solidFill>
                  </a:tcPr>
                </a:tc>
                <a:tc>
                  <a:txBody>
                    <a:bodyPr/>
                    <a:lstStyle/>
                    <a:p>
                      <a:r>
                        <a:rPr lang="es-AR" dirty="0" smtClean="0"/>
                        <a:t>Tallado</a:t>
                      </a:r>
                      <a:r>
                        <a:rPr lang="es-AR" baseline="0" dirty="0" smtClean="0"/>
                        <a:t> de piedras</a:t>
                      </a:r>
                      <a:endParaRPr lang="en-US" dirty="0"/>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EFEB9B"/>
                    </a:solidFill>
                  </a:tcPr>
                </a:tc>
                <a:tc>
                  <a:txBody>
                    <a:bodyPr/>
                    <a:lstStyle/>
                    <a:p>
                      <a:endParaRPr lang="en-US"/>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EFEB9B"/>
                    </a:solidFill>
                  </a:tcPr>
                </a:tc>
                <a:tc>
                  <a:txBody>
                    <a:bodyPr/>
                    <a:lstStyle/>
                    <a:p>
                      <a:endParaRPr lang="en-US" dirty="0"/>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EFEB9B"/>
                    </a:solidFill>
                  </a:tcPr>
                </a:tc>
                <a:extLst>
                  <a:ext uri="{0D108BD9-81ED-4DB2-BD59-A6C34878D82A}">
                    <a16:rowId xmlns:a16="http://schemas.microsoft.com/office/drawing/2014/main" val="10001"/>
                  </a:ext>
                </a:extLst>
              </a:tr>
              <a:tr h="35398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1. 700.000 </a:t>
                      </a:r>
                      <a:r>
                        <a:rPr kumimoji="0" lang="es-ES_tradnl" sz="1200" b="0" i="0" u="none" strike="noStrike" cap="none" normalizeH="0" baseline="0" dirty="0" err="1" smtClean="0">
                          <a:ln>
                            <a:noFill/>
                          </a:ln>
                          <a:solidFill>
                            <a:schemeClr val="tx1"/>
                          </a:solidFill>
                          <a:effectLst/>
                          <a:latin typeface="Arial" charset="0"/>
                          <a:cs typeface="Arial" charset="0"/>
                        </a:rPr>
                        <a:t>ac</a:t>
                      </a:r>
                      <a:endParaRPr kumimoji="0" lang="es-ES_tradnl" sz="1200" b="0" i="0" u="none" strike="noStrike" cap="none" normalizeH="0" baseline="0" dirty="0" smtClean="0">
                        <a:ln>
                          <a:noFill/>
                        </a:ln>
                        <a:solidFill>
                          <a:schemeClr val="tx1"/>
                        </a:solidFill>
                        <a:effectLst/>
                        <a:latin typeface="Arial" charset="0"/>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EFEB9B"/>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Asia</a:t>
                      </a:r>
                      <a:endParaRPr kumimoji="0" lang="es-ES_tradnl" sz="1200" b="0" i="0" u="none" strike="noStrike" cap="none" normalizeH="0" baseline="0" dirty="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EFEB9B"/>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Dominio del  fuego</a:t>
                      </a:r>
                      <a:endParaRPr kumimoji="0" lang="es-ES_tradnl" sz="1200" b="0" i="0" u="none" strike="noStrike" cap="none" normalizeH="0" baseline="0" dirty="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EFEB9B"/>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Calórica</a:t>
                      </a:r>
                      <a:endParaRPr kumimoji="0" lang="es-ES_tradnl" sz="1200" b="0" i="0" u="none" strike="noStrike" cap="none" normalizeH="0" baseline="0" dirty="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EFEB9B"/>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Nómades</a:t>
                      </a:r>
                      <a:endParaRPr kumimoji="0" lang="es-ES_tradnl" sz="1200" b="0" i="0" u="none" strike="noStrike" cap="none" normalizeH="0" baseline="0" dirty="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EFEB9B"/>
                    </a:solidFill>
                  </a:tcPr>
                </a:tc>
                <a:extLst>
                  <a:ext uri="{0D108BD9-81ED-4DB2-BD59-A6C34878D82A}">
                    <a16:rowId xmlns:a16="http://schemas.microsoft.com/office/drawing/2014/main" val="3306463234"/>
                  </a:ext>
                </a:extLst>
              </a:tr>
              <a:tr h="35398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 </a:t>
                      </a:r>
                      <a:endParaRPr kumimoji="0" lang="es-ES_tradnl" sz="1200" b="0" i="0" u="none" strike="noStrike" cap="none" normalizeH="0" baseline="0" dirty="0" smtClean="0">
                        <a:ln>
                          <a:noFill/>
                        </a:ln>
                        <a:solidFill>
                          <a:schemeClr val="tx1"/>
                        </a:solidFill>
                        <a:effectLst/>
                        <a:latin typeface="Arial" charset="0"/>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EFEB9B"/>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 </a:t>
                      </a:r>
                      <a:endParaRPr kumimoji="0" lang="es-ES_tradnl" sz="1200" b="0" i="0" u="none" strike="noStrike" cap="none" normalizeH="0" baseline="0" dirty="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EFEB9B"/>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Arco y Flecha</a:t>
                      </a:r>
                      <a:endParaRPr kumimoji="0" lang="es-ES_tradnl" sz="1200" b="0" i="0" u="none" strike="noStrike" cap="none" normalizeH="0" baseline="0" dirty="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EFEB9B"/>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Almacenamiento</a:t>
                      </a:r>
                      <a:endParaRPr kumimoji="0" lang="es-ES_tradnl" sz="1200" b="0" i="0" u="none" strike="noStrike" cap="none" normalizeH="0" baseline="0" dirty="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EFEB9B"/>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 </a:t>
                      </a:r>
                      <a:endParaRPr kumimoji="0" lang="es-ES_tradnl" sz="1200" b="0" i="0" u="none" strike="noStrike" cap="none" normalizeH="0" baseline="0" dirty="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EFEB9B"/>
                    </a:solidFill>
                  </a:tcPr>
                </a:tc>
                <a:extLst>
                  <a:ext uri="{0D108BD9-81ED-4DB2-BD59-A6C34878D82A}">
                    <a16:rowId xmlns:a16="http://schemas.microsoft.com/office/drawing/2014/main" val="10002"/>
                  </a:ext>
                </a:extLst>
              </a:tr>
              <a:tr h="353985">
                <a:tc>
                  <a:txBody>
                    <a:bodyPr/>
                    <a:lstStyle/>
                    <a:p>
                      <a:endParaRPr lang="en-US"/>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EFEB9B"/>
                    </a:solidFill>
                  </a:tcPr>
                </a:tc>
                <a:tc>
                  <a:txBody>
                    <a:bodyPr/>
                    <a:lstStyle/>
                    <a:p>
                      <a:endParaRPr lang="en-US" dirty="0"/>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EFEB9B"/>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Hacha de piedra</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EFEB9B"/>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de energía</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EFEB9B"/>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EFEB9B"/>
                    </a:solidFill>
                  </a:tcPr>
                </a:tc>
                <a:extLst>
                  <a:ext uri="{0D108BD9-81ED-4DB2-BD59-A6C34878D82A}">
                    <a16:rowId xmlns:a16="http://schemas.microsoft.com/office/drawing/2014/main" val="10003"/>
                  </a:ext>
                </a:extLst>
              </a:tr>
              <a:tr h="35398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EFEB9B"/>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EFEB9B"/>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alfarería (vasijas de barro) - </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EFEB9B"/>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EFEB9B"/>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EFEB9B"/>
                    </a:solidFill>
                  </a:tcPr>
                </a:tc>
                <a:extLst>
                  <a:ext uri="{0D108BD9-81ED-4DB2-BD59-A6C34878D82A}">
                    <a16:rowId xmlns:a16="http://schemas.microsoft.com/office/drawing/2014/main" val="10004"/>
                  </a:ext>
                </a:extLst>
              </a:tr>
              <a:tr h="457192">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 </a:t>
                      </a:r>
                      <a:endParaRPr kumimoji="0" lang="es-ES_tradnl" sz="1200" b="0" i="0" u="none" strike="noStrike" cap="none" normalizeH="0" baseline="0" dirty="0" smtClean="0">
                        <a:ln>
                          <a:noFill/>
                        </a:ln>
                        <a:solidFill>
                          <a:schemeClr val="tx1"/>
                        </a:solidFill>
                        <a:effectLst/>
                        <a:latin typeface="Arial" charset="0"/>
                      </a:endParaRPr>
                    </a:p>
                  </a:txBody>
                  <a:tcPr marT="45716" marB="45716"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EFEB9B"/>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EFEB9B"/>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Metalurgia</a:t>
                      </a:r>
                    </a:p>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Aguja de hueso (20.000 ac)</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EFEB9B"/>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EFEB9B"/>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EFEB9B"/>
                    </a:solidFill>
                  </a:tcPr>
                </a:tc>
                <a:extLst>
                  <a:ext uri="{0D108BD9-81ED-4DB2-BD59-A6C34878D82A}">
                    <a16:rowId xmlns:a16="http://schemas.microsoft.com/office/drawing/2014/main" val="10005"/>
                  </a:ext>
                </a:extLst>
              </a:tr>
              <a:tr h="592089">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aprox. 6000 a 3000 ac</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D0EA7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Asia</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D0EA7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Palanca</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D0EA7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Uso de animales</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D0EA7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Agricultura</a:t>
                      </a:r>
                      <a:endParaRPr kumimoji="0" lang="es-ES_tradnl" sz="1200" b="0" i="0" u="none" strike="noStrike" cap="none" normalizeH="0" baseline="0" dirty="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D0EA72"/>
                    </a:solidFill>
                  </a:tcPr>
                </a:tc>
                <a:extLst>
                  <a:ext uri="{0D108BD9-81ED-4DB2-BD59-A6C34878D82A}">
                    <a16:rowId xmlns:a16="http://schemas.microsoft.com/office/drawing/2014/main" val="10006"/>
                  </a:ext>
                </a:extLst>
              </a:tr>
              <a:tr h="35398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0EA7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Mesopotámica</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0EA7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Rueda</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0EA7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0EA7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Sedentario</a:t>
                      </a:r>
                      <a:endParaRPr kumimoji="0" lang="es-ES_tradnl" sz="1200" b="0" i="0" u="none" strike="noStrike" cap="none" normalizeH="0" baseline="0" dirty="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0EA72"/>
                    </a:solidFill>
                  </a:tcPr>
                </a:tc>
                <a:extLst>
                  <a:ext uri="{0D108BD9-81ED-4DB2-BD59-A6C34878D82A}">
                    <a16:rowId xmlns:a16="http://schemas.microsoft.com/office/drawing/2014/main" val="10007"/>
                  </a:ext>
                </a:extLst>
              </a:tr>
              <a:tr h="35398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0EA7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Egipto</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0EA7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Torno de alfarero</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0EA7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0EA7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0EA72"/>
                    </a:solidFill>
                  </a:tcPr>
                </a:tc>
                <a:extLst>
                  <a:ext uri="{0D108BD9-81ED-4DB2-BD59-A6C34878D82A}">
                    <a16:rowId xmlns:a16="http://schemas.microsoft.com/office/drawing/2014/main" val="10008"/>
                  </a:ext>
                </a:extLst>
              </a:tr>
              <a:tr h="35398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0EA7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0EA7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Rueca</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0EA7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s-ES_tradnl" sz="1200" b="0" i="0" u="none" strike="noStrike" cap="none" normalizeH="0" baseline="0" dirty="0" smtClean="0">
                          <a:ln>
                            <a:noFill/>
                          </a:ln>
                          <a:solidFill>
                            <a:schemeClr val="tx1"/>
                          </a:solidFill>
                          <a:effectLst/>
                          <a:latin typeface="Arial" charset="0"/>
                          <a:cs typeface="Arial" charset="0"/>
                        </a:rPr>
                        <a:t> </a:t>
                      </a:r>
                      <a:endParaRPr kumimoji="0" lang="es-ES_tradnl" sz="1200" b="0" i="0" u="none" strike="noStrike" cap="none" normalizeH="0" baseline="0" dirty="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0EA7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0EA72"/>
                    </a:solidFill>
                  </a:tcPr>
                </a:tc>
                <a:extLst>
                  <a:ext uri="{0D108BD9-81ED-4DB2-BD59-A6C34878D82A}">
                    <a16:rowId xmlns:a16="http://schemas.microsoft.com/office/drawing/2014/main" val="10009"/>
                  </a:ext>
                </a:extLst>
              </a:tr>
              <a:tr h="640072">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0EA7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0EA7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Objetos de hierro</a:t>
                      </a:r>
                    </a:p>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(comienzo de la topografía, geometría, comercio)</a:t>
                      </a:r>
                      <a:endParaRPr kumimoji="0" lang="es-ES_tradnl" sz="1200" b="0" i="0" u="none" strike="noStrike" cap="none" normalizeH="0" baseline="0" dirty="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0EA7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0EA7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0EA72"/>
                    </a:solidFill>
                  </a:tcPr>
                </a:tc>
                <a:extLst>
                  <a:ext uri="{0D108BD9-81ED-4DB2-BD59-A6C34878D82A}">
                    <a16:rowId xmlns:a16="http://schemas.microsoft.com/office/drawing/2014/main" val="10010"/>
                  </a:ext>
                </a:extLst>
              </a:tr>
              <a:tr h="35398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D0EA7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D0EA7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D0EA7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D0EA7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 </a:t>
                      </a:r>
                      <a:endParaRPr kumimoji="0" lang="es-ES_tradnl" sz="1200" b="0" i="0" u="none" strike="noStrike" cap="none" normalizeH="0" baseline="0" dirty="0" smtClean="0">
                        <a:ln>
                          <a:noFill/>
                        </a:ln>
                        <a:solidFill>
                          <a:schemeClr val="tx1"/>
                        </a:solidFill>
                        <a:effectLst/>
                        <a:latin typeface="Arial"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D0EA72"/>
                    </a:solidFill>
                  </a:tcPr>
                </a:tc>
                <a:extLst>
                  <a:ext uri="{0D108BD9-81ED-4DB2-BD59-A6C34878D82A}">
                    <a16:rowId xmlns:a16="http://schemas.microsoft.com/office/drawing/2014/main" val="10011"/>
                  </a:ext>
                </a:extLst>
              </a:tr>
            </a:tbl>
          </a:graphicData>
        </a:graphic>
      </p:graphicFrame>
      <p:pic>
        <p:nvPicPr>
          <p:cNvPr id="23629" name="Picture 4" descr="tecno_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2" y="5426882"/>
            <a:ext cx="2397911" cy="1431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7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02826" y="121568"/>
            <a:ext cx="609600" cy="609600"/>
          </a:xfrm>
          <a:prstGeom prst="rect">
            <a:avLst/>
          </a:prstGeom>
        </p:spPr>
      </p:pic>
      <p:pic>
        <p:nvPicPr>
          <p:cNvPr id="4" name="t72 ">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802826" y="741107"/>
            <a:ext cx="609600" cy="609600"/>
          </a:xfrm>
          <a:prstGeom prst="rect">
            <a:avLst/>
          </a:prstGeom>
        </p:spPr>
      </p:pic>
      <p:sp>
        <p:nvSpPr>
          <p:cNvPr id="6" name="Rectángulo 5"/>
          <p:cNvSpPr/>
          <p:nvPr/>
        </p:nvSpPr>
        <p:spPr>
          <a:xfrm>
            <a:off x="25679" y="20041"/>
            <a:ext cx="4631432" cy="34592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AR" dirty="0" smtClean="0"/>
              <a:t>Introducción a la Ingeniería . F.C.E.F.y N.</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4910"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3 Rectángulo"/>
          <p:cNvSpPr>
            <a:spLocks noChangeArrowheads="1"/>
          </p:cNvSpPr>
          <p:nvPr/>
        </p:nvSpPr>
        <p:spPr bwMode="auto">
          <a:xfrm>
            <a:off x="4932363" y="1773238"/>
            <a:ext cx="30003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n-US">
                <a:solidFill>
                  <a:srgbClr val="558ED5"/>
                </a:solidFill>
              </a:rPr>
              <a:t>En la </a:t>
            </a:r>
            <a:r>
              <a:rPr lang="es-ES" altLang="en-US">
                <a:solidFill>
                  <a:srgbClr val="558ED5"/>
                </a:solidFill>
                <a:hlinkClick r:id="rId5" tooltip="India"/>
              </a:rPr>
              <a:t>India</a:t>
            </a:r>
            <a:r>
              <a:rPr lang="es-ES" altLang="en-US">
                <a:solidFill>
                  <a:srgbClr val="558ED5"/>
                </a:solidFill>
              </a:rPr>
              <a:t>, </a:t>
            </a:r>
            <a:r>
              <a:rPr lang="es-ES" altLang="en-US" b="1">
                <a:solidFill>
                  <a:srgbClr val="FF0000"/>
                </a:solidFill>
              </a:rPr>
              <a:t>la rueca </a:t>
            </a:r>
            <a:r>
              <a:rPr lang="es-ES" altLang="en-US">
                <a:solidFill>
                  <a:srgbClr val="002060"/>
                </a:solidFill>
              </a:rPr>
              <a:t>fue símbolo de la lucha contra el </a:t>
            </a:r>
            <a:r>
              <a:rPr lang="es-ES" altLang="en-US">
                <a:solidFill>
                  <a:srgbClr val="002060"/>
                </a:solidFill>
                <a:hlinkClick r:id="rId6" tooltip="Imperialismo"/>
              </a:rPr>
              <a:t>imperialismo</a:t>
            </a:r>
            <a:r>
              <a:rPr lang="es-ES" altLang="en-US">
                <a:solidFill>
                  <a:srgbClr val="002060"/>
                </a:solidFill>
              </a:rPr>
              <a:t> británico. Como parte de su campaña de </a:t>
            </a:r>
            <a:r>
              <a:rPr lang="es-ES" altLang="en-US">
                <a:solidFill>
                  <a:srgbClr val="002060"/>
                </a:solidFill>
                <a:hlinkClick r:id="rId7" tooltip="Desobediencia civil"/>
              </a:rPr>
              <a:t>desobediencia civil</a:t>
            </a:r>
            <a:r>
              <a:rPr lang="es-ES" altLang="en-US">
                <a:solidFill>
                  <a:srgbClr val="002060"/>
                </a:solidFill>
              </a:rPr>
              <a:t>, </a:t>
            </a:r>
            <a:r>
              <a:rPr lang="es-ES" altLang="en-US" u="sng">
                <a:solidFill>
                  <a:srgbClr val="002060"/>
                </a:solidFill>
                <a:hlinkClick r:id="rId8" tooltip="Gandhi"/>
              </a:rPr>
              <a:t>Gandhi</a:t>
            </a:r>
            <a:r>
              <a:rPr lang="es-ES" altLang="en-US">
                <a:solidFill>
                  <a:srgbClr val="002060"/>
                </a:solidFill>
              </a:rPr>
              <a:t>  (1869-1948) convenció a sus seguidores que la mejor forma de atacar el </a:t>
            </a:r>
            <a:r>
              <a:rPr lang="es-ES" altLang="en-US">
                <a:solidFill>
                  <a:srgbClr val="002060"/>
                </a:solidFill>
                <a:hlinkClick r:id="rId9" tooltip="Imperio británico"/>
              </a:rPr>
              <a:t>Imperio británico</a:t>
            </a:r>
            <a:r>
              <a:rPr lang="es-ES" altLang="en-US">
                <a:solidFill>
                  <a:srgbClr val="002060"/>
                </a:solidFill>
              </a:rPr>
              <a:t> era no comprar los productos textiles de </a:t>
            </a:r>
            <a:r>
              <a:rPr lang="es-ES" altLang="en-US">
                <a:solidFill>
                  <a:srgbClr val="002060"/>
                </a:solidFill>
                <a:hlinkClick r:id="rId10" tooltip="Manchester"/>
              </a:rPr>
              <a:t>Manchester</a:t>
            </a:r>
            <a:r>
              <a:rPr lang="es-ES" altLang="en-US">
                <a:solidFill>
                  <a:srgbClr val="002060"/>
                </a:solidFill>
              </a:rPr>
              <a:t> </a:t>
            </a:r>
          </a:p>
        </p:txBody>
      </p:sp>
      <p:pic>
        <p:nvPicPr>
          <p:cNvPr id="25603" name="Picture 2" descr="http://upload.wikimedia.org/wikipedia/commons/b/be/Marianne_Stokes_St_Elizabeth_of_Hungary_Spinning_for_the_Poor.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2938" y="857250"/>
            <a:ext cx="32861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tt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812360" y="247650"/>
            <a:ext cx="609600" cy="609600"/>
          </a:xfrm>
          <a:prstGeom prst="rect">
            <a:avLst/>
          </a:prstGeom>
        </p:spPr>
      </p:pic>
      <p:sp>
        <p:nvSpPr>
          <p:cNvPr id="5" name="Rectángulo 4"/>
          <p:cNvSpPr/>
          <p:nvPr/>
        </p:nvSpPr>
        <p:spPr>
          <a:xfrm>
            <a:off x="-29716" y="74688"/>
            <a:ext cx="4631432" cy="34592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AR" dirty="0" smtClean="0"/>
              <a:t>Introducción a la Ingeniería . F.C.E.F.y N.</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7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198" name="Group 118"/>
          <p:cNvGraphicFramePr>
            <a:graphicFrameLocks noGrp="1"/>
          </p:cNvGraphicFramePr>
          <p:nvPr>
            <p:ph type="tbl" idx="1"/>
            <p:extLst>
              <p:ext uri="{D42A27DB-BD31-4B8C-83A1-F6EECF244321}">
                <p14:modId xmlns:p14="http://schemas.microsoft.com/office/powerpoint/2010/main" val="1057218324"/>
              </p:ext>
            </p:extLst>
          </p:nvPr>
        </p:nvGraphicFramePr>
        <p:xfrm>
          <a:off x="19050" y="980728"/>
          <a:ext cx="8229600" cy="3017818"/>
        </p:xfrm>
        <a:graphic>
          <a:graphicData uri="http://schemas.openxmlformats.org/drawingml/2006/table">
            <a:tbl>
              <a:tblPr/>
              <a:tblGrid>
                <a:gridCol w="1227138">
                  <a:extLst>
                    <a:ext uri="{9D8B030D-6E8A-4147-A177-3AD203B41FA5}">
                      <a16:colId xmlns:a16="http://schemas.microsoft.com/office/drawing/2014/main" val="20000"/>
                    </a:ext>
                  </a:extLst>
                </a:gridCol>
                <a:gridCol w="1622425">
                  <a:extLst>
                    <a:ext uri="{9D8B030D-6E8A-4147-A177-3AD203B41FA5}">
                      <a16:colId xmlns:a16="http://schemas.microsoft.com/office/drawing/2014/main" val="20001"/>
                    </a:ext>
                  </a:extLst>
                </a:gridCol>
                <a:gridCol w="2214562">
                  <a:extLst>
                    <a:ext uri="{9D8B030D-6E8A-4147-A177-3AD203B41FA5}">
                      <a16:colId xmlns:a16="http://schemas.microsoft.com/office/drawing/2014/main" val="20002"/>
                    </a:ext>
                  </a:extLst>
                </a:gridCol>
                <a:gridCol w="1458913">
                  <a:extLst>
                    <a:ext uri="{9D8B030D-6E8A-4147-A177-3AD203B41FA5}">
                      <a16:colId xmlns:a16="http://schemas.microsoft.com/office/drawing/2014/main" val="20003"/>
                    </a:ext>
                  </a:extLst>
                </a:gridCol>
                <a:gridCol w="1706562">
                  <a:extLst>
                    <a:ext uri="{9D8B030D-6E8A-4147-A177-3AD203B41FA5}">
                      <a16:colId xmlns:a16="http://schemas.microsoft.com/office/drawing/2014/main" val="20004"/>
                    </a:ext>
                  </a:extLst>
                </a:gridCol>
              </a:tblGrid>
              <a:tr h="130314">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1" i="0" u="none" strike="noStrike" cap="none" normalizeH="0" baseline="0" smtClean="0">
                          <a:ln>
                            <a:noFill/>
                          </a:ln>
                          <a:solidFill>
                            <a:schemeClr val="tx1"/>
                          </a:solidFill>
                          <a:effectLst/>
                          <a:latin typeface="Arial" charset="0"/>
                          <a:cs typeface="Arial" charset="0"/>
                        </a:rPr>
                        <a:t>Época </a:t>
                      </a:r>
                      <a:endParaRPr kumimoji="0" lang="es-ES_tradnl" sz="1200" b="0" i="0" u="none" strike="noStrike" cap="none" normalizeH="0" baseline="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1" i="0" u="none" strike="noStrike" cap="none" normalizeH="0" baseline="0" smtClean="0">
                          <a:ln>
                            <a:noFill/>
                          </a:ln>
                          <a:solidFill>
                            <a:schemeClr val="tx1"/>
                          </a:solidFill>
                          <a:effectLst/>
                          <a:latin typeface="Arial" charset="0"/>
                          <a:cs typeface="Arial" charset="0"/>
                        </a:rPr>
                        <a:t>Lugar</a:t>
                      </a:r>
                      <a:endParaRPr kumimoji="0" lang="es-ES_tradnl" sz="1200" b="0" i="0" u="none" strike="noStrike" cap="none" normalizeH="0" baseline="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1" i="0" u="none" strike="noStrike" cap="none" normalizeH="0" baseline="0" smtClean="0">
                          <a:ln>
                            <a:noFill/>
                          </a:ln>
                          <a:solidFill>
                            <a:schemeClr val="tx1"/>
                          </a:solidFill>
                          <a:effectLst/>
                          <a:latin typeface="Arial" charset="0"/>
                          <a:cs typeface="Arial" charset="0"/>
                        </a:rPr>
                        <a:t>Técnica  Tecnología</a:t>
                      </a:r>
                      <a:endParaRPr kumimoji="0" lang="es-ES_tradnl" sz="1200" b="0" i="0" u="none" strike="noStrike" cap="none" normalizeH="0" baseline="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1" i="0" u="none" strike="noStrike" cap="none" normalizeH="0" baseline="0" smtClean="0">
                          <a:ln>
                            <a:noFill/>
                          </a:ln>
                          <a:solidFill>
                            <a:schemeClr val="tx1"/>
                          </a:solidFill>
                          <a:effectLst/>
                          <a:latin typeface="Arial" charset="0"/>
                          <a:cs typeface="Arial" charset="0"/>
                        </a:rPr>
                        <a:t>Energía</a:t>
                      </a:r>
                      <a:endParaRPr kumimoji="0" lang="es-ES_tradnl" sz="1200" b="0" i="0" u="none" strike="noStrike" cap="none" normalizeH="0" baseline="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1" i="0" u="none" strike="noStrike" cap="none" normalizeH="0" baseline="0" smtClean="0">
                          <a:ln>
                            <a:noFill/>
                          </a:ln>
                          <a:solidFill>
                            <a:schemeClr val="tx1"/>
                          </a:solidFill>
                          <a:effectLst/>
                          <a:latin typeface="Arial" charset="0"/>
                          <a:cs typeface="Arial" charset="0"/>
                        </a:rPr>
                        <a:t> Otros</a:t>
                      </a:r>
                      <a:endParaRPr kumimoji="0" lang="es-ES_tradnl" sz="1200" b="0" i="0" u="none" strike="noStrike" cap="none" normalizeH="0" baseline="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823046">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Desde  3500 </a:t>
                      </a:r>
                      <a:r>
                        <a:rPr kumimoji="0" lang="es-ES_tradnl" sz="1200" b="0" i="0" u="none" strike="noStrike" cap="none" normalizeH="0" baseline="0" dirty="0" err="1" smtClean="0">
                          <a:ln>
                            <a:noFill/>
                          </a:ln>
                          <a:solidFill>
                            <a:schemeClr val="tx1"/>
                          </a:solidFill>
                          <a:effectLst/>
                          <a:latin typeface="Arial" charset="0"/>
                          <a:cs typeface="Arial" charset="0"/>
                        </a:rPr>
                        <a:t>aC</a:t>
                      </a:r>
                      <a:endParaRPr kumimoji="0" lang="es-ES_tradnl" sz="12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EA7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Imperios del cercano Oriente, Babilonia, </a:t>
                      </a:r>
                      <a:r>
                        <a:rPr kumimoji="0" lang="es-ES_tradnl" sz="1200" b="0" i="0" u="none" strike="noStrike" cap="none" normalizeH="0" baseline="0" dirty="0" err="1" smtClean="0">
                          <a:ln>
                            <a:noFill/>
                          </a:ln>
                          <a:solidFill>
                            <a:schemeClr val="tx1"/>
                          </a:solidFill>
                          <a:effectLst/>
                          <a:latin typeface="Arial" charset="0"/>
                          <a:cs typeface="Arial" charset="0"/>
                        </a:rPr>
                        <a:t>Asira</a:t>
                      </a:r>
                      <a:r>
                        <a:rPr kumimoji="0" lang="es-ES_tradnl" sz="1200" b="0" i="0" u="none" strike="noStrike" cap="none" normalizeH="0" baseline="0" dirty="0" smtClean="0">
                          <a:ln>
                            <a:noFill/>
                          </a:ln>
                          <a:solidFill>
                            <a:schemeClr val="tx1"/>
                          </a:solidFill>
                          <a:effectLst/>
                          <a:latin typeface="Arial" charset="0"/>
                          <a:cs typeface="Arial" charset="0"/>
                        </a:rPr>
                        <a:t> y Egipto  </a:t>
                      </a:r>
                      <a:endParaRPr kumimoji="0" lang="es-ES_tradnl" sz="12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EA7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 </a:t>
                      </a:r>
                      <a:endParaRPr kumimoji="0" lang="es-ES_tradnl" sz="12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EA7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EA7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3500 Ac escritura</a:t>
                      </a:r>
                    </a:p>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(Gobernantes, sacerdotes poderosos y los desposeídos)</a:t>
                      </a:r>
                      <a:endParaRPr kumimoji="0" lang="es-ES_tradnl" sz="12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EA72"/>
                    </a:solidFill>
                  </a:tcPr>
                </a:tc>
                <a:extLst>
                  <a:ext uri="{0D108BD9-81ED-4DB2-BD59-A6C34878D82A}">
                    <a16:rowId xmlns:a16="http://schemas.microsoft.com/office/drawing/2014/main" val="10001"/>
                  </a:ext>
                </a:extLst>
              </a:tr>
              <a:tr h="45724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VI </a:t>
                      </a:r>
                      <a:r>
                        <a:rPr kumimoji="0" lang="es-ES_tradnl" sz="1200" b="0" i="0" u="none" strike="noStrike" cap="none" normalizeH="0" baseline="0" dirty="0" err="1" smtClean="0">
                          <a:ln>
                            <a:noFill/>
                          </a:ln>
                          <a:solidFill>
                            <a:schemeClr val="tx1"/>
                          </a:solidFill>
                          <a:effectLst/>
                          <a:latin typeface="Arial" charset="0"/>
                          <a:cs typeface="Arial" charset="0"/>
                        </a:rPr>
                        <a:t>ac</a:t>
                      </a:r>
                      <a:endParaRPr kumimoji="0" lang="es-ES_tradnl" sz="12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Grecia</a:t>
                      </a:r>
                      <a:endParaRPr kumimoji="0" lang="es-ES_tradnl" sz="12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Arquitectura, Partenón</a:t>
                      </a:r>
                      <a:endParaRPr kumimoji="0" lang="es-ES_tradnl" sz="12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Democracia - esclavos</a:t>
                      </a:r>
                      <a:endParaRPr kumimoji="0" lang="es-ES_tradnl" sz="1200" b="0" i="0" u="none" strike="noStrike" cap="none" normalizeH="0" baseline="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2"/>
                  </a:ext>
                </a:extLst>
              </a:tr>
              <a:tr h="64014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Armamentos</a:t>
                      </a:r>
                      <a:endParaRPr kumimoji="0" lang="es-ES_tradnl" sz="1200" b="0" i="0" u="none" strike="noStrike" cap="none" normalizeH="0" baseline="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Desarrollo de la ciencia</a:t>
                      </a:r>
                    </a:p>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err="1" smtClean="0">
                          <a:ln>
                            <a:noFill/>
                          </a:ln>
                          <a:solidFill>
                            <a:schemeClr val="tx1"/>
                          </a:solidFill>
                          <a:effectLst/>
                          <a:latin typeface="Arial" charset="0"/>
                          <a:cs typeface="Arial" charset="0"/>
                        </a:rPr>
                        <a:t>Socrates</a:t>
                      </a:r>
                      <a:endParaRPr kumimoji="0" lang="es-ES_tradnl" sz="12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extLst>
                  <a:ext uri="{0D108BD9-81ED-4DB2-BD59-A6C34878D82A}">
                    <a16:rowId xmlns:a16="http://schemas.microsoft.com/office/drawing/2014/main" val="10003"/>
                  </a:ext>
                </a:extLst>
              </a:tr>
              <a:tr h="274349">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Tornillo de Arquímedes</a:t>
                      </a:r>
                      <a:endParaRPr kumimoji="0" lang="es-ES_tradnl" sz="12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 </a:t>
                      </a:r>
                      <a:endParaRPr kumimoji="0" lang="es-ES_tradnl" sz="12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Arquímedes</a:t>
                      </a:r>
                      <a:endParaRPr kumimoji="0" lang="es-ES_tradnl" sz="1200" b="0" i="0" u="none" strike="noStrike" cap="none" normalizeH="0" baseline="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274349">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tratado de física</a:t>
                      </a:r>
                      <a:endParaRPr kumimoji="0" lang="es-ES_tradnl" sz="12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extLst>
                  <a:ext uri="{0D108BD9-81ED-4DB2-BD59-A6C34878D82A}">
                    <a16:rowId xmlns:a16="http://schemas.microsoft.com/office/drawing/2014/main" val="10005"/>
                  </a:ext>
                </a:extLst>
              </a:tr>
              <a:tr h="274349">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Arial" charset="0"/>
                          <a:cs typeface="Arial" charset="0"/>
                        </a:rPr>
                        <a:t> </a:t>
                      </a:r>
                      <a:endParaRPr kumimoji="0" lang="es-ES_tradnl" sz="1200" b="0" i="0" u="none" strike="noStrike" cap="none" normalizeH="0" baseline="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cs typeface="Arial" charset="0"/>
                        </a:rPr>
                        <a:t> </a:t>
                      </a:r>
                      <a:endParaRPr kumimoji="0" lang="es-ES_tradnl" sz="12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pic>
        <p:nvPicPr>
          <p:cNvPr id="27696" name="Picture 5" descr="Archivo:Parthenon-2008.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 y="3627438"/>
            <a:ext cx="4822825"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97" name="Picture 120" descr="Archivo:Archimedes-screw one-screw-threads with-ball 3D-view animated small.gif">
            <a:hlinkClick r:id="rId9"/>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148064" y="3720016"/>
            <a:ext cx="19050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98" name="Picture 122" descr="arquime">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30963" y="5114925"/>
            <a:ext cx="2428875"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100392" y="100013"/>
            <a:ext cx="609600" cy="609600"/>
          </a:xfrm>
          <a:prstGeom prst="rect">
            <a:avLst/>
          </a:prstGeom>
        </p:spPr>
      </p:pic>
      <p:pic>
        <p:nvPicPr>
          <p:cNvPr id="3" name="t9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259510" y="84201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4361"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2686</TotalTime>
  <Words>1341</Words>
  <Application>Microsoft Office PowerPoint</Application>
  <PresentationFormat>Presentación en pantalla (4:3)</PresentationFormat>
  <Paragraphs>404</Paragraphs>
  <Slides>25</Slides>
  <Notes>20</Notes>
  <HiddenSlides>0</HiddenSlides>
  <MMClips>20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25</vt:i4>
      </vt:variant>
    </vt:vector>
  </HeadingPairs>
  <TitlesOfParts>
    <vt:vector size="32" baseType="lpstr">
      <vt:lpstr>Arial</vt:lpstr>
      <vt:lpstr>Calibri</vt:lpstr>
      <vt:lpstr>Calibri Light</vt:lpstr>
      <vt:lpstr>Century Gothic</vt:lpstr>
      <vt:lpstr>Comic Sans MS</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Maquina de Vapor Grecia. En el siglo II antes de Cristo,   construida Herón de Alejandría conocida como Aelópila de Herón. </vt:lpstr>
      <vt:lpstr>Presentación de PowerPoint</vt:lpstr>
      <vt:lpstr>Presentación de PowerPoint</vt:lpstr>
      <vt:lpstr>Plano de Roma y la cloaca máxima y vista de la salida al Tiber </vt:lpstr>
      <vt:lpstr>Etapas constructivas de un puente romano </vt:lpstr>
      <vt:lpstr>PANTEON DE ROMA O DE AGRIPA  Construido entre 118-125 Cúpula de hormigón sin armar mas grande del mundo </vt:lpstr>
      <vt:lpstr>Perspectiva interior de Santa Sofía y distribución de esfuerzos. Desde el año 360 y hasta 1453 sirvió como la catedral ortodoxa bizantina  1204 y1261 en que fue reconvertida en catedral católica de rito latino, el edificio fue transformado en mezquita, manteniendo esta función desde el 29 de mayo de 1453 hasta 1931, El 1 de febrero de 1935 fue inaugurado como museo.</vt:lpstr>
      <vt:lpstr>Motivo de construcción fue en parte político y simbólico. Inicia con el emperador Vespesiano en el año 77. Termina con el emperador Tito en el año 80.</vt:lpstr>
      <vt:lpstr>Acueductos de Pont du Gard (Francia) y Segovia (España </vt:lpstr>
      <vt:lpstr>Presentación de PowerPoint</vt:lpstr>
      <vt:lpstr>Edad Media</vt:lpstr>
      <vt:lpstr>Presentación de PowerPoint</vt:lpstr>
      <vt:lpstr>    Mezquita-catedral de Córdoba Se empezó a construir como mezquita en el año 785, con la apropiación y reutilización de los materiales de la basílica hispano-romana de San Vicente Mártir, que se hallaba en su lugar, por los conquistadores musulmanes.3 El edificio resultante fue objeto de ampliaciones durante el Emirato de Córdoba y el Califato de Córdoba. Con 23 400 metros cuadrados.</vt:lpstr>
      <vt:lpstr>Presentación de PowerPoint</vt:lpstr>
      <vt:lpstr>Galileo Galilei ( 1564-1642)</vt:lpstr>
      <vt:lpstr>Isaac Newton (1643 – 1722)</vt:lpstr>
    </vt:vector>
  </TitlesOfParts>
  <Company>The houze!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WinuE</dc:creator>
  <cp:lastModifiedBy>Usuario</cp:lastModifiedBy>
  <cp:revision>141</cp:revision>
  <dcterms:created xsi:type="dcterms:W3CDTF">2010-03-30T22:25:38Z</dcterms:created>
  <dcterms:modified xsi:type="dcterms:W3CDTF">2020-03-31T22:02:59Z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