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60" r:id="rId5"/>
    <p:sldId id="267" r:id="rId6"/>
    <p:sldId id="261" r:id="rId7"/>
    <p:sldId id="262" r:id="rId8"/>
    <p:sldId id="263" r:id="rId9"/>
    <p:sldId id="265" r:id="rId10"/>
    <p:sldId id="266" r:id="rId11"/>
    <p:sldId id="264" r:id="rId12"/>
    <p:sldId id="270" r:id="rId13"/>
    <p:sldId id="268" r:id="rId14"/>
    <p:sldId id="269" r:id="rId15"/>
    <p:sldId id="271" r:id="rId16"/>
    <p:sldId id="273" r:id="rId17"/>
    <p:sldId id="27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p:scale>
          <a:sx n="70" d="100"/>
          <a:sy n="70" d="100"/>
        </p:scale>
        <p:origin x="696" y="4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3/12/2021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3/12/2021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3/12/2021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3/12/2021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2A54C80-263E-416B-A8E0-580EDEADCBDC}" type="datetimeFigureOut">
              <a:rPr lang="en-US" dirty="0"/>
              <a:t>3/12/2021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3/12/2021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3/12/2021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pPr algn="ctr"/>
            <a:r>
              <a:rPr lang="es-AR" dirty="0" smtClean="0">
                <a:solidFill>
                  <a:schemeClr val="accent2">
                    <a:lumMod val="50000"/>
                  </a:schemeClr>
                </a:solidFill>
              </a:rPr>
              <a:t>FUTURO DE LA INGENIERIA</a:t>
            </a:r>
            <a:endParaRPr lang="en-US" dirty="0">
              <a:solidFill>
                <a:schemeClr val="accent2">
                  <a:lumMod val="50000"/>
                </a:schemeClr>
              </a:solidFill>
            </a:endParaRPr>
          </a:p>
        </p:txBody>
      </p:sp>
      <p:sp>
        <p:nvSpPr>
          <p:cNvPr id="3" name="Subtítulo 2"/>
          <p:cNvSpPr>
            <a:spLocks noGrp="1"/>
          </p:cNvSpPr>
          <p:nvPr>
            <p:ph type="subTitle" idx="1"/>
          </p:nvPr>
        </p:nvSpPr>
        <p:spPr/>
        <p:txBody>
          <a:bodyPr>
            <a:normAutofit/>
          </a:bodyPr>
          <a:lstStyle/>
          <a:p>
            <a:r>
              <a:rPr lang="es-ES" dirty="0"/>
              <a:t>Ingeniería para el desarrollo </a:t>
            </a:r>
            <a:r>
              <a:rPr lang="es-ES" dirty="0" smtClean="0"/>
              <a:t>sostenible</a:t>
            </a:r>
          </a:p>
          <a:p>
            <a:r>
              <a:rPr lang="es-ES" dirty="0" smtClean="0"/>
              <a:t>Mancini C.  Y G. </a:t>
            </a:r>
            <a:r>
              <a:rPr lang="es-ES" dirty="0" smtClean="0"/>
              <a:t>Durán  </a:t>
            </a:r>
            <a:r>
              <a:rPr lang="es-ES" dirty="0"/>
              <a:t/>
            </a:r>
            <a:br>
              <a:rPr lang="es-ES" dirty="0"/>
            </a:br>
            <a:endParaRPr lang="en-US" dirty="0"/>
          </a:p>
        </p:txBody>
      </p:sp>
    </p:spTree>
    <p:extLst>
      <p:ext uri="{BB962C8B-B14F-4D97-AF65-F5344CB8AC3E}">
        <p14:creationId xmlns:p14="http://schemas.microsoft.com/office/powerpoint/2010/main" val="2864478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4"/>
          <a:stretch>
            <a:fillRect/>
          </a:stretch>
        </p:blipFill>
        <p:spPr>
          <a:xfrm>
            <a:off x="223822" y="168442"/>
            <a:ext cx="4020631" cy="2010316"/>
          </a:xfrm>
          <a:prstGeom prst="rect">
            <a:avLst/>
          </a:prstGeom>
        </p:spPr>
      </p:pic>
      <p:sp>
        <p:nvSpPr>
          <p:cNvPr id="3" name="Marcador de contenido 2"/>
          <p:cNvSpPr>
            <a:spLocks noGrp="1"/>
          </p:cNvSpPr>
          <p:nvPr>
            <p:ph idx="1"/>
          </p:nvPr>
        </p:nvSpPr>
        <p:spPr>
          <a:xfrm>
            <a:off x="813812" y="2597318"/>
            <a:ext cx="8596668" cy="3880773"/>
          </a:xfrm>
        </p:spPr>
        <p:txBody>
          <a:bodyPr>
            <a:normAutofit lnSpcReduction="10000"/>
          </a:bodyPr>
          <a:lstStyle/>
          <a:p>
            <a:pPr marL="0" indent="0">
              <a:buNone/>
            </a:pPr>
            <a:r>
              <a:rPr lang="es-AR" b="1" dirty="0" smtClean="0"/>
              <a:t>TRABAJO DECENTE Y CRECIMIENTO ECONÓMICO</a:t>
            </a:r>
          </a:p>
          <a:p>
            <a:pPr marL="0" indent="0">
              <a:buNone/>
            </a:pPr>
            <a:r>
              <a:rPr lang="es-ES" dirty="0" smtClean="0"/>
              <a:t>L</a:t>
            </a:r>
            <a:r>
              <a:rPr lang="es-ES" dirty="0" smtClean="0"/>
              <a:t>a </a:t>
            </a:r>
            <a:r>
              <a:rPr lang="es-ES" dirty="0"/>
              <a:t>ingeniería es un factor clave </a:t>
            </a:r>
            <a:r>
              <a:rPr lang="es-ES" dirty="0" smtClean="0"/>
              <a:t>del crecimiento </a:t>
            </a:r>
            <a:r>
              <a:rPr lang="es-ES" dirty="0"/>
              <a:t>económico, evidenciado por la </a:t>
            </a:r>
            <a:endParaRPr lang="es-ES" dirty="0" smtClean="0"/>
          </a:p>
          <a:p>
            <a:pPr marL="0" indent="0">
              <a:buNone/>
            </a:pPr>
            <a:r>
              <a:rPr lang="es-ES" dirty="0" smtClean="0"/>
              <a:t>relación positiva entre </a:t>
            </a:r>
            <a:r>
              <a:rPr lang="es-ES" dirty="0"/>
              <a:t>el crecimiento económico y la cantidad de ingenieros</a:t>
            </a:r>
          </a:p>
          <a:p>
            <a:pPr marL="0" indent="0">
              <a:buNone/>
            </a:pPr>
            <a:r>
              <a:rPr lang="es-ES" dirty="0"/>
              <a:t>en un país. Carreteras, líneas férreas, aeropuertos, telecomunicaciones y el</a:t>
            </a:r>
          </a:p>
          <a:p>
            <a:pPr marL="0" indent="0">
              <a:buNone/>
            </a:pPr>
            <a:r>
              <a:rPr lang="es-ES" dirty="0"/>
              <a:t>suministro de agua y electricidad son infraestructura esencial que apuntala a</a:t>
            </a:r>
          </a:p>
          <a:p>
            <a:pPr marL="0" indent="0">
              <a:buNone/>
            </a:pPr>
            <a:r>
              <a:rPr lang="es-ES" dirty="0"/>
              <a:t>todas las economías. Esta infraestructura es diseñada, desarrollada y mantenida</a:t>
            </a:r>
          </a:p>
          <a:p>
            <a:pPr marL="0" indent="0">
              <a:buNone/>
            </a:pPr>
            <a:r>
              <a:rPr lang="es-ES" dirty="0"/>
              <a:t>por ingenieros civiles, mecánicos, eléctricos y ambientales. Los ingenieros</a:t>
            </a:r>
          </a:p>
          <a:p>
            <a:pPr marL="0" indent="0">
              <a:buNone/>
            </a:pPr>
            <a:r>
              <a:rPr lang="es-ES" dirty="0"/>
              <a:t>también son responsables de servicios básicos como agua limpia, energía y</a:t>
            </a:r>
          </a:p>
          <a:p>
            <a:pPr marL="0" indent="0">
              <a:buNone/>
            </a:pPr>
            <a:r>
              <a:rPr lang="es-ES" dirty="0"/>
              <a:t>vivienda, que permite que los ciudadanos mantengan vidas saludables y por</a:t>
            </a:r>
          </a:p>
          <a:p>
            <a:pPr marL="0" indent="0">
              <a:buNone/>
            </a:pPr>
            <a:r>
              <a:rPr lang="es-ES" dirty="0"/>
              <a:t>tanto productivas, y que participen en trabajo decente. </a:t>
            </a:r>
          </a:p>
          <a:p>
            <a:endParaRPr lang="en-US" dirty="0"/>
          </a:p>
        </p:txBody>
      </p:sp>
      <p:pic>
        <p:nvPicPr>
          <p:cNvPr id="5" name="Imagen 4"/>
          <p:cNvPicPr>
            <a:picLocks noChangeAspect="1"/>
          </p:cNvPicPr>
          <p:nvPr/>
        </p:nvPicPr>
        <p:blipFill>
          <a:blip r:embed="rId5"/>
          <a:stretch>
            <a:fillRect/>
          </a:stretch>
        </p:blipFill>
        <p:spPr>
          <a:xfrm>
            <a:off x="5112146" y="559079"/>
            <a:ext cx="4621169" cy="1828959"/>
          </a:xfrm>
          <a:prstGeom prst="rect">
            <a:avLst/>
          </a:prstGeom>
        </p:spPr>
      </p:pic>
      <p:pic>
        <p:nvPicPr>
          <p:cNvPr id="7"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67666" y="709999"/>
            <a:ext cx="1155510" cy="927202"/>
          </a:xfrm>
          <a:prstGeom prst="rect">
            <a:avLst/>
          </a:prstGeom>
        </p:spPr>
      </p:pic>
    </p:spTree>
    <p:extLst>
      <p:ext uri="{BB962C8B-B14F-4D97-AF65-F5344CB8AC3E}">
        <p14:creationId xmlns:p14="http://schemas.microsoft.com/office/powerpoint/2010/main" val="31084301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8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796571" y="176745"/>
            <a:ext cx="2783010" cy="1858964"/>
          </a:xfrm>
          <a:prstGeom prst="rect">
            <a:avLst/>
          </a:prstGeom>
        </p:spPr>
      </p:pic>
      <p:sp>
        <p:nvSpPr>
          <p:cNvPr id="3" name="Marcador de contenido 2"/>
          <p:cNvSpPr>
            <a:spLocks noGrp="1"/>
          </p:cNvSpPr>
          <p:nvPr>
            <p:ph idx="1"/>
          </p:nvPr>
        </p:nvSpPr>
        <p:spPr/>
        <p:txBody>
          <a:bodyPr/>
          <a:lstStyle/>
          <a:p>
            <a:pPr marL="0" indent="0">
              <a:buNone/>
            </a:pPr>
            <a:r>
              <a:rPr lang="es-AR" b="1" dirty="0" smtClean="0"/>
              <a:t>INDUSTRIA </a:t>
            </a:r>
            <a:r>
              <a:rPr lang="es-AR" b="1" dirty="0" smtClean="0"/>
              <a:t>INNOVACION E INFRAESTRUCTURA</a:t>
            </a:r>
          </a:p>
          <a:p>
            <a:r>
              <a:rPr lang="es-ES" dirty="0"/>
              <a:t>Una economía moderna no puede existir sin la ingeniería. Los ingenieros diseñan, construyen y mantienen la infraestructura. Las carreteras, puertos, líneas férreas, comunicaciones, el suministro de agua y sistemas de energía son obra de los ingenieros civiles, mecánicos y eléctricos. La industria necesita ingenieros en sectores como la minería, petróleo, productos químicos y procesamiento de alimentos, y toda la fabricación es apuntalada por ingenieros mecánicos, eléctricos, químicos y ambientales</a:t>
            </a:r>
            <a:r>
              <a:rPr lang="es-ES" dirty="0" smtClean="0"/>
              <a:t>.</a:t>
            </a:r>
          </a:p>
          <a:p>
            <a:r>
              <a:rPr lang="es-ES" dirty="0" smtClean="0"/>
              <a:t> </a:t>
            </a:r>
            <a:r>
              <a:rPr lang="es-ES" dirty="0"/>
              <a:t>Las innovaciones de la ingeniería en la </a:t>
            </a:r>
            <a:r>
              <a:rPr lang="es-ES" dirty="0" smtClean="0"/>
              <a:t>inteligencia artificial IA</a:t>
            </a:r>
            <a:r>
              <a:rPr lang="es-ES" dirty="0" smtClean="0"/>
              <a:t>, </a:t>
            </a:r>
            <a:r>
              <a:rPr lang="es-ES" dirty="0"/>
              <a:t>robótica, computación </a:t>
            </a:r>
            <a:r>
              <a:rPr lang="es-ES" dirty="0" smtClean="0"/>
              <a:t>y macrodatos son un </a:t>
            </a:r>
            <a:r>
              <a:rPr lang="es-ES" dirty="0" err="1" smtClean="0"/>
              <a:t>deesafio</a:t>
            </a:r>
            <a:r>
              <a:rPr lang="es-ES" dirty="0" smtClean="0"/>
              <a:t> para  impulsar </a:t>
            </a:r>
            <a:r>
              <a:rPr lang="es-ES" dirty="0"/>
              <a:t>el crecimiento económico futuro y el empleo.</a:t>
            </a:r>
            <a:endParaRPr lang="en-US" dirty="0"/>
          </a:p>
        </p:txBody>
      </p:sp>
      <p:pic>
        <p:nvPicPr>
          <p:cNvPr id="5" name="Imagen 4"/>
          <p:cNvPicPr>
            <a:picLocks noChangeAspect="1"/>
          </p:cNvPicPr>
          <p:nvPr/>
        </p:nvPicPr>
        <p:blipFill>
          <a:blip r:embed="rId3"/>
          <a:stretch>
            <a:fillRect/>
          </a:stretch>
        </p:blipFill>
        <p:spPr>
          <a:xfrm>
            <a:off x="4836293" y="481004"/>
            <a:ext cx="4621169" cy="1828959"/>
          </a:xfrm>
          <a:prstGeom prst="rect">
            <a:avLst/>
          </a:prstGeom>
        </p:spPr>
      </p:pic>
    </p:spTree>
    <p:extLst>
      <p:ext uri="{BB962C8B-B14F-4D97-AF65-F5344CB8AC3E}">
        <p14:creationId xmlns:p14="http://schemas.microsoft.com/office/powerpoint/2010/main" val="360418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94109" y="17464"/>
            <a:ext cx="4876800" cy="2143125"/>
          </a:xfrm>
          <a:prstGeom prst="rect">
            <a:avLst/>
          </a:prstGeom>
        </p:spPr>
      </p:pic>
      <p:sp>
        <p:nvSpPr>
          <p:cNvPr id="3" name="Marcador de contenido 2"/>
          <p:cNvSpPr>
            <a:spLocks noGrp="1"/>
          </p:cNvSpPr>
          <p:nvPr>
            <p:ph idx="1"/>
          </p:nvPr>
        </p:nvSpPr>
        <p:spPr/>
        <p:txBody>
          <a:bodyPr/>
          <a:lstStyle/>
          <a:p>
            <a:endParaRPr lang="es-AR" dirty="0" smtClean="0"/>
          </a:p>
          <a:p>
            <a:pPr marL="0" indent="0">
              <a:buNone/>
            </a:pPr>
            <a:r>
              <a:rPr lang="es-AR" b="1" dirty="0" smtClean="0"/>
              <a:t>REDUCCION </a:t>
            </a:r>
            <a:r>
              <a:rPr lang="es-AR" b="1" dirty="0" smtClean="0"/>
              <a:t>DE LAS DESIGUALDADES </a:t>
            </a:r>
          </a:p>
          <a:p>
            <a:r>
              <a:rPr lang="es-ES" dirty="0"/>
              <a:t>A través de infraestructura sostenible y nuevas tecnologías e innovaciones, </a:t>
            </a:r>
            <a:r>
              <a:rPr lang="es-ES" dirty="0" smtClean="0"/>
              <a:t>la ingeniería tiene el desafío de crear  </a:t>
            </a:r>
            <a:r>
              <a:rPr lang="es-ES" dirty="0"/>
              <a:t>trabajos y oportunidades, posibilitando el acceso a la vivienda, alimentos, salud y una vida decente, lo que es crucial para la reducción de las desigualdades. </a:t>
            </a:r>
            <a:endParaRPr lang="es-ES" dirty="0" smtClean="0"/>
          </a:p>
          <a:p>
            <a:r>
              <a:rPr lang="es-ES" dirty="0" smtClean="0"/>
              <a:t>También </a:t>
            </a:r>
            <a:r>
              <a:rPr lang="es-ES" dirty="0"/>
              <a:t>es esencial garantizar el acceso a las comunicaciones de bajo costo y teléfonos móviles, información y educación, diagnósticos y tratamiento médicos, especialmente en países de bajos ingresos, para abordar las necesidades básicas. </a:t>
            </a:r>
          </a:p>
        </p:txBody>
      </p:sp>
      <p:pic>
        <p:nvPicPr>
          <p:cNvPr id="5" name="Imagen 4"/>
          <p:cNvPicPr>
            <a:picLocks noChangeAspect="1"/>
          </p:cNvPicPr>
          <p:nvPr/>
        </p:nvPicPr>
        <p:blipFill>
          <a:blip r:embed="rId3"/>
          <a:stretch>
            <a:fillRect/>
          </a:stretch>
        </p:blipFill>
        <p:spPr>
          <a:xfrm>
            <a:off x="5554134" y="726663"/>
            <a:ext cx="4621169" cy="1828959"/>
          </a:xfrm>
          <a:prstGeom prst="rect">
            <a:avLst/>
          </a:prstGeom>
        </p:spPr>
      </p:pic>
    </p:spTree>
    <p:extLst>
      <p:ext uri="{BB962C8B-B14F-4D97-AF65-F5344CB8AC3E}">
        <p14:creationId xmlns:p14="http://schemas.microsoft.com/office/powerpoint/2010/main" val="3195869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00169" y="2692851"/>
            <a:ext cx="8596668" cy="3880773"/>
          </a:xfrm>
        </p:spPr>
        <p:txBody>
          <a:bodyPr/>
          <a:lstStyle/>
          <a:p>
            <a:pPr marL="0" indent="0">
              <a:buNone/>
            </a:pPr>
            <a:r>
              <a:rPr lang="es-AR" b="1" dirty="0" smtClean="0"/>
              <a:t>CIUDADES Y COMUNIDADES SOSTENIBLES </a:t>
            </a:r>
          </a:p>
          <a:p>
            <a:r>
              <a:rPr lang="es-ES" dirty="0" smtClean="0"/>
              <a:t>Los </a:t>
            </a:r>
            <a:r>
              <a:rPr lang="es-ES" dirty="0"/>
              <a:t>ingenieros civiles, estructurales, eléctricos, mecánicos, ambientales, </a:t>
            </a:r>
            <a:r>
              <a:rPr lang="es-ES" dirty="0" smtClean="0"/>
              <a:t>en computación, software </a:t>
            </a:r>
            <a:r>
              <a:rPr lang="es-ES" dirty="0"/>
              <a:t>y telecomunicaciones están contribuyendo a la creación de ciudades seguras, inclusivas y </a:t>
            </a:r>
            <a:r>
              <a:rPr lang="es-ES" dirty="0" err="1"/>
              <a:t>resilientes</a:t>
            </a:r>
            <a:r>
              <a:rPr lang="es-ES" dirty="0"/>
              <a:t>, lo que facilita el acceso a vivienda asequible y transporte público, aire limpio, agua y energía, así como la protección del patrimonio natural y cultural y una mayor resiliencia contra los desastres naturales. Las tecnologías avanzadas de ingeniería son utilizadas en edificios eficientes en términos de energía y recursos, iluminación inteligente de ciudades, sistemas eficientes de transporte, fuentes de energía renovable, gestión integrada de recursos de agua, ingeniería geoespacial, Modelado de Información para la Construcción y análisis de datos, haciendo que las ciudades sean más habitables y sostenibles.</a:t>
            </a:r>
            <a:endParaRPr lang="en-US" dirty="0"/>
          </a:p>
        </p:txBody>
      </p:sp>
      <p:pic>
        <p:nvPicPr>
          <p:cNvPr id="4" name="Imagen 3"/>
          <p:cNvPicPr>
            <a:picLocks noChangeAspect="1"/>
          </p:cNvPicPr>
          <p:nvPr/>
        </p:nvPicPr>
        <p:blipFill>
          <a:blip r:embed="rId4"/>
          <a:stretch>
            <a:fillRect/>
          </a:stretch>
        </p:blipFill>
        <p:spPr>
          <a:xfrm>
            <a:off x="4975668" y="562891"/>
            <a:ext cx="4621169" cy="1828959"/>
          </a:xfrm>
          <a:prstGeom prst="rect">
            <a:avLst/>
          </a:prstGeom>
        </p:spPr>
      </p:pic>
      <p:pic>
        <p:nvPicPr>
          <p:cNvPr id="5" name="Imagen 4"/>
          <p:cNvPicPr>
            <a:picLocks noChangeAspect="1"/>
          </p:cNvPicPr>
          <p:nvPr/>
        </p:nvPicPr>
        <p:blipFill>
          <a:blip r:embed="rId5"/>
          <a:stretch>
            <a:fillRect/>
          </a:stretch>
        </p:blipFill>
        <p:spPr>
          <a:xfrm>
            <a:off x="354500" y="130296"/>
            <a:ext cx="3712534" cy="2079019"/>
          </a:xfrm>
          <a:prstGeom prst="rect">
            <a:avLst/>
          </a:prstGeom>
        </p:spPr>
      </p:pic>
      <p:pic>
        <p:nvPicPr>
          <p:cNvPr id="6"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05471" y="258091"/>
            <a:ext cx="609600" cy="609600"/>
          </a:xfrm>
          <a:prstGeom prst="rect">
            <a:avLst/>
          </a:prstGeom>
        </p:spPr>
      </p:pic>
    </p:spTree>
    <p:extLst>
      <p:ext uri="{BB962C8B-B14F-4D97-AF65-F5344CB8AC3E}">
        <p14:creationId xmlns:p14="http://schemas.microsoft.com/office/powerpoint/2010/main" val="1045950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4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77334" y="2977227"/>
            <a:ext cx="8596668" cy="3880773"/>
          </a:xfrm>
        </p:spPr>
        <p:txBody>
          <a:bodyPr>
            <a:normAutofit fontScale="92500" lnSpcReduction="20000"/>
          </a:bodyPr>
          <a:lstStyle/>
          <a:p>
            <a:pPr marL="0" indent="0">
              <a:buNone/>
            </a:pPr>
            <a:r>
              <a:rPr lang="es-AR" b="1" dirty="0" smtClean="0"/>
              <a:t>PRODUCCIÓN Y CONSUMO RESPONSABLE </a:t>
            </a:r>
          </a:p>
          <a:p>
            <a:pPr marL="0" indent="0">
              <a:buNone/>
            </a:pPr>
            <a:r>
              <a:rPr lang="es-ES" dirty="0" smtClean="0"/>
              <a:t>Los </a:t>
            </a:r>
            <a:r>
              <a:rPr lang="es-ES" dirty="0"/>
              <a:t>ingenieros de minas, civiles, mecánicos, eléctricos y</a:t>
            </a:r>
          </a:p>
          <a:p>
            <a:pPr marL="0" indent="0">
              <a:buNone/>
            </a:pPr>
            <a:r>
              <a:rPr lang="es-ES" dirty="0"/>
              <a:t>ambientales juegan papeles críticos en la gestión eficiente de</a:t>
            </a:r>
          </a:p>
          <a:p>
            <a:pPr marL="0" indent="0">
              <a:buNone/>
            </a:pPr>
            <a:r>
              <a:rPr lang="es-ES" dirty="0"/>
              <a:t>los recursos de la Tierra a través del procesamiento de minerales</a:t>
            </a:r>
          </a:p>
          <a:p>
            <a:pPr marL="0" indent="0">
              <a:buNone/>
            </a:pPr>
            <a:r>
              <a:rPr lang="es-ES" dirty="0"/>
              <a:t>esenciales, generación de energía a partir de recursos renovables, utilización</a:t>
            </a:r>
          </a:p>
          <a:p>
            <a:pPr marL="0" indent="0">
              <a:buNone/>
            </a:pPr>
            <a:r>
              <a:rPr lang="es-ES" dirty="0"/>
              <a:t>de recursos de agua de manera sostenible, apoyo a la producción agrícola y</a:t>
            </a:r>
          </a:p>
          <a:p>
            <a:pPr marL="0" indent="0">
              <a:buNone/>
            </a:pPr>
            <a:r>
              <a:rPr lang="es-ES" dirty="0"/>
              <a:t>gestión de la diversidad. Las innovaciones de ingeniería apoyan la gestión de</a:t>
            </a:r>
          </a:p>
          <a:p>
            <a:pPr marL="0" indent="0">
              <a:buNone/>
            </a:pPr>
            <a:r>
              <a:rPr lang="es-ES" dirty="0"/>
              <a:t>recursos y el consumo responsable a través de la </a:t>
            </a:r>
            <a:r>
              <a:rPr lang="es-ES" u="sng" dirty="0"/>
              <a:t>“economía circular” </a:t>
            </a:r>
            <a:r>
              <a:rPr lang="es-ES" dirty="0"/>
              <a:t>donde los</a:t>
            </a:r>
          </a:p>
          <a:p>
            <a:pPr marL="0" indent="0">
              <a:buNone/>
            </a:pPr>
            <a:r>
              <a:rPr lang="es-ES" dirty="0"/>
              <a:t>resultados y productos pueden volverse insumos en otros procesos y productos.</a:t>
            </a:r>
          </a:p>
          <a:p>
            <a:pPr marL="0" indent="0">
              <a:buNone/>
            </a:pPr>
            <a:r>
              <a:rPr lang="es-ES" dirty="0"/>
              <a:t>Los ingenieros de materiales y químicos están desarrollando innovaciones para</a:t>
            </a:r>
          </a:p>
          <a:p>
            <a:pPr marL="0" indent="0">
              <a:buNone/>
            </a:pPr>
            <a:r>
              <a:rPr lang="es-ES" dirty="0"/>
              <a:t>reciclar y reutilizar materiales de desecho, incluidos los plásticos. </a:t>
            </a:r>
            <a:endParaRPr lang="en-US" dirty="0"/>
          </a:p>
        </p:txBody>
      </p:sp>
      <p:pic>
        <p:nvPicPr>
          <p:cNvPr id="4" name="Imagen 3"/>
          <p:cNvPicPr>
            <a:picLocks noChangeAspect="1"/>
          </p:cNvPicPr>
          <p:nvPr/>
        </p:nvPicPr>
        <p:blipFill>
          <a:blip r:embed="rId2"/>
          <a:stretch>
            <a:fillRect/>
          </a:stretch>
        </p:blipFill>
        <p:spPr>
          <a:xfrm>
            <a:off x="1075349" y="504967"/>
            <a:ext cx="3087218" cy="2046960"/>
          </a:xfrm>
          <a:prstGeom prst="rect">
            <a:avLst/>
          </a:prstGeom>
        </p:spPr>
      </p:pic>
      <p:pic>
        <p:nvPicPr>
          <p:cNvPr id="5" name="Imagen 4"/>
          <p:cNvPicPr>
            <a:picLocks noChangeAspect="1"/>
          </p:cNvPicPr>
          <p:nvPr/>
        </p:nvPicPr>
        <p:blipFill>
          <a:blip r:embed="rId3"/>
          <a:stretch>
            <a:fillRect/>
          </a:stretch>
        </p:blipFill>
        <p:spPr>
          <a:xfrm>
            <a:off x="4652833" y="822197"/>
            <a:ext cx="4621169" cy="1828959"/>
          </a:xfrm>
          <a:prstGeom prst="rect">
            <a:avLst/>
          </a:prstGeom>
        </p:spPr>
      </p:pic>
    </p:spTree>
    <p:extLst>
      <p:ext uri="{BB962C8B-B14F-4D97-AF65-F5344CB8AC3E}">
        <p14:creationId xmlns:p14="http://schemas.microsoft.com/office/powerpoint/2010/main" val="3571395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677334" y="222458"/>
            <a:ext cx="2619375" cy="1743075"/>
          </a:xfrm>
          <a:prstGeom prst="rect">
            <a:avLst/>
          </a:prstGeom>
        </p:spPr>
      </p:pic>
      <p:sp>
        <p:nvSpPr>
          <p:cNvPr id="3" name="Marcador de contenido 2"/>
          <p:cNvSpPr>
            <a:spLocks noGrp="1"/>
          </p:cNvSpPr>
          <p:nvPr>
            <p:ph idx="1"/>
          </p:nvPr>
        </p:nvSpPr>
        <p:spPr>
          <a:xfrm>
            <a:off x="677334" y="2651908"/>
            <a:ext cx="8596668" cy="3880773"/>
          </a:xfrm>
        </p:spPr>
        <p:txBody>
          <a:bodyPr>
            <a:normAutofit/>
          </a:bodyPr>
          <a:lstStyle/>
          <a:p>
            <a:pPr marL="0" indent="0">
              <a:buNone/>
            </a:pPr>
            <a:r>
              <a:rPr lang="es-AR" b="1" dirty="0" smtClean="0"/>
              <a:t>CLIMA, VIDA SUBMARINA, ECOSISTEMA  TERRESTRE</a:t>
            </a:r>
          </a:p>
          <a:p>
            <a:r>
              <a:rPr lang="es-ES" dirty="0" smtClean="0"/>
              <a:t>La </a:t>
            </a:r>
            <a:r>
              <a:rPr lang="es-ES" dirty="0"/>
              <a:t>ingeniería brinda la posibilidad de tomar acción con el cambio climático. Las fuentes de energía renovable diseñadas con cero emisiones de carbono incluyen la hidroeléctrica, la solar, eólica y mareomotriz, con hidrógeno biológico que facilita el almacenamiento de energía a bajo costo. La infraestructura resiliente aborda los impactos crecientes de los desastres naturales incluidos los ciclones y las inundaciones. Las reducciones de gases de invernadero a través de la captura de carbono, la transformación de </a:t>
            </a:r>
            <a:r>
              <a:rPr lang="es-ES" dirty="0" err="1"/>
              <a:t>biosólidos</a:t>
            </a:r>
            <a:r>
              <a:rPr lang="es-ES" dirty="0"/>
              <a:t> de desechos en energía, y la construcción con madera de bosques de rápido crecimiento y otras acciones establecidas. </a:t>
            </a:r>
            <a:endParaRPr lang="en-US" dirty="0"/>
          </a:p>
        </p:txBody>
      </p:sp>
      <p:pic>
        <p:nvPicPr>
          <p:cNvPr id="5" name="Imagen 4"/>
          <p:cNvPicPr>
            <a:picLocks noChangeAspect="1"/>
          </p:cNvPicPr>
          <p:nvPr/>
        </p:nvPicPr>
        <p:blipFill>
          <a:blip r:embed="rId3"/>
          <a:stretch>
            <a:fillRect/>
          </a:stretch>
        </p:blipFill>
        <p:spPr>
          <a:xfrm>
            <a:off x="5177487" y="453708"/>
            <a:ext cx="4621169" cy="1828959"/>
          </a:xfrm>
          <a:prstGeom prst="rect">
            <a:avLst/>
          </a:prstGeom>
        </p:spPr>
      </p:pic>
    </p:spTree>
    <p:extLst>
      <p:ext uri="{BB962C8B-B14F-4D97-AF65-F5344CB8AC3E}">
        <p14:creationId xmlns:p14="http://schemas.microsoft.com/office/powerpoint/2010/main" val="2056967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4"/>
          <a:stretch>
            <a:fillRect/>
          </a:stretch>
        </p:blipFill>
        <p:spPr>
          <a:xfrm>
            <a:off x="709341" y="174735"/>
            <a:ext cx="5200188" cy="2759534"/>
          </a:xfrm>
          <a:prstGeom prst="rect">
            <a:avLst/>
          </a:prstGeom>
        </p:spPr>
      </p:pic>
      <p:pic>
        <p:nvPicPr>
          <p:cNvPr id="5" name="Imagen 4"/>
          <p:cNvPicPr>
            <a:picLocks noChangeAspect="1"/>
          </p:cNvPicPr>
          <p:nvPr/>
        </p:nvPicPr>
        <p:blipFill>
          <a:blip r:embed="rId5"/>
          <a:stretch>
            <a:fillRect/>
          </a:stretch>
        </p:blipFill>
        <p:spPr>
          <a:xfrm>
            <a:off x="5745365" y="1227627"/>
            <a:ext cx="4621169" cy="1828959"/>
          </a:xfrm>
          <a:prstGeom prst="rect">
            <a:avLst/>
          </a:prstGeom>
        </p:spPr>
      </p:pic>
      <p:sp>
        <p:nvSpPr>
          <p:cNvPr id="3" name="Marcador de contenido 2"/>
          <p:cNvSpPr>
            <a:spLocks noGrp="1"/>
          </p:cNvSpPr>
          <p:nvPr>
            <p:ph idx="1"/>
          </p:nvPr>
        </p:nvSpPr>
        <p:spPr>
          <a:xfrm>
            <a:off x="354499" y="3056586"/>
            <a:ext cx="8596668" cy="3880773"/>
          </a:xfrm>
        </p:spPr>
        <p:txBody>
          <a:bodyPr/>
          <a:lstStyle/>
          <a:p>
            <a:pPr marL="0" indent="0">
              <a:buNone/>
            </a:pPr>
            <a:r>
              <a:rPr lang="es-AR" dirty="0" smtClean="0"/>
              <a:t>Alianzas </a:t>
            </a:r>
            <a:r>
              <a:rPr lang="es-AR" dirty="0" smtClean="0"/>
              <a:t>para lograr los objetivos</a:t>
            </a:r>
          </a:p>
          <a:p>
            <a:r>
              <a:rPr lang="es-ES" dirty="0"/>
              <a:t>Las asociaciones en ingeniería son esenciales para promover los objetivos de desarrollo sostenible, ya sea dentro de disciplinas de la ingeniería como a través de instituciones nacionales e internacionales de ingeniería, que involucran a gobiernos, industria y universidades. Estas asociaciones están desarrollando soluciones y hojas de ruta para implementar tecnologías, desarrollar capacidad y mecanismos de transferencia de conocimiento y para establecer enfoques inclusivos al desarrollo sostenible. El Día Mundial de la Ingeniería para el Desarrollo Sostenible, celebrado anualmente el 4 de marzo, es un esfuerzo internacional de colaboración para reunir a la ingeniería y la comunidad para alcanzar estos objetivos. </a:t>
            </a:r>
            <a:endParaRPr lang="en-US" dirty="0"/>
          </a:p>
        </p:txBody>
      </p:sp>
      <p:pic>
        <p:nvPicPr>
          <p:cNvPr id="6"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81815" y="299113"/>
            <a:ext cx="609600" cy="609600"/>
          </a:xfrm>
          <a:prstGeom prst="rect">
            <a:avLst/>
          </a:prstGeom>
        </p:spPr>
      </p:pic>
    </p:spTree>
    <p:extLst>
      <p:ext uri="{BB962C8B-B14F-4D97-AF65-F5344CB8AC3E}">
        <p14:creationId xmlns:p14="http://schemas.microsoft.com/office/powerpoint/2010/main" val="38572514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8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4"/>
          <a:stretch>
            <a:fillRect/>
          </a:stretch>
        </p:blipFill>
        <p:spPr>
          <a:xfrm>
            <a:off x="1059748" y="338522"/>
            <a:ext cx="2790825" cy="2381250"/>
          </a:xfrm>
          <a:prstGeom prst="rect">
            <a:avLst/>
          </a:prstGeom>
        </p:spPr>
      </p:pic>
      <p:sp>
        <p:nvSpPr>
          <p:cNvPr id="3" name="Marcador de contenido 2"/>
          <p:cNvSpPr>
            <a:spLocks noGrp="1"/>
          </p:cNvSpPr>
          <p:nvPr>
            <p:ph idx="1"/>
          </p:nvPr>
        </p:nvSpPr>
        <p:spPr>
          <a:xfrm>
            <a:off x="786516" y="2842977"/>
            <a:ext cx="8596668" cy="3880773"/>
          </a:xfrm>
        </p:spPr>
        <p:txBody>
          <a:bodyPr/>
          <a:lstStyle/>
          <a:p>
            <a:pPr marL="0" indent="0">
              <a:buNone/>
            </a:pPr>
            <a:r>
              <a:rPr lang="es-AR" b="1" dirty="0" smtClean="0"/>
              <a:t>PAZ JUSTICIA E INSTITUCIONES SOLIDAD </a:t>
            </a:r>
          </a:p>
          <a:p>
            <a:r>
              <a:rPr lang="es-ES" dirty="0" smtClean="0"/>
              <a:t>Práctica </a:t>
            </a:r>
            <a:r>
              <a:rPr lang="es-ES" dirty="0"/>
              <a:t>de la </a:t>
            </a:r>
            <a:r>
              <a:rPr lang="es-ES" dirty="0" smtClean="0"/>
              <a:t>ingeniería.  diversa e inclusiva, </a:t>
            </a:r>
            <a:r>
              <a:rPr lang="es-ES" dirty="0"/>
              <a:t>sostenible y ética es esencial </a:t>
            </a:r>
            <a:r>
              <a:rPr lang="es-ES" dirty="0" smtClean="0"/>
              <a:t>para el desarrollo sostenible . </a:t>
            </a:r>
          </a:p>
          <a:p>
            <a:r>
              <a:rPr lang="es-ES" dirty="0" smtClean="0"/>
              <a:t>Los </a:t>
            </a:r>
            <a:r>
              <a:rPr lang="es-ES" dirty="0"/>
              <a:t>ingenieros se están asociando para desarrollar instituciones fuertes para educación en ingeniería, acreditación y regulación que son esenciales para garantizar altos estándares de educación en ingeniería y la competencia de los ingenieros en todas partes. </a:t>
            </a:r>
            <a:endParaRPr lang="es-ES" dirty="0" smtClean="0"/>
          </a:p>
          <a:p>
            <a:r>
              <a:rPr lang="es-ES" b="1" dirty="0" smtClean="0"/>
              <a:t>El </a:t>
            </a:r>
            <a:r>
              <a:rPr lang="es-ES" b="1" dirty="0"/>
              <a:t>Código de Ética Modelo de la WFEO </a:t>
            </a:r>
            <a:r>
              <a:rPr lang="es-ES" dirty="0"/>
              <a:t>para ingenieros está guiando a otras instituciones profesionales de ingeniería. Los ingenieros también están mejorando los estándares para abordar la corrupción en la ingeniería para maximizar el beneficio de las inversiones en infraestructura que apoyan el desarrollo sostenible para todos.</a:t>
            </a:r>
            <a:endParaRPr lang="en-US" dirty="0"/>
          </a:p>
        </p:txBody>
      </p:sp>
      <p:pic>
        <p:nvPicPr>
          <p:cNvPr id="2" name="Imagen 1"/>
          <p:cNvPicPr>
            <a:picLocks noChangeAspect="1"/>
          </p:cNvPicPr>
          <p:nvPr/>
        </p:nvPicPr>
        <p:blipFill>
          <a:blip r:embed="rId5"/>
          <a:stretch>
            <a:fillRect/>
          </a:stretch>
        </p:blipFill>
        <p:spPr>
          <a:xfrm>
            <a:off x="5232078" y="767607"/>
            <a:ext cx="4621169" cy="1828959"/>
          </a:xfrm>
          <a:prstGeom prst="rect">
            <a:avLst/>
          </a:prstGeom>
        </p:spPr>
      </p:pic>
      <p:pic>
        <p:nvPicPr>
          <p:cNvPr id="5"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043548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8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solidFill>
                  <a:schemeClr val="accent2">
                    <a:lumMod val="75000"/>
                  </a:schemeClr>
                </a:solidFill>
              </a:rPr>
              <a:t>Agenda </a:t>
            </a:r>
            <a:r>
              <a:rPr lang="es-ES" dirty="0">
                <a:solidFill>
                  <a:schemeClr val="accent2">
                    <a:lumMod val="75000"/>
                  </a:schemeClr>
                </a:solidFill>
              </a:rPr>
              <a:t>2030 para el Desarrollo </a:t>
            </a:r>
            <a:r>
              <a:rPr lang="es-ES" dirty="0">
                <a:solidFill>
                  <a:schemeClr val="accent2">
                    <a:lumMod val="75000"/>
                  </a:schemeClr>
                </a:solidFill>
              </a:rPr>
              <a:t>Sostenible</a:t>
            </a:r>
            <a:br>
              <a:rPr lang="es-ES" dirty="0">
                <a:solidFill>
                  <a:schemeClr val="accent2">
                    <a:lumMod val="75000"/>
                  </a:schemeClr>
                </a:solidFill>
              </a:rPr>
            </a:br>
            <a:r>
              <a:rPr lang="es-ES" sz="1800" dirty="0" smtClean="0">
                <a:solidFill>
                  <a:schemeClr val="accent2">
                    <a:lumMod val="75000"/>
                  </a:schemeClr>
                </a:solidFill>
              </a:rPr>
              <a:t> Realizada por la Organización </a:t>
            </a:r>
            <a:r>
              <a:rPr lang="es-ES" sz="1800" dirty="0">
                <a:solidFill>
                  <a:schemeClr val="accent2">
                    <a:lumMod val="75000"/>
                  </a:schemeClr>
                </a:solidFill>
              </a:rPr>
              <a:t>de las Naciones Unidas para la Educación, la Ciencia y la </a:t>
            </a:r>
            <a:r>
              <a:rPr lang="es-ES" sz="1800" dirty="0" smtClean="0">
                <a:solidFill>
                  <a:schemeClr val="accent2">
                    <a:lumMod val="75000"/>
                  </a:schemeClr>
                </a:solidFill>
              </a:rPr>
              <a:t>Cultura- UNESCO</a:t>
            </a:r>
            <a:r>
              <a:rPr lang="es-ES" dirty="0"/>
              <a:t/>
            </a:r>
            <a:br>
              <a:rPr lang="es-ES" dirty="0"/>
            </a:br>
            <a:endParaRPr lang="en-US" dirty="0"/>
          </a:p>
        </p:txBody>
      </p:sp>
      <p:sp>
        <p:nvSpPr>
          <p:cNvPr id="3" name="Marcador de contenido 2"/>
          <p:cNvSpPr>
            <a:spLocks noGrp="1"/>
          </p:cNvSpPr>
          <p:nvPr>
            <p:ph idx="1"/>
          </p:nvPr>
        </p:nvSpPr>
        <p:spPr>
          <a:xfrm>
            <a:off x="767645" y="1930400"/>
            <a:ext cx="8596668" cy="4188178"/>
          </a:xfrm>
        </p:spPr>
        <p:txBody>
          <a:bodyPr>
            <a:normAutofit/>
          </a:bodyPr>
          <a:lstStyle/>
          <a:p>
            <a:endParaRPr lang="es-AR" dirty="0" smtClean="0"/>
          </a:p>
          <a:p>
            <a:endParaRPr lang="es-AR" dirty="0"/>
          </a:p>
          <a:p>
            <a:pPr marL="0" indent="0">
              <a:buNone/>
            </a:pPr>
            <a:r>
              <a:rPr lang="es-AR" dirty="0" smtClean="0"/>
              <a:t>Desarrollo  humano Sostenible: </a:t>
            </a:r>
          </a:p>
          <a:p>
            <a:pPr marL="0" indent="0" algn="ctr">
              <a:buNone/>
            </a:pPr>
            <a:r>
              <a:rPr lang="es-AR" i="1" dirty="0" smtClean="0"/>
              <a:t>Un proceso de cambio en el cual la dirección de las actividades de inversiones, la evolución y funcionamiento de las instituciones, la orientación de la ingeniería, concentran sus esfuerzos en el mejoramiento de la educación y la salud y en la asignación y uso de los recursos maximizando su productividad económica, su eficiencia tecnológica y su armonización ambiental, </a:t>
            </a:r>
            <a:r>
              <a:rPr lang="es-AR" b="1" i="1" dirty="0" smtClean="0"/>
              <a:t>a fin de obtener condiciones de vida satisfactoria y dignas para toda la gente con equidad y liberta,</a:t>
            </a:r>
            <a:r>
              <a:rPr lang="es-AR" i="1" dirty="0" smtClean="0"/>
              <a:t> y sin afectar nuestras capacidades, las de la humanidad y las de nuestro planeta, para mantener hacia el futuro los sucesivos niveles de progreso material, espiritual ético ya alcanzados.  Dr. Bauer</a:t>
            </a:r>
            <a:endParaRPr lang="en-US" i="1" dirty="0"/>
          </a:p>
        </p:txBody>
      </p:sp>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76089" y="437444"/>
            <a:ext cx="609600" cy="609600"/>
          </a:xfrm>
          <a:prstGeom prst="rect">
            <a:avLst/>
          </a:prstGeom>
        </p:spPr>
      </p:pic>
    </p:spTree>
    <p:extLst>
      <p:ext uri="{BB962C8B-B14F-4D97-AF65-F5344CB8AC3E}">
        <p14:creationId xmlns:p14="http://schemas.microsoft.com/office/powerpoint/2010/main" val="2181185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10578" y="1226255"/>
            <a:ext cx="4617155" cy="1741311"/>
          </a:xfrm>
        </p:spPr>
        <p:txBody>
          <a:bodyPr>
            <a:normAutofit/>
          </a:bodyPr>
          <a:lstStyle/>
          <a:p>
            <a:pPr algn="ctr"/>
            <a:r>
              <a:rPr lang="es-AR" dirty="0" smtClean="0">
                <a:solidFill>
                  <a:srgbClr val="FF0000"/>
                </a:solidFill>
              </a:rPr>
              <a:t>¿Cómo </a:t>
            </a:r>
            <a:r>
              <a:rPr lang="es-AR" dirty="0" smtClean="0">
                <a:solidFill>
                  <a:srgbClr val="FF0000"/>
                </a:solidFill>
              </a:rPr>
              <a:t>contribuir</a:t>
            </a:r>
            <a:br>
              <a:rPr lang="es-AR" dirty="0" smtClean="0">
                <a:solidFill>
                  <a:srgbClr val="FF0000"/>
                </a:solidFill>
              </a:rPr>
            </a:br>
            <a:r>
              <a:rPr lang="es-AR" dirty="0" smtClean="0">
                <a:solidFill>
                  <a:srgbClr val="FF0000"/>
                </a:solidFill>
              </a:rPr>
              <a:t>desde la </a:t>
            </a:r>
            <a:r>
              <a:rPr lang="es-AR" dirty="0" smtClean="0">
                <a:solidFill>
                  <a:srgbClr val="FF0000"/>
                </a:solidFill>
              </a:rPr>
              <a:t>ingeniería?</a:t>
            </a:r>
            <a:endParaRPr lang="en-US" dirty="0">
              <a:solidFill>
                <a:srgbClr val="FF0000"/>
              </a:solidFill>
            </a:endParaRPr>
          </a:p>
        </p:txBody>
      </p:sp>
      <p:sp>
        <p:nvSpPr>
          <p:cNvPr id="3" name="Marcador de contenido 2"/>
          <p:cNvSpPr>
            <a:spLocks noGrp="1"/>
          </p:cNvSpPr>
          <p:nvPr>
            <p:ph idx="1"/>
          </p:nvPr>
        </p:nvSpPr>
        <p:spPr>
          <a:xfrm>
            <a:off x="677333" y="3451577"/>
            <a:ext cx="10261599" cy="3220155"/>
          </a:xfrm>
        </p:spPr>
        <p:txBody>
          <a:bodyPr>
            <a:normAutofit/>
          </a:bodyPr>
          <a:lstStyle/>
          <a:p>
            <a:pPr marL="0" indent="0">
              <a:buNone/>
            </a:pPr>
            <a:r>
              <a:rPr lang="es-AR" b="1" dirty="0" smtClean="0"/>
              <a:t>FIN </a:t>
            </a:r>
            <a:r>
              <a:rPr lang="es-AR" b="1" dirty="0" smtClean="0"/>
              <a:t>DE LA </a:t>
            </a:r>
            <a:r>
              <a:rPr lang="es-AR" b="1" dirty="0" smtClean="0"/>
              <a:t>POBREZA</a:t>
            </a:r>
          </a:p>
          <a:p>
            <a:r>
              <a:rPr lang="es-ES" dirty="0" smtClean="0"/>
              <a:t>La </a:t>
            </a:r>
            <a:r>
              <a:rPr lang="es-ES" dirty="0"/>
              <a:t>ingeniería impulsa el crecimiento económico y alivia la pobreza a través de infraestructura básica como carreteras, vías férreas y telecomunicaciones. Sin embargo, se debe hacer mucho trabajo de ingeniería para desarrollar tecnologías que mejoren el acceso a los servicios básicos como agua limpia y saneamiento, energía confiable y combustibles no contaminantes para cocinar. </a:t>
            </a:r>
            <a:endParaRPr lang="es-ES" dirty="0" smtClean="0"/>
          </a:p>
          <a:p>
            <a:r>
              <a:rPr lang="es-ES" dirty="0" smtClean="0"/>
              <a:t>Grandes </a:t>
            </a:r>
            <a:r>
              <a:rPr lang="es-ES" dirty="0"/>
              <a:t>poblaciones en países de bajos ingresos están demandando el acceso a las tecnologías más recientes para comunicación, educación y salud. </a:t>
            </a:r>
            <a:endParaRPr lang="en-US" dirty="0"/>
          </a:p>
        </p:txBody>
      </p:sp>
      <p:pic>
        <p:nvPicPr>
          <p:cNvPr id="4" name="Imagen 3"/>
          <p:cNvPicPr>
            <a:picLocks noChangeAspect="1"/>
          </p:cNvPicPr>
          <p:nvPr/>
        </p:nvPicPr>
        <p:blipFill>
          <a:blip r:embed="rId4"/>
          <a:stretch>
            <a:fillRect/>
          </a:stretch>
        </p:blipFill>
        <p:spPr>
          <a:xfrm>
            <a:off x="448824" y="437444"/>
            <a:ext cx="5387532" cy="2693766"/>
          </a:xfrm>
          <a:prstGeom prst="rect">
            <a:avLst/>
          </a:prstGeom>
        </p:spPr>
      </p:pic>
      <p:pic>
        <p:nvPicPr>
          <p:cNvPr id="5"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22844" y="132644"/>
            <a:ext cx="609600" cy="609600"/>
          </a:xfrm>
          <a:prstGeom prst="rect">
            <a:avLst/>
          </a:prstGeom>
        </p:spPr>
      </p:pic>
    </p:spTree>
    <p:extLst>
      <p:ext uri="{BB962C8B-B14F-4D97-AF65-F5344CB8AC3E}">
        <p14:creationId xmlns:p14="http://schemas.microsoft.com/office/powerpoint/2010/main" val="12131528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98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4"/>
          <a:stretch>
            <a:fillRect/>
          </a:stretch>
        </p:blipFill>
        <p:spPr>
          <a:xfrm>
            <a:off x="410485" y="145759"/>
            <a:ext cx="4748537" cy="3160745"/>
          </a:xfrm>
          <a:prstGeom prst="rect">
            <a:avLst/>
          </a:prstGeom>
        </p:spPr>
      </p:pic>
      <p:sp>
        <p:nvSpPr>
          <p:cNvPr id="3" name="Marcador de contenido 2"/>
          <p:cNvSpPr>
            <a:spLocks noGrp="1"/>
          </p:cNvSpPr>
          <p:nvPr>
            <p:ph idx="1"/>
          </p:nvPr>
        </p:nvSpPr>
        <p:spPr>
          <a:xfrm>
            <a:off x="688622" y="3428999"/>
            <a:ext cx="8596668" cy="3880773"/>
          </a:xfrm>
        </p:spPr>
        <p:txBody>
          <a:bodyPr/>
          <a:lstStyle/>
          <a:p>
            <a:pPr marL="0" indent="0">
              <a:buNone/>
            </a:pPr>
            <a:r>
              <a:rPr lang="es-AR" b="1" dirty="0" smtClean="0"/>
              <a:t>HAMBRE </a:t>
            </a:r>
            <a:r>
              <a:rPr lang="es-AR" b="1" dirty="0" smtClean="0"/>
              <a:t>CERO</a:t>
            </a:r>
          </a:p>
          <a:p>
            <a:r>
              <a:rPr lang="es-ES" dirty="0"/>
              <a:t>Los </a:t>
            </a:r>
            <a:r>
              <a:rPr lang="es-ES" dirty="0" smtClean="0"/>
              <a:t>ingenieros:  agrónomos , mecánicos, industriales </a:t>
            </a:r>
            <a:r>
              <a:rPr lang="es-ES" dirty="0"/>
              <a:t>y químicos, han diseñado la mecanización de la agricultura para la producción de alimentos, y aumentado la productividad a través del uso de fertilizantes y pesticidas. Las innovaciones continuas por parte de ingenieros electrónicos y agrícolas incluyen sensores para la humedad y monitoreo de la condición del suelo que optimizan la entrega de agua escasa y fertilizantes. Otras innovaciones incluyen la robótica para la aplicación de pesticidas y fertilizantes, deshierbe y plantación y tecnología de las comunicaciones para el monitoreo del clima, predicción y alerta de desastres naturales, todos los cuales son cruciales para lograr la seguridad alimenticia global.</a:t>
            </a:r>
            <a:endParaRPr lang="en-US" dirty="0"/>
          </a:p>
        </p:txBody>
      </p:sp>
      <p:pic>
        <p:nvPicPr>
          <p:cNvPr id="7" name="Imagen 6"/>
          <p:cNvPicPr>
            <a:picLocks noChangeAspect="1"/>
          </p:cNvPicPr>
          <p:nvPr/>
        </p:nvPicPr>
        <p:blipFill>
          <a:blip r:embed="rId5"/>
          <a:stretch>
            <a:fillRect/>
          </a:stretch>
        </p:blipFill>
        <p:spPr>
          <a:xfrm>
            <a:off x="4986956" y="1148564"/>
            <a:ext cx="4621169" cy="1828959"/>
          </a:xfrm>
          <a:prstGeom prst="rect">
            <a:avLst/>
          </a:prstGeom>
        </p:spPr>
      </p:pic>
      <p:pic>
        <p:nvPicPr>
          <p:cNvPr id="10"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09956" y="381000"/>
            <a:ext cx="609600" cy="609600"/>
          </a:xfrm>
          <a:prstGeom prst="rect">
            <a:avLst/>
          </a:prstGeom>
        </p:spPr>
      </p:pic>
    </p:spTree>
    <p:extLst>
      <p:ext uri="{BB962C8B-B14F-4D97-AF65-F5344CB8AC3E}">
        <p14:creationId xmlns:p14="http://schemas.microsoft.com/office/powerpoint/2010/main" val="34017182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63"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4"/>
          <a:stretch>
            <a:fillRect/>
          </a:stretch>
        </p:blipFill>
        <p:spPr>
          <a:xfrm>
            <a:off x="485421" y="261772"/>
            <a:ext cx="4999123" cy="2312095"/>
          </a:xfrm>
          <a:prstGeom prst="rect">
            <a:avLst/>
          </a:prstGeom>
        </p:spPr>
      </p:pic>
      <p:sp>
        <p:nvSpPr>
          <p:cNvPr id="3" name="Marcador de contenido 2"/>
          <p:cNvSpPr>
            <a:spLocks noGrp="1"/>
          </p:cNvSpPr>
          <p:nvPr>
            <p:ph idx="1"/>
          </p:nvPr>
        </p:nvSpPr>
        <p:spPr>
          <a:xfrm>
            <a:off x="792050" y="2804056"/>
            <a:ext cx="8596668" cy="3880773"/>
          </a:xfrm>
        </p:spPr>
        <p:txBody>
          <a:bodyPr>
            <a:normAutofit/>
          </a:bodyPr>
          <a:lstStyle/>
          <a:p>
            <a:pPr marL="0" indent="0">
              <a:buNone/>
            </a:pPr>
            <a:r>
              <a:rPr lang="es-AR" b="1" dirty="0" smtClean="0"/>
              <a:t>IGUALDAD </a:t>
            </a:r>
            <a:r>
              <a:rPr lang="es-AR" b="1" dirty="0" smtClean="0"/>
              <a:t>DE GENERO y DIVERSIDAD </a:t>
            </a:r>
          </a:p>
          <a:p>
            <a:pPr marL="0" indent="0">
              <a:buNone/>
            </a:pPr>
            <a:r>
              <a:rPr lang="es-ES" dirty="0"/>
              <a:t>Garantizar </a:t>
            </a:r>
            <a:r>
              <a:rPr lang="es-ES" dirty="0" smtClean="0"/>
              <a:t>la diversidad </a:t>
            </a:r>
            <a:r>
              <a:rPr lang="es-ES" dirty="0" smtClean="0"/>
              <a:t>de genero en los trabajos </a:t>
            </a:r>
            <a:r>
              <a:rPr lang="es-ES" dirty="0" smtClean="0"/>
              <a:t>e </a:t>
            </a:r>
            <a:r>
              <a:rPr lang="es-ES" dirty="0"/>
              <a:t>ingeniería</a:t>
            </a:r>
          </a:p>
          <a:p>
            <a:pPr marL="0" indent="0">
              <a:buNone/>
            </a:pPr>
            <a:r>
              <a:rPr lang="es-ES" dirty="0" smtClean="0"/>
              <a:t>La </a:t>
            </a:r>
            <a:r>
              <a:rPr lang="es-ES" dirty="0"/>
              <a:t>diversidad de ideas es </a:t>
            </a:r>
            <a:r>
              <a:rPr lang="es-ES" dirty="0" smtClean="0"/>
              <a:t>vital para </a:t>
            </a:r>
            <a:r>
              <a:rPr lang="es-ES" dirty="0"/>
              <a:t>la innovación y el desarrollo de soluciones que reflejen los </a:t>
            </a:r>
            <a:r>
              <a:rPr lang="es-ES" dirty="0" smtClean="0"/>
              <a:t>estándares, valores </a:t>
            </a:r>
            <a:r>
              <a:rPr lang="es-ES" dirty="0"/>
              <a:t>y aspiraciones de la comunidad. </a:t>
            </a:r>
            <a:endParaRPr lang="en-US" dirty="0"/>
          </a:p>
        </p:txBody>
      </p:sp>
      <p:pic>
        <p:nvPicPr>
          <p:cNvPr id="5" name="Imagen 4"/>
          <p:cNvPicPr>
            <a:picLocks noChangeAspect="1"/>
          </p:cNvPicPr>
          <p:nvPr/>
        </p:nvPicPr>
        <p:blipFill>
          <a:blip r:embed="rId5"/>
          <a:stretch>
            <a:fillRect/>
          </a:stretch>
        </p:blipFill>
        <p:spPr>
          <a:xfrm>
            <a:off x="5484544" y="975097"/>
            <a:ext cx="4621169" cy="1828959"/>
          </a:xfrm>
          <a:prstGeom prst="rect">
            <a:avLst/>
          </a:prstGeom>
        </p:spPr>
      </p:pic>
      <p:pic>
        <p:nvPicPr>
          <p:cNvPr id="6"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83667" y="365497"/>
            <a:ext cx="609600" cy="609600"/>
          </a:xfrm>
          <a:prstGeom prst="rect">
            <a:avLst/>
          </a:prstGeom>
        </p:spPr>
      </p:pic>
    </p:spTree>
    <p:extLst>
      <p:ext uri="{BB962C8B-B14F-4D97-AF65-F5344CB8AC3E}">
        <p14:creationId xmlns:p14="http://schemas.microsoft.com/office/powerpoint/2010/main" val="4367648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7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4"/>
          <a:stretch>
            <a:fillRect/>
          </a:stretch>
        </p:blipFill>
        <p:spPr>
          <a:xfrm>
            <a:off x="4975667" y="635127"/>
            <a:ext cx="4621169" cy="1828959"/>
          </a:xfrm>
          <a:prstGeom prst="rect">
            <a:avLst/>
          </a:prstGeom>
        </p:spPr>
      </p:pic>
      <p:sp>
        <p:nvSpPr>
          <p:cNvPr id="3" name="Marcador de contenido 2"/>
          <p:cNvSpPr>
            <a:spLocks noGrp="1"/>
          </p:cNvSpPr>
          <p:nvPr>
            <p:ph idx="1"/>
          </p:nvPr>
        </p:nvSpPr>
        <p:spPr>
          <a:xfrm>
            <a:off x="677333" y="2804055"/>
            <a:ext cx="8596668" cy="3880773"/>
          </a:xfrm>
        </p:spPr>
        <p:txBody>
          <a:bodyPr>
            <a:normAutofit lnSpcReduction="10000"/>
          </a:bodyPr>
          <a:lstStyle/>
          <a:p>
            <a:pPr marL="0" indent="0">
              <a:buNone/>
            </a:pPr>
            <a:r>
              <a:rPr lang="es-AR" b="1" dirty="0" smtClean="0"/>
              <a:t>SALUD Y BIENESTAR </a:t>
            </a:r>
          </a:p>
          <a:p>
            <a:r>
              <a:rPr lang="es-ES" dirty="0" smtClean="0"/>
              <a:t>La </a:t>
            </a:r>
            <a:r>
              <a:rPr lang="es-ES" dirty="0"/>
              <a:t>ingeniería ha sido crucial durante la pandemia de COVID-19 con tecnologías avanzadas desplegadas, por ejemplo, en búsqueda de una vacuna, a través de procesos avanzados de fabricación, logística y sistemas de transporte, y en impresión 3D para equipo de protección personal. La ingeniería ha erradicado enfermedades como la tifoidea y el cólera a través de agua limpia y saneamiento. </a:t>
            </a:r>
            <a:endParaRPr lang="es-ES" dirty="0" smtClean="0"/>
          </a:p>
          <a:p>
            <a:r>
              <a:rPr lang="es-ES" dirty="0" smtClean="0"/>
              <a:t>La </a:t>
            </a:r>
            <a:r>
              <a:rPr lang="es-ES" dirty="0"/>
              <a:t>ingeniería biomédica ha desarrollado dispositivos médicos para extremidades, y se han hecho mejoras en el funcionamiento de la audición, salud cardíaca y cerebro. La robótica, la visión por computador y la inteligencia artificial están revolucionando el diagnóstico, detección y procedimientos quirúrgicos, y mejorando el acceso para países de bajos ingresos.</a:t>
            </a:r>
            <a:endParaRPr lang="en-US" dirty="0"/>
          </a:p>
        </p:txBody>
      </p:sp>
      <p:pic>
        <p:nvPicPr>
          <p:cNvPr id="4" name="Imagen 3"/>
          <p:cNvPicPr>
            <a:picLocks noChangeAspect="1"/>
          </p:cNvPicPr>
          <p:nvPr/>
        </p:nvPicPr>
        <p:blipFill>
          <a:blip r:embed="rId5"/>
          <a:stretch>
            <a:fillRect/>
          </a:stretch>
        </p:blipFill>
        <p:spPr>
          <a:xfrm>
            <a:off x="503424" y="257209"/>
            <a:ext cx="3763776" cy="2054715"/>
          </a:xfrm>
          <a:prstGeom prst="rect">
            <a:avLst/>
          </a:prstGeom>
        </p:spPr>
      </p:pic>
      <p:pic>
        <p:nvPicPr>
          <p:cNvPr id="7"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32534" y="527756"/>
            <a:ext cx="609600" cy="609600"/>
          </a:xfrm>
          <a:prstGeom prst="rect">
            <a:avLst/>
          </a:prstGeom>
        </p:spPr>
      </p:pic>
    </p:spTree>
    <p:extLst>
      <p:ext uri="{BB962C8B-B14F-4D97-AF65-F5344CB8AC3E}">
        <p14:creationId xmlns:p14="http://schemas.microsoft.com/office/powerpoint/2010/main" val="38289400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8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4"/>
          <a:stretch>
            <a:fillRect/>
          </a:stretch>
        </p:blipFill>
        <p:spPr>
          <a:xfrm>
            <a:off x="0" y="378691"/>
            <a:ext cx="4110757" cy="3103418"/>
          </a:xfrm>
          <a:prstGeom prst="rect">
            <a:avLst/>
          </a:prstGeom>
        </p:spPr>
      </p:pic>
      <p:sp>
        <p:nvSpPr>
          <p:cNvPr id="3" name="Marcador de contenido 2"/>
          <p:cNvSpPr>
            <a:spLocks noGrp="1"/>
          </p:cNvSpPr>
          <p:nvPr>
            <p:ph idx="1"/>
          </p:nvPr>
        </p:nvSpPr>
        <p:spPr>
          <a:xfrm>
            <a:off x="327379" y="3482109"/>
            <a:ext cx="11150388" cy="3164351"/>
          </a:xfrm>
        </p:spPr>
        <p:txBody>
          <a:bodyPr>
            <a:normAutofit fontScale="85000" lnSpcReduction="20000"/>
          </a:bodyPr>
          <a:lstStyle/>
          <a:p>
            <a:pPr marL="0" indent="0">
              <a:buNone/>
            </a:pPr>
            <a:r>
              <a:rPr lang="es-AR" b="1" dirty="0" smtClean="0"/>
              <a:t>EDUCACIÓN DE CALIDAD</a:t>
            </a:r>
          </a:p>
          <a:p>
            <a:pPr marL="0" indent="0">
              <a:buNone/>
            </a:pPr>
            <a:r>
              <a:rPr lang="es-ES" dirty="0" smtClean="0"/>
              <a:t>Los </a:t>
            </a:r>
            <a:r>
              <a:rPr lang="es-ES" dirty="0"/>
              <a:t>ingenieros facilitan la </a:t>
            </a:r>
            <a:r>
              <a:rPr lang="es-ES" dirty="0" smtClean="0"/>
              <a:t>comunicación en </a:t>
            </a:r>
            <a:r>
              <a:rPr lang="es-ES" dirty="0"/>
              <a:t>los </a:t>
            </a:r>
            <a:r>
              <a:rPr lang="es-ES" dirty="0" smtClean="0"/>
              <a:t>niveles</a:t>
            </a:r>
          </a:p>
          <a:p>
            <a:pPr marL="0" indent="0">
              <a:buNone/>
            </a:pPr>
            <a:r>
              <a:rPr lang="es-ES" dirty="0" smtClean="0"/>
              <a:t>de primaria, secundaria,  terciaria y universitario mediante el empleo de</a:t>
            </a:r>
          </a:p>
          <a:p>
            <a:pPr marL="0" indent="0">
              <a:buNone/>
            </a:pPr>
            <a:r>
              <a:rPr lang="es-ES" dirty="0" smtClean="0"/>
              <a:t>nuevas </a:t>
            </a:r>
            <a:r>
              <a:rPr lang="es-ES" dirty="0"/>
              <a:t>tecnologías, como herramientas de aprendizaje en</a:t>
            </a:r>
          </a:p>
          <a:p>
            <a:pPr marL="0" indent="0">
              <a:buNone/>
            </a:pPr>
            <a:r>
              <a:rPr lang="es-ES" dirty="0"/>
              <a:t>línea y sistemas de comunicación rápida. Estos mejoran la accesibilidad y</a:t>
            </a:r>
          </a:p>
          <a:p>
            <a:pPr marL="0" indent="0">
              <a:buNone/>
            </a:pPr>
            <a:r>
              <a:rPr lang="es-ES" dirty="0"/>
              <a:t>reducen los costos para los estudiantes. El </a:t>
            </a:r>
            <a:r>
              <a:rPr lang="es-ES" dirty="0" err="1"/>
              <a:t>Wi</a:t>
            </a:r>
            <a:r>
              <a:rPr lang="es-ES" dirty="0"/>
              <a:t>-Fi está implementado en más</a:t>
            </a:r>
          </a:p>
          <a:p>
            <a:pPr marL="0" indent="0">
              <a:buNone/>
            </a:pPr>
            <a:r>
              <a:rPr lang="es-ES" dirty="0"/>
              <a:t>de 40 mil millones de dispositivos en todo el </a:t>
            </a:r>
            <a:r>
              <a:rPr lang="es-ES" dirty="0" smtClean="0"/>
              <a:t>mundo. </a:t>
            </a:r>
            <a:r>
              <a:rPr lang="es-ES" dirty="0"/>
              <a:t>Los ingenieros de software y</a:t>
            </a:r>
          </a:p>
          <a:p>
            <a:pPr marL="0" indent="0">
              <a:buNone/>
            </a:pPr>
            <a:r>
              <a:rPr lang="es-ES" dirty="0"/>
              <a:t>telecomunicación están expandiendo de manera rápida el acceso a la internet</a:t>
            </a:r>
          </a:p>
          <a:p>
            <a:pPr marL="0" indent="0">
              <a:buNone/>
            </a:pPr>
            <a:r>
              <a:rPr lang="es-ES" dirty="0"/>
              <a:t>a través de satélites de bajo costo y otros dispositivos aéreos para entregar</a:t>
            </a:r>
          </a:p>
          <a:p>
            <a:pPr marL="0" indent="0">
              <a:buNone/>
            </a:pPr>
            <a:r>
              <a:rPr lang="es-ES" dirty="0"/>
              <a:t>información y servicios a comunidades remotas y de bajos ingresos.</a:t>
            </a:r>
            <a:endParaRPr lang="en-US" dirty="0"/>
          </a:p>
        </p:txBody>
      </p:sp>
      <p:pic>
        <p:nvPicPr>
          <p:cNvPr id="5" name="Imagen 4"/>
          <p:cNvPicPr>
            <a:picLocks noChangeAspect="1"/>
          </p:cNvPicPr>
          <p:nvPr/>
        </p:nvPicPr>
        <p:blipFill>
          <a:blip r:embed="rId5"/>
          <a:stretch>
            <a:fillRect/>
          </a:stretch>
        </p:blipFill>
        <p:spPr>
          <a:xfrm>
            <a:off x="5456170" y="1015920"/>
            <a:ext cx="4621169" cy="1828959"/>
          </a:xfrm>
          <a:prstGeom prst="rect">
            <a:avLst/>
          </a:prstGeom>
        </p:spPr>
      </p:pic>
      <p:pic>
        <p:nvPicPr>
          <p:cNvPr id="6"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95212" y="378691"/>
            <a:ext cx="609600" cy="609600"/>
          </a:xfrm>
          <a:prstGeom prst="rect">
            <a:avLst/>
          </a:prstGeom>
        </p:spPr>
      </p:pic>
    </p:spTree>
    <p:extLst>
      <p:ext uri="{BB962C8B-B14F-4D97-AF65-F5344CB8AC3E}">
        <p14:creationId xmlns:p14="http://schemas.microsoft.com/office/powerpoint/2010/main" val="20965679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8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4"/>
          <a:stretch>
            <a:fillRect/>
          </a:stretch>
        </p:blipFill>
        <p:spPr>
          <a:xfrm>
            <a:off x="415075" y="288116"/>
            <a:ext cx="3564497" cy="2377440"/>
          </a:xfrm>
          <a:prstGeom prst="rect">
            <a:avLst/>
          </a:prstGeom>
        </p:spPr>
      </p:pic>
      <p:sp>
        <p:nvSpPr>
          <p:cNvPr id="3" name="Marcador de contenido 2"/>
          <p:cNvSpPr>
            <a:spLocks noGrp="1"/>
          </p:cNvSpPr>
          <p:nvPr>
            <p:ph idx="1"/>
          </p:nvPr>
        </p:nvSpPr>
        <p:spPr>
          <a:xfrm>
            <a:off x="854755" y="2977227"/>
            <a:ext cx="8596668" cy="3880773"/>
          </a:xfrm>
        </p:spPr>
        <p:txBody>
          <a:bodyPr/>
          <a:lstStyle/>
          <a:p>
            <a:pPr marL="0" indent="0">
              <a:buNone/>
            </a:pPr>
            <a:r>
              <a:rPr lang="es-AR" b="1" dirty="0" smtClean="0"/>
              <a:t>AGUA POTABLE Y </a:t>
            </a:r>
            <a:r>
              <a:rPr lang="es-AR" b="1" dirty="0" smtClean="0"/>
              <a:t>SANEAMIENTO</a:t>
            </a:r>
          </a:p>
          <a:p>
            <a:r>
              <a:rPr lang="es-AR" dirty="0" smtClean="0"/>
              <a:t> </a:t>
            </a:r>
            <a:r>
              <a:rPr lang="es-ES" dirty="0"/>
              <a:t>Los ingenieros civiles y ambientales han salvado millones de vidas a través del agua </a:t>
            </a:r>
            <a:r>
              <a:rPr lang="es-ES" dirty="0" smtClean="0"/>
              <a:t>potable y </a:t>
            </a:r>
            <a:r>
              <a:rPr lang="es-ES" dirty="0"/>
              <a:t>sistemas de tratamiento de aguas residuales, erradicando las enfermedades transmitidas por el agua como el cólera y la tifoidea. Cada día, los ingenieros eléctricos y mecánicos garantizan operaciones de sistemas confiables. Las innovaciones en el tratamiento y el reciclaje del agua garantizan agua limpia para todos incluso en zonas áridas. </a:t>
            </a:r>
            <a:endParaRPr lang="es-ES" dirty="0" smtClean="0"/>
          </a:p>
          <a:p>
            <a:r>
              <a:rPr lang="es-ES" dirty="0">
                <a:solidFill>
                  <a:srgbClr val="FF0000"/>
                </a:solidFill>
              </a:rPr>
              <a:t>M</a:t>
            </a:r>
            <a:r>
              <a:rPr lang="es-ES" dirty="0" smtClean="0">
                <a:solidFill>
                  <a:srgbClr val="FF0000"/>
                </a:solidFill>
              </a:rPr>
              <a:t>ás </a:t>
            </a:r>
            <a:r>
              <a:rPr lang="es-ES" dirty="0">
                <a:solidFill>
                  <a:srgbClr val="FF0000"/>
                </a:solidFill>
              </a:rPr>
              <a:t>de mil millones de personas carecen de acceso </a:t>
            </a:r>
            <a:r>
              <a:rPr lang="es-ES" dirty="0" smtClean="0">
                <a:solidFill>
                  <a:srgbClr val="FF0000"/>
                </a:solidFill>
              </a:rPr>
              <a:t>al </a:t>
            </a:r>
            <a:r>
              <a:rPr lang="es-ES" dirty="0">
                <a:solidFill>
                  <a:srgbClr val="FF0000"/>
                </a:solidFill>
              </a:rPr>
              <a:t>agua </a:t>
            </a:r>
            <a:r>
              <a:rPr lang="es-ES" dirty="0" smtClean="0">
                <a:solidFill>
                  <a:srgbClr val="FF0000"/>
                </a:solidFill>
              </a:rPr>
              <a:t>POTABLE y </a:t>
            </a:r>
            <a:r>
              <a:rPr lang="es-ES" dirty="0">
                <a:solidFill>
                  <a:srgbClr val="FF0000"/>
                </a:solidFill>
              </a:rPr>
              <a:t>dos mil millones todavía carecen de acceso a saneamiento básico. </a:t>
            </a:r>
            <a:endParaRPr lang="es-ES" dirty="0" smtClean="0">
              <a:solidFill>
                <a:srgbClr val="FF0000"/>
              </a:solidFill>
            </a:endParaRPr>
          </a:p>
          <a:p>
            <a:r>
              <a:rPr lang="es-ES" dirty="0" smtClean="0">
                <a:solidFill>
                  <a:srgbClr val="FF0000"/>
                </a:solidFill>
              </a:rPr>
              <a:t>Se </a:t>
            </a:r>
            <a:r>
              <a:rPr lang="es-ES" dirty="0">
                <a:solidFill>
                  <a:srgbClr val="FF0000"/>
                </a:solidFill>
              </a:rPr>
              <a:t>necesita una acción urgente, incluso por parte de los ingenieros, para abordar este desafío.</a:t>
            </a:r>
            <a:endParaRPr lang="en-US" dirty="0">
              <a:solidFill>
                <a:srgbClr val="FF0000"/>
              </a:solidFill>
            </a:endParaRPr>
          </a:p>
        </p:txBody>
      </p:sp>
      <p:pic>
        <p:nvPicPr>
          <p:cNvPr id="5" name="Imagen 4"/>
          <p:cNvPicPr>
            <a:picLocks noChangeAspect="1"/>
          </p:cNvPicPr>
          <p:nvPr/>
        </p:nvPicPr>
        <p:blipFill>
          <a:blip r:embed="rId5"/>
          <a:stretch>
            <a:fillRect/>
          </a:stretch>
        </p:blipFill>
        <p:spPr>
          <a:xfrm>
            <a:off x="4617929" y="713015"/>
            <a:ext cx="4621169" cy="1828959"/>
          </a:xfrm>
          <a:prstGeom prst="rect">
            <a:avLst/>
          </a:prstGeom>
        </p:spPr>
      </p:pic>
      <p:pic>
        <p:nvPicPr>
          <p:cNvPr id="6" name="Imagen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8005" y="1250891"/>
            <a:ext cx="2486616" cy="3379536"/>
          </a:xfrm>
          <a:prstGeom prst="rect">
            <a:avLst/>
          </a:prstGeom>
        </p:spPr>
      </p:pic>
      <p:pic>
        <p:nvPicPr>
          <p:cNvPr id="7"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22257" y="288116"/>
            <a:ext cx="609600" cy="609600"/>
          </a:xfrm>
          <a:prstGeom prst="rect">
            <a:avLst/>
          </a:prstGeom>
        </p:spPr>
      </p:pic>
    </p:spTree>
    <p:extLst>
      <p:ext uri="{BB962C8B-B14F-4D97-AF65-F5344CB8AC3E}">
        <p14:creationId xmlns:p14="http://schemas.microsoft.com/office/powerpoint/2010/main" val="36724139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9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4"/>
          <a:stretch>
            <a:fillRect/>
          </a:stretch>
        </p:blipFill>
        <p:spPr>
          <a:xfrm>
            <a:off x="540451" y="160019"/>
            <a:ext cx="3772242" cy="2511479"/>
          </a:xfrm>
          <a:prstGeom prst="rect">
            <a:avLst/>
          </a:prstGeom>
        </p:spPr>
      </p:pic>
      <p:sp>
        <p:nvSpPr>
          <p:cNvPr id="3" name="Marcador de contenido 2"/>
          <p:cNvSpPr>
            <a:spLocks noGrp="1"/>
          </p:cNvSpPr>
          <p:nvPr>
            <p:ph idx="1"/>
          </p:nvPr>
        </p:nvSpPr>
        <p:spPr>
          <a:xfrm>
            <a:off x="677334" y="2855448"/>
            <a:ext cx="8596668" cy="3880773"/>
          </a:xfrm>
        </p:spPr>
        <p:txBody>
          <a:bodyPr/>
          <a:lstStyle/>
          <a:p>
            <a:pPr marL="0" indent="0">
              <a:buNone/>
            </a:pPr>
            <a:r>
              <a:rPr lang="es-AR" b="1" dirty="0" smtClean="0"/>
              <a:t>ENERGIA DE FÁCIL ACCESO Y </a:t>
            </a:r>
            <a:r>
              <a:rPr lang="es-AR" b="1" dirty="0" smtClean="0"/>
              <a:t>NO CONTAMIENANTE</a:t>
            </a:r>
          </a:p>
          <a:p>
            <a:r>
              <a:rPr lang="es-ES" dirty="0"/>
              <a:t>La ingeniería ha sido esencial para la generación y suministro de </a:t>
            </a:r>
            <a:r>
              <a:rPr lang="es-ES" dirty="0" smtClean="0"/>
              <a:t>ENERGIA que </a:t>
            </a:r>
            <a:r>
              <a:rPr lang="es-ES" dirty="0"/>
              <a:t>es vital para el crecimiento económico y mejores estándares de vida. Casi cerca de 1000 millones de personas, predominantemente en África Subsahariana y el sur de Asia, todavía carecen de acceso a una fuente confiable </a:t>
            </a:r>
            <a:r>
              <a:rPr lang="es-ES" dirty="0" smtClean="0"/>
              <a:t>de ENERGIA , </a:t>
            </a:r>
            <a:r>
              <a:rPr lang="es-ES" dirty="0"/>
              <a:t>cuyo suministro es una tarea clave para los ingenieros. </a:t>
            </a:r>
            <a:r>
              <a:rPr lang="es-ES" dirty="0">
                <a:solidFill>
                  <a:srgbClr val="FF0000"/>
                </a:solidFill>
              </a:rPr>
              <a:t>Los ingenieros </a:t>
            </a:r>
            <a:r>
              <a:rPr lang="es-ES" dirty="0" err="1" smtClean="0">
                <a:solidFill>
                  <a:srgbClr val="FF0000"/>
                </a:solidFill>
              </a:rPr>
              <a:t>eléctronicos</a:t>
            </a:r>
            <a:r>
              <a:rPr lang="es-ES" dirty="0" smtClean="0">
                <a:solidFill>
                  <a:srgbClr val="FF0000"/>
                </a:solidFill>
              </a:rPr>
              <a:t>, mecánicos, civiles </a:t>
            </a:r>
            <a:r>
              <a:rPr lang="es-ES" dirty="0">
                <a:solidFill>
                  <a:srgbClr val="FF0000"/>
                </a:solidFill>
              </a:rPr>
              <a:t>y ambientales </a:t>
            </a:r>
            <a:r>
              <a:rPr lang="es-ES" dirty="0" smtClean="0">
                <a:solidFill>
                  <a:srgbClr val="FF0000"/>
                </a:solidFill>
              </a:rPr>
              <a:t>son fundamentales </a:t>
            </a:r>
            <a:r>
              <a:rPr lang="es-ES" dirty="0">
                <a:solidFill>
                  <a:srgbClr val="FF0000"/>
                </a:solidFill>
              </a:rPr>
              <a:t>para el desarrollo de soluciones de energía de bajo costo, de cero emisiones de carbono y renovable, incluida la eólica, solar, mareomotriz y geotérmica, </a:t>
            </a:r>
            <a:r>
              <a:rPr lang="es-ES" dirty="0" smtClean="0">
                <a:solidFill>
                  <a:srgbClr val="FF0000"/>
                </a:solidFill>
              </a:rPr>
              <a:t>para lograr  </a:t>
            </a:r>
            <a:r>
              <a:rPr lang="es-ES" dirty="0">
                <a:solidFill>
                  <a:srgbClr val="FF0000"/>
                </a:solidFill>
              </a:rPr>
              <a:t>que la energía sea accesible en regiones remotas, a la vez que se mitigan los impactos del cambio climático. </a:t>
            </a:r>
            <a:endParaRPr lang="en-US" dirty="0">
              <a:solidFill>
                <a:srgbClr val="FF0000"/>
              </a:solidFill>
            </a:endParaRPr>
          </a:p>
        </p:txBody>
      </p:sp>
      <p:pic>
        <p:nvPicPr>
          <p:cNvPr id="5" name="Imagen 4"/>
          <p:cNvPicPr>
            <a:picLocks noChangeAspect="1"/>
          </p:cNvPicPr>
          <p:nvPr/>
        </p:nvPicPr>
        <p:blipFill>
          <a:blip r:embed="rId5"/>
          <a:stretch>
            <a:fillRect/>
          </a:stretch>
        </p:blipFill>
        <p:spPr>
          <a:xfrm>
            <a:off x="5477738" y="1026489"/>
            <a:ext cx="4621169" cy="1828959"/>
          </a:xfrm>
          <a:prstGeom prst="rect">
            <a:avLst/>
          </a:prstGeom>
        </p:spPr>
      </p:pic>
      <p:pic>
        <p:nvPicPr>
          <p:cNvPr id="6"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58986" y="416889"/>
            <a:ext cx="609600" cy="609600"/>
          </a:xfrm>
          <a:prstGeom prst="rect">
            <a:avLst/>
          </a:prstGeom>
        </p:spPr>
      </p:pic>
    </p:spTree>
    <p:extLst>
      <p:ext uri="{BB962C8B-B14F-4D97-AF65-F5344CB8AC3E}">
        <p14:creationId xmlns:p14="http://schemas.microsoft.com/office/powerpoint/2010/main" val="15737312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2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Faceta">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166</TotalTime>
  <Words>1792</Words>
  <Application>Microsoft Office PowerPoint</Application>
  <PresentationFormat>Panorámica</PresentationFormat>
  <Paragraphs>74</Paragraphs>
  <Slides>17</Slides>
  <Notes>0</Notes>
  <HiddenSlides>0</HiddenSlides>
  <MMClips>12</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17</vt:i4>
      </vt:variant>
    </vt:vector>
  </HeadingPairs>
  <TitlesOfParts>
    <vt:vector size="21" baseType="lpstr">
      <vt:lpstr>Arial</vt:lpstr>
      <vt:lpstr>Trebuchet MS</vt:lpstr>
      <vt:lpstr>Wingdings 3</vt:lpstr>
      <vt:lpstr>Faceta</vt:lpstr>
      <vt:lpstr>FUTURO DE LA INGENIERIA</vt:lpstr>
      <vt:lpstr>Agenda 2030 para el Desarrollo Sostenible  Realizada por la Organización de las Naciones Unidas para la Educación, la Ciencia y la Cultura- UNESCO </vt:lpstr>
      <vt:lpstr>¿Cómo contribuir desde la ingeniería?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InKulpado666</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FUTURO DE LA INGENIERIA</dc:title>
  <dc:creator>Usuario</dc:creator>
  <cp:lastModifiedBy>Usuario</cp:lastModifiedBy>
  <cp:revision>20</cp:revision>
  <dcterms:created xsi:type="dcterms:W3CDTF">2021-03-12T15:34:37Z</dcterms:created>
  <dcterms:modified xsi:type="dcterms:W3CDTF">2021-03-12T20:43:37Z</dcterms:modified>
</cp:coreProperties>
</file>