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7" r:id="rId6"/>
    <p:sldId id="312" r:id="rId7"/>
    <p:sldId id="268" r:id="rId8"/>
    <p:sldId id="262" r:id="rId9"/>
    <p:sldId id="284" r:id="rId10"/>
    <p:sldId id="264" r:id="rId11"/>
    <p:sldId id="269" r:id="rId12"/>
    <p:sldId id="296" r:id="rId13"/>
    <p:sldId id="266" r:id="rId14"/>
    <p:sldId id="313" r:id="rId15"/>
    <p:sldId id="309" r:id="rId16"/>
    <p:sldId id="272" r:id="rId17"/>
    <p:sldId id="273" r:id="rId18"/>
    <p:sldId id="274" r:id="rId19"/>
    <p:sldId id="275" r:id="rId20"/>
    <p:sldId id="276" r:id="rId21"/>
    <p:sldId id="286" r:id="rId22"/>
    <p:sldId id="288" r:id="rId23"/>
    <p:sldId id="287" r:id="rId24"/>
    <p:sldId id="285" r:id="rId25"/>
    <p:sldId id="277" r:id="rId26"/>
    <p:sldId id="278" r:id="rId27"/>
    <p:sldId id="289" r:id="rId28"/>
    <p:sldId id="290" r:id="rId29"/>
    <p:sldId id="291" r:id="rId30"/>
    <p:sldId id="292" r:id="rId31"/>
    <p:sldId id="299" r:id="rId32"/>
    <p:sldId id="301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99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3B900-D9E9-4275-BD38-F9AA3CE229AD}" type="datetimeFigureOut">
              <a:rPr lang="es-AR" smtClean="0"/>
              <a:t>25/3/2021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0861-2752-4686-887F-1ED347F2CD3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43724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3B900-D9E9-4275-BD38-F9AA3CE229AD}" type="datetimeFigureOut">
              <a:rPr lang="es-AR" smtClean="0"/>
              <a:t>25/3/2021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0861-2752-4686-887F-1ED347F2CD3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76632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3B900-D9E9-4275-BD38-F9AA3CE229AD}" type="datetimeFigureOut">
              <a:rPr lang="es-AR" smtClean="0"/>
              <a:t>25/3/2021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0861-2752-4686-887F-1ED347F2CD3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62292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3B900-D9E9-4275-BD38-F9AA3CE229AD}" type="datetimeFigureOut">
              <a:rPr lang="es-AR" smtClean="0"/>
              <a:t>25/3/2021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0861-2752-4686-887F-1ED347F2CD3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85036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3B900-D9E9-4275-BD38-F9AA3CE229AD}" type="datetimeFigureOut">
              <a:rPr lang="es-AR" smtClean="0"/>
              <a:t>25/3/2021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0861-2752-4686-887F-1ED347F2CD3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2166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3B900-D9E9-4275-BD38-F9AA3CE229AD}" type="datetimeFigureOut">
              <a:rPr lang="es-AR" smtClean="0"/>
              <a:t>25/3/2021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0861-2752-4686-887F-1ED347F2CD3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19365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3B900-D9E9-4275-BD38-F9AA3CE229AD}" type="datetimeFigureOut">
              <a:rPr lang="es-AR" smtClean="0"/>
              <a:t>25/3/2021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0861-2752-4686-887F-1ED347F2CD3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85750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3B900-D9E9-4275-BD38-F9AA3CE229AD}" type="datetimeFigureOut">
              <a:rPr lang="es-AR" smtClean="0"/>
              <a:t>25/3/2021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0861-2752-4686-887F-1ED347F2CD3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51113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3B900-D9E9-4275-BD38-F9AA3CE229AD}" type="datetimeFigureOut">
              <a:rPr lang="es-AR" smtClean="0"/>
              <a:t>25/3/2021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0861-2752-4686-887F-1ED347F2CD3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56350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3B900-D9E9-4275-BD38-F9AA3CE229AD}" type="datetimeFigureOut">
              <a:rPr lang="es-AR" smtClean="0"/>
              <a:t>25/3/2021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0861-2752-4686-887F-1ED347F2CD3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70554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3B900-D9E9-4275-BD38-F9AA3CE229AD}" type="datetimeFigureOut">
              <a:rPr lang="es-AR" smtClean="0"/>
              <a:t>25/3/2021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0861-2752-4686-887F-1ED347F2CD3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18759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3B900-D9E9-4275-BD38-F9AA3CE229AD}" type="datetimeFigureOut">
              <a:rPr lang="es-AR" smtClean="0"/>
              <a:t>25/3/2021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30861-2752-4686-887F-1ED347F2CD3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08995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5" Type="http://schemas.openxmlformats.org/officeDocument/2006/relationships/image" Target="../media/image51.jpeg"/><Relationship Id="rId4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5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22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12" Type="http://schemas.microsoft.com/office/2007/relationships/hdphoto" Target="../media/hdphoto4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5" Type="http://schemas.openxmlformats.org/officeDocument/2006/relationships/image" Target="../media/image23.jpeg"/><Relationship Id="rId10" Type="http://schemas.microsoft.com/office/2007/relationships/hdphoto" Target="../media/hdphoto3.wdp"/><Relationship Id="rId4" Type="http://schemas.openxmlformats.org/officeDocument/2006/relationships/image" Target="../media/image17.png"/><Relationship Id="rId9" Type="http://schemas.openxmlformats.org/officeDocument/2006/relationships/image" Target="../media/image20.png"/><Relationship Id="rId1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jpeg"/><Relationship Id="rId18" Type="http://schemas.openxmlformats.org/officeDocument/2006/relationships/image" Target="../media/image39.jpe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jpeg"/><Relationship Id="rId17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7.png"/><Relationship Id="rId1" Type="http://schemas.openxmlformats.org/officeDocument/2006/relationships/tags" Target="../tags/tag7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021E3A-ED01-449E-98BD-5668D4881D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52208"/>
            <a:ext cx="7772400" cy="1045650"/>
          </a:xfrm>
        </p:spPr>
        <p:txBody>
          <a:bodyPr/>
          <a:lstStyle/>
          <a:p>
            <a:r>
              <a:rPr lang="es-AR" dirty="0">
                <a:solidFill>
                  <a:schemeClr val="accent6">
                    <a:lumMod val="50000"/>
                  </a:schemeClr>
                </a:solidFill>
              </a:rPr>
              <a:t>Comunidades Biológicas</a:t>
            </a: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4B02EEB7-E884-43E5-85C4-1891E11656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1908226"/>
            <a:ext cx="6858000" cy="3902639"/>
          </a:xfrm>
        </p:spPr>
        <p:txBody>
          <a:bodyPr>
            <a:normAutofit fontScale="92500" lnSpcReduction="10000"/>
          </a:bodyPr>
          <a:lstStyle/>
          <a:p>
            <a:r>
              <a:rPr lang="es-ES" sz="3000" b="1" dirty="0"/>
              <a:t>Julián </a:t>
            </a:r>
            <a:r>
              <a:rPr lang="es-ES" sz="3000" b="1" dirty="0" err="1"/>
              <a:t>Lescano</a:t>
            </a:r>
            <a:endParaRPr lang="es-ES" sz="3000" b="1" dirty="0"/>
          </a:p>
          <a:p>
            <a:endParaRPr lang="es-ES" sz="2000" dirty="0"/>
          </a:p>
          <a:p>
            <a:endParaRPr lang="es-ES" sz="2000" dirty="0"/>
          </a:p>
          <a:p>
            <a:r>
              <a:rPr lang="es-ES" dirty="0">
                <a:solidFill>
                  <a:schemeClr val="tx2"/>
                </a:solidFill>
              </a:rPr>
              <a:t>Investigador en el Instituto de Diversidad y Ecología Animal (CONICET-Universidad Nacional de Córdoba)</a:t>
            </a:r>
          </a:p>
          <a:p>
            <a:endParaRPr lang="es-ES" dirty="0">
              <a:solidFill>
                <a:schemeClr val="tx2"/>
              </a:solidFill>
            </a:endParaRPr>
          </a:p>
          <a:p>
            <a:r>
              <a:rPr lang="es-ES" dirty="0">
                <a:solidFill>
                  <a:schemeClr val="tx2"/>
                </a:solidFill>
              </a:rPr>
              <a:t>Docente del Centro de Zoología Aplicada (</a:t>
            </a:r>
            <a:r>
              <a:rPr lang="es-ES" dirty="0" err="1">
                <a:solidFill>
                  <a:schemeClr val="tx2"/>
                </a:solidFill>
              </a:rPr>
              <a:t>F.C.E.FyN</a:t>
            </a:r>
            <a:r>
              <a:rPr lang="es-ES" dirty="0">
                <a:solidFill>
                  <a:schemeClr val="tx2"/>
                </a:solidFill>
              </a:rPr>
              <a:t>, UNC)</a:t>
            </a:r>
          </a:p>
          <a:p>
            <a:endParaRPr lang="es-ES" sz="2000" dirty="0"/>
          </a:p>
          <a:p>
            <a:r>
              <a:rPr lang="es-ES" sz="2600" b="1" dirty="0"/>
              <a:t>lescanojul@gmail.com</a:t>
            </a:r>
          </a:p>
          <a:p>
            <a:r>
              <a:rPr lang="es-ES" sz="2600" b="1" dirty="0"/>
              <a:t>julian.lescano@unc.edu.ar</a:t>
            </a:r>
          </a:p>
        </p:txBody>
      </p:sp>
    </p:spTree>
    <p:extLst>
      <p:ext uri="{BB962C8B-B14F-4D97-AF65-F5344CB8AC3E}">
        <p14:creationId xmlns:p14="http://schemas.microsoft.com/office/powerpoint/2010/main" val="396334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080"/>
    </mc:Choice>
    <mc:Fallback xmlns="">
      <p:transition spd="slow" advTm="7908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Llamada rectangular redondeada"/>
          <p:cNvSpPr/>
          <p:nvPr/>
        </p:nvSpPr>
        <p:spPr>
          <a:xfrm>
            <a:off x="4450098" y="3385642"/>
            <a:ext cx="4051645" cy="1200328"/>
          </a:xfrm>
          <a:prstGeom prst="wedgeRoundRectCallout">
            <a:avLst>
              <a:gd name="adj1" fmla="val -51193"/>
              <a:gd name="adj2" fmla="val -7550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5" name="14 Llamada rectangular redondeada"/>
          <p:cNvSpPr/>
          <p:nvPr/>
        </p:nvSpPr>
        <p:spPr>
          <a:xfrm>
            <a:off x="4696927" y="49267"/>
            <a:ext cx="4066073" cy="1255300"/>
          </a:xfrm>
          <a:prstGeom prst="wedgeRoundRectCallout">
            <a:avLst>
              <a:gd name="adj1" fmla="val -63936"/>
              <a:gd name="adj2" fmla="val 10693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15 Llamada rectangular redondeada"/>
          <p:cNvSpPr/>
          <p:nvPr/>
        </p:nvSpPr>
        <p:spPr>
          <a:xfrm>
            <a:off x="4696927" y="1413652"/>
            <a:ext cx="4265892" cy="1387215"/>
          </a:xfrm>
          <a:prstGeom prst="wedgeRoundRectCallout">
            <a:avLst>
              <a:gd name="adj1" fmla="val -57579"/>
              <a:gd name="adj2" fmla="val 7973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2 CuadroTexto"/>
          <p:cNvSpPr txBox="1"/>
          <p:nvPr/>
        </p:nvSpPr>
        <p:spPr>
          <a:xfrm>
            <a:off x="4696927" y="49267"/>
            <a:ext cx="42658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/>
              <a:t>¿Las especies más abundantes en los sectores con disturbio son también las más abundantes también en el bosque?</a:t>
            </a:r>
          </a:p>
        </p:txBody>
      </p:sp>
      <p:sp>
        <p:nvSpPr>
          <p:cNvPr id="14" name="13 Llamada rectangular redondeada"/>
          <p:cNvSpPr/>
          <p:nvPr/>
        </p:nvSpPr>
        <p:spPr>
          <a:xfrm>
            <a:off x="1" y="5105400"/>
            <a:ext cx="4348358" cy="1631216"/>
          </a:xfrm>
          <a:prstGeom prst="wedgeRoundRectCallout">
            <a:avLst>
              <a:gd name="adj1" fmla="val -20004"/>
              <a:gd name="adj2" fmla="val -6308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12 Llamada rectangular redondeada"/>
          <p:cNvSpPr/>
          <p:nvPr/>
        </p:nvSpPr>
        <p:spPr>
          <a:xfrm>
            <a:off x="587829" y="49267"/>
            <a:ext cx="3559116" cy="440590"/>
          </a:xfrm>
          <a:prstGeom prst="wedgeRoundRectCallout">
            <a:avLst>
              <a:gd name="adj1" fmla="val 7917"/>
              <a:gd name="adj2" fmla="val 37875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11 Llamada rectangular redondeada"/>
          <p:cNvSpPr/>
          <p:nvPr/>
        </p:nvSpPr>
        <p:spPr>
          <a:xfrm>
            <a:off x="185281" y="649431"/>
            <a:ext cx="3679148" cy="1061830"/>
          </a:xfrm>
          <a:prstGeom prst="wedgeRoundRectCallout">
            <a:avLst>
              <a:gd name="adj1" fmla="val -20833"/>
              <a:gd name="adj2" fmla="val 7070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3390" y="-240832"/>
            <a:ext cx="4239185" cy="1028763"/>
          </a:xfrm>
        </p:spPr>
        <p:txBody>
          <a:bodyPr>
            <a:normAutofit/>
          </a:bodyPr>
          <a:lstStyle/>
          <a:p>
            <a:r>
              <a:rPr lang="es-ES" sz="2000" dirty="0"/>
              <a:t>¿Dónde hay más diversidad?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531369" y="3461222"/>
            <a:ext cx="43971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/>
              <a:t>¿La pérdida de diversidad afecta a la dinámica de algún proceso </a:t>
            </a:r>
            <a:r>
              <a:rPr lang="es-ES" sz="2000" dirty="0" err="1"/>
              <a:t>ecosistémico</a:t>
            </a:r>
            <a:r>
              <a:rPr lang="es-ES" sz="2000" dirty="0"/>
              <a:t>? 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" y="5146712"/>
            <a:ext cx="45719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¿Todas las especies de esta comunidad responden de igual manera al disturbio? ¿O la respuesta está mediada por las características o historias de vida de las especies?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85281" y="744387"/>
            <a:ext cx="38686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¿Cuánto tiempo transcurrirá hasta que la comunidad recupere su diversidad original? 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4696927" y="1413652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AR" sz="2000" dirty="0"/>
              <a:t>¿Las especies del sitio con disturbio representan un subconjunto de las especies del bosque o son especies no presentes en el bosque? 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6" y="1922247"/>
            <a:ext cx="4348358" cy="2985383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33437ED-E64F-4192-A39C-246F9FFF9F6E}"/>
              </a:ext>
            </a:extLst>
          </p:cNvPr>
          <p:cNvSpPr txBox="1"/>
          <p:nvPr/>
        </p:nvSpPr>
        <p:spPr>
          <a:xfrm>
            <a:off x="4656614" y="5116352"/>
            <a:ext cx="38451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/>
              <a:t>Preguntas relacionadas al nivel de organización comunitario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107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614"/>
    </mc:Choice>
    <mc:Fallback xmlns="">
      <p:transition spd="slow" advTm="1106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5" grpId="0" animBg="1"/>
      <p:bldP spid="16" grpId="0" animBg="1"/>
      <p:bldP spid="3" grpId="0"/>
      <p:bldP spid="14" grpId="0" animBg="1"/>
      <p:bldP spid="13" grpId="0" animBg="1"/>
      <p:bldP spid="12" grpId="0" animBg="1"/>
      <p:bldP spid="2" grpId="0"/>
      <p:bldP spid="5" grpId="0"/>
      <p:bldP spid="7" grpId="0"/>
      <p:bldP spid="9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247650" y="-171477"/>
            <a:ext cx="87439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AR" sz="3200" b="1" dirty="0">
                <a:solidFill>
                  <a:schemeClr val="accent1">
                    <a:lumMod val="50000"/>
                  </a:schemeClr>
                </a:solidFill>
              </a:rPr>
              <a:t>¿Por qué debería interesarnos?</a:t>
            </a: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247650" y="1409579"/>
            <a:ext cx="87439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AR" sz="2800" b="1" dirty="0">
                <a:solidFill>
                  <a:schemeClr val="accent6">
                    <a:lumMod val="75000"/>
                  </a:schemeClr>
                </a:solidFill>
              </a:rPr>
              <a:t>Porque el estudio de las comunidades ofrece un marco conceptual y múltiples herramientas analíticas para comprender la dinámica, las interacciones y los condicionantes para la diversidad en un contexto ambiental dado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0" y="312106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La biodiversidad del planeta y sus interrelaciones son materia prima y proveedores de servicios </a:t>
            </a:r>
            <a:r>
              <a:rPr lang="es-ES" sz="2400" b="1" dirty="0" err="1">
                <a:solidFill>
                  <a:schemeClr val="accent1">
                    <a:lumMod val="50000"/>
                  </a:schemeClr>
                </a:solidFill>
              </a:rPr>
              <a:t>ecosistémicos</a:t>
            </a: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 o bienes ambientales comunes</a:t>
            </a:r>
          </a:p>
        </p:txBody>
      </p:sp>
      <p:pic>
        <p:nvPicPr>
          <p:cNvPr id="4098" name="Picture 2" descr="Resultado de imagen para biosfera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3946" y="4220400"/>
            <a:ext cx="3321423" cy="263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sultado de imagen para producciÃ³n de aliment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20400"/>
            <a:ext cx="2333946" cy="194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Resultado de imagen para terrazas de cultivo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8646" y="3985046"/>
            <a:ext cx="2649071" cy="176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Resultado de imagen para campos ganaderos sustentables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8646" y="5337028"/>
            <a:ext cx="2649072" cy="152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178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433"/>
    </mc:Choice>
    <mc:Fallback xmlns="">
      <p:transition spd="slow" advTm="824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2097" y="-20170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s-ES" sz="4000" b="1" dirty="0">
                <a:solidFill>
                  <a:schemeClr val="accent4">
                    <a:lumMod val="50000"/>
                  </a:schemeClr>
                </a:solidFill>
              </a:rPr>
              <a:t>Ecología de comunidades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9708" y="1171323"/>
            <a:ext cx="7886700" cy="1477328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rgbClr val="002060"/>
                </a:solidFill>
              </a:rPr>
              <a:t>Patrones, procesos y dinámica de las comunidades</a:t>
            </a:r>
          </a:p>
          <a:p>
            <a:r>
              <a:rPr lang="es-ES" dirty="0">
                <a:solidFill>
                  <a:srgbClr val="002060"/>
                </a:solidFill>
              </a:rPr>
              <a:t>Las actividades humanas en el ambiente y las comunidades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642097" y="3177277"/>
            <a:ext cx="81926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Libros:</a:t>
            </a:r>
          </a:p>
          <a:p>
            <a:endParaRPr lang="es-ES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Smith TM &amp; Smith RL. 2007. Ecología (6ta edición). (4 capítulos de comunidades)</a:t>
            </a:r>
          </a:p>
          <a:p>
            <a:endParaRPr lang="es-ES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42097" y="5663949"/>
            <a:ext cx="8501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SimSun-ExtB" panose="02010609060101010101" pitchFamily="49" charset="-122"/>
                <a:cs typeface="Arial" panose="020B0604020202020204" pitchFamily="34" charset="0"/>
              </a:rPr>
              <a:t>Ricklefs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SimSun-ExtB" panose="02010609060101010101" pitchFamily="49" charset="-122"/>
                <a:cs typeface="Arial" panose="020B0604020202020204" pitchFamily="34" charset="0"/>
              </a:rPr>
              <a:t> RE. 1998. Invitación a la ecología. La economía de la naturaleza.(4ta </a:t>
            </a:r>
            <a:r>
              <a:rPr lang="es-ES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SimSun-ExtB" panose="02010609060101010101" pitchFamily="49" charset="-122"/>
                <a:cs typeface="Arial" panose="020B0604020202020204" pitchFamily="34" charset="0"/>
              </a:rPr>
              <a:t>ed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SimSun-ExtB" panose="02010609060101010101" pitchFamily="49" charset="-122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642097" y="4654605"/>
            <a:ext cx="8501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Begon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M, </a:t>
            </a:r>
            <a:r>
              <a:rPr lang="es-ES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Harper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JL, Townsend CR. 1999. Ecología: Individuos, poblaciones y comunidades (3ra </a:t>
            </a:r>
            <a:r>
              <a:rPr lang="es-ES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440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898"/>
    </mc:Choice>
    <mc:Fallback xmlns="">
      <p:transition spd="slow" advTm="898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9421" y="170465"/>
            <a:ext cx="8672873" cy="1325563"/>
          </a:xfrm>
        </p:spPr>
        <p:txBody>
          <a:bodyPr>
            <a:noAutofit/>
          </a:bodyPr>
          <a:lstStyle/>
          <a:p>
            <a:pPr algn="ctr"/>
            <a:r>
              <a:rPr lang="es-AR" sz="2800" b="1" dirty="0">
                <a:solidFill>
                  <a:schemeClr val="accent4">
                    <a:lumMod val="50000"/>
                  </a:schemeClr>
                </a:solidFill>
              </a:rPr>
              <a:t>Las comunidades son sistemas complejos. </a:t>
            </a:r>
            <a:br>
              <a:rPr lang="es-AR" sz="2800" b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s-AR" sz="2800" b="1" dirty="0">
                <a:solidFill>
                  <a:schemeClr val="accent4">
                    <a:lumMod val="50000"/>
                  </a:schemeClr>
                </a:solidFill>
              </a:rPr>
              <a:t>Multidimensionales (muchas especies, con características distintas, con múltiples interacciones entre ellas)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92149" y="1717770"/>
            <a:ext cx="7886700" cy="4351338"/>
          </a:xfrm>
        </p:spPr>
        <p:txBody>
          <a:bodyPr>
            <a:normAutofit lnSpcReduction="10000"/>
          </a:bodyPr>
          <a:lstStyle/>
          <a:p>
            <a:r>
              <a:rPr lang="es-AR" dirty="0">
                <a:solidFill>
                  <a:srgbClr val="002060"/>
                </a:solidFill>
              </a:rPr>
              <a:t>Para abordar esta complejidad: modelos teóricos, índices y otras abstracciones que nos permiten simplificarlas</a:t>
            </a:r>
          </a:p>
          <a:p>
            <a:endParaRPr lang="es-AR" dirty="0"/>
          </a:p>
          <a:p>
            <a:r>
              <a:rPr lang="es-AR" dirty="0">
                <a:solidFill>
                  <a:srgbClr val="002060"/>
                </a:solidFill>
              </a:rPr>
              <a:t>Hay mucho ruido: Existen pocas reglas que puedan considerarse como generales (en la ecología…) </a:t>
            </a:r>
          </a:p>
          <a:p>
            <a:pPr marL="0" indent="0">
              <a:buNone/>
            </a:pPr>
            <a:endParaRPr lang="es-AR" dirty="0"/>
          </a:p>
          <a:p>
            <a:pPr marL="0" indent="0" algn="ctr">
              <a:buNone/>
            </a:pPr>
            <a:r>
              <a:rPr lang="es-AR" dirty="0">
                <a:solidFill>
                  <a:schemeClr val="accent6">
                    <a:lumMod val="50000"/>
                  </a:schemeClr>
                </a:solidFill>
              </a:rPr>
              <a:t>La clave es reducir la complejidad e identificar respuestas recurrentes ante procesos causales en las comunidades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062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275"/>
    </mc:Choice>
    <mc:Fallback xmlns="">
      <p:transition spd="slow" advTm="802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5EA38B-AD1C-4AC5-BCE8-E2D6A8B8F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967" y="179592"/>
            <a:ext cx="8660066" cy="1811440"/>
          </a:xfrm>
        </p:spPr>
        <p:txBody>
          <a:bodyPr>
            <a:noAutofit/>
          </a:bodyPr>
          <a:lstStyle/>
          <a:p>
            <a:pPr algn="ctr"/>
            <a:r>
              <a:rPr lang="es-AR" sz="2800" dirty="0"/>
              <a:t>Como muchos sistemas con </a:t>
            </a:r>
            <a:r>
              <a:rPr lang="es-AR" sz="2800" b="1" dirty="0"/>
              <a:t>múltiples componentes </a:t>
            </a:r>
            <a:r>
              <a:rPr lang="es-AR" sz="2800" dirty="0"/>
              <a:t>(poblaciones de diferentes especies) poseen </a:t>
            </a:r>
            <a:r>
              <a:rPr lang="es-AR" sz="2800" b="1" dirty="0"/>
              <a:t>propiedades emergentes</a:t>
            </a:r>
            <a:r>
              <a:rPr lang="es-AR" sz="2800" dirty="0"/>
              <a:t>: Propiedades que van mas allá de las propiedades individuales de cada componente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3FBB703-4DCC-4E74-88AD-B73273FFD3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389239"/>
            <a:ext cx="7886700" cy="247773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AR" dirty="0"/>
              <a:t>Propiedades emergentes:</a:t>
            </a:r>
          </a:p>
          <a:p>
            <a:r>
              <a:rPr lang="es-AR" dirty="0"/>
              <a:t>Poseen una estructura y una dinámica espacio temporal</a:t>
            </a:r>
          </a:p>
          <a:p>
            <a:r>
              <a:rPr lang="es-AR" dirty="0"/>
              <a:t>Diferentes procesos que definen esta estructura y dinámica</a:t>
            </a:r>
          </a:p>
          <a:p>
            <a:pPr marL="0" indent="0">
              <a:buNone/>
            </a:pPr>
            <a:r>
              <a:rPr lang="es-AR" dirty="0"/>
              <a:t>Sin embargo…</a:t>
            </a:r>
          </a:p>
          <a:p>
            <a:pPr marL="0" indent="0">
              <a:buNone/>
            </a:pPr>
            <a:endParaRPr lang="es-AR" dirty="0"/>
          </a:p>
        </p:txBody>
      </p:sp>
      <p:sp>
        <p:nvSpPr>
          <p:cNvPr id="4" name="2 Marcador de contenido">
            <a:extLst>
              <a:ext uri="{FF2B5EF4-FFF2-40B4-BE49-F238E27FC236}">
                <a16:creationId xmlns:a16="http://schemas.microsoft.com/office/drawing/2014/main" id="{FE4B88A9-FFAE-421F-99A3-480DA900C748}"/>
              </a:ext>
            </a:extLst>
          </p:cNvPr>
          <p:cNvSpPr txBox="1">
            <a:spLocks/>
          </p:cNvSpPr>
          <p:nvPr/>
        </p:nvSpPr>
        <p:spPr>
          <a:xfrm>
            <a:off x="241967" y="5012417"/>
            <a:ext cx="8660066" cy="19803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s-AR" dirty="0">
                <a:solidFill>
                  <a:schemeClr val="accent1">
                    <a:lumMod val="50000"/>
                  </a:schemeClr>
                </a:solidFill>
              </a:rPr>
              <a:t>Para comprender estos procesos primero es necesario entender que las especies difieren en múltiples características y requerimientos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s-AR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es-AR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701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689"/>
    </mc:Choice>
    <mc:Fallback xmlns="">
      <p:transition spd="slow" advTm="726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41588" y="2129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s-AR" sz="3600" b="1" dirty="0">
                <a:solidFill>
                  <a:schemeClr val="accent4">
                    <a:lumMod val="50000"/>
                  </a:schemeClr>
                </a:solidFill>
              </a:rPr>
              <a:t>El nicho ecológico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41539" y="1346857"/>
            <a:ext cx="8460921" cy="1320346"/>
          </a:xfrm>
        </p:spPr>
        <p:txBody>
          <a:bodyPr/>
          <a:lstStyle/>
          <a:p>
            <a:pPr algn="just"/>
            <a:r>
              <a:rPr lang="es-AR" dirty="0">
                <a:solidFill>
                  <a:srgbClr val="002060"/>
                </a:solidFill>
              </a:rPr>
              <a:t>Concepto necesario para comprender varias propiedades de las comunidades y diversos procesos que determinan su estructura.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413657" y="3329578"/>
            <a:ext cx="8153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3200" dirty="0">
                <a:solidFill>
                  <a:schemeClr val="accent6">
                    <a:lumMod val="50000"/>
                  </a:schemeClr>
                </a:solidFill>
              </a:rPr>
              <a:t>El concepto de nicho tiene un lugar central en la teoría ecológica: la mayor parte de las construcciones conceptuales de la Ecología lo involucran, explícita o implícitamente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308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793"/>
    </mc:Choice>
    <mc:Fallback xmlns="">
      <p:transition spd="slow" advTm="407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6879" y="910582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dirty="0">
                <a:solidFill>
                  <a:srgbClr val="002060"/>
                </a:solidFill>
              </a:rPr>
              <a:t>Hutchinson (1957): conjunto de variables ambientales y los valores límite dentro de los cuales una especie focal puede persistir. </a:t>
            </a:r>
          </a:p>
          <a:p>
            <a:r>
              <a:rPr lang="es-AR" dirty="0" err="1">
                <a:solidFill>
                  <a:srgbClr val="002060"/>
                </a:solidFill>
              </a:rPr>
              <a:t>Hipervolumen</a:t>
            </a:r>
            <a:r>
              <a:rPr lang="es-AR" dirty="0">
                <a:solidFill>
                  <a:srgbClr val="002060"/>
                </a:solidFill>
              </a:rPr>
              <a:t> N-dimensional (factores bióticos y abióticos) dentro del cual la especie puede existir indefinidamente</a:t>
            </a:r>
          </a:p>
        </p:txBody>
      </p:sp>
      <p:pic>
        <p:nvPicPr>
          <p:cNvPr id="2050" name="Picture 2" descr="http://images.slideplayer.es/33/10209390/slides/slide_19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71337" y="3875314"/>
            <a:ext cx="3181803" cy="3184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iper-volume de n dimensões que engloba a amplitude dascondições físicas e biológicas necessárias a uma espécie quepermite...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0229" y="3875314"/>
            <a:ext cx="3831771" cy="298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1587142" y="130825"/>
            <a:ext cx="5926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/>
              <a:t>Concepto de nicho más aceptado y difundido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440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073"/>
    </mc:Choice>
    <mc:Fallback xmlns="">
      <p:transition spd="slow" advTm="990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89907" y="-13447"/>
            <a:ext cx="7886700" cy="1325563"/>
          </a:xfrm>
        </p:spPr>
        <p:txBody>
          <a:bodyPr/>
          <a:lstStyle/>
          <a:p>
            <a:r>
              <a:rPr lang="es-AR" dirty="0"/>
              <a:t>Nicho</a:t>
            </a:r>
          </a:p>
        </p:txBody>
      </p:sp>
      <p:pic>
        <p:nvPicPr>
          <p:cNvPr id="14" name="Imagen 16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624783" y="87086"/>
            <a:ext cx="1913234" cy="1306286"/>
          </a:xfrm>
          <a:prstGeom prst="rect">
            <a:avLst/>
          </a:prstGeom>
          <a:ln>
            <a:noFill/>
          </a:ln>
        </p:spPr>
      </p:pic>
      <p:grpSp>
        <p:nvGrpSpPr>
          <p:cNvPr id="3" name="2 Grupo"/>
          <p:cNvGrpSpPr/>
          <p:nvPr/>
        </p:nvGrpSpPr>
        <p:grpSpPr>
          <a:xfrm>
            <a:off x="262891" y="2046515"/>
            <a:ext cx="8784011" cy="3983779"/>
            <a:chOff x="262891" y="2046515"/>
            <a:chExt cx="8784011" cy="3983779"/>
          </a:xfrm>
        </p:grpSpPr>
        <p:cxnSp>
          <p:nvCxnSpPr>
            <p:cNvPr id="5" name="4 Conector recto"/>
            <p:cNvCxnSpPr/>
            <p:nvPr/>
          </p:nvCxnSpPr>
          <p:spPr>
            <a:xfrm>
              <a:off x="694014" y="5508171"/>
              <a:ext cx="7772432" cy="21771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5 Conector recto"/>
            <p:cNvCxnSpPr/>
            <p:nvPr/>
          </p:nvCxnSpPr>
          <p:spPr>
            <a:xfrm flipV="1">
              <a:off x="694014" y="2057401"/>
              <a:ext cx="0" cy="346165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8 Forma libre"/>
            <p:cNvSpPr/>
            <p:nvPr/>
          </p:nvSpPr>
          <p:spPr>
            <a:xfrm>
              <a:off x="1042364" y="2431952"/>
              <a:ext cx="6991305" cy="3076219"/>
            </a:xfrm>
            <a:custGeom>
              <a:avLst/>
              <a:gdLst>
                <a:gd name="connsiteX0" fmla="*/ 0 w 6991305"/>
                <a:gd name="connsiteY0" fmla="*/ 3010905 h 3076219"/>
                <a:gd name="connsiteX1" fmla="*/ 1143000 w 6991305"/>
                <a:gd name="connsiteY1" fmla="*/ 2379534 h 3076219"/>
                <a:gd name="connsiteX2" fmla="*/ 2231572 w 6991305"/>
                <a:gd name="connsiteY2" fmla="*/ 779334 h 3076219"/>
                <a:gd name="connsiteX3" fmla="*/ 2645229 w 6991305"/>
                <a:gd name="connsiteY3" fmla="*/ 158848 h 3076219"/>
                <a:gd name="connsiteX4" fmla="*/ 3472543 w 6991305"/>
                <a:gd name="connsiteY4" fmla="*/ 39105 h 3076219"/>
                <a:gd name="connsiteX5" fmla="*/ 4147458 w 6991305"/>
                <a:gd name="connsiteY5" fmla="*/ 724905 h 3076219"/>
                <a:gd name="connsiteX6" fmla="*/ 4550229 w 6991305"/>
                <a:gd name="connsiteY6" fmla="*/ 1682848 h 3076219"/>
                <a:gd name="connsiteX7" fmla="*/ 5105400 w 6991305"/>
                <a:gd name="connsiteY7" fmla="*/ 2270676 h 3076219"/>
                <a:gd name="connsiteX8" fmla="*/ 5682343 w 6991305"/>
                <a:gd name="connsiteY8" fmla="*/ 2629905 h 3076219"/>
                <a:gd name="connsiteX9" fmla="*/ 6063343 w 6991305"/>
                <a:gd name="connsiteY9" fmla="*/ 2804076 h 3076219"/>
                <a:gd name="connsiteX10" fmla="*/ 6509658 w 6991305"/>
                <a:gd name="connsiteY10" fmla="*/ 2945591 h 3076219"/>
                <a:gd name="connsiteX11" fmla="*/ 6803572 w 6991305"/>
                <a:gd name="connsiteY11" fmla="*/ 2989134 h 3076219"/>
                <a:gd name="connsiteX12" fmla="*/ 6977743 w 6991305"/>
                <a:gd name="connsiteY12" fmla="*/ 3043562 h 3076219"/>
                <a:gd name="connsiteX13" fmla="*/ 6966858 w 6991305"/>
                <a:gd name="connsiteY13" fmla="*/ 3076219 h 3076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991305" h="3076219">
                  <a:moveTo>
                    <a:pt x="0" y="3010905"/>
                  </a:moveTo>
                  <a:cubicBezTo>
                    <a:pt x="385535" y="2881183"/>
                    <a:pt x="771071" y="2751462"/>
                    <a:pt x="1143000" y="2379534"/>
                  </a:cubicBezTo>
                  <a:cubicBezTo>
                    <a:pt x="1514929" y="2007606"/>
                    <a:pt x="1981201" y="1149448"/>
                    <a:pt x="2231572" y="779334"/>
                  </a:cubicBezTo>
                  <a:cubicBezTo>
                    <a:pt x="2481944" y="409220"/>
                    <a:pt x="2438401" y="282219"/>
                    <a:pt x="2645229" y="158848"/>
                  </a:cubicBezTo>
                  <a:cubicBezTo>
                    <a:pt x="2852058" y="35476"/>
                    <a:pt x="3222172" y="-55238"/>
                    <a:pt x="3472543" y="39105"/>
                  </a:cubicBezTo>
                  <a:cubicBezTo>
                    <a:pt x="3722914" y="133448"/>
                    <a:pt x="3967844" y="450948"/>
                    <a:pt x="4147458" y="724905"/>
                  </a:cubicBezTo>
                  <a:cubicBezTo>
                    <a:pt x="4327072" y="998862"/>
                    <a:pt x="4390572" y="1425220"/>
                    <a:pt x="4550229" y="1682848"/>
                  </a:cubicBezTo>
                  <a:cubicBezTo>
                    <a:pt x="4709886" y="1940476"/>
                    <a:pt x="4916714" y="2112833"/>
                    <a:pt x="5105400" y="2270676"/>
                  </a:cubicBezTo>
                  <a:cubicBezTo>
                    <a:pt x="5294086" y="2428519"/>
                    <a:pt x="5522686" y="2541005"/>
                    <a:pt x="5682343" y="2629905"/>
                  </a:cubicBezTo>
                  <a:cubicBezTo>
                    <a:pt x="5842000" y="2718805"/>
                    <a:pt x="5925457" y="2751462"/>
                    <a:pt x="6063343" y="2804076"/>
                  </a:cubicBezTo>
                  <a:cubicBezTo>
                    <a:pt x="6201229" y="2856690"/>
                    <a:pt x="6386287" y="2914748"/>
                    <a:pt x="6509658" y="2945591"/>
                  </a:cubicBezTo>
                  <a:cubicBezTo>
                    <a:pt x="6633029" y="2976434"/>
                    <a:pt x="6725558" y="2972805"/>
                    <a:pt x="6803572" y="2989134"/>
                  </a:cubicBezTo>
                  <a:cubicBezTo>
                    <a:pt x="6881586" y="3005463"/>
                    <a:pt x="6950529" y="3029048"/>
                    <a:pt x="6977743" y="3043562"/>
                  </a:cubicBezTo>
                  <a:cubicBezTo>
                    <a:pt x="7004957" y="3058076"/>
                    <a:pt x="6985907" y="3067147"/>
                    <a:pt x="6966858" y="3076219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2773193" y="2057401"/>
              <a:ext cx="0" cy="3461656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>
              <a:off x="5679695" y="2046515"/>
              <a:ext cx="0" cy="3461656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14 CuadroTexto"/>
            <p:cNvSpPr txBox="1"/>
            <p:nvPr/>
          </p:nvSpPr>
          <p:spPr>
            <a:xfrm>
              <a:off x="3426336" y="2068286"/>
              <a:ext cx="16716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dirty="0"/>
                <a:t>Óptimo térmico</a:t>
              </a:r>
            </a:p>
          </p:txBody>
        </p:sp>
        <p:cxnSp>
          <p:nvCxnSpPr>
            <p:cNvPr id="16" name="15 Conector recto"/>
            <p:cNvCxnSpPr/>
            <p:nvPr/>
          </p:nvCxnSpPr>
          <p:spPr>
            <a:xfrm flipV="1">
              <a:off x="8466446" y="2068286"/>
              <a:ext cx="0" cy="346165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16 CuadroTexto"/>
            <p:cNvSpPr txBox="1"/>
            <p:nvPr/>
          </p:nvSpPr>
          <p:spPr>
            <a:xfrm rot="16200000">
              <a:off x="-906596" y="3450772"/>
              <a:ext cx="27083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dirty="0"/>
                <a:t>Desempeño, supervivencia</a:t>
              </a:r>
            </a:p>
          </p:txBody>
        </p:sp>
        <p:sp>
          <p:nvSpPr>
            <p:cNvPr id="18" name="17 CuadroTexto"/>
            <p:cNvSpPr txBox="1"/>
            <p:nvPr/>
          </p:nvSpPr>
          <p:spPr>
            <a:xfrm rot="16200000">
              <a:off x="7761614" y="3363685"/>
              <a:ext cx="22012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dirty="0"/>
                <a:t>Densidad poblacional</a:t>
              </a:r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3667126" y="5660962"/>
              <a:ext cx="16737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dirty="0"/>
                <a:t>- Temperatura +</a:t>
              </a:r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730590" y="3777343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s-AR" dirty="0"/>
            </a:p>
          </p:txBody>
        </p:sp>
        <p:cxnSp>
          <p:nvCxnSpPr>
            <p:cNvPr id="21" name="20 Conector recto"/>
            <p:cNvCxnSpPr/>
            <p:nvPr/>
          </p:nvCxnSpPr>
          <p:spPr>
            <a:xfrm>
              <a:off x="1042364" y="2057401"/>
              <a:ext cx="0" cy="3461656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21 Conector recto"/>
            <p:cNvCxnSpPr/>
            <p:nvPr/>
          </p:nvCxnSpPr>
          <p:spPr>
            <a:xfrm>
              <a:off x="7995673" y="2068286"/>
              <a:ext cx="0" cy="3461656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25 Rectángulo"/>
            <p:cNvSpPr/>
            <p:nvPr/>
          </p:nvSpPr>
          <p:spPr>
            <a:xfrm>
              <a:off x="730590" y="2068286"/>
              <a:ext cx="311774" cy="343988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27" name="26 Rectángulo"/>
            <p:cNvSpPr/>
            <p:nvPr/>
          </p:nvSpPr>
          <p:spPr>
            <a:xfrm>
              <a:off x="7995672" y="2057400"/>
              <a:ext cx="470773" cy="343988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8" name="27 CuadroTexto"/>
            <p:cNvSpPr txBox="1"/>
            <p:nvPr/>
          </p:nvSpPr>
          <p:spPr>
            <a:xfrm rot="16200000">
              <a:off x="-758233" y="3614448"/>
              <a:ext cx="32738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dirty="0"/>
                <a:t>Fuera de los limites de tolerancia</a:t>
              </a:r>
            </a:p>
          </p:txBody>
        </p:sp>
        <p:sp>
          <p:nvSpPr>
            <p:cNvPr id="29" name="28 CuadroTexto"/>
            <p:cNvSpPr txBox="1"/>
            <p:nvPr/>
          </p:nvSpPr>
          <p:spPr>
            <a:xfrm rot="16200000">
              <a:off x="6630527" y="3635438"/>
              <a:ext cx="32738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dirty="0"/>
                <a:t>Fuera de los limites de tolerancia</a:t>
              </a:r>
            </a:p>
          </p:txBody>
        </p:sp>
        <p:sp>
          <p:nvSpPr>
            <p:cNvPr id="30" name="29 CuadroTexto"/>
            <p:cNvSpPr txBox="1"/>
            <p:nvPr/>
          </p:nvSpPr>
          <p:spPr>
            <a:xfrm>
              <a:off x="6028022" y="2534817"/>
              <a:ext cx="16790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/>
                <a:t>Condiciones sub-óptimas</a:t>
              </a:r>
            </a:p>
          </p:txBody>
        </p:sp>
        <p:sp>
          <p:nvSpPr>
            <p:cNvPr id="31" name="30 CuadroTexto"/>
            <p:cNvSpPr txBox="1"/>
            <p:nvPr/>
          </p:nvSpPr>
          <p:spPr>
            <a:xfrm>
              <a:off x="1042364" y="2534817"/>
              <a:ext cx="16790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/>
                <a:t>Condiciones sub-óptimas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517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280"/>
    </mc:Choice>
    <mc:Fallback xmlns="">
      <p:transition spd="slow" advTm="13028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8650" y="-92072"/>
            <a:ext cx="7886700" cy="1325563"/>
          </a:xfrm>
        </p:spPr>
        <p:txBody>
          <a:bodyPr>
            <a:normAutofit/>
          </a:bodyPr>
          <a:lstStyle/>
          <a:p>
            <a:r>
              <a:rPr lang="es-AR" sz="2800" b="1" dirty="0">
                <a:solidFill>
                  <a:schemeClr val="accent4">
                    <a:lumMod val="50000"/>
                  </a:schemeClr>
                </a:solidFill>
              </a:rPr>
              <a:t>Múltiples dimensiones: reflejan distintos requerimientos para persistir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>
                <a:solidFill>
                  <a:srgbClr val="002060"/>
                </a:solidFill>
              </a:rPr>
              <a:t>Temperatura</a:t>
            </a:r>
          </a:p>
          <a:p>
            <a:r>
              <a:rPr lang="es-AR" dirty="0">
                <a:solidFill>
                  <a:srgbClr val="002060"/>
                </a:solidFill>
              </a:rPr>
              <a:t>Humedad</a:t>
            </a:r>
          </a:p>
          <a:p>
            <a:r>
              <a:rPr lang="es-AR" dirty="0">
                <a:solidFill>
                  <a:srgbClr val="002060"/>
                </a:solidFill>
              </a:rPr>
              <a:t>Disponibilidad de refugio</a:t>
            </a:r>
          </a:p>
          <a:p>
            <a:r>
              <a:rPr lang="es-AR" dirty="0">
                <a:solidFill>
                  <a:srgbClr val="002060"/>
                </a:solidFill>
              </a:rPr>
              <a:t>Disponibilidad de sitios de reproducción</a:t>
            </a:r>
          </a:p>
          <a:p>
            <a:r>
              <a:rPr lang="es-AR" dirty="0">
                <a:solidFill>
                  <a:srgbClr val="002060"/>
                </a:solidFill>
              </a:rPr>
              <a:t>Disponibilidad de alimento etc..</a:t>
            </a:r>
          </a:p>
          <a:p>
            <a:pPr marL="0" indent="0">
              <a:buNone/>
            </a:pPr>
            <a:endParaRPr lang="es-AR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689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828"/>
    </mc:Choice>
    <mc:Fallback xmlns="">
      <p:transition spd="slow" advTm="318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iper-volume de n dimensões que engloba a amplitude dascondições físicas e biológicas necessárias a uma espécie quepermite...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70495" y="2043101"/>
            <a:ext cx="5613195" cy="436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52734" y="538033"/>
            <a:ext cx="80180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2800" dirty="0" err="1">
                <a:solidFill>
                  <a:srgbClr val="002060"/>
                </a:solidFill>
              </a:rPr>
              <a:t>Hipervolumen</a:t>
            </a:r>
            <a:r>
              <a:rPr lang="es-AR" sz="2800" dirty="0">
                <a:solidFill>
                  <a:srgbClr val="002060"/>
                </a:solidFill>
              </a:rPr>
              <a:t> N-dimensional (factores bióticos y abióticos) dentro del cual la especie puede existir indefinidamente</a:t>
            </a:r>
          </a:p>
        </p:txBody>
      </p:sp>
    </p:spTree>
    <p:extLst>
      <p:ext uri="{BB962C8B-B14F-4D97-AF65-F5344CB8AC3E}">
        <p14:creationId xmlns:p14="http://schemas.microsoft.com/office/powerpoint/2010/main" val="411783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380"/>
    </mc:Choice>
    <mc:Fallback xmlns="">
      <p:transition spd="slow" advTm="2638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764" y="254751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s-ES" sz="2800" b="1" dirty="0">
                <a:solidFill>
                  <a:srgbClr val="002060"/>
                </a:solidFill>
              </a:rPr>
              <a:t>Las poblaciones de las distintas especies no están aisladas en el espacio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49819" y="171394"/>
            <a:ext cx="7886700" cy="2087469"/>
          </a:xfrm>
        </p:spPr>
        <p:txBody>
          <a:bodyPr/>
          <a:lstStyle/>
          <a:p>
            <a:pPr marL="0" indent="0" algn="ctr">
              <a:buNone/>
            </a:pPr>
            <a:r>
              <a:rPr lang="es-ES" dirty="0">
                <a:solidFill>
                  <a:srgbClr val="0070C0"/>
                </a:solidFill>
              </a:rPr>
              <a:t>Los modelos de crecimiento poblacional, las tasas de mortalidad, son modelos: simplificaciones de la realidad que nos permiten estudiar procesos o mecanismos disminuyendo la complejidad de la naturaleza… </a:t>
            </a:r>
          </a:p>
          <a:p>
            <a:pPr marL="0" indent="0" algn="ctr">
              <a:buNone/>
            </a:pPr>
            <a:endParaRPr lang="es-ES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737959" y="4028948"/>
            <a:ext cx="7798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/>
              <a:t>La diversidad que observamos en la naturaleza no es una mera colección de poblaciones de distintas especies independientes entre sí</a:t>
            </a:r>
          </a:p>
        </p:txBody>
      </p:sp>
      <p:grpSp>
        <p:nvGrpSpPr>
          <p:cNvPr id="21" name="Grupo 20"/>
          <p:cNvGrpSpPr>
            <a:grpSpLocks/>
          </p:cNvGrpSpPr>
          <p:nvPr/>
        </p:nvGrpSpPr>
        <p:grpSpPr bwMode="auto">
          <a:xfrm>
            <a:off x="164044" y="5145741"/>
            <a:ext cx="8858250" cy="1508125"/>
            <a:chOff x="464207" y="1675645"/>
            <a:chExt cx="8857178" cy="1508451"/>
          </a:xfrm>
        </p:grpSpPr>
        <p:grpSp>
          <p:nvGrpSpPr>
            <p:cNvPr id="22" name="Grupo 5"/>
            <p:cNvGrpSpPr>
              <a:grpSpLocks/>
            </p:cNvGrpSpPr>
            <p:nvPr/>
          </p:nvGrpSpPr>
          <p:grpSpPr bwMode="auto">
            <a:xfrm>
              <a:off x="464207" y="1766646"/>
              <a:ext cx="8738958" cy="1417450"/>
              <a:chOff x="134496" y="1856289"/>
              <a:chExt cx="8740334" cy="1417673"/>
            </a:xfrm>
          </p:grpSpPr>
          <p:pic>
            <p:nvPicPr>
              <p:cNvPr id="24" name="Imagen 6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63259" y="2052595"/>
                <a:ext cx="1293506" cy="970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" name="Imagen 7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2828" y="2383753"/>
                <a:ext cx="536329" cy="3913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" name="Imagen 8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13666" y="1964036"/>
                <a:ext cx="1370263" cy="10276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" name="Imagen 9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40521" y="2088804"/>
                <a:ext cx="814202" cy="9029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" name="Imagen 10"/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496" y="1891376"/>
                <a:ext cx="1494323" cy="11207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" name="Imagen 11"/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52454" y="2051537"/>
                <a:ext cx="1222376" cy="9167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" name="Imagen 12"/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74745" y="2114040"/>
                <a:ext cx="905771" cy="9086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" name="Imagen 13"/>
              <p:cNvPicPr>
                <a:picLocks noChangeAspect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33079" y="1856289"/>
                <a:ext cx="1890230" cy="14176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3" name="Rectángulo 22"/>
            <p:cNvSpPr/>
            <p:nvPr/>
          </p:nvSpPr>
          <p:spPr>
            <a:xfrm>
              <a:off x="586430" y="1675645"/>
              <a:ext cx="8734955" cy="136236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2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9505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849"/>
    </mc:Choice>
    <mc:Fallback xmlns="">
      <p:transition spd="slow" advTm="658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6056" y="-1149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s-AR" sz="3200" b="1" dirty="0">
                <a:solidFill>
                  <a:schemeClr val="accent4">
                    <a:lumMod val="50000"/>
                  </a:schemeClr>
                </a:solidFill>
              </a:rPr>
              <a:t>Nicho fundamental y Nicho realizado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84094" y="1346656"/>
            <a:ext cx="8350624" cy="5161719"/>
          </a:xfrm>
        </p:spPr>
        <p:txBody>
          <a:bodyPr>
            <a:normAutofit fontScale="85000" lnSpcReduction="20000"/>
          </a:bodyPr>
          <a:lstStyle/>
          <a:p>
            <a:r>
              <a:rPr lang="es-AR" dirty="0">
                <a:solidFill>
                  <a:srgbClr val="002060"/>
                </a:solidFill>
              </a:rPr>
              <a:t>Nicho fundamental: Todas las condiciones en las que una especie podría potencialmente existir</a:t>
            </a:r>
          </a:p>
          <a:p>
            <a:pPr marL="0" indent="0">
              <a:buNone/>
            </a:pPr>
            <a:endParaRPr lang="es-AR" dirty="0">
              <a:solidFill>
                <a:srgbClr val="002060"/>
              </a:solidFill>
            </a:endParaRPr>
          </a:p>
          <a:p>
            <a:r>
              <a:rPr lang="es-AR" dirty="0">
                <a:solidFill>
                  <a:srgbClr val="002060"/>
                </a:solidFill>
              </a:rPr>
              <a:t>Nicho realizado: condiciones en las que la especie existe en presencia de especies interactuantes</a:t>
            </a:r>
          </a:p>
          <a:p>
            <a:endParaRPr lang="es-AR" dirty="0"/>
          </a:p>
          <a:p>
            <a:pPr marL="0" indent="0">
              <a:buNone/>
            </a:pPr>
            <a:endParaRPr lang="es-AR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s-AR" b="1" dirty="0">
                <a:solidFill>
                  <a:schemeClr val="accent4">
                    <a:lumMod val="50000"/>
                  </a:schemeClr>
                </a:solidFill>
              </a:rPr>
              <a:t>La idea del nicho realizado como nicho ocupado en presencia de competidores</a:t>
            </a:r>
          </a:p>
          <a:p>
            <a:pPr marL="0" indent="0" algn="ctr">
              <a:buNone/>
            </a:pPr>
            <a:r>
              <a:rPr lang="es-AR" b="1" dirty="0">
                <a:solidFill>
                  <a:schemeClr val="accent6">
                    <a:lumMod val="75000"/>
                  </a:schemeClr>
                </a:solidFill>
              </a:rPr>
              <a:t>= porción del nicho fundamental donde una </a:t>
            </a:r>
            <a:r>
              <a:rPr lang="es-AR" b="1" dirty="0" err="1">
                <a:solidFill>
                  <a:schemeClr val="accent6">
                    <a:lumMod val="75000"/>
                  </a:schemeClr>
                </a:solidFill>
              </a:rPr>
              <a:t>spp</a:t>
            </a:r>
            <a:r>
              <a:rPr lang="es-AR" b="1" dirty="0">
                <a:solidFill>
                  <a:schemeClr val="accent6">
                    <a:lumMod val="75000"/>
                  </a:schemeClr>
                </a:solidFill>
              </a:rPr>
              <a:t>. A no es excluida por las interacciones bióticas con una </a:t>
            </a:r>
            <a:r>
              <a:rPr lang="es-AR" b="1" dirty="0" err="1">
                <a:solidFill>
                  <a:schemeClr val="accent6">
                    <a:lumMod val="75000"/>
                  </a:schemeClr>
                </a:solidFill>
              </a:rPr>
              <a:t>spp</a:t>
            </a:r>
            <a:r>
              <a:rPr lang="es-AR" b="1" dirty="0">
                <a:solidFill>
                  <a:schemeClr val="accent6">
                    <a:lumMod val="75000"/>
                  </a:schemeClr>
                </a:solidFill>
              </a:rPr>
              <a:t> B. </a:t>
            </a:r>
          </a:p>
          <a:p>
            <a:pPr marL="0" indent="0" algn="ctr">
              <a:buNone/>
            </a:pPr>
            <a:endParaRPr lang="es-AR" b="1" dirty="0"/>
          </a:p>
          <a:p>
            <a:pPr marL="0" indent="0" algn="ctr">
              <a:buNone/>
            </a:pPr>
            <a:r>
              <a:rPr lang="es-AR" dirty="0"/>
              <a:t>Por definición entonces el nicho realizado siempre es menor que el nicho fundamental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752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743"/>
    </mc:Choice>
    <mc:Fallback xmlns="">
      <p:transition spd="slow" advTm="847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78225" y="676080"/>
            <a:ext cx="8784011" cy="3972893"/>
            <a:chOff x="262891" y="2057401"/>
            <a:chExt cx="8784011" cy="3972893"/>
          </a:xfrm>
        </p:grpSpPr>
        <p:cxnSp>
          <p:nvCxnSpPr>
            <p:cNvPr id="5" name="4 Conector recto"/>
            <p:cNvCxnSpPr/>
            <p:nvPr/>
          </p:nvCxnSpPr>
          <p:spPr>
            <a:xfrm>
              <a:off x="694014" y="5508171"/>
              <a:ext cx="7772432" cy="21771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5 Conector recto"/>
            <p:cNvCxnSpPr/>
            <p:nvPr/>
          </p:nvCxnSpPr>
          <p:spPr>
            <a:xfrm flipV="1">
              <a:off x="694014" y="2057401"/>
              <a:ext cx="0" cy="346165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6 Forma libre"/>
            <p:cNvSpPr/>
            <p:nvPr/>
          </p:nvSpPr>
          <p:spPr>
            <a:xfrm>
              <a:off x="1042364" y="2431952"/>
              <a:ext cx="6991305" cy="3076219"/>
            </a:xfrm>
            <a:custGeom>
              <a:avLst/>
              <a:gdLst>
                <a:gd name="connsiteX0" fmla="*/ 0 w 6991305"/>
                <a:gd name="connsiteY0" fmla="*/ 3010905 h 3076219"/>
                <a:gd name="connsiteX1" fmla="*/ 1143000 w 6991305"/>
                <a:gd name="connsiteY1" fmla="*/ 2379534 h 3076219"/>
                <a:gd name="connsiteX2" fmla="*/ 2231572 w 6991305"/>
                <a:gd name="connsiteY2" fmla="*/ 779334 h 3076219"/>
                <a:gd name="connsiteX3" fmla="*/ 2645229 w 6991305"/>
                <a:gd name="connsiteY3" fmla="*/ 158848 h 3076219"/>
                <a:gd name="connsiteX4" fmla="*/ 3472543 w 6991305"/>
                <a:gd name="connsiteY4" fmla="*/ 39105 h 3076219"/>
                <a:gd name="connsiteX5" fmla="*/ 4147458 w 6991305"/>
                <a:gd name="connsiteY5" fmla="*/ 724905 h 3076219"/>
                <a:gd name="connsiteX6" fmla="*/ 4550229 w 6991305"/>
                <a:gd name="connsiteY6" fmla="*/ 1682848 h 3076219"/>
                <a:gd name="connsiteX7" fmla="*/ 5105400 w 6991305"/>
                <a:gd name="connsiteY7" fmla="*/ 2270676 h 3076219"/>
                <a:gd name="connsiteX8" fmla="*/ 5682343 w 6991305"/>
                <a:gd name="connsiteY8" fmla="*/ 2629905 h 3076219"/>
                <a:gd name="connsiteX9" fmla="*/ 6063343 w 6991305"/>
                <a:gd name="connsiteY9" fmla="*/ 2804076 h 3076219"/>
                <a:gd name="connsiteX10" fmla="*/ 6509658 w 6991305"/>
                <a:gd name="connsiteY10" fmla="*/ 2945591 h 3076219"/>
                <a:gd name="connsiteX11" fmla="*/ 6803572 w 6991305"/>
                <a:gd name="connsiteY11" fmla="*/ 2989134 h 3076219"/>
                <a:gd name="connsiteX12" fmla="*/ 6977743 w 6991305"/>
                <a:gd name="connsiteY12" fmla="*/ 3043562 h 3076219"/>
                <a:gd name="connsiteX13" fmla="*/ 6966858 w 6991305"/>
                <a:gd name="connsiteY13" fmla="*/ 3076219 h 3076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991305" h="3076219">
                  <a:moveTo>
                    <a:pt x="0" y="3010905"/>
                  </a:moveTo>
                  <a:cubicBezTo>
                    <a:pt x="385535" y="2881183"/>
                    <a:pt x="771071" y="2751462"/>
                    <a:pt x="1143000" y="2379534"/>
                  </a:cubicBezTo>
                  <a:cubicBezTo>
                    <a:pt x="1514929" y="2007606"/>
                    <a:pt x="1981201" y="1149448"/>
                    <a:pt x="2231572" y="779334"/>
                  </a:cubicBezTo>
                  <a:cubicBezTo>
                    <a:pt x="2481944" y="409220"/>
                    <a:pt x="2438401" y="282219"/>
                    <a:pt x="2645229" y="158848"/>
                  </a:cubicBezTo>
                  <a:cubicBezTo>
                    <a:pt x="2852058" y="35476"/>
                    <a:pt x="3222172" y="-55238"/>
                    <a:pt x="3472543" y="39105"/>
                  </a:cubicBezTo>
                  <a:cubicBezTo>
                    <a:pt x="3722914" y="133448"/>
                    <a:pt x="3967844" y="450948"/>
                    <a:pt x="4147458" y="724905"/>
                  </a:cubicBezTo>
                  <a:cubicBezTo>
                    <a:pt x="4327072" y="998862"/>
                    <a:pt x="4390572" y="1425220"/>
                    <a:pt x="4550229" y="1682848"/>
                  </a:cubicBezTo>
                  <a:cubicBezTo>
                    <a:pt x="4709886" y="1940476"/>
                    <a:pt x="4916714" y="2112833"/>
                    <a:pt x="5105400" y="2270676"/>
                  </a:cubicBezTo>
                  <a:cubicBezTo>
                    <a:pt x="5294086" y="2428519"/>
                    <a:pt x="5522686" y="2541005"/>
                    <a:pt x="5682343" y="2629905"/>
                  </a:cubicBezTo>
                  <a:cubicBezTo>
                    <a:pt x="5842000" y="2718805"/>
                    <a:pt x="5925457" y="2751462"/>
                    <a:pt x="6063343" y="2804076"/>
                  </a:cubicBezTo>
                  <a:cubicBezTo>
                    <a:pt x="6201229" y="2856690"/>
                    <a:pt x="6386287" y="2914748"/>
                    <a:pt x="6509658" y="2945591"/>
                  </a:cubicBezTo>
                  <a:cubicBezTo>
                    <a:pt x="6633029" y="2976434"/>
                    <a:pt x="6725558" y="2972805"/>
                    <a:pt x="6803572" y="2989134"/>
                  </a:cubicBezTo>
                  <a:cubicBezTo>
                    <a:pt x="6881586" y="3005463"/>
                    <a:pt x="6950529" y="3029048"/>
                    <a:pt x="6977743" y="3043562"/>
                  </a:cubicBezTo>
                  <a:cubicBezTo>
                    <a:pt x="7004957" y="3058076"/>
                    <a:pt x="6985907" y="3067147"/>
                    <a:pt x="6966858" y="3076219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11" name="10 Conector recto"/>
            <p:cNvCxnSpPr/>
            <p:nvPr/>
          </p:nvCxnSpPr>
          <p:spPr>
            <a:xfrm flipV="1">
              <a:off x="8466446" y="2068286"/>
              <a:ext cx="0" cy="346165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11 CuadroTexto"/>
            <p:cNvSpPr txBox="1"/>
            <p:nvPr/>
          </p:nvSpPr>
          <p:spPr>
            <a:xfrm rot="16200000">
              <a:off x="-906596" y="3450772"/>
              <a:ext cx="27083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dirty="0"/>
                <a:t>Desempeño, supervivencia</a:t>
              </a:r>
            </a:p>
          </p:txBody>
        </p:sp>
        <p:sp>
          <p:nvSpPr>
            <p:cNvPr id="13" name="12 CuadroTexto"/>
            <p:cNvSpPr txBox="1"/>
            <p:nvPr/>
          </p:nvSpPr>
          <p:spPr>
            <a:xfrm rot="16200000">
              <a:off x="7761614" y="3363685"/>
              <a:ext cx="22012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dirty="0"/>
                <a:t>Densidad poblacional</a:t>
              </a:r>
            </a:p>
          </p:txBody>
        </p:sp>
        <p:sp>
          <p:nvSpPr>
            <p:cNvPr id="14" name="13 CuadroTexto"/>
            <p:cNvSpPr txBox="1"/>
            <p:nvPr/>
          </p:nvSpPr>
          <p:spPr>
            <a:xfrm>
              <a:off x="3667126" y="5660962"/>
              <a:ext cx="16737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dirty="0"/>
                <a:t>- Temperatura +</a:t>
              </a:r>
            </a:p>
          </p:txBody>
        </p:sp>
        <p:sp>
          <p:nvSpPr>
            <p:cNvPr id="15" name="14 CuadroTexto"/>
            <p:cNvSpPr txBox="1"/>
            <p:nvPr/>
          </p:nvSpPr>
          <p:spPr>
            <a:xfrm>
              <a:off x="730590" y="3777343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s-AR" dirty="0"/>
            </a:p>
          </p:txBody>
        </p:sp>
      </p:grpSp>
      <p:sp>
        <p:nvSpPr>
          <p:cNvPr id="25" name="24 Forma libre"/>
          <p:cNvSpPr/>
          <p:nvPr/>
        </p:nvSpPr>
        <p:spPr>
          <a:xfrm>
            <a:off x="2852057" y="934227"/>
            <a:ext cx="5344886" cy="3184762"/>
          </a:xfrm>
          <a:custGeom>
            <a:avLst/>
            <a:gdLst>
              <a:gd name="connsiteX0" fmla="*/ 0 w 5344886"/>
              <a:gd name="connsiteY0" fmla="*/ 3158802 h 3184762"/>
              <a:gd name="connsiteX1" fmla="*/ 370114 w 5344886"/>
              <a:gd name="connsiteY1" fmla="*/ 2951973 h 3184762"/>
              <a:gd name="connsiteX2" fmla="*/ 1099457 w 5344886"/>
              <a:gd name="connsiteY2" fmla="*/ 2266173 h 3184762"/>
              <a:gd name="connsiteX3" fmla="*/ 1567543 w 5344886"/>
              <a:gd name="connsiteY3" fmla="*/ 1591259 h 3184762"/>
              <a:gd name="connsiteX4" fmla="*/ 2122714 w 5344886"/>
              <a:gd name="connsiteY4" fmla="*/ 665973 h 3184762"/>
              <a:gd name="connsiteX5" fmla="*/ 2307772 w 5344886"/>
              <a:gd name="connsiteY5" fmla="*/ 263202 h 3184762"/>
              <a:gd name="connsiteX6" fmla="*/ 2677886 w 5344886"/>
              <a:gd name="connsiteY6" fmla="*/ 56373 h 3184762"/>
              <a:gd name="connsiteX7" fmla="*/ 3352800 w 5344886"/>
              <a:gd name="connsiteY7" fmla="*/ 89030 h 3184762"/>
              <a:gd name="connsiteX8" fmla="*/ 3788229 w 5344886"/>
              <a:gd name="connsiteY8" fmla="*/ 1014316 h 3184762"/>
              <a:gd name="connsiteX9" fmla="*/ 4310743 w 5344886"/>
              <a:gd name="connsiteY9" fmla="*/ 2048459 h 3184762"/>
              <a:gd name="connsiteX10" fmla="*/ 4746172 w 5344886"/>
              <a:gd name="connsiteY10" fmla="*/ 2701602 h 3184762"/>
              <a:gd name="connsiteX11" fmla="*/ 5203372 w 5344886"/>
              <a:gd name="connsiteY11" fmla="*/ 3115259 h 3184762"/>
              <a:gd name="connsiteX12" fmla="*/ 5344886 w 5344886"/>
              <a:gd name="connsiteY12" fmla="*/ 3180573 h 3184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44886" h="3184762">
                <a:moveTo>
                  <a:pt x="0" y="3158802"/>
                </a:moveTo>
                <a:cubicBezTo>
                  <a:pt x="93435" y="3129773"/>
                  <a:pt x="186871" y="3100744"/>
                  <a:pt x="370114" y="2951973"/>
                </a:cubicBezTo>
                <a:cubicBezTo>
                  <a:pt x="553357" y="2803201"/>
                  <a:pt x="899886" y="2492959"/>
                  <a:pt x="1099457" y="2266173"/>
                </a:cubicBezTo>
                <a:cubicBezTo>
                  <a:pt x="1299028" y="2039387"/>
                  <a:pt x="1397000" y="1857959"/>
                  <a:pt x="1567543" y="1591259"/>
                </a:cubicBezTo>
                <a:cubicBezTo>
                  <a:pt x="1738086" y="1324559"/>
                  <a:pt x="1999343" y="887316"/>
                  <a:pt x="2122714" y="665973"/>
                </a:cubicBezTo>
                <a:cubicBezTo>
                  <a:pt x="2246085" y="444630"/>
                  <a:pt x="2215243" y="364802"/>
                  <a:pt x="2307772" y="263202"/>
                </a:cubicBezTo>
                <a:cubicBezTo>
                  <a:pt x="2400301" y="161602"/>
                  <a:pt x="2503715" y="85402"/>
                  <a:pt x="2677886" y="56373"/>
                </a:cubicBezTo>
                <a:cubicBezTo>
                  <a:pt x="2852057" y="27344"/>
                  <a:pt x="3167743" y="-70627"/>
                  <a:pt x="3352800" y="89030"/>
                </a:cubicBezTo>
                <a:cubicBezTo>
                  <a:pt x="3537857" y="248687"/>
                  <a:pt x="3628572" y="687744"/>
                  <a:pt x="3788229" y="1014316"/>
                </a:cubicBezTo>
                <a:cubicBezTo>
                  <a:pt x="3947886" y="1340887"/>
                  <a:pt x="4151086" y="1767245"/>
                  <a:pt x="4310743" y="2048459"/>
                </a:cubicBezTo>
                <a:cubicBezTo>
                  <a:pt x="4470400" y="2329673"/>
                  <a:pt x="4597401" y="2523802"/>
                  <a:pt x="4746172" y="2701602"/>
                </a:cubicBezTo>
                <a:cubicBezTo>
                  <a:pt x="4894943" y="2879402"/>
                  <a:pt x="5103586" y="3035430"/>
                  <a:pt x="5203372" y="3115259"/>
                </a:cubicBezTo>
                <a:cubicBezTo>
                  <a:pt x="5303158" y="3195088"/>
                  <a:pt x="5324022" y="3187830"/>
                  <a:pt x="5344886" y="3180573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8" name="27 Forma libre"/>
          <p:cNvSpPr/>
          <p:nvPr/>
        </p:nvSpPr>
        <p:spPr>
          <a:xfrm>
            <a:off x="2841171" y="1614956"/>
            <a:ext cx="5029200" cy="2521615"/>
          </a:xfrm>
          <a:custGeom>
            <a:avLst/>
            <a:gdLst>
              <a:gd name="connsiteX0" fmla="*/ 0 w 5029200"/>
              <a:gd name="connsiteY0" fmla="*/ 2499844 h 2521615"/>
              <a:gd name="connsiteX1" fmla="*/ 729343 w 5029200"/>
              <a:gd name="connsiteY1" fmla="*/ 1977330 h 2521615"/>
              <a:gd name="connsiteX2" fmla="*/ 1404257 w 5029200"/>
              <a:gd name="connsiteY2" fmla="*/ 1237101 h 2521615"/>
              <a:gd name="connsiteX3" fmla="*/ 2057400 w 5029200"/>
              <a:gd name="connsiteY3" fmla="*/ 104987 h 2521615"/>
              <a:gd name="connsiteX4" fmla="*/ 2111829 w 5029200"/>
              <a:gd name="connsiteY4" fmla="*/ 94101 h 2521615"/>
              <a:gd name="connsiteX5" fmla="*/ 2318657 w 5029200"/>
              <a:gd name="connsiteY5" fmla="*/ 496873 h 2521615"/>
              <a:gd name="connsiteX6" fmla="*/ 2481943 w 5029200"/>
              <a:gd name="connsiteY6" fmla="*/ 1019387 h 2521615"/>
              <a:gd name="connsiteX7" fmla="*/ 2884714 w 5029200"/>
              <a:gd name="connsiteY7" fmla="*/ 1541901 h 2521615"/>
              <a:gd name="connsiteX8" fmla="*/ 3505200 w 5029200"/>
              <a:gd name="connsiteY8" fmla="*/ 1966444 h 2521615"/>
              <a:gd name="connsiteX9" fmla="*/ 4234543 w 5029200"/>
              <a:gd name="connsiteY9" fmla="*/ 2303901 h 2521615"/>
              <a:gd name="connsiteX10" fmla="*/ 4691743 w 5029200"/>
              <a:gd name="connsiteY10" fmla="*/ 2401873 h 2521615"/>
              <a:gd name="connsiteX11" fmla="*/ 4898572 w 5029200"/>
              <a:gd name="connsiteY11" fmla="*/ 2456301 h 2521615"/>
              <a:gd name="connsiteX12" fmla="*/ 5029200 w 5029200"/>
              <a:gd name="connsiteY12" fmla="*/ 2521615 h 2521615"/>
              <a:gd name="connsiteX13" fmla="*/ 0 w 5029200"/>
              <a:gd name="connsiteY13" fmla="*/ 2499844 h 2521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29200" h="2521615">
                <a:moveTo>
                  <a:pt x="0" y="2499844"/>
                </a:moveTo>
                <a:cubicBezTo>
                  <a:pt x="247650" y="2343815"/>
                  <a:pt x="495300" y="2187787"/>
                  <a:pt x="729343" y="1977330"/>
                </a:cubicBezTo>
                <a:cubicBezTo>
                  <a:pt x="963386" y="1766873"/>
                  <a:pt x="1182914" y="1549158"/>
                  <a:pt x="1404257" y="1237101"/>
                </a:cubicBezTo>
                <a:cubicBezTo>
                  <a:pt x="1625600" y="925044"/>
                  <a:pt x="1939471" y="295487"/>
                  <a:pt x="2057400" y="104987"/>
                </a:cubicBezTo>
                <a:cubicBezTo>
                  <a:pt x="2175329" y="-85513"/>
                  <a:pt x="2068286" y="28787"/>
                  <a:pt x="2111829" y="94101"/>
                </a:cubicBezTo>
                <a:cubicBezTo>
                  <a:pt x="2155372" y="159415"/>
                  <a:pt x="2256971" y="342659"/>
                  <a:pt x="2318657" y="496873"/>
                </a:cubicBezTo>
                <a:cubicBezTo>
                  <a:pt x="2380343" y="651087"/>
                  <a:pt x="2387600" y="845216"/>
                  <a:pt x="2481943" y="1019387"/>
                </a:cubicBezTo>
                <a:cubicBezTo>
                  <a:pt x="2576286" y="1193558"/>
                  <a:pt x="2714171" y="1384058"/>
                  <a:pt x="2884714" y="1541901"/>
                </a:cubicBezTo>
                <a:cubicBezTo>
                  <a:pt x="3055257" y="1699744"/>
                  <a:pt x="3280229" y="1839444"/>
                  <a:pt x="3505200" y="1966444"/>
                </a:cubicBezTo>
                <a:cubicBezTo>
                  <a:pt x="3730172" y="2093444"/>
                  <a:pt x="4036786" y="2231330"/>
                  <a:pt x="4234543" y="2303901"/>
                </a:cubicBezTo>
                <a:cubicBezTo>
                  <a:pt x="4432300" y="2376472"/>
                  <a:pt x="4581071" y="2376473"/>
                  <a:pt x="4691743" y="2401873"/>
                </a:cubicBezTo>
                <a:cubicBezTo>
                  <a:pt x="4802415" y="2427273"/>
                  <a:pt x="4842329" y="2436344"/>
                  <a:pt x="4898572" y="2456301"/>
                </a:cubicBezTo>
                <a:cubicBezTo>
                  <a:pt x="4954815" y="2476258"/>
                  <a:pt x="5029200" y="2521615"/>
                  <a:pt x="5029200" y="2521615"/>
                </a:cubicBezTo>
                <a:lnTo>
                  <a:pt x="0" y="2499844"/>
                </a:lnTo>
                <a:close/>
              </a:path>
            </a:pathLst>
          </a:custGeom>
          <a:solidFill>
            <a:srgbClr val="00206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9" name="28 Rectángulo"/>
          <p:cNvSpPr/>
          <p:nvPr/>
        </p:nvSpPr>
        <p:spPr>
          <a:xfrm>
            <a:off x="447557" y="4767943"/>
            <a:ext cx="283098" cy="27214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0" name="29 CuadroTexto"/>
          <p:cNvSpPr txBox="1"/>
          <p:nvPr/>
        </p:nvSpPr>
        <p:spPr>
          <a:xfrm>
            <a:off x="730655" y="4718956"/>
            <a:ext cx="2336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Solapamiento de nicho</a:t>
            </a:r>
          </a:p>
        </p:txBody>
      </p:sp>
      <p:cxnSp>
        <p:nvCxnSpPr>
          <p:cNvPr id="34" name="33 Conector recto"/>
          <p:cNvCxnSpPr/>
          <p:nvPr/>
        </p:nvCxnSpPr>
        <p:spPr>
          <a:xfrm>
            <a:off x="447557" y="5584371"/>
            <a:ext cx="28309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34 CuadroTexto"/>
          <p:cNvSpPr txBox="1"/>
          <p:nvPr/>
        </p:nvSpPr>
        <p:spPr>
          <a:xfrm>
            <a:off x="781496" y="5344881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err="1"/>
              <a:t>Sp</a:t>
            </a:r>
            <a:r>
              <a:rPr lang="es-AR" dirty="0"/>
              <a:t>. A</a:t>
            </a:r>
          </a:p>
        </p:txBody>
      </p:sp>
      <p:cxnSp>
        <p:nvCxnSpPr>
          <p:cNvPr id="36" name="35 Conector recto"/>
          <p:cNvCxnSpPr/>
          <p:nvPr/>
        </p:nvCxnSpPr>
        <p:spPr>
          <a:xfrm>
            <a:off x="447553" y="5900061"/>
            <a:ext cx="28309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36 CuadroTexto"/>
          <p:cNvSpPr txBox="1"/>
          <p:nvPr/>
        </p:nvSpPr>
        <p:spPr>
          <a:xfrm>
            <a:off x="781492" y="5682343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err="1"/>
              <a:t>Sp</a:t>
            </a:r>
            <a:r>
              <a:rPr lang="es-AR" dirty="0"/>
              <a:t>. B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728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330"/>
    </mc:Choice>
    <mc:Fallback xmlns="">
      <p:transition spd="slow" advTm="383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344" y="-75598"/>
            <a:ext cx="7886700" cy="1325563"/>
          </a:xfrm>
        </p:spPr>
        <p:txBody>
          <a:bodyPr>
            <a:normAutofit/>
          </a:bodyPr>
          <a:lstStyle/>
          <a:p>
            <a:r>
              <a:rPr lang="es-AR" sz="4000" b="1" dirty="0">
                <a:solidFill>
                  <a:schemeClr val="accent4">
                    <a:lumMod val="50000"/>
                  </a:schemeClr>
                </a:solidFill>
              </a:rPr>
              <a:t>El solapamiento de nicho</a:t>
            </a:r>
            <a:endParaRPr lang="es-ES" sz="4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9981" y="1062263"/>
            <a:ext cx="7886700" cy="4351338"/>
          </a:xfrm>
        </p:spPr>
        <p:txBody>
          <a:bodyPr/>
          <a:lstStyle/>
          <a:p>
            <a:r>
              <a:rPr lang="es-ES" dirty="0">
                <a:solidFill>
                  <a:srgbClr val="002060"/>
                </a:solidFill>
              </a:rPr>
              <a:t>La similitud en el uso de recursos por más de una especie se conoce como solapamiento de nicho</a:t>
            </a:r>
          </a:p>
          <a:p>
            <a:pPr marL="0" indent="0">
              <a:buNone/>
            </a:pPr>
            <a:endParaRPr lang="es-ES" dirty="0">
              <a:solidFill>
                <a:srgbClr val="002060"/>
              </a:solidFill>
            </a:endParaRPr>
          </a:p>
          <a:p>
            <a:r>
              <a:rPr lang="es-ES" dirty="0">
                <a:solidFill>
                  <a:srgbClr val="002060"/>
                </a:solidFill>
              </a:rPr>
              <a:t>De acuerdo al grado de solapamiento, la intensidad en la competencia entre especies varía</a:t>
            </a:r>
          </a:p>
        </p:txBody>
      </p:sp>
      <p:grpSp>
        <p:nvGrpSpPr>
          <p:cNvPr id="17" name="Grupo 16"/>
          <p:cNvGrpSpPr/>
          <p:nvPr/>
        </p:nvGrpSpPr>
        <p:grpSpPr>
          <a:xfrm>
            <a:off x="2580744" y="4066495"/>
            <a:ext cx="6301941" cy="2791505"/>
            <a:chOff x="-99164" y="2668806"/>
            <a:chExt cx="8967746" cy="4165576"/>
          </a:xfrm>
        </p:grpSpPr>
        <p:grpSp>
          <p:nvGrpSpPr>
            <p:cNvPr id="4" name="3 Grupo"/>
            <p:cNvGrpSpPr/>
            <p:nvPr/>
          </p:nvGrpSpPr>
          <p:grpSpPr>
            <a:xfrm>
              <a:off x="-99164" y="2668806"/>
              <a:ext cx="8967746" cy="4165576"/>
              <a:chOff x="31714" y="2046515"/>
              <a:chExt cx="8967746" cy="4165576"/>
            </a:xfrm>
          </p:grpSpPr>
          <p:cxnSp>
            <p:nvCxnSpPr>
              <p:cNvPr id="5" name="4 Conector recto"/>
              <p:cNvCxnSpPr/>
              <p:nvPr/>
            </p:nvCxnSpPr>
            <p:spPr>
              <a:xfrm>
                <a:off x="694014" y="5508171"/>
                <a:ext cx="7772432" cy="21771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5 Conector recto"/>
              <p:cNvCxnSpPr/>
              <p:nvPr/>
            </p:nvCxnSpPr>
            <p:spPr>
              <a:xfrm flipV="1">
                <a:off x="694014" y="2057401"/>
                <a:ext cx="0" cy="3461656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6 Forma libre"/>
              <p:cNvSpPr/>
              <p:nvPr/>
            </p:nvSpPr>
            <p:spPr>
              <a:xfrm>
                <a:off x="1042364" y="2431952"/>
                <a:ext cx="6991305" cy="3076219"/>
              </a:xfrm>
              <a:custGeom>
                <a:avLst/>
                <a:gdLst>
                  <a:gd name="connsiteX0" fmla="*/ 0 w 6991305"/>
                  <a:gd name="connsiteY0" fmla="*/ 3010905 h 3076219"/>
                  <a:gd name="connsiteX1" fmla="*/ 1143000 w 6991305"/>
                  <a:gd name="connsiteY1" fmla="*/ 2379534 h 3076219"/>
                  <a:gd name="connsiteX2" fmla="*/ 2231572 w 6991305"/>
                  <a:gd name="connsiteY2" fmla="*/ 779334 h 3076219"/>
                  <a:gd name="connsiteX3" fmla="*/ 2645229 w 6991305"/>
                  <a:gd name="connsiteY3" fmla="*/ 158848 h 3076219"/>
                  <a:gd name="connsiteX4" fmla="*/ 3472543 w 6991305"/>
                  <a:gd name="connsiteY4" fmla="*/ 39105 h 3076219"/>
                  <a:gd name="connsiteX5" fmla="*/ 4147458 w 6991305"/>
                  <a:gd name="connsiteY5" fmla="*/ 724905 h 3076219"/>
                  <a:gd name="connsiteX6" fmla="*/ 4550229 w 6991305"/>
                  <a:gd name="connsiteY6" fmla="*/ 1682848 h 3076219"/>
                  <a:gd name="connsiteX7" fmla="*/ 5105400 w 6991305"/>
                  <a:gd name="connsiteY7" fmla="*/ 2270676 h 3076219"/>
                  <a:gd name="connsiteX8" fmla="*/ 5682343 w 6991305"/>
                  <a:gd name="connsiteY8" fmla="*/ 2629905 h 3076219"/>
                  <a:gd name="connsiteX9" fmla="*/ 6063343 w 6991305"/>
                  <a:gd name="connsiteY9" fmla="*/ 2804076 h 3076219"/>
                  <a:gd name="connsiteX10" fmla="*/ 6509658 w 6991305"/>
                  <a:gd name="connsiteY10" fmla="*/ 2945591 h 3076219"/>
                  <a:gd name="connsiteX11" fmla="*/ 6803572 w 6991305"/>
                  <a:gd name="connsiteY11" fmla="*/ 2989134 h 3076219"/>
                  <a:gd name="connsiteX12" fmla="*/ 6977743 w 6991305"/>
                  <a:gd name="connsiteY12" fmla="*/ 3043562 h 3076219"/>
                  <a:gd name="connsiteX13" fmla="*/ 6966858 w 6991305"/>
                  <a:gd name="connsiteY13" fmla="*/ 3076219 h 3076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991305" h="3076219">
                    <a:moveTo>
                      <a:pt x="0" y="3010905"/>
                    </a:moveTo>
                    <a:cubicBezTo>
                      <a:pt x="385535" y="2881183"/>
                      <a:pt x="771071" y="2751462"/>
                      <a:pt x="1143000" y="2379534"/>
                    </a:cubicBezTo>
                    <a:cubicBezTo>
                      <a:pt x="1514929" y="2007606"/>
                      <a:pt x="1981201" y="1149448"/>
                      <a:pt x="2231572" y="779334"/>
                    </a:cubicBezTo>
                    <a:cubicBezTo>
                      <a:pt x="2481944" y="409220"/>
                      <a:pt x="2438401" y="282219"/>
                      <a:pt x="2645229" y="158848"/>
                    </a:cubicBezTo>
                    <a:cubicBezTo>
                      <a:pt x="2852058" y="35476"/>
                      <a:pt x="3222172" y="-55238"/>
                      <a:pt x="3472543" y="39105"/>
                    </a:cubicBezTo>
                    <a:cubicBezTo>
                      <a:pt x="3722914" y="133448"/>
                      <a:pt x="3967844" y="450948"/>
                      <a:pt x="4147458" y="724905"/>
                    </a:cubicBezTo>
                    <a:cubicBezTo>
                      <a:pt x="4327072" y="998862"/>
                      <a:pt x="4390572" y="1425220"/>
                      <a:pt x="4550229" y="1682848"/>
                    </a:cubicBezTo>
                    <a:cubicBezTo>
                      <a:pt x="4709886" y="1940476"/>
                      <a:pt x="4916714" y="2112833"/>
                      <a:pt x="5105400" y="2270676"/>
                    </a:cubicBezTo>
                    <a:cubicBezTo>
                      <a:pt x="5294086" y="2428519"/>
                      <a:pt x="5522686" y="2541005"/>
                      <a:pt x="5682343" y="2629905"/>
                    </a:cubicBezTo>
                    <a:cubicBezTo>
                      <a:pt x="5842000" y="2718805"/>
                      <a:pt x="5925457" y="2751462"/>
                      <a:pt x="6063343" y="2804076"/>
                    </a:cubicBezTo>
                    <a:cubicBezTo>
                      <a:pt x="6201229" y="2856690"/>
                      <a:pt x="6386287" y="2914748"/>
                      <a:pt x="6509658" y="2945591"/>
                    </a:cubicBezTo>
                    <a:cubicBezTo>
                      <a:pt x="6633029" y="2976434"/>
                      <a:pt x="6725558" y="2972805"/>
                      <a:pt x="6803572" y="2989134"/>
                    </a:cubicBezTo>
                    <a:cubicBezTo>
                      <a:pt x="6881586" y="3005463"/>
                      <a:pt x="6950529" y="3029048"/>
                      <a:pt x="6977743" y="3043562"/>
                    </a:cubicBezTo>
                    <a:cubicBezTo>
                      <a:pt x="7004957" y="3058076"/>
                      <a:pt x="6985907" y="3067147"/>
                      <a:pt x="6966858" y="3076219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cxnSp>
            <p:nvCxnSpPr>
              <p:cNvPr id="8" name="7 Conector recto"/>
              <p:cNvCxnSpPr/>
              <p:nvPr/>
            </p:nvCxnSpPr>
            <p:spPr>
              <a:xfrm>
                <a:off x="2773193" y="2057401"/>
                <a:ext cx="0" cy="3461656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8 Conector recto"/>
              <p:cNvCxnSpPr/>
              <p:nvPr/>
            </p:nvCxnSpPr>
            <p:spPr>
              <a:xfrm>
                <a:off x="5679695" y="2046515"/>
                <a:ext cx="0" cy="3461656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10 Conector recto"/>
              <p:cNvCxnSpPr/>
              <p:nvPr/>
            </p:nvCxnSpPr>
            <p:spPr>
              <a:xfrm flipV="1">
                <a:off x="8466446" y="2068286"/>
                <a:ext cx="0" cy="3461656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11 CuadroTexto"/>
              <p:cNvSpPr txBox="1"/>
              <p:nvPr/>
            </p:nvSpPr>
            <p:spPr>
              <a:xfrm rot="16200000">
                <a:off x="-685290" y="3543744"/>
                <a:ext cx="1959571" cy="5255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AR" dirty="0"/>
                  <a:t>Desempeño</a:t>
                </a:r>
              </a:p>
            </p:txBody>
          </p:sp>
          <p:sp>
            <p:nvSpPr>
              <p:cNvPr id="12" name="12 CuadroTexto"/>
              <p:cNvSpPr txBox="1"/>
              <p:nvPr/>
            </p:nvSpPr>
            <p:spPr>
              <a:xfrm rot="16200000">
                <a:off x="7714172" y="4215023"/>
                <a:ext cx="22012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AR" dirty="0"/>
                  <a:t>Densidad poblacional</a:t>
                </a:r>
              </a:p>
            </p:txBody>
          </p:sp>
          <p:sp>
            <p:nvSpPr>
              <p:cNvPr id="13" name="13 CuadroTexto"/>
              <p:cNvSpPr txBox="1"/>
              <p:nvPr/>
            </p:nvSpPr>
            <p:spPr>
              <a:xfrm>
                <a:off x="3667126" y="5660962"/>
                <a:ext cx="1447308" cy="5511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AR" dirty="0"/>
                  <a:t>alimento</a:t>
                </a:r>
              </a:p>
            </p:txBody>
          </p:sp>
          <p:sp>
            <p:nvSpPr>
              <p:cNvPr id="14" name="14 CuadroTexto"/>
              <p:cNvSpPr txBox="1"/>
              <p:nvPr/>
            </p:nvSpPr>
            <p:spPr>
              <a:xfrm>
                <a:off x="730590" y="3777343"/>
                <a:ext cx="1847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s-AR" dirty="0"/>
              </a:p>
            </p:txBody>
          </p:sp>
        </p:grpSp>
        <p:sp>
          <p:nvSpPr>
            <p:cNvPr id="15" name="24 Forma libre"/>
            <p:cNvSpPr/>
            <p:nvPr/>
          </p:nvSpPr>
          <p:spPr>
            <a:xfrm>
              <a:off x="2905845" y="2937839"/>
              <a:ext cx="5344886" cy="3184762"/>
            </a:xfrm>
            <a:custGeom>
              <a:avLst/>
              <a:gdLst>
                <a:gd name="connsiteX0" fmla="*/ 0 w 5344886"/>
                <a:gd name="connsiteY0" fmla="*/ 3158802 h 3184762"/>
                <a:gd name="connsiteX1" fmla="*/ 370114 w 5344886"/>
                <a:gd name="connsiteY1" fmla="*/ 2951973 h 3184762"/>
                <a:gd name="connsiteX2" fmla="*/ 1099457 w 5344886"/>
                <a:gd name="connsiteY2" fmla="*/ 2266173 h 3184762"/>
                <a:gd name="connsiteX3" fmla="*/ 1567543 w 5344886"/>
                <a:gd name="connsiteY3" fmla="*/ 1591259 h 3184762"/>
                <a:gd name="connsiteX4" fmla="*/ 2122714 w 5344886"/>
                <a:gd name="connsiteY4" fmla="*/ 665973 h 3184762"/>
                <a:gd name="connsiteX5" fmla="*/ 2307772 w 5344886"/>
                <a:gd name="connsiteY5" fmla="*/ 263202 h 3184762"/>
                <a:gd name="connsiteX6" fmla="*/ 2677886 w 5344886"/>
                <a:gd name="connsiteY6" fmla="*/ 56373 h 3184762"/>
                <a:gd name="connsiteX7" fmla="*/ 3352800 w 5344886"/>
                <a:gd name="connsiteY7" fmla="*/ 89030 h 3184762"/>
                <a:gd name="connsiteX8" fmla="*/ 3788229 w 5344886"/>
                <a:gd name="connsiteY8" fmla="*/ 1014316 h 3184762"/>
                <a:gd name="connsiteX9" fmla="*/ 4310743 w 5344886"/>
                <a:gd name="connsiteY9" fmla="*/ 2048459 h 3184762"/>
                <a:gd name="connsiteX10" fmla="*/ 4746172 w 5344886"/>
                <a:gd name="connsiteY10" fmla="*/ 2701602 h 3184762"/>
                <a:gd name="connsiteX11" fmla="*/ 5203372 w 5344886"/>
                <a:gd name="connsiteY11" fmla="*/ 3115259 h 3184762"/>
                <a:gd name="connsiteX12" fmla="*/ 5344886 w 5344886"/>
                <a:gd name="connsiteY12" fmla="*/ 3180573 h 318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44886" h="3184762">
                  <a:moveTo>
                    <a:pt x="0" y="3158802"/>
                  </a:moveTo>
                  <a:cubicBezTo>
                    <a:pt x="93435" y="3129773"/>
                    <a:pt x="186871" y="3100744"/>
                    <a:pt x="370114" y="2951973"/>
                  </a:cubicBezTo>
                  <a:cubicBezTo>
                    <a:pt x="553357" y="2803201"/>
                    <a:pt x="899886" y="2492959"/>
                    <a:pt x="1099457" y="2266173"/>
                  </a:cubicBezTo>
                  <a:cubicBezTo>
                    <a:pt x="1299028" y="2039387"/>
                    <a:pt x="1397000" y="1857959"/>
                    <a:pt x="1567543" y="1591259"/>
                  </a:cubicBezTo>
                  <a:cubicBezTo>
                    <a:pt x="1738086" y="1324559"/>
                    <a:pt x="1999343" y="887316"/>
                    <a:pt x="2122714" y="665973"/>
                  </a:cubicBezTo>
                  <a:cubicBezTo>
                    <a:pt x="2246085" y="444630"/>
                    <a:pt x="2215243" y="364802"/>
                    <a:pt x="2307772" y="263202"/>
                  </a:cubicBezTo>
                  <a:cubicBezTo>
                    <a:pt x="2400301" y="161602"/>
                    <a:pt x="2503715" y="85402"/>
                    <a:pt x="2677886" y="56373"/>
                  </a:cubicBezTo>
                  <a:cubicBezTo>
                    <a:pt x="2852057" y="27344"/>
                    <a:pt x="3167743" y="-70627"/>
                    <a:pt x="3352800" y="89030"/>
                  </a:cubicBezTo>
                  <a:cubicBezTo>
                    <a:pt x="3537857" y="248687"/>
                    <a:pt x="3628572" y="687744"/>
                    <a:pt x="3788229" y="1014316"/>
                  </a:cubicBezTo>
                  <a:cubicBezTo>
                    <a:pt x="3947886" y="1340887"/>
                    <a:pt x="4151086" y="1767245"/>
                    <a:pt x="4310743" y="2048459"/>
                  </a:cubicBezTo>
                  <a:cubicBezTo>
                    <a:pt x="4470400" y="2329673"/>
                    <a:pt x="4597401" y="2523802"/>
                    <a:pt x="4746172" y="2701602"/>
                  </a:cubicBezTo>
                  <a:cubicBezTo>
                    <a:pt x="4894943" y="2879402"/>
                    <a:pt x="5103586" y="3035430"/>
                    <a:pt x="5203372" y="3115259"/>
                  </a:cubicBezTo>
                  <a:cubicBezTo>
                    <a:pt x="5303158" y="3195088"/>
                    <a:pt x="5324022" y="3187830"/>
                    <a:pt x="5344886" y="3180573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" name="27 Forma libre"/>
            <p:cNvSpPr/>
            <p:nvPr/>
          </p:nvSpPr>
          <p:spPr>
            <a:xfrm>
              <a:off x="2894959" y="3618568"/>
              <a:ext cx="5029200" cy="2521615"/>
            </a:xfrm>
            <a:custGeom>
              <a:avLst/>
              <a:gdLst>
                <a:gd name="connsiteX0" fmla="*/ 0 w 5029200"/>
                <a:gd name="connsiteY0" fmla="*/ 2499844 h 2521615"/>
                <a:gd name="connsiteX1" fmla="*/ 729343 w 5029200"/>
                <a:gd name="connsiteY1" fmla="*/ 1977330 h 2521615"/>
                <a:gd name="connsiteX2" fmla="*/ 1404257 w 5029200"/>
                <a:gd name="connsiteY2" fmla="*/ 1237101 h 2521615"/>
                <a:gd name="connsiteX3" fmla="*/ 2057400 w 5029200"/>
                <a:gd name="connsiteY3" fmla="*/ 104987 h 2521615"/>
                <a:gd name="connsiteX4" fmla="*/ 2111829 w 5029200"/>
                <a:gd name="connsiteY4" fmla="*/ 94101 h 2521615"/>
                <a:gd name="connsiteX5" fmla="*/ 2318657 w 5029200"/>
                <a:gd name="connsiteY5" fmla="*/ 496873 h 2521615"/>
                <a:gd name="connsiteX6" fmla="*/ 2481943 w 5029200"/>
                <a:gd name="connsiteY6" fmla="*/ 1019387 h 2521615"/>
                <a:gd name="connsiteX7" fmla="*/ 2884714 w 5029200"/>
                <a:gd name="connsiteY7" fmla="*/ 1541901 h 2521615"/>
                <a:gd name="connsiteX8" fmla="*/ 3505200 w 5029200"/>
                <a:gd name="connsiteY8" fmla="*/ 1966444 h 2521615"/>
                <a:gd name="connsiteX9" fmla="*/ 4234543 w 5029200"/>
                <a:gd name="connsiteY9" fmla="*/ 2303901 h 2521615"/>
                <a:gd name="connsiteX10" fmla="*/ 4691743 w 5029200"/>
                <a:gd name="connsiteY10" fmla="*/ 2401873 h 2521615"/>
                <a:gd name="connsiteX11" fmla="*/ 4898572 w 5029200"/>
                <a:gd name="connsiteY11" fmla="*/ 2456301 h 2521615"/>
                <a:gd name="connsiteX12" fmla="*/ 5029200 w 5029200"/>
                <a:gd name="connsiteY12" fmla="*/ 2521615 h 2521615"/>
                <a:gd name="connsiteX13" fmla="*/ 0 w 5029200"/>
                <a:gd name="connsiteY13" fmla="*/ 2499844 h 2521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29200" h="2521615">
                  <a:moveTo>
                    <a:pt x="0" y="2499844"/>
                  </a:moveTo>
                  <a:cubicBezTo>
                    <a:pt x="247650" y="2343815"/>
                    <a:pt x="495300" y="2187787"/>
                    <a:pt x="729343" y="1977330"/>
                  </a:cubicBezTo>
                  <a:cubicBezTo>
                    <a:pt x="963386" y="1766873"/>
                    <a:pt x="1182914" y="1549158"/>
                    <a:pt x="1404257" y="1237101"/>
                  </a:cubicBezTo>
                  <a:cubicBezTo>
                    <a:pt x="1625600" y="925044"/>
                    <a:pt x="1939471" y="295487"/>
                    <a:pt x="2057400" y="104987"/>
                  </a:cubicBezTo>
                  <a:cubicBezTo>
                    <a:pt x="2175329" y="-85513"/>
                    <a:pt x="2068286" y="28787"/>
                    <a:pt x="2111829" y="94101"/>
                  </a:cubicBezTo>
                  <a:cubicBezTo>
                    <a:pt x="2155372" y="159415"/>
                    <a:pt x="2256971" y="342659"/>
                    <a:pt x="2318657" y="496873"/>
                  </a:cubicBezTo>
                  <a:cubicBezTo>
                    <a:pt x="2380343" y="651087"/>
                    <a:pt x="2387600" y="845216"/>
                    <a:pt x="2481943" y="1019387"/>
                  </a:cubicBezTo>
                  <a:cubicBezTo>
                    <a:pt x="2576286" y="1193558"/>
                    <a:pt x="2714171" y="1384058"/>
                    <a:pt x="2884714" y="1541901"/>
                  </a:cubicBezTo>
                  <a:cubicBezTo>
                    <a:pt x="3055257" y="1699744"/>
                    <a:pt x="3280229" y="1839444"/>
                    <a:pt x="3505200" y="1966444"/>
                  </a:cubicBezTo>
                  <a:cubicBezTo>
                    <a:pt x="3730172" y="2093444"/>
                    <a:pt x="4036786" y="2231330"/>
                    <a:pt x="4234543" y="2303901"/>
                  </a:cubicBezTo>
                  <a:cubicBezTo>
                    <a:pt x="4432300" y="2376472"/>
                    <a:pt x="4581071" y="2376473"/>
                    <a:pt x="4691743" y="2401873"/>
                  </a:cubicBezTo>
                  <a:cubicBezTo>
                    <a:pt x="4802415" y="2427273"/>
                    <a:pt x="4842329" y="2436344"/>
                    <a:pt x="4898572" y="2456301"/>
                  </a:cubicBezTo>
                  <a:cubicBezTo>
                    <a:pt x="4954815" y="2476258"/>
                    <a:pt x="5029200" y="2521615"/>
                    <a:pt x="5029200" y="2521615"/>
                  </a:cubicBezTo>
                  <a:lnTo>
                    <a:pt x="0" y="2499844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8356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095"/>
    </mc:Choice>
    <mc:Fallback xmlns="">
      <p:transition spd="slow" advTm="490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18 Grupo"/>
          <p:cNvGrpSpPr/>
          <p:nvPr/>
        </p:nvGrpSpPr>
        <p:grpSpPr>
          <a:xfrm>
            <a:off x="1066967" y="560088"/>
            <a:ext cx="6367985" cy="5253279"/>
            <a:chOff x="4356642" y="211344"/>
            <a:chExt cx="4765429" cy="3674736"/>
          </a:xfrm>
        </p:grpSpPr>
        <p:cxnSp>
          <p:nvCxnSpPr>
            <p:cNvPr id="11" name="10 Conector recto"/>
            <p:cNvCxnSpPr/>
            <p:nvPr/>
          </p:nvCxnSpPr>
          <p:spPr>
            <a:xfrm flipV="1">
              <a:off x="4767783" y="744744"/>
              <a:ext cx="2884715" cy="286294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11 Cubo"/>
            <p:cNvSpPr/>
            <p:nvPr/>
          </p:nvSpPr>
          <p:spPr>
            <a:xfrm>
              <a:off x="5641000" y="1027773"/>
              <a:ext cx="2884715" cy="2296886"/>
            </a:xfrm>
            <a:prstGeom prst="cub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  <a:p>
              <a:pPr algn="ctr"/>
              <a:endParaRPr lang="es-AR" dirty="0"/>
            </a:p>
            <a:p>
              <a:pPr algn="ctr"/>
              <a:endParaRPr lang="es-AR" dirty="0"/>
            </a:p>
            <a:p>
              <a:pPr algn="ctr"/>
              <a:r>
                <a:rPr lang="es-AR" dirty="0">
                  <a:solidFill>
                    <a:schemeClr val="tx1"/>
                  </a:solidFill>
                </a:rPr>
                <a:t>Nicho fundamental especie A</a:t>
              </a:r>
            </a:p>
          </p:txBody>
        </p:sp>
        <p:cxnSp>
          <p:nvCxnSpPr>
            <p:cNvPr id="13" name="12 Conector recto"/>
            <p:cNvCxnSpPr/>
            <p:nvPr/>
          </p:nvCxnSpPr>
          <p:spPr>
            <a:xfrm flipV="1">
              <a:off x="4767783" y="211344"/>
              <a:ext cx="0" cy="339634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Conector recto"/>
            <p:cNvCxnSpPr/>
            <p:nvPr/>
          </p:nvCxnSpPr>
          <p:spPr>
            <a:xfrm>
              <a:off x="4767783" y="3607688"/>
              <a:ext cx="435428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14 CuadroTexto"/>
            <p:cNvSpPr txBox="1"/>
            <p:nvPr/>
          </p:nvSpPr>
          <p:spPr>
            <a:xfrm rot="16200000">
              <a:off x="4201728" y="1909516"/>
              <a:ext cx="6791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dirty="0"/>
                <a:t>Dieta</a:t>
              </a:r>
            </a:p>
          </p:txBody>
        </p:sp>
        <p:sp>
          <p:nvSpPr>
            <p:cNvPr id="16" name="15 CuadroTexto"/>
            <p:cNvSpPr txBox="1"/>
            <p:nvPr/>
          </p:nvSpPr>
          <p:spPr>
            <a:xfrm rot="19046930">
              <a:off x="4807484" y="2571813"/>
              <a:ext cx="8512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dirty="0"/>
                <a:t>refugio</a:t>
              </a:r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6400158" y="3627728"/>
              <a:ext cx="1021335" cy="2583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dirty="0"/>
                <a:t>temperatura</a:t>
              </a:r>
            </a:p>
          </p:txBody>
        </p:sp>
      </p:grpSp>
      <p:sp>
        <p:nvSpPr>
          <p:cNvPr id="18" name="17 Cubo"/>
          <p:cNvSpPr/>
          <p:nvPr/>
        </p:nvSpPr>
        <p:spPr>
          <a:xfrm>
            <a:off x="4118473" y="2765820"/>
            <a:ext cx="1554457" cy="1253589"/>
          </a:xfrm>
          <a:prstGeom prst="cube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dirty="0"/>
              <a:t>Nicho realizado especie A (amplitud del nicho cuando B está presente)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307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684"/>
    </mc:Choice>
    <mc:Fallback xmlns="">
      <p:transition spd="slow" advTm="416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2011" y="0"/>
            <a:ext cx="8269941" cy="1325563"/>
          </a:xfrm>
        </p:spPr>
        <p:txBody>
          <a:bodyPr>
            <a:normAutofit/>
          </a:bodyPr>
          <a:lstStyle/>
          <a:p>
            <a:r>
              <a:rPr lang="es-AR" sz="3600" b="1" dirty="0"/>
              <a:t>De acuerdo con el concepto de Hutchinson: El nicho no es estático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32011" y="1648292"/>
            <a:ext cx="7886700" cy="2896813"/>
          </a:xfrm>
        </p:spPr>
        <p:txBody>
          <a:bodyPr/>
          <a:lstStyle/>
          <a:p>
            <a:r>
              <a:rPr lang="es-AR" dirty="0">
                <a:solidFill>
                  <a:srgbClr val="002060"/>
                </a:solidFill>
              </a:rPr>
              <a:t>El espacio N-dimensional puede modificarse dependiendo de las interacciones con otras especies</a:t>
            </a:r>
          </a:p>
          <a:p>
            <a:pPr marL="0" indent="0">
              <a:buNone/>
            </a:pPr>
            <a:endParaRPr lang="es-AR" dirty="0"/>
          </a:p>
          <a:p>
            <a:pPr marL="0" indent="0" algn="ctr">
              <a:buNone/>
            </a:pPr>
            <a:r>
              <a:rPr lang="es-AR" b="1" dirty="0">
                <a:solidFill>
                  <a:schemeClr val="accent4">
                    <a:lumMod val="50000"/>
                  </a:schemeClr>
                </a:solidFill>
              </a:rPr>
              <a:t>El nicho es algo dinámico y refleja la posición de una especie en una comunidad</a:t>
            </a:r>
          </a:p>
          <a:p>
            <a:endParaRPr lang="es-AR" dirty="0"/>
          </a:p>
        </p:txBody>
      </p:sp>
      <p:grpSp>
        <p:nvGrpSpPr>
          <p:cNvPr id="4" name="Grupo 3"/>
          <p:cNvGrpSpPr/>
          <p:nvPr/>
        </p:nvGrpSpPr>
        <p:grpSpPr>
          <a:xfrm>
            <a:off x="1563220" y="4383461"/>
            <a:ext cx="6024282" cy="2474539"/>
            <a:chOff x="219075" y="1152809"/>
            <a:chExt cx="8924925" cy="4791075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9075" y="1152809"/>
              <a:ext cx="8924925" cy="4791075"/>
            </a:xfrm>
            <a:prstGeom prst="rect">
              <a:avLst/>
            </a:prstGeom>
          </p:spPr>
        </p:pic>
        <p:sp>
          <p:nvSpPr>
            <p:cNvPr id="6" name="Rectángulo 5"/>
            <p:cNvSpPr/>
            <p:nvPr/>
          </p:nvSpPr>
          <p:spPr>
            <a:xfrm>
              <a:off x="2756647" y="4706471"/>
              <a:ext cx="564777" cy="2017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Rectángulo 6"/>
            <p:cNvSpPr/>
            <p:nvPr/>
          </p:nvSpPr>
          <p:spPr>
            <a:xfrm>
              <a:off x="6862482" y="4706472"/>
              <a:ext cx="883024" cy="2756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730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197"/>
    </mc:Choice>
    <mc:Fallback xmlns="">
      <p:transition spd="slow" advTm="471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1308" y="0"/>
            <a:ext cx="7886700" cy="1325563"/>
          </a:xfrm>
        </p:spPr>
        <p:txBody>
          <a:bodyPr>
            <a:normAutofit/>
          </a:bodyPr>
          <a:lstStyle/>
          <a:p>
            <a:r>
              <a:rPr lang="es-AR" sz="3200" b="1" dirty="0">
                <a:solidFill>
                  <a:schemeClr val="accent4">
                    <a:lumMod val="50000"/>
                  </a:schemeClr>
                </a:solidFill>
              </a:rPr>
              <a:t>Nicho ecológico y competencia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8650" y="1183367"/>
            <a:ext cx="7886700" cy="5029173"/>
          </a:xfrm>
        </p:spPr>
        <p:txBody>
          <a:bodyPr>
            <a:normAutofit fontScale="85000" lnSpcReduction="20000"/>
          </a:bodyPr>
          <a:lstStyle/>
          <a:p>
            <a:r>
              <a:rPr lang="es-AR" dirty="0">
                <a:solidFill>
                  <a:srgbClr val="002060"/>
                </a:solidFill>
              </a:rPr>
              <a:t>¿Dos especies con exactamente los mismos requerimientos ecológicos pueden </a:t>
            </a:r>
            <a:r>
              <a:rPr lang="es-AR" dirty="0" err="1">
                <a:solidFill>
                  <a:srgbClr val="002060"/>
                </a:solidFill>
              </a:rPr>
              <a:t>co</a:t>
            </a:r>
            <a:r>
              <a:rPr lang="es-AR" dirty="0">
                <a:solidFill>
                  <a:srgbClr val="002060"/>
                </a:solidFill>
              </a:rPr>
              <a:t>-existir?</a:t>
            </a:r>
          </a:p>
          <a:p>
            <a:pPr marL="0" indent="0">
              <a:buNone/>
            </a:pPr>
            <a:endParaRPr lang="es-AR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s-AR" dirty="0"/>
              <a:t>Principio de exclusión competitiva (</a:t>
            </a:r>
            <a:r>
              <a:rPr lang="es-AR" dirty="0" err="1"/>
              <a:t>Harding</a:t>
            </a:r>
            <a:r>
              <a:rPr lang="es-AR" dirty="0"/>
              <a:t> 1960): dos especies con exactamente los mismos requerimientos ecológicos no pueden </a:t>
            </a:r>
            <a:r>
              <a:rPr lang="es-AR" dirty="0" err="1"/>
              <a:t>co</a:t>
            </a:r>
            <a:r>
              <a:rPr lang="es-AR" dirty="0"/>
              <a:t>-existir (si las condiciones ambientales no varían y las especies dependen exactamente de los mismos recursos)</a:t>
            </a:r>
          </a:p>
          <a:p>
            <a:pPr marL="0" indent="0">
              <a:buNone/>
            </a:pPr>
            <a:endParaRPr lang="es-AR" dirty="0">
              <a:solidFill>
                <a:srgbClr val="002060"/>
              </a:solidFill>
            </a:endParaRPr>
          </a:p>
          <a:p>
            <a:r>
              <a:rPr lang="es-AR" dirty="0">
                <a:solidFill>
                  <a:srgbClr val="002060"/>
                </a:solidFill>
              </a:rPr>
              <a:t>Entonces: La similitud global en los requerimientos o en el uso de los recursos por parte de dos especies puede resultar limitante para su </a:t>
            </a:r>
            <a:r>
              <a:rPr lang="es-AR" dirty="0" err="1">
                <a:solidFill>
                  <a:srgbClr val="002060"/>
                </a:solidFill>
              </a:rPr>
              <a:t>co</a:t>
            </a:r>
            <a:r>
              <a:rPr lang="es-AR" dirty="0">
                <a:solidFill>
                  <a:srgbClr val="002060"/>
                </a:solidFill>
              </a:rPr>
              <a:t>-existencia debido a la competencia inter-específica</a:t>
            </a:r>
          </a:p>
          <a:p>
            <a:endParaRPr lang="es-AR" dirty="0"/>
          </a:p>
          <a:p>
            <a:pPr marL="0" indent="0">
              <a:buNone/>
            </a:pPr>
            <a:r>
              <a:rPr lang="es-AR" dirty="0"/>
              <a:t>Ha sido demostrado experimentalmente: en condiciones ambientales homogéneas</a:t>
            </a:r>
          </a:p>
          <a:p>
            <a:pPr marL="0" indent="0">
              <a:buNone/>
            </a:pPr>
            <a:endParaRPr lang="es-AR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938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114"/>
    </mc:Choice>
    <mc:Fallback xmlns="">
      <p:transition spd="slow" advTm="1051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6603" y="324784"/>
            <a:ext cx="8515350" cy="1325563"/>
          </a:xfrm>
        </p:spPr>
        <p:txBody>
          <a:bodyPr>
            <a:noAutofit/>
          </a:bodyPr>
          <a:lstStyle/>
          <a:p>
            <a:r>
              <a:rPr lang="es-ES" sz="3600" b="1" dirty="0">
                <a:solidFill>
                  <a:schemeClr val="accent4">
                    <a:lumMod val="50000"/>
                  </a:schemeClr>
                </a:solidFill>
              </a:rPr>
              <a:t>La competencia inter-específica es una interacción mutuamente negativa entre dos o más especies (−/−)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374835" y="2189857"/>
            <a:ext cx="8515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rgbClr val="002060"/>
                </a:solidFill>
              </a:rPr>
              <a:t>Para que haya competencia por recursos debe haber algún grado de solapamiento de nicho y el recurso debe ser limitado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524433" y="3775518"/>
            <a:ext cx="821615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chemeClr val="accent6">
                    <a:lumMod val="75000"/>
                  </a:schemeClr>
                </a:solidFill>
                <a:latin typeface="Berkeley-Medium"/>
              </a:rPr>
              <a:t>Estas interacciones competitivas se manifiestan vía reducción de la abundancia o disminución de el tamaño corporal, tasas de crecimiento, fecundidad o supervivencia (componentes del </a:t>
            </a:r>
            <a:r>
              <a:rPr lang="es-ES" sz="2400" b="1" i="1" dirty="0" err="1">
                <a:solidFill>
                  <a:schemeClr val="accent6">
                    <a:lumMod val="75000"/>
                  </a:schemeClr>
                </a:solidFill>
                <a:latin typeface="Berkeley-Medium"/>
              </a:rPr>
              <a:t>fitness</a:t>
            </a:r>
            <a:r>
              <a:rPr lang="es-ES" sz="2400" b="1" i="1" dirty="0">
                <a:solidFill>
                  <a:schemeClr val="accent6">
                    <a:lumMod val="75000"/>
                  </a:schemeClr>
                </a:solidFill>
                <a:latin typeface="Berkeley-Medium"/>
              </a:rPr>
              <a:t> o </a:t>
            </a:r>
            <a:r>
              <a:rPr lang="es-ES" sz="2400" b="1" dirty="0">
                <a:solidFill>
                  <a:schemeClr val="accent6">
                    <a:lumMod val="75000"/>
                  </a:schemeClr>
                </a:solidFill>
                <a:latin typeface="Berkeley-Medium"/>
              </a:rPr>
              <a:t>adecuación al ambiente)</a:t>
            </a:r>
            <a:br>
              <a:rPr lang="es-ES" sz="2400" b="1" dirty="0">
                <a:solidFill>
                  <a:schemeClr val="accent6">
                    <a:lumMod val="75000"/>
                  </a:schemeClr>
                </a:solidFill>
                <a:latin typeface="Berkeley-Medium"/>
              </a:rPr>
            </a:br>
            <a:endParaRPr lang="es-E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404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303"/>
    </mc:Choice>
    <mc:Fallback xmlns="">
      <p:transition spd="slow" advTm="893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Resultado de imagen para liebre europea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3447" y="4789077"/>
            <a:ext cx="3152364" cy="2065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94129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b="1" dirty="0">
                <a:solidFill>
                  <a:schemeClr val="accent4">
                    <a:lumMod val="50000"/>
                  </a:schemeClr>
                </a:solidFill>
              </a:rPr>
              <a:t>Tipos de competencia inter-específica más frecuentes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4556" y="1231434"/>
            <a:ext cx="7886700" cy="4351338"/>
          </a:xfrm>
        </p:spPr>
        <p:txBody>
          <a:bodyPr/>
          <a:lstStyle/>
          <a:p>
            <a:r>
              <a:rPr lang="es-ES" dirty="0">
                <a:solidFill>
                  <a:srgbClr val="002060"/>
                </a:solidFill>
              </a:rPr>
              <a:t>Competencia por consumo o explotación: una especie inhibe a la otra al consumir un recurso compartido</a:t>
            </a:r>
          </a:p>
          <a:p>
            <a:r>
              <a:rPr lang="es-ES" dirty="0">
                <a:solidFill>
                  <a:srgbClr val="002060"/>
                </a:solidFill>
              </a:rPr>
              <a:t>Competencia por prevención: Un recurso (generalmente un espacio físico necesario para el establecimiento) es ocupado por organismos de una especie impidiendo su disponibilidad para otros organismos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789078"/>
            <a:ext cx="3119716" cy="2068921"/>
          </a:xfrm>
          <a:prstGeom prst="rect">
            <a:avLst/>
          </a:prstGeom>
        </p:spPr>
      </p:pic>
      <p:pic>
        <p:nvPicPr>
          <p:cNvPr id="1028" name="Picture 4" descr="Resultado de imagen para mara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6297" y="4789077"/>
            <a:ext cx="2364481" cy="206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863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2024"/>
    </mc:Choice>
    <mc:Fallback xmlns="">
      <p:transition spd="slow" advTm="2420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211791" y="142222"/>
            <a:ext cx="7886700" cy="6514071"/>
          </a:xfrm>
        </p:spPr>
        <p:txBody>
          <a:bodyPr>
            <a:normAutofit/>
          </a:bodyPr>
          <a:lstStyle/>
          <a:p>
            <a:r>
              <a:rPr lang="es-ES" dirty="0"/>
              <a:t>Competencia por superposición: un organismo crece por encima</a:t>
            </a:r>
            <a:r>
              <a:rPr lang="en-US" dirty="0"/>
              <a:t> </a:t>
            </a:r>
            <a:r>
              <a:rPr lang="es-ES" dirty="0"/>
              <a:t>de otro, pudiendo o no existir contacto físico entre </a:t>
            </a:r>
            <a:r>
              <a:rPr lang="en-US" dirty="0" err="1"/>
              <a:t>ellos</a:t>
            </a:r>
            <a:r>
              <a:rPr lang="en-US" dirty="0"/>
              <a:t>. </a:t>
            </a:r>
          </a:p>
          <a:p>
            <a:endParaRPr lang="en-U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2050" name="Picture 2" descr="Resultado de imagen para light competition tree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791" y="1433939"/>
            <a:ext cx="3630081" cy="277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para higuera estranguladora desarrollo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4351" y="1652251"/>
            <a:ext cx="2606777" cy="2606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sultado de imagen para higuera estranguladora desarrollo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3774" y="3440030"/>
            <a:ext cx="2167905" cy="324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sultado de imagen para higuera estranguladora desarroll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1872" y="4533736"/>
            <a:ext cx="2830076" cy="212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83057" y="4308100"/>
            <a:ext cx="1905000" cy="23812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1117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4962"/>
    </mc:Choice>
    <mc:Fallback xmlns="">
      <p:transition spd="slow" advTm="1449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62890" y="362585"/>
            <a:ext cx="7886700" cy="4351338"/>
          </a:xfrm>
        </p:spPr>
        <p:txBody>
          <a:bodyPr/>
          <a:lstStyle/>
          <a:p>
            <a:r>
              <a:rPr lang="es-ES" dirty="0">
                <a:solidFill>
                  <a:srgbClr val="002060"/>
                </a:solidFill>
              </a:rPr>
              <a:t>Competencia por interacciones químicas: inhibidores del crecimiento o toxinas producidas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por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s-ES" dirty="0">
                <a:solidFill>
                  <a:srgbClr val="002060"/>
                </a:solidFill>
              </a:rPr>
              <a:t>algunas especies impiden el desarrollo </a:t>
            </a:r>
            <a:r>
              <a:rPr lang="en-US" dirty="0">
                <a:solidFill>
                  <a:srgbClr val="002060"/>
                </a:solidFill>
              </a:rPr>
              <a:t>o </a:t>
            </a:r>
            <a:r>
              <a:rPr lang="en-US" dirty="0" err="1">
                <a:solidFill>
                  <a:srgbClr val="002060"/>
                </a:solidFill>
              </a:rPr>
              <a:t>directamente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eliminan</a:t>
            </a:r>
            <a:r>
              <a:rPr lang="en-US" dirty="0">
                <a:solidFill>
                  <a:srgbClr val="002060"/>
                </a:solidFill>
              </a:rPr>
              <a:t> a </a:t>
            </a:r>
            <a:r>
              <a:rPr lang="en-US" dirty="0" err="1">
                <a:solidFill>
                  <a:srgbClr val="002060"/>
                </a:solidFill>
              </a:rPr>
              <a:t>otras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especies</a:t>
            </a:r>
            <a:endParaRPr lang="en-US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002060"/>
                </a:solidFill>
              </a:rPr>
              <a:t>Muy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s-ES" dirty="0">
                <a:solidFill>
                  <a:srgbClr val="002060"/>
                </a:solidFill>
              </a:rPr>
              <a:t>frecuente en plantas que producen </a:t>
            </a:r>
            <a:r>
              <a:rPr lang="en-US" dirty="0" err="1">
                <a:solidFill>
                  <a:srgbClr val="002060"/>
                </a:solidFill>
              </a:rPr>
              <a:t>sustancias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que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s-ES" dirty="0">
                <a:solidFill>
                  <a:srgbClr val="002060"/>
                </a:solidFill>
              </a:rPr>
              <a:t>inhiben el crecimiento de otras </a:t>
            </a:r>
            <a:r>
              <a:rPr lang="en-US" dirty="0">
                <a:solidFill>
                  <a:srgbClr val="002060"/>
                </a:solidFill>
              </a:rPr>
              <a:t>y </a:t>
            </a:r>
            <a:r>
              <a:rPr lang="es-ES" dirty="0">
                <a:solidFill>
                  <a:srgbClr val="002060"/>
                </a:solidFill>
              </a:rPr>
              <a:t>también</a:t>
            </a:r>
            <a:r>
              <a:rPr lang="en-US" dirty="0">
                <a:solidFill>
                  <a:srgbClr val="002060"/>
                </a:solidFill>
              </a:rPr>
              <a:t> en a</a:t>
            </a:r>
            <a:r>
              <a:rPr lang="es-ES" dirty="0" err="1">
                <a:solidFill>
                  <a:srgbClr val="002060"/>
                </a:solidFill>
              </a:rPr>
              <a:t>lgunos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animales</a:t>
            </a:r>
            <a:r>
              <a:rPr lang="en-US" dirty="0">
                <a:solidFill>
                  <a:srgbClr val="002060"/>
                </a:solidFill>
              </a:rPr>
              <a:t> (</a:t>
            </a:r>
            <a:r>
              <a:rPr lang="en-US" dirty="0" err="1">
                <a:solidFill>
                  <a:srgbClr val="002060"/>
                </a:solidFill>
              </a:rPr>
              <a:t>anfibios</a:t>
            </a:r>
            <a:r>
              <a:rPr lang="en-US" dirty="0">
                <a:solidFill>
                  <a:srgbClr val="002060"/>
                </a:solidFill>
              </a:rPr>
              <a:t>)</a:t>
            </a:r>
            <a:br>
              <a:rPr lang="en-US" dirty="0">
                <a:solidFill>
                  <a:srgbClr val="002060"/>
                </a:solidFill>
              </a:rPr>
            </a:br>
            <a:endParaRPr lang="es-ES" dirty="0">
              <a:solidFill>
                <a:srgbClr val="002060"/>
              </a:solidFill>
            </a:endParaRPr>
          </a:p>
        </p:txBody>
      </p:sp>
      <p:pic>
        <p:nvPicPr>
          <p:cNvPr id="3074" name="Picture 2" descr="Resultado de imagen para defensas quimicas en plant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4871" y="3999059"/>
            <a:ext cx="3689126" cy="266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sultado de imagen para renacuajos venenosos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3997" y="3859839"/>
            <a:ext cx="1872165" cy="280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3396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316"/>
    </mc:Choice>
    <mc:Fallback xmlns="">
      <p:transition spd="slow" advTm="283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223316"/>
            <a:ext cx="9143999" cy="1325563"/>
          </a:xfrm>
        </p:spPr>
        <p:txBody>
          <a:bodyPr>
            <a:noAutofit/>
          </a:bodyPr>
          <a:lstStyle/>
          <a:p>
            <a:pPr algn="ctr"/>
            <a:r>
              <a:rPr lang="es-ES" sz="2800" b="1" dirty="0">
                <a:solidFill>
                  <a:schemeClr val="accent4">
                    <a:lumMod val="50000"/>
                  </a:schemeClr>
                </a:solidFill>
              </a:rPr>
              <a:t>Las distintas especies difieren en su tamaño, hábitos de vida, requerimientos, etc. </a:t>
            </a:r>
          </a:p>
        </p:txBody>
      </p:sp>
      <p:pic>
        <p:nvPicPr>
          <p:cNvPr id="7" name="Imagen 6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0" y="794713"/>
            <a:ext cx="2700997" cy="2614026"/>
          </a:xfrm>
          <a:prstGeom prst="rect">
            <a:avLst/>
          </a:prstGeom>
          <a:ln>
            <a:noFill/>
          </a:ln>
        </p:spPr>
      </p:pic>
      <p:grpSp>
        <p:nvGrpSpPr>
          <p:cNvPr id="1033" name="Grupo 1032"/>
          <p:cNvGrpSpPr/>
          <p:nvPr/>
        </p:nvGrpSpPr>
        <p:grpSpPr>
          <a:xfrm>
            <a:off x="3259935" y="932208"/>
            <a:ext cx="5528823" cy="4622806"/>
            <a:chOff x="3259935" y="1349065"/>
            <a:chExt cx="5528823" cy="4622806"/>
          </a:xfrm>
        </p:grpSpPr>
        <p:pic>
          <p:nvPicPr>
            <p:cNvPr id="4" name="Imagen 3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>
              <a:off x="6142209" y="1690689"/>
              <a:ext cx="1777902" cy="129166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" name="Imagen 4"/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>
              <a:off x="6960458" y="3678279"/>
              <a:ext cx="1828300" cy="146098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" name="Imagen 5"/>
            <p:cNvPicPr/>
            <p:nvPr/>
          </p:nvPicPr>
          <p:blipFill>
            <a:blip r:embed="rId6"/>
            <a:stretch/>
          </p:blipFill>
          <p:spPr>
            <a:xfrm>
              <a:off x="3621766" y="2946066"/>
              <a:ext cx="1599673" cy="111727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" name="Imagen 8"/>
            <p:cNvPicPr/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>
              <a:off x="4604432" y="5054081"/>
              <a:ext cx="1303243" cy="917790"/>
            </a:xfrm>
            <a:prstGeom prst="rect">
              <a:avLst/>
            </a:prstGeom>
            <a:ln>
              <a:noFill/>
            </a:ln>
          </p:spPr>
        </p:pic>
        <p:cxnSp>
          <p:nvCxnSpPr>
            <p:cNvPr id="13" name="Conector curvado 12"/>
            <p:cNvCxnSpPr/>
            <p:nvPr/>
          </p:nvCxnSpPr>
          <p:spPr>
            <a:xfrm rot="5400000" flipH="1" flipV="1">
              <a:off x="5069513" y="3652456"/>
              <a:ext cx="2071730" cy="731520"/>
            </a:xfrm>
            <a:prstGeom prst="curvedConnector3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curvado 13"/>
            <p:cNvCxnSpPr>
              <a:endCxn id="5" idx="2"/>
            </p:cNvCxnSpPr>
            <p:nvPr/>
          </p:nvCxnSpPr>
          <p:spPr>
            <a:xfrm flipV="1">
              <a:off x="5892018" y="5139267"/>
              <a:ext cx="1982590" cy="573098"/>
            </a:xfrm>
            <a:prstGeom prst="curvedConnector2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curvado 17"/>
            <p:cNvCxnSpPr/>
            <p:nvPr/>
          </p:nvCxnSpPr>
          <p:spPr>
            <a:xfrm rot="16200000" flipH="1">
              <a:off x="4300350" y="4303931"/>
              <a:ext cx="1035865" cy="464434"/>
            </a:xfrm>
            <a:prstGeom prst="curvedConnector3">
              <a:avLst/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curvado 20"/>
            <p:cNvCxnSpPr/>
            <p:nvPr/>
          </p:nvCxnSpPr>
          <p:spPr>
            <a:xfrm flipV="1">
              <a:off x="5150913" y="2982351"/>
              <a:ext cx="1982590" cy="573098"/>
            </a:xfrm>
            <a:prstGeom prst="curvedConnector2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curvado 21"/>
            <p:cNvCxnSpPr>
              <a:endCxn id="5" idx="0"/>
            </p:cNvCxnSpPr>
            <p:nvPr/>
          </p:nvCxnSpPr>
          <p:spPr>
            <a:xfrm rot="16200000" flipH="1">
              <a:off x="7415181" y="3218852"/>
              <a:ext cx="695928" cy="222926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curvado 24"/>
            <p:cNvCxnSpPr>
              <a:endCxn id="4" idx="1"/>
            </p:cNvCxnSpPr>
            <p:nvPr/>
          </p:nvCxnSpPr>
          <p:spPr>
            <a:xfrm flipV="1">
              <a:off x="5176339" y="2336520"/>
              <a:ext cx="965870" cy="737281"/>
            </a:xfrm>
            <a:prstGeom prst="curvedConnector3">
              <a:avLst/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curvado 26"/>
            <p:cNvCxnSpPr/>
            <p:nvPr/>
          </p:nvCxnSpPr>
          <p:spPr>
            <a:xfrm>
              <a:off x="5197354" y="4014946"/>
              <a:ext cx="1791963" cy="694230"/>
            </a:xfrm>
            <a:prstGeom prst="curvedConnector3">
              <a:avLst/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26" name="Picture 2" descr="Resultado de imagen para bee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9935" y="1349065"/>
              <a:ext cx="1787319" cy="12125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0" name="Conector curvado 29"/>
            <p:cNvCxnSpPr/>
            <p:nvPr/>
          </p:nvCxnSpPr>
          <p:spPr>
            <a:xfrm rot="5400000" flipH="1" flipV="1">
              <a:off x="4128748" y="2630037"/>
              <a:ext cx="675858" cy="16254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curvado 33"/>
            <p:cNvCxnSpPr/>
            <p:nvPr/>
          </p:nvCxnSpPr>
          <p:spPr>
            <a:xfrm rot="5400000">
              <a:off x="4572655" y="2771397"/>
              <a:ext cx="505629" cy="1"/>
            </a:xfrm>
            <a:prstGeom prst="curvedConnector3">
              <a:avLst/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curvado 35"/>
            <p:cNvCxnSpPr/>
            <p:nvPr/>
          </p:nvCxnSpPr>
          <p:spPr>
            <a:xfrm rot="16200000" flipH="1">
              <a:off x="3625377" y="3248020"/>
              <a:ext cx="3241222" cy="370900"/>
            </a:xfrm>
            <a:prstGeom prst="curvedConnector3">
              <a:avLst>
                <a:gd name="adj1" fmla="val 87"/>
              </a:avLst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curvado 39"/>
            <p:cNvCxnSpPr/>
            <p:nvPr/>
          </p:nvCxnSpPr>
          <p:spPr>
            <a:xfrm>
              <a:off x="5029515" y="1606564"/>
              <a:ext cx="1112693" cy="333828"/>
            </a:xfrm>
            <a:prstGeom prst="curvedConnector3">
              <a:avLst>
                <a:gd name="adj1" fmla="val 62643"/>
              </a:avLst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2" name="CuadroTexto 1031"/>
          <p:cNvSpPr txBox="1"/>
          <p:nvPr/>
        </p:nvSpPr>
        <p:spPr>
          <a:xfrm>
            <a:off x="209515" y="4114163"/>
            <a:ext cx="43254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Intrincadas relaciones entre ellas y con el ambiente que definen qué especies pueden existir en un sitio o momento particular (y con quienes pueden </a:t>
            </a:r>
            <a:r>
              <a:rPr lang="es-ES" sz="2400" b="1" dirty="0" err="1"/>
              <a:t>co</a:t>
            </a:r>
            <a:r>
              <a:rPr lang="es-ES" sz="2400" b="1" dirty="0"/>
              <a:t>-existir)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14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054"/>
    </mc:Choice>
    <mc:Fallback xmlns="">
      <p:transition spd="slow" advTm="330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4897" y="185084"/>
            <a:ext cx="7886700" cy="4351338"/>
          </a:xfrm>
        </p:spPr>
        <p:txBody>
          <a:bodyPr/>
          <a:lstStyle/>
          <a:p>
            <a:r>
              <a:rPr lang="es-ES" dirty="0">
                <a:solidFill>
                  <a:srgbClr val="002060"/>
                </a:solidFill>
              </a:rPr>
              <a:t>Competencia territorial: comportamientos agresivos entre especies que se disputan espacios físicos, los cuales son defendidos como territorios.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7497" y="1383647"/>
            <a:ext cx="4381500" cy="315277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49622" y="4765489"/>
            <a:ext cx="85657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/>
              <a:t>Las interacciones competitivas se dan cuando hay solapamiento en alguna dimensión del nicho: </a:t>
            </a:r>
          </a:p>
          <a:p>
            <a:pPr algn="ctr"/>
            <a:r>
              <a:rPr lang="es-ES" sz="2400" dirty="0">
                <a:solidFill>
                  <a:srgbClr val="C00000"/>
                </a:solidFill>
              </a:rPr>
              <a:t>Como resultado se da </a:t>
            </a:r>
            <a:r>
              <a:rPr lang="es-ES" sz="2400" b="1" dirty="0">
                <a:solidFill>
                  <a:srgbClr val="C00000"/>
                </a:solidFill>
              </a:rPr>
              <a:t>la exclusión competitiva o una disminución de las abundancias</a:t>
            </a:r>
            <a:r>
              <a:rPr lang="es-ES" sz="2400" dirty="0">
                <a:solidFill>
                  <a:srgbClr val="C00000"/>
                </a:solidFill>
              </a:rPr>
              <a:t> (y/o condiciones de adecuación de los individuos) de la/s especie/s que son competitivamente inferiores.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198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778"/>
    </mc:Choice>
    <mc:Fallback xmlns="">
      <p:transition spd="slow" advTm="587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5580" y="389459"/>
            <a:ext cx="8622926" cy="1325563"/>
          </a:xfrm>
        </p:spPr>
        <p:txBody>
          <a:bodyPr>
            <a:noAutofit/>
          </a:bodyPr>
          <a:lstStyle/>
          <a:p>
            <a:pPr algn="ctr"/>
            <a:r>
              <a:rPr lang="es-ES" sz="2800" b="1" dirty="0"/>
              <a:t>Sin embargo: El principio de exclusión competitiva tiene como supuesto que las condiciones ambientales son constantes y las especies necesitan exactamente los mismos recursos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33693" y="3345142"/>
            <a:ext cx="7886700" cy="2706034"/>
          </a:xfrm>
        </p:spPr>
        <p:txBody>
          <a:bodyPr>
            <a:normAutofit lnSpcReduction="10000"/>
          </a:bodyPr>
          <a:lstStyle/>
          <a:p>
            <a:r>
              <a:rPr lang="es-ES" dirty="0">
                <a:solidFill>
                  <a:srgbClr val="002060"/>
                </a:solidFill>
              </a:rPr>
              <a:t>Los cambios en el ambiente alteran directamente la disponibilidad de recursos y esto influye en la capacidad de carga de las poblaciones de las especies interactuantes.</a:t>
            </a:r>
          </a:p>
          <a:p>
            <a:r>
              <a:rPr lang="es-ES" dirty="0">
                <a:solidFill>
                  <a:srgbClr val="002060"/>
                </a:solidFill>
              </a:rPr>
              <a:t>Por ende, con los cambios ambientales puede variar también la capacidad competitiva de estas especies</a:t>
            </a:r>
          </a:p>
          <a:p>
            <a:endParaRPr lang="es-ES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772974" y="2179506"/>
            <a:ext cx="56081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solidFill>
                  <a:srgbClr val="C00000"/>
                </a:solidFill>
              </a:rPr>
              <a:t>Esto difícilmente ocurre en la naturaleza!!!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563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487"/>
    </mc:Choice>
    <mc:Fallback xmlns="">
      <p:transition spd="slow" advTm="694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8311" y="2703350"/>
            <a:ext cx="8233996" cy="1325563"/>
          </a:xfrm>
        </p:spPr>
        <p:txBody>
          <a:bodyPr>
            <a:noAutofit/>
          </a:bodyPr>
          <a:lstStyle/>
          <a:p>
            <a:pPr algn="ctr"/>
            <a:r>
              <a:rPr lang="es-ES" sz="2400" b="1" dirty="0">
                <a:solidFill>
                  <a:srgbClr val="002060"/>
                </a:solidFill>
              </a:rPr>
              <a:t>Factores ambientales que influyen o son condicionantes para ciertos procesos fisiológicos condicionan el establecimiento o la abundancia de diferentes especies y pueden hacer que la intensidad en la competencia varíe  </a:t>
            </a:r>
          </a:p>
        </p:txBody>
      </p:sp>
      <p:sp>
        <p:nvSpPr>
          <p:cNvPr id="4" name="Flecha abajo 3"/>
          <p:cNvSpPr/>
          <p:nvPr/>
        </p:nvSpPr>
        <p:spPr>
          <a:xfrm>
            <a:off x="4177768" y="4352372"/>
            <a:ext cx="743856" cy="1081461"/>
          </a:xfrm>
          <a:prstGeom prst="down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32698" y="5532437"/>
            <a:ext cx="82339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800" b="1" dirty="0">
                <a:solidFill>
                  <a:srgbClr val="C00000"/>
                </a:solidFill>
              </a:rPr>
              <a:t>Los factores ambientales (y no solo la competencia) son relevantes para entender la estructura y dinámica de las comunidades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78943" y="42312"/>
            <a:ext cx="55551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La competencia es un proceso que puede definir la estructura de las comunidades, es decir: cuantas especies hay y que especies o formas de vida son dominantes. </a:t>
            </a:r>
          </a:p>
          <a:p>
            <a:r>
              <a:rPr lang="es-ES" sz="2400" b="1" dirty="0"/>
              <a:t>Sin embargo:</a:t>
            </a:r>
          </a:p>
        </p:txBody>
      </p:sp>
      <p:pic>
        <p:nvPicPr>
          <p:cNvPr id="20" name="Picture 2" descr="Resultado de imagen para light competition tree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8230" y="0"/>
            <a:ext cx="3215770" cy="245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6835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406"/>
    </mc:Choice>
    <mc:Fallback xmlns="">
      <p:transition spd="slow" advTm="624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550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s-ES" sz="4000" b="1" dirty="0">
                <a:solidFill>
                  <a:schemeClr val="accent6">
                    <a:lumMod val="75000"/>
                  </a:schemeClr>
                </a:solidFill>
              </a:rPr>
              <a:t>¿Qué son las comunidades biológicas?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564058"/>
            <a:ext cx="7886700" cy="137477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sz="3200" dirty="0">
                <a:solidFill>
                  <a:srgbClr val="002060"/>
                </a:solidFill>
              </a:rPr>
              <a:t>Las poblaciones de distintas especies </a:t>
            </a:r>
            <a:r>
              <a:rPr lang="es-ES" sz="3200" dirty="0" err="1">
                <a:solidFill>
                  <a:srgbClr val="002060"/>
                </a:solidFill>
              </a:rPr>
              <a:t>co-existen</a:t>
            </a:r>
            <a:r>
              <a:rPr lang="es-ES" sz="3200" dirty="0">
                <a:solidFill>
                  <a:srgbClr val="002060"/>
                </a:solidFill>
              </a:rPr>
              <a:t> en el espacio en un momento determinado </a:t>
            </a:r>
          </a:p>
          <a:p>
            <a:pPr marL="0" indent="0" algn="ctr">
              <a:buNone/>
            </a:pPr>
            <a:endParaRPr lang="es-ES" sz="32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s-ES" sz="3200" dirty="0">
                <a:solidFill>
                  <a:srgbClr val="002060"/>
                </a:solidFill>
              </a:rPr>
              <a:t>Eventualmente interactúan entre si: utilizan recursos similares, son presas o depredadores de otras especies</a:t>
            </a:r>
          </a:p>
          <a:p>
            <a:pPr marL="0" indent="0" algn="ctr">
              <a:buNone/>
            </a:pPr>
            <a:endParaRPr lang="es-ES" sz="3200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112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369"/>
    </mc:Choice>
    <mc:Fallback xmlns="">
      <p:transition spd="slow" advTm="313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7135" y="-23948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s-AR" sz="3600" dirty="0">
                <a:solidFill>
                  <a:schemeClr val="accent4">
                    <a:lumMod val="50000"/>
                  </a:schemeClr>
                </a:solidFill>
              </a:rPr>
              <a:t>Comunidad: algunas definicion</a:t>
            </a:r>
            <a:r>
              <a:rPr lang="es-AR" sz="3600" b="1" dirty="0">
                <a:solidFill>
                  <a:schemeClr val="accent4">
                    <a:lumMod val="50000"/>
                  </a:schemeClr>
                </a:solidFill>
              </a:rPr>
              <a:t>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87135" y="779314"/>
            <a:ext cx="7886700" cy="46187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John </a:t>
            </a:r>
            <a:r>
              <a:rPr lang="en-US" sz="2000" dirty="0" err="1"/>
              <a:t>Emlen</a:t>
            </a:r>
            <a:r>
              <a:rPr lang="en-US" sz="2000" dirty="0"/>
              <a:t> (1977) </a:t>
            </a:r>
          </a:p>
          <a:p>
            <a:pPr marL="0" indent="0" algn="just">
              <a:buNone/>
            </a:pPr>
            <a:r>
              <a:rPr lang="en-US" sz="2000" b="1" dirty="0">
                <a:solidFill>
                  <a:srgbClr val="002060"/>
                </a:solidFill>
              </a:rPr>
              <a:t>“</a:t>
            </a:r>
            <a:r>
              <a:rPr lang="en-US" sz="2000" b="1" dirty="0" err="1">
                <a:solidFill>
                  <a:srgbClr val="002060"/>
                </a:solidFill>
              </a:rPr>
              <a:t>Una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comunidad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biológica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es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una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colección</a:t>
            </a:r>
            <a:r>
              <a:rPr lang="en-US" sz="2000" b="1" dirty="0">
                <a:solidFill>
                  <a:srgbClr val="002060"/>
                </a:solidFill>
              </a:rPr>
              <a:t> de </a:t>
            </a:r>
            <a:r>
              <a:rPr lang="en-US" sz="2000" b="1" dirty="0" err="1">
                <a:solidFill>
                  <a:srgbClr val="002060"/>
                </a:solidFill>
              </a:rPr>
              <a:t>organismos</a:t>
            </a:r>
            <a:r>
              <a:rPr lang="en-US" sz="2000" b="1" dirty="0">
                <a:solidFill>
                  <a:srgbClr val="002060"/>
                </a:solidFill>
              </a:rPr>
              <a:t> en </a:t>
            </a:r>
            <a:r>
              <a:rPr lang="en-US" sz="2000" b="1" dirty="0" err="1">
                <a:solidFill>
                  <a:srgbClr val="002060"/>
                </a:solidFill>
              </a:rPr>
              <a:t>su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ambiente</a:t>
            </a:r>
            <a:r>
              <a:rPr lang="en-US" sz="2000" b="1" dirty="0">
                <a:solidFill>
                  <a:srgbClr val="002060"/>
                </a:solidFill>
              </a:rPr>
              <a:t>”</a:t>
            </a:r>
          </a:p>
          <a:p>
            <a:pPr marL="0" indent="0" algn="just">
              <a:buNone/>
            </a:pPr>
            <a:endParaRPr lang="en-US" sz="2000" dirty="0"/>
          </a:p>
          <a:p>
            <a:pPr marL="0" indent="0" algn="just">
              <a:buNone/>
            </a:pPr>
            <a:r>
              <a:rPr lang="en-US" sz="2000" dirty="0"/>
              <a:t>Robert </a:t>
            </a:r>
            <a:r>
              <a:rPr lang="en-US" sz="2000" dirty="0" err="1"/>
              <a:t>Ricklefs</a:t>
            </a:r>
            <a:r>
              <a:rPr lang="en-US" sz="2000" dirty="0"/>
              <a:t> (1990)</a:t>
            </a:r>
          </a:p>
          <a:p>
            <a:pPr marL="0" indent="0" algn="just">
              <a:buNone/>
            </a:pPr>
            <a:r>
              <a:rPr lang="en-US" sz="2000" b="1" dirty="0">
                <a:solidFill>
                  <a:srgbClr val="002060"/>
                </a:solidFill>
              </a:rPr>
              <a:t>“</a:t>
            </a:r>
            <a:r>
              <a:rPr lang="en-US" sz="2000" b="1" dirty="0" err="1">
                <a:solidFill>
                  <a:srgbClr val="002060"/>
                </a:solidFill>
              </a:rPr>
              <a:t>asociaciones</a:t>
            </a:r>
            <a:r>
              <a:rPr lang="en-US" sz="2000" b="1" dirty="0">
                <a:solidFill>
                  <a:srgbClr val="002060"/>
                </a:solidFill>
              </a:rPr>
              <a:t> de </a:t>
            </a:r>
            <a:r>
              <a:rPr lang="en-US" sz="2000" b="1" dirty="0" err="1">
                <a:solidFill>
                  <a:srgbClr val="002060"/>
                </a:solidFill>
              </a:rPr>
              <a:t>plantas</a:t>
            </a:r>
            <a:r>
              <a:rPr lang="en-US" sz="2000" b="1" dirty="0">
                <a:solidFill>
                  <a:srgbClr val="002060"/>
                </a:solidFill>
              </a:rPr>
              <a:t> y </a:t>
            </a:r>
            <a:r>
              <a:rPr lang="en-US" sz="2000" b="1" dirty="0" err="1">
                <a:solidFill>
                  <a:srgbClr val="002060"/>
                </a:solidFill>
              </a:rPr>
              <a:t>animales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espacialmente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delimitadas</a:t>
            </a:r>
            <a:r>
              <a:rPr lang="en-US" sz="2000" b="1" dirty="0">
                <a:solidFill>
                  <a:srgbClr val="002060"/>
                </a:solidFill>
              </a:rPr>
              <a:t>, </a:t>
            </a:r>
            <a:r>
              <a:rPr lang="en-US" sz="2000" b="1" dirty="0" err="1">
                <a:solidFill>
                  <a:srgbClr val="002060"/>
                </a:solidFill>
              </a:rPr>
              <a:t>dominadas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por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una</a:t>
            </a:r>
            <a:r>
              <a:rPr lang="en-US" sz="2000" b="1" dirty="0">
                <a:solidFill>
                  <a:srgbClr val="002060"/>
                </a:solidFill>
              </a:rPr>
              <a:t> o </a:t>
            </a:r>
            <a:r>
              <a:rPr lang="en-US" sz="2000" b="1" dirty="0" err="1">
                <a:solidFill>
                  <a:srgbClr val="002060"/>
                </a:solidFill>
              </a:rPr>
              <a:t>más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especies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prominentes</a:t>
            </a:r>
            <a:r>
              <a:rPr lang="en-US" sz="2000" b="1" dirty="0">
                <a:solidFill>
                  <a:srgbClr val="002060"/>
                </a:solidFill>
              </a:rPr>
              <a:t> o </a:t>
            </a:r>
            <a:r>
              <a:rPr lang="en-US" sz="2000" b="1" dirty="0" err="1">
                <a:solidFill>
                  <a:srgbClr val="002060"/>
                </a:solidFill>
              </a:rPr>
              <a:t>por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una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característica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física</a:t>
            </a:r>
            <a:r>
              <a:rPr lang="en-US" sz="2000" b="1" dirty="0">
                <a:solidFill>
                  <a:srgbClr val="002060"/>
                </a:solidFill>
              </a:rPr>
              <a:t> del </a:t>
            </a:r>
            <a:r>
              <a:rPr lang="en-US" sz="2000" b="1" dirty="0" err="1">
                <a:solidFill>
                  <a:srgbClr val="002060"/>
                </a:solidFill>
              </a:rPr>
              <a:t>ambiente</a:t>
            </a:r>
            <a:r>
              <a:rPr lang="en-US" sz="2000" b="1" dirty="0">
                <a:solidFill>
                  <a:srgbClr val="002060"/>
                </a:solidFill>
              </a:rPr>
              <a:t>”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Peter Price (1984)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02060"/>
                </a:solidFill>
              </a:rPr>
              <a:t>“los </a:t>
            </a:r>
            <a:r>
              <a:rPr lang="en-US" sz="2000" b="1" dirty="0" err="1">
                <a:solidFill>
                  <a:srgbClr val="002060"/>
                </a:solidFill>
              </a:rPr>
              <a:t>organismos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que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interactuan</a:t>
            </a:r>
            <a:r>
              <a:rPr lang="en-US" sz="2000" b="1" dirty="0">
                <a:solidFill>
                  <a:srgbClr val="002060"/>
                </a:solidFill>
              </a:rPr>
              <a:t> en un </a:t>
            </a:r>
            <a:r>
              <a:rPr lang="en-US" sz="2000" b="1" dirty="0" err="1">
                <a:solidFill>
                  <a:srgbClr val="002060"/>
                </a:solidFill>
              </a:rPr>
              <a:t>área</a:t>
            </a:r>
            <a:r>
              <a:rPr lang="en-US" sz="2000" b="1" dirty="0">
                <a:solidFill>
                  <a:srgbClr val="002060"/>
                </a:solidFill>
              </a:rPr>
              <a:t> dada”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Robert Whittaker (1975)</a:t>
            </a:r>
          </a:p>
          <a:p>
            <a:pPr marL="0" indent="0" algn="just">
              <a:buNone/>
            </a:pPr>
            <a:r>
              <a:rPr lang="en-US" sz="2000" b="1" dirty="0">
                <a:solidFill>
                  <a:srgbClr val="002060"/>
                </a:solidFill>
              </a:rPr>
              <a:t>“ un </a:t>
            </a:r>
            <a:r>
              <a:rPr lang="en-US" sz="2000" b="1" dirty="0" err="1">
                <a:solidFill>
                  <a:srgbClr val="002060"/>
                </a:solidFill>
              </a:rPr>
              <a:t>ensamble</a:t>
            </a:r>
            <a:r>
              <a:rPr lang="en-US" sz="2000" b="1" dirty="0">
                <a:solidFill>
                  <a:srgbClr val="002060"/>
                </a:solidFill>
              </a:rPr>
              <a:t> de </a:t>
            </a:r>
            <a:r>
              <a:rPr lang="en-US" sz="2000" b="1" dirty="0" err="1">
                <a:solidFill>
                  <a:srgbClr val="002060"/>
                </a:solidFill>
              </a:rPr>
              <a:t>poblaciones</a:t>
            </a:r>
            <a:r>
              <a:rPr lang="en-US" sz="2000" b="1" dirty="0">
                <a:solidFill>
                  <a:srgbClr val="002060"/>
                </a:solidFill>
              </a:rPr>
              <a:t> de </a:t>
            </a:r>
            <a:r>
              <a:rPr lang="en-US" sz="2000" b="1" dirty="0" err="1">
                <a:solidFill>
                  <a:srgbClr val="002060"/>
                </a:solidFill>
              </a:rPr>
              <a:t>plantas</a:t>
            </a:r>
            <a:r>
              <a:rPr lang="en-US" sz="2000" b="1" dirty="0">
                <a:solidFill>
                  <a:srgbClr val="002060"/>
                </a:solidFill>
              </a:rPr>
              <a:t>, </a:t>
            </a:r>
            <a:r>
              <a:rPr lang="en-US" sz="2000" b="1" dirty="0" err="1">
                <a:solidFill>
                  <a:srgbClr val="002060"/>
                </a:solidFill>
              </a:rPr>
              <a:t>animales</a:t>
            </a:r>
            <a:r>
              <a:rPr lang="en-US" sz="2000" b="1" dirty="0">
                <a:solidFill>
                  <a:srgbClr val="002060"/>
                </a:solidFill>
              </a:rPr>
              <a:t>, </a:t>
            </a:r>
            <a:r>
              <a:rPr lang="en-US" sz="2000" b="1" dirty="0" err="1">
                <a:solidFill>
                  <a:srgbClr val="002060"/>
                </a:solidFill>
              </a:rPr>
              <a:t>bacterias</a:t>
            </a:r>
            <a:r>
              <a:rPr lang="en-US" sz="2000" b="1" dirty="0">
                <a:solidFill>
                  <a:srgbClr val="002060"/>
                </a:solidFill>
              </a:rPr>
              <a:t> y </a:t>
            </a:r>
            <a:r>
              <a:rPr lang="en-US" sz="2000" b="1" dirty="0" err="1">
                <a:solidFill>
                  <a:srgbClr val="002060"/>
                </a:solidFill>
              </a:rPr>
              <a:t>hongos</a:t>
            </a:r>
            <a:r>
              <a:rPr lang="en-US" sz="2000" b="1" dirty="0">
                <a:solidFill>
                  <a:srgbClr val="002060"/>
                </a:solidFill>
              </a:rPr>
              <a:t>, </a:t>
            </a:r>
            <a:r>
              <a:rPr lang="en-US" sz="2000" b="1" dirty="0" err="1">
                <a:solidFill>
                  <a:srgbClr val="002060"/>
                </a:solidFill>
              </a:rPr>
              <a:t>que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viven</a:t>
            </a:r>
            <a:r>
              <a:rPr lang="en-US" sz="2000" b="1" dirty="0">
                <a:solidFill>
                  <a:srgbClr val="002060"/>
                </a:solidFill>
              </a:rPr>
              <a:t>  en un </a:t>
            </a:r>
            <a:r>
              <a:rPr lang="en-US" sz="2000" b="1" dirty="0" err="1">
                <a:solidFill>
                  <a:srgbClr val="002060"/>
                </a:solidFill>
              </a:rPr>
              <a:t>ambiente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determinado</a:t>
            </a:r>
            <a:r>
              <a:rPr lang="en-US" sz="2000" b="1" dirty="0">
                <a:solidFill>
                  <a:srgbClr val="002060"/>
                </a:solidFill>
              </a:rPr>
              <a:t> e </a:t>
            </a:r>
            <a:r>
              <a:rPr lang="en-US" sz="2000" b="1" dirty="0" err="1">
                <a:solidFill>
                  <a:srgbClr val="002060"/>
                </a:solidFill>
              </a:rPr>
              <a:t>interactuan</a:t>
            </a:r>
            <a:r>
              <a:rPr lang="en-US" sz="2000" b="1" dirty="0">
                <a:solidFill>
                  <a:srgbClr val="002060"/>
                </a:solidFill>
              </a:rPr>
              <a:t> los </a:t>
            </a:r>
            <a:r>
              <a:rPr lang="en-US" sz="2000" b="1" dirty="0" err="1">
                <a:solidFill>
                  <a:srgbClr val="002060"/>
                </a:solidFill>
              </a:rPr>
              <a:t>unos</a:t>
            </a:r>
            <a:r>
              <a:rPr lang="en-US" sz="2000" b="1" dirty="0">
                <a:solidFill>
                  <a:srgbClr val="002060"/>
                </a:solidFill>
              </a:rPr>
              <a:t> con los </a:t>
            </a:r>
            <a:r>
              <a:rPr lang="en-US" sz="2000" b="1" dirty="0" err="1">
                <a:solidFill>
                  <a:srgbClr val="002060"/>
                </a:solidFill>
              </a:rPr>
              <a:t>otros</a:t>
            </a:r>
            <a:r>
              <a:rPr lang="en-US" sz="2000" b="1" dirty="0">
                <a:solidFill>
                  <a:srgbClr val="002060"/>
                </a:solidFill>
              </a:rPr>
              <a:t>, </a:t>
            </a:r>
            <a:r>
              <a:rPr lang="en-US" sz="2000" b="1" dirty="0" err="1">
                <a:solidFill>
                  <a:srgbClr val="002060"/>
                </a:solidFill>
              </a:rPr>
              <a:t>formando</a:t>
            </a:r>
            <a:r>
              <a:rPr lang="en-US" sz="2000" b="1" dirty="0">
                <a:solidFill>
                  <a:srgbClr val="002060"/>
                </a:solidFill>
              </a:rPr>
              <a:t> un </a:t>
            </a:r>
            <a:r>
              <a:rPr lang="en-US" sz="2000" b="1" dirty="0" err="1">
                <a:solidFill>
                  <a:srgbClr val="002060"/>
                </a:solidFill>
              </a:rPr>
              <a:t>sistema</a:t>
            </a:r>
            <a:r>
              <a:rPr lang="en-US" sz="2000" b="1" dirty="0">
                <a:solidFill>
                  <a:srgbClr val="002060"/>
                </a:solidFill>
              </a:rPr>
              <a:t> de </a:t>
            </a:r>
            <a:r>
              <a:rPr lang="en-US" sz="2000" b="1" dirty="0" err="1">
                <a:solidFill>
                  <a:srgbClr val="002060"/>
                </a:solidFill>
              </a:rPr>
              <a:t>vida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distintivo</a:t>
            </a:r>
            <a:r>
              <a:rPr lang="en-US" sz="2000" b="1" dirty="0">
                <a:solidFill>
                  <a:srgbClr val="002060"/>
                </a:solidFill>
              </a:rPr>
              <a:t>, con </a:t>
            </a:r>
            <a:r>
              <a:rPr lang="en-US" sz="2000" b="1" dirty="0" err="1">
                <a:solidFill>
                  <a:srgbClr val="002060"/>
                </a:solidFill>
              </a:rPr>
              <a:t>su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propia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composición</a:t>
            </a:r>
            <a:r>
              <a:rPr lang="en-US" sz="2000" b="1" dirty="0">
                <a:solidFill>
                  <a:srgbClr val="002060"/>
                </a:solidFill>
              </a:rPr>
              <a:t>, </a:t>
            </a:r>
            <a:r>
              <a:rPr lang="en-US" sz="2000" b="1" dirty="0" err="1">
                <a:solidFill>
                  <a:srgbClr val="002060"/>
                </a:solidFill>
              </a:rPr>
              <a:t>estructura</a:t>
            </a:r>
            <a:r>
              <a:rPr lang="en-US" sz="2000" b="1" dirty="0">
                <a:solidFill>
                  <a:srgbClr val="002060"/>
                </a:solidFill>
              </a:rPr>
              <a:t>, </a:t>
            </a:r>
            <a:r>
              <a:rPr lang="en-US" sz="2000" b="1" dirty="0" err="1">
                <a:solidFill>
                  <a:srgbClr val="002060"/>
                </a:solidFill>
              </a:rPr>
              <a:t>relaciones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ambientales</a:t>
            </a:r>
            <a:r>
              <a:rPr lang="en-US" sz="2000" b="1" dirty="0">
                <a:solidFill>
                  <a:srgbClr val="002060"/>
                </a:solidFill>
              </a:rPr>
              <a:t>, </a:t>
            </a:r>
            <a:r>
              <a:rPr lang="en-US" sz="2000" b="1" dirty="0" err="1">
                <a:solidFill>
                  <a:srgbClr val="002060"/>
                </a:solidFill>
              </a:rPr>
              <a:t>desarrollo</a:t>
            </a:r>
            <a:r>
              <a:rPr lang="en-US" sz="2000" b="1" dirty="0">
                <a:solidFill>
                  <a:srgbClr val="002060"/>
                </a:solidFill>
              </a:rPr>
              <a:t> y </a:t>
            </a:r>
            <a:r>
              <a:rPr lang="en-US" sz="2000" b="1" dirty="0" err="1">
                <a:solidFill>
                  <a:srgbClr val="002060"/>
                </a:solidFill>
              </a:rPr>
              <a:t>funciones</a:t>
            </a:r>
            <a:r>
              <a:rPr lang="en-US" sz="2000" b="1" dirty="0">
                <a:solidFill>
                  <a:srgbClr val="002060"/>
                </a:solidFill>
              </a:rPr>
              <a:t>”</a:t>
            </a:r>
            <a:endParaRPr lang="es-AR" sz="2000" b="1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998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198"/>
    </mc:Choice>
    <mc:Fallback xmlns="">
      <p:transition spd="slow" advTm="1051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58B0DE-24C8-44E9-A36A-7B39F71F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s-AR" dirty="0"/>
              <a:t>Comunidades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6D02361-231D-4346-B0A2-62FDAAD9A4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25563"/>
            <a:ext cx="8190885" cy="4351338"/>
          </a:xfrm>
        </p:spPr>
        <p:txBody>
          <a:bodyPr/>
          <a:lstStyle/>
          <a:p>
            <a:pPr marL="0" indent="0">
              <a:buNone/>
            </a:pPr>
            <a:r>
              <a:rPr lang="es-ES" dirty="0">
                <a:solidFill>
                  <a:srgbClr val="002060"/>
                </a:solidFill>
              </a:rPr>
              <a:t>Conjunto de poblaciones de distintas especies que coexisten en un lugar determinado, que interactúan con el ambiente y que pueden o no interactuar entre si</a:t>
            </a:r>
            <a:endParaRPr lang="es-AR" dirty="0"/>
          </a:p>
        </p:txBody>
      </p:sp>
      <p:pic>
        <p:nvPicPr>
          <p:cNvPr id="4" name="Picture 16" descr="Resultado de imagen para alga filamentosas">
            <a:extLst>
              <a:ext uri="{FF2B5EF4-FFF2-40B4-BE49-F238E27FC236}">
                <a16:creationId xmlns:a16="http://schemas.microsoft.com/office/drawing/2014/main" id="{54109EED-A08C-4C21-91E4-2A94A2320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6439" y="4608511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2DB168D-3A17-4B5D-9EEA-C836E7DD3E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8614" y="3583445"/>
            <a:ext cx="888591" cy="118631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33DEC4D-A1AE-4FE8-B97E-9B6CDAD600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54" y="3634732"/>
            <a:ext cx="1642910" cy="117350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26EBFE8-F798-4245-9506-591102C9C40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882" b="95000" l="5200" r="94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4936" y="3118508"/>
            <a:ext cx="1708249" cy="116160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CEE33E9-4548-44B8-B4EF-6632DFA33BB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720" b="89838" l="4449" r="967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9152" y="5628304"/>
            <a:ext cx="1238238" cy="813118"/>
          </a:xfrm>
          <a:prstGeom prst="rect">
            <a:avLst/>
          </a:prstGeom>
        </p:spPr>
      </p:pic>
      <p:pic>
        <p:nvPicPr>
          <p:cNvPr id="10" name="Picture 5" descr="D:\Julian\Julián datos\fotos\Fotos tesina Daniela y andrea\21 set 2014\P1010828.JPG">
            <a:extLst>
              <a:ext uri="{FF2B5EF4-FFF2-40B4-BE49-F238E27FC236}">
                <a16:creationId xmlns:a16="http://schemas.microsoft.com/office/drawing/2014/main" id="{337528E4-DA60-4295-8F8C-1A77E3E4F3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9110" b="79715" l="3188" r="83623">
                        <a14:backgroundMark x1="7101" y1="59431" x2="7101" y2="594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45493" r="9902" b="16271"/>
          <a:stretch/>
        </p:blipFill>
        <p:spPr bwMode="auto">
          <a:xfrm>
            <a:off x="6932795" y="3345440"/>
            <a:ext cx="2180619" cy="7561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</p:spPr>
      </p:pic>
      <p:pic>
        <p:nvPicPr>
          <p:cNvPr id="11" name="Picture 6" descr="Resultado de imagen para trichomycterus">
            <a:extLst>
              <a:ext uri="{FF2B5EF4-FFF2-40B4-BE49-F238E27FC236}">
                <a16:creationId xmlns:a16="http://schemas.microsoft.com/office/drawing/2014/main" id="{91A828D8-26F0-4EFD-B33A-5BB2EC2D1C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screen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198" b="90419" l="1059" r="987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5991418"/>
            <a:ext cx="2295754" cy="45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88B062B9-95F7-4BC8-A3D0-C5E3250B9C80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59" b="97653" l="9894" r="100000">
                        <a14:foregroundMark x1="34982" y1="57277" x2="34982" y2="57277"/>
                        <a14:foregroundMark x1="28975" y1="46009" x2="28975" y2="46009"/>
                        <a14:foregroundMark x1="21201" y1="38967" x2="21201" y2="38967"/>
                        <a14:foregroundMark x1="85512" y1="73709" x2="85512" y2="73709"/>
                        <a14:foregroundMark x1="78799" y1="87793" x2="78799" y2="87793"/>
                        <a14:foregroundMark x1="75618" y1="69953" x2="75618" y2="69953"/>
                        <a14:backgroundMark x1="32155" y1="23944" x2="32155" y2="23944"/>
                        <a14:backgroundMark x1="38869" y1="26761" x2="38869" y2="26761"/>
                        <a14:backgroundMark x1="43463" y1="31925" x2="43463" y2="31925"/>
                        <a14:backgroundMark x1="33569" y1="50704" x2="33569" y2="50704"/>
                        <a14:backgroundMark x1="24028" y1="34742" x2="24028" y2="34742"/>
                        <a14:backgroundMark x1="78092" y1="74648" x2="78092" y2="74648"/>
                        <a14:backgroundMark x1="74558" y1="78404" x2="74558" y2="78404"/>
                        <a14:backgroundMark x1="71025" y1="70423" x2="71025" y2="70423"/>
                        <a14:backgroundMark x1="66431" y1="68545" x2="66431" y2="685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1467" y="5513483"/>
            <a:ext cx="1252745" cy="942878"/>
          </a:xfrm>
          <a:prstGeom prst="rect">
            <a:avLst/>
          </a:prstGeom>
        </p:spPr>
      </p:pic>
      <p:cxnSp>
        <p:nvCxnSpPr>
          <p:cNvPr id="18" name="Conector curvado 16">
            <a:extLst>
              <a:ext uri="{FF2B5EF4-FFF2-40B4-BE49-F238E27FC236}">
                <a16:creationId xmlns:a16="http://schemas.microsoft.com/office/drawing/2014/main" id="{94AA4F79-C503-479C-9F90-8298C5AB2D20}"/>
              </a:ext>
            </a:extLst>
          </p:cNvPr>
          <p:cNvCxnSpPr/>
          <p:nvPr/>
        </p:nvCxnSpPr>
        <p:spPr>
          <a:xfrm rot="10800000" flipV="1">
            <a:off x="1300674" y="3634731"/>
            <a:ext cx="776271" cy="325103"/>
          </a:xfrm>
          <a:prstGeom prst="curvedConnector3">
            <a:avLst>
              <a:gd name="adj1" fmla="val 50000"/>
            </a:avLst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curvado 25">
            <a:extLst>
              <a:ext uri="{FF2B5EF4-FFF2-40B4-BE49-F238E27FC236}">
                <a16:creationId xmlns:a16="http://schemas.microsoft.com/office/drawing/2014/main" id="{38FD6576-68DF-4DBE-AA34-178E63C727E5}"/>
              </a:ext>
            </a:extLst>
          </p:cNvPr>
          <p:cNvCxnSpPr/>
          <p:nvPr/>
        </p:nvCxnSpPr>
        <p:spPr>
          <a:xfrm rot="10800000">
            <a:off x="3585661" y="3699313"/>
            <a:ext cx="1971613" cy="1818397"/>
          </a:xfrm>
          <a:prstGeom prst="curvedConnector3">
            <a:avLst>
              <a:gd name="adj1" fmla="val -1153"/>
            </a:avLst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46C83E93-94CD-4C21-9F7D-BDE71325ECDE}"/>
              </a:ext>
            </a:extLst>
          </p:cNvPr>
          <p:cNvCxnSpPr/>
          <p:nvPr/>
        </p:nvCxnSpPr>
        <p:spPr>
          <a:xfrm>
            <a:off x="548905" y="4674486"/>
            <a:ext cx="0" cy="1316933"/>
          </a:xfrm>
          <a:prstGeom prst="straightConnector1">
            <a:avLst/>
          </a:prstGeom>
          <a:ln w="5715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curvado 30">
            <a:extLst>
              <a:ext uri="{FF2B5EF4-FFF2-40B4-BE49-F238E27FC236}">
                <a16:creationId xmlns:a16="http://schemas.microsoft.com/office/drawing/2014/main" id="{C11ADD6D-9483-48DB-92AD-798A63C28B1E}"/>
              </a:ext>
            </a:extLst>
          </p:cNvPr>
          <p:cNvCxnSpPr/>
          <p:nvPr/>
        </p:nvCxnSpPr>
        <p:spPr>
          <a:xfrm rot="5400000">
            <a:off x="977962" y="4221486"/>
            <a:ext cx="1720033" cy="1480331"/>
          </a:xfrm>
          <a:prstGeom prst="curvedConnector3">
            <a:avLst>
              <a:gd name="adj1" fmla="val 20292"/>
            </a:avLst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curvado 11266">
            <a:extLst>
              <a:ext uri="{FF2B5EF4-FFF2-40B4-BE49-F238E27FC236}">
                <a16:creationId xmlns:a16="http://schemas.microsoft.com/office/drawing/2014/main" id="{4BD8F4F8-86E6-4A76-BBB3-ECDBF931EB1E}"/>
              </a:ext>
            </a:extLst>
          </p:cNvPr>
          <p:cNvCxnSpPr/>
          <p:nvPr/>
        </p:nvCxnSpPr>
        <p:spPr>
          <a:xfrm rot="10800000">
            <a:off x="6074380" y="6034863"/>
            <a:ext cx="689645" cy="12700"/>
          </a:xfrm>
          <a:prstGeom prst="curvedConnector3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curvado 11268">
            <a:extLst>
              <a:ext uri="{FF2B5EF4-FFF2-40B4-BE49-F238E27FC236}">
                <a16:creationId xmlns:a16="http://schemas.microsoft.com/office/drawing/2014/main" id="{4E1573B0-99AB-4062-9403-A93935F43FBA}"/>
              </a:ext>
            </a:extLst>
          </p:cNvPr>
          <p:cNvCxnSpPr/>
          <p:nvPr/>
        </p:nvCxnSpPr>
        <p:spPr>
          <a:xfrm rot="10800000">
            <a:off x="6259407" y="4349662"/>
            <a:ext cx="597271" cy="258848"/>
          </a:xfrm>
          <a:prstGeom prst="curvedConnector3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curvado 11272">
            <a:extLst>
              <a:ext uri="{FF2B5EF4-FFF2-40B4-BE49-F238E27FC236}">
                <a16:creationId xmlns:a16="http://schemas.microsoft.com/office/drawing/2014/main" id="{607FC101-B84C-47C0-8D3C-BA57C972515F}"/>
              </a:ext>
            </a:extLst>
          </p:cNvPr>
          <p:cNvCxnSpPr>
            <a:stCxn id="4" idx="0"/>
            <a:endCxn id="10" idx="2"/>
          </p:cNvCxnSpPr>
          <p:nvPr/>
        </p:nvCxnSpPr>
        <p:spPr>
          <a:xfrm rot="5400000" flipH="1" flipV="1">
            <a:off x="7698077" y="4283483"/>
            <a:ext cx="506876" cy="143178"/>
          </a:xfrm>
          <a:prstGeom prst="curvedConnector3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curvado 11276">
            <a:extLst>
              <a:ext uri="{FF2B5EF4-FFF2-40B4-BE49-F238E27FC236}">
                <a16:creationId xmlns:a16="http://schemas.microsoft.com/office/drawing/2014/main" id="{93F72A1A-622B-4B37-943A-080F053AB4C7}"/>
              </a:ext>
            </a:extLst>
          </p:cNvPr>
          <p:cNvCxnSpPr/>
          <p:nvPr/>
        </p:nvCxnSpPr>
        <p:spPr>
          <a:xfrm rot="10800000">
            <a:off x="3359152" y="3541662"/>
            <a:ext cx="3497524" cy="93071"/>
          </a:xfrm>
          <a:prstGeom prst="curvedConnector3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curvado 11289">
            <a:extLst>
              <a:ext uri="{FF2B5EF4-FFF2-40B4-BE49-F238E27FC236}">
                <a16:creationId xmlns:a16="http://schemas.microsoft.com/office/drawing/2014/main" id="{F7E56AA9-68D5-486E-A697-A1176300A79C}"/>
              </a:ext>
            </a:extLst>
          </p:cNvPr>
          <p:cNvCxnSpPr>
            <a:endCxn id="7" idx="3"/>
          </p:cNvCxnSpPr>
          <p:nvPr/>
        </p:nvCxnSpPr>
        <p:spPr>
          <a:xfrm rot="10800000" flipV="1">
            <a:off x="1686564" y="3335930"/>
            <a:ext cx="5382898" cy="885555"/>
          </a:xfrm>
          <a:prstGeom prst="curvedConnector3">
            <a:avLst>
              <a:gd name="adj1" fmla="val 50000"/>
            </a:avLst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curvado 11294">
            <a:extLst>
              <a:ext uri="{FF2B5EF4-FFF2-40B4-BE49-F238E27FC236}">
                <a16:creationId xmlns:a16="http://schemas.microsoft.com/office/drawing/2014/main" id="{4C7968B0-55E7-42ED-9F67-73211B0BA73F}"/>
              </a:ext>
            </a:extLst>
          </p:cNvPr>
          <p:cNvCxnSpPr/>
          <p:nvPr/>
        </p:nvCxnSpPr>
        <p:spPr>
          <a:xfrm rot="10800000">
            <a:off x="4597390" y="6216420"/>
            <a:ext cx="842298" cy="12700"/>
          </a:xfrm>
          <a:prstGeom prst="curvedConnector3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id="{AFA58617-8EF3-4EBF-986B-4124EE88C742}"/>
              </a:ext>
            </a:extLst>
          </p:cNvPr>
          <p:cNvCxnSpPr>
            <a:endCxn id="9" idx="3"/>
          </p:cNvCxnSpPr>
          <p:nvPr/>
        </p:nvCxnSpPr>
        <p:spPr>
          <a:xfrm flipH="1">
            <a:off x="4597390" y="4608511"/>
            <a:ext cx="1434382" cy="1426353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curvado 11298">
            <a:extLst>
              <a:ext uri="{FF2B5EF4-FFF2-40B4-BE49-F238E27FC236}">
                <a16:creationId xmlns:a16="http://schemas.microsoft.com/office/drawing/2014/main" id="{25B34766-365D-40FF-BB3E-2A72E8960A2E}"/>
              </a:ext>
            </a:extLst>
          </p:cNvPr>
          <p:cNvCxnSpPr>
            <a:endCxn id="11" idx="3"/>
          </p:cNvCxnSpPr>
          <p:nvPr/>
        </p:nvCxnSpPr>
        <p:spPr>
          <a:xfrm rot="10800000" flipV="1">
            <a:off x="2295756" y="6047564"/>
            <a:ext cx="964169" cy="168856"/>
          </a:xfrm>
          <a:prstGeom prst="curvedConnector3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upo 37">
            <a:extLst>
              <a:ext uri="{FF2B5EF4-FFF2-40B4-BE49-F238E27FC236}">
                <a16:creationId xmlns:a16="http://schemas.microsoft.com/office/drawing/2014/main" id="{F4CEC8FC-81D1-4841-8909-8F17712B3A93}"/>
              </a:ext>
            </a:extLst>
          </p:cNvPr>
          <p:cNvGrpSpPr/>
          <p:nvPr/>
        </p:nvGrpSpPr>
        <p:grpSpPr>
          <a:xfrm>
            <a:off x="1524856" y="3959835"/>
            <a:ext cx="5407939" cy="2010787"/>
            <a:chOff x="1555442" y="4376412"/>
            <a:chExt cx="5407939" cy="2010787"/>
          </a:xfrm>
        </p:grpSpPr>
        <p:pic>
          <p:nvPicPr>
            <p:cNvPr id="39" name="Picture 7" descr="alaska-rainbow-trout">
              <a:extLst>
                <a:ext uri="{FF2B5EF4-FFF2-40B4-BE49-F238E27FC236}">
                  <a16:creationId xmlns:a16="http://schemas.microsoft.com/office/drawing/2014/main" id="{C040C8A0-B47D-4580-864D-A39BF120B3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8424" y="5095947"/>
              <a:ext cx="1698423" cy="731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0" name="Conector recto de flecha 39">
              <a:extLst>
                <a:ext uri="{FF2B5EF4-FFF2-40B4-BE49-F238E27FC236}">
                  <a16:creationId xmlns:a16="http://schemas.microsoft.com/office/drawing/2014/main" id="{C4512DDA-06E2-47DA-AEF1-3269425CF190}"/>
                </a:ext>
              </a:extLst>
            </p:cNvPr>
            <p:cNvCxnSpPr/>
            <p:nvPr/>
          </p:nvCxnSpPr>
          <p:spPr>
            <a:xfrm>
              <a:off x="1555442" y="4795519"/>
              <a:ext cx="849679" cy="510907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recto de flecha 40">
              <a:extLst>
                <a:ext uri="{FF2B5EF4-FFF2-40B4-BE49-F238E27FC236}">
                  <a16:creationId xmlns:a16="http://schemas.microsoft.com/office/drawing/2014/main" id="{B7E22FA3-AEB6-4525-A29C-529BAF7BF13F}"/>
                </a:ext>
              </a:extLst>
            </p:cNvPr>
            <p:cNvCxnSpPr/>
            <p:nvPr/>
          </p:nvCxnSpPr>
          <p:spPr>
            <a:xfrm flipV="1">
              <a:off x="2107530" y="5821243"/>
              <a:ext cx="319156" cy="565956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recto de flecha 41">
              <a:extLst>
                <a:ext uri="{FF2B5EF4-FFF2-40B4-BE49-F238E27FC236}">
                  <a16:creationId xmlns:a16="http://schemas.microsoft.com/office/drawing/2014/main" id="{FF5255B3-1F2B-449A-ABEE-4BC0E46A8D06}"/>
                </a:ext>
              </a:extLst>
            </p:cNvPr>
            <p:cNvCxnSpPr/>
            <p:nvPr/>
          </p:nvCxnSpPr>
          <p:spPr>
            <a:xfrm flipH="1" flipV="1">
              <a:off x="3876128" y="5821243"/>
              <a:ext cx="238672" cy="275702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 recto de flecha 42">
              <a:extLst>
                <a:ext uri="{FF2B5EF4-FFF2-40B4-BE49-F238E27FC236}">
                  <a16:creationId xmlns:a16="http://schemas.microsoft.com/office/drawing/2014/main" id="{169AB550-F609-4A54-AA14-27C4BDEC1D6B}"/>
                </a:ext>
              </a:extLst>
            </p:cNvPr>
            <p:cNvCxnSpPr/>
            <p:nvPr/>
          </p:nvCxnSpPr>
          <p:spPr>
            <a:xfrm flipH="1" flipV="1">
              <a:off x="4114800" y="5634318"/>
              <a:ext cx="1354394" cy="517626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recto de flecha 43">
              <a:extLst>
                <a:ext uri="{FF2B5EF4-FFF2-40B4-BE49-F238E27FC236}">
                  <a16:creationId xmlns:a16="http://schemas.microsoft.com/office/drawing/2014/main" id="{85DAC33C-0527-41B2-B302-122B8502EAC4}"/>
                </a:ext>
              </a:extLst>
            </p:cNvPr>
            <p:cNvCxnSpPr>
              <a:endCxn id="39" idx="3"/>
            </p:cNvCxnSpPr>
            <p:nvPr/>
          </p:nvCxnSpPr>
          <p:spPr>
            <a:xfrm flipH="1">
              <a:off x="4006847" y="4766240"/>
              <a:ext cx="1644019" cy="695346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recto de flecha 44">
              <a:extLst>
                <a:ext uri="{FF2B5EF4-FFF2-40B4-BE49-F238E27FC236}">
                  <a16:creationId xmlns:a16="http://schemas.microsoft.com/office/drawing/2014/main" id="{A947AC9D-477E-4755-8931-B73FACEE8EA9}"/>
                </a:ext>
              </a:extLst>
            </p:cNvPr>
            <p:cNvCxnSpPr/>
            <p:nvPr/>
          </p:nvCxnSpPr>
          <p:spPr>
            <a:xfrm flipH="1">
              <a:off x="4136884" y="4376412"/>
              <a:ext cx="2826497" cy="1173687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recto de flecha 45">
              <a:extLst>
                <a:ext uri="{FF2B5EF4-FFF2-40B4-BE49-F238E27FC236}">
                  <a16:creationId xmlns:a16="http://schemas.microsoft.com/office/drawing/2014/main" id="{1F802445-224B-4305-83B7-2C0D703A81AE}"/>
                </a:ext>
              </a:extLst>
            </p:cNvPr>
            <p:cNvCxnSpPr>
              <a:endCxn id="39" idx="0"/>
            </p:cNvCxnSpPr>
            <p:nvPr/>
          </p:nvCxnSpPr>
          <p:spPr>
            <a:xfrm>
              <a:off x="3013317" y="4515396"/>
              <a:ext cx="144319" cy="580551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4" name="Conector curvado 20">
            <a:extLst>
              <a:ext uri="{FF2B5EF4-FFF2-40B4-BE49-F238E27FC236}">
                <a16:creationId xmlns:a16="http://schemas.microsoft.com/office/drawing/2014/main" id="{ACC87251-FC4B-46D3-A279-0E34254F8A5F}"/>
              </a:ext>
            </a:extLst>
          </p:cNvPr>
          <p:cNvCxnSpPr>
            <a:stCxn id="39" idx="1"/>
          </p:cNvCxnSpPr>
          <p:nvPr/>
        </p:nvCxnSpPr>
        <p:spPr>
          <a:xfrm rot="10800000" flipH="1" flipV="1">
            <a:off x="2277837" y="5045008"/>
            <a:ext cx="96697" cy="215244"/>
          </a:xfrm>
          <a:prstGeom prst="curvedConnector4">
            <a:avLst>
              <a:gd name="adj1" fmla="val -556255"/>
              <a:gd name="adj2" fmla="val 154991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505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451"/>
    </mc:Choice>
    <mc:Fallback xmlns="">
      <p:transition spd="slow" advTm="7645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r>
              <a:rPr lang="es-ES" sz="2800" b="1" dirty="0">
                <a:solidFill>
                  <a:schemeClr val="accent4">
                    <a:lumMod val="50000"/>
                  </a:schemeClr>
                </a:solidFill>
              </a:rPr>
              <a:t>¿Cual es la diferencia con los ecosistemas?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253331"/>
            <a:ext cx="7886700" cy="435133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Ecosistema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 es un sistema biológico constituido por una comunidad de organismos vivos (biocenosis) y el medio físico con el cual se relacionan (biotopo).</a:t>
            </a:r>
          </a:p>
          <a:p>
            <a:pPr marL="0" indent="0" algn="just">
              <a:buNone/>
            </a:pPr>
            <a:endParaRPr lang="es-ES" dirty="0"/>
          </a:p>
          <a:p>
            <a:pPr marL="0" indent="0" algn="ctr">
              <a:buNone/>
            </a:pP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El análisis en el nivel de organización ecosistémico pretende comprender los factores que regulan distintos stocks o </a:t>
            </a:r>
            <a:r>
              <a:rPr lang="es-ES" dirty="0" err="1">
                <a:solidFill>
                  <a:schemeClr val="accent1">
                    <a:lumMod val="50000"/>
                  </a:schemeClr>
                </a:solidFill>
              </a:rPr>
              <a:t>pooles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 (cantidades) y los flujos (dinámica) de materia y energía en los sistemas biológico</a:t>
            </a:r>
          </a:p>
          <a:p>
            <a:pPr marL="0" indent="0" algn="ctr">
              <a:buNone/>
            </a:pPr>
            <a:endParaRPr lang="es-ES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Materia y energía en los stocks biológicos (organismos) y el medio físico (ambiente)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052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833"/>
    </mc:Choice>
    <mc:Fallback xmlns="">
      <p:transition spd="slow" advTm="578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0219" y="1871490"/>
            <a:ext cx="864255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200" b="1" dirty="0">
                <a:solidFill>
                  <a:schemeClr val="accent6">
                    <a:lumMod val="50000"/>
                  </a:schemeClr>
                </a:solidFill>
              </a:rPr>
              <a:t>El estudio de las comunidades esta enfocado en el estudio de la “parte viva” de los ecosistemas: en su estructura, su dinámica y sus interacciones (entre organismos y organismos con el ambiente)</a:t>
            </a:r>
            <a:br>
              <a:rPr lang="es-ES" sz="3200" b="1" dirty="0">
                <a:solidFill>
                  <a:schemeClr val="accent6">
                    <a:lumMod val="50000"/>
                  </a:schemeClr>
                </a:solidFill>
              </a:rPr>
            </a:br>
            <a:br>
              <a:rPr lang="es-ES" sz="3200" b="1" dirty="0">
                <a:solidFill>
                  <a:schemeClr val="accent6">
                    <a:lumMod val="50000"/>
                  </a:schemeClr>
                </a:solidFill>
              </a:rPr>
            </a:br>
            <a:endParaRPr lang="es-E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BF2BD442-712C-4842-AB29-13AD1477F2E5}"/>
              </a:ext>
            </a:extLst>
          </p:cNvPr>
          <p:cNvSpPr txBox="1">
            <a:spLocks/>
          </p:cNvSpPr>
          <p:nvPr/>
        </p:nvSpPr>
        <p:spPr>
          <a:xfrm>
            <a:off x="505132" y="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600" b="1" dirty="0"/>
              <a:t>Comunidades - Ecosistemas</a:t>
            </a: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54401B2F-884C-474E-8EBE-26D57E8C4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742980"/>
            <a:ext cx="7886700" cy="4351338"/>
          </a:xfrm>
        </p:spPr>
        <p:txBody>
          <a:bodyPr/>
          <a:lstStyle/>
          <a:p>
            <a:pPr algn="just"/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Diversos procesos a nivel comunitario tienen un fuerte impacto (o resultan determinantes) en los procesos ecosistémicos </a:t>
            </a:r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y en los servicios 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que estos nos brindan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945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028"/>
    </mc:Choice>
    <mc:Fallback xmlns="">
      <p:transition spd="slow" advTm="410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53 Grupo"/>
          <p:cNvGrpSpPr/>
          <p:nvPr/>
        </p:nvGrpSpPr>
        <p:grpSpPr>
          <a:xfrm>
            <a:off x="510943" y="42862"/>
            <a:ext cx="3023063" cy="2651247"/>
            <a:chOff x="853718" y="17568"/>
            <a:chExt cx="3023063" cy="2651247"/>
          </a:xfrm>
        </p:grpSpPr>
        <p:sp>
          <p:nvSpPr>
            <p:cNvPr id="51" name="50 Elipse"/>
            <p:cNvSpPr/>
            <p:nvPr/>
          </p:nvSpPr>
          <p:spPr>
            <a:xfrm>
              <a:off x="853718" y="34093"/>
              <a:ext cx="3003939" cy="2634722"/>
            </a:xfrm>
            <a:prstGeom prst="ellipse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842" y="17568"/>
              <a:ext cx="3003939" cy="2634722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pic>
        <p:nvPicPr>
          <p:cNvPr id="10" name="Imagen 8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359712" y="3634506"/>
            <a:ext cx="1056402" cy="730804"/>
          </a:xfrm>
          <a:prstGeom prst="rect">
            <a:avLst/>
          </a:prstGeom>
          <a:ln>
            <a:noFill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808" y="5236293"/>
            <a:ext cx="3835988" cy="1186543"/>
          </a:xfrm>
        </p:spPr>
        <p:txBody>
          <a:bodyPr>
            <a:normAutofit/>
          </a:bodyPr>
          <a:lstStyle/>
          <a:p>
            <a:r>
              <a:rPr lang="es-AR" sz="2800" dirty="0"/>
              <a:t>Niveles de organización en ecología</a:t>
            </a:r>
          </a:p>
        </p:txBody>
      </p:sp>
      <p:sp>
        <p:nvSpPr>
          <p:cNvPr id="4" name="3 Elipse"/>
          <p:cNvSpPr/>
          <p:nvPr/>
        </p:nvSpPr>
        <p:spPr>
          <a:xfrm>
            <a:off x="7353826" y="5106320"/>
            <a:ext cx="1357443" cy="1316516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6" name="Imagen 8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562727" y="5400722"/>
            <a:ext cx="998159" cy="704850"/>
          </a:xfrm>
          <a:prstGeom prst="rect">
            <a:avLst/>
          </a:prstGeom>
          <a:ln>
            <a:noFill/>
          </a:ln>
        </p:spPr>
      </p:pic>
      <p:sp>
        <p:nvSpPr>
          <p:cNvPr id="7" name="6 Elipse"/>
          <p:cNvSpPr/>
          <p:nvPr/>
        </p:nvSpPr>
        <p:spPr>
          <a:xfrm>
            <a:off x="6659800" y="3403806"/>
            <a:ext cx="1992948" cy="1729576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9" name="Imagen 8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073280" y="3986160"/>
            <a:ext cx="978894" cy="686608"/>
          </a:xfrm>
          <a:prstGeom prst="rect">
            <a:avLst/>
          </a:prstGeom>
          <a:ln>
            <a:noFill/>
          </a:ln>
        </p:spPr>
      </p:pic>
      <p:pic>
        <p:nvPicPr>
          <p:cNvPr id="8" name="Imagen 8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851467" y="4423753"/>
            <a:ext cx="683297" cy="462988"/>
          </a:xfrm>
          <a:prstGeom prst="rect">
            <a:avLst/>
          </a:prstGeom>
          <a:ln>
            <a:noFill/>
          </a:ln>
        </p:spPr>
      </p:pic>
      <p:sp>
        <p:nvSpPr>
          <p:cNvPr id="11" name="10 Elipse"/>
          <p:cNvSpPr/>
          <p:nvPr/>
        </p:nvSpPr>
        <p:spPr>
          <a:xfrm>
            <a:off x="5231224" y="1210246"/>
            <a:ext cx="2719326" cy="2339181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12" name="Grupo 1032"/>
          <p:cNvGrpSpPr/>
          <p:nvPr/>
        </p:nvGrpSpPr>
        <p:grpSpPr>
          <a:xfrm>
            <a:off x="5582991" y="1495153"/>
            <a:ext cx="2289496" cy="1719071"/>
            <a:chOff x="3259935" y="1349065"/>
            <a:chExt cx="5528823" cy="4622806"/>
          </a:xfrm>
        </p:grpSpPr>
        <p:pic>
          <p:nvPicPr>
            <p:cNvPr id="13" name="Imagen 3"/>
            <p:cNvPicPr/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>
              <a:off x="6142209" y="1690689"/>
              <a:ext cx="1777902" cy="129166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" name="Imagen 4"/>
            <p:cNvPicPr/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>
              <a:off x="6960458" y="3678279"/>
              <a:ext cx="1828300" cy="146098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" name="Imagen 5"/>
            <p:cNvPicPr/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>
              <a:off x="3621766" y="2946066"/>
              <a:ext cx="1599673" cy="111727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" name="Imagen 8"/>
            <p:cNvPicPr/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>
              <a:off x="4604432" y="5054081"/>
              <a:ext cx="1303243" cy="917790"/>
            </a:xfrm>
            <a:prstGeom prst="rect">
              <a:avLst/>
            </a:prstGeom>
            <a:ln>
              <a:noFill/>
            </a:ln>
          </p:spPr>
        </p:pic>
        <p:cxnSp>
          <p:nvCxnSpPr>
            <p:cNvPr id="17" name="Conector curvado 12"/>
            <p:cNvCxnSpPr/>
            <p:nvPr/>
          </p:nvCxnSpPr>
          <p:spPr>
            <a:xfrm rot="5400000" flipH="1" flipV="1">
              <a:off x="5069513" y="3652456"/>
              <a:ext cx="2071730" cy="731520"/>
            </a:xfrm>
            <a:prstGeom prst="curvedConnector3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curvado 13"/>
            <p:cNvCxnSpPr>
              <a:endCxn id="14" idx="2"/>
            </p:cNvCxnSpPr>
            <p:nvPr/>
          </p:nvCxnSpPr>
          <p:spPr>
            <a:xfrm flipV="1">
              <a:off x="5892018" y="5139267"/>
              <a:ext cx="1982590" cy="573098"/>
            </a:xfrm>
            <a:prstGeom prst="curvedConnector2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curvado 17"/>
            <p:cNvCxnSpPr/>
            <p:nvPr/>
          </p:nvCxnSpPr>
          <p:spPr>
            <a:xfrm rot="16200000" flipH="1">
              <a:off x="4300350" y="4303931"/>
              <a:ext cx="1035865" cy="464434"/>
            </a:xfrm>
            <a:prstGeom prst="curvedConnector3">
              <a:avLst/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curvado 20"/>
            <p:cNvCxnSpPr/>
            <p:nvPr/>
          </p:nvCxnSpPr>
          <p:spPr>
            <a:xfrm flipV="1">
              <a:off x="5150913" y="2982351"/>
              <a:ext cx="1982590" cy="573098"/>
            </a:xfrm>
            <a:prstGeom prst="curvedConnector2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curvado 21"/>
            <p:cNvCxnSpPr>
              <a:endCxn id="14" idx="0"/>
            </p:cNvCxnSpPr>
            <p:nvPr/>
          </p:nvCxnSpPr>
          <p:spPr>
            <a:xfrm rot="16200000" flipH="1">
              <a:off x="7415181" y="3218852"/>
              <a:ext cx="695928" cy="222926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curvado 24"/>
            <p:cNvCxnSpPr>
              <a:endCxn id="13" idx="1"/>
            </p:cNvCxnSpPr>
            <p:nvPr/>
          </p:nvCxnSpPr>
          <p:spPr>
            <a:xfrm flipV="1">
              <a:off x="5176339" y="2336520"/>
              <a:ext cx="965870" cy="737281"/>
            </a:xfrm>
            <a:prstGeom prst="curvedConnector3">
              <a:avLst/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curvado 26"/>
            <p:cNvCxnSpPr/>
            <p:nvPr/>
          </p:nvCxnSpPr>
          <p:spPr>
            <a:xfrm>
              <a:off x="5197354" y="4014946"/>
              <a:ext cx="1791963" cy="694230"/>
            </a:xfrm>
            <a:prstGeom prst="curvedConnector3">
              <a:avLst/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2" descr="Resultado de imagen para bee"/>
            <p:cNvPicPr>
              <a:picLocks noChangeAspect="1" noChangeArrowheads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9935" y="1349065"/>
              <a:ext cx="1787319" cy="12125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5" name="Conector curvado 29"/>
            <p:cNvCxnSpPr/>
            <p:nvPr/>
          </p:nvCxnSpPr>
          <p:spPr>
            <a:xfrm rot="5400000" flipH="1" flipV="1">
              <a:off x="4128748" y="2630037"/>
              <a:ext cx="675858" cy="16254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curvado 33"/>
            <p:cNvCxnSpPr/>
            <p:nvPr/>
          </p:nvCxnSpPr>
          <p:spPr>
            <a:xfrm rot="5400000">
              <a:off x="4572655" y="2771397"/>
              <a:ext cx="505629" cy="1"/>
            </a:xfrm>
            <a:prstGeom prst="curvedConnector3">
              <a:avLst/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curvado 35"/>
            <p:cNvCxnSpPr/>
            <p:nvPr/>
          </p:nvCxnSpPr>
          <p:spPr>
            <a:xfrm rot="16200000" flipH="1">
              <a:off x="3625377" y="3248020"/>
              <a:ext cx="3241222" cy="370900"/>
            </a:xfrm>
            <a:prstGeom prst="curvedConnector3">
              <a:avLst>
                <a:gd name="adj1" fmla="val 87"/>
              </a:avLst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curvado 39"/>
            <p:cNvCxnSpPr/>
            <p:nvPr/>
          </p:nvCxnSpPr>
          <p:spPr>
            <a:xfrm>
              <a:off x="5029515" y="1606564"/>
              <a:ext cx="1112693" cy="333828"/>
            </a:xfrm>
            <a:prstGeom prst="curvedConnector3">
              <a:avLst>
                <a:gd name="adj1" fmla="val 62643"/>
              </a:avLst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52 Grupo"/>
          <p:cNvGrpSpPr/>
          <p:nvPr/>
        </p:nvGrpSpPr>
        <p:grpSpPr>
          <a:xfrm>
            <a:off x="3514882" y="213679"/>
            <a:ext cx="2719327" cy="2340946"/>
            <a:chOff x="3053841" y="963977"/>
            <a:chExt cx="2719327" cy="2340946"/>
          </a:xfrm>
        </p:grpSpPr>
        <p:pic>
          <p:nvPicPr>
            <p:cNvPr id="47" name="Picture 3" descr="D:\JULIAN\Fotos\chancani y sierras guasapampa\P4240844.JPG"/>
            <p:cNvPicPr>
              <a:picLocks noChangeAspect="1" noChangeArrowheads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3841" y="963977"/>
              <a:ext cx="2719327" cy="2339181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28 Elipse"/>
            <p:cNvSpPr/>
            <p:nvPr/>
          </p:nvSpPr>
          <p:spPr>
            <a:xfrm>
              <a:off x="3053841" y="965742"/>
              <a:ext cx="2719326" cy="2339181"/>
            </a:xfrm>
            <a:prstGeom prst="ellipse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grpSp>
          <p:nvGrpSpPr>
            <p:cNvPr id="30" name="Grupo 1032"/>
            <p:cNvGrpSpPr/>
            <p:nvPr/>
          </p:nvGrpSpPr>
          <p:grpSpPr>
            <a:xfrm>
              <a:off x="3948911" y="1163467"/>
              <a:ext cx="1188810" cy="1141236"/>
              <a:chOff x="3259935" y="1349065"/>
              <a:chExt cx="5528823" cy="4622806"/>
            </a:xfrm>
          </p:grpSpPr>
          <p:pic>
            <p:nvPicPr>
              <p:cNvPr id="31" name="Imagen 3"/>
              <p:cNvPicPr/>
              <p:nvPr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/>
            </p:blipFill>
            <p:spPr>
              <a:xfrm>
                <a:off x="6142209" y="1690689"/>
                <a:ext cx="1777902" cy="1291662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32" name="Imagen 4"/>
              <p:cNvPicPr/>
              <p:nvPr/>
            </p:nvPicPr>
            <p:blipFill>
              <a:blip r:embed="rId1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/>
            </p:blipFill>
            <p:spPr>
              <a:xfrm>
                <a:off x="6960458" y="3678279"/>
                <a:ext cx="1828300" cy="1460988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33" name="Imagen 5"/>
              <p:cNvPicPr/>
              <p:nvPr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/>
            </p:blipFill>
            <p:spPr>
              <a:xfrm>
                <a:off x="3621766" y="2946066"/>
                <a:ext cx="1599673" cy="1117279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34" name="Imagen 8"/>
              <p:cNvPicPr/>
              <p:nvPr/>
            </p:nvPicPr>
            <p:blipFill>
              <a:blip r:embed="rId1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/>
            </p:blipFill>
            <p:spPr>
              <a:xfrm>
                <a:off x="4604432" y="5054081"/>
                <a:ext cx="1303243" cy="917790"/>
              </a:xfrm>
              <a:prstGeom prst="rect">
                <a:avLst/>
              </a:prstGeom>
              <a:ln>
                <a:noFill/>
              </a:ln>
            </p:spPr>
          </p:pic>
          <p:cxnSp>
            <p:nvCxnSpPr>
              <p:cNvPr id="35" name="Conector curvado 12"/>
              <p:cNvCxnSpPr/>
              <p:nvPr/>
            </p:nvCxnSpPr>
            <p:spPr>
              <a:xfrm rot="5400000" flipH="1" flipV="1">
                <a:off x="5069513" y="3652456"/>
                <a:ext cx="2071730" cy="731520"/>
              </a:xfrm>
              <a:prstGeom prst="curvedConnector3">
                <a:avLst/>
              </a:prstGeom>
              <a:ln w="571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ector curvado 13"/>
              <p:cNvCxnSpPr>
                <a:endCxn id="32" idx="2"/>
              </p:cNvCxnSpPr>
              <p:nvPr/>
            </p:nvCxnSpPr>
            <p:spPr>
              <a:xfrm flipV="1">
                <a:off x="5892018" y="5139267"/>
                <a:ext cx="1982590" cy="573098"/>
              </a:xfrm>
              <a:prstGeom prst="curvedConnector2">
                <a:avLst/>
              </a:prstGeom>
              <a:ln w="571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ector curvado 17"/>
              <p:cNvCxnSpPr/>
              <p:nvPr/>
            </p:nvCxnSpPr>
            <p:spPr>
              <a:xfrm rot="16200000" flipH="1">
                <a:off x="4300350" y="4303931"/>
                <a:ext cx="1035865" cy="464434"/>
              </a:xfrm>
              <a:prstGeom prst="curvedConnector3">
                <a:avLst/>
              </a:prstGeom>
              <a:ln w="5715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ector curvado 20"/>
              <p:cNvCxnSpPr/>
              <p:nvPr/>
            </p:nvCxnSpPr>
            <p:spPr>
              <a:xfrm flipV="1">
                <a:off x="5150913" y="2982351"/>
                <a:ext cx="1982590" cy="573098"/>
              </a:xfrm>
              <a:prstGeom prst="curvedConnector2">
                <a:avLst/>
              </a:prstGeom>
              <a:ln w="571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ector curvado 21"/>
              <p:cNvCxnSpPr>
                <a:endCxn id="32" idx="0"/>
              </p:cNvCxnSpPr>
              <p:nvPr/>
            </p:nvCxnSpPr>
            <p:spPr>
              <a:xfrm rot="16200000" flipH="1">
                <a:off x="7415181" y="3218852"/>
                <a:ext cx="695928" cy="222926"/>
              </a:xfrm>
              <a:prstGeom prst="curvedConnector3">
                <a:avLst>
                  <a:gd name="adj1" fmla="val 50000"/>
                </a:avLst>
              </a:prstGeom>
              <a:ln w="571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ector curvado 24"/>
              <p:cNvCxnSpPr>
                <a:endCxn id="31" idx="1"/>
              </p:cNvCxnSpPr>
              <p:nvPr/>
            </p:nvCxnSpPr>
            <p:spPr>
              <a:xfrm flipV="1">
                <a:off x="5176339" y="2336520"/>
                <a:ext cx="965870" cy="737281"/>
              </a:xfrm>
              <a:prstGeom prst="curvedConnector3">
                <a:avLst/>
              </a:prstGeom>
              <a:ln w="5715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ector curvado 26"/>
              <p:cNvCxnSpPr/>
              <p:nvPr/>
            </p:nvCxnSpPr>
            <p:spPr>
              <a:xfrm>
                <a:off x="5197354" y="4014946"/>
                <a:ext cx="1791963" cy="694230"/>
              </a:xfrm>
              <a:prstGeom prst="curvedConnector3">
                <a:avLst/>
              </a:prstGeom>
              <a:ln w="5715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2" name="Picture 2" descr="Resultado de imagen para bee"/>
              <p:cNvPicPr>
                <a:picLocks noChangeAspect="1" noChangeArrowheads="1"/>
              </p:cNvPicPr>
              <p:nvPr/>
            </p:nvPicPr>
            <p:blipFill>
              <a:blip r:embed="rId1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59935" y="1349065"/>
                <a:ext cx="1787319" cy="12125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43" name="Conector curvado 29"/>
              <p:cNvCxnSpPr/>
              <p:nvPr/>
            </p:nvCxnSpPr>
            <p:spPr>
              <a:xfrm rot="5400000" flipH="1" flipV="1">
                <a:off x="4128748" y="2630037"/>
                <a:ext cx="675858" cy="16254"/>
              </a:xfrm>
              <a:prstGeom prst="curvedConnector3">
                <a:avLst>
                  <a:gd name="adj1" fmla="val 50000"/>
                </a:avLst>
              </a:prstGeom>
              <a:ln w="571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ector curvado 33"/>
              <p:cNvCxnSpPr/>
              <p:nvPr/>
            </p:nvCxnSpPr>
            <p:spPr>
              <a:xfrm rot="5400000">
                <a:off x="4572655" y="2771397"/>
                <a:ext cx="505629" cy="1"/>
              </a:xfrm>
              <a:prstGeom prst="curvedConnector3">
                <a:avLst/>
              </a:prstGeom>
              <a:ln w="5715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ector curvado 35"/>
              <p:cNvCxnSpPr/>
              <p:nvPr/>
            </p:nvCxnSpPr>
            <p:spPr>
              <a:xfrm rot="16200000" flipH="1">
                <a:off x="3625377" y="3248020"/>
                <a:ext cx="3241222" cy="370900"/>
              </a:xfrm>
              <a:prstGeom prst="curvedConnector3">
                <a:avLst>
                  <a:gd name="adj1" fmla="val 87"/>
                </a:avLst>
              </a:prstGeom>
              <a:ln w="571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onector curvado 39"/>
              <p:cNvCxnSpPr/>
              <p:nvPr/>
            </p:nvCxnSpPr>
            <p:spPr>
              <a:xfrm>
                <a:off x="5029515" y="1606564"/>
                <a:ext cx="1112693" cy="333828"/>
              </a:xfrm>
              <a:prstGeom prst="curvedConnector3">
                <a:avLst>
                  <a:gd name="adj1" fmla="val 62643"/>
                </a:avLst>
              </a:prstGeom>
              <a:ln w="571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4 Flecha curvada hacia la izquierda"/>
            <p:cNvSpPr/>
            <p:nvPr/>
          </p:nvSpPr>
          <p:spPr>
            <a:xfrm>
              <a:off x="4744088" y="1611356"/>
              <a:ext cx="545906" cy="1348893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49" name="48 Flecha curvada hacia la izquierda"/>
            <p:cNvSpPr/>
            <p:nvPr/>
          </p:nvSpPr>
          <p:spPr>
            <a:xfrm flipH="1" flipV="1">
              <a:off x="3486805" y="1557168"/>
              <a:ext cx="618735" cy="1410899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48" name="47 CuadroTexto"/>
            <p:cNvSpPr txBox="1"/>
            <p:nvPr/>
          </p:nvSpPr>
          <p:spPr>
            <a:xfrm>
              <a:off x="4064825" y="2644431"/>
              <a:ext cx="7812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b="1" dirty="0">
                  <a:solidFill>
                    <a:srgbClr val="00B050"/>
                  </a:solidFill>
                </a:rPr>
                <a:t>N, P, C</a:t>
              </a:r>
            </a:p>
          </p:txBody>
        </p:sp>
      </p:grpSp>
      <p:sp>
        <p:nvSpPr>
          <p:cNvPr id="50" name="AutoShape 4" descr="Resultado de imagen para tierra"/>
          <p:cNvSpPr>
            <a:spLocks noChangeAspect="1" noChangeArrowheads="1"/>
          </p:cNvSpPr>
          <p:nvPr/>
        </p:nvSpPr>
        <p:spPr bwMode="auto">
          <a:xfrm>
            <a:off x="155575" y="-890588"/>
            <a:ext cx="1866900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2" name="51 CuadroTexto"/>
          <p:cNvSpPr txBox="1"/>
          <p:nvPr/>
        </p:nvSpPr>
        <p:spPr>
          <a:xfrm>
            <a:off x="4164376" y="5931881"/>
            <a:ext cx="34493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>
                <a:solidFill>
                  <a:schemeClr val="accent1">
                    <a:lumMod val="50000"/>
                  </a:schemeClr>
                </a:solidFill>
              </a:rPr>
              <a:t>Organismo:</a:t>
            </a:r>
          </a:p>
          <a:p>
            <a:r>
              <a:rPr lang="es-AR" b="1" dirty="0">
                <a:solidFill>
                  <a:schemeClr val="accent1">
                    <a:lumMod val="50000"/>
                  </a:schemeClr>
                </a:solidFill>
              </a:rPr>
              <a:t>Supervivencia, reproducción, uso de hábitat, comportamiento</a:t>
            </a:r>
          </a:p>
        </p:txBody>
      </p:sp>
      <p:sp>
        <p:nvSpPr>
          <p:cNvPr id="55" name="54 CuadroTexto"/>
          <p:cNvSpPr txBox="1"/>
          <p:nvPr/>
        </p:nvSpPr>
        <p:spPr>
          <a:xfrm>
            <a:off x="4065225" y="4866773"/>
            <a:ext cx="30585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>
                <a:solidFill>
                  <a:schemeClr val="accent1">
                    <a:lumMod val="50000"/>
                  </a:schemeClr>
                </a:solidFill>
              </a:rPr>
              <a:t>Poblaciones:</a:t>
            </a:r>
          </a:p>
          <a:p>
            <a:r>
              <a:rPr lang="es-AR" b="1" dirty="0">
                <a:solidFill>
                  <a:schemeClr val="accent1">
                    <a:lumMod val="50000"/>
                  </a:schemeClr>
                </a:solidFill>
              </a:rPr>
              <a:t>Dinámicas poblacionales y otros aspectos demográficos</a:t>
            </a:r>
          </a:p>
        </p:txBody>
      </p:sp>
      <p:sp>
        <p:nvSpPr>
          <p:cNvPr id="56" name="55 CuadroTexto"/>
          <p:cNvSpPr txBox="1"/>
          <p:nvPr/>
        </p:nvSpPr>
        <p:spPr>
          <a:xfrm>
            <a:off x="4031959" y="3380360"/>
            <a:ext cx="2228550" cy="120032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s-AR" b="1" dirty="0"/>
              <a:t>Comunidades:</a:t>
            </a:r>
          </a:p>
          <a:p>
            <a:r>
              <a:rPr lang="es-AR" b="1" dirty="0">
                <a:solidFill>
                  <a:schemeClr val="accent1">
                    <a:lumMod val="50000"/>
                  </a:schemeClr>
                </a:solidFill>
              </a:rPr>
              <a:t>Interacciones entre poblaciones de distintas especies</a:t>
            </a:r>
          </a:p>
        </p:txBody>
      </p:sp>
      <p:sp>
        <p:nvSpPr>
          <p:cNvPr id="57" name="56 CuadroTexto"/>
          <p:cNvSpPr txBox="1"/>
          <p:nvPr/>
        </p:nvSpPr>
        <p:spPr>
          <a:xfrm>
            <a:off x="2801236" y="2467424"/>
            <a:ext cx="22932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/>
              <a:t>Ecosistemas: </a:t>
            </a:r>
          </a:p>
          <a:p>
            <a:r>
              <a:rPr lang="es-AR" b="1" dirty="0">
                <a:solidFill>
                  <a:schemeClr val="accent1">
                    <a:lumMod val="50000"/>
                  </a:schemeClr>
                </a:solidFill>
              </a:rPr>
              <a:t>Flujos de energía y ciclos de nutrientes</a:t>
            </a:r>
          </a:p>
        </p:txBody>
      </p:sp>
      <p:sp>
        <p:nvSpPr>
          <p:cNvPr id="58" name="57 CuadroTexto"/>
          <p:cNvSpPr txBox="1"/>
          <p:nvPr/>
        </p:nvSpPr>
        <p:spPr>
          <a:xfrm>
            <a:off x="155575" y="2593089"/>
            <a:ext cx="1309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>
                <a:solidFill>
                  <a:schemeClr val="accent1">
                    <a:lumMod val="50000"/>
                  </a:schemeClr>
                </a:solidFill>
              </a:rPr>
              <a:t>Biosfera: Procesos globales</a:t>
            </a:r>
          </a:p>
        </p:txBody>
      </p:sp>
      <p:cxnSp>
        <p:nvCxnSpPr>
          <p:cNvPr id="59" name="Conector curvado 58"/>
          <p:cNvCxnSpPr>
            <a:stCxn id="57" idx="1"/>
          </p:cNvCxnSpPr>
          <p:nvPr/>
        </p:nvCxnSpPr>
        <p:spPr>
          <a:xfrm rot="10800000" flipH="1" flipV="1">
            <a:off x="2801235" y="2929088"/>
            <a:ext cx="1182065" cy="1270989"/>
          </a:xfrm>
          <a:prstGeom prst="curvedConnector4">
            <a:avLst>
              <a:gd name="adj1" fmla="val -19339"/>
              <a:gd name="adj2" fmla="val 114714"/>
            </a:avLst>
          </a:prstGeom>
          <a:ln w="571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22683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516"/>
    </mc:Choice>
    <mc:Fallback xmlns="">
      <p:transition spd="slow" advTm="475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1" grpId="0" animBg="1"/>
      <p:bldP spid="52" grpId="0"/>
      <p:bldP spid="55" grpId="0"/>
      <p:bldP spid="56" grpId="0" animBg="1"/>
      <p:bldP spid="57" grpId="0"/>
      <p:bldP spid="5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2|13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7|16|20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2|7|16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4|14|2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2.7|3.1|2.1|1.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|22.8|43.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16.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4|8.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1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|19.4|30.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6|15.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7.6|18.7|90.7|24.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9.3|55.7|21.4|8.9|8.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8.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26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5|14.1|27.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3|29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10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4|12.6|29.5|12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|15.4|19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|10.3|7.9|11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7|4.5|12.2|12.1|11.1|13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26.1"/>
</p:tagLst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3286</TotalTime>
  <Words>1810</Words>
  <Application>Microsoft Office PowerPoint</Application>
  <PresentationFormat>Presentación en pantalla (4:3)</PresentationFormat>
  <Paragraphs>172</Paragraphs>
  <Slides>32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7" baseType="lpstr">
      <vt:lpstr>Arial</vt:lpstr>
      <vt:lpstr>Berkeley-Medium</vt:lpstr>
      <vt:lpstr>Calibri</vt:lpstr>
      <vt:lpstr>Calibri Light</vt:lpstr>
      <vt:lpstr>Tema de Office</vt:lpstr>
      <vt:lpstr>Comunidades Biológicas</vt:lpstr>
      <vt:lpstr>Las poblaciones de las distintas especies no están aisladas en el espacio</vt:lpstr>
      <vt:lpstr>Las distintas especies difieren en su tamaño, hábitos de vida, requerimientos, etc. </vt:lpstr>
      <vt:lpstr>¿Qué son las comunidades biológicas?</vt:lpstr>
      <vt:lpstr>Comunidad: algunas definiciones</vt:lpstr>
      <vt:lpstr>Comunidades</vt:lpstr>
      <vt:lpstr>¿Cual es la diferencia con los ecosistemas?</vt:lpstr>
      <vt:lpstr>El estudio de las comunidades esta enfocado en el estudio de la “parte viva” de los ecosistemas: en su estructura, su dinámica y sus interacciones (entre organismos y organismos con el ambiente)  </vt:lpstr>
      <vt:lpstr>Niveles de organización en ecología</vt:lpstr>
      <vt:lpstr>¿Dónde hay más diversidad? </vt:lpstr>
      <vt:lpstr>Presentación de PowerPoint</vt:lpstr>
      <vt:lpstr>Ecología de comunidades</vt:lpstr>
      <vt:lpstr>Las comunidades son sistemas complejos.  Multidimensionales (muchas especies, con características distintas, con múltiples interacciones entre ellas)</vt:lpstr>
      <vt:lpstr>Como muchos sistemas con múltiples componentes (poblaciones de diferentes especies) poseen propiedades emergentes: Propiedades que van mas allá de las propiedades individuales de cada componente</vt:lpstr>
      <vt:lpstr>El nicho ecológico</vt:lpstr>
      <vt:lpstr>Presentación de PowerPoint</vt:lpstr>
      <vt:lpstr>Nicho</vt:lpstr>
      <vt:lpstr>Múltiples dimensiones: reflejan distintos requerimientos para persistir</vt:lpstr>
      <vt:lpstr>Presentación de PowerPoint</vt:lpstr>
      <vt:lpstr>Nicho fundamental y Nicho realizado</vt:lpstr>
      <vt:lpstr>Presentación de PowerPoint</vt:lpstr>
      <vt:lpstr>El solapamiento de nicho</vt:lpstr>
      <vt:lpstr>Presentación de PowerPoint</vt:lpstr>
      <vt:lpstr>De acuerdo con el concepto de Hutchinson: El nicho no es estático</vt:lpstr>
      <vt:lpstr>Nicho ecológico y competencia</vt:lpstr>
      <vt:lpstr>La competencia inter-específica es una interacción mutuamente negativa entre dos o más especies (−/−)</vt:lpstr>
      <vt:lpstr>Tipos de competencia inter-específica más frecuentes</vt:lpstr>
      <vt:lpstr>Presentación de PowerPoint</vt:lpstr>
      <vt:lpstr>Presentación de PowerPoint</vt:lpstr>
      <vt:lpstr>Presentación de PowerPoint</vt:lpstr>
      <vt:lpstr>Sin embargo: El principio de exclusión competitiva tiene como supuesto que las condiciones ambientales son constantes y las especies necesitan exactamente los mismos recursos</vt:lpstr>
      <vt:lpstr>Factores ambientales que influyen o son condicionantes para ciertos procesos fisiológicos condicionan el establecimiento o la abundancia de diferentes especies y pueden hacer que la intensidad en la competencia varíe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Comunidades Biológicas</dc:title>
  <dc:creator>001</dc:creator>
  <cp:lastModifiedBy>001</cp:lastModifiedBy>
  <cp:revision>35</cp:revision>
  <dcterms:created xsi:type="dcterms:W3CDTF">2020-03-23T19:01:25Z</dcterms:created>
  <dcterms:modified xsi:type="dcterms:W3CDTF">2021-03-25T15:56:34Z</dcterms:modified>
</cp:coreProperties>
</file>