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8" r:id="rId1"/>
  </p:sldMasterIdLst>
  <p:sldIdLst>
    <p:sldId id="256" r:id="rId2"/>
    <p:sldId id="264" r:id="rId3"/>
    <p:sldId id="259" r:id="rId4"/>
    <p:sldId id="266" r:id="rId5"/>
    <p:sldId id="265" r:id="rId6"/>
    <p:sldId id="257" r:id="rId7"/>
    <p:sldId id="267" r:id="rId8"/>
    <p:sldId id="261" r:id="rId9"/>
    <p:sldId id="262" r:id="rId10"/>
    <p:sldId id="274" r:id="rId11"/>
    <p:sldId id="272" r:id="rId12"/>
    <p:sldId id="273" r:id="rId13"/>
    <p:sldId id="268" r:id="rId14"/>
    <p:sldId id="275" r:id="rId15"/>
    <p:sldId id="270" r:id="rId16"/>
    <p:sldId id="276" r:id="rId17"/>
    <p:sldId id="277" r:id="rId18"/>
    <p:sldId id="271"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aquin gonzalez" initials="jg" lastIdx="1" clrIdx="0">
    <p:extLst>
      <p:ext uri="{19B8F6BF-5375-455C-9EA6-DF929625EA0E}">
        <p15:presenceInfo xmlns:p15="http://schemas.microsoft.com/office/powerpoint/2012/main" userId="5ee687e5d83c857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60"/>
  </p:normalViewPr>
  <p:slideViewPr>
    <p:cSldViewPr snapToGrid="0">
      <p:cViewPr varScale="1">
        <p:scale>
          <a:sx n="66" d="100"/>
          <a:sy n="66" d="100"/>
        </p:scale>
        <p:origin x="67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3657AA7F-BE72-4467-897E-7A302F46504F}" type="datetimeFigureOut">
              <a:rPr lang="en-US" smtClean="0"/>
              <a:pPr/>
              <a:t>9/6/2021</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a:solidFill>
                <a:schemeClr val="tx1"/>
              </a:solidFill>
            </a:endParaRPr>
          </a:p>
        </p:txBody>
      </p:sp>
      <p:sp>
        <p:nvSpPr>
          <p:cNvPr id="6" name="Slide Number Placeholder 5"/>
          <p:cNvSpPr>
            <a:spLocks noGrp="1"/>
          </p:cNvSpPr>
          <p:nvPr>
            <p:ph type="sldNum" sz="quarter" idx="12"/>
          </p:nvPr>
        </p:nvSpPr>
        <p:spPr>
          <a:xfrm>
            <a:off x="1437664" y="798973"/>
            <a:ext cx="811019" cy="503578"/>
          </a:xfrm>
        </p:spPr>
        <p:txBody>
          <a:bodyPr/>
          <a:lstStyle/>
          <a:p>
            <a:fld id="{35747434-7036-48DB-A148-6B3D8EE75CDA}" type="slidenum">
              <a:rPr lang="en-US" smtClean="0"/>
              <a:pPr/>
              <a:t>‹Nº›</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37767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657AA7F-BE72-4467-897E-7A302F46504F}" type="datetimeFigureOut">
              <a:rPr lang="en-US" smtClean="0"/>
              <a:pPr/>
              <a:t>9/6/2021</a:t>
            </a:fld>
            <a:endParaRPr lang="en-US" dirty="0"/>
          </a:p>
        </p:txBody>
      </p:sp>
      <p:sp>
        <p:nvSpPr>
          <p:cNvPr id="5" name="Footer Placeholder 4"/>
          <p:cNvSpPr>
            <a:spLocks noGrp="1"/>
          </p:cNvSpPr>
          <p:nvPr>
            <p:ph type="ftr" sz="quarter" idx="11"/>
          </p:nvPr>
        </p:nvSpPr>
        <p:spPr/>
        <p:txBody>
          <a:bodyPr/>
          <a:lstStyle/>
          <a:p>
            <a:endParaRPr lang="en-US">
              <a:solidFill>
                <a:schemeClr val="tx1"/>
              </a:solidFill>
            </a:endParaRPr>
          </a:p>
        </p:txBody>
      </p:sp>
      <p:sp>
        <p:nvSpPr>
          <p:cNvPr id="6" name="Slide Number Placeholder 5"/>
          <p:cNvSpPr>
            <a:spLocks noGrp="1"/>
          </p:cNvSpPr>
          <p:nvPr>
            <p:ph type="sldNum" sz="quarter" idx="12"/>
          </p:nvPr>
        </p:nvSpPr>
        <p:spPr/>
        <p:txBody>
          <a:bodyPr/>
          <a:lstStyle/>
          <a:p>
            <a:fld id="{35747434-7036-48DB-A148-6B3D8EE75CDA}" type="slidenum">
              <a:rPr lang="en-US" smtClean="0"/>
              <a:pPr/>
              <a:t>‹Nº›</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99237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657AA7F-BE72-4467-897E-7A302F46504F}" type="datetimeFigureOut">
              <a:rPr lang="en-US" smtClean="0"/>
              <a:pPr/>
              <a:t>9/6/2021</a:t>
            </a:fld>
            <a:endParaRPr lang="en-US" dirty="0"/>
          </a:p>
        </p:txBody>
      </p:sp>
      <p:sp>
        <p:nvSpPr>
          <p:cNvPr id="5" name="Footer Placeholder 4"/>
          <p:cNvSpPr>
            <a:spLocks noGrp="1"/>
          </p:cNvSpPr>
          <p:nvPr>
            <p:ph type="ftr" sz="quarter" idx="11"/>
          </p:nvPr>
        </p:nvSpPr>
        <p:spPr/>
        <p:txBody>
          <a:bodyPr/>
          <a:lstStyle/>
          <a:p>
            <a:endParaRPr lang="en-US">
              <a:solidFill>
                <a:schemeClr val="tx1"/>
              </a:solidFill>
            </a:endParaRPr>
          </a:p>
        </p:txBody>
      </p:sp>
      <p:sp>
        <p:nvSpPr>
          <p:cNvPr id="6" name="Slide Number Placeholder 5"/>
          <p:cNvSpPr>
            <a:spLocks noGrp="1"/>
          </p:cNvSpPr>
          <p:nvPr>
            <p:ph type="sldNum" sz="quarter" idx="12"/>
          </p:nvPr>
        </p:nvSpPr>
        <p:spPr/>
        <p:txBody>
          <a:bodyPr/>
          <a:lstStyle/>
          <a:p>
            <a:fld id="{35747434-7036-48DB-A148-6B3D8EE75CDA}" type="slidenum">
              <a:rPr lang="en-US" smtClean="0"/>
              <a:pPr/>
              <a:t>‹Nº›</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68294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657AA7F-BE72-4467-897E-7A302F46504F}" type="datetimeFigureOut">
              <a:rPr lang="en-US" smtClean="0"/>
              <a:pPr/>
              <a:t>9/6/2021</a:t>
            </a:fld>
            <a:endParaRPr lang="en-US" dirty="0"/>
          </a:p>
        </p:txBody>
      </p:sp>
      <p:sp>
        <p:nvSpPr>
          <p:cNvPr id="5" name="Footer Placeholder 4"/>
          <p:cNvSpPr>
            <a:spLocks noGrp="1"/>
          </p:cNvSpPr>
          <p:nvPr>
            <p:ph type="ftr" sz="quarter" idx="11"/>
          </p:nvPr>
        </p:nvSpPr>
        <p:spPr/>
        <p:txBody>
          <a:bodyPr/>
          <a:lstStyle/>
          <a:p>
            <a:endParaRPr lang="en-US">
              <a:solidFill>
                <a:schemeClr val="tx1"/>
              </a:solidFill>
            </a:endParaRPr>
          </a:p>
        </p:txBody>
      </p:sp>
      <p:sp>
        <p:nvSpPr>
          <p:cNvPr id="6" name="Slide Number Placeholder 5"/>
          <p:cNvSpPr>
            <a:spLocks noGrp="1"/>
          </p:cNvSpPr>
          <p:nvPr>
            <p:ph type="sldNum" sz="quarter" idx="12"/>
          </p:nvPr>
        </p:nvSpPr>
        <p:spPr/>
        <p:txBody>
          <a:bodyPr/>
          <a:lstStyle/>
          <a:p>
            <a:fld id="{35747434-7036-48DB-A148-6B3D8EE75CDA}" type="slidenum">
              <a:rPr lang="en-US" smtClean="0"/>
              <a:pPr/>
              <a:t>‹Nº›</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31939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3657AA7F-BE72-4467-897E-7A302F46504F}" type="datetimeFigureOut">
              <a:rPr lang="en-US" smtClean="0"/>
              <a:pPr/>
              <a:t>9/6/2021</a:t>
            </a:fld>
            <a:endParaRPr lang="en-US" dirty="0"/>
          </a:p>
        </p:txBody>
      </p:sp>
      <p:sp>
        <p:nvSpPr>
          <p:cNvPr id="5" name="Footer Placeholder 4"/>
          <p:cNvSpPr>
            <a:spLocks noGrp="1"/>
          </p:cNvSpPr>
          <p:nvPr>
            <p:ph type="ftr" sz="quarter" idx="11"/>
          </p:nvPr>
        </p:nvSpPr>
        <p:spPr/>
        <p:txBody>
          <a:bodyPr/>
          <a:lstStyle/>
          <a:p>
            <a:endParaRPr lang="en-US">
              <a:solidFill>
                <a:schemeClr val="tx1"/>
              </a:solidFill>
            </a:endParaRPr>
          </a:p>
        </p:txBody>
      </p:sp>
      <p:sp>
        <p:nvSpPr>
          <p:cNvPr id="6" name="Slide Number Placeholder 5"/>
          <p:cNvSpPr>
            <a:spLocks noGrp="1"/>
          </p:cNvSpPr>
          <p:nvPr>
            <p:ph type="sldNum" sz="quarter" idx="12"/>
          </p:nvPr>
        </p:nvSpPr>
        <p:spPr/>
        <p:txBody>
          <a:bodyPr/>
          <a:lstStyle/>
          <a:p>
            <a:fld id="{35747434-7036-48DB-A148-6B3D8EE75CDA}" type="slidenum">
              <a:rPr lang="en-US" smtClean="0"/>
              <a:pPr/>
              <a:t>‹Nº›</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78804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3657AA7F-BE72-4467-897E-7A302F46504F}" type="datetimeFigureOut">
              <a:rPr lang="en-US" smtClean="0"/>
              <a:pPr/>
              <a:t>9/6/2021</a:t>
            </a:fld>
            <a:endParaRPr lang="en-US" dirty="0"/>
          </a:p>
        </p:txBody>
      </p:sp>
      <p:sp>
        <p:nvSpPr>
          <p:cNvPr id="6" name="Footer Placeholder 5"/>
          <p:cNvSpPr>
            <a:spLocks noGrp="1"/>
          </p:cNvSpPr>
          <p:nvPr>
            <p:ph type="ftr" sz="quarter" idx="11"/>
          </p:nvPr>
        </p:nvSpPr>
        <p:spPr/>
        <p:txBody>
          <a:bodyPr/>
          <a:lstStyle/>
          <a:p>
            <a:endParaRPr lang="en-US">
              <a:solidFill>
                <a:schemeClr val="tx1"/>
              </a:solidFill>
            </a:endParaRPr>
          </a:p>
        </p:txBody>
      </p:sp>
      <p:sp>
        <p:nvSpPr>
          <p:cNvPr id="7" name="Slide Number Placeholder 6"/>
          <p:cNvSpPr>
            <a:spLocks noGrp="1"/>
          </p:cNvSpPr>
          <p:nvPr>
            <p:ph type="sldNum" sz="quarter" idx="12"/>
          </p:nvPr>
        </p:nvSpPr>
        <p:spPr/>
        <p:txBody>
          <a:bodyPr/>
          <a:lstStyle/>
          <a:p>
            <a:fld id="{35747434-7036-48DB-A148-6B3D8EE75CDA}" type="slidenum">
              <a:rPr lang="en-US" smtClean="0"/>
              <a:pPr/>
              <a:t>‹Nº›</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29867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447191" y="2824269"/>
            <a:ext cx="4645152" cy="264445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412362" y="2821491"/>
            <a:ext cx="4645152" cy="263737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3657AA7F-BE72-4467-897E-7A302F46504F}" type="datetimeFigureOut">
              <a:rPr lang="en-US" smtClean="0"/>
              <a:pPr/>
              <a:t>9/6/2021</a:t>
            </a:fld>
            <a:endParaRPr lang="en-US" dirty="0"/>
          </a:p>
        </p:txBody>
      </p:sp>
      <p:sp>
        <p:nvSpPr>
          <p:cNvPr id="8" name="Footer Placeholder 7"/>
          <p:cNvSpPr>
            <a:spLocks noGrp="1"/>
          </p:cNvSpPr>
          <p:nvPr>
            <p:ph type="ftr" sz="quarter" idx="11"/>
          </p:nvPr>
        </p:nvSpPr>
        <p:spPr/>
        <p:txBody>
          <a:bodyPr/>
          <a:lstStyle/>
          <a:p>
            <a:endParaRPr lang="en-US">
              <a:solidFill>
                <a:schemeClr val="tx1"/>
              </a:solidFill>
            </a:endParaRPr>
          </a:p>
        </p:txBody>
      </p:sp>
      <p:sp>
        <p:nvSpPr>
          <p:cNvPr id="9" name="Slide Number Placeholder 8"/>
          <p:cNvSpPr>
            <a:spLocks noGrp="1"/>
          </p:cNvSpPr>
          <p:nvPr>
            <p:ph type="sldNum" sz="quarter" idx="12"/>
          </p:nvPr>
        </p:nvSpPr>
        <p:spPr/>
        <p:txBody>
          <a:bodyPr/>
          <a:lstStyle/>
          <a:p>
            <a:fld id="{35747434-7036-48DB-A148-6B3D8EE75CDA}" type="slidenum">
              <a:rPr lang="en-US" smtClean="0"/>
              <a:pPr/>
              <a:t>‹Nº›</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83547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3657AA7F-BE72-4467-897E-7A302F46504F}" type="datetimeFigureOut">
              <a:rPr lang="en-US" smtClean="0"/>
              <a:pPr/>
              <a:t>9/6/2021</a:t>
            </a:fld>
            <a:endParaRPr lang="en-US" dirty="0"/>
          </a:p>
        </p:txBody>
      </p:sp>
      <p:sp>
        <p:nvSpPr>
          <p:cNvPr id="4" name="Footer Placeholder 3"/>
          <p:cNvSpPr>
            <a:spLocks noGrp="1"/>
          </p:cNvSpPr>
          <p:nvPr>
            <p:ph type="ftr" sz="quarter" idx="11"/>
          </p:nvPr>
        </p:nvSpPr>
        <p:spPr/>
        <p:txBody>
          <a:bodyPr/>
          <a:lstStyle/>
          <a:p>
            <a:endParaRPr lang="en-US">
              <a:solidFill>
                <a:schemeClr val="tx1"/>
              </a:solidFill>
            </a:endParaRPr>
          </a:p>
        </p:txBody>
      </p:sp>
      <p:sp>
        <p:nvSpPr>
          <p:cNvPr id="5" name="Slide Number Placeholder 4"/>
          <p:cNvSpPr>
            <a:spLocks noGrp="1"/>
          </p:cNvSpPr>
          <p:nvPr>
            <p:ph type="sldNum" sz="quarter" idx="12"/>
          </p:nvPr>
        </p:nvSpPr>
        <p:spPr/>
        <p:txBody>
          <a:bodyPr/>
          <a:lstStyle/>
          <a:p>
            <a:fld id="{35747434-7036-48DB-A148-6B3D8EE75CDA}" type="slidenum">
              <a:rPr lang="en-US" smtClean="0"/>
              <a:pPr/>
              <a:t>‹Nº›</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40201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57AA7F-BE72-4467-897E-7A302F46504F}" type="datetimeFigureOut">
              <a:rPr lang="en-US" smtClean="0"/>
              <a:pPr/>
              <a:t>9/6/2021</a:t>
            </a:fld>
            <a:endParaRPr lang="en-US" dirty="0"/>
          </a:p>
        </p:txBody>
      </p:sp>
      <p:sp>
        <p:nvSpPr>
          <p:cNvPr id="3" name="Footer Placeholder 2"/>
          <p:cNvSpPr>
            <a:spLocks noGrp="1"/>
          </p:cNvSpPr>
          <p:nvPr>
            <p:ph type="ftr" sz="quarter" idx="11"/>
          </p:nvPr>
        </p:nvSpPr>
        <p:spPr/>
        <p:txBody>
          <a:bodyPr/>
          <a:lstStyle/>
          <a:p>
            <a:endParaRPr lang="en-US">
              <a:solidFill>
                <a:schemeClr val="tx1"/>
              </a:solidFill>
            </a:endParaRPr>
          </a:p>
        </p:txBody>
      </p:sp>
      <p:sp>
        <p:nvSpPr>
          <p:cNvPr id="4" name="Slide Number Placeholder 3"/>
          <p:cNvSpPr>
            <a:spLocks noGrp="1"/>
          </p:cNvSpPr>
          <p:nvPr>
            <p:ph type="sldNum" sz="quarter" idx="12"/>
          </p:nvPr>
        </p:nvSpPr>
        <p:spPr/>
        <p:txBody>
          <a:bodyPr/>
          <a:lstStyle/>
          <a:p>
            <a:fld id="{35747434-7036-48DB-A148-6B3D8EE75CDA}" type="slidenum">
              <a:rPr lang="en-US" smtClean="0"/>
              <a:pPr/>
              <a:t>‹Nº›</a:t>
            </a:fld>
            <a:endParaRPr lang="en-US" dirty="0"/>
          </a:p>
        </p:txBody>
      </p:sp>
    </p:spTree>
    <p:extLst>
      <p:ext uri="{BB962C8B-B14F-4D97-AF65-F5344CB8AC3E}">
        <p14:creationId xmlns:p14="http://schemas.microsoft.com/office/powerpoint/2010/main" val="3287456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657AA7F-BE72-4467-897E-7A302F46504F}" type="datetimeFigureOut">
              <a:rPr lang="en-US" smtClean="0"/>
              <a:pPr/>
              <a:t>9/6/2021</a:t>
            </a:fld>
            <a:endParaRPr lang="en-US" dirty="0"/>
          </a:p>
        </p:txBody>
      </p:sp>
      <p:sp>
        <p:nvSpPr>
          <p:cNvPr id="6" name="Footer Placeholder 5"/>
          <p:cNvSpPr>
            <a:spLocks noGrp="1"/>
          </p:cNvSpPr>
          <p:nvPr>
            <p:ph type="ftr" sz="quarter" idx="11"/>
          </p:nvPr>
        </p:nvSpPr>
        <p:spPr/>
        <p:txBody>
          <a:bodyPr/>
          <a:lstStyle/>
          <a:p>
            <a:endParaRPr lang="en-US">
              <a:solidFill>
                <a:schemeClr val="tx1"/>
              </a:solidFill>
            </a:endParaRPr>
          </a:p>
        </p:txBody>
      </p:sp>
      <p:sp>
        <p:nvSpPr>
          <p:cNvPr id="7" name="Slide Number Placeholder 6"/>
          <p:cNvSpPr>
            <a:spLocks noGrp="1"/>
          </p:cNvSpPr>
          <p:nvPr>
            <p:ph type="sldNum" sz="quarter" idx="12"/>
          </p:nvPr>
        </p:nvSpPr>
        <p:spPr/>
        <p:txBody>
          <a:bodyPr/>
          <a:lstStyle/>
          <a:p>
            <a:fld id="{35747434-7036-48DB-A148-6B3D8EE75CDA}" type="slidenum">
              <a:rPr lang="en-US" smtClean="0"/>
              <a:pPr/>
              <a:t>‹Nº›</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5283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3657AA7F-BE72-4467-897E-7A302F46504F}" type="datetimeFigureOut">
              <a:rPr lang="en-US" smtClean="0"/>
              <a:pPr/>
              <a:t>9/6/2021</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a:solidFill>
                <a:schemeClr val="tx1"/>
              </a:solidFill>
            </a:endParaRPr>
          </a:p>
        </p:txBody>
      </p:sp>
      <p:sp>
        <p:nvSpPr>
          <p:cNvPr id="7" name="Slide Number Placeholder 6"/>
          <p:cNvSpPr>
            <a:spLocks noGrp="1"/>
          </p:cNvSpPr>
          <p:nvPr>
            <p:ph type="sldNum" sz="quarter" idx="12"/>
          </p:nvPr>
        </p:nvSpPr>
        <p:spPr/>
        <p:txBody>
          <a:bodyPr/>
          <a:lstStyle/>
          <a:p>
            <a:fld id="{35747434-7036-48DB-A148-6B3D8EE75CDA}" type="slidenum">
              <a:rPr lang="en-US" smtClean="0"/>
              <a:pPr/>
              <a:t>‹Nº›</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59521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3657AA7F-BE72-4467-897E-7A302F46504F}" type="datetimeFigureOut">
              <a:rPr lang="en-US" smtClean="0"/>
              <a:pPr/>
              <a:t>9/6/2021</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solidFill>
                <a:schemeClr val="tx1"/>
              </a:solidFill>
            </a:endParaRPr>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35747434-7036-48DB-A148-6B3D8EE75CDA}" type="slidenum">
              <a:rPr lang="en-US" smtClean="0"/>
              <a:pPr/>
              <a:t>‹Nº›</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8246449"/>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3.jpeg"/><Relationship Id="rId3" Type="http://schemas.openxmlformats.org/officeDocument/2006/relationships/image" Target="../media/image13.jpeg"/><Relationship Id="rId7" Type="http://schemas.openxmlformats.org/officeDocument/2006/relationships/image" Target="../media/image17.jpeg"/><Relationship Id="rId12" Type="http://schemas.openxmlformats.org/officeDocument/2006/relationships/image" Target="../media/image22.jpeg"/><Relationship Id="rId2" Type="http://schemas.openxmlformats.org/officeDocument/2006/relationships/image" Target="../media/image12.jpeg"/><Relationship Id="rId16"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16.jpeg"/><Relationship Id="rId11" Type="http://schemas.openxmlformats.org/officeDocument/2006/relationships/image" Target="../media/image21.jpeg"/><Relationship Id="rId5" Type="http://schemas.openxmlformats.org/officeDocument/2006/relationships/image" Target="../media/image15.jpeg"/><Relationship Id="rId15" Type="http://schemas.openxmlformats.org/officeDocument/2006/relationships/image" Target="../media/image25.jpe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jpeg"/><Relationship Id="rId14" Type="http://schemas.openxmlformats.org/officeDocument/2006/relationships/image" Target="../media/image24.png"/></Relationships>
</file>

<file path=ppt/slides/_rels/slide17.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 Id="rId9" Type="http://schemas.openxmlformats.org/officeDocument/2006/relationships/image" Target="../media/image3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AA8BD7F6-D480-4211-9C82-293F0F329635}"/>
              </a:ext>
            </a:extLst>
          </p:cNvPr>
          <p:cNvSpPr>
            <a:spLocks noGrp="1"/>
          </p:cNvSpPr>
          <p:nvPr>
            <p:ph type="subTitle" idx="1"/>
          </p:nvPr>
        </p:nvSpPr>
        <p:spPr>
          <a:xfrm>
            <a:off x="0" y="3602037"/>
            <a:ext cx="12507985" cy="2453665"/>
          </a:xfrm>
        </p:spPr>
        <p:txBody>
          <a:bodyPr>
            <a:normAutofit fontScale="92500" lnSpcReduction="20000"/>
          </a:bodyPr>
          <a:lstStyle/>
          <a:p>
            <a:pPr algn="just"/>
            <a:r>
              <a:rPr lang="es-AR" dirty="0">
                <a:latin typeface="Arial" panose="020B0604020202020204" pitchFamily="34" charset="0"/>
                <a:cs typeface="Arial" panose="020B0604020202020204" pitchFamily="34" charset="0"/>
              </a:rPr>
              <a:t>                                                                                                            objetivos </a:t>
            </a:r>
          </a:p>
          <a:p>
            <a:pPr algn="just"/>
            <a:r>
              <a:rPr lang="es-AR" dirty="0">
                <a:latin typeface="Arial" panose="020B0604020202020204" pitchFamily="34" charset="0"/>
                <a:cs typeface="Arial" panose="020B0604020202020204" pitchFamily="34" charset="0"/>
              </a:rPr>
              <a:t>                                                          </a:t>
            </a:r>
          </a:p>
          <a:p>
            <a:pPr algn="just"/>
            <a:endParaRPr lang="es-AR" dirty="0">
              <a:latin typeface="Arial" panose="020B0604020202020204" pitchFamily="34" charset="0"/>
              <a:cs typeface="Arial" panose="020B0604020202020204" pitchFamily="34" charset="0"/>
            </a:endParaRPr>
          </a:p>
          <a:p>
            <a:pPr algn="just"/>
            <a:endParaRPr lang="es-AR" dirty="0">
              <a:latin typeface="Arial" panose="020B0604020202020204" pitchFamily="34" charset="0"/>
              <a:cs typeface="Arial" panose="020B0604020202020204" pitchFamily="34" charset="0"/>
            </a:endParaRPr>
          </a:p>
          <a:p>
            <a:pPr algn="just"/>
            <a:endParaRPr lang="es-AR" dirty="0">
              <a:latin typeface="Arial" panose="020B0604020202020204" pitchFamily="34" charset="0"/>
              <a:cs typeface="Arial" panose="020B0604020202020204" pitchFamily="34" charset="0"/>
            </a:endParaRPr>
          </a:p>
          <a:p>
            <a:pPr algn="just"/>
            <a:r>
              <a:rPr lang="es-AR" dirty="0">
                <a:latin typeface="Arial" panose="020B0604020202020204" pitchFamily="34" charset="0"/>
                <a:cs typeface="Arial" panose="020B0604020202020204" pitchFamily="34" charset="0"/>
              </a:rPr>
              <a:t>                                                                                                                                                                 Grupo N°12</a:t>
            </a:r>
            <a:endParaRPr lang="it-IT" dirty="0">
              <a:latin typeface="Arial" panose="020B0604020202020204" pitchFamily="34" charset="0"/>
              <a:cs typeface="Arial" panose="020B0604020202020204" pitchFamily="34" charset="0"/>
            </a:endParaRPr>
          </a:p>
        </p:txBody>
      </p:sp>
      <p:sp>
        <p:nvSpPr>
          <p:cNvPr id="6" name="Título 5">
            <a:extLst>
              <a:ext uri="{FF2B5EF4-FFF2-40B4-BE49-F238E27FC236}">
                <a16:creationId xmlns:a16="http://schemas.microsoft.com/office/drawing/2014/main" id="{519358D2-DC5E-4E1F-8AC3-23EA6D4689F8}"/>
              </a:ext>
            </a:extLst>
          </p:cNvPr>
          <p:cNvSpPr>
            <a:spLocks noGrp="1"/>
          </p:cNvSpPr>
          <p:nvPr>
            <p:ph type="ctrTitle"/>
          </p:nvPr>
        </p:nvSpPr>
        <p:spPr>
          <a:xfrm>
            <a:off x="1125049" y="1060606"/>
            <a:ext cx="11560028" cy="2541431"/>
          </a:xfrm>
        </p:spPr>
        <p:txBody>
          <a:bodyPr>
            <a:normAutofit/>
          </a:bodyPr>
          <a:lstStyle/>
          <a:p>
            <a:pPr fontAlgn="auto">
              <a:spcAft>
                <a:spcPts val="0"/>
              </a:spcAft>
              <a:defRPr/>
            </a:pPr>
            <a:r>
              <a:rPr lang="es-ES_tradnl" b="1" dirty="0">
                <a:solidFill>
                  <a:schemeClr val="tx1">
                    <a:lumMod val="65000"/>
                    <a:lumOff val="3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SOLDADURA  Y  </a:t>
            </a:r>
            <a:r>
              <a:rPr lang="es-ES_tradnl" b="1" dirty="0" err="1">
                <a:solidFill>
                  <a:schemeClr val="tx1">
                    <a:lumMod val="65000"/>
                    <a:lumOff val="3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cORTE</a:t>
            </a:r>
            <a:r>
              <a:rPr lang="es-ES_tradnl" b="1" dirty="0">
                <a:solidFill>
                  <a:schemeClr val="tx1">
                    <a:lumMod val="65000"/>
                    <a:lumOff val="3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 </a:t>
            </a:r>
            <a:br>
              <a:rPr lang="es-ES_tradnl" b="1" dirty="0">
                <a:solidFill>
                  <a:schemeClr val="bg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br>
            <a:endParaRPr lang="it-IT" sz="3100" dirty="0"/>
          </a:p>
        </p:txBody>
      </p:sp>
      <p:sp>
        <p:nvSpPr>
          <p:cNvPr id="7" name="Rectángulo 6">
            <a:extLst>
              <a:ext uri="{FF2B5EF4-FFF2-40B4-BE49-F238E27FC236}">
                <a16:creationId xmlns:a16="http://schemas.microsoft.com/office/drawing/2014/main" id="{BA110444-5238-463A-841E-A352406A05EC}"/>
              </a:ext>
            </a:extLst>
          </p:cNvPr>
          <p:cNvSpPr/>
          <p:nvPr/>
        </p:nvSpPr>
        <p:spPr>
          <a:xfrm>
            <a:off x="1612391" y="4064383"/>
            <a:ext cx="8018951" cy="923330"/>
          </a:xfrm>
          <a:prstGeom prst="rect">
            <a:avLst/>
          </a:prstGeom>
        </p:spPr>
        <p:txBody>
          <a:bodyPr wrap="square">
            <a:spAutoFit/>
          </a:bodyPr>
          <a:lstStyle/>
          <a:p>
            <a:pPr marL="285750" indent="-285750">
              <a:buFont typeface="Arial" panose="020B0604020202020204" pitchFamily="34" charset="0"/>
              <a:buChar char="•"/>
            </a:pPr>
            <a:r>
              <a:rPr lang="es-MX" dirty="0">
                <a:solidFill>
                  <a:srgbClr val="1D1D1D"/>
                </a:solidFill>
                <a:latin typeface="Tahoma" panose="020B0604030504040204" pitchFamily="34" charset="0"/>
              </a:rPr>
              <a:t>Reflexionar sobre la importancia de la seguridad e higiene en el tema</a:t>
            </a:r>
          </a:p>
          <a:p>
            <a:pPr marL="285750" indent="-285750">
              <a:buFont typeface="Arial" panose="020B0604020202020204" pitchFamily="34" charset="0"/>
              <a:buChar char="•"/>
            </a:pPr>
            <a:r>
              <a:rPr lang="es-MX" dirty="0">
                <a:solidFill>
                  <a:srgbClr val="1D1D1D"/>
                </a:solidFill>
                <a:latin typeface="Tahoma" panose="020B0604030504040204" pitchFamily="34" charset="0"/>
              </a:rPr>
              <a:t>Identificar característica de usos de los elementos de protección personal</a:t>
            </a:r>
          </a:p>
          <a:p>
            <a:pPr algn="ctr"/>
            <a:r>
              <a:rPr lang="es-MX" dirty="0">
                <a:solidFill>
                  <a:srgbClr val="1D1D1D"/>
                </a:solidFill>
                <a:latin typeface="Tahoma" panose="020B0604030504040204" pitchFamily="34" charset="0"/>
              </a:rPr>
              <a:t> </a:t>
            </a:r>
            <a:endParaRPr lang="es-MX" b="0" i="0" dirty="0">
              <a:solidFill>
                <a:srgbClr val="1D1D1D"/>
              </a:solidFill>
              <a:effectLst/>
              <a:latin typeface="Tahoma" panose="020B0604030504040204" pitchFamily="34" charset="0"/>
            </a:endParaRPr>
          </a:p>
        </p:txBody>
      </p:sp>
    </p:spTree>
    <p:extLst>
      <p:ext uri="{BB962C8B-B14F-4D97-AF65-F5344CB8AC3E}">
        <p14:creationId xmlns:p14="http://schemas.microsoft.com/office/powerpoint/2010/main" val="3764444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1ECC9A-9956-45EC-BABA-341F9329F068}"/>
              </a:ext>
            </a:extLst>
          </p:cNvPr>
          <p:cNvSpPr>
            <a:spLocks noGrp="1"/>
          </p:cNvSpPr>
          <p:nvPr>
            <p:ph type="title"/>
          </p:nvPr>
        </p:nvSpPr>
        <p:spPr/>
        <p:txBody>
          <a:bodyPr/>
          <a:lstStyle/>
          <a:p>
            <a:r>
              <a:rPr lang="es-AR" dirty="0"/>
              <a:t>Consideraciones manejo equipos a gas </a:t>
            </a:r>
            <a:endParaRPr lang="it-IT" dirty="0"/>
          </a:p>
        </p:txBody>
      </p:sp>
      <p:sp>
        <p:nvSpPr>
          <p:cNvPr id="3" name="Marcador de contenido 2">
            <a:extLst>
              <a:ext uri="{FF2B5EF4-FFF2-40B4-BE49-F238E27FC236}">
                <a16:creationId xmlns:a16="http://schemas.microsoft.com/office/drawing/2014/main" id="{9B88C509-64FE-4F70-9B8C-4A56F35648FA}"/>
              </a:ext>
            </a:extLst>
          </p:cNvPr>
          <p:cNvSpPr>
            <a:spLocks noGrp="1"/>
          </p:cNvSpPr>
          <p:nvPr>
            <p:ph idx="1"/>
          </p:nvPr>
        </p:nvSpPr>
        <p:spPr>
          <a:xfrm>
            <a:off x="1451579" y="1853754"/>
            <a:ext cx="9603275" cy="4446462"/>
          </a:xfrm>
        </p:spPr>
        <p:txBody>
          <a:bodyPr>
            <a:normAutofit fontScale="77500" lnSpcReduction="20000"/>
          </a:bodyPr>
          <a:lstStyle/>
          <a:p>
            <a:pPr lvl="0"/>
            <a:r>
              <a:rPr lang="es-AR" dirty="0"/>
              <a:t>Deben ajustarse a los reglamentos oficiales, en lo que respecta a su material constitutivo, diseño, construcción y marcas. </a:t>
            </a:r>
            <a:endParaRPr lang="it-IT" dirty="0"/>
          </a:p>
          <a:p>
            <a:pPr lvl="0"/>
            <a:r>
              <a:rPr lang="es-AR" dirty="0"/>
              <a:t>Deben ser inspeccionados y sometidos a prueba por una persona o autoridad competente. </a:t>
            </a:r>
            <a:endParaRPr lang="it-IT" dirty="0"/>
          </a:p>
          <a:p>
            <a:pPr lvl="0"/>
            <a:r>
              <a:rPr lang="es-AR" dirty="0"/>
              <a:t>No mezclar gases. </a:t>
            </a:r>
            <a:endParaRPr lang="it-IT" dirty="0"/>
          </a:p>
          <a:p>
            <a:pPr lvl="0"/>
            <a:r>
              <a:rPr lang="es-AR" dirty="0"/>
              <a:t>Válvulas resguardadas con la capota protectora a fin de evitar que ellas sufran algún golpe mientras se manipulen.</a:t>
            </a:r>
            <a:endParaRPr lang="it-IT" dirty="0"/>
          </a:p>
          <a:p>
            <a:pPr lvl="0"/>
            <a:r>
              <a:rPr lang="es-AR" dirty="0"/>
              <a:t>Las válvulas deben abrirse lentamente y con una llave especial. </a:t>
            </a:r>
            <a:endParaRPr lang="it-IT" dirty="0"/>
          </a:p>
          <a:p>
            <a:pPr lvl="0"/>
            <a:r>
              <a:rPr lang="es-AR" dirty="0"/>
              <a:t>Los cilindros deben almacenarse a distancias apropiadas de las fuentes de calor, y contenidos en algún tipo de cesto, para transportarlos. </a:t>
            </a:r>
            <a:endParaRPr lang="it-IT" dirty="0"/>
          </a:p>
          <a:p>
            <a:pPr lvl="0"/>
            <a:r>
              <a:rPr lang="es-AR" dirty="0"/>
              <a:t>Colocar señales de peligros bien visibles</a:t>
            </a:r>
            <a:endParaRPr lang="it-IT" dirty="0"/>
          </a:p>
          <a:p>
            <a:pPr lvl="0"/>
            <a:r>
              <a:rPr lang="es-AR" dirty="0"/>
              <a:t>Los cilindros en servicio deben estar siempre a la vista.</a:t>
            </a:r>
            <a:endParaRPr lang="it-IT" dirty="0"/>
          </a:p>
          <a:p>
            <a:pPr lvl="0"/>
            <a:r>
              <a:rPr lang="es-AR" dirty="0"/>
              <a:t>Al colocar el regulador de presión y al abrir las válvulas de los cilindros, el operario debe pararse a un lado del regulador y nunca frente a él.</a:t>
            </a:r>
            <a:endParaRPr lang="it-IT" dirty="0"/>
          </a:p>
          <a:p>
            <a:pPr marL="0" indent="0">
              <a:buNone/>
            </a:pPr>
            <a:endParaRPr lang="it-IT" dirty="0"/>
          </a:p>
        </p:txBody>
      </p:sp>
    </p:spTree>
    <p:extLst>
      <p:ext uri="{BB962C8B-B14F-4D97-AF65-F5344CB8AC3E}">
        <p14:creationId xmlns:p14="http://schemas.microsoft.com/office/powerpoint/2010/main" val="27165487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02211F-1DCD-43D9-AC8F-37DE877AB332}"/>
              </a:ext>
            </a:extLst>
          </p:cNvPr>
          <p:cNvSpPr>
            <a:spLocks noGrp="1"/>
          </p:cNvSpPr>
          <p:nvPr>
            <p:ph type="title"/>
          </p:nvPr>
        </p:nvSpPr>
        <p:spPr/>
        <p:txBody>
          <a:bodyPr>
            <a:normAutofit fontScale="90000"/>
          </a:bodyPr>
          <a:lstStyle/>
          <a:p>
            <a:r>
              <a:rPr lang="es-AR" dirty="0"/>
              <a:t>TRABAJO EN EL INTERIOR DE RECINTOS CERRADOS</a:t>
            </a:r>
            <a:br>
              <a:rPr lang="it-IT" dirty="0"/>
            </a:br>
            <a:endParaRPr lang="it-IT" dirty="0"/>
          </a:p>
        </p:txBody>
      </p:sp>
      <p:sp>
        <p:nvSpPr>
          <p:cNvPr id="3" name="Marcador de contenido 2">
            <a:extLst>
              <a:ext uri="{FF2B5EF4-FFF2-40B4-BE49-F238E27FC236}">
                <a16:creationId xmlns:a16="http://schemas.microsoft.com/office/drawing/2014/main" id="{0962A001-9F21-4D25-B6F2-233BE86D8CF4}"/>
              </a:ext>
            </a:extLst>
          </p:cNvPr>
          <p:cNvSpPr>
            <a:spLocks noGrp="1"/>
          </p:cNvSpPr>
          <p:nvPr>
            <p:ph idx="1"/>
          </p:nvPr>
        </p:nvSpPr>
        <p:spPr/>
        <p:txBody>
          <a:bodyPr/>
          <a:lstStyle/>
          <a:p>
            <a:r>
              <a:rPr lang="es-AR" dirty="0"/>
              <a:t>Cuando se trabaje en lugares estrechos o recintos de reducidas dimensiones, se insuflará continuamente aire fresco, nunca oxígeno, a fin de eliminar gases, vapores y humos.</a:t>
            </a:r>
            <a:endParaRPr lang="it-IT" dirty="0"/>
          </a:p>
          <a:p>
            <a:r>
              <a:rPr lang="es-AR" dirty="0"/>
              <a:t>  En caso de que no sea posible procurar una buena ventilación, se utilizarán equipos de protección respiratoria con aporte de aire.</a:t>
            </a:r>
            <a:endParaRPr lang="it-IT" dirty="0"/>
          </a:p>
          <a:p>
            <a:r>
              <a:rPr lang="es-AR" dirty="0"/>
              <a:t>En caso de que no sea posible procurar una buena ventilación, se utilizarán equipos de protección respiratoria con aporte de aire. </a:t>
            </a:r>
            <a:endParaRPr lang="it-IT" dirty="0"/>
          </a:p>
          <a:p>
            <a:r>
              <a:rPr lang="es-AR" dirty="0"/>
              <a:t>Utilizar ropa tanto interior como exterior difícilmente inflamable</a:t>
            </a:r>
            <a:endParaRPr lang="it-IT" dirty="0"/>
          </a:p>
        </p:txBody>
      </p:sp>
    </p:spTree>
    <p:extLst>
      <p:ext uri="{BB962C8B-B14F-4D97-AF65-F5344CB8AC3E}">
        <p14:creationId xmlns:p14="http://schemas.microsoft.com/office/powerpoint/2010/main" val="25258219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C8BC8F-6EA9-404C-B558-897F4A16E63A}"/>
              </a:ext>
            </a:extLst>
          </p:cNvPr>
          <p:cNvSpPr>
            <a:spLocks noGrp="1"/>
          </p:cNvSpPr>
          <p:nvPr>
            <p:ph type="title"/>
          </p:nvPr>
        </p:nvSpPr>
        <p:spPr>
          <a:xfrm>
            <a:off x="1451579" y="1170432"/>
            <a:ext cx="9603275" cy="683322"/>
          </a:xfrm>
        </p:spPr>
        <p:txBody>
          <a:bodyPr>
            <a:normAutofit fontScale="90000"/>
          </a:bodyPr>
          <a:lstStyle/>
          <a:p>
            <a:r>
              <a:rPr lang="es-AR" dirty="0"/>
              <a:t>MANEJO Y TRANSPORTE DEL EQUIPO </a:t>
            </a:r>
            <a:br>
              <a:rPr lang="it-IT" dirty="0"/>
            </a:br>
            <a:endParaRPr lang="it-IT" dirty="0"/>
          </a:p>
        </p:txBody>
      </p:sp>
      <p:sp>
        <p:nvSpPr>
          <p:cNvPr id="3" name="Marcador de contenido 2">
            <a:extLst>
              <a:ext uri="{FF2B5EF4-FFF2-40B4-BE49-F238E27FC236}">
                <a16:creationId xmlns:a16="http://schemas.microsoft.com/office/drawing/2014/main" id="{215DFE7A-21DB-4937-BA9D-4D789F16017A}"/>
              </a:ext>
            </a:extLst>
          </p:cNvPr>
          <p:cNvSpPr>
            <a:spLocks noGrp="1"/>
          </p:cNvSpPr>
          <p:nvPr>
            <p:ph idx="1"/>
          </p:nvPr>
        </p:nvSpPr>
        <p:spPr/>
        <p:txBody>
          <a:bodyPr>
            <a:normAutofit fontScale="85000" lnSpcReduction="20000"/>
          </a:bodyPr>
          <a:lstStyle/>
          <a:p>
            <a:r>
              <a:rPr lang="es-AR" dirty="0"/>
              <a:t>Los cables de conexión a la red, así como los de soldadura, deben enrollarse para ser transportados y nunca se tirará de ellos para mover la máquina. </a:t>
            </a:r>
            <a:endParaRPr lang="it-IT" dirty="0"/>
          </a:p>
          <a:p>
            <a:r>
              <a:rPr lang="es-AR" dirty="0">
                <a:sym typeface="Symbol" panose="05050102010706020507" pitchFamily="18" charset="2"/>
              </a:rPr>
              <a:t>S</a:t>
            </a:r>
            <a:r>
              <a:rPr lang="es-AR" dirty="0"/>
              <a:t>i se observa algún cable o elemento dañado deberá notificarse y repararse de modo inmediato, no debiendo ser utilizado bajo ningún concepto.</a:t>
            </a:r>
            <a:endParaRPr lang="it-IT" dirty="0"/>
          </a:p>
          <a:p>
            <a:r>
              <a:rPr lang="es-AR" dirty="0"/>
              <a:t>Los bornes de conexión de los circuitos de alimentación deberán estar aislados y protegidos.</a:t>
            </a:r>
            <a:endParaRPr lang="it-IT" dirty="0"/>
          </a:p>
          <a:p>
            <a:r>
              <a:rPr lang="es-AR" dirty="0"/>
              <a:t>Todos los conductores, tanto los de alimentación eléctrica al grupo, como los de soldadura, deberán estar protegidos durante su transporte o utilización, contra posibles daños mecánicos.</a:t>
            </a:r>
            <a:endParaRPr lang="it-IT" dirty="0"/>
          </a:p>
          <a:p>
            <a:r>
              <a:rPr lang="es-AR" dirty="0"/>
              <a:t>Tener señalizada la zona a cortar.</a:t>
            </a:r>
            <a:endParaRPr lang="it-IT" dirty="0"/>
          </a:p>
          <a:p>
            <a:r>
              <a:rPr lang="es-AR" dirty="0"/>
              <a:t>Proteger alrededores, para evitar incendios, por desprendimiento de materiales calientes o incandescentes.</a:t>
            </a:r>
            <a:endParaRPr lang="it-IT" dirty="0"/>
          </a:p>
          <a:p>
            <a:endParaRPr lang="it-IT" dirty="0"/>
          </a:p>
        </p:txBody>
      </p:sp>
    </p:spTree>
    <p:extLst>
      <p:ext uri="{BB962C8B-B14F-4D97-AF65-F5344CB8AC3E}">
        <p14:creationId xmlns:p14="http://schemas.microsoft.com/office/powerpoint/2010/main" val="27642018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EDC033-BC02-4DE7-8D3F-18057581272A}"/>
              </a:ext>
            </a:extLst>
          </p:cNvPr>
          <p:cNvSpPr>
            <a:spLocks noGrp="1"/>
          </p:cNvSpPr>
          <p:nvPr>
            <p:ph type="title"/>
          </p:nvPr>
        </p:nvSpPr>
        <p:spPr>
          <a:xfrm>
            <a:off x="804672" y="1161288"/>
            <a:ext cx="10991088" cy="555306"/>
          </a:xfrm>
        </p:spPr>
        <p:txBody>
          <a:bodyPr>
            <a:normAutofit fontScale="90000"/>
          </a:bodyPr>
          <a:lstStyle/>
          <a:p>
            <a:pPr algn="ctr"/>
            <a:r>
              <a:rPr lang="es-AR" dirty="0"/>
              <a:t>RECOMENDACIONES BÁSICAS PARA OPERACIÓN SEGURA</a:t>
            </a:r>
            <a:br>
              <a:rPr lang="it-IT" dirty="0"/>
            </a:br>
            <a:br>
              <a:rPr lang="it-IT" dirty="0"/>
            </a:br>
            <a:endParaRPr lang="it-IT" dirty="0"/>
          </a:p>
        </p:txBody>
      </p:sp>
      <p:sp>
        <p:nvSpPr>
          <p:cNvPr id="3" name="Marcador de contenido 2">
            <a:extLst>
              <a:ext uri="{FF2B5EF4-FFF2-40B4-BE49-F238E27FC236}">
                <a16:creationId xmlns:a16="http://schemas.microsoft.com/office/drawing/2014/main" id="{B46FACB6-B9EE-4989-92F7-60FA147078DF}"/>
              </a:ext>
            </a:extLst>
          </p:cNvPr>
          <p:cNvSpPr>
            <a:spLocks noGrp="1"/>
          </p:cNvSpPr>
          <p:nvPr>
            <p:ph idx="1"/>
          </p:nvPr>
        </p:nvSpPr>
        <p:spPr>
          <a:xfrm>
            <a:off x="1451578" y="2057400"/>
            <a:ext cx="10088150" cy="3995928"/>
          </a:xfrm>
        </p:spPr>
        <p:txBody>
          <a:bodyPr>
            <a:normAutofit fontScale="70000" lnSpcReduction="20000"/>
          </a:bodyPr>
          <a:lstStyle/>
          <a:p>
            <a:pPr lvl="0"/>
            <a:r>
              <a:rPr lang="es-AR" dirty="0"/>
              <a:t>Las soldaduras, corte y/o procesos semejantes deben ser llevados a cabo en áreas destinadas específicamente a este tipo de trabajos. </a:t>
            </a:r>
            <a:endParaRPr lang="it-IT" dirty="0"/>
          </a:p>
          <a:p>
            <a:pPr lvl="0"/>
            <a:r>
              <a:rPr lang="es-AR" dirty="0"/>
              <a:t>Cualquier área que incluye el trabajo con gases debe tener una identificación clara en relación con los gases que se han de utilizar, incluyendo además avisos de seguridad tales como “no fumar” y/o “acceso exclusivo para personal autorizado”. </a:t>
            </a:r>
            <a:endParaRPr lang="it-IT" dirty="0"/>
          </a:p>
          <a:p>
            <a:pPr lvl="0"/>
            <a:r>
              <a:rPr lang="es-AR" dirty="0"/>
              <a:t>Siempre ubicar los cilindros en áreas que se encuentran aisladas de choques y/o golpes o calor excesivo. </a:t>
            </a:r>
            <a:endParaRPr lang="it-IT" dirty="0"/>
          </a:p>
          <a:p>
            <a:pPr lvl="0"/>
            <a:r>
              <a:rPr lang="es-AR" dirty="0"/>
              <a:t>Los equipos de extinción de incendios deben estar siempre disponibles y en condiciones de ser utilizados. </a:t>
            </a:r>
            <a:endParaRPr lang="it-IT" dirty="0"/>
          </a:p>
          <a:p>
            <a:pPr lvl="0"/>
            <a:r>
              <a:rPr lang="es-AR" dirty="0"/>
              <a:t>Nunca conectar cilindros vacíos a cilindros llenos. </a:t>
            </a:r>
            <a:endParaRPr lang="it-IT" dirty="0"/>
          </a:p>
          <a:p>
            <a:pPr lvl="0"/>
            <a:r>
              <a:rPr lang="es-AR" dirty="0"/>
              <a:t>Solo utilizar el regulador apropiado para el gas con el cual se esta trabajando y para las presiones especificadas para el mismo. </a:t>
            </a:r>
            <a:endParaRPr lang="it-IT" dirty="0"/>
          </a:p>
          <a:p>
            <a:pPr lvl="0"/>
            <a:r>
              <a:rPr lang="es-AR" dirty="0"/>
              <a:t>Llevar a cabo un mantenimiento periódico de los reguladores y sopletes por medios de técnicos especializados. </a:t>
            </a:r>
            <a:endParaRPr lang="it-IT" dirty="0"/>
          </a:p>
          <a:p>
            <a:pPr lvl="0"/>
            <a:r>
              <a:rPr lang="es-AR" dirty="0"/>
              <a:t>Efectuar únicamente las conexiones recomendadas para el gas en uso, de acuerdo a las normas vigentes. Nunca deben utilizarse adaptadores.</a:t>
            </a:r>
            <a:endParaRPr lang="it-IT" dirty="0"/>
          </a:p>
          <a:p>
            <a:r>
              <a:rPr lang="es-AR" dirty="0"/>
              <a:t>Al abrir la válvula, no permanecer delante del regulador que esta conectado al cilindro. Asegurar que los manómetros de los reguladores posean dispositivos de alivio de presión.</a:t>
            </a:r>
            <a:endParaRPr lang="it-IT" dirty="0"/>
          </a:p>
        </p:txBody>
      </p:sp>
    </p:spTree>
    <p:extLst>
      <p:ext uri="{BB962C8B-B14F-4D97-AF65-F5344CB8AC3E}">
        <p14:creationId xmlns:p14="http://schemas.microsoft.com/office/powerpoint/2010/main" val="10744957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340D06A-A5DE-475C-835F-817E797BBFC6}"/>
              </a:ext>
            </a:extLst>
          </p:cNvPr>
          <p:cNvSpPr>
            <a:spLocks noGrp="1"/>
          </p:cNvSpPr>
          <p:nvPr>
            <p:ph idx="1"/>
          </p:nvPr>
        </p:nvSpPr>
        <p:spPr>
          <a:xfrm>
            <a:off x="1451579" y="347472"/>
            <a:ext cx="9603275" cy="5779008"/>
          </a:xfrm>
        </p:spPr>
        <p:txBody>
          <a:bodyPr>
            <a:normAutofit fontScale="85000" lnSpcReduction="20000"/>
          </a:bodyPr>
          <a:lstStyle/>
          <a:p>
            <a:pPr lvl="0"/>
            <a:r>
              <a:rPr lang="es-AR" dirty="0"/>
              <a:t>Utilizar únicamente el nivel de presión necesario para cada tipo de trabajo.</a:t>
            </a:r>
            <a:endParaRPr lang="it-IT" dirty="0"/>
          </a:p>
          <a:p>
            <a:pPr lvl="0"/>
            <a:r>
              <a:rPr lang="es-AR" dirty="0"/>
              <a:t>Para el caso de equipos oxi-combustibles, se deben tener instaladas permanentemente válvulas unidireccionales y dispositivos contra el retroceso de la llama. </a:t>
            </a:r>
            <a:endParaRPr lang="it-IT" dirty="0"/>
          </a:p>
          <a:p>
            <a:pPr lvl="0"/>
            <a:r>
              <a:rPr lang="es-AR" dirty="0"/>
              <a:t>Solamente las personas entrenadas deben operar y reemplazar los cilindros. </a:t>
            </a:r>
            <a:endParaRPr lang="it-IT" dirty="0"/>
          </a:p>
          <a:p>
            <a:pPr lvl="0"/>
            <a:r>
              <a:rPr lang="es-AR" dirty="0"/>
              <a:t>Identificar las superficies que permanecen calientes tras la realización del trabajo. </a:t>
            </a:r>
            <a:endParaRPr lang="it-IT" dirty="0"/>
          </a:p>
          <a:p>
            <a:pPr lvl="0"/>
            <a:r>
              <a:rPr lang="es-AR" dirty="0"/>
              <a:t>No utilizar oxigeno como aire comprimido ni para limpiar zonas del cuerpo o de la ropa.</a:t>
            </a:r>
            <a:endParaRPr lang="it-IT" dirty="0"/>
          </a:p>
          <a:p>
            <a:pPr lvl="0"/>
            <a:r>
              <a:rPr lang="es-AR" dirty="0"/>
              <a:t>Se desaconseja el uso, sin la debida aprobación, de cualquier dispositivo que facilite o permita la mezcla de aire u oxigeno con gases inflamables antes del consumo, excepto en los quemadores o sopletes.</a:t>
            </a:r>
            <a:endParaRPr lang="it-IT" dirty="0"/>
          </a:p>
          <a:p>
            <a:pPr lvl="0"/>
            <a:r>
              <a:rPr lang="es-AR" dirty="0"/>
              <a:t>Se recomienda en todos los casos inspeccionar visualmente las conexiones, después del ensamblaje, verificar que no haya fugas mediante el uso de “spray” o espuma de agua con jabón.</a:t>
            </a:r>
            <a:endParaRPr lang="it-IT" dirty="0"/>
          </a:p>
          <a:p>
            <a:pPr lvl="0"/>
            <a:r>
              <a:rPr lang="es-AR" dirty="0"/>
              <a:t>Usar siempre mascara respiratoria como protección contra gases generados en el proceso. </a:t>
            </a:r>
            <a:endParaRPr lang="it-IT" dirty="0"/>
          </a:p>
          <a:p>
            <a:pPr lvl="0"/>
            <a:r>
              <a:rPr lang="es-AR" dirty="0"/>
              <a:t>Utilizar solamente equipos que cuenten con la aprobación de una autoridad competente.</a:t>
            </a:r>
            <a:endParaRPr lang="it-IT" dirty="0"/>
          </a:p>
          <a:p>
            <a:pPr lvl="0"/>
            <a:r>
              <a:rPr lang="es-AR" dirty="0"/>
              <a:t>Las operaciones de soldadura, corte, calentamiento o enderezado deben ser llevadas a cabo por operadores entrenados, que sean conscientes de los riesgos y estén capacitados para actuar en situaciones de emergencia.</a:t>
            </a:r>
            <a:endParaRPr lang="it-IT" dirty="0"/>
          </a:p>
          <a:p>
            <a:pPr lvl="0"/>
            <a:r>
              <a:rPr lang="es-AR" dirty="0"/>
              <a:t>En caso de que los trabajos se realicen en áreas con riesgos de incendios se deben prever procedimientos para contar con una autorización.</a:t>
            </a:r>
            <a:endParaRPr lang="it-IT" dirty="0"/>
          </a:p>
          <a:p>
            <a:endParaRPr lang="it-IT" dirty="0"/>
          </a:p>
        </p:txBody>
      </p:sp>
    </p:spTree>
    <p:extLst>
      <p:ext uri="{BB962C8B-B14F-4D97-AF65-F5344CB8AC3E}">
        <p14:creationId xmlns:p14="http://schemas.microsoft.com/office/powerpoint/2010/main" val="26232836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97BE19-DBDA-4137-B372-2CA2E8E6F5C4}"/>
              </a:ext>
            </a:extLst>
          </p:cNvPr>
          <p:cNvSpPr>
            <a:spLocks noGrp="1"/>
          </p:cNvSpPr>
          <p:nvPr>
            <p:ph type="title"/>
          </p:nvPr>
        </p:nvSpPr>
        <p:spPr/>
        <p:txBody>
          <a:bodyPr/>
          <a:lstStyle/>
          <a:p>
            <a:r>
              <a:rPr lang="es-AR"/>
              <a:t>DESECHOS QUE GENERA </a:t>
            </a:r>
            <a:endParaRPr lang="it-IT"/>
          </a:p>
        </p:txBody>
      </p:sp>
      <p:sp>
        <p:nvSpPr>
          <p:cNvPr id="3" name="Marcador de contenido 2">
            <a:extLst>
              <a:ext uri="{FF2B5EF4-FFF2-40B4-BE49-F238E27FC236}">
                <a16:creationId xmlns:a16="http://schemas.microsoft.com/office/drawing/2014/main" id="{0EF59C25-7392-41E7-8D73-4A10EE15141B}"/>
              </a:ext>
            </a:extLst>
          </p:cNvPr>
          <p:cNvSpPr>
            <a:spLocks noGrp="1"/>
          </p:cNvSpPr>
          <p:nvPr>
            <p:ph idx="1"/>
          </p:nvPr>
        </p:nvSpPr>
        <p:spPr/>
        <p:txBody>
          <a:bodyPr>
            <a:normAutofit fontScale="92500" lnSpcReduction="20000"/>
          </a:bodyPr>
          <a:lstStyle/>
          <a:p>
            <a:r>
              <a:rPr lang="es-AR" dirty="0"/>
              <a:t>• Asimilables a residuos urbanos: Restos de alimentos, papel y cartón, latas, botellas de vidrio, plásticos, otros envases, trapos y ropa. </a:t>
            </a:r>
            <a:endParaRPr lang="it-IT" dirty="0"/>
          </a:p>
          <a:p>
            <a:r>
              <a:rPr lang="es-AR" dirty="0"/>
              <a:t>• Residuos industriales inertes: Restos de metales como chapas de acero suave, aluminio y latón. Restos de tubos metálicos de acero suave, cobre y bronce. Restos de varillas de acero suave, latón. Restos de electrodos. Virutas metálicas. Herramientas viejas. Cristales de gafas y pantallas protectoras.</a:t>
            </a:r>
            <a:endParaRPr lang="it-IT" dirty="0"/>
          </a:p>
          <a:p>
            <a:r>
              <a:rPr lang="es-AR" dirty="0"/>
              <a:t> • Residuos peligrosos: Partículas y polvos metálicos, filtros de campanas de extracción, aerosoles, fluorescentes, pilas. </a:t>
            </a:r>
            <a:endParaRPr lang="it-IT" dirty="0"/>
          </a:p>
          <a:p>
            <a:r>
              <a:rPr lang="es-AR" dirty="0"/>
              <a:t>• Emisiones a la atmósfera: Humos metálicos, </a:t>
            </a:r>
            <a:r>
              <a:rPr lang="es-AR" dirty="0" err="1"/>
              <a:t>NOx</a:t>
            </a:r>
            <a:r>
              <a:rPr lang="es-AR" dirty="0"/>
              <a:t>, CO y CO2, O3. Gases (acroleína, fosgeno, fluoruros). Escapes de gases (acetileno, argón, CO2). Ruido.</a:t>
            </a:r>
            <a:endParaRPr lang="it-IT" dirty="0"/>
          </a:p>
          <a:p>
            <a:endParaRPr lang="it-IT" dirty="0"/>
          </a:p>
        </p:txBody>
      </p:sp>
    </p:spTree>
    <p:extLst>
      <p:ext uri="{BB962C8B-B14F-4D97-AF65-F5344CB8AC3E}">
        <p14:creationId xmlns:p14="http://schemas.microsoft.com/office/powerpoint/2010/main" val="321328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PROHIBIDO FUMAR">
            <a:extLst>
              <a:ext uri="{FF2B5EF4-FFF2-40B4-BE49-F238E27FC236}">
                <a16:creationId xmlns:a16="http://schemas.microsoft.com/office/drawing/2014/main" id="{DE243948-580B-4FA8-A083-D6E6E48A84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350" y="457200"/>
            <a:ext cx="1227364" cy="160091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NO PASAR DE LA SEÃAL">
            <a:extLst>
              <a:ext uri="{FF2B5EF4-FFF2-40B4-BE49-F238E27FC236}">
                <a16:creationId xmlns:a16="http://schemas.microsoft.com/office/drawing/2014/main" id="{CF931ADB-5D4A-418A-8628-639D803941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3412" y="457200"/>
            <a:ext cx="1227364" cy="160091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PROHIBIDO OPERAR MAQUINAS SIN AUTORIZACION">
            <a:extLst>
              <a:ext uri="{FF2B5EF4-FFF2-40B4-BE49-F238E27FC236}">
                <a16:creationId xmlns:a16="http://schemas.microsoft.com/office/drawing/2014/main" id="{33925ACB-041D-4BED-8E0E-5B4D75C34F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2474" y="484315"/>
            <a:ext cx="1227364" cy="160091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PROHIBIDO GENERAR CHISPAS">
            <a:extLst>
              <a:ext uri="{FF2B5EF4-FFF2-40B4-BE49-F238E27FC236}">
                <a16:creationId xmlns:a16="http://schemas.microsoft.com/office/drawing/2014/main" id="{157FF346-1C33-45B7-B033-B94C9B2B11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6543" y="484315"/>
            <a:ext cx="1227364" cy="160091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NO SOLDAR SIN AUTORIZACION">
            <a:extLst>
              <a:ext uri="{FF2B5EF4-FFF2-40B4-BE49-F238E27FC236}">
                <a16:creationId xmlns:a16="http://schemas.microsoft.com/office/drawing/2014/main" id="{C1BED61B-6C69-4159-97B9-BBE5BAC7B55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14653" y="484315"/>
            <a:ext cx="1227364" cy="160091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descr="PROHIBIDO HACER FUEGO Y FUMAR">
            <a:extLst>
              <a:ext uri="{FF2B5EF4-FFF2-40B4-BE49-F238E27FC236}">
                <a16:creationId xmlns:a16="http://schemas.microsoft.com/office/drawing/2014/main" id="{4701116B-7C11-4480-8513-914CF46DD48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90598" y="484315"/>
            <a:ext cx="1227364" cy="160091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Carteles con textos especiales">
            <a:extLst>
              <a:ext uri="{FF2B5EF4-FFF2-40B4-BE49-F238E27FC236}">
                <a16:creationId xmlns:a16="http://schemas.microsoft.com/office/drawing/2014/main" id="{5CEEF3AB-920C-4560-9319-370E25B0A5F3}"/>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3971" r="26360"/>
          <a:stretch/>
        </p:blipFill>
        <p:spPr bwMode="auto">
          <a:xfrm>
            <a:off x="8108048" y="2362200"/>
            <a:ext cx="3595543" cy="134302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3" descr="Carteles con textos especiales">
            <a:extLst>
              <a:ext uri="{FF2B5EF4-FFF2-40B4-BE49-F238E27FC236}">
                <a16:creationId xmlns:a16="http://schemas.microsoft.com/office/drawing/2014/main" id="{47783B08-2591-46AC-993F-506BB2AC24F0}"/>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r="76029"/>
          <a:stretch/>
        </p:blipFill>
        <p:spPr bwMode="auto">
          <a:xfrm>
            <a:off x="9968309" y="3982201"/>
            <a:ext cx="1735282" cy="134302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OBLIGACION DE UTILIZAR CALZADO AISLANTE">
            <a:extLst>
              <a:ext uri="{FF2B5EF4-FFF2-40B4-BE49-F238E27FC236}">
                <a16:creationId xmlns:a16="http://schemas.microsoft.com/office/drawing/2014/main" id="{D28E16CC-574F-4784-AA12-C021D1DEF07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68149" y="2175049"/>
            <a:ext cx="1224151" cy="159671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OBLIGACION DE UTILIZAR ROPA PROTECTORA">
            <a:extLst>
              <a:ext uri="{FF2B5EF4-FFF2-40B4-BE49-F238E27FC236}">
                <a16:creationId xmlns:a16="http://schemas.microsoft.com/office/drawing/2014/main" id="{8D1ECA08-5774-4C5C-855A-B0956C0354A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2570" y="4020883"/>
            <a:ext cx="1230924" cy="160555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OBLIGACION DE MANTENER ORDEN Y LIMPIEZA">
            <a:extLst>
              <a:ext uri="{FF2B5EF4-FFF2-40B4-BE49-F238E27FC236}">
                <a16:creationId xmlns:a16="http://schemas.microsoft.com/office/drawing/2014/main" id="{575B8202-BA9A-4F30-AF0A-FF7AF1A9C54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33412" y="4020883"/>
            <a:ext cx="1230924" cy="160555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0" descr=" DE UTILIZAR MANGASOBLIGACION LARGAS">
            <a:extLst>
              <a:ext uri="{FF2B5EF4-FFF2-40B4-BE49-F238E27FC236}">
                <a16:creationId xmlns:a16="http://schemas.microsoft.com/office/drawing/2014/main" id="{C37E8099-B318-473A-97C2-F563EDCFD5A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422624" y="4020883"/>
            <a:ext cx="1227364" cy="160090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2" descr="OBLIGACION DE UTILIZAR DELANTAL AISLANTE">
            <a:extLst>
              <a:ext uri="{FF2B5EF4-FFF2-40B4-BE49-F238E27FC236}">
                <a16:creationId xmlns:a16="http://schemas.microsoft.com/office/drawing/2014/main" id="{D1ED8673-3210-43A6-AD9E-F4945A29561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264936" y="4020883"/>
            <a:ext cx="1227364" cy="160090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a:extLst>
              <a:ext uri="{FF2B5EF4-FFF2-40B4-BE49-F238E27FC236}">
                <a16:creationId xmlns:a16="http://schemas.microsoft.com/office/drawing/2014/main" id="{A525B462-16DB-4311-B67F-FB9D0C229DBD}"/>
              </a:ext>
            </a:extLst>
          </p:cNvPr>
          <p:cNvPicPr>
            <a:picLocks noChangeAspect="1"/>
          </p:cNvPicPr>
          <p:nvPr/>
        </p:nvPicPr>
        <p:blipFill>
          <a:blip r:embed="rId14"/>
          <a:stretch>
            <a:fillRect/>
          </a:stretch>
        </p:blipFill>
        <p:spPr>
          <a:xfrm>
            <a:off x="453296" y="2175049"/>
            <a:ext cx="1226280" cy="1599495"/>
          </a:xfrm>
          <a:prstGeom prst="rect">
            <a:avLst/>
          </a:prstGeom>
        </p:spPr>
      </p:pic>
      <p:pic>
        <p:nvPicPr>
          <p:cNvPr id="21" name="Picture 2" descr="OBLIGACION DE UTILIZAR PROTECTOR RESPIRATORIO">
            <a:extLst>
              <a:ext uri="{FF2B5EF4-FFF2-40B4-BE49-F238E27FC236}">
                <a16:creationId xmlns:a16="http://schemas.microsoft.com/office/drawing/2014/main" id="{D70A31E8-7F97-418D-8900-11FF797C4157}"/>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434496" y="2175049"/>
            <a:ext cx="1226280" cy="159949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OBLIGACION DE UTILIZAR GUANTES AISLANTES">
            <a:extLst>
              <a:ext uri="{FF2B5EF4-FFF2-40B4-BE49-F238E27FC236}">
                <a16:creationId xmlns:a16="http://schemas.microsoft.com/office/drawing/2014/main" id="{48C53BBF-0416-4A55-BA94-E735BEA31E9D}"/>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422624" y="2175049"/>
            <a:ext cx="1221634" cy="1593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41814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6" descr="PELIGRO QUEMADURA">
            <a:extLst>
              <a:ext uri="{FF2B5EF4-FFF2-40B4-BE49-F238E27FC236}">
                <a16:creationId xmlns:a16="http://schemas.microsoft.com/office/drawing/2014/main" id="{B6CBFC7A-88FC-41D0-922E-E3F03FC6D4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8288" y="332507"/>
            <a:ext cx="1828800" cy="238539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ATENCION SUPERFICIE CALIENTE">
            <a:extLst>
              <a:ext uri="{FF2B5EF4-FFF2-40B4-BE49-F238E27FC236}">
                <a16:creationId xmlns:a16="http://schemas.microsoft.com/office/drawing/2014/main" id="{603BC94A-1C58-48E9-B070-5756FE6A67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3714" y="3089563"/>
            <a:ext cx="1811020" cy="23622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ATENCION ALTA TEMPERATURA">
            <a:extLst>
              <a:ext uri="{FF2B5EF4-FFF2-40B4-BE49-F238E27FC236}">
                <a16:creationId xmlns:a16="http://schemas.microsoft.com/office/drawing/2014/main" id="{E4DFAFAF-D47B-4760-9E7D-32DA3F362C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3960" y="3061854"/>
            <a:ext cx="1832264" cy="238990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ATENCION ALTA PRESION">
            <a:extLst>
              <a:ext uri="{FF2B5EF4-FFF2-40B4-BE49-F238E27FC236}">
                <a16:creationId xmlns:a16="http://schemas.microsoft.com/office/drawing/2014/main" id="{F1BD2ADA-9822-42D4-92B3-C05C4E6ED8F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9514" y="3089563"/>
            <a:ext cx="1837574" cy="239683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PELIGRO GAS ENVASADO">
            <a:extLst>
              <a:ext uri="{FF2B5EF4-FFF2-40B4-BE49-F238E27FC236}">
                <a16:creationId xmlns:a16="http://schemas.microsoft.com/office/drawing/2014/main" id="{6311D53D-EB95-4297-B9DE-E83734CB9D0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08371" y="332508"/>
            <a:ext cx="1807556" cy="235768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TENCION RIESGO DE PROYECCION EN LOS OJOS">
            <a:extLst>
              <a:ext uri="{FF2B5EF4-FFF2-40B4-BE49-F238E27FC236}">
                <a16:creationId xmlns:a16="http://schemas.microsoft.com/office/drawing/2014/main" id="{45218A24-2723-4ECB-85E3-AADAE4C26D8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20378" y="3089563"/>
            <a:ext cx="1858818" cy="242454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4" descr="ATENCION RIESGO DE ELECTROCUCION">
            <a:extLst>
              <a:ext uri="{FF2B5EF4-FFF2-40B4-BE49-F238E27FC236}">
                <a16:creationId xmlns:a16="http://schemas.microsoft.com/office/drawing/2014/main" id="{2BCB8C18-5799-4C69-A1E7-CAC8133B43C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47424" y="304799"/>
            <a:ext cx="1828800" cy="238539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8" descr="ATENCION RIESGO DE EXPLOSION">
            <a:extLst>
              <a:ext uri="{FF2B5EF4-FFF2-40B4-BE49-F238E27FC236}">
                <a16:creationId xmlns:a16="http://schemas.microsoft.com/office/drawing/2014/main" id="{B6E2B719-64EE-4121-A637-01B4ED48751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33714" y="304799"/>
            <a:ext cx="1828800" cy="2385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78158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27A665-39DD-4DBA-9391-2037FA61F8B1}"/>
              </a:ext>
            </a:extLst>
          </p:cNvPr>
          <p:cNvSpPr>
            <a:spLocks noGrp="1"/>
          </p:cNvSpPr>
          <p:nvPr>
            <p:ph type="title"/>
          </p:nvPr>
        </p:nvSpPr>
        <p:spPr/>
        <p:txBody>
          <a:bodyPr>
            <a:normAutofit fontScale="90000"/>
          </a:bodyPr>
          <a:lstStyle/>
          <a:p>
            <a:r>
              <a:rPr lang="es-AR" dirty="0"/>
              <a:t>REGLAMENTACION / NORMAS DE HIENE Y SEGURIDAD </a:t>
            </a:r>
            <a:br>
              <a:rPr lang="it-IT" dirty="0"/>
            </a:br>
            <a:endParaRPr lang="it-IT" dirty="0"/>
          </a:p>
        </p:txBody>
      </p:sp>
      <p:sp>
        <p:nvSpPr>
          <p:cNvPr id="3" name="Marcador de contenido 2">
            <a:extLst>
              <a:ext uri="{FF2B5EF4-FFF2-40B4-BE49-F238E27FC236}">
                <a16:creationId xmlns:a16="http://schemas.microsoft.com/office/drawing/2014/main" id="{E06F0C2B-FBEA-4C15-A8D2-2F0E16158BB3}"/>
              </a:ext>
            </a:extLst>
          </p:cNvPr>
          <p:cNvSpPr>
            <a:spLocks noGrp="1"/>
          </p:cNvSpPr>
          <p:nvPr>
            <p:ph idx="1"/>
          </p:nvPr>
        </p:nvSpPr>
        <p:spPr/>
        <p:txBody>
          <a:bodyPr/>
          <a:lstStyle/>
          <a:p>
            <a:r>
              <a:rPr lang="es-AR" dirty="0"/>
              <a:t>Ley 19.587  </a:t>
            </a:r>
          </a:p>
          <a:p>
            <a:pPr marL="0" indent="0">
              <a:buNone/>
            </a:pPr>
            <a:r>
              <a:rPr lang="es-AR" dirty="0"/>
              <a:t>ARTICULO 152-153-154-155-156-157-158</a:t>
            </a:r>
          </a:p>
          <a:p>
            <a:endParaRPr lang="es-AR" dirty="0"/>
          </a:p>
          <a:p>
            <a:endParaRPr lang="it-IT" dirty="0"/>
          </a:p>
        </p:txBody>
      </p:sp>
    </p:spTree>
    <p:extLst>
      <p:ext uri="{BB962C8B-B14F-4D97-AF65-F5344CB8AC3E}">
        <p14:creationId xmlns:p14="http://schemas.microsoft.com/office/powerpoint/2010/main" val="396819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18AA9F-2E91-43FE-828C-AE561D888756}"/>
              </a:ext>
            </a:extLst>
          </p:cNvPr>
          <p:cNvSpPr>
            <a:spLocks noGrp="1"/>
          </p:cNvSpPr>
          <p:nvPr>
            <p:ph type="title"/>
          </p:nvPr>
        </p:nvSpPr>
        <p:spPr/>
        <p:txBody>
          <a:bodyPr/>
          <a:lstStyle/>
          <a:p>
            <a:pPr algn="ctr"/>
            <a:r>
              <a:rPr lang="es-AR" dirty="0"/>
              <a:t>CLASIFICACION SOLDADURAS</a:t>
            </a:r>
            <a:endParaRPr lang="it-IT" dirty="0"/>
          </a:p>
        </p:txBody>
      </p:sp>
      <p:pic>
        <p:nvPicPr>
          <p:cNvPr id="4" name="Marcador de contenido 3">
            <a:extLst>
              <a:ext uri="{FF2B5EF4-FFF2-40B4-BE49-F238E27FC236}">
                <a16:creationId xmlns:a16="http://schemas.microsoft.com/office/drawing/2014/main" id="{63D32848-5090-460D-8C30-6228BABF1C41}"/>
              </a:ext>
            </a:extLst>
          </p:cNvPr>
          <p:cNvPicPr>
            <a:picLocks noGrp="1"/>
          </p:cNvPicPr>
          <p:nvPr>
            <p:ph idx="1"/>
          </p:nvPr>
        </p:nvPicPr>
        <p:blipFill>
          <a:blip r:embed="rId2"/>
          <a:stretch>
            <a:fillRect/>
          </a:stretch>
        </p:blipFill>
        <p:spPr>
          <a:xfrm>
            <a:off x="1451579" y="1853753"/>
            <a:ext cx="9603274" cy="4199727"/>
          </a:xfrm>
          <a:prstGeom prst="rect">
            <a:avLst/>
          </a:prstGeom>
        </p:spPr>
      </p:pic>
    </p:spTree>
    <p:extLst>
      <p:ext uri="{BB962C8B-B14F-4D97-AF65-F5344CB8AC3E}">
        <p14:creationId xmlns:p14="http://schemas.microsoft.com/office/powerpoint/2010/main" val="3806861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18AF94-5460-49E7-9452-19EDC7B54084}"/>
              </a:ext>
            </a:extLst>
          </p:cNvPr>
          <p:cNvSpPr>
            <a:spLocks noGrp="1"/>
          </p:cNvSpPr>
          <p:nvPr>
            <p:ph type="title"/>
          </p:nvPr>
        </p:nvSpPr>
        <p:spPr>
          <a:xfrm>
            <a:off x="1451579" y="1307592"/>
            <a:ext cx="9603275" cy="546162"/>
          </a:xfrm>
        </p:spPr>
        <p:txBody>
          <a:bodyPr/>
          <a:lstStyle/>
          <a:p>
            <a:pPr algn="ctr"/>
            <a:r>
              <a:rPr lang="es-AR" dirty="0"/>
              <a:t>CORTE </a:t>
            </a:r>
            <a:endParaRPr lang="it-IT" dirty="0"/>
          </a:p>
        </p:txBody>
      </p:sp>
      <p:sp>
        <p:nvSpPr>
          <p:cNvPr id="3" name="Marcador de contenido 2">
            <a:extLst>
              <a:ext uri="{FF2B5EF4-FFF2-40B4-BE49-F238E27FC236}">
                <a16:creationId xmlns:a16="http://schemas.microsoft.com/office/drawing/2014/main" id="{36C3AB67-559E-45E1-AB1D-061F90B3840B}"/>
              </a:ext>
            </a:extLst>
          </p:cNvPr>
          <p:cNvSpPr>
            <a:spLocks noGrp="1"/>
          </p:cNvSpPr>
          <p:nvPr>
            <p:ph idx="1"/>
          </p:nvPr>
        </p:nvSpPr>
        <p:spPr/>
        <p:txBody>
          <a:bodyPr/>
          <a:lstStyle/>
          <a:p>
            <a:r>
              <a:rPr lang="es-AR" dirty="0"/>
              <a:t>CLASIFICACION: </a:t>
            </a:r>
            <a:endParaRPr lang="it-IT" dirty="0"/>
          </a:p>
          <a:p>
            <a:pPr marL="0" indent="0">
              <a:buNone/>
            </a:pPr>
            <a:r>
              <a:rPr lang="es-AR" dirty="0"/>
              <a:t>CORTE CON GAS COMBUSTIBLE</a:t>
            </a:r>
          </a:p>
          <a:p>
            <a:pPr marL="0" indent="0">
              <a:buNone/>
            </a:pPr>
            <a:r>
              <a:rPr lang="es-AR" dirty="0"/>
              <a:t>CORTE POR PLASMA </a:t>
            </a:r>
            <a:endParaRPr lang="it-IT" dirty="0"/>
          </a:p>
          <a:p>
            <a:pPr marL="0" indent="0">
              <a:buNone/>
            </a:pPr>
            <a:r>
              <a:rPr lang="es-AR" dirty="0"/>
              <a:t>CORTE LÁSER</a:t>
            </a:r>
          </a:p>
          <a:p>
            <a:pPr marL="0" indent="0">
              <a:buNone/>
            </a:pPr>
            <a:endParaRPr lang="it-IT" dirty="0"/>
          </a:p>
          <a:p>
            <a:pPr marL="0" indent="0">
              <a:buNone/>
            </a:pPr>
            <a:endParaRPr lang="it-IT" dirty="0"/>
          </a:p>
        </p:txBody>
      </p:sp>
      <p:pic>
        <p:nvPicPr>
          <p:cNvPr id="5" name="Imagen 4">
            <a:extLst>
              <a:ext uri="{FF2B5EF4-FFF2-40B4-BE49-F238E27FC236}">
                <a16:creationId xmlns:a16="http://schemas.microsoft.com/office/drawing/2014/main" id="{0D89276E-4F8D-485F-B397-5B8AF4D77235}"/>
              </a:ext>
            </a:extLst>
          </p:cNvPr>
          <p:cNvPicPr>
            <a:picLocks noChangeAspect="1"/>
          </p:cNvPicPr>
          <p:nvPr/>
        </p:nvPicPr>
        <p:blipFill>
          <a:blip r:embed="rId2"/>
          <a:stretch>
            <a:fillRect/>
          </a:stretch>
        </p:blipFill>
        <p:spPr>
          <a:xfrm>
            <a:off x="6262360" y="2015732"/>
            <a:ext cx="4142844" cy="1865261"/>
          </a:xfrm>
          <a:prstGeom prst="rect">
            <a:avLst/>
          </a:prstGeom>
        </p:spPr>
      </p:pic>
      <p:pic>
        <p:nvPicPr>
          <p:cNvPr id="6" name="Imagen 5">
            <a:extLst>
              <a:ext uri="{FF2B5EF4-FFF2-40B4-BE49-F238E27FC236}">
                <a16:creationId xmlns:a16="http://schemas.microsoft.com/office/drawing/2014/main" id="{40213BE7-B674-4FCE-A4F4-448E60875768}"/>
              </a:ext>
            </a:extLst>
          </p:cNvPr>
          <p:cNvPicPr>
            <a:picLocks noChangeAspect="1"/>
          </p:cNvPicPr>
          <p:nvPr/>
        </p:nvPicPr>
        <p:blipFill>
          <a:blip r:embed="rId3"/>
          <a:stretch>
            <a:fillRect/>
          </a:stretch>
        </p:blipFill>
        <p:spPr>
          <a:xfrm>
            <a:off x="6969377" y="3952279"/>
            <a:ext cx="2728809" cy="1865262"/>
          </a:xfrm>
          <a:prstGeom prst="rect">
            <a:avLst/>
          </a:prstGeom>
        </p:spPr>
      </p:pic>
    </p:spTree>
    <p:extLst>
      <p:ext uri="{BB962C8B-B14F-4D97-AF65-F5344CB8AC3E}">
        <p14:creationId xmlns:p14="http://schemas.microsoft.com/office/powerpoint/2010/main" val="3066052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1595DF-44F0-428E-9DA4-29AB102F38AA}"/>
              </a:ext>
            </a:extLst>
          </p:cNvPr>
          <p:cNvSpPr>
            <a:spLocks noGrp="1"/>
          </p:cNvSpPr>
          <p:nvPr>
            <p:ph type="title"/>
          </p:nvPr>
        </p:nvSpPr>
        <p:spPr/>
        <p:txBody>
          <a:bodyPr/>
          <a:lstStyle/>
          <a:p>
            <a:r>
              <a:rPr lang="es-AR" dirty="0"/>
              <a:t>LUGAR DE TRABAJO </a:t>
            </a:r>
            <a:endParaRPr lang="it-IT" dirty="0"/>
          </a:p>
        </p:txBody>
      </p:sp>
      <p:sp>
        <p:nvSpPr>
          <p:cNvPr id="3" name="Marcador de contenido 2">
            <a:extLst>
              <a:ext uri="{FF2B5EF4-FFF2-40B4-BE49-F238E27FC236}">
                <a16:creationId xmlns:a16="http://schemas.microsoft.com/office/drawing/2014/main" id="{6C9E8C1E-9E83-45CE-A940-614326D1E934}"/>
              </a:ext>
            </a:extLst>
          </p:cNvPr>
          <p:cNvSpPr>
            <a:spLocks noGrp="1"/>
          </p:cNvSpPr>
          <p:nvPr>
            <p:ph idx="1"/>
          </p:nvPr>
        </p:nvSpPr>
        <p:spPr/>
        <p:txBody>
          <a:bodyPr/>
          <a:lstStyle/>
          <a:p>
            <a:r>
              <a:rPr lang="es-AR" dirty="0"/>
              <a:t>VENTILACION </a:t>
            </a:r>
          </a:p>
          <a:p>
            <a:r>
              <a:rPr lang="es-AR" dirty="0"/>
              <a:t>HUMEDAD </a:t>
            </a:r>
          </a:p>
          <a:p>
            <a:r>
              <a:rPr lang="es-AR" dirty="0"/>
              <a:t>ORDEN Y LIMPIEZA </a:t>
            </a:r>
          </a:p>
          <a:p>
            <a:r>
              <a:rPr lang="es-AR" dirty="0"/>
              <a:t>ALMACENAMIENTO PLANIFICADO </a:t>
            </a:r>
          </a:p>
          <a:p>
            <a:r>
              <a:rPr lang="es-AR" dirty="0"/>
              <a:t>SEÑALIZACION </a:t>
            </a:r>
          </a:p>
          <a:p>
            <a:r>
              <a:rPr lang="es-AR" dirty="0"/>
              <a:t>REPETAR ELEMENTO DE PROTECION  PERSONALES </a:t>
            </a:r>
          </a:p>
          <a:p>
            <a:pPr marL="0" indent="0">
              <a:buNone/>
            </a:pPr>
            <a:endParaRPr lang="es-AR" dirty="0"/>
          </a:p>
          <a:p>
            <a:pPr marL="0" indent="0">
              <a:buNone/>
            </a:pPr>
            <a:endParaRPr lang="it-IT" dirty="0"/>
          </a:p>
        </p:txBody>
      </p:sp>
      <p:pic>
        <p:nvPicPr>
          <p:cNvPr id="4" name="Imagen 3">
            <a:extLst>
              <a:ext uri="{FF2B5EF4-FFF2-40B4-BE49-F238E27FC236}">
                <a16:creationId xmlns:a16="http://schemas.microsoft.com/office/drawing/2014/main" id="{B54ED7F7-7D4B-408A-9386-534A1D4ADB8F}"/>
              </a:ext>
            </a:extLst>
          </p:cNvPr>
          <p:cNvPicPr>
            <a:picLocks noChangeAspect="1"/>
          </p:cNvPicPr>
          <p:nvPr/>
        </p:nvPicPr>
        <p:blipFill>
          <a:blip r:embed="rId2"/>
          <a:stretch>
            <a:fillRect/>
          </a:stretch>
        </p:blipFill>
        <p:spPr>
          <a:xfrm>
            <a:off x="5831965" y="308852"/>
            <a:ext cx="6127321" cy="3450613"/>
          </a:xfrm>
          <a:prstGeom prst="rect">
            <a:avLst/>
          </a:prstGeom>
        </p:spPr>
      </p:pic>
    </p:spTree>
    <p:extLst>
      <p:ext uri="{BB962C8B-B14F-4D97-AF65-F5344CB8AC3E}">
        <p14:creationId xmlns:p14="http://schemas.microsoft.com/office/powerpoint/2010/main" val="2531792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765EEB-99A6-4150-8E1D-6671FC80AD02}"/>
              </a:ext>
            </a:extLst>
          </p:cNvPr>
          <p:cNvSpPr>
            <a:spLocks noGrp="1"/>
          </p:cNvSpPr>
          <p:nvPr>
            <p:ph type="title"/>
          </p:nvPr>
        </p:nvSpPr>
        <p:spPr>
          <a:xfrm>
            <a:off x="1451579" y="1391655"/>
            <a:ext cx="9603275" cy="462099"/>
          </a:xfrm>
        </p:spPr>
        <p:txBody>
          <a:bodyPr>
            <a:normAutofit fontScale="90000"/>
          </a:bodyPr>
          <a:lstStyle/>
          <a:p>
            <a:pPr algn="ctr"/>
            <a:r>
              <a:rPr lang="es-AR" dirty="0"/>
              <a:t>RIESGOS Y PREVENCIÓN </a:t>
            </a:r>
            <a:br>
              <a:rPr lang="it-IT" dirty="0"/>
            </a:br>
            <a:endParaRPr lang="it-IT" dirty="0"/>
          </a:p>
        </p:txBody>
      </p:sp>
      <p:sp>
        <p:nvSpPr>
          <p:cNvPr id="3" name="Marcador de contenido 2">
            <a:extLst>
              <a:ext uri="{FF2B5EF4-FFF2-40B4-BE49-F238E27FC236}">
                <a16:creationId xmlns:a16="http://schemas.microsoft.com/office/drawing/2014/main" id="{CA077C9B-624B-4E37-94CF-5AA3A7B3A6F1}"/>
              </a:ext>
            </a:extLst>
          </p:cNvPr>
          <p:cNvSpPr>
            <a:spLocks noGrp="1"/>
          </p:cNvSpPr>
          <p:nvPr>
            <p:ph idx="1"/>
          </p:nvPr>
        </p:nvSpPr>
        <p:spPr/>
        <p:txBody>
          <a:bodyPr/>
          <a:lstStyle/>
          <a:p>
            <a:r>
              <a:rPr lang="es-AR" dirty="0"/>
              <a:t>CONTAMINACIÓN AIRE </a:t>
            </a:r>
          </a:p>
          <a:p>
            <a:pPr marL="0" indent="0">
              <a:buNone/>
            </a:pPr>
            <a:r>
              <a:rPr lang="es-AR" dirty="0"/>
              <a:t>                                  -HUMOS</a:t>
            </a:r>
          </a:p>
          <a:p>
            <a:pPr marL="0" indent="0">
              <a:buNone/>
            </a:pPr>
            <a:r>
              <a:rPr lang="es-AR" dirty="0"/>
              <a:t>                                  -GASES </a:t>
            </a:r>
          </a:p>
          <a:p>
            <a:r>
              <a:rPr lang="es-AR" dirty="0"/>
              <a:t>RADIACIÓN TÉRMICA </a:t>
            </a:r>
            <a:endParaRPr lang="it-IT" dirty="0"/>
          </a:p>
          <a:p>
            <a:r>
              <a:rPr lang="es-AR" dirty="0"/>
              <a:t>ELECTRICO</a:t>
            </a:r>
          </a:p>
          <a:p>
            <a:r>
              <a:rPr lang="es-AR" dirty="0"/>
              <a:t>INCENDIO- EXPLOCIONES</a:t>
            </a:r>
          </a:p>
        </p:txBody>
      </p:sp>
    </p:spTree>
    <p:extLst>
      <p:ext uri="{BB962C8B-B14F-4D97-AF65-F5344CB8AC3E}">
        <p14:creationId xmlns:p14="http://schemas.microsoft.com/office/powerpoint/2010/main" val="3662370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E167D2-2E93-4993-AA10-22D82BAC0442}"/>
              </a:ext>
            </a:extLst>
          </p:cNvPr>
          <p:cNvSpPr>
            <a:spLocks noGrp="1"/>
          </p:cNvSpPr>
          <p:nvPr>
            <p:ph type="title"/>
          </p:nvPr>
        </p:nvSpPr>
        <p:spPr/>
        <p:txBody>
          <a:bodyPr/>
          <a:lstStyle/>
          <a:p>
            <a:r>
              <a:rPr lang="es-AR" dirty="0"/>
              <a:t>PROTECCION PERSONAL </a:t>
            </a:r>
            <a:endParaRPr lang="it-IT" dirty="0"/>
          </a:p>
        </p:txBody>
      </p:sp>
      <p:pic>
        <p:nvPicPr>
          <p:cNvPr id="4" name="Marcador de contenido 3">
            <a:extLst>
              <a:ext uri="{FF2B5EF4-FFF2-40B4-BE49-F238E27FC236}">
                <a16:creationId xmlns:a16="http://schemas.microsoft.com/office/drawing/2014/main" id="{FFB49668-36A2-4E8A-BB0A-1013B9A09370}"/>
              </a:ext>
            </a:extLst>
          </p:cNvPr>
          <p:cNvPicPr>
            <a:picLocks noGrp="1" noChangeAspect="1"/>
          </p:cNvPicPr>
          <p:nvPr>
            <p:ph idx="1"/>
          </p:nvPr>
        </p:nvPicPr>
        <p:blipFill>
          <a:blip r:embed="rId2"/>
          <a:stretch>
            <a:fillRect/>
          </a:stretch>
        </p:blipFill>
        <p:spPr>
          <a:xfrm>
            <a:off x="5885837" y="1881185"/>
            <a:ext cx="5022955" cy="4264605"/>
          </a:xfrm>
          <a:prstGeom prst="rect">
            <a:avLst/>
          </a:prstGeom>
        </p:spPr>
      </p:pic>
      <p:sp>
        <p:nvSpPr>
          <p:cNvPr id="6" name="Rectángulo 5">
            <a:extLst>
              <a:ext uri="{FF2B5EF4-FFF2-40B4-BE49-F238E27FC236}">
                <a16:creationId xmlns:a16="http://schemas.microsoft.com/office/drawing/2014/main" id="{1AF83F9B-4078-4E27-BA00-0FA54DB09CB7}"/>
              </a:ext>
            </a:extLst>
          </p:cNvPr>
          <p:cNvSpPr/>
          <p:nvPr/>
        </p:nvSpPr>
        <p:spPr>
          <a:xfrm>
            <a:off x="103632" y="2164003"/>
            <a:ext cx="5602224" cy="2862322"/>
          </a:xfrm>
          <a:prstGeom prst="rect">
            <a:avLst/>
          </a:prstGeom>
        </p:spPr>
        <p:txBody>
          <a:bodyPr wrap="square">
            <a:spAutoFit/>
          </a:bodyPr>
          <a:lstStyle/>
          <a:p>
            <a:pPr marL="285750" indent="-285750">
              <a:buFont typeface="Arial" panose="020B0604020202020204" pitchFamily="34" charset="0"/>
              <a:buChar char="•"/>
            </a:pPr>
            <a:r>
              <a:rPr lang="it-IT" dirty="0"/>
              <a:t>MAMELUCOS</a:t>
            </a:r>
          </a:p>
          <a:p>
            <a:pPr marL="285750" indent="-285750">
              <a:buFont typeface="Arial" panose="020B0604020202020204" pitchFamily="34" charset="0"/>
              <a:buChar char="•"/>
            </a:pPr>
            <a:r>
              <a:rPr lang="it-IT" dirty="0"/>
              <a:t>CALZADO DE SEGURIDAD</a:t>
            </a:r>
          </a:p>
          <a:p>
            <a:pPr marL="285750" indent="-285750">
              <a:buFont typeface="Arial" panose="020B0604020202020204" pitchFamily="34" charset="0"/>
              <a:buChar char="•"/>
            </a:pPr>
            <a:r>
              <a:rPr lang="it-IT" dirty="0"/>
              <a:t>TAPONES AUDITIVOS</a:t>
            </a:r>
          </a:p>
          <a:p>
            <a:pPr marL="285750" indent="-285750">
              <a:buFont typeface="Arial" panose="020B0604020202020204" pitchFamily="34" charset="0"/>
              <a:buChar char="•"/>
            </a:pPr>
            <a:r>
              <a:rPr lang="it-IT" dirty="0"/>
              <a:t>GAFAS</a:t>
            </a:r>
          </a:p>
          <a:p>
            <a:pPr marL="285750" indent="-285750">
              <a:buFont typeface="Arial" panose="020B0604020202020204" pitchFamily="34" charset="0"/>
              <a:buChar char="•"/>
            </a:pPr>
            <a:r>
              <a:rPr lang="it-IT" dirty="0"/>
              <a:t>MÁSCARAS ANTIGASES</a:t>
            </a:r>
          </a:p>
          <a:p>
            <a:pPr marL="285750" indent="-285750">
              <a:buFont typeface="Arial" panose="020B0604020202020204" pitchFamily="34" charset="0"/>
              <a:buChar char="•"/>
            </a:pPr>
            <a:r>
              <a:rPr lang="it-IT" dirty="0"/>
              <a:t>MÁSCARAS DE SOLDAR COMUNES</a:t>
            </a:r>
          </a:p>
          <a:p>
            <a:pPr marL="285750" indent="-285750">
              <a:buFont typeface="Arial" panose="020B0604020202020204" pitchFamily="34" charset="0"/>
              <a:buChar char="•"/>
            </a:pPr>
            <a:r>
              <a:rPr lang="it-IT" dirty="0"/>
              <a:t>MASCARAS FOTOSENSIBLES</a:t>
            </a:r>
          </a:p>
          <a:p>
            <a:pPr marL="285750" indent="-285750">
              <a:buFont typeface="Arial" panose="020B0604020202020204" pitchFamily="34" charset="0"/>
              <a:buChar char="•"/>
            </a:pPr>
            <a:r>
              <a:rPr lang="es-MX" dirty="0"/>
              <a:t>GUANTES, DELANTALES, POLAINAS Y CHAQUETAS</a:t>
            </a:r>
          </a:p>
          <a:p>
            <a:pPr marL="285750" indent="-285750">
              <a:buFont typeface="Arial" panose="020B0604020202020204" pitchFamily="34" charset="0"/>
              <a:buChar char="•"/>
            </a:pPr>
            <a:r>
              <a:rPr lang="it-IT" dirty="0"/>
              <a:t>FAJA</a:t>
            </a:r>
          </a:p>
          <a:p>
            <a:endParaRPr lang="it-IT" dirty="0"/>
          </a:p>
        </p:txBody>
      </p:sp>
    </p:spTree>
    <p:extLst>
      <p:ext uri="{BB962C8B-B14F-4D97-AF65-F5344CB8AC3E}">
        <p14:creationId xmlns:p14="http://schemas.microsoft.com/office/powerpoint/2010/main" val="660408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F0A3CB-DF48-4153-9ECF-A3C6C93D636A}"/>
              </a:ext>
            </a:extLst>
          </p:cNvPr>
          <p:cNvSpPr>
            <a:spLocks noGrp="1"/>
          </p:cNvSpPr>
          <p:nvPr>
            <p:ph type="title"/>
          </p:nvPr>
        </p:nvSpPr>
        <p:spPr>
          <a:xfrm>
            <a:off x="1451579" y="1264920"/>
            <a:ext cx="9603275" cy="588834"/>
          </a:xfrm>
        </p:spPr>
        <p:txBody>
          <a:bodyPr>
            <a:normAutofit fontScale="90000"/>
          </a:bodyPr>
          <a:lstStyle/>
          <a:p>
            <a:r>
              <a:rPr lang="es-AR" dirty="0"/>
              <a:t>RECOMENDACIONES DE USO Y MANIPULEO </a:t>
            </a:r>
            <a:br>
              <a:rPr lang="it-IT" dirty="0"/>
            </a:br>
            <a:endParaRPr lang="it-IT" dirty="0"/>
          </a:p>
        </p:txBody>
      </p:sp>
      <p:pic>
        <p:nvPicPr>
          <p:cNvPr id="4" name="Marcador de contenido 3">
            <a:extLst>
              <a:ext uri="{FF2B5EF4-FFF2-40B4-BE49-F238E27FC236}">
                <a16:creationId xmlns:a16="http://schemas.microsoft.com/office/drawing/2014/main" id="{9BF70F32-0B60-48F1-9FB8-83CF7EFB7864}"/>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51579" y="1853754"/>
            <a:ext cx="9603275" cy="3739326"/>
          </a:xfrm>
          <a:prstGeom prst="rect">
            <a:avLst/>
          </a:prstGeom>
          <a:noFill/>
          <a:ln>
            <a:noFill/>
          </a:ln>
        </p:spPr>
      </p:pic>
    </p:spTree>
    <p:extLst>
      <p:ext uri="{BB962C8B-B14F-4D97-AF65-F5344CB8AC3E}">
        <p14:creationId xmlns:p14="http://schemas.microsoft.com/office/powerpoint/2010/main" val="6077905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ED8C4F-D90D-4823-B6AE-C01ADE62917D}"/>
              </a:ext>
            </a:extLst>
          </p:cNvPr>
          <p:cNvSpPr>
            <a:spLocks noGrp="1"/>
          </p:cNvSpPr>
          <p:nvPr>
            <p:ph type="title"/>
          </p:nvPr>
        </p:nvSpPr>
        <p:spPr>
          <a:xfrm>
            <a:off x="1451579" y="804519"/>
            <a:ext cx="9603275" cy="649377"/>
          </a:xfrm>
        </p:spPr>
        <p:txBody>
          <a:bodyPr/>
          <a:lstStyle/>
          <a:p>
            <a:r>
              <a:rPr lang="es-AR" dirty="0"/>
              <a:t>VENTILACION </a:t>
            </a:r>
            <a:endParaRPr lang="it-IT" dirty="0"/>
          </a:p>
        </p:txBody>
      </p:sp>
      <p:sp>
        <p:nvSpPr>
          <p:cNvPr id="3" name="Marcador de contenido 2">
            <a:extLst>
              <a:ext uri="{FF2B5EF4-FFF2-40B4-BE49-F238E27FC236}">
                <a16:creationId xmlns:a16="http://schemas.microsoft.com/office/drawing/2014/main" id="{2B1EA432-C881-4FBB-A32F-5698B7E9ED46}"/>
              </a:ext>
            </a:extLst>
          </p:cNvPr>
          <p:cNvSpPr>
            <a:spLocks noGrp="1"/>
          </p:cNvSpPr>
          <p:nvPr>
            <p:ph idx="1"/>
          </p:nvPr>
        </p:nvSpPr>
        <p:spPr>
          <a:xfrm>
            <a:off x="1451579" y="1453896"/>
            <a:ext cx="9603275" cy="5797296"/>
          </a:xfrm>
        </p:spPr>
        <p:txBody>
          <a:bodyPr/>
          <a:lstStyle/>
          <a:p>
            <a:r>
              <a:rPr lang="es-MX" dirty="0"/>
              <a:t>Campana móvil La campana móvil es un sistema de aspiración mediante conductos flexibles. Hace circular el aire sobre la zona de soldadura a una velocidad de al menos 0,5 m/s. Es muy importante situar el conducto lo más cerca posible de la zona de trabajo.</a:t>
            </a:r>
          </a:p>
          <a:p>
            <a:r>
              <a:rPr lang="es-MX" dirty="0"/>
              <a:t>Mesa con aspiración descendente Consiste en una mesa con una parrilla en la parte inferior El aire es aspirado hacia abajo a través de la parrilla hacia el conducto de evacuación. </a:t>
            </a:r>
          </a:p>
          <a:p>
            <a:r>
              <a:rPr lang="es-MX" dirty="0"/>
              <a:t>Recinto acotado Un recinto acotado consiste en una estructura con techo y dos lados que acotan el lugar donde se ejecutan las operaciones de soldadura. El aire fresco llega constantemente al recinto. Este sistema hace circular el aire a una velocidad mínima de 0,5 m / s.</a:t>
            </a:r>
            <a:endParaRPr lang="it-IT" dirty="0"/>
          </a:p>
        </p:txBody>
      </p:sp>
      <p:pic>
        <p:nvPicPr>
          <p:cNvPr id="5" name="Imagen 4">
            <a:extLst>
              <a:ext uri="{FF2B5EF4-FFF2-40B4-BE49-F238E27FC236}">
                <a16:creationId xmlns:a16="http://schemas.microsoft.com/office/drawing/2014/main" id="{41C3002A-344D-4FF9-A66D-F773E8B5A926}"/>
              </a:ext>
            </a:extLst>
          </p:cNvPr>
          <p:cNvPicPr>
            <a:picLocks noChangeAspect="1"/>
          </p:cNvPicPr>
          <p:nvPr/>
        </p:nvPicPr>
        <p:blipFill>
          <a:blip r:embed="rId2"/>
          <a:stretch>
            <a:fillRect/>
          </a:stretch>
        </p:blipFill>
        <p:spPr>
          <a:xfrm>
            <a:off x="177413" y="2710167"/>
            <a:ext cx="1218660" cy="1320215"/>
          </a:xfrm>
          <a:prstGeom prst="rect">
            <a:avLst/>
          </a:prstGeom>
        </p:spPr>
      </p:pic>
      <p:pic>
        <p:nvPicPr>
          <p:cNvPr id="6" name="Imagen 5">
            <a:extLst>
              <a:ext uri="{FF2B5EF4-FFF2-40B4-BE49-F238E27FC236}">
                <a16:creationId xmlns:a16="http://schemas.microsoft.com/office/drawing/2014/main" id="{981C4AFF-37C9-450D-B708-A3579C8EC17D}"/>
              </a:ext>
            </a:extLst>
          </p:cNvPr>
          <p:cNvPicPr>
            <a:picLocks noChangeAspect="1"/>
          </p:cNvPicPr>
          <p:nvPr/>
        </p:nvPicPr>
        <p:blipFill>
          <a:blip r:embed="rId3"/>
          <a:stretch>
            <a:fillRect/>
          </a:stretch>
        </p:blipFill>
        <p:spPr>
          <a:xfrm>
            <a:off x="22630" y="1453896"/>
            <a:ext cx="1428949" cy="1267002"/>
          </a:xfrm>
          <a:prstGeom prst="rect">
            <a:avLst/>
          </a:prstGeom>
        </p:spPr>
      </p:pic>
      <p:pic>
        <p:nvPicPr>
          <p:cNvPr id="7" name="Imagen 6">
            <a:extLst>
              <a:ext uri="{FF2B5EF4-FFF2-40B4-BE49-F238E27FC236}">
                <a16:creationId xmlns:a16="http://schemas.microsoft.com/office/drawing/2014/main" id="{EDFB403E-CA8C-4C75-9865-F67483B44EE3}"/>
              </a:ext>
            </a:extLst>
          </p:cNvPr>
          <p:cNvPicPr>
            <a:picLocks noChangeAspect="1"/>
          </p:cNvPicPr>
          <p:nvPr/>
        </p:nvPicPr>
        <p:blipFill>
          <a:blip r:embed="rId4"/>
          <a:stretch>
            <a:fillRect/>
          </a:stretch>
        </p:blipFill>
        <p:spPr>
          <a:xfrm>
            <a:off x="216900" y="3977169"/>
            <a:ext cx="1206926" cy="1519833"/>
          </a:xfrm>
          <a:prstGeom prst="rect">
            <a:avLst/>
          </a:prstGeom>
        </p:spPr>
      </p:pic>
    </p:spTree>
    <p:extLst>
      <p:ext uri="{BB962C8B-B14F-4D97-AF65-F5344CB8AC3E}">
        <p14:creationId xmlns:p14="http://schemas.microsoft.com/office/powerpoint/2010/main" val="3591222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0CB7C5-510D-45C4-BB50-AA7BD9D8AE88}"/>
              </a:ext>
            </a:extLst>
          </p:cNvPr>
          <p:cNvSpPr>
            <a:spLocks noGrp="1"/>
          </p:cNvSpPr>
          <p:nvPr>
            <p:ph type="title"/>
          </p:nvPr>
        </p:nvSpPr>
        <p:spPr/>
        <p:txBody>
          <a:bodyPr/>
          <a:lstStyle/>
          <a:p>
            <a:r>
              <a:rPr lang="it-IT" dirty="0" err="1"/>
              <a:t>Radiaciones</a:t>
            </a:r>
            <a:r>
              <a:rPr lang="it-IT" dirty="0"/>
              <a:t> </a:t>
            </a:r>
            <a:r>
              <a:rPr lang="it-IT" dirty="0" err="1"/>
              <a:t>ultravioleta</a:t>
            </a:r>
            <a:r>
              <a:rPr lang="it-IT" dirty="0"/>
              <a:t> y </a:t>
            </a:r>
            <a:r>
              <a:rPr lang="it-IT" dirty="0" err="1"/>
              <a:t>proyecciones</a:t>
            </a:r>
            <a:endParaRPr lang="it-IT" dirty="0"/>
          </a:p>
        </p:txBody>
      </p:sp>
      <p:sp>
        <p:nvSpPr>
          <p:cNvPr id="3" name="Marcador de contenido 2">
            <a:extLst>
              <a:ext uri="{FF2B5EF4-FFF2-40B4-BE49-F238E27FC236}">
                <a16:creationId xmlns:a16="http://schemas.microsoft.com/office/drawing/2014/main" id="{D15754AC-FC47-462E-A077-6F3A251BDC6C}"/>
              </a:ext>
            </a:extLst>
          </p:cNvPr>
          <p:cNvSpPr>
            <a:spLocks noGrp="1"/>
          </p:cNvSpPr>
          <p:nvPr>
            <p:ph idx="1"/>
          </p:nvPr>
        </p:nvSpPr>
        <p:spPr/>
        <p:txBody>
          <a:bodyPr/>
          <a:lstStyle/>
          <a:p>
            <a:r>
              <a:rPr lang="es-MX" dirty="0"/>
              <a:t>Se recomienda utilizar mamparas de separación de puestos de trabajo para proteger al resto de operarios. El material debería ser opaco o translúcido, robusto e ignífugo. La parte inferior debe estar al menos a 50 cm del suelo para facilitar la ventilación. Se debería señalizar con las palabras: peligro zona de soldadura, para advertir al resto de los trabajadores.</a:t>
            </a:r>
            <a:endParaRPr lang="it-IT" dirty="0"/>
          </a:p>
        </p:txBody>
      </p:sp>
      <p:pic>
        <p:nvPicPr>
          <p:cNvPr id="5" name="Imagen 4">
            <a:extLst>
              <a:ext uri="{FF2B5EF4-FFF2-40B4-BE49-F238E27FC236}">
                <a16:creationId xmlns:a16="http://schemas.microsoft.com/office/drawing/2014/main" id="{39222CF7-B3AD-4B2D-A0BF-432A03DAE990}"/>
              </a:ext>
            </a:extLst>
          </p:cNvPr>
          <p:cNvPicPr>
            <a:picLocks noChangeAspect="1"/>
          </p:cNvPicPr>
          <p:nvPr/>
        </p:nvPicPr>
        <p:blipFill>
          <a:blip r:embed="rId2"/>
          <a:stretch>
            <a:fillRect/>
          </a:stretch>
        </p:blipFill>
        <p:spPr>
          <a:xfrm>
            <a:off x="3382366" y="3600314"/>
            <a:ext cx="2172003" cy="1943371"/>
          </a:xfrm>
          <a:prstGeom prst="rect">
            <a:avLst/>
          </a:prstGeom>
        </p:spPr>
      </p:pic>
    </p:spTree>
    <p:extLst>
      <p:ext uri="{BB962C8B-B14F-4D97-AF65-F5344CB8AC3E}">
        <p14:creationId xmlns:p14="http://schemas.microsoft.com/office/powerpoint/2010/main" val="1309469080"/>
      </p:ext>
    </p:extLst>
  </p:cSld>
  <p:clrMapOvr>
    <a:masterClrMapping/>
  </p:clrMapOvr>
</p:sld>
</file>

<file path=ppt/theme/theme1.xml><?xml version="1.0" encoding="utf-8"?>
<a:theme xmlns:a="http://schemas.openxmlformats.org/drawingml/2006/main" name="Galería">
  <a:themeElements>
    <a:clrScheme name="Galería">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ería">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ía">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239</TotalTime>
  <Words>1289</Words>
  <Application>Microsoft Office PowerPoint</Application>
  <PresentationFormat>Panorámica</PresentationFormat>
  <Paragraphs>98</Paragraphs>
  <Slides>18</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18</vt:i4>
      </vt:variant>
    </vt:vector>
  </HeadingPairs>
  <TitlesOfParts>
    <vt:vector size="23" baseType="lpstr">
      <vt:lpstr>Arial</vt:lpstr>
      <vt:lpstr>Cambria Math</vt:lpstr>
      <vt:lpstr>Gill Sans MT</vt:lpstr>
      <vt:lpstr>Tahoma</vt:lpstr>
      <vt:lpstr>Galería</vt:lpstr>
      <vt:lpstr>SOLDADURA  Y  cORTE  </vt:lpstr>
      <vt:lpstr>CLASIFICACION SOLDADURAS</vt:lpstr>
      <vt:lpstr>CORTE </vt:lpstr>
      <vt:lpstr>LUGAR DE TRABAJO </vt:lpstr>
      <vt:lpstr>RIESGOS Y PREVENCIÓN  </vt:lpstr>
      <vt:lpstr>PROTECCION PERSONAL </vt:lpstr>
      <vt:lpstr>RECOMENDACIONES DE USO Y MANIPULEO  </vt:lpstr>
      <vt:lpstr>VENTILACION </vt:lpstr>
      <vt:lpstr>Radiaciones ultravioleta y proyecciones</vt:lpstr>
      <vt:lpstr>Consideraciones manejo equipos a gas </vt:lpstr>
      <vt:lpstr>TRABAJO EN EL INTERIOR DE RECINTOS CERRADOS </vt:lpstr>
      <vt:lpstr>MANEJO Y TRANSPORTE DEL EQUIPO  </vt:lpstr>
      <vt:lpstr>RECOMENDACIONES BÁSICAS PARA OPERACIÓN SEGURA  </vt:lpstr>
      <vt:lpstr>Presentación de PowerPoint</vt:lpstr>
      <vt:lpstr>DESECHOS QUE GENERA </vt:lpstr>
      <vt:lpstr>Presentación de PowerPoint</vt:lpstr>
      <vt:lpstr>Presentación de PowerPoint</vt:lpstr>
      <vt:lpstr>REGLAMENTACION / NORMAS DE HIENE Y SEGURIDAD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SOLDADURA  Y  cORTE  </dc:title>
  <dc:creator>joaquin gonzalez</dc:creator>
  <cp:lastModifiedBy>joaquin gonzalez</cp:lastModifiedBy>
  <cp:revision>2</cp:revision>
  <dcterms:created xsi:type="dcterms:W3CDTF">2021-09-06T14:58:56Z</dcterms:created>
  <dcterms:modified xsi:type="dcterms:W3CDTF">2021-09-06T19:03:51Z</dcterms:modified>
</cp:coreProperties>
</file>