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303" r:id="rId17"/>
    <p:sldId id="271" r:id="rId18"/>
    <p:sldId id="272" r:id="rId19"/>
    <p:sldId id="304" r:id="rId20"/>
    <p:sldId id="276" r:id="rId21"/>
    <p:sldId id="274" r:id="rId22"/>
    <p:sldId id="273" r:id="rId23"/>
    <p:sldId id="275"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Lst>
  <p:sldSz cx="12192000" cy="6858000"/>
  <p:notesSz cx="6858000" cy="9144000"/>
  <p:embeddedFontLst>
    <p:embeddedFont>
      <p:font typeface="Trebuchet MS" panose="020B0603020202020204" pitchFamily="34" charset="0"/>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Overlock" panose="020B0604020202020204"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63">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gA4l7KRteAMU/LUsnPqLjK/zBWL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6" d="100"/>
          <a:sy n="66" d="100"/>
        </p:scale>
        <p:origin x="780" y="48"/>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customschemas.google.com/relationships/presentationmetadata" Target="meta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4" name="Google Shape;224;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6" name="Google Shape;236;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6" name="Google Shape;25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6" name="Google Shape;26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3" name="Google Shape;27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1" name="Google Shape;28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5" name="Google Shape;31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 name="Google Shape;321;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0" name="Google Shape;330;p2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7" name="Google Shape;34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p2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1" name="Google Shape;36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7" name="Google Shape;367;p3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p3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6" name="Google Shape;38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3" name="Google Shape;393;p3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ee36c5d45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ee36c5d45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6" name="Google Shape;40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p3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7" name="Google Shape;427;p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6" name="Google Shape;436;p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p3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1" name="Google Shape;451;p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4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3" name="Google Shape;463;p4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p4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6" name="Google Shape;476;p4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2" name="Google Shape;482;p4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9" name="Google Shape;489;p4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7" name="Google Shape;18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TITLE">
    <p:spTree>
      <p:nvGrpSpPr>
        <p:cNvPr id="1" name="Shape 22"/>
        <p:cNvGrpSpPr/>
        <p:nvPr/>
      </p:nvGrpSpPr>
      <p:grpSpPr>
        <a:xfrm>
          <a:off x="0" y="0"/>
          <a:ext cx="0" cy="0"/>
          <a:chOff x="0" y="0"/>
          <a:chExt cx="0" cy="0"/>
        </a:xfrm>
      </p:grpSpPr>
      <p:grpSp>
        <p:nvGrpSpPr>
          <p:cNvPr id="23" name="Google Shape;23;p48"/>
          <p:cNvGrpSpPr/>
          <p:nvPr/>
        </p:nvGrpSpPr>
        <p:grpSpPr>
          <a:xfrm>
            <a:off x="0" y="-8467"/>
            <a:ext cx="12192000" cy="6866467"/>
            <a:chOff x="0" y="-8467"/>
            <a:chExt cx="12192000" cy="6866467"/>
          </a:xfrm>
        </p:grpSpPr>
        <p:sp>
          <p:nvSpPr>
            <p:cNvPr id="24" name="Google Shape;24;p48"/>
            <p:cNvSpPr/>
            <p:nvPr/>
          </p:nvSpPr>
          <p:spPr>
            <a:xfrm>
              <a:off x="0" y="-7862"/>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69803"/>
              </a:schemeClr>
            </a:solidFill>
            <a:ln>
              <a:noFill/>
            </a:ln>
          </p:spPr>
        </p:sp>
        <p:cxnSp>
          <p:nvCxnSpPr>
            <p:cNvPr id="25" name="Google Shape;25;p48"/>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26" name="Google Shape;26;p48"/>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27" name="Google Shape;27;p48"/>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28" name="Google Shape;28;p48"/>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9" name="Google Shape;29;p48"/>
            <p:cNvSpPr/>
            <p:nvPr/>
          </p:nvSpPr>
          <p:spPr>
            <a:xfrm>
              <a:off x="8932333" y="3048000"/>
              <a:ext cx="3259667" cy="3810000"/>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8"/>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803"/>
              </a:srgbClr>
            </a:solidFill>
            <a:ln>
              <a:noFill/>
            </a:ln>
          </p:spPr>
        </p:sp>
        <p:sp>
          <p:nvSpPr>
            <p:cNvPr id="31" name="Google Shape;31;p48"/>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32" name="Google Shape;32;p48"/>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33" name="Google Shape;33;p48"/>
            <p:cNvSpPr/>
            <p:nvPr/>
          </p:nvSpPr>
          <p:spPr>
            <a:xfrm>
              <a:off x="10371666" y="3589867"/>
              <a:ext cx="1817159" cy="3268133"/>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48"/>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8"/>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36" name="Google Shape;36;p4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descripción">
  <p:cSld name="Título y descripción">
    <p:spTree>
      <p:nvGrpSpPr>
        <p:cNvPr id="1" name="Shape 90"/>
        <p:cNvGrpSpPr/>
        <p:nvPr/>
      </p:nvGrpSpPr>
      <p:grpSpPr>
        <a:xfrm>
          <a:off x="0" y="0"/>
          <a:ext cx="0" cy="0"/>
          <a:chOff x="0" y="0"/>
          <a:chExt cx="0" cy="0"/>
        </a:xfrm>
      </p:grpSpPr>
      <p:sp>
        <p:nvSpPr>
          <p:cNvPr id="91" name="Google Shape;91;p57"/>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57"/>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93" name="Google Shape;93;p5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5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ita con descripción">
  <p:cSld name="Cita con descripción">
    <p:spTree>
      <p:nvGrpSpPr>
        <p:cNvPr id="1" name="Shape 96"/>
        <p:cNvGrpSpPr/>
        <p:nvPr/>
      </p:nvGrpSpPr>
      <p:grpSpPr>
        <a:xfrm>
          <a:off x="0" y="0"/>
          <a:ext cx="0" cy="0"/>
          <a:chOff x="0" y="0"/>
          <a:chExt cx="0" cy="0"/>
        </a:xfrm>
      </p:grpSpPr>
      <p:sp>
        <p:nvSpPr>
          <p:cNvPr id="97" name="Google Shape;97;p58"/>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58"/>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9" name="Google Shape;99;p58"/>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0" name="Google Shape;100;p5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5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5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
        <p:nvSpPr>
          <p:cNvPr id="103" name="Google Shape;103;p58"/>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MX" sz="8000">
                <a:solidFill>
                  <a:srgbClr val="9EDFF5"/>
                </a:solidFill>
                <a:latin typeface="Arial"/>
                <a:ea typeface="Arial"/>
                <a:cs typeface="Arial"/>
                <a:sym typeface="Arial"/>
              </a:rPr>
              <a:t>“</a:t>
            </a:r>
            <a:endParaRPr/>
          </a:p>
        </p:txBody>
      </p:sp>
      <p:sp>
        <p:nvSpPr>
          <p:cNvPr id="104" name="Google Shape;104;p58"/>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MX" sz="8000">
                <a:solidFill>
                  <a:srgbClr val="9EDFF5"/>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rjeta de nombre">
  <p:cSld name="Tarjeta de nombre">
    <p:spTree>
      <p:nvGrpSpPr>
        <p:cNvPr id="1" name="Shape 105"/>
        <p:cNvGrpSpPr/>
        <p:nvPr/>
      </p:nvGrpSpPr>
      <p:grpSpPr>
        <a:xfrm>
          <a:off x="0" y="0"/>
          <a:ext cx="0" cy="0"/>
          <a:chOff x="0" y="0"/>
          <a:chExt cx="0" cy="0"/>
        </a:xfrm>
      </p:grpSpPr>
      <p:sp>
        <p:nvSpPr>
          <p:cNvPr id="106" name="Google Shape;106;p59"/>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59"/>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8" name="Google Shape;108;p5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5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5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itar la tarjeta de nombre">
  <p:cSld name="Citar la tarjeta de nombre">
    <p:spTree>
      <p:nvGrpSpPr>
        <p:cNvPr id="1" name="Shape 111"/>
        <p:cNvGrpSpPr/>
        <p:nvPr/>
      </p:nvGrpSpPr>
      <p:grpSpPr>
        <a:xfrm>
          <a:off x="0" y="0"/>
          <a:ext cx="0" cy="0"/>
          <a:chOff x="0" y="0"/>
          <a:chExt cx="0" cy="0"/>
        </a:xfrm>
      </p:grpSpPr>
      <p:sp>
        <p:nvSpPr>
          <p:cNvPr id="112" name="Google Shape;112;p60"/>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60"/>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4" name="Google Shape;114;p60"/>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5" name="Google Shape;115;p6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6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6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
        <p:nvSpPr>
          <p:cNvPr id="118" name="Google Shape;118;p60"/>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MX" sz="8000">
                <a:solidFill>
                  <a:srgbClr val="9EDFF5"/>
                </a:solidFill>
                <a:latin typeface="Arial"/>
                <a:ea typeface="Arial"/>
                <a:cs typeface="Arial"/>
                <a:sym typeface="Arial"/>
              </a:rPr>
              <a:t>“</a:t>
            </a:r>
            <a:endParaRPr/>
          </a:p>
        </p:txBody>
      </p:sp>
      <p:sp>
        <p:nvSpPr>
          <p:cNvPr id="119" name="Google Shape;119;p60"/>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MX" sz="8000">
                <a:solidFill>
                  <a:srgbClr val="9EDFF5"/>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Verdadero o falso">
  <p:cSld name="Verdadero o falso">
    <p:spTree>
      <p:nvGrpSpPr>
        <p:cNvPr id="1" name="Shape 120"/>
        <p:cNvGrpSpPr/>
        <p:nvPr/>
      </p:nvGrpSpPr>
      <p:grpSpPr>
        <a:xfrm>
          <a:off x="0" y="0"/>
          <a:ext cx="0" cy="0"/>
          <a:chOff x="0" y="0"/>
          <a:chExt cx="0" cy="0"/>
        </a:xfrm>
      </p:grpSpPr>
      <p:sp>
        <p:nvSpPr>
          <p:cNvPr id="121" name="Google Shape;121;p61"/>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61"/>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3" name="Google Shape;123;p61"/>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4" name="Google Shape;124;p6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6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6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127"/>
        <p:cNvGrpSpPr/>
        <p:nvPr/>
      </p:nvGrpSpPr>
      <p:grpSpPr>
        <a:xfrm>
          <a:off x="0" y="0"/>
          <a:ext cx="0" cy="0"/>
          <a:chOff x="0" y="0"/>
          <a:chExt cx="0" cy="0"/>
        </a:xfrm>
      </p:grpSpPr>
      <p:sp>
        <p:nvSpPr>
          <p:cNvPr id="128" name="Google Shape;128;p6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62"/>
          <p:cNvSpPr txBox="1">
            <a:spLocks noGrp="1"/>
          </p:cNvSpPr>
          <p:nvPr>
            <p:ph type="body" idx="1"/>
          </p:nvPr>
        </p:nvSpPr>
        <p:spPr>
          <a:xfrm rot="5400000">
            <a:off x="3035282"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0" name="Google Shape;130;p6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6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6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133"/>
        <p:cNvGrpSpPr/>
        <p:nvPr/>
      </p:nvGrpSpPr>
      <p:grpSpPr>
        <a:xfrm>
          <a:off x="0" y="0"/>
          <a:ext cx="0" cy="0"/>
          <a:chOff x="0" y="0"/>
          <a:chExt cx="0" cy="0"/>
        </a:xfrm>
      </p:grpSpPr>
      <p:sp>
        <p:nvSpPr>
          <p:cNvPr id="134" name="Google Shape;134;p63"/>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63"/>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6" name="Google Shape;136;p6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6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6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39"/>
        <p:cNvGrpSpPr/>
        <p:nvPr/>
      </p:nvGrpSpPr>
      <p:grpSpPr>
        <a:xfrm>
          <a:off x="0" y="0"/>
          <a:ext cx="0" cy="0"/>
          <a:chOff x="0" y="0"/>
          <a:chExt cx="0" cy="0"/>
        </a:xfrm>
      </p:grpSpPr>
      <p:sp>
        <p:nvSpPr>
          <p:cNvPr id="40" name="Google Shape;40;p4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9"/>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2" name="Google Shape;42;p4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45"/>
        <p:cNvGrpSpPr/>
        <p:nvPr/>
      </p:nvGrpSpPr>
      <p:grpSpPr>
        <a:xfrm>
          <a:off x="0" y="0"/>
          <a:ext cx="0" cy="0"/>
          <a:chOff x="0" y="0"/>
          <a:chExt cx="0" cy="0"/>
        </a:xfrm>
      </p:grpSpPr>
      <p:sp>
        <p:nvSpPr>
          <p:cNvPr id="46" name="Google Shape;46;p5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49"/>
        <p:cNvGrpSpPr/>
        <p:nvPr/>
      </p:nvGrpSpPr>
      <p:grpSpPr>
        <a:xfrm>
          <a:off x="0" y="0"/>
          <a:ext cx="0" cy="0"/>
          <a:chOff x="0" y="0"/>
          <a:chExt cx="0" cy="0"/>
        </a:xfrm>
      </p:grpSpPr>
      <p:sp>
        <p:nvSpPr>
          <p:cNvPr id="50" name="Google Shape;50;p51"/>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1"/>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2" name="Google Shape;52;p5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55"/>
        <p:cNvGrpSpPr/>
        <p:nvPr/>
      </p:nvGrpSpPr>
      <p:grpSpPr>
        <a:xfrm>
          <a:off x="0" y="0"/>
          <a:ext cx="0" cy="0"/>
          <a:chOff x="0" y="0"/>
          <a:chExt cx="0" cy="0"/>
        </a:xfrm>
      </p:grpSpPr>
      <p:sp>
        <p:nvSpPr>
          <p:cNvPr id="56" name="Google Shape;56;p52"/>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2"/>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8" name="Google Shape;58;p52"/>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9" name="Google Shape;59;p5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5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5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62"/>
        <p:cNvGrpSpPr/>
        <p:nvPr/>
      </p:nvGrpSpPr>
      <p:grpSpPr>
        <a:xfrm>
          <a:off x="0" y="0"/>
          <a:ext cx="0" cy="0"/>
          <a:chOff x="0" y="0"/>
          <a:chExt cx="0" cy="0"/>
        </a:xfrm>
      </p:grpSpPr>
      <p:sp>
        <p:nvSpPr>
          <p:cNvPr id="63" name="Google Shape;63;p5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3"/>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5" name="Google Shape;65;p53"/>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6" name="Google Shape;66;p53"/>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67" name="Google Shape;67;p53"/>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8" name="Google Shape;68;p5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5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71"/>
        <p:cNvGrpSpPr/>
        <p:nvPr/>
      </p:nvGrpSpPr>
      <p:grpSpPr>
        <a:xfrm>
          <a:off x="0" y="0"/>
          <a:ext cx="0" cy="0"/>
          <a:chOff x="0" y="0"/>
          <a:chExt cx="0" cy="0"/>
        </a:xfrm>
      </p:grpSpPr>
      <p:sp>
        <p:nvSpPr>
          <p:cNvPr id="72" name="Google Shape;72;p54"/>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5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5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5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76"/>
        <p:cNvGrpSpPr/>
        <p:nvPr/>
      </p:nvGrpSpPr>
      <p:grpSpPr>
        <a:xfrm>
          <a:off x="0" y="0"/>
          <a:ext cx="0" cy="0"/>
          <a:chOff x="0" y="0"/>
          <a:chExt cx="0" cy="0"/>
        </a:xfrm>
      </p:grpSpPr>
      <p:sp>
        <p:nvSpPr>
          <p:cNvPr id="77" name="Google Shape;77;p55"/>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5"/>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9" name="Google Shape;79;p55"/>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80" name="Google Shape;80;p5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5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83"/>
        <p:cNvGrpSpPr/>
        <p:nvPr/>
      </p:nvGrpSpPr>
      <p:grpSpPr>
        <a:xfrm>
          <a:off x="0" y="0"/>
          <a:ext cx="0" cy="0"/>
          <a:chOff x="0" y="0"/>
          <a:chExt cx="0" cy="0"/>
        </a:xfrm>
      </p:grpSpPr>
      <p:sp>
        <p:nvSpPr>
          <p:cNvPr id="84" name="Google Shape;84;p56"/>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56"/>
          <p:cNvSpPr>
            <a:spLocks noGrp="1"/>
          </p:cNvSpPr>
          <p:nvPr>
            <p:ph type="pic" idx="2"/>
          </p:nvPr>
        </p:nvSpPr>
        <p:spPr>
          <a:xfrm>
            <a:off x="677334" y="609600"/>
            <a:ext cx="8596668" cy="3845718"/>
          </a:xfrm>
          <a:prstGeom prst="rect">
            <a:avLst/>
          </a:prstGeom>
          <a:noFill/>
          <a:ln>
            <a:noFill/>
          </a:ln>
        </p:spPr>
      </p:sp>
      <p:sp>
        <p:nvSpPr>
          <p:cNvPr id="86" name="Google Shape;86;p56"/>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7" name="Google Shape;87;p5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5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
        <p:nvSpPr>
          <p:cNvPr id="89" name="Google Shape;89;p5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47"/>
          <p:cNvGrpSpPr/>
          <p:nvPr/>
        </p:nvGrpSpPr>
        <p:grpSpPr>
          <a:xfrm>
            <a:off x="0" y="-8467"/>
            <a:ext cx="12192000" cy="6866467"/>
            <a:chOff x="0" y="-8467"/>
            <a:chExt cx="12192000" cy="6866467"/>
          </a:xfrm>
        </p:grpSpPr>
        <p:cxnSp>
          <p:nvCxnSpPr>
            <p:cNvPr id="7" name="Google Shape;7;p47"/>
            <p:cNvCxnSpPr/>
            <p:nvPr/>
          </p:nvCxnSpPr>
          <p:spPr>
            <a:xfrm>
              <a:off x="9371012" y="0"/>
              <a:ext cx="1219200" cy="6858000"/>
            </a:xfrm>
            <a:prstGeom prst="straightConnector1">
              <a:avLst/>
            </a:prstGeom>
            <a:noFill/>
            <a:ln w="9525" cap="flat" cmpd="sng">
              <a:solidFill>
                <a:schemeClr val="accent1">
                  <a:alpha val="69803"/>
                </a:schemeClr>
              </a:solidFill>
              <a:prstDash val="solid"/>
              <a:round/>
              <a:headEnd type="none" w="sm" len="sm"/>
              <a:tailEnd type="none" w="sm" len="sm"/>
            </a:ln>
          </p:spPr>
        </p:cxnSp>
        <p:cxnSp>
          <p:nvCxnSpPr>
            <p:cNvPr id="8" name="Google Shape;8;p47"/>
            <p:cNvCxnSpPr/>
            <p:nvPr/>
          </p:nvCxnSpPr>
          <p:spPr>
            <a:xfrm flipH="1">
              <a:off x="7425267" y="3681413"/>
              <a:ext cx="4763558" cy="3176587"/>
            </a:xfrm>
            <a:prstGeom prst="straightConnector1">
              <a:avLst/>
            </a:prstGeom>
            <a:noFill/>
            <a:ln w="9525" cap="flat" cmpd="sng">
              <a:solidFill>
                <a:schemeClr val="accent1">
                  <a:alpha val="69803"/>
                </a:schemeClr>
              </a:solidFill>
              <a:prstDash val="solid"/>
              <a:round/>
              <a:headEnd type="none" w="sm" len="sm"/>
              <a:tailEnd type="none" w="sm" len="sm"/>
            </a:ln>
          </p:spPr>
        </p:cxnSp>
        <p:sp>
          <p:nvSpPr>
            <p:cNvPr id="9" name="Google Shape;9;p47"/>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35686"/>
              </a:schemeClr>
            </a:solidFill>
            <a:ln>
              <a:noFill/>
            </a:ln>
          </p:spPr>
        </p:sp>
        <p:sp>
          <p:nvSpPr>
            <p:cNvPr id="10" name="Google Shape;10;p47"/>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47"/>
            <p:cNvSpPr/>
            <p:nvPr/>
          </p:nvSpPr>
          <p:spPr>
            <a:xfrm>
              <a:off x="8932333" y="3048000"/>
              <a:ext cx="3259667" cy="3810000"/>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47"/>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16B0E3">
                <a:alpha val="49803"/>
              </a:srgbClr>
            </a:solidFill>
            <a:ln>
              <a:noFill/>
            </a:ln>
          </p:spPr>
        </p:sp>
        <p:sp>
          <p:nvSpPr>
            <p:cNvPr id="13" name="Google Shape;13;p47"/>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chemeClr val="accent2">
                <a:alpha val="69803"/>
              </a:schemeClr>
            </a:solidFill>
            <a:ln>
              <a:noFill/>
            </a:ln>
          </p:spPr>
        </p:sp>
        <p:sp>
          <p:nvSpPr>
            <p:cNvPr id="14" name="Google Shape;14;p47"/>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rgbClr val="226292">
                <a:alpha val="80000"/>
              </a:srgbClr>
            </a:solidFill>
            <a:ln>
              <a:noFill/>
            </a:ln>
          </p:spPr>
        </p:sp>
        <p:sp>
          <p:nvSpPr>
            <p:cNvPr id="15" name="Google Shape;15;p47"/>
            <p:cNvSpPr/>
            <p:nvPr/>
          </p:nvSpPr>
          <p:spPr>
            <a:xfrm>
              <a:off x="10371666" y="3589867"/>
              <a:ext cx="1817159" cy="3268133"/>
            </a:xfrm>
            <a:prstGeom prst="triangle">
              <a:avLst>
                <a:gd name="adj" fmla="val 100000"/>
              </a:avLst>
            </a:prstGeom>
            <a:solidFill>
              <a:srgbClr val="16B0E3">
                <a:alpha val="6588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47"/>
            <p:cNvSpPr/>
            <p:nvPr/>
          </p:nvSpPr>
          <p:spPr>
            <a:xfrm>
              <a:off x="0" y="4013200"/>
              <a:ext cx="448733" cy="2844800"/>
            </a:xfrm>
            <a:prstGeom prst="triangle">
              <a:avLst>
                <a:gd name="adj" fmla="val 0"/>
              </a:avLst>
            </a:prstGeom>
            <a:solidFill>
              <a:schemeClr val="accent1">
                <a:alpha val="6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47"/>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47"/>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4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4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1" name="Google Shape;21;p4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0.jp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3.jp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1"/>
          <p:cNvSpPr txBox="1"/>
          <p:nvPr/>
        </p:nvSpPr>
        <p:spPr>
          <a:xfrm>
            <a:off x="1004702" y="3020794"/>
            <a:ext cx="1018259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3200" b="1" i="0" u="none" strike="noStrike" cap="none">
                <a:solidFill>
                  <a:schemeClr val="dk1"/>
                </a:solidFill>
                <a:latin typeface="Overlock"/>
                <a:ea typeface="Overlock"/>
                <a:cs typeface="Overlock"/>
                <a:sym typeface="Overlock"/>
              </a:rPr>
              <a:t>AMBIENTES HIPERBÁRICOS Y ELEMENTOS A PRESIÓN</a:t>
            </a:r>
            <a:endParaRPr sz="3200" b="0" i="0" u="none" strike="noStrike" cap="none">
              <a:solidFill>
                <a:schemeClr val="dk1"/>
              </a:solidFill>
              <a:latin typeface="Overlock"/>
              <a:ea typeface="Overlock"/>
              <a:cs typeface="Overlock"/>
              <a:sym typeface="Overlock"/>
            </a:endParaRPr>
          </a:p>
        </p:txBody>
      </p:sp>
      <p:grpSp>
        <p:nvGrpSpPr>
          <p:cNvPr id="144" name="Google Shape;144;p1"/>
          <p:cNvGrpSpPr/>
          <p:nvPr/>
        </p:nvGrpSpPr>
        <p:grpSpPr>
          <a:xfrm>
            <a:off x="6972684" y="139250"/>
            <a:ext cx="5092152" cy="496507"/>
            <a:chOff x="6972684" y="139250"/>
            <a:chExt cx="5092152" cy="496507"/>
          </a:xfrm>
        </p:grpSpPr>
        <p:pic>
          <p:nvPicPr>
            <p:cNvPr id="145" name="Google Shape;145;p1"/>
            <p:cNvPicPr preferRelativeResize="0"/>
            <p:nvPr/>
          </p:nvPicPr>
          <p:blipFill rotWithShape="1">
            <a:blip r:embed="rId3">
              <a:alphaModFix/>
            </a:blip>
            <a:srcRect/>
            <a:stretch/>
          </p:blipFill>
          <p:spPr>
            <a:xfrm>
              <a:off x="6972684" y="139250"/>
              <a:ext cx="996287" cy="496507"/>
            </a:xfrm>
            <a:prstGeom prst="rect">
              <a:avLst/>
            </a:prstGeom>
            <a:noFill/>
            <a:ln>
              <a:noFill/>
            </a:ln>
          </p:spPr>
        </p:pic>
        <p:sp>
          <p:nvSpPr>
            <p:cNvPr id="146" name="Google Shape;146;p1"/>
            <p:cNvSpPr txBox="1"/>
            <p:nvPr/>
          </p:nvSpPr>
          <p:spPr>
            <a:xfrm>
              <a:off x="7968971" y="139250"/>
              <a:ext cx="409586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200" b="1" i="0" u="none" strike="noStrike" cap="none">
                  <a:solidFill>
                    <a:schemeClr val="dk1"/>
                  </a:solidFill>
                  <a:latin typeface="Trebuchet MS"/>
                  <a:ea typeface="Trebuchet MS"/>
                  <a:cs typeface="Trebuchet MS"/>
                  <a:sym typeface="Trebuchet MS"/>
                </a:rPr>
                <a:t>FACULTAD DE CIENCIAS EXACTAS FÍSICAS Y NATURALES</a:t>
              </a:r>
              <a:endParaRPr/>
            </a:p>
            <a:p>
              <a:pPr marL="0" marR="0" lvl="0" indent="0" algn="ctr" rtl="0">
                <a:spcBef>
                  <a:spcPts val="0"/>
                </a:spcBef>
                <a:spcAft>
                  <a:spcPts val="0"/>
                </a:spcAft>
                <a:buNone/>
              </a:pPr>
              <a:r>
                <a:rPr lang="es-MX" sz="1200" b="1" i="0" u="none" strike="noStrike" cap="none">
                  <a:solidFill>
                    <a:schemeClr val="dk1"/>
                  </a:solidFill>
                  <a:latin typeface="Trebuchet MS"/>
                  <a:ea typeface="Trebuchet MS"/>
                  <a:cs typeface="Trebuchet MS"/>
                  <a:sym typeface="Trebuchet MS"/>
                </a:rPr>
                <a:t>UNIVERSIDAD NACIONAL DE CÓRDOBA</a:t>
              </a:r>
              <a:endParaRPr sz="1200" b="0" i="0" u="none" strike="noStrike" cap="none">
                <a:solidFill>
                  <a:schemeClr val="dk1"/>
                </a:solidFill>
                <a:latin typeface="Trebuchet MS"/>
                <a:ea typeface="Trebuchet MS"/>
                <a:cs typeface="Trebuchet MS"/>
                <a:sym typeface="Trebuchet MS"/>
              </a:endParaRPr>
            </a:p>
          </p:txBody>
        </p:sp>
      </p:grpSp>
      <p:sp>
        <p:nvSpPr>
          <p:cNvPr id="147" name="Google Shape;147;p1"/>
          <p:cNvSpPr/>
          <p:nvPr/>
        </p:nvSpPr>
        <p:spPr>
          <a:xfrm>
            <a:off x="3832349" y="1555412"/>
            <a:ext cx="4238533" cy="545727"/>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None/>
            </a:pPr>
            <a:r>
              <a:rPr lang="es-MX" sz="2800" b="1" i="0" u="none" strike="noStrike" cap="none">
                <a:solidFill>
                  <a:schemeClr val="dk1"/>
                </a:solidFill>
                <a:latin typeface="Arial"/>
                <a:ea typeface="Arial"/>
                <a:cs typeface="Arial"/>
                <a:sym typeface="Arial"/>
              </a:rPr>
              <a:t>HIGIENE Y SEGURIDAD</a:t>
            </a:r>
            <a:endParaRPr sz="2000" b="0" i="0" u="none" strike="noStrike" cap="none">
              <a:solidFill>
                <a:schemeClr val="dk1"/>
              </a:solidFill>
              <a:latin typeface="Arial"/>
              <a:ea typeface="Arial"/>
              <a:cs typeface="Arial"/>
              <a:sym typeface="Arial"/>
            </a:endParaRPr>
          </a:p>
        </p:txBody>
      </p:sp>
      <p:sp>
        <p:nvSpPr>
          <p:cNvPr id="148" name="Google Shape;148;p1"/>
          <p:cNvSpPr txBox="1">
            <a:spLocks noGrp="1"/>
          </p:cNvSpPr>
          <p:nvPr>
            <p:ph type="subTitle" idx="1"/>
          </p:nvPr>
        </p:nvSpPr>
        <p:spPr>
          <a:xfrm>
            <a:off x="9670506" y="4965967"/>
            <a:ext cx="2006435" cy="1544655"/>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960"/>
              <a:buNone/>
            </a:pPr>
            <a:r>
              <a:rPr lang="es-MX" sz="1200">
                <a:solidFill>
                  <a:schemeClr val="dk1"/>
                </a:solidFill>
              </a:rPr>
              <a:t>GRUPO 10</a:t>
            </a:r>
            <a:endParaRPr/>
          </a:p>
          <a:p>
            <a:pPr marL="0" lvl="0" indent="0" algn="r" rtl="0">
              <a:spcBef>
                <a:spcPts val="1000"/>
              </a:spcBef>
              <a:spcAft>
                <a:spcPts val="0"/>
              </a:spcAft>
              <a:buSzPts val="960"/>
              <a:buNone/>
            </a:pPr>
            <a:r>
              <a:rPr lang="es-MX" sz="1200">
                <a:solidFill>
                  <a:schemeClr val="dk1"/>
                </a:solidFill>
              </a:rPr>
              <a:t>Banegas Patricia</a:t>
            </a:r>
            <a:endParaRPr/>
          </a:p>
          <a:p>
            <a:pPr marL="0" lvl="0" indent="0" algn="r" rtl="0">
              <a:spcBef>
                <a:spcPts val="1000"/>
              </a:spcBef>
              <a:spcAft>
                <a:spcPts val="0"/>
              </a:spcAft>
              <a:buSzPts val="960"/>
              <a:buNone/>
            </a:pPr>
            <a:r>
              <a:rPr lang="es-MX" sz="1200">
                <a:solidFill>
                  <a:schemeClr val="dk1"/>
                </a:solidFill>
              </a:rPr>
              <a:t>Coca Sofía</a:t>
            </a:r>
            <a:endParaRPr sz="1200">
              <a:solidFill>
                <a:schemeClr val="dk1"/>
              </a:solidFill>
            </a:endParaRPr>
          </a:p>
          <a:p>
            <a:pPr marL="0" lvl="0" indent="0" algn="r" rtl="0">
              <a:spcBef>
                <a:spcPts val="1000"/>
              </a:spcBef>
              <a:spcAft>
                <a:spcPts val="0"/>
              </a:spcAft>
              <a:buSzPts val="960"/>
              <a:buNone/>
            </a:pPr>
            <a:r>
              <a:rPr lang="es-MX" sz="1200">
                <a:solidFill>
                  <a:schemeClr val="dk1"/>
                </a:solidFill>
              </a:rPr>
              <a:t>Demichelis M. Cristina</a:t>
            </a:r>
            <a:endParaRPr/>
          </a:p>
          <a:p>
            <a:pPr marL="0" lvl="0" indent="0" algn="r" rtl="0">
              <a:spcBef>
                <a:spcPts val="1000"/>
              </a:spcBef>
              <a:spcAft>
                <a:spcPts val="0"/>
              </a:spcAft>
              <a:buSzPts val="960"/>
              <a:buNone/>
            </a:pPr>
            <a:r>
              <a:rPr lang="es-MX" sz="1200">
                <a:solidFill>
                  <a:schemeClr val="dk1"/>
                </a:solidFill>
              </a:rPr>
              <a:t>Loyola Ailen</a:t>
            </a:r>
            <a:endParaRPr sz="12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0"/>
          <p:cNvSpPr/>
          <p:nvPr/>
        </p:nvSpPr>
        <p:spPr>
          <a:xfrm>
            <a:off x="286604" y="576954"/>
            <a:ext cx="11600596" cy="5355312"/>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chemeClr val="dk1"/>
              </a:buClr>
              <a:buSzPts val="1800"/>
              <a:buFont typeface="Noto Sans Symbols"/>
              <a:buChar char="⮚"/>
            </a:pPr>
            <a:r>
              <a:rPr lang="es-MX" sz="1800" b="1" i="1">
                <a:solidFill>
                  <a:schemeClr val="dk1"/>
                </a:solidFill>
                <a:latin typeface="Arial"/>
                <a:ea typeface="Arial"/>
                <a:cs typeface="Arial"/>
                <a:sym typeface="Arial"/>
              </a:rPr>
              <a:t>Equipos de respiración autónomos</a:t>
            </a:r>
            <a:r>
              <a:rPr lang="es-MX" sz="1800">
                <a:solidFill>
                  <a:schemeClr val="dk1"/>
                </a:solidFill>
                <a:latin typeface="Arial"/>
                <a:ea typeface="Arial"/>
                <a:cs typeface="Arial"/>
                <a:sym typeface="Arial"/>
              </a:rPr>
              <a:t>: podemos nombrar tres tipos:  </a:t>
            </a:r>
            <a:endParaRPr/>
          </a:p>
          <a:p>
            <a:pPr marL="0" marR="0" lvl="0" indent="0" algn="r" rtl="0">
              <a:spcBef>
                <a:spcPts val="0"/>
              </a:spcBef>
              <a:spcAft>
                <a:spcPts val="0"/>
              </a:spcAft>
              <a:buNone/>
            </a:pPr>
            <a:endParaRPr sz="1800">
              <a:solidFill>
                <a:schemeClr val="dk1"/>
              </a:solidFill>
              <a:latin typeface="Arial"/>
              <a:ea typeface="Arial"/>
              <a:cs typeface="Arial"/>
              <a:sym typeface="Arial"/>
            </a:endParaRPr>
          </a:p>
          <a:p>
            <a:pPr marL="0" marR="0" lvl="0" indent="0" algn="r" rtl="0">
              <a:spcBef>
                <a:spcPts val="0"/>
              </a:spcBef>
              <a:spcAft>
                <a:spcPts val="0"/>
              </a:spcAft>
              <a:buNone/>
            </a:pPr>
            <a:r>
              <a:rPr lang="es-MX" sz="1800" i="1">
                <a:solidFill>
                  <a:schemeClr val="dk1"/>
                </a:solidFill>
                <a:latin typeface="Arial"/>
                <a:ea typeface="Arial"/>
                <a:cs typeface="Arial"/>
                <a:sym typeface="Arial"/>
              </a:rPr>
              <a:t>Equipos de circuito abierto</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s-MX" sz="1800" i="1">
                <a:solidFill>
                  <a:schemeClr val="dk1"/>
                </a:solidFill>
                <a:latin typeface="Arial"/>
                <a:ea typeface="Arial"/>
                <a:cs typeface="Arial"/>
                <a:sym typeface="Arial"/>
              </a:rPr>
              <a:t>Equipos de circuito cerrado</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r" rtl="0">
              <a:spcBef>
                <a:spcPts val="0"/>
              </a:spcBef>
              <a:spcAft>
                <a:spcPts val="0"/>
              </a:spcAft>
              <a:buNone/>
            </a:pPr>
            <a:r>
              <a:rPr lang="es-MX" sz="1800" i="1">
                <a:solidFill>
                  <a:schemeClr val="dk1"/>
                </a:solidFill>
                <a:latin typeface="Arial"/>
                <a:ea typeface="Arial"/>
                <a:cs typeface="Arial"/>
                <a:sym typeface="Arial"/>
              </a:rPr>
              <a:t>Equipos de circuito mixto</a:t>
            </a:r>
            <a:endParaRPr/>
          </a:p>
        </p:txBody>
      </p:sp>
      <p:pic>
        <p:nvPicPr>
          <p:cNvPr id="219" name="Google Shape;219;p10" descr="Equipos autónomos de circuito abierto – SatirNet Safety"/>
          <p:cNvPicPr preferRelativeResize="0"/>
          <p:nvPr/>
        </p:nvPicPr>
        <p:blipFill rotWithShape="1">
          <a:blip r:embed="rId3">
            <a:alphaModFix/>
          </a:blip>
          <a:srcRect/>
          <a:stretch/>
        </p:blipFill>
        <p:spPr>
          <a:xfrm>
            <a:off x="5708684" y="920151"/>
            <a:ext cx="3291494" cy="2508850"/>
          </a:xfrm>
          <a:prstGeom prst="rect">
            <a:avLst/>
          </a:prstGeom>
          <a:noFill/>
          <a:ln>
            <a:noFill/>
          </a:ln>
        </p:spPr>
      </p:pic>
      <p:pic>
        <p:nvPicPr>
          <p:cNvPr id="220" name="Google Shape;220;p10" descr="Rebreather de buceo circuito cerrado - LAR 7000 - Dräger - circuito  semicerrado"/>
          <p:cNvPicPr preferRelativeResize="0"/>
          <p:nvPr/>
        </p:nvPicPr>
        <p:blipFill rotWithShape="1">
          <a:blip r:embed="rId4">
            <a:alphaModFix/>
          </a:blip>
          <a:srcRect/>
          <a:stretch/>
        </p:blipFill>
        <p:spPr>
          <a:xfrm>
            <a:off x="464104" y="3683544"/>
            <a:ext cx="2730904" cy="2730904"/>
          </a:xfrm>
          <a:prstGeom prst="rect">
            <a:avLst/>
          </a:prstGeom>
          <a:noFill/>
          <a:ln>
            <a:noFill/>
          </a:ln>
        </p:spPr>
      </p:pic>
      <p:pic>
        <p:nvPicPr>
          <p:cNvPr id="221" name="Google Shape;221;p10" descr="HERRAMIENTAS Y EQUIPOS OPERATIVOS"/>
          <p:cNvPicPr preferRelativeResize="0"/>
          <p:nvPr/>
        </p:nvPicPr>
        <p:blipFill rotWithShape="1">
          <a:blip r:embed="rId5">
            <a:alphaModFix/>
          </a:blip>
          <a:srcRect/>
          <a:stretch/>
        </p:blipFill>
        <p:spPr>
          <a:xfrm>
            <a:off x="5035232" y="3683544"/>
            <a:ext cx="3685687" cy="295148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p:nvPr/>
        </p:nvSpPr>
        <p:spPr>
          <a:xfrm>
            <a:off x="1158132" y="910988"/>
            <a:ext cx="167225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a:solidFill>
                  <a:srgbClr val="31843C"/>
                </a:solidFill>
                <a:latin typeface="Arial"/>
                <a:ea typeface="Arial"/>
                <a:cs typeface="Arial"/>
                <a:sym typeface="Arial"/>
              </a:rPr>
              <a:t>ACCIDENTES</a:t>
            </a:r>
            <a:endParaRPr sz="1800">
              <a:solidFill>
                <a:srgbClr val="31843C"/>
              </a:solidFill>
              <a:latin typeface="Arial"/>
              <a:ea typeface="Arial"/>
              <a:cs typeface="Arial"/>
              <a:sym typeface="Arial"/>
            </a:endParaRPr>
          </a:p>
        </p:txBody>
      </p:sp>
      <p:sp>
        <p:nvSpPr>
          <p:cNvPr id="227" name="Google Shape;227;p11"/>
          <p:cNvSpPr/>
          <p:nvPr/>
        </p:nvSpPr>
        <p:spPr>
          <a:xfrm>
            <a:off x="4863932" y="275524"/>
            <a:ext cx="24641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a:solidFill>
                  <a:schemeClr val="dk1"/>
                </a:solidFill>
                <a:latin typeface="Trebuchet MS"/>
                <a:ea typeface="Trebuchet MS"/>
                <a:cs typeface="Trebuchet MS"/>
                <a:sym typeface="Trebuchet MS"/>
              </a:rPr>
              <a:t>INMERSIONES (BUCEO)</a:t>
            </a:r>
            <a:endParaRPr/>
          </a:p>
        </p:txBody>
      </p:sp>
      <p:sp>
        <p:nvSpPr>
          <p:cNvPr id="228" name="Google Shape;228;p11"/>
          <p:cNvSpPr txBox="1"/>
          <p:nvPr/>
        </p:nvSpPr>
        <p:spPr>
          <a:xfrm>
            <a:off x="543843" y="1546451"/>
            <a:ext cx="11329710" cy="44039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3F3F3F"/>
              </a:buClr>
              <a:buSzPts val="1280"/>
              <a:buFont typeface="Noto Sans Symbols"/>
              <a:buNone/>
            </a:pPr>
            <a:r>
              <a:rPr lang="es-MX" sz="1600">
                <a:solidFill>
                  <a:srgbClr val="3F3F3F"/>
                </a:solidFill>
                <a:latin typeface="Arial"/>
                <a:ea typeface="Arial"/>
                <a:cs typeface="Arial"/>
                <a:sym typeface="Arial"/>
              </a:rPr>
              <a:t>Podemos enumerar distintos tipos de accidentes que pueden ocurrir en las inmersiones: </a:t>
            </a:r>
            <a:endParaRPr/>
          </a:p>
          <a:p>
            <a:pPr marL="342900" marR="0" lvl="0" indent="-342900" algn="l" rtl="0">
              <a:spcBef>
                <a:spcPts val="1000"/>
              </a:spcBef>
              <a:spcAft>
                <a:spcPts val="0"/>
              </a:spcAft>
              <a:buClr>
                <a:srgbClr val="3F3F3F"/>
              </a:buClr>
              <a:buSzPts val="1280"/>
              <a:buFont typeface="Noto Sans Symbols"/>
              <a:buChar char="⮚"/>
            </a:pPr>
            <a:r>
              <a:rPr lang="es-MX" sz="1600" b="1" i="1">
                <a:solidFill>
                  <a:srgbClr val="3F3F3F"/>
                </a:solidFill>
                <a:latin typeface="Arial"/>
                <a:ea typeface="Arial"/>
                <a:cs typeface="Arial"/>
                <a:sym typeface="Arial"/>
              </a:rPr>
              <a:t>Accidentes por déficit respiratorio</a:t>
            </a:r>
            <a:endParaRPr/>
          </a:p>
          <a:p>
            <a:pPr marL="742950" marR="0" lvl="1" indent="-285750" algn="l" rtl="0">
              <a:spcBef>
                <a:spcPts val="1000"/>
              </a:spcBef>
              <a:spcAft>
                <a:spcPts val="0"/>
              </a:spcAft>
              <a:buClr>
                <a:srgbClr val="3F3F3F"/>
              </a:buClr>
              <a:buSzPts val="1280"/>
              <a:buFont typeface="Noto Sans Symbols"/>
              <a:buChar char="⮚"/>
            </a:pPr>
            <a:r>
              <a:rPr lang="es-MX" sz="1600" b="0" i="0" u="none" strike="noStrike" cap="none">
                <a:solidFill>
                  <a:srgbClr val="3F3F3F"/>
                </a:solidFill>
                <a:latin typeface="Arial"/>
                <a:ea typeface="Arial"/>
                <a:cs typeface="Arial"/>
                <a:sym typeface="Arial"/>
              </a:rPr>
              <a:t>Ahogamiento</a:t>
            </a:r>
            <a:endParaRPr/>
          </a:p>
          <a:p>
            <a:pPr marL="742950" marR="0" lvl="1" indent="-285750" algn="l" rtl="0">
              <a:spcBef>
                <a:spcPts val="1000"/>
              </a:spcBef>
              <a:spcAft>
                <a:spcPts val="0"/>
              </a:spcAft>
              <a:buClr>
                <a:srgbClr val="3F3F3F"/>
              </a:buClr>
              <a:buSzPts val="1280"/>
              <a:buFont typeface="Noto Sans Symbols"/>
              <a:buChar char="⮚"/>
            </a:pPr>
            <a:r>
              <a:rPr lang="es-MX" sz="1600" b="0" i="0" u="none" strike="noStrike" cap="none">
                <a:solidFill>
                  <a:srgbClr val="3F3F3F"/>
                </a:solidFill>
                <a:latin typeface="Arial"/>
                <a:ea typeface="Arial"/>
                <a:cs typeface="Arial"/>
                <a:sym typeface="Arial"/>
              </a:rPr>
              <a:t>Hidrocución</a:t>
            </a:r>
            <a:endParaRPr sz="1600" b="0" i="0" u="none" strike="noStrike" cap="none">
              <a:solidFill>
                <a:srgbClr val="3F3F3F"/>
              </a:solidFill>
              <a:latin typeface="Arial"/>
              <a:ea typeface="Arial"/>
              <a:cs typeface="Arial"/>
              <a:sym typeface="Arial"/>
            </a:endParaRPr>
          </a:p>
          <a:p>
            <a:pPr marL="914400" marR="0" lvl="2" indent="0" algn="l" rtl="0">
              <a:spcBef>
                <a:spcPts val="1000"/>
              </a:spcBef>
              <a:spcAft>
                <a:spcPts val="0"/>
              </a:spcAft>
              <a:buClr>
                <a:srgbClr val="3F3F3F"/>
              </a:buClr>
              <a:buSzPts val="1280"/>
              <a:buFont typeface="Noto Sans Symbols"/>
              <a:buNone/>
            </a:pPr>
            <a:r>
              <a:rPr lang="es-MX" sz="1600" b="0" i="0" u="none" strike="noStrike" cap="none">
                <a:solidFill>
                  <a:srgbClr val="3F3F3F"/>
                </a:solidFill>
                <a:latin typeface="Arial"/>
                <a:ea typeface="Arial"/>
                <a:cs typeface="Arial"/>
                <a:sym typeface="Arial"/>
              </a:rPr>
              <a:t>Choque mecánico-térmico que provoca desequilibrio circulatorio. Lleva al hundimiento del buzo sin poder evitarlo</a:t>
            </a:r>
            <a:endParaRPr/>
          </a:p>
          <a:p>
            <a:pPr marL="342900" marR="0" lvl="0" indent="-342900" algn="l" rtl="0">
              <a:spcBef>
                <a:spcPts val="1000"/>
              </a:spcBef>
              <a:spcAft>
                <a:spcPts val="0"/>
              </a:spcAft>
              <a:buClr>
                <a:srgbClr val="3F3F3F"/>
              </a:buClr>
              <a:buSzPts val="1280"/>
              <a:buFont typeface="Noto Sans Symbols"/>
              <a:buChar char="⮚"/>
            </a:pPr>
            <a:r>
              <a:rPr lang="es-MX" sz="1600" b="1" i="1">
                <a:solidFill>
                  <a:srgbClr val="3F3F3F"/>
                </a:solidFill>
                <a:latin typeface="Arial"/>
                <a:ea typeface="Arial"/>
                <a:cs typeface="Arial"/>
                <a:sym typeface="Arial"/>
              </a:rPr>
              <a:t>Accidentes mecánicos</a:t>
            </a:r>
            <a:endParaRPr/>
          </a:p>
          <a:p>
            <a:pPr marL="742950" marR="0" lvl="1" indent="-285750" algn="l" rtl="0">
              <a:spcBef>
                <a:spcPts val="1000"/>
              </a:spcBef>
              <a:spcAft>
                <a:spcPts val="0"/>
              </a:spcAft>
              <a:buClr>
                <a:srgbClr val="3F3F3F"/>
              </a:buClr>
              <a:buSzPts val="1280"/>
              <a:buFont typeface="Noto Sans Symbols"/>
              <a:buChar char="⮚"/>
            </a:pPr>
            <a:r>
              <a:rPr lang="es-MX" sz="1600" b="0" i="0" u="none" strike="noStrike" cap="none">
                <a:solidFill>
                  <a:srgbClr val="3F3F3F"/>
                </a:solidFill>
                <a:latin typeface="Arial"/>
                <a:ea typeface="Arial"/>
                <a:cs typeface="Arial"/>
                <a:sym typeface="Arial"/>
              </a:rPr>
              <a:t>Accidentes por sobrepresión pulmonar (Aeroembolia): por retener la respiración cuando se realiza la descompresión. </a:t>
            </a:r>
            <a:endParaRPr/>
          </a:p>
          <a:p>
            <a:pPr marL="742950" marR="0" lvl="1" indent="-285750" algn="l" rtl="0">
              <a:spcBef>
                <a:spcPts val="1000"/>
              </a:spcBef>
              <a:spcAft>
                <a:spcPts val="0"/>
              </a:spcAft>
              <a:buClr>
                <a:srgbClr val="3F3F3F"/>
              </a:buClr>
              <a:buSzPts val="1280"/>
              <a:buFont typeface="Noto Sans Symbols"/>
              <a:buChar char="⮚"/>
            </a:pPr>
            <a:r>
              <a:rPr lang="es-MX" sz="1600" b="0" i="0" u="none" strike="noStrike" cap="none">
                <a:solidFill>
                  <a:srgbClr val="3F3F3F"/>
                </a:solidFill>
                <a:latin typeface="Arial"/>
                <a:ea typeface="Arial"/>
                <a:cs typeface="Arial"/>
                <a:sym typeface="Arial"/>
              </a:rPr>
              <a:t>Barotrauma de oído: incremento de presión en la cara externa del tímpano curvándose hacia adentro.</a:t>
            </a:r>
            <a:endParaRPr/>
          </a:p>
          <a:p>
            <a:pPr marL="742950" marR="0" lvl="1" indent="-285750" algn="l" rtl="0">
              <a:spcBef>
                <a:spcPts val="1000"/>
              </a:spcBef>
              <a:spcAft>
                <a:spcPts val="0"/>
              </a:spcAft>
              <a:buClr>
                <a:srgbClr val="3F3F3F"/>
              </a:buClr>
              <a:buSzPts val="1280"/>
              <a:buFont typeface="Noto Sans Symbols"/>
              <a:buChar char="⮚"/>
            </a:pPr>
            <a:r>
              <a:rPr lang="es-MX" sz="1600" b="0" i="0" u="none" strike="noStrike" cap="none">
                <a:solidFill>
                  <a:srgbClr val="3F3F3F"/>
                </a:solidFill>
                <a:latin typeface="Arial"/>
                <a:ea typeface="Arial"/>
                <a:cs typeface="Arial"/>
                <a:sym typeface="Arial"/>
              </a:rPr>
              <a:t>Barotrauma paranasal</a:t>
            </a:r>
            <a:endParaRPr/>
          </a:p>
          <a:p>
            <a:pPr marL="742950" marR="0" lvl="1" indent="-285750" algn="l" rtl="0">
              <a:spcBef>
                <a:spcPts val="1000"/>
              </a:spcBef>
              <a:spcAft>
                <a:spcPts val="0"/>
              </a:spcAft>
              <a:buClr>
                <a:srgbClr val="3F3F3F"/>
              </a:buClr>
              <a:buSzPts val="1280"/>
              <a:buFont typeface="Noto Sans Symbols"/>
              <a:buChar char="⮚"/>
            </a:pPr>
            <a:r>
              <a:rPr lang="es-MX" sz="1600" b="0" i="0" u="none" strike="noStrike" cap="none">
                <a:solidFill>
                  <a:srgbClr val="3F3F3F"/>
                </a:solidFill>
                <a:latin typeface="Arial"/>
                <a:ea typeface="Arial"/>
                <a:cs typeface="Arial"/>
                <a:sym typeface="Arial"/>
              </a:rPr>
              <a:t>Dolor dentario</a:t>
            </a:r>
            <a:endParaRPr/>
          </a:p>
          <a:p>
            <a:pPr marL="742950" marR="0" lvl="1" indent="-285750" algn="l" rtl="0">
              <a:spcBef>
                <a:spcPts val="1000"/>
              </a:spcBef>
              <a:spcAft>
                <a:spcPts val="0"/>
              </a:spcAft>
              <a:buClr>
                <a:srgbClr val="3F3F3F"/>
              </a:buClr>
              <a:buSzPts val="1280"/>
              <a:buFont typeface="Noto Sans Symbols"/>
              <a:buChar char="⮚"/>
            </a:pPr>
            <a:r>
              <a:rPr lang="es-MX" sz="1600" b="0" i="0" u="none" strike="noStrike" cap="none">
                <a:solidFill>
                  <a:srgbClr val="3F3F3F"/>
                </a:solidFill>
                <a:latin typeface="Arial"/>
                <a:ea typeface="Arial"/>
                <a:cs typeface="Arial"/>
                <a:sym typeface="Arial"/>
              </a:rPr>
              <a:t>Dolor abdominal</a:t>
            </a:r>
            <a:endParaRPr sz="1600" b="0" i="0" u="none" strike="noStrike" cap="none">
              <a:solidFill>
                <a:srgbClr val="3F3F3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2"/>
          <p:cNvSpPr/>
          <p:nvPr/>
        </p:nvSpPr>
        <p:spPr>
          <a:xfrm>
            <a:off x="509516" y="437951"/>
            <a:ext cx="11364036" cy="5791329"/>
          </a:xfrm>
          <a:prstGeom prst="rect">
            <a:avLst/>
          </a:prstGeom>
          <a:noFill/>
          <a:ln>
            <a:noFill/>
          </a:ln>
        </p:spPr>
        <p:txBody>
          <a:bodyPr spcFirstLastPara="1" wrap="square" lIns="91425" tIns="45700" rIns="91425" bIns="45700" anchor="t" anchorCtr="0">
            <a:spAutoFit/>
          </a:bodyPr>
          <a:lstStyle/>
          <a:p>
            <a:pPr marL="342900" marR="0" lvl="1" indent="-261620" algn="l" rtl="0">
              <a:spcBef>
                <a:spcPts val="0"/>
              </a:spcBef>
              <a:spcAft>
                <a:spcPts val="0"/>
              </a:spcAft>
              <a:buClr>
                <a:schemeClr val="dk1"/>
              </a:buClr>
              <a:buSzPts val="1280"/>
              <a:buFont typeface="Noto Sans Symbols"/>
              <a:buNone/>
            </a:pPr>
            <a:endParaRPr sz="1600" b="1" i="1" u="none" strike="noStrike" cap="none">
              <a:solidFill>
                <a:srgbClr val="3F3F3F"/>
              </a:solidFill>
              <a:latin typeface="Arial"/>
              <a:ea typeface="Arial"/>
              <a:cs typeface="Arial"/>
              <a:sym typeface="Arial"/>
            </a:endParaRPr>
          </a:p>
          <a:p>
            <a:pPr marL="342900" marR="0" lvl="1" indent="-342900" algn="l" rtl="0">
              <a:spcBef>
                <a:spcPts val="1000"/>
              </a:spcBef>
              <a:spcAft>
                <a:spcPts val="0"/>
              </a:spcAft>
              <a:buClr>
                <a:srgbClr val="3F3F3F"/>
              </a:buClr>
              <a:buSzPts val="1280"/>
              <a:buFont typeface="Noto Sans Symbols"/>
              <a:buChar char="⮚"/>
            </a:pPr>
            <a:r>
              <a:rPr lang="es-MX" sz="1600" b="1" i="1" u="none" strike="noStrike" cap="none">
                <a:solidFill>
                  <a:srgbClr val="3F3F3F"/>
                </a:solidFill>
                <a:latin typeface="Arial"/>
                <a:ea typeface="Arial"/>
                <a:cs typeface="Arial"/>
                <a:sym typeface="Arial"/>
              </a:rPr>
              <a:t>Accidentes bioquímicos</a:t>
            </a:r>
            <a:endParaRPr/>
          </a:p>
          <a:p>
            <a:pPr marL="742950" marR="0" lvl="1" indent="-285750" algn="l" rtl="0">
              <a:spcBef>
                <a:spcPts val="1000"/>
              </a:spcBef>
              <a:spcAft>
                <a:spcPts val="0"/>
              </a:spcAft>
              <a:buClr>
                <a:srgbClr val="3F3F3F"/>
              </a:buClr>
              <a:buSzPts val="1280"/>
              <a:buFont typeface="Noto Sans Symbols"/>
              <a:buChar char="⮚"/>
            </a:pPr>
            <a:r>
              <a:rPr lang="es-MX" sz="1600" b="0" i="0" u="none" strike="noStrike" cap="none">
                <a:solidFill>
                  <a:srgbClr val="3F3F3F"/>
                </a:solidFill>
                <a:latin typeface="Arial"/>
                <a:ea typeface="Arial"/>
                <a:cs typeface="Arial"/>
                <a:sym typeface="Arial"/>
              </a:rPr>
              <a:t>Intoxicación por nitrógeno: nocivo al ser respirado bajo presión (30 m.c.a.)</a:t>
            </a:r>
            <a:endParaRPr sz="1600" b="0" i="0" u="none" strike="noStrike" cap="none">
              <a:solidFill>
                <a:srgbClr val="3F3F3F"/>
              </a:solidFill>
              <a:latin typeface="Arial"/>
              <a:ea typeface="Arial"/>
              <a:cs typeface="Arial"/>
              <a:sym typeface="Arial"/>
            </a:endParaRPr>
          </a:p>
          <a:p>
            <a:pPr marL="742950" marR="0" lvl="1" indent="-285750" algn="l" rtl="0">
              <a:spcBef>
                <a:spcPts val="1000"/>
              </a:spcBef>
              <a:spcAft>
                <a:spcPts val="0"/>
              </a:spcAft>
              <a:buClr>
                <a:srgbClr val="3F3F3F"/>
              </a:buClr>
              <a:buSzPts val="1280"/>
              <a:buFont typeface="Noto Sans Symbols"/>
              <a:buChar char="⮚"/>
            </a:pPr>
            <a:r>
              <a:rPr lang="es-MX" sz="1600" b="0" i="0" u="none" strike="noStrike" cap="none">
                <a:solidFill>
                  <a:srgbClr val="3F3F3F"/>
                </a:solidFill>
                <a:latin typeface="Arial"/>
                <a:ea typeface="Arial"/>
                <a:cs typeface="Arial"/>
                <a:sym typeface="Arial"/>
              </a:rPr>
              <a:t>Intoxicación por oxígeno: nocivo al ser respirado bajo presión (90 m.c.a.).</a:t>
            </a:r>
            <a:endParaRPr sz="1600" b="0" i="0" u="none" strike="noStrike" cap="none">
              <a:solidFill>
                <a:srgbClr val="3F3F3F"/>
              </a:solidFill>
              <a:latin typeface="Arial"/>
              <a:ea typeface="Arial"/>
              <a:cs typeface="Arial"/>
              <a:sym typeface="Arial"/>
            </a:endParaRPr>
          </a:p>
          <a:p>
            <a:pPr marL="742950" marR="0" lvl="1" indent="-285750" algn="l" rtl="0">
              <a:spcBef>
                <a:spcPts val="1000"/>
              </a:spcBef>
              <a:spcAft>
                <a:spcPts val="0"/>
              </a:spcAft>
              <a:buClr>
                <a:srgbClr val="3F3F3F"/>
              </a:buClr>
              <a:buSzPts val="1280"/>
              <a:buFont typeface="Noto Sans Symbols"/>
              <a:buChar char="⮚"/>
            </a:pPr>
            <a:r>
              <a:rPr lang="es-MX" sz="1600" b="0" i="0" u="none" strike="noStrike" cap="none">
                <a:solidFill>
                  <a:srgbClr val="3F3F3F"/>
                </a:solidFill>
                <a:latin typeface="Arial"/>
                <a:ea typeface="Arial"/>
                <a:cs typeface="Arial"/>
                <a:sym typeface="Arial"/>
              </a:rPr>
              <a:t>Intoxicación por dióxido de carbono (hipercapnia): provocada por la acumulación producto del metabolismo. Generada por mala ventilación pulmonar (respiración rápida).</a:t>
            </a:r>
            <a:endParaRPr sz="1600" b="0" i="0" u="none" strike="noStrike" cap="none">
              <a:solidFill>
                <a:srgbClr val="3F3F3F"/>
              </a:solidFill>
              <a:latin typeface="Arial"/>
              <a:ea typeface="Arial"/>
              <a:cs typeface="Arial"/>
              <a:sym typeface="Arial"/>
            </a:endParaRPr>
          </a:p>
          <a:p>
            <a:pPr marL="742950" marR="0" lvl="1" indent="-285750" algn="l" rtl="0">
              <a:spcBef>
                <a:spcPts val="1000"/>
              </a:spcBef>
              <a:spcAft>
                <a:spcPts val="0"/>
              </a:spcAft>
              <a:buClr>
                <a:srgbClr val="3F3F3F"/>
              </a:buClr>
              <a:buSzPts val="1280"/>
              <a:buFont typeface="Noto Sans Symbols"/>
              <a:buChar char="⮚"/>
            </a:pPr>
            <a:r>
              <a:rPr lang="es-MX" sz="1600" b="0" i="0" u="none" strike="noStrike" cap="none">
                <a:solidFill>
                  <a:srgbClr val="3F3F3F"/>
                </a:solidFill>
                <a:latin typeface="Arial"/>
                <a:ea typeface="Arial"/>
                <a:cs typeface="Arial"/>
                <a:sym typeface="Arial"/>
              </a:rPr>
              <a:t>Intoxicación por monóxido de carbono: producto de máquinas de combustión interna.</a:t>
            </a:r>
            <a:endParaRPr/>
          </a:p>
          <a:p>
            <a:pPr marL="1200150" marR="0" lvl="2" indent="-184150" algn="l" rtl="0">
              <a:spcBef>
                <a:spcPts val="0"/>
              </a:spcBef>
              <a:spcAft>
                <a:spcPts val="0"/>
              </a:spcAft>
              <a:buClr>
                <a:schemeClr val="dk1"/>
              </a:buClr>
              <a:buSzPts val="1600"/>
              <a:buFont typeface="Noto Sans Symbols"/>
              <a:buNone/>
            </a:pPr>
            <a:endParaRPr sz="1600" b="0" i="0" u="none" strike="noStrike" cap="none">
              <a:solidFill>
                <a:schemeClr val="dk1"/>
              </a:solidFill>
              <a:latin typeface="Arial"/>
              <a:ea typeface="Arial"/>
              <a:cs typeface="Arial"/>
              <a:sym typeface="Arial"/>
            </a:endParaRPr>
          </a:p>
          <a:p>
            <a:pPr marL="342900" marR="0" lvl="0" indent="-342900" algn="l" rtl="0">
              <a:spcBef>
                <a:spcPts val="1000"/>
              </a:spcBef>
              <a:spcAft>
                <a:spcPts val="0"/>
              </a:spcAft>
              <a:buClr>
                <a:srgbClr val="3F3F3F"/>
              </a:buClr>
              <a:buSzPts val="1280"/>
              <a:buFont typeface="Noto Sans Symbols"/>
              <a:buChar char="⮚"/>
            </a:pPr>
            <a:r>
              <a:rPr lang="es-MX" sz="1600" b="1" i="1">
                <a:solidFill>
                  <a:srgbClr val="3F3F3F"/>
                </a:solidFill>
                <a:latin typeface="Arial"/>
                <a:ea typeface="Arial"/>
                <a:cs typeface="Arial"/>
                <a:sym typeface="Arial"/>
              </a:rPr>
              <a:t>Accidentes biofísicos</a:t>
            </a:r>
            <a:endParaRPr/>
          </a:p>
          <a:p>
            <a:pPr marL="342900" marR="0" lvl="0" indent="-261620" algn="l" rtl="0">
              <a:spcBef>
                <a:spcPts val="1000"/>
              </a:spcBef>
              <a:spcAft>
                <a:spcPts val="0"/>
              </a:spcAft>
              <a:buClr>
                <a:schemeClr val="dk1"/>
              </a:buClr>
              <a:buSzPts val="1280"/>
              <a:buFont typeface="Noto Sans Symbols"/>
              <a:buNone/>
            </a:pPr>
            <a:endParaRPr sz="1600" b="1" i="1">
              <a:solidFill>
                <a:srgbClr val="3F3F3F"/>
              </a:solidFill>
              <a:latin typeface="Arial"/>
              <a:ea typeface="Arial"/>
              <a:cs typeface="Arial"/>
              <a:sym typeface="Arial"/>
            </a:endParaRPr>
          </a:p>
          <a:p>
            <a:pPr marL="457200" marR="0" lvl="1" indent="-101600" algn="l" rtl="0">
              <a:spcBef>
                <a:spcPts val="0"/>
              </a:spcBef>
              <a:spcAft>
                <a:spcPts val="0"/>
              </a:spcAft>
              <a:buClr>
                <a:srgbClr val="3F3F3F"/>
              </a:buClr>
              <a:buSzPts val="1600"/>
              <a:buFont typeface="Noto Sans Symbols"/>
              <a:buChar char="⮚"/>
            </a:pPr>
            <a:r>
              <a:rPr lang="es-MX" sz="1600" b="0" i="0" u="none" strike="noStrike" cap="none">
                <a:solidFill>
                  <a:srgbClr val="3F3F3F"/>
                </a:solidFill>
                <a:latin typeface="Arial"/>
                <a:ea typeface="Arial"/>
                <a:cs typeface="Arial"/>
                <a:sym typeface="Arial"/>
              </a:rPr>
              <a:t>Embolia gaseosa: </a:t>
            </a:r>
            <a:endParaRPr sz="1600" b="0" i="0" u="none" strike="noStrike" cap="none">
              <a:solidFill>
                <a:srgbClr val="3F3F3F"/>
              </a:solidFill>
              <a:latin typeface="Arial"/>
              <a:ea typeface="Arial"/>
              <a:cs typeface="Arial"/>
              <a:sym typeface="Arial"/>
            </a:endParaRPr>
          </a:p>
          <a:p>
            <a:pPr marL="914400" marR="0" lvl="2" indent="0" algn="l" rtl="0">
              <a:lnSpc>
                <a:spcPct val="150000"/>
              </a:lnSpc>
              <a:spcBef>
                <a:spcPts val="0"/>
              </a:spcBef>
              <a:spcAft>
                <a:spcPts val="0"/>
              </a:spcAft>
              <a:buNone/>
            </a:pPr>
            <a:r>
              <a:rPr lang="es-MX" sz="1600" b="0" i="0" u="none" strike="noStrike" cap="none">
                <a:solidFill>
                  <a:srgbClr val="3F3F3F"/>
                </a:solidFill>
                <a:latin typeface="Arial"/>
                <a:ea typeface="Arial"/>
                <a:cs typeface="Arial"/>
                <a:sym typeface="Arial"/>
              </a:rPr>
              <a:t>Desequilibrio de presiones entre el pulmón y la sangre. </a:t>
            </a:r>
            <a:endParaRPr sz="1600" b="0" i="0" u="none" strike="noStrike" cap="none">
              <a:solidFill>
                <a:srgbClr val="3F3F3F"/>
              </a:solidFill>
              <a:latin typeface="Arial"/>
              <a:ea typeface="Arial"/>
              <a:cs typeface="Arial"/>
              <a:sym typeface="Arial"/>
            </a:endParaRPr>
          </a:p>
          <a:p>
            <a:pPr marL="914400" marR="0" lvl="2" indent="0" algn="l" rtl="0">
              <a:lnSpc>
                <a:spcPct val="150000"/>
              </a:lnSpc>
              <a:spcBef>
                <a:spcPts val="0"/>
              </a:spcBef>
              <a:spcAft>
                <a:spcPts val="0"/>
              </a:spcAft>
              <a:buNone/>
            </a:pPr>
            <a:r>
              <a:rPr lang="es-MX" sz="1600" b="0" i="0" u="none" strike="noStrike" cap="none">
                <a:solidFill>
                  <a:srgbClr val="3F3F3F"/>
                </a:solidFill>
                <a:latin typeface="Arial"/>
                <a:ea typeface="Arial"/>
                <a:cs typeface="Arial"/>
                <a:sym typeface="Arial"/>
              </a:rPr>
              <a:t>Cantidad de nitrógeno absorbido es f(tiempo de permanencia, presión).</a:t>
            </a:r>
            <a:endParaRPr sz="1600" b="0" i="0" u="none" strike="noStrike" cap="none">
              <a:solidFill>
                <a:srgbClr val="3F3F3F"/>
              </a:solidFill>
              <a:latin typeface="Arial"/>
              <a:ea typeface="Arial"/>
              <a:cs typeface="Arial"/>
              <a:sym typeface="Arial"/>
            </a:endParaRPr>
          </a:p>
          <a:p>
            <a:pPr marL="914400" marR="0" lvl="2" indent="0" algn="l" rtl="0">
              <a:lnSpc>
                <a:spcPct val="150000"/>
              </a:lnSpc>
              <a:spcBef>
                <a:spcPts val="0"/>
              </a:spcBef>
              <a:spcAft>
                <a:spcPts val="0"/>
              </a:spcAft>
              <a:buNone/>
            </a:pPr>
            <a:r>
              <a:rPr lang="es-MX" sz="1600" b="0" i="0" u="none" strike="noStrike" cap="none">
                <a:solidFill>
                  <a:srgbClr val="3F3F3F"/>
                </a:solidFill>
                <a:latin typeface="Arial"/>
                <a:ea typeface="Arial"/>
                <a:cs typeface="Arial"/>
                <a:sym typeface="Arial"/>
              </a:rPr>
              <a:t>Formación de burbujas en la sangre generadas por el nitrógeno a ΔP altas.</a:t>
            </a:r>
            <a:endParaRPr sz="1600" b="0" i="0" u="none" strike="noStrike" cap="none">
              <a:solidFill>
                <a:srgbClr val="3F3F3F"/>
              </a:solidFill>
              <a:latin typeface="Arial"/>
              <a:ea typeface="Arial"/>
              <a:cs typeface="Arial"/>
              <a:sym typeface="Arial"/>
            </a:endParaRPr>
          </a:p>
          <a:p>
            <a:pPr marL="914400" marR="0" lvl="2" indent="0" algn="l" rtl="0">
              <a:lnSpc>
                <a:spcPct val="150000"/>
              </a:lnSpc>
              <a:spcBef>
                <a:spcPts val="0"/>
              </a:spcBef>
              <a:spcAft>
                <a:spcPts val="0"/>
              </a:spcAft>
              <a:buNone/>
            </a:pPr>
            <a:r>
              <a:rPr lang="es-MX" sz="1600" b="0" i="0" u="none" strike="noStrike" cap="none">
                <a:solidFill>
                  <a:srgbClr val="3F3F3F"/>
                </a:solidFill>
                <a:latin typeface="Arial"/>
                <a:ea typeface="Arial"/>
                <a:cs typeface="Arial"/>
                <a:sym typeface="Arial"/>
              </a:rPr>
              <a:t>Utilizar tablas de descompresión.</a:t>
            </a:r>
            <a:endParaRPr sz="1600" b="0" i="0" u="none" strike="noStrike" cap="none">
              <a:solidFill>
                <a:srgbClr val="3F3F3F"/>
              </a:solidFill>
              <a:latin typeface="Arial"/>
              <a:ea typeface="Arial"/>
              <a:cs typeface="Arial"/>
              <a:sym typeface="Arial"/>
            </a:endParaRPr>
          </a:p>
          <a:p>
            <a:pPr marL="914400" marR="0" lvl="2" indent="0" algn="l" rtl="0">
              <a:lnSpc>
                <a:spcPct val="150000"/>
              </a:lnSpc>
              <a:spcBef>
                <a:spcPts val="0"/>
              </a:spcBef>
              <a:spcAft>
                <a:spcPts val="0"/>
              </a:spcAft>
              <a:buNone/>
            </a:pPr>
            <a:r>
              <a:rPr lang="es-MX" sz="1600" b="0" i="0" u="none" strike="noStrike" cap="none">
                <a:solidFill>
                  <a:srgbClr val="3F3F3F"/>
                </a:solidFill>
                <a:latin typeface="Arial"/>
                <a:ea typeface="Arial"/>
                <a:cs typeface="Arial"/>
                <a:sym typeface="Arial"/>
              </a:rPr>
              <a:t>Tratamiento: Cámaras de recompresión.</a:t>
            </a:r>
            <a:endParaRPr sz="1600" b="0" i="0" u="none" strike="noStrike" cap="none">
              <a:solidFill>
                <a:srgbClr val="3F3F3F"/>
              </a:solidFill>
              <a:latin typeface="Arial"/>
              <a:ea typeface="Arial"/>
              <a:cs typeface="Arial"/>
              <a:sym typeface="Arial"/>
            </a:endParaRPr>
          </a:p>
          <a:p>
            <a:pPr marL="1200150" marR="0" lvl="2" indent="-184150" algn="l" rtl="0">
              <a:spcBef>
                <a:spcPts val="0"/>
              </a:spcBef>
              <a:spcAft>
                <a:spcPts val="0"/>
              </a:spcAft>
              <a:buClr>
                <a:schemeClr val="dk1"/>
              </a:buClr>
              <a:buSzPts val="1600"/>
              <a:buFont typeface="Noto Sans Symbols"/>
              <a:buNone/>
            </a:pPr>
            <a:endParaRPr sz="16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3"/>
          <p:cNvSpPr/>
          <p:nvPr/>
        </p:nvSpPr>
        <p:spPr>
          <a:xfrm>
            <a:off x="4143863" y="378304"/>
            <a:ext cx="390427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a:solidFill>
                  <a:schemeClr val="dk1"/>
                </a:solidFill>
                <a:latin typeface="Trebuchet MS"/>
                <a:ea typeface="Trebuchet MS"/>
                <a:cs typeface="Trebuchet MS"/>
                <a:sym typeface="Trebuchet MS"/>
              </a:rPr>
              <a:t>TRABAJOS HIPERBÁRICOS EN TIERRA</a:t>
            </a:r>
            <a:endParaRPr sz="1800">
              <a:solidFill>
                <a:schemeClr val="dk1"/>
              </a:solidFill>
              <a:latin typeface="Trebuchet MS"/>
              <a:ea typeface="Trebuchet MS"/>
              <a:cs typeface="Trebuchet MS"/>
              <a:sym typeface="Trebuchet MS"/>
            </a:endParaRPr>
          </a:p>
        </p:txBody>
      </p:sp>
      <p:sp>
        <p:nvSpPr>
          <p:cNvPr id="239" name="Google Shape;239;p13"/>
          <p:cNvSpPr txBox="1"/>
          <p:nvPr/>
        </p:nvSpPr>
        <p:spPr>
          <a:xfrm>
            <a:off x="8864418" y="1263157"/>
            <a:ext cx="2519238" cy="3380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440"/>
              <a:buFont typeface="Noto Sans Symbols"/>
              <a:buNone/>
            </a:pPr>
            <a:r>
              <a:rPr lang="es-MX" sz="1800">
                <a:solidFill>
                  <a:srgbClr val="3F3F3F"/>
                </a:solidFill>
                <a:latin typeface="Trebuchet MS"/>
                <a:ea typeface="Trebuchet MS"/>
                <a:cs typeface="Trebuchet MS"/>
                <a:sym typeface="Trebuchet MS"/>
              </a:rPr>
              <a:t>CAJONES HERMETICOS</a:t>
            </a:r>
            <a:endParaRPr sz="1800">
              <a:solidFill>
                <a:srgbClr val="3F3F3F"/>
              </a:solidFill>
              <a:latin typeface="Trebuchet MS"/>
              <a:ea typeface="Trebuchet MS"/>
              <a:cs typeface="Trebuchet MS"/>
              <a:sym typeface="Trebuchet MS"/>
            </a:endParaRPr>
          </a:p>
        </p:txBody>
      </p:sp>
      <p:sp>
        <p:nvSpPr>
          <p:cNvPr id="240" name="Google Shape;240;p13"/>
          <p:cNvSpPr txBox="1"/>
          <p:nvPr/>
        </p:nvSpPr>
        <p:spPr>
          <a:xfrm>
            <a:off x="5203549" y="3592774"/>
            <a:ext cx="1124173" cy="3790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accent1"/>
              </a:buClr>
              <a:buSzPts val="1440"/>
              <a:buFont typeface="Noto Sans Symbols"/>
              <a:buNone/>
            </a:pPr>
            <a:r>
              <a:rPr lang="es-MX" sz="1800">
                <a:solidFill>
                  <a:srgbClr val="3F3F3F"/>
                </a:solidFill>
                <a:latin typeface="Trebuchet MS"/>
                <a:ea typeface="Trebuchet MS"/>
                <a:cs typeface="Trebuchet MS"/>
                <a:sym typeface="Trebuchet MS"/>
              </a:rPr>
              <a:t>TUNELES</a:t>
            </a:r>
            <a:endParaRPr sz="1800">
              <a:solidFill>
                <a:srgbClr val="3F3F3F"/>
              </a:solidFill>
              <a:latin typeface="Trebuchet MS"/>
              <a:ea typeface="Trebuchet MS"/>
              <a:cs typeface="Trebuchet MS"/>
              <a:sym typeface="Trebuchet MS"/>
            </a:endParaRPr>
          </a:p>
        </p:txBody>
      </p:sp>
      <p:pic>
        <p:nvPicPr>
          <p:cNvPr id="241" name="Google Shape;241;p13"/>
          <p:cNvPicPr preferRelativeResize="0"/>
          <p:nvPr/>
        </p:nvPicPr>
        <p:blipFill rotWithShape="1">
          <a:blip r:embed="rId3">
            <a:alphaModFix/>
          </a:blip>
          <a:srcRect/>
          <a:stretch/>
        </p:blipFill>
        <p:spPr>
          <a:xfrm>
            <a:off x="8864418" y="1984907"/>
            <a:ext cx="2605655" cy="3537088"/>
          </a:xfrm>
          <a:prstGeom prst="rect">
            <a:avLst/>
          </a:prstGeom>
          <a:noFill/>
          <a:ln>
            <a:noFill/>
          </a:ln>
        </p:spPr>
      </p:pic>
      <p:pic>
        <p:nvPicPr>
          <p:cNvPr id="242" name="Google Shape;242;p13"/>
          <p:cNvPicPr preferRelativeResize="0"/>
          <p:nvPr/>
        </p:nvPicPr>
        <p:blipFill rotWithShape="1">
          <a:blip r:embed="rId4">
            <a:alphaModFix/>
          </a:blip>
          <a:srcRect/>
          <a:stretch/>
        </p:blipFill>
        <p:spPr>
          <a:xfrm>
            <a:off x="1058753" y="1263157"/>
            <a:ext cx="3954931" cy="2329617"/>
          </a:xfrm>
          <a:prstGeom prst="rect">
            <a:avLst/>
          </a:prstGeom>
          <a:noFill/>
          <a:ln>
            <a:noFill/>
          </a:ln>
        </p:spPr>
      </p:pic>
      <p:pic>
        <p:nvPicPr>
          <p:cNvPr id="243" name="Google Shape;243;p13" descr="REVISTA AMITOS NO. 85 by AMITOS - issuu"/>
          <p:cNvPicPr preferRelativeResize="0"/>
          <p:nvPr/>
        </p:nvPicPr>
        <p:blipFill rotWithShape="1">
          <a:blip r:embed="rId5">
            <a:alphaModFix/>
          </a:blip>
          <a:srcRect l="6343" t="21155" r="6920" b="31483"/>
          <a:stretch/>
        </p:blipFill>
        <p:spPr>
          <a:xfrm>
            <a:off x="1058753" y="3753451"/>
            <a:ext cx="3901025" cy="277596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4"/>
          <p:cNvSpPr/>
          <p:nvPr/>
        </p:nvSpPr>
        <p:spPr>
          <a:xfrm>
            <a:off x="806916" y="555725"/>
            <a:ext cx="39180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a:solidFill>
                  <a:schemeClr val="dk1"/>
                </a:solidFill>
                <a:latin typeface="Trebuchet MS"/>
                <a:ea typeface="Trebuchet MS"/>
                <a:cs typeface="Trebuchet MS"/>
                <a:sym typeface="Trebuchet MS"/>
              </a:rPr>
              <a:t>CAJONES HERMÉTICOS/NEUMÁTICOS</a:t>
            </a:r>
            <a:endParaRPr sz="1800">
              <a:solidFill>
                <a:schemeClr val="dk1"/>
              </a:solidFill>
              <a:latin typeface="Trebuchet MS"/>
              <a:ea typeface="Trebuchet MS"/>
              <a:cs typeface="Trebuchet MS"/>
              <a:sym typeface="Trebuchet MS"/>
            </a:endParaRPr>
          </a:p>
        </p:txBody>
      </p:sp>
      <p:pic>
        <p:nvPicPr>
          <p:cNvPr id="249" name="Google Shape;249;p14"/>
          <p:cNvPicPr preferRelativeResize="0"/>
          <p:nvPr/>
        </p:nvPicPr>
        <p:blipFill rotWithShape="1">
          <a:blip r:embed="rId3">
            <a:alphaModFix/>
          </a:blip>
          <a:srcRect/>
          <a:stretch/>
        </p:blipFill>
        <p:spPr>
          <a:xfrm>
            <a:off x="806916" y="1269241"/>
            <a:ext cx="3753648" cy="3159457"/>
          </a:xfrm>
          <a:prstGeom prst="rect">
            <a:avLst/>
          </a:prstGeom>
          <a:noFill/>
          <a:ln>
            <a:noFill/>
          </a:ln>
        </p:spPr>
      </p:pic>
      <p:sp>
        <p:nvSpPr>
          <p:cNvPr id="250" name="Google Shape;250;p14"/>
          <p:cNvSpPr/>
          <p:nvPr/>
        </p:nvSpPr>
        <p:spPr>
          <a:xfrm>
            <a:off x="4724976" y="1269240"/>
            <a:ext cx="3682418"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400">
                <a:solidFill>
                  <a:schemeClr val="dk1"/>
                </a:solidFill>
                <a:latin typeface="Arial"/>
                <a:ea typeface="Arial"/>
                <a:cs typeface="Arial"/>
                <a:sym typeface="Arial"/>
              </a:rPr>
              <a:t>En la imagen podemos ver un ejemplo</a:t>
            </a:r>
            <a:endParaRPr/>
          </a:p>
          <a:p>
            <a:pPr marL="0" marR="0" lvl="0" indent="0" algn="ctr" rtl="0">
              <a:spcBef>
                <a:spcPts val="0"/>
              </a:spcBef>
              <a:spcAft>
                <a:spcPts val="0"/>
              </a:spcAft>
              <a:buNone/>
            </a:pPr>
            <a:r>
              <a:rPr lang="es-MX" sz="1400">
                <a:solidFill>
                  <a:schemeClr val="dk1"/>
                </a:solidFill>
                <a:latin typeface="Arial"/>
                <a:ea typeface="Arial"/>
                <a:cs typeface="Arial"/>
                <a:sym typeface="Arial"/>
              </a:rPr>
              <a:t>de “Los </a:t>
            </a:r>
            <a:r>
              <a:rPr lang="es-MX" sz="1400" b="1">
                <a:solidFill>
                  <a:schemeClr val="dk1"/>
                </a:solidFill>
                <a:latin typeface="Arial"/>
                <a:ea typeface="Arial"/>
                <a:cs typeface="Arial"/>
                <a:sym typeface="Arial"/>
              </a:rPr>
              <a:t>cajones abiertos</a:t>
            </a:r>
            <a:r>
              <a:rPr lang="es-MX" sz="1400">
                <a:solidFill>
                  <a:schemeClr val="dk1"/>
                </a:solidFill>
                <a:latin typeface="Arial"/>
                <a:ea typeface="Arial"/>
                <a:cs typeface="Arial"/>
                <a:sym typeface="Arial"/>
              </a:rPr>
              <a:t> (No hiperbárico)” </a:t>
            </a:r>
            <a:endParaRPr/>
          </a:p>
        </p:txBody>
      </p:sp>
      <p:pic>
        <p:nvPicPr>
          <p:cNvPr id="251" name="Google Shape;251;p14"/>
          <p:cNvPicPr preferRelativeResize="0"/>
          <p:nvPr/>
        </p:nvPicPr>
        <p:blipFill rotWithShape="1">
          <a:blip r:embed="rId4">
            <a:alphaModFix/>
          </a:blip>
          <a:srcRect l="3566" t="3509" r="3544" b="9855"/>
          <a:stretch/>
        </p:blipFill>
        <p:spPr>
          <a:xfrm>
            <a:off x="8578797" y="2934213"/>
            <a:ext cx="3103687" cy="3660071"/>
          </a:xfrm>
          <a:prstGeom prst="rect">
            <a:avLst/>
          </a:prstGeom>
          <a:noFill/>
          <a:ln>
            <a:noFill/>
          </a:ln>
        </p:spPr>
      </p:pic>
      <p:sp>
        <p:nvSpPr>
          <p:cNvPr id="252" name="Google Shape;252;p14"/>
          <p:cNvSpPr/>
          <p:nvPr/>
        </p:nvSpPr>
        <p:spPr>
          <a:xfrm>
            <a:off x="2041685" y="5686390"/>
            <a:ext cx="405431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400">
                <a:solidFill>
                  <a:schemeClr val="dk1"/>
                </a:solidFill>
                <a:latin typeface="Arial"/>
                <a:ea typeface="Arial"/>
                <a:cs typeface="Arial"/>
                <a:sym typeface="Arial"/>
              </a:rPr>
              <a:t>En estas dos imagenes podemos ver un ejemplo</a:t>
            </a:r>
            <a:endParaRPr/>
          </a:p>
          <a:p>
            <a:pPr marL="0" marR="0" lvl="0" indent="0" algn="ctr" rtl="0">
              <a:spcBef>
                <a:spcPts val="0"/>
              </a:spcBef>
              <a:spcAft>
                <a:spcPts val="0"/>
              </a:spcAft>
              <a:buNone/>
            </a:pPr>
            <a:r>
              <a:rPr lang="es-MX" sz="1400">
                <a:solidFill>
                  <a:schemeClr val="dk1"/>
                </a:solidFill>
                <a:latin typeface="Arial"/>
                <a:ea typeface="Arial"/>
                <a:cs typeface="Arial"/>
                <a:sym typeface="Arial"/>
              </a:rPr>
              <a:t>de “Los </a:t>
            </a:r>
            <a:r>
              <a:rPr lang="es-MX" sz="1400" b="1">
                <a:solidFill>
                  <a:schemeClr val="dk1"/>
                </a:solidFill>
                <a:latin typeface="Arial"/>
                <a:ea typeface="Arial"/>
                <a:cs typeface="Arial"/>
                <a:sym typeface="Arial"/>
              </a:rPr>
              <a:t>cajones neumáticos</a:t>
            </a:r>
            <a:r>
              <a:rPr lang="es-MX" sz="1400">
                <a:solidFill>
                  <a:schemeClr val="dk1"/>
                </a:solidFill>
                <a:latin typeface="Arial"/>
                <a:ea typeface="Arial"/>
                <a:cs typeface="Arial"/>
                <a:sym typeface="Arial"/>
              </a:rPr>
              <a:t>”. </a:t>
            </a:r>
            <a:endParaRPr/>
          </a:p>
        </p:txBody>
      </p:sp>
      <p:pic>
        <p:nvPicPr>
          <p:cNvPr id="253" name="Google Shape;253;p14"/>
          <p:cNvPicPr preferRelativeResize="0"/>
          <p:nvPr/>
        </p:nvPicPr>
        <p:blipFill rotWithShape="1">
          <a:blip r:embed="rId5">
            <a:alphaModFix/>
          </a:blip>
          <a:srcRect/>
          <a:stretch/>
        </p:blipFill>
        <p:spPr>
          <a:xfrm>
            <a:off x="6096000" y="2934212"/>
            <a:ext cx="2386404" cy="366007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 name="Rectángulo 1"/>
          <p:cNvSpPr/>
          <p:nvPr/>
        </p:nvSpPr>
        <p:spPr>
          <a:xfrm>
            <a:off x="280219" y="423049"/>
            <a:ext cx="11710220" cy="6966010"/>
          </a:xfrm>
          <a:prstGeom prst="rect">
            <a:avLst/>
          </a:prstGeom>
        </p:spPr>
        <p:txBody>
          <a:bodyPr wrap="square">
            <a:spAutoFit/>
          </a:bodyPr>
          <a:lstStyle/>
          <a:p>
            <a:r>
              <a:rPr lang="es-MX" sz="2000" dirty="0">
                <a:solidFill>
                  <a:srgbClr val="2E83C3"/>
                </a:solidFill>
                <a:latin typeface="Calibri" panose="020F0502020204030204" pitchFamily="34" charset="0"/>
              </a:rPr>
              <a:t>RIESGOS DE TRABAJO DENTRO DE LOS CAJONES NEUMÁTICOS.</a:t>
            </a:r>
            <a:endParaRPr lang="es-MX" sz="2000" dirty="0"/>
          </a:p>
          <a:p>
            <a:pPr algn="just">
              <a:spcAft>
                <a:spcPts val="800"/>
              </a:spcAft>
            </a:pPr>
            <a:r>
              <a:rPr lang="es-MX" sz="2000" dirty="0"/>
              <a:t/>
            </a:r>
            <a:br>
              <a:rPr lang="es-MX" sz="2000" dirty="0"/>
            </a:br>
            <a:r>
              <a:rPr lang="es-MX" sz="2000" dirty="0">
                <a:latin typeface="Calibri" panose="020F0502020204030204" pitchFamily="34" charset="0"/>
              </a:rPr>
              <a:t>Entrada de agua y material excavado a la cámara de trabajo , por lo que tiene que haber medios de escape, tales como escaleras hasta el punto de entrada, tanto en cajones abiertos como neumáticos.</a:t>
            </a:r>
            <a:endParaRPr lang="es-MX" sz="2000" dirty="0"/>
          </a:p>
          <a:p>
            <a:r>
              <a:rPr lang="es-MX" sz="2000" dirty="0">
                <a:solidFill>
                  <a:srgbClr val="404040"/>
                </a:solidFill>
                <a:latin typeface="Calibri" panose="020F0502020204030204" pitchFamily="34" charset="0"/>
              </a:rPr>
              <a:t>Riesgo de muerte de los trabajadores por asfixia si hay una descompresión rápida de la cámara de trabajo.</a:t>
            </a:r>
            <a:endParaRPr lang="es-MX" sz="2000" dirty="0"/>
          </a:p>
          <a:p>
            <a:r>
              <a:rPr lang="es-MX" sz="2000" dirty="0"/>
              <a:t/>
            </a:r>
            <a:br>
              <a:rPr lang="es-MX" sz="2000" dirty="0"/>
            </a:br>
            <a:r>
              <a:rPr lang="es-MX" sz="2000" dirty="0">
                <a:solidFill>
                  <a:srgbClr val="2E83C3"/>
                </a:solidFill>
                <a:latin typeface="Calibri" panose="020F0502020204030204" pitchFamily="34" charset="0"/>
              </a:rPr>
              <a:t>Disposiciones de carácter general</a:t>
            </a:r>
            <a:endParaRPr lang="es-MX" sz="2000" dirty="0"/>
          </a:p>
          <a:p>
            <a:r>
              <a:rPr lang="es-MX" sz="2000" dirty="0">
                <a:latin typeface="Calibri" panose="020F0502020204030204" pitchFamily="34" charset="0"/>
              </a:rPr>
              <a:t>Los trabajos en aire comprimido deberían realizarse únicamente en presencia de una persona competente para supervisar el desarrollo de las operaciones. Además debe estar en todo momento un médico y un enfermero o un asistente de primeros auxilios calificado.</a:t>
            </a:r>
            <a:endParaRPr lang="es-MX" sz="2000" dirty="0"/>
          </a:p>
          <a:p>
            <a:r>
              <a:rPr lang="es-MX" sz="2000" dirty="0">
                <a:latin typeface="Calibri" panose="020F0502020204030204" pitchFamily="34" charset="0"/>
              </a:rPr>
              <a:t>Los cajones de aire comprimido deberían estar:</a:t>
            </a:r>
            <a:endParaRPr lang="es-MX" sz="2000" dirty="0"/>
          </a:p>
          <a:p>
            <a:pPr fontAlgn="base">
              <a:buFont typeface="Arial" panose="020B0604020202020204" pitchFamily="34" charset="0"/>
              <a:buChar char="•"/>
            </a:pPr>
            <a:r>
              <a:rPr lang="es-MX" sz="2000" dirty="0">
                <a:latin typeface="Calibri" panose="020F0502020204030204" pitchFamily="34" charset="0"/>
              </a:rPr>
              <a:t>Construidos con materiales apropiados y de buena calidad y tener suficiente resistencia.</a:t>
            </a:r>
          </a:p>
          <a:p>
            <a:pPr fontAlgn="base">
              <a:buFont typeface="Arial" panose="020B0604020202020204" pitchFamily="34" charset="0"/>
              <a:buChar char="•"/>
            </a:pPr>
            <a:r>
              <a:rPr lang="es-MX" sz="2000" dirty="0">
                <a:latin typeface="Calibri" panose="020F0502020204030204" pitchFamily="34" charset="0"/>
              </a:rPr>
              <a:t>provistos de medios que permitan a los trabajadores ponerse a salvo en caso de entrada de agua o de materiales.</a:t>
            </a:r>
          </a:p>
          <a:p>
            <a:pPr fontAlgn="base">
              <a:buFont typeface="Arial" panose="020B0604020202020204" pitchFamily="34" charset="0"/>
              <a:buChar char="•"/>
            </a:pPr>
            <a:r>
              <a:rPr lang="es-MX" sz="2000" dirty="0">
                <a:latin typeface="Calibri" panose="020F0502020204030204" pitchFamily="34" charset="0"/>
              </a:rPr>
              <a:t>provistos de medios de acceso y salida seguros.</a:t>
            </a:r>
          </a:p>
          <a:p>
            <a:pPr fontAlgn="base">
              <a:buFont typeface="Arial" panose="020B0604020202020204" pitchFamily="34" charset="0"/>
              <a:buChar char="•"/>
            </a:pPr>
            <a:r>
              <a:rPr lang="es-MX" sz="2000" dirty="0">
                <a:latin typeface="Calibri" panose="020F0502020204030204" pitchFamily="34" charset="0"/>
              </a:rPr>
              <a:t>las chimeneas de acceso deberían estar: a) bien arriostrados; b) sólidamente afianzados en su sitio.</a:t>
            </a:r>
          </a:p>
          <a:p>
            <a:r>
              <a:rPr lang="es-MX" sz="2000" dirty="0">
                <a:latin typeface="Calibri" panose="020F0502020204030204" pitchFamily="34" charset="0"/>
              </a:rPr>
              <a:t>Los cajones de aire comprimido deberían ser examinados por una persona competente, a intervalos prescritos por las leyes o reglamentos nacionales.</a:t>
            </a:r>
            <a:endParaRPr lang="es-MX" sz="2000" dirty="0"/>
          </a:p>
          <a:p>
            <a:r>
              <a:rPr lang="es-MX" sz="2000" dirty="0">
                <a:latin typeface="Calibri" panose="020F0502020204030204" pitchFamily="34" charset="0"/>
              </a:rPr>
              <a:t>Sólo deberían confiarse trabajos en aire comprimido a trabajadores cuya aptitud física para tales trabajos comprobada mediante previo examen médico.</a:t>
            </a:r>
            <a:endParaRPr lang="es-MX" sz="2000" dirty="0"/>
          </a:p>
          <a:p>
            <a:r>
              <a:rPr lang="es-MX" sz="2000" dirty="0"/>
              <a:t/>
            </a:r>
            <a:br>
              <a:rPr lang="es-MX" sz="2000" dirty="0"/>
            </a:br>
            <a:endParaRPr lang="es-MX" sz="2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33157" y="356437"/>
            <a:ext cx="11798711" cy="6822380"/>
          </a:xfrm>
          <a:prstGeom prst="rect">
            <a:avLst/>
          </a:prstGeom>
        </p:spPr>
        <p:txBody>
          <a:bodyPr wrap="square">
            <a:spAutoFit/>
          </a:bodyPr>
          <a:lstStyle/>
          <a:p>
            <a:r>
              <a:rPr lang="es-MX" sz="1600" dirty="0">
                <a:solidFill>
                  <a:srgbClr val="2E83C3"/>
                </a:solidFill>
                <a:latin typeface="Arial" panose="020B0604020202020204" pitchFamily="34" charset="0"/>
              </a:rPr>
              <a:t>EQUIPAMIENTO</a:t>
            </a:r>
            <a:endParaRPr lang="es-MX" dirty="0"/>
          </a:p>
          <a:p>
            <a:r>
              <a:rPr lang="es-MX" b="1" dirty="0">
                <a:latin typeface="Calibri" panose="020F0502020204030204" pitchFamily="34" charset="0"/>
              </a:rPr>
              <a:t>Cámaras de trabajo </a:t>
            </a:r>
            <a:endParaRPr lang="es-MX" dirty="0"/>
          </a:p>
          <a:p>
            <a:pPr fontAlgn="base">
              <a:buFont typeface="Arial" panose="020B0604020202020204" pitchFamily="34" charset="0"/>
              <a:buChar char="•"/>
            </a:pPr>
            <a:r>
              <a:rPr lang="es-MX" dirty="0">
                <a:latin typeface="Calibri" panose="020F0502020204030204" pitchFamily="34" charset="0"/>
              </a:rPr>
              <a:t>En todas las cámaras de trabajo debería haber un Catatermómetro. </a:t>
            </a:r>
          </a:p>
          <a:p>
            <a:pPr fontAlgn="base">
              <a:buFont typeface="Arial" panose="020B0604020202020204" pitchFamily="34" charset="0"/>
              <a:buChar char="•"/>
            </a:pPr>
            <a:r>
              <a:rPr lang="es-MX" dirty="0">
                <a:latin typeface="Calibri" panose="020F0502020204030204" pitchFamily="34" charset="0"/>
              </a:rPr>
              <a:t>Manómetros.</a:t>
            </a:r>
          </a:p>
          <a:p>
            <a:pPr fontAlgn="base">
              <a:buFont typeface="Arial" panose="020B0604020202020204" pitchFamily="34" charset="0"/>
              <a:buChar char="•"/>
            </a:pPr>
            <a:r>
              <a:rPr lang="es-MX" dirty="0">
                <a:latin typeface="Calibri" panose="020F0502020204030204" pitchFamily="34" charset="0"/>
              </a:rPr>
              <a:t>Uno o varios relojes.</a:t>
            </a:r>
          </a:p>
          <a:p>
            <a:pPr fontAlgn="base">
              <a:buFont typeface="Arial" panose="020B0604020202020204" pitchFamily="34" charset="0"/>
              <a:buChar char="•"/>
            </a:pPr>
            <a:r>
              <a:rPr lang="es-MX" dirty="0">
                <a:latin typeface="Calibri" panose="020F0502020204030204" pitchFamily="34" charset="0"/>
              </a:rPr>
              <a:t>Un sistema eficaz de comunicación verbal entre el supervisor o encargado de la cámara o las cámaras de trabajo</a:t>
            </a:r>
          </a:p>
          <a:p>
            <a:pPr fontAlgn="base">
              <a:buFont typeface="Arial" panose="020B0604020202020204" pitchFamily="34" charset="0"/>
              <a:buChar char="•"/>
            </a:pPr>
            <a:r>
              <a:rPr lang="es-MX" dirty="0">
                <a:latin typeface="Calibri" panose="020F0502020204030204" pitchFamily="34" charset="0"/>
              </a:rPr>
              <a:t>Dispositivos para reducir o cortar desde el exterior la alimentación en aire comprimido de la cámara.</a:t>
            </a:r>
          </a:p>
          <a:p>
            <a:r>
              <a:rPr lang="es-MX" dirty="0"/>
              <a:t/>
            </a:r>
            <a:br>
              <a:rPr lang="es-MX" dirty="0"/>
            </a:br>
            <a:r>
              <a:rPr lang="es-MX" b="1" dirty="0">
                <a:latin typeface="Calibri" panose="020F0502020204030204" pitchFamily="34" charset="0"/>
              </a:rPr>
              <a:t>Alimentación de aire</a:t>
            </a:r>
            <a:r>
              <a:rPr lang="es-MX" dirty="0">
                <a:latin typeface="Calibri" panose="020F0502020204030204" pitchFamily="34" charset="0"/>
              </a:rPr>
              <a:t> </a:t>
            </a:r>
            <a:endParaRPr lang="es-MX" dirty="0"/>
          </a:p>
          <a:p>
            <a:r>
              <a:rPr lang="es-MX" dirty="0">
                <a:latin typeface="Calibri" panose="020F0502020204030204" pitchFamily="34" charset="0"/>
              </a:rPr>
              <a:t>Las instalaciones de aire comprimido deberían estar equipadas con una planta capaz de suministrar a las cámaras de trabajo suficiente aire fresco a la presión de la cámara y con un caudal no inferior a 1 metro cúbico por minuto por cada persona que se encuentre en la cámara</a:t>
            </a:r>
            <a:endParaRPr lang="es-MX" dirty="0"/>
          </a:p>
          <a:p>
            <a:r>
              <a:rPr lang="es-MX" dirty="0"/>
              <a:t/>
            </a:r>
            <a:br>
              <a:rPr lang="es-MX" dirty="0"/>
            </a:br>
            <a:r>
              <a:rPr lang="es-MX" b="1" dirty="0">
                <a:latin typeface="Calibri" panose="020F0502020204030204" pitchFamily="34" charset="0"/>
              </a:rPr>
              <a:t>Señalización</a:t>
            </a:r>
            <a:r>
              <a:rPr lang="es-MX" dirty="0">
                <a:latin typeface="Calibri" panose="020F0502020204030204" pitchFamily="34" charset="0"/>
              </a:rPr>
              <a:t> : </a:t>
            </a:r>
            <a:endParaRPr lang="es-MX" dirty="0"/>
          </a:p>
          <a:p>
            <a:pPr fontAlgn="base">
              <a:buFont typeface="Arial" panose="020B0604020202020204" pitchFamily="34" charset="0"/>
              <a:buChar char="•"/>
            </a:pPr>
            <a:r>
              <a:rPr lang="es-MX" dirty="0">
                <a:latin typeface="Calibri" panose="020F0502020204030204" pitchFamily="34" charset="0"/>
              </a:rPr>
              <a:t>Campanas, silbatos o teléfonos.</a:t>
            </a:r>
          </a:p>
          <a:p>
            <a:pPr fontAlgn="base">
              <a:buFont typeface="Arial" panose="020B0604020202020204" pitchFamily="34" charset="0"/>
              <a:buChar char="•"/>
            </a:pPr>
            <a:r>
              <a:rPr lang="es-MX" dirty="0">
                <a:latin typeface="Calibri" panose="020F0502020204030204" pitchFamily="34" charset="0"/>
              </a:rPr>
              <a:t>El código o clave de señales debería exponerse de manera bien visible en los lugares de trabajo.</a:t>
            </a:r>
          </a:p>
          <a:p>
            <a:r>
              <a:rPr lang="es-MX" b="1" dirty="0">
                <a:latin typeface="Calibri" panose="020F0502020204030204" pitchFamily="34" charset="0"/>
              </a:rPr>
              <a:t>Alumbrado:</a:t>
            </a:r>
            <a:endParaRPr lang="es-MX" dirty="0"/>
          </a:p>
          <a:p>
            <a:r>
              <a:rPr lang="es-MX" dirty="0">
                <a:latin typeface="Calibri" panose="020F0502020204030204" pitchFamily="34" charset="0"/>
              </a:rPr>
              <a:t>Todas las cámaras de trabajo deberían estar provistas de alumbrado eléctrico adecuado. Deberían preverse dos instalaciones de alumbrado separadas, alimentadas por dos fuentes de energía independientes</a:t>
            </a:r>
            <a:endParaRPr lang="es-MX" dirty="0"/>
          </a:p>
          <a:p>
            <a:r>
              <a:rPr lang="es-MX" dirty="0"/>
              <a:t/>
            </a:r>
            <a:br>
              <a:rPr lang="es-MX" dirty="0"/>
            </a:br>
            <a:r>
              <a:rPr lang="es-MX" b="1" dirty="0">
                <a:latin typeface="Calibri" panose="020F0502020204030204" pitchFamily="34" charset="0"/>
              </a:rPr>
              <a:t>Cámara de descompresión.</a:t>
            </a:r>
            <a:endParaRPr lang="es-MX" dirty="0"/>
          </a:p>
          <a:p>
            <a:r>
              <a:rPr lang="es-MX" sz="1600" dirty="0">
                <a:solidFill>
                  <a:srgbClr val="2E83C3"/>
                </a:solidFill>
                <a:latin typeface="Arial" panose="020B0604020202020204" pitchFamily="34" charset="0"/>
              </a:rPr>
              <a:t>SALUD DEL TRABAJADOR</a:t>
            </a:r>
            <a:endParaRPr lang="es-MX" dirty="0"/>
          </a:p>
          <a:p>
            <a:pPr algn="just">
              <a:spcAft>
                <a:spcPts val="800"/>
              </a:spcAft>
            </a:pPr>
            <a:r>
              <a:rPr lang="es-MX" dirty="0">
                <a:latin typeface="Calibri" panose="020F0502020204030204" pitchFamily="34" charset="0"/>
              </a:rPr>
              <a:t>Debería llevarse un registro de cada turno de cada uno de los trabajadores, el tiempo transcurrido en la cámara de trabajo y el tiempo de descompresión.</a:t>
            </a:r>
            <a:endParaRPr lang="es-MX" dirty="0"/>
          </a:p>
          <a:p>
            <a:pPr algn="just">
              <a:spcAft>
                <a:spcPts val="800"/>
              </a:spcAft>
            </a:pPr>
            <a:r>
              <a:rPr lang="es-MX" dirty="0">
                <a:latin typeface="Calibri" panose="020F0502020204030204" pitchFamily="34" charset="0"/>
              </a:rPr>
              <a:t>Si la presión del aire comprimido en que deba trabajar excede de 1atm, el examen médico del trabajador debería efectuarse dentro de las cuatro semanas que preceden a la asignación a ese trabajo.</a:t>
            </a:r>
            <a:endParaRPr lang="es-MX" dirty="0"/>
          </a:p>
          <a:p>
            <a:r>
              <a:rPr lang="es-MX" dirty="0">
                <a:latin typeface="Calibri" panose="020F0502020204030204" pitchFamily="34" charset="0"/>
              </a:rPr>
              <a:t>Las personas ocupadas de manera continua en trabajos en aire comprimido a una presión que no exceda de 1 bar deberían someterse a exámenes médicos cada dos meses.</a:t>
            </a:r>
            <a:endParaRPr lang="es-MX" dirty="0"/>
          </a:p>
          <a:p>
            <a:r>
              <a:rPr lang="es-MX" dirty="0">
                <a:latin typeface="Calibri" panose="020F0502020204030204" pitchFamily="34" charset="0"/>
              </a:rPr>
              <a:t>Si algún trabajador siente malestar durante la compresión, debería interrumpirse ésta y reducirse gradualmente la presión.</a:t>
            </a:r>
            <a:endParaRPr lang="es-MX" dirty="0"/>
          </a:p>
          <a:p>
            <a:r>
              <a:rPr lang="es-MX" dirty="0"/>
              <a:t/>
            </a:r>
            <a:br>
              <a:rPr lang="es-MX" dirty="0"/>
            </a:br>
            <a:r>
              <a:rPr lang="es-MX" dirty="0"/>
              <a:t/>
            </a:r>
            <a:br>
              <a:rPr lang="es-MX" dirty="0"/>
            </a:br>
            <a:endParaRPr lang="es-MX" dirty="0"/>
          </a:p>
        </p:txBody>
      </p:sp>
    </p:spTree>
    <p:extLst>
      <p:ext uri="{BB962C8B-B14F-4D97-AF65-F5344CB8AC3E}">
        <p14:creationId xmlns:p14="http://schemas.microsoft.com/office/powerpoint/2010/main" val="30174897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6"/>
          <p:cNvSpPr/>
          <p:nvPr/>
        </p:nvSpPr>
        <p:spPr>
          <a:xfrm>
            <a:off x="3133750" y="425416"/>
            <a:ext cx="5997525" cy="619232"/>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s-MX" sz="3200" b="1" dirty="0">
                <a:solidFill>
                  <a:srgbClr val="2E74B5"/>
                </a:solidFill>
                <a:latin typeface="Calibri"/>
                <a:ea typeface="Calibri"/>
                <a:cs typeface="Calibri"/>
                <a:sym typeface="Calibri"/>
              </a:rPr>
              <a:t>CÁMARAS HIPERBÁRICAS</a:t>
            </a:r>
            <a:endParaRPr sz="3200" b="1" dirty="0">
              <a:solidFill>
                <a:srgbClr val="2E74B5"/>
              </a:solidFill>
              <a:latin typeface="Calibri"/>
              <a:ea typeface="Calibri"/>
              <a:cs typeface="Calibri"/>
              <a:sym typeface="Calibri"/>
            </a:endParaRPr>
          </a:p>
        </p:txBody>
      </p:sp>
      <p:pic>
        <p:nvPicPr>
          <p:cNvPr id="269" name="Google Shape;269;p16" descr="Qué es una cámara hiperbárica y para qué sirve | Sermesa"/>
          <p:cNvPicPr preferRelativeResize="0"/>
          <p:nvPr/>
        </p:nvPicPr>
        <p:blipFill rotWithShape="1">
          <a:blip r:embed="rId3">
            <a:alphaModFix/>
          </a:blip>
          <a:srcRect/>
          <a:stretch/>
        </p:blipFill>
        <p:spPr>
          <a:xfrm>
            <a:off x="6985829" y="2269490"/>
            <a:ext cx="4416425" cy="2319020"/>
          </a:xfrm>
          <a:prstGeom prst="rect">
            <a:avLst/>
          </a:prstGeom>
          <a:noFill/>
          <a:ln>
            <a:noFill/>
          </a:ln>
          <a:effectLst>
            <a:outerShdw blurRad="292100" dist="139700" dir="2700000" algn="tl" rotWithShape="0">
              <a:srgbClr val="333333">
                <a:alpha val="64705"/>
              </a:srgbClr>
            </a:outerShdw>
          </a:effectLst>
        </p:spPr>
      </p:pic>
      <p:sp>
        <p:nvSpPr>
          <p:cNvPr id="270" name="Google Shape;270;p16"/>
          <p:cNvSpPr/>
          <p:nvPr/>
        </p:nvSpPr>
        <p:spPr>
          <a:xfrm>
            <a:off x="564107" y="1209163"/>
            <a:ext cx="6096000" cy="5540876"/>
          </a:xfrm>
          <a:prstGeom prst="rect">
            <a:avLst/>
          </a:prstGeom>
          <a:noFill/>
          <a:ln>
            <a:noFill/>
          </a:ln>
        </p:spPr>
        <p:txBody>
          <a:bodyPr spcFirstLastPara="1" wrap="square" lIns="91425" tIns="45700" rIns="91425" bIns="45700" anchor="t" anchorCtr="0">
            <a:spAutoFit/>
          </a:bodyPr>
          <a:lstStyle/>
          <a:p>
            <a:pPr marL="0" marR="0" lvl="0" indent="449580" algn="just" rtl="0">
              <a:lnSpc>
                <a:spcPct val="107000"/>
              </a:lnSpc>
              <a:spcBef>
                <a:spcPts val="0"/>
              </a:spcBef>
              <a:spcAft>
                <a:spcPts val="0"/>
              </a:spcAft>
              <a:buNone/>
            </a:pPr>
            <a:r>
              <a:rPr lang="es-MX" sz="1800" i="1">
                <a:solidFill>
                  <a:srgbClr val="548235"/>
                </a:solidFill>
                <a:latin typeface="Calibri"/>
                <a:ea typeface="Calibri"/>
                <a:cs typeface="Calibri"/>
                <a:sym typeface="Calibri"/>
              </a:rPr>
              <a:t>Son recipientes aptos para ser presurizados interiormente y simular la situación ambiental que ocurre en el agua.</a:t>
            </a:r>
            <a:endParaRPr sz="1800">
              <a:solidFill>
                <a:schemeClr val="dk1"/>
              </a:solidFill>
              <a:latin typeface="Calibri"/>
              <a:ea typeface="Calibri"/>
              <a:cs typeface="Calibri"/>
              <a:sym typeface="Calibri"/>
            </a:endParaRPr>
          </a:p>
          <a:p>
            <a:pPr marL="0" marR="0" lvl="0" indent="449580" algn="just" rtl="0">
              <a:lnSpc>
                <a:spcPct val="107000"/>
              </a:lnSpc>
              <a:spcBef>
                <a:spcPts val="800"/>
              </a:spcBef>
              <a:spcAft>
                <a:spcPts val="0"/>
              </a:spcAft>
              <a:buNone/>
            </a:pPr>
            <a:r>
              <a:rPr lang="es-MX" sz="1800">
                <a:solidFill>
                  <a:schemeClr val="dk1"/>
                </a:solidFill>
                <a:latin typeface="Calibri"/>
                <a:ea typeface="Calibri"/>
                <a:cs typeface="Calibri"/>
                <a:sym typeface="Calibri"/>
              </a:rPr>
              <a:t>Las cámaras hiperbáricas son dispositivos médicos para aplicar una presión atmosférica elevada de oxígeno puro al cuerpo, con el fin de que este elemento llegue a través del torrente sanguíneo a las áreas donde existe una deficiencia.</a:t>
            </a:r>
            <a:endParaRPr/>
          </a:p>
          <a:p>
            <a:pPr marL="0" marR="0" lvl="0" indent="449580" algn="just" rtl="0">
              <a:lnSpc>
                <a:spcPct val="107000"/>
              </a:lnSpc>
              <a:spcBef>
                <a:spcPts val="800"/>
              </a:spcBef>
              <a:spcAft>
                <a:spcPts val="0"/>
              </a:spcAft>
              <a:buNone/>
            </a:pPr>
            <a:r>
              <a:rPr lang="es-MX" sz="1800">
                <a:solidFill>
                  <a:schemeClr val="dk1"/>
                </a:solidFill>
                <a:latin typeface="Calibri"/>
                <a:ea typeface="Calibri"/>
                <a:cs typeface="Calibri"/>
                <a:sym typeface="Calibri"/>
              </a:rPr>
              <a:t>La terapia hiperbárica puede ayudar a que las heridas, especialmente las infectadas, sanen más rápidamente. Este tratamiento se puede utilizar para: Embolia aérea o gaseosa. Infecciones óseas (osteomielitis) que no ha mejorado con otros tratamientos.</a:t>
            </a:r>
            <a:endParaRPr/>
          </a:p>
          <a:p>
            <a:pPr marL="0" marR="0" lvl="0" indent="449580" algn="just" rtl="0">
              <a:lnSpc>
                <a:spcPct val="107000"/>
              </a:lnSpc>
              <a:spcBef>
                <a:spcPts val="800"/>
              </a:spcBef>
              <a:spcAft>
                <a:spcPts val="0"/>
              </a:spcAft>
              <a:buNone/>
            </a:pPr>
            <a:r>
              <a:rPr lang="es-MX" sz="1800">
                <a:solidFill>
                  <a:schemeClr val="dk1"/>
                </a:solidFill>
                <a:latin typeface="Calibri"/>
                <a:ea typeface="Calibri"/>
                <a:cs typeface="Calibri"/>
                <a:sym typeface="Calibri"/>
              </a:rPr>
              <a:t>Un tratamiento típico en cámara hiperbárica se compone de una media de 20 sesiones y tiene una duración aproximada de un mes a razón de sesión diaria, de lunes a viernes. Cada sesión tiene una duración de entre 80 y 110 min. donde se deben alcanzar presiones de entre 2 y 3 atmosferas absolutas.</a:t>
            </a:r>
            <a:endParaRPr/>
          </a:p>
          <a:p>
            <a:pPr marL="0" marR="0" lvl="0" indent="449580" algn="just" rtl="0">
              <a:lnSpc>
                <a:spcPct val="107000"/>
              </a:lnSpc>
              <a:spcBef>
                <a:spcPts val="800"/>
              </a:spcBef>
              <a:spcAft>
                <a:spcPts val="0"/>
              </a:spcAft>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7"/>
          <p:cNvSpPr/>
          <p:nvPr/>
        </p:nvSpPr>
        <p:spPr>
          <a:xfrm>
            <a:off x="595972" y="464156"/>
            <a:ext cx="4521494" cy="532903"/>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s-MX" sz="2800" b="1">
                <a:solidFill>
                  <a:srgbClr val="1F4D78"/>
                </a:solidFill>
                <a:latin typeface="Calibri"/>
                <a:ea typeface="Calibri"/>
                <a:cs typeface="Calibri"/>
                <a:sym typeface="Calibri"/>
              </a:rPr>
              <a:t>Tipos de Cámaras Hiperbáricas</a:t>
            </a:r>
            <a:endParaRPr/>
          </a:p>
        </p:txBody>
      </p:sp>
      <p:pic>
        <p:nvPicPr>
          <p:cNvPr id="276" name="Google Shape;276;p17"/>
          <p:cNvPicPr preferRelativeResize="0"/>
          <p:nvPr/>
        </p:nvPicPr>
        <p:blipFill rotWithShape="1">
          <a:blip r:embed="rId3">
            <a:alphaModFix/>
          </a:blip>
          <a:srcRect/>
          <a:stretch/>
        </p:blipFill>
        <p:spPr>
          <a:xfrm>
            <a:off x="595971" y="997059"/>
            <a:ext cx="10135457" cy="1664254"/>
          </a:xfrm>
          <a:prstGeom prst="rect">
            <a:avLst/>
          </a:prstGeom>
          <a:noFill/>
          <a:ln>
            <a:noFill/>
          </a:ln>
        </p:spPr>
      </p:pic>
      <p:pic>
        <p:nvPicPr>
          <p:cNvPr id="277" name="Google Shape;277;p17"/>
          <p:cNvPicPr preferRelativeResize="0"/>
          <p:nvPr/>
        </p:nvPicPr>
        <p:blipFill rotWithShape="1">
          <a:blip r:embed="rId4">
            <a:alphaModFix/>
          </a:blip>
          <a:srcRect/>
          <a:stretch/>
        </p:blipFill>
        <p:spPr>
          <a:xfrm>
            <a:off x="7447934" y="3109808"/>
            <a:ext cx="3508325" cy="2385198"/>
          </a:xfrm>
          <a:prstGeom prst="rect">
            <a:avLst/>
          </a:prstGeom>
          <a:noFill/>
          <a:ln>
            <a:noFill/>
          </a:ln>
        </p:spPr>
      </p:pic>
      <p:sp>
        <p:nvSpPr>
          <p:cNvPr id="278" name="Google Shape;278;p17"/>
          <p:cNvSpPr/>
          <p:nvPr/>
        </p:nvSpPr>
        <p:spPr>
          <a:xfrm>
            <a:off x="7667282" y="5832938"/>
            <a:ext cx="3288977" cy="388696"/>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s-MX" sz="1800" i="1" dirty="0">
                <a:solidFill>
                  <a:schemeClr val="dk1"/>
                </a:solidFill>
                <a:latin typeface="Calibri"/>
                <a:ea typeface="Calibri"/>
                <a:cs typeface="Calibri"/>
                <a:sym typeface="Calibri"/>
              </a:rPr>
              <a:t>(cámara hiperbárica Multiplazas)</a:t>
            </a:r>
            <a:endParaRPr sz="2400" dirty="0">
              <a:solidFill>
                <a:schemeClr val="dk1"/>
              </a:solidFill>
              <a:latin typeface="Calibri"/>
              <a:ea typeface="Calibri"/>
              <a:cs typeface="Calibri"/>
              <a:sym typeface="Calibri"/>
            </a:endParaRPr>
          </a:p>
        </p:txBody>
      </p:sp>
      <p:pic>
        <p:nvPicPr>
          <p:cNvPr id="3" name="Imagen 2"/>
          <p:cNvPicPr>
            <a:picLocks noChangeAspect="1"/>
          </p:cNvPicPr>
          <p:nvPr/>
        </p:nvPicPr>
        <p:blipFill>
          <a:blip r:embed="rId5"/>
          <a:stretch>
            <a:fillRect/>
          </a:stretch>
        </p:blipFill>
        <p:spPr>
          <a:xfrm>
            <a:off x="450288" y="2960514"/>
            <a:ext cx="4298694" cy="2860585"/>
          </a:xfrm>
          <a:prstGeom prst="rect">
            <a:avLst/>
          </a:prstGeom>
          <a:ln>
            <a:noFill/>
          </a:ln>
          <a:effectLst>
            <a:softEdge rad="112500"/>
          </a:effectLst>
        </p:spPr>
      </p:pic>
      <p:sp>
        <p:nvSpPr>
          <p:cNvPr id="4" name="Rectángulo 3"/>
          <p:cNvSpPr/>
          <p:nvPr/>
        </p:nvSpPr>
        <p:spPr>
          <a:xfrm>
            <a:off x="1284660" y="5846082"/>
            <a:ext cx="3350597" cy="375552"/>
          </a:xfrm>
          <a:prstGeom prst="rect">
            <a:avLst/>
          </a:prstGeom>
        </p:spPr>
        <p:txBody>
          <a:bodyPr wrap="none">
            <a:spAutoFit/>
          </a:bodyPr>
          <a:lstStyle/>
          <a:p>
            <a:pPr lvl="0" algn="ctr">
              <a:lnSpc>
                <a:spcPct val="107000"/>
              </a:lnSpc>
            </a:pPr>
            <a:r>
              <a:rPr lang="es-MX" sz="1800" i="1" dirty="0">
                <a:solidFill>
                  <a:schemeClr val="dk1"/>
                </a:solidFill>
                <a:latin typeface="Calibri"/>
                <a:ea typeface="Calibri"/>
                <a:cs typeface="Calibri"/>
                <a:sym typeface="Calibri"/>
              </a:rPr>
              <a:t>(cámara hiperbárica </a:t>
            </a:r>
            <a:r>
              <a:rPr lang="es-MX" sz="1800" i="1" dirty="0" smtClean="0">
                <a:solidFill>
                  <a:schemeClr val="dk1"/>
                </a:solidFill>
                <a:latin typeface="Calibri"/>
                <a:ea typeface="Calibri"/>
                <a:cs typeface="Calibri"/>
                <a:sym typeface="Calibri"/>
              </a:rPr>
              <a:t>Monoplazas)</a:t>
            </a:r>
            <a:endParaRPr lang="es-MX" sz="18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85;p18"/>
          <p:cNvSpPr/>
          <p:nvPr/>
        </p:nvSpPr>
        <p:spPr>
          <a:xfrm>
            <a:off x="120233" y="1582184"/>
            <a:ext cx="11464120" cy="4476057"/>
          </a:xfrm>
          <a:prstGeom prst="rect">
            <a:avLst/>
          </a:prstGeom>
          <a:noFill/>
          <a:ln>
            <a:noFill/>
          </a:ln>
        </p:spPr>
        <p:txBody>
          <a:bodyPr spcFirstLastPara="1" wrap="square" lIns="91425" tIns="45700" rIns="91425" bIns="45700" anchor="t" anchorCtr="0">
            <a:spAutoFit/>
          </a:bodyPr>
          <a:lstStyle/>
          <a:p>
            <a:pPr marL="0" marR="0" lvl="0" indent="449580" algn="just" rtl="0">
              <a:lnSpc>
                <a:spcPct val="107000"/>
              </a:lnSpc>
              <a:spcBef>
                <a:spcPts val="0"/>
              </a:spcBef>
              <a:spcAft>
                <a:spcPts val="0"/>
              </a:spcAft>
              <a:buNone/>
            </a:pPr>
            <a:r>
              <a:rPr lang="es-MX" sz="2000" dirty="0">
                <a:solidFill>
                  <a:schemeClr val="dk1"/>
                </a:solidFill>
                <a:latin typeface="Calibri"/>
                <a:ea typeface="Calibri"/>
                <a:cs typeface="Calibri"/>
                <a:sym typeface="Calibri"/>
              </a:rPr>
              <a:t>El </a:t>
            </a:r>
            <a:r>
              <a:rPr lang="es-MX" sz="2000" i="1" dirty="0">
                <a:solidFill>
                  <a:srgbClr val="548235"/>
                </a:solidFill>
                <a:latin typeface="Calibri"/>
                <a:ea typeface="Calibri"/>
                <a:cs typeface="Calibri"/>
                <a:sym typeface="Calibri"/>
              </a:rPr>
              <a:t>síndrome de descompresión</a:t>
            </a:r>
            <a:r>
              <a:rPr lang="es-MX" sz="2000" dirty="0">
                <a:solidFill>
                  <a:srgbClr val="548235"/>
                </a:solidFill>
                <a:latin typeface="Calibri"/>
                <a:ea typeface="Calibri"/>
                <a:cs typeface="Calibri"/>
                <a:sym typeface="Calibri"/>
              </a:rPr>
              <a:t> </a:t>
            </a:r>
            <a:r>
              <a:rPr lang="es-MX" sz="2000" dirty="0">
                <a:solidFill>
                  <a:schemeClr val="dk1"/>
                </a:solidFill>
                <a:latin typeface="Calibri"/>
                <a:ea typeface="Calibri"/>
                <a:cs typeface="Calibri"/>
                <a:sym typeface="Calibri"/>
              </a:rPr>
              <a:t>es el término empleado para denominar a la enfermedad aguda conocida en medicina </a:t>
            </a:r>
            <a:r>
              <a:rPr lang="es-MX" sz="2000" i="1" dirty="0">
                <a:solidFill>
                  <a:srgbClr val="00B050"/>
                </a:solidFill>
                <a:latin typeface="Calibri"/>
                <a:ea typeface="Calibri"/>
                <a:cs typeface="Calibri"/>
                <a:sym typeface="Calibri"/>
              </a:rPr>
              <a:t>como embolia gaseosa </a:t>
            </a:r>
            <a:r>
              <a:rPr lang="es-MX" sz="2000" dirty="0">
                <a:solidFill>
                  <a:schemeClr val="dk1"/>
                </a:solidFill>
                <a:latin typeface="Calibri"/>
                <a:ea typeface="Calibri"/>
                <a:cs typeface="Calibri"/>
                <a:sym typeface="Calibri"/>
              </a:rPr>
              <a:t>producida por una disminución brusca de la presión atmosférica. Esta enfermedad se caracteriza por la aparición de pequeñas burbujas e inflamación a nivel subcutáneo, pero el síntoma inequívoco es la aparición de un fuerte dolor, que afecta a diversas partes del cuerpo. Ciertas regiones corporales pueden sufrir parálisis transitoria y en ocasiones se producen lesiones permanentes e incluso la muerte. Este síndrome de descompresión también es conocido como "</a:t>
            </a:r>
            <a:r>
              <a:rPr lang="es-MX" sz="2000" i="1" dirty="0">
                <a:solidFill>
                  <a:srgbClr val="548235"/>
                </a:solidFill>
                <a:latin typeface="Calibri"/>
                <a:ea typeface="Calibri"/>
                <a:cs typeface="Calibri"/>
                <a:sym typeface="Calibri"/>
              </a:rPr>
              <a:t>enfermedad de los buzos" o "mal de presión</a:t>
            </a:r>
            <a:r>
              <a:rPr lang="es-MX" sz="2000" i="1"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a:p>
            <a:pPr marL="0" marR="0" lvl="0" indent="449580" algn="just" rtl="0">
              <a:lnSpc>
                <a:spcPct val="107000"/>
              </a:lnSpc>
              <a:spcBef>
                <a:spcPts val="800"/>
              </a:spcBef>
              <a:spcAft>
                <a:spcPts val="0"/>
              </a:spcAft>
              <a:buNone/>
            </a:pPr>
            <a:r>
              <a:rPr lang="es-MX" sz="2000" dirty="0">
                <a:solidFill>
                  <a:schemeClr val="dk1"/>
                </a:solidFill>
                <a:latin typeface="Calibri"/>
                <a:ea typeface="Calibri"/>
                <a:cs typeface="Calibri"/>
                <a:sym typeface="Calibri"/>
              </a:rPr>
              <a:t>El </a:t>
            </a:r>
            <a:r>
              <a:rPr lang="es-MX" sz="2000" b="1" i="1" u="sng" dirty="0">
                <a:solidFill>
                  <a:srgbClr val="548235"/>
                </a:solidFill>
                <a:latin typeface="Calibri"/>
                <a:ea typeface="Calibri"/>
                <a:cs typeface="Calibri"/>
                <a:sym typeface="Calibri"/>
              </a:rPr>
              <a:t>buceo</a:t>
            </a:r>
            <a:r>
              <a:rPr lang="es-MX" sz="2000" dirty="0">
                <a:solidFill>
                  <a:srgbClr val="548235"/>
                </a:solidFill>
                <a:latin typeface="Calibri"/>
                <a:ea typeface="Calibri"/>
                <a:cs typeface="Calibri"/>
                <a:sym typeface="Calibri"/>
              </a:rPr>
              <a:t> </a:t>
            </a:r>
            <a:r>
              <a:rPr lang="es-MX" sz="2000" dirty="0">
                <a:solidFill>
                  <a:schemeClr val="dk1"/>
                </a:solidFill>
                <a:latin typeface="Calibri"/>
                <a:ea typeface="Calibri"/>
                <a:cs typeface="Calibri"/>
                <a:sym typeface="Calibri"/>
              </a:rPr>
              <a:t>es una actividad compleja con riesgos y complicaciones médicas singulares que se originan principalmente como consecuencia de los cambios en la presión relacionados con el descenso y el ascenso a través de una columna de agua. Por cada 10.13 m que se incrementa la profundidad en el agua, la presión ambiental (</a:t>
            </a:r>
            <a:r>
              <a:rPr lang="es-MX" sz="2000" dirty="0" err="1">
                <a:solidFill>
                  <a:schemeClr val="dk1"/>
                </a:solidFill>
                <a:latin typeface="Calibri"/>
                <a:ea typeface="Calibri"/>
                <a:cs typeface="Calibri"/>
                <a:sym typeface="Calibri"/>
              </a:rPr>
              <a:t>Pamb</a:t>
            </a:r>
            <a:r>
              <a:rPr lang="es-MX" sz="2000" dirty="0">
                <a:solidFill>
                  <a:schemeClr val="dk1"/>
                </a:solidFill>
                <a:latin typeface="Calibri"/>
                <a:ea typeface="Calibri"/>
                <a:cs typeface="Calibri"/>
                <a:sym typeface="Calibri"/>
              </a:rPr>
              <a:t>) se incrementa en 101.3 </a:t>
            </a:r>
            <a:r>
              <a:rPr lang="es-MX" sz="2000" dirty="0" err="1">
                <a:solidFill>
                  <a:schemeClr val="dk1"/>
                </a:solidFill>
                <a:latin typeface="Calibri"/>
                <a:ea typeface="Calibri"/>
                <a:cs typeface="Calibri"/>
                <a:sym typeface="Calibri"/>
              </a:rPr>
              <a:t>kPa</a:t>
            </a:r>
            <a:r>
              <a:rPr lang="es-MX" sz="2000" dirty="0">
                <a:solidFill>
                  <a:schemeClr val="dk1"/>
                </a:solidFill>
                <a:latin typeface="Calibri"/>
                <a:ea typeface="Calibri"/>
                <a:cs typeface="Calibri"/>
                <a:sym typeface="Calibri"/>
              </a:rPr>
              <a:t> (una atmósfera) de forma que un buzo a 20 m de profundidad está expuesto a una </a:t>
            </a:r>
            <a:r>
              <a:rPr lang="es-MX" sz="2000" dirty="0" err="1">
                <a:solidFill>
                  <a:schemeClr val="dk1"/>
                </a:solidFill>
                <a:latin typeface="Calibri"/>
                <a:ea typeface="Calibri"/>
                <a:cs typeface="Calibri"/>
                <a:sym typeface="Calibri"/>
              </a:rPr>
              <a:t>Pamb</a:t>
            </a:r>
            <a:r>
              <a:rPr lang="es-MX" sz="2000" dirty="0">
                <a:solidFill>
                  <a:schemeClr val="dk1"/>
                </a:solidFill>
                <a:latin typeface="Calibri"/>
                <a:ea typeface="Calibri"/>
                <a:cs typeface="Calibri"/>
                <a:sym typeface="Calibri"/>
              </a:rPr>
              <a:t> de aproximadamente 303.9 </a:t>
            </a:r>
            <a:r>
              <a:rPr lang="es-MX" sz="2000" dirty="0" err="1">
                <a:solidFill>
                  <a:schemeClr val="dk1"/>
                </a:solidFill>
                <a:latin typeface="Calibri"/>
                <a:ea typeface="Calibri"/>
                <a:cs typeface="Calibri"/>
                <a:sym typeface="Calibri"/>
              </a:rPr>
              <a:t>kPa</a:t>
            </a:r>
            <a:r>
              <a:rPr lang="es-MX" sz="2000" dirty="0">
                <a:solidFill>
                  <a:schemeClr val="dk1"/>
                </a:solidFill>
                <a:latin typeface="Calibri"/>
                <a:ea typeface="Calibri"/>
                <a:cs typeface="Calibri"/>
                <a:sym typeface="Calibri"/>
              </a:rPr>
              <a:t> (3 ATA) de las cuales una atmósfera corresponde a la presión atmosférica y 2 ATA se producen por la columna de agua.</a:t>
            </a:r>
            <a:endParaRPr sz="1800" dirty="0"/>
          </a:p>
        </p:txBody>
      </p:sp>
      <p:sp>
        <p:nvSpPr>
          <p:cNvPr id="3" name="Google Shape;286;p18"/>
          <p:cNvSpPr/>
          <p:nvPr/>
        </p:nvSpPr>
        <p:spPr>
          <a:xfrm>
            <a:off x="3261420" y="740329"/>
            <a:ext cx="5742186"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800" b="1" dirty="0">
                <a:solidFill>
                  <a:srgbClr val="1F4D78"/>
                </a:solidFill>
                <a:latin typeface="Calibri"/>
                <a:ea typeface="Calibri"/>
                <a:cs typeface="Calibri"/>
                <a:sym typeface="Calibri"/>
              </a:rPr>
              <a:t>Síndrome</a:t>
            </a:r>
            <a:r>
              <a:rPr lang="es-MX" sz="2000" i="1" dirty="0">
                <a:solidFill>
                  <a:srgbClr val="548235"/>
                </a:solidFill>
                <a:latin typeface="Calibri"/>
                <a:ea typeface="Calibri"/>
                <a:cs typeface="Calibri"/>
                <a:sym typeface="Calibri"/>
              </a:rPr>
              <a:t> </a:t>
            </a:r>
            <a:r>
              <a:rPr lang="es-MX" sz="2800" b="1" dirty="0" smtClean="0">
                <a:solidFill>
                  <a:srgbClr val="1F4D78"/>
                </a:solidFill>
                <a:latin typeface="Calibri"/>
                <a:ea typeface="Calibri"/>
                <a:cs typeface="Calibri"/>
                <a:sym typeface="Calibri"/>
              </a:rPr>
              <a:t>De Descompresión </a:t>
            </a:r>
            <a:endParaRPr sz="2800" b="1" dirty="0">
              <a:solidFill>
                <a:srgbClr val="1F4D78"/>
              </a:solidFill>
              <a:latin typeface="Calibri"/>
              <a:ea typeface="Calibri"/>
              <a:cs typeface="Calibri"/>
              <a:sym typeface="Calibri"/>
            </a:endParaRPr>
          </a:p>
        </p:txBody>
      </p:sp>
    </p:spTree>
    <p:extLst>
      <p:ext uri="{BB962C8B-B14F-4D97-AF65-F5344CB8AC3E}">
        <p14:creationId xmlns:p14="http://schemas.microsoft.com/office/powerpoint/2010/main" val="718793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2"/>
        <p:cNvGrpSpPr/>
        <p:nvPr/>
      </p:nvGrpSpPr>
      <p:grpSpPr>
        <a:xfrm>
          <a:off x="0" y="0"/>
          <a:ext cx="0" cy="0"/>
          <a:chOff x="0" y="0"/>
          <a:chExt cx="0" cy="0"/>
        </a:xfrm>
      </p:grpSpPr>
      <p:sp>
        <p:nvSpPr>
          <p:cNvPr id="153" name="Google Shape;153;p2"/>
          <p:cNvSpPr txBox="1"/>
          <p:nvPr/>
        </p:nvSpPr>
        <p:spPr>
          <a:xfrm>
            <a:off x="226444" y="297053"/>
            <a:ext cx="11739000" cy="3971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0" i="0" u="none" strike="noStrike" cap="none">
                <a:solidFill>
                  <a:schemeClr val="dk1"/>
                </a:solidFill>
                <a:latin typeface="Arial"/>
                <a:ea typeface="Arial"/>
                <a:cs typeface="Arial"/>
                <a:sym typeface="Arial"/>
              </a:rPr>
              <a:t>La </a:t>
            </a:r>
            <a:r>
              <a:rPr lang="es-MX" sz="1800" b="1" i="1" u="none" strike="noStrike" cap="none">
                <a:solidFill>
                  <a:srgbClr val="0070C0"/>
                </a:solidFill>
                <a:latin typeface="Arial"/>
                <a:ea typeface="Arial"/>
                <a:cs typeface="Arial"/>
                <a:sym typeface="Arial"/>
              </a:rPr>
              <a:t>presión atmosférica</a:t>
            </a:r>
            <a:r>
              <a:rPr lang="es-MX" sz="1800" b="0" i="0" u="none" strike="noStrike" cap="none">
                <a:solidFill>
                  <a:schemeClr val="dk1"/>
                </a:solidFill>
                <a:latin typeface="Arial"/>
                <a:ea typeface="Arial"/>
                <a:cs typeface="Arial"/>
                <a:sym typeface="Arial"/>
              </a:rPr>
              <a:t>, también la podemos conoce</a:t>
            </a:r>
            <a:r>
              <a:rPr lang="es-MX" sz="1800">
                <a:solidFill>
                  <a:schemeClr val="dk1"/>
                </a:solidFill>
              </a:rPr>
              <a:t>r</a:t>
            </a:r>
            <a:r>
              <a:rPr lang="es-MX" sz="1800" b="0" i="0" u="none" strike="noStrike" cap="none">
                <a:solidFill>
                  <a:schemeClr val="dk1"/>
                </a:solidFill>
                <a:latin typeface="Arial"/>
                <a:ea typeface="Arial"/>
                <a:cs typeface="Arial"/>
                <a:sym typeface="Arial"/>
              </a:rPr>
              <a:t> con el nombre de barométrica.</a:t>
            </a:r>
            <a:endParaRPr sz="18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s-MX" sz="1800" b="0" i="0" u="none" strike="noStrike" cap="none">
                <a:solidFill>
                  <a:schemeClr val="dk1"/>
                </a:solidFill>
                <a:latin typeface="Arial"/>
                <a:ea typeface="Arial"/>
                <a:cs typeface="Arial"/>
                <a:sym typeface="Arial"/>
              </a:rPr>
              <a:t>Y es la fuerza por unidad de superficie que ejerce el aire que forma la atmósfera sobre la superficie terrestre.</a:t>
            </a:r>
            <a:endParaRPr sz="18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s-MX" sz="1800" b="0" i="0" u="none" strike="noStrike" cap="none">
                <a:solidFill>
                  <a:schemeClr val="dk1"/>
                </a:solidFill>
                <a:latin typeface="Arial"/>
                <a:ea typeface="Arial"/>
                <a:cs typeface="Arial"/>
                <a:sym typeface="Arial"/>
              </a:rPr>
              <a:t>El valor de la presión atmosférica sobre el nivel del mar es de 1013,25 hPa.</a:t>
            </a:r>
            <a:endParaRPr/>
          </a:p>
          <a:p>
            <a:pPr marL="0" marR="0" lvl="0" indent="0" algn="ctr" rtl="0">
              <a:spcBef>
                <a:spcPts val="0"/>
              </a:spcBef>
              <a:spcAft>
                <a:spcPts val="0"/>
              </a:spcAft>
              <a:buNone/>
            </a:pPr>
            <a:r>
              <a:rPr lang="es-MX" sz="1800" b="0" i="0" u="none" strike="noStrike" cap="none">
                <a:solidFill>
                  <a:schemeClr val="dk1"/>
                </a:solidFill>
                <a:latin typeface="Arial"/>
                <a:ea typeface="Arial"/>
                <a:cs typeface="Arial"/>
                <a:sym typeface="Arial"/>
              </a:rPr>
              <a:t>La presión atmosférica disminuye con la altitud.</a:t>
            </a:r>
            <a:endParaRPr/>
          </a:p>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s-MX" sz="1800" b="0" i="0" u="none" strike="noStrike" cap="none">
                <a:solidFill>
                  <a:schemeClr val="dk1"/>
                </a:solidFill>
                <a:latin typeface="Arial"/>
                <a:ea typeface="Arial"/>
                <a:cs typeface="Arial"/>
                <a:sym typeface="Arial"/>
              </a:rPr>
              <a:t>Podemos hablar de un </a:t>
            </a:r>
            <a:r>
              <a:rPr lang="es-MX" sz="1800" b="1" i="1" u="none" strike="noStrike" cap="none">
                <a:solidFill>
                  <a:srgbClr val="0070C0"/>
                </a:solidFill>
                <a:latin typeface="Arial"/>
                <a:ea typeface="Arial"/>
                <a:cs typeface="Arial"/>
                <a:sym typeface="Arial"/>
              </a:rPr>
              <a:t>Ambiente hipobárico </a:t>
            </a:r>
            <a:r>
              <a:rPr lang="es-MX" sz="1800" b="0" i="0" u="none" strike="noStrike" cap="none">
                <a:solidFill>
                  <a:schemeClr val="dk1"/>
                </a:solidFill>
                <a:latin typeface="Arial"/>
                <a:ea typeface="Arial"/>
                <a:cs typeface="Arial"/>
                <a:sym typeface="Arial"/>
              </a:rPr>
              <a:t>(la presión </a:t>
            </a:r>
            <a:r>
              <a:rPr lang="es-MX" sz="1800">
                <a:solidFill>
                  <a:schemeClr val="dk1"/>
                </a:solidFill>
              </a:rPr>
              <a:t>está</a:t>
            </a:r>
            <a:r>
              <a:rPr lang="es-MX" sz="1800" b="0" i="0" u="none" strike="noStrike" cap="none">
                <a:solidFill>
                  <a:schemeClr val="dk1"/>
                </a:solidFill>
                <a:latin typeface="Arial"/>
                <a:ea typeface="Arial"/>
                <a:cs typeface="Arial"/>
                <a:sym typeface="Arial"/>
              </a:rPr>
              <a:t> por debajo de la presión ambiente, como ejemplos</a:t>
            </a:r>
            <a:endParaRPr/>
          </a:p>
          <a:p>
            <a:pPr marL="0" marR="0" lvl="0" indent="0" algn="ctr" rtl="0">
              <a:spcBef>
                <a:spcPts val="0"/>
              </a:spcBef>
              <a:spcAft>
                <a:spcPts val="0"/>
              </a:spcAft>
              <a:buNone/>
            </a:pPr>
            <a:r>
              <a:rPr lang="es-MX" sz="1800" b="0" i="0" u="none" strike="noStrike" cap="none">
                <a:solidFill>
                  <a:schemeClr val="dk1"/>
                </a:solidFill>
                <a:latin typeface="Arial"/>
                <a:ea typeface="Arial"/>
                <a:cs typeface="Arial"/>
                <a:sym typeface="Arial"/>
              </a:rPr>
              <a:t>tenemos trabajo de minería de alta montaña, o sea que la presión </a:t>
            </a:r>
            <a:r>
              <a:rPr lang="es-MX" sz="1800">
                <a:solidFill>
                  <a:schemeClr val="dk1"/>
                </a:solidFill>
              </a:rPr>
              <a:t>disminuye</a:t>
            </a:r>
            <a:r>
              <a:rPr lang="es-MX" sz="1800" b="0" i="0" u="none" strike="noStrike" cap="none">
                <a:solidFill>
                  <a:schemeClr val="dk1"/>
                </a:solidFill>
                <a:latin typeface="Arial"/>
                <a:ea typeface="Arial"/>
                <a:cs typeface="Arial"/>
                <a:sym typeface="Arial"/>
              </a:rPr>
              <a:t> a medida que subimos en altura,</a:t>
            </a:r>
            <a:endParaRPr/>
          </a:p>
          <a:p>
            <a:pPr marL="0" marR="0" lvl="0" indent="0" algn="ctr" rtl="0">
              <a:spcBef>
                <a:spcPts val="0"/>
              </a:spcBef>
              <a:spcAft>
                <a:spcPts val="0"/>
              </a:spcAft>
              <a:buNone/>
            </a:pPr>
            <a:r>
              <a:rPr lang="es-MX" sz="1800" b="0" i="0" u="none" strike="noStrike" cap="none">
                <a:solidFill>
                  <a:schemeClr val="dk1"/>
                </a:solidFill>
                <a:latin typeface="Arial"/>
                <a:ea typeface="Arial"/>
                <a:cs typeface="Arial"/>
                <a:sym typeface="Arial"/>
              </a:rPr>
              <a:t>y se presenta un problema como la falta de oxigeno)</a:t>
            </a:r>
            <a:endParaRPr/>
          </a:p>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s-MX" sz="1800" b="0" i="0" u="none" strike="noStrike" cap="none">
                <a:solidFill>
                  <a:schemeClr val="dk1"/>
                </a:solidFill>
                <a:latin typeface="Arial"/>
                <a:ea typeface="Arial"/>
                <a:cs typeface="Arial"/>
                <a:sym typeface="Arial"/>
              </a:rPr>
              <a:t> y un </a:t>
            </a:r>
            <a:r>
              <a:rPr lang="es-MX" sz="1800" b="1" i="1" u="none" strike="noStrike" cap="none">
                <a:solidFill>
                  <a:srgbClr val="0070C0"/>
                </a:solidFill>
                <a:latin typeface="Arial"/>
                <a:ea typeface="Arial"/>
                <a:cs typeface="Arial"/>
                <a:sym typeface="Arial"/>
              </a:rPr>
              <a:t>Ambiente hiperbárico </a:t>
            </a:r>
            <a:r>
              <a:rPr lang="es-MX" sz="1800" b="0" i="0" u="none" strike="noStrike" cap="none">
                <a:solidFill>
                  <a:schemeClr val="dk1"/>
                </a:solidFill>
                <a:latin typeface="Arial"/>
                <a:ea typeface="Arial"/>
                <a:cs typeface="Arial"/>
                <a:sym typeface="Arial"/>
              </a:rPr>
              <a:t>( la presión esta por encima de la presión ambiente, </a:t>
            </a:r>
            <a:endParaRPr/>
          </a:p>
          <a:p>
            <a:pPr marL="0" marR="0" lvl="0" indent="0" algn="ctr" rtl="0">
              <a:spcBef>
                <a:spcPts val="0"/>
              </a:spcBef>
              <a:spcAft>
                <a:spcPts val="0"/>
              </a:spcAft>
              <a:buNone/>
            </a:pPr>
            <a:r>
              <a:rPr lang="es-MX" sz="1800" b="0" i="0" u="none" strike="noStrike" cap="none">
                <a:solidFill>
                  <a:schemeClr val="dk1"/>
                </a:solidFill>
                <a:latin typeface="Arial"/>
                <a:ea typeface="Arial"/>
                <a:cs typeface="Arial"/>
                <a:sym typeface="Arial"/>
              </a:rPr>
              <a:t>como ejemplos de trabajos tenemos a un buzo, que realiza trabajos en plataformas petroleras, por ejemplo).</a:t>
            </a:r>
            <a:endParaRPr/>
          </a:p>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s-MX" sz="1800" b="0" i="0" u="none" strike="noStrike" cap="none">
                <a:solidFill>
                  <a:schemeClr val="dk1"/>
                </a:solidFill>
                <a:latin typeface="Arial"/>
                <a:ea typeface="Arial"/>
                <a:cs typeface="Arial"/>
                <a:sym typeface="Arial"/>
              </a:rPr>
              <a:t>El cuerpo no se ve afectado hasta presiones de 2 atm, cuando comienza a ser mayor, el cuerpo ya comienza</a:t>
            </a:r>
            <a:endParaRPr/>
          </a:p>
          <a:p>
            <a:pPr marL="0" marR="0" lvl="0" indent="0" algn="ctr" rtl="0">
              <a:spcBef>
                <a:spcPts val="0"/>
              </a:spcBef>
              <a:spcAft>
                <a:spcPts val="0"/>
              </a:spcAft>
              <a:buNone/>
            </a:pPr>
            <a:r>
              <a:rPr lang="es-MX" sz="1800" b="0" i="0" u="none" strike="noStrike" cap="none">
                <a:solidFill>
                  <a:schemeClr val="dk1"/>
                </a:solidFill>
                <a:latin typeface="Arial"/>
                <a:ea typeface="Arial"/>
                <a:cs typeface="Arial"/>
                <a:sym typeface="Arial"/>
              </a:rPr>
              <a:t>a sentir sus efectos. </a:t>
            </a:r>
            <a:endParaRPr sz="1800" b="0" i="0" u="none" strike="noStrike" cap="none">
              <a:solidFill>
                <a:schemeClr val="dk1"/>
              </a:solidFill>
              <a:latin typeface="Arial"/>
              <a:ea typeface="Arial"/>
              <a:cs typeface="Arial"/>
              <a:sym typeface="Arial"/>
            </a:endParaRPr>
          </a:p>
        </p:txBody>
      </p:sp>
      <p:pic>
        <p:nvPicPr>
          <p:cNvPr id="154" name="Google Shape;154;p2" descr="Cultura de Montaña - Cultura de Montaña"/>
          <p:cNvPicPr preferRelativeResize="0"/>
          <p:nvPr/>
        </p:nvPicPr>
        <p:blipFill rotWithShape="1">
          <a:blip r:embed="rId3">
            <a:alphaModFix/>
          </a:blip>
          <a:srcRect/>
          <a:stretch/>
        </p:blipFill>
        <p:spPr>
          <a:xfrm>
            <a:off x="10250239" y="3971924"/>
            <a:ext cx="1715316" cy="1286487"/>
          </a:xfrm>
          <a:prstGeom prst="rect">
            <a:avLst/>
          </a:prstGeom>
          <a:noFill/>
          <a:ln>
            <a:noFill/>
          </a:ln>
        </p:spPr>
      </p:pic>
      <p:pic>
        <p:nvPicPr>
          <p:cNvPr id="155" name="Google Shape;155;p2" descr="En qué consiste el buceo"/>
          <p:cNvPicPr preferRelativeResize="0"/>
          <p:nvPr/>
        </p:nvPicPr>
        <p:blipFill rotWithShape="1">
          <a:blip r:embed="rId4">
            <a:alphaModFix/>
          </a:blip>
          <a:srcRect/>
          <a:stretch/>
        </p:blipFill>
        <p:spPr>
          <a:xfrm rot="-582662">
            <a:off x="86071" y="4277854"/>
            <a:ext cx="1981417" cy="1188851"/>
          </a:xfrm>
          <a:prstGeom prst="rect">
            <a:avLst/>
          </a:prstGeom>
          <a:noFill/>
          <a:ln>
            <a:noFill/>
          </a:ln>
        </p:spPr>
      </p:pic>
      <p:sp>
        <p:nvSpPr>
          <p:cNvPr id="156" name="Google Shape;156;p2"/>
          <p:cNvSpPr/>
          <p:nvPr/>
        </p:nvSpPr>
        <p:spPr>
          <a:xfrm>
            <a:off x="363940" y="4369785"/>
            <a:ext cx="11464120"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0" i="0" u="none" strike="noStrike" cap="none">
                <a:solidFill>
                  <a:schemeClr val="dk1"/>
                </a:solidFill>
                <a:latin typeface="Arial"/>
                <a:ea typeface="Arial"/>
                <a:cs typeface="Arial"/>
                <a:sym typeface="Arial"/>
              </a:rPr>
              <a:t>La definición de hiperbárico es cuando un ambiente, cuya presión barométrica, es al menos dos veces mayor que la presión atmosférica a nivel del mar.</a:t>
            </a:r>
            <a:endParaRPr/>
          </a:p>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s-MX" sz="1800" b="0" i="0" u="none" strike="noStrike" cap="none">
                <a:solidFill>
                  <a:schemeClr val="dk1"/>
                </a:solidFill>
                <a:latin typeface="Arial"/>
                <a:ea typeface="Arial"/>
                <a:cs typeface="Arial"/>
                <a:sym typeface="Arial"/>
              </a:rPr>
              <a:t>Cuando se somete el cuerpo humano a presiones barométricas de 2 atm, fisiológicamente, no se ve afectado por la presión.  Pero cuando las presiones absolutas superan las 2 atm (o 1520 mmHg), el cuerpo comienza a evidenciar los efectos de la presión.</a:t>
            </a:r>
            <a:endParaRPr/>
          </a:p>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a:p>
            <a:pPr marL="0" marR="0" lvl="0" indent="0" algn="ctr" rtl="0">
              <a:spcBef>
                <a:spcPts val="0"/>
              </a:spcBef>
              <a:spcAft>
                <a:spcPts val="0"/>
              </a:spcAft>
              <a:buNone/>
            </a:pPr>
            <a:r>
              <a:rPr lang="es-MX" sz="1800" b="0" i="0" u="none" strike="noStrike" cap="none">
                <a:solidFill>
                  <a:schemeClr val="dk1"/>
                </a:solidFill>
                <a:latin typeface="Arial"/>
                <a:ea typeface="Arial"/>
                <a:cs typeface="Arial"/>
                <a:sym typeface="Arial"/>
              </a:rPr>
              <a:t>Si contamos con un equipo de buceo  y ayuda externa, las funciones corporales se ven afectadas igualmente. </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1"/>
          <p:cNvSpPr/>
          <p:nvPr/>
        </p:nvSpPr>
        <p:spPr>
          <a:xfrm>
            <a:off x="3262608" y="497176"/>
            <a:ext cx="5391029" cy="553316"/>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s-MX" sz="2800" b="1" dirty="0">
                <a:solidFill>
                  <a:srgbClr val="1F4D78"/>
                </a:solidFill>
                <a:latin typeface="Calibri"/>
                <a:ea typeface="Calibri"/>
                <a:cs typeface="Calibri"/>
                <a:sym typeface="Calibri"/>
              </a:rPr>
              <a:t>Técnicas De Descompresión</a:t>
            </a:r>
            <a:endParaRPr sz="2800" b="1" dirty="0">
              <a:solidFill>
                <a:srgbClr val="1F4D78"/>
              </a:solidFill>
              <a:latin typeface="Calibri"/>
              <a:ea typeface="Calibri"/>
              <a:cs typeface="Calibri"/>
              <a:sym typeface="Calibri"/>
            </a:endParaRPr>
          </a:p>
        </p:txBody>
      </p:sp>
      <p:sp>
        <p:nvSpPr>
          <p:cNvPr id="307" name="Google Shape;307;p21"/>
          <p:cNvSpPr/>
          <p:nvPr/>
        </p:nvSpPr>
        <p:spPr>
          <a:xfrm>
            <a:off x="313647" y="1212724"/>
            <a:ext cx="11637731" cy="5339883"/>
          </a:xfrm>
          <a:prstGeom prst="rect">
            <a:avLst/>
          </a:prstGeom>
          <a:noFill/>
          <a:ln>
            <a:noFill/>
          </a:ln>
        </p:spPr>
        <p:txBody>
          <a:bodyPr spcFirstLastPara="1" wrap="square" lIns="91425" tIns="45700" rIns="91425" bIns="45700" anchor="t" anchorCtr="0">
            <a:spAutoFit/>
          </a:bodyPr>
          <a:lstStyle/>
          <a:p>
            <a:pPr marL="0" marR="0" lvl="0" indent="449580" algn="just" rtl="0">
              <a:lnSpc>
                <a:spcPct val="107000"/>
              </a:lnSpc>
              <a:spcBef>
                <a:spcPts val="0"/>
              </a:spcBef>
              <a:spcAft>
                <a:spcPts val="0"/>
              </a:spcAft>
              <a:buNone/>
            </a:pPr>
            <a:r>
              <a:rPr lang="es-MX" sz="2000" dirty="0">
                <a:solidFill>
                  <a:schemeClr val="dk1"/>
                </a:solidFill>
                <a:latin typeface="Calibri"/>
                <a:ea typeface="Calibri"/>
                <a:cs typeface="Calibri"/>
                <a:sym typeface="Calibri"/>
              </a:rPr>
              <a:t>Tenemos </a:t>
            </a:r>
            <a:r>
              <a:rPr lang="es-MX" sz="2000" i="1" u="sng" dirty="0">
                <a:solidFill>
                  <a:srgbClr val="00B050"/>
                </a:solidFill>
                <a:latin typeface="Calibri"/>
                <a:ea typeface="Calibri"/>
                <a:cs typeface="Calibri"/>
                <a:sym typeface="Calibri"/>
              </a:rPr>
              <a:t>dos técnicas de descompresión una hasta 120 metros y otra para más de 120 metros</a:t>
            </a:r>
            <a:r>
              <a:rPr lang="es-MX" sz="2000" dirty="0">
                <a:solidFill>
                  <a:schemeClr val="dk1"/>
                </a:solidFill>
                <a:latin typeface="Calibri"/>
                <a:ea typeface="Calibri"/>
                <a:cs typeface="Calibri"/>
                <a:sym typeface="Calibri"/>
              </a:rPr>
              <a:t>. En el primer caso sería de descompresión por paradas y en el segundo descompresión continua. La descompresión </a:t>
            </a:r>
            <a:r>
              <a:rPr lang="es-MX" sz="2000" dirty="0" smtClean="0">
                <a:solidFill>
                  <a:schemeClr val="dk1"/>
                </a:solidFill>
                <a:latin typeface="Calibri"/>
                <a:ea typeface="Calibri"/>
                <a:cs typeface="Calibri"/>
                <a:sym typeface="Calibri"/>
              </a:rPr>
              <a:t>continua </a:t>
            </a:r>
            <a:r>
              <a:rPr lang="es-MX" sz="2000" dirty="0">
                <a:solidFill>
                  <a:schemeClr val="dk1"/>
                </a:solidFill>
                <a:latin typeface="Calibri"/>
                <a:ea typeface="Calibri"/>
                <a:cs typeface="Calibri"/>
                <a:sym typeface="Calibri"/>
              </a:rPr>
              <a:t>implica una descompresión en atmósfera de helio. En el caso de descompresión hasta 120 metros se toman las siguientes medidas de seguridad.</a:t>
            </a:r>
            <a:endParaRPr sz="1800" dirty="0"/>
          </a:p>
          <a:p>
            <a:pPr marL="0" marR="0" lvl="0" indent="0" algn="just" rtl="0">
              <a:lnSpc>
                <a:spcPct val="107000"/>
              </a:lnSpc>
              <a:spcBef>
                <a:spcPts val="800"/>
              </a:spcBef>
              <a:spcAft>
                <a:spcPts val="0"/>
              </a:spcAft>
              <a:buNone/>
            </a:pPr>
            <a:r>
              <a:rPr lang="es-MX" sz="2000" dirty="0">
                <a:solidFill>
                  <a:schemeClr val="dk1"/>
                </a:solidFill>
                <a:latin typeface="Calibri"/>
                <a:ea typeface="Calibri"/>
                <a:cs typeface="Calibri"/>
                <a:sym typeface="Calibri"/>
              </a:rPr>
              <a:t>Hasta 50 metros la mezcla respiratoria sería aire comprimido, luego y hasta los 120 metros la respiración sería de una mezcla de helio – oxígeno (jamás salvo casos excepcionales el tiempo en el fondo debería exceder los noventa minutos). La descompresión deberá ser llevada a cabo según lo indiquen la tablas de descompresión desarrolladas por cada compañía. Las paradas con respiración de oxígeno puro no deberían ser realizadas en campana salvo que ésta posea mascarillas con exhaladores previstos para oxígeno puro y si la atmósfera está permanentemente analizada. </a:t>
            </a:r>
            <a:endParaRPr sz="1800" dirty="0"/>
          </a:p>
          <a:p>
            <a:pPr marL="0" marR="0" lvl="0" indent="449580" algn="just" rtl="0">
              <a:lnSpc>
                <a:spcPct val="107000"/>
              </a:lnSpc>
              <a:spcBef>
                <a:spcPts val="800"/>
              </a:spcBef>
              <a:spcAft>
                <a:spcPts val="0"/>
              </a:spcAft>
              <a:buNone/>
            </a:pPr>
            <a:r>
              <a:rPr lang="es-MX" sz="2000" dirty="0">
                <a:solidFill>
                  <a:schemeClr val="dk1"/>
                </a:solidFill>
                <a:latin typeface="Calibri"/>
                <a:ea typeface="Calibri"/>
                <a:cs typeface="Calibri"/>
                <a:sym typeface="Calibri"/>
              </a:rPr>
              <a:t>Para una operación básica de campana el equipo estará compuesto por seis personas las cuales deberán cubrir los siguientes puestos: buzo, “</a:t>
            </a:r>
            <a:r>
              <a:rPr lang="es-MX" sz="2000" dirty="0" err="1">
                <a:solidFill>
                  <a:schemeClr val="dk1"/>
                </a:solidFill>
                <a:latin typeface="Calibri"/>
                <a:ea typeface="Calibri"/>
                <a:cs typeface="Calibri"/>
                <a:sym typeface="Calibri"/>
              </a:rPr>
              <a:t>beltman</a:t>
            </a:r>
            <a:r>
              <a:rPr lang="es-MX" sz="2000" dirty="0">
                <a:solidFill>
                  <a:schemeClr val="dk1"/>
                </a:solidFill>
                <a:latin typeface="Calibri"/>
                <a:ea typeface="Calibri"/>
                <a:cs typeface="Calibri"/>
                <a:sym typeface="Calibri"/>
              </a:rPr>
              <a:t>”, jefe de buzos, buzo a cargo de campana y cámara, buzo a cargo del umbilical y buzo de seguridad.</a:t>
            </a:r>
            <a:endParaRPr sz="1800" dirty="0"/>
          </a:p>
          <a:p>
            <a:pPr marL="0" marR="0" lvl="0" indent="449580" algn="just" rtl="0">
              <a:lnSpc>
                <a:spcPct val="107000"/>
              </a:lnSpc>
              <a:spcBef>
                <a:spcPts val="800"/>
              </a:spcBef>
              <a:spcAft>
                <a:spcPts val="0"/>
              </a:spcAft>
              <a:buNone/>
            </a:pPr>
            <a:r>
              <a:rPr lang="es-MX" sz="2000" dirty="0">
                <a:solidFill>
                  <a:schemeClr val="dk1"/>
                </a:solidFill>
                <a:latin typeface="Calibri"/>
                <a:ea typeface="Calibri"/>
                <a:cs typeface="Calibri"/>
                <a:sym typeface="Calibri"/>
              </a:rPr>
              <a:t>Un ejemplo de este tipo de buceo se encuentra en el Centro Hiperbárico de la Base Naval de Mar del Plata.</a:t>
            </a:r>
            <a:endParaRPr sz="18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9"/>
          <p:cNvSpPr/>
          <p:nvPr/>
        </p:nvSpPr>
        <p:spPr>
          <a:xfrm>
            <a:off x="280218" y="148490"/>
            <a:ext cx="7146694" cy="48746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s-MX" sz="2400" b="1" dirty="0">
                <a:solidFill>
                  <a:srgbClr val="1F4D78"/>
                </a:solidFill>
                <a:latin typeface="Calibri"/>
                <a:ea typeface="Calibri"/>
                <a:cs typeface="Calibri"/>
                <a:sym typeface="Calibri"/>
              </a:rPr>
              <a:t>Trabajos en el Fondo del Mar / Buceo De Saturación</a:t>
            </a:r>
            <a:endParaRPr dirty="0"/>
          </a:p>
        </p:txBody>
      </p:sp>
      <p:pic>
        <p:nvPicPr>
          <p:cNvPr id="292" name="Google Shape;292;p19" descr="Médico supervisando a un buzo."/>
          <p:cNvPicPr preferRelativeResize="0"/>
          <p:nvPr/>
        </p:nvPicPr>
        <p:blipFill rotWithShape="1">
          <a:blip r:embed="rId3">
            <a:alphaModFix/>
          </a:blip>
          <a:srcRect/>
          <a:stretch/>
        </p:blipFill>
        <p:spPr>
          <a:xfrm>
            <a:off x="7565922" y="530471"/>
            <a:ext cx="4083597" cy="2301219"/>
          </a:xfrm>
          <a:prstGeom prst="rect">
            <a:avLst/>
          </a:prstGeom>
          <a:noFill/>
          <a:ln>
            <a:noFill/>
          </a:ln>
        </p:spPr>
      </p:pic>
      <p:sp>
        <p:nvSpPr>
          <p:cNvPr id="293" name="Google Shape;293;p19"/>
          <p:cNvSpPr/>
          <p:nvPr/>
        </p:nvSpPr>
        <p:spPr>
          <a:xfrm>
            <a:off x="7426912" y="3094298"/>
            <a:ext cx="4361616" cy="933974"/>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s-MX" sz="1600" i="1" dirty="0">
                <a:solidFill>
                  <a:schemeClr val="dk1"/>
                </a:solidFill>
                <a:latin typeface="Calibri"/>
                <a:ea typeface="Calibri"/>
                <a:cs typeface="Calibri"/>
                <a:sym typeface="Calibri"/>
              </a:rPr>
              <a:t>(Los buzos que pasan largos periodos de tiempo en el fondo del mar deben prepararse en una cámara hiperbárica.</a:t>
            </a:r>
            <a:r>
              <a:rPr lang="es-MX" sz="2000" i="1" dirty="0">
                <a:solidFill>
                  <a:schemeClr val="dk1"/>
                </a:solidFill>
                <a:latin typeface="Calibri"/>
                <a:ea typeface="Calibri"/>
                <a:cs typeface="Calibri"/>
                <a:sym typeface="Calibri"/>
              </a:rPr>
              <a:t>)</a:t>
            </a:r>
            <a:endParaRPr sz="2000" dirty="0">
              <a:solidFill>
                <a:schemeClr val="dk1"/>
              </a:solidFill>
              <a:latin typeface="Calibri"/>
              <a:ea typeface="Calibri"/>
              <a:cs typeface="Calibri"/>
              <a:sym typeface="Calibri"/>
            </a:endParaRPr>
          </a:p>
        </p:txBody>
      </p:sp>
      <p:sp>
        <p:nvSpPr>
          <p:cNvPr id="294" name="Google Shape;294;p19"/>
          <p:cNvSpPr/>
          <p:nvPr/>
        </p:nvSpPr>
        <p:spPr>
          <a:xfrm>
            <a:off x="210714" y="776853"/>
            <a:ext cx="7146693" cy="5837199"/>
          </a:xfrm>
          <a:prstGeom prst="rect">
            <a:avLst/>
          </a:prstGeom>
          <a:noFill/>
          <a:ln>
            <a:noFill/>
          </a:ln>
        </p:spPr>
        <p:txBody>
          <a:bodyPr spcFirstLastPara="1" wrap="square" lIns="91425" tIns="45700" rIns="91425" bIns="45700" anchor="t" anchorCtr="0">
            <a:spAutoFit/>
          </a:bodyPr>
          <a:lstStyle/>
          <a:p>
            <a:pPr marL="0" marR="0" lvl="0" indent="449580" algn="just" rtl="0">
              <a:lnSpc>
                <a:spcPct val="107000"/>
              </a:lnSpc>
              <a:spcBef>
                <a:spcPts val="0"/>
              </a:spcBef>
              <a:spcAft>
                <a:spcPts val="0"/>
              </a:spcAft>
              <a:buNone/>
            </a:pPr>
            <a:r>
              <a:rPr lang="es-MX" sz="1800" dirty="0">
                <a:solidFill>
                  <a:schemeClr val="dk1"/>
                </a:solidFill>
                <a:latin typeface="Calibri"/>
                <a:ea typeface="Calibri"/>
                <a:cs typeface="Calibri"/>
                <a:sym typeface="Calibri"/>
              </a:rPr>
              <a:t>El buceo de saturación se basa en el trabajo a profundidades que pueden llegar a los 100 metros, pero, para eso, deben convivir 28 días en un tubo de no más de dos metros de ancho por seis de largo junto a otras 5 personas. Es la cámara hiperbárica.</a:t>
            </a:r>
            <a:endParaRPr sz="1800" dirty="0"/>
          </a:p>
          <a:p>
            <a:pPr marL="0" marR="0" lvl="0" indent="449580" algn="just" rtl="0">
              <a:lnSpc>
                <a:spcPct val="107000"/>
              </a:lnSpc>
              <a:spcBef>
                <a:spcPts val="800"/>
              </a:spcBef>
              <a:spcAft>
                <a:spcPts val="0"/>
              </a:spcAft>
              <a:buNone/>
            </a:pPr>
            <a:r>
              <a:rPr lang="es-MX" sz="1800" dirty="0">
                <a:solidFill>
                  <a:schemeClr val="dk1"/>
                </a:solidFill>
                <a:latin typeface="Calibri"/>
                <a:ea typeface="Calibri"/>
                <a:cs typeface="Calibri"/>
                <a:sym typeface="Calibri"/>
              </a:rPr>
              <a:t>Los barcos de buceo utilizan sistemas computarizados de navegación, conocidos como posicionamiento dinámico, para mantenerse en el sitio de buceo mientras las personas están en el agua.</a:t>
            </a:r>
            <a:endParaRPr sz="1800" dirty="0"/>
          </a:p>
          <a:p>
            <a:pPr marL="0" marR="0" lvl="0" indent="449580" algn="just" rtl="0">
              <a:lnSpc>
                <a:spcPct val="107000"/>
              </a:lnSpc>
              <a:spcBef>
                <a:spcPts val="800"/>
              </a:spcBef>
              <a:spcAft>
                <a:spcPts val="0"/>
              </a:spcAft>
              <a:buNone/>
            </a:pPr>
            <a:r>
              <a:rPr lang="es-MX" sz="1800" dirty="0">
                <a:solidFill>
                  <a:schemeClr val="dk1"/>
                </a:solidFill>
                <a:latin typeface="Calibri"/>
                <a:ea typeface="Calibri"/>
                <a:cs typeface="Calibri"/>
                <a:sym typeface="Calibri"/>
              </a:rPr>
              <a:t>Durante los veintitantos días se mantiene la misma presión y al final se hace una descompresión.</a:t>
            </a:r>
            <a:r>
              <a:rPr lang="es-MX" sz="1800" b="1" dirty="0">
                <a:solidFill>
                  <a:schemeClr val="dk1"/>
                </a:solidFill>
                <a:latin typeface="Calibri"/>
                <a:ea typeface="Calibri"/>
                <a:cs typeface="Calibri"/>
                <a:sym typeface="Calibri"/>
              </a:rPr>
              <a:t> El organismo toma el gas a presión cuando vas respirando</a:t>
            </a:r>
            <a:r>
              <a:rPr lang="es-MX" sz="1800" dirty="0">
                <a:solidFill>
                  <a:schemeClr val="dk1"/>
                </a:solidFill>
                <a:latin typeface="Calibri"/>
                <a:ea typeface="Calibri"/>
                <a:cs typeface="Calibri"/>
                <a:sym typeface="Calibri"/>
              </a:rPr>
              <a:t> y, en aproximadamente 6 horas, ya todos los fluidos están saturados a la presión del gas que estás respirando"</a:t>
            </a:r>
            <a:endParaRPr sz="1800" dirty="0"/>
          </a:p>
          <a:p>
            <a:pPr marL="0" marR="0" lvl="0" indent="449580" algn="just" rtl="0">
              <a:lnSpc>
                <a:spcPct val="107000"/>
              </a:lnSpc>
              <a:spcBef>
                <a:spcPts val="800"/>
              </a:spcBef>
              <a:spcAft>
                <a:spcPts val="0"/>
              </a:spcAft>
              <a:buNone/>
            </a:pPr>
            <a:r>
              <a:rPr lang="es-MX" sz="1800" b="1" dirty="0">
                <a:solidFill>
                  <a:schemeClr val="dk1"/>
                </a:solidFill>
                <a:latin typeface="Calibri"/>
                <a:ea typeface="Calibri"/>
                <a:cs typeface="Calibri"/>
                <a:sym typeface="Calibri"/>
              </a:rPr>
              <a:t>El aire que respiramos está compuesto por nitrógeno (80%) y oxígeno (20%).</a:t>
            </a:r>
            <a:r>
              <a:rPr lang="es-MX" sz="1800" dirty="0">
                <a:solidFill>
                  <a:schemeClr val="dk1"/>
                </a:solidFill>
                <a:latin typeface="Calibri"/>
                <a:ea typeface="Calibri"/>
                <a:cs typeface="Calibri"/>
                <a:sym typeface="Calibri"/>
              </a:rPr>
              <a:t> El nitrógeno, a partir de los 40 metros de profundidad, "se vuelve narcótico para el ser humano. Entonces hay que reemplazar ese nitrógeno por otro gas inerte. El helio no produce esa narcosis".</a:t>
            </a:r>
            <a:endParaRPr sz="1800" dirty="0"/>
          </a:p>
          <a:p>
            <a:pPr marL="0" marR="0" lvl="0" indent="449580" algn="just" rtl="0">
              <a:lnSpc>
                <a:spcPct val="107000"/>
              </a:lnSpc>
              <a:spcBef>
                <a:spcPts val="800"/>
              </a:spcBef>
              <a:spcAft>
                <a:spcPts val="0"/>
              </a:spcAft>
              <a:buNone/>
            </a:pPr>
            <a:r>
              <a:rPr lang="es-MX" sz="1800" dirty="0">
                <a:solidFill>
                  <a:schemeClr val="dk1"/>
                </a:solidFill>
                <a:latin typeface="Calibri"/>
                <a:ea typeface="Calibri"/>
                <a:cs typeface="Calibri"/>
                <a:sym typeface="Calibri"/>
              </a:rPr>
              <a:t>En ese espacio, en los que todos adquieren su vocecita rara, graciosa al comienzo pero que puede imaginarse perturbadora al cabo de unos días, hay camas, una mesa y un baño. </a:t>
            </a:r>
            <a:endParaRPr sz="1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8"/>
          <p:cNvSpPr/>
          <p:nvPr/>
        </p:nvSpPr>
        <p:spPr>
          <a:xfrm>
            <a:off x="7875637" y="681980"/>
            <a:ext cx="4042449" cy="127781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s-MX" sz="2400" b="1" dirty="0">
                <a:solidFill>
                  <a:srgbClr val="1F4D78"/>
                </a:solidFill>
                <a:latin typeface="Calibri"/>
                <a:ea typeface="Calibri"/>
                <a:cs typeface="Calibri"/>
                <a:sym typeface="Calibri"/>
              </a:rPr>
              <a:t>Equipamiento de una Cámaras </a:t>
            </a:r>
            <a:endParaRPr lang="es-MX" sz="2400" b="1" dirty="0" smtClean="0">
              <a:solidFill>
                <a:srgbClr val="1F4D78"/>
              </a:solidFill>
              <a:latin typeface="Calibri"/>
              <a:ea typeface="Calibri"/>
              <a:cs typeface="Calibri"/>
              <a:sym typeface="Calibri"/>
            </a:endParaRPr>
          </a:p>
          <a:p>
            <a:pPr marL="0" marR="0" lvl="0" indent="0" algn="ctr" rtl="0">
              <a:lnSpc>
                <a:spcPct val="107000"/>
              </a:lnSpc>
              <a:spcBef>
                <a:spcPts val="0"/>
              </a:spcBef>
              <a:spcAft>
                <a:spcPts val="0"/>
              </a:spcAft>
              <a:buNone/>
            </a:pPr>
            <a:r>
              <a:rPr lang="es-MX" sz="2400" b="1" dirty="0" smtClean="0">
                <a:solidFill>
                  <a:srgbClr val="1F4D78"/>
                </a:solidFill>
                <a:latin typeface="Calibri"/>
                <a:ea typeface="Calibri"/>
                <a:cs typeface="Calibri"/>
                <a:sym typeface="Calibri"/>
              </a:rPr>
              <a:t>Hiperbáricas</a:t>
            </a:r>
            <a:endParaRPr sz="2400" b="1" dirty="0">
              <a:solidFill>
                <a:srgbClr val="1F4D78"/>
              </a:solidFill>
              <a:latin typeface="Calibri"/>
              <a:ea typeface="Calibri"/>
              <a:cs typeface="Calibri"/>
              <a:sym typeface="Calibri"/>
            </a:endParaRPr>
          </a:p>
        </p:txBody>
      </p:sp>
      <p:sp>
        <p:nvSpPr>
          <p:cNvPr id="284" name="Google Shape;284;p18"/>
          <p:cNvSpPr/>
          <p:nvPr/>
        </p:nvSpPr>
        <p:spPr>
          <a:xfrm>
            <a:off x="7875637" y="1959790"/>
            <a:ext cx="4316362" cy="407723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s-MX" sz="1800" b="1" dirty="0">
                <a:solidFill>
                  <a:srgbClr val="1F4D78"/>
                </a:solidFill>
                <a:latin typeface="Calibri"/>
                <a:ea typeface="Calibri"/>
                <a:cs typeface="Calibri"/>
                <a:sym typeface="Calibri"/>
              </a:rPr>
              <a:t> </a:t>
            </a:r>
            <a:endParaRPr sz="1800" b="1" dirty="0">
              <a:solidFill>
                <a:srgbClr val="1F4D78"/>
              </a:solidFill>
              <a:latin typeface="Calibri"/>
              <a:ea typeface="Calibri"/>
              <a:cs typeface="Calibri"/>
              <a:sym typeface="Calibri"/>
            </a:endParaRPr>
          </a:p>
          <a:p>
            <a:pPr marL="342900" marR="0" lvl="0" indent="-342900" algn="just" rtl="0">
              <a:lnSpc>
                <a:spcPct val="107000"/>
              </a:lnSpc>
              <a:spcBef>
                <a:spcPts val="0"/>
              </a:spcBef>
              <a:spcAft>
                <a:spcPts val="0"/>
              </a:spcAft>
              <a:buClr>
                <a:schemeClr val="dk1"/>
              </a:buClr>
              <a:buSzPts val="1600"/>
              <a:buFont typeface="Noto Sans Symbols"/>
              <a:buChar char="•"/>
            </a:pPr>
            <a:r>
              <a:rPr lang="es-MX" sz="1600" dirty="0">
                <a:solidFill>
                  <a:schemeClr val="dk1"/>
                </a:solidFill>
                <a:latin typeface="Calibri"/>
                <a:ea typeface="Calibri"/>
                <a:cs typeface="Calibri"/>
                <a:sym typeface="Calibri"/>
              </a:rPr>
              <a:t>Cámara principal y ante cámara.</a:t>
            </a:r>
            <a:endParaRPr dirty="0"/>
          </a:p>
          <a:p>
            <a:pPr marL="342900" marR="0" lvl="0" indent="-342900" algn="just" rtl="0">
              <a:lnSpc>
                <a:spcPct val="107000"/>
              </a:lnSpc>
              <a:spcBef>
                <a:spcPts val="0"/>
              </a:spcBef>
              <a:spcAft>
                <a:spcPts val="0"/>
              </a:spcAft>
              <a:buClr>
                <a:schemeClr val="dk1"/>
              </a:buClr>
              <a:buSzPts val="1600"/>
              <a:buFont typeface="Noto Sans Symbols"/>
              <a:buChar char="•"/>
            </a:pPr>
            <a:r>
              <a:rPr lang="es-MX" sz="1600" dirty="0">
                <a:solidFill>
                  <a:schemeClr val="dk1"/>
                </a:solidFill>
                <a:latin typeface="Calibri"/>
                <a:ea typeface="Calibri"/>
                <a:cs typeface="Calibri"/>
                <a:sym typeface="Calibri"/>
              </a:rPr>
              <a:t>Capacidad suficiente para camilla.</a:t>
            </a:r>
            <a:endParaRPr dirty="0"/>
          </a:p>
          <a:p>
            <a:pPr marL="342900" marR="0" lvl="0" indent="-342900" algn="just" rtl="0">
              <a:lnSpc>
                <a:spcPct val="107000"/>
              </a:lnSpc>
              <a:spcBef>
                <a:spcPts val="0"/>
              </a:spcBef>
              <a:spcAft>
                <a:spcPts val="0"/>
              </a:spcAft>
              <a:buClr>
                <a:schemeClr val="dk1"/>
              </a:buClr>
              <a:buSzPts val="1600"/>
              <a:buFont typeface="Noto Sans Symbols"/>
              <a:buChar char="•"/>
            </a:pPr>
            <a:r>
              <a:rPr lang="es-MX" sz="1600" dirty="0">
                <a:solidFill>
                  <a:schemeClr val="dk1"/>
                </a:solidFill>
                <a:latin typeface="Calibri"/>
                <a:ea typeface="Calibri"/>
                <a:cs typeface="Calibri"/>
                <a:sym typeface="Calibri"/>
              </a:rPr>
              <a:t>Paso de alimentos.</a:t>
            </a:r>
            <a:endParaRPr dirty="0"/>
          </a:p>
          <a:p>
            <a:pPr marL="342900" marR="0" lvl="0" indent="-342900" algn="just" rtl="0">
              <a:lnSpc>
                <a:spcPct val="107000"/>
              </a:lnSpc>
              <a:spcBef>
                <a:spcPts val="0"/>
              </a:spcBef>
              <a:spcAft>
                <a:spcPts val="0"/>
              </a:spcAft>
              <a:buClr>
                <a:schemeClr val="dk1"/>
              </a:buClr>
              <a:buSzPts val="1600"/>
              <a:buFont typeface="Noto Sans Symbols"/>
              <a:buChar char="•"/>
            </a:pPr>
            <a:r>
              <a:rPr lang="es-MX" sz="1600" dirty="0">
                <a:solidFill>
                  <a:schemeClr val="dk1"/>
                </a:solidFill>
                <a:latin typeface="Calibri"/>
                <a:ea typeface="Calibri"/>
                <a:cs typeface="Calibri"/>
                <a:sym typeface="Calibri"/>
              </a:rPr>
              <a:t>Cuadro de Control.</a:t>
            </a:r>
            <a:endParaRPr dirty="0"/>
          </a:p>
          <a:p>
            <a:pPr marL="342900" marR="0" lvl="0" indent="-342900" algn="just" rtl="0">
              <a:lnSpc>
                <a:spcPct val="107000"/>
              </a:lnSpc>
              <a:spcBef>
                <a:spcPts val="0"/>
              </a:spcBef>
              <a:spcAft>
                <a:spcPts val="0"/>
              </a:spcAft>
              <a:buClr>
                <a:schemeClr val="dk1"/>
              </a:buClr>
              <a:buSzPts val="1600"/>
              <a:buFont typeface="Noto Sans Symbols"/>
              <a:buChar char="•"/>
            </a:pPr>
            <a:r>
              <a:rPr lang="es-MX" sz="1600" dirty="0">
                <a:solidFill>
                  <a:schemeClr val="dk1"/>
                </a:solidFill>
                <a:latin typeface="Calibri"/>
                <a:ea typeface="Calibri"/>
                <a:cs typeface="Calibri"/>
                <a:sym typeface="Calibri"/>
              </a:rPr>
              <a:t>Sistema de Presurización y Exhaustación.</a:t>
            </a:r>
            <a:endParaRPr dirty="0"/>
          </a:p>
          <a:p>
            <a:pPr marL="342900" marR="0" lvl="0" indent="-342900" algn="just" rtl="0">
              <a:lnSpc>
                <a:spcPct val="107000"/>
              </a:lnSpc>
              <a:spcBef>
                <a:spcPts val="0"/>
              </a:spcBef>
              <a:spcAft>
                <a:spcPts val="0"/>
              </a:spcAft>
              <a:buClr>
                <a:schemeClr val="dk1"/>
              </a:buClr>
              <a:buSzPts val="1600"/>
              <a:buFont typeface="Noto Sans Symbols"/>
              <a:buChar char="•"/>
            </a:pPr>
            <a:r>
              <a:rPr lang="es-MX" sz="1600" dirty="0">
                <a:solidFill>
                  <a:schemeClr val="dk1"/>
                </a:solidFill>
                <a:latin typeface="Calibri"/>
                <a:ea typeface="Calibri"/>
                <a:cs typeface="Calibri"/>
                <a:sym typeface="Calibri"/>
              </a:rPr>
              <a:t>Sistema de aporte y eliminación de oxígeno por mascarilla.</a:t>
            </a:r>
            <a:endParaRPr dirty="0"/>
          </a:p>
          <a:p>
            <a:pPr marL="342900" marR="0" lvl="0" indent="-342900" algn="just" rtl="0">
              <a:lnSpc>
                <a:spcPct val="107000"/>
              </a:lnSpc>
              <a:spcBef>
                <a:spcPts val="0"/>
              </a:spcBef>
              <a:spcAft>
                <a:spcPts val="0"/>
              </a:spcAft>
              <a:buClr>
                <a:schemeClr val="dk1"/>
              </a:buClr>
              <a:buSzPts val="1600"/>
              <a:buFont typeface="Noto Sans Symbols"/>
              <a:buChar char="•"/>
            </a:pPr>
            <a:r>
              <a:rPr lang="es-MX" sz="1600" dirty="0">
                <a:solidFill>
                  <a:schemeClr val="dk1"/>
                </a:solidFill>
                <a:latin typeface="Calibri"/>
                <a:ea typeface="Calibri"/>
                <a:cs typeface="Calibri"/>
                <a:sym typeface="Calibri"/>
              </a:rPr>
              <a:t>Comunicaciones.</a:t>
            </a:r>
            <a:endParaRPr dirty="0"/>
          </a:p>
          <a:p>
            <a:pPr marL="342900" marR="0" lvl="0" indent="-342900" algn="just" rtl="0">
              <a:lnSpc>
                <a:spcPct val="107000"/>
              </a:lnSpc>
              <a:spcBef>
                <a:spcPts val="0"/>
              </a:spcBef>
              <a:spcAft>
                <a:spcPts val="0"/>
              </a:spcAft>
              <a:buClr>
                <a:schemeClr val="dk1"/>
              </a:buClr>
              <a:buSzPts val="1600"/>
              <a:buFont typeface="Noto Sans Symbols"/>
              <a:buChar char="•"/>
            </a:pPr>
            <a:r>
              <a:rPr lang="es-MX" sz="1600" dirty="0">
                <a:solidFill>
                  <a:schemeClr val="dk1"/>
                </a:solidFill>
                <a:latin typeface="Calibri"/>
                <a:ea typeface="Calibri"/>
                <a:cs typeface="Calibri"/>
                <a:sym typeface="Calibri"/>
              </a:rPr>
              <a:t>Iluminación. </a:t>
            </a:r>
            <a:endParaRPr dirty="0"/>
          </a:p>
          <a:p>
            <a:pPr marL="342900" marR="0" lvl="0" indent="-342900" algn="just" rtl="0">
              <a:lnSpc>
                <a:spcPct val="107000"/>
              </a:lnSpc>
              <a:spcBef>
                <a:spcPts val="0"/>
              </a:spcBef>
              <a:spcAft>
                <a:spcPts val="0"/>
              </a:spcAft>
              <a:buClr>
                <a:schemeClr val="dk1"/>
              </a:buClr>
              <a:buSzPts val="1600"/>
              <a:buFont typeface="Noto Sans Symbols"/>
              <a:buChar char="•"/>
            </a:pPr>
            <a:r>
              <a:rPr lang="es-MX" sz="1600" dirty="0">
                <a:solidFill>
                  <a:schemeClr val="dk1"/>
                </a:solidFill>
                <a:latin typeface="Calibri"/>
                <a:ea typeface="Calibri"/>
                <a:cs typeface="Calibri"/>
                <a:sym typeface="Calibri"/>
              </a:rPr>
              <a:t>Ventilación.</a:t>
            </a:r>
            <a:endParaRPr dirty="0"/>
          </a:p>
          <a:p>
            <a:pPr marL="342900" marR="0" lvl="0" indent="-342900" algn="just" rtl="0">
              <a:lnSpc>
                <a:spcPct val="107000"/>
              </a:lnSpc>
              <a:spcBef>
                <a:spcPts val="0"/>
              </a:spcBef>
              <a:spcAft>
                <a:spcPts val="0"/>
              </a:spcAft>
              <a:buClr>
                <a:schemeClr val="dk1"/>
              </a:buClr>
              <a:buSzPts val="1600"/>
              <a:buFont typeface="Noto Sans Symbols"/>
              <a:buChar char="•"/>
            </a:pPr>
            <a:r>
              <a:rPr lang="es-MX" sz="1600" dirty="0">
                <a:solidFill>
                  <a:schemeClr val="dk1"/>
                </a:solidFill>
                <a:latin typeface="Calibri"/>
                <a:ea typeface="Calibri"/>
                <a:cs typeface="Calibri"/>
                <a:sym typeface="Calibri"/>
              </a:rPr>
              <a:t>Sistema Contraincendios interior y exterior.</a:t>
            </a:r>
            <a:endParaRPr dirty="0"/>
          </a:p>
          <a:p>
            <a:pPr marL="342900" marR="0" lvl="0" indent="-342900" algn="just" rtl="0">
              <a:lnSpc>
                <a:spcPct val="107000"/>
              </a:lnSpc>
              <a:spcBef>
                <a:spcPts val="0"/>
              </a:spcBef>
              <a:spcAft>
                <a:spcPts val="0"/>
              </a:spcAft>
              <a:buClr>
                <a:schemeClr val="dk1"/>
              </a:buClr>
              <a:buSzPts val="1600"/>
              <a:buFont typeface="Noto Sans Symbols"/>
              <a:buChar char="•"/>
            </a:pPr>
            <a:r>
              <a:rPr lang="es-MX" sz="1600" dirty="0">
                <a:solidFill>
                  <a:schemeClr val="dk1"/>
                </a:solidFill>
                <a:latin typeface="Calibri"/>
                <a:ea typeface="Calibri"/>
                <a:cs typeface="Calibri"/>
                <a:sym typeface="Calibri"/>
              </a:rPr>
              <a:t>Botiquín de primeros auxilios. </a:t>
            </a:r>
            <a:endParaRPr dirty="0"/>
          </a:p>
          <a:p>
            <a:pPr marL="342900" marR="0" lvl="0" indent="-342900" algn="just" rtl="0">
              <a:lnSpc>
                <a:spcPct val="107000"/>
              </a:lnSpc>
              <a:spcBef>
                <a:spcPts val="0"/>
              </a:spcBef>
              <a:spcAft>
                <a:spcPts val="0"/>
              </a:spcAft>
              <a:buClr>
                <a:schemeClr val="dk1"/>
              </a:buClr>
              <a:buSzPts val="1600"/>
              <a:buFont typeface="Noto Sans Symbols"/>
              <a:buChar char="•"/>
            </a:pPr>
            <a:r>
              <a:rPr lang="es-MX" sz="1600" dirty="0">
                <a:solidFill>
                  <a:schemeClr val="dk1"/>
                </a:solidFill>
                <a:latin typeface="Calibri"/>
                <a:ea typeface="Calibri"/>
                <a:cs typeface="Calibri"/>
                <a:sym typeface="Calibri"/>
              </a:rPr>
              <a:t>Sistema de suministro de aire principal y secundario. </a:t>
            </a:r>
            <a:endParaRPr dirty="0"/>
          </a:p>
        </p:txBody>
      </p:sp>
      <p:pic>
        <p:nvPicPr>
          <p:cNvPr id="6" name="Google Shape;312;p22"/>
          <p:cNvPicPr preferRelativeResize="0"/>
          <p:nvPr/>
        </p:nvPicPr>
        <p:blipFill rotWithShape="1">
          <a:blip r:embed="rId3">
            <a:alphaModFix/>
          </a:blip>
          <a:srcRect/>
          <a:stretch/>
        </p:blipFill>
        <p:spPr>
          <a:xfrm>
            <a:off x="156311" y="166755"/>
            <a:ext cx="7493474" cy="6524490"/>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20"/>
          <p:cNvPicPr preferRelativeResize="0"/>
          <p:nvPr/>
        </p:nvPicPr>
        <p:blipFill rotWithShape="1">
          <a:blip r:embed="rId3">
            <a:alphaModFix/>
          </a:blip>
          <a:srcRect/>
          <a:stretch/>
        </p:blipFill>
        <p:spPr>
          <a:xfrm>
            <a:off x="7845609" y="159899"/>
            <a:ext cx="3504594" cy="4757448"/>
          </a:xfrm>
          <a:prstGeom prst="rect">
            <a:avLst/>
          </a:prstGeom>
          <a:noFill/>
          <a:ln>
            <a:noFill/>
          </a:ln>
        </p:spPr>
      </p:pic>
      <p:sp>
        <p:nvSpPr>
          <p:cNvPr id="300" name="Google Shape;300;p20"/>
          <p:cNvSpPr/>
          <p:nvPr/>
        </p:nvSpPr>
        <p:spPr>
          <a:xfrm>
            <a:off x="7376943" y="5145947"/>
            <a:ext cx="4441925" cy="619272"/>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s-MX" sz="1600" i="1">
                <a:solidFill>
                  <a:schemeClr val="dk1"/>
                </a:solidFill>
                <a:latin typeface="Calibri"/>
                <a:ea typeface="Calibri"/>
                <a:cs typeface="Calibri"/>
                <a:sym typeface="Calibri"/>
              </a:rPr>
              <a:t>(espacio de comedor/cocina/baño donde permanecerán los buzos)</a:t>
            </a:r>
            <a:endParaRPr sz="2000">
              <a:solidFill>
                <a:schemeClr val="dk1"/>
              </a:solidFill>
              <a:latin typeface="Calibri"/>
              <a:ea typeface="Calibri"/>
              <a:cs typeface="Calibri"/>
              <a:sym typeface="Calibri"/>
            </a:endParaRPr>
          </a:p>
        </p:txBody>
      </p:sp>
      <p:sp>
        <p:nvSpPr>
          <p:cNvPr id="301" name="Google Shape;301;p20"/>
          <p:cNvSpPr/>
          <p:nvPr/>
        </p:nvSpPr>
        <p:spPr>
          <a:xfrm>
            <a:off x="298303" y="482744"/>
            <a:ext cx="7078640" cy="5892511"/>
          </a:xfrm>
          <a:prstGeom prst="rect">
            <a:avLst/>
          </a:prstGeom>
          <a:noFill/>
          <a:ln>
            <a:noFill/>
          </a:ln>
        </p:spPr>
        <p:txBody>
          <a:bodyPr spcFirstLastPara="1" wrap="square" lIns="91425" tIns="45700" rIns="91425" bIns="45700" anchor="t" anchorCtr="0">
            <a:spAutoFit/>
          </a:bodyPr>
          <a:lstStyle/>
          <a:p>
            <a:pPr marL="0" marR="0" lvl="0" indent="449580" algn="just" rtl="0">
              <a:lnSpc>
                <a:spcPct val="107000"/>
              </a:lnSpc>
              <a:spcBef>
                <a:spcPts val="0"/>
              </a:spcBef>
              <a:spcAft>
                <a:spcPts val="0"/>
              </a:spcAft>
              <a:buNone/>
            </a:pPr>
            <a:r>
              <a:rPr lang="es-MX" sz="1600" dirty="0">
                <a:solidFill>
                  <a:schemeClr val="dk1"/>
                </a:solidFill>
                <a:latin typeface="Calibri"/>
                <a:ea typeface="Calibri"/>
                <a:cs typeface="Calibri"/>
                <a:sym typeface="Calibri"/>
              </a:rPr>
              <a:t>El </a:t>
            </a:r>
            <a:r>
              <a:rPr lang="es-MX" sz="1600" i="1" dirty="0">
                <a:solidFill>
                  <a:srgbClr val="00B050"/>
                </a:solidFill>
                <a:latin typeface="Calibri"/>
                <a:ea typeface="Calibri"/>
                <a:cs typeface="Calibri"/>
                <a:sym typeface="Calibri"/>
              </a:rPr>
              <a:t>traje de </a:t>
            </a:r>
            <a:r>
              <a:rPr lang="es-MX" sz="1600" i="1" dirty="0" err="1">
                <a:solidFill>
                  <a:srgbClr val="00B050"/>
                </a:solidFill>
                <a:latin typeface="Calibri"/>
                <a:ea typeface="Calibri"/>
                <a:cs typeface="Calibri"/>
                <a:sym typeface="Calibri"/>
              </a:rPr>
              <a:t>neoprene</a:t>
            </a:r>
            <a:r>
              <a:rPr lang="es-MX" sz="1600" dirty="0">
                <a:solidFill>
                  <a:schemeClr val="dk1"/>
                </a:solidFill>
                <a:latin typeface="Calibri"/>
                <a:ea typeface="Calibri"/>
                <a:cs typeface="Calibri"/>
                <a:sym typeface="Calibri"/>
              </a:rPr>
              <a:t> que usan es un poco más holgado que el del buceo recreativo,</a:t>
            </a:r>
            <a:endParaRPr dirty="0"/>
          </a:p>
          <a:p>
            <a:pPr marL="0" marR="0" lvl="0" indent="0" algn="just" rtl="0">
              <a:spcBef>
                <a:spcPts val="800"/>
              </a:spcBef>
              <a:spcAft>
                <a:spcPts val="0"/>
              </a:spcAft>
              <a:buNone/>
            </a:pPr>
            <a:r>
              <a:rPr lang="es-MX" sz="1600" dirty="0">
                <a:solidFill>
                  <a:schemeClr val="dk1"/>
                </a:solidFill>
                <a:latin typeface="Calibri"/>
                <a:ea typeface="Calibri"/>
                <a:cs typeface="Calibri"/>
                <a:sym typeface="Calibri"/>
              </a:rPr>
              <a:t>Por dentro </a:t>
            </a:r>
            <a:r>
              <a:rPr lang="es-MX" sz="1600" i="1" dirty="0">
                <a:solidFill>
                  <a:srgbClr val="00B050"/>
                </a:solidFill>
                <a:latin typeface="Calibri"/>
                <a:ea typeface="Calibri"/>
                <a:cs typeface="Calibri"/>
                <a:sym typeface="Calibri"/>
              </a:rPr>
              <a:t>corre agua caliente </a:t>
            </a:r>
            <a:r>
              <a:rPr lang="es-MX" sz="1600" dirty="0">
                <a:solidFill>
                  <a:schemeClr val="dk1"/>
                </a:solidFill>
                <a:latin typeface="Calibri"/>
                <a:ea typeface="Calibri"/>
                <a:cs typeface="Calibri"/>
                <a:sym typeface="Calibri"/>
              </a:rPr>
              <a:t>que llega a través de la manguera que está conectada a la cámara hiperbárica y ésta, al barco. Por ejemplo: la temperatura en el fondo del Estrecho de Magallanes es de 6 grados; el agua que les llega está a 45. Sobre el lado derecho del casco, por encima de la oreja, llevan la </a:t>
            </a:r>
            <a:r>
              <a:rPr lang="es-MX" sz="1600" i="1" dirty="0">
                <a:solidFill>
                  <a:srgbClr val="00B050"/>
                </a:solidFill>
                <a:latin typeface="Calibri"/>
                <a:ea typeface="Calibri"/>
                <a:cs typeface="Calibri"/>
                <a:sym typeface="Calibri"/>
              </a:rPr>
              <a:t>cámara</a:t>
            </a:r>
            <a:r>
              <a:rPr lang="es-MX" sz="1600" dirty="0">
                <a:solidFill>
                  <a:schemeClr val="dk1"/>
                </a:solidFill>
                <a:latin typeface="Calibri"/>
                <a:ea typeface="Calibri"/>
                <a:cs typeface="Calibri"/>
                <a:sym typeface="Calibri"/>
              </a:rPr>
              <a:t>. A la izquierda, a la misma altura, la </a:t>
            </a:r>
            <a:r>
              <a:rPr lang="es-MX" sz="1600" i="1" dirty="0">
                <a:solidFill>
                  <a:srgbClr val="00B050"/>
                </a:solidFill>
                <a:latin typeface="Calibri"/>
                <a:ea typeface="Calibri"/>
                <a:cs typeface="Calibri"/>
                <a:sym typeface="Calibri"/>
              </a:rPr>
              <a:t>luz</a:t>
            </a:r>
            <a:r>
              <a:rPr lang="es-MX" sz="1600" dirty="0">
                <a:solidFill>
                  <a:schemeClr val="dk1"/>
                </a:solidFill>
                <a:latin typeface="Calibri"/>
                <a:ea typeface="Calibri"/>
                <a:cs typeface="Calibri"/>
                <a:sym typeface="Calibri"/>
              </a:rPr>
              <a:t>. En su arnés y a la cintura, cargan las herramientas de un plomero en el océano: </a:t>
            </a:r>
            <a:r>
              <a:rPr lang="es-MX" sz="1600" i="1" dirty="0" smtClean="0">
                <a:solidFill>
                  <a:srgbClr val="00B050"/>
                </a:solidFill>
                <a:latin typeface="Calibri"/>
                <a:ea typeface="Calibri"/>
                <a:cs typeface="Calibri"/>
                <a:sym typeface="Calibri"/>
              </a:rPr>
              <a:t>llave </a:t>
            </a:r>
            <a:r>
              <a:rPr lang="es-MX" sz="1600" i="1" dirty="0">
                <a:solidFill>
                  <a:srgbClr val="00B050"/>
                </a:solidFill>
                <a:latin typeface="Calibri"/>
                <a:ea typeface="Calibri"/>
                <a:cs typeface="Calibri"/>
                <a:sym typeface="Calibri"/>
              </a:rPr>
              <a:t>inglesa, soldador, maza, martillo. Y un cuchillo: en caso de emergencia con él cortarán el umbilical</a:t>
            </a:r>
            <a:r>
              <a:rPr lang="es-MX" sz="1600" dirty="0">
                <a:solidFill>
                  <a:schemeClr val="dk1"/>
                </a:solidFill>
                <a:latin typeface="Calibri"/>
                <a:ea typeface="Calibri"/>
                <a:cs typeface="Calibri"/>
                <a:sym typeface="Calibri"/>
              </a:rPr>
              <a:t>.</a:t>
            </a:r>
            <a:endParaRPr dirty="0"/>
          </a:p>
          <a:p>
            <a:pPr marL="0" marR="0" lvl="0" indent="0" algn="just" rtl="0">
              <a:spcBef>
                <a:spcPts val="0"/>
              </a:spcBef>
              <a:spcAft>
                <a:spcPts val="0"/>
              </a:spcAft>
              <a:buNone/>
            </a:pPr>
            <a:r>
              <a:rPr lang="es-MX" sz="1600" i="1" dirty="0">
                <a:solidFill>
                  <a:schemeClr val="dk1"/>
                </a:solidFill>
                <a:latin typeface="Calibri"/>
                <a:ea typeface="Calibri"/>
                <a:cs typeface="Calibri"/>
                <a:sym typeface="Calibri"/>
              </a:rPr>
              <a:t>Los buceadores se abastecen durante sus operaciones por un haz de conductos de varios centenares de metros, llamado cordón umbilical. </a:t>
            </a:r>
            <a:r>
              <a:rPr lang="es-MX" sz="1600" dirty="0">
                <a:solidFill>
                  <a:schemeClr val="dk1"/>
                </a:solidFill>
                <a:latin typeface="Calibri"/>
                <a:ea typeface="Calibri"/>
                <a:cs typeface="Calibri"/>
                <a:sym typeface="Calibri"/>
              </a:rPr>
              <a:t>Este contiene, entre otros, los conductos para el aire inspirado y espirado, cables para la corriente eléctrica y la comunicación, y también una línea para el agua caliente con el que se calientan los trajes de los buceadores en las gélidas profundidades Todos los años se someten a una evaluación física y psicológica.</a:t>
            </a:r>
            <a:endParaRPr dirty="0"/>
          </a:p>
          <a:p>
            <a:pPr marL="0" marR="0" lvl="0" indent="0" algn="just" rtl="0">
              <a:spcBef>
                <a:spcPts val="0"/>
              </a:spcBef>
              <a:spcAft>
                <a:spcPts val="0"/>
              </a:spcAft>
              <a:buNone/>
            </a:pPr>
            <a:r>
              <a:rPr lang="es-MX" sz="1600" dirty="0">
                <a:solidFill>
                  <a:schemeClr val="dk1"/>
                </a:solidFill>
                <a:latin typeface="Calibri"/>
                <a:ea typeface="Calibri"/>
                <a:cs typeface="Calibri"/>
                <a:sym typeface="Calibri"/>
              </a:rPr>
              <a:t>Este conjunto de canalizaciones discurre a través de los pozos de buceo practicados en el fondo del barco (llamados </a:t>
            </a:r>
            <a:r>
              <a:rPr lang="es-MX" sz="1600" dirty="0" err="1">
                <a:solidFill>
                  <a:schemeClr val="dk1"/>
                </a:solidFill>
                <a:latin typeface="Calibri"/>
                <a:ea typeface="Calibri"/>
                <a:cs typeface="Calibri"/>
                <a:sym typeface="Calibri"/>
              </a:rPr>
              <a:t>moonpools</a:t>
            </a:r>
            <a:r>
              <a:rPr lang="es-MX" sz="1600" dirty="0">
                <a:solidFill>
                  <a:schemeClr val="dk1"/>
                </a:solidFill>
                <a:latin typeface="Calibri"/>
                <a:ea typeface="Calibri"/>
                <a:cs typeface="Calibri"/>
                <a:sym typeface="Calibri"/>
              </a:rPr>
              <a:t>) de un diámetro de 4,80 metros por los que las campanas de buceo se echan directamente al agua desde el barco. Al mismo tiempo cada buceador a su vez está conectado con la campana mediante un cordón umbilical propio de unos 30 metros.</a:t>
            </a:r>
            <a:endParaRPr dirty="0"/>
          </a:p>
          <a:p>
            <a:pPr marL="0" marR="0" lvl="0" indent="0" algn="just" rtl="0">
              <a:spcBef>
                <a:spcPts val="0"/>
              </a:spcBef>
              <a:spcAft>
                <a:spcPts val="0"/>
              </a:spcAft>
              <a:buNone/>
            </a:pPr>
            <a:r>
              <a:rPr lang="es-MX" sz="1600" dirty="0">
                <a:solidFill>
                  <a:schemeClr val="dk1"/>
                </a:solidFill>
                <a:latin typeface="Calibri"/>
                <a:ea typeface="Calibri"/>
                <a:cs typeface="Calibri"/>
                <a:sym typeface="Calibri"/>
              </a:rPr>
              <a:t>Un buzo está en el agua 6 horas diarias de trabajo. Las restantes horas las pasará junto a sus compañeros en ese mini silo de centímetros en los que comen, duermen, se bañan, hablan por teléfono con sus familias.</a:t>
            </a:r>
            <a:endParaRPr sz="16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3"/>
          <p:cNvSpPr/>
          <p:nvPr/>
        </p:nvSpPr>
        <p:spPr>
          <a:xfrm>
            <a:off x="686705" y="409565"/>
            <a:ext cx="6510508" cy="487465"/>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s-MX" sz="2400" b="1" dirty="0">
                <a:solidFill>
                  <a:srgbClr val="1F4D78"/>
                </a:solidFill>
                <a:latin typeface="Calibri"/>
                <a:ea typeface="Calibri"/>
                <a:cs typeface="Calibri"/>
                <a:sym typeface="Calibri"/>
              </a:rPr>
              <a:t>Cámaras Hiperbáricas a nivel mundial</a:t>
            </a:r>
            <a:endParaRPr dirty="0"/>
          </a:p>
        </p:txBody>
      </p:sp>
      <p:sp>
        <p:nvSpPr>
          <p:cNvPr id="318" name="Google Shape;318;p23"/>
          <p:cNvSpPr/>
          <p:nvPr/>
        </p:nvSpPr>
        <p:spPr>
          <a:xfrm>
            <a:off x="195737" y="934288"/>
            <a:ext cx="11546006" cy="5776325"/>
          </a:xfrm>
          <a:prstGeom prst="rect">
            <a:avLst/>
          </a:prstGeom>
          <a:noFill/>
          <a:ln>
            <a:noFill/>
          </a:ln>
        </p:spPr>
        <p:txBody>
          <a:bodyPr spcFirstLastPara="1" wrap="square" lIns="91425" tIns="45700" rIns="91425" bIns="45700" anchor="t" anchorCtr="0">
            <a:spAutoFit/>
          </a:bodyPr>
          <a:lstStyle/>
          <a:p>
            <a:pPr marL="0" marR="0" lvl="0" indent="0" algn="just" rtl="0">
              <a:lnSpc>
                <a:spcPct val="107000"/>
              </a:lnSpc>
              <a:spcBef>
                <a:spcPts val="0"/>
              </a:spcBef>
              <a:spcAft>
                <a:spcPts val="0"/>
              </a:spcAft>
              <a:buNone/>
            </a:pPr>
            <a:r>
              <a:rPr lang="es-MX" sz="1400" b="1">
                <a:solidFill>
                  <a:schemeClr val="dk1"/>
                </a:solidFill>
                <a:latin typeface="Calibri"/>
                <a:ea typeface="Calibri"/>
                <a:cs typeface="Calibri"/>
                <a:sym typeface="Calibri"/>
              </a:rPr>
              <a:t>ARGENTINA</a:t>
            </a:r>
            <a:r>
              <a:rPr lang="es-MX" sz="1400">
                <a:solidFill>
                  <a:schemeClr val="dk1"/>
                </a:solidFill>
                <a:latin typeface="Calibri"/>
                <a:ea typeface="Calibri"/>
                <a:cs typeface="Calibri"/>
                <a:sym typeface="Calibri"/>
              </a:rPr>
              <a:t>: Hace más de tres décadas que se utiliza la OHB en nuestro país. Existen centros hiperbáricos en Mar del Plata, Buenos Aires, Quilmes, Bahía Blanca, Tandil, Puerto Belgrano, Formosa, Córdoba, Ushuaia, Santa Fé, Neuquén y Puerto Madryn. Desde el año 1987 existe la Sociedad Argentina de Medicina Hiperbárica y Subácuatica (SAMHAS), sociedad que ha realizado hasta la fecha numerosos congresos científicos incluyendo uno nacional en 1988 y dos internacionales en 1992.</a:t>
            </a:r>
            <a:endParaRPr/>
          </a:p>
          <a:p>
            <a:pPr marL="0" marR="0" lvl="0" indent="0" algn="just" rtl="0">
              <a:lnSpc>
                <a:spcPct val="107000"/>
              </a:lnSpc>
              <a:spcBef>
                <a:spcPts val="800"/>
              </a:spcBef>
              <a:spcAft>
                <a:spcPts val="0"/>
              </a:spcAft>
              <a:buNone/>
            </a:pPr>
            <a:r>
              <a:rPr lang="es-MX" sz="1400" b="1">
                <a:solidFill>
                  <a:schemeClr val="dk1"/>
                </a:solidFill>
                <a:latin typeface="Calibri"/>
                <a:ea typeface="Calibri"/>
                <a:cs typeface="Calibri"/>
                <a:sym typeface="Calibri"/>
              </a:rPr>
              <a:t>EEUU: </a:t>
            </a:r>
            <a:r>
              <a:rPr lang="es-MX" sz="1400">
                <a:solidFill>
                  <a:schemeClr val="dk1"/>
                </a:solidFill>
                <a:latin typeface="Calibri"/>
                <a:ea typeface="Calibri"/>
                <a:cs typeface="Calibri"/>
                <a:sym typeface="Calibri"/>
              </a:rPr>
              <a:t>En este país existen más de 350 centros hiperbáricos mucho de ellos con más de una cámara. Esta sociedad regula el ejercicio de la Medicina Hiperbárica en el país, a la vez que publica bimestralmente una revista científica con trabajos relacionados con la especialidad y una revisión sobre las indicaciones terapéuticas del Oxígeno hiperbárico.</a:t>
            </a:r>
            <a:endParaRPr/>
          </a:p>
          <a:p>
            <a:pPr marL="0" marR="0" lvl="0" indent="0" algn="just" rtl="0">
              <a:lnSpc>
                <a:spcPct val="107000"/>
              </a:lnSpc>
              <a:spcBef>
                <a:spcPts val="800"/>
              </a:spcBef>
              <a:spcAft>
                <a:spcPts val="0"/>
              </a:spcAft>
              <a:buNone/>
            </a:pPr>
            <a:r>
              <a:rPr lang="es-MX" sz="1400" b="1">
                <a:solidFill>
                  <a:schemeClr val="dk1"/>
                </a:solidFill>
                <a:latin typeface="Calibri"/>
                <a:ea typeface="Calibri"/>
                <a:cs typeface="Calibri"/>
                <a:sym typeface="Calibri"/>
              </a:rPr>
              <a:t>EUROPA</a:t>
            </a:r>
            <a:r>
              <a:rPr lang="es-MX" sz="1400">
                <a:solidFill>
                  <a:schemeClr val="dk1"/>
                </a:solidFill>
                <a:latin typeface="Calibri"/>
                <a:ea typeface="Calibri"/>
                <a:cs typeface="Calibri"/>
                <a:sym typeface="Calibri"/>
              </a:rPr>
              <a:t>: Hay gran cantidad de centros hiperbáricos en Suecia, Italia, España, Reino Unido, Francia y Suiza, extendiéndose a países de Europa del este. Además de las sociedades científicas de cada país existe una Sociedad Europea de Buceo y Medicina Hiperbárica con unos 700 miembros.</a:t>
            </a:r>
            <a:endParaRPr/>
          </a:p>
          <a:p>
            <a:pPr marL="0" marR="0" lvl="0" indent="0" algn="just" rtl="0">
              <a:lnSpc>
                <a:spcPct val="107000"/>
              </a:lnSpc>
              <a:spcBef>
                <a:spcPts val="800"/>
              </a:spcBef>
              <a:spcAft>
                <a:spcPts val="0"/>
              </a:spcAft>
              <a:buNone/>
            </a:pPr>
            <a:r>
              <a:rPr lang="es-MX" sz="1400" b="1">
                <a:solidFill>
                  <a:schemeClr val="dk1"/>
                </a:solidFill>
                <a:latin typeface="Calibri"/>
                <a:ea typeface="Calibri"/>
                <a:cs typeface="Calibri"/>
                <a:sym typeface="Calibri"/>
              </a:rPr>
              <a:t>JAPÓN</a:t>
            </a:r>
            <a:r>
              <a:rPr lang="es-MX" sz="1400">
                <a:solidFill>
                  <a:schemeClr val="dk1"/>
                </a:solidFill>
                <a:latin typeface="Calibri"/>
                <a:ea typeface="Calibri"/>
                <a:cs typeface="Calibri"/>
                <a:sym typeface="Calibri"/>
              </a:rPr>
              <a:t>: En éste país existen numerosos centros hiperbáricos además de una importante industria de fabricación de cámaras hiperbáricas.</a:t>
            </a:r>
            <a:endParaRPr/>
          </a:p>
          <a:p>
            <a:pPr marL="0" marR="0" lvl="0" indent="0" algn="just" rtl="0">
              <a:spcBef>
                <a:spcPts val="800"/>
              </a:spcBef>
              <a:spcAft>
                <a:spcPts val="0"/>
              </a:spcAft>
              <a:buNone/>
            </a:pPr>
            <a:r>
              <a:rPr lang="es-MX" sz="1400" b="1">
                <a:solidFill>
                  <a:schemeClr val="dk1"/>
                </a:solidFill>
                <a:latin typeface="Calibri"/>
                <a:ea typeface="Calibri"/>
                <a:cs typeface="Calibri"/>
                <a:sym typeface="Calibri"/>
              </a:rPr>
              <a:t>EX UNIÓN SOVIÉTICA</a:t>
            </a:r>
            <a:r>
              <a:rPr lang="es-MX" sz="1400">
                <a:solidFill>
                  <a:schemeClr val="dk1"/>
                </a:solidFill>
                <a:latin typeface="Calibri"/>
                <a:ea typeface="Calibri"/>
                <a:cs typeface="Calibri"/>
                <a:sym typeface="Calibri"/>
              </a:rPr>
              <a:t>: Aquí la medicina hiperbárica ha avanzado en forma notable e independientemente en gran medida de la medicina occidental, tal es así, que se tratan numerosas patologías con este método que no se tratan en países occidentales. La justificación de este desarrollo se ve en el tipo de economía reinante en este régimen donde los gastos hospitalarios corren por cuenta del estado. El desarrollo de la medicina hiperbárica y una correcta planificación en materia de salud permiten una curación más veloz de pacientes generando una mayor rotación cama-hombre, lo que permite abarcar a una mayor cantidad de enfermos con menos gasto público. Exiten más de 750 centros en toda esta  región. El Instituto Nacional Hiperbárico de Moscú posee el sistema de cámaras para tratamiento de oxigenoterapia hiperbárica más grande y desarrollado del mundo, que incluye un quirófano, una sala de partes, una terapia intensiva y una cámara de tratamientos para pacientes ambulatorios, que en conjunto puede atender a más de 50 pacientes simultáneamente. La literatura médica que proviene de países socialistas es muy abundante en materia de medicina hiperbárica.</a:t>
            </a:r>
            <a:endParaRPr/>
          </a:p>
          <a:p>
            <a:pPr marL="0" marR="0" lvl="0" indent="0" algn="just" rtl="0">
              <a:lnSpc>
                <a:spcPct val="107000"/>
              </a:lnSpc>
              <a:spcBef>
                <a:spcPts val="0"/>
              </a:spcBef>
              <a:spcAft>
                <a:spcPts val="0"/>
              </a:spcAft>
              <a:buNone/>
            </a:pPr>
            <a:r>
              <a:rPr lang="es-MX" sz="1400">
                <a:solidFill>
                  <a:schemeClr val="dk1"/>
                </a:solidFill>
                <a:latin typeface="Calibri"/>
                <a:ea typeface="Calibri"/>
                <a:cs typeface="Calibri"/>
                <a:sym typeface="Calibri"/>
              </a:rPr>
              <a:t>COREA: Es el país del mundo que más cámaras hiperbáricas por habitante posee.</a:t>
            </a:r>
            <a:endParaRPr/>
          </a:p>
          <a:p>
            <a:pPr marL="0" marR="0" lvl="0" indent="0" algn="just" rtl="0">
              <a:lnSpc>
                <a:spcPct val="107000"/>
              </a:lnSpc>
              <a:spcBef>
                <a:spcPts val="800"/>
              </a:spcBef>
              <a:spcAft>
                <a:spcPts val="0"/>
              </a:spcAft>
              <a:buNone/>
            </a:pPr>
            <a:r>
              <a:rPr lang="es-MX" sz="1400" b="1">
                <a:solidFill>
                  <a:schemeClr val="dk1"/>
                </a:solidFill>
                <a:latin typeface="Calibri"/>
                <a:ea typeface="Calibri"/>
                <a:cs typeface="Calibri"/>
                <a:sym typeface="Calibri"/>
              </a:rPr>
              <a:t>LATINOAMÉRICA</a:t>
            </a:r>
            <a:r>
              <a:rPr lang="es-MX" sz="1400">
                <a:solidFill>
                  <a:schemeClr val="dk1"/>
                </a:solidFill>
                <a:latin typeface="Calibri"/>
                <a:ea typeface="Calibri"/>
                <a:cs typeface="Calibri"/>
                <a:sym typeface="Calibri"/>
              </a:rPr>
              <a:t>: Comparativamente el desarrollo de la medicina hiperbárica en latinoamérica es menor al del resto del mundo, pero es un mercado de potencial en crecimiento. Cuba posee 22 centros hiperbáricos con equipamiento soviético. Colombia, por su parte, posee más de 50 centros en todo el país. Brasil posee varios centros, siendo los más grandes los de Río de Janeiro y San Pablo. Chile presenta un gran afianzamiento de este tipo de terapia en los últimos años.</a:t>
            </a:r>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4"/>
          <p:cNvSpPr/>
          <p:nvPr/>
        </p:nvSpPr>
        <p:spPr>
          <a:xfrm>
            <a:off x="5587331" y="265964"/>
            <a:ext cx="109036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dirty="0">
                <a:solidFill>
                  <a:schemeClr val="dk1"/>
                </a:solidFill>
                <a:latin typeface="Trebuchet MS"/>
                <a:ea typeface="Trebuchet MS"/>
                <a:cs typeface="Trebuchet MS"/>
                <a:sym typeface="Trebuchet MS"/>
              </a:rPr>
              <a:t>TÚNELES</a:t>
            </a:r>
            <a:endParaRPr sz="1800" dirty="0">
              <a:solidFill>
                <a:schemeClr val="dk1"/>
              </a:solidFill>
              <a:latin typeface="Trebuchet MS"/>
              <a:ea typeface="Trebuchet MS"/>
              <a:cs typeface="Trebuchet MS"/>
              <a:sym typeface="Trebuchet MS"/>
            </a:endParaRPr>
          </a:p>
        </p:txBody>
      </p:sp>
      <p:pic>
        <p:nvPicPr>
          <p:cNvPr id="326" name="Google Shape;326;p24"/>
          <p:cNvPicPr preferRelativeResize="0"/>
          <p:nvPr/>
        </p:nvPicPr>
        <p:blipFill rotWithShape="1">
          <a:blip r:embed="rId3">
            <a:alphaModFix/>
          </a:blip>
          <a:srcRect l="8230" t="17751" r="5487" b="15482"/>
          <a:stretch/>
        </p:blipFill>
        <p:spPr>
          <a:xfrm>
            <a:off x="6000973" y="3643085"/>
            <a:ext cx="5261977" cy="2878827"/>
          </a:xfrm>
          <a:prstGeom prst="rect">
            <a:avLst/>
          </a:prstGeom>
          <a:noFill/>
          <a:ln>
            <a:noFill/>
          </a:ln>
        </p:spPr>
      </p:pic>
      <p:pic>
        <p:nvPicPr>
          <p:cNvPr id="327" name="Google Shape;327;p24"/>
          <p:cNvPicPr preferRelativeResize="0"/>
          <p:nvPr/>
        </p:nvPicPr>
        <p:blipFill rotWithShape="1">
          <a:blip r:embed="rId4">
            <a:alphaModFix/>
          </a:blip>
          <a:srcRect l="6906" r="12218"/>
          <a:stretch/>
        </p:blipFill>
        <p:spPr>
          <a:xfrm>
            <a:off x="892156" y="3895428"/>
            <a:ext cx="3776191" cy="2626484"/>
          </a:xfrm>
          <a:prstGeom prst="rect">
            <a:avLst/>
          </a:prstGeom>
          <a:noFill/>
          <a:ln>
            <a:noFill/>
          </a:ln>
        </p:spPr>
      </p:pic>
      <p:sp>
        <p:nvSpPr>
          <p:cNvPr id="2" name="Rectángulo 1"/>
          <p:cNvSpPr/>
          <p:nvPr/>
        </p:nvSpPr>
        <p:spPr>
          <a:xfrm>
            <a:off x="129260" y="790946"/>
            <a:ext cx="11743426" cy="2841034"/>
          </a:xfrm>
          <a:prstGeom prst="rect">
            <a:avLst/>
          </a:prstGeom>
        </p:spPr>
        <p:txBody>
          <a:bodyPr wrap="square">
            <a:spAutoFit/>
          </a:bodyPr>
          <a:lstStyle/>
          <a:p>
            <a:pPr indent="449580" algn="just">
              <a:lnSpc>
                <a:spcPct val="107000"/>
              </a:lnSpc>
              <a:spcAft>
                <a:spcPts val="800"/>
              </a:spcAft>
            </a:pPr>
            <a:r>
              <a:rPr lang="es-MX" sz="2400" dirty="0">
                <a:latin typeface="Calibri" panose="020F0502020204030204" pitchFamily="34" charset="0"/>
                <a:ea typeface="Calibri" panose="020F0502020204030204" pitchFamily="34" charset="0"/>
                <a:cs typeface="Times New Roman" panose="02020603050405020304" pitchFamily="18" charset="0"/>
              </a:rPr>
              <a:t>Las tuneladoras denominadas EPB (</a:t>
            </a:r>
            <a:r>
              <a:rPr lang="es-MX" sz="2400" dirty="0" err="1">
                <a:latin typeface="Calibri" panose="020F0502020204030204" pitchFamily="34" charset="0"/>
                <a:ea typeface="Calibri" panose="020F0502020204030204" pitchFamily="34" charset="0"/>
                <a:cs typeface="Times New Roman" panose="02020603050405020304" pitchFamily="18" charset="0"/>
              </a:rPr>
              <a:t>Earth</a:t>
            </a:r>
            <a:r>
              <a:rPr lang="es-MX" sz="2400" dirty="0">
                <a:latin typeface="Calibri" panose="020F0502020204030204" pitchFamily="34" charset="0"/>
                <a:ea typeface="Calibri" panose="020F0502020204030204" pitchFamily="34" charset="0"/>
                <a:cs typeface="Times New Roman" panose="02020603050405020304" pitchFamily="18" charset="0"/>
              </a:rPr>
              <a:t> </a:t>
            </a:r>
            <a:r>
              <a:rPr lang="es-MX" sz="2400" dirty="0" err="1">
                <a:latin typeface="Calibri" panose="020F0502020204030204" pitchFamily="34" charset="0"/>
                <a:ea typeface="Calibri" panose="020F0502020204030204" pitchFamily="34" charset="0"/>
                <a:cs typeface="Times New Roman" panose="02020603050405020304" pitchFamily="18" charset="0"/>
              </a:rPr>
              <a:t>Pressure</a:t>
            </a:r>
            <a:r>
              <a:rPr lang="es-MX" sz="2400" dirty="0">
                <a:latin typeface="Calibri" panose="020F0502020204030204" pitchFamily="34" charset="0"/>
                <a:ea typeface="Calibri" panose="020F0502020204030204" pitchFamily="34" charset="0"/>
                <a:cs typeface="Times New Roman" panose="02020603050405020304" pitchFamily="18" charset="0"/>
              </a:rPr>
              <a:t> Balance o equilibrio de presión de tierras) tienen la capacidad de trabajar manteniendo el frente de excavación presurizado de manera controlada, es decir, ejerciendo y manteniendo un nivel de presión adecuado que evite el derrumbe del terreno sobre la cabeza de corte y escudo. Este hecho provocaría dificultades en el avance, aparición de cavernas exteriores al anillo y asentamientos en la superficie que podrían afectar las infraestructuras y edificaciones en los alrededores de la traza del túnel.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5"/>
          <p:cNvSpPr/>
          <p:nvPr/>
        </p:nvSpPr>
        <p:spPr>
          <a:xfrm>
            <a:off x="5516354" y="255474"/>
            <a:ext cx="11592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a:solidFill>
                  <a:schemeClr val="dk1"/>
                </a:solidFill>
                <a:latin typeface="Trebuchet MS"/>
                <a:ea typeface="Trebuchet MS"/>
                <a:cs typeface="Trebuchet MS"/>
                <a:sym typeface="Trebuchet MS"/>
              </a:rPr>
              <a:t>TÚNELES </a:t>
            </a:r>
            <a:endParaRPr sz="1800">
              <a:solidFill>
                <a:schemeClr val="dk1"/>
              </a:solidFill>
              <a:latin typeface="Trebuchet MS"/>
              <a:ea typeface="Trebuchet MS"/>
              <a:cs typeface="Trebuchet MS"/>
              <a:sym typeface="Trebuchet MS"/>
            </a:endParaRPr>
          </a:p>
        </p:txBody>
      </p:sp>
      <p:sp>
        <p:nvSpPr>
          <p:cNvPr id="333" name="Google Shape;333;p25"/>
          <p:cNvSpPr txBox="1"/>
          <p:nvPr/>
        </p:nvSpPr>
        <p:spPr>
          <a:xfrm>
            <a:off x="696035" y="624806"/>
            <a:ext cx="10795380" cy="1593682"/>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accent1"/>
              </a:buClr>
              <a:buSzPts val="1440"/>
              <a:buFont typeface="Noto Sans Symbols"/>
              <a:buNone/>
            </a:pPr>
            <a:r>
              <a:rPr lang="es-MX" sz="1800" b="1" dirty="0">
                <a:solidFill>
                  <a:schemeClr val="dk1"/>
                </a:solidFill>
                <a:latin typeface="Trebuchet MS"/>
                <a:ea typeface="Trebuchet MS"/>
                <a:cs typeface="Trebuchet MS"/>
                <a:sym typeface="Trebuchet MS"/>
              </a:rPr>
              <a:t>Tipos de Intervenciones Hiperbáricas</a:t>
            </a:r>
            <a:endParaRPr dirty="0"/>
          </a:p>
          <a:p>
            <a:pPr marL="0" marR="0" lvl="0" indent="0" algn="l" rtl="0">
              <a:spcBef>
                <a:spcPts val="1000"/>
              </a:spcBef>
              <a:spcAft>
                <a:spcPts val="0"/>
              </a:spcAft>
              <a:buClr>
                <a:schemeClr val="accent1"/>
              </a:buClr>
              <a:buSzPts val="1440"/>
              <a:buFont typeface="Noto Sans Symbols"/>
              <a:buNone/>
            </a:pPr>
            <a:r>
              <a:rPr lang="es-MX" sz="1800" dirty="0">
                <a:solidFill>
                  <a:schemeClr val="dk1"/>
                </a:solidFill>
                <a:latin typeface="Trebuchet MS"/>
                <a:ea typeface="Trebuchet MS"/>
                <a:cs typeface="Trebuchet MS"/>
                <a:sym typeface="Trebuchet MS"/>
              </a:rPr>
              <a:t>		Trabajos de mantenimiento y cambio de herramientas de la rueda de corte. </a:t>
            </a:r>
            <a:endParaRPr dirty="0"/>
          </a:p>
          <a:p>
            <a:pPr marL="0" marR="0" lvl="0" indent="0" algn="l" rtl="0">
              <a:spcBef>
                <a:spcPts val="1000"/>
              </a:spcBef>
              <a:spcAft>
                <a:spcPts val="0"/>
              </a:spcAft>
              <a:buClr>
                <a:schemeClr val="accent1"/>
              </a:buClr>
              <a:buSzPts val="1440"/>
              <a:buFont typeface="Noto Sans Symbols"/>
              <a:buNone/>
            </a:pPr>
            <a:r>
              <a:rPr lang="es-MX" sz="1800" dirty="0">
                <a:solidFill>
                  <a:schemeClr val="dk1"/>
                </a:solidFill>
                <a:latin typeface="Trebuchet MS"/>
                <a:ea typeface="Trebuchet MS"/>
                <a:cs typeface="Trebuchet MS"/>
                <a:sym typeface="Trebuchet MS"/>
              </a:rPr>
              <a:t>		Trabajos de reparación de emergencia.</a:t>
            </a:r>
            <a:endParaRPr dirty="0"/>
          </a:p>
          <a:p>
            <a:pPr marL="342900" marR="0" lvl="0" indent="-251459" algn="l" rtl="0">
              <a:spcBef>
                <a:spcPts val="1000"/>
              </a:spcBef>
              <a:spcAft>
                <a:spcPts val="0"/>
              </a:spcAft>
              <a:buClr>
                <a:schemeClr val="accent1"/>
              </a:buClr>
              <a:buSzPts val="1440"/>
              <a:buFont typeface="Noto Sans Symbols"/>
              <a:buNone/>
            </a:pPr>
            <a:endParaRPr sz="1800" dirty="0">
              <a:solidFill>
                <a:schemeClr val="dk1"/>
              </a:solidFill>
              <a:latin typeface="Trebuchet MS"/>
              <a:ea typeface="Trebuchet MS"/>
              <a:cs typeface="Trebuchet MS"/>
              <a:sym typeface="Trebuchet MS"/>
            </a:endParaRPr>
          </a:p>
        </p:txBody>
      </p:sp>
      <p:pic>
        <p:nvPicPr>
          <p:cNvPr id="334" name="Google Shape;334;p25"/>
          <p:cNvPicPr preferRelativeResize="0"/>
          <p:nvPr/>
        </p:nvPicPr>
        <p:blipFill rotWithShape="1">
          <a:blip r:embed="rId3">
            <a:alphaModFix/>
          </a:blip>
          <a:srcRect/>
          <a:stretch/>
        </p:blipFill>
        <p:spPr>
          <a:xfrm>
            <a:off x="3912358" y="2114550"/>
            <a:ext cx="5013012" cy="474345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6"/>
          <p:cNvSpPr/>
          <p:nvPr/>
        </p:nvSpPr>
        <p:spPr>
          <a:xfrm>
            <a:off x="3919084" y="386962"/>
            <a:ext cx="4426857"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a:solidFill>
                  <a:schemeClr val="dk1"/>
                </a:solidFill>
                <a:latin typeface="Trebuchet MS"/>
                <a:ea typeface="Trebuchet MS"/>
                <a:cs typeface="Trebuchet MS"/>
                <a:sym typeface="Trebuchet MS"/>
              </a:rPr>
              <a:t>RIESGOS EN EL TRABAJO HIPERBÁRICO</a:t>
            </a:r>
            <a:endParaRPr sz="1800" b="1" dirty="0">
              <a:solidFill>
                <a:schemeClr val="dk1"/>
              </a:solidFill>
              <a:latin typeface="Trebuchet MS"/>
              <a:ea typeface="Trebuchet MS"/>
              <a:cs typeface="Trebuchet MS"/>
              <a:sym typeface="Trebuchet MS"/>
            </a:endParaRPr>
          </a:p>
        </p:txBody>
      </p:sp>
      <p:sp>
        <p:nvSpPr>
          <p:cNvPr id="340" name="Google Shape;340;p26"/>
          <p:cNvSpPr txBox="1"/>
          <p:nvPr/>
        </p:nvSpPr>
        <p:spPr>
          <a:xfrm>
            <a:off x="4600229" y="841525"/>
            <a:ext cx="3064566" cy="449011"/>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accent1"/>
              </a:buClr>
              <a:buSzPts val="1440"/>
              <a:buFont typeface="Noto Sans Symbols"/>
              <a:buNone/>
            </a:pPr>
            <a:r>
              <a:rPr lang="es-MX" sz="1800" dirty="0">
                <a:solidFill>
                  <a:srgbClr val="3F3F3F"/>
                </a:solidFill>
                <a:latin typeface="Trebuchet MS"/>
                <a:ea typeface="Trebuchet MS"/>
                <a:cs typeface="Trebuchet MS"/>
                <a:sym typeface="Trebuchet MS"/>
              </a:rPr>
              <a:t>Se clasifican en dos grupos</a:t>
            </a:r>
            <a:endParaRPr sz="1800" dirty="0">
              <a:solidFill>
                <a:srgbClr val="3F3F3F"/>
              </a:solidFill>
              <a:latin typeface="Trebuchet MS"/>
              <a:ea typeface="Trebuchet MS"/>
              <a:cs typeface="Trebuchet MS"/>
              <a:sym typeface="Trebuchet MS"/>
            </a:endParaRPr>
          </a:p>
        </p:txBody>
      </p:sp>
      <p:sp>
        <p:nvSpPr>
          <p:cNvPr id="341" name="Google Shape;341;p26"/>
          <p:cNvSpPr txBox="1"/>
          <p:nvPr/>
        </p:nvSpPr>
        <p:spPr>
          <a:xfrm>
            <a:off x="875220" y="1145701"/>
            <a:ext cx="4472327" cy="693135"/>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accent1"/>
              </a:buClr>
              <a:buSzPts val="1440"/>
              <a:buFont typeface="Noto Sans Symbols"/>
              <a:buNone/>
            </a:pPr>
            <a:r>
              <a:rPr lang="es-MX" sz="1800" dirty="0">
                <a:solidFill>
                  <a:srgbClr val="31843C"/>
                </a:solidFill>
                <a:latin typeface="Trebuchet MS"/>
                <a:ea typeface="Trebuchet MS"/>
                <a:cs typeface="Trebuchet MS"/>
                <a:sym typeface="Trebuchet MS"/>
              </a:rPr>
              <a:t>Trabajos con maquinaria en espacios confinados</a:t>
            </a:r>
            <a:endParaRPr sz="1800" dirty="0">
              <a:solidFill>
                <a:srgbClr val="31843C"/>
              </a:solidFill>
              <a:latin typeface="Trebuchet MS"/>
              <a:ea typeface="Trebuchet MS"/>
              <a:cs typeface="Trebuchet MS"/>
              <a:sym typeface="Trebuchet MS"/>
            </a:endParaRPr>
          </a:p>
        </p:txBody>
      </p:sp>
      <p:sp>
        <p:nvSpPr>
          <p:cNvPr id="342" name="Google Shape;342;p26"/>
          <p:cNvSpPr txBox="1"/>
          <p:nvPr/>
        </p:nvSpPr>
        <p:spPr>
          <a:xfrm>
            <a:off x="762205" y="1761252"/>
            <a:ext cx="4698355" cy="4537912"/>
          </a:xfrm>
          <a:prstGeom prst="rect">
            <a:avLst/>
          </a:prstGeom>
          <a:noFill/>
          <a:ln>
            <a:noFill/>
          </a:ln>
        </p:spPr>
        <p:txBody>
          <a:bodyPr spcFirstLastPara="1" wrap="square" lIns="91425" tIns="45700" rIns="91425" bIns="45700" anchor="t" anchorCtr="0">
            <a:noAutofit/>
          </a:bodyPr>
          <a:lstStyle/>
          <a:p>
            <a:pPr marL="228600" marR="0" lvl="1" indent="-228600" algn="l" rtl="0">
              <a:spcBef>
                <a:spcPts val="0"/>
              </a:spcBef>
              <a:spcAft>
                <a:spcPts val="0"/>
              </a:spcAft>
              <a:buClr>
                <a:schemeClr val="dk1"/>
              </a:buClr>
              <a:buSzPct val="80000"/>
              <a:buFont typeface="Noto Sans Symbols"/>
              <a:buChar char="⮚"/>
            </a:pPr>
            <a:r>
              <a:rPr lang="es-MX" sz="1600" b="0" i="0" u="none" strike="noStrike" cap="none" dirty="0">
                <a:solidFill>
                  <a:schemeClr val="dk1"/>
                </a:solidFill>
                <a:latin typeface="Trebuchet MS"/>
                <a:ea typeface="Trebuchet MS"/>
                <a:cs typeface="Trebuchet MS"/>
                <a:sym typeface="Trebuchet MS"/>
              </a:rPr>
              <a:t>Caída de personas a diferente nivel. </a:t>
            </a:r>
            <a:endParaRPr sz="1200" dirty="0"/>
          </a:p>
          <a:p>
            <a:pPr marL="228600" marR="0" lvl="1" indent="-228600" algn="l" rtl="0">
              <a:spcBef>
                <a:spcPts val="1000"/>
              </a:spcBef>
              <a:spcAft>
                <a:spcPts val="0"/>
              </a:spcAft>
              <a:buClr>
                <a:schemeClr val="dk1"/>
              </a:buClr>
              <a:buSzPct val="80000"/>
              <a:buFont typeface="Noto Sans Symbols"/>
              <a:buChar char="⮚"/>
            </a:pPr>
            <a:r>
              <a:rPr lang="es-MX" sz="1600" b="0" i="0" u="none" strike="noStrike" cap="none" dirty="0">
                <a:solidFill>
                  <a:schemeClr val="dk1"/>
                </a:solidFill>
                <a:latin typeface="Trebuchet MS"/>
                <a:ea typeface="Trebuchet MS"/>
                <a:cs typeface="Trebuchet MS"/>
                <a:sym typeface="Trebuchet MS"/>
              </a:rPr>
              <a:t>Caída de objetos por desplome o por manipulación. </a:t>
            </a:r>
            <a:endParaRPr sz="1200" dirty="0"/>
          </a:p>
          <a:p>
            <a:pPr marL="228600" marR="0" lvl="1" indent="-228600" algn="l" rtl="0">
              <a:spcBef>
                <a:spcPts val="1000"/>
              </a:spcBef>
              <a:spcAft>
                <a:spcPts val="0"/>
              </a:spcAft>
              <a:buClr>
                <a:schemeClr val="dk1"/>
              </a:buClr>
              <a:buSzPct val="80000"/>
              <a:buFont typeface="Noto Sans Symbols"/>
              <a:buChar char="⮚"/>
            </a:pPr>
            <a:r>
              <a:rPr lang="es-MX" sz="1600" b="0" i="0" u="none" strike="noStrike" cap="none" dirty="0">
                <a:solidFill>
                  <a:schemeClr val="dk1"/>
                </a:solidFill>
                <a:latin typeface="Trebuchet MS"/>
                <a:ea typeface="Trebuchet MS"/>
                <a:cs typeface="Trebuchet MS"/>
                <a:sym typeface="Trebuchet MS"/>
              </a:rPr>
              <a:t>Pisadas sobre objetos. </a:t>
            </a:r>
            <a:endParaRPr sz="1200" dirty="0"/>
          </a:p>
          <a:p>
            <a:pPr marL="228600" marR="0" lvl="1" indent="-228600" algn="l" rtl="0">
              <a:spcBef>
                <a:spcPts val="1000"/>
              </a:spcBef>
              <a:spcAft>
                <a:spcPts val="0"/>
              </a:spcAft>
              <a:buClr>
                <a:schemeClr val="dk1"/>
              </a:buClr>
              <a:buSzPct val="80000"/>
              <a:buFont typeface="Noto Sans Symbols"/>
              <a:buChar char="⮚"/>
            </a:pPr>
            <a:r>
              <a:rPr lang="es-MX" sz="1600" b="0" i="0" u="none" strike="noStrike" cap="none" dirty="0">
                <a:solidFill>
                  <a:schemeClr val="dk1"/>
                </a:solidFill>
                <a:latin typeface="Trebuchet MS"/>
                <a:ea typeface="Trebuchet MS"/>
                <a:cs typeface="Trebuchet MS"/>
                <a:sym typeface="Trebuchet MS"/>
              </a:rPr>
              <a:t>Choques con objetos inmóviles. </a:t>
            </a:r>
            <a:endParaRPr sz="1200" dirty="0"/>
          </a:p>
          <a:p>
            <a:pPr marL="228600" marR="0" lvl="1" indent="-228600" algn="l" rtl="0">
              <a:spcBef>
                <a:spcPts val="1000"/>
              </a:spcBef>
              <a:spcAft>
                <a:spcPts val="0"/>
              </a:spcAft>
              <a:buClr>
                <a:schemeClr val="dk1"/>
              </a:buClr>
              <a:buSzPct val="80000"/>
              <a:buFont typeface="Noto Sans Symbols"/>
              <a:buChar char="⮚"/>
            </a:pPr>
            <a:r>
              <a:rPr lang="es-MX" sz="1600" b="0" i="0" u="none" strike="noStrike" cap="none" dirty="0">
                <a:solidFill>
                  <a:schemeClr val="dk1"/>
                </a:solidFill>
                <a:latin typeface="Trebuchet MS"/>
                <a:ea typeface="Trebuchet MS"/>
                <a:cs typeface="Trebuchet MS"/>
                <a:sym typeface="Trebuchet MS"/>
              </a:rPr>
              <a:t>Golpes por herramientas. </a:t>
            </a:r>
            <a:endParaRPr sz="1200" dirty="0"/>
          </a:p>
          <a:p>
            <a:pPr marL="228600" marR="0" lvl="1" indent="-228600" algn="l" rtl="0">
              <a:spcBef>
                <a:spcPts val="1000"/>
              </a:spcBef>
              <a:spcAft>
                <a:spcPts val="0"/>
              </a:spcAft>
              <a:buClr>
                <a:schemeClr val="dk1"/>
              </a:buClr>
              <a:buSzPct val="80000"/>
              <a:buFont typeface="Noto Sans Symbols"/>
              <a:buChar char="⮚"/>
            </a:pPr>
            <a:r>
              <a:rPr lang="es-MX" sz="1600" b="0" i="0" u="none" strike="noStrike" cap="none" dirty="0">
                <a:solidFill>
                  <a:schemeClr val="dk1"/>
                </a:solidFill>
                <a:latin typeface="Trebuchet MS"/>
                <a:ea typeface="Trebuchet MS"/>
                <a:cs typeface="Trebuchet MS"/>
                <a:sym typeface="Trebuchet MS"/>
              </a:rPr>
              <a:t>Proyecciones de partículas. </a:t>
            </a:r>
            <a:endParaRPr sz="1200" dirty="0"/>
          </a:p>
          <a:p>
            <a:pPr marL="228600" marR="0" lvl="1" indent="-228600" algn="l" rtl="0">
              <a:spcBef>
                <a:spcPts val="1000"/>
              </a:spcBef>
              <a:spcAft>
                <a:spcPts val="0"/>
              </a:spcAft>
              <a:buClr>
                <a:schemeClr val="dk1"/>
              </a:buClr>
              <a:buSzPct val="80000"/>
              <a:buFont typeface="Noto Sans Symbols"/>
              <a:buChar char="⮚"/>
            </a:pPr>
            <a:r>
              <a:rPr lang="es-MX" sz="1600" b="0" i="0" u="none" strike="noStrike" cap="none" dirty="0">
                <a:solidFill>
                  <a:schemeClr val="dk1"/>
                </a:solidFill>
                <a:latin typeface="Trebuchet MS"/>
                <a:ea typeface="Trebuchet MS"/>
                <a:cs typeface="Trebuchet MS"/>
                <a:sym typeface="Trebuchet MS"/>
              </a:rPr>
              <a:t>Atrapamientos. </a:t>
            </a:r>
            <a:endParaRPr sz="1200" dirty="0"/>
          </a:p>
          <a:p>
            <a:pPr marL="228600" marR="0" lvl="1" indent="-228600" algn="l" rtl="0">
              <a:spcBef>
                <a:spcPts val="1000"/>
              </a:spcBef>
              <a:spcAft>
                <a:spcPts val="0"/>
              </a:spcAft>
              <a:buClr>
                <a:schemeClr val="dk1"/>
              </a:buClr>
              <a:buSzPct val="80000"/>
              <a:buFont typeface="Noto Sans Symbols"/>
              <a:buChar char="⮚"/>
            </a:pPr>
            <a:r>
              <a:rPr lang="es-MX" sz="1600" b="0" i="0" u="none" strike="noStrike" cap="none" dirty="0">
                <a:solidFill>
                  <a:schemeClr val="dk1"/>
                </a:solidFill>
                <a:latin typeface="Trebuchet MS"/>
                <a:ea typeface="Trebuchet MS"/>
                <a:cs typeface="Trebuchet MS"/>
                <a:sym typeface="Trebuchet MS"/>
              </a:rPr>
              <a:t>Sobreesfuerzos. </a:t>
            </a:r>
            <a:endParaRPr sz="1200" dirty="0"/>
          </a:p>
          <a:p>
            <a:pPr marL="228600" marR="0" lvl="1" indent="-228600" algn="l" rtl="0">
              <a:spcBef>
                <a:spcPts val="1000"/>
              </a:spcBef>
              <a:spcAft>
                <a:spcPts val="0"/>
              </a:spcAft>
              <a:buClr>
                <a:schemeClr val="dk1"/>
              </a:buClr>
              <a:buSzPct val="80000"/>
              <a:buFont typeface="Noto Sans Symbols"/>
              <a:buChar char="⮚"/>
            </a:pPr>
            <a:r>
              <a:rPr lang="es-MX" sz="1600" b="0" i="0" u="none" strike="noStrike" cap="none" dirty="0">
                <a:solidFill>
                  <a:schemeClr val="dk1"/>
                </a:solidFill>
                <a:latin typeface="Trebuchet MS"/>
                <a:ea typeface="Trebuchet MS"/>
                <a:cs typeface="Trebuchet MS"/>
                <a:sym typeface="Trebuchet MS"/>
              </a:rPr>
              <a:t>Exposición a temperaturas extremas. </a:t>
            </a:r>
            <a:endParaRPr sz="1200" dirty="0"/>
          </a:p>
          <a:p>
            <a:pPr marL="228600" marR="0" lvl="1" indent="-228600" algn="l" rtl="0">
              <a:spcBef>
                <a:spcPts val="1000"/>
              </a:spcBef>
              <a:spcAft>
                <a:spcPts val="0"/>
              </a:spcAft>
              <a:buClr>
                <a:schemeClr val="dk1"/>
              </a:buClr>
              <a:buSzPct val="80000"/>
              <a:buFont typeface="Noto Sans Symbols"/>
              <a:buChar char="⮚"/>
            </a:pPr>
            <a:r>
              <a:rPr lang="es-MX" sz="1600" b="0" i="0" u="none" strike="noStrike" cap="none" dirty="0">
                <a:solidFill>
                  <a:schemeClr val="dk1"/>
                </a:solidFill>
                <a:latin typeface="Trebuchet MS"/>
                <a:ea typeface="Trebuchet MS"/>
                <a:cs typeface="Trebuchet MS"/>
                <a:sym typeface="Trebuchet MS"/>
              </a:rPr>
              <a:t>Quemaduras, radiaciones.</a:t>
            </a:r>
            <a:endParaRPr sz="1200" dirty="0"/>
          </a:p>
          <a:p>
            <a:pPr marL="228600" marR="0" lvl="1" indent="-228600" algn="l" rtl="0">
              <a:spcBef>
                <a:spcPts val="1000"/>
              </a:spcBef>
              <a:spcAft>
                <a:spcPts val="0"/>
              </a:spcAft>
              <a:buClr>
                <a:schemeClr val="dk1"/>
              </a:buClr>
              <a:buSzPct val="80000"/>
              <a:buFont typeface="Noto Sans Symbols"/>
              <a:buChar char="⮚"/>
            </a:pPr>
            <a:r>
              <a:rPr lang="es-MX" sz="1600" b="0" i="0" u="none" strike="noStrike" cap="none" dirty="0">
                <a:solidFill>
                  <a:schemeClr val="dk1"/>
                </a:solidFill>
                <a:latin typeface="Trebuchet MS"/>
                <a:ea typeface="Trebuchet MS"/>
                <a:cs typeface="Trebuchet MS"/>
                <a:sym typeface="Trebuchet MS"/>
              </a:rPr>
              <a:t>Ruido. </a:t>
            </a:r>
            <a:endParaRPr sz="1200" dirty="0"/>
          </a:p>
          <a:p>
            <a:pPr marL="228600" marR="0" lvl="1" indent="-228600" algn="l" rtl="0">
              <a:spcBef>
                <a:spcPts val="1000"/>
              </a:spcBef>
              <a:spcAft>
                <a:spcPts val="0"/>
              </a:spcAft>
              <a:buClr>
                <a:schemeClr val="dk1"/>
              </a:buClr>
              <a:buSzPct val="80000"/>
              <a:buFont typeface="Noto Sans Symbols"/>
              <a:buChar char="⮚"/>
            </a:pPr>
            <a:r>
              <a:rPr lang="es-MX" sz="1600" b="0" i="0" u="none" strike="noStrike" cap="none" dirty="0">
                <a:solidFill>
                  <a:schemeClr val="dk1"/>
                </a:solidFill>
                <a:latin typeface="Trebuchet MS"/>
                <a:ea typeface="Trebuchet MS"/>
                <a:cs typeface="Trebuchet MS"/>
                <a:sym typeface="Trebuchet MS"/>
              </a:rPr>
              <a:t>Polvo. </a:t>
            </a:r>
            <a:endParaRPr sz="1200" dirty="0"/>
          </a:p>
          <a:p>
            <a:pPr marL="228600" marR="0" lvl="1" indent="-228600" algn="l" rtl="0">
              <a:spcBef>
                <a:spcPts val="1000"/>
              </a:spcBef>
              <a:spcAft>
                <a:spcPts val="0"/>
              </a:spcAft>
              <a:buClr>
                <a:schemeClr val="dk1"/>
              </a:buClr>
              <a:buSzPct val="80000"/>
              <a:buFont typeface="Noto Sans Symbols"/>
              <a:buChar char="⮚"/>
            </a:pPr>
            <a:r>
              <a:rPr lang="es-MX" sz="1600" b="0" i="0" u="none" strike="noStrike" cap="none" dirty="0">
                <a:solidFill>
                  <a:schemeClr val="dk1"/>
                </a:solidFill>
                <a:latin typeface="Trebuchet MS"/>
                <a:ea typeface="Trebuchet MS"/>
                <a:cs typeface="Trebuchet MS"/>
                <a:sym typeface="Trebuchet MS"/>
              </a:rPr>
              <a:t>Riesgo eléctrico.</a:t>
            </a:r>
            <a:endParaRPr sz="1200" dirty="0"/>
          </a:p>
          <a:p>
            <a:pPr marL="342900" marR="0" lvl="0" indent="-278892" algn="l" rtl="0">
              <a:spcBef>
                <a:spcPts val="1000"/>
              </a:spcBef>
              <a:spcAft>
                <a:spcPts val="0"/>
              </a:spcAft>
              <a:buClr>
                <a:srgbClr val="3F3F3F"/>
              </a:buClr>
              <a:buSzPct val="79999"/>
              <a:buFont typeface="Noto Sans Symbols"/>
              <a:buNone/>
            </a:pPr>
            <a:endParaRPr sz="1600" dirty="0">
              <a:solidFill>
                <a:schemeClr val="dk1"/>
              </a:solidFill>
              <a:latin typeface="Trebuchet MS"/>
              <a:ea typeface="Trebuchet MS"/>
              <a:cs typeface="Trebuchet MS"/>
              <a:sym typeface="Trebuchet MS"/>
            </a:endParaRPr>
          </a:p>
        </p:txBody>
      </p:sp>
      <p:sp>
        <p:nvSpPr>
          <p:cNvPr id="343" name="Google Shape;343;p26"/>
          <p:cNvSpPr txBox="1"/>
          <p:nvPr/>
        </p:nvSpPr>
        <p:spPr>
          <a:xfrm>
            <a:off x="6702609" y="1248674"/>
            <a:ext cx="4474028" cy="692076"/>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chemeClr val="accent1"/>
              </a:buClr>
              <a:buSzPts val="1440"/>
              <a:buFont typeface="Noto Sans Symbols"/>
              <a:buNone/>
            </a:pPr>
            <a:r>
              <a:rPr lang="es-MX" sz="1800" dirty="0">
                <a:solidFill>
                  <a:srgbClr val="31843C"/>
                </a:solidFill>
                <a:latin typeface="Trebuchet MS"/>
                <a:ea typeface="Trebuchet MS"/>
                <a:cs typeface="Trebuchet MS"/>
                <a:sym typeface="Trebuchet MS"/>
              </a:rPr>
              <a:t>Trabajo en ambiente hiperbárico</a:t>
            </a:r>
            <a:endParaRPr sz="1800" dirty="0">
              <a:solidFill>
                <a:srgbClr val="31843C"/>
              </a:solidFill>
              <a:latin typeface="Trebuchet MS"/>
              <a:ea typeface="Trebuchet MS"/>
              <a:cs typeface="Trebuchet MS"/>
              <a:sym typeface="Trebuchet MS"/>
            </a:endParaRPr>
          </a:p>
        </p:txBody>
      </p:sp>
      <p:sp>
        <p:nvSpPr>
          <p:cNvPr id="344" name="Google Shape;344;p26"/>
          <p:cNvSpPr txBox="1"/>
          <p:nvPr/>
        </p:nvSpPr>
        <p:spPr>
          <a:xfrm>
            <a:off x="6476578" y="1838836"/>
            <a:ext cx="4700059" cy="2906179"/>
          </a:xfrm>
          <a:prstGeom prst="rect">
            <a:avLst/>
          </a:prstGeom>
          <a:noFill/>
          <a:ln>
            <a:noFill/>
          </a:ln>
        </p:spPr>
        <p:txBody>
          <a:bodyPr spcFirstLastPara="1" wrap="square" lIns="91425" tIns="45700" rIns="91425" bIns="45700" anchor="t" anchorCtr="0">
            <a:normAutofit/>
          </a:bodyPr>
          <a:lstStyle/>
          <a:p>
            <a:pPr marL="342900" marR="0" lvl="0" indent="-342900" algn="l" rtl="0">
              <a:spcBef>
                <a:spcPts val="0"/>
              </a:spcBef>
              <a:spcAft>
                <a:spcPts val="0"/>
              </a:spcAft>
              <a:buClr>
                <a:schemeClr val="dk1"/>
              </a:buClr>
              <a:buSzPts val="960"/>
              <a:buFont typeface="Noto Sans Symbols"/>
              <a:buChar char="⮚"/>
            </a:pPr>
            <a:r>
              <a:rPr lang="es-MX" sz="1600" dirty="0">
                <a:solidFill>
                  <a:schemeClr val="dk1"/>
                </a:solidFill>
                <a:latin typeface="Trebuchet MS"/>
                <a:ea typeface="Trebuchet MS"/>
                <a:cs typeface="Trebuchet MS"/>
                <a:sym typeface="Trebuchet MS"/>
              </a:rPr>
              <a:t>Accidentes </a:t>
            </a:r>
            <a:r>
              <a:rPr lang="es-MX" sz="1600" dirty="0" err="1">
                <a:solidFill>
                  <a:schemeClr val="dk1"/>
                </a:solidFill>
                <a:latin typeface="Trebuchet MS"/>
                <a:ea typeface="Trebuchet MS"/>
                <a:cs typeface="Trebuchet MS"/>
                <a:sym typeface="Trebuchet MS"/>
              </a:rPr>
              <a:t>disbáricos</a:t>
            </a:r>
            <a:r>
              <a:rPr lang="es-MX" sz="1600" dirty="0">
                <a:solidFill>
                  <a:schemeClr val="dk1"/>
                </a:solidFill>
                <a:latin typeface="Trebuchet MS"/>
                <a:ea typeface="Trebuchet MS"/>
                <a:cs typeface="Trebuchet MS"/>
                <a:sym typeface="Trebuchet MS"/>
              </a:rPr>
              <a:t> o por descompresión. (Enfermedad del buzo)</a:t>
            </a:r>
            <a:endParaRPr sz="1800" dirty="0"/>
          </a:p>
          <a:p>
            <a:pPr marL="342900" marR="0" lvl="0" indent="-342900" algn="l" rtl="0">
              <a:spcBef>
                <a:spcPts val="1000"/>
              </a:spcBef>
              <a:spcAft>
                <a:spcPts val="0"/>
              </a:spcAft>
              <a:buClr>
                <a:schemeClr val="dk1"/>
              </a:buClr>
              <a:buSzPts val="960"/>
              <a:buFont typeface="Noto Sans Symbols"/>
              <a:buChar char="⮚"/>
            </a:pPr>
            <a:r>
              <a:rPr lang="es-MX" sz="1600" dirty="0">
                <a:solidFill>
                  <a:schemeClr val="dk1"/>
                </a:solidFill>
                <a:latin typeface="Trebuchet MS"/>
                <a:ea typeface="Trebuchet MS"/>
                <a:cs typeface="Trebuchet MS"/>
                <a:sym typeface="Trebuchet MS"/>
              </a:rPr>
              <a:t>Ingreso de agua</a:t>
            </a:r>
            <a:endParaRPr sz="1800" dirty="0"/>
          </a:p>
          <a:p>
            <a:pPr marL="342900" marR="0" lvl="0" indent="-261620" algn="l" rtl="0">
              <a:spcBef>
                <a:spcPts val="1000"/>
              </a:spcBef>
              <a:spcAft>
                <a:spcPts val="0"/>
              </a:spcAft>
              <a:buClr>
                <a:srgbClr val="3F3F3F"/>
              </a:buClr>
              <a:buSzPts val="1280"/>
              <a:buFont typeface="Noto Sans Symbols"/>
              <a:buNone/>
            </a:pPr>
            <a:endParaRPr sz="2000" dirty="0">
              <a:solidFill>
                <a:schemeClr val="dk1"/>
              </a:solidFill>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7"/>
          <p:cNvSpPr txBox="1"/>
          <p:nvPr/>
        </p:nvSpPr>
        <p:spPr>
          <a:xfrm>
            <a:off x="3629787" y="903354"/>
            <a:ext cx="4932425" cy="5023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0000"/>
              </a:buClr>
              <a:buSzPts val="2800"/>
              <a:buFont typeface="Trebuchet MS"/>
              <a:buNone/>
            </a:pPr>
            <a:r>
              <a:rPr lang="es-MX" sz="2800">
                <a:solidFill>
                  <a:srgbClr val="FF0000"/>
                </a:solidFill>
                <a:latin typeface="Trebuchet MS"/>
                <a:ea typeface="Trebuchet MS"/>
                <a:cs typeface="Trebuchet MS"/>
                <a:sym typeface="Trebuchet MS"/>
              </a:rPr>
              <a:t>MEDIDAS PREVENTIVAS</a:t>
            </a:r>
            <a:endParaRPr sz="2800">
              <a:solidFill>
                <a:srgbClr val="FF0000"/>
              </a:solidFill>
              <a:latin typeface="Trebuchet MS"/>
              <a:ea typeface="Trebuchet MS"/>
              <a:cs typeface="Trebuchet MS"/>
              <a:sym typeface="Trebuchet MS"/>
            </a:endParaRPr>
          </a:p>
        </p:txBody>
      </p:sp>
      <p:sp>
        <p:nvSpPr>
          <p:cNvPr id="350" name="Google Shape;350;p27"/>
          <p:cNvSpPr txBox="1"/>
          <p:nvPr/>
        </p:nvSpPr>
        <p:spPr>
          <a:xfrm>
            <a:off x="508000" y="1744729"/>
            <a:ext cx="11379199" cy="329172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280"/>
              <a:buFont typeface="Noto Sans Symbols"/>
              <a:buChar char="⮚"/>
            </a:pPr>
            <a:r>
              <a:rPr lang="es-MX" sz="1800" dirty="0">
                <a:solidFill>
                  <a:schemeClr val="dk1"/>
                </a:solidFill>
                <a:latin typeface="Trebuchet MS"/>
                <a:ea typeface="Trebuchet MS"/>
                <a:cs typeface="Trebuchet MS"/>
                <a:sym typeface="Trebuchet MS"/>
              </a:rPr>
              <a:t>Los compartimentos </a:t>
            </a:r>
            <a:r>
              <a:rPr lang="es-MX" sz="1800" b="1" dirty="0">
                <a:solidFill>
                  <a:schemeClr val="dk1"/>
                </a:solidFill>
                <a:latin typeface="Trebuchet MS"/>
                <a:ea typeface="Trebuchet MS"/>
                <a:cs typeface="Trebuchet MS"/>
                <a:sym typeface="Trebuchet MS"/>
              </a:rPr>
              <a:t>siempre accesibles</a:t>
            </a:r>
            <a:r>
              <a:rPr lang="es-MX" sz="1800" dirty="0">
                <a:solidFill>
                  <a:schemeClr val="dk1"/>
                </a:solidFill>
                <a:latin typeface="Trebuchet MS"/>
                <a:ea typeface="Trebuchet MS"/>
                <a:cs typeface="Trebuchet MS"/>
                <a:sym typeface="Trebuchet MS"/>
              </a:rPr>
              <a:t> para todos </a:t>
            </a:r>
            <a:r>
              <a:rPr lang="es-MX" sz="1800" b="1" dirty="0">
                <a:solidFill>
                  <a:schemeClr val="dk1"/>
                </a:solidFill>
                <a:latin typeface="Trebuchet MS"/>
                <a:ea typeface="Trebuchet MS"/>
                <a:cs typeface="Trebuchet MS"/>
                <a:sym typeface="Trebuchet MS"/>
              </a:rPr>
              <a:t>como vía de escape</a:t>
            </a:r>
            <a:r>
              <a:rPr lang="es-MX" sz="1800" dirty="0">
                <a:solidFill>
                  <a:schemeClr val="dk1"/>
                </a:solidFill>
                <a:latin typeface="Trebuchet MS"/>
                <a:ea typeface="Trebuchet MS"/>
                <a:cs typeface="Trebuchet MS"/>
                <a:sym typeface="Trebuchet MS"/>
              </a:rPr>
              <a:t>.</a:t>
            </a:r>
            <a:endParaRPr sz="1600" dirty="0"/>
          </a:p>
          <a:p>
            <a:pPr marL="342900" marR="0" lvl="0" indent="-342900" algn="l" rtl="0">
              <a:spcBef>
                <a:spcPts val="1000"/>
              </a:spcBef>
              <a:spcAft>
                <a:spcPts val="0"/>
              </a:spcAft>
              <a:buClr>
                <a:schemeClr val="dk1"/>
              </a:buClr>
              <a:buSzPts val="1280"/>
              <a:buFont typeface="Noto Sans Symbols"/>
              <a:buChar char="⮚"/>
            </a:pPr>
            <a:r>
              <a:rPr lang="es-MX" sz="1800" dirty="0">
                <a:solidFill>
                  <a:schemeClr val="dk1"/>
                </a:solidFill>
                <a:latin typeface="Trebuchet MS"/>
                <a:ea typeface="Trebuchet MS"/>
                <a:cs typeface="Trebuchet MS"/>
                <a:sym typeface="Trebuchet MS"/>
              </a:rPr>
              <a:t>Antes de hacer alguna tarea </a:t>
            </a:r>
            <a:r>
              <a:rPr lang="es-MX" sz="1800" b="1" dirty="0">
                <a:solidFill>
                  <a:schemeClr val="dk1"/>
                </a:solidFill>
                <a:latin typeface="Trebuchet MS"/>
                <a:ea typeface="Trebuchet MS"/>
                <a:cs typeface="Trebuchet MS"/>
                <a:sym typeface="Trebuchet MS"/>
              </a:rPr>
              <a:t>limpiar las piezas de las máquinas</a:t>
            </a:r>
            <a:r>
              <a:rPr lang="es-MX" sz="1800" dirty="0">
                <a:solidFill>
                  <a:schemeClr val="dk1"/>
                </a:solidFill>
                <a:latin typeface="Trebuchet MS"/>
                <a:ea typeface="Trebuchet MS"/>
                <a:cs typeface="Trebuchet MS"/>
                <a:sym typeface="Trebuchet MS"/>
              </a:rPr>
              <a:t> (</a:t>
            </a:r>
            <a:r>
              <a:rPr lang="es-MX" sz="1800" b="1" dirty="0">
                <a:solidFill>
                  <a:schemeClr val="dk1"/>
                </a:solidFill>
                <a:latin typeface="Trebuchet MS"/>
                <a:ea typeface="Trebuchet MS"/>
                <a:cs typeface="Trebuchet MS"/>
                <a:sym typeface="Trebuchet MS"/>
              </a:rPr>
              <a:t>las conexiones y la tornillería</a:t>
            </a:r>
            <a:r>
              <a:rPr lang="es-MX" sz="1800" dirty="0">
                <a:solidFill>
                  <a:schemeClr val="dk1"/>
                </a:solidFill>
                <a:latin typeface="Trebuchet MS"/>
                <a:ea typeface="Trebuchet MS"/>
                <a:cs typeface="Trebuchet MS"/>
                <a:sym typeface="Trebuchet MS"/>
              </a:rPr>
              <a:t>).</a:t>
            </a:r>
            <a:endParaRPr sz="1600" dirty="0"/>
          </a:p>
          <a:p>
            <a:pPr marL="342900" marR="0" lvl="0" indent="-342900" algn="l" rtl="0">
              <a:spcBef>
                <a:spcPts val="1000"/>
              </a:spcBef>
              <a:spcAft>
                <a:spcPts val="0"/>
              </a:spcAft>
              <a:buClr>
                <a:schemeClr val="dk1"/>
              </a:buClr>
              <a:buSzPts val="1280"/>
              <a:buFont typeface="Noto Sans Symbols"/>
              <a:buChar char="⮚"/>
            </a:pPr>
            <a:r>
              <a:rPr lang="es-MX" sz="1800" dirty="0">
                <a:solidFill>
                  <a:schemeClr val="dk1"/>
                </a:solidFill>
                <a:latin typeface="Trebuchet MS"/>
                <a:ea typeface="Trebuchet MS"/>
                <a:cs typeface="Trebuchet MS"/>
                <a:sym typeface="Trebuchet MS"/>
              </a:rPr>
              <a:t>Limpieza </a:t>
            </a:r>
            <a:r>
              <a:rPr lang="es-MX" sz="1800" dirty="0" smtClean="0">
                <a:solidFill>
                  <a:schemeClr val="dk1"/>
                </a:solidFill>
                <a:latin typeface="Trebuchet MS"/>
                <a:ea typeface="Trebuchet MS"/>
                <a:cs typeface="Trebuchet MS"/>
                <a:sym typeface="Trebuchet MS"/>
              </a:rPr>
              <a:t>de todos </a:t>
            </a:r>
            <a:r>
              <a:rPr lang="es-MX" sz="1800" dirty="0">
                <a:solidFill>
                  <a:schemeClr val="dk1"/>
                </a:solidFill>
                <a:latin typeface="Trebuchet MS"/>
                <a:ea typeface="Trebuchet MS"/>
                <a:cs typeface="Trebuchet MS"/>
                <a:sym typeface="Trebuchet MS"/>
              </a:rPr>
              <a:t>los peldaños, estribos, barandas, plataformas, escaleras de mano al finalizar la tarea.</a:t>
            </a:r>
            <a:endParaRPr sz="1600" dirty="0"/>
          </a:p>
          <a:p>
            <a:pPr marL="342900" marR="0" lvl="0" indent="-342900" algn="l" rtl="0">
              <a:spcBef>
                <a:spcPts val="1000"/>
              </a:spcBef>
              <a:spcAft>
                <a:spcPts val="0"/>
              </a:spcAft>
              <a:buClr>
                <a:schemeClr val="dk1"/>
              </a:buClr>
              <a:buSzPts val="1280"/>
              <a:buFont typeface="Noto Sans Symbols"/>
              <a:buChar char="⮚"/>
            </a:pPr>
            <a:r>
              <a:rPr lang="es-MX" sz="1800" dirty="0">
                <a:solidFill>
                  <a:schemeClr val="dk1"/>
                </a:solidFill>
                <a:latin typeface="Trebuchet MS"/>
                <a:ea typeface="Trebuchet MS"/>
                <a:cs typeface="Trebuchet MS"/>
                <a:sym typeface="Trebuchet MS"/>
              </a:rPr>
              <a:t>Hacer un uso correcto y obligatorio de los equipos de protección individual.</a:t>
            </a:r>
            <a:endParaRPr sz="1600" dirty="0"/>
          </a:p>
          <a:p>
            <a:pPr marL="342900" marR="0" lvl="0" indent="-342900" algn="l" rtl="0">
              <a:spcBef>
                <a:spcPts val="1000"/>
              </a:spcBef>
              <a:spcAft>
                <a:spcPts val="0"/>
              </a:spcAft>
              <a:buClr>
                <a:schemeClr val="dk1"/>
              </a:buClr>
              <a:buSzPts val="1280"/>
              <a:buFont typeface="Noto Sans Symbols"/>
              <a:buChar char="⮚"/>
            </a:pPr>
            <a:r>
              <a:rPr lang="es-MX" sz="1800" dirty="0">
                <a:solidFill>
                  <a:schemeClr val="dk1"/>
                </a:solidFill>
                <a:latin typeface="Trebuchet MS"/>
                <a:ea typeface="Trebuchet MS"/>
                <a:cs typeface="Trebuchet MS"/>
                <a:sym typeface="Trebuchet MS"/>
              </a:rPr>
              <a:t>Uso obligatorio de arneses de seguridad.</a:t>
            </a:r>
            <a:endParaRPr sz="1600" dirty="0"/>
          </a:p>
          <a:p>
            <a:pPr marL="342900" marR="0" lvl="0" indent="-342900" algn="l" rtl="0">
              <a:spcBef>
                <a:spcPts val="1000"/>
              </a:spcBef>
              <a:spcAft>
                <a:spcPts val="0"/>
              </a:spcAft>
              <a:buClr>
                <a:schemeClr val="dk1"/>
              </a:buClr>
              <a:buSzPts val="1280"/>
              <a:buFont typeface="Noto Sans Symbols"/>
              <a:buChar char="⮚"/>
            </a:pPr>
            <a:r>
              <a:rPr lang="es-MX" sz="1800" dirty="0">
                <a:solidFill>
                  <a:schemeClr val="dk1"/>
                </a:solidFill>
                <a:latin typeface="Trebuchet MS"/>
                <a:ea typeface="Trebuchet MS"/>
                <a:cs typeface="Trebuchet MS"/>
                <a:sym typeface="Trebuchet MS"/>
              </a:rPr>
              <a:t>Informar a los trabajadores de todos los riesgos y de las medidas preventivas utilizadas.</a:t>
            </a:r>
            <a:endParaRPr sz="1600" dirty="0"/>
          </a:p>
          <a:p>
            <a:pPr marL="342900" marR="0" lvl="0" indent="-342900" algn="l" rtl="0">
              <a:spcBef>
                <a:spcPts val="1000"/>
              </a:spcBef>
              <a:spcAft>
                <a:spcPts val="0"/>
              </a:spcAft>
              <a:buClr>
                <a:schemeClr val="dk1"/>
              </a:buClr>
              <a:buSzPts val="1280"/>
              <a:buFont typeface="Noto Sans Symbols"/>
              <a:buChar char="⮚"/>
            </a:pPr>
            <a:r>
              <a:rPr lang="es-MX" sz="1800" dirty="0">
                <a:solidFill>
                  <a:schemeClr val="dk1"/>
                </a:solidFill>
                <a:latin typeface="Trebuchet MS"/>
                <a:ea typeface="Trebuchet MS"/>
                <a:cs typeface="Trebuchet MS"/>
                <a:sym typeface="Trebuchet MS"/>
              </a:rPr>
              <a:t>Correcto funcionamiento de los dispositivos de paro de emergencia de la marcha adelante de la </a:t>
            </a:r>
            <a:r>
              <a:rPr lang="es-MX" sz="1800" dirty="0" err="1">
                <a:solidFill>
                  <a:schemeClr val="dk1"/>
                </a:solidFill>
                <a:latin typeface="Trebuchet MS"/>
                <a:ea typeface="Trebuchet MS"/>
                <a:cs typeface="Trebuchet MS"/>
                <a:sym typeface="Trebuchet MS"/>
              </a:rPr>
              <a:t>tuneladora</a:t>
            </a:r>
            <a:r>
              <a:rPr lang="es-MX" sz="1800" dirty="0" smtClean="0">
                <a:solidFill>
                  <a:schemeClr val="dk1"/>
                </a:solidFill>
                <a:latin typeface="Trebuchet MS"/>
                <a:ea typeface="Trebuchet MS"/>
                <a:cs typeface="Trebuchet MS"/>
                <a:sym typeface="Trebuchet MS"/>
              </a:rPr>
              <a:t>.</a:t>
            </a:r>
          </a:p>
          <a:p>
            <a:pPr marL="342900" marR="0" lvl="0" indent="-342900" algn="l" rtl="0">
              <a:spcBef>
                <a:spcPts val="1000"/>
              </a:spcBef>
              <a:spcAft>
                <a:spcPts val="0"/>
              </a:spcAft>
              <a:buClr>
                <a:schemeClr val="dk1"/>
              </a:buClr>
              <a:buSzPts val="1280"/>
              <a:buFont typeface="Noto Sans Symbols"/>
              <a:buChar char="⮚"/>
            </a:pPr>
            <a:endParaRPr sz="1800" dirty="0">
              <a:solidFill>
                <a:schemeClr val="dk1"/>
              </a:solidFill>
              <a:latin typeface="Trebuchet MS"/>
              <a:ea typeface="Trebuchet MS"/>
              <a:cs typeface="Trebuchet MS"/>
              <a:sym typeface="Trebuchet MS"/>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28"/>
          <p:cNvSpPr txBox="1"/>
          <p:nvPr/>
        </p:nvSpPr>
        <p:spPr>
          <a:xfrm>
            <a:off x="2000638" y="753227"/>
            <a:ext cx="8190724" cy="63068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16B0E3"/>
              </a:buClr>
              <a:buSzPts val="2800"/>
              <a:buFont typeface="Trebuchet MS"/>
              <a:buNone/>
            </a:pPr>
            <a:r>
              <a:rPr lang="es-MX" sz="2800">
                <a:solidFill>
                  <a:srgbClr val="16B0E3"/>
                </a:solidFill>
                <a:latin typeface="Trebuchet MS"/>
                <a:ea typeface="Trebuchet MS"/>
                <a:cs typeface="Trebuchet MS"/>
                <a:sym typeface="Trebuchet MS"/>
              </a:rPr>
              <a:t>ELEMENTOS DE PROTECCION PERSONAL</a:t>
            </a:r>
            <a:endParaRPr sz="2800">
              <a:solidFill>
                <a:srgbClr val="16B0E3"/>
              </a:solidFill>
              <a:latin typeface="Trebuchet MS"/>
              <a:ea typeface="Trebuchet MS"/>
              <a:cs typeface="Trebuchet MS"/>
              <a:sym typeface="Trebuchet MS"/>
            </a:endParaRPr>
          </a:p>
        </p:txBody>
      </p:sp>
      <p:sp>
        <p:nvSpPr>
          <p:cNvPr id="356" name="Google Shape;356;p28"/>
          <p:cNvSpPr txBox="1"/>
          <p:nvPr/>
        </p:nvSpPr>
        <p:spPr>
          <a:xfrm>
            <a:off x="3041384" y="1560551"/>
            <a:ext cx="6657707" cy="243902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440"/>
              <a:buFont typeface="Noto Sans Symbols"/>
              <a:buChar char="⮚"/>
            </a:pPr>
            <a:r>
              <a:rPr lang="es-MX" sz="1800">
                <a:solidFill>
                  <a:schemeClr val="dk1"/>
                </a:solidFill>
                <a:latin typeface="Trebuchet MS"/>
                <a:ea typeface="Trebuchet MS"/>
                <a:cs typeface="Trebuchet MS"/>
                <a:sym typeface="Trebuchet MS"/>
              </a:rPr>
              <a:t>Cascos completos (mascaras + cascos).</a:t>
            </a:r>
            <a:endParaRPr/>
          </a:p>
          <a:p>
            <a:pPr marL="342900" marR="0" lvl="0" indent="-342900" algn="l" rtl="0">
              <a:spcBef>
                <a:spcPts val="1000"/>
              </a:spcBef>
              <a:spcAft>
                <a:spcPts val="0"/>
              </a:spcAft>
              <a:buClr>
                <a:schemeClr val="dk1"/>
              </a:buClr>
              <a:buSzPts val="1440"/>
              <a:buFont typeface="Noto Sans Symbols"/>
              <a:buChar char="⮚"/>
            </a:pPr>
            <a:r>
              <a:rPr lang="es-MX" sz="1800">
                <a:solidFill>
                  <a:schemeClr val="dk1"/>
                </a:solidFill>
                <a:latin typeface="Trebuchet MS"/>
                <a:ea typeface="Trebuchet MS"/>
                <a:cs typeface="Trebuchet MS"/>
                <a:sym typeface="Trebuchet MS"/>
              </a:rPr>
              <a:t>Sistema dependiente de respiración (Principal y Retorno)</a:t>
            </a:r>
            <a:endParaRPr/>
          </a:p>
          <a:p>
            <a:pPr marL="342900" marR="0" lvl="0" indent="-342900" algn="l" rtl="0">
              <a:spcBef>
                <a:spcPts val="1000"/>
              </a:spcBef>
              <a:spcAft>
                <a:spcPts val="0"/>
              </a:spcAft>
              <a:buClr>
                <a:schemeClr val="dk1"/>
              </a:buClr>
              <a:buSzPts val="1440"/>
              <a:buFont typeface="Noto Sans Symbols"/>
              <a:buChar char="⮚"/>
            </a:pPr>
            <a:r>
              <a:rPr lang="es-MX" sz="1800">
                <a:solidFill>
                  <a:schemeClr val="dk1"/>
                </a:solidFill>
                <a:latin typeface="Trebuchet MS"/>
                <a:ea typeface="Trebuchet MS"/>
                <a:cs typeface="Trebuchet MS"/>
                <a:sym typeface="Trebuchet MS"/>
              </a:rPr>
              <a:t>Sistema independiente de respiración. </a:t>
            </a:r>
            <a:endParaRPr/>
          </a:p>
          <a:p>
            <a:pPr marL="342900" marR="0" lvl="0" indent="-342900" algn="l" rtl="0">
              <a:spcBef>
                <a:spcPts val="1000"/>
              </a:spcBef>
              <a:spcAft>
                <a:spcPts val="0"/>
              </a:spcAft>
              <a:buClr>
                <a:schemeClr val="dk1"/>
              </a:buClr>
              <a:buSzPts val="1440"/>
              <a:buFont typeface="Noto Sans Symbols"/>
              <a:buChar char="⮚"/>
            </a:pPr>
            <a:r>
              <a:rPr lang="es-MX" sz="1800">
                <a:solidFill>
                  <a:schemeClr val="dk1"/>
                </a:solidFill>
                <a:latin typeface="Trebuchet MS"/>
                <a:ea typeface="Trebuchet MS"/>
                <a:cs typeface="Trebuchet MS"/>
                <a:sym typeface="Trebuchet MS"/>
              </a:rPr>
              <a:t>Arnés de cuerpo completo, anclajes y conectores</a:t>
            </a:r>
            <a:endParaRPr/>
          </a:p>
          <a:p>
            <a:pPr marL="342900" marR="0" lvl="0" indent="-342900" algn="l" rtl="0">
              <a:spcBef>
                <a:spcPts val="1000"/>
              </a:spcBef>
              <a:spcAft>
                <a:spcPts val="0"/>
              </a:spcAft>
              <a:buClr>
                <a:schemeClr val="dk1"/>
              </a:buClr>
              <a:buSzPts val="1440"/>
              <a:buFont typeface="Noto Sans Symbols"/>
              <a:buChar char="⮚"/>
            </a:pPr>
            <a:r>
              <a:rPr lang="es-MX" sz="1800">
                <a:solidFill>
                  <a:schemeClr val="dk1"/>
                </a:solidFill>
                <a:latin typeface="Trebuchet MS"/>
                <a:ea typeface="Trebuchet MS"/>
                <a:cs typeface="Trebuchet MS"/>
                <a:sym typeface="Trebuchet MS"/>
              </a:rPr>
              <a:t>Protección de oídos (presión más que ruidos) </a:t>
            </a:r>
            <a:endParaRPr/>
          </a:p>
          <a:p>
            <a:pPr marL="342900" marR="0" lvl="0" indent="-342900" algn="l" rtl="0">
              <a:spcBef>
                <a:spcPts val="1000"/>
              </a:spcBef>
              <a:spcAft>
                <a:spcPts val="0"/>
              </a:spcAft>
              <a:buClr>
                <a:schemeClr val="dk1"/>
              </a:buClr>
              <a:buSzPts val="1440"/>
              <a:buFont typeface="Noto Sans Symbols"/>
              <a:buChar char="⮚"/>
            </a:pPr>
            <a:r>
              <a:rPr lang="es-MX" sz="1800">
                <a:solidFill>
                  <a:schemeClr val="dk1"/>
                </a:solidFill>
                <a:latin typeface="Trebuchet MS"/>
                <a:ea typeface="Trebuchet MS"/>
                <a:cs typeface="Trebuchet MS"/>
                <a:sym typeface="Trebuchet MS"/>
              </a:rPr>
              <a:t>Calzado de protección antideslizante</a:t>
            </a:r>
            <a:endParaRPr sz="1800">
              <a:solidFill>
                <a:schemeClr val="dk1"/>
              </a:solidFill>
              <a:latin typeface="Trebuchet MS"/>
              <a:ea typeface="Trebuchet MS"/>
              <a:cs typeface="Trebuchet MS"/>
              <a:sym typeface="Trebuchet MS"/>
            </a:endParaRPr>
          </a:p>
        </p:txBody>
      </p:sp>
      <p:pic>
        <p:nvPicPr>
          <p:cNvPr id="357" name="Google Shape;357;p28"/>
          <p:cNvPicPr preferRelativeResize="0"/>
          <p:nvPr/>
        </p:nvPicPr>
        <p:blipFill rotWithShape="1">
          <a:blip r:embed="rId3">
            <a:alphaModFix/>
          </a:blip>
          <a:srcRect l="401" t="1659" r="565" b="1957"/>
          <a:stretch/>
        </p:blipFill>
        <p:spPr>
          <a:xfrm rot="-260062">
            <a:off x="541443" y="4176215"/>
            <a:ext cx="4083363" cy="2511644"/>
          </a:xfrm>
          <a:prstGeom prst="rect">
            <a:avLst/>
          </a:prstGeom>
          <a:noFill/>
          <a:ln>
            <a:noFill/>
          </a:ln>
        </p:spPr>
      </p:pic>
      <p:pic>
        <p:nvPicPr>
          <p:cNvPr id="358" name="Google Shape;358;p28"/>
          <p:cNvPicPr preferRelativeResize="0"/>
          <p:nvPr/>
        </p:nvPicPr>
        <p:blipFill rotWithShape="1">
          <a:blip r:embed="rId4">
            <a:alphaModFix/>
          </a:blip>
          <a:srcRect/>
          <a:stretch/>
        </p:blipFill>
        <p:spPr>
          <a:xfrm rot="510011">
            <a:off x="9687710" y="3404921"/>
            <a:ext cx="1790363" cy="3339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5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0"/>
        <p:cNvGrpSpPr/>
        <p:nvPr/>
      </p:nvGrpSpPr>
      <p:grpSpPr>
        <a:xfrm>
          <a:off x="0" y="0"/>
          <a:ext cx="0" cy="0"/>
          <a:chOff x="0" y="0"/>
          <a:chExt cx="0" cy="0"/>
        </a:xfrm>
      </p:grpSpPr>
      <p:sp>
        <p:nvSpPr>
          <p:cNvPr id="161" name="Google Shape;161;p3"/>
          <p:cNvSpPr txBox="1"/>
          <p:nvPr/>
        </p:nvSpPr>
        <p:spPr>
          <a:xfrm>
            <a:off x="4876314" y="459939"/>
            <a:ext cx="2512398"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i="0" u="none" strike="noStrike" cap="none" dirty="0">
                <a:solidFill>
                  <a:schemeClr val="dk1"/>
                </a:solidFill>
                <a:latin typeface="Arial"/>
                <a:ea typeface="Arial"/>
                <a:cs typeface="Arial"/>
                <a:sym typeface="Arial"/>
              </a:rPr>
              <a:t>NORMATIVA</a:t>
            </a:r>
            <a:endParaRPr sz="2000" b="1" dirty="0">
              <a:solidFill>
                <a:schemeClr val="dk1"/>
              </a:solidFill>
              <a:latin typeface="Arial"/>
              <a:ea typeface="Arial"/>
              <a:cs typeface="Arial"/>
              <a:sym typeface="Arial"/>
            </a:endParaRPr>
          </a:p>
        </p:txBody>
      </p:sp>
      <p:sp>
        <p:nvSpPr>
          <p:cNvPr id="162" name="Google Shape;162;p3"/>
          <p:cNvSpPr/>
          <p:nvPr/>
        </p:nvSpPr>
        <p:spPr>
          <a:xfrm>
            <a:off x="948915" y="2917539"/>
            <a:ext cx="1029416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i="1">
                <a:solidFill>
                  <a:schemeClr val="dk1"/>
                </a:solidFill>
                <a:latin typeface="Arial"/>
                <a:ea typeface="Arial"/>
                <a:cs typeface="Arial"/>
                <a:sym typeface="Arial"/>
              </a:rPr>
              <a:t>DECRETO Nº 911/96 - CAPITULO VII</a:t>
            </a:r>
            <a:br>
              <a:rPr lang="es-MX" sz="1800" b="1" i="1">
                <a:solidFill>
                  <a:schemeClr val="dk1"/>
                </a:solidFill>
                <a:latin typeface="Arial"/>
                <a:ea typeface="Arial"/>
                <a:cs typeface="Arial"/>
                <a:sym typeface="Arial"/>
              </a:rPr>
            </a:br>
            <a:r>
              <a:rPr lang="es-MX" sz="1800" b="1" i="1">
                <a:solidFill>
                  <a:schemeClr val="dk1"/>
                </a:solidFill>
                <a:latin typeface="Arial"/>
                <a:ea typeface="Arial"/>
                <a:cs typeface="Arial"/>
                <a:sym typeface="Arial"/>
              </a:rPr>
              <a:t>NORMAS HIGIENICO-AMBIENTALES EN OBRA TRABAJOS EN AMBIENTES HIPERBARICOS</a:t>
            </a:r>
            <a:endParaRPr/>
          </a:p>
          <a:p>
            <a:pPr marL="0" marR="0" lvl="0" indent="0" algn="ctr" rtl="0">
              <a:spcBef>
                <a:spcPts val="0"/>
              </a:spcBef>
              <a:spcAft>
                <a:spcPts val="0"/>
              </a:spcAft>
              <a:buNone/>
            </a:pPr>
            <a:endParaRPr sz="1800" b="1" i="1">
              <a:solidFill>
                <a:schemeClr val="dk1"/>
              </a:solidFill>
              <a:latin typeface="Arial"/>
              <a:ea typeface="Arial"/>
              <a:cs typeface="Arial"/>
              <a:sym typeface="Arial"/>
            </a:endParaRPr>
          </a:p>
        </p:txBody>
      </p:sp>
      <p:sp>
        <p:nvSpPr>
          <p:cNvPr id="163" name="Google Shape;163;p3"/>
          <p:cNvSpPr/>
          <p:nvPr/>
        </p:nvSpPr>
        <p:spPr>
          <a:xfrm>
            <a:off x="366713" y="4066641"/>
            <a:ext cx="11458574"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a:solidFill>
                  <a:srgbClr val="000000"/>
                </a:solidFill>
                <a:latin typeface="Arial"/>
                <a:ea typeface="Arial"/>
                <a:cs typeface="Arial"/>
                <a:sym typeface="Arial"/>
              </a:rPr>
              <a:t>Artículo 116:</a:t>
            </a:r>
            <a:r>
              <a:rPr lang="es-MX" sz="1800">
                <a:solidFill>
                  <a:srgbClr val="000000"/>
                </a:solidFill>
                <a:latin typeface="Arial"/>
                <a:ea typeface="Arial"/>
                <a:cs typeface="Arial"/>
                <a:sym typeface="Arial"/>
              </a:rPr>
              <a:t> En todos aquellos casos en que se efectúen trabajos en condiciones hiperbáricas (cajones de aire comprimido), se debe cumplir con lo establecido en los reglamentos dictados por la Prefectura Naval Argentina. Sin perjuicio de ello, dichos trabajos deberán ejecutarse bajo la supervisión del responsable de higiene y seguridad y de un médico capacitado con curso de especialización en Medicina Hiperbárica.</a:t>
            </a:r>
            <a:endParaRPr sz="1800">
              <a:solidFill>
                <a:schemeClr val="dk1"/>
              </a:solidFill>
              <a:latin typeface="Trebuchet MS"/>
              <a:ea typeface="Trebuchet MS"/>
              <a:cs typeface="Trebuchet MS"/>
              <a:sym typeface="Trebuchet MS"/>
            </a:endParaRPr>
          </a:p>
        </p:txBody>
      </p:sp>
      <p:sp>
        <p:nvSpPr>
          <p:cNvPr id="164" name="Google Shape;164;p3"/>
          <p:cNvSpPr txBox="1"/>
          <p:nvPr/>
        </p:nvSpPr>
        <p:spPr>
          <a:xfrm>
            <a:off x="1253968" y="1422768"/>
            <a:ext cx="968406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a:solidFill>
                  <a:schemeClr val="dk1"/>
                </a:solidFill>
                <a:latin typeface="Trebuchet MS"/>
                <a:ea typeface="Trebuchet MS"/>
                <a:cs typeface="Trebuchet MS"/>
                <a:sym typeface="Trebuchet MS"/>
              </a:rPr>
              <a:t>Como Normativa dentro de las Leyes de Higiene y Seguridad, podemos nombrar la siguiente:</a:t>
            </a:r>
            <a:endParaRPr sz="1800">
              <a:solidFill>
                <a:schemeClr val="dk1"/>
              </a:solidFill>
              <a:latin typeface="Trebuchet MS"/>
              <a:ea typeface="Trebuchet MS"/>
              <a:cs typeface="Trebuchet MS"/>
              <a:sym typeface="Trebuchet M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9"/>
          <p:cNvSpPr/>
          <p:nvPr/>
        </p:nvSpPr>
        <p:spPr>
          <a:xfrm>
            <a:off x="2503056" y="1082044"/>
            <a:ext cx="725891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4000" dirty="0">
                <a:solidFill>
                  <a:schemeClr val="dk1"/>
                </a:solidFill>
                <a:latin typeface="Trebuchet MS"/>
                <a:ea typeface="Trebuchet MS"/>
                <a:cs typeface="Trebuchet MS"/>
                <a:sym typeface="Trebuchet MS"/>
              </a:rPr>
              <a:t>ELEMENTOS A PRESIÓN</a:t>
            </a:r>
            <a:endParaRPr sz="4000" dirty="0">
              <a:solidFill>
                <a:schemeClr val="dk1"/>
              </a:solidFill>
              <a:latin typeface="Trebuchet MS"/>
              <a:ea typeface="Trebuchet MS"/>
              <a:cs typeface="Trebuchet MS"/>
              <a:sym typeface="Trebuchet MS"/>
            </a:endParaRPr>
          </a:p>
        </p:txBody>
      </p:sp>
      <p:sp>
        <p:nvSpPr>
          <p:cNvPr id="364" name="Google Shape;364;p29"/>
          <p:cNvSpPr txBox="1"/>
          <p:nvPr/>
        </p:nvSpPr>
        <p:spPr>
          <a:xfrm>
            <a:off x="382137" y="3002166"/>
            <a:ext cx="11655187" cy="214303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Noto Sans Symbols"/>
              <a:buNone/>
            </a:pPr>
            <a:r>
              <a:rPr lang="es-MX" sz="2400">
                <a:solidFill>
                  <a:srgbClr val="3F3F3F"/>
                </a:solidFill>
                <a:latin typeface="Trebuchet MS"/>
                <a:ea typeface="Trebuchet MS"/>
                <a:cs typeface="Trebuchet MS"/>
                <a:sym typeface="Trebuchet MS"/>
              </a:rPr>
              <a:t>La Ley de higiene y seguridad en el trabajo  </a:t>
            </a:r>
            <a:r>
              <a:rPr lang="es-MX" sz="2400" b="1" u="sng">
                <a:solidFill>
                  <a:srgbClr val="3F3F3F"/>
                </a:solidFill>
                <a:latin typeface="Trebuchet MS"/>
                <a:ea typeface="Trebuchet MS"/>
                <a:cs typeface="Trebuchet MS"/>
                <a:sym typeface="Trebuchet MS"/>
              </a:rPr>
              <a:t>N° 19.587</a:t>
            </a:r>
            <a:r>
              <a:rPr lang="es-MX" sz="2400">
                <a:solidFill>
                  <a:srgbClr val="3F3F3F"/>
                </a:solidFill>
                <a:latin typeface="Trebuchet MS"/>
                <a:ea typeface="Trebuchet MS"/>
                <a:cs typeface="Trebuchet MS"/>
                <a:sym typeface="Trebuchet MS"/>
              </a:rPr>
              <a:t> define a un elemento sometido a presión interna como todo recipiente cerrado que pueda generar en su interior una presión mayor que la atmosférica. </a:t>
            </a:r>
            <a:endParaRPr/>
          </a:p>
          <a:p>
            <a:pPr marL="228600" marR="0" lvl="0" indent="-76200" algn="ctr" rtl="0">
              <a:lnSpc>
                <a:spcPct val="90000"/>
              </a:lnSpc>
              <a:spcBef>
                <a:spcPts val="1000"/>
              </a:spcBef>
              <a:spcAft>
                <a:spcPts val="0"/>
              </a:spcAft>
              <a:buClr>
                <a:schemeClr val="lt1"/>
              </a:buClr>
              <a:buSzPts val="2400"/>
              <a:buFont typeface="Noto Sans Symbols"/>
              <a:buNone/>
            </a:pPr>
            <a:endParaRPr sz="2400">
              <a:solidFill>
                <a:srgbClr val="3F3F3F"/>
              </a:solidFill>
              <a:latin typeface="Trebuchet MS"/>
              <a:ea typeface="Trebuchet MS"/>
              <a:cs typeface="Trebuchet MS"/>
              <a:sym typeface="Trebuchet M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30"/>
          <p:cNvSpPr txBox="1"/>
          <p:nvPr/>
        </p:nvSpPr>
        <p:spPr>
          <a:xfrm>
            <a:off x="2261220" y="234613"/>
            <a:ext cx="7669560" cy="1080938"/>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3600"/>
              <a:buFont typeface="Trebuchet MS"/>
              <a:buNone/>
            </a:pPr>
            <a:r>
              <a:rPr lang="es-MX" sz="2800">
                <a:solidFill>
                  <a:schemeClr val="dk1"/>
                </a:solidFill>
                <a:latin typeface="Trebuchet MS"/>
                <a:ea typeface="Trebuchet MS"/>
                <a:cs typeface="Trebuchet MS"/>
                <a:sym typeface="Trebuchet MS"/>
              </a:rPr>
              <a:t>CLASIFICACIÓN DE LOS ELEMENTOS A PRESIÓN</a:t>
            </a:r>
            <a:endParaRPr sz="2800">
              <a:solidFill>
                <a:schemeClr val="dk1"/>
              </a:solidFill>
              <a:latin typeface="Trebuchet MS"/>
              <a:ea typeface="Trebuchet MS"/>
              <a:cs typeface="Trebuchet MS"/>
              <a:sym typeface="Trebuchet MS"/>
            </a:endParaRPr>
          </a:p>
        </p:txBody>
      </p:sp>
      <p:sp>
        <p:nvSpPr>
          <p:cNvPr id="370" name="Google Shape;370;p30"/>
          <p:cNvSpPr txBox="1"/>
          <p:nvPr/>
        </p:nvSpPr>
        <p:spPr>
          <a:xfrm>
            <a:off x="0" y="859454"/>
            <a:ext cx="3057099" cy="576262"/>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2400"/>
              <a:buFont typeface="Noto Sans Symbols"/>
              <a:buNone/>
            </a:pPr>
            <a:r>
              <a:rPr lang="es-MX" sz="1800">
                <a:solidFill>
                  <a:srgbClr val="4C6E1A"/>
                </a:solidFill>
                <a:latin typeface="Trebuchet MS"/>
                <a:ea typeface="Trebuchet MS"/>
                <a:cs typeface="Trebuchet MS"/>
                <a:sym typeface="Trebuchet MS"/>
              </a:rPr>
              <a:t>Según su funcionamiento:</a:t>
            </a:r>
            <a:endParaRPr sz="1800">
              <a:solidFill>
                <a:srgbClr val="4C6E1A"/>
              </a:solidFill>
              <a:latin typeface="Trebuchet MS"/>
              <a:ea typeface="Trebuchet MS"/>
              <a:cs typeface="Trebuchet MS"/>
              <a:sym typeface="Trebuchet MS"/>
            </a:endParaRPr>
          </a:p>
        </p:txBody>
      </p:sp>
      <p:sp>
        <p:nvSpPr>
          <p:cNvPr id="371" name="Google Shape;371;p30"/>
          <p:cNvSpPr txBox="1"/>
          <p:nvPr/>
        </p:nvSpPr>
        <p:spPr>
          <a:xfrm>
            <a:off x="3141149" y="1052837"/>
            <a:ext cx="9050851" cy="1794863"/>
          </a:xfrm>
          <a:prstGeom prst="rect">
            <a:avLst/>
          </a:prstGeom>
          <a:noFill/>
          <a:ln>
            <a:noFill/>
          </a:ln>
        </p:spPr>
        <p:txBody>
          <a:bodyPr spcFirstLastPara="1" wrap="square" lIns="91425" tIns="45700" rIns="91425" bIns="45700" anchor="t" anchorCtr="0">
            <a:normAutofit/>
          </a:bodyPr>
          <a:lstStyle/>
          <a:p>
            <a:pPr marL="342900" marR="0" lvl="0" indent="-342900" algn="just" rtl="0">
              <a:lnSpc>
                <a:spcPct val="90000"/>
              </a:lnSpc>
              <a:spcBef>
                <a:spcPts val="0"/>
              </a:spcBef>
              <a:spcAft>
                <a:spcPts val="0"/>
              </a:spcAft>
              <a:buClr>
                <a:schemeClr val="dk1"/>
              </a:buClr>
              <a:buSzPts val="1600"/>
              <a:buFont typeface="Noto Sans Symbols"/>
              <a:buChar char="✔"/>
            </a:pPr>
            <a:r>
              <a:rPr lang="es-MX" sz="1400" u="sng">
                <a:solidFill>
                  <a:schemeClr val="dk1"/>
                </a:solidFill>
                <a:latin typeface="Trebuchet MS"/>
                <a:ea typeface="Trebuchet MS"/>
                <a:cs typeface="Trebuchet MS"/>
                <a:sym typeface="Trebuchet MS"/>
              </a:rPr>
              <a:t>A Presión con Fuego:</a:t>
            </a:r>
            <a:endParaRPr sz="1400">
              <a:solidFill>
                <a:schemeClr val="dk1"/>
              </a:solidFill>
              <a:latin typeface="Trebuchet MS"/>
              <a:ea typeface="Trebuchet MS"/>
              <a:cs typeface="Trebuchet MS"/>
              <a:sym typeface="Trebuchet MS"/>
            </a:endParaRPr>
          </a:p>
          <a:p>
            <a:pPr marL="400050" marR="0" lvl="1" indent="0" algn="just" rtl="0">
              <a:lnSpc>
                <a:spcPct val="90000"/>
              </a:lnSpc>
              <a:spcBef>
                <a:spcPts val="1000"/>
              </a:spcBef>
              <a:spcAft>
                <a:spcPts val="0"/>
              </a:spcAft>
              <a:buClr>
                <a:schemeClr val="dk1"/>
              </a:buClr>
              <a:buSzPts val="1400"/>
              <a:buFont typeface="Noto Sans Symbols"/>
              <a:buNone/>
            </a:pPr>
            <a:r>
              <a:rPr lang="es-MX" sz="1400" b="0" i="0" u="none" strike="noStrike" cap="none">
                <a:solidFill>
                  <a:schemeClr val="dk1"/>
                </a:solidFill>
                <a:latin typeface="Trebuchet MS"/>
                <a:ea typeface="Trebuchet MS"/>
                <a:cs typeface="Trebuchet MS"/>
                <a:sym typeface="Trebuchet MS"/>
              </a:rPr>
              <a:t>La presión del recipiente es producto del vapor generado por el calentamiento de un fluido y el generador de calor es interno. Ej.: Caldera</a:t>
            </a:r>
            <a:endParaRPr/>
          </a:p>
          <a:p>
            <a:pPr marL="342900" marR="0" lvl="0" indent="-342900" algn="just" rtl="0">
              <a:lnSpc>
                <a:spcPct val="90000"/>
              </a:lnSpc>
              <a:spcBef>
                <a:spcPts val="1000"/>
              </a:spcBef>
              <a:spcAft>
                <a:spcPts val="0"/>
              </a:spcAft>
              <a:buClr>
                <a:schemeClr val="dk1"/>
              </a:buClr>
              <a:buSzPts val="1600"/>
              <a:buFont typeface="Noto Sans Symbols"/>
              <a:buChar char="✔"/>
            </a:pPr>
            <a:r>
              <a:rPr lang="es-MX" sz="1400" u="sng">
                <a:solidFill>
                  <a:schemeClr val="dk1"/>
                </a:solidFill>
                <a:latin typeface="Trebuchet MS"/>
                <a:ea typeface="Trebuchet MS"/>
                <a:cs typeface="Trebuchet MS"/>
                <a:sym typeface="Trebuchet MS"/>
              </a:rPr>
              <a:t>A Presión sin Fuego: </a:t>
            </a:r>
            <a:endParaRPr sz="1400">
              <a:solidFill>
                <a:schemeClr val="dk1"/>
              </a:solidFill>
              <a:latin typeface="Trebuchet MS"/>
              <a:ea typeface="Trebuchet MS"/>
              <a:cs typeface="Trebuchet MS"/>
              <a:sym typeface="Trebuchet MS"/>
            </a:endParaRPr>
          </a:p>
          <a:p>
            <a:pPr marL="400050" marR="0" lvl="1" indent="0" algn="just" rtl="0">
              <a:lnSpc>
                <a:spcPct val="90000"/>
              </a:lnSpc>
              <a:spcBef>
                <a:spcPts val="1000"/>
              </a:spcBef>
              <a:spcAft>
                <a:spcPts val="0"/>
              </a:spcAft>
              <a:buClr>
                <a:schemeClr val="dk1"/>
              </a:buClr>
              <a:buSzPts val="1400"/>
              <a:buFont typeface="Noto Sans Symbols"/>
              <a:buNone/>
            </a:pPr>
            <a:r>
              <a:rPr lang="es-MX" sz="1400" b="0" i="0" u="none" strike="noStrike" cap="none">
                <a:solidFill>
                  <a:schemeClr val="dk1"/>
                </a:solidFill>
                <a:latin typeface="Trebuchet MS"/>
                <a:ea typeface="Trebuchet MS"/>
                <a:cs typeface="Trebuchet MS"/>
                <a:sym typeface="Trebuchet MS"/>
              </a:rPr>
              <a:t>Los tanques de aire sometidos a presión, o de aire comprimido que se emplean en un ciclo ordinario de compresión de aire. Ej.: Compresor</a:t>
            </a:r>
            <a:endParaRPr/>
          </a:p>
          <a:p>
            <a:pPr marL="342900" marR="0" lvl="0" indent="-254000" algn="l" rtl="0">
              <a:lnSpc>
                <a:spcPct val="90000"/>
              </a:lnSpc>
              <a:spcBef>
                <a:spcPts val="1000"/>
              </a:spcBef>
              <a:spcAft>
                <a:spcPts val="0"/>
              </a:spcAft>
              <a:buClr>
                <a:srgbClr val="3F3F3F"/>
              </a:buClr>
              <a:buSzPts val="1400"/>
              <a:buFont typeface="Noto Sans Symbols"/>
              <a:buNone/>
            </a:pPr>
            <a:endParaRPr sz="1400">
              <a:solidFill>
                <a:schemeClr val="dk1"/>
              </a:solidFill>
              <a:latin typeface="Trebuchet MS"/>
              <a:ea typeface="Trebuchet MS"/>
              <a:cs typeface="Trebuchet MS"/>
              <a:sym typeface="Trebuchet MS"/>
            </a:endParaRPr>
          </a:p>
        </p:txBody>
      </p:sp>
      <p:sp>
        <p:nvSpPr>
          <p:cNvPr id="372" name="Google Shape;372;p30"/>
          <p:cNvSpPr txBox="1"/>
          <p:nvPr/>
        </p:nvSpPr>
        <p:spPr>
          <a:xfrm>
            <a:off x="218363" y="2826404"/>
            <a:ext cx="1610437" cy="576262"/>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2400"/>
              <a:buFont typeface="Noto Sans Symbols"/>
              <a:buNone/>
            </a:pPr>
            <a:r>
              <a:rPr lang="es-MX" sz="1800">
                <a:solidFill>
                  <a:srgbClr val="4C6E1A"/>
                </a:solidFill>
                <a:latin typeface="Trebuchet MS"/>
                <a:ea typeface="Trebuchet MS"/>
                <a:cs typeface="Trebuchet MS"/>
                <a:sym typeface="Trebuchet MS"/>
              </a:rPr>
              <a:t>Según su uso:</a:t>
            </a:r>
            <a:endParaRPr sz="1800">
              <a:solidFill>
                <a:srgbClr val="4C6E1A"/>
              </a:solidFill>
              <a:latin typeface="Trebuchet MS"/>
              <a:ea typeface="Trebuchet MS"/>
              <a:cs typeface="Trebuchet MS"/>
              <a:sym typeface="Trebuchet MS"/>
            </a:endParaRPr>
          </a:p>
        </p:txBody>
      </p:sp>
      <p:sp>
        <p:nvSpPr>
          <p:cNvPr id="373" name="Google Shape;373;p30"/>
          <p:cNvSpPr txBox="1"/>
          <p:nvPr/>
        </p:nvSpPr>
        <p:spPr>
          <a:xfrm>
            <a:off x="3057099" y="2966791"/>
            <a:ext cx="8868881" cy="1631216"/>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90000"/>
              </a:lnSpc>
              <a:spcBef>
                <a:spcPts val="0"/>
              </a:spcBef>
              <a:spcAft>
                <a:spcPts val="0"/>
              </a:spcAft>
              <a:buClr>
                <a:srgbClr val="000000"/>
              </a:buClr>
              <a:buSzPts val="1600"/>
              <a:buFont typeface="Noto Sans Symbols"/>
              <a:buChar char="✔"/>
            </a:pPr>
            <a:r>
              <a:rPr lang="es-MX" sz="1400" u="sng">
                <a:solidFill>
                  <a:schemeClr val="dk1"/>
                </a:solidFill>
                <a:latin typeface="Trebuchet MS"/>
                <a:ea typeface="Trebuchet MS"/>
                <a:cs typeface="Trebuchet MS"/>
                <a:sym typeface="Trebuchet MS"/>
              </a:rPr>
              <a:t>Recipientes de proceso: </a:t>
            </a:r>
            <a:endParaRPr sz="1400">
              <a:solidFill>
                <a:schemeClr val="dk1"/>
              </a:solidFill>
              <a:latin typeface="Trebuchet MS"/>
              <a:ea typeface="Trebuchet MS"/>
              <a:cs typeface="Trebuchet MS"/>
              <a:sym typeface="Trebuchet MS"/>
            </a:endParaRPr>
          </a:p>
          <a:p>
            <a:pPr marL="400050" marR="0" lvl="1" indent="0" algn="just" rtl="0">
              <a:lnSpc>
                <a:spcPct val="90000"/>
              </a:lnSpc>
              <a:spcBef>
                <a:spcPts val="1000"/>
              </a:spcBef>
              <a:spcAft>
                <a:spcPts val="0"/>
              </a:spcAft>
              <a:buClr>
                <a:schemeClr val="lt1"/>
              </a:buClr>
              <a:buSzPts val="1400"/>
              <a:buFont typeface="Noto Sans Symbols"/>
              <a:buNone/>
            </a:pPr>
            <a:r>
              <a:rPr lang="es-MX" sz="1400" b="0" i="0" u="none" strike="noStrike" cap="none">
                <a:solidFill>
                  <a:schemeClr val="dk1"/>
                </a:solidFill>
                <a:latin typeface="Trebuchet MS"/>
                <a:ea typeface="Trebuchet MS"/>
                <a:cs typeface="Trebuchet MS"/>
                <a:sym typeface="Trebuchet MS"/>
              </a:rPr>
              <a:t>Ej: Los tanques de agua sometidos a presión que puedan ser utilizados para calentar agua por medio de vapor serpentinas de vapor. Compresor </a:t>
            </a:r>
            <a:endParaRPr/>
          </a:p>
          <a:p>
            <a:pPr marL="342900" marR="0" lvl="0" indent="-342900" algn="just" rtl="0">
              <a:lnSpc>
                <a:spcPct val="90000"/>
              </a:lnSpc>
              <a:spcBef>
                <a:spcPts val="1000"/>
              </a:spcBef>
              <a:spcAft>
                <a:spcPts val="0"/>
              </a:spcAft>
              <a:buClr>
                <a:srgbClr val="000000"/>
              </a:buClr>
              <a:buSzPts val="1600"/>
              <a:buFont typeface="Noto Sans Symbols"/>
              <a:buChar char="✔"/>
            </a:pPr>
            <a:r>
              <a:rPr lang="es-MX" sz="1400" u="sng">
                <a:solidFill>
                  <a:schemeClr val="dk1"/>
                </a:solidFill>
                <a:latin typeface="Trebuchet MS"/>
                <a:ea typeface="Trebuchet MS"/>
                <a:cs typeface="Trebuchet MS"/>
                <a:sym typeface="Trebuchet MS"/>
              </a:rPr>
              <a:t>Recipientes de almacenamiento:</a:t>
            </a:r>
            <a:endParaRPr sz="1400">
              <a:solidFill>
                <a:schemeClr val="dk1"/>
              </a:solidFill>
              <a:latin typeface="Trebuchet MS"/>
              <a:ea typeface="Trebuchet MS"/>
              <a:cs typeface="Trebuchet MS"/>
              <a:sym typeface="Trebuchet MS"/>
            </a:endParaRPr>
          </a:p>
          <a:p>
            <a:pPr marL="400050" marR="0" lvl="1" indent="0" algn="just" rtl="0">
              <a:lnSpc>
                <a:spcPct val="90000"/>
              </a:lnSpc>
              <a:spcBef>
                <a:spcPts val="1000"/>
              </a:spcBef>
              <a:spcAft>
                <a:spcPts val="0"/>
              </a:spcAft>
              <a:buClr>
                <a:schemeClr val="lt1"/>
              </a:buClr>
              <a:buSzPts val="1400"/>
              <a:buFont typeface="Noto Sans Symbols"/>
              <a:buNone/>
            </a:pPr>
            <a:r>
              <a:rPr lang="es-MX" sz="1400" b="0" i="0" u="none" strike="noStrike" cap="none">
                <a:solidFill>
                  <a:schemeClr val="dk1"/>
                </a:solidFill>
                <a:latin typeface="Trebuchet MS"/>
                <a:ea typeface="Trebuchet MS"/>
                <a:cs typeface="Trebuchet MS"/>
                <a:sym typeface="Trebuchet MS"/>
              </a:rPr>
              <a:t>Ej: Recipientes para cloro líquido. Garrafa. Recipientes de gases comprimidos, licuados y disueltos. Recipientes para líquidos refrigerantes.</a:t>
            </a:r>
            <a:endParaRPr/>
          </a:p>
          <a:p>
            <a:pPr marL="342900" marR="0" lvl="0" indent="-254000" algn="l" rtl="0">
              <a:lnSpc>
                <a:spcPct val="90000"/>
              </a:lnSpc>
              <a:spcBef>
                <a:spcPts val="1000"/>
              </a:spcBef>
              <a:spcAft>
                <a:spcPts val="0"/>
              </a:spcAft>
              <a:buClr>
                <a:schemeClr val="lt1"/>
              </a:buClr>
              <a:buSzPts val="1400"/>
              <a:buFont typeface="Noto Sans Symbols"/>
              <a:buNone/>
            </a:pPr>
            <a:endParaRPr sz="1400">
              <a:solidFill>
                <a:schemeClr val="dk1"/>
              </a:solidFill>
              <a:latin typeface="Trebuchet MS"/>
              <a:ea typeface="Trebuchet MS"/>
              <a:cs typeface="Trebuchet MS"/>
              <a:sym typeface="Trebuchet MS"/>
            </a:endParaRPr>
          </a:p>
        </p:txBody>
      </p:sp>
      <p:sp>
        <p:nvSpPr>
          <p:cNvPr id="374" name="Google Shape;374;p30"/>
          <p:cNvSpPr txBox="1"/>
          <p:nvPr/>
        </p:nvSpPr>
        <p:spPr>
          <a:xfrm>
            <a:off x="218364" y="4674053"/>
            <a:ext cx="1883392" cy="576262"/>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lt1"/>
              </a:buClr>
              <a:buSzPts val="2400"/>
              <a:buFont typeface="Noto Sans Symbols"/>
              <a:buNone/>
            </a:pPr>
            <a:r>
              <a:rPr lang="es-MX" sz="1800">
                <a:solidFill>
                  <a:srgbClr val="4C6E1A"/>
                </a:solidFill>
                <a:latin typeface="Trebuchet MS"/>
                <a:ea typeface="Trebuchet MS"/>
                <a:cs typeface="Trebuchet MS"/>
                <a:sym typeface="Trebuchet MS"/>
              </a:rPr>
              <a:t>Según su forma:</a:t>
            </a:r>
            <a:endParaRPr sz="1800">
              <a:solidFill>
                <a:srgbClr val="4C6E1A"/>
              </a:solidFill>
              <a:latin typeface="Trebuchet MS"/>
              <a:ea typeface="Trebuchet MS"/>
              <a:cs typeface="Trebuchet MS"/>
              <a:sym typeface="Trebuchet MS"/>
            </a:endParaRPr>
          </a:p>
        </p:txBody>
      </p:sp>
      <p:sp>
        <p:nvSpPr>
          <p:cNvPr id="375" name="Google Shape;375;p30"/>
          <p:cNvSpPr txBox="1"/>
          <p:nvPr/>
        </p:nvSpPr>
        <p:spPr>
          <a:xfrm>
            <a:off x="3057099" y="4825972"/>
            <a:ext cx="9050851" cy="1999705"/>
          </a:xfrm>
          <a:prstGeom prst="rect">
            <a:avLst/>
          </a:prstGeom>
          <a:noFill/>
          <a:ln>
            <a:noFill/>
          </a:ln>
        </p:spPr>
        <p:txBody>
          <a:bodyPr spcFirstLastPara="1" wrap="square" lIns="91425" tIns="45700" rIns="91425" bIns="45700" anchor="t" anchorCtr="0">
            <a:normAutofit/>
          </a:bodyPr>
          <a:lstStyle/>
          <a:p>
            <a:pPr marL="342900" marR="0" lvl="0" indent="-342900" algn="l" rtl="0">
              <a:lnSpc>
                <a:spcPct val="90000"/>
              </a:lnSpc>
              <a:spcBef>
                <a:spcPts val="0"/>
              </a:spcBef>
              <a:spcAft>
                <a:spcPts val="0"/>
              </a:spcAft>
              <a:buClr>
                <a:srgbClr val="000000"/>
              </a:buClr>
              <a:buSzPts val="1600"/>
              <a:buFont typeface="Noto Sans Symbols"/>
              <a:buChar char="✔"/>
            </a:pPr>
            <a:r>
              <a:rPr lang="es-MX" sz="1400" u="sng">
                <a:solidFill>
                  <a:schemeClr val="dk1"/>
                </a:solidFill>
                <a:latin typeface="Trebuchet MS"/>
                <a:ea typeface="Trebuchet MS"/>
                <a:cs typeface="Trebuchet MS"/>
                <a:sym typeface="Trebuchet MS"/>
              </a:rPr>
              <a:t>Cilíndricos:</a:t>
            </a:r>
            <a:r>
              <a:rPr lang="es-MX" sz="1400">
                <a:solidFill>
                  <a:schemeClr val="dk1"/>
                </a:solidFill>
                <a:latin typeface="Trebuchet MS"/>
                <a:ea typeface="Trebuchet MS"/>
                <a:cs typeface="Trebuchet MS"/>
                <a:sym typeface="Trebuchet MS"/>
              </a:rPr>
              <a:t> </a:t>
            </a:r>
            <a:endParaRPr/>
          </a:p>
          <a:p>
            <a:pPr marL="400050" marR="0" lvl="1" indent="0" algn="just" rtl="0">
              <a:lnSpc>
                <a:spcPct val="90000"/>
              </a:lnSpc>
              <a:spcBef>
                <a:spcPts val="1000"/>
              </a:spcBef>
              <a:spcAft>
                <a:spcPts val="0"/>
              </a:spcAft>
              <a:buClr>
                <a:schemeClr val="lt1"/>
              </a:buClr>
              <a:buSzPts val="1400"/>
              <a:buFont typeface="Noto Sans Symbols"/>
              <a:buNone/>
            </a:pPr>
            <a:r>
              <a:rPr lang="es-MX" sz="1400" b="0" i="0" u="none" strike="noStrike" cap="none">
                <a:solidFill>
                  <a:schemeClr val="dk1"/>
                </a:solidFill>
                <a:latin typeface="Trebuchet MS"/>
                <a:ea typeface="Trebuchet MS"/>
                <a:cs typeface="Trebuchet MS"/>
                <a:sym typeface="Trebuchet MS"/>
              </a:rPr>
              <a:t>Verticales  Ej: Garrafa</a:t>
            </a:r>
            <a:endParaRPr/>
          </a:p>
          <a:p>
            <a:pPr marL="400050" marR="0" lvl="1" indent="0" algn="just" rtl="0">
              <a:lnSpc>
                <a:spcPct val="90000"/>
              </a:lnSpc>
              <a:spcBef>
                <a:spcPts val="1000"/>
              </a:spcBef>
              <a:spcAft>
                <a:spcPts val="0"/>
              </a:spcAft>
              <a:buClr>
                <a:schemeClr val="lt1"/>
              </a:buClr>
              <a:buSzPts val="1400"/>
              <a:buFont typeface="Noto Sans Symbols"/>
              <a:buNone/>
            </a:pPr>
            <a:r>
              <a:rPr lang="es-MX" sz="1400" b="0" i="0" u="none" strike="noStrike" cap="none">
                <a:solidFill>
                  <a:schemeClr val="dk1"/>
                </a:solidFill>
                <a:latin typeface="Trebuchet MS"/>
                <a:ea typeface="Trebuchet MS"/>
                <a:cs typeface="Trebuchet MS"/>
                <a:sym typeface="Trebuchet MS"/>
              </a:rPr>
              <a:t>Horizontales Ej: Calderas industriales, compresor.</a:t>
            </a:r>
            <a:endParaRPr/>
          </a:p>
          <a:p>
            <a:pPr marL="342900" marR="0" lvl="0" indent="-342900" algn="l" rtl="0">
              <a:lnSpc>
                <a:spcPct val="90000"/>
              </a:lnSpc>
              <a:spcBef>
                <a:spcPts val="1000"/>
              </a:spcBef>
              <a:spcAft>
                <a:spcPts val="0"/>
              </a:spcAft>
              <a:buClr>
                <a:srgbClr val="000000"/>
              </a:buClr>
              <a:buSzPts val="1600"/>
              <a:buFont typeface="Noto Sans Symbols"/>
              <a:buChar char="✔"/>
            </a:pPr>
            <a:r>
              <a:rPr lang="es-MX" sz="1400" u="sng">
                <a:solidFill>
                  <a:schemeClr val="dk1"/>
                </a:solidFill>
                <a:latin typeface="Trebuchet MS"/>
                <a:ea typeface="Trebuchet MS"/>
                <a:cs typeface="Trebuchet MS"/>
                <a:sym typeface="Trebuchet MS"/>
              </a:rPr>
              <a:t>Esféricos: </a:t>
            </a:r>
            <a:endParaRPr sz="1400">
              <a:solidFill>
                <a:schemeClr val="dk1"/>
              </a:solidFill>
              <a:latin typeface="Trebuchet MS"/>
              <a:ea typeface="Trebuchet MS"/>
              <a:cs typeface="Trebuchet MS"/>
              <a:sym typeface="Trebuchet MS"/>
            </a:endParaRPr>
          </a:p>
          <a:p>
            <a:pPr marL="400050" marR="0" lvl="1" indent="0" algn="just" rtl="0">
              <a:lnSpc>
                <a:spcPct val="90000"/>
              </a:lnSpc>
              <a:spcBef>
                <a:spcPts val="1000"/>
              </a:spcBef>
              <a:spcAft>
                <a:spcPts val="0"/>
              </a:spcAft>
              <a:buClr>
                <a:schemeClr val="lt1"/>
              </a:buClr>
              <a:buSzPts val="1400"/>
              <a:buFont typeface="Noto Sans Symbols"/>
              <a:buNone/>
            </a:pPr>
            <a:r>
              <a:rPr lang="es-MX" sz="1400" b="0" i="0" u="none" strike="noStrike" cap="none">
                <a:solidFill>
                  <a:schemeClr val="dk1"/>
                </a:solidFill>
                <a:latin typeface="Trebuchet MS"/>
                <a:ea typeface="Trebuchet MS"/>
                <a:cs typeface="Trebuchet MS"/>
                <a:sym typeface="Trebuchet MS"/>
              </a:rPr>
              <a:t>Son más costosos y su construcción más compleja, pero su forma es más eficiente. Se utilizan para almacenar grandes volúmenes </a:t>
            </a:r>
            <a:endParaRPr sz="1400" b="0" i="0" u="none" strike="noStrike" cap="none">
              <a:solidFill>
                <a:schemeClr val="dk1"/>
              </a:solidFill>
              <a:latin typeface="Trebuchet MS"/>
              <a:ea typeface="Trebuchet MS"/>
              <a:cs typeface="Trebuchet MS"/>
              <a:sym typeface="Trebuchet M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31"/>
          <p:cNvSpPr txBox="1"/>
          <p:nvPr/>
        </p:nvSpPr>
        <p:spPr>
          <a:xfrm>
            <a:off x="384577" y="594847"/>
            <a:ext cx="8383784" cy="40143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600"/>
              <a:buFont typeface="Noto Sans Symbols"/>
              <a:buNone/>
            </a:pPr>
            <a:r>
              <a:rPr lang="es-MX" sz="1600" b="1">
                <a:solidFill>
                  <a:srgbClr val="3F3F3F"/>
                </a:solidFill>
                <a:latin typeface="Trebuchet MS"/>
                <a:ea typeface="Trebuchet MS"/>
                <a:cs typeface="Trebuchet MS"/>
                <a:sym typeface="Trebuchet MS"/>
              </a:rPr>
              <a:t> Caldera industrial a vapor, la cual es un recipiente cilíndrico horizontal de proceso</a:t>
            </a:r>
            <a:endParaRPr sz="1600" b="1">
              <a:solidFill>
                <a:srgbClr val="3F3F3F"/>
              </a:solidFill>
              <a:latin typeface="Trebuchet MS"/>
              <a:ea typeface="Trebuchet MS"/>
              <a:cs typeface="Trebuchet MS"/>
              <a:sym typeface="Trebuchet MS"/>
            </a:endParaRPr>
          </a:p>
        </p:txBody>
      </p:sp>
      <p:pic>
        <p:nvPicPr>
          <p:cNvPr id="381" name="Google Shape;381;p31"/>
          <p:cNvPicPr preferRelativeResize="0"/>
          <p:nvPr/>
        </p:nvPicPr>
        <p:blipFill rotWithShape="1">
          <a:blip r:embed="rId3">
            <a:alphaModFix/>
          </a:blip>
          <a:srcRect t="26936" b="8086"/>
          <a:stretch/>
        </p:blipFill>
        <p:spPr>
          <a:xfrm>
            <a:off x="5945706" y="1093245"/>
            <a:ext cx="5645309" cy="2622358"/>
          </a:xfrm>
          <a:prstGeom prst="rect">
            <a:avLst/>
          </a:prstGeom>
          <a:noFill/>
          <a:ln>
            <a:noFill/>
          </a:ln>
        </p:spPr>
      </p:pic>
      <p:sp>
        <p:nvSpPr>
          <p:cNvPr id="382" name="Google Shape;382;p31"/>
          <p:cNvSpPr txBox="1"/>
          <p:nvPr/>
        </p:nvSpPr>
        <p:spPr>
          <a:xfrm>
            <a:off x="4731850" y="4965249"/>
            <a:ext cx="6640280" cy="377768"/>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1600"/>
              <a:buFont typeface="Noto Sans Symbols"/>
              <a:buNone/>
            </a:pPr>
            <a:r>
              <a:rPr lang="es-MX" sz="1600" b="1">
                <a:solidFill>
                  <a:srgbClr val="3F3F3F"/>
                </a:solidFill>
                <a:latin typeface="Trebuchet MS"/>
                <a:ea typeface="Trebuchet MS"/>
                <a:cs typeface="Trebuchet MS"/>
                <a:sym typeface="Trebuchet MS"/>
              </a:rPr>
              <a:t>Recipientes esféricos de almacenamiento de grandes volúmenes</a:t>
            </a:r>
            <a:endParaRPr sz="1600" b="1">
              <a:solidFill>
                <a:srgbClr val="3F3F3F"/>
              </a:solidFill>
              <a:latin typeface="Trebuchet MS"/>
              <a:ea typeface="Trebuchet MS"/>
              <a:cs typeface="Trebuchet MS"/>
              <a:sym typeface="Trebuchet MS"/>
            </a:endParaRPr>
          </a:p>
        </p:txBody>
      </p:sp>
      <p:pic>
        <p:nvPicPr>
          <p:cNvPr id="383" name="Google Shape;383;p31"/>
          <p:cNvPicPr preferRelativeResize="0"/>
          <p:nvPr/>
        </p:nvPicPr>
        <p:blipFill rotWithShape="1">
          <a:blip r:embed="rId4">
            <a:alphaModFix/>
          </a:blip>
          <a:srcRect l="-1474" t="11195" r="89" b="-653"/>
          <a:stretch/>
        </p:blipFill>
        <p:spPr>
          <a:xfrm>
            <a:off x="384577" y="3715603"/>
            <a:ext cx="4347273" cy="287706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2"/>
          <p:cNvSpPr txBox="1"/>
          <p:nvPr/>
        </p:nvSpPr>
        <p:spPr>
          <a:xfrm>
            <a:off x="4685618" y="346635"/>
            <a:ext cx="2820764" cy="108093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3600"/>
              <a:buFont typeface="Trebuchet MS"/>
              <a:buNone/>
            </a:pPr>
            <a:r>
              <a:rPr lang="es-MX" sz="3600" dirty="0">
                <a:solidFill>
                  <a:schemeClr val="dk1"/>
                </a:solidFill>
                <a:latin typeface="Trebuchet MS"/>
                <a:ea typeface="Trebuchet MS"/>
                <a:cs typeface="Trebuchet MS"/>
                <a:sym typeface="Trebuchet MS"/>
              </a:rPr>
              <a:t>NORMATIVA</a:t>
            </a:r>
            <a:endParaRPr sz="3600" dirty="0">
              <a:solidFill>
                <a:schemeClr val="dk1"/>
              </a:solidFill>
              <a:latin typeface="Trebuchet MS"/>
              <a:ea typeface="Trebuchet MS"/>
              <a:cs typeface="Trebuchet MS"/>
              <a:sym typeface="Trebuchet MS"/>
            </a:endParaRPr>
          </a:p>
        </p:txBody>
      </p:sp>
      <p:sp>
        <p:nvSpPr>
          <p:cNvPr id="389" name="Google Shape;389;p32"/>
          <p:cNvSpPr txBox="1"/>
          <p:nvPr/>
        </p:nvSpPr>
        <p:spPr>
          <a:xfrm>
            <a:off x="322997" y="2323225"/>
            <a:ext cx="11546006" cy="3217766"/>
          </a:xfrm>
          <a:prstGeom prst="rect">
            <a:avLst/>
          </a:prstGeom>
          <a:noFill/>
          <a:ln>
            <a:noFill/>
          </a:ln>
        </p:spPr>
        <p:txBody>
          <a:bodyPr spcFirstLastPara="1" wrap="square" lIns="91425" tIns="45700" rIns="91425" bIns="45700" anchor="t" anchorCtr="0">
            <a:noAutofit/>
          </a:bodyPr>
          <a:lstStyle/>
          <a:p>
            <a:pPr marL="228600" marR="0" lvl="0" indent="-228600" algn="l" rtl="0">
              <a:lnSpc>
                <a:spcPct val="90000"/>
              </a:lnSpc>
              <a:spcBef>
                <a:spcPts val="0"/>
              </a:spcBef>
              <a:spcAft>
                <a:spcPts val="0"/>
              </a:spcAft>
              <a:buClr>
                <a:schemeClr val="lt1"/>
              </a:buClr>
              <a:buSzPts val="2400"/>
              <a:buFont typeface="Noto Sans Symbols"/>
              <a:buChar char="●"/>
            </a:pPr>
            <a:r>
              <a:rPr lang="es-MX" sz="2000" u="sng">
                <a:solidFill>
                  <a:schemeClr val="dk1"/>
                </a:solidFill>
                <a:latin typeface="Trebuchet MS"/>
                <a:ea typeface="Trebuchet MS"/>
                <a:cs typeface="Trebuchet MS"/>
                <a:sym typeface="Trebuchet MS"/>
              </a:rPr>
              <a:t>Decreto reglamentario 351/79</a:t>
            </a:r>
            <a:endParaRPr sz="2000">
              <a:solidFill>
                <a:schemeClr val="dk1"/>
              </a:solidFill>
              <a:latin typeface="Trebuchet MS"/>
              <a:ea typeface="Trebuchet MS"/>
              <a:cs typeface="Trebuchet MS"/>
              <a:sym typeface="Trebuchet MS"/>
            </a:endParaRPr>
          </a:p>
          <a:p>
            <a:pPr marL="685800" marR="0" lvl="1" indent="-228600" algn="l" rtl="0">
              <a:lnSpc>
                <a:spcPct val="90000"/>
              </a:lnSpc>
              <a:spcBef>
                <a:spcPts val="500"/>
              </a:spcBef>
              <a:spcAft>
                <a:spcPts val="0"/>
              </a:spcAft>
              <a:buClr>
                <a:schemeClr val="lt1"/>
              </a:buClr>
              <a:buSzPts val="2000"/>
              <a:buFont typeface="Noto Sans Symbols"/>
              <a:buChar char="●"/>
            </a:pPr>
            <a:r>
              <a:rPr lang="es-MX" sz="1800" b="0" i="0" u="none" strike="noStrike" cap="none">
                <a:solidFill>
                  <a:schemeClr val="dk1"/>
                </a:solidFill>
                <a:latin typeface="Trebuchet MS"/>
                <a:ea typeface="Trebuchet MS"/>
                <a:cs typeface="Trebuchet MS"/>
                <a:sym typeface="Trebuchet MS"/>
              </a:rPr>
              <a:t>Capítulo 16 (Art. 138, 139, 140, 141, 142).</a:t>
            </a:r>
            <a:endParaRPr/>
          </a:p>
          <a:p>
            <a:pPr marL="685800" marR="0" lvl="1" indent="-228600" algn="l" rtl="0">
              <a:lnSpc>
                <a:spcPct val="90000"/>
              </a:lnSpc>
              <a:spcBef>
                <a:spcPts val="500"/>
              </a:spcBef>
              <a:spcAft>
                <a:spcPts val="0"/>
              </a:spcAft>
              <a:buClr>
                <a:schemeClr val="lt1"/>
              </a:buClr>
              <a:buSzPts val="2000"/>
              <a:buFont typeface="Noto Sans Symbols"/>
              <a:buChar char="●"/>
            </a:pPr>
            <a:r>
              <a:rPr lang="es-MX" sz="1800" b="0" i="0" u="none" strike="noStrike" cap="none">
                <a:solidFill>
                  <a:schemeClr val="dk1"/>
                </a:solidFill>
                <a:latin typeface="Trebuchet MS"/>
                <a:ea typeface="Trebuchet MS"/>
                <a:cs typeface="Trebuchet MS"/>
                <a:sym typeface="Trebuchet MS"/>
              </a:rPr>
              <a:t>Control de recipientes como calderas, hornos, calentadores y otros recipientes que puedan desarrollar presiones internas </a:t>
            </a:r>
            <a:endParaRPr/>
          </a:p>
          <a:p>
            <a:pPr marL="457200" marR="0" lvl="1" indent="0" algn="l" rtl="0">
              <a:lnSpc>
                <a:spcPct val="90000"/>
              </a:lnSpc>
              <a:spcBef>
                <a:spcPts val="500"/>
              </a:spcBef>
              <a:spcAft>
                <a:spcPts val="0"/>
              </a:spcAft>
              <a:buClr>
                <a:schemeClr val="lt1"/>
              </a:buClr>
              <a:buSzPts val="2000"/>
              <a:buFont typeface="Noto Sans Symbols"/>
              <a:buNone/>
            </a:pPr>
            <a:endParaRPr sz="1800" b="0" i="0" u="none" strike="noStrike" cap="none">
              <a:solidFill>
                <a:schemeClr val="dk1"/>
              </a:solidFill>
              <a:latin typeface="Trebuchet MS"/>
              <a:ea typeface="Trebuchet MS"/>
              <a:cs typeface="Trebuchet MS"/>
              <a:sym typeface="Trebuchet MS"/>
            </a:endParaRPr>
          </a:p>
          <a:p>
            <a:pPr marL="228600" marR="0" lvl="0" indent="-228600" algn="l" rtl="0">
              <a:lnSpc>
                <a:spcPct val="90000"/>
              </a:lnSpc>
              <a:spcBef>
                <a:spcPts val="1000"/>
              </a:spcBef>
              <a:spcAft>
                <a:spcPts val="0"/>
              </a:spcAft>
              <a:buClr>
                <a:schemeClr val="lt1"/>
              </a:buClr>
              <a:buSzPts val="2400"/>
              <a:buFont typeface="Noto Sans Symbols"/>
              <a:buChar char="●"/>
            </a:pPr>
            <a:r>
              <a:rPr lang="es-MX" sz="2000" u="sng">
                <a:solidFill>
                  <a:schemeClr val="dk1"/>
                </a:solidFill>
                <a:latin typeface="Trebuchet MS"/>
                <a:ea typeface="Trebuchet MS"/>
                <a:cs typeface="Trebuchet MS"/>
                <a:sym typeface="Trebuchet MS"/>
              </a:rPr>
              <a:t>Código ASME</a:t>
            </a:r>
            <a:endParaRPr sz="2000">
              <a:solidFill>
                <a:schemeClr val="dk1"/>
              </a:solidFill>
              <a:latin typeface="Trebuchet MS"/>
              <a:ea typeface="Trebuchet MS"/>
              <a:cs typeface="Trebuchet MS"/>
              <a:sym typeface="Trebuchet MS"/>
            </a:endParaRPr>
          </a:p>
          <a:p>
            <a:pPr marL="685800" marR="0" lvl="1" indent="-228600" algn="l" rtl="0">
              <a:lnSpc>
                <a:spcPct val="90000"/>
              </a:lnSpc>
              <a:spcBef>
                <a:spcPts val="500"/>
              </a:spcBef>
              <a:spcAft>
                <a:spcPts val="0"/>
              </a:spcAft>
              <a:buClr>
                <a:schemeClr val="lt1"/>
              </a:buClr>
              <a:buSzPts val="2000"/>
              <a:buFont typeface="Noto Sans Symbols"/>
              <a:buChar char="●"/>
            </a:pPr>
            <a:r>
              <a:rPr lang="es-MX" sz="1800" b="0" i="0" u="none" strike="noStrike" cap="none">
                <a:solidFill>
                  <a:schemeClr val="dk1"/>
                </a:solidFill>
                <a:latin typeface="Trebuchet MS"/>
                <a:ea typeface="Trebuchet MS"/>
                <a:cs typeface="Trebuchet MS"/>
                <a:sym typeface="Trebuchet MS"/>
              </a:rPr>
              <a:t>Lineamientos básicos para el diseño, fabricación e inspección.</a:t>
            </a:r>
            <a:endParaRPr/>
          </a:p>
          <a:p>
            <a:pPr marL="685800" marR="0" lvl="1" indent="-228600" algn="l" rtl="0">
              <a:lnSpc>
                <a:spcPct val="90000"/>
              </a:lnSpc>
              <a:spcBef>
                <a:spcPts val="500"/>
              </a:spcBef>
              <a:spcAft>
                <a:spcPts val="0"/>
              </a:spcAft>
              <a:buClr>
                <a:schemeClr val="lt1"/>
              </a:buClr>
              <a:buSzPts val="2000"/>
              <a:buFont typeface="Noto Sans Symbols"/>
              <a:buChar char="●"/>
            </a:pPr>
            <a:r>
              <a:rPr lang="es-MX" sz="1800" b="0" i="0" u="none" strike="noStrike" cap="none">
                <a:solidFill>
                  <a:schemeClr val="dk1"/>
                </a:solidFill>
                <a:latin typeface="Trebuchet MS"/>
                <a:ea typeface="Trebuchet MS"/>
                <a:cs typeface="Trebuchet MS"/>
                <a:sym typeface="Trebuchet MS"/>
              </a:rPr>
              <a:t>Elección de equipos con certificación ASME.</a:t>
            </a:r>
            <a:endParaRPr/>
          </a:p>
          <a:p>
            <a:pPr marL="228600" marR="0" lvl="0" indent="-76200" algn="l" rtl="0">
              <a:lnSpc>
                <a:spcPct val="90000"/>
              </a:lnSpc>
              <a:spcBef>
                <a:spcPts val="1000"/>
              </a:spcBef>
              <a:spcAft>
                <a:spcPts val="0"/>
              </a:spcAft>
              <a:buClr>
                <a:schemeClr val="lt1"/>
              </a:buClr>
              <a:buSzPts val="2400"/>
              <a:buFont typeface="Noto Sans Symbols"/>
              <a:buNone/>
            </a:pPr>
            <a:endParaRPr sz="2000">
              <a:solidFill>
                <a:schemeClr val="dk1"/>
              </a:solidFill>
              <a:latin typeface="Trebuchet MS"/>
              <a:ea typeface="Trebuchet MS"/>
              <a:cs typeface="Trebuchet MS"/>
              <a:sym typeface="Trebuchet MS"/>
            </a:endParaRPr>
          </a:p>
        </p:txBody>
      </p:sp>
      <p:pic>
        <p:nvPicPr>
          <p:cNvPr id="390" name="Google Shape;390;p32"/>
          <p:cNvPicPr preferRelativeResize="0"/>
          <p:nvPr/>
        </p:nvPicPr>
        <p:blipFill rotWithShape="1">
          <a:blip r:embed="rId3">
            <a:alphaModFix/>
          </a:blip>
          <a:srcRect/>
          <a:stretch/>
        </p:blipFill>
        <p:spPr>
          <a:xfrm>
            <a:off x="8252844" y="887104"/>
            <a:ext cx="1950592" cy="129803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3"/>
          <p:cNvSpPr txBox="1"/>
          <p:nvPr/>
        </p:nvSpPr>
        <p:spPr>
          <a:xfrm>
            <a:off x="4116041" y="357442"/>
            <a:ext cx="3959918" cy="1080938"/>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lt1"/>
              </a:buClr>
              <a:buSzPts val="3600"/>
              <a:buFont typeface="Trebuchet MS"/>
              <a:buNone/>
            </a:pPr>
            <a:r>
              <a:rPr lang="es-MX" sz="3600">
                <a:solidFill>
                  <a:schemeClr val="dk1"/>
                </a:solidFill>
                <a:latin typeface="Trebuchet MS"/>
                <a:ea typeface="Trebuchet MS"/>
                <a:cs typeface="Trebuchet MS"/>
                <a:sym typeface="Trebuchet MS"/>
              </a:rPr>
              <a:t>DECRETO 351/79</a:t>
            </a:r>
            <a:endParaRPr sz="3600">
              <a:solidFill>
                <a:schemeClr val="dk1"/>
              </a:solidFill>
              <a:latin typeface="Trebuchet MS"/>
              <a:ea typeface="Trebuchet MS"/>
              <a:cs typeface="Trebuchet MS"/>
              <a:sym typeface="Trebuchet MS"/>
            </a:endParaRPr>
          </a:p>
        </p:txBody>
      </p:sp>
      <p:sp>
        <p:nvSpPr>
          <p:cNvPr id="396" name="Google Shape;396;p33"/>
          <p:cNvSpPr txBox="1"/>
          <p:nvPr/>
        </p:nvSpPr>
        <p:spPr>
          <a:xfrm>
            <a:off x="669975" y="1438375"/>
            <a:ext cx="11043000" cy="5256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220"/>
              <a:buFont typeface="Noto Sans Symbols"/>
              <a:buNone/>
            </a:pPr>
            <a:r>
              <a:rPr lang="es-MX" sz="1600" u="sng">
                <a:solidFill>
                  <a:schemeClr val="dk1"/>
                </a:solidFill>
                <a:latin typeface="Trebuchet MS"/>
                <a:ea typeface="Trebuchet MS"/>
                <a:cs typeface="Trebuchet MS"/>
                <a:sym typeface="Trebuchet MS"/>
              </a:rPr>
              <a:t>Art. 138:</a:t>
            </a:r>
            <a:endParaRPr sz="1600">
              <a:solidFill>
                <a:schemeClr val="dk1"/>
              </a:solidFill>
              <a:latin typeface="Trebuchet MS"/>
              <a:ea typeface="Trebuchet MS"/>
              <a:cs typeface="Trebuchet MS"/>
              <a:sym typeface="Trebuchet MS"/>
            </a:endParaRPr>
          </a:p>
          <a:p>
            <a:pPr marL="685800" marR="0" lvl="1" indent="-228600" algn="just" rtl="0">
              <a:spcBef>
                <a:spcPts val="500"/>
              </a:spcBef>
              <a:spcAft>
                <a:spcPts val="0"/>
              </a:spcAft>
              <a:buClr>
                <a:schemeClr val="lt1"/>
              </a:buClr>
              <a:buSzPts val="1850"/>
              <a:buFont typeface="Noto Sans Symbols"/>
              <a:buChar char="●"/>
            </a:pPr>
            <a:r>
              <a:rPr lang="es-MX" sz="1600" b="0" i="0" u="none" strike="noStrike" cap="none">
                <a:solidFill>
                  <a:schemeClr val="dk1"/>
                </a:solidFill>
                <a:latin typeface="Trebuchet MS"/>
                <a:ea typeface="Trebuchet MS"/>
                <a:cs typeface="Trebuchet MS"/>
                <a:sym typeface="Trebuchet MS"/>
              </a:rPr>
              <a:t>Fijar instrucciones de operación detalladas.</a:t>
            </a:r>
            <a:endParaRPr/>
          </a:p>
          <a:p>
            <a:pPr marL="685800" marR="0" lvl="1" indent="-228600" algn="just" rtl="0">
              <a:spcBef>
                <a:spcPts val="500"/>
              </a:spcBef>
              <a:spcAft>
                <a:spcPts val="0"/>
              </a:spcAft>
              <a:buClr>
                <a:schemeClr val="lt1"/>
              </a:buClr>
              <a:buSzPts val="1850"/>
              <a:buFont typeface="Noto Sans Symbols"/>
              <a:buChar char="●"/>
            </a:pPr>
            <a:r>
              <a:rPr lang="es-MX" sz="1600" b="0" i="0" u="none" strike="noStrike" cap="none">
                <a:solidFill>
                  <a:schemeClr val="dk1"/>
                </a:solidFill>
                <a:latin typeface="Trebuchet MS"/>
                <a:ea typeface="Trebuchet MS"/>
                <a:cs typeface="Trebuchet MS"/>
                <a:sym typeface="Trebuchet MS"/>
              </a:rPr>
              <a:t>Esquemas con dispositivos de seguridad visibles</a:t>
            </a:r>
            <a:r>
              <a:rPr lang="es-MX" sz="1600">
                <a:solidFill>
                  <a:schemeClr val="dk1"/>
                </a:solidFill>
                <a:latin typeface="Trebuchet MS"/>
                <a:ea typeface="Trebuchet MS"/>
                <a:cs typeface="Trebuchet MS"/>
                <a:sym typeface="Trebuchet MS"/>
              </a:rPr>
              <a:t> y prescripciones</a:t>
            </a:r>
            <a:endParaRPr sz="1600" b="0" i="0" u="none" strike="noStrike" cap="none">
              <a:solidFill>
                <a:schemeClr val="dk1"/>
              </a:solidFill>
              <a:latin typeface="Trebuchet MS"/>
              <a:ea typeface="Trebuchet MS"/>
              <a:cs typeface="Trebuchet MS"/>
              <a:sym typeface="Trebuchet MS"/>
            </a:endParaRPr>
          </a:p>
          <a:p>
            <a:pPr marL="685800" lvl="1" indent="-228600" algn="just" rtl="0">
              <a:spcBef>
                <a:spcPts val="500"/>
              </a:spcBef>
              <a:spcAft>
                <a:spcPts val="0"/>
              </a:spcAft>
              <a:buClr>
                <a:schemeClr val="lt1"/>
              </a:buClr>
              <a:buSzPts val="1850"/>
              <a:buFont typeface="Noto Sans Symbols"/>
              <a:buChar char="●"/>
            </a:pPr>
            <a:r>
              <a:rPr lang="es-MX" sz="1600">
                <a:solidFill>
                  <a:schemeClr val="dk1"/>
                </a:solidFill>
                <a:latin typeface="Trebuchet MS"/>
                <a:ea typeface="Trebuchet MS"/>
                <a:cs typeface="Trebuchet MS"/>
                <a:sym typeface="Trebuchet MS"/>
              </a:rPr>
              <a:t>Disposiciones especiales del constructor del aparato.</a:t>
            </a:r>
            <a:endParaRPr sz="1600">
              <a:solidFill>
                <a:schemeClr val="dk1"/>
              </a:solidFill>
              <a:latin typeface="Trebuchet MS"/>
              <a:ea typeface="Trebuchet MS"/>
              <a:cs typeface="Trebuchet MS"/>
              <a:sym typeface="Trebuchet MS"/>
            </a:endParaRPr>
          </a:p>
          <a:p>
            <a:pPr marL="685800" marR="0" lvl="1" indent="-228600" algn="just" rtl="0">
              <a:spcBef>
                <a:spcPts val="500"/>
              </a:spcBef>
              <a:spcAft>
                <a:spcPts val="0"/>
              </a:spcAft>
              <a:buClr>
                <a:schemeClr val="lt1"/>
              </a:buClr>
              <a:buSzPts val="1850"/>
              <a:buFont typeface="Noto Sans Symbols"/>
              <a:buChar char="●"/>
            </a:pPr>
            <a:r>
              <a:rPr lang="es-MX" sz="1600" b="0" i="0" u="none" strike="noStrike" cap="none">
                <a:solidFill>
                  <a:schemeClr val="dk1"/>
                </a:solidFill>
                <a:latin typeface="Trebuchet MS"/>
                <a:ea typeface="Trebuchet MS"/>
                <a:cs typeface="Trebuchet MS"/>
                <a:sym typeface="Trebuchet MS"/>
              </a:rPr>
              <a:t>Operarios capacitados. </a:t>
            </a:r>
            <a:endParaRPr/>
          </a:p>
          <a:p>
            <a:pPr marL="685800" marR="0" lvl="1" indent="-228600" algn="just" rtl="0">
              <a:spcBef>
                <a:spcPts val="500"/>
              </a:spcBef>
              <a:spcAft>
                <a:spcPts val="0"/>
              </a:spcAft>
              <a:buClr>
                <a:schemeClr val="lt1"/>
              </a:buClr>
              <a:buSzPts val="1850"/>
              <a:buFont typeface="Noto Sans Symbols"/>
              <a:buChar char="●"/>
            </a:pPr>
            <a:r>
              <a:rPr lang="es-MX" sz="1600" b="0" i="0" u="none" strike="noStrike" cap="none">
                <a:solidFill>
                  <a:schemeClr val="dk1"/>
                </a:solidFill>
                <a:latin typeface="Trebuchet MS"/>
                <a:ea typeface="Trebuchet MS"/>
                <a:cs typeface="Trebuchet MS"/>
                <a:sym typeface="Trebuchet MS"/>
              </a:rPr>
              <a:t>Detalle de operaciones riesgosas o prohibidas.</a:t>
            </a:r>
            <a:endParaRPr sz="1600" b="0" i="0" u="none" strike="noStrike" cap="none">
              <a:solidFill>
                <a:schemeClr val="dk1"/>
              </a:solidFill>
              <a:latin typeface="Trebuchet MS"/>
              <a:ea typeface="Trebuchet MS"/>
              <a:cs typeface="Trebuchet MS"/>
              <a:sym typeface="Trebuchet MS"/>
            </a:endParaRPr>
          </a:p>
          <a:p>
            <a:pPr marL="914400" marR="0" lvl="0" indent="0" algn="just" rtl="0">
              <a:spcBef>
                <a:spcPts val="500"/>
              </a:spcBef>
              <a:spcAft>
                <a:spcPts val="0"/>
              </a:spcAft>
              <a:buNone/>
            </a:pPr>
            <a:endParaRPr sz="1600">
              <a:solidFill>
                <a:schemeClr val="dk1"/>
              </a:solidFill>
              <a:latin typeface="Trebuchet MS"/>
              <a:ea typeface="Trebuchet MS"/>
              <a:cs typeface="Trebuchet MS"/>
              <a:sym typeface="Trebuchet MS"/>
            </a:endParaRPr>
          </a:p>
          <a:p>
            <a:pPr marL="0" marR="0" lvl="0" indent="0" algn="just" rtl="0">
              <a:spcBef>
                <a:spcPts val="1000"/>
              </a:spcBef>
              <a:spcAft>
                <a:spcPts val="0"/>
              </a:spcAft>
              <a:buClr>
                <a:srgbClr val="000000"/>
              </a:buClr>
              <a:buSzPts val="2220"/>
              <a:buFont typeface="Noto Sans Symbols"/>
              <a:buNone/>
            </a:pPr>
            <a:r>
              <a:rPr lang="es-MX" sz="1600" u="sng">
                <a:solidFill>
                  <a:schemeClr val="dk1"/>
                </a:solidFill>
                <a:latin typeface="Trebuchet MS"/>
                <a:ea typeface="Trebuchet MS"/>
                <a:cs typeface="Trebuchet MS"/>
                <a:sym typeface="Trebuchet MS"/>
              </a:rPr>
              <a:t>Art. 139:</a:t>
            </a:r>
            <a:r>
              <a:rPr lang="es-MX" sz="1600">
                <a:solidFill>
                  <a:schemeClr val="dk1"/>
                </a:solidFill>
                <a:latin typeface="Trebuchet MS"/>
                <a:ea typeface="Trebuchet MS"/>
                <a:cs typeface="Trebuchet MS"/>
                <a:sym typeface="Trebuchet MS"/>
              </a:rPr>
              <a:t> Consideraciones en aparatos que aumenten la temperatura ambiente (Hogares, hornos, calderas, calentadores)</a:t>
            </a:r>
            <a:endParaRPr/>
          </a:p>
          <a:p>
            <a:pPr marL="685800" marR="0" lvl="1" indent="-228600" algn="just" rtl="0">
              <a:spcBef>
                <a:spcPts val="500"/>
              </a:spcBef>
              <a:spcAft>
                <a:spcPts val="0"/>
              </a:spcAft>
              <a:buClr>
                <a:schemeClr val="lt1"/>
              </a:buClr>
              <a:buSzPts val="1850"/>
              <a:buFont typeface="Noto Sans Symbols"/>
              <a:buChar char="●"/>
            </a:pPr>
            <a:r>
              <a:rPr lang="es-MX" sz="1600" b="0" i="0" u="none" strike="noStrike" cap="none">
                <a:solidFill>
                  <a:schemeClr val="dk1"/>
                </a:solidFill>
                <a:latin typeface="Trebuchet MS"/>
                <a:ea typeface="Trebuchet MS"/>
                <a:cs typeface="Trebuchet MS"/>
                <a:sym typeface="Trebuchet MS"/>
              </a:rPr>
              <a:t>Protección de los trabajadores frente al calor excesivo.</a:t>
            </a:r>
            <a:endParaRPr/>
          </a:p>
          <a:p>
            <a:pPr marL="685800" marR="0" lvl="1" indent="-228600" algn="just" rtl="0">
              <a:spcBef>
                <a:spcPts val="500"/>
              </a:spcBef>
              <a:spcAft>
                <a:spcPts val="0"/>
              </a:spcAft>
              <a:buClr>
                <a:schemeClr val="lt1"/>
              </a:buClr>
              <a:buSzPts val="1850"/>
              <a:buFont typeface="Noto Sans Symbols"/>
              <a:buChar char="●"/>
            </a:pPr>
            <a:r>
              <a:rPr lang="es-MX" sz="1600" b="0" i="0" u="none" strike="noStrike" cap="none">
                <a:solidFill>
                  <a:schemeClr val="dk1"/>
                </a:solidFill>
                <a:latin typeface="Trebuchet MS"/>
                <a:ea typeface="Trebuchet MS"/>
                <a:cs typeface="Trebuchet MS"/>
                <a:sym typeface="Trebuchet MS"/>
              </a:rPr>
              <a:t>Revestimientos.</a:t>
            </a:r>
            <a:endParaRPr/>
          </a:p>
          <a:p>
            <a:pPr marL="685800" marR="0" lvl="1" indent="-228600" algn="just" rtl="0">
              <a:spcBef>
                <a:spcPts val="500"/>
              </a:spcBef>
              <a:spcAft>
                <a:spcPts val="0"/>
              </a:spcAft>
              <a:buClr>
                <a:schemeClr val="lt1"/>
              </a:buClr>
              <a:buSzPts val="1850"/>
              <a:buFont typeface="Noto Sans Symbols"/>
              <a:buChar char="●"/>
            </a:pPr>
            <a:r>
              <a:rPr lang="es-MX" sz="1600" b="0" i="0" u="none" strike="noStrike" cap="none">
                <a:solidFill>
                  <a:schemeClr val="dk1"/>
                </a:solidFill>
                <a:latin typeface="Trebuchet MS"/>
                <a:ea typeface="Trebuchet MS"/>
                <a:cs typeface="Trebuchet MS"/>
                <a:sym typeface="Trebuchet MS"/>
              </a:rPr>
              <a:t>Espacio libre de circulación y alrededores.</a:t>
            </a:r>
            <a:endParaRPr/>
          </a:p>
          <a:p>
            <a:pPr marL="685800" marR="0" lvl="1" indent="-228600" algn="just" rtl="0">
              <a:spcBef>
                <a:spcPts val="500"/>
              </a:spcBef>
              <a:spcAft>
                <a:spcPts val="0"/>
              </a:spcAft>
              <a:buClr>
                <a:schemeClr val="lt1"/>
              </a:buClr>
              <a:buSzPts val="1850"/>
              <a:buFont typeface="Noto Sans Symbols"/>
              <a:buChar char="●"/>
            </a:pPr>
            <a:r>
              <a:rPr lang="es-MX" sz="1600" b="0" i="0" u="none" strike="noStrike" cap="none">
                <a:solidFill>
                  <a:schemeClr val="dk1"/>
                </a:solidFill>
                <a:latin typeface="Trebuchet MS"/>
                <a:ea typeface="Trebuchet MS"/>
                <a:cs typeface="Trebuchet MS"/>
                <a:sym typeface="Trebuchet MS"/>
              </a:rPr>
              <a:t>Prohibición de almacén de materiales combustibles.</a:t>
            </a:r>
            <a:endParaRPr/>
          </a:p>
          <a:p>
            <a:pPr marL="685800" marR="0" lvl="1" indent="-228600" algn="just" rtl="0">
              <a:spcBef>
                <a:spcPts val="500"/>
              </a:spcBef>
              <a:spcAft>
                <a:spcPts val="0"/>
              </a:spcAft>
              <a:buClr>
                <a:schemeClr val="lt1"/>
              </a:buClr>
              <a:buSzPts val="1850"/>
              <a:buFont typeface="Noto Sans Symbols"/>
              <a:buChar char="●"/>
            </a:pPr>
            <a:r>
              <a:rPr lang="es-MX" sz="1600" b="0" i="0" u="none" strike="noStrike" cap="none">
                <a:solidFill>
                  <a:schemeClr val="dk1"/>
                </a:solidFill>
                <a:latin typeface="Trebuchet MS"/>
                <a:ea typeface="Trebuchet MS"/>
                <a:cs typeface="Trebuchet MS"/>
                <a:sym typeface="Trebuchet MS"/>
              </a:rPr>
              <a:t>Disminución de riesgo caídas dentro de los recipientes abiertos.</a:t>
            </a:r>
            <a:endParaRPr/>
          </a:p>
          <a:p>
            <a:pPr marL="685800" marR="0" lvl="1" indent="-228600" algn="just" rtl="0">
              <a:spcBef>
                <a:spcPts val="500"/>
              </a:spcBef>
              <a:spcAft>
                <a:spcPts val="0"/>
              </a:spcAft>
              <a:buClr>
                <a:schemeClr val="lt1"/>
              </a:buClr>
              <a:buSzPts val="1850"/>
              <a:buFont typeface="Noto Sans Symbols"/>
              <a:buChar char="●"/>
            </a:pPr>
            <a:r>
              <a:rPr lang="es-MX" sz="1600" b="0" i="0" u="none" strike="noStrike" cap="none">
                <a:solidFill>
                  <a:schemeClr val="dk1"/>
                </a:solidFill>
                <a:latin typeface="Trebuchet MS"/>
                <a:ea typeface="Trebuchet MS"/>
                <a:cs typeface="Trebuchet MS"/>
                <a:sym typeface="Trebuchet MS"/>
              </a:rPr>
              <a:t>Borde libre a 0,90 m por encima de plataforma de trabajo.</a:t>
            </a:r>
            <a:endParaRPr/>
          </a:p>
          <a:p>
            <a:pPr marL="685800" marR="0" lvl="1" indent="-228600" algn="just" rtl="0">
              <a:spcBef>
                <a:spcPts val="500"/>
              </a:spcBef>
              <a:spcAft>
                <a:spcPts val="0"/>
              </a:spcAft>
              <a:buClr>
                <a:schemeClr val="lt1"/>
              </a:buClr>
              <a:buSzPts val="1850"/>
              <a:buFont typeface="Noto Sans Symbols"/>
              <a:buChar char="●"/>
            </a:pPr>
            <a:r>
              <a:rPr lang="es-MX" sz="1600" b="0" i="0" u="none" strike="noStrike" cap="none">
                <a:solidFill>
                  <a:schemeClr val="dk1"/>
                </a:solidFill>
                <a:latin typeface="Trebuchet MS"/>
                <a:ea typeface="Trebuchet MS"/>
                <a:cs typeface="Trebuchet MS"/>
                <a:sym typeface="Trebuchet MS"/>
              </a:rPr>
              <a:t>Protección con barandas.</a:t>
            </a:r>
            <a:endParaRPr/>
          </a:p>
          <a:p>
            <a:pPr marL="228600" marR="0" lvl="0" indent="-87629" algn="l" rtl="0">
              <a:spcBef>
                <a:spcPts val="1000"/>
              </a:spcBef>
              <a:spcAft>
                <a:spcPts val="0"/>
              </a:spcAft>
              <a:buClr>
                <a:schemeClr val="lt1"/>
              </a:buClr>
              <a:buSzPts val="2220"/>
              <a:buFont typeface="Noto Sans Symbols"/>
              <a:buNone/>
            </a:pPr>
            <a:endParaRPr sz="1600">
              <a:solidFill>
                <a:schemeClr val="dk1"/>
              </a:solidFill>
              <a:latin typeface="Trebuchet MS"/>
              <a:ea typeface="Trebuchet MS"/>
              <a:cs typeface="Trebuchet MS"/>
              <a:sym typeface="Trebuchet MS"/>
            </a:endParaRPr>
          </a:p>
          <a:p>
            <a:pPr marL="0" marR="0" lvl="0" indent="0" algn="l" rtl="0">
              <a:spcBef>
                <a:spcPts val="1000"/>
              </a:spcBef>
              <a:spcAft>
                <a:spcPts val="0"/>
              </a:spcAft>
              <a:buClr>
                <a:schemeClr val="lt1"/>
              </a:buClr>
              <a:buSzPts val="2220"/>
              <a:buFont typeface="Noto Sans Symbols"/>
              <a:buNone/>
            </a:pPr>
            <a:endParaRPr sz="1600">
              <a:solidFill>
                <a:schemeClr val="dk1"/>
              </a:solidFill>
              <a:latin typeface="Trebuchet MS"/>
              <a:ea typeface="Trebuchet MS"/>
              <a:cs typeface="Trebuchet MS"/>
              <a:sym typeface="Trebuchet MS"/>
            </a:endParaRPr>
          </a:p>
        </p:txBody>
      </p:sp>
      <p:pic>
        <p:nvPicPr>
          <p:cNvPr id="397" name="Google Shape;397;p33"/>
          <p:cNvPicPr preferRelativeResize="0"/>
          <p:nvPr/>
        </p:nvPicPr>
        <p:blipFill rotWithShape="1">
          <a:blip r:embed="rId3">
            <a:alphaModFix/>
          </a:blip>
          <a:srcRect/>
          <a:stretch/>
        </p:blipFill>
        <p:spPr>
          <a:xfrm>
            <a:off x="7447555" y="1181080"/>
            <a:ext cx="3028950" cy="15049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gee36c5d455_0_0"/>
          <p:cNvSpPr txBox="1"/>
          <p:nvPr/>
        </p:nvSpPr>
        <p:spPr>
          <a:xfrm>
            <a:off x="767025" y="563975"/>
            <a:ext cx="10129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Trebuchet MS"/>
              <a:ea typeface="Trebuchet MS"/>
              <a:cs typeface="Trebuchet MS"/>
              <a:sym typeface="Trebuchet MS"/>
            </a:endParaRPr>
          </a:p>
        </p:txBody>
      </p:sp>
      <p:sp>
        <p:nvSpPr>
          <p:cNvPr id="403" name="Google Shape;403;gee36c5d455_0_0"/>
          <p:cNvSpPr txBox="1"/>
          <p:nvPr/>
        </p:nvSpPr>
        <p:spPr>
          <a:xfrm>
            <a:off x="327550" y="294422"/>
            <a:ext cx="11194500" cy="6136500"/>
          </a:xfrm>
          <a:prstGeom prst="rect">
            <a:avLst/>
          </a:prstGeom>
          <a:noFill/>
          <a:ln>
            <a:noFill/>
          </a:ln>
        </p:spPr>
        <p:txBody>
          <a:bodyPr spcFirstLastPara="1" wrap="square" lIns="91425" tIns="45700" rIns="91425" bIns="45700" anchor="t" anchorCtr="0">
            <a:normAutofit/>
          </a:bodyPr>
          <a:lstStyle/>
          <a:p>
            <a:pPr marL="457200" marR="0" lvl="0" indent="0" algn="l" rtl="0">
              <a:lnSpc>
                <a:spcPct val="100000"/>
              </a:lnSpc>
              <a:spcBef>
                <a:spcPts val="500"/>
              </a:spcBef>
              <a:spcAft>
                <a:spcPts val="0"/>
              </a:spcAft>
              <a:buNone/>
            </a:pPr>
            <a:r>
              <a:rPr lang="es-MX" sz="1600" b="0" i="0" u="sng" strike="noStrike" cap="none">
                <a:solidFill>
                  <a:schemeClr val="dk1"/>
                </a:solidFill>
                <a:latin typeface="Trebuchet MS"/>
                <a:ea typeface="Trebuchet MS"/>
                <a:cs typeface="Trebuchet MS"/>
                <a:sym typeface="Trebuchet MS"/>
              </a:rPr>
              <a:t>Art. 1</a:t>
            </a:r>
            <a:r>
              <a:rPr lang="es-MX" sz="1600" u="sng">
                <a:solidFill>
                  <a:schemeClr val="dk1"/>
                </a:solidFill>
                <a:latin typeface="Trebuchet MS"/>
                <a:ea typeface="Trebuchet MS"/>
                <a:cs typeface="Trebuchet MS"/>
                <a:sym typeface="Trebuchet MS"/>
              </a:rPr>
              <a:t>40</a:t>
            </a:r>
            <a:r>
              <a:rPr lang="es-MX" sz="1600">
                <a:solidFill>
                  <a:schemeClr val="dk1"/>
                </a:solidFill>
                <a:latin typeface="Trebuchet MS"/>
                <a:ea typeface="Trebuchet MS"/>
                <a:cs typeface="Trebuchet MS"/>
                <a:sym typeface="Trebuchet MS"/>
              </a:rPr>
              <a:t>:     Dispositivos de seguridad en calderas</a:t>
            </a:r>
            <a:endParaRPr sz="1600">
              <a:solidFill>
                <a:schemeClr val="dk1"/>
              </a:solidFill>
              <a:latin typeface="Trebuchet MS"/>
              <a:ea typeface="Trebuchet MS"/>
              <a:cs typeface="Trebuchet MS"/>
              <a:sym typeface="Trebuchet MS"/>
            </a:endParaRPr>
          </a:p>
          <a:p>
            <a:pPr marL="457200" marR="0" lvl="0" indent="0" algn="l" rtl="0">
              <a:lnSpc>
                <a:spcPct val="100000"/>
              </a:lnSpc>
              <a:spcBef>
                <a:spcPts val="500"/>
              </a:spcBef>
              <a:spcAft>
                <a:spcPts val="0"/>
              </a:spcAft>
              <a:buNone/>
            </a:pPr>
            <a:endParaRPr sz="1600">
              <a:solidFill>
                <a:schemeClr val="dk1"/>
              </a:solidFill>
              <a:latin typeface="Trebuchet MS"/>
              <a:ea typeface="Trebuchet MS"/>
              <a:cs typeface="Trebuchet MS"/>
              <a:sym typeface="Trebuchet MS"/>
            </a:endParaRPr>
          </a:p>
          <a:p>
            <a:pPr marL="1620000" marR="0" lvl="0" indent="0" algn="l" rtl="0">
              <a:lnSpc>
                <a:spcPct val="150000"/>
              </a:lnSpc>
              <a:spcBef>
                <a:spcPts val="500"/>
              </a:spcBef>
              <a:spcAft>
                <a:spcPts val="0"/>
              </a:spcAft>
              <a:buNone/>
            </a:pPr>
            <a:r>
              <a:rPr lang="es-MX" sz="1600">
                <a:solidFill>
                  <a:schemeClr val="dk1"/>
                </a:solidFill>
                <a:latin typeface="Trebuchet MS"/>
                <a:ea typeface="Trebuchet MS"/>
                <a:cs typeface="Trebuchet MS"/>
                <a:sym typeface="Trebuchet MS"/>
              </a:rPr>
              <a:t>Control e inspección al menos una vez al año</a:t>
            </a:r>
            <a:endParaRPr sz="1600">
              <a:solidFill>
                <a:schemeClr val="dk1"/>
              </a:solidFill>
              <a:latin typeface="Trebuchet MS"/>
              <a:ea typeface="Trebuchet MS"/>
              <a:cs typeface="Trebuchet MS"/>
              <a:sym typeface="Trebuchet MS"/>
            </a:endParaRPr>
          </a:p>
          <a:p>
            <a:pPr marL="1620000" lvl="0" indent="0" algn="l" rtl="0">
              <a:lnSpc>
                <a:spcPct val="150000"/>
              </a:lnSpc>
              <a:spcBef>
                <a:spcPts val="500"/>
              </a:spcBef>
              <a:spcAft>
                <a:spcPts val="0"/>
              </a:spcAft>
              <a:buNone/>
            </a:pPr>
            <a:r>
              <a:rPr lang="es-MX" sz="1600">
                <a:solidFill>
                  <a:schemeClr val="dk1"/>
                </a:solidFill>
                <a:latin typeface="Trebuchet MS"/>
                <a:ea typeface="Trebuchet MS"/>
                <a:cs typeface="Trebuchet MS"/>
                <a:sym typeface="Trebuchet MS"/>
              </a:rPr>
              <a:t>Cuando el combustible empleado sea carbón, leña, petróleo, sus derivados o gases combustibles no se usarán líquidos inflamables.</a:t>
            </a:r>
            <a:endParaRPr sz="1600">
              <a:solidFill>
                <a:schemeClr val="dk1"/>
              </a:solidFill>
              <a:latin typeface="Trebuchet MS"/>
              <a:ea typeface="Trebuchet MS"/>
              <a:cs typeface="Trebuchet MS"/>
              <a:sym typeface="Trebuchet MS"/>
            </a:endParaRPr>
          </a:p>
          <a:p>
            <a:pPr marL="1620000" lvl="0" indent="0" algn="l" rtl="0">
              <a:lnSpc>
                <a:spcPct val="150000"/>
              </a:lnSpc>
              <a:spcBef>
                <a:spcPts val="500"/>
              </a:spcBef>
              <a:spcAft>
                <a:spcPts val="0"/>
              </a:spcAft>
              <a:buNone/>
            </a:pPr>
            <a:r>
              <a:rPr lang="es-MX" sz="1600">
                <a:solidFill>
                  <a:schemeClr val="dk1"/>
                </a:solidFill>
                <a:latin typeface="Trebuchet MS"/>
                <a:ea typeface="Trebuchet MS"/>
                <a:cs typeface="Trebuchet MS"/>
                <a:sym typeface="Trebuchet MS"/>
              </a:rPr>
              <a:t>Se colocarán reguladores de tiro que impidan el retroceso de llamas.</a:t>
            </a:r>
            <a:endParaRPr sz="1600">
              <a:solidFill>
                <a:schemeClr val="dk1"/>
              </a:solidFill>
              <a:latin typeface="Trebuchet MS"/>
              <a:ea typeface="Trebuchet MS"/>
              <a:cs typeface="Trebuchet MS"/>
              <a:sym typeface="Trebuchet MS"/>
            </a:endParaRPr>
          </a:p>
          <a:p>
            <a:pPr marL="1620000" lvl="0" indent="0" algn="l" rtl="0">
              <a:lnSpc>
                <a:spcPct val="150000"/>
              </a:lnSpc>
              <a:spcBef>
                <a:spcPts val="500"/>
              </a:spcBef>
              <a:spcAft>
                <a:spcPts val="0"/>
              </a:spcAft>
              <a:buNone/>
            </a:pPr>
            <a:r>
              <a:rPr lang="es-MX" sz="1600">
                <a:solidFill>
                  <a:schemeClr val="dk1"/>
                </a:solidFill>
                <a:latin typeface="Trebuchet MS"/>
                <a:ea typeface="Trebuchet MS"/>
                <a:cs typeface="Trebuchet MS"/>
                <a:sym typeface="Trebuchet MS"/>
              </a:rPr>
              <a:t>Durante el funcionamiento se controlará periódicamente nivel de agua.</a:t>
            </a:r>
            <a:endParaRPr sz="1600">
              <a:solidFill>
                <a:schemeClr val="dk1"/>
              </a:solidFill>
              <a:latin typeface="Trebuchet MS"/>
              <a:ea typeface="Trebuchet MS"/>
              <a:cs typeface="Trebuchet MS"/>
              <a:sym typeface="Trebuchet MS"/>
            </a:endParaRPr>
          </a:p>
          <a:p>
            <a:pPr marL="1620000" lvl="0" indent="0" algn="l" rtl="0">
              <a:lnSpc>
                <a:spcPct val="150000"/>
              </a:lnSpc>
              <a:spcBef>
                <a:spcPts val="500"/>
              </a:spcBef>
              <a:spcAft>
                <a:spcPts val="0"/>
              </a:spcAft>
              <a:buNone/>
            </a:pPr>
            <a:r>
              <a:rPr lang="es-MX" sz="1600">
                <a:solidFill>
                  <a:schemeClr val="dk1"/>
                </a:solidFill>
                <a:latin typeface="Trebuchet MS"/>
                <a:ea typeface="Trebuchet MS"/>
                <a:cs typeface="Trebuchet MS"/>
                <a:sym typeface="Trebuchet MS"/>
              </a:rPr>
              <a:t>Calderas de vapor: Presostato (control de presión)</a:t>
            </a:r>
            <a:endParaRPr sz="1600">
              <a:solidFill>
                <a:schemeClr val="dk1"/>
              </a:solidFill>
              <a:latin typeface="Trebuchet MS"/>
              <a:ea typeface="Trebuchet MS"/>
              <a:cs typeface="Trebuchet MS"/>
              <a:sym typeface="Trebuchet MS"/>
            </a:endParaRPr>
          </a:p>
          <a:p>
            <a:pPr marL="1620000" lvl="0" indent="0" algn="l" rtl="0">
              <a:lnSpc>
                <a:spcPct val="150000"/>
              </a:lnSpc>
              <a:spcBef>
                <a:spcPts val="500"/>
              </a:spcBef>
              <a:spcAft>
                <a:spcPts val="0"/>
              </a:spcAft>
              <a:buNone/>
            </a:pPr>
            <a:r>
              <a:rPr lang="es-MX" sz="1600">
                <a:solidFill>
                  <a:schemeClr val="dk1"/>
                </a:solidFill>
                <a:latin typeface="Trebuchet MS"/>
                <a:ea typeface="Trebuchet MS"/>
                <a:cs typeface="Trebuchet MS"/>
                <a:sym typeface="Trebuchet MS"/>
              </a:rPr>
              <a:t>Calderas de agua caliente: Acuastato (control de temperatura)</a:t>
            </a:r>
            <a:endParaRPr sz="1600">
              <a:solidFill>
                <a:schemeClr val="dk1"/>
              </a:solidFill>
              <a:latin typeface="Trebuchet MS"/>
              <a:ea typeface="Trebuchet MS"/>
              <a:cs typeface="Trebuchet MS"/>
              <a:sym typeface="Trebuchet MS"/>
            </a:endParaRPr>
          </a:p>
          <a:p>
            <a:pPr marL="1620000" lvl="0" indent="0" algn="l" rtl="0">
              <a:lnSpc>
                <a:spcPct val="150000"/>
              </a:lnSpc>
              <a:spcBef>
                <a:spcPts val="500"/>
              </a:spcBef>
              <a:spcAft>
                <a:spcPts val="0"/>
              </a:spcAft>
              <a:buNone/>
            </a:pPr>
            <a:r>
              <a:rPr lang="es-MX" sz="1600">
                <a:solidFill>
                  <a:schemeClr val="dk1"/>
                </a:solidFill>
                <a:latin typeface="Trebuchet MS"/>
                <a:ea typeface="Trebuchet MS"/>
                <a:cs typeface="Trebuchet MS"/>
                <a:sym typeface="Trebuchet MS"/>
              </a:rPr>
              <a:t>Si el combustible es gas natural o envasado, se deben colocar válvulas solenoides para que corten el suministro de gas.</a:t>
            </a:r>
            <a:endParaRPr sz="1600">
              <a:solidFill>
                <a:schemeClr val="dk1"/>
              </a:solidFill>
              <a:latin typeface="Trebuchet MS"/>
              <a:ea typeface="Trebuchet MS"/>
              <a:cs typeface="Trebuchet MS"/>
              <a:sym typeface="Trebuchet MS"/>
            </a:endParaRPr>
          </a:p>
          <a:p>
            <a:pPr marL="1620000" lvl="0" indent="0" algn="l" rtl="0">
              <a:lnSpc>
                <a:spcPct val="150000"/>
              </a:lnSpc>
              <a:spcBef>
                <a:spcPts val="500"/>
              </a:spcBef>
              <a:spcAft>
                <a:spcPts val="0"/>
              </a:spcAft>
              <a:buNone/>
            </a:pPr>
            <a:r>
              <a:rPr lang="es-MX" sz="1600">
                <a:solidFill>
                  <a:schemeClr val="dk1"/>
                </a:solidFill>
                <a:latin typeface="Trebuchet MS"/>
                <a:ea typeface="Trebuchet MS"/>
                <a:cs typeface="Trebuchet MS"/>
                <a:sym typeface="Trebuchet MS"/>
              </a:rPr>
              <a:t>Las válvulas de seguridad deberán estar en serie y aisladas térmicamente</a:t>
            </a:r>
            <a:endParaRPr sz="1600">
              <a:solidFill>
                <a:schemeClr val="dk1"/>
              </a:solidFill>
              <a:latin typeface="Trebuchet MS"/>
              <a:ea typeface="Trebuchet MS"/>
              <a:cs typeface="Trebuchet MS"/>
              <a:sym typeface="Trebuchet MS"/>
            </a:endParaRPr>
          </a:p>
          <a:p>
            <a:pPr marL="1620000" lvl="0" indent="0" algn="l" rtl="0">
              <a:lnSpc>
                <a:spcPct val="150000"/>
              </a:lnSpc>
              <a:spcBef>
                <a:spcPts val="500"/>
              </a:spcBef>
              <a:spcAft>
                <a:spcPts val="0"/>
              </a:spcAft>
              <a:buNone/>
            </a:pPr>
            <a:r>
              <a:rPr lang="es-MX" sz="1600">
                <a:solidFill>
                  <a:schemeClr val="dk1"/>
                </a:solidFill>
                <a:latin typeface="Trebuchet MS"/>
                <a:ea typeface="Trebuchet MS"/>
                <a:cs typeface="Trebuchet MS"/>
                <a:sym typeface="Trebuchet MS"/>
              </a:rPr>
              <a:t>Si la combustión en el quemador se hace mediante un piloto, deberá tener una termocupla que interrumpa el gas al quemador.</a:t>
            </a:r>
            <a:endParaRPr sz="1600">
              <a:solidFill>
                <a:schemeClr val="dk1"/>
              </a:solidFill>
              <a:latin typeface="Trebuchet MS"/>
              <a:ea typeface="Trebuchet MS"/>
              <a:cs typeface="Trebuchet MS"/>
              <a:sym typeface="Trebuchet MS"/>
            </a:endParaRPr>
          </a:p>
          <a:p>
            <a:pPr marL="1620000" lvl="0" indent="0" algn="l" rtl="0">
              <a:lnSpc>
                <a:spcPct val="150000"/>
              </a:lnSpc>
              <a:spcBef>
                <a:spcPts val="500"/>
              </a:spcBef>
              <a:spcAft>
                <a:spcPts val="0"/>
              </a:spcAft>
              <a:buClr>
                <a:schemeClr val="dk1"/>
              </a:buClr>
              <a:buSzPts val="1100"/>
              <a:buFont typeface="Arial"/>
              <a:buNone/>
            </a:pPr>
            <a:endParaRPr sz="1600">
              <a:solidFill>
                <a:schemeClr val="dk1"/>
              </a:solidFill>
              <a:latin typeface="Trebuchet MS"/>
              <a:ea typeface="Trebuchet MS"/>
              <a:cs typeface="Trebuchet MS"/>
              <a:sym typeface="Trebuchet MS"/>
            </a:endParaRPr>
          </a:p>
          <a:p>
            <a:pPr marL="1620000" marR="0" lvl="0" indent="0" algn="l" rtl="0">
              <a:lnSpc>
                <a:spcPct val="150000"/>
              </a:lnSpc>
              <a:spcBef>
                <a:spcPts val="500"/>
              </a:spcBef>
              <a:spcAft>
                <a:spcPts val="0"/>
              </a:spcAft>
              <a:buNone/>
            </a:pPr>
            <a:endParaRPr sz="1600">
              <a:solidFill>
                <a:schemeClr val="dk1"/>
              </a:solidFill>
              <a:latin typeface="Trebuchet MS"/>
              <a:ea typeface="Trebuchet MS"/>
              <a:cs typeface="Trebuchet MS"/>
              <a:sym typeface="Trebuchet MS"/>
            </a:endParaRPr>
          </a:p>
          <a:p>
            <a:pPr marL="0" marR="0" lvl="0" indent="0" algn="l" rtl="0">
              <a:lnSpc>
                <a:spcPct val="150000"/>
              </a:lnSpc>
              <a:spcBef>
                <a:spcPts val="500"/>
              </a:spcBef>
              <a:spcAft>
                <a:spcPts val="0"/>
              </a:spcAft>
              <a:buNone/>
            </a:pPr>
            <a:endParaRPr sz="1600">
              <a:solidFill>
                <a:schemeClr val="dk1"/>
              </a:solidFill>
              <a:latin typeface="Trebuchet MS"/>
              <a:ea typeface="Trebuchet MS"/>
              <a:cs typeface="Trebuchet MS"/>
              <a:sym typeface="Trebuchet MS"/>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4"/>
          <p:cNvSpPr txBox="1"/>
          <p:nvPr/>
        </p:nvSpPr>
        <p:spPr>
          <a:xfrm>
            <a:off x="327547" y="294420"/>
            <a:ext cx="11194472" cy="2012052"/>
          </a:xfrm>
          <a:prstGeom prst="rect">
            <a:avLst/>
          </a:prstGeom>
          <a:noFill/>
          <a:ln>
            <a:noFill/>
          </a:ln>
        </p:spPr>
        <p:txBody>
          <a:bodyPr spcFirstLastPara="1" wrap="square" lIns="91425" tIns="45700" rIns="91425" bIns="45700" anchor="t" anchorCtr="0">
            <a:normAutofit fontScale="25000" lnSpcReduction="20000"/>
          </a:bodyPr>
          <a:lstStyle/>
          <a:p>
            <a:pPr marL="685800" marR="0" lvl="1" indent="-212725" algn="just" rtl="0">
              <a:lnSpc>
                <a:spcPct val="90000"/>
              </a:lnSpc>
              <a:spcBef>
                <a:spcPts val="500"/>
              </a:spcBef>
              <a:spcAft>
                <a:spcPts val="0"/>
              </a:spcAft>
              <a:buClr>
                <a:schemeClr val="lt1"/>
              </a:buClr>
              <a:buSzPct val="100000"/>
              <a:buFont typeface="Noto Sans Symbols"/>
              <a:buChar char="●"/>
            </a:pPr>
            <a:r>
              <a:rPr lang="es-MX" sz="6400" b="0" i="0" u="sng" strike="noStrike" cap="none">
                <a:solidFill>
                  <a:schemeClr val="dk1"/>
                </a:solidFill>
                <a:latin typeface="Trebuchet MS"/>
                <a:ea typeface="Trebuchet MS"/>
                <a:cs typeface="Trebuchet MS"/>
                <a:sym typeface="Trebuchet MS"/>
              </a:rPr>
              <a:t>Art. 141: </a:t>
            </a:r>
            <a:endParaRPr sz="6400" b="0" i="0" u="sng" strike="noStrike" cap="none">
              <a:solidFill>
                <a:schemeClr val="dk1"/>
              </a:solidFill>
              <a:latin typeface="Trebuchet MS"/>
              <a:ea typeface="Trebuchet MS"/>
              <a:cs typeface="Trebuchet MS"/>
              <a:sym typeface="Trebuchet MS"/>
            </a:endParaRPr>
          </a:p>
          <a:p>
            <a:pPr marL="914400" marR="0" lvl="0" indent="0" algn="just" rtl="0">
              <a:lnSpc>
                <a:spcPct val="90000"/>
              </a:lnSpc>
              <a:spcBef>
                <a:spcPts val="500"/>
              </a:spcBef>
              <a:spcAft>
                <a:spcPts val="0"/>
              </a:spcAft>
              <a:buNone/>
            </a:pPr>
            <a:endParaRPr sz="6400" u="sng">
              <a:solidFill>
                <a:schemeClr val="dk1"/>
              </a:solidFill>
              <a:latin typeface="Trebuchet MS"/>
              <a:ea typeface="Trebuchet MS"/>
              <a:cs typeface="Trebuchet MS"/>
              <a:sym typeface="Trebuchet MS"/>
            </a:endParaRPr>
          </a:p>
          <a:p>
            <a:pPr marL="1085850" marR="0" lvl="2" indent="-212725" algn="just" rtl="0">
              <a:lnSpc>
                <a:spcPct val="100000"/>
              </a:lnSpc>
              <a:spcBef>
                <a:spcPts val="500"/>
              </a:spcBef>
              <a:spcAft>
                <a:spcPts val="0"/>
              </a:spcAft>
              <a:buClr>
                <a:schemeClr val="lt1"/>
              </a:buClr>
              <a:buSzPct val="100000"/>
              <a:buFont typeface="Noto Sans Symbols"/>
              <a:buChar char="●"/>
            </a:pPr>
            <a:r>
              <a:rPr lang="es-MX" sz="6400">
                <a:solidFill>
                  <a:schemeClr val="dk1"/>
                </a:solidFill>
                <a:latin typeface="Trebuchet MS"/>
                <a:ea typeface="Trebuchet MS"/>
                <a:cs typeface="Trebuchet MS"/>
                <a:sym typeface="Trebuchet MS"/>
              </a:rPr>
              <a:t>O</a:t>
            </a:r>
            <a:r>
              <a:rPr lang="es-MX" sz="6400" b="0" i="0" u="none" strike="noStrike" cap="none">
                <a:solidFill>
                  <a:schemeClr val="dk1"/>
                </a:solidFill>
                <a:latin typeface="Trebuchet MS"/>
                <a:ea typeface="Trebuchet MS"/>
                <a:cs typeface="Trebuchet MS"/>
                <a:sym typeface="Trebuchet MS"/>
              </a:rPr>
              <a:t>tros aparatos que puedan desarrollar presión interna y que no se hayan mencionado en los artículos precedentes deben poseer</a:t>
            </a:r>
            <a:r>
              <a:rPr lang="es-MX" sz="6400">
                <a:solidFill>
                  <a:schemeClr val="dk1"/>
                </a:solidFill>
                <a:latin typeface="Trebuchet MS"/>
                <a:ea typeface="Trebuchet MS"/>
                <a:cs typeface="Trebuchet MS"/>
                <a:sym typeface="Trebuchet MS"/>
              </a:rPr>
              <a:t>:</a:t>
            </a:r>
            <a:r>
              <a:rPr lang="es-MX" sz="6400" b="0" i="0" u="none" strike="noStrike" cap="none">
                <a:solidFill>
                  <a:schemeClr val="dk1"/>
                </a:solidFill>
                <a:latin typeface="Trebuchet MS"/>
                <a:ea typeface="Trebuchet MS"/>
                <a:cs typeface="Trebuchet MS"/>
                <a:sym typeface="Trebuchet MS"/>
              </a:rPr>
              <a:t> </a:t>
            </a:r>
            <a:endParaRPr sz="6400" b="0" i="0" u="none" strike="noStrike" cap="none">
              <a:solidFill>
                <a:schemeClr val="dk1"/>
              </a:solidFill>
              <a:latin typeface="Trebuchet MS"/>
              <a:ea typeface="Trebuchet MS"/>
              <a:cs typeface="Trebuchet MS"/>
              <a:sym typeface="Trebuchet MS"/>
            </a:endParaRPr>
          </a:p>
          <a:p>
            <a:pPr marL="1085850" marR="0" lvl="2" indent="-212725" algn="just" rtl="0">
              <a:lnSpc>
                <a:spcPct val="100000"/>
              </a:lnSpc>
              <a:spcBef>
                <a:spcPts val="500"/>
              </a:spcBef>
              <a:spcAft>
                <a:spcPts val="0"/>
              </a:spcAft>
              <a:buClr>
                <a:schemeClr val="lt1"/>
              </a:buClr>
              <a:buSzPct val="100000"/>
              <a:buFont typeface="Noto Sans Symbols"/>
              <a:buChar char="●"/>
            </a:pPr>
            <a:endParaRPr sz="6400">
              <a:solidFill>
                <a:schemeClr val="dk1"/>
              </a:solidFill>
              <a:latin typeface="Trebuchet MS"/>
              <a:ea typeface="Trebuchet MS"/>
              <a:cs typeface="Trebuchet MS"/>
              <a:sym typeface="Trebuchet MS"/>
            </a:endParaRPr>
          </a:p>
          <a:p>
            <a:pPr marL="1710000" marR="0" lvl="2" indent="-215900" algn="just" rtl="0">
              <a:lnSpc>
                <a:spcPct val="100000"/>
              </a:lnSpc>
              <a:spcBef>
                <a:spcPts val="500"/>
              </a:spcBef>
              <a:spcAft>
                <a:spcPts val="0"/>
              </a:spcAft>
              <a:buClr>
                <a:schemeClr val="lt1"/>
              </a:buClr>
              <a:buSzPct val="100000"/>
              <a:buFont typeface="Noto Sans Symbols"/>
              <a:buChar char="●"/>
            </a:pPr>
            <a:r>
              <a:rPr lang="es-MX" sz="6400" b="0" i="0" u="none" strike="noStrike" cap="none">
                <a:solidFill>
                  <a:schemeClr val="dk1"/>
                </a:solidFill>
                <a:latin typeface="Trebuchet MS"/>
                <a:ea typeface="Trebuchet MS"/>
                <a:cs typeface="Trebuchet MS"/>
                <a:sym typeface="Trebuchet MS"/>
              </a:rPr>
              <a:t>Válvulas de seguridad.</a:t>
            </a:r>
            <a:endParaRPr sz="6400" b="0" i="0" u="none" strike="noStrike" cap="none">
              <a:solidFill>
                <a:schemeClr val="dk1"/>
              </a:solidFill>
              <a:latin typeface="Trebuchet MS"/>
              <a:ea typeface="Trebuchet MS"/>
              <a:cs typeface="Trebuchet MS"/>
              <a:sym typeface="Trebuchet MS"/>
            </a:endParaRPr>
          </a:p>
          <a:p>
            <a:pPr marL="1710000" marR="0" lvl="2" indent="-215900" algn="just" rtl="0">
              <a:lnSpc>
                <a:spcPct val="100000"/>
              </a:lnSpc>
              <a:spcBef>
                <a:spcPts val="500"/>
              </a:spcBef>
              <a:spcAft>
                <a:spcPts val="0"/>
              </a:spcAft>
              <a:buClr>
                <a:schemeClr val="lt1"/>
              </a:buClr>
              <a:buSzPct val="100000"/>
              <a:buFont typeface="Noto Sans Symbols"/>
              <a:buChar char="●"/>
            </a:pPr>
            <a:r>
              <a:rPr lang="es-MX" sz="6400" b="0" i="0" u="none" strike="noStrike" cap="none">
                <a:solidFill>
                  <a:schemeClr val="dk1"/>
                </a:solidFill>
                <a:latin typeface="Trebuchet MS"/>
                <a:ea typeface="Trebuchet MS"/>
                <a:cs typeface="Trebuchet MS"/>
                <a:sym typeface="Trebuchet MS"/>
              </a:rPr>
              <a:t>Presostatos.</a:t>
            </a:r>
            <a:endParaRPr sz="6400"/>
          </a:p>
          <a:p>
            <a:pPr marL="1710000" marR="0" lvl="2" indent="-215900" algn="just" rtl="0">
              <a:lnSpc>
                <a:spcPct val="100000"/>
              </a:lnSpc>
              <a:spcBef>
                <a:spcPts val="500"/>
              </a:spcBef>
              <a:spcAft>
                <a:spcPts val="0"/>
              </a:spcAft>
              <a:buClr>
                <a:schemeClr val="lt1"/>
              </a:buClr>
              <a:buSzPct val="100000"/>
              <a:buFont typeface="Noto Sans Symbols"/>
              <a:buChar char="●"/>
            </a:pPr>
            <a:r>
              <a:rPr lang="es-MX" sz="6400" b="0" i="0" u="none" strike="noStrike" cap="none">
                <a:solidFill>
                  <a:schemeClr val="dk1"/>
                </a:solidFill>
                <a:latin typeface="Trebuchet MS"/>
                <a:ea typeface="Trebuchet MS"/>
                <a:cs typeface="Trebuchet MS"/>
                <a:sym typeface="Trebuchet MS"/>
              </a:rPr>
              <a:t>Elementos equivalentes, que cumplan con las funciones mencionadas en los apartados precedentes.</a:t>
            </a:r>
            <a:endParaRPr sz="6400"/>
          </a:p>
          <a:p>
            <a:pPr marL="857250" marR="0" lvl="2" indent="0" algn="just" rtl="0">
              <a:lnSpc>
                <a:spcPct val="90000"/>
              </a:lnSpc>
              <a:spcBef>
                <a:spcPts val="500"/>
              </a:spcBef>
              <a:spcAft>
                <a:spcPts val="0"/>
              </a:spcAft>
              <a:buClr>
                <a:schemeClr val="lt1"/>
              </a:buClr>
              <a:buSzPct val="31250"/>
              <a:buFont typeface="Noto Sans Symbols"/>
              <a:buNone/>
            </a:pPr>
            <a:endParaRPr sz="6400" b="0" i="0" u="none" strike="noStrike" cap="none">
              <a:solidFill>
                <a:schemeClr val="dk1"/>
              </a:solidFill>
              <a:latin typeface="Trebuchet MS"/>
              <a:ea typeface="Trebuchet MS"/>
              <a:cs typeface="Trebuchet MS"/>
              <a:sym typeface="Trebuchet MS"/>
            </a:endParaRPr>
          </a:p>
          <a:p>
            <a:pPr marL="1143000" marR="0" lvl="2" indent="-114300" algn="just" rtl="0">
              <a:lnSpc>
                <a:spcPct val="90000"/>
              </a:lnSpc>
              <a:spcBef>
                <a:spcPts val="500"/>
              </a:spcBef>
              <a:spcAft>
                <a:spcPts val="0"/>
              </a:spcAft>
              <a:buClr>
                <a:schemeClr val="lt1"/>
              </a:buClr>
              <a:buSzPct val="28125"/>
              <a:buFont typeface="Noto Sans Symbols"/>
              <a:buNone/>
            </a:pPr>
            <a:endParaRPr sz="6400" b="0" i="0" u="none" strike="noStrike" cap="none">
              <a:solidFill>
                <a:schemeClr val="dk1"/>
              </a:solidFill>
              <a:latin typeface="Trebuchet MS"/>
              <a:ea typeface="Trebuchet MS"/>
              <a:cs typeface="Trebuchet MS"/>
              <a:sym typeface="Trebuchet MS"/>
            </a:endParaRPr>
          </a:p>
          <a:p>
            <a:pPr marL="1143000" marR="0" lvl="2" indent="-114300" algn="just" rtl="0">
              <a:lnSpc>
                <a:spcPct val="90000"/>
              </a:lnSpc>
              <a:spcBef>
                <a:spcPts val="500"/>
              </a:spcBef>
              <a:spcAft>
                <a:spcPts val="0"/>
              </a:spcAft>
              <a:buClr>
                <a:schemeClr val="lt1"/>
              </a:buClr>
              <a:buSzPct val="28125"/>
              <a:buFont typeface="Noto Sans Symbols"/>
              <a:buNone/>
            </a:pPr>
            <a:endParaRPr sz="6400" b="0" i="0" u="none" strike="noStrike" cap="none">
              <a:solidFill>
                <a:schemeClr val="dk1"/>
              </a:solidFill>
              <a:latin typeface="Trebuchet MS"/>
              <a:ea typeface="Trebuchet MS"/>
              <a:cs typeface="Trebuchet MS"/>
              <a:sym typeface="Trebuchet MS"/>
            </a:endParaRPr>
          </a:p>
          <a:p>
            <a:pPr marL="1143000" marR="0" lvl="2" indent="-114300" algn="just" rtl="0">
              <a:lnSpc>
                <a:spcPct val="90000"/>
              </a:lnSpc>
              <a:spcBef>
                <a:spcPts val="500"/>
              </a:spcBef>
              <a:spcAft>
                <a:spcPts val="0"/>
              </a:spcAft>
              <a:buClr>
                <a:schemeClr val="lt1"/>
              </a:buClr>
              <a:buSzPct val="28125"/>
              <a:buFont typeface="Noto Sans Symbols"/>
              <a:buNone/>
            </a:pPr>
            <a:endParaRPr sz="6400" b="0" i="0" u="none" strike="noStrike" cap="none">
              <a:solidFill>
                <a:schemeClr val="dk1"/>
              </a:solidFill>
              <a:latin typeface="Trebuchet MS"/>
              <a:ea typeface="Trebuchet MS"/>
              <a:cs typeface="Trebuchet MS"/>
              <a:sym typeface="Trebuchet MS"/>
            </a:endParaRPr>
          </a:p>
          <a:p>
            <a:pPr marL="0" marR="0" lvl="0" indent="0" algn="l" rtl="0">
              <a:lnSpc>
                <a:spcPct val="90000"/>
              </a:lnSpc>
              <a:spcBef>
                <a:spcPts val="1000"/>
              </a:spcBef>
              <a:spcAft>
                <a:spcPts val="0"/>
              </a:spcAft>
              <a:buClr>
                <a:schemeClr val="lt1"/>
              </a:buClr>
              <a:buSzPct val="133333"/>
              <a:buFont typeface="Noto Sans Symbols"/>
              <a:buNone/>
            </a:pPr>
            <a:endParaRPr sz="1800">
              <a:solidFill>
                <a:schemeClr val="dk1"/>
              </a:solidFill>
              <a:latin typeface="Trebuchet MS"/>
              <a:ea typeface="Trebuchet MS"/>
              <a:cs typeface="Trebuchet MS"/>
              <a:sym typeface="Trebuchet MS"/>
            </a:endParaRPr>
          </a:p>
          <a:p>
            <a:pPr marL="0" marR="0" lvl="0" indent="0" algn="l" rtl="0">
              <a:lnSpc>
                <a:spcPct val="90000"/>
              </a:lnSpc>
              <a:spcBef>
                <a:spcPts val="1000"/>
              </a:spcBef>
              <a:spcAft>
                <a:spcPts val="0"/>
              </a:spcAft>
              <a:buClr>
                <a:schemeClr val="lt1"/>
              </a:buClr>
              <a:buSzPct val="133333"/>
              <a:buFont typeface="Noto Sans Symbols"/>
              <a:buNone/>
            </a:pPr>
            <a:endParaRPr sz="1800">
              <a:solidFill>
                <a:schemeClr val="dk1"/>
              </a:solidFill>
              <a:latin typeface="Trebuchet MS"/>
              <a:ea typeface="Trebuchet MS"/>
              <a:cs typeface="Trebuchet MS"/>
              <a:sym typeface="Trebuchet MS"/>
            </a:endParaRPr>
          </a:p>
        </p:txBody>
      </p:sp>
      <p:sp>
        <p:nvSpPr>
          <p:cNvPr id="409" name="Google Shape;409;p34"/>
          <p:cNvSpPr txBox="1"/>
          <p:nvPr/>
        </p:nvSpPr>
        <p:spPr>
          <a:xfrm>
            <a:off x="918125" y="2320120"/>
            <a:ext cx="10355748" cy="4422000"/>
          </a:xfrm>
          <a:prstGeom prst="rect">
            <a:avLst/>
          </a:prstGeom>
          <a:noFill/>
          <a:ln>
            <a:noFill/>
          </a:ln>
        </p:spPr>
        <p:txBody>
          <a:bodyPr spcFirstLastPara="1" wrap="square" lIns="91425" tIns="45700" rIns="91425" bIns="45700" anchor="t" anchorCtr="0">
            <a:normAutofit fontScale="32500" lnSpcReduction="20000"/>
          </a:bodyPr>
          <a:lstStyle/>
          <a:p>
            <a:pPr marL="87630" marR="0" lvl="0" indent="0" algn="just" rtl="0">
              <a:lnSpc>
                <a:spcPct val="70000"/>
              </a:lnSpc>
              <a:spcBef>
                <a:spcPts val="0"/>
              </a:spcBef>
              <a:spcAft>
                <a:spcPts val="0"/>
              </a:spcAft>
              <a:buClr>
                <a:srgbClr val="000000"/>
              </a:buClr>
              <a:buSzPct val="34687"/>
              <a:buFont typeface="Noto Sans Symbols"/>
              <a:buNone/>
            </a:pPr>
            <a:endParaRPr sz="6400" u="sng">
              <a:solidFill>
                <a:schemeClr val="dk1"/>
              </a:solidFill>
              <a:latin typeface="Trebuchet MS"/>
              <a:ea typeface="Trebuchet MS"/>
              <a:cs typeface="Trebuchet MS"/>
              <a:sym typeface="Trebuchet MS"/>
            </a:endParaRPr>
          </a:p>
          <a:p>
            <a:pPr marL="87630" marR="0" lvl="0" indent="0" algn="just" rtl="0">
              <a:lnSpc>
                <a:spcPct val="70000"/>
              </a:lnSpc>
              <a:spcBef>
                <a:spcPts val="0"/>
              </a:spcBef>
              <a:spcAft>
                <a:spcPts val="0"/>
              </a:spcAft>
              <a:buClr>
                <a:srgbClr val="000000"/>
              </a:buClr>
              <a:buSzPct val="34687"/>
              <a:buFont typeface="Noto Sans Symbols"/>
              <a:buNone/>
            </a:pPr>
            <a:endParaRPr sz="6400" u="sng">
              <a:solidFill>
                <a:schemeClr val="dk1"/>
              </a:solidFill>
              <a:latin typeface="Trebuchet MS"/>
              <a:ea typeface="Trebuchet MS"/>
              <a:cs typeface="Trebuchet MS"/>
              <a:sym typeface="Trebuchet MS"/>
            </a:endParaRPr>
          </a:p>
          <a:p>
            <a:pPr marL="87630" marR="0" lvl="0" indent="0" algn="just" rtl="0">
              <a:lnSpc>
                <a:spcPct val="70000"/>
              </a:lnSpc>
              <a:spcBef>
                <a:spcPts val="0"/>
              </a:spcBef>
              <a:spcAft>
                <a:spcPts val="0"/>
              </a:spcAft>
              <a:buClr>
                <a:srgbClr val="000000"/>
              </a:buClr>
              <a:buSzPct val="34687"/>
              <a:buFont typeface="Noto Sans Symbols"/>
              <a:buNone/>
            </a:pPr>
            <a:r>
              <a:rPr lang="es-MX" sz="6400" u="sng">
                <a:solidFill>
                  <a:schemeClr val="dk1"/>
                </a:solidFill>
                <a:latin typeface="Trebuchet MS"/>
                <a:ea typeface="Trebuchet MS"/>
                <a:cs typeface="Trebuchet MS"/>
                <a:sym typeface="Trebuchet MS"/>
              </a:rPr>
              <a:t>Art. 142: </a:t>
            </a:r>
            <a:endParaRPr sz="6400" u="sng">
              <a:solidFill>
                <a:schemeClr val="dk1"/>
              </a:solidFill>
              <a:latin typeface="Trebuchet MS"/>
              <a:ea typeface="Trebuchet MS"/>
              <a:cs typeface="Trebuchet MS"/>
              <a:sym typeface="Trebuchet MS"/>
            </a:endParaRPr>
          </a:p>
          <a:p>
            <a:pPr marL="87630" marR="0" lvl="0" indent="0" algn="just" rtl="0">
              <a:lnSpc>
                <a:spcPct val="70000"/>
              </a:lnSpc>
              <a:spcBef>
                <a:spcPts val="0"/>
              </a:spcBef>
              <a:spcAft>
                <a:spcPts val="0"/>
              </a:spcAft>
              <a:buClr>
                <a:srgbClr val="000000"/>
              </a:buClr>
              <a:buSzPct val="34687"/>
              <a:buFont typeface="Noto Sans Symbols"/>
              <a:buNone/>
            </a:pPr>
            <a:endParaRPr sz="6400" u="sng">
              <a:solidFill>
                <a:schemeClr val="dk1"/>
              </a:solidFill>
              <a:latin typeface="Trebuchet MS"/>
              <a:ea typeface="Trebuchet MS"/>
              <a:cs typeface="Trebuchet MS"/>
              <a:sym typeface="Trebuchet MS"/>
            </a:endParaRPr>
          </a:p>
          <a:p>
            <a:pPr marL="400050" marR="0" lvl="1" indent="139950" algn="just" rtl="0">
              <a:lnSpc>
                <a:spcPct val="100000"/>
              </a:lnSpc>
              <a:spcBef>
                <a:spcPts val="1000"/>
              </a:spcBef>
              <a:spcAft>
                <a:spcPts val="0"/>
              </a:spcAft>
              <a:buClr>
                <a:schemeClr val="lt1"/>
              </a:buClr>
              <a:buSzPct val="34687"/>
              <a:buFont typeface="Noto Sans Symbols"/>
              <a:buNone/>
            </a:pPr>
            <a:r>
              <a:rPr lang="es-MX" sz="6400" i="0" u="none" strike="noStrike" cap="none">
                <a:solidFill>
                  <a:schemeClr val="dk1"/>
                </a:solidFill>
                <a:latin typeface="Trebuchet MS"/>
                <a:ea typeface="Trebuchet MS"/>
                <a:cs typeface="Trebuchet MS"/>
                <a:sym typeface="Trebuchet MS"/>
              </a:rPr>
              <a:t>Consideraciones de recipientes de gas licuado a presión (tubos, cilindros, tambores).</a:t>
            </a:r>
            <a:endParaRPr sz="6400">
              <a:latin typeface="Trebuchet MS"/>
              <a:ea typeface="Trebuchet MS"/>
              <a:cs typeface="Trebuchet MS"/>
              <a:sym typeface="Trebuchet MS"/>
            </a:endParaRPr>
          </a:p>
          <a:p>
            <a:pPr marL="1085850" marR="0" lvl="2" indent="-212725" algn="just" rtl="0">
              <a:lnSpc>
                <a:spcPct val="100000"/>
              </a:lnSpc>
              <a:spcBef>
                <a:spcPts val="500"/>
              </a:spcBef>
              <a:spcAft>
                <a:spcPts val="0"/>
              </a:spcAft>
              <a:buClr>
                <a:schemeClr val="lt1"/>
              </a:buClr>
              <a:buSzPct val="100000"/>
              <a:buFont typeface="Trebuchet MS"/>
              <a:buChar char="●"/>
            </a:pPr>
            <a:r>
              <a:rPr lang="es-MX" sz="6400" i="0" u="none" strike="noStrike" cap="none">
                <a:solidFill>
                  <a:schemeClr val="dk1"/>
                </a:solidFill>
                <a:latin typeface="Trebuchet MS"/>
                <a:ea typeface="Trebuchet MS"/>
                <a:cs typeface="Trebuchet MS"/>
                <a:sym typeface="Trebuchet MS"/>
              </a:rPr>
              <a:t>Evitar almacenamiento excesivo</a:t>
            </a:r>
            <a:endParaRPr sz="6400">
              <a:latin typeface="Trebuchet MS"/>
              <a:ea typeface="Trebuchet MS"/>
              <a:cs typeface="Trebuchet MS"/>
              <a:sym typeface="Trebuchet MS"/>
            </a:endParaRPr>
          </a:p>
          <a:p>
            <a:pPr marL="1085850" marR="0" lvl="2" indent="-107449" algn="just" rtl="0">
              <a:lnSpc>
                <a:spcPct val="100000"/>
              </a:lnSpc>
              <a:spcBef>
                <a:spcPts val="500"/>
              </a:spcBef>
              <a:spcAft>
                <a:spcPts val="0"/>
              </a:spcAft>
              <a:buClr>
                <a:schemeClr val="lt1"/>
              </a:buClr>
              <a:buSzPct val="100000"/>
              <a:buFont typeface="Trebuchet MS"/>
              <a:buChar char="●"/>
            </a:pPr>
            <a:r>
              <a:rPr lang="es-MX" sz="6400" i="0" u="none" strike="noStrike" cap="none">
                <a:solidFill>
                  <a:schemeClr val="dk1"/>
                </a:solidFill>
                <a:latin typeface="Trebuchet MS"/>
                <a:ea typeface="Trebuchet MS"/>
                <a:cs typeface="Trebuchet MS"/>
                <a:sym typeface="Trebuchet MS"/>
              </a:rPr>
              <a:t>Asegurarlos contra caídas y choques</a:t>
            </a:r>
            <a:endParaRPr sz="6400" i="0" u="none" strike="noStrike" cap="none">
              <a:solidFill>
                <a:schemeClr val="dk1"/>
              </a:solidFill>
              <a:latin typeface="Trebuchet MS"/>
              <a:ea typeface="Trebuchet MS"/>
              <a:cs typeface="Trebuchet MS"/>
              <a:sym typeface="Trebuchet MS"/>
            </a:endParaRPr>
          </a:p>
          <a:p>
            <a:pPr marL="0" marR="0" lvl="0" indent="0" algn="just" rtl="0">
              <a:lnSpc>
                <a:spcPct val="100000"/>
              </a:lnSpc>
              <a:spcBef>
                <a:spcPts val="500"/>
              </a:spcBef>
              <a:spcAft>
                <a:spcPts val="0"/>
              </a:spcAft>
              <a:buNone/>
            </a:pPr>
            <a:r>
              <a:rPr lang="es-MX" sz="6400">
                <a:solidFill>
                  <a:schemeClr val="dk1"/>
                </a:solidFill>
                <a:latin typeface="Trebuchet MS"/>
                <a:ea typeface="Trebuchet MS"/>
                <a:cs typeface="Trebuchet MS"/>
                <a:sym typeface="Trebuchet MS"/>
              </a:rPr>
              <a:t>                  Lejos de fuentes de calor</a:t>
            </a:r>
            <a:endParaRPr sz="6400">
              <a:solidFill>
                <a:schemeClr val="dk1"/>
              </a:solidFill>
              <a:latin typeface="Trebuchet MS"/>
              <a:ea typeface="Trebuchet MS"/>
              <a:cs typeface="Trebuchet MS"/>
              <a:sym typeface="Trebuchet MS"/>
            </a:endParaRPr>
          </a:p>
          <a:p>
            <a:pPr marL="0" marR="0" lvl="0" indent="0" algn="just" rtl="0">
              <a:lnSpc>
                <a:spcPct val="100000"/>
              </a:lnSpc>
              <a:spcBef>
                <a:spcPts val="500"/>
              </a:spcBef>
              <a:spcAft>
                <a:spcPts val="0"/>
              </a:spcAft>
              <a:buNone/>
            </a:pPr>
            <a:r>
              <a:rPr lang="es-MX" sz="6400">
                <a:solidFill>
                  <a:schemeClr val="dk1"/>
                </a:solidFill>
                <a:latin typeface="Trebuchet MS"/>
                <a:ea typeface="Trebuchet MS"/>
                <a:cs typeface="Trebuchet MS"/>
                <a:sym typeface="Trebuchet MS"/>
              </a:rPr>
              <a:t>                  Protección del sol y humedad intensa</a:t>
            </a:r>
            <a:endParaRPr sz="6400">
              <a:solidFill>
                <a:schemeClr val="dk1"/>
              </a:solidFill>
              <a:latin typeface="Trebuchet MS"/>
              <a:ea typeface="Trebuchet MS"/>
              <a:cs typeface="Trebuchet MS"/>
              <a:sym typeface="Trebuchet MS"/>
            </a:endParaRPr>
          </a:p>
          <a:p>
            <a:pPr marL="0" lvl="0" indent="1080000" algn="just" rtl="0">
              <a:lnSpc>
                <a:spcPct val="100000"/>
              </a:lnSpc>
              <a:spcBef>
                <a:spcPts val="500"/>
              </a:spcBef>
              <a:spcAft>
                <a:spcPts val="0"/>
              </a:spcAft>
              <a:buNone/>
            </a:pPr>
            <a:r>
              <a:rPr lang="es-MX" sz="6400">
                <a:solidFill>
                  <a:schemeClr val="dk1"/>
                </a:solidFill>
                <a:latin typeface="Trebuchet MS"/>
                <a:ea typeface="Trebuchet MS"/>
                <a:cs typeface="Trebuchet MS"/>
                <a:sym typeface="Trebuchet MS"/>
              </a:rPr>
              <a:t>Paredes ignífugas</a:t>
            </a:r>
            <a:endParaRPr sz="6400">
              <a:solidFill>
                <a:schemeClr val="dk1"/>
              </a:solidFill>
              <a:latin typeface="Trebuchet MS"/>
              <a:ea typeface="Trebuchet MS"/>
              <a:cs typeface="Trebuchet MS"/>
              <a:sym typeface="Trebuchet MS"/>
            </a:endParaRPr>
          </a:p>
          <a:p>
            <a:pPr marL="1085850" lvl="2" indent="-212725" algn="just" rtl="0">
              <a:lnSpc>
                <a:spcPct val="100000"/>
              </a:lnSpc>
              <a:spcBef>
                <a:spcPts val="500"/>
              </a:spcBef>
              <a:spcAft>
                <a:spcPts val="0"/>
              </a:spcAft>
              <a:buClr>
                <a:schemeClr val="lt1"/>
              </a:buClr>
              <a:buSzPct val="100000"/>
              <a:buFont typeface="Trebuchet MS"/>
              <a:buChar char="●"/>
            </a:pPr>
            <a:r>
              <a:rPr lang="es-MX" sz="6400">
                <a:solidFill>
                  <a:schemeClr val="dk1"/>
                </a:solidFill>
                <a:latin typeface="Trebuchet MS"/>
                <a:ea typeface="Trebuchet MS"/>
                <a:cs typeface="Trebuchet MS"/>
                <a:sym typeface="Trebuchet MS"/>
              </a:rPr>
              <a:t>Cartel peligro de explosión</a:t>
            </a:r>
            <a:endParaRPr sz="6400">
              <a:solidFill>
                <a:schemeClr val="dk1"/>
              </a:solidFill>
              <a:latin typeface="Trebuchet MS"/>
              <a:ea typeface="Trebuchet MS"/>
              <a:cs typeface="Trebuchet MS"/>
              <a:sym typeface="Trebuchet MS"/>
            </a:endParaRPr>
          </a:p>
          <a:p>
            <a:pPr marL="1085850" marR="0" lvl="2" indent="-212725" algn="just" rtl="0">
              <a:lnSpc>
                <a:spcPct val="100000"/>
              </a:lnSpc>
              <a:spcBef>
                <a:spcPts val="500"/>
              </a:spcBef>
              <a:spcAft>
                <a:spcPts val="0"/>
              </a:spcAft>
              <a:buClr>
                <a:schemeClr val="lt1"/>
              </a:buClr>
              <a:buSzPct val="100000"/>
              <a:buFont typeface="Trebuchet MS"/>
              <a:buChar char="●"/>
            </a:pPr>
            <a:r>
              <a:rPr lang="es-MX" sz="6400" i="0" u="none" strike="noStrike" cap="none">
                <a:solidFill>
                  <a:schemeClr val="dk1"/>
                </a:solidFill>
                <a:latin typeface="Trebuchet MS"/>
                <a:ea typeface="Trebuchet MS"/>
                <a:cs typeface="Trebuchet MS"/>
                <a:sym typeface="Trebuchet MS"/>
              </a:rPr>
              <a:t>Provistos de capuchón</a:t>
            </a:r>
            <a:endParaRPr sz="6400">
              <a:latin typeface="Trebuchet MS"/>
              <a:ea typeface="Trebuchet MS"/>
              <a:cs typeface="Trebuchet MS"/>
              <a:sym typeface="Trebuchet MS"/>
            </a:endParaRPr>
          </a:p>
          <a:p>
            <a:pPr marL="1085850" marR="0" lvl="2" indent="-212725" algn="just" rtl="0">
              <a:lnSpc>
                <a:spcPct val="100000"/>
              </a:lnSpc>
              <a:spcBef>
                <a:spcPts val="500"/>
              </a:spcBef>
              <a:spcAft>
                <a:spcPts val="0"/>
              </a:spcAft>
              <a:buClr>
                <a:schemeClr val="lt1"/>
              </a:buClr>
              <a:buSzPct val="100000"/>
              <a:buFont typeface="Trebuchet MS"/>
              <a:buChar char="●"/>
            </a:pPr>
            <a:r>
              <a:rPr lang="es-MX" sz="6400" i="0" u="none" strike="noStrike" cap="none">
                <a:solidFill>
                  <a:schemeClr val="dk1"/>
                </a:solidFill>
                <a:latin typeface="Trebuchet MS"/>
                <a:ea typeface="Trebuchet MS"/>
                <a:cs typeface="Trebuchet MS"/>
                <a:sym typeface="Trebuchet MS"/>
              </a:rPr>
              <a:t>Equipo de transporte adecuado (carretillas y elevadores)</a:t>
            </a:r>
            <a:endParaRPr sz="6400">
              <a:latin typeface="Trebuchet MS"/>
              <a:ea typeface="Trebuchet MS"/>
              <a:cs typeface="Trebuchet MS"/>
              <a:sym typeface="Trebuchet MS"/>
            </a:endParaRPr>
          </a:p>
          <a:p>
            <a:pPr marL="0" marR="0" lvl="0" indent="1080000" algn="just" rtl="0">
              <a:lnSpc>
                <a:spcPct val="100000"/>
              </a:lnSpc>
              <a:spcBef>
                <a:spcPts val="500"/>
              </a:spcBef>
              <a:spcAft>
                <a:spcPts val="0"/>
              </a:spcAft>
              <a:buNone/>
            </a:pPr>
            <a:endParaRPr sz="6400">
              <a:latin typeface="Trebuchet MS"/>
              <a:ea typeface="Trebuchet MS"/>
              <a:cs typeface="Trebuchet MS"/>
              <a:sym typeface="Trebuchet MS"/>
            </a:endParaRPr>
          </a:p>
          <a:p>
            <a:pPr marL="1085850" marR="0" lvl="2" indent="-212725" algn="just" rtl="0">
              <a:spcBef>
                <a:spcPts val="500"/>
              </a:spcBef>
              <a:spcAft>
                <a:spcPts val="0"/>
              </a:spcAft>
              <a:buClr>
                <a:schemeClr val="lt1"/>
              </a:buClr>
              <a:buSzPct val="100000"/>
              <a:buFont typeface="Trebuchet MS"/>
              <a:buChar char="●"/>
            </a:pPr>
            <a:endParaRPr sz="6400">
              <a:latin typeface="Trebuchet MS"/>
              <a:ea typeface="Trebuchet MS"/>
              <a:cs typeface="Trebuchet MS"/>
              <a:sym typeface="Trebuchet MS"/>
            </a:endParaRPr>
          </a:p>
          <a:p>
            <a:pPr marL="1085850" marR="0" lvl="2" indent="-212725" algn="just" rtl="0">
              <a:spcBef>
                <a:spcPts val="500"/>
              </a:spcBef>
              <a:spcAft>
                <a:spcPts val="0"/>
              </a:spcAft>
              <a:buClr>
                <a:schemeClr val="lt1"/>
              </a:buClr>
              <a:buSzPct val="100000"/>
              <a:buFont typeface="Trebuchet MS"/>
              <a:buChar char="●"/>
            </a:pPr>
            <a:endParaRPr sz="6400">
              <a:solidFill>
                <a:schemeClr val="dk1"/>
              </a:solidFill>
              <a:latin typeface="Trebuchet MS"/>
              <a:ea typeface="Trebuchet MS"/>
              <a:cs typeface="Trebuchet MS"/>
              <a:sym typeface="Trebuchet MS"/>
            </a:endParaRPr>
          </a:p>
          <a:p>
            <a:pPr marL="1371600" marR="0" lvl="0" indent="0" algn="just" rtl="0">
              <a:spcBef>
                <a:spcPts val="500"/>
              </a:spcBef>
              <a:spcAft>
                <a:spcPts val="0"/>
              </a:spcAft>
              <a:buNone/>
            </a:pPr>
            <a:endParaRPr sz="6400">
              <a:solidFill>
                <a:schemeClr val="dk1"/>
              </a:solidFill>
              <a:latin typeface="Trebuchet MS"/>
              <a:ea typeface="Trebuchet MS"/>
              <a:cs typeface="Trebuchet MS"/>
              <a:sym typeface="Trebuchet MS"/>
            </a:endParaRPr>
          </a:p>
          <a:p>
            <a:pPr marL="1085850" marR="0" lvl="2" indent="-212725" algn="just" rtl="0">
              <a:spcBef>
                <a:spcPts val="500"/>
              </a:spcBef>
              <a:spcAft>
                <a:spcPts val="0"/>
              </a:spcAft>
              <a:buClr>
                <a:schemeClr val="lt1"/>
              </a:buClr>
              <a:buSzPct val="100000"/>
              <a:buFont typeface="Trebuchet MS"/>
              <a:buChar char="●"/>
            </a:pPr>
            <a:endParaRPr sz="6400">
              <a:latin typeface="Trebuchet MS"/>
              <a:ea typeface="Trebuchet MS"/>
              <a:cs typeface="Trebuchet MS"/>
              <a:sym typeface="Trebuchet MS"/>
            </a:endParaRPr>
          </a:p>
          <a:p>
            <a:pPr marL="0" marR="0" lvl="0" indent="0" algn="just" rtl="0">
              <a:lnSpc>
                <a:spcPct val="70000"/>
              </a:lnSpc>
              <a:spcBef>
                <a:spcPts val="1000"/>
              </a:spcBef>
              <a:spcAft>
                <a:spcPts val="0"/>
              </a:spcAft>
              <a:buClr>
                <a:schemeClr val="lt1"/>
              </a:buClr>
              <a:buSzPct val="34687"/>
              <a:buFont typeface="Noto Sans Symbols"/>
              <a:buNone/>
            </a:pPr>
            <a:endParaRPr sz="6400">
              <a:solidFill>
                <a:srgbClr val="3F3F3F"/>
              </a:solidFill>
              <a:latin typeface="Trebuchet MS"/>
              <a:ea typeface="Trebuchet MS"/>
              <a:cs typeface="Trebuchet MS"/>
              <a:sym typeface="Trebuchet MS"/>
            </a:endParaRPr>
          </a:p>
          <a:p>
            <a:pPr marL="457200" marR="0" lvl="1" indent="0" algn="just" rtl="0">
              <a:lnSpc>
                <a:spcPct val="70000"/>
              </a:lnSpc>
              <a:spcBef>
                <a:spcPts val="500"/>
              </a:spcBef>
              <a:spcAft>
                <a:spcPts val="0"/>
              </a:spcAft>
              <a:buClr>
                <a:schemeClr val="lt1"/>
              </a:buClr>
              <a:buSzPct val="28906"/>
              <a:buFont typeface="Noto Sans Symbols"/>
              <a:buNone/>
            </a:pPr>
            <a:endParaRPr sz="6400" i="0" u="none" strike="noStrike" cap="none">
              <a:solidFill>
                <a:srgbClr val="3F3F3F"/>
              </a:solidFill>
              <a:latin typeface="Trebuchet MS"/>
              <a:ea typeface="Trebuchet MS"/>
              <a:cs typeface="Trebuchet MS"/>
              <a:sym typeface="Trebuchet MS"/>
            </a:endParaRPr>
          </a:p>
          <a:p>
            <a:pPr marL="685800" marR="0" lvl="1" indent="-111125" algn="just" rtl="0">
              <a:lnSpc>
                <a:spcPct val="70000"/>
              </a:lnSpc>
              <a:spcBef>
                <a:spcPts val="500"/>
              </a:spcBef>
              <a:spcAft>
                <a:spcPts val="0"/>
              </a:spcAft>
              <a:buClr>
                <a:schemeClr val="lt1"/>
              </a:buClr>
              <a:buSzPct val="28906"/>
              <a:buFont typeface="Noto Sans Symbols"/>
              <a:buNone/>
            </a:pPr>
            <a:endParaRPr sz="6400" i="0" u="none" strike="noStrike" cap="none">
              <a:solidFill>
                <a:srgbClr val="3F3F3F"/>
              </a:solidFill>
              <a:latin typeface="Trebuchet MS"/>
              <a:ea typeface="Trebuchet MS"/>
              <a:cs typeface="Trebuchet MS"/>
              <a:sym typeface="Trebuchet MS"/>
            </a:endParaRPr>
          </a:p>
          <a:p>
            <a:pPr marL="457200" marR="0" lvl="1" indent="0" algn="just" rtl="0">
              <a:lnSpc>
                <a:spcPct val="70000"/>
              </a:lnSpc>
              <a:spcBef>
                <a:spcPts val="500"/>
              </a:spcBef>
              <a:spcAft>
                <a:spcPts val="0"/>
              </a:spcAft>
              <a:buClr>
                <a:schemeClr val="lt1"/>
              </a:buClr>
              <a:buSzPct val="100000"/>
              <a:buFont typeface="Noto Sans Symbols"/>
              <a:buNone/>
            </a:pPr>
            <a:endParaRPr sz="1850" b="0" i="0" u="none" strike="noStrike" cap="none">
              <a:solidFill>
                <a:srgbClr val="3F3F3F"/>
              </a:solidFill>
              <a:latin typeface="Trebuchet MS"/>
              <a:ea typeface="Trebuchet MS"/>
              <a:cs typeface="Trebuchet MS"/>
              <a:sym typeface="Trebuchet MS"/>
            </a:endParaRPr>
          </a:p>
          <a:p>
            <a:pPr marL="1143000" marR="0" lvl="2" indent="-122871" algn="just" rtl="0">
              <a:lnSpc>
                <a:spcPct val="70000"/>
              </a:lnSpc>
              <a:spcBef>
                <a:spcPts val="500"/>
              </a:spcBef>
              <a:spcAft>
                <a:spcPts val="0"/>
              </a:spcAft>
              <a:buClr>
                <a:schemeClr val="lt1"/>
              </a:buClr>
              <a:buSzPct val="100000"/>
              <a:buFont typeface="Noto Sans Symbols"/>
              <a:buNone/>
            </a:pPr>
            <a:endParaRPr sz="1665" b="0" i="0" u="none" strike="noStrike" cap="none">
              <a:solidFill>
                <a:srgbClr val="3F3F3F"/>
              </a:solidFill>
              <a:latin typeface="Trebuchet MS"/>
              <a:ea typeface="Trebuchet MS"/>
              <a:cs typeface="Trebuchet MS"/>
              <a:sym typeface="Trebuchet MS"/>
            </a:endParaRPr>
          </a:p>
          <a:p>
            <a:pPr marL="1143000" marR="0" lvl="2" indent="-122871" algn="just" rtl="0">
              <a:lnSpc>
                <a:spcPct val="70000"/>
              </a:lnSpc>
              <a:spcBef>
                <a:spcPts val="500"/>
              </a:spcBef>
              <a:spcAft>
                <a:spcPts val="0"/>
              </a:spcAft>
              <a:buClr>
                <a:schemeClr val="lt1"/>
              </a:buClr>
              <a:buSzPct val="100000"/>
              <a:buFont typeface="Noto Sans Symbols"/>
              <a:buNone/>
            </a:pPr>
            <a:endParaRPr sz="1665" b="0" i="0" u="none" strike="noStrike" cap="none">
              <a:solidFill>
                <a:srgbClr val="3F3F3F"/>
              </a:solidFill>
              <a:latin typeface="Trebuchet MS"/>
              <a:ea typeface="Trebuchet MS"/>
              <a:cs typeface="Trebuchet MS"/>
              <a:sym typeface="Trebuchet MS"/>
            </a:endParaRPr>
          </a:p>
          <a:p>
            <a:pPr marL="1143000" marR="0" lvl="2" indent="-122871" algn="just" rtl="0">
              <a:lnSpc>
                <a:spcPct val="70000"/>
              </a:lnSpc>
              <a:spcBef>
                <a:spcPts val="500"/>
              </a:spcBef>
              <a:spcAft>
                <a:spcPts val="0"/>
              </a:spcAft>
              <a:buClr>
                <a:schemeClr val="lt1"/>
              </a:buClr>
              <a:buSzPct val="100000"/>
              <a:buFont typeface="Noto Sans Symbols"/>
              <a:buNone/>
            </a:pPr>
            <a:endParaRPr sz="1665" b="0" i="0" u="none" strike="noStrike" cap="none">
              <a:solidFill>
                <a:srgbClr val="3F3F3F"/>
              </a:solidFill>
              <a:latin typeface="Trebuchet MS"/>
              <a:ea typeface="Trebuchet MS"/>
              <a:cs typeface="Trebuchet MS"/>
              <a:sym typeface="Trebuchet MS"/>
            </a:endParaRPr>
          </a:p>
          <a:p>
            <a:pPr marL="0" marR="0" lvl="0" indent="0" algn="l" rtl="0">
              <a:lnSpc>
                <a:spcPct val="70000"/>
              </a:lnSpc>
              <a:spcBef>
                <a:spcPts val="1000"/>
              </a:spcBef>
              <a:spcAft>
                <a:spcPts val="0"/>
              </a:spcAft>
              <a:buClr>
                <a:schemeClr val="lt1"/>
              </a:buClr>
              <a:buSzPct val="100000"/>
              <a:buFont typeface="Noto Sans Symbols"/>
              <a:buNone/>
            </a:pPr>
            <a:endParaRPr sz="2220">
              <a:solidFill>
                <a:srgbClr val="3F3F3F"/>
              </a:solidFill>
              <a:latin typeface="Trebuchet MS"/>
              <a:ea typeface="Trebuchet MS"/>
              <a:cs typeface="Trebuchet MS"/>
              <a:sym typeface="Trebuchet MS"/>
            </a:endParaRPr>
          </a:p>
          <a:p>
            <a:pPr marL="0" marR="0" lvl="0" indent="0" algn="l" rtl="0">
              <a:lnSpc>
                <a:spcPct val="70000"/>
              </a:lnSpc>
              <a:spcBef>
                <a:spcPts val="1000"/>
              </a:spcBef>
              <a:spcAft>
                <a:spcPts val="0"/>
              </a:spcAft>
              <a:buClr>
                <a:schemeClr val="lt1"/>
              </a:buClr>
              <a:buSzPct val="100000"/>
              <a:buFont typeface="Noto Sans Symbols"/>
              <a:buNone/>
            </a:pPr>
            <a:endParaRPr sz="2220">
              <a:solidFill>
                <a:srgbClr val="3F3F3F"/>
              </a:solidFill>
              <a:latin typeface="Trebuchet MS"/>
              <a:ea typeface="Trebuchet MS"/>
              <a:cs typeface="Trebuchet MS"/>
              <a:sym typeface="Trebuchet M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5"/>
          <p:cNvSpPr txBox="1"/>
          <p:nvPr/>
        </p:nvSpPr>
        <p:spPr>
          <a:xfrm>
            <a:off x="3863410" y="238312"/>
            <a:ext cx="4465179" cy="740211"/>
          </a:xfrm>
          <a:prstGeom prst="rect">
            <a:avLst/>
          </a:prstGeom>
          <a:noFill/>
          <a:ln>
            <a:noFill/>
          </a:ln>
        </p:spPr>
        <p:txBody>
          <a:bodyPr spcFirstLastPara="1" wrap="square" lIns="91425" tIns="45700" rIns="91425" bIns="45700" anchor="ctr" anchorCtr="0">
            <a:normAutofit fontScale="92500"/>
          </a:bodyPr>
          <a:lstStyle/>
          <a:p>
            <a:pPr marL="0" marR="0" lvl="0" indent="0" algn="l" rtl="0">
              <a:lnSpc>
                <a:spcPct val="90000"/>
              </a:lnSpc>
              <a:spcBef>
                <a:spcPts val="0"/>
              </a:spcBef>
              <a:spcAft>
                <a:spcPts val="0"/>
              </a:spcAft>
              <a:buClr>
                <a:schemeClr val="lt1"/>
              </a:buClr>
              <a:buSzPts val="3600"/>
              <a:buFont typeface="Trebuchet MS"/>
              <a:buNone/>
            </a:pPr>
            <a:r>
              <a:rPr lang="es-MX" sz="2800">
                <a:solidFill>
                  <a:srgbClr val="4C6E1A"/>
                </a:solidFill>
                <a:latin typeface="Trebuchet MS"/>
                <a:ea typeface="Trebuchet MS"/>
                <a:cs typeface="Trebuchet MS"/>
                <a:sym typeface="Trebuchet MS"/>
              </a:rPr>
              <a:t>MATERIALES (Código ASME)</a:t>
            </a:r>
            <a:endParaRPr sz="2800">
              <a:solidFill>
                <a:srgbClr val="4C6E1A"/>
              </a:solidFill>
              <a:latin typeface="Trebuchet MS"/>
              <a:ea typeface="Trebuchet MS"/>
              <a:cs typeface="Trebuchet MS"/>
              <a:sym typeface="Trebuchet MS"/>
            </a:endParaRPr>
          </a:p>
        </p:txBody>
      </p:sp>
      <p:pic>
        <p:nvPicPr>
          <p:cNvPr id="415" name="Google Shape;415;p35"/>
          <p:cNvPicPr preferRelativeResize="0"/>
          <p:nvPr/>
        </p:nvPicPr>
        <p:blipFill rotWithShape="1">
          <a:blip r:embed="rId3">
            <a:alphaModFix/>
          </a:blip>
          <a:srcRect/>
          <a:stretch/>
        </p:blipFill>
        <p:spPr>
          <a:xfrm>
            <a:off x="3388891" y="1074057"/>
            <a:ext cx="4799766" cy="2226620"/>
          </a:xfrm>
          <a:prstGeom prst="rect">
            <a:avLst/>
          </a:prstGeom>
          <a:noFill/>
          <a:ln>
            <a:noFill/>
          </a:ln>
        </p:spPr>
      </p:pic>
      <p:pic>
        <p:nvPicPr>
          <p:cNvPr id="416" name="Google Shape;416;p35"/>
          <p:cNvPicPr preferRelativeResize="0"/>
          <p:nvPr/>
        </p:nvPicPr>
        <p:blipFill rotWithShape="1">
          <a:blip r:embed="rId4">
            <a:alphaModFix/>
          </a:blip>
          <a:srcRect/>
          <a:stretch/>
        </p:blipFill>
        <p:spPr>
          <a:xfrm>
            <a:off x="2545825" y="3622626"/>
            <a:ext cx="7100350" cy="292830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6"/>
          <p:cNvSpPr txBox="1"/>
          <p:nvPr/>
        </p:nvSpPr>
        <p:spPr>
          <a:xfrm>
            <a:off x="2687165" y="166374"/>
            <a:ext cx="6817670" cy="10809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800"/>
              <a:buFont typeface="Trebuchet MS"/>
              <a:buNone/>
            </a:pPr>
            <a:r>
              <a:rPr lang="es-MX" sz="2800">
                <a:solidFill>
                  <a:schemeClr val="dk1"/>
                </a:solidFill>
                <a:latin typeface="Trebuchet MS"/>
                <a:ea typeface="Trebuchet MS"/>
                <a:cs typeface="Trebuchet MS"/>
                <a:sym typeface="Trebuchet MS"/>
              </a:rPr>
              <a:t>CONDICIONES GENERALES DE SEGURIDAD</a:t>
            </a:r>
            <a:endParaRPr sz="2800">
              <a:solidFill>
                <a:schemeClr val="dk1"/>
              </a:solidFill>
              <a:latin typeface="Trebuchet MS"/>
              <a:ea typeface="Trebuchet MS"/>
              <a:cs typeface="Trebuchet MS"/>
              <a:sym typeface="Trebuchet MS"/>
            </a:endParaRPr>
          </a:p>
        </p:txBody>
      </p:sp>
      <p:sp>
        <p:nvSpPr>
          <p:cNvPr id="422" name="Google Shape;422;p36"/>
          <p:cNvSpPr txBox="1"/>
          <p:nvPr/>
        </p:nvSpPr>
        <p:spPr>
          <a:xfrm>
            <a:off x="2687165" y="1023583"/>
            <a:ext cx="9168189" cy="3742581"/>
          </a:xfrm>
          <a:prstGeom prst="rect">
            <a:avLst/>
          </a:prstGeom>
          <a:noFill/>
          <a:ln>
            <a:noFill/>
          </a:ln>
        </p:spPr>
        <p:txBody>
          <a:bodyPr spcFirstLastPara="1" wrap="square" lIns="91425" tIns="45700" rIns="91425" bIns="45700" anchor="t" anchorCtr="0">
            <a:noAutofit/>
          </a:bodyPr>
          <a:lstStyle/>
          <a:p>
            <a:pPr marL="0" marR="0" lvl="0" indent="457200" algn="just" rtl="0">
              <a:lnSpc>
                <a:spcPct val="115000"/>
              </a:lnSpc>
              <a:spcBef>
                <a:spcPts val="0"/>
              </a:spcBef>
              <a:spcAft>
                <a:spcPts val="0"/>
              </a:spcAft>
              <a:buClr>
                <a:schemeClr val="accent1"/>
              </a:buClr>
              <a:buSzPts val="1280"/>
              <a:buFont typeface="Noto Sans Symbols"/>
              <a:buNone/>
            </a:pPr>
            <a:r>
              <a:rPr lang="es-MX" sz="1600">
                <a:solidFill>
                  <a:schemeClr val="dk1"/>
                </a:solidFill>
                <a:latin typeface="Trebuchet MS"/>
                <a:ea typeface="Trebuchet MS"/>
                <a:cs typeface="Trebuchet MS"/>
                <a:sym typeface="Trebuchet MS"/>
              </a:rPr>
              <a:t>Es necesario adoptar una serie de medidas que nos garanticen un funcionamiento seguro. Estas se describen en: </a:t>
            </a:r>
            <a:endParaRPr/>
          </a:p>
          <a:p>
            <a:pPr marL="0" marR="0" lvl="0" indent="457200" algn="just" rtl="0">
              <a:lnSpc>
                <a:spcPct val="115000"/>
              </a:lnSpc>
              <a:spcBef>
                <a:spcPts val="0"/>
              </a:spcBef>
              <a:spcAft>
                <a:spcPts val="0"/>
              </a:spcAft>
              <a:buClr>
                <a:schemeClr val="accent1"/>
              </a:buClr>
              <a:buSzPts val="1280"/>
              <a:buFont typeface="Noto Sans Symbols"/>
              <a:buNone/>
            </a:pPr>
            <a:endParaRPr sz="1600">
              <a:solidFill>
                <a:schemeClr val="dk1"/>
              </a:solidFill>
              <a:latin typeface="Trebuchet MS"/>
              <a:ea typeface="Trebuchet MS"/>
              <a:cs typeface="Trebuchet MS"/>
              <a:sym typeface="Trebuchet MS"/>
            </a:endParaRPr>
          </a:p>
          <a:p>
            <a:pPr marL="0" marR="0" lvl="0" indent="457200" algn="just" rtl="0">
              <a:lnSpc>
                <a:spcPct val="115000"/>
              </a:lnSpc>
              <a:spcBef>
                <a:spcPts val="0"/>
              </a:spcBef>
              <a:spcAft>
                <a:spcPts val="0"/>
              </a:spcAft>
              <a:buClr>
                <a:schemeClr val="accent1"/>
              </a:buClr>
              <a:buSzPts val="1280"/>
              <a:buFont typeface="Noto Sans Symbols"/>
              <a:buNone/>
            </a:pPr>
            <a:r>
              <a:rPr lang="es-MX" sz="1600">
                <a:solidFill>
                  <a:schemeClr val="dk1"/>
                </a:solidFill>
                <a:latin typeface="Trebuchet MS"/>
                <a:ea typeface="Trebuchet MS"/>
                <a:cs typeface="Trebuchet MS"/>
                <a:sym typeface="Trebuchet MS"/>
              </a:rPr>
              <a:t>Una </a:t>
            </a:r>
            <a:r>
              <a:rPr lang="es-MX" sz="1600" i="1" u="sng">
                <a:solidFill>
                  <a:srgbClr val="16B0E3"/>
                </a:solidFill>
                <a:latin typeface="Trebuchet MS"/>
                <a:ea typeface="Trebuchet MS"/>
                <a:cs typeface="Trebuchet MS"/>
                <a:sym typeface="Trebuchet MS"/>
              </a:rPr>
              <a:t>primera etapa</a:t>
            </a:r>
            <a:r>
              <a:rPr lang="es-MX" sz="1600">
                <a:solidFill>
                  <a:schemeClr val="dk1"/>
                </a:solidFill>
                <a:latin typeface="Trebuchet MS"/>
                <a:ea typeface="Trebuchet MS"/>
                <a:cs typeface="Trebuchet MS"/>
                <a:sym typeface="Trebuchet MS"/>
              </a:rPr>
              <a:t>, la de </a:t>
            </a:r>
            <a:r>
              <a:rPr lang="es-MX" sz="1600" b="1">
                <a:solidFill>
                  <a:schemeClr val="dk1"/>
                </a:solidFill>
                <a:latin typeface="Trebuchet MS"/>
                <a:ea typeface="Trebuchet MS"/>
                <a:cs typeface="Trebuchet MS"/>
                <a:sym typeface="Trebuchet MS"/>
              </a:rPr>
              <a:t>diseño del aparato</a:t>
            </a:r>
            <a:r>
              <a:rPr lang="es-MX" sz="1600">
                <a:solidFill>
                  <a:schemeClr val="dk1"/>
                </a:solidFill>
                <a:latin typeface="Trebuchet MS"/>
                <a:ea typeface="Trebuchet MS"/>
                <a:cs typeface="Trebuchet MS"/>
                <a:sym typeface="Trebuchet MS"/>
              </a:rPr>
              <a:t>, a través del </a:t>
            </a:r>
            <a:r>
              <a:rPr lang="es-MX" sz="1600" u="sng">
                <a:solidFill>
                  <a:schemeClr val="dk1"/>
                </a:solidFill>
                <a:latin typeface="Trebuchet MS"/>
                <a:ea typeface="Trebuchet MS"/>
                <a:cs typeface="Trebuchet MS"/>
                <a:sym typeface="Trebuchet MS"/>
              </a:rPr>
              <a:t>proyecto técnico</a:t>
            </a:r>
            <a:r>
              <a:rPr lang="es-MX" sz="1600">
                <a:solidFill>
                  <a:schemeClr val="dk1"/>
                </a:solidFill>
                <a:latin typeface="Trebuchet MS"/>
                <a:ea typeface="Trebuchet MS"/>
                <a:cs typeface="Trebuchet MS"/>
                <a:sym typeface="Trebuchet MS"/>
              </a:rPr>
              <a:t> se recogen las características principales del aparato:</a:t>
            </a:r>
            <a:endParaRPr/>
          </a:p>
          <a:p>
            <a:pPr marL="0" marR="0" lvl="0" indent="457200" algn="just" rtl="0">
              <a:lnSpc>
                <a:spcPct val="115000"/>
              </a:lnSpc>
              <a:spcBef>
                <a:spcPts val="0"/>
              </a:spcBef>
              <a:spcAft>
                <a:spcPts val="0"/>
              </a:spcAft>
              <a:buClr>
                <a:schemeClr val="accent1"/>
              </a:buClr>
              <a:buSzPts val="1280"/>
              <a:buFont typeface="Noto Sans Symbols"/>
              <a:buNone/>
            </a:pPr>
            <a:endParaRPr sz="1600">
              <a:solidFill>
                <a:schemeClr val="dk1"/>
              </a:solidFill>
              <a:latin typeface="Trebuchet MS"/>
              <a:ea typeface="Trebuchet MS"/>
              <a:cs typeface="Trebuchet MS"/>
              <a:sym typeface="Trebuchet MS"/>
            </a:endParaRPr>
          </a:p>
          <a:p>
            <a:pPr marL="1485900" marR="0" lvl="1" indent="0" algn="just" rtl="0">
              <a:lnSpc>
                <a:spcPct val="115000"/>
              </a:lnSpc>
              <a:spcBef>
                <a:spcPts val="0"/>
              </a:spcBef>
              <a:spcAft>
                <a:spcPts val="0"/>
              </a:spcAft>
              <a:buClr>
                <a:srgbClr val="FFFFFF"/>
              </a:buClr>
              <a:buSzPts val="1800"/>
              <a:buFont typeface="Noto Sans Symbols"/>
              <a:buNone/>
            </a:pPr>
            <a:r>
              <a:rPr lang="es-MX" sz="1600" b="0" i="0" u="none" strike="noStrike" cap="none">
                <a:solidFill>
                  <a:schemeClr val="dk1"/>
                </a:solidFill>
                <a:latin typeface="Trebuchet MS"/>
                <a:ea typeface="Trebuchet MS"/>
                <a:cs typeface="Trebuchet MS"/>
                <a:sym typeface="Trebuchet MS"/>
              </a:rPr>
              <a:t>Función a la que se destina el aparato.</a:t>
            </a:r>
            <a:endParaRPr/>
          </a:p>
          <a:p>
            <a:pPr marL="1485900" marR="0" lvl="1" indent="0" algn="just" rtl="0">
              <a:lnSpc>
                <a:spcPct val="115000"/>
              </a:lnSpc>
              <a:spcBef>
                <a:spcPts val="0"/>
              </a:spcBef>
              <a:spcAft>
                <a:spcPts val="0"/>
              </a:spcAft>
              <a:buClr>
                <a:srgbClr val="FFFFFF"/>
              </a:buClr>
              <a:buSzPts val="1800"/>
              <a:buFont typeface="Noto Sans Symbols"/>
              <a:buNone/>
            </a:pPr>
            <a:r>
              <a:rPr lang="es-MX" sz="1600" b="0" i="0" u="none" strike="noStrike" cap="none">
                <a:solidFill>
                  <a:schemeClr val="dk1"/>
                </a:solidFill>
                <a:latin typeface="Trebuchet MS"/>
                <a:ea typeface="Trebuchet MS"/>
                <a:cs typeface="Trebuchet MS"/>
                <a:sym typeface="Trebuchet MS"/>
              </a:rPr>
              <a:t>Elementos de seguridad, regulación y control.</a:t>
            </a:r>
            <a:endParaRPr/>
          </a:p>
          <a:p>
            <a:pPr marL="1485900" marR="0" lvl="1" indent="0" algn="just" rtl="0">
              <a:lnSpc>
                <a:spcPct val="115000"/>
              </a:lnSpc>
              <a:spcBef>
                <a:spcPts val="0"/>
              </a:spcBef>
              <a:spcAft>
                <a:spcPts val="0"/>
              </a:spcAft>
              <a:buClr>
                <a:srgbClr val="FFFFFF"/>
              </a:buClr>
              <a:buSzPts val="1800"/>
              <a:buFont typeface="Noto Sans Symbols"/>
              <a:buNone/>
            </a:pPr>
            <a:r>
              <a:rPr lang="es-MX" sz="1600" b="0" i="0" u="none" strike="noStrike" cap="none">
                <a:solidFill>
                  <a:schemeClr val="dk1"/>
                </a:solidFill>
                <a:latin typeface="Trebuchet MS"/>
                <a:ea typeface="Trebuchet MS"/>
                <a:cs typeface="Trebuchet MS"/>
                <a:sym typeface="Trebuchet MS"/>
              </a:rPr>
              <a:t>Órganos de regulación y control.</a:t>
            </a:r>
            <a:endParaRPr sz="1600" b="0" i="0" u="none" strike="noStrike" cap="none">
              <a:solidFill>
                <a:schemeClr val="dk1"/>
              </a:solidFill>
              <a:latin typeface="Trebuchet MS"/>
              <a:ea typeface="Trebuchet MS"/>
              <a:cs typeface="Trebuchet MS"/>
              <a:sym typeface="Trebuchet MS"/>
            </a:endParaRPr>
          </a:p>
          <a:p>
            <a:pPr marL="1485900" marR="0" lvl="1" indent="0" algn="just" rtl="0">
              <a:lnSpc>
                <a:spcPct val="115000"/>
              </a:lnSpc>
              <a:spcBef>
                <a:spcPts val="0"/>
              </a:spcBef>
              <a:spcAft>
                <a:spcPts val="0"/>
              </a:spcAft>
              <a:buClr>
                <a:srgbClr val="FFFFFF"/>
              </a:buClr>
              <a:buSzPts val="1800"/>
              <a:buFont typeface="Noto Sans Symbols"/>
              <a:buNone/>
            </a:pPr>
            <a:r>
              <a:rPr lang="es-MX" sz="1600" b="0" i="0" u="none" strike="noStrike" cap="none">
                <a:solidFill>
                  <a:schemeClr val="dk1"/>
                </a:solidFill>
                <a:latin typeface="Trebuchet MS"/>
                <a:ea typeface="Trebuchet MS"/>
                <a:cs typeface="Trebuchet MS"/>
                <a:sym typeface="Trebuchet MS"/>
              </a:rPr>
              <a:t>Especificaciones mecánicas y químicas del material.</a:t>
            </a:r>
            <a:endParaRPr sz="1600" b="0" i="0" u="none" strike="noStrike" cap="none">
              <a:solidFill>
                <a:schemeClr val="dk1"/>
              </a:solidFill>
              <a:latin typeface="Trebuchet MS"/>
              <a:ea typeface="Trebuchet MS"/>
              <a:cs typeface="Trebuchet MS"/>
              <a:sym typeface="Trebuchet MS"/>
            </a:endParaRPr>
          </a:p>
          <a:p>
            <a:pPr marL="1485900" marR="0" lvl="1" indent="0" algn="just" rtl="0">
              <a:lnSpc>
                <a:spcPct val="115000"/>
              </a:lnSpc>
              <a:spcBef>
                <a:spcPts val="0"/>
              </a:spcBef>
              <a:spcAft>
                <a:spcPts val="0"/>
              </a:spcAft>
              <a:buClr>
                <a:srgbClr val="FFFFFF"/>
              </a:buClr>
              <a:buSzPts val="1800"/>
              <a:buFont typeface="Noto Sans Symbols"/>
              <a:buNone/>
            </a:pPr>
            <a:r>
              <a:rPr lang="es-MX" sz="1600" b="0" i="0" u="none" strike="noStrike" cap="none">
                <a:solidFill>
                  <a:schemeClr val="dk1"/>
                </a:solidFill>
                <a:latin typeface="Trebuchet MS"/>
                <a:ea typeface="Trebuchet MS"/>
                <a:cs typeface="Trebuchet MS"/>
                <a:sym typeface="Trebuchet MS"/>
              </a:rPr>
              <a:t>Cálculos de espesores de las partes sometidas a presión.</a:t>
            </a:r>
            <a:endParaRPr/>
          </a:p>
          <a:p>
            <a:pPr marL="1485900" marR="0" lvl="1" indent="0" algn="just" rtl="0">
              <a:lnSpc>
                <a:spcPct val="115000"/>
              </a:lnSpc>
              <a:spcBef>
                <a:spcPts val="0"/>
              </a:spcBef>
              <a:spcAft>
                <a:spcPts val="0"/>
              </a:spcAft>
              <a:buClr>
                <a:srgbClr val="FFFFFF"/>
              </a:buClr>
              <a:buSzPts val="1800"/>
              <a:buFont typeface="Noto Sans Symbols"/>
              <a:buNone/>
            </a:pPr>
            <a:r>
              <a:rPr lang="es-MX" sz="1600" b="0" i="0" u="none" strike="noStrike" cap="none">
                <a:solidFill>
                  <a:schemeClr val="dk1"/>
                </a:solidFill>
                <a:latin typeface="Trebuchet MS"/>
                <a:ea typeface="Trebuchet MS"/>
                <a:cs typeface="Trebuchet MS"/>
                <a:sym typeface="Trebuchet MS"/>
              </a:rPr>
              <a:t>Soldadura y homologación de soldadores.</a:t>
            </a:r>
            <a:endParaRPr sz="1600" b="0" i="0" u="none" strike="noStrike" cap="none">
              <a:solidFill>
                <a:schemeClr val="dk1"/>
              </a:solidFill>
              <a:latin typeface="Trebuchet MS"/>
              <a:ea typeface="Trebuchet MS"/>
              <a:cs typeface="Trebuchet MS"/>
              <a:sym typeface="Trebuchet MS"/>
            </a:endParaRPr>
          </a:p>
          <a:p>
            <a:pPr marL="1485900" marR="0" lvl="1" indent="0" algn="just" rtl="0">
              <a:lnSpc>
                <a:spcPct val="115000"/>
              </a:lnSpc>
              <a:spcBef>
                <a:spcPts val="0"/>
              </a:spcBef>
              <a:spcAft>
                <a:spcPts val="0"/>
              </a:spcAft>
              <a:buClr>
                <a:srgbClr val="FFFFFF"/>
              </a:buClr>
              <a:buSzPts val="1800"/>
              <a:buFont typeface="Noto Sans Symbols"/>
              <a:buNone/>
            </a:pPr>
            <a:r>
              <a:rPr lang="es-MX" sz="1600" b="0" i="0" u="none" strike="noStrike" cap="none">
                <a:solidFill>
                  <a:schemeClr val="dk1"/>
                </a:solidFill>
                <a:latin typeface="Trebuchet MS"/>
                <a:ea typeface="Trebuchet MS"/>
                <a:cs typeface="Trebuchet MS"/>
                <a:sym typeface="Trebuchet MS"/>
              </a:rPr>
              <a:t>Controles de calidad.</a:t>
            </a:r>
            <a:endParaRPr sz="1600" b="0" i="0" u="none" strike="noStrike" cap="none">
              <a:solidFill>
                <a:schemeClr val="dk1"/>
              </a:solidFill>
              <a:latin typeface="Trebuchet MS"/>
              <a:ea typeface="Trebuchet MS"/>
              <a:cs typeface="Trebuchet MS"/>
              <a:sym typeface="Trebuchet MS"/>
            </a:endParaRPr>
          </a:p>
        </p:txBody>
      </p:sp>
      <p:pic>
        <p:nvPicPr>
          <p:cNvPr id="423" name="Google Shape;423;p36"/>
          <p:cNvPicPr preferRelativeResize="0"/>
          <p:nvPr/>
        </p:nvPicPr>
        <p:blipFill rotWithShape="1">
          <a:blip r:embed="rId3">
            <a:alphaModFix/>
          </a:blip>
          <a:srcRect/>
          <a:stretch/>
        </p:blipFill>
        <p:spPr>
          <a:xfrm>
            <a:off x="629765" y="2229846"/>
            <a:ext cx="2057400" cy="2219325"/>
          </a:xfrm>
          <a:prstGeom prst="rect">
            <a:avLst/>
          </a:prstGeom>
          <a:noFill/>
          <a:ln>
            <a:noFill/>
          </a:ln>
        </p:spPr>
      </p:pic>
      <p:sp>
        <p:nvSpPr>
          <p:cNvPr id="424" name="Google Shape;424;p36"/>
          <p:cNvSpPr txBox="1"/>
          <p:nvPr/>
        </p:nvSpPr>
        <p:spPr>
          <a:xfrm>
            <a:off x="2101754" y="4875346"/>
            <a:ext cx="9516199" cy="1784750"/>
          </a:xfrm>
          <a:prstGeom prst="rect">
            <a:avLst/>
          </a:prstGeom>
          <a:noFill/>
          <a:ln>
            <a:noFill/>
          </a:ln>
        </p:spPr>
        <p:txBody>
          <a:bodyPr spcFirstLastPara="1" wrap="square" lIns="91425" tIns="45700" rIns="91425" bIns="45700" anchor="t" anchorCtr="0">
            <a:noAutofit/>
          </a:bodyPr>
          <a:lstStyle/>
          <a:p>
            <a:pPr marL="914400" marR="0" lvl="0" indent="-368300" algn="just" rtl="0">
              <a:lnSpc>
                <a:spcPct val="115000"/>
              </a:lnSpc>
              <a:spcBef>
                <a:spcPts val="0"/>
              </a:spcBef>
              <a:spcAft>
                <a:spcPts val="0"/>
              </a:spcAft>
              <a:buClr>
                <a:srgbClr val="FFFFFF"/>
              </a:buClr>
              <a:buSzPts val="2200"/>
              <a:buFont typeface="Noto Sans Symbols"/>
              <a:buChar char="●"/>
            </a:pPr>
            <a:r>
              <a:rPr lang="es-MX" sz="1600">
                <a:solidFill>
                  <a:schemeClr val="dk1"/>
                </a:solidFill>
                <a:latin typeface="Trebuchet MS"/>
                <a:ea typeface="Trebuchet MS"/>
                <a:cs typeface="Trebuchet MS"/>
                <a:sym typeface="Trebuchet MS"/>
              </a:rPr>
              <a:t>Una </a:t>
            </a:r>
            <a:r>
              <a:rPr lang="es-MX" sz="1600" i="1" u="sng">
                <a:solidFill>
                  <a:srgbClr val="16B0E3"/>
                </a:solidFill>
                <a:latin typeface="Trebuchet MS"/>
                <a:ea typeface="Trebuchet MS"/>
                <a:cs typeface="Trebuchet MS"/>
                <a:sym typeface="Trebuchet MS"/>
              </a:rPr>
              <a:t>segunda etapa</a:t>
            </a:r>
            <a:r>
              <a:rPr lang="es-MX" sz="1600">
                <a:solidFill>
                  <a:schemeClr val="dk1"/>
                </a:solidFill>
                <a:latin typeface="Trebuchet MS"/>
                <a:ea typeface="Trebuchet MS"/>
                <a:cs typeface="Trebuchet MS"/>
                <a:sym typeface="Trebuchet MS"/>
              </a:rPr>
              <a:t>, la de </a:t>
            </a:r>
            <a:r>
              <a:rPr lang="es-MX" sz="1600" u="sng">
                <a:solidFill>
                  <a:schemeClr val="dk1"/>
                </a:solidFill>
                <a:latin typeface="Trebuchet MS"/>
                <a:ea typeface="Trebuchet MS"/>
                <a:cs typeface="Trebuchet MS"/>
                <a:sym typeface="Trebuchet MS"/>
              </a:rPr>
              <a:t>construcción del equipo</a:t>
            </a:r>
            <a:r>
              <a:rPr lang="es-MX" sz="1600">
                <a:solidFill>
                  <a:schemeClr val="dk1"/>
                </a:solidFill>
                <a:latin typeface="Trebuchet MS"/>
                <a:ea typeface="Trebuchet MS"/>
                <a:cs typeface="Trebuchet MS"/>
                <a:sym typeface="Trebuchet MS"/>
              </a:rPr>
              <a:t>, que garantiza la seguridad del equipo mediante un estricto control de calidad.</a:t>
            </a:r>
            <a:endParaRPr/>
          </a:p>
          <a:p>
            <a:pPr marL="1828800" marR="0" lvl="1" indent="-342900" algn="just" rtl="0">
              <a:lnSpc>
                <a:spcPct val="115000"/>
              </a:lnSpc>
              <a:spcBef>
                <a:spcPts val="0"/>
              </a:spcBef>
              <a:spcAft>
                <a:spcPts val="0"/>
              </a:spcAft>
              <a:buClr>
                <a:srgbClr val="FFFFFF"/>
              </a:buClr>
              <a:buSzPts val="1800"/>
              <a:buFont typeface="Noto Sans Symbols"/>
              <a:buAutoNum type="alphaLcPeriod"/>
            </a:pPr>
            <a:r>
              <a:rPr lang="es-MX" sz="1600" b="0" i="0" u="none" strike="noStrike" cap="none">
                <a:solidFill>
                  <a:schemeClr val="dk1"/>
                </a:solidFill>
                <a:latin typeface="Trebuchet MS"/>
                <a:ea typeface="Trebuchet MS"/>
                <a:cs typeface="Trebuchet MS"/>
                <a:sym typeface="Trebuchet MS"/>
              </a:rPr>
              <a:t>Preparación del material</a:t>
            </a:r>
            <a:endParaRPr/>
          </a:p>
          <a:p>
            <a:pPr marL="1828800" marR="0" lvl="1" indent="-342900" algn="just" rtl="0">
              <a:lnSpc>
                <a:spcPct val="115000"/>
              </a:lnSpc>
              <a:spcBef>
                <a:spcPts val="0"/>
              </a:spcBef>
              <a:spcAft>
                <a:spcPts val="0"/>
              </a:spcAft>
              <a:buClr>
                <a:srgbClr val="FFFFFF"/>
              </a:buClr>
              <a:buSzPts val="1800"/>
              <a:buFont typeface="Noto Sans Symbols"/>
              <a:buAutoNum type="alphaLcPeriod"/>
            </a:pPr>
            <a:r>
              <a:rPr lang="es-MX" sz="1600" b="1" i="0" u="sng" strike="noStrike" cap="none">
                <a:solidFill>
                  <a:schemeClr val="dk1"/>
                </a:solidFill>
                <a:latin typeface="Trebuchet MS"/>
                <a:ea typeface="Trebuchet MS"/>
                <a:cs typeface="Trebuchet MS"/>
                <a:sym typeface="Trebuchet MS"/>
              </a:rPr>
              <a:t>Soldadura</a:t>
            </a:r>
            <a:endParaRPr/>
          </a:p>
          <a:p>
            <a:pPr marL="1828800" marR="0" lvl="1" indent="-342900" algn="just" rtl="0">
              <a:lnSpc>
                <a:spcPct val="115000"/>
              </a:lnSpc>
              <a:spcBef>
                <a:spcPts val="0"/>
              </a:spcBef>
              <a:spcAft>
                <a:spcPts val="0"/>
              </a:spcAft>
              <a:buClr>
                <a:srgbClr val="FFFFFF"/>
              </a:buClr>
              <a:buSzPts val="1800"/>
              <a:buFont typeface="Noto Sans Symbols"/>
              <a:buAutoNum type="alphaLcPeriod"/>
            </a:pPr>
            <a:r>
              <a:rPr lang="es-MX" sz="1600" b="0" i="0" u="none" strike="noStrike" cap="none">
                <a:solidFill>
                  <a:schemeClr val="dk1"/>
                </a:solidFill>
                <a:latin typeface="Trebuchet MS"/>
                <a:ea typeface="Trebuchet MS"/>
                <a:cs typeface="Trebuchet MS"/>
                <a:sym typeface="Trebuchet MS"/>
              </a:rPr>
              <a:t>Mecanizado y montaje</a:t>
            </a:r>
            <a:endParaRPr/>
          </a:p>
          <a:p>
            <a:pPr marL="1828800" marR="0" lvl="1" indent="-342900" algn="just" rtl="0">
              <a:lnSpc>
                <a:spcPct val="115000"/>
              </a:lnSpc>
              <a:spcBef>
                <a:spcPts val="0"/>
              </a:spcBef>
              <a:spcAft>
                <a:spcPts val="0"/>
              </a:spcAft>
              <a:buClr>
                <a:srgbClr val="FFFFFF"/>
              </a:buClr>
              <a:buSzPts val="1800"/>
              <a:buFont typeface="Noto Sans Symbols"/>
              <a:buAutoNum type="alphaLcPeriod"/>
            </a:pPr>
            <a:r>
              <a:rPr lang="es-MX" sz="1600" b="1" i="0" u="sng" strike="noStrike" cap="none">
                <a:solidFill>
                  <a:schemeClr val="dk1"/>
                </a:solidFill>
                <a:latin typeface="Trebuchet MS"/>
                <a:ea typeface="Trebuchet MS"/>
                <a:cs typeface="Trebuchet MS"/>
                <a:sym typeface="Trebuchet MS"/>
              </a:rPr>
              <a:t>Prueba Hidráulica</a:t>
            </a:r>
            <a:endParaRPr sz="1600" b="0" i="0" u="none" strike="noStrike" cap="none">
              <a:solidFill>
                <a:schemeClr val="dk1"/>
              </a:solidFill>
              <a:latin typeface="Trebuchet MS"/>
              <a:ea typeface="Trebuchet MS"/>
              <a:cs typeface="Trebuchet MS"/>
              <a:sym typeface="Trebuchet MS"/>
            </a:endParaRPr>
          </a:p>
          <a:p>
            <a:pPr marL="0" marR="0" lvl="0" indent="0" algn="l" rtl="0">
              <a:spcBef>
                <a:spcPts val="1000"/>
              </a:spcBef>
              <a:spcAft>
                <a:spcPts val="0"/>
              </a:spcAft>
              <a:buClr>
                <a:schemeClr val="accent1"/>
              </a:buClr>
              <a:buSzPts val="1280"/>
              <a:buFont typeface="Noto Sans Symbols"/>
              <a:buNone/>
            </a:pPr>
            <a:endParaRPr sz="1600">
              <a:solidFill>
                <a:schemeClr val="dk1"/>
              </a:solidFill>
              <a:latin typeface="Trebuchet MS"/>
              <a:ea typeface="Trebuchet MS"/>
              <a:cs typeface="Trebuchet MS"/>
              <a:sym typeface="Trebuchet M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7"/>
          <p:cNvSpPr txBox="1"/>
          <p:nvPr/>
        </p:nvSpPr>
        <p:spPr>
          <a:xfrm>
            <a:off x="5042331" y="440154"/>
            <a:ext cx="2107338" cy="68119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800"/>
              <a:buFont typeface="Trebuchet MS"/>
              <a:buNone/>
            </a:pPr>
            <a:r>
              <a:rPr lang="es-MX" sz="2800">
                <a:solidFill>
                  <a:schemeClr val="dk1"/>
                </a:solidFill>
                <a:latin typeface="Trebuchet MS"/>
                <a:ea typeface="Trebuchet MS"/>
                <a:cs typeface="Trebuchet MS"/>
                <a:sym typeface="Trebuchet MS"/>
              </a:rPr>
              <a:t>SOLDADURA</a:t>
            </a:r>
            <a:endParaRPr sz="2800">
              <a:solidFill>
                <a:schemeClr val="dk1"/>
              </a:solidFill>
              <a:latin typeface="Trebuchet MS"/>
              <a:ea typeface="Trebuchet MS"/>
              <a:cs typeface="Trebuchet MS"/>
              <a:sym typeface="Trebuchet MS"/>
            </a:endParaRPr>
          </a:p>
        </p:txBody>
      </p:sp>
      <p:sp>
        <p:nvSpPr>
          <p:cNvPr id="430" name="Google Shape;430;p37"/>
          <p:cNvSpPr txBox="1"/>
          <p:nvPr/>
        </p:nvSpPr>
        <p:spPr>
          <a:xfrm>
            <a:off x="615907" y="1346988"/>
            <a:ext cx="6474622" cy="2449403"/>
          </a:xfrm>
          <a:prstGeom prst="rect">
            <a:avLst/>
          </a:prstGeom>
          <a:noFill/>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1"/>
              </a:buClr>
              <a:buSzPts val="1280"/>
              <a:buFont typeface="Noto Sans Symbols"/>
              <a:buNone/>
            </a:pPr>
            <a:r>
              <a:rPr lang="es-MX" sz="1600">
                <a:solidFill>
                  <a:srgbClr val="3F3F3F"/>
                </a:solidFill>
                <a:latin typeface="Trebuchet MS"/>
                <a:ea typeface="Trebuchet MS"/>
                <a:cs typeface="Trebuchet MS"/>
                <a:sym typeface="Trebuchet MS"/>
              </a:rPr>
              <a:t>Se deben realizar una serie de controles para determinar la correcta ejecución de la soldadura.</a:t>
            </a:r>
            <a:endParaRPr/>
          </a:p>
          <a:p>
            <a:pPr marL="857250" marR="0" lvl="0" indent="-285750" algn="ctr" rtl="0">
              <a:spcBef>
                <a:spcPts val="1000"/>
              </a:spcBef>
              <a:spcAft>
                <a:spcPts val="0"/>
              </a:spcAft>
              <a:buClr>
                <a:srgbClr val="3F3F3F"/>
              </a:buClr>
              <a:buSzPts val="1800"/>
              <a:buFont typeface="Noto Sans Symbols"/>
              <a:buChar char="✔"/>
            </a:pPr>
            <a:r>
              <a:rPr lang="es-MX" sz="1600">
                <a:solidFill>
                  <a:srgbClr val="3F3F3F"/>
                </a:solidFill>
                <a:latin typeface="Trebuchet MS"/>
                <a:ea typeface="Trebuchet MS"/>
                <a:cs typeface="Trebuchet MS"/>
                <a:sym typeface="Trebuchet MS"/>
              </a:rPr>
              <a:t>Determinar la existencia o no de defectos superficiales</a:t>
            </a:r>
            <a:endParaRPr/>
          </a:p>
          <a:p>
            <a:pPr marL="857250" marR="0" lvl="0" indent="-285750" algn="ctr" rtl="0">
              <a:spcBef>
                <a:spcPts val="0"/>
              </a:spcBef>
              <a:spcAft>
                <a:spcPts val="0"/>
              </a:spcAft>
              <a:buClr>
                <a:srgbClr val="3F3F3F"/>
              </a:buClr>
              <a:buSzPts val="1800"/>
              <a:buFont typeface="Noto Sans Symbols"/>
              <a:buChar char="✔"/>
            </a:pPr>
            <a:r>
              <a:rPr lang="es-MX" sz="1600">
                <a:solidFill>
                  <a:srgbClr val="3F3F3F"/>
                </a:solidFill>
                <a:latin typeface="Trebuchet MS"/>
                <a:ea typeface="Trebuchet MS"/>
                <a:cs typeface="Trebuchet MS"/>
                <a:sym typeface="Trebuchet MS"/>
              </a:rPr>
              <a:t>Examen para averiguar defectos internos</a:t>
            </a:r>
            <a:endParaRPr/>
          </a:p>
          <a:p>
            <a:pPr marL="857250" marR="0" lvl="0" indent="-171450" algn="ctr" rtl="0">
              <a:spcBef>
                <a:spcPts val="0"/>
              </a:spcBef>
              <a:spcAft>
                <a:spcPts val="0"/>
              </a:spcAft>
              <a:buClr>
                <a:srgbClr val="3F3F3F"/>
              </a:buClr>
              <a:buSzPts val="1800"/>
              <a:buFont typeface="Noto Sans Symbols"/>
              <a:buNone/>
            </a:pPr>
            <a:endParaRPr sz="1600">
              <a:solidFill>
                <a:srgbClr val="3F3F3F"/>
              </a:solidFill>
              <a:latin typeface="Trebuchet MS"/>
              <a:ea typeface="Trebuchet MS"/>
              <a:cs typeface="Trebuchet MS"/>
              <a:sym typeface="Trebuchet MS"/>
            </a:endParaRPr>
          </a:p>
          <a:p>
            <a:pPr marL="571500" marR="0" lvl="0" indent="0" algn="ctr" rtl="0">
              <a:spcBef>
                <a:spcPts val="0"/>
              </a:spcBef>
              <a:spcAft>
                <a:spcPts val="0"/>
              </a:spcAft>
              <a:buClr>
                <a:srgbClr val="3F3F3F"/>
              </a:buClr>
              <a:buSzPts val="1800"/>
              <a:buFont typeface="Noto Sans Symbols"/>
              <a:buNone/>
            </a:pPr>
            <a:r>
              <a:rPr lang="es-MX" sz="1600">
                <a:solidFill>
                  <a:srgbClr val="3F3F3F"/>
                </a:solidFill>
                <a:latin typeface="Trebuchet MS"/>
                <a:ea typeface="Trebuchet MS"/>
                <a:cs typeface="Trebuchet MS"/>
                <a:sym typeface="Trebuchet MS"/>
              </a:rPr>
              <a:t>Mediante estos controles por medio de personal técnico adecuado se establece si los defectos que se han descubierto garantizan o no la seguridad de manera suficiente.</a:t>
            </a:r>
            <a:endParaRPr sz="1600">
              <a:solidFill>
                <a:srgbClr val="3F3F3F"/>
              </a:solidFill>
              <a:latin typeface="Trebuchet MS"/>
              <a:ea typeface="Trebuchet MS"/>
              <a:cs typeface="Trebuchet MS"/>
              <a:sym typeface="Trebuchet MS"/>
            </a:endParaRPr>
          </a:p>
        </p:txBody>
      </p:sp>
      <p:pic>
        <p:nvPicPr>
          <p:cNvPr id="431" name="Google Shape;431;p37"/>
          <p:cNvPicPr preferRelativeResize="0"/>
          <p:nvPr/>
        </p:nvPicPr>
        <p:blipFill rotWithShape="1">
          <a:blip r:embed="rId3">
            <a:alphaModFix/>
          </a:blip>
          <a:srcRect/>
          <a:stretch/>
        </p:blipFill>
        <p:spPr>
          <a:xfrm>
            <a:off x="7149669" y="1208150"/>
            <a:ext cx="4716597" cy="2588241"/>
          </a:xfrm>
          <a:prstGeom prst="rect">
            <a:avLst/>
          </a:prstGeom>
          <a:noFill/>
          <a:ln>
            <a:noFill/>
          </a:ln>
        </p:spPr>
      </p:pic>
      <p:sp>
        <p:nvSpPr>
          <p:cNvPr id="432" name="Google Shape;432;p37"/>
          <p:cNvSpPr txBox="1"/>
          <p:nvPr/>
        </p:nvSpPr>
        <p:spPr>
          <a:xfrm>
            <a:off x="615907" y="4711615"/>
            <a:ext cx="6533762" cy="1090800"/>
          </a:xfrm>
          <a:prstGeom prst="rect">
            <a:avLst/>
          </a:prstGeom>
          <a:noFill/>
          <a:ln>
            <a:noFill/>
          </a:ln>
        </p:spPr>
        <p:txBody>
          <a:bodyPr spcFirstLastPara="1" wrap="square" lIns="91425" tIns="45700" rIns="91425" bIns="45700" anchor="ctr" anchorCtr="0">
            <a:noAutofit/>
          </a:bodyPr>
          <a:lstStyle/>
          <a:p>
            <a:pPr marL="0" marR="0" lvl="0" indent="0" algn="ctr" rtl="0">
              <a:spcBef>
                <a:spcPts val="1000"/>
              </a:spcBef>
              <a:spcAft>
                <a:spcPts val="0"/>
              </a:spcAft>
              <a:buClr>
                <a:schemeClr val="accent1"/>
              </a:buClr>
              <a:buSzPts val="1280"/>
              <a:buFont typeface="Noto Sans Symbols"/>
              <a:buNone/>
            </a:pPr>
            <a:r>
              <a:rPr lang="es-MX" sz="1600">
                <a:solidFill>
                  <a:srgbClr val="3F3F3F"/>
                </a:solidFill>
                <a:latin typeface="Trebuchet MS"/>
                <a:ea typeface="Trebuchet MS"/>
                <a:cs typeface="Trebuchet MS"/>
                <a:sym typeface="Trebuchet MS"/>
              </a:rPr>
              <a:t>Recipientes en proceso de construcción y sus correspondientes soldaduras realizadas en el taller.</a:t>
            </a:r>
            <a:endParaRPr sz="1600">
              <a:solidFill>
                <a:srgbClr val="3F3F3F"/>
              </a:solidFill>
              <a:latin typeface="Trebuchet MS"/>
              <a:ea typeface="Trebuchet MS"/>
              <a:cs typeface="Trebuchet MS"/>
              <a:sym typeface="Trebuchet MS"/>
            </a:endParaRPr>
          </a:p>
        </p:txBody>
      </p:sp>
      <p:pic>
        <p:nvPicPr>
          <p:cNvPr id="433" name="Google Shape;433;p37"/>
          <p:cNvPicPr preferRelativeResize="0"/>
          <p:nvPr/>
        </p:nvPicPr>
        <p:blipFill rotWithShape="1">
          <a:blip r:embed="rId4">
            <a:alphaModFix/>
          </a:blip>
          <a:srcRect/>
          <a:stretch/>
        </p:blipFill>
        <p:spPr>
          <a:xfrm>
            <a:off x="7229129" y="4060962"/>
            <a:ext cx="4557675" cy="239210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p4"/>
          <p:cNvSpPr txBox="1"/>
          <p:nvPr/>
        </p:nvSpPr>
        <p:spPr>
          <a:xfrm>
            <a:off x="157163" y="214312"/>
            <a:ext cx="7772400" cy="638025"/>
          </a:xfrm>
          <a:prstGeom prst="rect">
            <a:avLst/>
          </a:prstGeom>
          <a:noFill/>
          <a:ln>
            <a:noFill/>
          </a:ln>
        </p:spPr>
        <p:txBody>
          <a:bodyPr spcFirstLastPara="1" wrap="square" lIns="91425" tIns="45700" rIns="91425" bIns="45700" anchor="b" anchorCtr="0">
            <a:noAutofit/>
          </a:bodyPr>
          <a:lstStyle/>
          <a:p>
            <a:pPr marL="0" marR="0" lvl="0" indent="0" algn="ctr" rtl="0">
              <a:spcBef>
                <a:spcPts val="0"/>
              </a:spcBef>
              <a:spcAft>
                <a:spcPts val="0"/>
              </a:spcAft>
              <a:buClr>
                <a:schemeClr val="dk1"/>
              </a:buClr>
              <a:buSzPts val="3600"/>
              <a:buFont typeface="Arial"/>
              <a:buNone/>
            </a:pPr>
            <a:r>
              <a:rPr lang="es-MX" sz="3600">
                <a:solidFill>
                  <a:schemeClr val="dk1"/>
                </a:solidFill>
                <a:latin typeface="Arial"/>
                <a:ea typeface="Arial"/>
                <a:cs typeface="Arial"/>
                <a:sym typeface="Arial"/>
              </a:rPr>
              <a:t>Trabajos en Ambientes Hiperbáricos</a:t>
            </a:r>
            <a:endParaRPr sz="3600">
              <a:solidFill>
                <a:schemeClr val="dk1"/>
              </a:solidFill>
              <a:latin typeface="Arial"/>
              <a:ea typeface="Arial"/>
              <a:cs typeface="Arial"/>
              <a:sym typeface="Arial"/>
            </a:endParaRPr>
          </a:p>
        </p:txBody>
      </p:sp>
      <p:sp>
        <p:nvSpPr>
          <p:cNvPr id="170" name="Google Shape;170;p4"/>
          <p:cNvSpPr/>
          <p:nvPr/>
        </p:nvSpPr>
        <p:spPr>
          <a:xfrm>
            <a:off x="259556" y="959093"/>
            <a:ext cx="11672887" cy="5509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600">
                <a:solidFill>
                  <a:schemeClr val="dk1"/>
                </a:solidFill>
                <a:latin typeface="Arial"/>
                <a:ea typeface="Arial"/>
                <a:cs typeface="Arial"/>
                <a:sym typeface="Arial"/>
              </a:rPr>
              <a:t>Podemos nombrar estos tipos de trabajos:</a:t>
            </a:r>
            <a:endParaRPr/>
          </a:p>
          <a:p>
            <a:pPr marL="0" marR="0" lvl="0" indent="0" algn="l" rtl="0">
              <a:spcBef>
                <a:spcPts val="0"/>
              </a:spcBef>
              <a:spcAft>
                <a:spcPts val="0"/>
              </a:spcAft>
              <a:buNone/>
            </a:pPr>
            <a:endParaRPr sz="1600">
              <a:solidFill>
                <a:schemeClr val="dk1"/>
              </a:solidFill>
              <a:latin typeface="Arial"/>
              <a:ea typeface="Arial"/>
              <a:cs typeface="Arial"/>
              <a:sym typeface="Arial"/>
            </a:endParaRPr>
          </a:p>
          <a:p>
            <a:pPr marL="0" marR="0" lvl="0" indent="0" algn="l" rtl="0">
              <a:spcBef>
                <a:spcPts val="0"/>
              </a:spcBef>
              <a:spcAft>
                <a:spcPts val="0"/>
              </a:spcAft>
              <a:buNone/>
            </a:pPr>
            <a:r>
              <a:rPr lang="es-MX" sz="1600" b="1" i="1">
                <a:solidFill>
                  <a:srgbClr val="0070C0"/>
                </a:solidFill>
                <a:latin typeface="Arial"/>
                <a:ea typeface="Arial"/>
                <a:cs typeface="Arial"/>
                <a:sym typeface="Arial"/>
              </a:rPr>
              <a:t>Inmersiones (Buceo) – Ambiente subacuático</a:t>
            </a:r>
            <a:endParaRPr/>
          </a:p>
          <a:p>
            <a:pPr marL="342900" marR="0" lvl="0" indent="-241300" algn="l" rtl="0">
              <a:spcBef>
                <a:spcPts val="0"/>
              </a:spcBef>
              <a:spcAft>
                <a:spcPts val="0"/>
              </a:spcAft>
              <a:buClr>
                <a:schemeClr val="dk1"/>
              </a:buClr>
              <a:buSzPts val="1600"/>
              <a:buFont typeface="Trebuchet MS"/>
              <a:buNone/>
            </a:pPr>
            <a:endParaRPr sz="1600">
              <a:solidFill>
                <a:schemeClr val="dk1"/>
              </a:solidFill>
              <a:latin typeface="Arial"/>
              <a:ea typeface="Arial"/>
              <a:cs typeface="Arial"/>
              <a:sym typeface="Arial"/>
            </a:endParaRPr>
          </a:p>
          <a:p>
            <a:pPr marL="0" marR="0" lvl="0" indent="0" algn="l" rtl="0">
              <a:spcBef>
                <a:spcPts val="0"/>
              </a:spcBef>
              <a:spcAft>
                <a:spcPts val="0"/>
              </a:spcAft>
              <a:buNone/>
            </a:pPr>
            <a:r>
              <a:rPr lang="es-MX" sz="1600">
                <a:solidFill>
                  <a:schemeClr val="dk1"/>
                </a:solidFill>
                <a:latin typeface="Arial"/>
                <a:ea typeface="Arial"/>
                <a:cs typeface="Arial"/>
                <a:sym typeface="Arial"/>
              </a:rPr>
              <a:t>	En este caso el medio y la presión hacen que la respiración sea la primera función que se vea afectada.</a:t>
            </a:r>
            <a:endParaRPr/>
          </a:p>
          <a:p>
            <a:pPr marL="0" marR="0" lvl="0" indent="0" algn="l" rtl="0">
              <a:spcBef>
                <a:spcPts val="0"/>
              </a:spcBef>
              <a:spcAft>
                <a:spcPts val="0"/>
              </a:spcAft>
              <a:buNone/>
            </a:pPr>
            <a:r>
              <a:rPr lang="es-MX" sz="1600">
                <a:solidFill>
                  <a:schemeClr val="dk1"/>
                </a:solidFill>
                <a:latin typeface="Arial"/>
                <a:ea typeface="Arial"/>
                <a:cs typeface="Arial"/>
                <a:sym typeface="Arial"/>
              </a:rPr>
              <a:t>	El otro efecto es que se reducen a la mitad, de lo normal, de las pulsaciones.</a:t>
            </a:r>
            <a:endParaRPr/>
          </a:p>
          <a:p>
            <a:pPr marL="0" marR="0" lvl="0" indent="0" algn="l" rtl="0">
              <a:spcBef>
                <a:spcPts val="0"/>
              </a:spcBef>
              <a:spcAft>
                <a:spcPts val="0"/>
              </a:spcAft>
              <a:buNone/>
            </a:pPr>
            <a:endParaRPr sz="1600">
              <a:solidFill>
                <a:schemeClr val="dk1"/>
              </a:solidFill>
              <a:latin typeface="Arial"/>
              <a:ea typeface="Arial"/>
              <a:cs typeface="Arial"/>
              <a:sym typeface="Arial"/>
            </a:endParaRPr>
          </a:p>
          <a:p>
            <a:pPr marL="0" marR="0" lvl="0" indent="0" algn="l" rtl="0">
              <a:spcBef>
                <a:spcPts val="0"/>
              </a:spcBef>
              <a:spcAft>
                <a:spcPts val="0"/>
              </a:spcAft>
              <a:buNone/>
            </a:pPr>
            <a:r>
              <a:rPr lang="es-MX" sz="1600">
                <a:solidFill>
                  <a:schemeClr val="dk1"/>
                </a:solidFill>
                <a:latin typeface="Arial"/>
                <a:ea typeface="Arial"/>
                <a:cs typeface="Arial"/>
                <a:sym typeface="Arial"/>
              </a:rPr>
              <a:t>Cuando hablamos de los trabajos hiperbáricos en tierra se nos presentan: </a:t>
            </a:r>
            <a:endParaRPr sz="1600">
              <a:solidFill>
                <a:schemeClr val="dk1"/>
              </a:solidFill>
              <a:latin typeface="Arial"/>
              <a:ea typeface="Arial"/>
              <a:cs typeface="Arial"/>
              <a:sym typeface="Arial"/>
            </a:endParaRPr>
          </a:p>
          <a:p>
            <a:pPr marL="342900" marR="0" lvl="0" indent="-241300" algn="l" rtl="0">
              <a:spcBef>
                <a:spcPts val="0"/>
              </a:spcBef>
              <a:spcAft>
                <a:spcPts val="0"/>
              </a:spcAft>
              <a:buClr>
                <a:schemeClr val="dk1"/>
              </a:buClr>
              <a:buSzPts val="1600"/>
              <a:buFont typeface="Trebuchet MS"/>
              <a:buNone/>
            </a:pPr>
            <a:endParaRPr sz="1600">
              <a:solidFill>
                <a:schemeClr val="dk1"/>
              </a:solidFill>
              <a:latin typeface="Arial"/>
              <a:ea typeface="Arial"/>
              <a:cs typeface="Arial"/>
              <a:sym typeface="Arial"/>
            </a:endParaRPr>
          </a:p>
          <a:p>
            <a:pPr marL="0" marR="0" lvl="0" indent="0" algn="l" rtl="0">
              <a:spcBef>
                <a:spcPts val="0"/>
              </a:spcBef>
              <a:spcAft>
                <a:spcPts val="0"/>
              </a:spcAft>
              <a:buNone/>
            </a:pPr>
            <a:r>
              <a:rPr lang="es-MX" sz="1600" b="1" i="1">
                <a:solidFill>
                  <a:srgbClr val="0070C0"/>
                </a:solidFill>
                <a:latin typeface="Arial"/>
                <a:ea typeface="Arial"/>
                <a:cs typeface="Arial"/>
                <a:sym typeface="Arial"/>
              </a:rPr>
              <a:t>Cajones herméticos – Ambiente presurizado</a:t>
            </a:r>
            <a:endParaRPr/>
          </a:p>
          <a:p>
            <a:pPr marL="0" marR="0" lvl="0" indent="0" algn="l" rtl="0">
              <a:spcBef>
                <a:spcPts val="0"/>
              </a:spcBef>
              <a:spcAft>
                <a:spcPts val="0"/>
              </a:spcAft>
              <a:buNone/>
            </a:pPr>
            <a:endParaRPr sz="16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s-MX" sz="1600">
                <a:solidFill>
                  <a:schemeClr val="dk1"/>
                </a:solidFill>
                <a:latin typeface="Trebuchet MS"/>
                <a:ea typeface="Trebuchet MS"/>
                <a:cs typeface="Trebuchet MS"/>
                <a:sym typeface="Trebuchet MS"/>
              </a:rPr>
              <a:t>	Tres tipos de construcciones:</a:t>
            </a:r>
            <a:endParaRPr/>
          </a:p>
          <a:p>
            <a:pPr marL="0" marR="0" lvl="0" indent="0" algn="l" rtl="0">
              <a:spcBef>
                <a:spcPts val="0"/>
              </a:spcBef>
              <a:spcAft>
                <a:spcPts val="0"/>
              </a:spcAft>
              <a:buNone/>
            </a:pPr>
            <a:r>
              <a:rPr lang="es-MX" sz="1600">
                <a:solidFill>
                  <a:schemeClr val="dk1"/>
                </a:solidFill>
                <a:latin typeface="Trebuchet MS"/>
                <a:ea typeface="Trebuchet MS"/>
                <a:cs typeface="Trebuchet MS"/>
                <a:sym typeface="Trebuchet MS"/>
              </a:rPr>
              <a:t>		Los </a:t>
            </a:r>
            <a:r>
              <a:rPr lang="es-MX" sz="1600" b="1">
                <a:solidFill>
                  <a:schemeClr val="dk1"/>
                </a:solidFill>
                <a:latin typeface="Trebuchet MS"/>
                <a:ea typeface="Trebuchet MS"/>
                <a:cs typeface="Trebuchet MS"/>
                <a:sym typeface="Trebuchet MS"/>
              </a:rPr>
              <a:t>cajones abiertos</a:t>
            </a:r>
            <a:r>
              <a:rPr lang="es-MX" sz="1600">
                <a:solidFill>
                  <a:schemeClr val="dk1"/>
                </a:solidFill>
                <a:latin typeface="Trebuchet MS"/>
                <a:ea typeface="Trebuchet MS"/>
                <a:cs typeface="Trebuchet MS"/>
                <a:sym typeface="Trebuchet MS"/>
              </a:rPr>
              <a:t> (No hiperbárico) </a:t>
            </a:r>
            <a:endParaRPr/>
          </a:p>
          <a:p>
            <a:pPr marL="0" marR="0" lvl="0" indent="0" algn="l" rtl="0">
              <a:spcBef>
                <a:spcPts val="0"/>
              </a:spcBef>
              <a:spcAft>
                <a:spcPts val="0"/>
              </a:spcAft>
              <a:buNone/>
            </a:pPr>
            <a:r>
              <a:rPr lang="es-MX" sz="1600">
                <a:solidFill>
                  <a:schemeClr val="dk1"/>
                </a:solidFill>
                <a:latin typeface="Trebuchet MS"/>
                <a:ea typeface="Trebuchet MS"/>
                <a:cs typeface="Trebuchet MS"/>
                <a:sym typeface="Trebuchet MS"/>
              </a:rPr>
              <a:t>		Los</a:t>
            </a:r>
            <a:r>
              <a:rPr lang="es-MX" sz="1600" b="1">
                <a:solidFill>
                  <a:schemeClr val="dk1"/>
                </a:solidFill>
                <a:latin typeface="Trebuchet MS"/>
                <a:ea typeface="Trebuchet MS"/>
                <a:cs typeface="Trebuchet MS"/>
                <a:sym typeface="Trebuchet MS"/>
              </a:rPr>
              <a:t> cajones cerrados</a:t>
            </a:r>
            <a:r>
              <a:rPr lang="es-MX" sz="1600">
                <a:solidFill>
                  <a:schemeClr val="dk1"/>
                </a:solidFill>
                <a:latin typeface="Trebuchet MS"/>
                <a:ea typeface="Trebuchet MS"/>
                <a:cs typeface="Trebuchet MS"/>
                <a:sym typeface="Trebuchet MS"/>
              </a:rPr>
              <a:t> (No hiperbárico) </a:t>
            </a:r>
            <a:endParaRPr/>
          </a:p>
          <a:p>
            <a:pPr marL="0" marR="0" lvl="0" indent="0" algn="l" rtl="0">
              <a:spcBef>
                <a:spcPts val="0"/>
              </a:spcBef>
              <a:spcAft>
                <a:spcPts val="0"/>
              </a:spcAft>
              <a:buNone/>
            </a:pPr>
            <a:r>
              <a:rPr lang="es-MX" sz="1600" b="1">
                <a:solidFill>
                  <a:schemeClr val="dk1"/>
                </a:solidFill>
                <a:latin typeface="Trebuchet MS"/>
                <a:ea typeface="Trebuchet MS"/>
                <a:cs typeface="Trebuchet MS"/>
                <a:sym typeface="Trebuchet MS"/>
              </a:rPr>
              <a:t>		Los cajones neumáticos</a:t>
            </a:r>
            <a:endParaRPr/>
          </a:p>
          <a:p>
            <a:pPr marL="0" marR="0" lvl="0" indent="0" algn="l" rtl="0">
              <a:spcBef>
                <a:spcPts val="0"/>
              </a:spcBef>
              <a:spcAft>
                <a:spcPts val="0"/>
              </a:spcAft>
              <a:buNone/>
            </a:pPr>
            <a:endParaRPr sz="1600" b="1">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s-MX" sz="1600" b="1" i="1">
                <a:solidFill>
                  <a:srgbClr val="0070C0"/>
                </a:solidFill>
                <a:latin typeface="Arial"/>
                <a:ea typeface="Arial"/>
                <a:cs typeface="Arial"/>
                <a:sym typeface="Arial"/>
              </a:rPr>
              <a:t>Trabajos en túneles – Ambiente presurizado</a:t>
            </a:r>
            <a:endParaRPr/>
          </a:p>
          <a:p>
            <a:pPr marL="0" marR="0" lvl="0" indent="0" algn="l" rtl="0">
              <a:spcBef>
                <a:spcPts val="0"/>
              </a:spcBef>
              <a:spcAft>
                <a:spcPts val="0"/>
              </a:spcAft>
              <a:buNone/>
            </a:pPr>
            <a:endParaRPr sz="1600" b="1" i="1">
              <a:solidFill>
                <a:srgbClr val="0070C0"/>
              </a:solidFill>
              <a:latin typeface="Arial"/>
              <a:ea typeface="Arial"/>
              <a:cs typeface="Arial"/>
              <a:sym typeface="Arial"/>
            </a:endParaRPr>
          </a:p>
          <a:p>
            <a:pPr marL="0" marR="0" lvl="0" indent="0" algn="l" rtl="0">
              <a:spcBef>
                <a:spcPts val="0"/>
              </a:spcBef>
              <a:spcAft>
                <a:spcPts val="0"/>
              </a:spcAft>
              <a:buNone/>
            </a:pPr>
            <a:r>
              <a:rPr lang="es-MX" sz="1600">
                <a:solidFill>
                  <a:schemeClr val="dk1"/>
                </a:solidFill>
                <a:latin typeface="Trebuchet MS"/>
                <a:ea typeface="Trebuchet MS"/>
                <a:cs typeface="Trebuchet MS"/>
                <a:sym typeface="Trebuchet MS"/>
              </a:rPr>
              <a:t>Trabajos de mantenimiento y cambio de herramientas y de reparaciones de emergencia.</a:t>
            </a:r>
            <a:endParaRPr/>
          </a:p>
          <a:p>
            <a:pPr marL="0" marR="0" lvl="0" indent="0" algn="l" rtl="0">
              <a:spcBef>
                <a:spcPts val="0"/>
              </a:spcBef>
              <a:spcAft>
                <a:spcPts val="0"/>
              </a:spcAft>
              <a:buNone/>
            </a:pPr>
            <a:endParaRPr sz="16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s-MX" sz="1600" b="1" i="1">
                <a:solidFill>
                  <a:srgbClr val="0070C0"/>
                </a:solidFill>
                <a:latin typeface="Arial"/>
                <a:ea typeface="Arial"/>
                <a:cs typeface="Arial"/>
                <a:sym typeface="Arial"/>
              </a:rPr>
              <a:t>Trabajos Buceo De Saturación – Cámaras Hiperbáricas</a:t>
            </a:r>
            <a:endParaRPr sz="1600" b="1" i="1">
              <a:solidFill>
                <a:srgbClr val="0070C0"/>
              </a:solidFill>
              <a:latin typeface="Arial"/>
              <a:ea typeface="Arial"/>
              <a:cs typeface="Arial"/>
              <a:sym typeface="Arial"/>
            </a:endParaRPr>
          </a:p>
          <a:p>
            <a:pPr marL="0" marR="0" lvl="0" indent="0" algn="l" rtl="0">
              <a:spcBef>
                <a:spcPts val="0"/>
              </a:spcBef>
              <a:spcAft>
                <a:spcPts val="0"/>
              </a:spcAft>
              <a:buNone/>
            </a:pPr>
            <a:endParaRPr sz="1600" b="1" i="1">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8"/>
          <p:cNvSpPr txBox="1"/>
          <p:nvPr/>
        </p:nvSpPr>
        <p:spPr>
          <a:xfrm>
            <a:off x="4129689" y="181734"/>
            <a:ext cx="3659667" cy="775321"/>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800"/>
              <a:buFont typeface="Trebuchet MS"/>
              <a:buNone/>
            </a:pPr>
            <a:r>
              <a:rPr lang="es-MX" sz="2800">
                <a:solidFill>
                  <a:schemeClr val="dk1"/>
                </a:solidFill>
                <a:latin typeface="Trebuchet MS"/>
                <a:ea typeface="Trebuchet MS"/>
                <a:cs typeface="Trebuchet MS"/>
                <a:sym typeface="Trebuchet MS"/>
              </a:rPr>
              <a:t>PRUEBA HIDRAÚLICA</a:t>
            </a:r>
            <a:endParaRPr sz="2800">
              <a:solidFill>
                <a:schemeClr val="dk1"/>
              </a:solidFill>
              <a:latin typeface="Trebuchet MS"/>
              <a:ea typeface="Trebuchet MS"/>
              <a:cs typeface="Trebuchet MS"/>
              <a:sym typeface="Trebuchet MS"/>
            </a:endParaRPr>
          </a:p>
        </p:txBody>
      </p:sp>
      <p:sp>
        <p:nvSpPr>
          <p:cNvPr id="439" name="Google Shape;439;p38"/>
          <p:cNvSpPr txBox="1"/>
          <p:nvPr/>
        </p:nvSpPr>
        <p:spPr>
          <a:xfrm>
            <a:off x="484916" y="1278576"/>
            <a:ext cx="11222168" cy="5388355"/>
          </a:xfrm>
          <a:prstGeom prst="rect">
            <a:avLst/>
          </a:prstGeom>
          <a:noFill/>
          <a:ln>
            <a:noFill/>
          </a:ln>
        </p:spPr>
        <p:txBody>
          <a:bodyPr spcFirstLastPara="1" wrap="square" lIns="91425" tIns="45700" rIns="91425" bIns="45700" anchor="t" anchorCtr="0">
            <a:noAutofit/>
          </a:bodyPr>
          <a:lstStyle/>
          <a:p>
            <a:pPr marL="0" marR="0" lvl="0" indent="0" algn="ctr" rtl="0">
              <a:spcBef>
                <a:spcPts val="1000"/>
              </a:spcBef>
              <a:spcAft>
                <a:spcPts val="0"/>
              </a:spcAft>
              <a:buClr>
                <a:schemeClr val="accent1"/>
              </a:buClr>
              <a:buSzPts val="1440"/>
              <a:buFont typeface="Noto Sans Symbols"/>
              <a:buNone/>
            </a:pPr>
            <a:r>
              <a:rPr lang="es-MX" sz="1800">
                <a:solidFill>
                  <a:srgbClr val="3F3F3F"/>
                </a:solidFill>
                <a:latin typeface="Trebuchet MS"/>
                <a:ea typeface="Trebuchet MS"/>
                <a:cs typeface="Trebuchet MS"/>
                <a:sym typeface="Trebuchet MS"/>
              </a:rPr>
              <a:t>.</a:t>
            </a:r>
            <a:r>
              <a:rPr lang="es-MX" sz="1600">
                <a:solidFill>
                  <a:srgbClr val="3F3F3F"/>
                </a:solidFill>
                <a:latin typeface="Trebuchet MS"/>
                <a:ea typeface="Trebuchet MS"/>
                <a:cs typeface="Trebuchet MS"/>
                <a:sym typeface="Trebuchet MS"/>
              </a:rPr>
              <a:t> Los aparatos presión se someten a pruebas hidráulicas como parte del control de calidad para comprobar la resistencia del equipo. Esta prueba es exigida por la normativa legal vigente. </a:t>
            </a:r>
            <a:endParaRPr/>
          </a:p>
          <a:p>
            <a:pPr marL="0" marR="0" lvl="0" indent="0" algn="ctr" rtl="0">
              <a:spcBef>
                <a:spcPts val="1000"/>
              </a:spcBef>
              <a:spcAft>
                <a:spcPts val="0"/>
              </a:spcAft>
              <a:buClr>
                <a:schemeClr val="accent1"/>
              </a:buClr>
              <a:buSzPts val="1280"/>
              <a:buFont typeface="Noto Sans Symbols"/>
              <a:buNone/>
            </a:pPr>
            <a:r>
              <a:rPr lang="es-MX" sz="1600">
                <a:solidFill>
                  <a:srgbClr val="3F3F3F"/>
                </a:solidFill>
                <a:latin typeface="Trebuchet MS"/>
                <a:ea typeface="Trebuchet MS"/>
                <a:cs typeface="Trebuchet MS"/>
                <a:sym typeface="Trebuchet MS"/>
              </a:rPr>
              <a:t>El fluido que se utiliza es agua, esto se debe a su incompresibilidad, para evitar en caso de falla riesgos debido a la rotura del recipiente y liberación súbita del fluido contenido. </a:t>
            </a:r>
            <a:endParaRPr/>
          </a:p>
          <a:p>
            <a:pPr marL="0" marR="0" lvl="0" indent="0" algn="ctr" rtl="0">
              <a:spcBef>
                <a:spcPts val="1000"/>
              </a:spcBef>
              <a:spcAft>
                <a:spcPts val="0"/>
              </a:spcAft>
              <a:buClr>
                <a:schemeClr val="accent1"/>
              </a:buClr>
              <a:buSzPts val="1280"/>
              <a:buFont typeface="Noto Sans Symbols"/>
              <a:buNone/>
            </a:pPr>
            <a:r>
              <a:rPr lang="es-MX" sz="1600">
                <a:solidFill>
                  <a:srgbClr val="3F3F3F"/>
                </a:solidFill>
                <a:latin typeface="Trebuchet MS"/>
                <a:ea typeface="Trebuchet MS"/>
                <a:cs typeface="Trebuchet MS"/>
                <a:sym typeface="Trebuchet MS"/>
              </a:rPr>
              <a:t>Los códigos de diseño especifican cómo debe realizarse esta prueba. La metodología consta de: Comprobar que las estructuras resistan la carga del recipiente lleno de agua, colocar bridas ciegas o tapones roscados en todas las válvulas (excepto la destinada a venteo del aire). Luego el llenado del recipiente con agua a temperatura ambiente, hasta su salida por el venteo previsto (situado en la parte más alta del recipiente). Comienza un aumento de la presión mediante una bomba accionada manualmente, la cual debe estar provista de un manómetro contrastado, hasta la presión de diseño. Después se aumenta la presión de manera lenta, hasta alcanzar la presión de prueba, manteniendo este valor un tiempo no superior a 30 minutos determinando la existencia de fugas o deformaciones.</a:t>
            </a:r>
            <a:endParaRPr/>
          </a:p>
          <a:p>
            <a:pPr marL="0" marR="0" lvl="0" indent="0" algn="ctr" rtl="0">
              <a:spcBef>
                <a:spcPts val="1000"/>
              </a:spcBef>
              <a:spcAft>
                <a:spcPts val="0"/>
              </a:spcAft>
              <a:buClr>
                <a:schemeClr val="accent1"/>
              </a:buClr>
              <a:buSzPts val="1280"/>
              <a:buFont typeface="Noto Sans Symbols"/>
              <a:buNone/>
            </a:pPr>
            <a:r>
              <a:rPr lang="es-MX" sz="1600">
                <a:solidFill>
                  <a:srgbClr val="3F3F3F"/>
                </a:solidFill>
                <a:latin typeface="Trebuchet MS"/>
                <a:ea typeface="Trebuchet MS"/>
                <a:cs typeface="Trebuchet MS"/>
                <a:sym typeface="Trebuchet MS"/>
              </a:rPr>
              <a:t>Verificar un descenso hasta la presión atmosférica para comprobar que no existan deformaciones permanentes en el recipiente. Finalmente se realiza el vaciado del recipiente, adoptando las precauciones oportunas, para impedir un posible efecto de colapso del mismo. </a:t>
            </a:r>
            <a:endParaRPr/>
          </a:p>
          <a:p>
            <a:pPr marL="0" marR="0" lvl="0" indent="0" algn="ctr" rtl="0">
              <a:spcBef>
                <a:spcPts val="1000"/>
              </a:spcBef>
              <a:spcAft>
                <a:spcPts val="0"/>
              </a:spcAft>
              <a:buClr>
                <a:schemeClr val="accent1"/>
              </a:buClr>
              <a:buSzPts val="1280"/>
              <a:buFont typeface="Noto Sans Symbols"/>
              <a:buNone/>
            </a:pPr>
            <a:r>
              <a:rPr lang="es-MX" sz="1600">
                <a:solidFill>
                  <a:srgbClr val="3F3F3F"/>
                </a:solidFill>
                <a:latin typeface="Trebuchet MS"/>
                <a:ea typeface="Trebuchet MS"/>
                <a:cs typeface="Trebuchet MS"/>
                <a:sym typeface="Trebuchet MS"/>
              </a:rPr>
              <a:t>En algunos casos, la prueba hidrostática no es recomendable, efectuándose entonces una prueba neumática. Debido a que este tipo de prueba supone un mayor riesgo, deberán adoptarse unas medidas de seguridad de mayor rigurosidad. Esta prueba se realiza cuando por ejemplo los cimientos no aguanten el peso con el agua, cuando los internos del equipo no resistan la corrosividad del agua, cuando no exista agua disponible a utilizar, cuando no es posible el secado del equipo luego de finalizada la maniobra, etc. </a:t>
            </a:r>
            <a:endParaRPr/>
          </a:p>
          <a:p>
            <a:pPr marL="0" marR="0" lvl="0" indent="0" algn="ctr" rtl="0">
              <a:spcBef>
                <a:spcPts val="1000"/>
              </a:spcBef>
              <a:spcAft>
                <a:spcPts val="0"/>
              </a:spcAft>
              <a:buClr>
                <a:schemeClr val="accent1"/>
              </a:buClr>
              <a:buSzPts val="1280"/>
              <a:buFont typeface="Noto Sans Symbols"/>
              <a:buNone/>
            </a:pPr>
            <a:endParaRPr sz="1600">
              <a:solidFill>
                <a:srgbClr val="3F3F3F"/>
              </a:solidFill>
              <a:latin typeface="Trebuchet MS"/>
              <a:ea typeface="Trebuchet MS"/>
              <a:cs typeface="Trebuchet MS"/>
              <a:sym typeface="Trebuchet MS"/>
            </a:endParaRPr>
          </a:p>
        </p:txBody>
      </p:sp>
      <p:pic>
        <p:nvPicPr>
          <p:cNvPr id="440" name="Google Shape;440;p38"/>
          <p:cNvPicPr preferRelativeResize="0"/>
          <p:nvPr/>
        </p:nvPicPr>
        <p:blipFill rotWithShape="1">
          <a:blip r:embed="rId3">
            <a:alphaModFix/>
          </a:blip>
          <a:srcRect/>
          <a:stretch/>
        </p:blipFill>
        <p:spPr>
          <a:xfrm rot="-688923">
            <a:off x="8063492" y="34956"/>
            <a:ext cx="2046951" cy="136215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9"/>
          <p:cNvSpPr txBox="1"/>
          <p:nvPr/>
        </p:nvSpPr>
        <p:spPr>
          <a:xfrm>
            <a:off x="2885984" y="352488"/>
            <a:ext cx="6420031" cy="698017"/>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800"/>
              <a:buFont typeface="Trebuchet MS"/>
              <a:buNone/>
            </a:pPr>
            <a:r>
              <a:rPr lang="es-MX" sz="2800">
                <a:solidFill>
                  <a:schemeClr val="dk1"/>
                </a:solidFill>
                <a:latin typeface="Trebuchet MS"/>
                <a:ea typeface="Trebuchet MS"/>
                <a:cs typeface="Trebuchet MS"/>
                <a:sym typeface="Trebuchet MS"/>
              </a:rPr>
              <a:t>ELEMENTOS DE CONTROL Y SEGURIDAD</a:t>
            </a:r>
            <a:endParaRPr sz="2800">
              <a:solidFill>
                <a:schemeClr val="dk1"/>
              </a:solidFill>
              <a:latin typeface="Trebuchet MS"/>
              <a:ea typeface="Trebuchet MS"/>
              <a:cs typeface="Trebuchet MS"/>
              <a:sym typeface="Trebuchet MS"/>
            </a:endParaRPr>
          </a:p>
        </p:txBody>
      </p:sp>
      <p:sp>
        <p:nvSpPr>
          <p:cNvPr id="446" name="Google Shape;446;p39"/>
          <p:cNvSpPr txBox="1"/>
          <p:nvPr/>
        </p:nvSpPr>
        <p:spPr>
          <a:xfrm>
            <a:off x="309348" y="1166088"/>
            <a:ext cx="11573302" cy="3813600"/>
          </a:xfrm>
          <a:prstGeom prst="rect">
            <a:avLst/>
          </a:prstGeom>
          <a:noFill/>
          <a:ln>
            <a:noFill/>
          </a:ln>
        </p:spPr>
        <p:txBody>
          <a:bodyPr spcFirstLastPara="1" wrap="square" lIns="91425" tIns="45700" rIns="91425" bIns="45700" anchor="t" anchorCtr="0">
            <a:noAutofit/>
          </a:bodyPr>
          <a:lstStyle/>
          <a:p>
            <a:pPr marL="0" marR="0" lvl="0" indent="0" algn="just" rtl="0">
              <a:spcBef>
                <a:spcPts val="1000"/>
              </a:spcBef>
              <a:spcAft>
                <a:spcPts val="0"/>
              </a:spcAft>
              <a:buClr>
                <a:schemeClr val="accent1"/>
              </a:buClr>
              <a:buSzPts val="1280"/>
              <a:buFont typeface="Noto Sans Symbols"/>
              <a:buNone/>
            </a:pPr>
            <a:r>
              <a:rPr lang="es-MX" sz="1600">
                <a:solidFill>
                  <a:srgbClr val="3F3F3F"/>
                </a:solidFill>
                <a:latin typeface="Trebuchet MS"/>
                <a:ea typeface="Trebuchet MS"/>
                <a:cs typeface="Trebuchet MS"/>
                <a:sym typeface="Trebuchet MS"/>
              </a:rPr>
              <a:t>La seguridad del aparato debe seguir asegurándose a través del normal funcionamiento del equipo. Para ello es preciso dotarlo de unos elementos de  control y seguridad para impedir sobrepresiones peligrosas.</a:t>
            </a:r>
            <a:endParaRPr/>
          </a:p>
          <a:p>
            <a:pPr marL="0" marR="0" lvl="0" indent="0" algn="just" rtl="0">
              <a:spcBef>
                <a:spcPts val="1000"/>
              </a:spcBef>
              <a:spcAft>
                <a:spcPts val="0"/>
              </a:spcAft>
              <a:buClr>
                <a:schemeClr val="accent1"/>
              </a:buClr>
              <a:buSzPts val="1280"/>
              <a:buFont typeface="Noto Sans Symbols"/>
              <a:buNone/>
            </a:pPr>
            <a:endParaRPr sz="1600">
              <a:solidFill>
                <a:srgbClr val="3F3F3F"/>
              </a:solidFill>
              <a:latin typeface="Trebuchet MS"/>
              <a:ea typeface="Trebuchet MS"/>
              <a:cs typeface="Trebuchet MS"/>
              <a:sym typeface="Trebuchet MS"/>
            </a:endParaRPr>
          </a:p>
          <a:p>
            <a:pPr marL="88900" marR="0" lvl="0" indent="0" algn="just" rtl="0">
              <a:spcBef>
                <a:spcPts val="1000"/>
              </a:spcBef>
              <a:spcAft>
                <a:spcPts val="0"/>
              </a:spcAft>
              <a:buClr>
                <a:schemeClr val="accent1"/>
              </a:buClr>
              <a:buSzPts val="2200"/>
              <a:buFont typeface="Noto Sans Symbols"/>
              <a:buNone/>
            </a:pPr>
            <a:r>
              <a:rPr lang="es-MX" sz="1600">
                <a:solidFill>
                  <a:srgbClr val="3F3F3F"/>
                </a:solidFill>
                <a:latin typeface="Trebuchet MS"/>
                <a:ea typeface="Trebuchet MS"/>
                <a:cs typeface="Trebuchet MS"/>
                <a:sym typeface="Trebuchet MS"/>
              </a:rPr>
              <a:t>de </a:t>
            </a:r>
            <a:r>
              <a:rPr lang="es-MX" sz="1600" u="sng">
                <a:solidFill>
                  <a:srgbClr val="3F3F3F"/>
                </a:solidFill>
                <a:latin typeface="Trebuchet MS"/>
                <a:ea typeface="Trebuchet MS"/>
                <a:cs typeface="Trebuchet MS"/>
                <a:sym typeface="Trebuchet MS"/>
              </a:rPr>
              <a:t>Control</a:t>
            </a:r>
            <a:r>
              <a:rPr lang="es-MX" sz="1600">
                <a:solidFill>
                  <a:srgbClr val="3F3F3F"/>
                </a:solidFill>
                <a:latin typeface="Trebuchet MS"/>
                <a:ea typeface="Trebuchet MS"/>
                <a:cs typeface="Trebuchet MS"/>
                <a:sym typeface="Trebuchet MS"/>
              </a:rPr>
              <a:t>:</a:t>
            </a:r>
            <a:endParaRPr/>
          </a:p>
          <a:p>
            <a:pPr marL="1028700" marR="0" lvl="2" indent="0" algn="just" rtl="0">
              <a:spcBef>
                <a:spcPts val="0"/>
              </a:spcBef>
              <a:spcAft>
                <a:spcPts val="0"/>
              </a:spcAft>
              <a:buClr>
                <a:schemeClr val="accent1"/>
              </a:buClr>
              <a:buSzPts val="1800"/>
              <a:buFont typeface="Noto Sans Symbols"/>
              <a:buNone/>
            </a:pPr>
            <a:r>
              <a:rPr lang="es-MX" sz="1600" b="0" i="0" u="none" strike="noStrike" cap="none">
                <a:solidFill>
                  <a:srgbClr val="3F3F3F"/>
                </a:solidFill>
                <a:latin typeface="Trebuchet MS"/>
                <a:ea typeface="Trebuchet MS"/>
                <a:cs typeface="Trebuchet MS"/>
                <a:sym typeface="Trebuchet MS"/>
              </a:rPr>
              <a:t>Indicadores de Presión. </a:t>
            </a:r>
            <a:r>
              <a:rPr lang="es-MX" sz="1600" b="1" i="0" u="none" strike="noStrike" cap="none">
                <a:solidFill>
                  <a:srgbClr val="3F3F3F"/>
                </a:solidFill>
                <a:latin typeface="Trebuchet MS"/>
                <a:ea typeface="Trebuchet MS"/>
                <a:cs typeface="Trebuchet MS"/>
                <a:sym typeface="Trebuchet MS"/>
              </a:rPr>
              <a:t>Manómetros</a:t>
            </a:r>
            <a:endParaRPr/>
          </a:p>
          <a:p>
            <a:pPr marL="1028700" marR="0" lvl="2" indent="0" algn="just" rtl="0">
              <a:spcBef>
                <a:spcPts val="0"/>
              </a:spcBef>
              <a:spcAft>
                <a:spcPts val="0"/>
              </a:spcAft>
              <a:buClr>
                <a:schemeClr val="accent1"/>
              </a:buClr>
              <a:buSzPts val="1800"/>
              <a:buFont typeface="Noto Sans Symbols"/>
              <a:buNone/>
            </a:pPr>
            <a:r>
              <a:rPr lang="es-MX" sz="1600" b="0" i="0" u="none" strike="noStrike" cap="none">
                <a:solidFill>
                  <a:srgbClr val="3F3F3F"/>
                </a:solidFill>
                <a:latin typeface="Trebuchet MS"/>
                <a:ea typeface="Trebuchet MS"/>
                <a:cs typeface="Trebuchet MS"/>
                <a:sym typeface="Trebuchet MS"/>
              </a:rPr>
              <a:t>Indicadores de Temperatura. </a:t>
            </a:r>
            <a:r>
              <a:rPr lang="es-MX" sz="1600" b="1" i="0" u="none" strike="noStrike" cap="none">
                <a:solidFill>
                  <a:srgbClr val="3F3F3F"/>
                </a:solidFill>
                <a:latin typeface="Trebuchet MS"/>
                <a:ea typeface="Trebuchet MS"/>
                <a:cs typeface="Trebuchet MS"/>
                <a:sym typeface="Trebuchet MS"/>
              </a:rPr>
              <a:t>Termómetros</a:t>
            </a:r>
            <a:endParaRPr/>
          </a:p>
          <a:p>
            <a:pPr marL="1028700" marR="0" lvl="2" indent="0" algn="just" rtl="0">
              <a:spcBef>
                <a:spcPts val="0"/>
              </a:spcBef>
              <a:spcAft>
                <a:spcPts val="0"/>
              </a:spcAft>
              <a:buClr>
                <a:schemeClr val="accent1"/>
              </a:buClr>
              <a:buSzPts val="1800"/>
              <a:buFont typeface="Noto Sans Symbols"/>
              <a:buNone/>
            </a:pPr>
            <a:r>
              <a:rPr lang="es-MX" sz="1600" b="0" i="0" u="none" strike="noStrike" cap="none">
                <a:solidFill>
                  <a:srgbClr val="3F3F3F"/>
                </a:solidFill>
                <a:latin typeface="Trebuchet MS"/>
                <a:ea typeface="Trebuchet MS"/>
                <a:cs typeface="Trebuchet MS"/>
                <a:sym typeface="Trebuchet MS"/>
              </a:rPr>
              <a:t>Indicadores de Nivel.</a:t>
            </a:r>
            <a:endParaRPr/>
          </a:p>
          <a:p>
            <a:pPr marL="1371600" marR="0" lvl="0" indent="0" algn="just" rtl="0">
              <a:spcBef>
                <a:spcPts val="1000"/>
              </a:spcBef>
              <a:spcAft>
                <a:spcPts val="0"/>
              </a:spcAft>
              <a:buClr>
                <a:schemeClr val="accent1"/>
              </a:buClr>
              <a:buSzPts val="1280"/>
              <a:buFont typeface="Noto Sans Symbols"/>
              <a:buNone/>
            </a:pPr>
            <a:endParaRPr sz="1600">
              <a:solidFill>
                <a:srgbClr val="3F3F3F"/>
              </a:solidFill>
              <a:latin typeface="Trebuchet MS"/>
              <a:ea typeface="Trebuchet MS"/>
              <a:cs typeface="Trebuchet MS"/>
              <a:sym typeface="Trebuchet MS"/>
            </a:endParaRPr>
          </a:p>
          <a:p>
            <a:pPr marL="88900" marR="0" lvl="0" indent="0" algn="just" rtl="0">
              <a:spcBef>
                <a:spcPts val="1000"/>
              </a:spcBef>
              <a:spcAft>
                <a:spcPts val="0"/>
              </a:spcAft>
              <a:buClr>
                <a:schemeClr val="accent1"/>
              </a:buClr>
              <a:buSzPts val="2200"/>
              <a:buFont typeface="Noto Sans Symbols"/>
              <a:buNone/>
            </a:pPr>
            <a:r>
              <a:rPr lang="es-MX" sz="1600">
                <a:solidFill>
                  <a:srgbClr val="3F3F3F"/>
                </a:solidFill>
                <a:latin typeface="Trebuchet MS"/>
                <a:ea typeface="Trebuchet MS"/>
                <a:cs typeface="Trebuchet MS"/>
                <a:sym typeface="Trebuchet MS"/>
              </a:rPr>
              <a:t>de </a:t>
            </a:r>
            <a:r>
              <a:rPr lang="es-MX" sz="1600" u="sng">
                <a:solidFill>
                  <a:srgbClr val="3F3F3F"/>
                </a:solidFill>
                <a:latin typeface="Trebuchet MS"/>
                <a:ea typeface="Trebuchet MS"/>
                <a:cs typeface="Trebuchet MS"/>
                <a:sym typeface="Trebuchet MS"/>
              </a:rPr>
              <a:t>Seguridad</a:t>
            </a:r>
            <a:r>
              <a:rPr lang="es-MX" sz="1600">
                <a:solidFill>
                  <a:srgbClr val="3F3F3F"/>
                </a:solidFill>
                <a:latin typeface="Trebuchet MS"/>
                <a:ea typeface="Trebuchet MS"/>
                <a:cs typeface="Trebuchet MS"/>
                <a:sym typeface="Trebuchet MS"/>
              </a:rPr>
              <a:t>:</a:t>
            </a:r>
            <a:endParaRPr/>
          </a:p>
          <a:p>
            <a:pPr marL="1028700" marR="0" lvl="0" indent="0" algn="just" rtl="0">
              <a:spcBef>
                <a:spcPts val="0"/>
              </a:spcBef>
              <a:spcAft>
                <a:spcPts val="0"/>
              </a:spcAft>
              <a:buClr>
                <a:schemeClr val="accent1"/>
              </a:buClr>
              <a:buSzPts val="1800"/>
              <a:buFont typeface="Noto Sans Symbols"/>
              <a:buNone/>
            </a:pPr>
            <a:r>
              <a:rPr lang="es-MX" sz="1600">
                <a:solidFill>
                  <a:srgbClr val="3F3F3F"/>
                </a:solidFill>
                <a:latin typeface="Trebuchet MS"/>
                <a:ea typeface="Trebuchet MS"/>
                <a:cs typeface="Trebuchet MS"/>
                <a:sym typeface="Trebuchet MS"/>
              </a:rPr>
              <a:t>Presostatos, actúan al elevarse/disminuir la presión del dispositivo. </a:t>
            </a:r>
            <a:endParaRPr/>
          </a:p>
          <a:p>
            <a:pPr marL="1028700" marR="0" lvl="0" indent="0" algn="just" rtl="0">
              <a:spcBef>
                <a:spcPts val="0"/>
              </a:spcBef>
              <a:spcAft>
                <a:spcPts val="0"/>
              </a:spcAft>
              <a:buClr>
                <a:schemeClr val="accent1"/>
              </a:buClr>
              <a:buSzPts val="1800"/>
              <a:buFont typeface="Noto Sans Symbols"/>
              <a:buNone/>
            </a:pPr>
            <a:r>
              <a:rPr lang="es-MX" sz="1600">
                <a:solidFill>
                  <a:srgbClr val="3F3F3F"/>
                </a:solidFill>
                <a:latin typeface="Trebuchet MS"/>
                <a:ea typeface="Trebuchet MS"/>
                <a:cs typeface="Trebuchet MS"/>
                <a:sym typeface="Trebuchet MS"/>
              </a:rPr>
              <a:t>Termostatos, actúan al elevarse/disminuir la temperatura del dispositivo. </a:t>
            </a:r>
            <a:endParaRPr/>
          </a:p>
          <a:p>
            <a:pPr marL="1028700" marR="0" lvl="0" indent="0" algn="just" rtl="0">
              <a:spcBef>
                <a:spcPts val="0"/>
              </a:spcBef>
              <a:spcAft>
                <a:spcPts val="0"/>
              </a:spcAft>
              <a:buClr>
                <a:schemeClr val="accent1"/>
              </a:buClr>
              <a:buSzPts val="1800"/>
              <a:buFont typeface="Noto Sans Symbols"/>
              <a:buNone/>
            </a:pPr>
            <a:r>
              <a:rPr lang="es-MX" sz="1600">
                <a:solidFill>
                  <a:srgbClr val="3F3F3F"/>
                </a:solidFill>
                <a:latin typeface="Trebuchet MS"/>
                <a:ea typeface="Trebuchet MS"/>
                <a:cs typeface="Trebuchet MS"/>
                <a:sym typeface="Trebuchet MS"/>
              </a:rPr>
              <a:t>Dispositivos de alivio de presión, no permite que el dispositivo alcance una sobrepresión. </a:t>
            </a:r>
            <a:endParaRPr/>
          </a:p>
        </p:txBody>
      </p:sp>
      <p:pic>
        <p:nvPicPr>
          <p:cNvPr id="447" name="Google Shape;447;p39"/>
          <p:cNvPicPr preferRelativeResize="0"/>
          <p:nvPr/>
        </p:nvPicPr>
        <p:blipFill rotWithShape="1">
          <a:blip r:embed="rId3">
            <a:alphaModFix/>
          </a:blip>
          <a:srcRect/>
          <a:stretch/>
        </p:blipFill>
        <p:spPr>
          <a:xfrm>
            <a:off x="3043450" y="5095271"/>
            <a:ext cx="2413896" cy="1615901"/>
          </a:xfrm>
          <a:prstGeom prst="rect">
            <a:avLst/>
          </a:prstGeom>
          <a:noFill/>
          <a:ln>
            <a:noFill/>
          </a:ln>
        </p:spPr>
      </p:pic>
      <p:pic>
        <p:nvPicPr>
          <p:cNvPr id="448" name="Google Shape;448;p39"/>
          <p:cNvPicPr preferRelativeResize="0"/>
          <p:nvPr/>
        </p:nvPicPr>
        <p:blipFill rotWithShape="1">
          <a:blip r:embed="rId4">
            <a:alphaModFix/>
          </a:blip>
          <a:srcRect/>
          <a:stretch/>
        </p:blipFill>
        <p:spPr>
          <a:xfrm>
            <a:off x="9960305" y="2197900"/>
            <a:ext cx="1564850" cy="26433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0"/>
          <p:cNvSpPr txBox="1"/>
          <p:nvPr/>
        </p:nvSpPr>
        <p:spPr>
          <a:xfrm>
            <a:off x="3788495" y="410946"/>
            <a:ext cx="4287464" cy="559547"/>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100"/>
              <a:buFont typeface="Arial"/>
              <a:buNone/>
            </a:pPr>
            <a:r>
              <a:rPr lang="es-MX" sz="2800">
                <a:solidFill>
                  <a:schemeClr val="dk1"/>
                </a:solidFill>
                <a:latin typeface="Trebuchet MS"/>
                <a:ea typeface="Trebuchet MS"/>
                <a:cs typeface="Trebuchet MS"/>
                <a:sym typeface="Trebuchet MS"/>
              </a:rPr>
              <a:t>CAUSAS DE ACCIDENTES</a:t>
            </a:r>
            <a:endParaRPr sz="2800">
              <a:solidFill>
                <a:schemeClr val="dk1"/>
              </a:solidFill>
              <a:latin typeface="Trebuchet MS"/>
              <a:ea typeface="Trebuchet MS"/>
              <a:cs typeface="Trebuchet MS"/>
              <a:sym typeface="Trebuchet MS"/>
            </a:endParaRPr>
          </a:p>
        </p:txBody>
      </p:sp>
      <p:pic>
        <p:nvPicPr>
          <p:cNvPr id="454" name="Google Shape;454;p40"/>
          <p:cNvPicPr preferRelativeResize="0"/>
          <p:nvPr/>
        </p:nvPicPr>
        <p:blipFill rotWithShape="1">
          <a:blip r:embed="rId3">
            <a:alphaModFix/>
          </a:blip>
          <a:srcRect/>
          <a:stretch/>
        </p:blipFill>
        <p:spPr>
          <a:xfrm>
            <a:off x="202257" y="1296430"/>
            <a:ext cx="11787486" cy="426513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1"/>
          <p:cNvSpPr txBox="1"/>
          <p:nvPr/>
        </p:nvSpPr>
        <p:spPr>
          <a:xfrm>
            <a:off x="3945444" y="425681"/>
            <a:ext cx="4301112" cy="61154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4C6E1A"/>
              </a:buClr>
              <a:buSzPts val="2800"/>
              <a:buFont typeface="Trebuchet MS"/>
              <a:buNone/>
            </a:pPr>
            <a:r>
              <a:rPr lang="es-MX" sz="2800">
                <a:solidFill>
                  <a:srgbClr val="4C6E1A"/>
                </a:solidFill>
                <a:latin typeface="Trebuchet MS"/>
                <a:ea typeface="Trebuchet MS"/>
                <a:cs typeface="Trebuchet MS"/>
                <a:sym typeface="Trebuchet MS"/>
              </a:rPr>
              <a:t>DISMINUCIÓN DE RIESGOS</a:t>
            </a:r>
            <a:endParaRPr sz="2800">
              <a:solidFill>
                <a:srgbClr val="4C6E1A"/>
              </a:solidFill>
              <a:latin typeface="Trebuchet MS"/>
              <a:ea typeface="Trebuchet MS"/>
              <a:cs typeface="Trebuchet MS"/>
              <a:sym typeface="Trebuchet MS"/>
            </a:endParaRPr>
          </a:p>
        </p:txBody>
      </p:sp>
      <p:sp>
        <p:nvSpPr>
          <p:cNvPr id="460" name="Google Shape;460;p41"/>
          <p:cNvSpPr txBox="1"/>
          <p:nvPr/>
        </p:nvSpPr>
        <p:spPr>
          <a:xfrm>
            <a:off x="1816395" y="1419743"/>
            <a:ext cx="8559210" cy="4639863"/>
          </a:xfrm>
          <a:prstGeom prst="rect">
            <a:avLst/>
          </a:prstGeom>
          <a:noFill/>
          <a:ln>
            <a:noFill/>
          </a:ln>
        </p:spPr>
        <p:txBody>
          <a:bodyPr spcFirstLastPara="1" wrap="square" lIns="91425" tIns="45700" rIns="91425" bIns="45700" anchor="t" anchorCtr="0">
            <a:noAutofit/>
          </a:bodyPr>
          <a:lstStyle/>
          <a:p>
            <a:pPr marL="457200" marR="0" lvl="0" indent="-342900" algn="l" rtl="0">
              <a:lnSpc>
                <a:spcPct val="200000"/>
              </a:lnSpc>
              <a:spcBef>
                <a:spcPts val="1000"/>
              </a:spcBef>
              <a:spcAft>
                <a:spcPts val="0"/>
              </a:spcAft>
              <a:buClr>
                <a:srgbClr val="3F3F3F"/>
              </a:buClr>
              <a:buSzPts val="1800"/>
              <a:buFont typeface="Noto Sans Symbols"/>
              <a:buAutoNum type="arabicPeriod"/>
            </a:pPr>
            <a:r>
              <a:rPr lang="es-MX" sz="1600">
                <a:solidFill>
                  <a:srgbClr val="3F3F3F"/>
                </a:solidFill>
                <a:latin typeface="Trebuchet MS"/>
                <a:ea typeface="Trebuchet MS"/>
                <a:cs typeface="Trebuchet MS"/>
                <a:sym typeface="Trebuchet MS"/>
              </a:rPr>
              <a:t>Instalación de equipos en lugares de mínimo riesgo</a:t>
            </a:r>
            <a:endParaRPr/>
          </a:p>
          <a:p>
            <a:pPr marL="914400" marR="0" lvl="1" indent="-342900" algn="l" rtl="0">
              <a:lnSpc>
                <a:spcPct val="200000"/>
              </a:lnSpc>
              <a:spcBef>
                <a:spcPts val="0"/>
              </a:spcBef>
              <a:spcAft>
                <a:spcPts val="0"/>
              </a:spcAft>
              <a:buClr>
                <a:srgbClr val="3F3F3F"/>
              </a:buClr>
              <a:buSzPts val="1800"/>
              <a:buFont typeface="Trebuchet MS"/>
              <a:buAutoNum type="arabicPeriod"/>
            </a:pPr>
            <a:r>
              <a:rPr lang="es-MX" sz="1600" b="0" i="0" u="none" strike="noStrike" cap="none">
                <a:solidFill>
                  <a:srgbClr val="3F3F3F"/>
                </a:solidFill>
                <a:latin typeface="Trebuchet MS"/>
                <a:ea typeface="Trebuchet MS"/>
                <a:cs typeface="Trebuchet MS"/>
                <a:sym typeface="Trebuchet MS"/>
              </a:rPr>
              <a:t>Zonas libres de impactos y vibraciones</a:t>
            </a:r>
            <a:endParaRPr/>
          </a:p>
          <a:p>
            <a:pPr marL="914400" marR="0" lvl="1" indent="-342900" algn="l" rtl="0">
              <a:lnSpc>
                <a:spcPct val="200000"/>
              </a:lnSpc>
              <a:spcBef>
                <a:spcPts val="0"/>
              </a:spcBef>
              <a:spcAft>
                <a:spcPts val="0"/>
              </a:spcAft>
              <a:buClr>
                <a:srgbClr val="3F3F3F"/>
              </a:buClr>
              <a:buSzPts val="1800"/>
              <a:buFont typeface="Trebuchet MS"/>
              <a:buAutoNum type="arabicPeriod"/>
            </a:pPr>
            <a:r>
              <a:rPr lang="es-MX" sz="1600" b="0" i="0" u="none" strike="noStrike" cap="none">
                <a:solidFill>
                  <a:srgbClr val="3F3F3F"/>
                </a:solidFill>
                <a:latin typeface="Trebuchet MS"/>
                <a:ea typeface="Trebuchet MS"/>
                <a:cs typeface="Trebuchet MS"/>
                <a:sym typeface="Trebuchet MS"/>
              </a:rPr>
              <a:t>Espacios bien </a:t>
            </a:r>
            <a:r>
              <a:rPr lang="es-MX" sz="1600" b="1" i="0" u="none" strike="noStrike" cap="none">
                <a:solidFill>
                  <a:srgbClr val="3F3F3F"/>
                </a:solidFill>
                <a:latin typeface="Trebuchet MS"/>
                <a:ea typeface="Trebuchet MS"/>
                <a:cs typeface="Trebuchet MS"/>
                <a:sym typeface="Trebuchet MS"/>
              </a:rPr>
              <a:t>ventilados e iluminados</a:t>
            </a:r>
            <a:endParaRPr/>
          </a:p>
          <a:p>
            <a:pPr marL="457200" marR="0" lvl="0" indent="-342900" algn="l" rtl="0">
              <a:lnSpc>
                <a:spcPct val="200000"/>
              </a:lnSpc>
              <a:spcBef>
                <a:spcPts val="0"/>
              </a:spcBef>
              <a:spcAft>
                <a:spcPts val="0"/>
              </a:spcAft>
              <a:buClr>
                <a:srgbClr val="3F3F3F"/>
              </a:buClr>
              <a:buSzPts val="1800"/>
              <a:buFont typeface="Noto Sans Symbols"/>
              <a:buAutoNum type="arabicPeriod"/>
            </a:pPr>
            <a:r>
              <a:rPr lang="es-MX" sz="1600">
                <a:solidFill>
                  <a:srgbClr val="3F3F3F"/>
                </a:solidFill>
                <a:latin typeface="Trebuchet MS"/>
                <a:ea typeface="Trebuchet MS"/>
                <a:cs typeface="Trebuchet MS"/>
                <a:sym typeface="Trebuchet MS"/>
              </a:rPr>
              <a:t>Estructuras resistentes a cargas y agentes externos</a:t>
            </a:r>
            <a:endParaRPr/>
          </a:p>
          <a:p>
            <a:pPr marL="457200" marR="0" lvl="0" indent="-342900" algn="l" rtl="0">
              <a:lnSpc>
                <a:spcPct val="200000"/>
              </a:lnSpc>
              <a:spcBef>
                <a:spcPts val="0"/>
              </a:spcBef>
              <a:spcAft>
                <a:spcPts val="0"/>
              </a:spcAft>
              <a:buClr>
                <a:srgbClr val="3F3F3F"/>
              </a:buClr>
              <a:buSzPts val="1800"/>
              <a:buFont typeface="Noto Sans Symbols"/>
              <a:buAutoNum type="arabicPeriod"/>
            </a:pPr>
            <a:r>
              <a:rPr lang="es-MX" sz="1600">
                <a:solidFill>
                  <a:srgbClr val="3F3F3F"/>
                </a:solidFill>
                <a:latin typeface="Trebuchet MS"/>
                <a:ea typeface="Trebuchet MS"/>
                <a:cs typeface="Trebuchet MS"/>
                <a:sym typeface="Trebuchet MS"/>
              </a:rPr>
              <a:t>Los accesos al equipo y dispositivos de seguridad deben mantenerse despejados</a:t>
            </a:r>
            <a:endParaRPr/>
          </a:p>
          <a:p>
            <a:pPr marL="457200" marR="0" lvl="0" indent="-342900" algn="l" rtl="0">
              <a:lnSpc>
                <a:spcPct val="200000"/>
              </a:lnSpc>
              <a:spcBef>
                <a:spcPts val="0"/>
              </a:spcBef>
              <a:spcAft>
                <a:spcPts val="0"/>
              </a:spcAft>
              <a:buClr>
                <a:srgbClr val="3F3F3F"/>
              </a:buClr>
              <a:buSzPts val="1800"/>
              <a:buFont typeface="Noto Sans Symbols"/>
              <a:buAutoNum type="arabicPeriod"/>
            </a:pPr>
            <a:r>
              <a:rPr lang="es-MX" sz="1600">
                <a:solidFill>
                  <a:srgbClr val="3F3F3F"/>
                </a:solidFill>
                <a:latin typeface="Trebuchet MS"/>
                <a:ea typeface="Trebuchet MS"/>
                <a:cs typeface="Trebuchet MS"/>
                <a:sym typeface="Trebuchet MS"/>
              </a:rPr>
              <a:t>Dejar previsto 1,50 m sobre el techo del local para reparaciones</a:t>
            </a:r>
            <a:endParaRPr/>
          </a:p>
          <a:p>
            <a:pPr marL="457200" marR="0" lvl="0" indent="-342900" algn="l" rtl="0">
              <a:lnSpc>
                <a:spcPct val="200000"/>
              </a:lnSpc>
              <a:spcBef>
                <a:spcPts val="0"/>
              </a:spcBef>
              <a:spcAft>
                <a:spcPts val="0"/>
              </a:spcAft>
              <a:buClr>
                <a:srgbClr val="3F3F3F"/>
              </a:buClr>
              <a:buSzPts val="1800"/>
              <a:buFont typeface="Noto Sans Symbols"/>
              <a:buAutoNum type="arabicPeriod"/>
            </a:pPr>
            <a:r>
              <a:rPr lang="es-MX" sz="1600">
                <a:solidFill>
                  <a:srgbClr val="3F3F3F"/>
                </a:solidFill>
                <a:latin typeface="Trebuchet MS"/>
                <a:ea typeface="Trebuchet MS"/>
                <a:cs typeface="Trebuchet MS"/>
                <a:sym typeface="Trebuchet MS"/>
              </a:rPr>
              <a:t>Respetar disposiciones especiales para almacenamiento de combustibles</a:t>
            </a:r>
            <a:endParaRPr/>
          </a:p>
          <a:p>
            <a:pPr marL="457200" marR="0" lvl="0" indent="-342900" algn="l" rtl="0">
              <a:lnSpc>
                <a:spcPct val="200000"/>
              </a:lnSpc>
              <a:spcBef>
                <a:spcPts val="0"/>
              </a:spcBef>
              <a:spcAft>
                <a:spcPts val="0"/>
              </a:spcAft>
              <a:buClr>
                <a:srgbClr val="3F3F3F"/>
              </a:buClr>
              <a:buSzPts val="1800"/>
              <a:buFont typeface="Noto Sans Symbols"/>
              <a:buAutoNum type="arabicPeriod"/>
            </a:pPr>
            <a:r>
              <a:rPr lang="es-MX" sz="1600">
                <a:solidFill>
                  <a:srgbClr val="3F3F3F"/>
                </a:solidFill>
                <a:latin typeface="Trebuchet MS"/>
                <a:ea typeface="Trebuchet MS"/>
                <a:cs typeface="Trebuchet MS"/>
                <a:sym typeface="Trebuchet MS"/>
              </a:rPr>
              <a:t>Los generadores de vapor o calderas deberán ser vigilados permanentemente</a:t>
            </a:r>
            <a:endParaRPr/>
          </a:p>
          <a:p>
            <a:pPr marL="457200" marR="0" lvl="0" indent="0" algn="l" rtl="0">
              <a:lnSpc>
                <a:spcPct val="200000"/>
              </a:lnSpc>
              <a:spcBef>
                <a:spcPts val="0"/>
              </a:spcBef>
              <a:spcAft>
                <a:spcPts val="0"/>
              </a:spcAft>
              <a:buNone/>
            </a:pPr>
            <a:endParaRPr sz="1600" b="1">
              <a:solidFill>
                <a:srgbClr val="3F3F3F"/>
              </a:solidFill>
              <a:latin typeface="Trebuchet MS"/>
              <a:ea typeface="Trebuchet MS"/>
              <a:cs typeface="Trebuchet MS"/>
              <a:sym typeface="Trebuchet M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2"/>
          <p:cNvSpPr txBox="1"/>
          <p:nvPr/>
        </p:nvSpPr>
        <p:spPr>
          <a:xfrm>
            <a:off x="3529187" y="507568"/>
            <a:ext cx="5133625" cy="66613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800"/>
              <a:buFont typeface="Trebuchet MS"/>
              <a:buNone/>
            </a:pPr>
            <a:r>
              <a:rPr lang="es-MX" sz="2800">
                <a:solidFill>
                  <a:schemeClr val="dk1"/>
                </a:solidFill>
                <a:latin typeface="Trebuchet MS"/>
                <a:ea typeface="Trebuchet MS"/>
                <a:cs typeface="Trebuchet MS"/>
                <a:sym typeface="Trebuchet MS"/>
              </a:rPr>
              <a:t>INSPECCIÓN Y MANTENIMIENTO</a:t>
            </a:r>
            <a:endParaRPr sz="2800">
              <a:solidFill>
                <a:schemeClr val="dk1"/>
              </a:solidFill>
              <a:latin typeface="Trebuchet MS"/>
              <a:ea typeface="Trebuchet MS"/>
              <a:cs typeface="Trebuchet MS"/>
              <a:sym typeface="Trebuchet MS"/>
            </a:endParaRPr>
          </a:p>
        </p:txBody>
      </p:sp>
      <p:sp>
        <p:nvSpPr>
          <p:cNvPr id="466" name="Google Shape;466;p42"/>
          <p:cNvSpPr txBox="1"/>
          <p:nvPr/>
        </p:nvSpPr>
        <p:spPr>
          <a:xfrm>
            <a:off x="145576" y="1446661"/>
            <a:ext cx="11900847" cy="4408227"/>
          </a:xfrm>
          <a:prstGeom prst="rect">
            <a:avLst/>
          </a:prstGeom>
          <a:noFill/>
          <a:ln>
            <a:noFill/>
          </a:ln>
        </p:spPr>
        <p:txBody>
          <a:bodyPr spcFirstLastPara="1" wrap="square" lIns="91425" tIns="45700" rIns="91425" bIns="45700" anchor="t" anchorCtr="0">
            <a:noAutofit/>
          </a:bodyPr>
          <a:lstStyle/>
          <a:p>
            <a:pPr marL="0" marR="0" lvl="0" indent="0" algn="just" rtl="0">
              <a:spcBef>
                <a:spcPts val="1000"/>
              </a:spcBef>
              <a:spcAft>
                <a:spcPts val="0"/>
              </a:spcAft>
              <a:buClr>
                <a:schemeClr val="accent1"/>
              </a:buClr>
              <a:buSzPts val="1280"/>
              <a:buFont typeface="Noto Sans Symbols"/>
              <a:buNone/>
            </a:pPr>
            <a:r>
              <a:rPr lang="es-MX" sz="1600">
                <a:solidFill>
                  <a:schemeClr val="dk1"/>
                </a:solidFill>
                <a:latin typeface="Trebuchet MS"/>
                <a:ea typeface="Trebuchet MS"/>
                <a:cs typeface="Trebuchet MS"/>
                <a:sym typeface="Trebuchet MS"/>
              </a:rPr>
              <a:t>La inspección de los aparatos sometidos a presión es de vital importancia para mantener la seguridad operativa de los equipos y evitar accidentes que pueden causar daños irreparables tanto a las personas como a las instalaciones.</a:t>
            </a:r>
            <a:endParaRPr/>
          </a:p>
          <a:p>
            <a:pPr marL="457200" marR="0" lvl="0" indent="-342900" algn="just" rtl="0">
              <a:lnSpc>
                <a:spcPct val="150000"/>
              </a:lnSpc>
              <a:spcBef>
                <a:spcPts val="1000"/>
              </a:spcBef>
              <a:spcAft>
                <a:spcPts val="0"/>
              </a:spcAft>
              <a:buClr>
                <a:schemeClr val="dk1"/>
              </a:buClr>
              <a:buSzPts val="1800"/>
              <a:buFont typeface="Noto Sans Symbols"/>
              <a:buChar char="✔"/>
            </a:pPr>
            <a:r>
              <a:rPr lang="es-MX" sz="1600">
                <a:solidFill>
                  <a:schemeClr val="dk1"/>
                </a:solidFill>
                <a:latin typeface="Trebuchet MS"/>
                <a:ea typeface="Trebuchet MS"/>
                <a:cs typeface="Trebuchet MS"/>
                <a:sym typeface="Trebuchet MS"/>
              </a:rPr>
              <a:t>Asegurar la inexistencia de gases tóxicos dentro del aparato.</a:t>
            </a:r>
            <a:endParaRPr/>
          </a:p>
          <a:p>
            <a:pPr marL="457200" marR="0" lvl="0" indent="-342900" algn="just" rtl="0">
              <a:lnSpc>
                <a:spcPct val="150000"/>
              </a:lnSpc>
              <a:spcBef>
                <a:spcPts val="0"/>
              </a:spcBef>
              <a:spcAft>
                <a:spcPts val="0"/>
              </a:spcAft>
              <a:buClr>
                <a:schemeClr val="dk1"/>
              </a:buClr>
              <a:buSzPts val="1800"/>
              <a:buFont typeface="Noto Sans Symbols"/>
              <a:buChar char="✔"/>
            </a:pPr>
            <a:r>
              <a:rPr lang="es-MX" sz="1600">
                <a:solidFill>
                  <a:schemeClr val="dk1"/>
                </a:solidFill>
                <a:latin typeface="Trebuchet MS"/>
                <a:ea typeface="Trebuchet MS"/>
                <a:cs typeface="Trebuchet MS"/>
                <a:sym typeface="Trebuchet MS"/>
              </a:rPr>
              <a:t>Proveer buena ventilación o equipos de respiración autónoma.</a:t>
            </a:r>
            <a:endParaRPr/>
          </a:p>
          <a:p>
            <a:pPr marL="457200" marR="0" lvl="0" indent="-342900" algn="just" rtl="0">
              <a:lnSpc>
                <a:spcPct val="150000"/>
              </a:lnSpc>
              <a:spcBef>
                <a:spcPts val="0"/>
              </a:spcBef>
              <a:spcAft>
                <a:spcPts val="0"/>
              </a:spcAft>
              <a:buClr>
                <a:schemeClr val="dk1"/>
              </a:buClr>
              <a:buSzPts val="1800"/>
              <a:buFont typeface="Noto Sans Symbols"/>
              <a:buChar char="✔"/>
            </a:pPr>
            <a:r>
              <a:rPr lang="es-MX" sz="1600">
                <a:solidFill>
                  <a:schemeClr val="dk1"/>
                </a:solidFill>
                <a:latin typeface="Trebuchet MS"/>
                <a:ea typeface="Trebuchet MS"/>
                <a:cs typeface="Trebuchet MS"/>
                <a:sym typeface="Trebuchet MS"/>
              </a:rPr>
              <a:t>Iluminación no mayor a 24 v.</a:t>
            </a:r>
            <a:endParaRPr/>
          </a:p>
          <a:p>
            <a:pPr marL="457200" marR="0" lvl="0" indent="-342900" algn="just" rtl="0">
              <a:lnSpc>
                <a:spcPct val="150000"/>
              </a:lnSpc>
              <a:spcBef>
                <a:spcPts val="0"/>
              </a:spcBef>
              <a:spcAft>
                <a:spcPts val="0"/>
              </a:spcAft>
              <a:buClr>
                <a:schemeClr val="dk1"/>
              </a:buClr>
              <a:buSzPts val="1800"/>
              <a:buFont typeface="Noto Sans Symbols"/>
              <a:buChar char="✔"/>
            </a:pPr>
            <a:r>
              <a:rPr lang="es-MX" sz="1600">
                <a:solidFill>
                  <a:schemeClr val="dk1"/>
                </a:solidFill>
                <a:latin typeface="Trebuchet MS"/>
                <a:ea typeface="Trebuchet MS"/>
                <a:cs typeface="Trebuchet MS"/>
                <a:sym typeface="Trebuchet MS"/>
              </a:rPr>
              <a:t>Proveer elementos de protección personal.</a:t>
            </a:r>
            <a:endParaRPr/>
          </a:p>
          <a:p>
            <a:pPr marL="457200" marR="0" lvl="0" indent="-342900" algn="just" rtl="0">
              <a:lnSpc>
                <a:spcPct val="150000"/>
              </a:lnSpc>
              <a:spcBef>
                <a:spcPts val="0"/>
              </a:spcBef>
              <a:spcAft>
                <a:spcPts val="0"/>
              </a:spcAft>
              <a:buClr>
                <a:schemeClr val="dk1"/>
              </a:buClr>
              <a:buSzPts val="1800"/>
              <a:buFont typeface="Noto Sans Symbols"/>
              <a:buChar char="✔"/>
            </a:pPr>
            <a:r>
              <a:rPr lang="es-MX" sz="1600">
                <a:solidFill>
                  <a:schemeClr val="dk1"/>
                </a:solidFill>
                <a:latin typeface="Trebuchet MS"/>
                <a:ea typeface="Trebuchet MS"/>
                <a:cs typeface="Trebuchet MS"/>
                <a:sym typeface="Trebuchet MS"/>
              </a:rPr>
              <a:t>El personal que trabaje en zonas confinadas deberá utilizar línea de vida y deberá  ser acompañado de otro operario desde el exterior.</a:t>
            </a:r>
            <a:endParaRPr/>
          </a:p>
          <a:p>
            <a:pPr marL="457200" marR="0" lvl="0" indent="-342900" algn="just" rtl="0">
              <a:lnSpc>
                <a:spcPct val="150000"/>
              </a:lnSpc>
              <a:spcBef>
                <a:spcPts val="0"/>
              </a:spcBef>
              <a:spcAft>
                <a:spcPts val="0"/>
              </a:spcAft>
              <a:buClr>
                <a:schemeClr val="dk1"/>
              </a:buClr>
              <a:buSzPts val="1800"/>
              <a:buFont typeface="Noto Sans Symbols"/>
              <a:buChar char="✔"/>
            </a:pPr>
            <a:r>
              <a:rPr lang="es-MX" sz="1600">
                <a:solidFill>
                  <a:schemeClr val="dk1"/>
                </a:solidFill>
                <a:latin typeface="Trebuchet MS"/>
                <a:ea typeface="Trebuchet MS"/>
                <a:cs typeface="Trebuchet MS"/>
                <a:sym typeface="Trebuchet MS"/>
              </a:rPr>
              <a:t>Nunca mezclar combustibles sólidos con líquidos o gaseosos. </a:t>
            </a:r>
            <a:endParaRPr/>
          </a:p>
          <a:p>
            <a:pPr marL="457200" marR="0" lvl="0" indent="-342900" algn="just" rtl="0">
              <a:lnSpc>
                <a:spcPct val="150000"/>
              </a:lnSpc>
              <a:spcBef>
                <a:spcPts val="0"/>
              </a:spcBef>
              <a:spcAft>
                <a:spcPts val="0"/>
              </a:spcAft>
              <a:buClr>
                <a:schemeClr val="dk1"/>
              </a:buClr>
              <a:buSzPts val="1800"/>
              <a:buFont typeface="Noto Sans Symbols"/>
              <a:buChar char="✔"/>
            </a:pPr>
            <a:r>
              <a:rPr lang="es-MX" sz="1600">
                <a:solidFill>
                  <a:schemeClr val="dk1"/>
                </a:solidFill>
                <a:latin typeface="Trebuchet MS"/>
                <a:ea typeface="Trebuchet MS"/>
                <a:cs typeface="Trebuchet MS"/>
                <a:sym typeface="Trebuchet MS"/>
              </a:rPr>
              <a:t>Solicitar al proveedor instrucciones para la puesta en marcha de los aparatos</a:t>
            </a:r>
            <a:endParaRPr sz="1600">
              <a:solidFill>
                <a:schemeClr val="dk1"/>
              </a:solidFill>
              <a:latin typeface="Trebuchet MS"/>
              <a:ea typeface="Trebuchet MS"/>
              <a:cs typeface="Trebuchet MS"/>
              <a:sym typeface="Trebuchet M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43"/>
          <p:cNvSpPr txBox="1"/>
          <p:nvPr/>
        </p:nvSpPr>
        <p:spPr>
          <a:xfrm>
            <a:off x="2935509" y="1007288"/>
            <a:ext cx="4110043" cy="543309"/>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800"/>
              <a:buFont typeface="Trebuchet MS"/>
              <a:buNone/>
            </a:pPr>
            <a:r>
              <a:rPr lang="es-MX" sz="2800">
                <a:solidFill>
                  <a:schemeClr val="dk1"/>
                </a:solidFill>
                <a:latin typeface="Trebuchet MS"/>
                <a:ea typeface="Trebuchet MS"/>
                <a:cs typeface="Trebuchet MS"/>
                <a:sym typeface="Trebuchet MS"/>
              </a:rPr>
              <a:t>TIPOS DE INSPECCIONES</a:t>
            </a:r>
            <a:endParaRPr sz="2800">
              <a:solidFill>
                <a:schemeClr val="dk1"/>
              </a:solidFill>
              <a:latin typeface="Trebuchet MS"/>
              <a:ea typeface="Trebuchet MS"/>
              <a:cs typeface="Trebuchet MS"/>
              <a:sym typeface="Trebuchet MS"/>
            </a:endParaRPr>
          </a:p>
        </p:txBody>
      </p:sp>
      <p:sp>
        <p:nvSpPr>
          <p:cNvPr id="472" name="Google Shape;472;p43"/>
          <p:cNvSpPr txBox="1"/>
          <p:nvPr/>
        </p:nvSpPr>
        <p:spPr>
          <a:xfrm>
            <a:off x="472089" y="2169993"/>
            <a:ext cx="11247822" cy="4121625"/>
          </a:xfrm>
          <a:prstGeom prst="rect">
            <a:avLst/>
          </a:prstGeom>
          <a:noFill/>
          <a:ln>
            <a:noFill/>
          </a:ln>
        </p:spPr>
        <p:txBody>
          <a:bodyPr spcFirstLastPara="1" wrap="square" lIns="91425" tIns="45700" rIns="91425" bIns="45700" anchor="t" anchorCtr="0">
            <a:noAutofit/>
          </a:bodyPr>
          <a:lstStyle/>
          <a:p>
            <a:pPr marL="400050" marR="0" lvl="0" indent="-285750" algn="just" rtl="0">
              <a:lnSpc>
                <a:spcPct val="200000"/>
              </a:lnSpc>
              <a:spcBef>
                <a:spcPts val="1000"/>
              </a:spcBef>
              <a:spcAft>
                <a:spcPts val="0"/>
              </a:spcAft>
              <a:buClr>
                <a:schemeClr val="dk1"/>
              </a:buClr>
              <a:buSzPts val="1800"/>
              <a:buFont typeface="Noto Sans Symbols"/>
              <a:buChar char="✔"/>
            </a:pPr>
            <a:r>
              <a:rPr lang="es-MX" sz="1600" b="1" i="1">
                <a:solidFill>
                  <a:schemeClr val="dk1"/>
                </a:solidFill>
                <a:latin typeface="Trebuchet MS"/>
                <a:ea typeface="Trebuchet MS"/>
                <a:cs typeface="Trebuchet MS"/>
                <a:sym typeface="Trebuchet MS"/>
              </a:rPr>
              <a:t>Inspección Inicial:</a:t>
            </a:r>
            <a:r>
              <a:rPr lang="es-MX" sz="1600">
                <a:solidFill>
                  <a:srgbClr val="3F3F3F"/>
                </a:solidFill>
                <a:latin typeface="Trebuchet MS"/>
                <a:ea typeface="Trebuchet MS"/>
                <a:cs typeface="Trebuchet MS"/>
                <a:sym typeface="Trebuchet MS"/>
              </a:rPr>
              <a:t> Se realiza después de otorgada la autorización provisional de funcionamiento, debe efectuarse en un término no mayor de seis meses. </a:t>
            </a:r>
            <a:endParaRPr/>
          </a:p>
          <a:p>
            <a:pPr marL="400050" marR="0" lvl="0" indent="-285750" algn="just" rtl="0">
              <a:lnSpc>
                <a:spcPct val="200000"/>
              </a:lnSpc>
              <a:spcBef>
                <a:spcPts val="1000"/>
              </a:spcBef>
              <a:spcAft>
                <a:spcPts val="0"/>
              </a:spcAft>
              <a:buClr>
                <a:schemeClr val="dk1"/>
              </a:buClr>
              <a:buSzPts val="1800"/>
              <a:buFont typeface="Noto Sans Symbols"/>
              <a:buChar char="✔"/>
            </a:pPr>
            <a:r>
              <a:rPr lang="es-MX" sz="1600" b="1" i="1">
                <a:solidFill>
                  <a:schemeClr val="dk1"/>
                </a:solidFill>
                <a:latin typeface="Trebuchet MS"/>
                <a:ea typeface="Trebuchet MS"/>
                <a:cs typeface="Trebuchet MS"/>
                <a:sym typeface="Trebuchet MS"/>
              </a:rPr>
              <a:t>Inspección periódica</a:t>
            </a:r>
            <a:r>
              <a:rPr lang="es-MX" sz="1600">
                <a:solidFill>
                  <a:srgbClr val="3F3F3F"/>
                </a:solidFill>
                <a:latin typeface="Trebuchet MS"/>
                <a:ea typeface="Trebuchet MS"/>
                <a:cs typeface="Trebuchet MS"/>
                <a:sym typeface="Trebuchet MS"/>
              </a:rPr>
              <a:t>: Debe efectuarse cada 12 meses.</a:t>
            </a:r>
            <a:endParaRPr/>
          </a:p>
          <a:p>
            <a:pPr marL="400050" marR="0" lvl="0" indent="-285750" algn="just" rtl="0">
              <a:lnSpc>
                <a:spcPct val="200000"/>
              </a:lnSpc>
              <a:spcBef>
                <a:spcPts val="1000"/>
              </a:spcBef>
              <a:spcAft>
                <a:spcPts val="0"/>
              </a:spcAft>
              <a:buClr>
                <a:schemeClr val="dk1"/>
              </a:buClr>
              <a:buSzPts val="1800"/>
              <a:buFont typeface="Noto Sans Symbols"/>
              <a:buChar char="✔"/>
            </a:pPr>
            <a:r>
              <a:rPr lang="es-MX" sz="1600" b="1" i="1">
                <a:solidFill>
                  <a:schemeClr val="dk1"/>
                </a:solidFill>
                <a:latin typeface="Trebuchet MS"/>
                <a:ea typeface="Trebuchet MS"/>
                <a:cs typeface="Trebuchet MS"/>
                <a:sym typeface="Trebuchet MS"/>
              </a:rPr>
              <a:t>Inspección de comprobación</a:t>
            </a:r>
            <a:r>
              <a:rPr lang="es-MX" sz="1600" b="1">
                <a:solidFill>
                  <a:srgbClr val="3F3F3F"/>
                </a:solidFill>
                <a:latin typeface="Trebuchet MS"/>
                <a:ea typeface="Trebuchet MS"/>
                <a:cs typeface="Trebuchet MS"/>
                <a:sym typeface="Trebuchet MS"/>
              </a:rPr>
              <a:t>:</a:t>
            </a:r>
            <a:r>
              <a:rPr lang="es-MX" sz="1600">
                <a:solidFill>
                  <a:srgbClr val="3F3F3F"/>
                </a:solidFill>
                <a:latin typeface="Trebuchet MS"/>
                <a:ea typeface="Trebuchet MS"/>
                <a:cs typeface="Trebuchet MS"/>
                <a:sym typeface="Trebuchet MS"/>
              </a:rPr>
              <a:t> Tiene la finalidad de verificar el cumplimiento las medidas de seguridad, reparación o adecuación de un equipo señaladas en la inspección inicial.</a:t>
            </a:r>
            <a:endParaRPr/>
          </a:p>
          <a:p>
            <a:pPr marL="400050" marR="0" lvl="0" indent="-285750" algn="just" rtl="0">
              <a:lnSpc>
                <a:spcPct val="200000"/>
              </a:lnSpc>
              <a:spcBef>
                <a:spcPts val="1000"/>
              </a:spcBef>
              <a:spcAft>
                <a:spcPts val="0"/>
              </a:spcAft>
              <a:buClr>
                <a:schemeClr val="dk1"/>
              </a:buClr>
              <a:buSzPts val="1800"/>
              <a:buFont typeface="Noto Sans Symbols"/>
              <a:buChar char="✔"/>
            </a:pPr>
            <a:r>
              <a:rPr lang="es-MX" sz="1600" b="1" i="1">
                <a:solidFill>
                  <a:schemeClr val="dk1"/>
                </a:solidFill>
                <a:latin typeface="Trebuchet MS"/>
                <a:ea typeface="Trebuchet MS"/>
                <a:cs typeface="Trebuchet MS"/>
                <a:sym typeface="Trebuchet MS"/>
              </a:rPr>
              <a:t>Inspección extraordinaria</a:t>
            </a:r>
            <a:r>
              <a:rPr lang="es-MX" sz="1600" b="1">
                <a:solidFill>
                  <a:srgbClr val="3F3F3F"/>
                </a:solidFill>
                <a:latin typeface="Trebuchet MS"/>
                <a:ea typeface="Trebuchet MS"/>
                <a:cs typeface="Trebuchet MS"/>
                <a:sym typeface="Trebuchet MS"/>
              </a:rPr>
              <a:t>:</a:t>
            </a:r>
            <a:r>
              <a:rPr lang="es-MX" sz="1600">
                <a:solidFill>
                  <a:srgbClr val="3F3F3F"/>
                </a:solidFill>
                <a:latin typeface="Trebuchet MS"/>
                <a:ea typeface="Trebuchet MS"/>
                <a:cs typeface="Trebuchet MS"/>
                <a:sym typeface="Trebuchet MS"/>
              </a:rPr>
              <a:t> Investigación de causas de accidentes a petición del empleador o de los trabajadores con el fin de prevenir condiciones anormales en el equipo.</a:t>
            </a:r>
            <a:endParaRPr/>
          </a:p>
          <a:p>
            <a:pPr marL="457200" marR="0" lvl="0" indent="0" algn="l" rtl="0">
              <a:spcBef>
                <a:spcPts val="1000"/>
              </a:spcBef>
              <a:spcAft>
                <a:spcPts val="0"/>
              </a:spcAft>
              <a:buClr>
                <a:schemeClr val="accent1"/>
              </a:buClr>
              <a:buSzPts val="1280"/>
              <a:buFont typeface="Noto Sans Symbols"/>
              <a:buNone/>
            </a:pPr>
            <a:endParaRPr sz="1600">
              <a:solidFill>
                <a:srgbClr val="3F3F3F"/>
              </a:solidFill>
              <a:latin typeface="Trebuchet MS"/>
              <a:ea typeface="Trebuchet MS"/>
              <a:cs typeface="Trebuchet MS"/>
              <a:sym typeface="Trebuchet MS"/>
            </a:endParaRPr>
          </a:p>
        </p:txBody>
      </p:sp>
      <p:pic>
        <p:nvPicPr>
          <p:cNvPr id="473" name="Google Shape;473;p43"/>
          <p:cNvPicPr preferRelativeResize="0"/>
          <p:nvPr/>
        </p:nvPicPr>
        <p:blipFill rotWithShape="1">
          <a:blip r:embed="rId3">
            <a:alphaModFix/>
          </a:blip>
          <a:srcRect/>
          <a:stretch/>
        </p:blipFill>
        <p:spPr>
          <a:xfrm>
            <a:off x="7045552" y="532260"/>
            <a:ext cx="1057100" cy="149336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44"/>
          <p:cNvSpPr txBox="1"/>
          <p:nvPr/>
        </p:nvSpPr>
        <p:spPr>
          <a:xfrm>
            <a:off x="3768023" y="562160"/>
            <a:ext cx="4655954" cy="638844"/>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800"/>
              <a:buFont typeface="Trebuchet MS"/>
              <a:buNone/>
            </a:pPr>
            <a:r>
              <a:rPr lang="es-MX" sz="2800">
                <a:solidFill>
                  <a:schemeClr val="dk1"/>
                </a:solidFill>
                <a:latin typeface="Trebuchet MS"/>
                <a:ea typeface="Trebuchet MS"/>
                <a:cs typeface="Trebuchet MS"/>
                <a:sym typeface="Trebuchet MS"/>
              </a:rPr>
              <a:t>AUTORIZACIÓN DE EQUIPOS</a:t>
            </a:r>
            <a:endParaRPr sz="2800">
              <a:solidFill>
                <a:schemeClr val="dk1"/>
              </a:solidFill>
              <a:latin typeface="Trebuchet MS"/>
              <a:ea typeface="Trebuchet MS"/>
              <a:cs typeface="Trebuchet MS"/>
              <a:sym typeface="Trebuchet MS"/>
            </a:endParaRPr>
          </a:p>
        </p:txBody>
      </p:sp>
      <p:sp>
        <p:nvSpPr>
          <p:cNvPr id="479" name="Google Shape;479;p44"/>
          <p:cNvSpPr txBox="1"/>
          <p:nvPr/>
        </p:nvSpPr>
        <p:spPr>
          <a:xfrm>
            <a:off x="571143" y="1274249"/>
            <a:ext cx="11261466" cy="4812651"/>
          </a:xfrm>
          <a:prstGeom prst="rect">
            <a:avLst/>
          </a:prstGeom>
          <a:noFill/>
          <a:ln>
            <a:noFill/>
          </a:ln>
        </p:spPr>
        <p:txBody>
          <a:bodyPr spcFirstLastPara="1" wrap="square" lIns="91425" tIns="45700" rIns="91425" bIns="45700" anchor="t" anchorCtr="0">
            <a:noAutofit/>
          </a:bodyPr>
          <a:lstStyle/>
          <a:p>
            <a:pPr marL="0" marR="0" lvl="0" indent="0" algn="just" rtl="0">
              <a:lnSpc>
                <a:spcPct val="200000"/>
              </a:lnSpc>
              <a:spcBef>
                <a:spcPts val="1000"/>
              </a:spcBef>
              <a:spcAft>
                <a:spcPts val="0"/>
              </a:spcAft>
              <a:buClr>
                <a:srgbClr val="3F3F3F"/>
              </a:buClr>
              <a:buSzPts val="1280"/>
              <a:buFont typeface="Noto Sans Symbols"/>
              <a:buNone/>
            </a:pPr>
            <a:r>
              <a:rPr lang="es-MX" sz="1600">
                <a:solidFill>
                  <a:srgbClr val="3F3F3F"/>
                </a:solidFill>
                <a:latin typeface="Trebuchet MS"/>
                <a:ea typeface="Trebuchet MS"/>
                <a:cs typeface="Trebuchet MS"/>
                <a:sym typeface="Trebuchet MS"/>
              </a:rPr>
              <a:t>Luego de la inspección inicial, se obtiene la “</a:t>
            </a:r>
            <a:r>
              <a:rPr lang="es-MX" sz="1600" b="1">
                <a:solidFill>
                  <a:srgbClr val="000000"/>
                </a:solidFill>
                <a:latin typeface="Trebuchet MS"/>
                <a:ea typeface="Trebuchet MS"/>
                <a:cs typeface="Trebuchet MS"/>
                <a:sym typeface="Trebuchet MS"/>
              </a:rPr>
              <a:t>autorización definitiva</a:t>
            </a:r>
            <a:r>
              <a:rPr lang="es-MX" sz="1600">
                <a:solidFill>
                  <a:srgbClr val="3F3F3F"/>
                </a:solidFill>
                <a:latin typeface="Trebuchet MS"/>
                <a:ea typeface="Trebuchet MS"/>
                <a:cs typeface="Trebuchet MS"/>
                <a:sym typeface="Trebuchet MS"/>
              </a:rPr>
              <a:t>” </a:t>
            </a:r>
            <a:endParaRPr/>
          </a:p>
          <a:p>
            <a:pPr marL="914400" marR="0" lvl="0" indent="-342900" algn="just" rtl="0">
              <a:lnSpc>
                <a:spcPct val="200000"/>
              </a:lnSpc>
              <a:spcBef>
                <a:spcPts val="1000"/>
              </a:spcBef>
              <a:spcAft>
                <a:spcPts val="0"/>
              </a:spcAft>
              <a:buClr>
                <a:srgbClr val="3F3F3F"/>
              </a:buClr>
              <a:buSzPts val="1800"/>
              <a:buFont typeface="Noto Sans Symbols"/>
              <a:buChar char="✔"/>
            </a:pPr>
            <a:r>
              <a:rPr lang="es-MX" sz="1600">
                <a:solidFill>
                  <a:srgbClr val="3F3F3F"/>
                </a:solidFill>
                <a:latin typeface="Trebuchet MS"/>
                <a:ea typeface="Trebuchet MS"/>
                <a:cs typeface="Trebuchet MS"/>
                <a:sym typeface="Trebuchet MS"/>
              </a:rPr>
              <a:t>Validez de 10 años para equipos nuevos</a:t>
            </a:r>
            <a:endParaRPr/>
          </a:p>
          <a:p>
            <a:pPr marL="914400" marR="0" lvl="0" indent="-342900" algn="just" rtl="0">
              <a:lnSpc>
                <a:spcPct val="200000"/>
              </a:lnSpc>
              <a:spcBef>
                <a:spcPts val="0"/>
              </a:spcBef>
              <a:spcAft>
                <a:spcPts val="0"/>
              </a:spcAft>
              <a:buClr>
                <a:srgbClr val="3F3F3F"/>
              </a:buClr>
              <a:buSzPts val="1800"/>
              <a:buFont typeface="Noto Sans Symbols"/>
              <a:buChar char="✔"/>
            </a:pPr>
            <a:r>
              <a:rPr lang="es-MX" sz="1600">
                <a:solidFill>
                  <a:srgbClr val="3F3F3F"/>
                </a:solidFill>
                <a:latin typeface="Trebuchet MS"/>
                <a:ea typeface="Trebuchet MS"/>
                <a:cs typeface="Trebuchet MS"/>
                <a:sym typeface="Trebuchet MS"/>
              </a:rPr>
              <a:t>Validez de 5 años para equipos usados</a:t>
            </a:r>
            <a:endParaRPr/>
          </a:p>
          <a:p>
            <a:pPr marL="0" marR="0" lvl="0" indent="0" algn="just" rtl="0">
              <a:lnSpc>
                <a:spcPct val="200000"/>
              </a:lnSpc>
              <a:spcBef>
                <a:spcPts val="1000"/>
              </a:spcBef>
              <a:spcAft>
                <a:spcPts val="0"/>
              </a:spcAft>
              <a:buClr>
                <a:schemeClr val="accent1"/>
              </a:buClr>
              <a:buSzPts val="1280"/>
              <a:buFont typeface="Noto Sans Symbols"/>
              <a:buNone/>
            </a:pPr>
            <a:r>
              <a:rPr lang="es-MX" sz="1600">
                <a:solidFill>
                  <a:srgbClr val="3F3F3F"/>
                </a:solidFill>
                <a:latin typeface="Trebuchet MS"/>
                <a:ea typeface="Trebuchet MS"/>
                <a:cs typeface="Trebuchet MS"/>
                <a:sym typeface="Trebuchet MS"/>
              </a:rPr>
              <a:t>Antes del </a:t>
            </a:r>
            <a:r>
              <a:rPr lang="es-MX" sz="1600">
                <a:solidFill>
                  <a:srgbClr val="000000"/>
                </a:solidFill>
                <a:latin typeface="Trebuchet MS"/>
                <a:ea typeface="Trebuchet MS"/>
                <a:cs typeface="Trebuchet MS"/>
                <a:sym typeface="Trebuchet MS"/>
              </a:rPr>
              <a:t>vencimiento</a:t>
            </a:r>
            <a:r>
              <a:rPr lang="es-MX" sz="1600">
                <a:solidFill>
                  <a:srgbClr val="3F3F3F"/>
                </a:solidFill>
                <a:latin typeface="Trebuchet MS"/>
                <a:ea typeface="Trebuchet MS"/>
                <a:cs typeface="Trebuchet MS"/>
                <a:sym typeface="Trebuchet MS"/>
              </a:rPr>
              <a:t>, el empleador deberá presentar un dictamen expedido por una unidad de verificación acreditada que certifique que los equipos siguen en condiciones o puede solicitar una visita de inspección.</a:t>
            </a:r>
            <a:endParaRPr/>
          </a:p>
          <a:p>
            <a:pPr marL="0" marR="0" lvl="0" indent="0" algn="just" rtl="0">
              <a:lnSpc>
                <a:spcPct val="200000"/>
              </a:lnSpc>
              <a:spcBef>
                <a:spcPts val="1000"/>
              </a:spcBef>
              <a:spcAft>
                <a:spcPts val="0"/>
              </a:spcAft>
              <a:buClr>
                <a:schemeClr val="accent1"/>
              </a:buClr>
              <a:buSzPts val="1280"/>
              <a:buFont typeface="Noto Sans Symbols"/>
              <a:buNone/>
            </a:pPr>
            <a:r>
              <a:rPr lang="es-MX" sz="1600">
                <a:solidFill>
                  <a:srgbClr val="3F3F3F"/>
                </a:solidFill>
                <a:latin typeface="Trebuchet MS"/>
                <a:ea typeface="Trebuchet MS"/>
                <a:cs typeface="Trebuchet MS"/>
                <a:sym typeface="Trebuchet MS"/>
              </a:rPr>
              <a:t>Si </a:t>
            </a:r>
            <a:r>
              <a:rPr lang="es-MX" sz="1600">
                <a:solidFill>
                  <a:srgbClr val="000000"/>
                </a:solidFill>
                <a:latin typeface="Trebuchet MS"/>
                <a:ea typeface="Trebuchet MS"/>
                <a:cs typeface="Trebuchet MS"/>
                <a:sym typeface="Trebuchet MS"/>
              </a:rPr>
              <a:t>no están en condiciones</a:t>
            </a:r>
            <a:r>
              <a:rPr lang="es-MX" sz="1600">
                <a:solidFill>
                  <a:srgbClr val="3F3F3F"/>
                </a:solidFill>
                <a:latin typeface="Trebuchet MS"/>
                <a:ea typeface="Trebuchet MS"/>
                <a:cs typeface="Trebuchet MS"/>
                <a:sym typeface="Trebuchet MS"/>
              </a:rPr>
              <a:t>, se solicitará que se subsanen las deficiencias y la inspección colocará un aviso.</a:t>
            </a:r>
            <a:endParaRPr/>
          </a:p>
          <a:p>
            <a:pPr marL="0" marR="0" lvl="0" indent="0" algn="just" rtl="0">
              <a:lnSpc>
                <a:spcPct val="200000"/>
              </a:lnSpc>
              <a:spcBef>
                <a:spcPts val="1000"/>
              </a:spcBef>
              <a:spcAft>
                <a:spcPts val="0"/>
              </a:spcAft>
              <a:buClr>
                <a:schemeClr val="accent1"/>
              </a:buClr>
              <a:buSzPts val="1280"/>
              <a:buFont typeface="Noto Sans Symbols"/>
              <a:buNone/>
            </a:pPr>
            <a:r>
              <a:rPr lang="es-MX" sz="1600">
                <a:solidFill>
                  <a:srgbClr val="3F3F3F"/>
                </a:solidFill>
                <a:latin typeface="Trebuchet MS"/>
                <a:ea typeface="Trebuchet MS"/>
                <a:cs typeface="Trebuchet MS"/>
                <a:sym typeface="Trebuchet MS"/>
              </a:rPr>
              <a:t>Si se detecta que los equipos </a:t>
            </a:r>
            <a:r>
              <a:rPr lang="es-MX" sz="1600">
                <a:solidFill>
                  <a:srgbClr val="000000"/>
                </a:solidFill>
                <a:latin typeface="Trebuchet MS"/>
                <a:ea typeface="Trebuchet MS"/>
                <a:cs typeface="Trebuchet MS"/>
                <a:sym typeface="Trebuchet MS"/>
              </a:rPr>
              <a:t>no pueden repararse </a:t>
            </a:r>
            <a:r>
              <a:rPr lang="es-MX" sz="1600">
                <a:solidFill>
                  <a:srgbClr val="3F3F3F"/>
                </a:solidFill>
                <a:latin typeface="Trebuchet MS"/>
                <a:ea typeface="Trebuchet MS"/>
                <a:cs typeface="Trebuchet MS"/>
                <a:sym typeface="Trebuchet MS"/>
              </a:rPr>
              <a:t>y representan un riesgo para la seguridad de los trabajadores o del centro de trabajo, se cancelará la autorización de funcionamiento.</a:t>
            </a:r>
            <a:endParaRPr/>
          </a:p>
          <a:p>
            <a:pPr marL="0" marR="0" lvl="0" indent="0" algn="l" rtl="0">
              <a:lnSpc>
                <a:spcPct val="115000"/>
              </a:lnSpc>
              <a:spcBef>
                <a:spcPts val="1000"/>
              </a:spcBef>
              <a:spcAft>
                <a:spcPts val="0"/>
              </a:spcAft>
              <a:buClr>
                <a:schemeClr val="accent1"/>
              </a:buClr>
              <a:buSzPts val="1280"/>
              <a:buFont typeface="Noto Sans Symbols"/>
              <a:buNone/>
            </a:pPr>
            <a:endParaRPr sz="1600">
              <a:solidFill>
                <a:srgbClr val="3F3F3F"/>
              </a:solidFill>
              <a:latin typeface="Trebuchet MS"/>
              <a:ea typeface="Trebuchet MS"/>
              <a:cs typeface="Trebuchet MS"/>
              <a:sym typeface="Trebuchet M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45"/>
          <p:cNvSpPr txBox="1"/>
          <p:nvPr/>
        </p:nvSpPr>
        <p:spPr>
          <a:xfrm>
            <a:off x="4805253" y="562160"/>
            <a:ext cx="2581494" cy="584253"/>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2800"/>
              <a:buFont typeface="Trebuchet MS"/>
              <a:buNone/>
            </a:pPr>
            <a:r>
              <a:rPr lang="es-MX" sz="2800">
                <a:solidFill>
                  <a:schemeClr val="dk1"/>
                </a:solidFill>
                <a:latin typeface="Trebuchet MS"/>
                <a:ea typeface="Trebuchet MS"/>
                <a:cs typeface="Trebuchet MS"/>
                <a:sym typeface="Trebuchet MS"/>
              </a:rPr>
              <a:t>OBLIGACIONES</a:t>
            </a:r>
            <a:endParaRPr sz="2800">
              <a:solidFill>
                <a:schemeClr val="dk1"/>
              </a:solidFill>
              <a:latin typeface="Trebuchet MS"/>
              <a:ea typeface="Trebuchet MS"/>
              <a:cs typeface="Trebuchet MS"/>
              <a:sym typeface="Trebuchet MS"/>
            </a:endParaRPr>
          </a:p>
        </p:txBody>
      </p:sp>
      <p:sp>
        <p:nvSpPr>
          <p:cNvPr id="485" name="Google Shape;485;p45"/>
          <p:cNvSpPr txBox="1"/>
          <p:nvPr/>
        </p:nvSpPr>
        <p:spPr>
          <a:xfrm>
            <a:off x="1289100" y="1831906"/>
            <a:ext cx="9613800" cy="4800906"/>
          </a:xfrm>
          <a:prstGeom prst="rect">
            <a:avLst/>
          </a:prstGeom>
          <a:noFill/>
          <a:ln>
            <a:noFill/>
          </a:ln>
        </p:spPr>
        <p:txBody>
          <a:bodyPr spcFirstLastPara="1" wrap="square" lIns="91425" tIns="45700" rIns="91425" bIns="45700" anchor="t" anchorCtr="0">
            <a:noAutofit/>
          </a:bodyPr>
          <a:lstStyle/>
          <a:p>
            <a:pPr marL="0" marR="0" lvl="0" indent="0" algn="l" rtl="0">
              <a:lnSpc>
                <a:spcPct val="200000"/>
              </a:lnSpc>
              <a:spcBef>
                <a:spcPts val="1000"/>
              </a:spcBef>
              <a:spcAft>
                <a:spcPts val="0"/>
              </a:spcAft>
              <a:buClr>
                <a:schemeClr val="accent1"/>
              </a:buClr>
              <a:buSzPts val="1280"/>
              <a:buFont typeface="Noto Sans Symbols"/>
              <a:buNone/>
            </a:pPr>
            <a:r>
              <a:rPr lang="es-MX" sz="1600">
                <a:solidFill>
                  <a:srgbClr val="3F3F3F"/>
                </a:solidFill>
                <a:latin typeface="Trebuchet MS"/>
                <a:ea typeface="Trebuchet MS"/>
                <a:cs typeface="Trebuchet MS"/>
                <a:sym typeface="Trebuchet MS"/>
              </a:rPr>
              <a:t>Los </a:t>
            </a:r>
            <a:r>
              <a:rPr lang="es-MX" sz="1600">
                <a:solidFill>
                  <a:srgbClr val="000000"/>
                </a:solidFill>
                <a:latin typeface="Trebuchet MS"/>
                <a:ea typeface="Trebuchet MS"/>
                <a:cs typeface="Trebuchet MS"/>
                <a:sym typeface="Trebuchet MS"/>
              </a:rPr>
              <a:t>EMPLEADORES</a:t>
            </a:r>
            <a:endParaRPr/>
          </a:p>
          <a:p>
            <a:pPr marL="1371600" marR="0" lvl="0" indent="-342900" algn="l" rtl="0">
              <a:lnSpc>
                <a:spcPct val="200000"/>
              </a:lnSpc>
              <a:spcBef>
                <a:spcPts val="1000"/>
              </a:spcBef>
              <a:spcAft>
                <a:spcPts val="0"/>
              </a:spcAft>
              <a:buClr>
                <a:srgbClr val="3F3F3F"/>
              </a:buClr>
              <a:buSzPts val="1800"/>
              <a:buFont typeface="Noto Sans Symbols"/>
              <a:buChar char="✔"/>
            </a:pPr>
            <a:r>
              <a:rPr lang="es-MX" sz="1600">
                <a:solidFill>
                  <a:srgbClr val="3F3F3F"/>
                </a:solidFill>
                <a:latin typeface="Trebuchet MS"/>
                <a:ea typeface="Trebuchet MS"/>
                <a:cs typeface="Trebuchet MS"/>
                <a:sym typeface="Trebuchet MS"/>
              </a:rPr>
              <a:t>Contar con personal capacitado</a:t>
            </a:r>
            <a:endParaRPr/>
          </a:p>
          <a:p>
            <a:pPr marL="1371600" marR="0" lvl="0" indent="-342900" algn="l" rtl="0">
              <a:lnSpc>
                <a:spcPct val="200000"/>
              </a:lnSpc>
              <a:spcBef>
                <a:spcPts val="0"/>
              </a:spcBef>
              <a:spcAft>
                <a:spcPts val="0"/>
              </a:spcAft>
              <a:buClr>
                <a:srgbClr val="3F3F3F"/>
              </a:buClr>
              <a:buSzPts val="1800"/>
              <a:buFont typeface="Noto Sans Symbols"/>
              <a:buChar char="✔"/>
            </a:pPr>
            <a:r>
              <a:rPr lang="es-MX" sz="1600">
                <a:solidFill>
                  <a:srgbClr val="3F3F3F"/>
                </a:solidFill>
                <a:latin typeface="Trebuchet MS"/>
                <a:ea typeface="Trebuchet MS"/>
                <a:cs typeface="Trebuchet MS"/>
                <a:sym typeface="Trebuchet MS"/>
              </a:rPr>
              <a:t>Elaborar y establecer por escrito un manual de higiene y seguridad</a:t>
            </a:r>
            <a:endParaRPr/>
          </a:p>
          <a:p>
            <a:pPr marL="1371600" marR="0" lvl="0" indent="-342900" algn="l" rtl="0">
              <a:lnSpc>
                <a:spcPct val="200000"/>
              </a:lnSpc>
              <a:spcBef>
                <a:spcPts val="0"/>
              </a:spcBef>
              <a:spcAft>
                <a:spcPts val="0"/>
              </a:spcAft>
              <a:buClr>
                <a:srgbClr val="3F3F3F"/>
              </a:buClr>
              <a:buSzPts val="1800"/>
              <a:buFont typeface="Noto Sans Symbols"/>
              <a:buChar char="✔"/>
            </a:pPr>
            <a:r>
              <a:rPr lang="es-MX" sz="1600">
                <a:solidFill>
                  <a:srgbClr val="3F3F3F"/>
                </a:solidFill>
                <a:latin typeface="Trebuchet MS"/>
                <a:ea typeface="Trebuchet MS"/>
                <a:cs typeface="Trebuchet MS"/>
                <a:sym typeface="Trebuchet MS"/>
              </a:rPr>
              <a:t>Dar aviso sobre modificaciones en operación o instalaciones</a:t>
            </a:r>
            <a:endParaRPr/>
          </a:p>
          <a:p>
            <a:pPr marL="0" marR="0" lvl="0" indent="0" algn="l" rtl="0">
              <a:lnSpc>
                <a:spcPct val="200000"/>
              </a:lnSpc>
              <a:spcBef>
                <a:spcPts val="1000"/>
              </a:spcBef>
              <a:spcAft>
                <a:spcPts val="0"/>
              </a:spcAft>
              <a:buClr>
                <a:schemeClr val="accent1"/>
              </a:buClr>
              <a:buSzPts val="1280"/>
              <a:buFont typeface="Noto Sans Symbols"/>
              <a:buNone/>
            </a:pPr>
            <a:r>
              <a:rPr lang="es-MX" sz="1600">
                <a:solidFill>
                  <a:srgbClr val="3F3F3F"/>
                </a:solidFill>
                <a:latin typeface="Trebuchet MS"/>
                <a:ea typeface="Trebuchet MS"/>
                <a:cs typeface="Trebuchet MS"/>
                <a:sym typeface="Trebuchet MS"/>
              </a:rPr>
              <a:t>Los </a:t>
            </a:r>
            <a:r>
              <a:rPr lang="es-MX" sz="1600">
                <a:solidFill>
                  <a:srgbClr val="000000"/>
                </a:solidFill>
                <a:latin typeface="Trebuchet MS"/>
                <a:ea typeface="Trebuchet MS"/>
                <a:cs typeface="Trebuchet MS"/>
                <a:sym typeface="Trebuchet MS"/>
              </a:rPr>
              <a:t>TRABAJADORES</a:t>
            </a:r>
            <a:endParaRPr/>
          </a:p>
          <a:p>
            <a:pPr marL="1371600" marR="0" lvl="0" indent="-342900" algn="l" rtl="0">
              <a:lnSpc>
                <a:spcPct val="200000"/>
              </a:lnSpc>
              <a:spcBef>
                <a:spcPts val="1000"/>
              </a:spcBef>
              <a:spcAft>
                <a:spcPts val="0"/>
              </a:spcAft>
              <a:buClr>
                <a:srgbClr val="3F3F3F"/>
              </a:buClr>
              <a:buSzPts val="1800"/>
              <a:buFont typeface="Noto Sans Symbols"/>
              <a:buChar char="✔"/>
            </a:pPr>
            <a:r>
              <a:rPr lang="es-MX" sz="1600">
                <a:solidFill>
                  <a:srgbClr val="3F3F3F"/>
                </a:solidFill>
                <a:latin typeface="Trebuchet MS"/>
                <a:ea typeface="Trebuchet MS"/>
                <a:cs typeface="Trebuchet MS"/>
                <a:sym typeface="Trebuchet MS"/>
              </a:rPr>
              <a:t>Participar en cursos de capacitación</a:t>
            </a:r>
            <a:endParaRPr/>
          </a:p>
          <a:p>
            <a:pPr marL="1371600" marR="0" lvl="0" indent="-342900" algn="l" rtl="0">
              <a:lnSpc>
                <a:spcPct val="200000"/>
              </a:lnSpc>
              <a:spcBef>
                <a:spcPts val="0"/>
              </a:spcBef>
              <a:spcAft>
                <a:spcPts val="0"/>
              </a:spcAft>
              <a:buClr>
                <a:srgbClr val="3F3F3F"/>
              </a:buClr>
              <a:buSzPts val="1800"/>
              <a:buFont typeface="Noto Sans Symbols"/>
              <a:buChar char="✔"/>
            </a:pPr>
            <a:r>
              <a:rPr lang="es-MX" sz="1600">
                <a:solidFill>
                  <a:srgbClr val="3F3F3F"/>
                </a:solidFill>
                <a:latin typeface="Trebuchet MS"/>
                <a:ea typeface="Trebuchet MS"/>
                <a:cs typeface="Trebuchet MS"/>
                <a:sym typeface="Trebuchet MS"/>
              </a:rPr>
              <a:t>Reportar las condiciones de operación de los equipos</a:t>
            </a:r>
            <a:endParaRPr/>
          </a:p>
          <a:p>
            <a:pPr marL="1371600" marR="0" lvl="0" indent="-342900" algn="l" rtl="0">
              <a:lnSpc>
                <a:spcPct val="200000"/>
              </a:lnSpc>
              <a:spcBef>
                <a:spcPts val="0"/>
              </a:spcBef>
              <a:spcAft>
                <a:spcPts val="0"/>
              </a:spcAft>
              <a:buClr>
                <a:srgbClr val="3F3F3F"/>
              </a:buClr>
              <a:buSzPts val="1800"/>
              <a:buFont typeface="Noto Sans Symbols"/>
              <a:buChar char="✔"/>
            </a:pPr>
            <a:r>
              <a:rPr lang="es-MX" sz="1600">
                <a:solidFill>
                  <a:srgbClr val="3F3F3F"/>
                </a:solidFill>
                <a:latin typeface="Trebuchet MS"/>
                <a:ea typeface="Trebuchet MS"/>
                <a:cs typeface="Trebuchet MS"/>
                <a:sym typeface="Trebuchet MS"/>
              </a:rPr>
              <a:t>Operar los equipos según los manuales</a:t>
            </a:r>
            <a:endParaRPr sz="1600">
              <a:solidFill>
                <a:srgbClr val="3F3F3F"/>
              </a:solidFill>
              <a:latin typeface="Trebuchet MS"/>
              <a:ea typeface="Trebuchet MS"/>
              <a:cs typeface="Trebuchet MS"/>
              <a:sym typeface="Trebuchet MS"/>
            </a:endParaRPr>
          </a:p>
        </p:txBody>
      </p:sp>
      <p:pic>
        <p:nvPicPr>
          <p:cNvPr id="486" name="Google Shape;486;p45"/>
          <p:cNvPicPr preferRelativeResize="0"/>
          <p:nvPr/>
        </p:nvPicPr>
        <p:blipFill rotWithShape="1">
          <a:blip r:embed="rId3">
            <a:alphaModFix/>
          </a:blip>
          <a:srcRect/>
          <a:stretch/>
        </p:blipFill>
        <p:spPr>
          <a:xfrm rot="-1106368">
            <a:off x="1603405" y="482875"/>
            <a:ext cx="1508286" cy="100369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46"/>
          <p:cNvSpPr txBox="1"/>
          <p:nvPr/>
        </p:nvSpPr>
        <p:spPr>
          <a:xfrm>
            <a:off x="5161749" y="2844747"/>
            <a:ext cx="1868502" cy="58425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2800"/>
              <a:buFont typeface="Trebuchet MS"/>
              <a:buNone/>
            </a:pPr>
            <a:r>
              <a:rPr lang="es-MX" sz="2800">
                <a:solidFill>
                  <a:schemeClr val="dk1"/>
                </a:solidFill>
                <a:latin typeface="Trebuchet MS"/>
                <a:ea typeface="Trebuchet MS"/>
                <a:cs typeface="Trebuchet MS"/>
                <a:sym typeface="Trebuchet MS"/>
              </a:rPr>
              <a:t>GRACIAS</a:t>
            </a:r>
            <a:endParaRPr sz="2800">
              <a:solidFill>
                <a:schemeClr val="dk1"/>
              </a:solidFill>
              <a:latin typeface="Trebuchet MS"/>
              <a:ea typeface="Trebuchet MS"/>
              <a:cs typeface="Trebuchet MS"/>
              <a:sym typeface="Trebuchet M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4"/>
        <p:cNvGrpSpPr/>
        <p:nvPr/>
      </p:nvGrpSpPr>
      <p:grpSpPr>
        <a:xfrm>
          <a:off x="0" y="0"/>
          <a:ext cx="0" cy="0"/>
          <a:chOff x="0" y="0"/>
          <a:chExt cx="0" cy="0"/>
        </a:xfrm>
      </p:grpSpPr>
      <p:sp>
        <p:nvSpPr>
          <p:cNvPr id="175" name="Google Shape;175;p5"/>
          <p:cNvSpPr/>
          <p:nvPr/>
        </p:nvSpPr>
        <p:spPr>
          <a:xfrm>
            <a:off x="819150" y="694462"/>
            <a:ext cx="10682288" cy="34163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b="1" i="1">
                <a:solidFill>
                  <a:schemeClr val="dk1"/>
                </a:solidFill>
                <a:latin typeface="Arial"/>
                <a:ea typeface="Arial"/>
                <a:cs typeface="Arial"/>
                <a:sym typeface="Arial"/>
              </a:rPr>
              <a:t>Aparte de los trabajos podemos listar algunas actividades que se llevan a cabo:</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457200" marR="0" lvl="1" indent="0" algn="l" rtl="0">
              <a:spcBef>
                <a:spcPts val="0"/>
              </a:spcBef>
              <a:spcAft>
                <a:spcPts val="0"/>
              </a:spcAft>
              <a:buNone/>
            </a:pPr>
            <a:r>
              <a:rPr lang="es-MX" sz="1800" b="0" i="0" u="none" strike="noStrike" cap="none">
                <a:solidFill>
                  <a:schemeClr val="dk1"/>
                </a:solidFill>
                <a:latin typeface="Arial"/>
                <a:ea typeface="Arial"/>
                <a:cs typeface="Arial"/>
                <a:sym typeface="Arial"/>
              </a:rPr>
              <a:t>Mantenimiento y construcción de puentes.</a:t>
            </a:r>
            <a:endParaRPr/>
          </a:p>
          <a:p>
            <a:pPr marL="457200" marR="0" lvl="1" indent="0" algn="l" rtl="0">
              <a:spcBef>
                <a:spcPts val="0"/>
              </a:spcBef>
              <a:spcAft>
                <a:spcPts val="0"/>
              </a:spcAft>
              <a:buNone/>
            </a:pPr>
            <a:endParaRPr sz="1800" b="0" i="0" u="none" strike="noStrike" cap="none">
              <a:solidFill>
                <a:schemeClr val="dk1"/>
              </a:solidFill>
              <a:latin typeface="Arial"/>
              <a:ea typeface="Arial"/>
              <a:cs typeface="Arial"/>
              <a:sym typeface="Arial"/>
            </a:endParaRPr>
          </a:p>
          <a:p>
            <a:pPr marL="457200" marR="0" lvl="1" indent="0" algn="l" rtl="0">
              <a:spcBef>
                <a:spcPts val="0"/>
              </a:spcBef>
              <a:spcAft>
                <a:spcPts val="0"/>
              </a:spcAft>
              <a:buNone/>
            </a:pPr>
            <a:r>
              <a:rPr lang="es-MX" sz="1800" b="0" i="0" u="none" strike="noStrike" cap="none">
                <a:solidFill>
                  <a:schemeClr val="dk1"/>
                </a:solidFill>
                <a:latin typeface="Arial"/>
                <a:ea typeface="Arial"/>
                <a:cs typeface="Arial"/>
                <a:sym typeface="Arial"/>
              </a:rPr>
              <a:t>Trabajo en dársenas.</a:t>
            </a:r>
            <a:endParaRPr/>
          </a:p>
          <a:p>
            <a:pPr marL="457200" marR="0" lvl="1" indent="0" algn="l" rtl="0">
              <a:spcBef>
                <a:spcPts val="0"/>
              </a:spcBef>
              <a:spcAft>
                <a:spcPts val="0"/>
              </a:spcAft>
              <a:buNone/>
            </a:pPr>
            <a:endParaRPr sz="1800" b="0" i="0" u="none" strike="noStrike" cap="none">
              <a:solidFill>
                <a:schemeClr val="dk1"/>
              </a:solidFill>
              <a:latin typeface="Arial"/>
              <a:ea typeface="Arial"/>
              <a:cs typeface="Arial"/>
              <a:sym typeface="Arial"/>
            </a:endParaRPr>
          </a:p>
          <a:p>
            <a:pPr marL="457200" marR="0" lvl="1" indent="0" algn="l" rtl="0">
              <a:spcBef>
                <a:spcPts val="0"/>
              </a:spcBef>
              <a:spcAft>
                <a:spcPts val="0"/>
              </a:spcAft>
              <a:buNone/>
            </a:pPr>
            <a:r>
              <a:rPr lang="es-MX" sz="1800" b="0" i="0" u="none" strike="noStrike" cap="none">
                <a:solidFill>
                  <a:schemeClr val="dk1"/>
                </a:solidFill>
                <a:latin typeface="Arial"/>
                <a:ea typeface="Arial"/>
                <a:cs typeface="Arial"/>
                <a:sym typeface="Arial"/>
              </a:rPr>
              <a:t>Trabajo en defensa de orillas marítimas y fluviales.</a:t>
            </a:r>
            <a:endParaRPr/>
          </a:p>
          <a:p>
            <a:pPr marL="457200" marR="0" lvl="1" indent="0" algn="l" rtl="0">
              <a:spcBef>
                <a:spcPts val="0"/>
              </a:spcBef>
              <a:spcAft>
                <a:spcPts val="0"/>
              </a:spcAft>
              <a:buNone/>
            </a:pPr>
            <a:endParaRPr sz="1800" b="0" i="0" u="none" strike="noStrike" cap="none">
              <a:solidFill>
                <a:schemeClr val="dk1"/>
              </a:solidFill>
              <a:latin typeface="Arial"/>
              <a:ea typeface="Arial"/>
              <a:cs typeface="Arial"/>
              <a:sym typeface="Arial"/>
            </a:endParaRPr>
          </a:p>
          <a:p>
            <a:pPr marL="457200" marR="0" lvl="1" indent="0" algn="l" rtl="0">
              <a:spcBef>
                <a:spcPts val="0"/>
              </a:spcBef>
              <a:spcAft>
                <a:spcPts val="0"/>
              </a:spcAft>
              <a:buNone/>
            </a:pPr>
            <a:r>
              <a:rPr lang="es-MX" sz="1800" b="0" i="0" u="none" strike="noStrike" cap="none">
                <a:solidFill>
                  <a:schemeClr val="dk1"/>
                </a:solidFill>
                <a:latin typeface="Arial"/>
                <a:ea typeface="Arial"/>
                <a:cs typeface="Arial"/>
                <a:sym typeface="Arial"/>
              </a:rPr>
              <a:t>Túneles subfluviales o terrestres.</a:t>
            </a:r>
            <a:endParaRPr/>
          </a:p>
          <a:p>
            <a:pPr marL="457200" marR="0" lvl="1" indent="0" algn="l" rtl="0">
              <a:spcBef>
                <a:spcPts val="0"/>
              </a:spcBef>
              <a:spcAft>
                <a:spcPts val="0"/>
              </a:spcAft>
              <a:buNone/>
            </a:pPr>
            <a:endParaRPr sz="1800" b="0" i="0" u="none" strike="noStrike" cap="none">
              <a:solidFill>
                <a:schemeClr val="dk1"/>
              </a:solidFill>
              <a:latin typeface="Arial"/>
              <a:ea typeface="Arial"/>
              <a:cs typeface="Arial"/>
              <a:sym typeface="Arial"/>
            </a:endParaRPr>
          </a:p>
          <a:p>
            <a:pPr marL="457200" marR="0" lvl="1" indent="0" algn="l" rtl="0">
              <a:spcBef>
                <a:spcPts val="0"/>
              </a:spcBef>
              <a:spcAft>
                <a:spcPts val="0"/>
              </a:spcAft>
              <a:buNone/>
            </a:pPr>
            <a:r>
              <a:rPr lang="es-MX" sz="1800" b="0" i="0" u="none" strike="noStrike" cap="none">
                <a:solidFill>
                  <a:schemeClr val="dk1"/>
                </a:solidFill>
                <a:latin typeface="Arial"/>
                <a:ea typeface="Arial"/>
                <a:cs typeface="Arial"/>
                <a:sym typeface="Arial"/>
              </a:rPr>
              <a:t>Reparaciones en presas.</a:t>
            </a:r>
            <a:endParaRPr/>
          </a:p>
          <a:p>
            <a:pPr marL="457200" marR="0" lvl="1" indent="0" algn="l"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6"/>
          <p:cNvSpPr/>
          <p:nvPr/>
        </p:nvSpPr>
        <p:spPr>
          <a:xfrm>
            <a:off x="919729" y="796722"/>
            <a:ext cx="431239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800">
                <a:solidFill>
                  <a:schemeClr val="dk1"/>
                </a:solidFill>
                <a:latin typeface="Arial"/>
                <a:ea typeface="Arial"/>
                <a:cs typeface="Arial"/>
                <a:sym typeface="Arial"/>
              </a:rPr>
              <a:t>INMERSIONES (BUCEO)</a:t>
            </a:r>
            <a:endParaRPr sz="2800">
              <a:solidFill>
                <a:schemeClr val="dk1"/>
              </a:solidFill>
              <a:latin typeface="Arial"/>
              <a:ea typeface="Arial"/>
              <a:cs typeface="Arial"/>
              <a:sym typeface="Arial"/>
            </a:endParaRPr>
          </a:p>
        </p:txBody>
      </p:sp>
      <p:pic>
        <p:nvPicPr>
          <p:cNvPr id="181" name="Google Shape;181;p6" descr="Greenwichdiving: Buceo Profesional"/>
          <p:cNvPicPr preferRelativeResize="0"/>
          <p:nvPr/>
        </p:nvPicPr>
        <p:blipFill rotWithShape="1">
          <a:blip r:embed="rId3">
            <a:alphaModFix/>
          </a:blip>
          <a:srcRect/>
          <a:stretch/>
        </p:blipFill>
        <p:spPr>
          <a:xfrm>
            <a:off x="8052178" y="359168"/>
            <a:ext cx="3784979" cy="2365612"/>
          </a:xfrm>
          <a:prstGeom prst="rect">
            <a:avLst/>
          </a:prstGeom>
          <a:noFill/>
          <a:ln>
            <a:noFill/>
          </a:ln>
        </p:spPr>
      </p:pic>
      <p:pic>
        <p:nvPicPr>
          <p:cNvPr id="182" name="Google Shape;182;p6" descr="7 trabajos de buzo para convertir tu afición en tu empleo"/>
          <p:cNvPicPr preferRelativeResize="0"/>
          <p:nvPr/>
        </p:nvPicPr>
        <p:blipFill rotWithShape="1">
          <a:blip r:embed="rId4">
            <a:alphaModFix/>
          </a:blip>
          <a:srcRect/>
          <a:stretch/>
        </p:blipFill>
        <p:spPr>
          <a:xfrm>
            <a:off x="5704764" y="91050"/>
            <a:ext cx="2966113" cy="1934565"/>
          </a:xfrm>
          <a:prstGeom prst="rect">
            <a:avLst/>
          </a:prstGeom>
          <a:noFill/>
          <a:ln>
            <a:noFill/>
          </a:ln>
        </p:spPr>
      </p:pic>
      <p:sp>
        <p:nvSpPr>
          <p:cNvPr id="183" name="Google Shape;183;p6"/>
          <p:cNvSpPr/>
          <p:nvPr/>
        </p:nvSpPr>
        <p:spPr>
          <a:xfrm>
            <a:off x="234286" y="1916433"/>
            <a:ext cx="11723427" cy="480131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es-MX" sz="1800">
                <a:solidFill>
                  <a:schemeClr val="dk1"/>
                </a:solidFill>
                <a:latin typeface="Arial"/>
                <a:ea typeface="Arial"/>
                <a:cs typeface="Arial"/>
                <a:sym typeface="Arial"/>
              </a:rPr>
              <a:t>La inmersión la podemos realizar desde tierra firme o desde un barco.</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Noto Sans Symbols"/>
              <a:buChar char="⮚"/>
            </a:pPr>
            <a:r>
              <a:rPr lang="es-MX" sz="1800">
                <a:solidFill>
                  <a:schemeClr val="dk1"/>
                </a:solidFill>
                <a:latin typeface="Arial"/>
                <a:ea typeface="Arial"/>
                <a:cs typeface="Arial"/>
                <a:sym typeface="Arial"/>
              </a:rPr>
              <a:t>Si para el trabajo que se va a realizar se necesita un solo buzo, se necesitará como mínimo 3 personas.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Noto Sans Symbols"/>
              <a:buChar char="⮚"/>
            </a:pPr>
            <a:r>
              <a:rPr lang="es-MX" sz="1800">
                <a:solidFill>
                  <a:schemeClr val="dk1"/>
                </a:solidFill>
                <a:latin typeface="Arial"/>
                <a:ea typeface="Arial"/>
                <a:cs typeface="Arial"/>
                <a:sym typeface="Arial"/>
              </a:rPr>
              <a:t>Para inmersiones menores de 50 metros, llevadas a cabo por hombres rana equipados con trajes húmedos y 							equipos de respiración submarina independiente con mascara facial abierta.</a:t>
            </a:r>
            <a:endParaRPr/>
          </a:p>
          <a:p>
            <a:pPr marL="285750" marR="0" lvl="0" indent="-171450" algn="l" rtl="0">
              <a:spcBef>
                <a:spcPts val="0"/>
              </a:spcBef>
              <a:spcAft>
                <a:spcPts val="0"/>
              </a:spcAft>
              <a:buClr>
                <a:schemeClr val="dk1"/>
              </a:buClr>
              <a:buSzPts val="1800"/>
              <a:buFont typeface="Noto Sans Symbols"/>
              <a:buNone/>
            </a:pPr>
            <a:endParaRPr sz="1800">
              <a:solidFill>
                <a:schemeClr val="dk1"/>
              </a:solidFill>
              <a:latin typeface="Arial"/>
              <a:ea typeface="Arial"/>
              <a:cs typeface="Arial"/>
              <a:sym typeface="Arial"/>
            </a:endParaRPr>
          </a:p>
          <a:p>
            <a:pPr marL="285750" marR="0" lvl="0" indent="-171450" algn="l" rtl="0">
              <a:spcBef>
                <a:spcPts val="0"/>
              </a:spcBef>
              <a:spcAft>
                <a:spcPts val="0"/>
              </a:spcAft>
              <a:buClr>
                <a:schemeClr val="dk1"/>
              </a:buClr>
              <a:buSzPts val="1800"/>
              <a:buFont typeface="Noto Sans Symbols"/>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Noto Sans Symbols"/>
              <a:buChar char="⮚"/>
            </a:pPr>
            <a:r>
              <a:rPr lang="es-MX" sz="1800">
                <a:solidFill>
                  <a:schemeClr val="dk1"/>
                </a:solidFill>
                <a:latin typeface="Arial"/>
                <a:ea typeface="Arial"/>
                <a:cs typeface="Arial"/>
                <a:sym typeface="Arial"/>
              </a:rPr>
              <a:t>Para Inmersiones mayores a 50 metros o en aguas muy frías, serán necesarios trajes que se calientan con agua bombeada y mascaras de respiración cerrada y un equipo para respirar aire no comprimido.</a:t>
            </a:r>
            <a:endParaRPr/>
          </a:p>
          <a:p>
            <a:pPr marL="285750" marR="0" lvl="0" indent="-171450" algn="l" rtl="0">
              <a:spcBef>
                <a:spcPts val="0"/>
              </a:spcBef>
              <a:spcAft>
                <a:spcPts val="0"/>
              </a:spcAft>
              <a:buClr>
                <a:schemeClr val="dk1"/>
              </a:buClr>
              <a:buSzPts val="1800"/>
              <a:buFont typeface="Noto Sans Symbols"/>
              <a:buNone/>
            </a:pPr>
            <a:endParaRPr sz="180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800"/>
              <a:buFont typeface="Noto Sans Symbols"/>
              <a:buChar char="⮚"/>
            </a:pPr>
            <a:r>
              <a:rPr lang="es-MX" sz="1800">
                <a:solidFill>
                  <a:schemeClr val="dk1"/>
                </a:solidFill>
                <a:latin typeface="Arial"/>
                <a:ea typeface="Arial"/>
                <a:cs typeface="Arial"/>
                <a:sym typeface="Arial"/>
              </a:rPr>
              <a:t>Cada buzo debe llevar una cuerda de seguridad.</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Noto Sans Symbols"/>
              <a:buChar char="⮚"/>
            </a:pPr>
            <a:r>
              <a:rPr lang="es-MX" sz="1800">
                <a:solidFill>
                  <a:schemeClr val="dk1"/>
                </a:solidFill>
                <a:latin typeface="Arial"/>
                <a:ea typeface="Arial"/>
                <a:cs typeface="Arial"/>
                <a:sym typeface="Arial"/>
              </a:rPr>
              <a:t>Debemos informar a los servicios de emergencia locales.</a:t>
            </a:r>
            <a:endParaRPr sz="1800">
              <a:solidFill>
                <a:schemeClr val="dk1"/>
              </a:solidFill>
              <a:latin typeface="Arial"/>
              <a:ea typeface="Arial"/>
              <a:cs typeface="Arial"/>
              <a:sym typeface="Arial"/>
            </a:endParaRPr>
          </a:p>
        </p:txBody>
      </p:sp>
      <p:pic>
        <p:nvPicPr>
          <p:cNvPr id="184" name="Google Shape;184;p6" descr="ᐈ Equipo de Buceo Básico con el &amp;quot;Bucearas Casi Gratis&amp;quot;"/>
          <p:cNvPicPr preferRelativeResize="0"/>
          <p:nvPr/>
        </p:nvPicPr>
        <p:blipFill rotWithShape="1">
          <a:blip r:embed="rId5">
            <a:alphaModFix/>
          </a:blip>
          <a:srcRect/>
          <a:stretch/>
        </p:blipFill>
        <p:spPr>
          <a:xfrm>
            <a:off x="562795" y="3295443"/>
            <a:ext cx="2513133" cy="167751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7"/>
          <p:cNvSpPr/>
          <p:nvPr/>
        </p:nvSpPr>
        <p:spPr>
          <a:xfrm>
            <a:off x="511847" y="546883"/>
            <a:ext cx="2083869"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a:solidFill>
                  <a:srgbClr val="31843C"/>
                </a:solidFill>
                <a:latin typeface="Arial"/>
                <a:ea typeface="Arial"/>
                <a:cs typeface="Arial"/>
                <a:sym typeface="Arial"/>
              </a:rPr>
              <a:t>CAPACITACIÓN</a:t>
            </a:r>
            <a:endParaRPr sz="1800" dirty="0">
              <a:solidFill>
                <a:srgbClr val="31843C"/>
              </a:solidFill>
              <a:latin typeface="Arial"/>
              <a:ea typeface="Arial"/>
              <a:cs typeface="Arial"/>
              <a:sym typeface="Arial"/>
            </a:endParaRPr>
          </a:p>
        </p:txBody>
      </p:sp>
      <p:sp>
        <p:nvSpPr>
          <p:cNvPr id="190" name="Google Shape;190;p7"/>
          <p:cNvSpPr/>
          <p:nvPr/>
        </p:nvSpPr>
        <p:spPr>
          <a:xfrm>
            <a:off x="382137" y="990937"/>
            <a:ext cx="11668836"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600">
                <a:solidFill>
                  <a:schemeClr val="dk1"/>
                </a:solidFill>
                <a:latin typeface="Arial"/>
                <a:ea typeface="Arial"/>
                <a:cs typeface="Arial"/>
                <a:sym typeface="Arial"/>
              </a:rPr>
              <a:t>Para poder ejercer esta profesión se necesita una capacitación, actualizaciones y revisiones periódicas:</a:t>
            </a:r>
            <a:endParaRPr/>
          </a:p>
          <a:p>
            <a:pPr marL="0" marR="0" lvl="0" indent="0" algn="l" rtl="0">
              <a:spcBef>
                <a:spcPts val="0"/>
              </a:spcBef>
              <a:spcAft>
                <a:spcPts val="0"/>
              </a:spcAft>
              <a:buNone/>
            </a:pPr>
            <a:endParaRPr sz="16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600"/>
              <a:buFont typeface="Noto Sans Symbols"/>
              <a:buChar char="⮚"/>
            </a:pPr>
            <a:r>
              <a:rPr lang="es-MX" sz="1600">
                <a:solidFill>
                  <a:schemeClr val="dk1"/>
                </a:solidFill>
                <a:latin typeface="Arial"/>
                <a:ea typeface="Arial"/>
                <a:cs typeface="Arial"/>
                <a:sym typeface="Arial"/>
              </a:rPr>
              <a:t>Instrucción con nivel nacional o internacionalmente.</a:t>
            </a:r>
            <a:endParaRPr/>
          </a:p>
          <a:p>
            <a:pPr marL="285750" marR="0" lvl="0" indent="-184150" algn="l" rtl="0">
              <a:spcBef>
                <a:spcPts val="0"/>
              </a:spcBef>
              <a:spcAft>
                <a:spcPts val="0"/>
              </a:spcAft>
              <a:buClr>
                <a:schemeClr val="dk1"/>
              </a:buClr>
              <a:buSzPts val="1600"/>
              <a:buFont typeface="Noto Sans Symbols"/>
              <a:buNone/>
            </a:pPr>
            <a:endParaRPr sz="16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600"/>
              <a:buFont typeface="Noto Sans Symbols"/>
              <a:buChar char="⮚"/>
            </a:pPr>
            <a:r>
              <a:rPr lang="es-MX" sz="1600">
                <a:solidFill>
                  <a:schemeClr val="dk1"/>
                </a:solidFill>
                <a:latin typeface="Arial"/>
                <a:ea typeface="Arial"/>
                <a:cs typeface="Arial"/>
                <a:sym typeface="Arial"/>
              </a:rPr>
              <a:t>Obtener un certificado que ha completado satisfactoriamente un curso de instrucción por inmersión.</a:t>
            </a:r>
            <a:endParaRPr/>
          </a:p>
          <a:p>
            <a:pPr marL="285750" marR="0" lvl="0" indent="-184150" algn="l" rtl="0">
              <a:spcBef>
                <a:spcPts val="0"/>
              </a:spcBef>
              <a:spcAft>
                <a:spcPts val="0"/>
              </a:spcAft>
              <a:buClr>
                <a:schemeClr val="dk1"/>
              </a:buClr>
              <a:buSzPts val="1600"/>
              <a:buFont typeface="Noto Sans Symbols"/>
              <a:buNone/>
            </a:pPr>
            <a:endParaRPr sz="16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600"/>
              <a:buFont typeface="Noto Sans Symbols"/>
              <a:buChar char="⮚"/>
            </a:pPr>
            <a:r>
              <a:rPr lang="es-MX" sz="1600">
                <a:solidFill>
                  <a:schemeClr val="dk1"/>
                </a:solidFill>
                <a:latin typeface="Arial"/>
                <a:ea typeface="Arial"/>
                <a:cs typeface="Arial"/>
                <a:sym typeface="Arial"/>
              </a:rPr>
              <a:t>Anualmente se debe realiza un reconocimiento médico.</a:t>
            </a:r>
            <a:endParaRPr/>
          </a:p>
          <a:p>
            <a:pPr marL="285750" marR="0" lvl="0" indent="-184150" algn="l" rtl="0">
              <a:spcBef>
                <a:spcPts val="0"/>
              </a:spcBef>
              <a:spcAft>
                <a:spcPts val="0"/>
              </a:spcAft>
              <a:buClr>
                <a:schemeClr val="dk1"/>
              </a:buClr>
              <a:buSzPts val="1600"/>
              <a:buFont typeface="Noto Sans Symbols"/>
              <a:buNone/>
            </a:pPr>
            <a:endParaRPr sz="16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600"/>
              <a:buFont typeface="Noto Sans Symbols"/>
              <a:buChar char="⮚"/>
            </a:pPr>
            <a:r>
              <a:rPr lang="es-MX" sz="1600">
                <a:solidFill>
                  <a:schemeClr val="dk1"/>
                </a:solidFill>
                <a:latin typeface="Arial"/>
                <a:ea typeface="Arial"/>
                <a:cs typeface="Arial"/>
                <a:sym typeface="Arial"/>
              </a:rPr>
              <a:t>Llevar la Libreta personal para registrar el historial de inmersiones y si ha sido suspendido a causa de un reconocimiento médico.</a:t>
            </a:r>
            <a:endParaRPr/>
          </a:p>
        </p:txBody>
      </p:sp>
      <p:sp>
        <p:nvSpPr>
          <p:cNvPr id="191" name="Google Shape;191;p7"/>
          <p:cNvSpPr/>
          <p:nvPr/>
        </p:nvSpPr>
        <p:spPr>
          <a:xfrm>
            <a:off x="382137" y="3745537"/>
            <a:ext cx="307879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a:solidFill>
                  <a:srgbClr val="31843C"/>
                </a:solidFill>
                <a:latin typeface="Arial"/>
                <a:ea typeface="Arial"/>
                <a:cs typeface="Arial"/>
                <a:sym typeface="Arial"/>
              </a:rPr>
              <a:t>FACTORES INFLUYENTES</a:t>
            </a:r>
            <a:endParaRPr sz="1800">
              <a:solidFill>
                <a:srgbClr val="31843C"/>
              </a:solidFill>
              <a:latin typeface="Arial"/>
              <a:ea typeface="Arial"/>
              <a:cs typeface="Arial"/>
              <a:sym typeface="Arial"/>
            </a:endParaRPr>
          </a:p>
        </p:txBody>
      </p:sp>
      <p:sp>
        <p:nvSpPr>
          <p:cNvPr id="192" name="Google Shape;192;p7"/>
          <p:cNvSpPr/>
          <p:nvPr/>
        </p:nvSpPr>
        <p:spPr>
          <a:xfrm>
            <a:off x="4863932" y="257287"/>
            <a:ext cx="24641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a:solidFill>
                  <a:schemeClr val="dk1"/>
                </a:solidFill>
                <a:latin typeface="Trebuchet MS"/>
                <a:ea typeface="Trebuchet MS"/>
                <a:cs typeface="Trebuchet MS"/>
                <a:sym typeface="Trebuchet MS"/>
              </a:rPr>
              <a:t>INMERSIONES (BUCEO)</a:t>
            </a:r>
            <a:endParaRPr/>
          </a:p>
        </p:txBody>
      </p:sp>
      <p:sp>
        <p:nvSpPr>
          <p:cNvPr id="193" name="Google Shape;193;p7"/>
          <p:cNvSpPr txBox="1"/>
          <p:nvPr/>
        </p:nvSpPr>
        <p:spPr>
          <a:xfrm>
            <a:off x="511847" y="4115359"/>
            <a:ext cx="6833253" cy="251745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1440"/>
              <a:buFont typeface="Noto Sans Symbols"/>
              <a:buChar char="⮚"/>
            </a:pPr>
            <a:r>
              <a:rPr lang="es-MX" sz="1800">
                <a:solidFill>
                  <a:schemeClr val="dk1"/>
                </a:solidFill>
                <a:latin typeface="Arial"/>
                <a:ea typeface="Arial"/>
                <a:cs typeface="Arial"/>
                <a:sym typeface="Arial"/>
              </a:rPr>
              <a:t>Cantidad de luz : 	f(ángulo critico, absorción, difracción)</a:t>
            </a:r>
            <a:endParaRPr/>
          </a:p>
          <a:p>
            <a:pPr marL="342900" marR="0" lvl="0" indent="-342900" algn="l" rtl="0">
              <a:spcBef>
                <a:spcPts val="1000"/>
              </a:spcBef>
              <a:spcAft>
                <a:spcPts val="0"/>
              </a:spcAft>
              <a:buClr>
                <a:schemeClr val="dk1"/>
              </a:buClr>
              <a:buSzPts val="1440"/>
              <a:buFont typeface="Noto Sans Symbols"/>
              <a:buChar char="⮚"/>
            </a:pPr>
            <a:r>
              <a:rPr lang="es-MX" sz="1800">
                <a:solidFill>
                  <a:schemeClr val="dk1"/>
                </a:solidFill>
                <a:latin typeface="Arial"/>
                <a:ea typeface="Arial"/>
                <a:cs typeface="Arial"/>
                <a:sym typeface="Arial"/>
              </a:rPr>
              <a:t>Sonido: Velocidad = 1400 m/s</a:t>
            </a:r>
            <a:endParaRPr/>
          </a:p>
          <a:p>
            <a:pPr marL="342900" marR="0" lvl="0" indent="-342900" algn="l" rtl="0">
              <a:spcBef>
                <a:spcPts val="1000"/>
              </a:spcBef>
              <a:spcAft>
                <a:spcPts val="0"/>
              </a:spcAft>
              <a:buClr>
                <a:schemeClr val="dk1"/>
              </a:buClr>
              <a:buSzPts val="1440"/>
              <a:buFont typeface="Noto Sans Symbols"/>
              <a:buChar char="⮚"/>
            </a:pPr>
            <a:r>
              <a:rPr lang="es-MX" sz="1800">
                <a:solidFill>
                  <a:schemeClr val="dk1"/>
                </a:solidFill>
                <a:latin typeface="Arial"/>
                <a:ea typeface="Arial"/>
                <a:cs typeface="Arial"/>
                <a:sym typeface="Arial"/>
              </a:rPr>
              <a:t>Calor</a:t>
            </a:r>
            <a:endParaRPr/>
          </a:p>
          <a:p>
            <a:pPr marL="457200" marR="0" lvl="1" indent="0" algn="l" rtl="0">
              <a:spcBef>
                <a:spcPts val="1000"/>
              </a:spcBef>
              <a:spcAft>
                <a:spcPts val="0"/>
              </a:spcAft>
              <a:buClr>
                <a:schemeClr val="accent1"/>
              </a:buClr>
              <a:buSzPts val="1440"/>
              <a:buFont typeface="Noto Sans Symbols"/>
              <a:buNone/>
            </a:pPr>
            <a:r>
              <a:rPr lang="es-MX" sz="1800" b="0" i="0" u="none" strike="noStrike" cap="none">
                <a:solidFill>
                  <a:schemeClr val="dk1"/>
                </a:solidFill>
                <a:latin typeface="Arial"/>
                <a:ea typeface="Arial"/>
                <a:cs typeface="Arial"/>
                <a:sym typeface="Arial"/>
              </a:rPr>
              <a:t>El agua es 25 veces mas conductora del calor que el aire</a:t>
            </a:r>
            <a:endParaRPr/>
          </a:p>
          <a:p>
            <a:pPr marL="457200" marR="0" lvl="1" indent="0" algn="l" rtl="0">
              <a:spcBef>
                <a:spcPts val="1000"/>
              </a:spcBef>
              <a:spcAft>
                <a:spcPts val="0"/>
              </a:spcAft>
              <a:buClr>
                <a:schemeClr val="accent1"/>
              </a:buClr>
              <a:buSzPts val="1440"/>
              <a:buFont typeface="Noto Sans Symbols"/>
              <a:buNone/>
            </a:pPr>
            <a:r>
              <a:rPr lang="es-MX" sz="1800" b="0" i="0" u="none" strike="noStrike" cap="none">
                <a:solidFill>
                  <a:schemeClr val="dk1"/>
                </a:solidFill>
                <a:latin typeface="Arial"/>
                <a:ea typeface="Arial"/>
                <a:cs typeface="Arial"/>
                <a:sym typeface="Arial"/>
              </a:rPr>
              <a:t>T &lt; 20°C » uso de trajes isotérmicos del tipo húmedo</a:t>
            </a:r>
            <a:endParaRPr/>
          </a:p>
          <a:p>
            <a:pPr marL="457200" marR="0" lvl="1" indent="0" algn="l" rtl="0">
              <a:spcBef>
                <a:spcPts val="1000"/>
              </a:spcBef>
              <a:spcAft>
                <a:spcPts val="0"/>
              </a:spcAft>
              <a:buClr>
                <a:schemeClr val="accent1"/>
              </a:buClr>
              <a:buSzPts val="1440"/>
              <a:buFont typeface="Noto Sans Symbols"/>
              <a:buNone/>
            </a:pPr>
            <a:r>
              <a:rPr lang="es-MX" sz="1800" b="0" i="0" u="none" strike="noStrike" cap="none">
                <a:solidFill>
                  <a:schemeClr val="dk1"/>
                </a:solidFill>
                <a:latin typeface="Arial"/>
                <a:ea typeface="Arial"/>
                <a:cs typeface="Arial"/>
                <a:sym typeface="Arial"/>
              </a:rPr>
              <a:t>T &lt; 10°C » uso de trajes isotérmicos del tipo seco</a:t>
            </a:r>
            <a:endParaRPr/>
          </a:p>
          <a:p>
            <a:pPr marL="742950" marR="0" lvl="1" indent="-204469" algn="l" rtl="0">
              <a:spcBef>
                <a:spcPts val="1000"/>
              </a:spcBef>
              <a:spcAft>
                <a:spcPts val="0"/>
              </a:spcAft>
              <a:buClr>
                <a:schemeClr val="accent1"/>
              </a:buClr>
              <a:buSzPts val="1280"/>
              <a:buFont typeface="Noto Sans Symbols"/>
              <a:buNone/>
            </a:pPr>
            <a:endParaRPr sz="1600" b="0" i="0" u="none" strike="noStrike" cap="none">
              <a:solidFill>
                <a:srgbClr val="3F3F3F"/>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8"/>
          <p:cNvSpPr/>
          <p:nvPr/>
        </p:nvSpPr>
        <p:spPr>
          <a:xfrm>
            <a:off x="569073" y="692202"/>
            <a:ext cx="230686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800" dirty="0">
                <a:solidFill>
                  <a:srgbClr val="31843C"/>
                </a:solidFill>
                <a:latin typeface="Arial"/>
                <a:ea typeface="Arial"/>
                <a:cs typeface="Arial"/>
                <a:sym typeface="Arial"/>
              </a:rPr>
              <a:t>EQUIPAMIENTO</a:t>
            </a:r>
            <a:endParaRPr sz="1800" dirty="0">
              <a:solidFill>
                <a:srgbClr val="31843C"/>
              </a:solidFill>
              <a:latin typeface="Arial"/>
              <a:ea typeface="Arial"/>
              <a:cs typeface="Arial"/>
              <a:sym typeface="Arial"/>
            </a:endParaRPr>
          </a:p>
        </p:txBody>
      </p:sp>
      <p:sp>
        <p:nvSpPr>
          <p:cNvPr id="199" name="Google Shape;199;p8"/>
          <p:cNvSpPr/>
          <p:nvPr/>
        </p:nvSpPr>
        <p:spPr>
          <a:xfrm>
            <a:off x="4863932" y="322870"/>
            <a:ext cx="2464136"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a:solidFill>
                  <a:schemeClr val="dk1"/>
                </a:solidFill>
                <a:latin typeface="Trebuchet MS"/>
                <a:ea typeface="Trebuchet MS"/>
                <a:cs typeface="Trebuchet MS"/>
                <a:sym typeface="Trebuchet MS"/>
              </a:rPr>
              <a:t>INMERSIONES (BUCEO)</a:t>
            </a:r>
            <a:endParaRPr/>
          </a:p>
        </p:txBody>
      </p:sp>
      <p:sp>
        <p:nvSpPr>
          <p:cNvPr id="200" name="Google Shape;200;p8"/>
          <p:cNvSpPr txBox="1"/>
          <p:nvPr/>
        </p:nvSpPr>
        <p:spPr>
          <a:xfrm>
            <a:off x="569073" y="1061534"/>
            <a:ext cx="11481900" cy="5475743"/>
          </a:xfrm>
          <a:prstGeom prst="rect">
            <a:avLst/>
          </a:prstGeom>
          <a:noFill/>
          <a:ln>
            <a:noFill/>
          </a:ln>
        </p:spPr>
        <p:txBody>
          <a:bodyPr spcFirstLastPara="1" wrap="square" lIns="91425" tIns="45700" rIns="91425" bIns="45700" anchor="t" anchorCtr="0">
            <a:normAutofit/>
          </a:bodyPr>
          <a:lstStyle/>
          <a:p>
            <a:pPr marL="0" marR="0" lvl="0" indent="0" algn="l" rtl="0">
              <a:spcBef>
                <a:spcPts val="0"/>
              </a:spcBef>
              <a:spcAft>
                <a:spcPts val="0"/>
              </a:spcAft>
              <a:buClr>
                <a:srgbClr val="3F3F3F"/>
              </a:buClr>
              <a:buSzPts val="1440"/>
              <a:buFont typeface="Noto Sans Symbols"/>
              <a:buNone/>
            </a:pPr>
            <a:r>
              <a:rPr lang="es-MX" sz="1800">
                <a:solidFill>
                  <a:srgbClr val="3F3F3F"/>
                </a:solidFill>
                <a:latin typeface="Arial"/>
                <a:ea typeface="Arial"/>
                <a:cs typeface="Arial"/>
                <a:sym typeface="Arial"/>
              </a:rPr>
              <a:t>Es importante tener en cuenta los equipamientos necesarios para llevar a cabo esta actividad, pasaremos a explicar y nombrarlos a cada uno: </a:t>
            </a:r>
            <a:endParaRPr/>
          </a:p>
          <a:p>
            <a:pPr marL="342900" marR="0" lvl="0" indent="-342900" algn="l" rtl="0">
              <a:spcBef>
                <a:spcPts val="1000"/>
              </a:spcBef>
              <a:spcAft>
                <a:spcPts val="0"/>
              </a:spcAft>
              <a:buClr>
                <a:srgbClr val="3F3F3F"/>
              </a:buClr>
              <a:buSzPts val="1440"/>
              <a:buFont typeface="Noto Sans Symbols"/>
              <a:buChar char="⮚"/>
            </a:pPr>
            <a:r>
              <a:rPr lang="es-MX" sz="1800" b="1" i="1">
                <a:solidFill>
                  <a:srgbClr val="3F3F3F"/>
                </a:solidFill>
                <a:latin typeface="Arial"/>
                <a:ea typeface="Arial"/>
                <a:cs typeface="Arial"/>
                <a:sym typeface="Arial"/>
              </a:rPr>
              <a:t>Antiparras</a:t>
            </a:r>
            <a:r>
              <a:rPr lang="es-MX" sz="1800">
                <a:solidFill>
                  <a:srgbClr val="3F3F3F"/>
                </a:solidFill>
                <a:latin typeface="Arial"/>
                <a:ea typeface="Arial"/>
                <a:cs typeface="Arial"/>
                <a:sym typeface="Arial"/>
              </a:rPr>
              <a:t>: Mantener una capa de aire entre el ojo y el agua. Efecto lupa. </a:t>
            </a:r>
            <a:endParaRPr/>
          </a:p>
          <a:p>
            <a:pPr marL="342900" marR="0" lvl="0" indent="-251459" algn="l" rtl="0">
              <a:spcBef>
                <a:spcPts val="1000"/>
              </a:spcBef>
              <a:spcAft>
                <a:spcPts val="0"/>
              </a:spcAft>
              <a:buClr>
                <a:srgbClr val="3F3F3F"/>
              </a:buClr>
              <a:buSzPts val="1440"/>
              <a:buFont typeface="Noto Sans Symbols"/>
              <a:buNone/>
            </a:pPr>
            <a:endParaRPr sz="1800">
              <a:solidFill>
                <a:srgbClr val="3F3F3F"/>
              </a:solidFill>
              <a:latin typeface="Arial"/>
              <a:ea typeface="Arial"/>
              <a:cs typeface="Arial"/>
              <a:sym typeface="Arial"/>
            </a:endParaRPr>
          </a:p>
          <a:p>
            <a:pPr marL="342900" marR="0" lvl="0" indent="-251459" algn="l" rtl="0">
              <a:spcBef>
                <a:spcPts val="1000"/>
              </a:spcBef>
              <a:spcAft>
                <a:spcPts val="0"/>
              </a:spcAft>
              <a:buClr>
                <a:srgbClr val="3F3F3F"/>
              </a:buClr>
              <a:buSzPts val="1440"/>
              <a:buFont typeface="Noto Sans Symbols"/>
              <a:buNone/>
            </a:pPr>
            <a:endParaRPr sz="1800">
              <a:solidFill>
                <a:srgbClr val="3F3F3F"/>
              </a:solidFill>
              <a:latin typeface="Arial"/>
              <a:ea typeface="Arial"/>
              <a:cs typeface="Arial"/>
              <a:sym typeface="Arial"/>
            </a:endParaRPr>
          </a:p>
          <a:p>
            <a:pPr marL="342900" marR="0" lvl="0" indent="-342900" algn="l" rtl="0">
              <a:spcBef>
                <a:spcPts val="1000"/>
              </a:spcBef>
              <a:spcAft>
                <a:spcPts val="0"/>
              </a:spcAft>
              <a:buClr>
                <a:srgbClr val="3F3F3F"/>
              </a:buClr>
              <a:buSzPts val="1440"/>
              <a:buFont typeface="Noto Sans Symbols"/>
              <a:buChar char="⮚"/>
            </a:pPr>
            <a:r>
              <a:rPr lang="es-MX" sz="1800" b="1" i="1">
                <a:solidFill>
                  <a:srgbClr val="3F3F3F"/>
                </a:solidFill>
                <a:latin typeface="Arial"/>
                <a:ea typeface="Arial"/>
                <a:cs typeface="Arial"/>
                <a:sym typeface="Arial"/>
              </a:rPr>
              <a:t>Chaleco compensador de flotabilidad</a:t>
            </a:r>
            <a:r>
              <a:rPr lang="es-MX" sz="1800">
                <a:solidFill>
                  <a:srgbClr val="3F3F3F"/>
                </a:solidFill>
                <a:latin typeface="Arial"/>
                <a:ea typeface="Arial"/>
                <a:cs typeface="Arial"/>
                <a:sym typeface="Arial"/>
              </a:rPr>
              <a:t>: Aporta y quita flotabilidad al buzo. Una vez en la superficie, mantiene a flote al buzo y su equipo</a:t>
            </a:r>
            <a:endParaRPr/>
          </a:p>
          <a:p>
            <a:pPr marL="342900" marR="0" lvl="0" indent="-251459" algn="l" rtl="0">
              <a:spcBef>
                <a:spcPts val="1000"/>
              </a:spcBef>
              <a:spcAft>
                <a:spcPts val="0"/>
              </a:spcAft>
              <a:buClr>
                <a:srgbClr val="3F3F3F"/>
              </a:buClr>
              <a:buSzPts val="1440"/>
              <a:buFont typeface="Noto Sans Symbols"/>
              <a:buNone/>
            </a:pPr>
            <a:endParaRPr sz="1800">
              <a:solidFill>
                <a:srgbClr val="3F3F3F"/>
              </a:solidFill>
              <a:latin typeface="Arial"/>
              <a:ea typeface="Arial"/>
              <a:cs typeface="Arial"/>
              <a:sym typeface="Arial"/>
            </a:endParaRPr>
          </a:p>
          <a:p>
            <a:pPr marL="342900" marR="0" lvl="0" indent="-251459" algn="l" rtl="0">
              <a:spcBef>
                <a:spcPts val="1000"/>
              </a:spcBef>
              <a:spcAft>
                <a:spcPts val="0"/>
              </a:spcAft>
              <a:buClr>
                <a:srgbClr val="3F3F3F"/>
              </a:buClr>
              <a:buSzPts val="1440"/>
              <a:buFont typeface="Noto Sans Symbols"/>
              <a:buNone/>
            </a:pPr>
            <a:endParaRPr sz="1800">
              <a:solidFill>
                <a:srgbClr val="3F3F3F"/>
              </a:solidFill>
              <a:latin typeface="Arial"/>
              <a:ea typeface="Arial"/>
              <a:cs typeface="Arial"/>
              <a:sym typeface="Arial"/>
            </a:endParaRPr>
          </a:p>
          <a:p>
            <a:pPr marL="342900" marR="0" lvl="0" indent="-251459" algn="l" rtl="0">
              <a:spcBef>
                <a:spcPts val="1000"/>
              </a:spcBef>
              <a:spcAft>
                <a:spcPts val="0"/>
              </a:spcAft>
              <a:buClr>
                <a:srgbClr val="3F3F3F"/>
              </a:buClr>
              <a:buSzPts val="1440"/>
              <a:buFont typeface="Noto Sans Symbols"/>
              <a:buNone/>
            </a:pPr>
            <a:endParaRPr sz="1800">
              <a:solidFill>
                <a:srgbClr val="3F3F3F"/>
              </a:solidFill>
              <a:latin typeface="Arial"/>
              <a:ea typeface="Arial"/>
              <a:cs typeface="Arial"/>
              <a:sym typeface="Arial"/>
            </a:endParaRPr>
          </a:p>
          <a:p>
            <a:pPr marL="342900" marR="0" lvl="0" indent="-251459" algn="l" rtl="0">
              <a:spcBef>
                <a:spcPts val="1000"/>
              </a:spcBef>
              <a:spcAft>
                <a:spcPts val="0"/>
              </a:spcAft>
              <a:buClr>
                <a:srgbClr val="3F3F3F"/>
              </a:buClr>
              <a:buSzPts val="1440"/>
              <a:buFont typeface="Noto Sans Symbols"/>
              <a:buNone/>
            </a:pPr>
            <a:endParaRPr sz="1800">
              <a:solidFill>
                <a:srgbClr val="3F3F3F"/>
              </a:solidFill>
              <a:latin typeface="Arial"/>
              <a:ea typeface="Arial"/>
              <a:cs typeface="Arial"/>
              <a:sym typeface="Arial"/>
            </a:endParaRPr>
          </a:p>
          <a:p>
            <a:pPr marL="342900" marR="0" lvl="0" indent="-342900" algn="l" rtl="0">
              <a:spcBef>
                <a:spcPts val="1000"/>
              </a:spcBef>
              <a:spcAft>
                <a:spcPts val="0"/>
              </a:spcAft>
              <a:buClr>
                <a:srgbClr val="3F3F3F"/>
              </a:buClr>
              <a:buSzPts val="1440"/>
              <a:buFont typeface="Noto Sans Symbols"/>
              <a:buChar char="⮚"/>
            </a:pPr>
            <a:r>
              <a:rPr lang="es-MX" sz="1800" b="1" i="1">
                <a:solidFill>
                  <a:srgbClr val="3F3F3F"/>
                </a:solidFill>
                <a:latin typeface="Arial"/>
                <a:ea typeface="Arial"/>
                <a:cs typeface="Arial"/>
                <a:sym typeface="Arial"/>
              </a:rPr>
              <a:t>Sistemas de boyas y banderas</a:t>
            </a:r>
            <a:r>
              <a:rPr lang="es-MX" sz="1800">
                <a:solidFill>
                  <a:srgbClr val="3F3F3F"/>
                </a:solidFill>
                <a:latin typeface="Arial"/>
                <a:ea typeface="Arial"/>
                <a:cs typeface="Arial"/>
                <a:sym typeface="Arial"/>
              </a:rPr>
              <a:t>: Genera un punto de ascenso seguro. Provee un punto de reunión de los compañeros. Es una base para dejar objetos</a:t>
            </a:r>
            <a:endParaRPr/>
          </a:p>
          <a:p>
            <a:pPr marL="342900" marR="0" lvl="0" indent="-251459" algn="l" rtl="0">
              <a:spcBef>
                <a:spcPts val="1000"/>
              </a:spcBef>
              <a:spcAft>
                <a:spcPts val="0"/>
              </a:spcAft>
              <a:buClr>
                <a:srgbClr val="3F3F3F"/>
              </a:buClr>
              <a:buSzPts val="1440"/>
              <a:buFont typeface="Noto Sans Symbols"/>
              <a:buNone/>
            </a:pPr>
            <a:endParaRPr sz="1800">
              <a:solidFill>
                <a:srgbClr val="3F3F3F"/>
              </a:solidFill>
              <a:latin typeface="Arial"/>
              <a:ea typeface="Arial"/>
              <a:cs typeface="Arial"/>
              <a:sym typeface="Arial"/>
            </a:endParaRPr>
          </a:p>
        </p:txBody>
      </p:sp>
      <p:pic>
        <p:nvPicPr>
          <p:cNvPr id="201" name="Google Shape;201;p8" descr="El chaleco de buceo – La composición y distintos modelos"/>
          <p:cNvPicPr preferRelativeResize="0"/>
          <p:nvPr/>
        </p:nvPicPr>
        <p:blipFill rotWithShape="1">
          <a:blip r:embed="rId3">
            <a:alphaModFix/>
          </a:blip>
          <a:srcRect/>
          <a:stretch/>
        </p:blipFill>
        <p:spPr>
          <a:xfrm>
            <a:off x="5054221" y="3429000"/>
            <a:ext cx="3704177" cy="1577169"/>
          </a:xfrm>
          <a:prstGeom prst="rect">
            <a:avLst/>
          </a:prstGeom>
          <a:noFill/>
          <a:ln>
            <a:noFill/>
          </a:ln>
        </p:spPr>
      </p:pic>
      <p:pic>
        <p:nvPicPr>
          <p:cNvPr id="202" name="Google Shape;202;p8" descr="AirBuddy, el equipo de buceo más ligero del mundo que no necesita botella  de oxígeno"/>
          <p:cNvPicPr preferRelativeResize="0"/>
          <p:nvPr/>
        </p:nvPicPr>
        <p:blipFill rotWithShape="1">
          <a:blip r:embed="rId4">
            <a:alphaModFix/>
          </a:blip>
          <a:srcRect/>
          <a:stretch/>
        </p:blipFill>
        <p:spPr>
          <a:xfrm>
            <a:off x="6578762" y="5567287"/>
            <a:ext cx="2376216" cy="1339322"/>
          </a:xfrm>
          <a:prstGeom prst="rect">
            <a:avLst/>
          </a:prstGeom>
          <a:noFill/>
          <a:ln>
            <a:noFill/>
          </a:ln>
        </p:spPr>
      </p:pic>
      <p:pic>
        <p:nvPicPr>
          <p:cNvPr id="203" name="Google Shape;203;p8" descr="Las mejores gafas de natación, buceo y snorkel para sumergirte en el mar |  Marca.com"/>
          <p:cNvPicPr preferRelativeResize="0"/>
          <p:nvPr/>
        </p:nvPicPr>
        <p:blipFill rotWithShape="1">
          <a:blip r:embed="rId5">
            <a:alphaModFix/>
          </a:blip>
          <a:srcRect/>
          <a:stretch/>
        </p:blipFill>
        <p:spPr>
          <a:xfrm>
            <a:off x="8954978" y="1678675"/>
            <a:ext cx="2064717" cy="116259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
          <p:cNvSpPr txBox="1"/>
          <p:nvPr/>
        </p:nvSpPr>
        <p:spPr>
          <a:xfrm>
            <a:off x="311832" y="313899"/>
            <a:ext cx="10306126" cy="6277970"/>
          </a:xfrm>
          <a:prstGeom prst="rect">
            <a:avLst/>
          </a:prstGeom>
          <a:noFill/>
          <a:ln>
            <a:noFill/>
          </a:ln>
        </p:spPr>
        <p:txBody>
          <a:bodyPr spcFirstLastPara="1" wrap="square" lIns="91425" tIns="45700" rIns="91425" bIns="45700" anchor="t" anchorCtr="0">
            <a:normAutofit/>
          </a:bodyPr>
          <a:lstStyle/>
          <a:p>
            <a:pPr marL="342900" marR="0" lvl="0" indent="-342900" algn="l" rtl="0">
              <a:spcBef>
                <a:spcPts val="0"/>
              </a:spcBef>
              <a:spcAft>
                <a:spcPts val="0"/>
              </a:spcAft>
              <a:buClr>
                <a:srgbClr val="3F3F3F"/>
              </a:buClr>
              <a:buSzPts val="1440"/>
              <a:buFont typeface="Noto Sans Symbols"/>
              <a:buChar char="⮚"/>
            </a:pPr>
            <a:r>
              <a:rPr lang="es-MX" sz="1800" b="1" i="1">
                <a:solidFill>
                  <a:srgbClr val="3F3F3F"/>
                </a:solidFill>
                <a:latin typeface="Arial"/>
                <a:ea typeface="Arial"/>
                <a:cs typeface="Arial"/>
                <a:sym typeface="Arial"/>
              </a:rPr>
              <a:t>Silbatos</a:t>
            </a:r>
            <a:r>
              <a:rPr lang="es-MX" sz="2000">
                <a:solidFill>
                  <a:srgbClr val="3F3F3F"/>
                </a:solidFill>
                <a:latin typeface="Arial"/>
                <a:ea typeface="Arial"/>
                <a:cs typeface="Arial"/>
                <a:sym typeface="Arial"/>
              </a:rPr>
              <a:t>: </a:t>
            </a:r>
            <a:r>
              <a:rPr lang="es-MX" sz="1800">
                <a:solidFill>
                  <a:srgbClr val="3F3F3F"/>
                </a:solidFill>
                <a:latin typeface="Arial"/>
                <a:ea typeface="Arial"/>
                <a:cs typeface="Arial"/>
                <a:sym typeface="Arial"/>
              </a:rPr>
              <a:t>tiene como función permitir la comunicación a distancia. </a:t>
            </a:r>
            <a:endParaRPr/>
          </a:p>
          <a:p>
            <a:pPr marL="0" marR="0" lvl="0" indent="0" algn="l" rtl="0">
              <a:spcBef>
                <a:spcPts val="1000"/>
              </a:spcBef>
              <a:spcAft>
                <a:spcPts val="0"/>
              </a:spcAft>
              <a:buClr>
                <a:srgbClr val="3F3F3F"/>
              </a:buClr>
              <a:buSzPts val="1600"/>
              <a:buFont typeface="Noto Sans Symbols"/>
              <a:buNone/>
            </a:pPr>
            <a:endParaRPr sz="2000">
              <a:solidFill>
                <a:srgbClr val="3F3F3F"/>
              </a:solidFill>
              <a:latin typeface="Arial"/>
              <a:ea typeface="Arial"/>
              <a:cs typeface="Arial"/>
              <a:sym typeface="Arial"/>
            </a:endParaRPr>
          </a:p>
          <a:p>
            <a:pPr marL="342900" marR="0" lvl="0" indent="-342900" algn="l" rtl="0">
              <a:spcBef>
                <a:spcPts val="1000"/>
              </a:spcBef>
              <a:spcAft>
                <a:spcPts val="0"/>
              </a:spcAft>
              <a:buClr>
                <a:srgbClr val="3F3F3F"/>
              </a:buClr>
              <a:buSzPts val="1440"/>
              <a:buFont typeface="Noto Sans Symbols"/>
              <a:buChar char="⮚"/>
            </a:pPr>
            <a:r>
              <a:rPr lang="es-MX" sz="1800" b="1" i="1">
                <a:solidFill>
                  <a:srgbClr val="3F3F3F"/>
                </a:solidFill>
                <a:latin typeface="Arial"/>
                <a:ea typeface="Arial"/>
                <a:cs typeface="Arial"/>
                <a:sym typeface="Arial"/>
              </a:rPr>
              <a:t>Cuchillo</a:t>
            </a:r>
            <a:r>
              <a:rPr lang="es-MX" sz="1800">
                <a:solidFill>
                  <a:srgbClr val="3F3F3F"/>
                </a:solidFill>
                <a:latin typeface="Arial"/>
                <a:ea typeface="Arial"/>
                <a:cs typeface="Arial"/>
                <a:sym typeface="Arial"/>
              </a:rPr>
              <a:t>: es usado como una herramienta. Es común llevarlo en la parte externa o interna de la pierna.</a:t>
            </a:r>
            <a:endParaRPr/>
          </a:p>
          <a:p>
            <a:pPr marL="342900" marR="0" lvl="0" indent="-251459" algn="l" rtl="0">
              <a:spcBef>
                <a:spcPts val="1000"/>
              </a:spcBef>
              <a:spcAft>
                <a:spcPts val="0"/>
              </a:spcAft>
              <a:buClr>
                <a:srgbClr val="3F3F3F"/>
              </a:buClr>
              <a:buSzPts val="1440"/>
              <a:buFont typeface="Noto Sans Symbols"/>
              <a:buNone/>
            </a:pPr>
            <a:endParaRPr sz="1800">
              <a:solidFill>
                <a:srgbClr val="3F3F3F"/>
              </a:solidFill>
              <a:latin typeface="Arial"/>
              <a:ea typeface="Arial"/>
              <a:cs typeface="Arial"/>
              <a:sym typeface="Arial"/>
            </a:endParaRPr>
          </a:p>
          <a:p>
            <a:pPr marL="342900" marR="0" lvl="0" indent="-342900" algn="l" rtl="0">
              <a:spcBef>
                <a:spcPts val="1000"/>
              </a:spcBef>
              <a:spcAft>
                <a:spcPts val="0"/>
              </a:spcAft>
              <a:buClr>
                <a:srgbClr val="3F3F3F"/>
              </a:buClr>
              <a:buSzPts val="1440"/>
              <a:buFont typeface="Noto Sans Symbols"/>
              <a:buChar char="⮚"/>
            </a:pPr>
            <a:r>
              <a:rPr lang="es-MX" sz="1800" b="1" i="1">
                <a:solidFill>
                  <a:srgbClr val="3F3F3F"/>
                </a:solidFill>
                <a:latin typeface="Arial"/>
                <a:ea typeface="Arial"/>
                <a:cs typeface="Arial"/>
                <a:sym typeface="Arial"/>
              </a:rPr>
              <a:t>Reloj de buceo</a:t>
            </a:r>
            <a:r>
              <a:rPr lang="es-MX" sz="1800">
                <a:solidFill>
                  <a:srgbClr val="3F3F3F"/>
                </a:solidFill>
                <a:latin typeface="Arial"/>
                <a:ea typeface="Arial"/>
                <a:cs typeface="Arial"/>
                <a:sym typeface="Arial"/>
              </a:rPr>
              <a:t>: nos brinda información para no exceder los tiempos de inmersión previstos.</a:t>
            </a:r>
            <a:endParaRPr/>
          </a:p>
          <a:p>
            <a:pPr marL="342900" marR="0" lvl="0" indent="-251459" algn="l" rtl="0">
              <a:spcBef>
                <a:spcPts val="1000"/>
              </a:spcBef>
              <a:spcAft>
                <a:spcPts val="0"/>
              </a:spcAft>
              <a:buClr>
                <a:srgbClr val="3F3F3F"/>
              </a:buClr>
              <a:buSzPts val="1440"/>
              <a:buFont typeface="Noto Sans Symbols"/>
              <a:buNone/>
            </a:pPr>
            <a:endParaRPr sz="1800">
              <a:solidFill>
                <a:srgbClr val="3F3F3F"/>
              </a:solidFill>
              <a:latin typeface="Arial"/>
              <a:ea typeface="Arial"/>
              <a:cs typeface="Arial"/>
              <a:sym typeface="Arial"/>
            </a:endParaRPr>
          </a:p>
          <a:p>
            <a:pPr marL="342900" marR="0" lvl="0" indent="-251459" algn="l" rtl="0">
              <a:spcBef>
                <a:spcPts val="1000"/>
              </a:spcBef>
              <a:spcAft>
                <a:spcPts val="0"/>
              </a:spcAft>
              <a:buClr>
                <a:srgbClr val="3F3F3F"/>
              </a:buClr>
              <a:buSzPts val="1440"/>
              <a:buFont typeface="Noto Sans Symbols"/>
              <a:buNone/>
            </a:pPr>
            <a:endParaRPr sz="1800">
              <a:solidFill>
                <a:srgbClr val="3F3F3F"/>
              </a:solidFill>
              <a:latin typeface="Arial"/>
              <a:ea typeface="Arial"/>
              <a:cs typeface="Arial"/>
              <a:sym typeface="Arial"/>
            </a:endParaRPr>
          </a:p>
          <a:p>
            <a:pPr marL="342900" marR="0" lvl="0" indent="-342900" algn="l" rtl="0">
              <a:spcBef>
                <a:spcPts val="1000"/>
              </a:spcBef>
              <a:spcAft>
                <a:spcPts val="0"/>
              </a:spcAft>
              <a:buClr>
                <a:srgbClr val="3F3F3F"/>
              </a:buClr>
              <a:buSzPts val="1440"/>
              <a:buFont typeface="Noto Sans Symbols"/>
              <a:buChar char="⮚"/>
            </a:pPr>
            <a:r>
              <a:rPr lang="es-MX" sz="1800" b="1" i="1">
                <a:solidFill>
                  <a:srgbClr val="3F3F3F"/>
                </a:solidFill>
                <a:latin typeface="Arial"/>
                <a:ea typeface="Arial"/>
                <a:cs typeface="Arial"/>
                <a:sym typeface="Arial"/>
              </a:rPr>
              <a:t>Manómetro: </a:t>
            </a:r>
            <a:r>
              <a:rPr lang="es-MX" sz="1800">
                <a:solidFill>
                  <a:srgbClr val="3F3F3F"/>
                </a:solidFill>
                <a:latin typeface="Arial"/>
                <a:ea typeface="Arial"/>
                <a:cs typeface="Arial"/>
                <a:sym typeface="Arial"/>
              </a:rPr>
              <a:t>nos da la información continua de cuanto aire tiene el buzo en el botellón.</a:t>
            </a:r>
            <a:endParaRPr/>
          </a:p>
          <a:p>
            <a:pPr marL="342900" marR="0" lvl="0" indent="-251459" algn="l" rtl="0">
              <a:spcBef>
                <a:spcPts val="1000"/>
              </a:spcBef>
              <a:spcAft>
                <a:spcPts val="0"/>
              </a:spcAft>
              <a:buClr>
                <a:srgbClr val="3F3F3F"/>
              </a:buClr>
              <a:buSzPts val="1440"/>
              <a:buFont typeface="Noto Sans Symbols"/>
              <a:buNone/>
            </a:pPr>
            <a:endParaRPr sz="1800">
              <a:solidFill>
                <a:srgbClr val="3F3F3F"/>
              </a:solidFill>
              <a:latin typeface="Arial"/>
              <a:ea typeface="Arial"/>
              <a:cs typeface="Arial"/>
              <a:sym typeface="Arial"/>
            </a:endParaRPr>
          </a:p>
          <a:p>
            <a:pPr marL="342900" marR="0" lvl="0" indent="-251459" algn="l" rtl="0">
              <a:spcBef>
                <a:spcPts val="1000"/>
              </a:spcBef>
              <a:spcAft>
                <a:spcPts val="0"/>
              </a:spcAft>
              <a:buClr>
                <a:srgbClr val="3F3F3F"/>
              </a:buClr>
              <a:buSzPts val="1440"/>
              <a:buFont typeface="Noto Sans Symbols"/>
              <a:buNone/>
            </a:pPr>
            <a:endParaRPr sz="1800">
              <a:solidFill>
                <a:srgbClr val="3F3F3F"/>
              </a:solidFill>
              <a:latin typeface="Arial"/>
              <a:ea typeface="Arial"/>
              <a:cs typeface="Arial"/>
              <a:sym typeface="Arial"/>
            </a:endParaRPr>
          </a:p>
          <a:p>
            <a:pPr marL="342900" marR="0" lvl="0" indent="-342900" algn="l" rtl="0">
              <a:spcBef>
                <a:spcPts val="1000"/>
              </a:spcBef>
              <a:spcAft>
                <a:spcPts val="0"/>
              </a:spcAft>
              <a:buClr>
                <a:srgbClr val="3F3F3F"/>
              </a:buClr>
              <a:buSzPts val="1440"/>
              <a:buFont typeface="Noto Sans Symbols"/>
              <a:buChar char="⮚"/>
            </a:pPr>
            <a:r>
              <a:rPr lang="es-MX" sz="1800" b="1" i="1">
                <a:solidFill>
                  <a:srgbClr val="3F3F3F"/>
                </a:solidFill>
                <a:latin typeface="Arial"/>
                <a:ea typeface="Arial"/>
                <a:cs typeface="Arial"/>
                <a:sym typeface="Arial"/>
              </a:rPr>
              <a:t>Profundímetro: </a:t>
            </a:r>
            <a:r>
              <a:rPr lang="es-MX" sz="1800">
                <a:solidFill>
                  <a:srgbClr val="3F3F3F"/>
                </a:solidFill>
                <a:latin typeface="Arial"/>
                <a:ea typeface="Arial"/>
                <a:cs typeface="Arial"/>
                <a:sym typeface="Arial"/>
              </a:rPr>
              <a:t>va informando al buzo a que profundidad se encuentra</a:t>
            </a:r>
            <a:endParaRPr sz="1800">
              <a:solidFill>
                <a:srgbClr val="3F3F3F"/>
              </a:solidFill>
              <a:latin typeface="Arial"/>
              <a:ea typeface="Arial"/>
              <a:cs typeface="Arial"/>
              <a:sym typeface="Arial"/>
            </a:endParaRPr>
          </a:p>
        </p:txBody>
      </p:sp>
      <p:pic>
        <p:nvPicPr>
          <p:cNvPr id="209" name="Google Shape;209;p9" descr="130 decibelios directo profesional de fábrica profesional silbato de  árbitro de fútbol baloncesto silbato de voleibol deportes silbato|whistle  sports|sports whistlefootball referee whistle - AliExpress"/>
          <p:cNvPicPr preferRelativeResize="0"/>
          <p:nvPr/>
        </p:nvPicPr>
        <p:blipFill rotWithShape="1">
          <a:blip r:embed="rId3">
            <a:alphaModFix/>
          </a:blip>
          <a:srcRect/>
          <a:stretch/>
        </p:blipFill>
        <p:spPr>
          <a:xfrm>
            <a:off x="7580298" y="0"/>
            <a:ext cx="1058734" cy="1058734"/>
          </a:xfrm>
          <a:prstGeom prst="rect">
            <a:avLst/>
          </a:prstGeom>
          <a:noFill/>
          <a:ln>
            <a:noFill/>
          </a:ln>
        </p:spPr>
      </p:pic>
      <p:pic>
        <p:nvPicPr>
          <p:cNvPr id="210" name="Google Shape;210;p9"/>
          <p:cNvPicPr preferRelativeResize="0"/>
          <p:nvPr/>
        </p:nvPicPr>
        <p:blipFill rotWithShape="1">
          <a:blip r:embed="rId4">
            <a:alphaModFix/>
          </a:blip>
          <a:srcRect/>
          <a:stretch/>
        </p:blipFill>
        <p:spPr>
          <a:xfrm>
            <a:off x="10399665" y="731187"/>
            <a:ext cx="1653985" cy="1586979"/>
          </a:xfrm>
          <a:prstGeom prst="rect">
            <a:avLst/>
          </a:prstGeom>
          <a:noFill/>
          <a:ln>
            <a:noFill/>
          </a:ln>
        </p:spPr>
      </p:pic>
      <p:pic>
        <p:nvPicPr>
          <p:cNvPr id="211" name="Google Shape;211;p9"/>
          <p:cNvPicPr preferRelativeResize="0"/>
          <p:nvPr/>
        </p:nvPicPr>
        <p:blipFill rotWithShape="1">
          <a:blip r:embed="rId5">
            <a:alphaModFix/>
          </a:blip>
          <a:srcRect/>
          <a:stretch/>
        </p:blipFill>
        <p:spPr>
          <a:xfrm>
            <a:off x="9741434" y="2483970"/>
            <a:ext cx="1357264" cy="1937828"/>
          </a:xfrm>
          <a:prstGeom prst="rect">
            <a:avLst/>
          </a:prstGeom>
          <a:noFill/>
          <a:ln>
            <a:noFill/>
          </a:ln>
        </p:spPr>
      </p:pic>
      <p:pic>
        <p:nvPicPr>
          <p:cNvPr id="212" name="Google Shape;212;p9"/>
          <p:cNvPicPr preferRelativeResize="0"/>
          <p:nvPr/>
        </p:nvPicPr>
        <p:blipFill rotWithShape="1">
          <a:blip r:embed="rId6">
            <a:alphaModFix/>
          </a:blip>
          <a:srcRect/>
          <a:stretch/>
        </p:blipFill>
        <p:spPr>
          <a:xfrm>
            <a:off x="8096556" y="4139148"/>
            <a:ext cx="1644878" cy="2098059"/>
          </a:xfrm>
          <a:prstGeom prst="rect">
            <a:avLst/>
          </a:prstGeom>
          <a:noFill/>
          <a:ln>
            <a:noFill/>
          </a:ln>
        </p:spPr>
      </p:pic>
      <p:pic>
        <p:nvPicPr>
          <p:cNvPr id="213" name="Google Shape;213;p9"/>
          <p:cNvPicPr preferRelativeResize="0"/>
          <p:nvPr/>
        </p:nvPicPr>
        <p:blipFill rotWithShape="1">
          <a:blip r:embed="rId7">
            <a:alphaModFix/>
          </a:blip>
          <a:srcRect/>
          <a:stretch/>
        </p:blipFill>
        <p:spPr>
          <a:xfrm>
            <a:off x="1858157" y="5188178"/>
            <a:ext cx="1403691" cy="1403691"/>
          </a:xfrm>
          <a:prstGeom prst="rect">
            <a:avLst/>
          </a:prstGeom>
          <a:noFill/>
          <a:ln>
            <a:noFill/>
          </a:ln>
        </p:spPr>
      </p:pic>
    </p:spTree>
  </p:cSld>
  <p:clrMapOvr>
    <a:masterClrMapping/>
  </p:clrMapOvr>
</p:sld>
</file>

<file path=ppt/theme/theme1.xml><?xml version="1.0" encoding="utf-8"?>
<a:theme xmlns:a="http://schemas.openxmlformats.org/drawingml/2006/main" name="Faceta">
  <a:themeElements>
    <a:clrScheme name="Facet">
      <a:dk1>
        <a:srgbClr val="000000"/>
      </a:dk1>
      <a:lt1>
        <a:srgbClr val="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TotalTime>
  <Words>5691</Words>
  <Application>Microsoft Office PowerPoint</Application>
  <PresentationFormat>Panorámica</PresentationFormat>
  <Paragraphs>480</Paragraphs>
  <Slides>48</Slides>
  <Notes>46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48</vt:i4>
      </vt:variant>
    </vt:vector>
  </HeadingPairs>
  <TitlesOfParts>
    <vt:vector size="55" baseType="lpstr">
      <vt:lpstr>Arial</vt:lpstr>
      <vt:lpstr>Times New Roman</vt:lpstr>
      <vt:lpstr>Noto Sans Symbols</vt:lpstr>
      <vt:lpstr>Trebuchet MS</vt:lpstr>
      <vt:lpstr>Calibri</vt:lpstr>
      <vt:lpstr>Overlock</vt:lpstr>
      <vt:lpstr>Faceta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Cris</dc:creator>
  <cp:lastModifiedBy>Cris</cp:lastModifiedBy>
  <cp:revision>5</cp:revision>
  <dcterms:created xsi:type="dcterms:W3CDTF">2021-08-03T13:38:09Z</dcterms:created>
  <dcterms:modified xsi:type="dcterms:W3CDTF">2021-09-20T21:13:19Z</dcterms:modified>
</cp:coreProperties>
</file>