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90" r:id="rId10"/>
    <p:sldId id="292" r:id="rId11"/>
    <p:sldId id="263" r:id="rId12"/>
    <p:sldId id="264" r:id="rId13"/>
    <p:sldId id="294" r:id="rId14"/>
    <p:sldId id="266" r:id="rId15"/>
    <p:sldId id="265" r:id="rId16"/>
    <p:sldId id="267" r:id="rId17"/>
    <p:sldId id="268" r:id="rId18"/>
    <p:sldId id="269" r:id="rId19"/>
    <p:sldId id="271" r:id="rId20"/>
    <p:sldId id="270" r:id="rId21"/>
    <p:sldId id="272" r:id="rId22"/>
    <p:sldId id="273" r:id="rId23"/>
    <p:sldId id="275" r:id="rId24"/>
    <p:sldId id="276" r:id="rId25"/>
    <p:sldId id="279" r:id="rId26"/>
    <p:sldId id="280" r:id="rId27"/>
    <p:sldId id="286" r:id="rId28"/>
    <p:sldId id="283" r:id="rId29"/>
    <p:sldId id="287" r:id="rId30"/>
    <p:sldId id="274" r:id="rId31"/>
  </p:sldIdLst>
  <p:sldSz cx="9144000" cy="5143500" type="screen16x9"/>
  <p:notesSz cx="6858000" cy="9144000"/>
  <p:embeddedFontLst>
    <p:embeddedFont>
      <p:font typeface="Montserrat" panose="020B0604020202020204" charset="0"/>
      <p:regular r:id="rId33"/>
      <p:bold r:id="rId34"/>
      <p:italic r:id="rId35"/>
      <p:boldItalic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9ac00d473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9ac00d473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9ac00d4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9ac00d4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9ac00d4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9ac00d4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6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e9ac00d47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e9ac00d47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9ac00d47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e9ac00d47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9ac00d473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9ac00d473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9ac00d473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9ac00d473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9ac00d473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9ac00d473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9ac00d473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9ac00d473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9ac00d47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9ac00d47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9ac00d47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9ac00d47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9ac00d473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e9ac00d473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9ac00d47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9ac00d473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9ac00d47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9ac00d47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9ac00d473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9ac00d473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9ac00d473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9ac00d473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161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9ac00d473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9ac00d473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014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9ac00d47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9ac00d47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358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9ac00d47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9ac00d47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691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9ac00d4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9ac00d4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99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9ac00d47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9ac00d47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9ac00d4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9ac00d47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9ac00d473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9ac00d473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9ac00d47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9ac00d47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e9ac00d47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e9ac00d47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9ac00d473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9ac00d473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9ac00d4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9ac00d4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45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9ac00d47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9ac00d47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04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423625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PROTECCIÓN DEL HOMBRE ANTE LA MAQUINARIA</a:t>
            </a:r>
            <a:endParaRPr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>
                <a:solidFill>
                  <a:schemeClr val="dk1"/>
                </a:solidFill>
              </a:rPr>
              <a:t>Higiene y Seguridad</a:t>
            </a:r>
            <a:endParaRPr/>
          </a:p>
        </p:txBody>
      </p:sp>
      <p:pic>
        <p:nvPicPr>
          <p:cNvPr id="137" name="Google Shape;13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75" y="2891199"/>
            <a:ext cx="3043926" cy="19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5083950" y="3700921"/>
            <a:ext cx="3202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GRUPO 18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ALBERA LUCRECIA.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BELZA NICOLAS.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PEREZ FERNANDEZ IGNACIO.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Carretilla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1"/>
          </p:nvPr>
        </p:nvSpPr>
        <p:spPr>
          <a:xfrm>
            <a:off x="1247881" y="12985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</p:txBody>
      </p:sp>
      <p:sp>
        <p:nvSpPr>
          <p:cNvPr id="2" name="AutoShape 2" descr="Carretilla Estandar Crex Liviana Azul 60 Litros">
            <a:extLst>
              <a:ext uri="{FF2B5EF4-FFF2-40B4-BE49-F238E27FC236}">
                <a16:creationId xmlns:a16="http://schemas.microsoft.com/office/drawing/2014/main" id="{96C84AC4-AB95-44C0-B62A-A71239B4B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Seguridad en el uso de carretillas de mano – Estrucplan">
            <a:extLst>
              <a:ext uri="{FF2B5EF4-FFF2-40B4-BE49-F238E27FC236}">
                <a16:creationId xmlns:a16="http://schemas.microsoft.com/office/drawing/2014/main" id="{31E06D34-46BC-492F-B895-3A48E5E5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47" y="1857375"/>
            <a:ext cx="1638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RETILLA (construcción) | Tipos, partes y usos">
            <a:extLst>
              <a:ext uri="{FF2B5EF4-FFF2-40B4-BE49-F238E27FC236}">
                <a16:creationId xmlns:a16="http://schemas.microsoft.com/office/drawing/2014/main" id="{799F84CE-DC50-4675-89A7-AEE3D955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8" y="272415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uía de compra de carretillas: análisis y opiniones septiembre 2021">
            <a:extLst>
              <a:ext uri="{FF2B5EF4-FFF2-40B4-BE49-F238E27FC236}">
                <a16:creationId xmlns:a16="http://schemas.microsoft.com/office/drawing/2014/main" id="{014489BE-0E60-4C3F-B147-F69124F8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89" y="3143250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3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MÁQUINAS HERRAMIENTAS</a:t>
            </a:r>
          </a:p>
        </p:txBody>
      </p:sp>
      <p:sp>
        <p:nvSpPr>
          <p:cNvPr id="206" name="Google Shape;206;p20"/>
          <p:cNvSpPr txBox="1">
            <a:spLocks noGrp="1"/>
          </p:cNvSpPr>
          <p:nvPr>
            <p:ph type="body" idx="1"/>
          </p:nvPr>
        </p:nvSpPr>
        <p:spPr>
          <a:xfrm>
            <a:off x="1052550" y="1782368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sz="1600" dirty="0"/>
              <a:t>NORMAS GENERALES EN CUANTO A LA SEGURIDAD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sz="1600" dirty="0"/>
              <a:t>DISPOSICIONES GENERALES DE CONTRUCCION E INSTALACIÓN </a:t>
            </a:r>
          </a:p>
          <a:p>
            <a:pPr marL="457200" lvl="0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sz="1600" dirty="0"/>
              <a:t>DISPOSICIONES GENERALES DE UTILIZACIÓN.</a:t>
            </a:r>
            <a:endParaRPr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Sierras Circulares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1"/>
          </p:nvPr>
        </p:nvSpPr>
        <p:spPr>
          <a:xfrm>
            <a:off x="1247881" y="12985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ELEMENTOS DE PROTECCION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</p:txBody>
      </p:sp>
      <p:pic>
        <p:nvPicPr>
          <p:cNvPr id="213" name="Google Shape;2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05" y="2818473"/>
            <a:ext cx="66675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ómo Usar La Sierra De Banco / Sierra De Mesa - YouTube">
            <a:extLst>
              <a:ext uri="{FF2B5EF4-FFF2-40B4-BE49-F238E27FC236}">
                <a16:creationId xmlns:a16="http://schemas.microsoft.com/office/drawing/2014/main" id="{958635DC-CD74-4E14-B365-8CAD36A5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44" y="1036770"/>
            <a:ext cx="2684378" cy="1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24F250-E459-4A28-AC21-1BF2D13A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62" y="3130291"/>
            <a:ext cx="1509963" cy="1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Elevador tijera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1"/>
          </p:nvPr>
        </p:nvSpPr>
        <p:spPr>
          <a:xfrm>
            <a:off x="1247881" y="12985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423C7E-F09B-4970-B60A-6558F8BC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3" y="2905992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titled">
            <a:extLst>
              <a:ext uri="{FF2B5EF4-FFF2-40B4-BE49-F238E27FC236}">
                <a16:creationId xmlns:a16="http://schemas.microsoft.com/office/drawing/2014/main" id="{9FD86DDF-3220-4AD4-934E-F139DD71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62" y="2876473"/>
            <a:ext cx="3090203" cy="17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áles son los principales factores de riesgo al trabajar con plataformas  elevadoras? - CGB SAS">
            <a:extLst>
              <a:ext uri="{FF2B5EF4-FFF2-40B4-BE49-F238E27FC236}">
                <a16:creationId xmlns:a16="http://schemas.microsoft.com/office/drawing/2014/main" id="{E85855D2-1A12-4DF0-BE18-90353592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3" y="237258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0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Soldadoras</a:t>
            </a:r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28" name="Google Shape;2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75" y="2535000"/>
            <a:ext cx="4016851" cy="22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349" y="841250"/>
            <a:ext cx="4218276" cy="368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Taladros</a:t>
            </a:r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RIESGOS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NORMAS BÁSICAS DE SEGURIDAD</a:t>
            </a:r>
            <a:endParaRPr b="1"/>
          </a:p>
        </p:txBody>
      </p:sp>
      <p:pic>
        <p:nvPicPr>
          <p:cNvPr id="220" name="Google Shape;2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50" y="2397225"/>
            <a:ext cx="3839249" cy="24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 rotWithShape="1">
          <a:blip r:embed="rId4">
            <a:alphaModFix/>
          </a:blip>
          <a:srcRect l="28565" t="15251" r="28040" b="9396"/>
          <a:stretch/>
        </p:blipFill>
        <p:spPr>
          <a:xfrm>
            <a:off x="4941425" y="1412575"/>
            <a:ext cx="3490248" cy="340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Amoladoras</a:t>
            </a:r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RIESGOS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NORMAS BÁSICAS DE SEGURIDAD</a:t>
            </a:r>
            <a:endParaRPr/>
          </a:p>
        </p:txBody>
      </p:sp>
      <p:pic>
        <p:nvPicPr>
          <p:cNvPr id="236" name="Google Shape;2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527" y="191675"/>
            <a:ext cx="3453148" cy="485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00" y="2489100"/>
            <a:ext cx="3673925" cy="22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Hormigoneras</a:t>
            </a:r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body" idx="1"/>
          </p:nvPr>
        </p:nvSpPr>
        <p:spPr>
          <a:xfrm>
            <a:off x="807600" y="1173171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CARACTERISTICAS GENERALES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ELEMENTOS DE TRANSMISION, DESCRIPCION Y 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TAREAS PREVIAS AL TRABAJO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COMPROBACIONES DIARIAS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>
              <a:buFont typeface="Lato"/>
              <a:buChar char="➔"/>
            </a:pPr>
            <a:r>
              <a:rPr lang="en-US" dirty="0"/>
              <a:t>UTILIZACION DE LA HORMIGONERA</a:t>
            </a:r>
          </a:p>
          <a:p>
            <a:pPr>
              <a:buFont typeface="Lato"/>
              <a:buChar char="➔"/>
            </a:pPr>
            <a:r>
              <a:rPr lang="en-US" dirty="0"/>
              <a:t>PROTECCIONES INDIVIDUALES Y COLECTIVAS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675" y="3484650"/>
            <a:ext cx="28575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475" y="3305162"/>
            <a:ext cx="2857500" cy="17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5">
            <a:alphaModFix/>
          </a:blip>
          <a:srcRect l="21377" t="37464" r="22675" b="25232"/>
          <a:stretch/>
        </p:blipFill>
        <p:spPr>
          <a:xfrm>
            <a:off x="4858750" y="1754300"/>
            <a:ext cx="4013750" cy="15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Vibradores de hormigón</a:t>
            </a:r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493" y="2717668"/>
            <a:ext cx="3077600" cy="19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 l="21635" t="28286" r="17898" b="15116"/>
          <a:stretch/>
        </p:blipFill>
        <p:spPr>
          <a:xfrm>
            <a:off x="4776100" y="2167725"/>
            <a:ext cx="4197475" cy="221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Martillo Neumático</a:t>
            </a:r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RIESGOS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NORMAS BÁSICAS DE SEGURIDAD</a:t>
            </a:r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 rotWithShape="1">
          <a:blip r:embed="rId3">
            <a:alphaModFix/>
          </a:blip>
          <a:srcRect l="15466" t="25426" r="16933" b="15180"/>
          <a:stretch/>
        </p:blipFill>
        <p:spPr>
          <a:xfrm>
            <a:off x="4283199" y="2290625"/>
            <a:ext cx="4768949" cy="23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49" y="2571751"/>
            <a:ext cx="3591176" cy="19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1138" y="1602720"/>
            <a:ext cx="8391623" cy="2019712"/>
          </a:xfrm>
        </p:spPr>
        <p:txBody>
          <a:bodyPr>
            <a:noAutofit/>
          </a:bodyPr>
          <a:lstStyle/>
          <a:p>
            <a:pPr marL="146050" indent="0">
              <a:buNone/>
            </a:pPr>
            <a:r>
              <a:rPr lang="es-ES" sz="2200" dirty="0"/>
              <a:t>CONCIENTIZAR: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dirty="0"/>
              <a:t>Sobre los riesgos de una inapropiada manipulación de las maquinas y herramientas.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dirty="0"/>
              <a:t>Sobre el uso de elementos de protección personal.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dirty="0"/>
              <a:t>Sobre la capacitación del buen uso de una herramienta.</a:t>
            </a:r>
          </a:p>
        </p:txBody>
      </p:sp>
      <p:sp>
        <p:nvSpPr>
          <p:cNvPr id="4" name="Google Shape;14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dirty="0"/>
              <a:t>OBJETIVOS</a:t>
            </a:r>
            <a:endParaRPr sz="4500" dirty="0"/>
          </a:p>
        </p:txBody>
      </p:sp>
    </p:spTree>
    <p:extLst>
      <p:ext uri="{BB962C8B-B14F-4D97-AF65-F5344CB8AC3E}">
        <p14:creationId xmlns:p14="http://schemas.microsoft.com/office/powerpoint/2010/main" val="10590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Camion mixer</a:t>
            </a:r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RIESGOS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/>
              <a:t>NORMAS BÁSICAS DE SEGURIDAD</a:t>
            </a:r>
            <a:endParaRPr/>
          </a:p>
        </p:txBody>
      </p:sp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l="21794" t="43399" r="53896" b="20716"/>
          <a:stretch/>
        </p:blipFill>
        <p:spPr>
          <a:xfrm>
            <a:off x="5216950" y="2388075"/>
            <a:ext cx="2746277" cy="22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220" y="2218675"/>
            <a:ext cx="2957907" cy="279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Bomba para Hormigonar</a:t>
            </a:r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77" name="Google Shape;2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2467675"/>
            <a:ext cx="3371850" cy="25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Pison compactador</a:t>
            </a:r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body" idx="1"/>
          </p:nvPr>
        </p:nvSpPr>
        <p:spPr>
          <a:xfrm>
            <a:off x="1212439" y="2109138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875" y="2243150"/>
            <a:ext cx="2643176" cy="264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Pulidoras</a:t>
            </a:r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808403" y="1624257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99" name="Google Shape;2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775" y="2332944"/>
            <a:ext cx="4689475" cy="27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Aserradoras de pavimento</a:t>
            </a:r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306" name="Google Shape;3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5" y="2471425"/>
            <a:ext cx="4343376" cy="24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643" y="2639600"/>
            <a:ext cx="1870650" cy="22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Dobladora</a:t>
            </a:r>
            <a:r>
              <a:rPr lang="en-US" dirty="0"/>
              <a:t> de </a:t>
            </a:r>
            <a:r>
              <a:rPr lang="en-US" dirty="0" err="1"/>
              <a:t>hierros</a:t>
            </a:r>
            <a:endParaRPr dirty="0"/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PREVENTIVAS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EQUIPO DE PROTECCION PERSONAL</a:t>
            </a:r>
            <a:endParaRPr dirty="0"/>
          </a:p>
        </p:txBody>
      </p:sp>
      <p:pic>
        <p:nvPicPr>
          <p:cNvPr id="1028" name="Picture 4" descr="Constructor Civil: Maquina Banco Ferrallista para el Doblado del Hierro.">
            <a:extLst>
              <a:ext uri="{FF2B5EF4-FFF2-40B4-BE49-F238E27FC236}">
                <a16:creationId xmlns:a16="http://schemas.microsoft.com/office/drawing/2014/main" id="{CD3D9B35-794A-4857-BB69-399E21FA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57" y="3126419"/>
            <a:ext cx="1941218" cy="18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bladora De Estribos Construccion Olympia Hierro Vigas - $ 450,00 |  Dobladora de estribos, Herramientas, Dobladoras">
            <a:extLst>
              <a:ext uri="{FF2B5EF4-FFF2-40B4-BE49-F238E27FC236}">
                <a16:creationId xmlns:a16="http://schemas.microsoft.com/office/drawing/2014/main" id="{0FBBA250-0CCF-4AA0-A763-80B57DD7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10513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bladora de Hierro Trebol - Argentina - YouTube">
            <a:extLst>
              <a:ext uri="{FF2B5EF4-FFF2-40B4-BE49-F238E27FC236}">
                <a16:creationId xmlns:a16="http://schemas.microsoft.com/office/drawing/2014/main" id="{0FE0E656-F96A-49F1-A2F3-BC01FA69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03" y="1084618"/>
            <a:ext cx="2261301" cy="16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4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Caladora</a:t>
            </a:r>
            <a:endParaRPr dirty="0"/>
          </a:p>
        </p:txBody>
      </p:sp>
      <p:sp>
        <p:nvSpPr>
          <p:cNvPr id="305" name="Google Shape;305;p33"/>
          <p:cNvSpPr txBox="1">
            <a:spLocks noGrp="1"/>
          </p:cNvSpPr>
          <p:nvPr>
            <p:ph type="body" idx="1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1026" name="Picture 2" descr="La caladora: qué es, cómo se utiliza, ventajas y desventajas, seguridad ...">
            <a:extLst>
              <a:ext uri="{FF2B5EF4-FFF2-40B4-BE49-F238E27FC236}">
                <a16:creationId xmlns:a16="http://schemas.microsoft.com/office/drawing/2014/main" id="{44912D0E-1F5D-472B-907C-E16A29E1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071" y="2695752"/>
            <a:ext cx="4052974" cy="22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erra caladora: ¿Cuál es la mejor del 2021? | MONEDEROSMART">
            <a:extLst>
              <a:ext uri="{FF2B5EF4-FFF2-40B4-BE49-F238E27FC236}">
                <a16:creationId xmlns:a16="http://schemas.microsoft.com/office/drawing/2014/main" id="{A159904D-BEB5-47F3-8ED9-3BC71218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2710942"/>
            <a:ext cx="3369266" cy="22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erra caladora ¿Que es? ¿Como se usa? - YouTube">
            <a:extLst>
              <a:ext uri="{FF2B5EF4-FFF2-40B4-BE49-F238E27FC236}">
                <a16:creationId xmlns:a16="http://schemas.microsoft.com/office/drawing/2014/main" id="{A46F9121-EBF0-4077-93D3-D7C54B4E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47" y="741223"/>
            <a:ext cx="3033822" cy="17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19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Herramientas manueles electricistas</a:t>
            </a:r>
            <a:endParaRPr dirty="0"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808403" y="1624257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7" name="Picture 4" descr="Las infaltables herramientas de un electricista para realizar cualquier  trabajo">
            <a:extLst>
              <a:ext uri="{FF2B5EF4-FFF2-40B4-BE49-F238E27FC236}">
                <a16:creationId xmlns:a16="http://schemas.microsoft.com/office/drawing/2014/main" id="{22A8E13D-5397-41F5-9A10-A47AB86D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7" y="2771699"/>
            <a:ext cx="3676023" cy="21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natomía del Electricista Perfecto. | Higiene y seguridad en el trabajo,  Señalamientos de seguridad, Seguridad y salud laboral">
            <a:extLst>
              <a:ext uri="{FF2B5EF4-FFF2-40B4-BE49-F238E27FC236}">
                <a16:creationId xmlns:a16="http://schemas.microsoft.com/office/drawing/2014/main" id="{41ED3FFD-4A44-48A5-B10B-199EAB9A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77" y="1002618"/>
            <a:ext cx="2919628" cy="38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5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Cepilladora de madera</a:t>
            </a:r>
            <a:br>
              <a:rPr lang="es" dirty="0"/>
            </a:br>
            <a:endParaRPr dirty="0"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808403" y="1624257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3074" name="Picture 2" descr="▷ La Mejor Cepilladora Para Madera | Comparativa &amp; Guia De Compra -  Septiembre 2021">
            <a:extLst>
              <a:ext uri="{FF2B5EF4-FFF2-40B4-BE49-F238E27FC236}">
                <a16:creationId xmlns:a16="http://schemas.microsoft.com/office/drawing/2014/main" id="{2E0E5448-120D-467F-A693-58DD3A35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69" y="2215124"/>
            <a:ext cx="2320334" cy="232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cubre cómo cepillar la madera de forma correcta. | Maquituls -  HERRAMIENTAS PROFESIONALES">
            <a:extLst>
              <a:ext uri="{FF2B5EF4-FFF2-40B4-BE49-F238E27FC236}">
                <a16:creationId xmlns:a16="http://schemas.microsoft.com/office/drawing/2014/main" id="{1FDAA05A-32BA-47B1-8978-3B2EF61D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4" y="2892375"/>
            <a:ext cx="18383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38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Grua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1"/>
          </p:nvPr>
        </p:nvSpPr>
        <p:spPr>
          <a:xfrm>
            <a:off x="779721" y="1570426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</p:txBody>
      </p:sp>
      <p:pic>
        <p:nvPicPr>
          <p:cNvPr id="1026" name="Picture 2" descr="▷ MÁQUINA GRÚA: ¿Qué es?, características, funcionamiento y más ✓">
            <a:extLst>
              <a:ext uri="{FF2B5EF4-FFF2-40B4-BE49-F238E27FC236}">
                <a16:creationId xmlns:a16="http://schemas.microsoft.com/office/drawing/2014/main" id="{FA6EF84E-DD2C-4DDA-8712-0DBD0F02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46" y="3026026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úa #Soyvisual">
            <a:extLst>
              <a:ext uri="{FF2B5EF4-FFF2-40B4-BE49-F238E27FC236}">
                <a16:creationId xmlns:a16="http://schemas.microsoft.com/office/drawing/2014/main" id="{1E50D36C-DEFA-4068-879A-9BD76F46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93" y="2073526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4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1075319" y="52859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dirty="0"/>
              <a:t>INTRODUCCIÓN</a:t>
            </a:r>
            <a:endParaRPr sz="4500" dirty="0"/>
          </a:p>
        </p:txBody>
      </p:sp>
      <p:pic>
        <p:nvPicPr>
          <p:cNvPr id="144" name="Google Shape;14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47" y="2116551"/>
            <a:ext cx="2078695" cy="271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742" y="2116551"/>
            <a:ext cx="2203552" cy="140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5742" y="3481743"/>
            <a:ext cx="1986708" cy="135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5587" y="2133182"/>
            <a:ext cx="1889265" cy="136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2449" y="3466141"/>
            <a:ext cx="2078696" cy="138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arcador de texto 2"/>
          <p:cNvSpPr>
            <a:spLocks noGrp="1"/>
          </p:cNvSpPr>
          <p:nvPr>
            <p:ph type="body" idx="1"/>
          </p:nvPr>
        </p:nvSpPr>
        <p:spPr>
          <a:xfrm>
            <a:off x="2912665" y="693739"/>
            <a:ext cx="3364208" cy="1475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1800" dirty="0"/>
              <a:t>Herramientas.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800" dirty="0"/>
              <a:t>Maquinas.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800" dirty="0"/>
              <a:t>Maquinaria.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800" dirty="0"/>
              <a:t>Maquinas herramientas.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Minicargadoras</a:t>
            </a:r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"/>
          </p:nvPr>
        </p:nvSpPr>
        <p:spPr>
          <a:xfrm>
            <a:off x="1250497" y="1391725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lang="e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  <a:endParaRPr dirty="0"/>
          </a:p>
        </p:txBody>
      </p:sp>
      <p:pic>
        <p:nvPicPr>
          <p:cNvPr id="291" name="Google Shape;2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3573" y="771525"/>
            <a:ext cx="3311175" cy="18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 rotWithShape="1">
          <a:blip r:embed="rId4">
            <a:alphaModFix/>
          </a:blip>
          <a:srcRect l="17617" t="35430" r="20912" b="26533"/>
          <a:stretch/>
        </p:blipFill>
        <p:spPr>
          <a:xfrm>
            <a:off x="2114950" y="2847325"/>
            <a:ext cx="5621126" cy="195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dirty="0"/>
              <a:t>MARCO LEGAL</a:t>
            </a:r>
            <a:endParaRPr sz="4500" dirty="0"/>
          </a:p>
        </p:txBody>
      </p:sp>
      <p:sp>
        <p:nvSpPr>
          <p:cNvPr id="154" name="Google Shape;154;p15"/>
          <p:cNvSpPr txBox="1">
            <a:spLocks noGrp="1"/>
          </p:cNvSpPr>
          <p:nvPr>
            <p:ph type="body" idx="1"/>
          </p:nvPr>
        </p:nvSpPr>
        <p:spPr>
          <a:xfrm>
            <a:off x="224837" y="1307850"/>
            <a:ext cx="8690563" cy="3678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dirty="0"/>
              <a:t>Ley de Higiene y Seguridad 19587/72:</a:t>
            </a:r>
            <a:endParaRPr lang="es-ES" sz="1500" dirty="0"/>
          </a:p>
          <a:p>
            <a:pPr marL="0" lvl="0" indent="0">
              <a:spcBef>
                <a:spcPts val="1600"/>
              </a:spcBef>
              <a:buNone/>
            </a:pPr>
            <a:r>
              <a:rPr lang="es-ES" sz="1700" dirty="0"/>
              <a:t>Decreto 351/79:</a:t>
            </a:r>
          </a:p>
          <a:p>
            <a:pPr marL="0" lvl="0" indent="0">
              <a:buNone/>
            </a:pPr>
            <a:r>
              <a:rPr lang="es-ES" sz="1500" dirty="0"/>
              <a:t>	Artículos 103 a 109: Maquinarias y herramientas</a:t>
            </a:r>
          </a:p>
          <a:p>
            <a:pPr marL="0" lvl="0" indent="0">
              <a:buNone/>
            </a:pPr>
            <a:r>
              <a:rPr lang="es-ES" sz="1500" dirty="0"/>
              <a:t>	Artículos 110 a 113: Herramientas </a:t>
            </a:r>
          </a:p>
          <a:p>
            <a:pPr marL="0" lvl="0" indent="0">
              <a:spcBef>
                <a:spcPts val="1600"/>
              </a:spcBef>
              <a:buNone/>
            </a:pPr>
            <a:r>
              <a:rPr lang="es-ES" sz="1700" dirty="0"/>
              <a:t>Decreto 911/96:</a:t>
            </a:r>
          </a:p>
          <a:p>
            <a:pPr marL="0" lvl="0" indent="0">
              <a:buNone/>
            </a:pPr>
            <a:r>
              <a:rPr lang="es-ES" sz="1500" dirty="0"/>
              <a:t>	Artículos 189 a 195: Máquinas para trabajar en madera</a:t>
            </a:r>
          </a:p>
          <a:p>
            <a:pPr marL="0" lvl="0" indent="0">
              <a:buNone/>
            </a:pPr>
            <a:r>
              <a:rPr lang="es-ES" sz="1500" dirty="0"/>
              <a:t>	Artículos 196 a 203: Herramientas de accionamiento manual y mecánicas portátiles</a:t>
            </a:r>
          </a:p>
          <a:p>
            <a:pPr marL="0" lvl="0" indent="0">
              <a:buNone/>
            </a:pPr>
            <a:r>
              <a:rPr lang="es-ES" sz="1500" dirty="0"/>
              <a:t>	Artículos 204 a 207: Herramientas neumáticas</a:t>
            </a:r>
          </a:p>
          <a:p>
            <a:pPr marL="0" lvl="0" indent="0">
              <a:buNone/>
            </a:pPr>
            <a:r>
              <a:rPr lang="es-ES" sz="1500" dirty="0"/>
              <a:t>	Artículos 208 a 209: Herramientas eléctricas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256" y="140116"/>
            <a:ext cx="2132144" cy="1530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>
            <a:spLocks noGrp="1"/>
          </p:cNvSpPr>
          <p:nvPr>
            <p:ph type="title"/>
          </p:nvPr>
        </p:nvSpPr>
        <p:spPr>
          <a:xfrm>
            <a:off x="1177849" y="212741"/>
            <a:ext cx="7038900" cy="1149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Peligros de las máquinas</a:t>
            </a:r>
            <a:br>
              <a:rPr lang="es" sz="3000" dirty="0"/>
            </a:br>
            <a:r>
              <a:rPr lang="es" sz="3000" dirty="0"/>
              <a:t> y herramientas</a:t>
            </a:r>
            <a:endParaRPr sz="3000" dirty="0"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857720" y="1470734"/>
            <a:ext cx="7621261" cy="2259602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mecánico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" sz="1200" dirty="0"/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Peligros debidos a defectos ergonómicos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eléctrico</a:t>
            </a:r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de incendio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térmico</a:t>
            </a:r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de explosión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"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producido por la exposición a ruido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producido por la exposición a vibraciones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debido a radiaciones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200" dirty="0"/>
              <a:t>Peligro producido por la exposición a sustancias peligrosas y a la emisión de polvo, gases.</a:t>
            </a:r>
            <a:endParaRPr sz="1200" dirty="0"/>
          </a:p>
          <a:p>
            <a:pPr marL="285750" lvl="0" indent="-285750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1200" dirty="0"/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475" y="3638135"/>
            <a:ext cx="1725574" cy="15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t="2362" r="51283"/>
          <a:stretch/>
        </p:blipFill>
        <p:spPr>
          <a:xfrm>
            <a:off x="12" y="4379588"/>
            <a:ext cx="762327" cy="7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350" y="4381624"/>
            <a:ext cx="848799" cy="7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6">
            <a:alphaModFix/>
          </a:blip>
          <a:srcRect l="29016" t="18839" r="25983" b="38507"/>
          <a:stretch/>
        </p:blipFill>
        <p:spPr>
          <a:xfrm>
            <a:off x="2330444" y="4379588"/>
            <a:ext cx="805960" cy="7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3508" y="4372629"/>
            <a:ext cx="848800" cy="72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 rotWithShape="1">
          <a:blip r:embed="rId8">
            <a:alphaModFix/>
          </a:blip>
          <a:srcRect l="30878" t="22170" r="29670" b="40976"/>
          <a:stretch/>
        </p:blipFill>
        <p:spPr>
          <a:xfrm>
            <a:off x="4811587" y="4372629"/>
            <a:ext cx="805950" cy="75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26193" y="4367112"/>
            <a:ext cx="686542" cy="7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0095" y="4414464"/>
            <a:ext cx="805952" cy="71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11">
            <a:alphaModFix/>
          </a:blip>
          <a:srcRect l="22709" t="25078" r="24687" b="19632"/>
          <a:stretch/>
        </p:blipFill>
        <p:spPr>
          <a:xfrm>
            <a:off x="1596517" y="4379600"/>
            <a:ext cx="726834" cy="7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24920" y="4388370"/>
            <a:ext cx="848800" cy="70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Recomendaciones prácticas</a:t>
            </a:r>
            <a:endParaRPr sz="3000" dirty="0"/>
          </a:p>
        </p:txBody>
      </p:sp>
      <p:sp>
        <p:nvSpPr>
          <p:cNvPr id="177" name="Google Shape;177;p17"/>
          <p:cNvSpPr txBox="1">
            <a:spLocks noGrp="1"/>
          </p:cNvSpPr>
          <p:nvPr>
            <p:ph type="body" idx="1"/>
          </p:nvPr>
        </p:nvSpPr>
        <p:spPr>
          <a:xfrm>
            <a:off x="1006812" y="16267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Empleador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Trabajador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Máquinas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Herramientas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Para el Transporte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 dirty="0"/>
              <a:t>Para el Almacenamiento</a:t>
            </a:r>
            <a:endParaRPr sz="1600" dirty="0"/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9582" y="3395738"/>
            <a:ext cx="1572268" cy="15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250" y="3347149"/>
            <a:ext cx="2889726" cy="16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150" y="3559225"/>
            <a:ext cx="19778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9575" y="1387253"/>
            <a:ext cx="1572275" cy="169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8223" y="1376688"/>
            <a:ext cx="3154666" cy="17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>
            <a:spLocks noGrp="1"/>
          </p:cNvSpPr>
          <p:nvPr>
            <p:ph type="title"/>
          </p:nvPr>
        </p:nvSpPr>
        <p:spPr>
          <a:xfrm>
            <a:off x="1297500" y="244876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Medidas de protección del usuario frente a máquinas y herramientas</a:t>
            </a:r>
            <a:endParaRPr sz="3000" dirty="0"/>
          </a:p>
        </p:txBody>
      </p:sp>
      <p:sp>
        <p:nvSpPr>
          <p:cNvPr id="188" name="Google Shape;188;p18"/>
          <p:cNvSpPr txBox="1">
            <a:spLocks noGrp="1"/>
          </p:cNvSpPr>
          <p:nvPr>
            <p:ph type="body" idx="1"/>
          </p:nvPr>
        </p:nvSpPr>
        <p:spPr>
          <a:xfrm>
            <a:off x="1297500" y="12613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sz="1600" dirty="0"/>
              <a:t>Especificaciones de uso</a:t>
            </a:r>
            <a:endParaRPr sz="16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 sz="1600" dirty="0"/>
              <a:t>Usar las medidas de seguridad de las máquinas: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 dirty="0"/>
              <a:t>			Resguardos de seguridad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 dirty="0"/>
              <a:t>			Dispositivos de seguridad</a:t>
            </a:r>
            <a:endParaRPr sz="1600" dirty="0"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s" sz="1600" dirty="0"/>
              <a:t>Usar los equipos de protección individual específicos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dirty="0"/>
          </a:p>
        </p:txBody>
      </p:sp>
      <p:pic>
        <p:nvPicPr>
          <p:cNvPr id="189" name="Google Shape;1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773" y="1301262"/>
            <a:ext cx="1920440" cy="17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773" y="3125245"/>
            <a:ext cx="1697775" cy="19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825" y="3280412"/>
            <a:ext cx="2000250" cy="178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581" y="3280412"/>
            <a:ext cx="1782806" cy="1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HERRAMIENTAS DE MANO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body" idx="1"/>
          </p:nvPr>
        </p:nvSpPr>
        <p:spPr>
          <a:xfrm>
            <a:off x="997826" y="13078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46050" indent="0">
              <a:buNone/>
            </a:pPr>
            <a:endParaRPr lang="es" sz="16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-ES" sz="1400" dirty="0"/>
              <a:t>APLICACIONES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-ES" sz="1400" dirty="0"/>
              <a:t>ACCIDENTES FRECUENTES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-ES" sz="1400" dirty="0"/>
              <a:t>PRACTICAS DE SEGURIDAD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-ES" sz="1400" dirty="0"/>
              <a:t>CONDICIONES</a:t>
            </a:r>
          </a:p>
        </p:txBody>
      </p:sp>
      <p:pic>
        <p:nvPicPr>
          <p:cNvPr id="199" name="Google Shape;1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170" y="1680485"/>
            <a:ext cx="3497004" cy="319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4">
            <a:alphaModFix/>
          </a:blip>
          <a:srcRect l="26717" t="25430" r="36317" b="11963"/>
          <a:stretch/>
        </p:blipFill>
        <p:spPr>
          <a:xfrm>
            <a:off x="1297500" y="2691699"/>
            <a:ext cx="2562552" cy="24414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124B52-55E0-4F35-8F6B-0EFA8E95F4EA}"/>
              </a:ext>
            </a:extLst>
          </p:cNvPr>
          <p:cNvSpPr txBox="1"/>
          <p:nvPr/>
        </p:nvSpPr>
        <p:spPr>
          <a:xfrm>
            <a:off x="1469507" y="1296711"/>
            <a:ext cx="5551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MARTILLO – MASA – CINCEL – SIERRA – PINZAS Y ALICATES: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Palas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1"/>
          </p:nvPr>
        </p:nvSpPr>
        <p:spPr>
          <a:xfrm>
            <a:off x="1247881" y="12985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RIESGOS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s" dirty="0"/>
              <a:t>NORMAS BÁSICAS DE SEGURIDAD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</p:txBody>
      </p:sp>
      <p:pic>
        <p:nvPicPr>
          <p:cNvPr id="8" name="Picture 12" descr="Oportunidad Palas Gherardi Sin Uso, Punta Corazón Y Punta Cuadrada - Comprá  en San Juan">
            <a:extLst>
              <a:ext uri="{FF2B5EF4-FFF2-40B4-BE49-F238E27FC236}">
                <a16:creationId xmlns:a16="http://schemas.microsoft.com/office/drawing/2014/main" id="{5D16F4DA-7F50-442B-BEF3-4719633F3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-1332" r="18106" b="-1"/>
          <a:stretch/>
        </p:blipFill>
        <p:spPr bwMode="auto">
          <a:xfrm>
            <a:off x="5748670" y="1298500"/>
            <a:ext cx="2799907" cy="339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8B697-2B9B-422F-9633-C0D446306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05" t="18742" r="39994" b="43773"/>
          <a:stretch/>
        </p:blipFill>
        <p:spPr>
          <a:xfrm>
            <a:off x="3416596" y="2522423"/>
            <a:ext cx="1956866" cy="1928038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0C9FDF5-4A81-48D4-A80B-B15FB7E1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9" y="252789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384</Words>
  <Application>Microsoft Office PowerPoint</Application>
  <PresentationFormat>Presentación en pantalla (16:9)</PresentationFormat>
  <Paragraphs>154</Paragraphs>
  <Slides>30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Montserrat</vt:lpstr>
      <vt:lpstr>Lato</vt:lpstr>
      <vt:lpstr>Wingdings</vt:lpstr>
      <vt:lpstr>Arial</vt:lpstr>
      <vt:lpstr>Focus</vt:lpstr>
      <vt:lpstr>PROTECCIÓN DEL HOMBRE ANTE LA MAQUINARIA</vt:lpstr>
      <vt:lpstr>OBJETIVOS</vt:lpstr>
      <vt:lpstr>INTRODUCCIÓN</vt:lpstr>
      <vt:lpstr>MARCO LEGAL</vt:lpstr>
      <vt:lpstr>Peligros de las máquinas  y herramientas</vt:lpstr>
      <vt:lpstr>Recomendaciones prácticas</vt:lpstr>
      <vt:lpstr>Medidas de protección del usuario frente a máquinas y herramientas</vt:lpstr>
      <vt:lpstr>HERRAMIENTAS DE MANO</vt:lpstr>
      <vt:lpstr>Palas</vt:lpstr>
      <vt:lpstr>Carretilla</vt:lpstr>
      <vt:lpstr>MÁQUINAS HERRAMIENTAS</vt:lpstr>
      <vt:lpstr>Sierras Circulares</vt:lpstr>
      <vt:lpstr>Elevador tijera</vt:lpstr>
      <vt:lpstr>Soldadoras</vt:lpstr>
      <vt:lpstr>Taladros</vt:lpstr>
      <vt:lpstr>Amoladoras</vt:lpstr>
      <vt:lpstr>Hormigoneras</vt:lpstr>
      <vt:lpstr>Vibradores de hormigón</vt:lpstr>
      <vt:lpstr>Martillo Neumático</vt:lpstr>
      <vt:lpstr>Camion mixer</vt:lpstr>
      <vt:lpstr>Bomba para Hormigonar</vt:lpstr>
      <vt:lpstr>Pison compactador</vt:lpstr>
      <vt:lpstr>Pulidoras</vt:lpstr>
      <vt:lpstr>Aserradoras de pavimento</vt:lpstr>
      <vt:lpstr>Dobladora de hierros</vt:lpstr>
      <vt:lpstr>Caladora</vt:lpstr>
      <vt:lpstr>Herramientas manueles electricistas</vt:lpstr>
      <vt:lpstr>Cepilladora de madera </vt:lpstr>
      <vt:lpstr>Grua</vt:lpstr>
      <vt:lpstr>Minicargadoras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PROTECCIÓN DEL HOMBRE ANTE LA MAQUINARIA</dc:title>
  <dc:creator>Usuario</dc:creator>
  <cp:lastModifiedBy>LENOVO</cp:lastModifiedBy>
  <cp:revision>14</cp:revision>
  <dcterms:modified xsi:type="dcterms:W3CDTF">2021-09-28T01:46:56Z</dcterms:modified>
</cp:coreProperties>
</file>