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3" r:id="rId38"/>
    <p:sldId id="294" r:id="rId39"/>
    <p:sldId id="295" r:id="rId40"/>
    <p:sldId id="296" r:id="rId41"/>
    <p:sldId id="297" r:id="rId42"/>
    <p:sldId id="298" r:id="rId43"/>
    <p:sldId id="301" r:id="rId44"/>
    <p:sldId id="300" r:id="rId45"/>
    <p:sldId id="302" r:id="rId46"/>
    <p:sldId id="29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3" d="100"/>
          <a:sy n="73"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AC2C985-9B15-404F-9E63-93E3385E5F2A}" type="datetimeFigureOut">
              <a:rPr lang="es-AR" smtClean="0"/>
              <a:t>20/8/2022</a:t>
            </a:fld>
            <a:endParaRPr lang="es-AR"/>
          </a:p>
        </p:txBody>
      </p:sp>
      <p:sp>
        <p:nvSpPr>
          <p:cNvPr id="5" name="Footer Placeholder 4"/>
          <p:cNvSpPr>
            <a:spLocks noGrp="1"/>
          </p:cNvSpPr>
          <p:nvPr>
            <p:ph type="ftr" sz="quarter" idx="11"/>
          </p:nvPr>
        </p:nvSpPr>
        <p:spPr/>
        <p:txBody>
          <a:bodyPr/>
          <a:lstStyle/>
          <a:p>
            <a:endParaRPr lang="es-A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396378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AC2C985-9B15-404F-9E63-93E3385E5F2A}" type="datetimeFigureOut">
              <a:rPr lang="es-AR" smtClean="0"/>
              <a:t>20/8/2022</a:t>
            </a:fld>
            <a:endParaRPr lang="es-AR"/>
          </a:p>
        </p:txBody>
      </p:sp>
      <p:sp>
        <p:nvSpPr>
          <p:cNvPr id="5" name="Footer Placeholder 4"/>
          <p:cNvSpPr>
            <a:spLocks noGrp="1"/>
          </p:cNvSpPr>
          <p:nvPr>
            <p:ph type="ftr" sz="quarter" idx="11"/>
          </p:nvPr>
        </p:nvSpPr>
        <p:spPr/>
        <p:txBody>
          <a:bodyPr/>
          <a:lstStyle/>
          <a:p>
            <a:endParaRPr lang="es-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3222039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AC2C985-9B15-404F-9E63-93E3385E5F2A}" type="datetimeFigureOut">
              <a:rPr lang="es-AR" smtClean="0"/>
              <a:t>20/8/2022</a:t>
            </a:fld>
            <a:endParaRPr lang="es-AR"/>
          </a:p>
        </p:txBody>
      </p:sp>
      <p:sp>
        <p:nvSpPr>
          <p:cNvPr id="5" name="Footer Placeholder 4"/>
          <p:cNvSpPr>
            <a:spLocks noGrp="1"/>
          </p:cNvSpPr>
          <p:nvPr>
            <p:ph type="ftr" sz="quarter" idx="11"/>
          </p:nvPr>
        </p:nvSpPr>
        <p:spPr/>
        <p:txBody>
          <a:bodyPr/>
          <a:lstStyle/>
          <a:p>
            <a:endParaRPr lang="es-A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FF9879F-9AC6-4EF0-A96A-A8ACF0EFC8D0}" type="slidenum">
              <a:rPr lang="es-AR" smtClean="0"/>
              <a:t>‹Nº›</a:t>
            </a:fld>
            <a:endParaRPr lang="es-A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73692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BAC2C985-9B15-404F-9E63-93E3385E5F2A}" type="datetimeFigureOut">
              <a:rPr lang="es-AR" smtClean="0"/>
              <a:t>20/8/2022</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598284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BAC2C985-9B15-404F-9E63-93E3385E5F2A}" type="datetimeFigureOut">
              <a:rPr lang="es-AR" smtClean="0"/>
              <a:t>20/8/2022</a:t>
            </a:fld>
            <a:endParaRPr lang="es-AR"/>
          </a:p>
        </p:txBody>
      </p:sp>
      <p:sp>
        <p:nvSpPr>
          <p:cNvPr id="6" name="Footer Placeholder 5"/>
          <p:cNvSpPr>
            <a:spLocks noGrp="1"/>
          </p:cNvSpPr>
          <p:nvPr>
            <p:ph type="ftr" sz="quarter" idx="11"/>
          </p:nvPr>
        </p:nvSpPr>
        <p:spPr/>
        <p:txBody>
          <a:bodyPr/>
          <a:lstStyle/>
          <a:p>
            <a:endParaRPr lang="es-A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FF9879F-9AC6-4EF0-A96A-A8ACF0EFC8D0}" type="slidenum">
              <a:rPr lang="es-AR" smtClean="0"/>
              <a:t>‹Nº›</a:t>
            </a:fld>
            <a:endParaRPr lang="es-A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47442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BAC2C985-9B15-404F-9E63-93E3385E5F2A}" type="datetimeFigureOut">
              <a:rPr lang="es-AR" smtClean="0"/>
              <a:t>20/8/2022</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190328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AC2C985-9B15-404F-9E63-93E3385E5F2A}" type="datetimeFigureOut">
              <a:rPr lang="es-AR" smtClean="0"/>
              <a:t>20/8/2022</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1644355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AC2C985-9B15-404F-9E63-93E3385E5F2A}" type="datetimeFigureOut">
              <a:rPr lang="es-AR" smtClean="0"/>
              <a:t>20/8/2022</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4132368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AC2C985-9B15-404F-9E63-93E3385E5F2A}" type="datetimeFigureOut">
              <a:rPr lang="es-AR" smtClean="0"/>
              <a:t>20/8/2022</a:t>
            </a:fld>
            <a:endParaRPr lang="es-AR"/>
          </a:p>
        </p:txBody>
      </p:sp>
      <p:sp>
        <p:nvSpPr>
          <p:cNvPr id="5" name="Footer Placeholder 4"/>
          <p:cNvSpPr>
            <a:spLocks noGrp="1"/>
          </p:cNvSpPr>
          <p:nvPr>
            <p:ph type="ftr" sz="quarter" idx="11"/>
          </p:nvPr>
        </p:nvSpPr>
        <p:spPr/>
        <p:txBody>
          <a:bodyPr/>
          <a:lstStyle/>
          <a:p>
            <a:endParaRPr lang="es-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2247559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AC2C985-9B15-404F-9E63-93E3385E5F2A}" type="datetimeFigureOut">
              <a:rPr lang="es-AR" smtClean="0"/>
              <a:t>20/8/2022</a:t>
            </a:fld>
            <a:endParaRPr lang="es-AR"/>
          </a:p>
        </p:txBody>
      </p:sp>
      <p:sp>
        <p:nvSpPr>
          <p:cNvPr id="5" name="Footer Placeholder 4"/>
          <p:cNvSpPr>
            <a:spLocks noGrp="1"/>
          </p:cNvSpPr>
          <p:nvPr>
            <p:ph type="ftr" sz="quarter" idx="11"/>
          </p:nvPr>
        </p:nvSpPr>
        <p:spPr/>
        <p:txBody>
          <a:bodyPr/>
          <a:lstStyle/>
          <a:p>
            <a:endParaRPr lang="es-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4202417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AC2C985-9B15-404F-9E63-93E3385E5F2A}" type="datetimeFigureOut">
              <a:rPr lang="es-AR" smtClean="0"/>
              <a:t>20/8/2022</a:t>
            </a:fld>
            <a:endParaRPr lang="es-AR"/>
          </a:p>
        </p:txBody>
      </p:sp>
      <p:sp>
        <p:nvSpPr>
          <p:cNvPr id="6" name="Footer Placeholder 5"/>
          <p:cNvSpPr>
            <a:spLocks noGrp="1"/>
          </p:cNvSpPr>
          <p:nvPr>
            <p:ph type="ftr" sz="quarter" idx="11"/>
          </p:nvPr>
        </p:nvSpPr>
        <p:spPr/>
        <p:txBody>
          <a:bodyPr/>
          <a:lstStyle/>
          <a:p>
            <a:endParaRPr lang="es-A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427512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AC2C985-9B15-404F-9E63-93E3385E5F2A}" type="datetimeFigureOut">
              <a:rPr lang="es-AR" smtClean="0"/>
              <a:t>20/8/2022</a:t>
            </a:fld>
            <a:endParaRPr lang="es-AR"/>
          </a:p>
        </p:txBody>
      </p:sp>
      <p:sp>
        <p:nvSpPr>
          <p:cNvPr id="8" name="Footer Placeholder 7"/>
          <p:cNvSpPr>
            <a:spLocks noGrp="1"/>
          </p:cNvSpPr>
          <p:nvPr>
            <p:ph type="ftr" sz="quarter" idx="11"/>
          </p:nvPr>
        </p:nvSpPr>
        <p:spPr/>
        <p:txBody>
          <a:bodyPr/>
          <a:lstStyle/>
          <a:p>
            <a:endParaRPr lang="es-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1918865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AC2C985-9B15-404F-9E63-93E3385E5F2A}" type="datetimeFigureOut">
              <a:rPr lang="es-AR" smtClean="0"/>
              <a:t>20/8/2022</a:t>
            </a:fld>
            <a:endParaRPr lang="es-AR"/>
          </a:p>
        </p:txBody>
      </p:sp>
      <p:sp>
        <p:nvSpPr>
          <p:cNvPr id="4" name="Footer Placeholder 3"/>
          <p:cNvSpPr>
            <a:spLocks noGrp="1"/>
          </p:cNvSpPr>
          <p:nvPr>
            <p:ph type="ftr" sz="quarter" idx="11"/>
          </p:nvPr>
        </p:nvSpPr>
        <p:spPr/>
        <p:txBody>
          <a:bodyPr/>
          <a:lstStyle/>
          <a:p>
            <a:endParaRPr lang="es-A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9110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C2C985-9B15-404F-9E63-93E3385E5F2A}" type="datetimeFigureOut">
              <a:rPr lang="es-AR" smtClean="0"/>
              <a:t>20/8/2022</a:t>
            </a:fld>
            <a:endParaRPr lang="es-AR"/>
          </a:p>
        </p:txBody>
      </p:sp>
      <p:sp>
        <p:nvSpPr>
          <p:cNvPr id="3" name="Footer Placeholder 2"/>
          <p:cNvSpPr>
            <a:spLocks noGrp="1"/>
          </p:cNvSpPr>
          <p:nvPr>
            <p:ph type="ftr" sz="quarter" idx="11"/>
          </p:nvPr>
        </p:nvSpPr>
        <p:spPr/>
        <p:txBody>
          <a:bodyPr/>
          <a:lstStyle/>
          <a:p>
            <a:endParaRPr lang="es-A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3311728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AC2C985-9B15-404F-9E63-93E3385E5F2A}" type="datetimeFigureOut">
              <a:rPr lang="es-AR" smtClean="0"/>
              <a:t>20/8/2022</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3732238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AC2C985-9B15-404F-9E63-93E3385E5F2A}" type="datetimeFigureOut">
              <a:rPr lang="es-AR" smtClean="0"/>
              <a:t>20/8/2022</a:t>
            </a:fld>
            <a:endParaRPr lang="es-AR"/>
          </a:p>
        </p:txBody>
      </p:sp>
      <p:sp>
        <p:nvSpPr>
          <p:cNvPr id="6" name="Footer Placeholder 5"/>
          <p:cNvSpPr>
            <a:spLocks noGrp="1"/>
          </p:cNvSpPr>
          <p:nvPr>
            <p:ph type="ftr" sz="quarter" idx="11"/>
          </p:nvPr>
        </p:nvSpPr>
        <p:spPr/>
        <p:txBody>
          <a:bodyPr/>
          <a:lstStyle/>
          <a:p>
            <a:endParaRPr lang="es-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FF9879F-9AC6-4EF0-A96A-A8ACF0EFC8D0}" type="slidenum">
              <a:rPr lang="es-AR" smtClean="0"/>
              <a:t>‹Nº›</a:t>
            </a:fld>
            <a:endParaRPr lang="es-AR"/>
          </a:p>
        </p:txBody>
      </p:sp>
    </p:spTree>
    <p:extLst>
      <p:ext uri="{BB962C8B-B14F-4D97-AF65-F5344CB8AC3E}">
        <p14:creationId xmlns:p14="http://schemas.microsoft.com/office/powerpoint/2010/main" val="3441496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AC2C985-9B15-404F-9E63-93E3385E5F2A}" type="datetimeFigureOut">
              <a:rPr lang="es-AR" smtClean="0"/>
              <a:t>20/8/2022</a:t>
            </a:fld>
            <a:endParaRPr lang="es-A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A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FF9879F-9AC6-4EF0-A96A-A8ACF0EFC8D0}" type="slidenum">
              <a:rPr lang="es-AR" smtClean="0"/>
              <a:t>‹Nº›</a:t>
            </a:fld>
            <a:endParaRPr lang="es-AR"/>
          </a:p>
        </p:txBody>
      </p:sp>
    </p:spTree>
    <p:extLst>
      <p:ext uri="{BB962C8B-B14F-4D97-AF65-F5344CB8AC3E}">
        <p14:creationId xmlns:p14="http://schemas.microsoft.com/office/powerpoint/2010/main" val="1835892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F1B542FA-AB2D-4968-84C9-215366945C51}"/>
              </a:ext>
            </a:extLst>
          </p:cNvPr>
          <p:cNvSpPr>
            <a:spLocks noGrp="1"/>
          </p:cNvSpPr>
          <p:nvPr>
            <p:ph type="subTitle" idx="1"/>
          </p:nvPr>
        </p:nvSpPr>
        <p:spPr>
          <a:xfrm>
            <a:off x="1524000" y="608012"/>
            <a:ext cx="9144000" cy="5641976"/>
          </a:xfrm>
        </p:spPr>
        <p:txBody>
          <a:bodyPr>
            <a:normAutofit/>
          </a:bodyPr>
          <a:lstStyle/>
          <a:p>
            <a:endParaRPr lang="es-MX" dirty="0"/>
          </a:p>
          <a:p>
            <a:endParaRPr lang="es-MX" dirty="0"/>
          </a:p>
          <a:p>
            <a:endParaRPr lang="es-MX" dirty="0"/>
          </a:p>
          <a:p>
            <a:r>
              <a:rPr lang="es-MX" sz="3200" dirty="0"/>
              <a:t>						Tema: VENTILACIÓN</a:t>
            </a:r>
          </a:p>
          <a:p>
            <a:endParaRPr lang="es-MX" dirty="0"/>
          </a:p>
          <a:p>
            <a:endParaRPr lang="es-MX" dirty="0"/>
          </a:p>
          <a:p>
            <a:endParaRPr lang="es-MX" dirty="0"/>
          </a:p>
          <a:p>
            <a:pPr algn="l"/>
            <a:r>
              <a:rPr lang="es-MX" dirty="0"/>
              <a:t>		GRUPO Nº5</a:t>
            </a:r>
          </a:p>
          <a:p>
            <a:pPr marL="914400" algn="l" rtl="0" fontAlgn="base">
              <a:spcBef>
                <a:spcPts val="1200"/>
              </a:spcBef>
              <a:spcAft>
                <a:spcPts val="0"/>
              </a:spcAft>
              <a:buFont typeface="Arial" panose="020B0604020202020204" pitchFamily="34" charset="0"/>
              <a:buChar char="•"/>
            </a:pPr>
            <a:r>
              <a:rPr lang="pt-BR" sz="1800" b="0" i="0" u="none" strike="noStrike" dirty="0">
                <a:solidFill>
                  <a:srgbClr val="000000"/>
                </a:solidFill>
                <a:effectLst/>
                <a:latin typeface="Arial" panose="020B0604020202020204" pitchFamily="34" charset="0"/>
              </a:rPr>
              <a:t>Aguilera, </a:t>
            </a:r>
            <a:r>
              <a:rPr lang="pt-BR" sz="1800" b="0" i="0" u="none" strike="noStrike" dirty="0" smtClean="0">
                <a:solidFill>
                  <a:srgbClr val="000000"/>
                </a:solidFill>
                <a:effectLst/>
                <a:latin typeface="Arial" panose="020B0604020202020204" pitchFamily="34" charset="0"/>
              </a:rPr>
              <a:t>Matias </a:t>
            </a:r>
            <a:endParaRPr lang="pt-BR" sz="1800" b="0" i="0" u="none" strike="noStrike" dirty="0">
              <a:solidFill>
                <a:srgbClr val="000000"/>
              </a:solidFill>
              <a:effectLst/>
              <a:latin typeface="Arial" panose="020B0604020202020204" pitchFamily="34" charset="0"/>
            </a:endParaRPr>
          </a:p>
          <a:p>
            <a:pPr marL="914400" algn="l" rtl="0" fontAlgn="base">
              <a:spcBef>
                <a:spcPts val="0"/>
              </a:spcBef>
              <a:spcAft>
                <a:spcPts val="0"/>
              </a:spcAft>
              <a:buFont typeface="Arial" panose="020B0604020202020204" pitchFamily="34" charset="0"/>
              <a:buChar char="•"/>
            </a:pPr>
            <a:r>
              <a:rPr lang="pt-BR" sz="1800" b="0" i="0" u="none" strike="noStrike" dirty="0">
                <a:solidFill>
                  <a:srgbClr val="000000"/>
                </a:solidFill>
                <a:effectLst/>
                <a:latin typeface="Arial" panose="020B0604020202020204" pitchFamily="34" charset="0"/>
              </a:rPr>
              <a:t>Carazo, Matias</a:t>
            </a:r>
          </a:p>
          <a:p>
            <a:pPr marL="914400" algn="l" rtl="0" fontAlgn="base">
              <a:spcBef>
                <a:spcPts val="0"/>
              </a:spcBef>
              <a:spcAft>
                <a:spcPts val="0"/>
              </a:spcAft>
              <a:buFont typeface="Arial" panose="020B0604020202020204" pitchFamily="34" charset="0"/>
              <a:buChar char="•"/>
            </a:pPr>
            <a:r>
              <a:rPr lang="pt-BR" sz="1800" b="0" i="0" u="none" strike="noStrike" dirty="0">
                <a:solidFill>
                  <a:srgbClr val="000000"/>
                </a:solidFill>
                <a:effectLst/>
                <a:latin typeface="Arial" panose="020B0604020202020204" pitchFamily="34" charset="0"/>
              </a:rPr>
              <a:t>Narváez, Juan</a:t>
            </a:r>
          </a:p>
          <a:p>
            <a:pPr marL="914400" algn="l" rtl="0" fontAlgn="base">
              <a:spcBef>
                <a:spcPts val="0"/>
              </a:spcBef>
              <a:spcAft>
                <a:spcPts val="1200"/>
              </a:spcAft>
              <a:buFont typeface="Arial" panose="020B0604020202020204" pitchFamily="34" charset="0"/>
              <a:buChar char="•"/>
            </a:pPr>
            <a:r>
              <a:rPr lang="pt-BR" sz="1800" b="0" i="0" u="none" strike="noStrike" dirty="0" err="1">
                <a:solidFill>
                  <a:srgbClr val="000000"/>
                </a:solidFill>
                <a:effectLst/>
                <a:latin typeface="Arial" panose="020B0604020202020204" pitchFamily="34" charset="0"/>
              </a:rPr>
              <a:t>Terron</a:t>
            </a:r>
            <a:r>
              <a:rPr lang="pt-BR" sz="1800" b="0" i="0" u="none" strike="noStrike" dirty="0">
                <a:solidFill>
                  <a:srgbClr val="000000"/>
                </a:solidFill>
                <a:effectLst/>
                <a:latin typeface="Arial" panose="020B0604020202020204" pitchFamily="34" charset="0"/>
              </a:rPr>
              <a:t>, Cesar</a:t>
            </a:r>
          </a:p>
          <a:p>
            <a:pPr algn="l"/>
            <a:endParaRPr lang="es-AR" dirty="0"/>
          </a:p>
        </p:txBody>
      </p:sp>
      <p:pic>
        <p:nvPicPr>
          <p:cNvPr id="1026" name="Picture 2">
            <a:extLst>
              <a:ext uri="{FF2B5EF4-FFF2-40B4-BE49-F238E27FC236}">
                <a16:creationId xmlns:a16="http://schemas.microsoft.com/office/drawing/2014/main" id="{D0BB6F5F-C649-4E33-AB43-AFBD3EFB3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287" y="342968"/>
            <a:ext cx="194310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097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C2C2B9-C677-4D7D-8EF5-E8A536AD23F3}"/>
              </a:ext>
            </a:extLst>
          </p:cNvPr>
          <p:cNvSpPr>
            <a:spLocks noGrp="1"/>
          </p:cNvSpPr>
          <p:nvPr>
            <p:ph type="title"/>
          </p:nvPr>
        </p:nvSpPr>
        <p:spPr/>
        <p:txBody>
          <a:bodyPr>
            <a:normAutofit/>
          </a:bodyPr>
          <a:lstStyle/>
          <a:p>
            <a:r>
              <a:rPr lang="es-AR" sz="4000" b="0" i="0" u="none" strike="noStrike" dirty="0">
                <a:solidFill>
                  <a:srgbClr val="000000"/>
                </a:solidFill>
                <a:effectLst/>
                <a:latin typeface="Arial" panose="020B0604020202020204" pitchFamily="34" charset="0"/>
              </a:rPr>
              <a:t>Marco legal:</a:t>
            </a:r>
            <a:endParaRPr lang="es-AR" sz="6600" dirty="0"/>
          </a:p>
        </p:txBody>
      </p:sp>
      <p:sp>
        <p:nvSpPr>
          <p:cNvPr id="3" name="Marcador de contenido 2">
            <a:extLst>
              <a:ext uri="{FF2B5EF4-FFF2-40B4-BE49-F238E27FC236}">
                <a16:creationId xmlns:a16="http://schemas.microsoft.com/office/drawing/2014/main" id="{62B25184-9004-4436-91C5-B39A11A3AC6B}"/>
              </a:ext>
            </a:extLst>
          </p:cNvPr>
          <p:cNvSpPr>
            <a:spLocks noGrp="1"/>
          </p:cNvSpPr>
          <p:nvPr>
            <p:ph idx="1"/>
          </p:nvPr>
        </p:nvSpPr>
        <p:spPr/>
        <p:txBody>
          <a:bodyPr>
            <a:normAutofit/>
          </a:bodyPr>
          <a:lstStyle/>
          <a:p>
            <a:pPr marL="0" indent="0" algn="just" rtl="0">
              <a:spcBef>
                <a:spcPts val="0"/>
              </a:spcBef>
              <a:spcAft>
                <a:spcPts val="2300"/>
              </a:spcAft>
              <a:buNone/>
            </a:pPr>
            <a:r>
              <a:rPr lang="es-MX" sz="1800" b="1" i="0" u="none" strike="noStrike" dirty="0">
                <a:solidFill>
                  <a:srgbClr val="000000"/>
                </a:solidFill>
                <a:effectLst/>
                <a:latin typeface="Arial" panose="020B0604020202020204" pitchFamily="34" charset="0"/>
              </a:rPr>
              <a:t>Ley Nacional de Higiene y Seguridad</a:t>
            </a:r>
            <a:r>
              <a:rPr lang="es-MX" sz="1800" b="0" i="0" u="none" strike="noStrike" dirty="0">
                <a:solidFill>
                  <a:srgbClr val="000000"/>
                </a:solidFill>
                <a:effectLst/>
                <a:latin typeface="Arial" panose="020B0604020202020204" pitchFamily="34" charset="0"/>
              </a:rPr>
              <a:t> en el Trabajo 19.587/72, Decreto 351/79 Capítulo XI – </a:t>
            </a:r>
            <a:r>
              <a:rPr lang="es-MX" sz="1800" b="1" i="0" u="none" strike="noStrike" dirty="0">
                <a:solidFill>
                  <a:srgbClr val="000000"/>
                </a:solidFill>
                <a:effectLst/>
                <a:latin typeface="Arial" panose="020B0604020202020204" pitchFamily="34" charset="0"/>
              </a:rPr>
              <a:t>Ventilación</a:t>
            </a:r>
            <a:r>
              <a:rPr lang="es-MX" sz="1800" b="0" i="0" u="none" strike="noStrike" dirty="0">
                <a:solidFill>
                  <a:srgbClr val="000000"/>
                </a:solidFill>
                <a:effectLst/>
                <a:latin typeface="Arial" panose="020B0604020202020204" pitchFamily="34" charset="0"/>
              </a:rPr>
              <a:t> Art. 64 al 70, menciona que en todos los establecimientos, la </a:t>
            </a:r>
            <a:r>
              <a:rPr lang="es-MX" sz="1800" b="1" i="0" u="none" strike="noStrike" dirty="0">
                <a:solidFill>
                  <a:srgbClr val="000000"/>
                </a:solidFill>
                <a:effectLst/>
                <a:latin typeface="Arial" panose="020B0604020202020204" pitchFamily="34" charset="0"/>
              </a:rPr>
              <a:t>ventilación</a:t>
            </a:r>
            <a:r>
              <a:rPr lang="es-MX" sz="1800" b="0" i="0" u="none" strike="noStrike" dirty="0">
                <a:solidFill>
                  <a:srgbClr val="000000"/>
                </a:solidFill>
                <a:effectLst/>
                <a:latin typeface="Arial" panose="020B0604020202020204" pitchFamily="34" charset="0"/>
              </a:rPr>
              <a:t> contribuirá a mantener condiciones ambientales que no perjudiquen la salud del trabajador.</a:t>
            </a:r>
            <a:endParaRPr lang="es-MX" b="0" dirty="0">
              <a:effectLst/>
            </a:endParaRPr>
          </a:p>
          <a:p>
            <a:pPr algn="just" rtl="0">
              <a:spcBef>
                <a:spcPts val="800"/>
              </a:spcBef>
              <a:spcAft>
                <a:spcPts val="0"/>
              </a:spcAft>
            </a:pPr>
            <a:r>
              <a:rPr lang="es-MX" sz="1800" b="0" i="0" u="none" strike="noStrike" dirty="0">
                <a:solidFill>
                  <a:srgbClr val="000000"/>
                </a:solidFill>
                <a:effectLst/>
                <a:latin typeface="Arial" panose="020B0604020202020204" pitchFamily="34" charset="0"/>
              </a:rPr>
              <a:t>Artículo 64. — En todos los establecimientos, la ventilación contribuirá a mantener condiciones ambientales que no perjudiquen la salud del trabajador.</a:t>
            </a:r>
            <a:endParaRPr lang="es-MX" b="0" dirty="0">
              <a:effectLst/>
            </a:endParaRPr>
          </a:p>
          <a:p>
            <a:pPr algn="just" rtl="0">
              <a:spcBef>
                <a:spcPts val="0"/>
              </a:spcBef>
              <a:spcAft>
                <a:spcPts val="1500"/>
              </a:spcAft>
            </a:pPr>
            <a:r>
              <a:rPr lang="es-MX" sz="1800" b="0" i="0" u="none" strike="noStrike" dirty="0">
                <a:solidFill>
                  <a:srgbClr val="000000"/>
                </a:solidFill>
                <a:effectLst/>
                <a:latin typeface="Arial" panose="020B0604020202020204" pitchFamily="34" charset="0"/>
              </a:rPr>
              <a:t>Artículo 65. — Los establecimientos en los que se realicen actividades laborales, deberán ventilarse preferentemente en forma natural.</a:t>
            </a:r>
            <a:endParaRPr lang="es-MX" b="0" dirty="0">
              <a:effectLst/>
            </a:endParaRPr>
          </a:p>
        </p:txBody>
      </p:sp>
    </p:spTree>
    <p:extLst>
      <p:ext uri="{BB962C8B-B14F-4D97-AF65-F5344CB8AC3E}">
        <p14:creationId xmlns:p14="http://schemas.microsoft.com/office/powerpoint/2010/main" val="3727812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469A09C-20DD-4A5A-935C-6E38E365FB3F}"/>
              </a:ext>
            </a:extLst>
          </p:cNvPr>
          <p:cNvSpPr>
            <a:spLocks noGrp="1"/>
          </p:cNvSpPr>
          <p:nvPr>
            <p:ph idx="1"/>
          </p:nvPr>
        </p:nvSpPr>
        <p:spPr>
          <a:xfrm>
            <a:off x="2223452" y="60960"/>
            <a:ext cx="9176068" cy="6797040"/>
          </a:xfrm>
        </p:spPr>
        <p:txBody>
          <a:bodyPr>
            <a:normAutofit fontScale="92500"/>
          </a:bodyPr>
          <a:lstStyle/>
          <a:p>
            <a:pPr algn="just" rtl="0">
              <a:spcBef>
                <a:spcPts val="800"/>
              </a:spcBef>
              <a:spcAft>
                <a:spcPts val="1500"/>
              </a:spcAft>
            </a:pPr>
            <a:r>
              <a:rPr lang="es-MX" sz="1800" b="0" i="0" u="none" strike="noStrike" dirty="0">
                <a:solidFill>
                  <a:srgbClr val="000000"/>
                </a:solidFill>
                <a:effectLst/>
                <a:latin typeface="Arial" panose="020B0604020202020204" pitchFamily="34" charset="0"/>
              </a:rPr>
              <a:t>Artículo 66. — La ventilación mínima de los locales, determinado en función del número de personas, será la establecida en la siguiente tabla:</a:t>
            </a:r>
          </a:p>
          <a:p>
            <a:pPr algn="just" rtl="0">
              <a:spcBef>
                <a:spcPts val="800"/>
              </a:spcBef>
              <a:spcAft>
                <a:spcPts val="1500"/>
              </a:spcAft>
            </a:pPr>
            <a:endParaRPr lang="es-MX" b="0" dirty="0">
              <a:effectLst/>
            </a:endParaRPr>
          </a:p>
          <a:p>
            <a:pPr algn="just" rtl="0">
              <a:spcBef>
                <a:spcPts val="800"/>
              </a:spcBef>
              <a:spcAft>
                <a:spcPts val="0"/>
              </a:spcAft>
            </a:pPr>
            <a:endParaRPr lang="es-MX" sz="1800" i="0" u="none" strike="noStrike" dirty="0">
              <a:solidFill>
                <a:srgbClr val="000000"/>
              </a:solidFill>
              <a:latin typeface="Arial" panose="020B0604020202020204" pitchFamily="34" charset="0"/>
            </a:endParaRPr>
          </a:p>
          <a:p>
            <a:pPr algn="just" rtl="0">
              <a:spcBef>
                <a:spcPts val="800"/>
              </a:spcBef>
              <a:spcAft>
                <a:spcPts val="0"/>
              </a:spcAft>
            </a:pPr>
            <a:endParaRPr lang="es-MX" b="0" dirty="0">
              <a:solidFill>
                <a:srgbClr val="000000"/>
              </a:solidFill>
              <a:effectLst/>
              <a:latin typeface="Arial" panose="020B0604020202020204" pitchFamily="34" charset="0"/>
            </a:endParaRPr>
          </a:p>
          <a:p>
            <a:pPr marL="0" indent="0" algn="just" rtl="0">
              <a:spcBef>
                <a:spcPts val="800"/>
              </a:spcBef>
              <a:spcAft>
                <a:spcPts val="0"/>
              </a:spcAft>
              <a:buNone/>
            </a:pPr>
            <a:endParaRPr lang="es-MX" sz="1800" i="0" u="none" strike="noStrike" dirty="0">
              <a:solidFill>
                <a:srgbClr val="000000"/>
              </a:solidFill>
              <a:latin typeface="Arial" panose="020B0604020202020204" pitchFamily="34" charset="0"/>
            </a:endParaRPr>
          </a:p>
          <a:p>
            <a:pPr marL="0" indent="0" algn="just" rtl="0">
              <a:spcBef>
                <a:spcPts val="800"/>
              </a:spcBef>
              <a:spcAft>
                <a:spcPts val="0"/>
              </a:spcAft>
              <a:buNone/>
            </a:pPr>
            <a:endParaRPr lang="es-MX" dirty="0">
              <a:solidFill>
                <a:srgbClr val="000000"/>
              </a:solidFill>
              <a:latin typeface="Arial" panose="020B0604020202020204" pitchFamily="34" charset="0"/>
            </a:endParaRPr>
          </a:p>
          <a:p>
            <a:pPr marL="0" indent="0" algn="just" rtl="0">
              <a:spcBef>
                <a:spcPts val="800"/>
              </a:spcBef>
              <a:spcAft>
                <a:spcPts val="0"/>
              </a:spcAft>
              <a:buNone/>
            </a:pPr>
            <a:endParaRPr lang="es-MX" dirty="0">
              <a:solidFill>
                <a:srgbClr val="000000"/>
              </a:solidFill>
              <a:latin typeface="Arial" panose="020B0604020202020204" pitchFamily="34" charset="0"/>
            </a:endParaRPr>
          </a:p>
          <a:p>
            <a:pPr marL="0" indent="0" algn="just" rtl="0">
              <a:spcBef>
                <a:spcPts val="800"/>
              </a:spcBef>
              <a:spcAft>
                <a:spcPts val="0"/>
              </a:spcAft>
              <a:buNone/>
            </a:pPr>
            <a:endParaRPr lang="es-MX" sz="1800" i="0" u="none" strike="noStrike" dirty="0" smtClean="0">
              <a:solidFill>
                <a:srgbClr val="000000"/>
              </a:solidFill>
              <a:latin typeface="Arial" panose="020B0604020202020204" pitchFamily="34" charset="0"/>
            </a:endParaRPr>
          </a:p>
          <a:p>
            <a:pPr marL="0" indent="0" algn="just" rtl="0">
              <a:spcBef>
                <a:spcPts val="800"/>
              </a:spcBef>
              <a:spcAft>
                <a:spcPts val="0"/>
              </a:spcAft>
              <a:buNone/>
            </a:pPr>
            <a:endParaRPr lang="es-MX" dirty="0">
              <a:solidFill>
                <a:srgbClr val="000000"/>
              </a:solidFill>
              <a:latin typeface="Arial" panose="020B0604020202020204" pitchFamily="34" charset="0"/>
            </a:endParaRPr>
          </a:p>
          <a:p>
            <a:pPr marL="0" indent="0" algn="just" rtl="0">
              <a:spcBef>
                <a:spcPts val="800"/>
              </a:spcBef>
              <a:spcAft>
                <a:spcPts val="0"/>
              </a:spcAft>
              <a:buNone/>
            </a:pPr>
            <a:endParaRPr lang="es-MX" sz="1800" i="0" u="none" strike="noStrike" dirty="0">
              <a:solidFill>
                <a:srgbClr val="000000"/>
              </a:solidFill>
              <a:latin typeface="Arial" panose="020B0604020202020204" pitchFamily="34" charset="0"/>
            </a:endParaRPr>
          </a:p>
          <a:p>
            <a:pPr algn="just" rtl="0">
              <a:spcBef>
                <a:spcPts val="800"/>
              </a:spcBef>
              <a:spcAft>
                <a:spcPts val="0"/>
              </a:spcAft>
            </a:pPr>
            <a:r>
              <a:rPr lang="es-MX" sz="1800" b="0" i="0" u="none" strike="noStrike" dirty="0">
                <a:solidFill>
                  <a:srgbClr val="000000"/>
                </a:solidFill>
                <a:effectLst/>
                <a:latin typeface="Arial" panose="020B0604020202020204" pitchFamily="34" charset="0"/>
              </a:rPr>
              <a:t>Artículo 67. — Si existiera contaminación de cualquier naturaleza o condiciones ambientales que pudieran ser perjudiciales para la salud, tales como carga térmica, vapores, gases, nieblas, polvos u otras impurezas en el aire, la ventilación contribuirá a mantener permanentemente en todo el establecimiento las condiciones ambientales y en especial la concentración adecuada de oxígeno y la de contaminantes dentro de los valores admisibles y evitará la existencia de zonas de estancamiento.</a:t>
            </a:r>
            <a:endParaRPr lang="es-MX" b="0" dirty="0">
              <a:effectLst/>
            </a:endParaRPr>
          </a:p>
          <a:p>
            <a:pPr marL="0" indent="0">
              <a:buNone/>
            </a:pPr>
            <a:r>
              <a:rPr lang="es-MX" dirty="0"/>
              <a:t/>
            </a:r>
            <a:br>
              <a:rPr lang="es-MX" dirty="0"/>
            </a:br>
            <a:r>
              <a:rPr lang="es-MX" dirty="0"/>
              <a:t/>
            </a:r>
            <a:br>
              <a:rPr lang="es-MX" dirty="0"/>
            </a:br>
            <a:endParaRPr lang="es-AR" dirty="0"/>
          </a:p>
        </p:txBody>
      </p:sp>
      <p:pic>
        <p:nvPicPr>
          <p:cNvPr id="7170" name="Picture 2">
            <a:extLst>
              <a:ext uri="{FF2B5EF4-FFF2-40B4-BE49-F238E27FC236}">
                <a16:creationId xmlns:a16="http://schemas.microsoft.com/office/drawing/2014/main" id="{9D479748-0DC4-4D64-9C79-53127C8C9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297" y="661851"/>
            <a:ext cx="4423953" cy="364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698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16E04A-3CE3-4D0B-AFC3-ACB3F718EE68}"/>
              </a:ext>
            </a:extLst>
          </p:cNvPr>
          <p:cNvSpPr>
            <a:spLocks noGrp="1"/>
          </p:cNvSpPr>
          <p:nvPr>
            <p:ph idx="1"/>
          </p:nvPr>
        </p:nvSpPr>
        <p:spPr>
          <a:xfrm>
            <a:off x="2589212" y="675860"/>
            <a:ext cx="8915400" cy="6182139"/>
          </a:xfrm>
        </p:spPr>
        <p:txBody>
          <a:bodyPr>
            <a:normAutofit/>
          </a:bodyPr>
          <a:lstStyle/>
          <a:p>
            <a:pPr algn="just" rtl="0">
              <a:spcBef>
                <a:spcPts val="800"/>
              </a:spcBef>
              <a:spcAft>
                <a:spcPts val="0"/>
              </a:spcAft>
            </a:pPr>
            <a:r>
              <a:rPr lang="es-MX" sz="1800" b="0" i="0" u="none" strike="noStrike" dirty="0">
                <a:solidFill>
                  <a:srgbClr val="000000"/>
                </a:solidFill>
                <a:effectLst/>
                <a:latin typeface="Arial" panose="020B0604020202020204" pitchFamily="34" charset="0"/>
              </a:rPr>
              <a:t>Artículo 67. </a:t>
            </a:r>
            <a:r>
              <a:rPr lang="es-MX" sz="1800" b="0" i="0" u="none" strike="noStrike" dirty="0" smtClean="0">
                <a:solidFill>
                  <a:srgbClr val="000000"/>
                </a:solidFill>
                <a:effectLst/>
                <a:latin typeface="Arial" panose="020B0604020202020204" pitchFamily="34" charset="0"/>
              </a:rPr>
              <a:t>— Si existiera contaminación de cualquier naturaleza o condiciones ambientales que pudieran ser perjudiciales para la salud, tales como carga térmica, vapores, gases, nieblas, polvos u otras impurezas en el aire, la ventilación contribuirá a mantener permanentemente en todo el establecimiento las condiciones ambientales y en especial la concentración adecuada de oxígeno y la de contaminantes dentro de los valores admisibles y evitará la existencia de zonas de estancamiento.</a:t>
            </a:r>
            <a:endParaRPr lang="es-MX" b="0" dirty="0" smtClean="0">
              <a:effectLst/>
            </a:endParaRPr>
          </a:p>
          <a:p>
            <a:pPr algn="just" rtl="0">
              <a:spcBef>
                <a:spcPts val="0"/>
              </a:spcBef>
              <a:spcAft>
                <a:spcPts val="1500"/>
              </a:spcAft>
            </a:pPr>
            <a:r>
              <a:rPr lang="es-MX" sz="1800" b="0" i="0" u="none" strike="noStrike" dirty="0" smtClean="0">
                <a:solidFill>
                  <a:srgbClr val="000000"/>
                </a:solidFill>
                <a:effectLst/>
                <a:latin typeface="Arial" panose="020B0604020202020204" pitchFamily="34" charset="0"/>
              </a:rPr>
              <a:t>Artículo 68. — Cuando por razones debidamente fundadas ante la autoridad competente no sea posible cumplimentar lo expresado en el artículo precedente, ésta podrá autorizar el desempeño de las tareas con las correspondientes precauciones, de modo de asegurar la protección de la salud del trabajador.</a:t>
            </a:r>
            <a:endParaRPr lang="es-MX" b="0" dirty="0" smtClean="0">
              <a:effectLst/>
            </a:endParaRPr>
          </a:p>
          <a:p>
            <a:pPr algn="just" rtl="0">
              <a:spcBef>
                <a:spcPts val="800"/>
              </a:spcBef>
              <a:spcAft>
                <a:spcPts val="0"/>
              </a:spcAft>
            </a:pPr>
            <a:r>
              <a:rPr lang="es-MX" sz="1800" b="0" i="0" u="none" strike="noStrike" dirty="0" smtClean="0">
                <a:solidFill>
                  <a:srgbClr val="000000"/>
                </a:solidFill>
                <a:effectLst/>
                <a:latin typeface="Arial" panose="020B0604020202020204" pitchFamily="34" charset="0"/>
              </a:rPr>
              <a:t>Artículo </a:t>
            </a:r>
            <a:r>
              <a:rPr lang="es-MX" sz="1800" b="0" i="0" u="none" strike="noStrike" dirty="0">
                <a:solidFill>
                  <a:srgbClr val="000000"/>
                </a:solidFill>
                <a:effectLst/>
                <a:latin typeface="Arial" panose="020B0604020202020204" pitchFamily="34" charset="0"/>
              </a:rPr>
              <a:t>69. — Cuando existan sistemas de extracción, los locales poseerán entradas de aire de capacidad y ubicación adecuadas, para reemplazar el aire extraído.</a:t>
            </a:r>
            <a:endParaRPr lang="es-MX" b="0" dirty="0">
              <a:effectLst/>
            </a:endParaRPr>
          </a:p>
          <a:p>
            <a:pPr algn="just" rtl="0">
              <a:spcBef>
                <a:spcPts val="0"/>
              </a:spcBef>
              <a:spcAft>
                <a:spcPts val="1500"/>
              </a:spcAft>
            </a:pPr>
            <a:r>
              <a:rPr lang="es-MX" sz="1800" b="0" i="0" u="none" strike="noStrike" dirty="0">
                <a:solidFill>
                  <a:srgbClr val="000000"/>
                </a:solidFill>
                <a:effectLst/>
                <a:latin typeface="Arial" panose="020B0604020202020204" pitchFamily="34" charset="0"/>
              </a:rPr>
              <a:t>Artículo 70. — Los equipos de tratamiento de contaminantes, captados por los extractores localizados, deberán estar instalados de modo que no produzcan contaminación ambiental durante las operaciones de descarga o limpieza. Si estuvieran instalados en el interior del local de trabajo, éstas se realizarán únicamente en horas en que no se efectúan tareas en el mismo.</a:t>
            </a:r>
            <a:r>
              <a:rPr lang="es-MX" dirty="0"/>
              <a:t/>
            </a:r>
            <a:br>
              <a:rPr lang="es-MX" dirty="0"/>
            </a:br>
            <a:endParaRPr lang="es-AR" dirty="0"/>
          </a:p>
        </p:txBody>
      </p:sp>
    </p:spTree>
    <p:extLst>
      <p:ext uri="{BB962C8B-B14F-4D97-AF65-F5344CB8AC3E}">
        <p14:creationId xmlns:p14="http://schemas.microsoft.com/office/powerpoint/2010/main" val="3348072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592122-4576-4073-9178-400D49A06619}"/>
              </a:ext>
            </a:extLst>
          </p:cNvPr>
          <p:cNvSpPr>
            <a:spLocks noGrp="1"/>
          </p:cNvSpPr>
          <p:nvPr>
            <p:ph type="title"/>
          </p:nvPr>
        </p:nvSpPr>
        <p:spPr>
          <a:xfrm>
            <a:off x="2589212" y="590116"/>
            <a:ext cx="8911687" cy="1280890"/>
          </a:xfrm>
        </p:spPr>
        <p:txBody>
          <a:bodyPr>
            <a:normAutofit/>
          </a:bodyPr>
          <a:lstStyle/>
          <a:p>
            <a:r>
              <a:rPr lang="es-AR" sz="4000" b="0" i="0" u="none" strike="noStrike" dirty="0">
                <a:solidFill>
                  <a:srgbClr val="000000"/>
                </a:solidFill>
                <a:effectLst/>
                <a:latin typeface="Arial" panose="020B0604020202020204" pitchFamily="34" charset="0"/>
              </a:rPr>
              <a:t>Caso práctico: </a:t>
            </a:r>
            <a:endParaRPr lang="es-AR" sz="6600" dirty="0"/>
          </a:p>
        </p:txBody>
      </p:sp>
      <p:sp>
        <p:nvSpPr>
          <p:cNvPr id="3" name="Marcador de contenido 2">
            <a:extLst>
              <a:ext uri="{FF2B5EF4-FFF2-40B4-BE49-F238E27FC236}">
                <a16:creationId xmlns:a16="http://schemas.microsoft.com/office/drawing/2014/main" id="{6F62F030-80EE-4BDC-9F6F-B71FAE8B0FDA}"/>
              </a:ext>
            </a:extLst>
          </p:cNvPr>
          <p:cNvSpPr>
            <a:spLocks noGrp="1"/>
          </p:cNvSpPr>
          <p:nvPr>
            <p:ph idx="1"/>
          </p:nvPr>
        </p:nvSpPr>
        <p:spPr>
          <a:xfrm>
            <a:off x="2299063" y="1489166"/>
            <a:ext cx="9205549" cy="5120640"/>
          </a:xfrm>
        </p:spPr>
        <p:txBody>
          <a:bodyPr/>
          <a:lstStyle/>
          <a:p>
            <a:pPr marL="0" indent="0" algn="just" rtl="0">
              <a:spcBef>
                <a:spcPts val="800"/>
              </a:spcBef>
              <a:spcAft>
                <a:spcPts val="0"/>
              </a:spcAft>
              <a:buNone/>
            </a:pPr>
            <a:r>
              <a:rPr lang="es-MX" sz="1800" b="1" i="0" u="none" strike="noStrike" dirty="0">
                <a:solidFill>
                  <a:srgbClr val="000000"/>
                </a:solidFill>
                <a:effectLst/>
                <a:latin typeface="Arial" panose="020B0604020202020204" pitchFamily="34" charset="0"/>
              </a:rPr>
              <a:t>Caudal necesario. </a:t>
            </a:r>
            <a:r>
              <a:rPr lang="es-MX" sz="1800" b="1" i="0" u="none" strike="noStrike" dirty="0" err="1">
                <a:solidFill>
                  <a:srgbClr val="000000"/>
                </a:solidFill>
                <a:effectLst/>
                <a:latin typeface="Arial" panose="020B0604020202020204" pitchFamily="34" charset="0"/>
              </a:rPr>
              <a:t>Ej</a:t>
            </a:r>
            <a:r>
              <a:rPr lang="es-MX" sz="1800" b="1" i="0" u="none" strike="noStrike" dirty="0">
                <a:solidFill>
                  <a:srgbClr val="000000"/>
                </a:solidFill>
                <a:effectLst/>
                <a:latin typeface="Arial" panose="020B0604020202020204" pitchFamily="34" charset="0"/>
              </a:rPr>
              <a:t> de uso Art 66. (ventilación mínima para locales comerciales)</a:t>
            </a:r>
            <a:endParaRPr lang="es-MX" b="0" dirty="0">
              <a:effectLst/>
            </a:endParaRPr>
          </a:p>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Oficina de </a:t>
            </a:r>
            <a:r>
              <a:rPr lang="es-MX" sz="1800" b="0" i="0" u="none" strike="noStrike" dirty="0" err="1">
                <a:solidFill>
                  <a:srgbClr val="000000"/>
                </a:solidFill>
                <a:effectLst/>
                <a:latin typeface="Arial" panose="020B0604020202020204" pitchFamily="34" charset="0"/>
              </a:rPr>
              <a:t>call</a:t>
            </a:r>
            <a:r>
              <a:rPr lang="es-MX" sz="1800" b="0" i="0" u="none" strike="noStrike" dirty="0">
                <a:solidFill>
                  <a:srgbClr val="000000"/>
                </a:solidFill>
                <a:effectLst/>
                <a:latin typeface="Arial" panose="020B0604020202020204" pitchFamily="34" charset="0"/>
              </a:rPr>
              <a:t> center de 10m x 12m y altura de local de 3m, donde trabajan 120 personas cada uno en su escritorio con una computadora. </a:t>
            </a:r>
            <a:endParaRPr lang="es-MX" b="0" dirty="0">
              <a:effectLst/>
            </a:endParaRPr>
          </a:p>
          <a:p>
            <a:pPr marL="0" indent="0" algn="just" rtl="0">
              <a:spcBef>
                <a:spcPts val="0"/>
              </a:spcBef>
              <a:spcAft>
                <a:spcPts val="0"/>
              </a:spcAft>
              <a:buNone/>
            </a:pPr>
            <a:r>
              <a:rPr lang="es-MX" sz="1800" b="0" i="0" u="sng" strike="noStrike" dirty="0">
                <a:solidFill>
                  <a:srgbClr val="000000"/>
                </a:solidFill>
                <a:effectLst/>
                <a:latin typeface="Arial" panose="020B0604020202020204" pitchFamily="34" charset="0"/>
              </a:rPr>
              <a:t>V = 3 x 12 x 10 = 360 </a:t>
            </a:r>
            <a:r>
              <a:rPr lang="es-MX" sz="1800" b="0" i="0" u="sng" strike="noStrike" dirty="0" smtClean="0">
                <a:solidFill>
                  <a:srgbClr val="000000"/>
                </a:solidFill>
                <a:effectLst/>
                <a:latin typeface="Arial" panose="020B0604020202020204" pitchFamily="34" charset="0"/>
              </a:rPr>
              <a:t>m3</a:t>
            </a:r>
          </a:p>
          <a:p>
            <a:pPr marL="0" indent="0" algn="just" rtl="0">
              <a:spcBef>
                <a:spcPts val="0"/>
              </a:spcBef>
              <a:spcAft>
                <a:spcPts val="0"/>
              </a:spcAft>
              <a:buNone/>
            </a:pPr>
            <a:r>
              <a:rPr lang="es-MX" u="sng" dirty="0" err="1" smtClean="0">
                <a:solidFill>
                  <a:srgbClr val="000000"/>
                </a:solidFill>
                <a:latin typeface="Arial" panose="020B0604020202020204" pitchFamily="34" charset="0"/>
              </a:rPr>
              <a:t>Cubaje</a:t>
            </a:r>
            <a:r>
              <a:rPr lang="es-MX" u="sng" dirty="0" smtClean="0">
                <a:solidFill>
                  <a:srgbClr val="000000"/>
                </a:solidFill>
                <a:latin typeface="Arial" panose="020B0604020202020204" pitchFamily="34" charset="0"/>
              </a:rPr>
              <a:t>= 360m3</a:t>
            </a:r>
            <a:r>
              <a:rPr lang="es-MX" sz="1800" b="0" i="0" u="sng" strike="noStrike" dirty="0" smtClean="0">
                <a:solidFill>
                  <a:srgbClr val="000000"/>
                </a:solidFill>
                <a:effectLst/>
                <a:latin typeface="Arial" panose="020B0604020202020204" pitchFamily="34" charset="0"/>
              </a:rPr>
              <a:t> </a:t>
            </a:r>
            <a:r>
              <a:rPr lang="es-MX" sz="1800" b="0" i="0" u="sng" strike="noStrike" dirty="0">
                <a:solidFill>
                  <a:srgbClr val="000000"/>
                </a:solidFill>
                <a:effectLst/>
                <a:latin typeface="Arial" panose="020B0604020202020204" pitchFamily="34" charset="0"/>
              </a:rPr>
              <a:t>/ 120 = 3 m3/persona</a:t>
            </a:r>
            <a:r>
              <a:rPr lang="es-MX" sz="1800" b="0" i="0" u="none" strike="noStrike" dirty="0">
                <a:solidFill>
                  <a:srgbClr val="000000"/>
                </a:solidFill>
                <a:effectLst/>
                <a:latin typeface="Arial" panose="020B0604020202020204" pitchFamily="34" charset="0"/>
              </a:rPr>
              <a:t> </a:t>
            </a:r>
            <a:endParaRPr lang="es-MX" b="0" dirty="0">
              <a:effectLst/>
            </a:endParaRPr>
          </a:p>
          <a:p>
            <a:pPr marL="0" indent="0" algn="just" rtl="0">
              <a:spcBef>
                <a:spcPts val="0"/>
              </a:spcBef>
              <a:spcAft>
                <a:spcPts val="1500"/>
              </a:spcAft>
              <a:buNone/>
            </a:pPr>
            <a:r>
              <a:rPr lang="es-MX" sz="1800" b="0" i="0" u="sng" strike="noStrike" dirty="0">
                <a:solidFill>
                  <a:srgbClr val="000000"/>
                </a:solidFill>
                <a:effectLst/>
                <a:latin typeface="Arial" panose="020B0604020202020204" pitchFamily="34" charset="0"/>
              </a:rPr>
              <a:t>Caudal necesario = 43 x 120 = 5160 m3/h</a:t>
            </a:r>
            <a:endParaRPr lang="es-MX" b="0" u="sng" dirty="0">
              <a:effectLst/>
            </a:endParaRPr>
          </a:p>
          <a:p>
            <a:pPr marL="0" indent="0">
              <a:buNone/>
            </a:pPr>
            <a:r>
              <a:rPr lang="es-MX" dirty="0"/>
              <a:t/>
            </a:r>
            <a:br>
              <a:rPr lang="es-MX" dirty="0"/>
            </a:br>
            <a:endParaRPr lang="es-AR" dirty="0"/>
          </a:p>
        </p:txBody>
      </p:sp>
      <p:pic>
        <p:nvPicPr>
          <p:cNvPr id="8194" name="Picture 2">
            <a:extLst>
              <a:ext uri="{FF2B5EF4-FFF2-40B4-BE49-F238E27FC236}">
                <a16:creationId xmlns:a16="http://schemas.microsoft.com/office/drawing/2014/main" id="{B9F0EAF6-DC19-4790-B230-8E9DBB5F9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11" y="3378926"/>
            <a:ext cx="7878491" cy="2943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08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08603A-A4A0-4141-9D30-BC4A0F6E6C7A}"/>
              </a:ext>
            </a:extLst>
          </p:cNvPr>
          <p:cNvSpPr>
            <a:spLocks noGrp="1"/>
          </p:cNvSpPr>
          <p:nvPr>
            <p:ph type="title"/>
          </p:nvPr>
        </p:nvSpPr>
        <p:spPr/>
        <p:txBody>
          <a:bodyPr>
            <a:normAutofit/>
          </a:bodyPr>
          <a:lstStyle/>
          <a:p>
            <a:r>
              <a:rPr lang="es-AR" sz="4000" b="0" i="0" u="none" strike="noStrike" dirty="0">
                <a:solidFill>
                  <a:srgbClr val="000000"/>
                </a:solidFill>
                <a:effectLst/>
                <a:latin typeface="Arial" panose="020B0604020202020204" pitchFamily="34" charset="0"/>
              </a:rPr>
              <a:t>Código de edificación de Córdoba</a:t>
            </a:r>
            <a:endParaRPr lang="es-AR" sz="6600" dirty="0"/>
          </a:p>
        </p:txBody>
      </p:sp>
      <p:sp>
        <p:nvSpPr>
          <p:cNvPr id="3" name="Marcador de contenido 2">
            <a:extLst>
              <a:ext uri="{FF2B5EF4-FFF2-40B4-BE49-F238E27FC236}">
                <a16:creationId xmlns:a16="http://schemas.microsoft.com/office/drawing/2014/main" id="{449DE9E3-C8B2-46A2-AFC2-6201E6F41473}"/>
              </a:ext>
            </a:extLst>
          </p:cNvPr>
          <p:cNvSpPr>
            <a:spLocks noGrp="1"/>
          </p:cNvSpPr>
          <p:nvPr>
            <p:ph idx="1"/>
          </p:nvPr>
        </p:nvSpPr>
        <p:spPr>
          <a:xfrm>
            <a:off x="2589212" y="2133600"/>
            <a:ext cx="8915400" cy="4253948"/>
          </a:xfrm>
        </p:spPr>
        <p:txBody>
          <a:bodyPr>
            <a:normAutofit lnSpcReduction="10000"/>
          </a:bodyPr>
          <a:lstStyle/>
          <a:p>
            <a:pPr marL="0" indent="0">
              <a:buNone/>
            </a:pPr>
            <a:r>
              <a:rPr lang="es-MX" sz="1800" b="0" i="0" u="none" strike="noStrike" dirty="0">
                <a:solidFill>
                  <a:srgbClr val="000000"/>
                </a:solidFill>
                <a:effectLst/>
                <a:latin typeface="Arial" panose="020B0604020202020204" pitchFamily="34" charset="0"/>
              </a:rPr>
              <a:t>En la Ciudad de Córdoba rige el Código de Edificación según la Ordenanza Nº9387/95 que establece requerimientos en cuanto al diseño de los edificios</a:t>
            </a:r>
          </a:p>
          <a:p>
            <a:pPr marL="0" marR="381000" indent="0" algn="just" rtl="0">
              <a:spcBef>
                <a:spcPts val="800"/>
              </a:spcBef>
              <a:spcAft>
                <a:spcPts val="0"/>
              </a:spcAft>
              <a:buNone/>
            </a:pPr>
            <a:endParaRPr lang="es-MX" sz="1800" b="0" i="0" u="none" strike="noStrike" dirty="0">
              <a:solidFill>
                <a:srgbClr val="000000"/>
              </a:solidFill>
              <a:effectLst/>
              <a:latin typeface="Arial" panose="020B0604020202020204" pitchFamily="34" charset="0"/>
            </a:endParaRPr>
          </a:p>
          <a:p>
            <a:pPr marL="0" marR="381000" indent="0" algn="just" rtl="0">
              <a:spcBef>
                <a:spcPts val="800"/>
              </a:spcBef>
              <a:spcAft>
                <a:spcPts val="0"/>
              </a:spcAft>
              <a:buNone/>
            </a:pPr>
            <a:r>
              <a:rPr lang="es-MX" sz="1800" b="0" i="0" u="none" strike="noStrike" dirty="0">
                <a:solidFill>
                  <a:srgbClr val="000000"/>
                </a:solidFill>
                <a:effectLst/>
                <a:latin typeface="Arial" panose="020B0604020202020204" pitchFamily="34" charset="0"/>
              </a:rPr>
              <a:t>Establece los vanos mínimos que deben disponerse para la ventilación, como también los requerimientos para establecimientos especiales como salas de cine, teatros, entre otros.</a:t>
            </a:r>
            <a:endParaRPr lang="es-MX" b="0" dirty="0">
              <a:effectLst/>
            </a:endParaRPr>
          </a:p>
          <a:p>
            <a:pPr marL="0" marR="381000" indent="0" algn="just" rtl="0">
              <a:spcBef>
                <a:spcPts val="0"/>
              </a:spcBef>
              <a:spcAft>
                <a:spcPts val="1500"/>
              </a:spcAft>
              <a:buNone/>
            </a:pPr>
            <a:endParaRPr lang="es-MX" sz="1800" b="0" i="0" u="none" strike="noStrike" dirty="0">
              <a:solidFill>
                <a:srgbClr val="000000"/>
              </a:solidFill>
              <a:effectLst/>
              <a:latin typeface="Arial" panose="020B0604020202020204" pitchFamily="34" charset="0"/>
            </a:endParaRPr>
          </a:p>
          <a:p>
            <a:pPr marL="0" marR="381000" indent="0" algn="just" rtl="0">
              <a:spcBef>
                <a:spcPts val="0"/>
              </a:spcBef>
              <a:spcAft>
                <a:spcPts val="1500"/>
              </a:spcAft>
              <a:buNone/>
            </a:pPr>
            <a:r>
              <a:rPr lang="es-MX" sz="1800" b="0" i="0" u="none" strike="noStrike" dirty="0">
                <a:solidFill>
                  <a:srgbClr val="000000"/>
                </a:solidFill>
                <a:effectLst/>
                <a:latin typeface="Arial" panose="020B0604020202020204" pitchFamily="34" charset="0"/>
              </a:rPr>
              <a:t>También describe cuales son los sistemas disponibles de ventilación, y cual de ellos es el indicado para los distintos locales. Además indica las características necesarias de los patios de ventilación para edificios residenciales, entre otras especificaciones. </a:t>
            </a:r>
            <a:endParaRPr lang="es-MX" b="0" dirty="0">
              <a:effectLst/>
            </a:endParaRPr>
          </a:p>
          <a:p>
            <a:pPr marL="0" indent="0">
              <a:buNone/>
            </a:pPr>
            <a:r>
              <a:rPr lang="es-MX" dirty="0"/>
              <a:t/>
            </a:r>
            <a:br>
              <a:rPr lang="es-MX" dirty="0"/>
            </a:br>
            <a:endParaRPr lang="es-AR" dirty="0"/>
          </a:p>
        </p:txBody>
      </p:sp>
    </p:spTree>
    <p:extLst>
      <p:ext uri="{BB962C8B-B14F-4D97-AF65-F5344CB8AC3E}">
        <p14:creationId xmlns:p14="http://schemas.microsoft.com/office/powerpoint/2010/main" val="1400033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44E599-E64D-4B36-96C2-5BC80D4A4D9F}"/>
              </a:ext>
            </a:extLst>
          </p:cNvPr>
          <p:cNvSpPr>
            <a:spLocks noGrp="1"/>
          </p:cNvSpPr>
          <p:nvPr>
            <p:ph type="title"/>
          </p:nvPr>
        </p:nvSpPr>
        <p:spPr/>
        <p:txBody>
          <a:bodyPr>
            <a:normAutofit/>
          </a:bodyPr>
          <a:lstStyle/>
          <a:p>
            <a:r>
              <a:rPr lang="es-AR" sz="4000" b="0" i="0" u="none" strike="noStrike" dirty="0">
                <a:solidFill>
                  <a:srgbClr val="000000"/>
                </a:solidFill>
                <a:effectLst/>
                <a:latin typeface="Arial" panose="020B0604020202020204" pitchFamily="34" charset="0"/>
              </a:rPr>
              <a:t>Tipos de ventilación: </a:t>
            </a:r>
            <a:endParaRPr lang="es-AR" sz="6600" dirty="0"/>
          </a:p>
        </p:txBody>
      </p:sp>
      <p:sp>
        <p:nvSpPr>
          <p:cNvPr id="3" name="Marcador de contenido 2">
            <a:extLst>
              <a:ext uri="{FF2B5EF4-FFF2-40B4-BE49-F238E27FC236}">
                <a16:creationId xmlns:a16="http://schemas.microsoft.com/office/drawing/2014/main" id="{450415B1-651A-4541-AFA1-F86592BAA44E}"/>
              </a:ext>
            </a:extLst>
          </p:cNvPr>
          <p:cNvSpPr>
            <a:spLocks noGrp="1"/>
          </p:cNvSpPr>
          <p:nvPr>
            <p:ph idx="1"/>
          </p:nvPr>
        </p:nvSpPr>
        <p:spPr>
          <a:xfrm>
            <a:off x="2589212" y="1611086"/>
            <a:ext cx="8915400" cy="4300136"/>
          </a:xfrm>
        </p:spPr>
        <p:txBody>
          <a:bodyPr/>
          <a:lstStyle/>
          <a:p>
            <a:pPr algn="just" rtl="0">
              <a:spcBef>
                <a:spcPts val="1800"/>
              </a:spcBef>
              <a:spcAft>
                <a:spcPts val="0"/>
              </a:spcAft>
            </a:pPr>
            <a:r>
              <a:rPr lang="es-MX" sz="2800" b="0" i="0" u="none" strike="noStrike" dirty="0">
                <a:solidFill>
                  <a:srgbClr val="000000"/>
                </a:solidFill>
                <a:effectLst/>
                <a:latin typeface="Arial" panose="020B0604020202020204" pitchFamily="34" charset="0"/>
              </a:rPr>
              <a:t>Tipo de ventilación directa: </a:t>
            </a:r>
            <a:endParaRPr lang="es-MX" sz="2800" b="1" dirty="0">
              <a:effectLst/>
            </a:endParaRPr>
          </a:p>
          <a:p>
            <a:pPr marL="0" indent="0" algn="just" rtl="0">
              <a:spcBef>
                <a:spcPts val="0"/>
              </a:spcBef>
              <a:spcAft>
                <a:spcPts val="0"/>
              </a:spcAft>
              <a:buNone/>
            </a:pPr>
            <a:endParaRPr lang="es-MX" dirty="0">
              <a:solidFill>
                <a:srgbClr val="000000"/>
              </a:solidFill>
              <a:latin typeface="Arial" panose="020B0604020202020204" pitchFamily="34" charset="0"/>
            </a:endParaRPr>
          </a:p>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La que se obtiene por vanos abiertos al exterior (espacio urbano, patios, etc.), incluyendo la que se efectúa bajo parte cubierta, cualquiera sea la altura de ubicación del vano respecto al piso del local. </a:t>
            </a:r>
            <a:endParaRPr lang="es-MX" b="0" dirty="0">
              <a:effectLst/>
            </a:endParaRPr>
          </a:p>
          <a:p>
            <a:pPr marL="0" indent="0" algn="just" rtl="0">
              <a:spcBef>
                <a:spcPts val="0"/>
              </a:spcBef>
              <a:spcAft>
                <a:spcPts val="2300"/>
              </a:spcAft>
              <a:buNone/>
            </a:pPr>
            <a:r>
              <a:rPr lang="es-MX" sz="1800" b="0" i="0" u="none" strike="noStrike" dirty="0">
                <a:solidFill>
                  <a:srgbClr val="000000"/>
                </a:solidFill>
                <a:effectLst/>
                <a:latin typeface="Arial" panose="020B0604020202020204" pitchFamily="34" charset="0"/>
              </a:rPr>
              <a:t>Cualquier local se podrá ventilar por diferencia o quiebres en el techo, siempre que se respeten las superficies mínimas de ventilación establecidas en la presente Ordenanza Nº9387/95</a:t>
            </a:r>
            <a:endParaRPr lang="es-MX" b="0" dirty="0">
              <a:effectLst/>
            </a:endParaRPr>
          </a:p>
          <a:p>
            <a:pPr marL="0" indent="0">
              <a:buNone/>
            </a:pPr>
            <a:r>
              <a:rPr lang="es-MX" dirty="0"/>
              <a:t/>
            </a:r>
            <a:br>
              <a:rPr lang="es-MX" dirty="0"/>
            </a:br>
            <a:endParaRPr lang="es-AR" dirty="0"/>
          </a:p>
        </p:txBody>
      </p:sp>
      <p:pic>
        <p:nvPicPr>
          <p:cNvPr id="9218" name="Picture 2">
            <a:extLst>
              <a:ext uri="{FF2B5EF4-FFF2-40B4-BE49-F238E27FC236}">
                <a16:creationId xmlns:a16="http://schemas.microsoft.com/office/drawing/2014/main" id="{2CAFC157-CA3C-49BE-9271-A9D58C9CB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035" y="4434606"/>
            <a:ext cx="1975196" cy="192405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37B3A8DC-C06B-4E04-A999-52484E3B8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243" y="4324914"/>
            <a:ext cx="1723405" cy="20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06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A945039-A8DD-47B1-AFE6-EA7B794165DB}"/>
              </a:ext>
            </a:extLst>
          </p:cNvPr>
          <p:cNvSpPr>
            <a:spLocks noGrp="1"/>
          </p:cNvSpPr>
          <p:nvPr>
            <p:ph idx="1"/>
          </p:nvPr>
        </p:nvSpPr>
        <p:spPr>
          <a:xfrm>
            <a:off x="2589212" y="569843"/>
            <a:ext cx="8915400" cy="5341379"/>
          </a:xfrm>
        </p:spPr>
        <p:txBody>
          <a:bodyPr/>
          <a:lstStyle/>
          <a:p>
            <a:pPr algn="just" rtl="0">
              <a:spcBef>
                <a:spcPts val="1800"/>
              </a:spcBef>
              <a:spcAft>
                <a:spcPts val="2300"/>
              </a:spcAft>
            </a:pPr>
            <a:r>
              <a:rPr lang="es-MX" sz="2800" b="0" i="0" u="none" strike="noStrike" dirty="0">
                <a:solidFill>
                  <a:srgbClr val="000000"/>
                </a:solidFill>
                <a:effectLst/>
                <a:latin typeface="Arial" panose="020B0604020202020204" pitchFamily="34" charset="0"/>
              </a:rPr>
              <a:t>Tipos de ventilación por conductos:</a:t>
            </a:r>
            <a:endParaRPr lang="es-MX" sz="2800" b="1"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Conductos individuales por local</a:t>
            </a:r>
          </a:p>
          <a:p>
            <a:pPr algn="just" rtl="0" fontAlgn="base">
              <a:spcBef>
                <a:spcPts val="0"/>
              </a:spcBef>
              <a:spcAft>
                <a:spcPts val="230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Ventilación por conducto común a varios locales.</a:t>
            </a:r>
          </a:p>
          <a:p>
            <a:pPr marL="0" indent="0" algn="just" rtl="0">
              <a:spcBef>
                <a:spcPts val="0"/>
              </a:spcBef>
              <a:spcAft>
                <a:spcPts val="2300"/>
              </a:spcAft>
              <a:buNone/>
            </a:pPr>
            <a:r>
              <a:rPr lang="es-MX" sz="1800" b="1" i="0" u="none" strike="noStrike" dirty="0">
                <a:solidFill>
                  <a:srgbClr val="000000"/>
                </a:solidFill>
                <a:effectLst/>
                <a:latin typeface="Arial" panose="020B0604020202020204" pitchFamily="34" charset="0"/>
              </a:rPr>
              <a:t>Conductos individuales por Local</a:t>
            </a:r>
            <a:endParaRPr lang="es-MX" b="0"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Ubicación en planta asegure una efectiva renovación </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Sección transversal min = 1/400 </a:t>
            </a:r>
            <a:r>
              <a:rPr lang="es-MX" sz="1800" b="0" i="0" u="none" strike="noStrike" dirty="0" err="1">
                <a:solidFill>
                  <a:srgbClr val="000000"/>
                </a:solidFill>
                <a:effectLst/>
                <a:latin typeface="Arial" panose="020B0604020202020204" pitchFamily="34" charset="0"/>
              </a:rPr>
              <a:t>sup</a:t>
            </a:r>
            <a:r>
              <a:rPr lang="es-MX" sz="1800" b="0" i="0" u="none" strike="noStrike" dirty="0">
                <a:solidFill>
                  <a:srgbClr val="000000"/>
                </a:solidFill>
                <a:effectLst/>
                <a:latin typeface="Arial" panose="020B0604020202020204" pitchFamily="34" charset="0"/>
              </a:rPr>
              <a:t> local y no menor a 300 cm2 </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Relación de lados = 1/3</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Conducto vertical de </a:t>
            </a:r>
            <a:r>
              <a:rPr lang="es-MX" sz="1800" b="0" i="0" u="none" strike="noStrike" dirty="0" err="1">
                <a:solidFill>
                  <a:srgbClr val="000000"/>
                </a:solidFill>
                <a:effectLst/>
                <a:latin typeface="Arial" panose="020B0604020202020204" pitchFamily="34" charset="0"/>
              </a:rPr>
              <a:t>sup</a:t>
            </a:r>
            <a:r>
              <a:rPr lang="es-MX" sz="1800" b="0" i="0" u="none" strike="noStrike" dirty="0">
                <a:solidFill>
                  <a:srgbClr val="000000"/>
                </a:solidFill>
                <a:effectLst/>
                <a:latin typeface="Arial" panose="020B0604020202020204" pitchFamily="34" charset="0"/>
              </a:rPr>
              <a:t>. Interior lisa </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Remate mayor a 2m p/ lugares accesibles y de 0,50m p/ lugares no accesibles</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Distará como mínimo 1,50m de la línea medianera </a:t>
            </a:r>
          </a:p>
          <a:p>
            <a:pPr algn="just" rtl="0" fontAlgn="base">
              <a:spcBef>
                <a:spcPts val="0"/>
              </a:spcBef>
              <a:spcAft>
                <a:spcPts val="230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Llevarán dispositivos estáticos de tiraje</a:t>
            </a:r>
          </a:p>
        </p:txBody>
      </p:sp>
      <p:pic>
        <p:nvPicPr>
          <p:cNvPr id="10242" name="Picture 2">
            <a:extLst>
              <a:ext uri="{FF2B5EF4-FFF2-40B4-BE49-F238E27FC236}">
                <a16:creationId xmlns:a16="http://schemas.microsoft.com/office/drawing/2014/main" id="{F6A9C8DF-F709-45A7-9867-AE6813AE5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199" y="4532211"/>
            <a:ext cx="3728417" cy="219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403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4A615D0-8B7A-411F-8D36-9FCB64E3D4B7}"/>
              </a:ext>
            </a:extLst>
          </p:cNvPr>
          <p:cNvSpPr>
            <a:spLocks noGrp="1"/>
          </p:cNvSpPr>
          <p:nvPr>
            <p:ph idx="1"/>
          </p:nvPr>
        </p:nvSpPr>
        <p:spPr>
          <a:xfrm>
            <a:off x="1576251" y="87087"/>
            <a:ext cx="9928361" cy="5824136"/>
          </a:xfrm>
        </p:spPr>
        <p:txBody>
          <a:bodyPr/>
          <a:lstStyle/>
          <a:p>
            <a:pPr marL="0" indent="0" algn="just" rtl="0">
              <a:spcBef>
                <a:spcPts val="0"/>
              </a:spcBef>
              <a:spcAft>
                <a:spcPts val="2300"/>
              </a:spcAft>
              <a:buNone/>
            </a:pPr>
            <a:r>
              <a:rPr lang="es-MX" sz="2000" b="1" i="0" u="none" strike="noStrike" dirty="0">
                <a:solidFill>
                  <a:srgbClr val="000000"/>
                </a:solidFill>
                <a:effectLst/>
                <a:latin typeface="Arial" panose="020B0604020202020204" pitchFamily="34" charset="0"/>
              </a:rPr>
              <a:t>Ventilación por conducto común a varios locales</a:t>
            </a:r>
            <a:r>
              <a:rPr lang="es-MX" sz="1800" b="1" i="0" u="none" strike="noStrike" dirty="0">
                <a:solidFill>
                  <a:srgbClr val="000000"/>
                </a:solidFill>
                <a:effectLst/>
                <a:latin typeface="Arial" panose="020B0604020202020204" pitchFamily="34" charset="0"/>
              </a:rPr>
              <a:t> </a:t>
            </a:r>
            <a:endParaRPr lang="es-MX" b="0"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El conducto servirá para unificar dos o más conductos del tipo de "conductos individuales</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Será de superficie lisa y en su interior no se ubicará ningún tipo de cañerías sin embutir, de las distintas instalaciones del edificio. </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La sección deberá cumplir con las siguientes dimensiones mínimas: - para columna simple (un local por piso) 0,40 x 0,25 </a:t>
            </a:r>
            <a:r>
              <a:rPr lang="es-MX" sz="1800" b="0" i="0" u="none" strike="noStrike" dirty="0" err="1">
                <a:solidFill>
                  <a:srgbClr val="000000"/>
                </a:solidFill>
                <a:effectLst/>
                <a:latin typeface="Arial" panose="020B0604020202020204" pitchFamily="34" charset="0"/>
              </a:rPr>
              <a:t>mts</a:t>
            </a:r>
            <a:r>
              <a:rPr lang="es-MX" sz="1800" b="0" i="0" u="none" strike="noStrike" dirty="0">
                <a:solidFill>
                  <a:srgbClr val="000000"/>
                </a:solidFill>
                <a:effectLst/>
                <a:latin typeface="Arial" panose="020B0604020202020204" pitchFamily="34" charset="0"/>
              </a:rPr>
              <a:t>. - para columnas dobles (dos locales por piso) 0,55 x 0,25 </a:t>
            </a:r>
            <a:r>
              <a:rPr lang="es-MX" sz="1800" b="0" i="0" u="none" strike="noStrike" dirty="0" err="1">
                <a:solidFill>
                  <a:srgbClr val="000000"/>
                </a:solidFill>
                <a:effectLst/>
                <a:latin typeface="Arial" panose="020B0604020202020204" pitchFamily="34" charset="0"/>
              </a:rPr>
              <a:t>mts</a:t>
            </a:r>
            <a:r>
              <a:rPr lang="es-MX" sz="1800" b="0" i="0" u="none" strike="noStrike" dirty="0">
                <a:solidFill>
                  <a:srgbClr val="000000"/>
                </a:solidFill>
                <a:effectLst/>
                <a:latin typeface="Arial" panose="020B0604020202020204" pitchFamily="34" charset="0"/>
              </a:rPr>
              <a:t>.</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Los conductos individuales deberán introducirse en el conducto común con un recorrido vertical mínimo de 1,00 (un) metro. </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El conducto será vertical y no podrá tener tramos horizontales o inclinados. </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El remate estará a no menos de 2,00 metros del piso de la azotea y a no menos de 2,40 metros de cualquier paramento o vano de local habitable. </a:t>
            </a:r>
          </a:p>
          <a:p>
            <a:pPr algn="just" rtl="0" fontAlgn="base">
              <a:spcBef>
                <a:spcPts val="0"/>
              </a:spcBef>
              <a:spcAft>
                <a:spcPts val="230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En todos los casos llevará dispositivos estáticos de tiraje</a:t>
            </a:r>
          </a:p>
          <a:p>
            <a:endParaRPr lang="es-AR" dirty="0"/>
          </a:p>
        </p:txBody>
      </p:sp>
      <p:pic>
        <p:nvPicPr>
          <p:cNvPr id="11266" name="Picture 2">
            <a:extLst>
              <a:ext uri="{FF2B5EF4-FFF2-40B4-BE49-F238E27FC236}">
                <a16:creationId xmlns:a16="http://schemas.microsoft.com/office/drawing/2014/main" id="{484EF576-5A47-464C-AF16-A98E4874EDA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915477" y="4343058"/>
            <a:ext cx="2834377" cy="177857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5DBE62A6-682D-4AF0-BFC8-A03C05713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8186" y="3620636"/>
            <a:ext cx="1686968" cy="296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157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183E85F-6663-411C-B793-607609B44543}"/>
              </a:ext>
            </a:extLst>
          </p:cNvPr>
          <p:cNvSpPr>
            <a:spLocks noGrp="1"/>
          </p:cNvSpPr>
          <p:nvPr>
            <p:ph idx="1"/>
          </p:nvPr>
        </p:nvSpPr>
        <p:spPr>
          <a:xfrm>
            <a:off x="1672046" y="139337"/>
            <a:ext cx="9594027" cy="5771884"/>
          </a:xfrm>
        </p:spPr>
        <p:txBody>
          <a:bodyPr/>
          <a:lstStyle/>
          <a:p>
            <a:pPr algn="just" rtl="0">
              <a:spcBef>
                <a:spcPts val="1800"/>
              </a:spcBef>
              <a:spcAft>
                <a:spcPts val="0"/>
              </a:spcAft>
            </a:pPr>
            <a:r>
              <a:rPr lang="es-MX" sz="2800" b="0" i="0" u="none" strike="noStrike" dirty="0">
                <a:solidFill>
                  <a:srgbClr val="000000"/>
                </a:solidFill>
                <a:effectLst/>
                <a:latin typeface="Arial" panose="020B0604020202020204" pitchFamily="34" charset="0"/>
              </a:rPr>
              <a:t>Tipos de ventilación mecánica</a:t>
            </a:r>
            <a:r>
              <a:rPr lang="es-MX" sz="2800" b="0" i="0" u="none" strike="noStrike" dirty="0" smtClean="0">
                <a:solidFill>
                  <a:srgbClr val="000000"/>
                </a:solidFill>
                <a:effectLst/>
                <a:latin typeface="Arial" panose="020B0604020202020204" pitchFamily="34" charset="0"/>
              </a:rPr>
              <a:t>:</a:t>
            </a:r>
          </a:p>
          <a:p>
            <a:pPr marL="0" indent="0" algn="just" rtl="0">
              <a:spcBef>
                <a:spcPts val="1800"/>
              </a:spcBef>
              <a:spcAft>
                <a:spcPts val="0"/>
              </a:spcAft>
              <a:buNone/>
            </a:pPr>
            <a:endParaRPr lang="es-MX" sz="2800" b="1" dirty="0">
              <a:effectLst/>
            </a:endParaRPr>
          </a:p>
          <a:p>
            <a:pPr marL="0" indent="0" algn="just" rtl="0">
              <a:spcBef>
                <a:spcPts val="0"/>
              </a:spcBef>
              <a:spcAft>
                <a:spcPts val="2300"/>
              </a:spcAft>
              <a:buNone/>
            </a:pPr>
            <a:r>
              <a:rPr lang="es-MX" sz="1800" b="0" i="0" u="none" strike="noStrike" dirty="0">
                <a:solidFill>
                  <a:srgbClr val="000000"/>
                </a:solidFill>
                <a:effectLst/>
                <a:latin typeface="Arial" panose="020B0604020202020204" pitchFamily="34" charset="0"/>
              </a:rPr>
              <a:t>Cuando la ventilación natural no es suficiente o no es posible para producir las renovaciones necesarias, hace falta un sistema mecánico los cuales pueden ser de distintos tipos:</a:t>
            </a:r>
            <a:endParaRPr lang="es-MX" b="0"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Por depresión, extracción del aire viciado.</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Por sobrepresión, impulsión de aire nuevo.</a:t>
            </a:r>
          </a:p>
          <a:p>
            <a:pPr algn="just" rtl="0" fontAlgn="base">
              <a:spcBef>
                <a:spcPts val="0"/>
              </a:spcBef>
              <a:spcAft>
                <a:spcPts val="230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Por </a:t>
            </a:r>
            <a:r>
              <a:rPr lang="es-MX" sz="1800" b="0" i="0" u="none" strike="noStrike" dirty="0" smtClean="0">
                <a:solidFill>
                  <a:srgbClr val="000000"/>
                </a:solidFill>
                <a:effectLst/>
                <a:latin typeface="Arial" panose="020B0604020202020204" pitchFamily="34" charset="0"/>
              </a:rPr>
              <a:t>extracción </a:t>
            </a:r>
            <a:r>
              <a:rPr lang="es-MX" sz="1800" b="0" i="0" u="none" strike="noStrike" dirty="0">
                <a:solidFill>
                  <a:srgbClr val="000000"/>
                </a:solidFill>
                <a:effectLst/>
                <a:latin typeface="Arial" panose="020B0604020202020204" pitchFamily="34" charset="0"/>
              </a:rPr>
              <a:t>e </a:t>
            </a:r>
            <a:r>
              <a:rPr lang="es-MX" sz="1800" b="0" i="0" u="none" strike="noStrike" dirty="0" smtClean="0">
                <a:solidFill>
                  <a:srgbClr val="000000"/>
                </a:solidFill>
                <a:effectLst/>
                <a:latin typeface="Arial" panose="020B0604020202020204" pitchFamily="34" charset="0"/>
              </a:rPr>
              <a:t>impulsión.</a:t>
            </a:r>
            <a:endParaRPr lang="es-MX" sz="1800" b="0" i="0" u="none" strike="noStrike" dirty="0">
              <a:solidFill>
                <a:srgbClr val="000000"/>
              </a:solidFill>
              <a:effectLst/>
              <a:latin typeface="Arial" panose="020B0604020202020204" pitchFamily="34" charset="0"/>
            </a:endParaRPr>
          </a:p>
          <a:p>
            <a:pPr marL="0" indent="0">
              <a:buNone/>
            </a:pPr>
            <a:endParaRPr lang="es-AR" dirty="0"/>
          </a:p>
        </p:txBody>
      </p:sp>
      <p:pic>
        <p:nvPicPr>
          <p:cNvPr id="12290" name="Picture 2">
            <a:extLst>
              <a:ext uri="{FF2B5EF4-FFF2-40B4-BE49-F238E27FC236}">
                <a16:creationId xmlns:a16="http://schemas.microsoft.com/office/drawing/2014/main" id="{A51B64E3-7C83-48F5-9754-F16BF58D8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036" y="3263538"/>
            <a:ext cx="432435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902F88A9-FBED-40F7-9743-9E26440D5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376" y="3213910"/>
            <a:ext cx="4174366" cy="263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078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95B619-3486-4AAF-AD41-F280776DFF8D}"/>
              </a:ext>
            </a:extLst>
          </p:cNvPr>
          <p:cNvSpPr>
            <a:spLocks noGrp="1"/>
          </p:cNvSpPr>
          <p:nvPr>
            <p:ph idx="1"/>
          </p:nvPr>
        </p:nvSpPr>
        <p:spPr>
          <a:xfrm>
            <a:off x="2589212" y="1924594"/>
            <a:ext cx="8915400" cy="3986628"/>
          </a:xfrm>
        </p:spPr>
        <p:txBody>
          <a:bodyPr/>
          <a:lstStyle/>
          <a:p>
            <a:pPr algn="just" rtl="0">
              <a:spcBef>
                <a:spcPts val="0"/>
              </a:spcBef>
              <a:spcAft>
                <a:spcPts val="2300"/>
              </a:spcAft>
            </a:pPr>
            <a:r>
              <a:rPr lang="es-MX" sz="1800" b="0" i="0" u="none" strike="noStrike" dirty="0">
                <a:solidFill>
                  <a:srgbClr val="000000"/>
                </a:solidFill>
                <a:effectLst/>
                <a:latin typeface="Arial" panose="020B0604020202020204" pitchFamily="34" charset="0"/>
              </a:rPr>
              <a:t>VENTAJAS </a:t>
            </a:r>
            <a:endParaRPr lang="es-MX" b="0"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Permite una mejor regulación de los ambientes.</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Acelera la remoción de los contaminantes de manera eficiente. </a:t>
            </a:r>
          </a:p>
          <a:p>
            <a:pPr algn="just" rtl="0" fontAlgn="base">
              <a:spcBef>
                <a:spcPts val="0"/>
              </a:spcBef>
              <a:spcAft>
                <a:spcPts val="230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Controla el caudal y velocidad de circulación del aire.</a:t>
            </a:r>
          </a:p>
          <a:p>
            <a:pPr algn="just" rtl="0">
              <a:spcBef>
                <a:spcPts val="0"/>
              </a:spcBef>
              <a:spcAft>
                <a:spcPts val="2300"/>
              </a:spcAft>
            </a:pPr>
            <a:r>
              <a:rPr lang="es-MX" sz="1800" b="0" i="0" u="none" strike="noStrike" dirty="0">
                <a:solidFill>
                  <a:srgbClr val="000000"/>
                </a:solidFill>
                <a:effectLst/>
                <a:latin typeface="Arial" panose="020B0604020202020204" pitchFamily="34" charset="0"/>
              </a:rPr>
              <a:t>DESVENTAJAS </a:t>
            </a:r>
            <a:endParaRPr lang="es-MX" b="0"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El sistema requiere mantenimiento, inspección y limpieza regular. </a:t>
            </a:r>
          </a:p>
          <a:p>
            <a:pPr algn="just" rtl="0" fontAlgn="base">
              <a:spcBef>
                <a:spcPts val="0"/>
              </a:spcBef>
              <a:spcAft>
                <a:spcPts val="230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Alto costo de instalación de maquinaria y conductos</a:t>
            </a:r>
          </a:p>
          <a:p>
            <a:pPr marL="0" indent="0">
              <a:buNone/>
            </a:pPr>
            <a:endParaRPr lang="es-AR" dirty="0"/>
          </a:p>
        </p:txBody>
      </p:sp>
    </p:spTree>
    <p:extLst>
      <p:ext uri="{BB962C8B-B14F-4D97-AF65-F5344CB8AC3E}">
        <p14:creationId xmlns:p14="http://schemas.microsoft.com/office/powerpoint/2010/main" val="3396277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9676B2-1E2D-433F-BF49-23803579630D}"/>
              </a:ext>
            </a:extLst>
          </p:cNvPr>
          <p:cNvSpPr>
            <a:spLocks noGrp="1"/>
          </p:cNvSpPr>
          <p:nvPr>
            <p:ph type="title"/>
          </p:nvPr>
        </p:nvSpPr>
        <p:spPr/>
        <p:txBody>
          <a:bodyPr>
            <a:normAutofit/>
          </a:bodyPr>
          <a:lstStyle/>
          <a:p>
            <a:r>
              <a:rPr lang="es-AR" sz="4000" b="0" i="0" u="none" strike="noStrike" dirty="0">
                <a:solidFill>
                  <a:srgbClr val="000000"/>
                </a:solidFill>
                <a:effectLst/>
                <a:latin typeface="Arial" panose="020B0604020202020204" pitchFamily="34" charset="0"/>
              </a:rPr>
              <a:t>¿Qué es la Ventilación?</a:t>
            </a:r>
            <a:endParaRPr lang="es-AR" sz="8000" dirty="0"/>
          </a:p>
        </p:txBody>
      </p:sp>
      <p:sp>
        <p:nvSpPr>
          <p:cNvPr id="3" name="Marcador de contenido 2">
            <a:extLst>
              <a:ext uri="{FF2B5EF4-FFF2-40B4-BE49-F238E27FC236}">
                <a16:creationId xmlns:a16="http://schemas.microsoft.com/office/drawing/2014/main" id="{11EE9EA5-E4A0-4FB0-9060-6143F125E5E5}"/>
              </a:ext>
            </a:extLst>
          </p:cNvPr>
          <p:cNvSpPr>
            <a:spLocks noGrp="1"/>
          </p:cNvSpPr>
          <p:nvPr>
            <p:ph idx="1"/>
          </p:nvPr>
        </p:nvSpPr>
        <p:spPr/>
        <p:txBody>
          <a:bodyPr/>
          <a:lstStyle/>
          <a:p>
            <a:pPr marL="0" indent="0" algn="just" rtl="0">
              <a:spcBef>
                <a:spcPts val="0"/>
              </a:spcBef>
              <a:spcAft>
                <a:spcPts val="2300"/>
              </a:spcAft>
              <a:buNone/>
            </a:pPr>
            <a:r>
              <a:rPr lang="es-MX" sz="2000" b="0" i="0" u="none" strike="noStrike" dirty="0">
                <a:solidFill>
                  <a:srgbClr val="000000"/>
                </a:solidFill>
                <a:effectLst/>
                <a:latin typeface="Arial" panose="020B0604020202020204" pitchFamily="34" charset="0"/>
              </a:rPr>
              <a:t>La ventilación es un proceso mediante el cual se suministra o se renueva el caudal de aire por unidad de volumen dentro de un espacio para el consumo de los habitantes. </a:t>
            </a:r>
            <a:endParaRPr lang="es-MX" sz="2000" b="0" dirty="0">
              <a:effectLst/>
            </a:endParaRPr>
          </a:p>
          <a:p>
            <a:pPr marL="0" indent="0">
              <a:buNone/>
            </a:pPr>
            <a:r>
              <a:rPr lang="es-MX" dirty="0"/>
              <a:t/>
            </a:r>
            <a:br>
              <a:rPr lang="es-MX" dirty="0"/>
            </a:br>
            <a:endParaRPr lang="es-AR" dirty="0"/>
          </a:p>
        </p:txBody>
      </p:sp>
      <p:pic>
        <p:nvPicPr>
          <p:cNvPr id="2052" name="Picture 4">
            <a:extLst>
              <a:ext uri="{FF2B5EF4-FFF2-40B4-BE49-F238E27FC236}">
                <a16:creationId xmlns:a16="http://schemas.microsoft.com/office/drawing/2014/main" id="{D7F29297-E022-498F-96C2-6CCD810F5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532" y="3429000"/>
            <a:ext cx="5734050"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312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5889EE-D042-4E14-920A-FD0F3F0CDDB3}"/>
              </a:ext>
            </a:extLst>
          </p:cNvPr>
          <p:cNvSpPr>
            <a:spLocks noGrp="1"/>
          </p:cNvSpPr>
          <p:nvPr>
            <p:ph type="title"/>
          </p:nvPr>
        </p:nvSpPr>
        <p:spPr>
          <a:xfrm>
            <a:off x="2589213" y="624110"/>
            <a:ext cx="8915400" cy="882033"/>
          </a:xfrm>
        </p:spPr>
        <p:txBody>
          <a:bodyPr>
            <a:normAutofit/>
          </a:bodyPr>
          <a:lstStyle/>
          <a:p>
            <a:r>
              <a:rPr lang="es-AR" sz="4000" b="0" i="0" u="none" strike="noStrike" dirty="0">
                <a:solidFill>
                  <a:srgbClr val="000000"/>
                </a:solidFill>
                <a:effectLst/>
                <a:latin typeface="Arial" panose="020B0604020202020204" pitchFamily="34" charset="0"/>
              </a:rPr>
              <a:t>Ventiladores</a:t>
            </a:r>
            <a:endParaRPr lang="es-AR" sz="6600" dirty="0"/>
          </a:p>
        </p:txBody>
      </p:sp>
      <p:sp>
        <p:nvSpPr>
          <p:cNvPr id="3" name="Marcador de contenido 2">
            <a:extLst>
              <a:ext uri="{FF2B5EF4-FFF2-40B4-BE49-F238E27FC236}">
                <a16:creationId xmlns:a16="http://schemas.microsoft.com/office/drawing/2014/main" id="{C7076B19-12E6-4EF8-A097-143207CD4B5E}"/>
              </a:ext>
            </a:extLst>
          </p:cNvPr>
          <p:cNvSpPr>
            <a:spLocks noGrp="1"/>
          </p:cNvSpPr>
          <p:nvPr>
            <p:ph idx="1"/>
          </p:nvPr>
        </p:nvSpPr>
        <p:spPr>
          <a:xfrm>
            <a:off x="2316480" y="1506143"/>
            <a:ext cx="9188132" cy="4405079"/>
          </a:xfrm>
        </p:spPr>
        <p:txBody>
          <a:bodyPr/>
          <a:lstStyle/>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Definimos el ventilador como una máquina rotativa capaz de desplazar de forma continua una cantidad de aire (q) con una fuerza determinada (p). utiliza un rodete como unidad impulsora. </a:t>
            </a:r>
            <a:endParaRPr lang="es-MX" b="0" dirty="0">
              <a:effectLst/>
            </a:endParaRPr>
          </a:p>
          <a:p>
            <a:pPr marL="0" indent="0" algn="just" rtl="0">
              <a:spcBef>
                <a:spcPts val="0"/>
              </a:spcBef>
              <a:spcAft>
                <a:spcPts val="0"/>
              </a:spcAft>
              <a:buNone/>
            </a:pPr>
            <a:r>
              <a:rPr lang="es-MX" b="0" dirty="0">
                <a:effectLst/>
              </a:rPr>
              <a:t/>
            </a:r>
            <a:br>
              <a:rPr lang="es-MX" b="0" dirty="0">
                <a:effectLst/>
              </a:rPr>
            </a:br>
            <a:r>
              <a:rPr lang="es-MX" sz="1800" b="0" i="0" u="none" strike="noStrike" dirty="0">
                <a:solidFill>
                  <a:srgbClr val="000000"/>
                </a:solidFill>
                <a:effectLst/>
                <a:latin typeface="Arial" panose="020B0604020202020204" pitchFamily="34" charset="0"/>
              </a:rPr>
              <a:t>Los tipos de formas para mover el aire son centrífugos y axiales estos últimos pueden funcionar como extractores y como ventiladores</a:t>
            </a:r>
            <a:r>
              <a:rPr lang="es-MX" sz="1800" b="0" i="0" u="none" strike="noStrike" dirty="0" smtClean="0">
                <a:solidFill>
                  <a:srgbClr val="000000"/>
                </a:solidFill>
                <a:effectLst/>
                <a:latin typeface="Arial" panose="020B0604020202020204" pitchFamily="34" charset="0"/>
              </a:rPr>
              <a:t>.</a:t>
            </a:r>
          </a:p>
          <a:p>
            <a:pPr marL="0" indent="0" algn="just" rtl="0">
              <a:spcBef>
                <a:spcPts val="0"/>
              </a:spcBef>
              <a:spcAft>
                <a:spcPts val="0"/>
              </a:spcAft>
              <a:buNone/>
            </a:pPr>
            <a:endParaRPr lang="es-MX" b="0" dirty="0">
              <a:effectLst/>
            </a:endParaRPr>
          </a:p>
          <a:p>
            <a:pPr marL="0" indent="0">
              <a:buNone/>
            </a:pPr>
            <a:r>
              <a:rPr lang="es-MX" dirty="0"/>
              <a:t/>
            </a:r>
            <a:br>
              <a:rPr lang="es-MX" dirty="0"/>
            </a:br>
            <a:endParaRPr lang="es-AR" dirty="0"/>
          </a:p>
        </p:txBody>
      </p:sp>
      <p:pic>
        <p:nvPicPr>
          <p:cNvPr id="4" name="Imagen 3">
            <a:extLst>
              <a:ext uri="{FF2B5EF4-FFF2-40B4-BE49-F238E27FC236}">
                <a16:creationId xmlns:a16="http://schemas.microsoft.com/office/drawing/2014/main" id="{9AABD931-7AE2-414A-BF36-45D914817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673" y="3508605"/>
            <a:ext cx="5600581" cy="2596103"/>
          </a:xfrm>
          <a:prstGeom prst="rect">
            <a:avLst/>
          </a:prstGeom>
        </p:spPr>
      </p:pic>
    </p:spTree>
    <p:extLst>
      <p:ext uri="{BB962C8B-B14F-4D97-AF65-F5344CB8AC3E}">
        <p14:creationId xmlns:p14="http://schemas.microsoft.com/office/powerpoint/2010/main" val="3894950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7295522-2257-453B-B076-382BC5A22049}"/>
              </a:ext>
            </a:extLst>
          </p:cNvPr>
          <p:cNvSpPr>
            <a:spLocks noGrp="1"/>
          </p:cNvSpPr>
          <p:nvPr>
            <p:ph idx="1"/>
          </p:nvPr>
        </p:nvSpPr>
        <p:spPr>
          <a:xfrm>
            <a:off x="1802675" y="278675"/>
            <a:ext cx="10154194" cy="5632548"/>
          </a:xfrm>
        </p:spPr>
        <p:txBody>
          <a:bodyPr>
            <a:normAutofit/>
          </a:bodyPr>
          <a:lstStyle/>
          <a:p>
            <a:pPr rtl="0">
              <a:spcBef>
                <a:spcPts val="1800"/>
              </a:spcBef>
              <a:spcAft>
                <a:spcPts val="600"/>
              </a:spcAft>
            </a:pPr>
            <a:r>
              <a:rPr lang="es-MX" sz="2000" b="0" i="0" u="none" strike="noStrike" dirty="0">
                <a:solidFill>
                  <a:srgbClr val="000000"/>
                </a:solidFill>
                <a:effectLst/>
                <a:latin typeface="Arial" panose="020B0604020202020204" pitchFamily="34" charset="0"/>
              </a:rPr>
              <a:t>VENTILADOR CENTRÍFUGO</a:t>
            </a:r>
            <a:endParaRPr lang="es-MX" sz="2000" b="1" dirty="0">
              <a:effectLst/>
            </a:endParaRPr>
          </a:p>
          <a:p>
            <a:pPr marL="0" indent="0" algn="just" rtl="0">
              <a:spcBef>
                <a:spcPts val="1200"/>
              </a:spcBef>
              <a:spcAft>
                <a:spcPts val="1200"/>
              </a:spcAft>
              <a:buNone/>
            </a:pPr>
            <a:r>
              <a:rPr lang="es-MX" sz="1800" b="0" i="0" u="none" strike="noStrike" dirty="0">
                <a:solidFill>
                  <a:srgbClr val="000000"/>
                </a:solidFill>
                <a:effectLst/>
                <a:latin typeface="Arial" panose="020B0604020202020204" pitchFamily="34" charset="0"/>
              </a:rPr>
              <a:t>En este caso, el aire circula radialmente, es decir, que la entrada de aire se da a 90°. Se caracterizan por impulsar menores caudales de aire a grandes presiones, lo que permite desplazar el aire por mayores distancias dentro de conductos. Son más costosos y más silenciosos.</a:t>
            </a:r>
            <a:endParaRPr lang="es-MX" b="0" dirty="0">
              <a:effectLst/>
            </a:endParaRPr>
          </a:p>
          <a:p>
            <a:pPr marL="0" indent="0" algn="just" rtl="0">
              <a:spcBef>
                <a:spcPts val="1200"/>
              </a:spcBef>
              <a:spcAft>
                <a:spcPts val="1200"/>
              </a:spcAft>
              <a:buNone/>
            </a:pPr>
            <a:r>
              <a:rPr lang="es-MX" sz="1800" b="0" i="0" u="none" strike="noStrike" dirty="0">
                <a:solidFill>
                  <a:srgbClr val="000000"/>
                </a:solidFill>
                <a:effectLst/>
                <a:latin typeface="Arial" panose="020B0604020202020204" pitchFamily="34" charset="0"/>
              </a:rPr>
              <a:t>Los hay con distintos tipos de álabes: la elección de cada uno depende del tipo de aire a desplazar, de su contenido de polvo, etc.</a:t>
            </a:r>
            <a:endParaRPr lang="es-MX" b="0" dirty="0">
              <a:effectLst/>
            </a:endParaRPr>
          </a:p>
          <a:p>
            <a:pPr marL="0" indent="0" algn="just" rtl="0">
              <a:spcBef>
                <a:spcPts val="1200"/>
              </a:spcBef>
              <a:spcAft>
                <a:spcPts val="1200"/>
              </a:spcAft>
              <a:buNone/>
            </a:pPr>
            <a:r>
              <a:rPr lang="es-MX" sz="1800" b="0" i="0" u="none" strike="noStrike" dirty="0">
                <a:solidFill>
                  <a:srgbClr val="000000"/>
                </a:solidFill>
                <a:effectLst/>
                <a:latin typeface="Arial" panose="020B0604020202020204" pitchFamily="34" charset="0"/>
              </a:rPr>
              <a:t>Sus componentes son:</a:t>
            </a:r>
            <a:endParaRPr lang="es-MX" b="0" dirty="0">
              <a:effectLst/>
            </a:endParaRPr>
          </a:p>
          <a:p>
            <a:pPr algn="just" rtl="0" fontAlgn="base">
              <a:spcBef>
                <a:spcPts val="120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Rueda o rodete</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Serie de álabes o paletas radiales, es decir una turbina</a:t>
            </a:r>
          </a:p>
          <a:p>
            <a:pPr algn="just" rtl="0" fontAlgn="base">
              <a:spcBef>
                <a:spcPts val="0"/>
              </a:spcBef>
              <a:spcAft>
                <a:spcPts val="120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Voluta con boca de entrada y salida</a:t>
            </a:r>
          </a:p>
          <a:p>
            <a:endParaRPr lang="es-AR" dirty="0"/>
          </a:p>
        </p:txBody>
      </p:sp>
      <p:pic>
        <p:nvPicPr>
          <p:cNvPr id="13316" name="Picture 4">
            <a:extLst>
              <a:ext uri="{FF2B5EF4-FFF2-40B4-BE49-F238E27FC236}">
                <a16:creationId xmlns:a16="http://schemas.microsoft.com/office/drawing/2014/main" id="{AD25E575-30BD-4893-9917-C1E647BBD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4913" y="3094949"/>
            <a:ext cx="3721955" cy="215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73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FAC6768-01B4-42B3-8BD9-BC4953B7CDBC}"/>
              </a:ext>
            </a:extLst>
          </p:cNvPr>
          <p:cNvSpPr>
            <a:spLocks noGrp="1"/>
          </p:cNvSpPr>
          <p:nvPr>
            <p:ph idx="1"/>
          </p:nvPr>
        </p:nvSpPr>
        <p:spPr>
          <a:xfrm>
            <a:off x="2589212" y="689113"/>
            <a:ext cx="8915400" cy="5222109"/>
          </a:xfrm>
        </p:spPr>
        <p:txBody>
          <a:bodyPr/>
          <a:lstStyle/>
          <a:p>
            <a:pPr rtl="0">
              <a:spcBef>
                <a:spcPts val="1800"/>
              </a:spcBef>
              <a:spcAft>
                <a:spcPts val="600"/>
              </a:spcAft>
            </a:pPr>
            <a:r>
              <a:rPr lang="es-MX" sz="2000" b="0" i="0" u="none" strike="noStrike" dirty="0">
                <a:solidFill>
                  <a:srgbClr val="000000"/>
                </a:solidFill>
                <a:effectLst/>
                <a:latin typeface="Arial" panose="020B0604020202020204" pitchFamily="34" charset="0"/>
              </a:rPr>
              <a:t>VENTILADOR AXIAL</a:t>
            </a:r>
            <a:endParaRPr lang="es-MX" sz="2000" b="1" dirty="0">
              <a:effectLst/>
            </a:endParaRPr>
          </a:p>
          <a:p>
            <a:pPr marL="0" indent="0" algn="just" rtl="0">
              <a:spcBef>
                <a:spcPts val="1200"/>
              </a:spcBef>
              <a:spcAft>
                <a:spcPts val="1200"/>
              </a:spcAft>
              <a:buNone/>
            </a:pPr>
            <a:r>
              <a:rPr lang="es-MX" sz="1800" b="0" i="0" u="none" strike="noStrike" dirty="0">
                <a:solidFill>
                  <a:srgbClr val="000000"/>
                </a:solidFill>
                <a:effectLst/>
                <a:latin typeface="Arial" panose="020B0604020202020204" pitchFamily="34" charset="0"/>
              </a:rPr>
              <a:t>Estos ventiladores, desplazan grandes volúmenes de aire a baja presión. Mueven el aire en la misma dirección que el eje de giro del rotor, pero, permiten invertir la dirección de su giro. Se caracterizan por ser más ruidosos y menos costosos.</a:t>
            </a:r>
            <a:endParaRPr lang="es-MX" b="0" dirty="0">
              <a:effectLst/>
            </a:endParaRPr>
          </a:p>
          <a:p>
            <a:pPr marL="0" indent="0" algn="just" rtl="0">
              <a:spcBef>
                <a:spcPts val="1200"/>
              </a:spcBef>
              <a:spcAft>
                <a:spcPts val="1200"/>
              </a:spcAft>
              <a:buNone/>
            </a:pPr>
            <a:r>
              <a:rPr lang="es-MX" sz="1800" b="0" i="0" u="none" strike="noStrike" dirty="0">
                <a:solidFill>
                  <a:srgbClr val="000000"/>
                </a:solidFill>
                <a:effectLst/>
                <a:latin typeface="Arial" panose="020B0604020202020204" pitchFamily="34" charset="0"/>
              </a:rPr>
              <a:t>Los tipos de ventiladores axiales son:</a:t>
            </a:r>
            <a:endParaRPr lang="es-MX" b="0" dirty="0">
              <a:effectLst/>
            </a:endParaRPr>
          </a:p>
          <a:p>
            <a:pPr algn="just" rtl="0" fontAlgn="base">
              <a:spcBef>
                <a:spcPts val="120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Pala libre</a:t>
            </a:r>
          </a:p>
          <a:p>
            <a:pPr algn="just" rtl="0" fontAlgn="base">
              <a:spcBef>
                <a:spcPts val="120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Murales: para empotrar en la pared</a:t>
            </a:r>
          </a:p>
          <a:p>
            <a:pPr algn="just" rtl="0" fontAlgn="base">
              <a:spcBef>
                <a:spcPts val="120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Tubulares: para intercalar en el conducto</a:t>
            </a:r>
          </a:p>
          <a:p>
            <a:pPr marL="0" indent="0">
              <a:buNone/>
            </a:pPr>
            <a:endParaRPr lang="es-AR" dirty="0"/>
          </a:p>
        </p:txBody>
      </p:sp>
      <p:pic>
        <p:nvPicPr>
          <p:cNvPr id="14340" name="Picture 4">
            <a:extLst>
              <a:ext uri="{FF2B5EF4-FFF2-40B4-BE49-F238E27FC236}">
                <a16:creationId xmlns:a16="http://schemas.microsoft.com/office/drawing/2014/main" id="{68DBD874-3F6C-4D7E-9E40-B1F265118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874" y="2981787"/>
            <a:ext cx="2851908" cy="286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7295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65A83C9-AD9E-40D1-A839-378FB1037E36}"/>
              </a:ext>
            </a:extLst>
          </p:cNvPr>
          <p:cNvSpPr>
            <a:spLocks noGrp="1"/>
          </p:cNvSpPr>
          <p:nvPr>
            <p:ph idx="1"/>
          </p:nvPr>
        </p:nvSpPr>
        <p:spPr>
          <a:xfrm>
            <a:off x="2589212" y="662609"/>
            <a:ext cx="8915400" cy="5248613"/>
          </a:xfrm>
        </p:spPr>
        <p:txBody>
          <a:bodyPr>
            <a:normAutofit fontScale="92500" lnSpcReduction="10000"/>
          </a:bodyPr>
          <a:lstStyle/>
          <a:p>
            <a:pPr algn="just" rtl="0">
              <a:spcBef>
                <a:spcPts val="1200"/>
              </a:spcBef>
              <a:spcAft>
                <a:spcPts val="1200"/>
              </a:spcAft>
            </a:pPr>
            <a:r>
              <a:rPr lang="es-MX" sz="2200" b="0" i="0" u="none" strike="noStrike" dirty="0">
                <a:solidFill>
                  <a:srgbClr val="000000"/>
                </a:solidFill>
                <a:effectLst/>
                <a:latin typeface="Arial" panose="020B0604020202020204" pitchFamily="34" charset="0"/>
              </a:rPr>
              <a:t>VENTILADOR HIDROCENTRIFUGOS</a:t>
            </a:r>
            <a:endParaRPr lang="es-MX" sz="2200" b="1" dirty="0">
              <a:effectLst/>
            </a:endParaRPr>
          </a:p>
          <a:p>
            <a:pPr marL="0" indent="0" algn="just" rtl="0">
              <a:spcBef>
                <a:spcPts val="1200"/>
              </a:spcBef>
              <a:spcAft>
                <a:spcPts val="1200"/>
              </a:spcAft>
              <a:buNone/>
            </a:pPr>
            <a:r>
              <a:rPr lang="es-MX" sz="1800" b="0" i="0" u="none" strike="noStrike" dirty="0">
                <a:solidFill>
                  <a:srgbClr val="000000"/>
                </a:solidFill>
                <a:effectLst/>
                <a:latin typeface="Arial" panose="020B0604020202020204" pitchFamily="34" charset="0"/>
              </a:rPr>
              <a:t>Son combinación de los sistemas anteriores.</a:t>
            </a:r>
            <a:endParaRPr lang="es-MX" b="0" dirty="0">
              <a:effectLst/>
            </a:endParaRPr>
          </a:p>
          <a:p>
            <a:pPr marL="0" indent="0" algn="just" rtl="0">
              <a:spcBef>
                <a:spcPts val="1200"/>
              </a:spcBef>
              <a:spcAft>
                <a:spcPts val="1200"/>
              </a:spcAft>
              <a:buNone/>
            </a:pPr>
            <a:r>
              <a:rPr lang="es-MX" sz="1800" b="0" i="0" u="none" strike="noStrike" dirty="0">
                <a:solidFill>
                  <a:srgbClr val="000000"/>
                </a:solidFill>
                <a:effectLst/>
                <a:latin typeface="Arial" panose="020B0604020202020204" pitchFamily="34" charset="0"/>
              </a:rPr>
              <a:t>Para elegir el sistema más eficiente para un ambiente deben analizarse las curvas características de los ventiladores (presión vs caudal). Estas curvas poseen las siguientes características:</a:t>
            </a:r>
            <a:endParaRPr lang="es-MX" b="0" dirty="0">
              <a:effectLst/>
            </a:endParaRPr>
          </a:p>
          <a:p>
            <a:pPr marL="0" indent="0" algn="just" rtl="0">
              <a:spcBef>
                <a:spcPts val="1200"/>
              </a:spcBef>
              <a:spcAft>
                <a:spcPts val="1200"/>
              </a:spcAft>
              <a:buNone/>
            </a:pPr>
            <a:r>
              <a:rPr lang="es-MX" sz="1800" b="0" i="0" u="none" strike="noStrike" dirty="0">
                <a:solidFill>
                  <a:srgbClr val="000000"/>
                </a:solidFill>
                <a:effectLst/>
                <a:latin typeface="Arial" panose="020B0604020202020204" pitchFamily="34" charset="0"/>
              </a:rPr>
              <a:t>Deben obtenerse en laboratorios y bajo condiciones normalizadas.</a:t>
            </a:r>
            <a:endParaRPr lang="es-MX" b="0" dirty="0">
              <a:effectLst/>
            </a:endParaRPr>
          </a:p>
          <a:p>
            <a:pPr marL="0" indent="0" algn="just" rtl="0">
              <a:spcBef>
                <a:spcPts val="1200"/>
              </a:spcBef>
              <a:spcAft>
                <a:spcPts val="1200"/>
              </a:spcAft>
              <a:buNone/>
            </a:pPr>
            <a:r>
              <a:rPr lang="es-MX" sz="1800" b="0" i="0" u="none" strike="noStrike" dirty="0">
                <a:solidFill>
                  <a:srgbClr val="000000"/>
                </a:solidFill>
                <a:effectLst/>
                <a:latin typeface="Arial" panose="020B0604020202020204" pitchFamily="34" charset="0"/>
              </a:rPr>
              <a:t>Se debe disponer de distintos caudales que puede manejar un ventilador según sea la pérdida de carga del sistema contra el cual está trabajando.</a:t>
            </a:r>
            <a:endParaRPr lang="es-MX" b="0" dirty="0">
              <a:effectLst/>
            </a:endParaRPr>
          </a:p>
          <a:p>
            <a:pPr marL="0" indent="0" algn="just" rtl="0">
              <a:spcBef>
                <a:spcPts val="1200"/>
              </a:spcBef>
              <a:spcAft>
                <a:spcPts val="1200"/>
              </a:spcAft>
              <a:buNone/>
            </a:pPr>
            <a:r>
              <a:rPr lang="es-MX" sz="1800" b="0" i="0" u="none" strike="noStrike" dirty="0">
                <a:solidFill>
                  <a:srgbClr val="000000"/>
                </a:solidFill>
                <a:effectLst/>
                <a:latin typeface="Arial" panose="020B0604020202020204" pitchFamily="34" charset="0"/>
              </a:rPr>
              <a:t>Se grafican todos los pares Q-­P obtenidos.</a:t>
            </a:r>
            <a:endParaRPr lang="es-MX" b="0" dirty="0">
              <a:effectLst/>
            </a:endParaRPr>
          </a:p>
          <a:p>
            <a:pPr marL="0" indent="0" algn="just" rtl="0">
              <a:spcBef>
                <a:spcPts val="1200"/>
              </a:spcBef>
              <a:spcAft>
                <a:spcPts val="1200"/>
              </a:spcAft>
              <a:buNone/>
            </a:pPr>
            <a:r>
              <a:rPr lang="es-MX" sz="1800" b="0" i="0" u="none" strike="noStrike" dirty="0">
                <a:solidFill>
                  <a:srgbClr val="000000"/>
                </a:solidFill>
                <a:effectLst/>
                <a:latin typeface="Arial" panose="020B0604020202020204" pitchFamily="34" charset="0"/>
              </a:rPr>
              <a:t>Esta curva representará la totalidad de los posibles puntos de trabajo del ventilador.</a:t>
            </a:r>
            <a:endParaRPr lang="es-MX" b="0" dirty="0">
              <a:effectLst/>
            </a:endParaRPr>
          </a:p>
          <a:p>
            <a:pPr marL="0" indent="0">
              <a:buNone/>
            </a:pPr>
            <a:r>
              <a:rPr lang="es-MX" dirty="0"/>
              <a:t/>
            </a:r>
            <a:br>
              <a:rPr lang="es-MX" dirty="0"/>
            </a:br>
            <a:endParaRPr lang="es-AR" dirty="0"/>
          </a:p>
        </p:txBody>
      </p:sp>
      <p:pic>
        <p:nvPicPr>
          <p:cNvPr id="16386" name="Picture 2">
            <a:extLst>
              <a:ext uri="{FF2B5EF4-FFF2-40B4-BE49-F238E27FC236}">
                <a16:creationId xmlns:a16="http://schemas.microsoft.com/office/drawing/2014/main" id="{266725CB-E088-4F0E-A4CB-28C50EC27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334" y="5026262"/>
            <a:ext cx="3667332" cy="176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38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AF615-D35C-4A2F-AF79-77B4BE55ACDB}"/>
              </a:ext>
            </a:extLst>
          </p:cNvPr>
          <p:cNvSpPr>
            <a:spLocks noGrp="1"/>
          </p:cNvSpPr>
          <p:nvPr>
            <p:ph type="title"/>
          </p:nvPr>
        </p:nvSpPr>
        <p:spPr/>
        <p:txBody>
          <a:bodyPr>
            <a:normAutofit/>
          </a:bodyPr>
          <a:lstStyle/>
          <a:p>
            <a:r>
              <a:rPr lang="es-MX" dirty="0" smtClean="0">
                <a:solidFill>
                  <a:srgbClr val="000000"/>
                </a:solidFill>
                <a:latin typeface="Arial" panose="020B0604020202020204" pitchFamily="34" charset="0"/>
              </a:rPr>
              <a:t>Casos de v</a:t>
            </a:r>
            <a:r>
              <a:rPr lang="es-MX" b="0" i="0" u="none" strike="noStrike" dirty="0" smtClean="0">
                <a:solidFill>
                  <a:srgbClr val="000000"/>
                </a:solidFill>
                <a:effectLst/>
                <a:latin typeface="Arial" panose="020B0604020202020204" pitchFamily="34" charset="0"/>
              </a:rPr>
              <a:t>entilación </a:t>
            </a:r>
            <a:r>
              <a:rPr lang="es-MX" b="0" i="0" u="none" strike="noStrike" dirty="0">
                <a:solidFill>
                  <a:srgbClr val="000000"/>
                </a:solidFill>
                <a:effectLst/>
                <a:latin typeface="Arial" panose="020B0604020202020204" pitchFamily="34" charset="0"/>
              </a:rPr>
              <a:t>en la construcción </a:t>
            </a:r>
            <a:endParaRPr lang="es-AR" sz="6000" dirty="0"/>
          </a:p>
        </p:txBody>
      </p:sp>
      <p:sp>
        <p:nvSpPr>
          <p:cNvPr id="3" name="Marcador de contenido 2">
            <a:extLst>
              <a:ext uri="{FF2B5EF4-FFF2-40B4-BE49-F238E27FC236}">
                <a16:creationId xmlns:a16="http://schemas.microsoft.com/office/drawing/2014/main" id="{09856425-5FE9-41F6-A5F7-A071AFFE4793}"/>
              </a:ext>
            </a:extLst>
          </p:cNvPr>
          <p:cNvSpPr>
            <a:spLocks noGrp="1"/>
          </p:cNvSpPr>
          <p:nvPr>
            <p:ph idx="1"/>
          </p:nvPr>
        </p:nvSpPr>
        <p:spPr>
          <a:xfrm>
            <a:off x="2589212" y="1789043"/>
            <a:ext cx="8915400" cy="4122179"/>
          </a:xfrm>
        </p:spPr>
        <p:txBody>
          <a:bodyPr/>
          <a:lstStyle/>
          <a:p>
            <a:pPr algn="just" rtl="0">
              <a:spcBef>
                <a:spcPts val="1800"/>
              </a:spcBef>
              <a:spcAft>
                <a:spcPts val="600"/>
              </a:spcAft>
            </a:pPr>
            <a:r>
              <a:rPr lang="es-MX" sz="2400" b="0" i="0" u="none" strike="noStrike" dirty="0">
                <a:solidFill>
                  <a:srgbClr val="000000"/>
                </a:solidFill>
                <a:effectLst/>
                <a:latin typeface="Arial" panose="020B0604020202020204" pitchFamily="34" charset="0"/>
              </a:rPr>
              <a:t>Soldadura </a:t>
            </a:r>
            <a:endParaRPr lang="es-MX" sz="2400" b="1" dirty="0">
              <a:effectLst/>
            </a:endParaRPr>
          </a:p>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Se exige que los humos y gases no alcancen la zona respiratoria, o, si lo hacen, que hayan sido previamente diluidos mediante sistemas de extracción localizada o ventilación general.</a:t>
            </a:r>
            <a:endParaRPr lang="es-MX" b="0" dirty="0">
              <a:effectLst/>
            </a:endParaRPr>
          </a:p>
          <a:p>
            <a:pPr marL="0" indent="0">
              <a:buNone/>
            </a:pPr>
            <a:r>
              <a:rPr lang="es-MX" b="0" dirty="0">
                <a:effectLst/>
              </a:rPr>
              <a:t/>
            </a:r>
            <a:br>
              <a:rPr lang="es-MX" b="0" dirty="0">
                <a:effectLst/>
              </a:rPr>
            </a:br>
            <a:endParaRPr lang="es-AR" dirty="0"/>
          </a:p>
        </p:txBody>
      </p:sp>
      <p:pic>
        <p:nvPicPr>
          <p:cNvPr id="17410" name="Picture 2">
            <a:extLst>
              <a:ext uri="{FF2B5EF4-FFF2-40B4-BE49-F238E27FC236}">
                <a16:creationId xmlns:a16="http://schemas.microsoft.com/office/drawing/2014/main" id="{C1A2644A-81DE-458B-817B-B7E273598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887" y="3233738"/>
            <a:ext cx="5734050"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418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C58E7AA-667C-4A72-B07C-6B759A7B8E38}"/>
              </a:ext>
            </a:extLst>
          </p:cNvPr>
          <p:cNvSpPr>
            <a:spLocks noGrp="1"/>
          </p:cNvSpPr>
          <p:nvPr>
            <p:ph idx="1"/>
          </p:nvPr>
        </p:nvSpPr>
        <p:spPr>
          <a:xfrm>
            <a:off x="2589212" y="636104"/>
            <a:ext cx="8915400" cy="5275118"/>
          </a:xfrm>
        </p:spPr>
        <p:txBody>
          <a:bodyPr/>
          <a:lstStyle/>
          <a:p>
            <a:pPr rtl="0">
              <a:spcBef>
                <a:spcPts val="1800"/>
              </a:spcBef>
              <a:spcAft>
                <a:spcPts val="600"/>
              </a:spcAft>
            </a:pPr>
            <a:r>
              <a:rPr lang="es-MX" sz="2400" b="0" i="0" u="none" strike="noStrike" dirty="0">
                <a:solidFill>
                  <a:srgbClr val="000000"/>
                </a:solidFill>
                <a:effectLst/>
                <a:latin typeface="Arial" panose="020B0604020202020204" pitchFamily="34" charset="0"/>
              </a:rPr>
              <a:t>Pintura </a:t>
            </a:r>
            <a:endParaRPr lang="es-MX" sz="2400" b="1" dirty="0">
              <a:effectLst/>
            </a:endParaRPr>
          </a:p>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Suelen tener compuestos orgánicos volátiles (COV), los cuales se evaporan con facilidad en el ambiente y son nocivos para la salud. </a:t>
            </a:r>
            <a:endParaRPr lang="es-MX" b="0"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Efectos acumulativos sobre la salud.</a:t>
            </a:r>
          </a:p>
          <a:p>
            <a:endParaRPr lang="es-AR" dirty="0"/>
          </a:p>
        </p:txBody>
      </p:sp>
      <p:pic>
        <p:nvPicPr>
          <p:cNvPr id="18434" name="Picture 2">
            <a:extLst>
              <a:ext uri="{FF2B5EF4-FFF2-40B4-BE49-F238E27FC236}">
                <a16:creationId xmlns:a16="http://schemas.microsoft.com/office/drawing/2014/main" id="{FD1DA96C-1AFF-476A-A27A-BBCAC4C0C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887" y="2802421"/>
            <a:ext cx="573405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747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4285688-1815-40B2-A64A-B05E02DEC207}"/>
              </a:ext>
            </a:extLst>
          </p:cNvPr>
          <p:cNvSpPr>
            <a:spLocks noGrp="1"/>
          </p:cNvSpPr>
          <p:nvPr>
            <p:ph idx="1"/>
          </p:nvPr>
        </p:nvSpPr>
        <p:spPr>
          <a:xfrm>
            <a:off x="2589212" y="662609"/>
            <a:ext cx="8915400" cy="5248613"/>
          </a:xfrm>
        </p:spPr>
        <p:txBody>
          <a:bodyPr/>
          <a:lstStyle/>
          <a:p>
            <a:pPr rtl="0">
              <a:spcBef>
                <a:spcPts val="1800"/>
              </a:spcBef>
              <a:spcAft>
                <a:spcPts val="600"/>
              </a:spcAft>
            </a:pPr>
            <a:r>
              <a:rPr lang="es-MX" sz="2400" b="0" i="0" u="none" strike="noStrike" dirty="0">
                <a:solidFill>
                  <a:srgbClr val="000000"/>
                </a:solidFill>
                <a:effectLst/>
                <a:latin typeface="Arial" panose="020B0604020202020204" pitchFamily="34" charset="0"/>
              </a:rPr>
              <a:t>Lijado </a:t>
            </a:r>
            <a:endParaRPr lang="es-MX" sz="2400" b="1" dirty="0">
              <a:effectLst/>
            </a:endParaRPr>
          </a:p>
          <a:p>
            <a:pPr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Produce polvos que se transportan por el aire. </a:t>
            </a:r>
          </a:p>
          <a:p>
            <a:pPr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Plomo y cromo de revestimientos. </a:t>
            </a:r>
          </a:p>
          <a:p>
            <a:pPr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Abrasivos de los discos de lijar.</a:t>
            </a:r>
          </a:p>
          <a:p>
            <a:endParaRPr lang="es-AR" dirty="0"/>
          </a:p>
        </p:txBody>
      </p:sp>
      <p:pic>
        <p:nvPicPr>
          <p:cNvPr id="19458" name="Picture 2">
            <a:extLst>
              <a:ext uri="{FF2B5EF4-FFF2-40B4-BE49-F238E27FC236}">
                <a16:creationId xmlns:a16="http://schemas.microsoft.com/office/drawing/2014/main" id="{EB10CA4D-B602-4A32-A8A7-9B4FCE829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385391"/>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0593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7815EB0-69A7-486A-9904-450CAD155E65}"/>
              </a:ext>
            </a:extLst>
          </p:cNvPr>
          <p:cNvSpPr>
            <a:spLocks noGrp="1"/>
          </p:cNvSpPr>
          <p:nvPr>
            <p:ph idx="1"/>
          </p:nvPr>
        </p:nvSpPr>
        <p:spPr>
          <a:xfrm>
            <a:off x="2589212" y="715617"/>
            <a:ext cx="8915400" cy="5195605"/>
          </a:xfrm>
        </p:spPr>
        <p:txBody>
          <a:bodyPr/>
          <a:lstStyle/>
          <a:p>
            <a:pPr rtl="0">
              <a:spcBef>
                <a:spcPts val="1800"/>
              </a:spcBef>
              <a:spcAft>
                <a:spcPts val="600"/>
              </a:spcAft>
            </a:pPr>
            <a:r>
              <a:rPr lang="es-MX" sz="2400" b="0" i="0" u="none" strike="noStrike" dirty="0">
                <a:solidFill>
                  <a:srgbClr val="000000"/>
                </a:solidFill>
                <a:effectLst/>
                <a:latin typeface="Arial" panose="020B0604020202020204" pitchFamily="34" charset="0"/>
              </a:rPr>
              <a:t>Aserrado</a:t>
            </a:r>
            <a:endParaRPr lang="es-MX" sz="2400" b="1"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El polvo de aserrín contiene micropartículas de madera. </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También sustancias químicas para la preservación de la madera (cromo, arsénico, cobre, creosota).</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El polvo de aserrín es clasificado como una sustancia química peligrosa.</a:t>
            </a:r>
          </a:p>
          <a:p>
            <a:pPr marL="0" indent="0">
              <a:buNone/>
            </a:pPr>
            <a:endParaRPr lang="es-AR" dirty="0"/>
          </a:p>
        </p:txBody>
      </p:sp>
      <p:pic>
        <p:nvPicPr>
          <p:cNvPr id="20482" name="Picture 2">
            <a:extLst>
              <a:ext uri="{FF2B5EF4-FFF2-40B4-BE49-F238E27FC236}">
                <a16:creationId xmlns:a16="http://schemas.microsoft.com/office/drawing/2014/main" id="{FB296FBA-A25E-40B6-8006-0562AF3C1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0425" y="2826233"/>
            <a:ext cx="5391150" cy="359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0876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01EFC1E-2326-405D-9D6A-9E46D514D60F}"/>
              </a:ext>
            </a:extLst>
          </p:cNvPr>
          <p:cNvSpPr>
            <a:spLocks noGrp="1"/>
          </p:cNvSpPr>
          <p:nvPr>
            <p:ph idx="1"/>
          </p:nvPr>
        </p:nvSpPr>
        <p:spPr>
          <a:xfrm>
            <a:off x="2589212" y="689113"/>
            <a:ext cx="8915400" cy="5222109"/>
          </a:xfrm>
        </p:spPr>
        <p:txBody>
          <a:bodyPr/>
          <a:lstStyle/>
          <a:p>
            <a:pPr rtl="0">
              <a:spcBef>
                <a:spcPts val="1800"/>
              </a:spcBef>
              <a:spcAft>
                <a:spcPts val="600"/>
              </a:spcAft>
            </a:pPr>
            <a:r>
              <a:rPr lang="es-MX" sz="2400" b="0" i="0" u="none" strike="noStrike" dirty="0">
                <a:solidFill>
                  <a:srgbClr val="000000"/>
                </a:solidFill>
                <a:effectLst/>
                <a:latin typeface="Arial" panose="020B0604020202020204" pitchFamily="34" charset="0"/>
              </a:rPr>
              <a:t>Calado</a:t>
            </a:r>
            <a:r>
              <a:rPr lang="es-MX" sz="1800" b="0" i="0" u="none" strike="noStrike" dirty="0">
                <a:solidFill>
                  <a:srgbClr val="000000"/>
                </a:solidFill>
                <a:effectLst/>
                <a:latin typeface="Arial" panose="020B0604020202020204" pitchFamily="34" charset="0"/>
              </a:rPr>
              <a:t>: </a:t>
            </a:r>
            <a:endParaRPr lang="es-MX" b="1" dirty="0">
              <a:effectLst/>
            </a:endParaRPr>
          </a:p>
          <a:p>
            <a:pPr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El calado sobre mampostería para la colocación de los conductos de instalaciones produce polvo y materia en suspensión. </a:t>
            </a:r>
          </a:p>
          <a:p>
            <a:pPr marL="0" indent="0">
              <a:buNone/>
            </a:pPr>
            <a:endParaRPr lang="es-AR" dirty="0"/>
          </a:p>
        </p:txBody>
      </p:sp>
      <p:pic>
        <p:nvPicPr>
          <p:cNvPr id="21506" name="Picture 2">
            <a:extLst>
              <a:ext uri="{FF2B5EF4-FFF2-40B4-BE49-F238E27FC236}">
                <a16:creationId xmlns:a16="http://schemas.microsoft.com/office/drawing/2014/main" id="{4AD561A0-8BA9-4910-A254-E581AF33F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738" y="2043318"/>
            <a:ext cx="3690523" cy="448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6820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B4D0E68-5B49-4B81-A2FD-C6C0A57C9243}"/>
              </a:ext>
            </a:extLst>
          </p:cNvPr>
          <p:cNvSpPr>
            <a:spLocks noGrp="1"/>
          </p:cNvSpPr>
          <p:nvPr>
            <p:ph idx="1"/>
          </p:nvPr>
        </p:nvSpPr>
        <p:spPr>
          <a:xfrm>
            <a:off x="2589212" y="702365"/>
            <a:ext cx="8915400" cy="5208857"/>
          </a:xfrm>
        </p:spPr>
        <p:txBody>
          <a:bodyPr/>
          <a:lstStyle/>
          <a:p>
            <a:pPr rtl="0">
              <a:spcBef>
                <a:spcPts val="1800"/>
              </a:spcBef>
              <a:spcAft>
                <a:spcPts val="600"/>
              </a:spcAft>
            </a:pPr>
            <a:r>
              <a:rPr lang="es-MX" sz="2400" b="0" i="0" u="none" strike="noStrike" dirty="0">
                <a:solidFill>
                  <a:srgbClr val="000000"/>
                </a:solidFill>
                <a:effectLst/>
                <a:latin typeface="Arial" panose="020B0604020202020204" pitchFamily="34" charset="0"/>
              </a:rPr>
              <a:t>Cortes de hierro</a:t>
            </a:r>
            <a:r>
              <a:rPr lang="es-MX" sz="1800" b="0" i="0" u="none" strike="noStrike" dirty="0">
                <a:solidFill>
                  <a:srgbClr val="000000"/>
                </a:solidFill>
                <a:effectLst/>
                <a:latin typeface="Arial" panose="020B0604020202020204" pitchFamily="34" charset="0"/>
              </a:rPr>
              <a:t>:</a:t>
            </a:r>
            <a:endParaRPr lang="es-MX" b="1" dirty="0">
              <a:effectLst/>
            </a:endParaRPr>
          </a:p>
          <a:p>
            <a:pPr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El corte de hierros con el uso de amoladoras produce partículas en suspensión y nubes de limadura.</a:t>
            </a:r>
          </a:p>
          <a:p>
            <a:pPr marL="0" indent="0">
              <a:buNone/>
            </a:pPr>
            <a:endParaRPr lang="es-AR" dirty="0"/>
          </a:p>
        </p:txBody>
      </p:sp>
      <p:pic>
        <p:nvPicPr>
          <p:cNvPr id="22530" name="Picture 2">
            <a:extLst>
              <a:ext uri="{FF2B5EF4-FFF2-40B4-BE49-F238E27FC236}">
                <a16:creationId xmlns:a16="http://schemas.microsoft.com/office/drawing/2014/main" id="{78EE82C7-1A64-472E-89EB-993819CE7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704" y="2240239"/>
            <a:ext cx="6148592" cy="4134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419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C4641-B5EC-4979-A24C-9E9370482C83}"/>
              </a:ext>
            </a:extLst>
          </p:cNvPr>
          <p:cNvSpPr>
            <a:spLocks noGrp="1"/>
          </p:cNvSpPr>
          <p:nvPr>
            <p:ph type="title"/>
          </p:nvPr>
        </p:nvSpPr>
        <p:spPr/>
        <p:txBody>
          <a:bodyPr>
            <a:normAutofit/>
          </a:bodyPr>
          <a:lstStyle/>
          <a:p>
            <a:r>
              <a:rPr lang="es-AR" sz="4000" b="0" i="0" u="none" strike="noStrike" dirty="0">
                <a:solidFill>
                  <a:srgbClr val="000000"/>
                </a:solidFill>
                <a:effectLst/>
                <a:latin typeface="Arial" panose="020B0604020202020204" pitchFamily="34" charset="0"/>
              </a:rPr>
              <a:t>Objetivos de la Ventilación</a:t>
            </a:r>
            <a:endParaRPr lang="es-AR" sz="6600" dirty="0"/>
          </a:p>
        </p:txBody>
      </p:sp>
      <p:sp>
        <p:nvSpPr>
          <p:cNvPr id="3" name="Marcador de contenido 2">
            <a:extLst>
              <a:ext uri="{FF2B5EF4-FFF2-40B4-BE49-F238E27FC236}">
                <a16:creationId xmlns:a16="http://schemas.microsoft.com/office/drawing/2014/main" id="{01CEE0FD-CD39-480B-A6C0-AB4D30957118}"/>
              </a:ext>
            </a:extLst>
          </p:cNvPr>
          <p:cNvSpPr>
            <a:spLocks noGrp="1"/>
          </p:cNvSpPr>
          <p:nvPr>
            <p:ph idx="1"/>
          </p:nvPr>
        </p:nvSpPr>
        <p:spPr/>
        <p:txBody>
          <a:bodyPr>
            <a:normAutofit/>
          </a:bodyPr>
          <a:lstStyle/>
          <a:p>
            <a:pPr algn="just" rtl="0">
              <a:spcBef>
                <a:spcPts val="0"/>
              </a:spcBef>
              <a:spcAft>
                <a:spcPts val="0"/>
              </a:spcAft>
            </a:pPr>
            <a:r>
              <a:rPr lang="es-MX" sz="2000" b="0" i="0" u="none" strike="noStrike" dirty="0">
                <a:solidFill>
                  <a:srgbClr val="000000"/>
                </a:solidFill>
                <a:effectLst/>
                <a:latin typeface="Arial" panose="020B0604020202020204" pitchFamily="34" charset="0"/>
              </a:rPr>
              <a:t>Conservar y restituir la calidad del aire, creando un ciclo en el cual nos deshacemos del aire </a:t>
            </a:r>
            <a:r>
              <a:rPr lang="es-MX" sz="2000" b="0" i="0" u="none" strike="noStrike" dirty="0" smtClean="0">
                <a:solidFill>
                  <a:srgbClr val="000000"/>
                </a:solidFill>
                <a:effectLst/>
                <a:latin typeface="Arial" panose="020B0604020202020204" pitchFamily="34" charset="0"/>
              </a:rPr>
              <a:t>viciado, gases </a:t>
            </a:r>
            <a:r>
              <a:rPr lang="es-MX" sz="2000" b="0" i="0" u="none" strike="noStrike" dirty="0">
                <a:solidFill>
                  <a:srgbClr val="000000"/>
                </a:solidFill>
                <a:effectLst/>
                <a:latin typeface="Arial" panose="020B0604020202020204" pitchFamily="34" charset="0"/>
              </a:rPr>
              <a:t>tóxicos/peligros, polvos y partículas de un determinado espacio. </a:t>
            </a:r>
            <a:endParaRPr lang="es-MX" sz="2000" b="0" dirty="0">
              <a:effectLst/>
            </a:endParaRPr>
          </a:p>
          <a:p>
            <a:pPr algn="just" rtl="0">
              <a:spcBef>
                <a:spcPts val="0"/>
              </a:spcBef>
              <a:spcAft>
                <a:spcPts val="0"/>
              </a:spcAft>
            </a:pPr>
            <a:r>
              <a:rPr lang="es-MX" sz="2000" b="0" i="0" u="none" strike="noStrike" dirty="0">
                <a:solidFill>
                  <a:srgbClr val="000000"/>
                </a:solidFill>
                <a:effectLst/>
                <a:latin typeface="Arial" panose="020B0604020202020204" pitchFamily="34" charset="0"/>
              </a:rPr>
              <a:t>Mantener temperaturas adecuadas a la tolerancia saludable del cuerpo humano, es decir el control de la </a:t>
            </a:r>
            <a:r>
              <a:rPr lang="es-MX" sz="2000" b="0" i="0" u="sng" strike="noStrike" dirty="0">
                <a:solidFill>
                  <a:srgbClr val="000000"/>
                </a:solidFill>
                <a:effectLst/>
                <a:latin typeface="Arial" panose="020B0604020202020204" pitchFamily="34" charset="0"/>
              </a:rPr>
              <a:t>carga térmica, que es la suma de la carga térmica ambiental y el calor generado en los procesos.</a:t>
            </a:r>
            <a:endParaRPr lang="es-MX" sz="2000" b="0" u="sng" dirty="0">
              <a:effectLst/>
            </a:endParaRPr>
          </a:p>
          <a:p>
            <a:pPr algn="just" rtl="0">
              <a:spcBef>
                <a:spcPts val="0"/>
              </a:spcBef>
              <a:spcAft>
                <a:spcPts val="2300"/>
              </a:spcAft>
            </a:pPr>
            <a:r>
              <a:rPr lang="es-MX" sz="2000" b="0" i="0" u="none" strike="noStrike" dirty="0">
                <a:solidFill>
                  <a:srgbClr val="000000"/>
                </a:solidFill>
                <a:effectLst/>
                <a:latin typeface="Arial" panose="020B0604020202020204" pitchFamily="34" charset="0"/>
              </a:rPr>
              <a:t>De esta forma, el fin general de una correcta ventilación </a:t>
            </a:r>
            <a:r>
              <a:rPr lang="es-MX" sz="2000" b="0" i="0" u="sng" strike="noStrike" dirty="0">
                <a:solidFill>
                  <a:srgbClr val="000000"/>
                </a:solidFill>
                <a:effectLst/>
                <a:latin typeface="Arial" panose="020B0604020202020204" pitchFamily="34" charset="0"/>
              </a:rPr>
              <a:t>es brindar seguridad e higiene</a:t>
            </a:r>
            <a:r>
              <a:rPr lang="es-MX" sz="2000" b="0" i="0" u="none" strike="noStrike" dirty="0">
                <a:solidFill>
                  <a:srgbClr val="000000"/>
                </a:solidFill>
                <a:effectLst/>
                <a:latin typeface="Arial" panose="020B0604020202020204" pitchFamily="34" charset="0"/>
              </a:rPr>
              <a:t>. Aumentando así, la calidad de vida de las personas.</a:t>
            </a:r>
            <a:endParaRPr lang="es-MX" sz="2000" b="0" dirty="0">
              <a:effectLst/>
            </a:endParaRPr>
          </a:p>
        </p:txBody>
      </p:sp>
    </p:spTree>
    <p:extLst>
      <p:ext uri="{BB962C8B-B14F-4D97-AF65-F5344CB8AC3E}">
        <p14:creationId xmlns:p14="http://schemas.microsoft.com/office/powerpoint/2010/main" val="4842707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BA24E29-B6FE-4E8A-98DE-824892775AAE}"/>
              </a:ext>
            </a:extLst>
          </p:cNvPr>
          <p:cNvSpPr>
            <a:spLocks noGrp="1"/>
          </p:cNvSpPr>
          <p:nvPr>
            <p:ph idx="1"/>
          </p:nvPr>
        </p:nvSpPr>
        <p:spPr>
          <a:xfrm>
            <a:off x="2589212" y="662609"/>
            <a:ext cx="8915400" cy="5248613"/>
          </a:xfrm>
        </p:spPr>
        <p:txBody>
          <a:bodyPr/>
          <a:lstStyle/>
          <a:p>
            <a:pPr rtl="0">
              <a:spcBef>
                <a:spcPts val="1800"/>
              </a:spcBef>
              <a:spcAft>
                <a:spcPts val="600"/>
              </a:spcAft>
            </a:pPr>
            <a:r>
              <a:rPr lang="es-MX" sz="2400" b="0" i="0" u="none" strike="noStrike" dirty="0">
                <a:solidFill>
                  <a:srgbClr val="000000"/>
                </a:solidFill>
                <a:effectLst/>
                <a:latin typeface="Arial" panose="020B0604020202020204" pitchFamily="34" charset="0"/>
              </a:rPr>
              <a:t>Demoliciones</a:t>
            </a:r>
            <a:endParaRPr lang="es-MX" sz="2400" b="1" dirty="0">
              <a:effectLst/>
            </a:endParaRPr>
          </a:p>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Cuando se produce la demolición de una construcción existente, se produce polvo y partículas en suspensión que pueden impedir la visibilidad de los operarios, accidentes de tránsito dentro de la obra, irritabilidad en los ojos del personal, problemas pulmonares, etc.</a:t>
            </a:r>
            <a:endParaRPr lang="es-MX" b="0" dirty="0">
              <a:effectLst/>
            </a:endParaRPr>
          </a:p>
          <a:p>
            <a:pPr marL="0" indent="0">
              <a:buNone/>
            </a:pPr>
            <a:r>
              <a:rPr lang="es-MX" b="0" dirty="0">
                <a:effectLst/>
              </a:rPr>
              <a:t/>
            </a:r>
            <a:br>
              <a:rPr lang="es-MX" b="0" dirty="0">
                <a:effectLst/>
              </a:rPr>
            </a:br>
            <a:endParaRPr lang="es-AR" dirty="0"/>
          </a:p>
        </p:txBody>
      </p:sp>
      <p:pic>
        <p:nvPicPr>
          <p:cNvPr id="23554" name="Picture 2">
            <a:extLst>
              <a:ext uri="{FF2B5EF4-FFF2-40B4-BE49-F238E27FC236}">
                <a16:creationId xmlns:a16="http://schemas.microsoft.com/office/drawing/2014/main" id="{F2941A44-3649-490C-8733-EA815C11F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887" y="2711934"/>
            <a:ext cx="57340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4280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7DACBB-0882-4ADF-95C3-1C72F8C10A35}"/>
              </a:ext>
            </a:extLst>
          </p:cNvPr>
          <p:cNvSpPr>
            <a:spLocks noGrp="1"/>
          </p:cNvSpPr>
          <p:nvPr>
            <p:ph type="title"/>
          </p:nvPr>
        </p:nvSpPr>
        <p:spPr/>
        <p:txBody>
          <a:bodyPr>
            <a:normAutofit/>
          </a:bodyPr>
          <a:lstStyle/>
          <a:p>
            <a:r>
              <a:rPr lang="es-MX" b="0" i="0" u="none" strike="noStrike" dirty="0">
                <a:solidFill>
                  <a:srgbClr val="000000"/>
                </a:solidFill>
                <a:effectLst/>
                <a:latin typeface="Arial" panose="020B0604020202020204" pitchFamily="34" charset="0"/>
              </a:rPr>
              <a:t>Ventilación en Túneles y Minas:</a:t>
            </a:r>
            <a:endParaRPr lang="es-AR" dirty="0"/>
          </a:p>
        </p:txBody>
      </p:sp>
      <p:sp>
        <p:nvSpPr>
          <p:cNvPr id="3" name="Marcador de contenido 2">
            <a:extLst>
              <a:ext uri="{FF2B5EF4-FFF2-40B4-BE49-F238E27FC236}">
                <a16:creationId xmlns:a16="http://schemas.microsoft.com/office/drawing/2014/main" id="{3D1075B2-AB02-46C7-88E8-5CFE7F86E977}"/>
              </a:ext>
            </a:extLst>
          </p:cNvPr>
          <p:cNvSpPr>
            <a:spLocks noGrp="1"/>
          </p:cNvSpPr>
          <p:nvPr>
            <p:ph idx="1"/>
          </p:nvPr>
        </p:nvSpPr>
        <p:spPr>
          <a:xfrm>
            <a:off x="2592924" y="1364975"/>
            <a:ext cx="8911688" cy="4868916"/>
          </a:xfrm>
        </p:spPr>
        <p:txBody>
          <a:bodyPr>
            <a:normAutofit/>
          </a:bodyPr>
          <a:lstStyle/>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La necesidad de conservar, en el interior de los túneles y minas, una atmósfera respirable y en condiciones óptimas, exige renovar el aire por medio de sistemas de ventilación que eviten que el aire contaminado ponga en riesgo la salud de los operarios.</a:t>
            </a:r>
            <a:endParaRPr lang="es-MX" b="0" dirty="0">
              <a:effectLst/>
            </a:endParaRPr>
          </a:p>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las causas por la cuales se deberán proveer de sistemas de ventilación son aquellos procesos constructivos que generan la producción y transporte de polvos y partículas en suspensión que son nocivos para los trabajadores considerando también las condiciones de humedad en espacios cerrados:</a:t>
            </a:r>
          </a:p>
          <a:p>
            <a:pPr marL="0" indent="0" algn="just" rtl="0">
              <a:spcBef>
                <a:spcPts val="0"/>
              </a:spcBef>
              <a:spcAft>
                <a:spcPts val="0"/>
              </a:spcAft>
              <a:buNone/>
            </a:pPr>
            <a:endParaRPr lang="es-MX" b="0"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uso de explosivos</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manipulación de material</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maquinaria con motores a combustión</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gases contenidos en el suelo.</a:t>
            </a:r>
          </a:p>
          <a:p>
            <a:pPr marL="0" indent="0">
              <a:buNone/>
            </a:pPr>
            <a:r>
              <a:rPr lang="es-MX" b="0" dirty="0">
                <a:effectLst/>
              </a:rPr>
              <a:t/>
            </a:r>
            <a:br>
              <a:rPr lang="es-MX" b="0" dirty="0">
                <a:effectLst/>
              </a:rPr>
            </a:br>
            <a:endParaRPr lang="es-AR" dirty="0"/>
          </a:p>
        </p:txBody>
      </p:sp>
      <p:pic>
        <p:nvPicPr>
          <p:cNvPr id="24580" name="Picture 4" descr="Ventilación bajo tierra -">
            <a:extLst>
              <a:ext uri="{FF2B5EF4-FFF2-40B4-BE49-F238E27FC236}">
                <a16:creationId xmlns:a16="http://schemas.microsoft.com/office/drawing/2014/main" id="{D0EC3104-E631-4B7C-B405-B1F594FD3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9096" y="5184913"/>
            <a:ext cx="76200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8028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05E8E9-4191-4F0D-B91C-E517A0CB31C0}"/>
              </a:ext>
            </a:extLst>
          </p:cNvPr>
          <p:cNvSpPr>
            <a:spLocks noGrp="1"/>
          </p:cNvSpPr>
          <p:nvPr>
            <p:ph type="title"/>
          </p:nvPr>
        </p:nvSpPr>
        <p:spPr/>
        <p:txBody>
          <a:bodyPr>
            <a:normAutofit/>
          </a:bodyPr>
          <a:lstStyle/>
          <a:p>
            <a:r>
              <a:rPr lang="es-MX" sz="2800" b="0" i="0" u="none" strike="noStrike" dirty="0" smtClean="0">
                <a:solidFill>
                  <a:srgbClr val="000000"/>
                </a:solidFill>
                <a:effectLst/>
                <a:latin typeface="Arial" panose="020B0604020202020204" pitchFamily="34" charset="0"/>
              </a:rPr>
              <a:t>Los tipos de ventilaciones pueden ser:</a:t>
            </a:r>
            <a:endParaRPr lang="es-AR" sz="2800" dirty="0"/>
          </a:p>
        </p:txBody>
      </p:sp>
      <p:sp>
        <p:nvSpPr>
          <p:cNvPr id="3" name="Marcador de contenido 2">
            <a:extLst>
              <a:ext uri="{FF2B5EF4-FFF2-40B4-BE49-F238E27FC236}">
                <a16:creationId xmlns:a16="http://schemas.microsoft.com/office/drawing/2014/main" id="{96B4F33A-5540-4233-A4E9-8572DF529809}"/>
              </a:ext>
            </a:extLst>
          </p:cNvPr>
          <p:cNvSpPr>
            <a:spLocks noGrp="1"/>
          </p:cNvSpPr>
          <p:nvPr>
            <p:ph idx="1"/>
          </p:nvPr>
        </p:nvSpPr>
        <p:spPr/>
        <p:txBody>
          <a:bodyPr/>
          <a:lstStyle/>
          <a:p>
            <a:pPr algn="just" fontAlgn="base">
              <a:spcBef>
                <a:spcPts val="0"/>
              </a:spcBef>
            </a:pPr>
            <a:r>
              <a:rPr lang="es-MX" sz="2400" b="0" i="0" u="none" strike="noStrike" dirty="0">
                <a:solidFill>
                  <a:srgbClr val="000000"/>
                </a:solidFill>
                <a:effectLst/>
                <a:latin typeface="Arial" panose="020B0604020202020204" pitchFamily="34" charset="0"/>
              </a:rPr>
              <a:t>Aspirantes</a:t>
            </a:r>
            <a:endParaRPr lang="es-MX" sz="2400" dirty="0">
              <a:solidFill>
                <a:srgbClr val="000000"/>
              </a:solidFill>
              <a:latin typeface="Arial" panose="020B0604020202020204" pitchFamily="34" charset="0"/>
            </a:endParaRPr>
          </a:p>
          <a:p>
            <a:pPr marL="0" indent="0" algn="just" rtl="0" fontAlgn="base">
              <a:spcBef>
                <a:spcPts val="0"/>
              </a:spcBef>
              <a:spcAft>
                <a:spcPts val="0"/>
              </a:spcAft>
              <a:buNone/>
            </a:pPr>
            <a:r>
              <a:rPr lang="es-MX" sz="1800" b="0" i="0" u="none" strike="noStrike" dirty="0">
                <a:solidFill>
                  <a:srgbClr val="000000"/>
                </a:solidFill>
                <a:effectLst/>
                <a:latin typeface="Arial" panose="020B0604020202020204" pitchFamily="34" charset="0"/>
              </a:rPr>
              <a:t>En este caso se recurre al uso de una tubería la cual va aspirando el aire viciado, esto es una ventaja ya que los usuarios no entrarán en contacto con el mismo.</a:t>
            </a:r>
          </a:p>
          <a:p>
            <a:pPr marL="0" indent="0" algn="just" rtl="0" fontAlgn="base">
              <a:spcBef>
                <a:spcPts val="0"/>
              </a:spcBef>
              <a:spcAft>
                <a:spcPts val="0"/>
              </a:spcAft>
              <a:buNone/>
            </a:pPr>
            <a:endParaRPr lang="es-MX" sz="1800" b="0" i="0" u="none" strike="noStrike" dirty="0">
              <a:solidFill>
                <a:srgbClr val="000000"/>
              </a:solidFill>
              <a:effectLst/>
              <a:latin typeface="Arial" panose="020B0604020202020204" pitchFamily="34" charset="0"/>
            </a:endParaRPr>
          </a:p>
          <a:p>
            <a:pPr algn="just" fontAlgn="base">
              <a:spcBef>
                <a:spcPts val="0"/>
              </a:spcBef>
            </a:pPr>
            <a:r>
              <a:rPr lang="es-MX" sz="2400" b="0" i="0" u="none" strike="noStrike" dirty="0">
                <a:solidFill>
                  <a:srgbClr val="000000"/>
                </a:solidFill>
                <a:effectLst/>
                <a:latin typeface="Arial" panose="020B0604020202020204" pitchFamily="34" charset="0"/>
              </a:rPr>
              <a:t>Soplantes</a:t>
            </a:r>
          </a:p>
          <a:p>
            <a:pPr marL="0" indent="0" algn="just" fontAlgn="base">
              <a:spcBef>
                <a:spcPts val="0"/>
              </a:spcBef>
              <a:buNone/>
            </a:pPr>
            <a:r>
              <a:rPr lang="es-MX" dirty="0">
                <a:solidFill>
                  <a:srgbClr val="000000"/>
                </a:solidFill>
                <a:latin typeface="Arial" panose="020B0604020202020204" pitchFamily="34" charset="0"/>
              </a:rPr>
              <a:t>E</a:t>
            </a:r>
            <a:r>
              <a:rPr lang="es-MX" sz="1800" b="0" i="0" u="none" strike="noStrike" dirty="0">
                <a:solidFill>
                  <a:srgbClr val="000000"/>
                </a:solidFill>
                <a:effectLst/>
                <a:latin typeface="Arial" panose="020B0604020202020204" pitchFamily="34" charset="0"/>
              </a:rPr>
              <a:t>n este caso la tubería inyecta aire desde el exterior y el aire viciado sale por el túnel en sí.</a:t>
            </a:r>
          </a:p>
          <a:p>
            <a:pPr marL="0" indent="0" algn="just" fontAlgn="base">
              <a:spcBef>
                <a:spcPts val="0"/>
              </a:spcBef>
              <a:buNone/>
            </a:pPr>
            <a:endParaRPr lang="es-MX" sz="1800" b="0" i="0" u="none" strike="noStrike" dirty="0">
              <a:solidFill>
                <a:srgbClr val="000000"/>
              </a:solidFill>
              <a:effectLst/>
              <a:latin typeface="Arial" panose="020B0604020202020204" pitchFamily="34" charset="0"/>
            </a:endParaRPr>
          </a:p>
          <a:p>
            <a:pPr algn="just" fontAlgn="base">
              <a:spcBef>
                <a:spcPts val="0"/>
              </a:spcBef>
            </a:pPr>
            <a:r>
              <a:rPr lang="es-MX" sz="2400" b="0" i="0" u="none" strike="noStrike" dirty="0">
                <a:solidFill>
                  <a:srgbClr val="000000"/>
                </a:solidFill>
                <a:effectLst/>
                <a:latin typeface="Arial" panose="020B0604020202020204" pitchFamily="34" charset="0"/>
              </a:rPr>
              <a:t>Mixta</a:t>
            </a:r>
          </a:p>
          <a:p>
            <a:pPr marL="0" indent="0" algn="just" fontAlgn="base">
              <a:spcBef>
                <a:spcPts val="0"/>
              </a:spcBef>
              <a:buNone/>
            </a:pPr>
            <a:r>
              <a:rPr lang="es-MX" dirty="0">
                <a:solidFill>
                  <a:srgbClr val="000000"/>
                </a:solidFill>
                <a:latin typeface="Arial" panose="020B0604020202020204" pitchFamily="34" charset="0"/>
              </a:rPr>
              <a:t>P</a:t>
            </a:r>
            <a:r>
              <a:rPr lang="es-MX" sz="1800" b="0" i="0" u="none" strike="noStrike" dirty="0">
                <a:solidFill>
                  <a:srgbClr val="000000"/>
                </a:solidFill>
                <a:effectLst/>
                <a:latin typeface="Arial" panose="020B0604020202020204" pitchFamily="34" charset="0"/>
              </a:rPr>
              <a:t>ara este tipo de ventilación la tubería es aspirante pero a la vez hay sopladores dentro del túnel para que aumente y concentre el caudal que se extrae.</a:t>
            </a:r>
          </a:p>
          <a:p>
            <a:pPr marL="0" indent="0" algn="just" fontAlgn="base">
              <a:spcBef>
                <a:spcPts val="0"/>
              </a:spcBef>
              <a:buNone/>
            </a:pPr>
            <a:endParaRPr lang="es-MX" sz="1800" b="0" i="0" u="none" strike="noStrike" dirty="0">
              <a:solidFill>
                <a:srgbClr val="000000"/>
              </a:solidFill>
              <a:effectLst/>
              <a:latin typeface="Arial" panose="020B0604020202020204" pitchFamily="34" charset="0"/>
            </a:endParaRPr>
          </a:p>
          <a:p>
            <a:pPr marL="0" indent="0">
              <a:buNone/>
            </a:pPr>
            <a:endParaRPr lang="es-AR" dirty="0"/>
          </a:p>
        </p:txBody>
      </p:sp>
    </p:spTree>
    <p:extLst>
      <p:ext uri="{BB962C8B-B14F-4D97-AF65-F5344CB8AC3E}">
        <p14:creationId xmlns:p14="http://schemas.microsoft.com/office/powerpoint/2010/main" val="23351317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A29E61-793E-4B3E-8482-335D52793DC5}"/>
              </a:ext>
            </a:extLst>
          </p:cNvPr>
          <p:cNvSpPr>
            <a:spLocks noGrp="1"/>
          </p:cNvSpPr>
          <p:nvPr>
            <p:ph type="title"/>
          </p:nvPr>
        </p:nvSpPr>
        <p:spPr/>
        <p:txBody>
          <a:bodyPr>
            <a:normAutofit/>
          </a:bodyPr>
          <a:lstStyle/>
          <a:p>
            <a:r>
              <a:rPr lang="es-MX" sz="4000" b="0" i="0" u="none" strike="noStrike" dirty="0">
                <a:solidFill>
                  <a:srgbClr val="000000"/>
                </a:solidFill>
                <a:effectLst/>
                <a:latin typeface="Arial" panose="020B0604020202020204" pitchFamily="34" charset="0"/>
              </a:rPr>
              <a:t>Problemas de ventilación en pozos</a:t>
            </a:r>
            <a:endParaRPr lang="es-AR" sz="6600" dirty="0"/>
          </a:p>
        </p:txBody>
      </p:sp>
      <p:sp>
        <p:nvSpPr>
          <p:cNvPr id="3" name="Marcador de contenido 2">
            <a:extLst>
              <a:ext uri="{FF2B5EF4-FFF2-40B4-BE49-F238E27FC236}">
                <a16:creationId xmlns:a16="http://schemas.microsoft.com/office/drawing/2014/main" id="{10F83184-AF46-4F7E-8313-1FC094E054A5}"/>
              </a:ext>
            </a:extLst>
          </p:cNvPr>
          <p:cNvSpPr>
            <a:spLocks noGrp="1"/>
          </p:cNvSpPr>
          <p:nvPr>
            <p:ph idx="1"/>
          </p:nvPr>
        </p:nvSpPr>
        <p:spPr>
          <a:xfrm>
            <a:off x="2589212" y="1510748"/>
            <a:ext cx="8915400" cy="4400474"/>
          </a:xfrm>
        </p:spPr>
        <p:txBody>
          <a:bodyPr>
            <a:normAutofit fontScale="92500" lnSpcReduction="10000"/>
          </a:bodyPr>
          <a:lstStyle/>
          <a:p>
            <a:pPr algn="just" rtl="0">
              <a:spcBef>
                <a:spcPts val="1800"/>
              </a:spcBef>
              <a:spcAft>
                <a:spcPts val="600"/>
              </a:spcAft>
            </a:pPr>
            <a:r>
              <a:rPr lang="es-MX" sz="2600" b="0" i="0" u="none" strike="noStrike" dirty="0">
                <a:solidFill>
                  <a:srgbClr val="000000"/>
                </a:solidFill>
                <a:effectLst/>
                <a:latin typeface="Arial" panose="020B0604020202020204" pitchFamily="34" charset="0"/>
              </a:rPr>
              <a:t>bolsas de gas subterráneo o instalaciones </a:t>
            </a:r>
            <a:r>
              <a:rPr lang="es-MX" sz="2600" b="0" i="0" u="none" strike="noStrike" dirty="0" smtClean="0">
                <a:solidFill>
                  <a:srgbClr val="000000"/>
                </a:solidFill>
                <a:effectLst/>
                <a:latin typeface="Arial" panose="020B0604020202020204" pitchFamily="34" charset="0"/>
              </a:rPr>
              <a:t>existentes</a:t>
            </a:r>
            <a:endParaRPr lang="es-MX" sz="2600" b="1" dirty="0">
              <a:effectLst/>
            </a:endParaRPr>
          </a:p>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Los Trabajadores de la Construcción se encuentran expuestos a una gran variedad de riesgos para su salud. Estos varían según la Obra y la Etapa de la misma que se esté desarrollando.</a:t>
            </a:r>
            <a:endParaRPr lang="es-MX" b="0" dirty="0">
              <a:effectLst/>
            </a:endParaRPr>
          </a:p>
          <a:p>
            <a:pPr marL="0" indent="0" algn="just" rtl="0">
              <a:spcBef>
                <a:spcPts val="0"/>
              </a:spcBef>
              <a:spcAft>
                <a:spcPts val="0"/>
              </a:spcAft>
              <a:buNone/>
            </a:pPr>
            <a:endParaRPr lang="es-MX" sz="1800" b="0" i="0" u="none" strike="noStrike" dirty="0">
              <a:solidFill>
                <a:srgbClr val="000000"/>
              </a:solidFill>
              <a:effectLst/>
              <a:latin typeface="Arial" panose="020B0604020202020204" pitchFamily="34" charset="0"/>
            </a:endParaRPr>
          </a:p>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En el caso de las excavaciones manuales profundas, a medida que avanzamos con la excavación el contenido de oxígeno es menor en profundidad, de manera que el operario se encuentra en condiciones extremas donde la ventilación puede ser un factor clave a la hora de preservar la vida de los trabajadores. </a:t>
            </a:r>
            <a:endParaRPr lang="es-MX" b="0" dirty="0">
              <a:effectLst/>
            </a:endParaRPr>
          </a:p>
          <a:p>
            <a:pPr marL="0" indent="0" algn="just" rtl="0">
              <a:spcBef>
                <a:spcPts val="0"/>
              </a:spcBef>
              <a:spcAft>
                <a:spcPts val="0"/>
              </a:spcAft>
              <a:buNone/>
            </a:pPr>
            <a:endParaRPr lang="es-MX" sz="1800" b="0" i="0" u="none" strike="noStrike" dirty="0">
              <a:solidFill>
                <a:srgbClr val="000000"/>
              </a:solidFill>
              <a:effectLst/>
              <a:latin typeface="Arial" panose="020B0604020202020204" pitchFamily="34" charset="0"/>
            </a:endParaRPr>
          </a:p>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En este tipo de trabajo, los operarios están expuestos a situaciones de falta de oxígeno por mala ventilación y a una posible exposición a gases tóxicos presentes en las distintas capas del suelo (bolsas de gas subterráneo) que puede hasta ocasionar la muerte del operario, por esto, hay que tener un especial cuidado con este tipo de prácticas constructivas, teniendo en cuenta que ya no es muy utilizada.</a:t>
            </a:r>
            <a:endParaRPr lang="es-MX" b="0" dirty="0">
              <a:effectLst/>
            </a:endParaRPr>
          </a:p>
          <a:p>
            <a:pPr marL="0" indent="0">
              <a:buNone/>
            </a:pPr>
            <a:r>
              <a:rPr lang="es-MX" dirty="0"/>
              <a:t/>
            </a:r>
            <a:br>
              <a:rPr lang="es-MX" dirty="0"/>
            </a:br>
            <a:endParaRPr lang="es-AR" dirty="0"/>
          </a:p>
        </p:txBody>
      </p:sp>
    </p:spTree>
    <p:extLst>
      <p:ext uri="{BB962C8B-B14F-4D97-AF65-F5344CB8AC3E}">
        <p14:creationId xmlns:p14="http://schemas.microsoft.com/office/powerpoint/2010/main" val="6963580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55996A-742D-413C-B2A3-E02AF5709331}"/>
              </a:ext>
            </a:extLst>
          </p:cNvPr>
          <p:cNvSpPr>
            <a:spLocks noGrp="1"/>
          </p:cNvSpPr>
          <p:nvPr>
            <p:ph type="title"/>
          </p:nvPr>
        </p:nvSpPr>
        <p:spPr/>
        <p:txBody>
          <a:bodyPr>
            <a:normAutofit/>
          </a:bodyPr>
          <a:lstStyle/>
          <a:p>
            <a:r>
              <a:rPr lang="es-AR" sz="4000" b="0" i="0" u="none" strike="noStrike" dirty="0">
                <a:solidFill>
                  <a:srgbClr val="000000"/>
                </a:solidFill>
                <a:effectLst/>
                <a:latin typeface="Arial" panose="020B0604020202020204" pitchFamily="34" charset="0"/>
              </a:rPr>
              <a:t>Problemática en obras viales</a:t>
            </a:r>
            <a:endParaRPr lang="es-AR" sz="6600" dirty="0"/>
          </a:p>
        </p:txBody>
      </p:sp>
      <p:sp>
        <p:nvSpPr>
          <p:cNvPr id="3" name="Marcador de contenido 2">
            <a:extLst>
              <a:ext uri="{FF2B5EF4-FFF2-40B4-BE49-F238E27FC236}">
                <a16:creationId xmlns:a16="http://schemas.microsoft.com/office/drawing/2014/main" id="{8FE1F9DD-1632-40A5-A223-B66FEB8547A6}"/>
              </a:ext>
            </a:extLst>
          </p:cNvPr>
          <p:cNvSpPr>
            <a:spLocks noGrp="1"/>
          </p:cNvSpPr>
          <p:nvPr>
            <p:ph idx="1"/>
          </p:nvPr>
        </p:nvSpPr>
        <p:spPr>
          <a:xfrm>
            <a:off x="2589212" y="1563757"/>
            <a:ext cx="8915400" cy="4347465"/>
          </a:xfrm>
        </p:spPr>
        <p:txBody>
          <a:bodyPr/>
          <a:lstStyle/>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Retomando la definición de ventilación, puede ocurrir que si bien trabajamos al aire libre donde uno se imagina que la correcta ventilación se da de forma inminente esta suposición es falsa. </a:t>
            </a:r>
          </a:p>
          <a:p>
            <a:pPr marL="0" indent="0" algn="just" rtl="0">
              <a:spcBef>
                <a:spcPts val="0"/>
              </a:spcBef>
              <a:spcAft>
                <a:spcPts val="0"/>
              </a:spcAft>
              <a:buNone/>
            </a:pPr>
            <a:endParaRPr lang="es-MX" b="0" dirty="0">
              <a:effectLst/>
            </a:endParaRPr>
          </a:p>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El aire, por diferentes factores incluso en el aire libre puede perder su estado de buena calidad. Un ejemplo, es el de la construcción vial donde el transporte de partículas microscópicas en el aire es de gran magnitud, estas partículas son perjudiciales a la salud de los operarios por su cantidad y tamaño porque directamente pasan a los alvéolos pulmonares.</a:t>
            </a:r>
            <a:endParaRPr lang="es-MX" b="0" dirty="0">
              <a:effectLst/>
            </a:endParaRPr>
          </a:p>
          <a:p>
            <a:pPr marL="0" indent="0">
              <a:buNone/>
            </a:pPr>
            <a:r>
              <a:rPr lang="es-MX" dirty="0"/>
              <a:t/>
            </a:r>
            <a:br>
              <a:rPr lang="es-MX" dirty="0"/>
            </a:br>
            <a:endParaRPr lang="es-AR" dirty="0"/>
          </a:p>
        </p:txBody>
      </p:sp>
      <p:pic>
        <p:nvPicPr>
          <p:cNvPr id="26626" name="Picture 2">
            <a:extLst>
              <a:ext uri="{FF2B5EF4-FFF2-40B4-BE49-F238E27FC236}">
                <a16:creationId xmlns:a16="http://schemas.microsoft.com/office/drawing/2014/main" id="{205848AD-ABE9-47A1-AA3C-14B76025A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8991" y="4158667"/>
            <a:ext cx="3811588" cy="254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3381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F60468-2A19-4331-A919-0D97FF2D484B}"/>
              </a:ext>
            </a:extLst>
          </p:cNvPr>
          <p:cNvSpPr>
            <a:spLocks noGrp="1"/>
          </p:cNvSpPr>
          <p:nvPr>
            <p:ph type="title"/>
          </p:nvPr>
        </p:nvSpPr>
        <p:spPr/>
        <p:txBody>
          <a:bodyPr>
            <a:normAutofit/>
          </a:bodyPr>
          <a:lstStyle/>
          <a:p>
            <a:r>
              <a:rPr lang="es-AR" sz="4000" b="0" i="0" u="none" strike="noStrike" dirty="0">
                <a:solidFill>
                  <a:srgbClr val="000000"/>
                </a:solidFill>
                <a:effectLst/>
                <a:latin typeface="Arial" panose="020B0604020202020204" pitchFamily="34" charset="0"/>
              </a:rPr>
              <a:t>Elementos de protección personal</a:t>
            </a:r>
            <a:endParaRPr lang="es-AR" sz="6600" dirty="0"/>
          </a:p>
        </p:txBody>
      </p:sp>
      <p:sp>
        <p:nvSpPr>
          <p:cNvPr id="3" name="Marcador de contenido 2">
            <a:extLst>
              <a:ext uri="{FF2B5EF4-FFF2-40B4-BE49-F238E27FC236}">
                <a16:creationId xmlns:a16="http://schemas.microsoft.com/office/drawing/2014/main" id="{46D8770B-5747-4458-8F9E-58F37F48E591}"/>
              </a:ext>
            </a:extLst>
          </p:cNvPr>
          <p:cNvSpPr>
            <a:spLocks noGrp="1"/>
          </p:cNvSpPr>
          <p:nvPr>
            <p:ph idx="1"/>
          </p:nvPr>
        </p:nvSpPr>
        <p:spPr/>
        <p:txBody>
          <a:bodyPr/>
          <a:lstStyle/>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La protección personal está orientada a complementar una correcta ventilación para mitigar los efectos producidos en los operarios debidos a la actividad que se desarrolla en un sitio. Los elementos de seguridad serían:</a:t>
            </a:r>
            <a:endParaRPr lang="es-MX" b="0" dirty="0">
              <a:effectLst/>
            </a:endParaRPr>
          </a:p>
          <a:p>
            <a:pPr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uso de barbijo</a:t>
            </a:r>
          </a:p>
          <a:p>
            <a:pPr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uso de mascarillas con filtros </a:t>
            </a:r>
          </a:p>
          <a:p>
            <a:pPr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antiparras</a:t>
            </a:r>
          </a:p>
          <a:p>
            <a:pPr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trajes especiales para usos químicos o radioactivos.</a:t>
            </a:r>
          </a:p>
          <a:p>
            <a:pPr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uso de tanques de oxigeno</a:t>
            </a:r>
          </a:p>
          <a:p>
            <a:pPr marL="0" indent="0">
              <a:buNone/>
            </a:pPr>
            <a:endParaRPr lang="es-AR" dirty="0"/>
          </a:p>
        </p:txBody>
      </p:sp>
      <p:pic>
        <p:nvPicPr>
          <p:cNvPr id="27650" name="Picture 2">
            <a:extLst>
              <a:ext uri="{FF2B5EF4-FFF2-40B4-BE49-F238E27FC236}">
                <a16:creationId xmlns:a16="http://schemas.microsoft.com/office/drawing/2014/main" id="{136240D9-D560-408C-BCF0-3A21F8987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7136" y="3922644"/>
            <a:ext cx="3249151" cy="2672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9546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B94E93-A844-4363-9A33-6F1F136CA330}"/>
              </a:ext>
            </a:extLst>
          </p:cNvPr>
          <p:cNvSpPr>
            <a:spLocks noGrp="1"/>
          </p:cNvSpPr>
          <p:nvPr>
            <p:ph type="title"/>
          </p:nvPr>
        </p:nvSpPr>
        <p:spPr/>
        <p:txBody>
          <a:bodyPr>
            <a:normAutofit/>
          </a:bodyPr>
          <a:lstStyle/>
          <a:p>
            <a:r>
              <a:rPr lang="es-AR" sz="4000" b="0" i="0" u="none" strike="noStrike" dirty="0">
                <a:solidFill>
                  <a:srgbClr val="000000"/>
                </a:solidFill>
                <a:effectLst/>
                <a:latin typeface="Arial" panose="020B0604020202020204" pitchFamily="34" charset="0"/>
              </a:rPr>
              <a:t>Señalización en la construcción</a:t>
            </a:r>
            <a:endParaRPr lang="es-AR" sz="6600" dirty="0"/>
          </a:p>
        </p:txBody>
      </p:sp>
      <p:pic>
        <p:nvPicPr>
          <p:cNvPr id="28674" name="Picture 2">
            <a:extLst>
              <a:ext uri="{FF2B5EF4-FFF2-40B4-BE49-F238E27FC236}">
                <a16:creationId xmlns:a16="http://schemas.microsoft.com/office/drawing/2014/main" id="{EF313F34-CC9A-4E90-BE1B-9C3EA40C3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021" y="1719469"/>
            <a:ext cx="2143125" cy="2774097"/>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a:extLst>
              <a:ext uri="{FF2B5EF4-FFF2-40B4-BE49-F238E27FC236}">
                <a16:creationId xmlns:a16="http://schemas.microsoft.com/office/drawing/2014/main" id="{6F59D1FF-4CDF-491D-B636-F5040C919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980" y="1700642"/>
            <a:ext cx="1996245" cy="2784238"/>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a:extLst>
              <a:ext uri="{FF2B5EF4-FFF2-40B4-BE49-F238E27FC236}">
                <a16:creationId xmlns:a16="http://schemas.microsoft.com/office/drawing/2014/main" id="{C78117F4-C80A-4D84-B6F4-0E0DF5E6E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326" y="3800815"/>
            <a:ext cx="2137468" cy="2735960"/>
          </a:xfrm>
          <a:prstGeom prst="rect">
            <a:avLst/>
          </a:prstGeom>
          <a:noFill/>
          <a:extLst>
            <a:ext uri="{909E8E84-426E-40DD-AFC4-6F175D3DCCD1}">
              <a14:hiddenFill xmlns:a14="http://schemas.microsoft.com/office/drawing/2010/main">
                <a:solidFill>
                  <a:srgbClr val="FFFFFF"/>
                </a:solidFill>
              </a14:hiddenFill>
            </a:ext>
          </a:extLst>
        </p:spPr>
      </p:pic>
      <p:pic>
        <p:nvPicPr>
          <p:cNvPr id="28677" name="Picture 5">
            <a:extLst>
              <a:ext uri="{FF2B5EF4-FFF2-40B4-BE49-F238E27FC236}">
                <a16:creationId xmlns:a16="http://schemas.microsoft.com/office/drawing/2014/main" id="{BCB2354E-26B7-4799-9BF2-E890D634F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1304" y="3800814"/>
            <a:ext cx="2598280" cy="2586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078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smtClean="0"/>
              <a:t>Ejemplo de calculo</a:t>
            </a:r>
            <a:r>
              <a:rPr lang="en-US" dirty="0"/>
              <a:t/>
            </a:r>
            <a:br>
              <a:rPr lang="en-US" dirty="0"/>
            </a:br>
            <a:r>
              <a:rPr lang="en-US" sz="2800" dirty="0" err="1" smtClean="0"/>
              <a:t>Ventilacion</a:t>
            </a:r>
            <a:r>
              <a:rPr lang="en-US" sz="2800" dirty="0" smtClean="0"/>
              <a:t> </a:t>
            </a:r>
            <a:r>
              <a:rPr lang="en-US" sz="2800" dirty="0" err="1" smtClean="0"/>
              <a:t>localizada</a:t>
            </a:r>
            <a:endParaRPr lang="en-US" dirty="0"/>
          </a:p>
        </p:txBody>
      </p:sp>
      <p:sp>
        <p:nvSpPr>
          <p:cNvPr id="3" name="Marcador de contenido 2"/>
          <p:cNvSpPr>
            <a:spLocks noGrp="1"/>
          </p:cNvSpPr>
          <p:nvPr>
            <p:ph idx="1"/>
          </p:nvPr>
        </p:nvSpPr>
        <p:spPr>
          <a:xfrm>
            <a:off x="825726" y="2342605"/>
            <a:ext cx="5052559" cy="3777622"/>
          </a:xfrm>
        </p:spPr>
        <p:txBody>
          <a:bodyPr/>
          <a:lstStyle/>
          <a:p>
            <a:r>
              <a:rPr lang="en-US" dirty="0" smtClean="0"/>
              <a:t>Ancho de banco </a:t>
            </a:r>
            <a:r>
              <a:rPr lang="en-US" dirty="0" err="1" smtClean="0"/>
              <a:t>máximo</a:t>
            </a:r>
            <a:r>
              <a:rPr lang="en-US" dirty="0" smtClean="0"/>
              <a:t>=0,6m</a:t>
            </a:r>
            <a:endParaRPr lang="en-US" dirty="0"/>
          </a:p>
          <a:p>
            <a:r>
              <a:rPr lang="en-US" dirty="0" err="1" smtClean="0"/>
              <a:t>Partículasmenores</a:t>
            </a:r>
            <a:r>
              <a:rPr lang="en-US" dirty="0" smtClean="0"/>
              <a:t> a 0.1micrómetros</a:t>
            </a:r>
            <a:endParaRPr lang="en-US" dirty="0"/>
          </a:p>
          <a:p>
            <a:r>
              <a:rPr lang="en-US" dirty="0" err="1" smtClean="0"/>
              <a:t>Campana</a:t>
            </a:r>
            <a:r>
              <a:rPr lang="en-US" dirty="0" smtClean="0"/>
              <a:t> rectangular</a:t>
            </a:r>
            <a:endParaRPr lang="en-US" dirty="0"/>
          </a:p>
          <a:p>
            <a:r>
              <a:rPr lang="en-US" dirty="0"/>
              <a:t>Largo=1,8m</a:t>
            </a:r>
          </a:p>
          <a:p>
            <a:r>
              <a:rPr lang="en-US" dirty="0"/>
              <a:t>Ancho=0,6m</a:t>
            </a:r>
          </a:p>
          <a:p>
            <a:r>
              <a:rPr lang="en-US" dirty="0" err="1" smtClean="0"/>
              <a:t>Ángulo</a:t>
            </a:r>
            <a:r>
              <a:rPr lang="en-US" dirty="0" smtClean="0"/>
              <a:t> </a:t>
            </a:r>
            <a:r>
              <a:rPr lang="el-GR" dirty="0"/>
              <a:t>α</a:t>
            </a:r>
            <a:r>
              <a:rPr lang="el-GR" dirty="0" smtClean="0"/>
              <a:t>=70</a:t>
            </a:r>
            <a:r>
              <a:rPr lang="el-GR" dirty="0"/>
              <a:t>°</a:t>
            </a:r>
          </a:p>
          <a:p>
            <a:r>
              <a:rPr lang="en-US" dirty="0" err="1" smtClean="0"/>
              <a:t>Codo</a:t>
            </a:r>
            <a:r>
              <a:rPr lang="en-US" dirty="0" smtClean="0"/>
              <a:t> de radio interior </a:t>
            </a:r>
            <a:r>
              <a:rPr lang="en-US" dirty="0" err="1" smtClean="0"/>
              <a:t>igual</a:t>
            </a:r>
            <a:r>
              <a:rPr lang="en-US" dirty="0" smtClean="0"/>
              <a:t> al </a:t>
            </a:r>
            <a:r>
              <a:rPr lang="en-US" dirty="0" err="1" smtClean="0"/>
              <a:t>diámetro</a:t>
            </a:r>
            <a:r>
              <a:rPr lang="en-US" dirty="0"/>
              <a:t>.</a:t>
            </a:r>
            <a:endParaRPr lang="en-US" dirty="0"/>
          </a:p>
        </p:txBody>
      </p:sp>
      <p:pic>
        <p:nvPicPr>
          <p:cNvPr id="6" name="Imagen 5"/>
          <p:cNvPicPr>
            <a:picLocks noChangeAspect="1"/>
          </p:cNvPicPr>
          <p:nvPr/>
        </p:nvPicPr>
        <p:blipFill>
          <a:blip r:embed="rId2"/>
          <a:stretch>
            <a:fillRect/>
          </a:stretch>
        </p:blipFill>
        <p:spPr>
          <a:xfrm>
            <a:off x="7196482" y="350431"/>
            <a:ext cx="4155141" cy="6363854"/>
          </a:xfrm>
          <a:prstGeom prst="rect">
            <a:avLst/>
          </a:prstGeom>
        </p:spPr>
      </p:pic>
    </p:spTree>
    <p:extLst>
      <p:ext uri="{BB962C8B-B14F-4D97-AF65-F5344CB8AC3E}">
        <p14:creationId xmlns:p14="http://schemas.microsoft.com/office/powerpoint/2010/main" val="1274615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72046" y="261257"/>
            <a:ext cx="10279612" cy="4738925"/>
          </a:xfrm>
          <a:prstGeom prst="rect">
            <a:avLst/>
          </a:prstGeom>
        </p:spPr>
      </p:pic>
      <p:sp>
        <p:nvSpPr>
          <p:cNvPr id="3" name="Marcador de contenido 2"/>
          <p:cNvSpPr>
            <a:spLocks noGrp="1"/>
          </p:cNvSpPr>
          <p:nvPr>
            <p:ph idx="1"/>
          </p:nvPr>
        </p:nvSpPr>
        <p:spPr>
          <a:xfrm>
            <a:off x="1413555" y="5673634"/>
            <a:ext cx="8915400" cy="3777622"/>
          </a:xfrm>
        </p:spPr>
        <p:txBody>
          <a:bodyPr/>
          <a:lstStyle/>
          <a:p>
            <a:pPr marL="0" indent="0">
              <a:buNone/>
            </a:pPr>
            <a:r>
              <a:rPr lang="es-AR" dirty="0" smtClean="0"/>
              <a:t>V </a:t>
            </a:r>
            <a:r>
              <a:rPr lang="es-AR" dirty="0" err="1" smtClean="0"/>
              <a:t>capt</a:t>
            </a:r>
            <a:r>
              <a:rPr lang="es-MX" dirty="0" smtClean="0"/>
              <a:t>=0,7 m/s  </a:t>
            </a:r>
            <a:r>
              <a:rPr lang="es-MX" dirty="0" smtClean="0">
                <a:sym typeface="Wingdings" panose="05000000000000000000" pitchFamily="2" charset="2"/>
              </a:rPr>
              <a:t> Es la velocidad con la que el aire arrastra vapores de la soldadura.</a:t>
            </a:r>
            <a:endParaRPr lang="es-MX" dirty="0" smtClean="0"/>
          </a:p>
        </p:txBody>
      </p:sp>
    </p:spTree>
    <p:extLst>
      <p:ext uri="{BB962C8B-B14F-4D97-AF65-F5344CB8AC3E}">
        <p14:creationId xmlns:p14="http://schemas.microsoft.com/office/powerpoint/2010/main" val="12128642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74812" y="226422"/>
            <a:ext cx="4255725" cy="5223306"/>
          </a:xfrm>
        </p:spPr>
        <p:txBody>
          <a:bodyPr>
            <a:normAutofit fontScale="92500" lnSpcReduction="20000"/>
          </a:bodyPr>
          <a:lstStyle/>
          <a:p>
            <a:pPr marL="0" indent="0">
              <a:buNone/>
            </a:pPr>
            <a:r>
              <a:rPr lang="es-MX" dirty="0" smtClean="0"/>
              <a:t>En este caso como se trata de una campana elevada, cuyo caudal se expresa como:</a:t>
            </a:r>
          </a:p>
          <a:p>
            <a:pPr marL="0" indent="0">
              <a:buNone/>
            </a:pPr>
            <a:r>
              <a:rPr lang="en-US" dirty="0" smtClean="0"/>
              <a:t>Q=1,4*P*</a:t>
            </a:r>
            <a:r>
              <a:rPr lang="en-US" dirty="0" err="1" smtClean="0"/>
              <a:t>vcapt</a:t>
            </a:r>
            <a:r>
              <a:rPr lang="en-US" dirty="0" smtClean="0"/>
              <a:t>*H</a:t>
            </a:r>
          </a:p>
          <a:p>
            <a:pPr marL="0" indent="0">
              <a:buNone/>
            </a:pPr>
            <a:r>
              <a:rPr lang="en-US" dirty="0" err="1" smtClean="0"/>
              <a:t>donde</a:t>
            </a:r>
            <a:r>
              <a:rPr lang="en-US" dirty="0" smtClean="0"/>
              <a:t>:</a:t>
            </a:r>
          </a:p>
          <a:p>
            <a:pPr marL="0" indent="0">
              <a:buNone/>
            </a:pPr>
            <a:r>
              <a:rPr lang="en-US" dirty="0" smtClean="0"/>
              <a:t>P:perímetro</a:t>
            </a:r>
            <a:endParaRPr lang="en-US" dirty="0"/>
          </a:p>
          <a:p>
            <a:pPr marL="0" indent="0">
              <a:buNone/>
            </a:pPr>
            <a:r>
              <a:rPr lang="en-US" dirty="0"/>
              <a:t>H:alturasobrelaoperación</a:t>
            </a:r>
          </a:p>
          <a:p>
            <a:pPr marL="0" indent="0">
              <a:buNone/>
            </a:pPr>
            <a:r>
              <a:rPr lang="en-US" dirty="0" smtClean="0"/>
              <a:t>Se </a:t>
            </a:r>
            <a:r>
              <a:rPr lang="en-US" dirty="0" err="1" smtClean="0"/>
              <a:t>diseña</a:t>
            </a:r>
            <a:r>
              <a:rPr lang="en-US" dirty="0" smtClean="0"/>
              <a:t> </a:t>
            </a:r>
            <a:r>
              <a:rPr lang="en-US" dirty="0" err="1" smtClean="0"/>
              <a:t>una</a:t>
            </a:r>
            <a:r>
              <a:rPr lang="en-US" dirty="0" smtClean="0"/>
              <a:t> </a:t>
            </a:r>
            <a:r>
              <a:rPr lang="en-US" dirty="0" err="1" smtClean="0"/>
              <a:t>campana</a:t>
            </a:r>
            <a:r>
              <a:rPr lang="en-US" dirty="0" smtClean="0"/>
              <a:t> rectangular de </a:t>
            </a:r>
            <a:r>
              <a:rPr lang="en-US" dirty="0" err="1" smtClean="0"/>
              <a:t>dimensiones</a:t>
            </a:r>
            <a:r>
              <a:rPr lang="en-US" dirty="0"/>
              <a:t>:</a:t>
            </a:r>
          </a:p>
          <a:p>
            <a:r>
              <a:rPr lang="en-US" dirty="0" smtClean="0"/>
              <a:t>Largo=1,8m; Ancho=0,6m</a:t>
            </a:r>
            <a:endParaRPr lang="en-US" dirty="0"/>
          </a:p>
          <a:p>
            <a:r>
              <a:rPr lang="en-US" dirty="0"/>
              <a:t>P=1,8m*0,6m=1,08m</a:t>
            </a:r>
          </a:p>
          <a:p>
            <a:r>
              <a:rPr lang="en-US" dirty="0"/>
              <a:t>H=0,5m</a:t>
            </a:r>
          </a:p>
          <a:p>
            <a:r>
              <a:rPr lang="en-US" dirty="0" err="1"/>
              <a:t>Luego</a:t>
            </a:r>
            <a:r>
              <a:rPr lang="en-US" dirty="0"/>
              <a:t>:</a:t>
            </a:r>
          </a:p>
          <a:p>
            <a:r>
              <a:rPr lang="en-US" dirty="0"/>
              <a:t>Q=1,4*1,08m*0,7m/s*0,5m</a:t>
            </a:r>
          </a:p>
          <a:p>
            <a:r>
              <a:rPr lang="en-US" dirty="0"/>
              <a:t>Q=0,53m3/s*3600s/h</a:t>
            </a:r>
          </a:p>
          <a:p>
            <a:r>
              <a:rPr lang="en-US" dirty="0"/>
              <a:t>Q=1905m3/h</a:t>
            </a:r>
            <a:endParaRPr lang="en-US" dirty="0"/>
          </a:p>
        </p:txBody>
      </p:sp>
      <p:pic>
        <p:nvPicPr>
          <p:cNvPr id="4" name="Imagen 3"/>
          <p:cNvPicPr>
            <a:picLocks noChangeAspect="1"/>
          </p:cNvPicPr>
          <p:nvPr/>
        </p:nvPicPr>
        <p:blipFill>
          <a:blip r:embed="rId2"/>
          <a:stretch>
            <a:fillRect/>
          </a:stretch>
        </p:blipFill>
        <p:spPr>
          <a:xfrm>
            <a:off x="4722947" y="2598057"/>
            <a:ext cx="7600888" cy="2996814"/>
          </a:xfrm>
          <a:prstGeom prst="rect">
            <a:avLst/>
          </a:prstGeom>
        </p:spPr>
      </p:pic>
      <p:sp>
        <p:nvSpPr>
          <p:cNvPr id="5" name="CuadroTexto 4"/>
          <p:cNvSpPr txBox="1"/>
          <p:nvPr/>
        </p:nvSpPr>
        <p:spPr>
          <a:xfrm>
            <a:off x="4722947" y="5594871"/>
            <a:ext cx="7067007" cy="923330"/>
          </a:xfrm>
          <a:prstGeom prst="rect">
            <a:avLst/>
          </a:prstGeom>
          <a:noFill/>
        </p:spPr>
        <p:txBody>
          <a:bodyPr wrap="square" rtlCol="0">
            <a:spAutoFit/>
          </a:bodyPr>
          <a:lstStyle/>
          <a:p>
            <a:pPr algn="just"/>
            <a:r>
              <a:rPr lang="en-US" dirty="0" smtClean="0"/>
              <a:t>Para el </a:t>
            </a:r>
            <a:r>
              <a:rPr lang="en-US" dirty="0" err="1" smtClean="0"/>
              <a:t>caso</a:t>
            </a:r>
            <a:r>
              <a:rPr lang="en-US" dirty="0" smtClean="0"/>
              <a:t> de </a:t>
            </a:r>
            <a:r>
              <a:rPr lang="en-US" dirty="0" err="1" smtClean="0"/>
              <a:t>soldadura</a:t>
            </a:r>
            <a:r>
              <a:rPr lang="en-US" dirty="0" smtClean="0"/>
              <a:t>, se </a:t>
            </a:r>
            <a:r>
              <a:rPr lang="en-US" dirty="0" err="1" smtClean="0"/>
              <a:t>trata</a:t>
            </a:r>
            <a:r>
              <a:rPr lang="en-US" dirty="0" smtClean="0"/>
              <a:t> de </a:t>
            </a:r>
            <a:r>
              <a:rPr lang="en-US" dirty="0" err="1" smtClean="0"/>
              <a:t>polvos</a:t>
            </a:r>
            <a:r>
              <a:rPr lang="en-US" dirty="0" smtClean="0"/>
              <a:t> </a:t>
            </a:r>
            <a:r>
              <a:rPr lang="en-US" dirty="0" err="1" smtClean="0"/>
              <a:t>muy</a:t>
            </a:r>
            <a:r>
              <a:rPr lang="en-US" dirty="0" smtClean="0"/>
              <a:t> </a:t>
            </a:r>
            <a:r>
              <a:rPr lang="en-US" dirty="0" err="1" smtClean="0"/>
              <a:t>finos</a:t>
            </a:r>
            <a:r>
              <a:rPr lang="en-US" dirty="0" smtClean="0"/>
              <a:t> y </a:t>
            </a:r>
            <a:r>
              <a:rPr lang="en-US" dirty="0" err="1" smtClean="0"/>
              <a:t>ligeros</a:t>
            </a:r>
            <a:r>
              <a:rPr lang="en-US" dirty="0" smtClean="0"/>
              <a:t> </a:t>
            </a:r>
            <a:r>
              <a:rPr lang="en-US" dirty="0" err="1" smtClean="0"/>
              <a:t>menores</a:t>
            </a:r>
            <a:r>
              <a:rPr lang="en-US" dirty="0" smtClean="0"/>
              <a:t> a 0,1micrómetros , </a:t>
            </a:r>
            <a:r>
              <a:rPr lang="en-US" dirty="0" err="1" smtClean="0"/>
              <a:t>luego</a:t>
            </a:r>
            <a:r>
              <a:rPr lang="en-US" dirty="0"/>
              <a:t>:</a:t>
            </a:r>
          </a:p>
          <a:p>
            <a:pPr algn="just"/>
            <a:r>
              <a:rPr lang="en-US" dirty="0" err="1"/>
              <a:t>vtransporte</a:t>
            </a:r>
            <a:r>
              <a:rPr lang="en-US" dirty="0"/>
              <a:t>=12m/s</a:t>
            </a:r>
            <a:endParaRPr lang="en-US" dirty="0"/>
          </a:p>
        </p:txBody>
      </p:sp>
    </p:spTree>
    <p:extLst>
      <p:ext uri="{BB962C8B-B14F-4D97-AF65-F5344CB8AC3E}">
        <p14:creationId xmlns:p14="http://schemas.microsoft.com/office/powerpoint/2010/main" val="1968000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325D97-C2E3-46D0-8E0C-4557CC288482}"/>
              </a:ext>
            </a:extLst>
          </p:cNvPr>
          <p:cNvSpPr>
            <a:spLocks noGrp="1"/>
          </p:cNvSpPr>
          <p:nvPr>
            <p:ph type="title"/>
          </p:nvPr>
        </p:nvSpPr>
        <p:spPr/>
        <p:txBody>
          <a:bodyPr>
            <a:normAutofit/>
          </a:bodyPr>
          <a:lstStyle/>
          <a:p>
            <a:r>
              <a:rPr lang="es-AR" sz="4000" b="0" i="0" u="none" strike="noStrike" dirty="0">
                <a:solidFill>
                  <a:srgbClr val="000000"/>
                </a:solidFill>
                <a:effectLst/>
                <a:latin typeface="Arial" panose="020B0604020202020204" pitchFamily="34" charset="0"/>
              </a:rPr>
              <a:t>Composición del Aire</a:t>
            </a:r>
            <a:endParaRPr lang="es-AR" sz="6600" dirty="0"/>
          </a:p>
        </p:txBody>
      </p:sp>
      <p:sp>
        <p:nvSpPr>
          <p:cNvPr id="3" name="Marcador de contenido 2">
            <a:extLst>
              <a:ext uri="{FF2B5EF4-FFF2-40B4-BE49-F238E27FC236}">
                <a16:creationId xmlns:a16="http://schemas.microsoft.com/office/drawing/2014/main" id="{232C1206-D315-491A-9B42-5C866D816F3F}"/>
              </a:ext>
            </a:extLst>
          </p:cNvPr>
          <p:cNvSpPr>
            <a:spLocks noGrp="1"/>
          </p:cNvSpPr>
          <p:nvPr>
            <p:ph idx="1"/>
          </p:nvPr>
        </p:nvSpPr>
        <p:spPr/>
        <p:txBody>
          <a:bodyPr/>
          <a:lstStyle/>
          <a:p>
            <a:pPr marL="0" indent="0" algn="just" rtl="0">
              <a:spcBef>
                <a:spcPts val="0"/>
              </a:spcBef>
              <a:spcAft>
                <a:spcPts val="2300"/>
              </a:spcAft>
              <a:buNone/>
            </a:pPr>
            <a:r>
              <a:rPr lang="es-MX" sz="2000" b="0" i="0" u="none" strike="noStrike" dirty="0">
                <a:solidFill>
                  <a:srgbClr val="000000"/>
                </a:solidFill>
                <a:effectLst/>
                <a:latin typeface="Arial" panose="020B0604020202020204" pitchFamily="34" charset="0"/>
              </a:rPr>
              <a:t>El aire está compuesto por un 78% de nitrógeno, un 21% de oxígeno y un 1% restante por dióxido de carbono y gases nobles.</a:t>
            </a:r>
            <a:endParaRPr lang="es-MX" sz="2000" b="0" dirty="0">
              <a:effectLst/>
            </a:endParaRPr>
          </a:p>
          <a:p>
            <a:pPr marL="0" indent="0">
              <a:buNone/>
            </a:pPr>
            <a:r>
              <a:rPr lang="es-MX" dirty="0"/>
              <a:t/>
            </a:r>
            <a:br>
              <a:rPr lang="es-MX" dirty="0"/>
            </a:br>
            <a:endParaRPr lang="es-AR" dirty="0"/>
          </a:p>
        </p:txBody>
      </p:sp>
      <p:pic>
        <p:nvPicPr>
          <p:cNvPr id="3076" name="Picture 4">
            <a:extLst>
              <a:ext uri="{FF2B5EF4-FFF2-40B4-BE49-F238E27FC236}">
                <a16:creationId xmlns:a16="http://schemas.microsoft.com/office/drawing/2014/main" id="{7561D574-1DBB-4DFE-8C40-72E0A8E90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8389" y="3104096"/>
            <a:ext cx="3411124" cy="312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8740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54628" y="492036"/>
            <a:ext cx="6096000" cy="1200329"/>
          </a:xfrm>
          <a:prstGeom prst="rect">
            <a:avLst/>
          </a:prstGeom>
        </p:spPr>
        <p:txBody>
          <a:bodyPr>
            <a:spAutoFit/>
          </a:bodyPr>
          <a:lstStyle/>
          <a:p>
            <a:r>
              <a:rPr lang="en-US" b="1" dirty="0" err="1" smtClean="0">
                <a:solidFill>
                  <a:srgbClr val="000000"/>
                </a:solidFill>
                <a:latin typeface="5"/>
              </a:rPr>
              <a:t>Diámetro</a:t>
            </a:r>
            <a:r>
              <a:rPr lang="en-US" b="1" dirty="0" smtClean="0">
                <a:solidFill>
                  <a:srgbClr val="000000"/>
                </a:solidFill>
                <a:latin typeface="5"/>
              </a:rPr>
              <a:t> del </a:t>
            </a:r>
            <a:r>
              <a:rPr lang="en-US" b="1" dirty="0" err="1" smtClean="0">
                <a:solidFill>
                  <a:srgbClr val="000000"/>
                </a:solidFill>
                <a:latin typeface="5"/>
              </a:rPr>
              <a:t>conducto</a:t>
            </a:r>
            <a:endParaRPr lang="en-US" b="1" dirty="0">
              <a:solidFill>
                <a:srgbClr val="000000"/>
              </a:solidFill>
              <a:latin typeface="5"/>
            </a:endParaRPr>
          </a:p>
          <a:p>
            <a:r>
              <a:rPr lang="en-US" dirty="0">
                <a:solidFill>
                  <a:srgbClr val="000000"/>
                </a:solidFill>
                <a:latin typeface="5"/>
              </a:rPr>
              <a:t>Ac=Q/</a:t>
            </a:r>
            <a:r>
              <a:rPr lang="en-US" dirty="0" err="1">
                <a:solidFill>
                  <a:srgbClr val="000000"/>
                </a:solidFill>
                <a:latin typeface="5"/>
              </a:rPr>
              <a:t>Vtrans</a:t>
            </a:r>
            <a:r>
              <a:rPr lang="en-US" dirty="0">
                <a:solidFill>
                  <a:srgbClr val="000000"/>
                </a:solidFill>
                <a:latin typeface="5"/>
              </a:rPr>
              <a:t>=0,53/12=0,044m2</a:t>
            </a:r>
          </a:p>
          <a:p>
            <a:r>
              <a:rPr lang="en-US" dirty="0">
                <a:solidFill>
                  <a:srgbClr val="000000"/>
                </a:solidFill>
                <a:latin typeface="5"/>
              </a:rPr>
              <a:t>Ac=</a:t>
            </a:r>
            <a:r>
              <a:rPr lang="el-GR" dirty="0">
                <a:solidFill>
                  <a:srgbClr val="000000"/>
                </a:solidFill>
                <a:latin typeface="5"/>
              </a:rPr>
              <a:t>π*</a:t>
            </a:r>
            <a:r>
              <a:rPr lang="en-US" dirty="0">
                <a:solidFill>
                  <a:srgbClr val="000000"/>
                </a:solidFill>
                <a:latin typeface="5"/>
              </a:rPr>
              <a:t>D2/4</a:t>
            </a:r>
          </a:p>
          <a:p>
            <a:r>
              <a:rPr lang="en-US" dirty="0" err="1">
                <a:solidFill>
                  <a:srgbClr val="000000"/>
                </a:solidFill>
                <a:latin typeface="5"/>
              </a:rPr>
              <a:t>Dcálculo</a:t>
            </a:r>
            <a:r>
              <a:rPr lang="en-US" dirty="0">
                <a:solidFill>
                  <a:srgbClr val="000000"/>
                </a:solidFill>
                <a:latin typeface="5"/>
              </a:rPr>
              <a:t>=0,24m=240mm</a:t>
            </a:r>
            <a:endParaRPr lang="en-US" dirty="0"/>
          </a:p>
        </p:txBody>
      </p:sp>
      <p:pic>
        <p:nvPicPr>
          <p:cNvPr id="5" name="Imagen 4"/>
          <p:cNvPicPr>
            <a:picLocks noChangeAspect="1"/>
          </p:cNvPicPr>
          <p:nvPr/>
        </p:nvPicPr>
        <p:blipFill>
          <a:blip r:embed="rId2"/>
          <a:stretch>
            <a:fillRect/>
          </a:stretch>
        </p:blipFill>
        <p:spPr>
          <a:xfrm>
            <a:off x="1335315" y="1692365"/>
            <a:ext cx="4682768" cy="4650337"/>
          </a:xfrm>
          <a:prstGeom prst="rect">
            <a:avLst/>
          </a:prstGeom>
        </p:spPr>
      </p:pic>
      <p:sp>
        <p:nvSpPr>
          <p:cNvPr id="6" name="Rectángulo 5"/>
          <p:cNvSpPr/>
          <p:nvPr/>
        </p:nvSpPr>
        <p:spPr>
          <a:xfrm>
            <a:off x="1459425" y="6488668"/>
            <a:ext cx="2217274" cy="369332"/>
          </a:xfrm>
          <a:prstGeom prst="rect">
            <a:avLst/>
          </a:prstGeom>
        </p:spPr>
        <p:txBody>
          <a:bodyPr wrap="none">
            <a:spAutoFit/>
          </a:bodyPr>
          <a:lstStyle/>
          <a:p>
            <a:r>
              <a:rPr lang="en-US" dirty="0" err="1" smtClean="0">
                <a:solidFill>
                  <a:srgbClr val="000000"/>
                </a:solidFill>
                <a:latin typeface="5"/>
              </a:rPr>
              <a:t>Dadoptado</a:t>
            </a:r>
            <a:r>
              <a:rPr lang="en-US" dirty="0" smtClean="0">
                <a:solidFill>
                  <a:srgbClr val="000000"/>
                </a:solidFill>
                <a:latin typeface="5"/>
              </a:rPr>
              <a:t>=250mm</a:t>
            </a:r>
            <a:endParaRPr lang="en-US" dirty="0"/>
          </a:p>
        </p:txBody>
      </p:sp>
      <p:sp>
        <p:nvSpPr>
          <p:cNvPr id="7" name="Rectángulo 6"/>
          <p:cNvSpPr/>
          <p:nvPr/>
        </p:nvSpPr>
        <p:spPr>
          <a:xfrm>
            <a:off x="6212114" y="505101"/>
            <a:ext cx="6096000" cy="5355312"/>
          </a:xfrm>
          <a:prstGeom prst="rect">
            <a:avLst/>
          </a:prstGeom>
        </p:spPr>
        <p:txBody>
          <a:bodyPr>
            <a:spAutoFit/>
          </a:bodyPr>
          <a:lstStyle/>
          <a:p>
            <a:r>
              <a:rPr lang="en-US" b="1" dirty="0" err="1" smtClean="0">
                <a:solidFill>
                  <a:srgbClr val="000000"/>
                </a:solidFill>
                <a:latin typeface="5"/>
              </a:rPr>
              <a:t>Pérdidas</a:t>
            </a:r>
            <a:r>
              <a:rPr lang="en-US" b="1" dirty="0" smtClean="0">
                <a:solidFill>
                  <a:srgbClr val="000000"/>
                </a:solidFill>
                <a:latin typeface="5"/>
              </a:rPr>
              <a:t> de </a:t>
            </a:r>
            <a:r>
              <a:rPr lang="en-US" b="1" dirty="0" err="1" smtClean="0">
                <a:solidFill>
                  <a:srgbClr val="000000"/>
                </a:solidFill>
                <a:latin typeface="5"/>
              </a:rPr>
              <a:t>carga</a:t>
            </a:r>
            <a:endParaRPr lang="en-US" b="1" dirty="0">
              <a:solidFill>
                <a:srgbClr val="000000"/>
              </a:solidFill>
              <a:latin typeface="5"/>
            </a:endParaRPr>
          </a:p>
          <a:p>
            <a:r>
              <a:rPr lang="en-US" dirty="0" err="1" smtClean="0">
                <a:solidFill>
                  <a:srgbClr val="000000"/>
                </a:solidFill>
                <a:latin typeface="5"/>
              </a:rPr>
              <a:t>Pérdidas</a:t>
            </a:r>
            <a:r>
              <a:rPr lang="en-US" dirty="0" smtClean="0">
                <a:solidFill>
                  <a:srgbClr val="000000"/>
                </a:solidFill>
                <a:latin typeface="5"/>
              </a:rPr>
              <a:t> de </a:t>
            </a:r>
            <a:r>
              <a:rPr lang="en-US" dirty="0" err="1" smtClean="0">
                <a:solidFill>
                  <a:srgbClr val="000000"/>
                </a:solidFill>
                <a:latin typeface="5"/>
              </a:rPr>
              <a:t>carga</a:t>
            </a:r>
            <a:r>
              <a:rPr lang="en-US" dirty="0" smtClean="0">
                <a:solidFill>
                  <a:srgbClr val="000000"/>
                </a:solidFill>
                <a:latin typeface="5"/>
              </a:rPr>
              <a:t> lineal</a:t>
            </a:r>
            <a:endParaRPr lang="en-US" dirty="0">
              <a:solidFill>
                <a:srgbClr val="000000"/>
              </a:solidFill>
              <a:latin typeface="5"/>
            </a:endParaRPr>
          </a:p>
          <a:p>
            <a:r>
              <a:rPr lang="en-US" dirty="0" smtClean="0">
                <a:solidFill>
                  <a:srgbClr val="000000"/>
                </a:solidFill>
                <a:latin typeface="5"/>
              </a:rPr>
              <a:t>Para </a:t>
            </a:r>
            <a:r>
              <a:rPr lang="en-US" dirty="0" err="1" smtClean="0">
                <a:solidFill>
                  <a:srgbClr val="000000"/>
                </a:solidFill>
                <a:latin typeface="5"/>
              </a:rPr>
              <a:t>vencer</a:t>
            </a:r>
            <a:r>
              <a:rPr lang="en-US" dirty="0" smtClean="0">
                <a:solidFill>
                  <a:srgbClr val="000000"/>
                </a:solidFill>
                <a:latin typeface="5"/>
              </a:rPr>
              <a:t> la </a:t>
            </a:r>
            <a:r>
              <a:rPr lang="en-US" dirty="0" err="1" smtClean="0">
                <a:solidFill>
                  <a:srgbClr val="000000"/>
                </a:solidFill>
                <a:latin typeface="5"/>
              </a:rPr>
              <a:t>fricción</a:t>
            </a:r>
            <a:r>
              <a:rPr lang="en-US" dirty="0" smtClean="0">
                <a:solidFill>
                  <a:srgbClr val="000000"/>
                </a:solidFill>
                <a:latin typeface="5"/>
              </a:rPr>
              <a:t> </a:t>
            </a:r>
            <a:r>
              <a:rPr lang="en-US" dirty="0" err="1" smtClean="0">
                <a:solidFill>
                  <a:srgbClr val="000000"/>
                </a:solidFill>
                <a:latin typeface="5"/>
              </a:rPr>
              <a:t>en</a:t>
            </a:r>
            <a:r>
              <a:rPr lang="en-US" dirty="0" smtClean="0">
                <a:solidFill>
                  <a:srgbClr val="000000"/>
                </a:solidFill>
                <a:latin typeface="5"/>
              </a:rPr>
              <a:t> el </a:t>
            </a:r>
            <a:r>
              <a:rPr lang="en-US" dirty="0" err="1" smtClean="0">
                <a:solidFill>
                  <a:srgbClr val="000000"/>
                </a:solidFill>
                <a:latin typeface="5"/>
              </a:rPr>
              <a:t>conducto</a:t>
            </a:r>
            <a:r>
              <a:rPr lang="en-US" dirty="0" smtClean="0">
                <a:solidFill>
                  <a:srgbClr val="000000"/>
                </a:solidFill>
                <a:latin typeface="5"/>
              </a:rPr>
              <a:t> se </a:t>
            </a:r>
            <a:r>
              <a:rPr lang="en-US" dirty="0" err="1" smtClean="0">
                <a:solidFill>
                  <a:srgbClr val="000000"/>
                </a:solidFill>
                <a:latin typeface="5"/>
              </a:rPr>
              <a:t>necesita</a:t>
            </a:r>
            <a:r>
              <a:rPr lang="en-US" dirty="0" smtClean="0">
                <a:solidFill>
                  <a:srgbClr val="000000"/>
                </a:solidFill>
                <a:latin typeface="5"/>
              </a:rPr>
              <a:t> </a:t>
            </a:r>
            <a:r>
              <a:rPr lang="en-US" dirty="0" err="1" smtClean="0">
                <a:solidFill>
                  <a:srgbClr val="000000"/>
                </a:solidFill>
                <a:latin typeface="5"/>
              </a:rPr>
              <a:t>una</a:t>
            </a:r>
            <a:r>
              <a:rPr lang="en-US" dirty="0" smtClean="0">
                <a:solidFill>
                  <a:srgbClr val="000000"/>
                </a:solidFill>
                <a:latin typeface="5"/>
              </a:rPr>
              <a:t> </a:t>
            </a:r>
            <a:r>
              <a:rPr lang="en-US" dirty="0" err="1" smtClean="0">
                <a:solidFill>
                  <a:srgbClr val="000000"/>
                </a:solidFill>
                <a:latin typeface="5"/>
              </a:rPr>
              <a:t>presión</a:t>
            </a:r>
            <a:r>
              <a:rPr lang="en-US" dirty="0" smtClean="0">
                <a:solidFill>
                  <a:srgbClr val="000000"/>
                </a:solidFill>
                <a:latin typeface="5"/>
              </a:rPr>
              <a:t> de </a:t>
            </a:r>
            <a:r>
              <a:rPr lang="en-US" dirty="0" err="1" smtClean="0">
                <a:solidFill>
                  <a:srgbClr val="000000"/>
                </a:solidFill>
                <a:latin typeface="5"/>
              </a:rPr>
              <a:t>aire</a:t>
            </a:r>
            <a:r>
              <a:rPr lang="en-US" dirty="0" smtClean="0">
                <a:solidFill>
                  <a:srgbClr val="000000"/>
                </a:solidFill>
                <a:latin typeface="5"/>
              </a:rPr>
              <a:t> </a:t>
            </a:r>
            <a:r>
              <a:rPr lang="en-US" dirty="0" err="1" smtClean="0">
                <a:solidFill>
                  <a:srgbClr val="000000"/>
                </a:solidFill>
                <a:latin typeface="5"/>
              </a:rPr>
              <a:t>necesaria</a:t>
            </a:r>
            <a:r>
              <a:rPr lang="en-US" dirty="0" smtClean="0">
                <a:solidFill>
                  <a:srgbClr val="000000"/>
                </a:solidFill>
                <a:latin typeface="5"/>
              </a:rPr>
              <a:t> </a:t>
            </a:r>
            <a:r>
              <a:rPr lang="en-US" dirty="0" err="1" smtClean="0">
                <a:solidFill>
                  <a:srgbClr val="000000"/>
                </a:solidFill>
                <a:latin typeface="5"/>
              </a:rPr>
              <a:t>llamada</a:t>
            </a:r>
            <a:r>
              <a:rPr lang="en-US" dirty="0" smtClean="0">
                <a:solidFill>
                  <a:srgbClr val="000000"/>
                </a:solidFill>
                <a:latin typeface="5"/>
              </a:rPr>
              <a:t> “</a:t>
            </a:r>
            <a:r>
              <a:rPr lang="en-US" dirty="0" err="1" smtClean="0">
                <a:solidFill>
                  <a:srgbClr val="000000"/>
                </a:solidFill>
                <a:latin typeface="5"/>
              </a:rPr>
              <a:t>pérdida</a:t>
            </a:r>
            <a:r>
              <a:rPr lang="en-US" dirty="0" smtClean="0">
                <a:solidFill>
                  <a:srgbClr val="000000"/>
                </a:solidFill>
                <a:latin typeface="5"/>
              </a:rPr>
              <a:t> de </a:t>
            </a:r>
            <a:r>
              <a:rPr lang="en-US" dirty="0" err="1" smtClean="0">
                <a:solidFill>
                  <a:srgbClr val="000000"/>
                </a:solidFill>
                <a:latin typeface="5"/>
              </a:rPr>
              <a:t>carga</a:t>
            </a:r>
            <a:r>
              <a:rPr lang="en-US" dirty="0" smtClean="0">
                <a:solidFill>
                  <a:srgbClr val="000000"/>
                </a:solidFill>
                <a:latin typeface="5"/>
              </a:rPr>
              <a:t> </a:t>
            </a:r>
            <a:r>
              <a:rPr lang="en-US" dirty="0" err="1" smtClean="0">
                <a:solidFill>
                  <a:srgbClr val="000000"/>
                </a:solidFill>
                <a:latin typeface="5"/>
              </a:rPr>
              <a:t>Pd</a:t>
            </a:r>
            <a:r>
              <a:rPr lang="en-US" dirty="0" smtClean="0">
                <a:solidFill>
                  <a:srgbClr val="000000"/>
                </a:solidFill>
                <a:latin typeface="5"/>
              </a:rPr>
              <a:t>”, que </a:t>
            </a:r>
            <a:r>
              <a:rPr lang="en-US" dirty="0" err="1" smtClean="0">
                <a:solidFill>
                  <a:srgbClr val="000000"/>
                </a:solidFill>
                <a:latin typeface="5"/>
              </a:rPr>
              <a:t>es</a:t>
            </a:r>
            <a:r>
              <a:rPr lang="en-US" dirty="0" smtClean="0">
                <a:solidFill>
                  <a:srgbClr val="000000"/>
                </a:solidFill>
                <a:latin typeface="5"/>
              </a:rPr>
              <a:t> la que </a:t>
            </a:r>
            <a:r>
              <a:rPr lang="en-US" dirty="0" err="1" smtClean="0">
                <a:solidFill>
                  <a:srgbClr val="000000"/>
                </a:solidFill>
                <a:latin typeface="5"/>
              </a:rPr>
              <a:t>determina</a:t>
            </a:r>
            <a:r>
              <a:rPr lang="en-US" dirty="0" smtClean="0">
                <a:solidFill>
                  <a:srgbClr val="000000"/>
                </a:solidFill>
                <a:latin typeface="5"/>
              </a:rPr>
              <a:t> el </a:t>
            </a:r>
            <a:r>
              <a:rPr lang="en-US" dirty="0" err="1" smtClean="0">
                <a:solidFill>
                  <a:srgbClr val="000000"/>
                </a:solidFill>
                <a:latin typeface="5"/>
              </a:rPr>
              <a:t>gasto</a:t>
            </a:r>
            <a:r>
              <a:rPr lang="en-US" dirty="0" smtClean="0">
                <a:solidFill>
                  <a:srgbClr val="000000"/>
                </a:solidFill>
                <a:latin typeface="5"/>
              </a:rPr>
              <a:t> de </a:t>
            </a:r>
            <a:r>
              <a:rPr lang="en-US" dirty="0" err="1" smtClean="0">
                <a:solidFill>
                  <a:srgbClr val="000000"/>
                </a:solidFill>
                <a:latin typeface="5"/>
              </a:rPr>
              <a:t>energía</a:t>
            </a:r>
            <a:r>
              <a:rPr lang="en-US" dirty="0" smtClean="0">
                <a:solidFill>
                  <a:srgbClr val="000000"/>
                </a:solidFill>
                <a:latin typeface="5"/>
              </a:rPr>
              <a:t> del </a:t>
            </a:r>
            <a:r>
              <a:rPr lang="en-US" dirty="0" err="1" smtClean="0">
                <a:solidFill>
                  <a:srgbClr val="000000"/>
                </a:solidFill>
                <a:latin typeface="5"/>
              </a:rPr>
              <a:t>ventilador</a:t>
            </a:r>
            <a:r>
              <a:rPr lang="en-US" dirty="0" smtClean="0">
                <a:solidFill>
                  <a:srgbClr val="000000"/>
                </a:solidFill>
                <a:latin typeface="5"/>
              </a:rPr>
              <a:t>. </a:t>
            </a:r>
            <a:r>
              <a:rPr lang="en-US" dirty="0" err="1" smtClean="0">
                <a:solidFill>
                  <a:srgbClr val="000000"/>
                </a:solidFill>
                <a:latin typeface="5"/>
              </a:rPr>
              <a:t>Depende</a:t>
            </a:r>
            <a:r>
              <a:rPr lang="en-US" dirty="0" smtClean="0">
                <a:solidFill>
                  <a:srgbClr val="000000"/>
                </a:solidFill>
                <a:latin typeface="5"/>
              </a:rPr>
              <a:t> del </a:t>
            </a:r>
            <a:r>
              <a:rPr lang="en-US" dirty="0" err="1" smtClean="0">
                <a:solidFill>
                  <a:srgbClr val="000000"/>
                </a:solidFill>
                <a:latin typeface="5"/>
              </a:rPr>
              <a:t>diámetro</a:t>
            </a:r>
            <a:r>
              <a:rPr lang="en-US" dirty="0" smtClean="0">
                <a:solidFill>
                  <a:srgbClr val="000000"/>
                </a:solidFill>
                <a:latin typeface="5"/>
              </a:rPr>
              <a:t> del </a:t>
            </a:r>
            <a:r>
              <a:rPr lang="en-US" dirty="0" err="1" smtClean="0">
                <a:solidFill>
                  <a:srgbClr val="000000"/>
                </a:solidFill>
                <a:latin typeface="5"/>
              </a:rPr>
              <a:t>conducto</a:t>
            </a:r>
            <a:r>
              <a:rPr lang="en-US" dirty="0" smtClean="0">
                <a:solidFill>
                  <a:srgbClr val="000000"/>
                </a:solidFill>
                <a:latin typeface="5"/>
              </a:rPr>
              <a:t>, la </a:t>
            </a:r>
            <a:r>
              <a:rPr lang="en-US" dirty="0" err="1" smtClean="0">
                <a:solidFill>
                  <a:srgbClr val="000000"/>
                </a:solidFill>
                <a:latin typeface="5"/>
              </a:rPr>
              <a:t>velocidad</a:t>
            </a:r>
            <a:r>
              <a:rPr lang="en-US" dirty="0" smtClean="0">
                <a:solidFill>
                  <a:srgbClr val="000000"/>
                </a:solidFill>
                <a:latin typeface="5"/>
              </a:rPr>
              <a:t> y </a:t>
            </a:r>
            <a:r>
              <a:rPr lang="en-US" dirty="0" err="1" smtClean="0">
                <a:solidFill>
                  <a:srgbClr val="000000"/>
                </a:solidFill>
                <a:latin typeface="5"/>
              </a:rPr>
              <a:t>densidad</a:t>
            </a:r>
            <a:r>
              <a:rPr lang="en-US" dirty="0" smtClean="0">
                <a:solidFill>
                  <a:srgbClr val="000000"/>
                </a:solidFill>
                <a:latin typeface="5"/>
              </a:rPr>
              <a:t> del </a:t>
            </a:r>
            <a:r>
              <a:rPr lang="en-US" dirty="0" err="1" smtClean="0">
                <a:solidFill>
                  <a:srgbClr val="000000"/>
                </a:solidFill>
                <a:latin typeface="5"/>
              </a:rPr>
              <a:t>aire</a:t>
            </a:r>
            <a:r>
              <a:rPr lang="en-US" dirty="0" smtClean="0">
                <a:solidFill>
                  <a:srgbClr val="000000"/>
                </a:solidFill>
                <a:latin typeface="5"/>
              </a:rPr>
              <a:t>, el </a:t>
            </a:r>
            <a:r>
              <a:rPr lang="en-US" dirty="0" err="1" smtClean="0">
                <a:solidFill>
                  <a:srgbClr val="000000"/>
                </a:solidFill>
                <a:latin typeface="5"/>
              </a:rPr>
              <a:t>coeficiente</a:t>
            </a:r>
            <a:r>
              <a:rPr lang="en-US" dirty="0" smtClean="0">
                <a:solidFill>
                  <a:srgbClr val="000000"/>
                </a:solidFill>
                <a:latin typeface="5"/>
              </a:rPr>
              <a:t> de </a:t>
            </a:r>
            <a:r>
              <a:rPr lang="en-US" dirty="0" err="1" smtClean="0">
                <a:solidFill>
                  <a:srgbClr val="000000"/>
                </a:solidFill>
                <a:latin typeface="5"/>
              </a:rPr>
              <a:t>fricción,la</a:t>
            </a:r>
            <a:r>
              <a:rPr lang="en-US" dirty="0" smtClean="0">
                <a:solidFill>
                  <a:srgbClr val="000000"/>
                </a:solidFill>
                <a:latin typeface="5"/>
              </a:rPr>
              <a:t> </a:t>
            </a:r>
            <a:r>
              <a:rPr lang="en-US" dirty="0" err="1" smtClean="0">
                <a:solidFill>
                  <a:srgbClr val="000000"/>
                </a:solidFill>
                <a:latin typeface="5"/>
              </a:rPr>
              <a:t>rugosidad</a:t>
            </a:r>
            <a:r>
              <a:rPr lang="en-US" dirty="0" smtClean="0">
                <a:solidFill>
                  <a:srgbClr val="000000"/>
                </a:solidFill>
                <a:latin typeface="5"/>
              </a:rPr>
              <a:t> de las </a:t>
            </a:r>
            <a:r>
              <a:rPr lang="en-US" dirty="0" err="1" smtClean="0">
                <a:solidFill>
                  <a:srgbClr val="000000"/>
                </a:solidFill>
                <a:latin typeface="5"/>
              </a:rPr>
              <a:t>paredes</a:t>
            </a:r>
            <a:r>
              <a:rPr lang="en-US" dirty="0" smtClean="0">
                <a:solidFill>
                  <a:srgbClr val="000000"/>
                </a:solidFill>
                <a:latin typeface="5"/>
              </a:rPr>
              <a:t>, la dimension y </a:t>
            </a:r>
            <a:r>
              <a:rPr lang="en-US" dirty="0" err="1" smtClean="0">
                <a:solidFill>
                  <a:srgbClr val="000000"/>
                </a:solidFill>
                <a:latin typeface="5"/>
              </a:rPr>
              <a:t>disposición</a:t>
            </a:r>
            <a:r>
              <a:rPr lang="en-US" dirty="0" smtClean="0">
                <a:solidFill>
                  <a:srgbClr val="000000"/>
                </a:solidFill>
                <a:latin typeface="5"/>
              </a:rPr>
              <a:t>, y la longitude de la </a:t>
            </a:r>
            <a:r>
              <a:rPr lang="en-US" dirty="0" err="1" smtClean="0">
                <a:solidFill>
                  <a:srgbClr val="000000"/>
                </a:solidFill>
                <a:latin typeface="5"/>
              </a:rPr>
              <a:t>conducción</a:t>
            </a:r>
            <a:r>
              <a:rPr lang="en-US" dirty="0" smtClean="0">
                <a:solidFill>
                  <a:srgbClr val="000000"/>
                </a:solidFill>
                <a:latin typeface="5"/>
              </a:rPr>
              <a:t>. </a:t>
            </a:r>
            <a:r>
              <a:rPr lang="en-US" dirty="0" err="1" smtClean="0">
                <a:solidFill>
                  <a:srgbClr val="000000"/>
                </a:solidFill>
                <a:latin typeface="5"/>
              </a:rPr>
              <a:t>En</a:t>
            </a:r>
            <a:r>
              <a:rPr lang="en-US" dirty="0" smtClean="0">
                <a:solidFill>
                  <a:srgbClr val="000000"/>
                </a:solidFill>
                <a:latin typeface="5"/>
              </a:rPr>
              <a:t> la </a:t>
            </a:r>
            <a:r>
              <a:rPr lang="en-US" dirty="0" err="1" smtClean="0">
                <a:solidFill>
                  <a:srgbClr val="000000"/>
                </a:solidFill>
                <a:latin typeface="5"/>
              </a:rPr>
              <a:t>práctica</a:t>
            </a:r>
            <a:r>
              <a:rPr lang="en-US" dirty="0" smtClean="0">
                <a:solidFill>
                  <a:srgbClr val="000000"/>
                </a:solidFill>
                <a:latin typeface="5"/>
              </a:rPr>
              <a:t> </a:t>
            </a:r>
            <a:r>
              <a:rPr lang="en-US" dirty="0" err="1" smtClean="0">
                <a:solidFill>
                  <a:srgbClr val="000000"/>
                </a:solidFill>
                <a:latin typeface="5"/>
              </a:rPr>
              <a:t>Pd</a:t>
            </a:r>
            <a:r>
              <a:rPr lang="en-US" dirty="0" smtClean="0">
                <a:solidFill>
                  <a:srgbClr val="000000"/>
                </a:solidFill>
                <a:latin typeface="5"/>
              </a:rPr>
              <a:t> se </a:t>
            </a:r>
            <a:r>
              <a:rPr lang="en-US" dirty="0" err="1" smtClean="0">
                <a:solidFill>
                  <a:srgbClr val="000000"/>
                </a:solidFill>
                <a:latin typeface="5"/>
              </a:rPr>
              <a:t>obtiene</a:t>
            </a:r>
            <a:r>
              <a:rPr lang="en-US" dirty="0" smtClean="0">
                <a:solidFill>
                  <a:srgbClr val="000000"/>
                </a:solidFill>
                <a:latin typeface="5"/>
              </a:rPr>
              <a:t> de </a:t>
            </a:r>
            <a:r>
              <a:rPr lang="en-US" dirty="0" err="1" smtClean="0">
                <a:solidFill>
                  <a:srgbClr val="000000"/>
                </a:solidFill>
                <a:latin typeface="5"/>
              </a:rPr>
              <a:t>nomogramas</a:t>
            </a:r>
            <a:r>
              <a:rPr lang="en-US" dirty="0" smtClean="0">
                <a:solidFill>
                  <a:srgbClr val="000000"/>
                </a:solidFill>
                <a:latin typeface="5"/>
              </a:rPr>
              <a:t> para </a:t>
            </a:r>
            <a:r>
              <a:rPr lang="en-US" dirty="0" err="1" smtClean="0">
                <a:solidFill>
                  <a:srgbClr val="000000"/>
                </a:solidFill>
                <a:latin typeface="5"/>
              </a:rPr>
              <a:t>distintos</a:t>
            </a:r>
            <a:r>
              <a:rPr lang="en-US" dirty="0" smtClean="0">
                <a:solidFill>
                  <a:srgbClr val="000000"/>
                </a:solidFill>
                <a:latin typeface="5"/>
              </a:rPr>
              <a:t> </a:t>
            </a:r>
            <a:r>
              <a:rPr lang="en-US" dirty="0" err="1" smtClean="0">
                <a:solidFill>
                  <a:srgbClr val="000000"/>
                </a:solidFill>
                <a:latin typeface="5"/>
              </a:rPr>
              <a:t>tipos</a:t>
            </a:r>
            <a:r>
              <a:rPr lang="en-US" dirty="0" smtClean="0">
                <a:solidFill>
                  <a:srgbClr val="000000"/>
                </a:solidFill>
                <a:latin typeface="5"/>
              </a:rPr>
              <a:t> de </a:t>
            </a:r>
            <a:r>
              <a:rPr lang="en-US" dirty="0" err="1" smtClean="0">
                <a:solidFill>
                  <a:srgbClr val="000000"/>
                </a:solidFill>
                <a:latin typeface="5"/>
              </a:rPr>
              <a:t>sección</a:t>
            </a:r>
            <a:r>
              <a:rPr lang="en-US" dirty="0" smtClean="0">
                <a:solidFill>
                  <a:srgbClr val="000000"/>
                </a:solidFill>
                <a:latin typeface="5"/>
              </a:rPr>
              <a:t> y </a:t>
            </a:r>
            <a:r>
              <a:rPr lang="en-US" dirty="0" err="1" smtClean="0">
                <a:solidFill>
                  <a:srgbClr val="000000"/>
                </a:solidFill>
                <a:latin typeface="5"/>
              </a:rPr>
              <a:t>coeficientes</a:t>
            </a:r>
            <a:r>
              <a:rPr lang="en-US" dirty="0" smtClean="0">
                <a:solidFill>
                  <a:srgbClr val="000000"/>
                </a:solidFill>
                <a:latin typeface="5"/>
              </a:rPr>
              <a:t> de </a:t>
            </a:r>
            <a:r>
              <a:rPr lang="en-US" dirty="0" err="1" smtClean="0">
                <a:solidFill>
                  <a:srgbClr val="000000"/>
                </a:solidFill>
                <a:latin typeface="5"/>
              </a:rPr>
              <a:t>fricción</a:t>
            </a:r>
            <a:r>
              <a:rPr lang="en-US" dirty="0">
                <a:solidFill>
                  <a:srgbClr val="000000"/>
                </a:solidFill>
                <a:latin typeface="5"/>
              </a:rPr>
              <a:t>.</a:t>
            </a:r>
          </a:p>
          <a:p>
            <a:r>
              <a:rPr lang="en-US" dirty="0" err="1" smtClean="0">
                <a:solidFill>
                  <a:srgbClr val="000000"/>
                </a:solidFill>
                <a:latin typeface="5"/>
              </a:rPr>
              <a:t>En</a:t>
            </a:r>
            <a:r>
              <a:rPr lang="en-US" dirty="0" smtClean="0">
                <a:solidFill>
                  <a:srgbClr val="000000"/>
                </a:solidFill>
                <a:latin typeface="5"/>
              </a:rPr>
              <a:t> </a:t>
            </a:r>
            <a:r>
              <a:rPr lang="en-US" dirty="0" err="1" smtClean="0">
                <a:solidFill>
                  <a:srgbClr val="000000"/>
                </a:solidFill>
                <a:latin typeface="5"/>
              </a:rPr>
              <a:t>nuestro</a:t>
            </a:r>
            <a:r>
              <a:rPr lang="en-US" dirty="0" smtClean="0">
                <a:solidFill>
                  <a:srgbClr val="000000"/>
                </a:solidFill>
                <a:latin typeface="5"/>
              </a:rPr>
              <a:t> </a:t>
            </a:r>
            <a:r>
              <a:rPr lang="en-US" dirty="0" err="1" smtClean="0">
                <a:solidFill>
                  <a:srgbClr val="000000"/>
                </a:solidFill>
                <a:latin typeface="5"/>
              </a:rPr>
              <a:t>caso</a:t>
            </a:r>
            <a:r>
              <a:rPr lang="en-US" dirty="0" smtClean="0">
                <a:solidFill>
                  <a:srgbClr val="000000"/>
                </a:solidFill>
                <a:latin typeface="5"/>
              </a:rPr>
              <a:t> </a:t>
            </a:r>
            <a:r>
              <a:rPr lang="en-US" dirty="0" err="1" smtClean="0">
                <a:solidFill>
                  <a:srgbClr val="000000"/>
                </a:solidFill>
                <a:latin typeface="5"/>
              </a:rPr>
              <a:t>tenemos</a:t>
            </a:r>
            <a:r>
              <a:rPr lang="en-US" dirty="0" smtClean="0">
                <a:solidFill>
                  <a:srgbClr val="000000"/>
                </a:solidFill>
                <a:latin typeface="5"/>
              </a:rPr>
              <a:t> un </a:t>
            </a:r>
            <a:r>
              <a:rPr lang="en-US" dirty="0" err="1" smtClean="0">
                <a:solidFill>
                  <a:srgbClr val="000000"/>
                </a:solidFill>
                <a:latin typeface="5"/>
              </a:rPr>
              <a:t>conducto</a:t>
            </a:r>
            <a:r>
              <a:rPr lang="en-US" dirty="0" smtClean="0">
                <a:solidFill>
                  <a:srgbClr val="000000"/>
                </a:solidFill>
                <a:latin typeface="5"/>
              </a:rPr>
              <a:t> circular de </a:t>
            </a:r>
            <a:r>
              <a:rPr lang="en-US" dirty="0" err="1" smtClean="0">
                <a:solidFill>
                  <a:srgbClr val="000000"/>
                </a:solidFill>
                <a:latin typeface="5"/>
              </a:rPr>
              <a:t>chapa</a:t>
            </a:r>
            <a:r>
              <a:rPr lang="en-US" dirty="0" smtClean="0">
                <a:solidFill>
                  <a:srgbClr val="000000"/>
                </a:solidFill>
                <a:latin typeface="5"/>
              </a:rPr>
              <a:t> </a:t>
            </a:r>
            <a:r>
              <a:rPr lang="en-US" dirty="0" err="1" smtClean="0">
                <a:solidFill>
                  <a:srgbClr val="000000"/>
                </a:solidFill>
                <a:latin typeface="5"/>
              </a:rPr>
              <a:t>galvanizada</a:t>
            </a:r>
            <a:r>
              <a:rPr lang="en-US" dirty="0" smtClean="0">
                <a:solidFill>
                  <a:srgbClr val="000000"/>
                </a:solidFill>
                <a:latin typeface="5"/>
              </a:rPr>
              <a:t>, </a:t>
            </a:r>
            <a:r>
              <a:rPr lang="en-US" dirty="0" err="1" smtClean="0">
                <a:solidFill>
                  <a:srgbClr val="000000"/>
                </a:solidFill>
                <a:latin typeface="5"/>
              </a:rPr>
              <a:t>por</a:t>
            </a:r>
            <a:r>
              <a:rPr lang="en-US" dirty="0" smtClean="0">
                <a:solidFill>
                  <a:srgbClr val="000000"/>
                </a:solidFill>
                <a:latin typeface="5"/>
              </a:rPr>
              <a:t> lo que </a:t>
            </a:r>
            <a:r>
              <a:rPr lang="en-US" dirty="0" err="1" smtClean="0">
                <a:solidFill>
                  <a:srgbClr val="000000"/>
                </a:solidFill>
                <a:latin typeface="5"/>
              </a:rPr>
              <a:t>utilizaremos</a:t>
            </a:r>
            <a:r>
              <a:rPr lang="en-US" dirty="0" smtClean="0">
                <a:solidFill>
                  <a:srgbClr val="000000"/>
                </a:solidFill>
                <a:latin typeface="5"/>
              </a:rPr>
              <a:t> </a:t>
            </a:r>
            <a:r>
              <a:rPr lang="en-US" dirty="0" err="1" smtClean="0">
                <a:solidFill>
                  <a:srgbClr val="000000"/>
                </a:solidFill>
                <a:latin typeface="5"/>
              </a:rPr>
              <a:t>lafigura</a:t>
            </a:r>
            <a:r>
              <a:rPr lang="en-US" dirty="0" smtClean="0">
                <a:solidFill>
                  <a:srgbClr val="000000"/>
                </a:solidFill>
                <a:latin typeface="5"/>
              </a:rPr>
              <a:t> 3.1 para </a:t>
            </a:r>
            <a:r>
              <a:rPr lang="en-US" dirty="0" err="1" smtClean="0">
                <a:solidFill>
                  <a:srgbClr val="000000"/>
                </a:solidFill>
                <a:latin typeface="5"/>
              </a:rPr>
              <a:t>secciones</a:t>
            </a:r>
            <a:r>
              <a:rPr lang="en-US" dirty="0" smtClean="0">
                <a:solidFill>
                  <a:srgbClr val="000000"/>
                </a:solidFill>
                <a:latin typeface="5"/>
              </a:rPr>
              <a:t> </a:t>
            </a:r>
            <a:r>
              <a:rPr lang="en-US" dirty="0" err="1" smtClean="0">
                <a:solidFill>
                  <a:srgbClr val="000000"/>
                </a:solidFill>
                <a:latin typeface="5"/>
              </a:rPr>
              <a:t>circulares</a:t>
            </a:r>
            <a:r>
              <a:rPr lang="en-US" dirty="0" smtClean="0">
                <a:solidFill>
                  <a:srgbClr val="000000"/>
                </a:solidFill>
                <a:latin typeface="5"/>
              </a:rPr>
              <a:t> y </a:t>
            </a:r>
            <a:r>
              <a:rPr lang="en-US" dirty="0" err="1" smtClean="0">
                <a:solidFill>
                  <a:srgbClr val="000000"/>
                </a:solidFill>
                <a:latin typeface="5"/>
              </a:rPr>
              <a:t>coeficiente</a:t>
            </a:r>
            <a:r>
              <a:rPr lang="en-US" dirty="0" smtClean="0">
                <a:solidFill>
                  <a:srgbClr val="000000"/>
                </a:solidFill>
                <a:latin typeface="5"/>
              </a:rPr>
              <a:t> de </a:t>
            </a:r>
            <a:r>
              <a:rPr lang="en-US" dirty="0" err="1" smtClean="0">
                <a:solidFill>
                  <a:srgbClr val="000000"/>
                </a:solidFill>
                <a:latin typeface="5"/>
              </a:rPr>
              <a:t>fricción</a:t>
            </a:r>
            <a:r>
              <a:rPr lang="en-US" dirty="0" smtClean="0">
                <a:solidFill>
                  <a:srgbClr val="000000"/>
                </a:solidFill>
                <a:latin typeface="5"/>
              </a:rPr>
              <a:t> para </a:t>
            </a:r>
            <a:r>
              <a:rPr lang="en-US" dirty="0" err="1" smtClean="0">
                <a:solidFill>
                  <a:srgbClr val="000000"/>
                </a:solidFill>
                <a:latin typeface="5"/>
              </a:rPr>
              <a:t>una</a:t>
            </a:r>
            <a:r>
              <a:rPr lang="en-US" dirty="0" smtClean="0">
                <a:solidFill>
                  <a:srgbClr val="000000"/>
                </a:solidFill>
                <a:latin typeface="5"/>
              </a:rPr>
              <a:t> </a:t>
            </a:r>
            <a:r>
              <a:rPr lang="en-US" dirty="0" err="1" smtClean="0">
                <a:solidFill>
                  <a:srgbClr val="000000"/>
                </a:solidFill>
                <a:latin typeface="5"/>
              </a:rPr>
              <a:t>plancha</a:t>
            </a:r>
            <a:r>
              <a:rPr lang="en-US" dirty="0" smtClean="0">
                <a:solidFill>
                  <a:srgbClr val="000000"/>
                </a:solidFill>
                <a:latin typeface="5"/>
              </a:rPr>
              <a:t> de </a:t>
            </a:r>
            <a:r>
              <a:rPr lang="en-US" dirty="0" err="1" smtClean="0">
                <a:solidFill>
                  <a:srgbClr val="000000"/>
                </a:solidFill>
                <a:latin typeface="5"/>
              </a:rPr>
              <a:t>hierro</a:t>
            </a:r>
            <a:r>
              <a:rPr lang="en-US" dirty="0" smtClean="0">
                <a:solidFill>
                  <a:srgbClr val="000000"/>
                </a:solidFill>
                <a:latin typeface="5"/>
              </a:rPr>
              <a:t> </a:t>
            </a:r>
            <a:r>
              <a:rPr lang="en-US" dirty="0" err="1" smtClean="0">
                <a:solidFill>
                  <a:srgbClr val="000000"/>
                </a:solidFill>
                <a:latin typeface="5"/>
              </a:rPr>
              <a:t>galvanizada</a:t>
            </a:r>
            <a:r>
              <a:rPr lang="en-US" dirty="0">
                <a:solidFill>
                  <a:srgbClr val="000000"/>
                </a:solidFill>
                <a:latin typeface="5"/>
              </a:rPr>
              <a:t>.</a:t>
            </a:r>
          </a:p>
          <a:p>
            <a:r>
              <a:rPr lang="en-US" dirty="0" err="1" smtClean="0">
                <a:solidFill>
                  <a:srgbClr val="000000"/>
                </a:solidFill>
                <a:latin typeface="5"/>
              </a:rPr>
              <a:t>Entrando</a:t>
            </a:r>
            <a:r>
              <a:rPr lang="en-US" dirty="0" smtClean="0">
                <a:solidFill>
                  <a:srgbClr val="000000"/>
                </a:solidFill>
                <a:latin typeface="5"/>
              </a:rPr>
              <a:t> con</a:t>
            </a:r>
            <a:r>
              <a:rPr lang="en-US" dirty="0">
                <a:solidFill>
                  <a:srgbClr val="000000"/>
                </a:solidFill>
                <a:latin typeface="5"/>
              </a:rPr>
              <a:t>:</a:t>
            </a:r>
          </a:p>
          <a:p>
            <a:r>
              <a:rPr lang="en-US" dirty="0">
                <a:solidFill>
                  <a:srgbClr val="000000"/>
                </a:solidFill>
                <a:latin typeface="5"/>
              </a:rPr>
              <a:t>Q=1905m3/h≈2000m3/h</a:t>
            </a:r>
          </a:p>
          <a:p>
            <a:r>
              <a:rPr lang="en-US" dirty="0">
                <a:solidFill>
                  <a:srgbClr val="000000"/>
                </a:solidFill>
                <a:latin typeface="5"/>
              </a:rPr>
              <a:t>D=250mm</a:t>
            </a:r>
          </a:p>
          <a:p>
            <a:r>
              <a:rPr lang="en-US" dirty="0" err="1">
                <a:solidFill>
                  <a:srgbClr val="000000"/>
                </a:solidFill>
                <a:latin typeface="5"/>
              </a:rPr>
              <a:t>vtransporte</a:t>
            </a:r>
            <a:r>
              <a:rPr lang="en-US" dirty="0">
                <a:solidFill>
                  <a:srgbClr val="000000"/>
                </a:solidFill>
                <a:latin typeface="5"/>
              </a:rPr>
              <a:t>=12m/s</a:t>
            </a:r>
            <a:endParaRPr lang="en-US" dirty="0"/>
          </a:p>
        </p:txBody>
      </p:sp>
    </p:spTree>
    <p:extLst>
      <p:ext uri="{BB962C8B-B14F-4D97-AF65-F5344CB8AC3E}">
        <p14:creationId xmlns:p14="http://schemas.microsoft.com/office/powerpoint/2010/main" val="42637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796415" y="667650"/>
            <a:ext cx="6526213" cy="3821165"/>
          </a:xfrm>
        </p:spPr>
        <p:txBody>
          <a:bodyPr/>
          <a:lstStyle/>
          <a:p>
            <a:pPr marL="0" indent="0">
              <a:buNone/>
            </a:pPr>
            <a:r>
              <a:rPr lang="es-MX" dirty="0" smtClean="0"/>
              <a:t>Se obtiene una perdida de carga por metro lineal:</a:t>
            </a:r>
          </a:p>
          <a:p>
            <a:pPr marL="0" indent="0">
              <a:buNone/>
            </a:pPr>
            <a:r>
              <a:rPr lang="es-MX" dirty="0" smtClean="0"/>
              <a:t>Perdida de carga P lineal = 0,7mmca/m</a:t>
            </a:r>
          </a:p>
          <a:p>
            <a:pPr marL="0" indent="0">
              <a:buNone/>
            </a:pPr>
            <a:r>
              <a:rPr lang="es-MX" dirty="0" smtClean="0"/>
              <a:t>Como la longitud del conducto es:</a:t>
            </a:r>
          </a:p>
          <a:p>
            <a:pPr marL="0" indent="0">
              <a:buNone/>
            </a:pPr>
            <a:r>
              <a:rPr lang="es-MX" dirty="0" smtClean="0"/>
              <a:t>L=1m + 4m + 7m = 12 m</a:t>
            </a:r>
          </a:p>
          <a:p>
            <a:pPr marL="0" indent="0">
              <a:buNone/>
            </a:pPr>
            <a:r>
              <a:rPr lang="es-MX" dirty="0" smtClean="0"/>
              <a:t>La perdida de carga en los tramos rectos será</a:t>
            </a:r>
          </a:p>
          <a:p>
            <a:pPr marL="0" indent="0">
              <a:buNone/>
            </a:pPr>
            <a:r>
              <a:rPr lang="es-MX" dirty="0" err="1" smtClean="0"/>
              <a:t>Hrecto</a:t>
            </a:r>
            <a:r>
              <a:rPr lang="es-MX" dirty="0" smtClean="0"/>
              <a:t>= Perdida de carga lineal * L = 0,7mmca/m x 12m </a:t>
            </a:r>
          </a:p>
          <a:p>
            <a:pPr marL="0" indent="0">
              <a:buNone/>
            </a:pPr>
            <a:endParaRPr lang="es-MX" dirty="0"/>
          </a:p>
          <a:p>
            <a:pPr marL="0" indent="0">
              <a:buNone/>
            </a:pPr>
            <a:r>
              <a:rPr lang="es-MX" dirty="0" err="1" smtClean="0"/>
              <a:t>Hrecto</a:t>
            </a:r>
            <a:r>
              <a:rPr lang="es-MX" dirty="0" smtClean="0"/>
              <a:t>=8,4 </a:t>
            </a:r>
            <a:r>
              <a:rPr lang="es-MX" dirty="0" err="1" smtClean="0"/>
              <a:t>mmca</a:t>
            </a:r>
            <a:endParaRPr lang="es-MX" dirty="0" smtClean="0"/>
          </a:p>
          <a:p>
            <a:pPr marL="0" indent="0">
              <a:buNone/>
            </a:pPr>
            <a:endParaRPr lang="en-US" dirty="0"/>
          </a:p>
        </p:txBody>
      </p:sp>
      <p:pic>
        <p:nvPicPr>
          <p:cNvPr id="4" name="Imagen 3"/>
          <p:cNvPicPr>
            <a:picLocks noChangeAspect="1"/>
          </p:cNvPicPr>
          <p:nvPr/>
        </p:nvPicPr>
        <p:blipFill>
          <a:blip r:embed="rId2"/>
          <a:stretch>
            <a:fillRect/>
          </a:stretch>
        </p:blipFill>
        <p:spPr>
          <a:xfrm>
            <a:off x="1592002" y="304800"/>
            <a:ext cx="4299462" cy="6146800"/>
          </a:xfrm>
          <a:prstGeom prst="rect">
            <a:avLst/>
          </a:prstGeom>
        </p:spPr>
      </p:pic>
    </p:spTree>
    <p:extLst>
      <p:ext uri="{BB962C8B-B14F-4D97-AF65-F5344CB8AC3E}">
        <p14:creationId xmlns:p14="http://schemas.microsoft.com/office/powerpoint/2010/main" val="1117464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31272" y="326570"/>
            <a:ext cx="3985758" cy="5891349"/>
          </a:xfrm>
        </p:spPr>
        <p:txBody>
          <a:bodyPr>
            <a:normAutofit lnSpcReduction="10000"/>
          </a:bodyPr>
          <a:lstStyle/>
          <a:p>
            <a:pPr marL="0" indent="0">
              <a:buNone/>
            </a:pPr>
            <a:r>
              <a:rPr lang="en-US" dirty="0" err="1" smtClean="0"/>
              <a:t>Pérdida</a:t>
            </a:r>
            <a:r>
              <a:rPr lang="en-US" dirty="0" smtClean="0"/>
              <a:t> de </a:t>
            </a:r>
            <a:r>
              <a:rPr lang="en-US" dirty="0" err="1" smtClean="0"/>
              <a:t>carga</a:t>
            </a:r>
            <a:r>
              <a:rPr lang="en-US" dirty="0" smtClean="0"/>
              <a:t> </a:t>
            </a:r>
            <a:r>
              <a:rPr lang="en-US" dirty="0" err="1" smtClean="0"/>
              <a:t>en</a:t>
            </a:r>
            <a:r>
              <a:rPr lang="en-US" dirty="0" smtClean="0"/>
              <a:t> </a:t>
            </a:r>
            <a:r>
              <a:rPr lang="en-US" dirty="0" err="1" smtClean="0"/>
              <a:t>accesorios</a:t>
            </a:r>
            <a:r>
              <a:rPr lang="en-US" dirty="0" smtClean="0"/>
              <a:t> y </a:t>
            </a:r>
            <a:r>
              <a:rPr lang="en-US" dirty="0" err="1" smtClean="0"/>
              <a:t>cambios</a:t>
            </a:r>
            <a:r>
              <a:rPr lang="en-US" dirty="0" smtClean="0"/>
              <a:t> de </a:t>
            </a:r>
            <a:r>
              <a:rPr lang="en-US" dirty="0" err="1" smtClean="0"/>
              <a:t>dirección</a:t>
            </a:r>
            <a:endParaRPr lang="en-US" dirty="0"/>
          </a:p>
          <a:p>
            <a:pPr marL="0" indent="0">
              <a:buNone/>
            </a:pPr>
            <a:r>
              <a:rPr lang="en-US" b="1" dirty="0" err="1" smtClean="0"/>
              <a:t>Estas</a:t>
            </a:r>
            <a:r>
              <a:rPr lang="en-US" b="1" dirty="0" smtClean="0"/>
              <a:t> </a:t>
            </a:r>
            <a:r>
              <a:rPr lang="en-US" b="1" dirty="0" err="1" smtClean="0"/>
              <a:t>pérdidas</a:t>
            </a:r>
            <a:r>
              <a:rPr lang="en-US" b="1" dirty="0" smtClean="0"/>
              <a:t> se </a:t>
            </a:r>
            <a:r>
              <a:rPr lang="en-US" b="1" dirty="0" err="1" smtClean="0"/>
              <a:t>calculan</a:t>
            </a:r>
            <a:r>
              <a:rPr lang="en-US" b="1" dirty="0" smtClean="0"/>
              <a:t> </a:t>
            </a:r>
            <a:r>
              <a:rPr lang="en-US" b="1" dirty="0" err="1" smtClean="0"/>
              <a:t>según</a:t>
            </a:r>
            <a:r>
              <a:rPr lang="en-US" b="1" dirty="0" smtClean="0"/>
              <a:t> el </a:t>
            </a:r>
            <a:r>
              <a:rPr lang="en-US" b="1" dirty="0" err="1" smtClean="0"/>
              <a:t>método</a:t>
            </a:r>
            <a:r>
              <a:rPr lang="en-US" b="1" dirty="0" smtClean="0"/>
              <a:t> del </a:t>
            </a:r>
            <a:r>
              <a:rPr lang="en-US" b="1" dirty="0" err="1" smtClean="0"/>
              <a:t>coeficiente</a:t>
            </a:r>
            <a:r>
              <a:rPr lang="en-US" b="1" dirty="0" smtClean="0"/>
              <a:t> “n” </a:t>
            </a:r>
            <a:r>
              <a:rPr lang="en-US" dirty="0" smtClean="0"/>
              <a:t>, que </a:t>
            </a:r>
            <a:r>
              <a:rPr lang="en-US" dirty="0" err="1" smtClean="0"/>
              <a:t>consiste</a:t>
            </a:r>
            <a:r>
              <a:rPr lang="en-US" dirty="0" smtClean="0"/>
              <a:t> </a:t>
            </a:r>
            <a:r>
              <a:rPr lang="en-US" dirty="0" err="1" smtClean="0"/>
              <a:t>en</a:t>
            </a:r>
            <a:r>
              <a:rPr lang="en-US" dirty="0" smtClean="0"/>
              <a:t> </a:t>
            </a:r>
            <a:r>
              <a:rPr lang="en-US" dirty="0" err="1" smtClean="0"/>
              <a:t>calcular</a:t>
            </a:r>
            <a:r>
              <a:rPr lang="en-US" dirty="0" smtClean="0"/>
              <a:t> la </a:t>
            </a:r>
            <a:r>
              <a:rPr lang="en-US" dirty="0" err="1" smtClean="0"/>
              <a:t>pérdida</a:t>
            </a:r>
            <a:r>
              <a:rPr lang="en-US" dirty="0" smtClean="0"/>
              <a:t> de </a:t>
            </a:r>
            <a:r>
              <a:rPr lang="en-US" dirty="0" err="1" smtClean="0"/>
              <a:t>carga</a:t>
            </a:r>
            <a:r>
              <a:rPr lang="en-US" dirty="0" smtClean="0"/>
              <a:t> de </a:t>
            </a:r>
            <a:r>
              <a:rPr lang="en-US" dirty="0" err="1" smtClean="0"/>
              <a:t>cada</a:t>
            </a:r>
            <a:r>
              <a:rPr lang="en-US" dirty="0" smtClean="0"/>
              <a:t> element del </a:t>
            </a:r>
            <a:r>
              <a:rPr lang="en-US" dirty="0" err="1" smtClean="0"/>
              <a:t>conducto</a:t>
            </a:r>
            <a:r>
              <a:rPr lang="en-US" dirty="0" smtClean="0"/>
              <a:t> </a:t>
            </a:r>
            <a:r>
              <a:rPr lang="en-US" dirty="0" err="1" smtClean="0"/>
              <a:t>como</a:t>
            </a:r>
            <a:r>
              <a:rPr lang="en-US" dirty="0" smtClean="0"/>
              <a:t> el product de la </a:t>
            </a:r>
            <a:r>
              <a:rPr lang="en-US" dirty="0" err="1" smtClean="0"/>
              <a:t>presión</a:t>
            </a:r>
            <a:r>
              <a:rPr lang="en-US" dirty="0" smtClean="0"/>
              <a:t> </a:t>
            </a:r>
            <a:r>
              <a:rPr lang="en-US" dirty="0" err="1" smtClean="0"/>
              <a:t>dinámica</a:t>
            </a:r>
            <a:r>
              <a:rPr lang="en-US" dirty="0" smtClean="0"/>
              <a:t> P d del </a:t>
            </a:r>
            <a:r>
              <a:rPr lang="en-US" dirty="0" err="1" smtClean="0"/>
              <a:t>aire</a:t>
            </a:r>
            <a:r>
              <a:rPr lang="en-US" dirty="0" smtClean="0"/>
              <a:t> que </a:t>
            </a:r>
            <a:r>
              <a:rPr lang="en-US" dirty="0" err="1" smtClean="0"/>
              <a:t>circula</a:t>
            </a:r>
            <a:r>
              <a:rPr lang="en-US" dirty="0" smtClean="0"/>
              <a:t> y del </a:t>
            </a:r>
            <a:r>
              <a:rPr lang="en-US" dirty="0" err="1" smtClean="0"/>
              <a:t>coeficiente</a:t>
            </a:r>
            <a:r>
              <a:rPr lang="en-US" dirty="0" smtClean="0"/>
              <a:t> “n” </a:t>
            </a:r>
            <a:r>
              <a:rPr lang="en-US" dirty="0" err="1" smtClean="0"/>
              <a:t>determinado</a:t>
            </a:r>
            <a:r>
              <a:rPr lang="en-US" dirty="0" smtClean="0"/>
              <a:t> </a:t>
            </a:r>
            <a:r>
              <a:rPr lang="en-US" dirty="0" err="1" smtClean="0"/>
              <a:t>experimentalmente</a:t>
            </a:r>
            <a:r>
              <a:rPr lang="en-US" dirty="0" smtClean="0"/>
              <a:t> para </a:t>
            </a:r>
            <a:r>
              <a:rPr lang="en-US" dirty="0" err="1" smtClean="0"/>
              <a:t>cada</a:t>
            </a:r>
            <a:r>
              <a:rPr lang="en-US" dirty="0" smtClean="0"/>
              <a:t> </a:t>
            </a:r>
            <a:r>
              <a:rPr lang="en-US" dirty="0" err="1" smtClean="0"/>
              <a:t>elemento</a:t>
            </a:r>
            <a:r>
              <a:rPr lang="en-US" dirty="0" smtClean="0"/>
              <a:t> </a:t>
            </a:r>
            <a:r>
              <a:rPr lang="en-US" dirty="0" err="1" smtClean="0"/>
              <a:t>según</a:t>
            </a:r>
            <a:r>
              <a:rPr lang="en-US" dirty="0" smtClean="0"/>
              <a:t> </a:t>
            </a:r>
            <a:r>
              <a:rPr lang="en-US" dirty="0" err="1" smtClean="0"/>
              <a:t>su</a:t>
            </a:r>
            <a:r>
              <a:rPr lang="en-US" dirty="0" smtClean="0"/>
              <a:t> forma y dimension y </a:t>
            </a:r>
            <a:r>
              <a:rPr lang="en-US" dirty="0" err="1" smtClean="0"/>
              <a:t>obtenido</a:t>
            </a:r>
            <a:r>
              <a:rPr lang="en-US" dirty="0" smtClean="0"/>
              <a:t> de </a:t>
            </a:r>
            <a:r>
              <a:rPr lang="en-US" dirty="0" err="1" smtClean="0"/>
              <a:t>gráficos</a:t>
            </a:r>
            <a:r>
              <a:rPr lang="en-US" dirty="0"/>
              <a:t>.</a:t>
            </a:r>
          </a:p>
          <a:p>
            <a:pPr marL="0" indent="0">
              <a:buNone/>
            </a:pPr>
            <a:r>
              <a:rPr lang="en-US" dirty="0" smtClean="0"/>
              <a:t>H local= n*</a:t>
            </a:r>
            <a:r>
              <a:rPr lang="en-US" dirty="0" err="1" smtClean="0"/>
              <a:t>Pd</a:t>
            </a:r>
            <a:r>
              <a:rPr lang="en-US" dirty="0" smtClean="0"/>
              <a:t>[</a:t>
            </a:r>
            <a:r>
              <a:rPr lang="en-US" dirty="0" err="1" smtClean="0"/>
              <a:t>mmca</a:t>
            </a:r>
            <a:r>
              <a:rPr lang="en-US" dirty="0" smtClean="0"/>
              <a:t>]</a:t>
            </a:r>
          </a:p>
          <a:p>
            <a:pPr marL="0" indent="0">
              <a:buNone/>
            </a:pPr>
            <a:r>
              <a:rPr lang="en-US" dirty="0" err="1" smtClean="0"/>
              <a:t>Pd</a:t>
            </a:r>
            <a:r>
              <a:rPr lang="en-US" dirty="0" smtClean="0"/>
              <a:t> se </a:t>
            </a:r>
            <a:r>
              <a:rPr lang="en-US" dirty="0" err="1" smtClean="0"/>
              <a:t>calcula</a:t>
            </a:r>
            <a:r>
              <a:rPr lang="en-US" dirty="0" smtClean="0"/>
              <a:t> a </a:t>
            </a:r>
            <a:r>
              <a:rPr lang="en-US" dirty="0" err="1" smtClean="0"/>
              <a:t>partir</a:t>
            </a:r>
            <a:r>
              <a:rPr lang="en-US" dirty="0" smtClean="0"/>
              <a:t> del caudal de </a:t>
            </a:r>
            <a:r>
              <a:rPr lang="en-US" dirty="0" err="1" smtClean="0"/>
              <a:t>aire</a:t>
            </a:r>
            <a:r>
              <a:rPr lang="en-US" dirty="0" smtClean="0"/>
              <a:t> que </a:t>
            </a:r>
            <a:r>
              <a:rPr lang="en-US" dirty="0" err="1" smtClean="0"/>
              <a:t>circula</a:t>
            </a:r>
            <a:r>
              <a:rPr lang="en-US" dirty="0" smtClean="0"/>
              <a:t> Q(m3/h) y el </a:t>
            </a:r>
            <a:r>
              <a:rPr lang="en-US" dirty="0" err="1" smtClean="0"/>
              <a:t>diámetro</a:t>
            </a:r>
            <a:r>
              <a:rPr lang="en-US" dirty="0" smtClean="0"/>
              <a:t> del </a:t>
            </a:r>
            <a:r>
              <a:rPr lang="en-US" dirty="0" err="1" smtClean="0"/>
              <a:t>conducto</a:t>
            </a:r>
            <a:r>
              <a:rPr lang="en-US" dirty="0" smtClean="0"/>
              <a:t> d(m):</a:t>
            </a:r>
          </a:p>
          <a:p>
            <a:pPr marL="0" indent="0">
              <a:buNone/>
            </a:pPr>
            <a:endParaRPr lang="es-MX" dirty="0"/>
          </a:p>
          <a:p>
            <a:pPr marL="0" indent="0">
              <a:buNone/>
            </a:pPr>
            <a:r>
              <a:rPr lang="es-MX" b="1" dirty="0" smtClean="0"/>
              <a:t>Pd =8mmca</a:t>
            </a:r>
            <a:endParaRPr lang="en-US" b="1" dirty="0"/>
          </a:p>
        </p:txBody>
      </p:sp>
      <p:pic>
        <p:nvPicPr>
          <p:cNvPr id="7" name="Imagen 6"/>
          <p:cNvPicPr>
            <a:picLocks noChangeAspect="1"/>
          </p:cNvPicPr>
          <p:nvPr/>
        </p:nvPicPr>
        <p:blipFill>
          <a:blip r:embed="rId2"/>
          <a:stretch>
            <a:fillRect/>
          </a:stretch>
        </p:blipFill>
        <p:spPr>
          <a:xfrm>
            <a:off x="5617030" y="-124207"/>
            <a:ext cx="6705144" cy="7152024"/>
          </a:xfrm>
          <a:prstGeom prst="rect">
            <a:avLst/>
          </a:prstGeom>
        </p:spPr>
      </p:pic>
    </p:spTree>
    <p:extLst>
      <p:ext uri="{BB962C8B-B14F-4D97-AF65-F5344CB8AC3E}">
        <p14:creationId xmlns:p14="http://schemas.microsoft.com/office/powerpoint/2010/main" val="2560637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002971" y="602957"/>
            <a:ext cx="6096000" cy="1200329"/>
          </a:xfrm>
          <a:prstGeom prst="rect">
            <a:avLst/>
          </a:prstGeom>
        </p:spPr>
        <p:txBody>
          <a:bodyPr>
            <a:spAutoFit/>
          </a:bodyPr>
          <a:lstStyle/>
          <a:p>
            <a:r>
              <a:rPr lang="es-MX" b="1" dirty="0" err="1" smtClean="0">
                <a:solidFill>
                  <a:srgbClr val="000000"/>
                </a:solidFill>
              </a:rPr>
              <a:t>Hcampana</a:t>
            </a:r>
            <a:endParaRPr lang="en-US" b="1" dirty="0" smtClean="0">
              <a:solidFill>
                <a:srgbClr val="000000"/>
              </a:solidFill>
            </a:endParaRPr>
          </a:p>
          <a:p>
            <a:r>
              <a:rPr lang="en-US" dirty="0" smtClean="0">
                <a:solidFill>
                  <a:srgbClr val="000000"/>
                </a:solidFill>
              </a:rPr>
              <a:t>El </a:t>
            </a:r>
            <a:r>
              <a:rPr lang="en-US" dirty="0" err="1">
                <a:solidFill>
                  <a:srgbClr val="000000"/>
                </a:solidFill>
              </a:rPr>
              <a:t>coeficiente</a:t>
            </a:r>
            <a:r>
              <a:rPr lang="en-US" dirty="0">
                <a:solidFill>
                  <a:srgbClr val="000000"/>
                </a:solidFill>
              </a:rPr>
              <a:t> n se </a:t>
            </a:r>
            <a:r>
              <a:rPr lang="en-US" dirty="0" err="1">
                <a:solidFill>
                  <a:srgbClr val="000000"/>
                </a:solidFill>
              </a:rPr>
              <a:t>obtiene</a:t>
            </a:r>
            <a:r>
              <a:rPr lang="en-US" dirty="0">
                <a:solidFill>
                  <a:srgbClr val="000000"/>
                </a:solidFill>
              </a:rPr>
              <a:t> a </a:t>
            </a:r>
            <a:r>
              <a:rPr lang="en-US" dirty="0" err="1">
                <a:solidFill>
                  <a:srgbClr val="000000"/>
                </a:solidFill>
              </a:rPr>
              <a:t>continuación</a:t>
            </a:r>
            <a:r>
              <a:rPr lang="en-US" dirty="0">
                <a:solidFill>
                  <a:srgbClr val="000000"/>
                </a:solidFill>
              </a:rPr>
              <a:t>.</a:t>
            </a:r>
          </a:p>
          <a:p>
            <a:r>
              <a:rPr lang="en-US" dirty="0">
                <a:solidFill>
                  <a:srgbClr val="000000"/>
                </a:solidFill>
              </a:rPr>
              <a:t>La </a:t>
            </a:r>
            <a:r>
              <a:rPr lang="en-US" dirty="0" err="1">
                <a:solidFill>
                  <a:srgbClr val="000000"/>
                </a:solidFill>
              </a:rPr>
              <a:t>campana</a:t>
            </a:r>
            <a:r>
              <a:rPr lang="en-US" dirty="0">
                <a:solidFill>
                  <a:srgbClr val="000000"/>
                </a:solidFill>
              </a:rPr>
              <a:t> </a:t>
            </a:r>
            <a:r>
              <a:rPr lang="en-US" dirty="0" err="1">
                <a:solidFill>
                  <a:srgbClr val="000000"/>
                </a:solidFill>
              </a:rPr>
              <a:t>tiene</a:t>
            </a:r>
            <a:r>
              <a:rPr lang="en-US" dirty="0">
                <a:solidFill>
                  <a:srgbClr val="000000"/>
                </a:solidFill>
              </a:rPr>
              <a:t> un </a:t>
            </a:r>
            <a:r>
              <a:rPr lang="en-US" dirty="0" err="1">
                <a:solidFill>
                  <a:srgbClr val="000000"/>
                </a:solidFill>
              </a:rPr>
              <a:t>ángulo</a:t>
            </a:r>
            <a:r>
              <a:rPr lang="en-US" dirty="0">
                <a:solidFill>
                  <a:srgbClr val="000000"/>
                </a:solidFill>
              </a:rPr>
              <a:t> </a:t>
            </a:r>
            <a:r>
              <a:rPr lang="el-GR" dirty="0">
                <a:solidFill>
                  <a:srgbClr val="000000"/>
                </a:solidFill>
              </a:rPr>
              <a:t>α=70°</a:t>
            </a:r>
            <a:r>
              <a:rPr lang="es-MX" dirty="0">
                <a:solidFill>
                  <a:srgbClr val="000000"/>
                </a:solidFill>
              </a:rPr>
              <a:t> </a:t>
            </a:r>
            <a:r>
              <a:rPr lang="en-US" dirty="0">
                <a:solidFill>
                  <a:srgbClr val="000000"/>
                </a:solidFill>
              </a:rPr>
              <a:t>y </a:t>
            </a:r>
            <a:r>
              <a:rPr lang="en-US" dirty="0" err="1">
                <a:solidFill>
                  <a:srgbClr val="000000"/>
                </a:solidFill>
              </a:rPr>
              <a:t>es</a:t>
            </a:r>
            <a:r>
              <a:rPr lang="en-US" dirty="0">
                <a:solidFill>
                  <a:srgbClr val="000000"/>
                </a:solidFill>
              </a:rPr>
              <a:t> rectangular, </a:t>
            </a:r>
            <a:r>
              <a:rPr lang="en-US" dirty="0" err="1">
                <a:solidFill>
                  <a:srgbClr val="000000"/>
                </a:solidFill>
              </a:rPr>
              <a:t>luego</a:t>
            </a:r>
            <a:r>
              <a:rPr lang="en-US" dirty="0">
                <a:solidFill>
                  <a:srgbClr val="000000"/>
                </a:solidFill>
              </a:rPr>
              <a:t> n </a:t>
            </a:r>
            <a:r>
              <a:rPr lang="en-US" dirty="0" err="1">
                <a:solidFill>
                  <a:srgbClr val="000000"/>
                </a:solidFill>
              </a:rPr>
              <a:t>campana</a:t>
            </a:r>
            <a:r>
              <a:rPr lang="en-US" dirty="0">
                <a:solidFill>
                  <a:srgbClr val="000000"/>
                </a:solidFill>
              </a:rPr>
              <a:t> = 0,2</a:t>
            </a:r>
            <a:endParaRPr lang="en-US" dirty="0"/>
          </a:p>
        </p:txBody>
      </p:sp>
      <p:pic>
        <p:nvPicPr>
          <p:cNvPr id="5" name="Imagen 4"/>
          <p:cNvPicPr>
            <a:picLocks noChangeAspect="1"/>
          </p:cNvPicPr>
          <p:nvPr/>
        </p:nvPicPr>
        <p:blipFill>
          <a:blip r:embed="rId2"/>
          <a:stretch>
            <a:fillRect/>
          </a:stretch>
        </p:blipFill>
        <p:spPr>
          <a:xfrm>
            <a:off x="1780903" y="2197034"/>
            <a:ext cx="5776280" cy="3524498"/>
          </a:xfrm>
          <a:prstGeom prst="rect">
            <a:avLst/>
          </a:prstGeom>
        </p:spPr>
      </p:pic>
      <p:sp>
        <p:nvSpPr>
          <p:cNvPr id="6" name="Rectángulo 5"/>
          <p:cNvSpPr/>
          <p:nvPr/>
        </p:nvSpPr>
        <p:spPr>
          <a:xfrm>
            <a:off x="7903028" y="2904598"/>
            <a:ext cx="6096000" cy="923330"/>
          </a:xfrm>
          <a:prstGeom prst="rect">
            <a:avLst/>
          </a:prstGeom>
        </p:spPr>
        <p:txBody>
          <a:bodyPr>
            <a:spAutoFit/>
          </a:bodyPr>
          <a:lstStyle/>
          <a:p>
            <a:r>
              <a:rPr lang="en-US" dirty="0" err="1">
                <a:solidFill>
                  <a:srgbClr val="000000"/>
                </a:solidFill>
                <a:latin typeface="5"/>
              </a:rPr>
              <a:t>Hcampana</a:t>
            </a:r>
            <a:r>
              <a:rPr lang="en-US" dirty="0">
                <a:solidFill>
                  <a:srgbClr val="000000"/>
                </a:solidFill>
                <a:latin typeface="5"/>
              </a:rPr>
              <a:t>=</a:t>
            </a:r>
            <a:r>
              <a:rPr lang="en-US" dirty="0" err="1">
                <a:solidFill>
                  <a:srgbClr val="000000"/>
                </a:solidFill>
                <a:latin typeface="5"/>
              </a:rPr>
              <a:t>ncampana</a:t>
            </a:r>
            <a:r>
              <a:rPr lang="en-US" dirty="0">
                <a:solidFill>
                  <a:srgbClr val="000000"/>
                </a:solidFill>
                <a:latin typeface="5"/>
              </a:rPr>
              <a:t>*</a:t>
            </a:r>
            <a:r>
              <a:rPr lang="en-US" dirty="0" err="1">
                <a:solidFill>
                  <a:srgbClr val="000000"/>
                </a:solidFill>
                <a:latin typeface="5"/>
              </a:rPr>
              <a:t>Pd</a:t>
            </a:r>
            <a:r>
              <a:rPr lang="en-US" dirty="0">
                <a:solidFill>
                  <a:srgbClr val="000000"/>
                </a:solidFill>
                <a:latin typeface="5"/>
              </a:rPr>
              <a:t>=0,2*8mmca</a:t>
            </a:r>
          </a:p>
          <a:p>
            <a:endParaRPr lang="en-US" dirty="0">
              <a:solidFill>
                <a:srgbClr val="000000"/>
              </a:solidFill>
              <a:latin typeface="5"/>
            </a:endParaRPr>
          </a:p>
          <a:p>
            <a:r>
              <a:rPr lang="en-US" dirty="0" err="1">
                <a:solidFill>
                  <a:srgbClr val="000000"/>
                </a:solidFill>
                <a:latin typeface="5"/>
              </a:rPr>
              <a:t>Hcampana</a:t>
            </a:r>
            <a:r>
              <a:rPr lang="en-US" dirty="0">
                <a:solidFill>
                  <a:srgbClr val="000000"/>
                </a:solidFill>
                <a:latin typeface="5"/>
              </a:rPr>
              <a:t>= 1,6mmca</a:t>
            </a:r>
            <a:endParaRPr lang="en-US" dirty="0">
              <a:solidFill>
                <a:srgbClr val="000000"/>
              </a:solidFill>
              <a:latin typeface="5"/>
            </a:endParaRPr>
          </a:p>
        </p:txBody>
      </p:sp>
    </p:spTree>
    <p:extLst>
      <p:ext uri="{BB962C8B-B14F-4D97-AF65-F5344CB8AC3E}">
        <p14:creationId xmlns:p14="http://schemas.microsoft.com/office/powerpoint/2010/main" val="418667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28800" y="435206"/>
            <a:ext cx="6096000" cy="1477328"/>
          </a:xfrm>
          <a:prstGeom prst="rect">
            <a:avLst/>
          </a:prstGeom>
        </p:spPr>
        <p:txBody>
          <a:bodyPr>
            <a:spAutoFit/>
          </a:bodyPr>
          <a:lstStyle/>
          <a:p>
            <a:r>
              <a:rPr lang="en-US" b="1" dirty="0" err="1">
                <a:solidFill>
                  <a:srgbClr val="000000"/>
                </a:solidFill>
                <a:latin typeface="5"/>
              </a:rPr>
              <a:t>Hcodo</a:t>
            </a:r>
            <a:endParaRPr lang="en-US" b="1" dirty="0" smtClean="0">
              <a:solidFill>
                <a:srgbClr val="000000"/>
              </a:solidFill>
              <a:latin typeface="5"/>
            </a:endParaRPr>
          </a:p>
          <a:p>
            <a:r>
              <a:rPr lang="en-US" dirty="0" smtClean="0">
                <a:solidFill>
                  <a:srgbClr val="000000"/>
                </a:solidFill>
                <a:latin typeface="5"/>
              </a:rPr>
              <a:t>Como </a:t>
            </a:r>
            <a:r>
              <a:rPr lang="en-US" dirty="0">
                <a:solidFill>
                  <a:srgbClr val="000000"/>
                </a:solidFill>
                <a:latin typeface="5"/>
              </a:rPr>
              <a:t>el radio interior </a:t>
            </a:r>
            <a:r>
              <a:rPr lang="en-US" dirty="0" err="1">
                <a:solidFill>
                  <a:srgbClr val="000000"/>
                </a:solidFill>
                <a:latin typeface="5"/>
              </a:rPr>
              <a:t>es</a:t>
            </a:r>
            <a:r>
              <a:rPr lang="en-US" dirty="0">
                <a:solidFill>
                  <a:srgbClr val="000000"/>
                </a:solidFill>
                <a:latin typeface="5"/>
              </a:rPr>
              <a:t> </a:t>
            </a:r>
            <a:r>
              <a:rPr lang="en-US" dirty="0" err="1">
                <a:solidFill>
                  <a:srgbClr val="000000"/>
                </a:solidFill>
                <a:latin typeface="5"/>
              </a:rPr>
              <a:t>igual</a:t>
            </a:r>
            <a:r>
              <a:rPr lang="en-US" dirty="0">
                <a:solidFill>
                  <a:srgbClr val="000000"/>
                </a:solidFill>
                <a:latin typeface="5"/>
              </a:rPr>
              <a:t> al </a:t>
            </a:r>
            <a:r>
              <a:rPr lang="en-US" dirty="0" err="1">
                <a:solidFill>
                  <a:srgbClr val="000000"/>
                </a:solidFill>
                <a:latin typeface="5"/>
              </a:rPr>
              <a:t>diámetro</a:t>
            </a:r>
            <a:r>
              <a:rPr lang="en-US" dirty="0">
                <a:solidFill>
                  <a:srgbClr val="000000"/>
                </a:solidFill>
                <a:latin typeface="5"/>
              </a:rPr>
              <a:t>, R/D=1. Para </a:t>
            </a:r>
            <a:r>
              <a:rPr lang="en-US" dirty="0" err="1">
                <a:solidFill>
                  <a:srgbClr val="000000"/>
                </a:solidFill>
                <a:latin typeface="5"/>
              </a:rPr>
              <a:t>codo</a:t>
            </a:r>
            <a:r>
              <a:rPr lang="en-US" dirty="0">
                <a:solidFill>
                  <a:srgbClr val="000000"/>
                </a:solidFill>
                <a:latin typeface="5"/>
              </a:rPr>
              <a:t> continuo se </a:t>
            </a:r>
            <a:r>
              <a:rPr lang="en-US" dirty="0" err="1">
                <a:solidFill>
                  <a:srgbClr val="000000"/>
                </a:solidFill>
                <a:latin typeface="5"/>
              </a:rPr>
              <a:t>tienen</a:t>
            </a:r>
            <a:r>
              <a:rPr lang="en-US" dirty="0">
                <a:solidFill>
                  <a:srgbClr val="000000"/>
                </a:solidFill>
                <a:latin typeface="5"/>
              </a:rPr>
              <a:t> </a:t>
            </a:r>
            <a:r>
              <a:rPr lang="en-US" dirty="0" err="1">
                <a:solidFill>
                  <a:srgbClr val="000000"/>
                </a:solidFill>
                <a:latin typeface="5"/>
              </a:rPr>
              <a:t>codo</a:t>
            </a:r>
            <a:r>
              <a:rPr lang="en-US" dirty="0">
                <a:solidFill>
                  <a:srgbClr val="000000"/>
                </a:solidFill>
                <a:latin typeface="5"/>
              </a:rPr>
              <a:t>=0,2</a:t>
            </a:r>
            <a:r>
              <a:rPr lang="en-US" dirty="0" smtClean="0">
                <a:solidFill>
                  <a:srgbClr val="000000"/>
                </a:solidFill>
                <a:latin typeface="5"/>
              </a:rPr>
              <a:t>.</a:t>
            </a:r>
          </a:p>
          <a:p>
            <a:r>
              <a:rPr lang="en-US" dirty="0" err="1">
                <a:solidFill>
                  <a:srgbClr val="000000"/>
                </a:solidFill>
                <a:latin typeface="5"/>
              </a:rPr>
              <a:t>Hcodo</a:t>
            </a:r>
            <a:r>
              <a:rPr lang="en-US" dirty="0">
                <a:solidFill>
                  <a:srgbClr val="000000"/>
                </a:solidFill>
                <a:latin typeface="5"/>
              </a:rPr>
              <a:t>=</a:t>
            </a:r>
            <a:r>
              <a:rPr lang="en-US" dirty="0" err="1">
                <a:solidFill>
                  <a:srgbClr val="000000"/>
                </a:solidFill>
                <a:latin typeface="5"/>
              </a:rPr>
              <a:t>ncodo</a:t>
            </a:r>
            <a:r>
              <a:rPr lang="en-US" dirty="0">
                <a:solidFill>
                  <a:srgbClr val="000000"/>
                </a:solidFill>
                <a:latin typeface="5"/>
              </a:rPr>
              <a:t>*</a:t>
            </a:r>
            <a:r>
              <a:rPr lang="en-US" dirty="0" err="1">
                <a:solidFill>
                  <a:srgbClr val="000000"/>
                </a:solidFill>
                <a:latin typeface="5"/>
              </a:rPr>
              <a:t>Pd</a:t>
            </a:r>
            <a:r>
              <a:rPr lang="en-US" dirty="0">
                <a:solidFill>
                  <a:srgbClr val="000000"/>
                </a:solidFill>
                <a:latin typeface="5"/>
              </a:rPr>
              <a:t>=0,2*8mmca=1,6mmca</a:t>
            </a:r>
          </a:p>
          <a:p>
            <a:endParaRPr lang="en-US" dirty="0"/>
          </a:p>
        </p:txBody>
      </p:sp>
      <p:pic>
        <p:nvPicPr>
          <p:cNvPr id="5" name="Imagen 4"/>
          <p:cNvPicPr>
            <a:picLocks noChangeAspect="1"/>
          </p:cNvPicPr>
          <p:nvPr/>
        </p:nvPicPr>
        <p:blipFill>
          <a:blip r:embed="rId2"/>
          <a:stretch>
            <a:fillRect/>
          </a:stretch>
        </p:blipFill>
        <p:spPr>
          <a:xfrm>
            <a:off x="7924800" y="1"/>
            <a:ext cx="4138591" cy="6657704"/>
          </a:xfrm>
          <a:prstGeom prst="rect">
            <a:avLst/>
          </a:prstGeom>
        </p:spPr>
      </p:pic>
      <p:pic>
        <p:nvPicPr>
          <p:cNvPr id="6" name="Imagen 5"/>
          <p:cNvPicPr>
            <a:picLocks noChangeAspect="1"/>
          </p:cNvPicPr>
          <p:nvPr/>
        </p:nvPicPr>
        <p:blipFill>
          <a:blip r:embed="rId3"/>
          <a:stretch>
            <a:fillRect/>
          </a:stretch>
        </p:blipFill>
        <p:spPr>
          <a:xfrm>
            <a:off x="4537888" y="1793741"/>
            <a:ext cx="3386912" cy="4685214"/>
          </a:xfrm>
          <a:prstGeom prst="rect">
            <a:avLst/>
          </a:prstGeom>
        </p:spPr>
      </p:pic>
      <p:sp>
        <p:nvSpPr>
          <p:cNvPr id="7" name="Rectángulo 6"/>
          <p:cNvSpPr/>
          <p:nvPr/>
        </p:nvSpPr>
        <p:spPr>
          <a:xfrm>
            <a:off x="257651" y="2164419"/>
            <a:ext cx="4484165" cy="2031325"/>
          </a:xfrm>
          <a:prstGeom prst="rect">
            <a:avLst/>
          </a:prstGeom>
        </p:spPr>
        <p:txBody>
          <a:bodyPr wrap="square">
            <a:spAutoFit/>
          </a:bodyPr>
          <a:lstStyle/>
          <a:p>
            <a:r>
              <a:rPr lang="es-MX" b="1" dirty="0" err="1" smtClean="0">
                <a:solidFill>
                  <a:srgbClr val="000000"/>
                </a:solidFill>
                <a:latin typeface="5"/>
              </a:rPr>
              <a:t>Hsombrerete</a:t>
            </a:r>
            <a:endParaRPr lang="en-US" b="1" dirty="0" smtClean="0">
              <a:solidFill>
                <a:srgbClr val="000000"/>
              </a:solidFill>
              <a:latin typeface="5"/>
            </a:endParaRPr>
          </a:p>
          <a:p>
            <a:r>
              <a:rPr lang="en-US" dirty="0" smtClean="0">
                <a:solidFill>
                  <a:srgbClr val="000000"/>
                </a:solidFill>
                <a:latin typeface="5"/>
              </a:rPr>
              <a:t>Como la </a:t>
            </a:r>
            <a:r>
              <a:rPr lang="en-US" dirty="0" err="1" smtClean="0">
                <a:solidFill>
                  <a:srgbClr val="000000"/>
                </a:solidFill>
                <a:latin typeface="5"/>
              </a:rPr>
              <a:t>altura</a:t>
            </a:r>
            <a:r>
              <a:rPr lang="en-US" dirty="0" smtClean="0">
                <a:solidFill>
                  <a:srgbClr val="000000"/>
                </a:solidFill>
                <a:latin typeface="5"/>
              </a:rPr>
              <a:t> del </a:t>
            </a:r>
            <a:r>
              <a:rPr lang="en-US" dirty="0" err="1" smtClean="0">
                <a:solidFill>
                  <a:srgbClr val="000000"/>
                </a:solidFill>
                <a:latin typeface="5"/>
              </a:rPr>
              <a:t>sombrerete</a:t>
            </a:r>
            <a:r>
              <a:rPr lang="en-US" dirty="0" smtClean="0">
                <a:solidFill>
                  <a:srgbClr val="000000"/>
                </a:solidFill>
                <a:latin typeface="5"/>
              </a:rPr>
              <a:t> H </a:t>
            </a:r>
            <a:r>
              <a:rPr lang="en-US" dirty="0" err="1" smtClean="0">
                <a:solidFill>
                  <a:srgbClr val="000000"/>
                </a:solidFill>
                <a:latin typeface="5"/>
              </a:rPr>
              <a:t>es</a:t>
            </a:r>
            <a:r>
              <a:rPr lang="en-US" dirty="0" smtClean="0">
                <a:solidFill>
                  <a:srgbClr val="000000"/>
                </a:solidFill>
                <a:latin typeface="5"/>
              </a:rPr>
              <a:t> </a:t>
            </a:r>
            <a:r>
              <a:rPr lang="en-US" dirty="0" err="1" smtClean="0">
                <a:solidFill>
                  <a:srgbClr val="000000"/>
                </a:solidFill>
                <a:latin typeface="5"/>
              </a:rPr>
              <a:t>igual</a:t>
            </a:r>
            <a:r>
              <a:rPr lang="en-US" dirty="0" smtClean="0">
                <a:solidFill>
                  <a:srgbClr val="000000"/>
                </a:solidFill>
                <a:latin typeface="5"/>
              </a:rPr>
              <a:t> al </a:t>
            </a:r>
            <a:r>
              <a:rPr lang="en-US" dirty="0" err="1" smtClean="0">
                <a:solidFill>
                  <a:srgbClr val="000000"/>
                </a:solidFill>
                <a:latin typeface="5"/>
              </a:rPr>
              <a:t>diámetro</a:t>
            </a:r>
            <a:r>
              <a:rPr lang="en-US" dirty="0" smtClean="0">
                <a:solidFill>
                  <a:srgbClr val="000000"/>
                </a:solidFill>
                <a:latin typeface="5"/>
              </a:rPr>
              <a:t> del </a:t>
            </a:r>
            <a:r>
              <a:rPr lang="en-US" dirty="0" err="1" smtClean="0">
                <a:solidFill>
                  <a:srgbClr val="000000"/>
                </a:solidFill>
                <a:latin typeface="5"/>
              </a:rPr>
              <a:t>conducto</a:t>
            </a:r>
            <a:r>
              <a:rPr lang="en-US" dirty="0" smtClean="0">
                <a:solidFill>
                  <a:srgbClr val="000000"/>
                </a:solidFill>
                <a:latin typeface="5"/>
              </a:rPr>
              <a:t> D, se </a:t>
            </a:r>
            <a:r>
              <a:rPr lang="en-US" dirty="0" err="1" smtClean="0">
                <a:solidFill>
                  <a:srgbClr val="000000"/>
                </a:solidFill>
                <a:latin typeface="5"/>
              </a:rPr>
              <a:t>tienen</a:t>
            </a:r>
            <a:r>
              <a:rPr lang="en-US" dirty="0" smtClean="0">
                <a:solidFill>
                  <a:srgbClr val="000000"/>
                </a:solidFill>
                <a:latin typeface="5"/>
              </a:rPr>
              <a:t> </a:t>
            </a:r>
            <a:r>
              <a:rPr lang="en-US" dirty="0" err="1" smtClean="0">
                <a:solidFill>
                  <a:srgbClr val="000000"/>
                </a:solidFill>
                <a:latin typeface="5"/>
              </a:rPr>
              <a:t>sombrerete</a:t>
            </a:r>
            <a:r>
              <a:rPr lang="en-US" dirty="0" smtClean="0">
                <a:solidFill>
                  <a:srgbClr val="000000"/>
                </a:solidFill>
                <a:latin typeface="5"/>
              </a:rPr>
              <a:t>=1,08</a:t>
            </a:r>
            <a:endParaRPr lang="en-US" dirty="0">
              <a:solidFill>
                <a:srgbClr val="000000"/>
              </a:solidFill>
              <a:latin typeface="5"/>
            </a:endParaRPr>
          </a:p>
          <a:p>
            <a:r>
              <a:rPr lang="en-US" dirty="0" err="1">
                <a:solidFill>
                  <a:srgbClr val="000000"/>
                </a:solidFill>
                <a:latin typeface="5"/>
              </a:rPr>
              <a:t>Luego</a:t>
            </a:r>
            <a:r>
              <a:rPr lang="en-US" dirty="0" smtClean="0">
                <a:solidFill>
                  <a:srgbClr val="000000"/>
                </a:solidFill>
                <a:latin typeface="5"/>
              </a:rPr>
              <a:t>,</a:t>
            </a:r>
          </a:p>
          <a:p>
            <a:r>
              <a:rPr lang="en-US" dirty="0" err="1" smtClean="0">
                <a:solidFill>
                  <a:srgbClr val="000000"/>
                </a:solidFill>
                <a:latin typeface="5"/>
              </a:rPr>
              <a:t>Hcodo</a:t>
            </a:r>
            <a:r>
              <a:rPr lang="en-US" dirty="0" smtClean="0">
                <a:solidFill>
                  <a:srgbClr val="000000"/>
                </a:solidFill>
                <a:latin typeface="5"/>
              </a:rPr>
              <a:t>= </a:t>
            </a:r>
            <a:r>
              <a:rPr lang="en-US" dirty="0" err="1" smtClean="0">
                <a:solidFill>
                  <a:srgbClr val="000000"/>
                </a:solidFill>
                <a:latin typeface="5"/>
              </a:rPr>
              <a:t>nsombrete</a:t>
            </a:r>
            <a:r>
              <a:rPr lang="en-US" dirty="0" smtClean="0">
                <a:solidFill>
                  <a:srgbClr val="000000"/>
                </a:solidFill>
                <a:latin typeface="5"/>
              </a:rPr>
              <a:t>*</a:t>
            </a:r>
            <a:r>
              <a:rPr lang="en-US" dirty="0" err="1" smtClean="0">
                <a:solidFill>
                  <a:srgbClr val="000000"/>
                </a:solidFill>
                <a:latin typeface="5"/>
              </a:rPr>
              <a:t>Pd</a:t>
            </a:r>
            <a:r>
              <a:rPr lang="en-US" dirty="0" smtClean="0">
                <a:solidFill>
                  <a:srgbClr val="000000"/>
                </a:solidFill>
                <a:latin typeface="5"/>
              </a:rPr>
              <a:t>=1,08*8mmca</a:t>
            </a:r>
          </a:p>
          <a:p>
            <a:r>
              <a:rPr lang="en-US" dirty="0" err="1" smtClean="0">
                <a:solidFill>
                  <a:srgbClr val="000000"/>
                </a:solidFill>
                <a:latin typeface="5"/>
              </a:rPr>
              <a:t>Hcodo</a:t>
            </a:r>
            <a:r>
              <a:rPr lang="en-US" dirty="0" smtClean="0">
                <a:solidFill>
                  <a:srgbClr val="000000"/>
                </a:solidFill>
                <a:latin typeface="5"/>
              </a:rPr>
              <a:t>= 8,6mmca</a:t>
            </a:r>
            <a:endParaRPr lang="en-US" dirty="0"/>
          </a:p>
        </p:txBody>
      </p:sp>
      <p:sp>
        <p:nvSpPr>
          <p:cNvPr id="8" name="Rectángulo 7"/>
          <p:cNvSpPr/>
          <p:nvPr/>
        </p:nvSpPr>
        <p:spPr>
          <a:xfrm>
            <a:off x="257651" y="4349381"/>
            <a:ext cx="3752646" cy="2308324"/>
          </a:xfrm>
          <a:prstGeom prst="rect">
            <a:avLst/>
          </a:prstGeom>
        </p:spPr>
        <p:txBody>
          <a:bodyPr wrap="square">
            <a:spAutoFit/>
          </a:bodyPr>
          <a:lstStyle/>
          <a:p>
            <a:r>
              <a:rPr lang="en-US" dirty="0" err="1" smtClean="0">
                <a:solidFill>
                  <a:srgbClr val="000000"/>
                </a:solidFill>
                <a:latin typeface="Arial" panose="020B0604020202020204" pitchFamily="34" charset="0"/>
              </a:rPr>
              <a:t>Pérdida</a:t>
            </a:r>
            <a:r>
              <a:rPr lang="en-US" dirty="0" smtClean="0">
                <a:solidFill>
                  <a:srgbClr val="000000"/>
                </a:solidFill>
                <a:latin typeface="Arial" panose="020B0604020202020204" pitchFamily="34" charset="0"/>
              </a:rPr>
              <a:t> de </a:t>
            </a:r>
            <a:r>
              <a:rPr lang="en-US" dirty="0" err="1" smtClean="0">
                <a:solidFill>
                  <a:srgbClr val="000000"/>
                </a:solidFill>
                <a:latin typeface="Arial" panose="020B0604020202020204" pitchFamily="34" charset="0"/>
              </a:rPr>
              <a:t>carga</a:t>
            </a:r>
            <a:r>
              <a:rPr lang="en-US" dirty="0" smtClean="0">
                <a:solidFill>
                  <a:srgbClr val="000000"/>
                </a:solidFill>
                <a:latin typeface="Arial" panose="020B0604020202020204" pitchFamily="34" charset="0"/>
              </a:rPr>
              <a:t> total del </a:t>
            </a:r>
            <a:r>
              <a:rPr lang="en-US" dirty="0" err="1" smtClean="0">
                <a:solidFill>
                  <a:srgbClr val="000000"/>
                </a:solidFill>
                <a:latin typeface="Arial" panose="020B0604020202020204" pitchFamily="34" charset="0"/>
              </a:rPr>
              <a:t>sistema</a:t>
            </a:r>
            <a:endParaRPr lang="en-US" dirty="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Se </a:t>
            </a:r>
            <a:r>
              <a:rPr lang="en-US" dirty="0" err="1" smtClean="0">
                <a:solidFill>
                  <a:srgbClr val="000000"/>
                </a:solidFill>
                <a:latin typeface="Arial" panose="020B0604020202020204" pitchFamily="34" charset="0"/>
              </a:rPr>
              <a:t>obtiene</a:t>
            </a:r>
            <a:r>
              <a:rPr lang="en-US" dirty="0" smtClean="0">
                <a:solidFill>
                  <a:srgbClr val="000000"/>
                </a:solidFill>
                <a:latin typeface="Arial" panose="020B0604020202020204" pitchFamily="34" charset="0"/>
              </a:rPr>
              <a:t> </a:t>
            </a:r>
            <a:r>
              <a:rPr lang="en-US" dirty="0" err="1" smtClean="0">
                <a:solidFill>
                  <a:srgbClr val="000000"/>
                </a:solidFill>
                <a:latin typeface="Arial" panose="020B0604020202020204" pitchFamily="34" charset="0"/>
              </a:rPr>
              <a:t>sumando</a:t>
            </a:r>
            <a:r>
              <a:rPr lang="en-US" dirty="0" smtClean="0">
                <a:solidFill>
                  <a:srgbClr val="000000"/>
                </a:solidFill>
                <a:latin typeface="Arial" panose="020B0604020202020204" pitchFamily="34" charset="0"/>
              </a:rPr>
              <a:t> las </a:t>
            </a:r>
            <a:r>
              <a:rPr lang="en-US" dirty="0" err="1" smtClean="0">
                <a:solidFill>
                  <a:srgbClr val="000000"/>
                </a:solidFill>
                <a:latin typeface="Arial" panose="020B0604020202020204" pitchFamily="34" charset="0"/>
              </a:rPr>
              <a:t>pérdidas</a:t>
            </a:r>
            <a:r>
              <a:rPr lang="en-US" dirty="0" smtClean="0">
                <a:solidFill>
                  <a:srgbClr val="000000"/>
                </a:solidFill>
                <a:latin typeface="Arial" panose="020B0604020202020204" pitchFamily="34" charset="0"/>
              </a:rPr>
              <a:t> de </a:t>
            </a:r>
            <a:r>
              <a:rPr lang="en-US" dirty="0" err="1" smtClean="0">
                <a:solidFill>
                  <a:srgbClr val="000000"/>
                </a:solidFill>
                <a:latin typeface="Arial" panose="020B0604020202020204" pitchFamily="34" charset="0"/>
              </a:rPr>
              <a:t>carga</a:t>
            </a:r>
            <a:r>
              <a:rPr lang="en-US" dirty="0" smtClean="0">
                <a:solidFill>
                  <a:srgbClr val="000000"/>
                </a:solidFill>
                <a:latin typeface="Arial" panose="020B0604020202020204" pitchFamily="34" charset="0"/>
              </a:rPr>
              <a:t> locales y la de </a:t>
            </a:r>
            <a:r>
              <a:rPr lang="en-US" dirty="0" err="1" smtClean="0">
                <a:solidFill>
                  <a:srgbClr val="000000"/>
                </a:solidFill>
                <a:latin typeface="Arial" panose="020B0604020202020204" pitchFamily="34" charset="0"/>
              </a:rPr>
              <a:t>los</a:t>
            </a:r>
            <a:r>
              <a:rPr lang="en-US" dirty="0" smtClean="0">
                <a:solidFill>
                  <a:srgbClr val="000000"/>
                </a:solidFill>
                <a:latin typeface="Arial" panose="020B0604020202020204" pitchFamily="34" charset="0"/>
              </a:rPr>
              <a:t> </a:t>
            </a:r>
            <a:r>
              <a:rPr lang="en-US" dirty="0" err="1" smtClean="0">
                <a:solidFill>
                  <a:srgbClr val="000000"/>
                </a:solidFill>
                <a:latin typeface="Arial" panose="020B0604020202020204" pitchFamily="34" charset="0"/>
              </a:rPr>
              <a:t>tramos</a:t>
            </a:r>
            <a:r>
              <a:rPr lang="en-US" dirty="0" smtClean="0">
                <a:solidFill>
                  <a:srgbClr val="000000"/>
                </a:solidFill>
                <a:latin typeface="Arial" panose="020B0604020202020204" pitchFamily="34" charset="0"/>
              </a:rPr>
              <a:t> rectos</a:t>
            </a:r>
            <a:r>
              <a:rPr lang="en-US" dirty="0">
                <a:solidFill>
                  <a:srgbClr val="000000"/>
                </a:solidFill>
                <a:latin typeface="Arial" panose="020B0604020202020204" pitchFamily="34" charset="0"/>
              </a:rPr>
              <a:t>.</a:t>
            </a:r>
          </a:p>
          <a:p>
            <a:r>
              <a:rPr lang="en-US" dirty="0">
                <a:solidFill>
                  <a:srgbClr val="000000"/>
                </a:solidFill>
                <a:latin typeface="Arial" panose="020B0604020202020204" pitchFamily="34" charset="0"/>
              </a:rPr>
              <a:t>H=</a:t>
            </a:r>
            <a:r>
              <a:rPr lang="en-US" dirty="0" err="1">
                <a:solidFill>
                  <a:srgbClr val="000000"/>
                </a:solidFill>
                <a:latin typeface="Arial" panose="020B0604020202020204" pitchFamily="34" charset="0"/>
              </a:rPr>
              <a:t>Hrectos+Hcampana+Hcodo+Hsombrerete</a:t>
            </a:r>
            <a:r>
              <a:rPr lang="en-US" dirty="0">
                <a:solidFill>
                  <a:srgbClr val="000000"/>
                </a:solidFill>
                <a:latin typeface="Arial" panose="020B0604020202020204" pitchFamily="34" charset="0"/>
              </a:rPr>
              <a:t>=8,4mmca+1,6mmca+1,6mmca+8,6mmca</a:t>
            </a:r>
          </a:p>
          <a:p>
            <a:r>
              <a:rPr lang="en-US" b="1" dirty="0">
                <a:solidFill>
                  <a:srgbClr val="000000"/>
                </a:solidFill>
                <a:latin typeface="Arial" panose="020B0604020202020204" pitchFamily="34" charset="0"/>
              </a:rPr>
              <a:t>H=20,2mmca</a:t>
            </a:r>
            <a:endParaRPr lang="en-US" dirty="0"/>
          </a:p>
        </p:txBody>
      </p:sp>
    </p:spTree>
    <p:extLst>
      <p:ext uri="{BB962C8B-B14F-4D97-AF65-F5344CB8AC3E}">
        <p14:creationId xmlns:p14="http://schemas.microsoft.com/office/powerpoint/2010/main" val="238475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15589" y="213585"/>
            <a:ext cx="6096000" cy="1754326"/>
          </a:xfrm>
          <a:prstGeom prst="rect">
            <a:avLst/>
          </a:prstGeom>
        </p:spPr>
        <p:txBody>
          <a:bodyPr>
            <a:spAutoFit/>
          </a:bodyPr>
          <a:lstStyle/>
          <a:p>
            <a:r>
              <a:rPr lang="en-US" b="1" dirty="0" err="1" smtClean="0">
                <a:solidFill>
                  <a:srgbClr val="000000"/>
                </a:solidFill>
                <a:latin typeface="5"/>
              </a:rPr>
              <a:t>Elección</a:t>
            </a:r>
            <a:r>
              <a:rPr lang="en-US" b="1" dirty="0" smtClean="0">
                <a:solidFill>
                  <a:srgbClr val="000000"/>
                </a:solidFill>
                <a:latin typeface="5"/>
              </a:rPr>
              <a:t> del </a:t>
            </a:r>
            <a:r>
              <a:rPr lang="en-US" b="1" dirty="0" err="1" smtClean="0">
                <a:solidFill>
                  <a:srgbClr val="000000"/>
                </a:solidFill>
                <a:latin typeface="5"/>
              </a:rPr>
              <a:t>ventilador</a:t>
            </a:r>
            <a:r>
              <a:rPr lang="en-US" b="1" dirty="0" smtClean="0">
                <a:solidFill>
                  <a:srgbClr val="000000"/>
                </a:solidFill>
                <a:latin typeface="5"/>
              </a:rPr>
              <a:t>:</a:t>
            </a:r>
            <a:endParaRPr lang="en-US" b="1" dirty="0">
              <a:solidFill>
                <a:srgbClr val="000000"/>
              </a:solidFill>
              <a:latin typeface="5"/>
            </a:endParaRPr>
          </a:p>
          <a:p>
            <a:r>
              <a:rPr lang="en-US" dirty="0" err="1" smtClean="0">
                <a:solidFill>
                  <a:srgbClr val="000000"/>
                </a:solidFill>
                <a:latin typeface="5"/>
              </a:rPr>
              <a:t>Elextractor</a:t>
            </a:r>
            <a:r>
              <a:rPr lang="en-US" dirty="0" smtClean="0">
                <a:solidFill>
                  <a:srgbClr val="000000"/>
                </a:solidFill>
                <a:latin typeface="5"/>
              </a:rPr>
              <a:t> de </a:t>
            </a:r>
            <a:r>
              <a:rPr lang="en-US" dirty="0" err="1" smtClean="0">
                <a:solidFill>
                  <a:srgbClr val="000000"/>
                </a:solidFill>
                <a:latin typeface="5"/>
              </a:rPr>
              <a:t>aire</a:t>
            </a:r>
            <a:r>
              <a:rPr lang="en-US" dirty="0" smtClean="0">
                <a:solidFill>
                  <a:srgbClr val="000000"/>
                </a:solidFill>
                <a:latin typeface="5"/>
              </a:rPr>
              <a:t> a </a:t>
            </a:r>
            <a:r>
              <a:rPr lang="en-US" dirty="0" err="1" smtClean="0">
                <a:solidFill>
                  <a:srgbClr val="000000"/>
                </a:solidFill>
                <a:latin typeface="5"/>
              </a:rPr>
              <a:t>elegir</a:t>
            </a:r>
            <a:r>
              <a:rPr lang="en-US" dirty="0" smtClean="0">
                <a:solidFill>
                  <a:srgbClr val="000000"/>
                </a:solidFill>
                <a:latin typeface="5"/>
              </a:rPr>
              <a:t> </a:t>
            </a:r>
            <a:r>
              <a:rPr lang="en-US" dirty="0" err="1" smtClean="0">
                <a:solidFill>
                  <a:srgbClr val="000000"/>
                </a:solidFill>
                <a:latin typeface="5"/>
              </a:rPr>
              <a:t>debe</a:t>
            </a:r>
            <a:r>
              <a:rPr lang="en-US" dirty="0" smtClean="0">
                <a:solidFill>
                  <a:srgbClr val="000000"/>
                </a:solidFill>
                <a:latin typeface="5"/>
              </a:rPr>
              <a:t> </a:t>
            </a:r>
            <a:r>
              <a:rPr lang="en-US" dirty="0" err="1" smtClean="0">
                <a:solidFill>
                  <a:srgbClr val="000000"/>
                </a:solidFill>
                <a:latin typeface="5"/>
              </a:rPr>
              <a:t>poder</a:t>
            </a:r>
            <a:r>
              <a:rPr lang="en-US" dirty="0" smtClean="0">
                <a:solidFill>
                  <a:srgbClr val="000000"/>
                </a:solidFill>
                <a:latin typeface="5"/>
              </a:rPr>
              <a:t> </a:t>
            </a:r>
            <a:r>
              <a:rPr lang="en-US" dirty="0" err="1" smtClean="0">
                <a:solidFill>
                  <a:srgbClr val="000000"/>
                </a:solidFill>
                <a:latin typeface="5"/>
              </a:rPr>
              <a:t>llevar</a:t>
            </a:r>
            <a:r>
              <a:rPr lang="en-US" dirty="0" smtClean="0">
                <a:solidFill>
                  <a:srgbClr val="000000"/>
                </a:solidFill>
                <a:latin typeface="5"/>
              </a:rPr>
              <a:t> un caudal de 1905m3/h a </a:t>
            </a:r>
            <a:r>
              <a:rPr lang="en-US" dirty="0" err="1" smtClean="0">
                <a:solidFill>
                  <a:srgbClr val="000000"/>
                </a:solidFill>
                <a:latin typeface="5"/>
              </a:rPr>
              <a:t>través</a:t>
            </a:r>
            <a:r>
              <a:rPr lang="en-US" dirty="0" smtClean="0">
                <a:solidFill>
                  <a:srgbClr val="000000"/>
                </a:solidFill>
                <a:latin typeface="5"/>
              </a:rPr>
              <a:t> de un Sistema que </a:t>
            </a:r>
            <a:r>
              <a:rPr lang="en-US" dirty="0" err="1" smtClean="0">
                <a:solidFill>
                  <a:srgbClr val="000000"/>
                </a:solidFill>
                <a:latin typeface="5"/>
              </a:rPr>
              <a:t>tiene</a:t>
            </a:r>
            <a:r>
              <a:rPr lang="en-US" dirty="0" smtClean="0">
                <a:solidFill>
                  <a:srgbClr val="000000"/>
                </a:solidFill>
                <a:latin typeface="5"/>
              </a:rPr>
              <a:t> </a:t>
            </a:r>
            <a:r>
              <a:rPr lang="en-US" dirty="0" err="1" smtClean="0">
                <a:solidFill>
                  <a:srgbClr val="000000"/>
                </a:solidFill>
                <a:latin typeface="5"/>
              </a:rPr>
              <a:t>pérdidas</a:t>
            </a:r>
            <a:r>
              <a:rPr lang="en-US" dirty="0" smtClean="0">
                <a:solidFill>
                  <a:srgbClr val="000000"/>
                </a:solidFill>
                <a:latin typeface="5"/>
              </a:rPr>
              <a:t> de 20,2mmca. El </a:t>
            </a:r>
            <a:r>
              <a:rPr lang="en-US" dirty="0" err="1" smtClean="0">
                <a:solidFill>
                  <a:srgbClr val="000000"/>
                </a:solidFill>
                <a:latin typeface="5"/>
              </a:rPr>
              <a:t>más</a:t>
            </a:r>
            <a:r>
              <a:rPr lang="en-US" dirty="0" smtClean="0">
                <a:solidFill>
                  <a:srgbClr val="000000"/>
                </a:solidFill>
                <a:latin typeface="5"/>
              </a:rPr>
              <a:t> </a:t>
            </a:r>
            <a:r>
              <a:rPr lang="en-US" dirty="0" err="1" smtClean="0">
                <a:solidFill>
                  <a:srgbClr val="000000"/>
                </a:solidFill>
                <a:latin typeface="5"/>
              </a:rPr>
              <a:t>idóneo</a:t>
            </a:r>
            <a:r>
              <a:rPr lang="en-US" dirty="0" smtClean="0">
                <a:solidFill>
                  <a:srgbClr val="000000"/>
                </a:solidFill>
                <a:latin typeface="5"/>
              </a:rPr>
              <a:t> </a:t>
            </a:r>
            <a:r>
              <a:rPr lang="en-US" dirty="0" err="1" smtClean="0">
                <a:solidFill>
                  <a:srgbClr val="000000"/>
                </a:solidFill>
                <a:latin typeface="5"/>
              </a:rPr>
              <a:t>sería</a:t>
            </a:r>
            <a:r>
              <a:rPr lang="en-US" dirty="0" smtClean="0">
                <a:solidFill>
                  <a:srgbClr val="000000"/>
                </a:solidFill>
                <a:latin typeface="5"/>
              </a:rPr>
              <a:t> un </a:t>
            </a:r>
            <a:r>
              <a:rPr lang="en-US" dirty="0" err="1" smtClean="0">
                <a:solidFill>
                  <a:srgbClr val="000000"/>
                </a:solidFill>
                <a:latin typeface="5"/>
              </a:rPr>
              <a:t>ventilador</a:t>
            </a:r>
            <a:r>
              <a:rPr lang="en-US" dirty="0" smtClean="0">
                <a:solidFill>
                  <a:srgbClr val="000000"/>
                </a:solidFill>
                <a:latin typeface="5"/>
              </a:rPr>
              <a:t> axial, </a:t>
            </a:r>
            <a:r>
              <a:rPr lang="en-US" dirty="0" err="1" smtClean="0">
                <a:solidFill>
                  <a:srgbClr val="000000"/>
                </a:solidFill>
                <a:latin typeface="5"/>
              </a:rPr>
              <a:t>en</a:t>
            </a:r>
            <a:r>
              <a:rPr lang="en-US" dirty="0" smtClean="0">
                <a:solidFill>
                  <a:srgbClr val="000000"/>
                </a:solidFill>
                <a:latin typeface="5"/>
              </a:rPr>
              <a:t> el </a:t>
            </a:r>
            <a:r>
              <a:rPr lang="en-US" dirty="0" err="1" smtClean="0">
                <a:solidFill>
                  <a:srgbClr val="000000"/>
                </a:solidFill>
                <a:latin typeface="5"/>
              </a:rPr>
              <a:t>cual</a:t>
            </a:r>
            <a:r>
              <a:rPr lang="en-US" dirty="0" smtClean="0">
                <a:solidFill>
                  <a:srgbClr val="000000"/>
                </a:solidFill>
                <a:latin typeface="5"/>
              </a:rPr>
              <a:t> el </a:t>
            </a:r>
            <a:r>
              <a:rPr lang="en-US" dirty="0" err="1" smtClean="0">
                <a:solidFill>
                  <a:srgbClr val="000000"/>
                </a:solidFill>
                <a:latin typeface="5"/>
              </a:rPr>
              <a:t>aire</a:t>
            </a:r>
            <a:r>
              <a:rPr lang="en-US" dirty="0" smtClean="0">
                <a:solidFill>
                  <a:srgbClr val="000000"/>
                </a:solidFill>
                <a:latin typeface="5"/>
              </a:rPr>
              <a:t> </a:t>
            </a:r>
            <a:r>
              <a:rPr lang="en-US" dirty="0" err="1" smtClean="0">
                <a:solidFill>
                  <a:srgbClr val="000000"/>
                </a:solidFill>
                <a:latin typeface="5"/>
              </a:rPr>
              <a:t>entra</a:t>
            </a:r>
            <a:r>
              <a:rPr lang="en-US" dirty="0" smtClean="0">
                <a:solidFill>
                  <a:srgbClr val="000000"/>
                </a:solidFill>
                <a:latin typeface="5"/>
              </a:rPr>
              <a:t> y sale de la </a:t>
            </a:r>
            <a:r>
              <a:rPr lang="en-US" dirty="0" err="1" smtClean="0">
                <a:solidFill>
                  <a:srgbClr val="000000"/>
                </a:solidFill>
                <a:latin typeface="5"/>
              </a:rPr>
              <a:t>hélice</a:t>
            </a:r>
            <a:r>
              <a:rPr lang="en-US" dirty="0" smtClean="0">
                <a:solidFill>
                  <a:srgbClr val="000000"/>
                </a:solidFill>
                <a:latin typeface="5"/>
              </a:rPr>
              <a:t> con </a:t>
            </a:r>
            <a:r>
              <a:rPr lang="en-US" dirty="0" err="1" smtClean="0">
                <a:solidFill>
                  <a:srgbClr val="000000"/>
                </a:solidFill>
                <a:latin typeface="5"/>
              </a:rPr>
              <a:t>trayectorias</a:t>
            </a:r>
            <a:r>
              <a:rPr lang="en-US" dirty="0" smtClean="0">
                <a:solidFill>
                  <a:srgbClr val="000000"/>
                </a:solidFill>
                <a:latin typeface="5"/>
              </a:rPr>
              <a:t> a lo largo de superficies </a:t>
            </a:r>
            <a:r>
              <a:rPr lang="en-US" dirty="0" err="1" smtClean="0">
                <a:solidFill>
                  <a:srgbClr val="000000"/>
                </a:solidFill>
                <a:latin typeface="5"/>
              </a:rPr>
              <a:t>cilíndricas</a:t>
            </a:r>
            <a:r>
              <a:rPr lang="en-US" dirty="0" smtClean="0">
                <a:solidFill>
                  <a:srgbClr val="000000"/>
                </a:solidFill>
                <a:latin typeface="5"/>
              </a:rPr>
              <a:t> </a:t>
            </a:r>
            <a:r>
              <a:rPr lang="en-US" dirty="0" err="1" smtClean="0">
                <a:solidFill>
                  <a:srgbClr val="000000"/>
                </a:solidFill>
                <a:latin typeface="5"/>
              </a:rPr>
              <a:t>coaxiales</a:t>
            </a:r>
            <a:r>
              <a:rPr lang="en-US" dirty="0" smtClean="0">
                <a:solidFill>
                  <a:srgbClr val="000000"/>
                </a:solidFill>
                <a:latin typeface="5"/>
              </a:rPr>
              <a:t> al </a:t>
            </a:r>
            <a:r>
              <a:rPr lang="en-US" dirty="0" err="1" smtClean="0">
                <a:solidFill>
                  <a:srgbClr val="000000"/>
                </a:solidFill>
                <a:latin typeface="5"/>
              </a:rPr>
              <a:t>ventilador</a:t>
            </a:r>
            <a:r>
              <a:rPr lang="en-US" dirty="0">
                <a:solidFill>
                  <a:srgbClr val="000000"/>
                </a:solidFill>
                <a:latin typeface="5"/>
              </a:rPr>
              <a:t>.</a:t>
            </a:r>
            <a:endParaRPr lang="en-US" dirty="0"/>
          </a:p>
        </p:txBody>
      </p:sp>
      <p:sp>
        <p:nvSpPr>
          <p:cNvPr id="6" name="Rectángulo 5"/>
          <p:cNvSpPr/>
          <p:nvPr/>
        </p:nvSpPr>
        <p:spPr>
          <a:xfrm>
            <a:off x="6235337" y="2237219"/>
            <a:ext cx="6096000" cy="646331"/>
          </a:xfrm>
          <a:prstGeom prst="rect">
            <a:avLst/>
          </a:prstGeom>
        </p:spPr>
        <p:txBody>
          <a:bodyPr>
            <a:spAutoFit/>
          </a:bodyPr>
          <a:lstStyle/>
          <a:p>
            <a:r>
              <a:rPr lang="en-US" dirty="0" smtClean="0">
                <a:solidFill>
                  <a:srgbClr val="000000"/>
                </a:solidFill>
                <a:latin typeface="5"/>
              </a:rPr>
              <a:t>Se </a:t>
            </a:r>
            <a:r>
              <a:rPr lang="en-US" dirty="0" err="1" smtClean="0">
                <a:solidFill>
                  <a:srgbClr val="000000"/>
                </a:solidFill>
                <a:latin typeface="5"/>
              </a:rPr>
              <a:t>selecciona</a:t>
            </a:r>
            <a:r>
              <a:rPr lang="en-US" dirty="0" smtClean="0">
                <a:solidFill>
                  <a:srgbClr val="000000"/>
                </a:solidFill>
                <a:latin typeface="5"/>
              </a:rPr>
              <a:t> un </a:t>
            </a:r>
            <a:r>
              <a:rPr lang="en-US" dirty="0" err="1" smtClean="0">
                <a:solidFill>
                  <a:srgbClr val="000000"/>
                </a:solidFill>
                <a:latin typeface="5"/>
              </a:rPr>
              <a:t>ventilador</a:t>
            </a:r>
            <a:r>
              <a:rPr lang="en-US" dirty="0" smtClean="0">
                <a:solidFill>
                  <a:srgbClr val="000000"/>
                </a:solidFill>
                <a:latin typeface="5"/>
              </a:rPr>
              <a:t> axial de un </a:t>
            </a:r>
            <a:r>
              <a:rPr lang="en-US" dirty="0" err="1" smtClean="0">
                <a:solidFill>
                  <a:srgbClr val="000000"/>
                </a:solidFill>
                <a:latin typeface="5"/>
              </a:rPr>
              <a:t>catálogo</a:t>
            </a:r>
            <a:r>
              <a:rPr lang="en-US" dirty="0" smtClean="0">
                <a:solidFill>
                  <a:srgbClr val="000000"/>
                </a:solidFill>
                <a:latin typeface="5"/>
              </a:rPr>
              <a:t> </a:t>
            </a:r>
            <a:r>
              <a:rPr lang="en-US" dirty="0" err="1" smtClean="0">
                <a:solidFill>
                  <a:srgbClr val="000000"/>
                </a:solidFill>
                <a:latin typeface="5"/>
              </a:rPr>
              <a:t>comercial</a:t>
            </a:r>
            <a:r>
              <a:rPr lang="en-US" dirty="0" smtClean="0">
                <a:solidFill>
                  <a:srgbClr val="000000"/>
                </a:solidFill>
                <a:latin typeface="5"/>
              </a:rPr>
              <a:t> (</a:t>
            </a:r>
            <a:r>
              <a:rPr lang="en-US" dirty="0" err="1" smtClean="0">
                <a:solidFill>
                  <a:srgbClr val="000000"/>
                </a:solidFill>
                <a:latin typeface="5"/>
              </a:rPr>
              <a:t>GattiVentilación</a:t>
            </a:r>
            <a:r>
              <a:rPr lang="en-US" dirty="0">
                <a:solidFill>
                  <a:srgbClr val="000000"/>
                </a:solidFill>
                <a:latin typeface="5"/>
              </a:rPr>
              <a:t>).</a:t>
            </a:r>
            <a:endParaRPr lang="en-US" dirty="0"/>
          </a:p>
        </p:txBody>
      </p:sp>
      <p:pic>
        <p:nvPicPr>
          <p:cNvPr id="7" name="Imagen 6"/>
          <p:cNvPicPr>
            <a:picLocks noChangeAspect="1"/>
          </p:cNvPicPr>
          <p:nvPr/>
        </p:nvPicPr>
        <p:blipFill>
          <a:blip r:embed="rId2"/>
          <a:stretch>
            <a:fillRect/>
          </a:stretch>
        </p:blipFill>
        <p:spPr>
          <a:xfrm>
            <a:off x="6483532" y="2883550"/>
            <a:ext cx="5207726" cy="3821181"/>
          </a:xfrm>
          <a:prstGeom prst="rect">
            <a:avLst/>
          </a:prstGeom>
        </p:spPr>
      </p:pic>
      <p:pic>
        <p:nvPicPr>
          <p:cNvPr id="8" name="Marcador de contenido 3"/>
          <p:cNvPicPr>
            <a:picLocks noGrp="1" noChangeAspect="1"/>
          </p:cNvPicPr>
          <p:nvPr>
            <p:ph idx="1"/>
          </p:nvPr>
        </p:nvPicPr>
        <p:blipFill>
          <a:blip r:embed="rId3"/>
          <a:stretch>
            <a:fillRect/>
          </a:stretch>
        </p:blipFill>
        <p:spPr>
          <a:xfrm>
            <a:off x="1080611" y="1967911"/>
            <a:ext cx="5223189" cy="4736820"/>
          </a:xfrm>
          <a:prstGeom prst="rect">
            <a:avLst/>
          </a:prstGeom>
        </p:spPr>
      </p:pic>
    </p:spTree>
    <p:extLst>
      <p:ext uri="{BB962C8B-B14F-4D97-AF65-F5344CB8AC3E}">
        <p14:creationId xmlns:p14="http://schemas.microsoft.com/office/powerpoint/2010/main" val="3556981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F47D7-BC72-4812-A1C9-C235AAD6F674}"/>
              </a:ext>
            </a:extLst>
          </p:cNvPr>
          <p:cNvSpPr>
            <a:spLocks noGrp="1"/>
          </p:cNvSpPr>
          <p:nvPr>
            <p:ph type="title"/>
          </p:nvPr>
        </p:nvSpPr>
        <p:spPr>
          <a:xfrm>
            <a:off x="3280313" y="4975163"/>
            <a:ext cx="8911687" cy="1280890"/>
          </a:xfrm>
        </p:spPr>
        <p:txBody>
          <a:bodyPr>
            <a:normAutofit/>
          </a:bodyPr>
          <a:lstStyle/>
          <a:p>
            <a:r>
              <a:rPr lang="es-MX" sz="6600" dirty="0"/>
              <a:t>¡MUCHAS GRACIAS!</a:t>
            </a:r>
            <a:endParaRPr lang="es-AR" sz="6600" dirty="0"/>
          </a:p>
        </p:txBody>
      </p:sp>
    </p:spTree>
    <p:extLst>
      <p:ext uri="{BB962C8B-B14F-4D97-AF65-F5344CB8AC3E}">
        <p14:creationId xmlns:p14="http://schemas.microsoft.com/office/powerpoint/2010/main" val="673157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A5E792-0DBB-43A9-AEFE-E2444FB9061A}"/>
              </a:ext>
            </a:extLst>
          </p:cNvPr>
          <p:cNvSpPr>
            <a:spLocks noGrp="1"/>
          </p:cNvSpPr>
          <p:nvPr>
            <p:ph type="title"/>
          </p:nvPr>
        </p:nvSpPr>
        <p:spPr/>
        <p:txBody>
          <a:bodyPr>
            <a:normAutofit/>
          </a:bodyPr>
          <a:lstStyle/>
          <a:p>
            <a:r>
              <a:rPr lang="es-AR" sz="4000" b="0" i="0" u="none" strike="noStrike" dirty="0">
                <a:solidFill>
                  <a:srgbClr val="000000"/>
                </a:solidFill>
                <a:effectLst/>
                <a:latin typeface="Arial" panose="020B0604020202020204" pitchFamily="34" charset="0"/>
              </a:rPr>
              <a:t>Aire viciado:</a:t>
            </a:r>
            <a:endParaRPr lang="es-AR" sz="6600" dirty="0"/>
          </a:p>
        </p:txBody>
      </p:sp>
      <p:sp>
        <p:nvSpPr>
          <p:cNvPr id="3" name="Marcador de contenido 2">
            <a:extLst>
              <a:ext uri="{FF2B5EF4-FFF2-40B4-BE49-F238E27FC236}">
                <a16:creationId xmlns:a16="http://schemas.microsoft.com/office/drawing/2014/main" id="{C85EB035-A841-4AC5-BD85-84F8EC169864}"/>
              </a:ext>
            </a:extLst>
          </p:cNvPr>
          <p:cNvSpPr>
            <a:spLocks noGrp="1"/>
          </p:cNvSpPr>
          <p:nvPr>
            <p:ph idx="1"/>
          </p:nvPr>
        </p:nvSpPr>
        <p:spPr/>
        <p:txBody>
          <a:bodyPr>
            <a:normAutofit fontScale="85000" lnSpcReduction="10000"/>
          </a:bodyPr>
          <a:lstStyle/>
          <a:p>
            <a:pPr marL="0" indent="0" algn="just" rtl="0">
              <a:spcBef>
                <a:spcPts val="0"/>
              </a:spcBef>
              <a:spcAft>
                <a:spcPts val="2300"/>
              </a:spcAft>
              <a:buNone/>
            </a:pPr>
            <a:r>
              <a:rPr lang="es-MX" sz="2900" b="0" i="0" u="none" strike="noStrike" dirty="0" smtClean="0">
                <a:solidFill>
                  <a:srgbClr val="000000"/>
                </a:solidFill>
                <a:effectLst/>
                <a:latin typeface="Arial" panose="020B0604020202020204" pitchFamily="34" charset="0"/>
              </a:rPr>
              <a:t>Aire </a:t>
            </a:r>
            <a:r>
              <a:rPr lang="es-MX" sz="2900" b="0" i="0" u="none" strike="noStrike" dirty="0">
                <a:solidFill>
                  <a:srgbClr val="000000"/>
                </a:solidFill>
                <a:effectLst/>
                <a:latin typeface="Arial" panose="020B0604020202020204" pitchFamily="34" charset="0"/>
              </a:rPr>
              <a:t>de un recinto, en el que se desarrolla actividad humana, si está cerrado o sin la ventilación adecuada, se carga de diferentes elementos contaminantes. </a:t>
            </a:r>
            <a:r>
              <a:rPr lang="es-MX" sz="2900" b="0" i="0" u="none" strike="noStrike" dirty="0" smtClean="0">
                <a:solidFill>
                  <a:srgbClr val="000000"/>
                </a:solidFill>
                <a:effectLst/>
                <a:latin typeface="Arial" panose="020B0604020202020204" pitchFamily="34" charset="0"/>
              </a:rPr>
              <a:t>Este aire sin renovar en un recinto cerrado puede producir problemas de salud.</a:t>
            </a:r>
            <a:endParaRPr lang="es-MX" sz="29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s-AR" sz="1800" b="0" i="0" u="none" strike="noStrike" dirty="0">
                <a:solidFill>
                  <a:srgbClr val="000000"/>
                </a:solidFill>
                <a:effectLst/>
                <a:latin typeface="Arial" panose="020B0604020202020204" pitchFamily="34" charset="0"/>
              </a:rPr>
              <a:t>OLORES </a:t>
            </a:r>
          </a:p>
          <a:p>
            <a:pPr rtl="0" fontAlgn="base">
              <a:spcBef>
                <a:spcPts val="0"/>
              </a:spcBef>
              <a:spcAft>
                <a:spcPts val="0"/>
              </a:spcAft>
              <a:buFont typeface="Arial" panose="020B0604020202020204" pitchFamily="34" charset="0"/>
              <a:buChar char="•"/>
            </a:pPr>
            <a:r>
              <a:rPr lang="es-AR" sz="1800" b="0" i="0" u="none" strike="noStrike" dirty="0">
                <a:solidFill>
                  <a:srgbClr val="000000"/>
                </a:solidFill>
                <a:effectLst/>
                <a:latin typeface="Arial" panose="020B0604020202020204" pitchFamily="34" charset="0"/>
              </a:rPr>
              <a:t>BACTERIAS</a:t>
            </a:r>
          </a:p>
          <a:p>
            <a:pPr rtl="0" fontAlgn="base">
              <a:spcBef>
                <a:spcPts val="0"/>
              </a:spcBef>
              <a:spcAft>
                <a:spcPts val="0"/>
              </a:spcAft>
              <a:buFont typeface="Arial" panose="020B0604020202020204" pitchFamily="34" charset="0"/>
              <a:buChar char="•"/>
            </a:pPr>
            <a:r>
              <a:rPr lang="es-AR" sz="1800" b="0" i="0" u="none" strike="noStrike" dirty="0">
                <a:solidFill>
                  <a:srgbClr val="000000"/>
                </a:solidFill>
                <a:effectLst/>
                <a:latin typeface="Arial" panose="020B0604020202020204" pitchFamily="34" charset="0"/>
              </a:rPr>
              <a:t>HUMOS/GASES</a:t>
            </a:r>
          </a:p>
          <a:p>
            <a:pPr rtl="0" fontAlgn="base">
              <a:spcBef>
                <a:spcPts val="0"/>
              </a:spcBef>
              <a:spcAft>
                <a:spcPts val="0"/>
              </a:spcAft>
              <a:buFont typeface="Arial" panose="020B0604020202020204" pitchFamily="34" charset="0"/>
              <a:buChar char="•"/>
            </a:pPr>
            <a:r>
              <a:rPr lang="es-AR" sz="1800" b="0" i="0" u="none" strike="noStrike" dirty="0">
                <a:solidFill>
                  <a:srgbClr val="000000"/>
                </a:solidFill>
                <a:effectLst/>
                <a:latin typeface="Arial" panose="020B0604020202020204" pitchFamily="34" charset="0"/>
              </a:rPr>
              <a:t>POLVOS</a:t>
            </a:r>
          </a:p>
          <a:p>
            <a:pPr marL="0" indent="0" algn="just" rtl="0">
              <a:spcBef>
                <a:spcPts val="0"/>
              </a:spcBef>
              <a:spcAft>
                <a:spcPts val="2300"/>
              </a:spcAft>
              <a:buNone/>
            </a:pPr>
            <a:endParaRPr lang="es-MX" sz="2900" b="0" i="0" u="none" strike="noStrike" dirty="0">
              <a:solidFill>
                <a:srgbClr val="000000"/>
              </a:solidFill>
              <a:effectLst/>
              <a:latin typeface="Arial" panose="020B0604020202020204" pitchFamily="34" charset="0"/>
            </a:endParaRPr>
          </a:p>
          <a:p>
            <a:pPr marL="0" indent="0">
              <a:buNone/>
            </a:pPr>
            <a:r>
              <a:rPr lang="es-MX" dirty="0"/>
              <a:t/>
            </a:r>
            <a:br>
              <a:rPr lang="es-MX" dirty="0"/>
            </a:br>
            <a:endParaRPr lang="es-AR" dirty="0"/>
          </a:p>
        </p:txBody>
      </p:sp>
    </p:spTree>
    <p:extLst>
      <p:ext uri="{BB962C8B-B14F-4D97-AF65-F5344CB8AC3E}">
        <p14:creationId xmlns:p14="http://schemas.microsoft.com/office/powerpoint/2010/main" val="427200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AE8B57-DD67-4C90-9999-0C421E77488A}"/>
              </a:ext>
            </a:extLst>
          </p:cNvPr>
          <p:cNvSpPr>
            <a:spLocks noGrp="1"/>
          </p:cNvSpPr>
          <p:nvPr>
            <p:ph type="title"/>
          </p:nvPr>
        </p:nvSpPr>
        <p:spPr/>
        <p:txBody>
          <a:bodyPr>
            <a:normAutofit/>
          </a:bodyPr>
          <a:lstStyle/>
          <a:p>
            <a:r>
              <a:rPr lang="es-MX" sz="4000" b="0" i="0" u="none" strike="noStrike" dirty="0">
                <a:solidFill>
                  <a:srgbClr val="000000"/>
                </a:solidFill>
                <a:effectLst/>
                <a:latin typeface="Arial" panose="020B0604020202020204" pitchFamily="34" charset="0"/>
              </a:rPr>
              <a:t>Comportamiento del flujo de aire</a:t>
            </a:r>
            <a:endParaRPr lang="es-AR" sz="6600" dirty="0"/>
          </a:p>
        </p:txBody>
      </p:sp>
      <p:sp>
        <p:nvSpPr>
          <p:cNvPr id="3" name="Marcador de contenido 2">
            <a:extLst>
              <a:ext uri="{FF2B5EF4-FFF2-40B4-BE49-F238E27FC236}">
                <a16:creationId xmlns:a16="http://schemas.microsoft.com/office/drawing/2014/main" id="{5419271F-3DAA-45D0-A7AB-984C8EF05775}"/>
              </a:ext>
            </a:extLst>
          </p:cNvPr>
          <p:cNvSpPr>
            <a:spLocks noGrp="1"/>
          </p:cNvSpPr>
          <p:nvPr>
            <p:ph idx="1"/>
          </p:nvPr>
        </p:nvSpPr>
        <p:spPr>
          <a:xfrm>
            <a:off x="2363235" y="1904999"/>
            <a:ext cx="5805405" cy="4757057"/>
          </a:xfrm>
        </p:spPr>
        <p:txBody>
          <a:bodyPr>
            <a:normAutofit fontScale="92500" lnSpcReduction="10000"/>
          </a:bodyPr>
          <a:lstStyle/>
          <a:p>
            <a:pPr marL="0" indent="0" algn="just">
              <a:spcBef>
                <a:spcPts val="0"/>
              </a:spcBef>
              <a:spcAft>
                <a:spcPts val="2300"/>
              </a:spcAft>
              <a:buNone/>
            </a:pPr>
            <a:r>
              <a:rPr lang="es-MX" dirty="0"/>
              <a:t>Es importante recordar que el aire es un fluido compresible y por lo tanto su movimiento se ve reflejado por un flujo de aire teniendo en cuenta que entre dos puntos se desplaza por diferencias de presiones o de cargas. </a:t>
            </a:r>
            <a:endParaRPr lang="es-MX" sz="1800" b="0" i="0" u="none" strike="noStrike" dirty="0" smtClean="0">
              <a:solidFill>
                <a:srgbClr val="000000"/>
              </a:solidFill>
              <a:effectLst/>
              <a:latin typeface="Arial" panose="020B0604020202020204" pitchFamily="34" charset="0"/>
            </a:endParaRPr>
          </a:p>
          <a:p>
            <a:pPr marL="0" indent="0" algn="just" rtl="0">
              <a:spcBef>
                <a:spcPts val="0"/>
              </a:spcBef>
              <a:spcAft>
                <a:spcPts val="2300"/>
              </a:spcAft>
              <a:buNone/>
            </a:pPr>
            <a:r>
              <a:rPr lang="es-MX" sz="1800" b="0" i="0" u="none" strike="noStrike" dirty="0" smtClean="0">
                <a:solidFill>
                  <a:srgbClr val="000000"/>
                </a:solidFill>
                <a:effectLst/>
                <a:latin typeface="Arial" panose="020B0604020202020204" pitchFamily="34" charset="0"/>
              </a:rPr>
              <a:t>Hay </a:t>
            </a:r>
            <a:r>
              <a:rPr lang="es-MX" sz="1800" b="0" i="0" u="none" strike="noStrike" dirty="0">
                <a:solidFill>
                  <a:srgbClr val="000000"/>
                </a:solidFill>
                <a:effectLst/>
                <a:latin typeface="Arial" panose="020B0604020202020204" pitchFamily="34" charset="0"/>
              </a:rPr>
              <a:t>que estudiar el comportamiento en función de las velocidades, puntos de estancamiento, presiones y temperaturas. Las propiedades que podemos tener en cuenta son:</a:t>
            </a:r>
            <a:endParaRPr lang="es-MX" b="0"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Es sensible a la temperatura: se expande y asciende en presencia de calor, o se contrae y cae al enfriarse. Esto se debe al ritmo de actividad que el calor impone a sus partículas</a:t>
            </a:r>
            <a:r>
              <a:rPr lang="es-MX" sz="1800" b="0" i="0" u="none" strike="noStrike" dirty="0" smtClean="0">
                <a:solidFill>
                  <a:srgbClr val="000000"/>
                </a:solidFill>
                <a:effectLst/>
                <a:latin typeface="Arial" panose="020B0604020202020204" pitchFamily="34" charset="0"/>
              </a:rPr>
              <a:t>. </a:t>
            </a:r>
            <a:endParaRPr lang="es-MX" sz="1800" b="0" i="0" u="none" strike="noStrike" dirty="0">
              <a:solidFill>
                <a:srgbClr val="000000"/>
              </a:solidFill>
              <a:effectLst/>
              <a:latin typeface="Arial" panose="020B0604020202020204" pitchFamily="34" charset="0"/>
            </a:endParaRPr>
          </a:p>
          <a:p>
            <a:pPr algn="just" rtl="0" fontAlgn="base">
              <a:spcBef>
                <a:spcPts val="0"/>
              </a:spcBef>
              <a:spcAft>
                <a:spcPts val="230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Modifica sus propiedades en las alturas: a mayor altura menor temperatura, menor densidad, pero mayor </a:t>
            </a:r>
            <a:r>
              <a:rPr lang="es-MX" sz="1800" b="0" i="0" u="none" strike="noStrike" dirty="0" smtClean="0">
                <a:solidFill>
                  <a:srgbClr val="000000"/>
                </a:solidFill>
                <a:effectLst/>
                <a:latin typeface="Arial" panose="020B0604020202020204" pitchFamily="34" charset="0"/>
              </a:rPr>
              <a:t>presión.</a:t>
            </a:r>
            <a:endParaRPr lang="es-MX" sz="1800" b="0" i="0" u="none" strike="noStrike" dirty="0">
              <a:solidFill>
                <a:srgbClr val="000000"/>
              </a:solidFill>
              <a:effectLst/>
              <a:latin typeface="Arial" panose="020B0604020202020204" pitchFamily="34" charset="0"/>
            </a:endParaRPr>
          </a:p>
          <a:p>
            <a:pPr marL="0" indent="0">
              <a:buNone/>
            </a:pPr>
            <a:endParaRPr lang="es-AR" dirty="0"/>
          </a:p>
        </p:txBody>
      </p:sp>
      <p:pic>
        <p:nvPicPr>
          <p:cNvPr id="4098" name="Picture 2">
            <a:extLst>
              <a:ext uri="{FF2B5EF4-FFF2-40B4-BE49-F238E27FC236}">
                <a16:creationId xmlns:a16="http://schemas.microsoft.com/office/drawing/2014/main" id="{07832568-4F08-431A-B879-21D57F9A8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5845" y="2597515"/>
            <a:ext cx="2894931" cy="252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630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C5BBF5-F7CA-4B63-8652-C2D55A02D782}"/>
              </a:ext>
            </a:extLst>
          </p:cNvPr>
          <p:cNvSpPr>
            <a:spLocks noGrp="1"/>
          </p:cNvSpPr>
          <p:nvPr>
            <p:ph type="title"/>
          </p:nvPr>
        </p:nvSpPr>
        <p:spPr/>
        <p:txBody>
          <a:bodyPr>
            <a:normAutofit/>
          </a:bodyPr>
          <a:lstStyle/>
          <a:p>
            <a:r>
              <a:rPr lang="es-MX" sz="2800" b="0" i="0" u="none" strike="noStrike" dirty="0">
                <a:solidFill>
                  <a:srgbClr val="000000"/>
                </a:solidFill>
                <a:effectLst/>
                <a:latin typeface="Arial" panose="020B0604020202020204" pitchFamily="34" charset="0"/>
              </a:rPr>
              <a:t>Causas del </a:t>
            </a:r>
            <a:r>
              <a:rPr lang="es-MX" sz="2800" dirty="0">
                <a:solidFill>
                  <a:srgbClr val="000000"/>
                </a:solidFill>
                <a:latin typeface="Arial" panose="020B0604020202020204" pitchFamily="34" charset="0"/>
              </a:rPr>
              <a:t>d</a:t>
            </a:r>
            <a:r>
              <a:rPr lang="es-MX" sz="2800" b="0" i="0" u="none" strike="noStrike" dirty="0" smtClean="0">
                <a:solidFill>
                  <a:srgbClr val="000000"/>
                </a:solidFill>
                <a:effectLst/>
                <a:latin typeface="Arial" panose="020B0604020202020204" pitchFamily="34" charset="0"/>
              </a:rPr>
              <a:t>eterioro </a:t>
            </a:r>
            <a:r>
              <a:rPr lang="es-MX" sz="2800" b="0" i="0" u="none" strike="noStrike" dirty="0">
                <a:solidFill>
                  <a:srgbClr val="000000"/>
                </a:solidFill>
                <a:effectLst/>
                <a:latin typeface="Arial" panose="020B0604020202020204" pitchFamily="34" charset="0"/>
              </a:rPr>
              <a:t>de la </a:t>
            </a:r>
            <a:r>
              <a:rPr lang="es-MX" sz="2800" dirty="0">
                <a:solidFill>
                  <a:srgbClr val="000000"/>
                </a:solidFill>
                <a:latin typeface="Arial" panose="020B0604020202020204" pitchFamily="34" charset="0"/>
              </a:rPr>
              <a:t>c</a:t>
            </a:r>
            <a:r>
              <a:rPr lang="es-MX" sz="2800" b="0" i="0" u="none" strike="noStrike" dirty="0" smtClean="0">
                <a:solidFill>
                  <a:srgbClr val="000000"/>
                </a:solidFill>
                <a:effectLst/>
                <a:latin typeface="Arial" panose="020B0604020202020204" pitchFamily="34" charset="0"/>
              </a:rPr>
              <a:t>alidad </a:t>
            </a:r>
            <a:r>
              <a:rPr lang="es-MX" sz="2800" b="0" i="0" u="none" strike="noStrike" dirty="0">
                <a:solidFill>
                  <a:srgbClr val="000000"/>
                </a:solidFill>
                <a:effectLst/>
                <a:latin typeface="Arial" panose="020B0604020202020204" pitchFamily="34" charset="0"/>
              </a:rPr>
              <a:t>del </a:t>
            </a:r>
            <a:r>
              <a:rPr lang="es-MX" sz="2800" b="0" i="0" u="none" strike="noStrike" dirty="0" smtClean="0">
                <a:solidFill>
                  <a:srgbClr val="000000"/>
                </a:solidFill>
                <a:effectLst/>
                <a:latin typeface="Arial" panose="020B0604020202020204" pitchFamily="34" charset="0"/>
              </a:rPr>
              <a:t>aire</a:t>
            </a:r>
            <a:endParaRPr lang="es-AR" sz="4400" dirty="0"/>
          </a:p>
        </p:txBody>
      </p:sp>
      <p:sp>
        <p:nvSpPr>
          <p:cNvPr id="3" name="Marcador de contenido 2">
            <a:extLst>
              <a:ext uri="{FF2B5EF4-FFF2-40B4-BE49-F238E27FC236}">
                <a16:creationId xmlns:a16="http://schemas.microsoft.com/office/drawing/2014/main" id="{BA5C0AF8-D644-4F6C-BD76-8F15C0F6EBEB}"/>
              </a:ext>
            </a:extLst>
          </p:cNvPr>
          <p:cNvSpPr>
            <a:spLocks noGrp="1"/>
          </p:cNvSpPr>
          <p:nvPr>
            <p:ph idx="1"/>
          </p:nvPr>
        </p:nvSpPr>
        <p:spPr>
          <a:xfrm>
            <a:off x="2592924" y="1314994"/>
            <a:ext cx="8911687" cy="4596228"/>
          </a:xfrm>
        </p:spPr>
        <p:txBody>
          <a:bodyPr>
            <a:normAutofit/>
          </a:bodyPr>
          <a:lstStyle/>
          <a:p>
            <a:pPr marL="0" indent="0" algn="just" rtl="0">
              <a:spcBef>
                <a:spcPts val="0"/>
              </a:spcBef>
              <a:spcAft>
                <a:spcPts val="0"/>
              </a:spcAft>
              <a:buNone/>
            </a:pPr>
            <a:r>
              <a:rPr lang="es-MX" sz="1600" b="0" i="0" u="none" strike="noStrike" dirty="0">
                <a:solidFill>
                  <a:srgbClr val="000000"/>
                </a:solidFill>
                <a:effectLst/>
                <a:latin typeface="Arial" panose="020B0604020202020204" pitchFamily="34" charset="0"/>
              </a:rPr>
              <a:t>Los principales efectos a mitigar a través de la ventilación son altas temperaturas y contenidos de humedad, exceso de polvo y partículas en suspensión, bajo contenido de oxígeno en el aire y altos contenidos de gases tóxicos. </a:t>
            </a:r>
            <a:endParaRPr lang="es-MX" sz="2000" b="0" dirty="0">
              <a:effectLst/>
            </a:endParaRPr>
          </a:p>
          <a:p>
            <a:pPr algn="just" rtl="0" fontAlgn="base">
              <a:spcBef>
                <a:spcPts val="0"/>
              </a:spcBef>
              <a:spcAft>
                <a:spcPts val="0"/>
              </a:spcAft>
              <a:buFont typeface="Arial" panose="020B0604020202020204" pitchFamily="34" charset="0"/>
              <a:buChar char="•"/>
            </a:pPr>
            <a:r>
              <a:rPr lang="es-MX" sz="1600" b="0" i="0" u="none" strike="noStrike" dirty="0">
                <a:solidFill>
                  <a:srgbClr val="000000"/>
                </a:solidFill>
                <a:effectLst/>
                <a:latin typeface="Arial" panose="020B0604020202020204" pitchFamily="34" charset="0"/>
              </a:rPr>
              <a:t>Contaminación causada por los ocupantes debido a distintas actividades como pueden ser: </a:t>
            </a:r>
          </a:p>
          <a:p>
            <a:pPr marL="742950" lvl="1" indent="-285750" algn="just" rtl="0" fontAlgn="base">
              <a:spcBef>
                <a:spcPts val="0"/>
              </a:spcBef>
              <a:spcAft>
                <a:spcPts val="0"/>
              </a:spcAft>
              <a:buFont typeface="Arial" panose="020B0604020202020204" pitchFamily="34" charset="0"/>
              <a:buChar char="•"/>
            </a:pPr>
            <a:r>
              <a:rPr lang="es-MX" b="0" i="0" u="none" strike="noStrike" dirty="0">
                <a:solidFill>
                  <a:srgbClr val="000000"/>
                </a:solidFill>
                <a:effectLst/>
                <a:latin typeface="Arial" panose="020B0604020202020204" pitchFamily="34" charset="0"/>
              </a:rPr>
              <a:t>humo de tabaco</a:t>
            </a:r>
          </a:p>
          <a:p>
            <a:pPr marL="742950" lvl="1" indent="-285750" algn="just" rtl="0" fontAlgn="base">
              <a:spcBef>
                <a:spcPts val="0"/>
              </a:spcBef>
              <a:spcAft>
                <a:spcPts val="0"/>
              </a:spcAft>
              <a:buFont typeface="Arial" panose="020B0604020202020204" pitchFamily="34" charset="0"/>
              <a:buChar char="•"/>
            </a:pPr>
            <a:r>
              <a:rPr lang="es-MX" b="0" i="0" u="none" strike="noStrike" dirty="0">
                <a:solidFill>
                  <a:srgbClr val="000000"/>
                </a:solidFill>
                <a:effectLst/>
                <a:latin typeface="Arial" panose="020B0604020202020204" pitchFamily="34" charset="0"/>
              </a:rPr>
              <a:t>calor humano</a:t>
            </a:r>
          </a:p>
          <a:p>
            <a:pPr marL="742950" lvl="1" indent="-285750" algn="just" rtl="0" fontAlgn="base">
              <a:spcBef>
                <a:spcPts val="0"/>
              </a:spcBef>
              <a:spcAft>
                <a:spcPts val="0"/>
              </a:spcAft>
              <a:buFont typeface="Arial" panose="020B0604020202020204" pitchFamily="34" charset="0"/>
              <a:buChar char="•"/>
            </a:pPr>
            <a:r>
              <a:rPr lang="es-MX" b="0" i="0" u="none" strike="noStrike" dirty="0">
                <a:solidFill>
                  <a:srgbClr val="000000"/>
                </a:solidFill>
                <a:effectLst/>
                <a:latin typeface="Arial" panose="020B0604020202020204" pitchFamily="34" charset="0"/>
              </a:rPr>
              <a:t>CO2 y demás.</a:t>
            </a:r>
          </a:p>
          <a:p>
            <a:pPr algn="just" rtl="0" fontAlgn="base">
              <a:spcBef>
                <a:spcPts val="0"/>
              </a:spcBef>
              <a:spcAft>
                <a:spcPts val="0"/>
              </a:spcAft>
              <a:buFont typeface="Arial" panose="020B0604020202020204" pitchFamily="34" charset="0"/>
              <a:buChar char="•"/>
            </a:pPr>
            <a:r>
              <a:rPr lang="es-MX" sz="1600" b="0" i="0" u="none" strike="noStrike" dirty="0">
                <a:solidFill>
                  <a:srgbClr val="000000"/>
                </a:solidFill>
                <a:effectLst/>
                <a:latin typeface="Arial" panose="020B0604020202020204" pitchFamily="34" charset="0"/>
              </a:rPr>
              <a:t>Trabajos de demoliciones en lugares </a:t>
            </a:r>
            <a:r>
              <a:rPr lang="es-MX" sz="1600" b="0" i="0" u="none" strike="noStrike" dirty="0" smtClean="0">
                <a:solidFill>
                  <a:srgbClr val="000000"/>
                </a:solidFill>
                <a:effectLst/>
                <a:latin typeface="Arial" panose="020B0604020202020204" pitchFamily="34" charset="0"/>
              </a:rPr>
              <a:t>cerrados.</a:t>
            </a:r>
            <a:endParaRPr lang="es-MX" sz="1600" b="0" i="0" u="none" strike="noStrike" dirty="0">
              <a:solidFill>
                <a:srgbClr val="000000"/>
              </a:solidFill>
              <a:effectLst/>
              <a:latin typeface="Arial" panose="020B0604020202020204" pitchFamily="34" charset="0"/>
            </a:endParaRPr>
          </a:p>
          <a:p>
            <a:pPr algn="just" rtl="0" fontAlgn="base">
              <a:spcBef>
                <a:spcPts val="0"/>
              </a:spcBef>
              <a:spcAft>
                <a:spcPts val="0"/>
              </a:spcAft>
              <a:buFont typeface="Arial" panose="020B0604020202020204" pitchFamily="34" charset="0"/>
              <a:buChar char="•"/>
            </a:pPr>
            <a:r>
              <a:rPr lang="es-MX" sz="1600" b="0" i="0" u="none" strike="noStrike" dirty="0" smtClean="0">
                <a:solidFill>
                  <a:srgbClr val="000000"/>
                </a:solidFill>
                <a:effectLst/>
                <a:latin typeface="Arial" panose="020B0604020202020204" pitchFamily="34" charset="0"/>
              </a:rPr>
              <a:t>partículas </a:t>
            </a:r>
            <a:r>
              <a:rPr lang="es-MX" sz="1600" b="0" i="0" u="none" strike="noStrike" dirty="0">
                <a:solidFill>
                  <a:srgbClr val="000000"/>
                </a:solidFill>
                <a:effectLst/>
                <a:latin typeface="Arial" panose="020B0604020202020204" pitchFamily="34" charset="0"/>
              </a:rPr>
              <a:t>sólidas en suspensión, aerosoles, microorganismos (bacterias, hongos), etc.</a:t>
            </a:r>
          </a:p>
          <a:p>
            <a:pPr algn="just" rtl="0" fontAlgn="base">
              <a:spcBef>
                <a:spcPts val="0"/>
              </a:spcBef>
              <a:spcAft>
                <a:spcPts val="0"/>
              </a:spcAft>
              <a:buFont typeface="Arial" panose="020B0604020202020204" pitchFamily="34" charset="0"/>
              <a:buChar char="•"/>
            </a:pPr>
            <a:r>
              <a:rPr lang="es-MX" sz="1600" b="0" i="0" u="none" strike="noStrike" dirty="0">
                <a:solidFill>
                  <a:srgbClr val="000000"/>
                </a:solidFill>
                <a:effectLst/>
                <a:latin typeface="Arial" panose="020B0604020202020204" pitchFamily="34" charset="0"/>
              </a:rPr>
              <a:t>Calentamiento o </a:t>
            </a:r>
            <a:r>
              <a:rPr lang="es-MX" sz="1600" b="0" i="0" u="none" strike="noStrike" dirty="0" smtClean="0">
                <a:solidFill>
                  <a:srgbClr val="000000"/>
                </a:solidFill>
                <a:effectLst/>
                <a:latin typeface="Arial" panose="020B0604020202020204" pitchFamily="34" charset="0"/>
              </a:rPr>
              <a:t>enfriamiento excesivos.</a:t>
            </a:r>
            <a:endParaRPr lang="es-MX" sz="1600" b="0" i="0" u="none" strike="noStrike" dirty="0">
              <a:solidFill>
                <a:srgbClr val="000000"/>
              </a:solidFill>
              <a:effectLst/>
              <a:latin typeface="Arial" panose="020B0604020202020204" pitchFamily="34" charset="0"/>
            </a:endParaRPr>
          </a:p>
          <a:p>
            <a:pPr algn="just" rtl="0" fontAlgn="base">
              <a:spcBef>
                <a:spcPts val="0"/>
              </a:spcBef>
              <a:spcAft>
                <a:spcPts val="0"/>
              </a:spcAft>
              <a:buFont typeface="Arial" panose="020B0604020202020204" pitchFamily="34" charset="0"/>
              <a:buChar char="•"/>
            </a:pPr>
            <a:r>
              <a:rPr lang="es-MX" sz="1600" b="0" i="0" u="none" strike="noStrike" dirty="0">
                <a:solidFill>
                  <a:srgbClr val="000000"/>
                </a:solidFill>
                <a:effectLst/>
                <a:latin typeface="Arial" panose="020B0604020202020204" pitchFamily="34" charset="0"/>
              </a:rPr>
              <a:t>Sequedad o humedad excesivas del aire.</a:t>
            </a:r>
          </a:p>
          <a:p>
            <a:pPr algn="just" rtl="0" fontAlgn="base">
              <a:spcBef>
                <a:spcPts val="0"/>
              </a:spcBef>
              <a:spcAft>
                <a:spcPts val="0"/>
              </a:spcAft>
              <a:buFont typeface="Arial" panose="020B0604020202020204" pitchFamily="34" charset="0"/>
              <a:buChar char="•"/>
            </a:pPr>
            <a:r>
              <a:rPr lang="es-MX" sz="1600" b="0" i="0" u="none" strike="noStrike" dirty="0">
                <a:solidFill>
                  <a:srgbClr val="000000"/>
                </a:solidFill>
                <a:effectLst/>
                <a:latin typeface="Arial" panose="020B0604020202020204" pitchFamily="34" charset="0"/>
              </a:rPr>
              <a:t>Presencia de maquinaria y artefactos.</a:t>
            </a:r>
          </a:p>
          <a:p>
            <a:pPr algn="just" rtl="0" fontAlgn="base">
              <a:spcBef>
                <a:spcPts val="0"/>
              </a:spcBef>
              <a:spcAft>
                <a:spcPts val="2300"/>
              </a:spcAft>
              <a:buFont typeface="Arial" panose="020B0604020202020204" pitchFamily="34" charset="0"/>
              <a:buChar char="•"/>
            </a:pPr>
            <a:r>
              <a:rPr lang="es-MX" sz="1600" b="0" i="0" u="none" strike="noStrike" dirty="0">
                <a:solidFill>
                  <a:srgbClr val="000000"/>
                </a:solidFill>
                <a:effectLst/>
                <a:latin typeface="Arial" panose="020B0604020202020204" pitchFamily="34" charset="0"/>
              </a:rPr>
              <a:t>Procesos constructivos.</a:t>
            </a:r>
          </a:p>
          <a:p>
            <a:pPr marL="0" indent="0">
              <a:buNone/>
            </a:pPr>
            <a:endParaRPr lang="es-AR" dirty="0"/>
          </a:p>
        </p:txBody>
      </p:sp>
      <p:pic>
        <p:nvPicPr>
          <p:cNvPr id="5122" name="Picture 2">
            <a:extLst>
              <a:ext uri="{FF2B5EF4-FFF2-40B4-BE49-F238E27FC236}">
                <a16:creationId xmlns:a16="http://schemas.microsoft.com/office/drawing/2014/main" id="{64FBBCBB-3356-4F5E-A24C-0791A12B7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5301" y="4178292"/>
            <a:ext cx="3434585" cy="2287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123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97A778-059A-4094-8166-2FC43B5E329C}"/>
              </a:ext>
            </a:extLst>
          </p:cNvPr>
          <p:cNvSpPr>
            <a:spLocks noGrp="1"/>
          </p:cNvSpPr>
          <p:nvPr>
            <p:ph type="title"/>
          </p:nvPr>
        </p:nvSpPr>
        <p:spPr/>
        <p:txBody>
          <a:bodyPr>
            <a:normAutofit/>
          </a:bodyPr>
          <a:lstStyle/>
          <a:p>
            <a:r>
              <a:rPr lang="es-MX" sz="3200" b="0" i="0" u="none" strike="noStrike" dirty="0">
                <a:solidFill>
                  <a:srgbClr val="000000"/>
                </a:solidFill>
                <a:effectLst/>
                <a:latin typeface="Arial" panose="020B0604020202020204" pitchFamily="34" charset="0"/>
              </a:rPr>
              <a:t>Problemáticas de una mala ventilación.</a:t>
            </a:r>
            <a:endParaRPr lang="es-AR" sz="5400" dirty="0"/>
          </a:p>
        </p:txBody>
      </p:sp>
      <p:sp>
        <p:nvSpPr>
          <p:cNvPr id="3" name="Marcador de contenido 2">
            <a:extLst>
              <a:ext uri="{FF2B5EF4-FFF2-40B4-BE49-F238E27FC236}">
                <a16:creationId xmlns:a16="http://schemas.microsoft.com/office/drawing/2014/main" id="{86372696-2AF6-4A18-B910-E75D7796BF6E}"/>
              </a:ext>
            </a:extLst>
          </p:cNvPr>
          <p:cNvSpPr>
            <a:spLocks noGrp="1"/>
          </p:cNvSpPr>
          <p:nvPr>
            <p:ph idx="1"/>
          </p:nvPr>
        </p:nvSpPr>
        <p:spPr>
          <a:xfrm>
            <a:off x="2420983" y="1375954"/>
            <a:ext cx="9083629" cy="4535268"/>
          </a:xfrm>
        </p:spPr>
        <p:txBody>
          <a:bodyPr>
            <a:normAutofit/>
          </a:bodyPr>
          <a:lstStyle/>
          <a:p>
            <a:pPr marL="0" indent="0" algn="just" rtl="0">
              <a:spcBef>
                <a:spcPts val="0"/>
              </a:spcBef>
              <a:spcAft>
                <a:spcPts val="0"/>
              </a:spcAft>
              <a:buNone/>
            </a:pPr>
            <a:r>
              <a:rPr lang="es-MX" sz="1800" b="0" i="0" u="none" strike="noStrike" dirty="0">
                <a:solidFill>
                  <a:srgbClr val="000000"/>
                </a:solidFill>
                <a:effectLst/>
                <a:latin typeface="Arial" panose="020B0604020202020204" pitchFamily="34" charset="0"/>
              </a:rPr>
              <a:t>El aire viciado disminuye la calidad de vida dentro de un ambiente, también puede producir problemas de </a:t>
            </a:r>
            <a:r>
              <a:rPr lang="es-MX" sz="1800" b="0" i="0" u="none" strike="noStrike" dirty="0" smtClean="0">
                <a:solidFill>
                  <a:srgbClr val="000000"/>
                </a:solidFill>
                <a:effectLst/>
                <a:latin typeface="Arial" panose="020B0604020202020204" pitchFamily="34" charset="0"/>
              </a:rPr>
              <a:t>salud.</a:t>
            </a:r>
            <a:r>
              <a:rPr lang="es-MX" sz="1800" b="0" i="0" u="none" strike="noStrike" dirty="0">
                <a:solidFill>
                  <a:srgbClr val="000000"/>
                </a:solidFill>
                <a:effectLst/>
                <a:latin typeface="Arial" panose="020B0604020202020204" pitchFamily="34" charset="0"/>
              </a:rPr>
              <a:t> </a:t>
            </a:r>
            <a:endParaRPr lang="es-MX" b="0" dirty="0">
              <a:effectLst/>
            </a:endParaRPr>
          </a:p>
          <a:p>
            <a:pPr marL="0" indent="0" algn="just" rtl="0">
              <a:spcBef>
                <a:spcPts val="0"/>
              </a:spcBef>
              <a:spcAft>
                <a:spcPts val="2300"/>
              </a:spcAft>
              <a:buNone/>
            </a:pPr>
            <a:endParaRPr lang="es-MX" sz="1800" b="0" i="0" u="none" strike="noStrike" dirty="0">
              <a:solidFill>
                <a:srgbClr val="000000"/>
              </a:solidFill>
              <a:effectLst/>
              <a:latin typeface="Arial" panose="020B0604020202020204" pitchFamily="34" charset="0"/>
            </a:endParaRPr>
          </a:p>
          <a:p>
            <a:pPr marL="0" indent="0" algn="just" rtl="0">
              <a:spcBef>
                <a:spcPts val="0"/>
              </a:spcBef>
              <a:spcAft>
                <a:spcPts val="2300"/>
              </a:spcAft>
              <a:buNone/>
            </a:pPr>
            <a:r>
              <a:rPr lang="es-MX" sz="2400" b="0" i="0" u="none" strike="noStrike" dirty="0">
                <a:solidFill>
                  <a:srgbClr val="000000"/>
                </a:solidFill>
                <a:effectLst/>
                <a:latin typeface="Arial" panose="020B0604020202020204" pitchFamily="34" charset="0"/>
              </a:rPr>
              <a:t>En cuanto a la salud humana, podemos tener problemas como:</a:t>
            </a:r>
            <a:endParaRPr lang="es-MX" sz="2400" b="0"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Dolores de cabeza</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Mareos</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Problemas respiratorios</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Fatiga y falta de fuerza</a:t>
            </a:r>
          </a:p>
          <a:p>
            <a:pPr algn="just" rtl="0" fontAlgn="base">
              <a:spcBef>
                <a:spcPts val="0"/>
              </a:spcBef>
              <a:spcAft>
                <a:spcPts val="0"/>
              </a:spcAft>
              <a:buFont typeface="Arial" panose="020B0604020202020204" pitchFamily="34" charset="0"/>
              <a:buChar char="•"/>
            </a:pPr>
            <a:r>
              <a:rPr lang="es-MX" sz="1800" b="0" i="0" u="none" strike="noStrike" dirty="0" smtClean="0">
                <a:solidFill>
                  <a:srgbClr val="000000"/>
                </a:solidFill>
                <a:effectLst/>
                <a:latin typeface="Arial" panose="020B0604020202020204" pitchFamily="34" charset="0"/>
              </a:rPr>
              <a:t>Irritabilidad </a:t>
            </a:r>
            <a:r>
              <a:rPr lang="es-MX" sz="1800" b="0" i="0" u="none" strike="noStrike" dirty="0">
                <a:solidFill>
                  <a:srgbClr val="000000"/>
                </a:solidFill>
                <a:effectLst/>
                <a:latin typeface="Arial" panose="020B0604020202020204" pitchFamily="34" charset="0"/>
              </a:rPr>
              <a:t>de ojos </a:t>
            </a:r>
          </a:p>
          <a:p>
            <a:pPr algn="just" rtl="0" fontAlgn="base">
              <a:spcBef>
                <a:spcPts val="0"/>
              </a:spcBef>
              <a:spcAft>
                <a:spcPts val="230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MUERTE</a:t>
            </a:r>
          </a:p>
          <a:p>
            <a:pPr marL="0" indent="0">
              <a:buNone/>
            </a:pPr>
            <a:endParaRPr lang="es-AR" dirty="0"/>
          </a:p>
        </p:txBody>
      </p:sp>
      <p:pic>
        <p:nvPicPr>
          <p:cNvPr id="6146" name="Picture 2">
            <a:extLst>
              <a:ext uri="{FF2B5EF4-FFF2-40B4-BE49-F238E27FC236}">
                <a16:creationId xmlns:a16="http://schemas.microsoft.com/office/drawing/2014/main" id="{7E270720-57A9-439A-9FEE-F4A5E4103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6287" y="3910972"/>
            <a:ext cx="23812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55677C13-736E-417A-B7D0-229FDE3FA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502" y="3790874"/>
            <a:ext cx="3180522" cy="212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900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3B6B792-E9B7-4192-ADBD-F64FF3BE3D23}"/>
              </a:ext>
            </a:extLst>
          </p:cNvPr>
          <p:cNvSpPr>
            <a:spLocks noGrp="1"/>
          </p:cNvSpPr>
          <p:nvPr>
            <p:ph idx="1"/>
          </p:nvPr>
        </p:nvSpPr>
        <p:spPr>
          <a:xfrm>
            <a:off x="2589212" y="755374"/>
            <a:ext cx="8915400" cy="5155848"/>
          </a:xfrm>
        </p:spPr>
        <p:txBody>
          <a:bodyPr>
            <a:normAutofit/>
          </a:bodyPr>
          <a:lstStyle/>
          <a:p>
            <a:pPr marL="0" indent="0" algn="just" rtl="0">
              <a:spcBef>
                <a:spcPts val="0"/>
              </a:spcBef>
              <a:spcAft>
                <a:spcPts val="0"/>
              </a:spcAft>
              <a:buNone/>
            </a:pPr>
            <a:r>
              <a:rPr lang="es-MX" sz="2400" b="0" i="0" u="none" strike="noStrike" dirty="0">
                <a:solidFill>
                  <a:srgbClr val="000000"/>
                </a:solidFill>
                <a:effectLst/>
                <a:latin typeface="Arial" panose="020B0604020202020204" pitchFamily="34" charset="0"/>
              </a:rPr>
              <a:t>En cuanto a un ambiente laboral:</a:t>
            </a:r>
          </a:p>
          <a:p>
            <a:pPr marL="0" indent="0" algn="just" rtl="0">
              <a:spcBef>
                <a:spcPts val="0"/>
              </a:spcBef>
              <a:spcAft>
                <a:spcPts val="0"/>
              </a:spcAft>
              <a:buNone/>
            </a:pPr>
            <a:endParaRPr lang="es-MX" b="0" dirty="0">
              <a:effectLst/>
            </a:endParaRPr>
          </a:p>
          <a:p>
            <a:pPr marL="0" indent="0" algn="just" rtl="0">
              <a:spcBef>
                <a:spcPts val="0"/>
              </a:spcBef>
              <a:spcAft>
                <a:spcPts val="2300"/>
              </a:spcAft>
              <a:buNone/>
            </a:pPr>
            <a:r>
              <a:rPr lang="es-MX" sz="1800" b="0" i="0" u="none" strike="noStrike" dirty="0">
                <a:solidFill>
                  <a:srgbClr val="000000"/>
                </a:solidFill>
                <a:effectLst/>
                <a:latin typeface="Arial" panose="020B0604020202020204" pitchFamily="34" charset="0"/>
              </a:rPr>
              <a:t>La </a:t>
            </a:r>
            <a:r>
              <a:rPr lang="es-MX" sz="1800" b="1" i="0" u="none" strike="noStrike" dirty="0">
                <a:solidFill>
                  <a:srgbClr val="000000"/>
                </a:solidFill>
                <a:effectLst/>
                <a:latin typeface="Arial" panose="020B0604020202020204" pitchFamily="34" charset="0"/>
              </a:rPr>
              <a:t>calidad del aire </a:t>
            </a:r>
            <a:r>
              <a:rPr lang="es-MX" sz="1800" b="0" i="0" u="none" strike="noStrike" dirty="0">
                <a:solidFill>
                  <a:srgbClr val="000000"/>
                </a:solidFill>
                <a:effectLst/>
                <a:latin typeface="Arial" panose="020B0604020202020204" pitchFamily="34" charset="0"/>
              </a:rPr>
              <a:t>afecta notablemente entre quienes se encuentran en interiores y exteriores. ¿De qué manera? Un aire de baja calidad puede empeorar el estado de ánimo, el rendimiento y también favorecer enfermedades y la irritabilidad.</a:t>
            </a:r>
            <a:r>
              <a:rPr lang="es-MX" dirty="0"/>
              <a:t/>
            </a:r>
            <a:br>
              <a:rPr lang="es-MX" dirty="0"/>
            </a:br>
            <a:endParaRPr lang="es-MX" dirty="0"/>
          </a:p>
          <a:p>
            <a:pPr marL="0" indent="0" algn="just" rtl="0">
              <a:spcBef>
                <a:spcPts val="0"/>
              </a:spcBef>
              <a:spcAft>
                <a:spcPts val="2300"/>
              </a:spcAft>
              <a:buNone/>
            </a:pPr>
            <a:r>
              <a:rPr lang="es-MX" sz="1800" b="0" i="0" u="none" strike="noStrike" dirty="0">
                <a:solidFill>
                  <a:srgbClr val="000000"/>
                </a:solidFill>
                <a:effectLst/>
                <a:latin typeface="Arial" panose="020B0604020202020204" pitchFamily="34" charset="0"/>
              </a:rPr>
              <a:t>La mala ventilación generará:</a:t>
            </a:r>
            <a:endParaRPr lang="es-MX" b="0" dirty="0">
              <a:effectLst/>
            </a:endParaRP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Falta de concentración</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Malestar</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Mala visibilidad en obra</a:t>
            </a:r>
          </a:p>
          <a:p>
            <a:pPr algn="just" rtl="0" fontAlgn="base">
              <a:spcBef>
                <a:spcPts val="0"/>
              </a:spcBef>
              <a:spcAft>
                <a:spcPts val="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Bajos rendimientos</a:t>
            </a:r>
          </a:p>
          <a:p>
            <a:pPr algn="just" rtl="0" fontAlgn="base">
              <a:spcBef>
                <a:spcPts val="0"/>
              </a:spcBef>
              <a:spcAft>
                <a:spcPts val="2300"/>
              </a:spcAft>
              <a:buFont typeface="Arial" panose="020B0604020202020204" pitchFamily="34" charset="0"/>
              <a:buChar char="•"/>
            </a:pPr>
            <a:r>
              <a:rPr lang="es-MX" sz="1800" b="0" i="0" u="none" strike="noStrike" dirty="0">
                <a:solidFill>
                  <a:srgbClr val="000000"/>
                </a:solidFill>
                <a:effectLst/>
                <a:latin typeface="Arial" panose="020B0604020202020204" pitchFamily="34" charset="0"/>
              </a:rPr>
              <a:t>Estrés</a:t>
            </a:r>
          </a:p>
          <a:p>
            <a:pPr marL="0" indent="0" algn="just" rtl="0">
              <a:spcBef>
                <a:spcPts val="0"/>
              </a:spcBef>
              <a:spcAft>
                <a:spcPts val="2300"/>
              </a:spcAft>
              <a:buNone/>
            </a:pPr>
            <a:endParaRPr lang="es-AR" dirty="0"/>
          </a:p>
        </p:txBody>
      </p:sp>
    </p:spTree>
    <p:extLst>
      <p:ext uri="{BB962C8B-B14F-4D97-AF65-F5344CB8AC3E}">
        <p14:creationId xmlns:p14="http://schemas.microsoft.com/office/powerpoint/2010/main" val="723973046"/>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289</TotalTime>
  <Words>2438</Words>
  <Application>Microsoft Office PowerPoint</Application>
  <PresentationFormat>Panorámica</PresentationFormat>
  <Paragraphs>298</Paragraphs>
  <Slides>46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46</vt:i4>
      </vt:variant>
    </vt:vector>
  </HeadingPairs>
  <TitlesOfParts>
    <vt:vector size="52" baseType="lpstr">
      <vt:lpstr>5</vt:lpstr>
      <vt:lpstr>Arial</vt:lpstr>
      <vt:lpstr>Century Gothic</vt:lpstr>
      <vt:lpstr>Wingdings</vt:lpstr>
      <vt:lpstr>Wingdings 3</vt:lpstr>
      <vt:lpstr>Espiral</vt:lpstr>
      <vt:lpstr>Presentación de PowerPoint</vt:lpstr>
      <vt:lpstr>¿Qué es la Ventilación?</vt:lpstr>
      <vt:lpstr>Objetivos de la Ventilación</vt:lpstr>
      <vt:lpstr>Composición del Aire</vt:lpstr>
      <vt:lpstr>Aire viciado:</vt:lpstr>
      <vt:lpstr>Comportamiento del flujo de aire</vt:lpstr>
      <vt:lpstr>Causas del deterioro de la calidad del aire</vt:lpstr>
      <vt:lpstr>Problemáticas de una mala ventilación.</vt:lpstr>
      <vt:lpstr>Presentación de PowerPoint</vt:lpstr>
      <vt:lpstr>Marco legal:</vt:lpstr>
      <vt:lpstr>Presentación de PowerPoint</vt:lpstr>
      <vt:lpstr>Presentación de PowerPoint</vt:lpstr>
      <vt:lpstr>Caso práctico: </vt:lpstr>
      <vt:lpstr>Código de edificación de Córdoba</vt:lpstr>
      <vt:lpstr>Tipos de ventilación: </vt:lpstr>
      <vt:lpstr>Presentación de PowerPoint</vt:lpstr>
      <vt:lpstr>Presentación de PowerPoint</vt:lpstr>
      <vt:lpstr>Presentación de PowerPoint</vt:lpstr>
      <vt:lpstr>Presentación de PowerPoint</vt:lpstr>
      <vt:lpstr>Ventiladores</vt:lpstr>
      <vt:lpstr>Presentación de PowerPoint</vt:lpstr>
      <vt:lpstr>Presentación de PowerPoint</vt:lpstr>
      <vt:lpstr>Presentación de PowerPoint</vt:lpstr>
      <vt:lpstr>Casos de ventilación en la construcción </vt:lpstr>
      <vt:lpstr>Presentación de PowerPoint</vt:lpstr>
      <vt:lpstr>Presentación de PowerPoint</vt:lpstr>
      <vt:lpstr>Presentación de PowerPoint</vt:lpstr>
      <vt:lpstr>Presentación de PowerPoint</vt:lpstr>
      <vt:lpstr>Presentación de PowerPoint</vt:lpstr>
      <vt:lpstr>Presentación de PowerPoint</vt:lpstr>
      <vt:lpstr>Ventilación en Túneles y Minas:</vt:lpstr>
      <vt:lpstr>Los tipos de ventilaciones pueden ser:</vt:lpstr>
      <vt:lpstr>Problemas de ventilación en pozos</vt:lpstr>
      <vt:lpstr>Problemática en obras viales</vt:lpstr>
      <vt:lpstr>Elementos de protección personal</vt:lpstr>
      <vt:lpstr>Señalización en la construcción</vt:lpstr>
      <vt:lpstr>Ejemplo de calculo Ventilacion localizada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Matias Carazo</dc:creator>
  <cp:lastModifiedBy>USER</cp:lastModifiedBy>
  <cp:revision>27</cp:revision>
  <dcterms:created xsi:type="dcterms:W3CDTF">2022-08-16T15:38:05Z</dcterms:created>
  <dcterms:modified xsi:type="dcterms:W3CDTF">2022-08-21T00:51:07Z</dcterms:modified>
</cp:coreProperties>
</file>