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Raleway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i16k5bL4y+bgzCSf+6nPp6Zy+W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e3a6f16d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ee3a6f16d5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AYUDA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ee3a6f16d5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e3a6f16d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ee3a6f16d5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gee3a6f16d5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52ba521d02_0_4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52ba521d02_0_40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52ba521d02_0_40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2ba521d02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52ba521d02_0_4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152ba521d02_0_4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2ba521d02_0_4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52ba521d02_0_4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52ba521d02_0_4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52ba521d02_0_4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52ba521d02_0_4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52ba521d02_0_4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e3a6f16d5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ee3a6f16d5_3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ee3a6f16d5_3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94a0b4cab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94a0b4cab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394a0b4cab_0_5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94a0b4cab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394a0b4cab_0_5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394a0b4cab_0_5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94a0b4cab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94a0b4cab_0_5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394a0b4cab_0_5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e3a6f16d5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ee3a6f16d5_3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ee3a6f16d5_3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e3a6f16d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ee3a6f16d5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HABRA QUE PONER ALGO MAS?</a:t>
            </a:r>
            <a:endParaRPr/>
          </a:p>
        </p:txBody>
      </p:sp>
      <p:sp>
        <p:nvSpPr>
          <p:cNvPr id="379" name="Google Shape;379;gee3a6f16d5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e3a6f16d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ee3a6f16d5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gee3a6f16d5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ee3a6f16d5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ee3a6f16d5_2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ee3a6f16d5_2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e3a6f16d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ee3a6f16d5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ee3a6f16d5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e3a6f16d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ee3a6f16d5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ee3a6f16d5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e3a6f16d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ee3a6f16d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ee3a6f16d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ee3a6f16d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ee3a6f16d5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ee3a6f16d5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e3a6f16d5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ee3a6f16d5_1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gee3a6f16d5_1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ee3a6f16d5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ee3a6f16d5_1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gee3a6f16d5_1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ee3a6f16d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ee3a6f16d5_1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gee3a6f16d5_1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e3a6f16d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ee3a6f16d5_1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ee3a6f16d5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e3a6f16d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ee3a6f16d5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gee3a6f16d5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e3a6f16d5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ee3a6f16d5_1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gee3a6f16d5_1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e3a6f16d5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ee3a6f16d5_4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ee3a6f16d5_4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e3a6f16d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ee3a6f16d5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ee3a6f16d5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poner foto?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a35cd575e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ea35cd575e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estas fotos no quedan bien jaja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ea35cd575e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52ba521d02_0_3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52ba521d02_0_38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152ba521d02_0_38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e3a6f16d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ee3a6f16d5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ee3a6f16d5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394a0b4cab_0_1971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g1394a0b4cab_0_1971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6" name="Google Shape;16;g1394a0b4cab_0_197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g1394a0b4cab_0_197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g1394a0b4cab_0_1971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g1394a0b4cab_0_1971"/>
          <p:cNvSpPr txBox="1">
            <a:spLocks noGrp="1"/>
          </p:cNvSpPr>
          <p:nvPr>
            <p:ph type="subTitle" idx="1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g1394a0b4cab_0_197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g1394a0b4cab_0_2035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79" name="Google Shape;79;g1394a0b4cab_0_20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g1394a0b4cab_0_20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g1394a0b4cab_0_2035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g1394a0b4cab_0_2035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1394a0b4cab_0_203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94a0b4cab_0_204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>
  <p:cSld name="Títul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94a0b4cab_0_20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g1394a0b4cab_0_2044"/>
          <p:cNvSpPr txBox="1">
            <a:spLocks noGrp="1"/>
          </p:cNvSpPr>
          <p:nvPr>
            <p:ph type="title"/>
          </p:nvPr>
        </p:nvSpPr>
        <p:spPr>
          <a:xfrm>
            <a:off x="0" y="2442052"/>
            <a:ext cx="12192000" cy="1425300"/>
          </a:xfrm>
          <a:prstGeom prst="rect">
            <a:avLst/>
          </a:prstGeom>
          <a:solidFill>
            <a:srgbClr val="354021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g1394a0b4cab_0_2044"/>
          <p:cNvSpPr txBox="1">
            <a:spLocks noGrp="1"/>
          </p:cNvSpPr>
          <p:nvPr>
            <p:ph type="body" idx="1"/>
          </p:nvPr>
        </p:nvSpPr>
        <p:spPr>
          <a:xfrm>
            <a:off x="0" y="3867309"/>
            <a:ext cx="12192000" cy="1036200"/>
          </a:xfrm>
          <a:prstGeom prst="rect">
            <a:avLst/>
          </a:prstGeom>
          <a:solidFill>
            <a:srgbClr val="354021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g1394a0b4cab_0_2044"/>
          <p:cNvSpPr/>
          <p:nvPr/>
        </p:nvSpPr>
        <p:spPr>
          <a:xfrm>
            <a:off x="3192779" y="2325925"/>
            <a:ext cx="5806500" cy="15966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g1394a0b4cab_0_1979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3" name="Google Shape;23;g1394a0b4cab_0_197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g1394a0b4cab_0_197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g1394a0b4cab_0_1979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g1394a0b4cab_0_197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94a0b4cab_0_198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g1394a0b4cab_0_1985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30" name="Google Shape;30;g1394a0b4cab_0_198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g1394a0b4cab_0_198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g1394a0b4cab_0_198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3" name="Google Shape;33;g1394a0b4cab_0_1985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1394a0b4cab_0_198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394a0b4cab_0_1993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g1394a0b4cab_0_199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38" name="Google Shape;38;g1394a0b4cab_0_199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g1394a0b4cab_0_199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g1394a0b4cab_0_1993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" name="Google Shape;41;g1394a0b4cab_0_1993"/>
          <p:cNvSpPr txBox="1">
            <a:spLocks noGrp="1"/>
          </p:cNvSpPr>
          <p:nvPr>
            <p:ph type="body" idx="1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g1394a0b4cab_0_1993"/>
          <p:cNvSpPr txBox="1">
            <a:spLocks noGrp="1"/>
          </p:cNvSpPr>
          <p:nvPr>
            <p:ph type="body" idx="2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g1394a0b4cab_0_199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394a0b4cab_0_2002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g1394a0b4cab_0_2002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47" name="Google Shape;47;g1394a0b4cab_0_200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g1394a0b4cab_0_200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g1394a0b4cab_0_2002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0" name="Google Shape;50;g1394a0b4cab_0_200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94a0b4cab_0_2009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g1394a0b4cab_0_2009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54" name="Google Shape;54;g1394a0b4cab_0_200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g1394a0b4cab_0_200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g1394a0b4cab_0_200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7" name="Google Shape;57;g1394a0b4cab_0_2009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g1394a0b4cab_0_200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g1394a0b4cab_0_2017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61" name="Google Shape;61;g1394a0b4cab_0_20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g1394a0b4cab_0_20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g1394a0b4cab_0_2017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1394a0b4cab_0_201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94a0b4cab_0_202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g1394a0b4cab_0_202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68" name="Google Shape;68;g1394a0b4cab_0_20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g1394a0b4cab_0_20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g1394a0b4cab_0_2023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71" name="Google Shape;71;g1394a0b4cab_0_2023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g1394a0b4cab_0_2023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g1394a0b4cab_0_202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94a0b4cab_0_2032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g1394a0b4cab_0_203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394a0b4cab_0_19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g1394a0b4cab_0_19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1394a0b4cab_0_196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/>
        </p:nvSpPr>
        <p:spPr>
          <a:xfrm>
            <a:off x="1347075" y="1317925"/>
            <a:ext cx="92619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CONTAMINACIÓN  AMBIENTAL</a:t>
            </a:r>
            <a:endParaRPr sz="6600" b="1">
              <a:solidFill>
                <a:srgbClr val="155B5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ctrTitle"/>
          </p:nvPr>
        </p:nvSpPr>
        <p:spPr>
          <a:xfrm>
            <a:off x="688550" y="2655851"/>
            <a:ext cx="4640700" cy="257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960"/>
              <a:t>Fernández, Leandro</a:t>
            </a:r>
            <a:endParaRPr sz="2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960"/>
              <a:t>Giménez, Emilia</a:t>
            </a:r>
            <a:endParaRPr sz="2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960"/>
              <a:t>Suárez, Consuelo</a:t>
            </a:r>
            <a:endParaRPr sz="296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960"/>
              <a:t>Tanco, María De La Paz</a:t>
            </a:r>
            <a:endParaRPr sz="2960"/>
          </a:p>
        </p:txBody>
      </p:sp>
      <p:sp>
        <p:nvSpPr>
          <p:cNvPr id="99" name="Google Shape;99;p1"/>
          <p:cNvSpPr txBox="1"/>
          <p:nvPr/>
        </p:nvSpPr>
        <p:spPr>
          <a:xfrm>
            <a:off x="4631025" y="5754700"/>
            <a:ext cx="269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latin typeface="Roboto"/>
                <a:ea typeface="Roboto"/>
                <a:cs typeface="Roboto"/>
                <a:sym typeface="Roboto"/>
              </a:rPr>
              <a:t>Grupo 11- 2022 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e3a6f16d5_0_41"/>
          <p:cNvSpPr txBox="1">
            <a:spLocks noGrp="1"/>
          </p:cNvSpPr>
          <p:nvPr>
            <p:ph type="title"/>
          </p:nvPr>
        </p:nvSpPr>
        <p:spPr>
          <a:xfrm>
            <a:off x="502325" y="822475"/>
            <a:ext cx="31020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</a:pPr>
            <a:r>
              <a:rPr lang="es-ES"/>
              <a:t>GENERAL</a:t>
            </a:r>
            <a:endParaRPr/>
          </a:p>
        </p:txBody>
      </p:sp>
      <p:sp>
        <p:nvSpPr>
          <p:cNvPr id="216" name="Google Shape;216;gee3a6f16d5_0_41"/>
          <p:cNvSpPr txBox="1"/>
          <p:nvPr/>
        </p:nvSpPr>
        <p:spPr>
          <a:xfrm>
            <a:off x="698975" y="1696975"/>
            <a:ext cx="57174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Por su composición química</a:t>
            </a:r>
            <a:endParaRPr sz="2000" b="1" i="0" u="sng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I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norgánicos</a:t>
            </a:r>
            <a:endParaRPr sz="1800" b="1" i="0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Orgánicos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 su acción sobre el hombre</a:t>
            </a:r>
            <a:endParaRPr sz="2000" b="1" i="0" u="sng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Asfixiantes</a:t>
            </a:r>
            <a:endParaRPr sz="18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Irritantes</a:t>
            </a:r>
            <a:endParaRPr sz="18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Sensibilizantes</a:t>
            </a:r>
            <a:endParaRPr sz="18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T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óxicos de sistemas</a:t>
            </a:r>
            <a:endParaRPr sz="18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Cancerígenos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 su forma de dispersión en el aire</a:t>
            </a:r>
            <a:endParaRPr sz="2000" b="1" i="0" u="sng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</a:t>
            </a: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Sistema de dos fases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Según el tamaño de la faz dispersa</a:t>
            </a:r>
            <a:endParaRPr sz="18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7" name="Google Shape;217;gee3a6f16d5_0_41"/>
          <p:cNvSpPr txBox="1">
            <a:spLocks noGrp="1"/>
          </p:cNvSpPr>
          <p:nvPr>
            <p:ph type="sldNum" idx="12"/>
          </p:nvPr>
        </p:nvSpPr>
        <p:spPr>
          <a:xfrm>
            <a:off x="11199336" y="595808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pic>
        <p:nvPicPr>
          <p:cNvPr id="218" name="Google Shape;218;gee3a6f16d5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000" y="2321875"/>
            <a:ext cx="5211775" cy="25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e3a6f16d5_0_88"/>
          <p:cNvSpPr txBox="1">
            <a:spLocks noGrp="1"/>
          </p:cNvSpPr>
          <p:nvPr>
            <p:ph type="title"/>
          </p:nvPr>
        </p:nvSpPr>
        <p:spPr>
          <a:xfrm>
            <a:off x="336200" y="877850"/>
            <a:ext cx="77271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LEY 19987 (DECRETO 351/79)</a:t>
            </a:r>
            <a:endParaRPr sz="4800"/>
          </a:p>
        </p:txBody>
      </p:sp>
      <p:sp>
        <p:nvSpPr>
          <p:cNvPr id="225" name="Google Shape;225;gee3a6f16d5_0_88"/>
          <p:cNvSpPr txBox="1"/>
          <p:nvPr/>
        </p:nvSpPr>
        <p:spPr>
          <a:xfrm>
            <a:off x="662125" y="1756050"/>
            <a:ext cx="5801400" cy="60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Vía dérmica</a:t>
            </a:r>
            <a:endParaRPr sz="20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Pueden entrar en contacto con la pie</a:t>
            </a:r>
            <a:r>
              <a:rPr lang="es-ES" sz="19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</a:t>
            </a:r>
            <a:endParaRPr sz="19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9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Mezclas</a:t>
            </a:r>
            <a:endParaRPr sz="20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Consideración especial a la aplicación de las concentraciones máximas permisibles para determinar los riesgos en el caso de exposición a mezclas de dos o más sustancias.</a:t>
            </a:r>
            <a:endParaRPr sz="18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9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Partículas molestas</a:t>
            </a:r>
            <a:endParaRPr sz="20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9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   </a:t>
            </a:r>
            <a:r>
              <a:rPr lang="es-ES" sz="18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Polvos que reducen visibilidad </a:t>
            </a:r>
            <a:endParaRPr sz="18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       -  Polvos que irritan ojos o piel</a:t>
            </a:r>
            <a:endParaRPr sz="18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9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0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Asfixiantes Simples</a:t>
            </a:r>
            <a:endParaRPr sz="20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  Se evitan garantizando O2 mínimo disponible</a:t>
            </a:r>
            <a:endParaRPr sz="18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9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ee3a6f16d5_0_88"/>
          <p:cNvSpPr/>
          <p:nvPr/>
        </p:nvSpPr>
        <p:spPr>
          <a:xfrm rot="9701829">
            <a:off x="6654038" y="5598163"/>
            <a:ext cx="1111006" cy="35452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ee3a6f16d5_0_88"/>
          <p:cNvSpPr/>
          <p:nvPr/>
        </p:nvSpPr>
        <p:spPr>
          <a:xfrm>
            <a:off x="7955550" y="4805675"/>
            <a:ext cx="2906700" cy="1312500"/>
          </a:xfrm>
          <a:prstGeom prst="roundRect">
            <a:avLst>
              <a:gd name="adj" fmla="val 16667"/>
            </a:avLst>
          </a:prstGeom>
          <a:solidFill>
            <a:srgbClr val="89E4CD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700" b="1" i="0" u="none" strike="noStrike" cap="none">
                <a:latin typeface="Raleway"/>
                <a:ea typeface="Raleway"/>
                <a:cs typeface="Raleway"/>
                <a:sym typeface="Raleway"/>
              </a:rPr>
              <a:t>Contenido mínimo de Oxígeno: 18% expresado en volumen</a:t>
            </a:r>
            <a:endParaRPr sz="1500" b="1" i="0" u="none" strike="noStrike" cap="none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gee3a6f16d5_0_88"/>
          <p:cNvSpPr txBox="1">
            <a:spLocks noGrp="1"/>
          </p:cNvSpPr>
          <p:nvPr>
            <p:ph type="sldNum" idx="12"/>
          </p:nvPr>
        </p:nvSpPr>
        <p:spPr>
          <a:xfrm>
            <a:off x="11274561" y="598488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37D08-8D38-46DB-990C-D09B675B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50" y="749532"/>
            <a:ext cx="10251300" cy="713700"/>
          </a:xfrm>
        </p:spPr>
        <p:txBody>
          <a:bodyPr>
            <a:normAutofit fontScale="90000"/>
          </a:bodyPr>
          <a:lstStyle/>
          <a:p>
            <a:r>
              <a:rPr lang="es-ES" dirty="0"/>
              <a:t>MEZCLAS</a:t>
            </a:r>
            <a:endParaRPr lang="es-AR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09BD3DB-D063-4933-AEB9-D187E97AD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A5B74CF-E2C8-4F76-9B38-8F8780278C2D}"/>
              </a:ext>
            </a:extLst>
          </p:cNvPr>
          <p:cNvSpPr txBox="1">
            <a:spLocks/>
          </p:cNvSpPr>
          <p:nvPr/>
        </p:nvSpPr>
        <p:spPr>
          <a:xfrm>
            <a:off x="851772" y="1729504"/>
            <a:ext cx="9395164" cy="424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aleway"/>
              <a:buNone/>
              <a:defRPr sz="35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4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 efectos son aditivos: </a:t>
            </a:r>
            <a:r>
              <a:rPr lang="es-ES" sz="2400" dirty="0">
                <a:solidFill>
                  <a:srgbClr val="434343"/>
                </a:solidFill>
              </a:rPr>
              <a:t>Cuando se miden por separado.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s-ES" sz="2400" dirty="0">
              <a:solidFill>
                <a:srgbClr val="434343"/>
              </a:solidFill>
            </a:endParaRPr>
          </a:p>
          <a:p>
            <a:pPr marL="457200" indent="-355600"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4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 efectos son independientes: </a:t>
            </a:r>
            <a:r>
              <a:rPr lang="es-ES" sz="2400" dirty="0">
                <a:solidFill>
                  <a:srgbClr val="434343"/>
                </a:solidFill>
              </a:rPr>
              <a:t>Cada uno evaluado por separado debe cumplir con su propio límite.</a:t>
            </a:r>
          </a:p>
          <a:p>
            <a:pPr marL="101600">
              <a:buClr>
                <a:srgbClr val="000000"/>
              </a:buClr>
              <a:buSzPts val="2000"/>
            </a:pPr>
            <a:endParaRPr lang="es-ES" sz="24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indent="-355600"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4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 efectos son sinérgicos: </a:t>
            </a:r>
            <a:r>
              <a:rPr lang="es-ES" sz="2400" dirty="0">
                <a:solidFill>
                  <a:srgbClr val="434343"/>
                </a:solidFill>
              </a:rPr>
              <a:t>Los efectos producidos por la mezcla son mayores que la suma de ambos.</a:t>
            </a:r>
          </a:p>
          <a:p>
            <a:pPr marL="101600">
              <a:buClr>
                <a:srgbClr val="000000"/>
              </a:buClr>
              <a:buSzPts val="2000"/>
            </a:pPr>
            <a:endParaRPr lang="es-ES" sz="2400" b="1" i="0" u="sng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indent="-355600">
              <a:buClr>
                <a:srgbClr val="000000"/>
              </a:buClr>
              <a:buSzPts val="2000"/>
              <a:buFont typeface="Raleway"/>
              <a:buChar char="➔"/>
            </a:pPr>
            <a:r>
              <a:rPr lang="es-ES" sz="2400" b="1" i="0" u="sng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 efectos son antagónicos: </a:t>
            </a:r>
            <a:r>
              <a:rPr lang="es-ES" sz="2400" dirty="0">
                <a:solidFill>
                  <a:srgbClr val="434343"/>
                </a:solidFill>
              </a:rPr>
              <a:t>Los efectos de la mezcla son menores a la suma de los efectos tomados por separado.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03515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  <p:sp>
        <p:nvSpPr>
          <p:cNvPr id="235" name="Google Shape;235;p6"/>
          <p:cNvSpPr txBox="1"/>
          <p:nvPr/>
        </p:nvSpPr>
        <p:spPr>
          <a:xfrm>
            <a:off x="935966" y="698500"/>
            <a:ext cx="11602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LÍMITES DE EXPOSICIÓN A CONTAMINANTES EN EL AIRE</a:t>
            </a:r>
            <a:endParaRPr sz="28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295250" y="1820459"/>
            <a:ext cx="6714600" cy="4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Parámetros externos:</a:t>
            </a:r>
            <a:endParaRPr sz="2000" b="1" i="0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 = C x T</a:t>
            </a:r>
            <a:endParaRPr sz="2000" b="1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b="1" dirty="0">
                <a:solidFill>
                  <a:srgbClr val="434343"/>
                </a:solidFill>
              </a:rPr>
              <a:t>Siendo</a:t>
            </a:r>
            <a:endParaRPr sz="1800" b="1" dirty="0">
              <a:solidFill>
                <a:srgbClr val="434343"/>
              </a:solidFill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aleway"/>
              <a:buChar char="●"/>
            </a:pPr>
            <a:r>
              <a:rPr lang="es-ES" sz="17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 = Exposición</a:t>
            </a:r>
            <a:endParaRPr sz="17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aleway"/>
              <a:buChar char="●"/>
            </a:pPr>
            <a:r>
              <a:rPr lang="es-ES" sz="17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C= Concentración del contaminante en el aire</a:t>
            </a:r>
            <a:endParaRPr sz="17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aleway"/>
              <a:buChar char="●"/>
            </a:pPr>
            <a:r>
              <a:rPr lang="es-ES" sz="17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 = Tiempo de exposición</a:t>
            </a:r>
            <a:endParaRPr sz="1700" b="1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Q = V x n</a:t>
            </a:r>
            <a:endParaRPr sz="2000" b="1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r>
              <a:rPr lang="es-ES" sz="1700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	</a:t>
            </a:r>
            <a:r>
              <a:rPr lang="es-ES" sz="17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V= Volumen introducido en cada movimiento  respiratorio</a:t>
            </a:r>
            <a:endParaRPr sz="17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7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r>
              <a:rPr lang="es-ES" sz="1700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	</a:t>
            </a:r>
            <a:r>
              <a:rPr lang="es-ES" sz="1700" b="1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n= </a:t>
            </a:r>
            <a:r>
              <a:rPr lang="es-ES" sz="17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Número de movimientos respiratorios</a:t>
            </a:r>
            <a:endParaRPr sz="17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1" u="sng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Dosis diaria total  </a:t>
            </a:r>
            <a:r>
              <a:rPr lang="es-ES" sz="20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              	</a:t>
            </a:r>
            <a:r>
              <a:rPr lang="es-ES" sz="2000" b="1" i="0" u="none" strike="noStrike" cap="none" dirty="0" err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Dt</a:t>
            </a:r>
            <a:r>
              <a:rPr lang="es-ES" sz="20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= E x Q</a:t>
            </a:r>
            <a:endParaRPr sz="20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6"/>
          <p:cNvSpPr txBox="1"/>
          <p:nvPr/>
        </p:nvSpPr>
        <p:spPr>
          <a:xfrm>
            <a:off x="6332250" y="2018325"/>
            <a:ext cx="5351100" cy="30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Factores Internos:</a:t>
            </a:r>
            <a:endParaRPr sz="2000" b="1" i="0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700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</a:t>
            </a:r>
            <a:r>
              <a:rPr lang="es-ES" sz="17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Factor de absorción</a:t>
            </a:r>
            <a:endParaRPr sz="17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700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</a:t>
            </a:r>
            <a:r>
              <a:rPr lang="es-ES" sz="17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Coeficiente de depuración</a:t>
            </a:r>
            <a:endParaRPr sz="17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1" u="sng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Dosis efectiva    </a:t>
            </a:r>
            <a:r>
              <a:rPr lang="es-ES" sz="17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              	      </a:t>
            </a:r>
            <a:r>
              <a:rPr lang="es-ES" sz="20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De = Dt x F Cd</a:t>
            </a:r>
            <a:endParaRPr sz="20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700" b="1" i="0" u="none" strike="noStrike" cap="non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Otros métodos a partir de estudios Toxicológicos y Epidemiológicos.</a:t>
            </a:r>
            <a:endParaRPr sz="1700" b="1" i="0" u="none" strike="noStrike" cap="non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 txBox="1"/>
          <p:nvPr/>
        </p:nvSpPr>
        <p:spPr>
          <a:xfrm>
            <a:off x="2021100" y="1540069"/>
            <a:ext cx="814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u="sng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La exposición se establecen en base a algún efecto indeseable</a:t>
            </a:r>
            <a:endParaRPr sz="2200" b="1" i="0" u="sng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8285500" y="3641125"/>
            <a:ext cx="933300" cy="1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2871350" y="6175075"/>
            <a:ext cx="781200" cy="1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C94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702350" y="2450578"/>
            <a:ext cx="1474800" cy="413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6"/>
          <p:cNvSpPr/>
          <p:nvPr/>
        </p:nvSpPr>
        <p:spPr>
          <a:xfrm>
            <a:off x="702350" y="4557109"/>
            <a:ext cx="1474800" cy="413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43" name="Google Shape;243;p6"/>
          <p:cNvSpPr/>
          <p:nvPr/>
        </p:nvSpPr>
        <p:spPr>
          <a:xfrm>
            <a:off x="3929771" y="6066175"/>
            <a:ext cx="1474800" cy="413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44" name="Google Shape;244;p6"/>
          <p:cNvSpPr/>
          <p:nvPr/>
        </p:nvSpPr>
        <p:spPr>
          <a:xfrm>
            <a:off x="9494125" y="3532225"/>
            <a:ext cx="1887600" cy="413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2ba521d02_0_4021"/>
          <p:cNvSpPr txBox="1">
            <a:spLocks noGrp="1"/>
          </p:cNvSpPr>
          <p:nvPr>
            <p:ph type="title"/>
          </p:nvPr>
        </p:nvSpPr>
        <p:spPr>
          <a:xfrm>
            <a:off x="970200" y="989175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880"/>
              <a:t>LÍMITES DE EXPOSICIÓN A CONTAMINANTES EN EL AIRE</a:t>
            </a:r>
            <a:endParaRPr sz="3150"/>
          </a:p>
        </p:txBody>
      </p:sp>
      <p:sp>
        <p:nvSpPr>
          <p:cNvPr id="251" name="Google Shape;251;g152ba521d02_0_402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  <p:sp>
        <p:nvSpPr>
          <p:cNvPr id="252" name="Google Shape;252;g152ba521d02_0_4021"/>
          <p:cNvSpPr txBox="1"/>
          <p:nvPr/>
        </p:nvSpPr>
        <p:spPr>
          <a:xfrm>
            <a:off x="924225" y="2683775"/>
            <a:ext cx="8259300" cy="4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Límite admisible de concentración (CA)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Límite admisible de concentración para la jornada laboral (CAL)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Límite admisible de concentración promedio para la jornada laboral (CAP):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Límite admisible de concentración máxima (CAM)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Factor de tolerancia (Ft)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Char char="●"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Límite admisible de concentración para períodos breves (CAB)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52ba521d02_0_4021"/>
          <p:cNvSpPr txBox="1"/>
          <p:nvPr/>
        </p:nvSpPr>
        <p:spPr>
          <a:xfrm>
            <a:off x="1140825" y="1908625"/>
            <a:ext cx="5152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 i="1" u="sng">
                <a:latin typeface="Raleway"/>
                <a:ea typeface="Raleway"/>
                <a:cs typeface="Raleway"/>
                <a:sym typeface="Raleway"/>
              </a:rPr>
              <a:t>LÍMITES ADMISIBLES</a:t>
            </a:r>
            <a:endParaRPr sz="3200" b="1" i="1" u="sng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52ba521d02_0_4211"/>
          <p:cNvSpPr txBox="1">
            <a:spLocks noGrp="1"/>
          </p:cNvSpPr>
          <p:nvPr>
            <p:ph type="title"/>
          </p:nvPr>
        </p:nvSpPr>
        <p:spPr>
          <a:xfrm>
            <a:off x="970200" y="1804525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500" i="1" u="sng"/>
              <a:t>LÍMITES PARA PERÍODOS ESPECIALES:</a:t>
            </a:r>
            <a:endParaRPr sz="2500" i="1" u="sng"/>
          </a:p>
        </p:txBody>
      </p:sp>
      <p:sp>
        <p:nvSpPr>
          <p:cNvPr id="260" name="Google Shape;260;g152ba521d02_0_421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sp>
        <p:nvSpPr>
          <p:cNvPr id="261" name="Google Shape;261;g152ba521d02_0_4211"/>
          <p:cNvSpPr txBox="1">
            <a:spLocks noGrp="1"/>
          </p:cNvSpPr>
          <p:nvPr>
            <p:ph type="title"/>
          </p:nvPr>
        </p:nvSpPr>
        <p:spPr>
          <a:xfrm>
            <a:off x="970200" y="8929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880"/>
              <a:t>LÍMITES DE EXPOSICIÓN A CONTAMINANTES EN EL AIRE</a:t>
            </a:r>
            <a:endParaRPr sz="3150"/>
          </a:p>
        </p:txBody>
      </p:sp>
      <p:sp>
        <p:nvSpPr>
          <p:cNvPr id="262" name="Google Shape;262;g152ba521d02_0_4211"/>
          <p:cNvSpPr txBox="1">
            <a:spLocks noGrp="1"/>
          </p:cNvSpPr>
          <p:nvPr>
            <p:ph type="title"/>
          </p:nvPr>
        </p:nvSpPr>
        <p:spPr>
          <a:xfrm>
            <a:off x="970200" y="41523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500" i="1" u="sng"/>
              <a:t>LÍMITES PARA ASFIXIANTES SIMPLES:</a:t>
            </a:r>
            <a:endParaRPr sz="2500" i="1" u="sng"/>
          </a:p>
        </p:txBody>
      </p:sp>
      <p:sp>
        <p:nvSpPr>
          <p:cNvPr id="263" name="Google Shape;263;g152ba521d02_0_4211"/>
          <p:cNvSpPr txBox="1"/>
          <p:nvPr/>
        </p:nvSpPr>
        <p:spPr>
          <a:xfrm>
            <a:off x="1130125" y="2518225"/>
            <a:ext cx="80340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Se aplica cuando se trabaja con horarios diferentes por los planteados en la CAP. Factor de reducción   Se aplica a CAP y CAM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4" name="Google Shape;264;g152ba521d02_0_4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525" y="3275375"/>
            <a:ext cx="2500025" cy="8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52ba521d02_0_4211"/>
          <p:cNvSpPr txBox="1"/>
          <p:nvPr/>
        </p:nvSpPr>
        <p:spPr>
          <a:xfrm>
            <a:off x="1130125" y="4759175"/>
            <a:ext cx="54813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Son gases cuya única propiedad peligrosa para la salud es el desplazamiento del oxígeno del aire con el resultante de su disminución a concentraciones inferiores a 18% (V/V).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52ba521d02_0_422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sp>
        <p:nvSpPr>
          <p:cNvPr id="272" name="Google Shape;272;g152ba521d02_0_422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sp>
        <p:nvSpPr>
          <p:cNvPr id="273" name="Google Shape;273;g152ba521d02_0_4225"/>
          <p:cNvSpPr txBox="1">
            <a:spLocks noGrp="1"/>
          </p:cNvSpPr>
          <p:nvPr>
            <p:ph type="title"/>
          </p:nvPr>
        </p:nvSpPr>
        <p:spPr>
          <a:xfrm>
            <a:off x="970200" y="8929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880"/>
              <a:t>LÍMITES DE EXPOSICIÓN A CONTAMINANTES EN EL AIRE</a:t>
            </a:r>
            <a:endParaRPr sz="3150"/>
          </a:p>
        </p:txBody>
      </p:sp>
      <p:sp>
        <p:nvSpPr>
          <p:cNvPr id="274" name="Google Shape;274;g152ba521d02_0_4225"/>
          <p:cNvSpPr txBox="1">
            <a:spLocks noGrp="1"/>
          </p:cNvSpPr>
          <p:nvPr>
            <p:ph type="title"/>
          </p:nvPr>
        </p:nvSpPr>
        <p:spPr>
          <a:xfrm>
            <a:off x="970200" y="36392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500" i="1" u="sng"/>
              <a:t>LÍMITES BIOLÓGICOS:</a:t>
            </a:r>
            <a:endParaRPr sz="2500" i="1" u="sng"/>
          </a:p>
        </p:txBody>
      </p:sp>
      <p:sp>
        <p:nvSpPr>
          <p:cNvPr id="275" name="Google Shape;275;g152ba521d02_0_4225"/>
          <p:cNvSpPr txBox="1"/>
          <p:nvPr/>
        </p:nvSpPr>
        <p:spPr>
          <a:xfrm>
            <a:off x="1130125" y="2518225"/>
            <a:ext cx="8034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0215" algn="just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Están relacionadas con la ubicación del aparato respiratorio donde se absorben o ejercen su acción nociva y con los métodos de muestreo y análisis.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6" name="Google Shape;276;g152ba521d02_0_4225"/>
          <p:cNvSpPr txBox="1"/>
          <p:nvPr/>
        </p:nvSpPr>
        <p:spPr>
          <a:xfrm>
            <a:off x="1130125" y="4110225"/>
            <a:ext cx="8741700" cy="24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Es conveniente usar métodos biológicos de evacuación cuando: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●Se trabaja con sustancias químicas cuya absorción por la piel es una vía de entrada significativa.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●Las sustancias manipuladas tienen una alta toxicidad crónica.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●Las sustancias no tienen métodos adecuados de evaluación en el aire de los lugares de trabajo.</a:t>
            </a:r>
            <a:endParaRPr sz="18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●Se trata de compuestos con efecto cianogénico.</a:t>
            </a:r>
            <a:r>
              <a:rPr lang="es-ES" sz="2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g152ba521d02_0_4225"/>
          <p:cNvSpPr txBox="1">
            <a:spLocks noGrp="1"/>
          </p:cNvSpPr>
          <p:nvPr>
            <p:ph type="title"/>
          </p:nvPr>
        </p:nvSpPr>
        <p:spPr>
          <a:xfrm>
            <a:off x="970200" y="1902238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500" i="1" u="sng"/>
              <a:t>LÍMITES PARA PARTÍCULAS:</a:t>
            </a:r>
            <a:endParaRPr sz="2500" i="1" u="sng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2ba521d02_0_4241"/>
          <p:cNvSpPr txBox="1">
            <a:spLocks noGrp="1"/>
          </p:cNvSpPr>
          <p:nvPr>
            <p:ph type="body" idx="1"/>
          </p:nvPr>
        </p:nvSpPr>
        <p:spPr>
          <a:xfrm>
            <a:off x="972600" y="2546100"/>
            <a:ext cx="10251600" cy="43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La ACGIH (Conferencia americana de Higienistas Industriales del gobierno) plantea tres categorías: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sng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1.Cancerígenos humanos conCAP establecida</a:t>
            </a:r>
            <a:endParaRPr sz="2000" b="1" u="sng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sng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2.Cancerígenos humanos sin CAP establecida</a:t>
            </a:r>
            <a:endParaRPr sz="2000" b="1" u="sng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sng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3.Sustancias asociadas con procesos industriale</a:t>
            </a: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La reglamentación 295/03  estipula: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Concentraciones  máximas  permisibles 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1.CMP (Concentración máxima permisible ponderada en el tiempo)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2.CMP - CPT (Concentración máxima permisible para cortos períodos de tiempo)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3.CMP-C (Concentración Máxima Permisible - Valor Techo (c)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284" name="Google Shape;284;g152ba521d02_0_424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  <p:sp>
        <p:nvSpPr>
          <p:cNvPr id="285" name="Google Shape;285;g152ba521d02_0_4241"/>
          <p:cNvSpPr txBox="1">
            <a:spLocks noGrp="1"/>
          </p:cNvSpPr>
          <p:nvPr>
            <p:ph type="title"/>
          </p:nvPr>
        </p:nvSpPr>
        <p:spPr>
          <a:xfrm>
            <a:off x="972600" y="1832388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500" i="1" u="sng"/>
              <a:t>LÍMITES CANCERÍGENOS:</a:t>
            </a:r>
            <a:endParaRPr sz="2500" i="1" u="sng"/>
          </a:p>
        </p:txBody>
      </p:sp>
      <p:sp>
        <p:nvSpPr>
          <p:cNvPr id="286" name="Google Shape;286;g152ba521d02_0_4241"/>
          <p:cNvSpPr txBox="1">
            <a:spLocks noGrp="1"/>
          </p:cNvSpPr>
          <p:nvPr>
            <p:ph type="title"/>
          </p:nvPr>
        </p:nvSpPr>
        <p:spPr>
          <a:xfrm>
            <a:off x="970200" y="8929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2880"/>
              <a:t>LÍMITES DE EXPOSICIÓN A CONTAMINANTES EN EL AIRE</a:t>
            </a:r>
            <a:endParaRPr sz="31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970200" y="729475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400"/>
              <a:t>ETAPAS DEL PROGRAMA DE CONTAMINACIÓN AMBIENTAL</a:t>
            </a:r>
            <a:endParaRPr sz="3300"/>
          </a:p>
        </p:txBody>
      </p:sp>
      <p:sp>
        <p:nvSpPr>
          <p:cNvPr id="293" name="Google Shape;293;p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  <p:sp>
        <p:nvSpPr>
          <p:cNvPr id="294" name="Google Shape;294;p9"/>
          <p:cNvSpPr txBox="1"/>
          <p:nvPr/>
        </p:nvSpPr>
        <p:spPr>
          <a:xfrm>
            <a:off x="3382500" y="5566250"/>
            <a:ext cx="880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4601550" y="1784025"/>
            <a:ext cx="2988900" cy="770100"/>
          </a:xfrm>
          <a:prstGeom prst="roundRect">
            <a:avLst>
              <a:gd name="adj" fmla="val 16667"/>
            </a:avLst>
          </a:prstGeom>
          <a:solidFill>
            <a:srgbClr val="89E4CD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latin typeface="Raleway"/>
                <a:ea typeface="Raleway"/>
                <a:cs typeface="Raleway"/>
                <a:sym typeface="Raleway"/>
              </a:rPr>
              <a:t>DETECCIÓN</a:t>
            </a:r>
            <a:r>
              <a:rPr lang="es-ES"/>
              <a:t>	</a:t>
            </a:r>
            <a:endParaRPr/>
          </a:p>
        </p:txBody>
      </p:sp>
      <p:sp>
        <p:nvSpPr>
          <p:cNvPr id="296" name="Google Shape;296;p9"/>
          <p:cNvSpPr/>
          <p:nvPr/>
        </p:nvSpPr>
        <p:spPr>
          <a:xfrm>
            <a:off x="4601550" y="3582675"/>
            <a:ext cx="2988900" cy="770100"/>
          </a:xfrm>
          <a:prstGeom prst="roundRect">
            <a:avLst>
              <a:gd name="adj" fmla="val 16667"/>
            </a:avLst>
          </a:prstGeom>
          <a:solidFill>
            <a:srgbClr val="89E4CD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latin typeface="Raleway"/>
                <a:ea typeface="Raleway"/>
                <a:cs typeface="Raleway"/>
                <a:sym typeface="Raleway"/>
              </a:rPr>
              <a:t>EVALUACIÓN</a:t>
            </a:r>
            <a:r>
              <a:rPr lang="es-ES"/>
              <a:t>	</a:t>
            </a:r>
            <a:endParaRPr/>
          </a:p>
        </p:txBody>
      </p:sp>
      <p:sp>
        <p:nvSpPr>
          <p:cNvPr id="297" name="Google Shape;297;p9"/>
          <p:cNvSpPr/>
          <p:nvPr/>
        </p:nvSpPr>
        <p:spPr>
          <a:xfrm>
            <a:off x="4601550" y="5381325"/>
            <a:ext cx="2988900" cy="770100"/>
          </a:xfrm>
          <a:prstGeom prst="roundRect">
            <a:avLst>
              <a:gd name="adj" fmla="val 16667"/>
            </a:avLst>
          </a:prstGeom>
          <a:solidFill>
            <a:srgbClr val="89E4CD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b="1">
                <a:latin typeface="Raleway"/>
                <a:ea typeface="Raleway"/>
                <a:cs typeface="Raleway"/>
                <a:sym typeface="Raleway"/>
              </a:rPr>
              <a:t>CORRECCIÓN</a:t>
            </a: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5958300" y="2683350"/>
            <a:ext cx="275400" cy="770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"/>
          <p:cNvSpPr/>
          <p:nvPr/>
        </p:nvSpPr>
        <p:spPr>
          <a:xfrm>
            <a:off x="5918900" y="4481988"/>
            <a:ext cx="275400" cy="770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"/>
          <p:cNvSpPr/>
          <p:nvPr/>
        </p:nvSpPr>
        <p:spPr>
          <a:xfrm rot="5400975">
            <a:off x="8025025" y="3918175"/>
            <a:ext cx="1057800" cy="35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  <p:sp>
        <p:nvSpPr>
          <p:cNvPr id="307" name="Google Shape;307;p11"/>
          <p:cNvSpPr txBox="1">
            <a:spLocks noGrp="1"/>
          </p:cNvSpPr>
          <p:nvPr>
            <p:ph type="title"/>
          </p:nvPr>
        </p:nvSpPr>
        <p:spPr>
          <a:xfrm>
            <a:off x="258575" y="834850"/>
            <a:ext cx="4168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DETECCIÓN</a:t>
            </a:r>
            <a:endParaRPr/>
          </a:p>
        </p:txBody>
      </p:sp>
      <p:sp>
        <p:nvSpPr>
          <p:cNvPr id="308" name="Google Shape;308;p11"/>
          <p:cNvSpPr/>
          <p:nvPr/>
        </p:nvSpPr>
        <p:spPr>
          <a:xfrm>
            <a:off x="972600" y="1879038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OBJETIVOS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972600" y="3624925"/>
            <a:ext cx="22887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¿CUÁNDO SE REALIZA?</a:t>
            </a:r>
            <a:endParaRPr sz="21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11"/>
          <p:cNvSpPr/>
          <p:nvPr/>
        </p:nvSpPr>
        <p:spPr>
          <a:xfrm>
            <a:off x="3592038" y="1960350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1"/>
          <p:cNvSpPr txBox="1"/>
          <p:nvPr/>
        </p:nvSpPr>
        <p:spPr>
          <a:xfrm>
            <a:off x="5301600" y="1591375"/>
            <a:ext cx="6315000" cy="14160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Definir las sustancias potenciales contaminantes 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Definir la necesidad de evaluar cuantitativamente los contaminantes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2" name="Google Shape;312;p11"/>
          <p:cNvSpPr txBox="1"/>
          <p:nvPr/>
        </p:nvSpPr>
        <p:spPr>
          <a:xfrm>
            <a:off x="5301600" y="3370175"/>
            <a:ext cx="6315000" cy="14160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Antes de la puesta en marcha de la planta, máquina o equipo.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Al realizarse modificaciones.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En el momento de comenzar el programa.</a:t>
            </a:r>
            <a:endParaRPr sz="23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3592038" y="3706238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972600" y="5370813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ETAPAS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3592038" y="5452125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1"/>
          <p:cNvSpPr txBox="1"/>
          <p:nvPr/>
        </p:nvSpPr>
        <p:spPr>
          <a:xfrm>
            <a:off x="5301600" y="5148975"/>
            <a:ext cx="6315000" cy="11544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aleway"/>
              <a:buAutoNum type="arabicPeriod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PRELIMINAR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AutoNum type="arabicPeriod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INTERMEDIO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AutoNum type="arabicPeriod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FINAL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970200" y="789500"/>
            <a:ext cx="102516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/>
              <a:t>CONCEPTO </a:t>
            </a: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subTitle" idx="4294967295"/>
          </p:nvPr>
        </p:nvSpPr>
        <p:spPr>
          <a:xfrm>
            <a:off x="970662" y="1671546"/>
            <a:ext cx="10250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6710"/>
              </a:buClr>
              <a:buSzPts val="1800"/>
              <a:buNone/>
            </a:pPr>
            <a:r>
              <a:rPr lang="es-ES" sz="2700" b="1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INTERRELACIÓN HOMBRE- TAREA- AMBIENTE</a:t>
            </a:r>
            <a:endParaRPr sz="2700" b="1" i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9846172" y="5291276"/>
            <a:ext cx="12915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6710"/>
              </a:buClr>
              <a:buSzPts val="1800"/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TAREA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8099952" y="3309825"/>
            <a:ext cx="1614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6710"/>
              </a:buClr>
              <a:buSzPts val="1800"/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HOMBRE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6825076" y="5291276"/>
            <a:ext cx="1614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6710"/>
              </a:buClr>
              <a:buSzPts val="1800"/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AMBIENTE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" name="Google Shape;110;p3"/>
          <p:cNvSpPr/>
          <p:nvPr/>
        </p:nvSpPr>
        <p:spPr>
          <a:xfrm rot="3480391">
            <a:off x="9099644" y="4453302"/>
            <a:ext cx="1225315" cy="3860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-3876980">
            <a:off x="7362063" y="4403661"/>
            <a:ext cx="1177808" cy="3718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00" y="2626475"/>
            <a:ext cx="6185574" cy="383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439889" y="5353939"/>
            <a:ext cx="1173000" cy="5661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e3a6f16d5_3_3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200" b="1" i="1">
                <a:solidFill>
                  <a:schemeClr val="lt1"/>
                </a:solidFill>
              </a:rPr>
              <a:t>EVALUACIÓN</a:t>
            </a:r>
            <a:endParaRPr sz="3200" b="1" i="1">
              <a:solidFill>
                <a:schemeClr val="lt1"/>
              </a:solidFill>
            </a:endParaRPr>
          </a:p>
        </p:txBody>
      </p:sp>
      <p:sp>
        <p:nvSpPr>
          <p:cNvPr id="323" name="Google Shape;323;gee3a6f16d5_3_3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  <p:sp>
        <p:nvSpPr>
          <p:cNvPr id="324" name="Google Shape;324;gee3a6f16d5_3_38"/>
          <p:cNvSpPr txBox="1">
            <a:spLocks noGrp="1"/>
          </p:cNvSpPr>
          <p:nvPr>
            <p:ph type="title"/>
          </p:nvPr>
        </p:nvSpPr>
        <p:spPr>
          <a:xfrm>
            <a:off x="258575" y="834850"/>
            <a:ext cx="4168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DETECCIÓN</a:t>
            </a:r>
            <a:endParaRPr/>
          </a:p>
        </p:txBody>
      </p:sp>
      <p:sp>
        <p:nvSpPr>
          <p:cNvPr id="325" name="Google Shape;325;gee3a6f16d5_3_38"/>
          <p:cNvSpPr/>
          <p:nvPr/>
        </p:nvSpPr>
        <p:spPr>
          <a:xfrm>
            <a:off x="972600" y="2520738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OBJETIVOS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ee3a6f16d5_3_38"/>
          <p:cNvSpPr/>
          <p:nvPr/>
        </p:nvSpPr>
        <p:spPr>
          <a:xfrm>
            <a:off x="3405500" y="2602050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ee3a6f16d5_3_38"/>
          <p:cNvSpPr txBox="1"/>
          <p:nvPr/>
        </p:nvSpPr>
        <p:spPr>
          <a:xfrm>
            <a:off x="4928525" y="1552350"/>
            <a:ext cx="7016100" cy="26475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Determinar la exposición de los obreros a concentraciones límites.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Verificar el incumplimiento por parte del empleador y/o el empleado frente a las autoridades.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Establecer la necesidad del uso de protección respiratoria.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Definir y controlar la eficiencia de las medidas de corrección anteriormente aplicadas.</a:t>
            </a:r>
            <a:endParaRPr sz="23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8" name="Google Shape;328;gee3a6f16d5_3_38"/>
          <p:cNvSpPr/>
          <p:nvPr/>
        </p:nvSpPr>
        <p:spPr>
          <a:xfrm>
            <a:off x="972600" y="4993688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ASPECTOS A RESOLVER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ee3a6f16d5_3_38"/>
          <p:cNvSpPr/>
          <p:nvPr/>
        </p:nvSpPr>
        <p:spPr>
          <a:xfrm>
            <a:off x="3405513" y="5075000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ee3a6f16d5_3_38"/>
          <p:cNvSpPr txBox="1"/>
          <p:nvPr/>
        </p:nvSpPr>
        <p:spPr>
          <a:xfrm>
            <a:off x="4928525" y="4641050"/>
            <a:ext cx="7016100" cy="14160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Cantidad de muestras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Tiempo de muestreo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Lugar de muestreo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Definición de cumplimiento</a:t>
            </a:r>
            <a:endParaRPr sz="23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94a0b4cab_0_514"/>
          <p:cNvSpPr txBox="1">
            <a:spLocks noGrp="1"/>
          </p:cNvSpPr>
          <p:nvPr>
            <p:ph type="title"/>
          </p:nvPr>
        </p:nvSpPr>
        <p:spPr>
          <a:xfrm>
            <a:off x="972600" y="794625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PROGRAMACIÓN DE MUESTREO</a:t>
            </a:r>
            <a:endParaRPr/>
          </a:p>
        </p:txBody>
      </p:sp>
      <p:sp>
        <p:nvSpPr>
          <p:cNvPr id="337" name="Google Shape;337;g1394a0b4cab_0_514"/>
          <p:cNvSpPr txBox="1">
            <a:spLocks noGrp="1"/>
          </p:cNvSpPr>
          <p:nvPr>
            <p:ph type="body" idx="1"/>
          </p:nvPr>
        </p:nvSpPr>
        <p:spPr>
          <a:xfrm>
            <a:off x="970200" y="2004922"/>
            <a:ext cx="10251600" cy="40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Consiste en:</a:t>
            </a:r>
            <a:endParaRPr sz="88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➔"/>
            </a:pPr>
            <a:r>
              <a:rPr lang="es-ES" sz="8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Elegir las prioridades de muestreo, según lista ya confeccionada. </a:t>
            </a:r>
            <a:endParaRPr sz="8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➔"/>
            </a:pPr>
            <a:r>
              <a:rPr lang="es-ES" sz="8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Hacer lista completa de ambientes y tareas</a:t>
            </a:r>
            <a:endParaRPr sz="8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➔"/>
            </a:pPr>
            <a:r>
              <a:rPr lang="es-ES" sz="8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Hacer descripción  sucinta de cada tara con potencial contaminación</a:t>
            </a:r>
            <a:endParaRPr sz="8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➔"/>
            </a:pPr>
            <a:r>
              <a:rPr lang="es-ES" sz="8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Adoptar una política de muestreo. Se tiende a mostrar más tareas que ambientes.</a:t>
            </a:r>
            <a:endParaRPr sz="8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Char char="➔"/>
            </a:pPr>
            <a:r>
              <a:rPr lang="es-ES" sz="8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Elegir al “Empleado de Mayor Riesgo” (EMR), dentro de cada tarea tipo</a:t>
            </a:r>
            <a:br>
              <a:rPr lang="es-E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8000"/>
          </a:p>
        </p:txBody>
      </p:sp>
      <p:sp>
        <p:nvSpPr>
          <p:cNvPr id="338" name="Google Shape;338;g1394a0b4cab_0_51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394a0b4cab_0_521"/>
          <p:cNvSpPr txBox="1">
            <a:spLocks noGrp="1"/>
          </p:cNvSpPr>
          <p:nvPr>
            <p:ph type="title"/>
          </p:nvPr>
        </p:nvSpPr>
        <p:spPr>
          <a:xfrm>
            <a:off x="970200" y="8143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EMPLEADO DE MAYOR RIESGO (EMR)</a:t>
            </a:r>
            <a:endParaRPr/>
          </a:p>
        </p:txBody>
      </p:sp>
      <p:sp>
        <p:nvSpPr>
          <p:cNvPr id="345" name="Google Shape;345;g1394a0b4cab_0_52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  <p:sp>
        <p:nvSpPr>
          <p:cNvPr id="346" name="Google Shape;346;g1394a0b4cab_0_521"/>
          <p:cNvSpPr txBox="1"/>
          <p:nvPr/>
        </p:nvSpPr>
        <p:spPr>
          <a:xfrm>
            <a:off x="1203450" y="1967600"/>
            <a:ext cx="9785100" cy="8004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LO IDEAL  SERÍA MUESTREAR INDIVIDUALMENTE A TODOS, PERO SERÍA MUY COSTOSO Y POR LO TANTO SE ADOPTA UN EMPLEADO DEL GRUPO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7" name="Google Shape;347;g1394a0b4cab_0_521"/>
          <p:cNvSpPr/>
          <p:nvPr/>
        </p:nvSpPr>
        <p:spPr>
          <a:xfrm>
            <a:off x="970200" y="3384638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¿A QUIÉN BUSCAMOS?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1394a0b4cab_0_521"/>
          <p:cNvSpPr/>
          <p:nvPr/>
        </p:nvSpPr>
        <p:spPr>
          <a:xfrm>
            <a:off x="3197813" y="3465950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394a0b4cab_0_521"/>
          <p:cNvSpPr txBox="1"/>
          <p:nvPr/>
        </p:nvSpPr>
        <p:spPr>
          <a:xfrm>
            <a:off x="4672875" y="3008900"/>
            <a:ext cx="6708900" cy="1462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A quién se exponga más a la fuente contaminante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A quien menos salga del ambiente contaminado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A quien tenga hábitos que lo exponen más al contaminante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0" name="Google Shape;350;g1394a0b4cab_0_521"/>
          <p:cNvSpPr txBox="1"/>
          <p:nvPr/>
        </p:nvSpPr>
        <p:spPr>
          <a:xfrm>
            <a:off x="1203450" y="4778525"/>
            <a:ext cx="9785100" cy="15546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SI LUEGO DEL ESTUDIO, </a:t>
            </a:r>
            <a:r>
              <a:rPr lang="es-ES" sz="2000" b="1" i="1" u="sng">
                <a:latin typeface="Raleway"/>
                <a:ea typeface="Raleway"/>
                <a:cs typeface="Raleway"/>
                <a:sym typeface="Raleway"/>
              </a:rPr>
              <a:t>EL EMR CUMPLE EL LÍMITE</a:t>
            </a: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, ENTONCES TODOS LOS DEMÁS TAMBIÉN LO CUMPLIRÁN, Y NO SE SEGUIRÁ MUESTREANDO. </a:t>
            </a:r>
            <a:br>
              <a:rPr lang="es-ES" sz="2000" b="1">
                <a:latin typeface="Raleway"/>
                <a:ea typeface="Raleway"/>
                <a:cs typeface="Raleway"/>
                <a:sym typeface="Raleway"/>
              </a:rPr>
            </a:br>
            <a:r>
              <a:rPr lang="es-ES" sz="2000" b="1" i="1" u="sng">
                <a:latin typeface="Raleway"/>
                <a:ea typeface="Raleway"/>
                <a:cs typeface="Raleway"/>
                <a:sym typeface="Raleway"/>
              </a:rPr>
              <a:t>SI NO CUMPLE,</a:t>
            </a: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 HABRÁ QUE MUESTREAR A TODOS LOS EMPLEADOS DEL GRUPO</a:t>
            </a:r>
            <a:endParaRPr sz="29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94a0b4cab_0_536"/>
          <p:cNvSpPr txBox="1">
            <a:spLocks noGrp="1"/>
          </p:cNvSpPr>
          <p:nvPr>
            <p:ph type="title"/>
          </p:nvPr>
        </p:nvSpPr>
        <p:spPr>
          <a:xfrm>
            <a:off x="972600" y="932275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TIPO DE MUESTREOS </a:t>
            </a:r>
            <a:endParaRPr/>
          </a:p>
        </p:txBody>
      </p:sp>
      <p:sp>
        <p:nvSpPr>
          <p:cNvPr id="357" name="Google Shape;357;g1394a0b4cab_0_53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  <p:sp>
        <p:nvSpPr>
          <p:cNvPr id="358" name="Google Shape;358;g1394a0b4cab_0_536"/>
          <p:cNvSpPr txBox="1"/>
          <p:nvPr/>
        </p:nvSpPr>
        <p:spPr>
          <a:xfrm>
            <a:off x="562975" y="2366225"/>
            <a:ext cx="5230800" cy="4279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 u="sng">
                <a:latin typeface="Raleway"/>
                <a:ea typeface="Raleway"/>
                <a:cs typeface="Raleway"/>
                <a:sym typeface="Raleway"/>
              </a:rPr>
              <a:t>Aire general</a:t>
            </a: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: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El equipo se coloca en un lugar fijo en el ambiente de trabajo a la altura de la cabeza del trabajador. Se estudia la permanencia del trabajador en el lugar</a:t>
            </a:r>
            <a:endParaRPr sz="19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 u="sng">
                <a:latin typeface="Raleway"/>
                <a:ea typeface="Raleway"/>
                <a:cs typeface="Raleway"/>
                <a:sym typeface="Raleway"/>
              </a:rPr>
              <a:t>Muestreo de zona respiratoria</a:t>
            </a: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: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ES" sz="1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Se realiza con un laboratorista que toma la muestra lo más cerca posible del empleado y en su zona respiratoria</a:t>
            </a:r>
            <a:endParaRPr sz="19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Char char="●"/>
            </a:pPr>
            <a:r>
              <a:rPr lang="es-ES" sz="1900" b="1" u="sng">
                <a:latin typeface="Roboto"/>
                <a:ea typeface="Roboto"/>
                <a:cs typeface="Roboto"/>
                <a:sym typeface="Roboto"/>
              </a:rPr>
              <a:t>Muestreo personal</a:t>
            </a:r>
            <a:r>
              <a:rPr lang="es-E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El equipo de muestreo se coloca sobre el trabajador, quien lo lleva continuamente durante operaciones y descansos.</a:t>
            </a:r>
            <a:endParaRPr sz="19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9" name="Google Shape;359;g1394a0b4cab_0_536"/>
          <p:cNvSpPr txBox="1"/>
          <p:nvPr/>
        </p:nvSpPr>
        <p:spPr>
          <a:xfrm>
            <a:off x="295675" y="1759800"/>
            <a:ext cx="5765400" cy="4926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>
                <a:latin typeface="Raleway"/>
                <a:ea typeface="Raleway"/>
                <a:cs typeface="Raleway"/>
                <a:sym typeface="Raleway"/>
              </a:rPr>
              <a:t>En relación a la ubicación del tipo de muestreo</a:t>
            </a:r>
            <a:endParaRPr sz="2000" b="1" i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0" name="Google Shape;360;g1394a0b4cab_0_536"/>
          <p:cNvSpPr txBox="1"/>
          <p:nvPr/>
        </p:nvSpPr>
        <p:spPr>
          <a:xfrm>
            <a:off x="6237025" y="1759800"/>
            <a:ext cx="5144700" cy="4926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>
                <a:latin typeface="Raleway"/>
                <a:ea typeface="Raleway"/>
                <a:cs typeface="Raleway"/>
                <a:sym typeface="Raleway"/>
              </a:rPr>
              <a:t>En relación al período</a:t>
            </a:r>
            <a:endParaRPr sz="2000" b="1" i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1" name="Google Shape;361;g1394a0b4cab_0_536"/>
          <p:cNvSpPr txBox="1"/>
          <p:nvPr/>
        </p:nvSpPr>
        <p:spPr>
          <a:xfrm>
            <a:off x="6193975" y="2804975"/>
            <a:ext cx="5230800" cy="34017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De período completo, con muestra única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De período completo, muestras consecutivas.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Muestro de período parcial, una o varias muestras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s-ES" sz="1900" b="1">
                <a:latin typeface="Raleway"/>
                <a:ea typeface="Raleway"/>
                <a:cs typeface="Raleway"/>
                <a:sym typeface="Raleway"/>
              </a:rPr>
              <a:t>Muestreo instantáneo en serie, con lapsos elegidos al azar</a:t>
            </a:r>
            <a:endParaRPr sz="19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e3a6f16d5_3_58"/>
          <p:cNvSpPr/>
          <p:nvPr/>
        </p:nvSpPr>
        <p:spPr>
          <a:xfrm>
            <a:off x="872375" y="2970113"/>
            <a:ext cx="22887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Sobre la fuente emisoras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ee3a6f16d5_3_58"/>
          <p:cNvSpPr/>
          <p:nvPr/>
        </p:nvSpPr>
        <p:spPr>
          <a:xfrm>
            <a:off x="4951650" y="2970113"/>
            <a:ext cx="22887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Sobre el medio de transmisión</a:t>
            </a:r>
            <a:endParaRPr sz="21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gee3a6f16d5_3_58"/>
          <p:cNvSpPr txBox="1"/>
          <p:nvPr/>
        </p:nvSpPr>
        <p:spPr>
          <a:xfrm>
            <a:off x="337250" y="3834075"/>
            <a:ext cx="3714000" cy="25398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Modificaciones del productivo 16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Aislamiento de las etapas productivas contaminantes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Operaciones con método húmedo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Adecuado mantenimiento de las maquinarias e instalaciones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gee3a6f16d5_3_58"/>
          <p:cNvSpPr/>
          <p:nvPr/>
        </p:nvSpPr>
        <p:spPr>
          <a:xfrm>
            <a:off x="8853925" y="2970113"/>
            <a:ext cx="22887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Sobre el trabajador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ee3a6f16d5_3_5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  <p:sp>
        <p:nvSpPr>
          <p:cNvPr id="372" name="Google Shape;372;gee3a6f16d5_3_58"/>
          <p:cNvSpPr txBox="1">
            <a:spLocks noGrp="1"/>
          </p:cNvSpPr>
          <p:nvPr>
            <p:ph type="title"/>
          </p:nvPr>
        </p:nvSpPr>
        <p:spPr>
          <a:xfrm>
            <a:off x="494550" y="834850"/>
            <a:ext cx="4168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CORRECCIÓN</a:t>
            </a:r>
            <a:endParaRPr/>
          </a:p>
        </p:txBody>
      </p:sp>
      <p:sp>
        <p:nvSpPr>
          <p:cNvPr id="373" name="Google Shape;373;gee3a6f16d5_3_58"/>
          <p:cNvSpPr txBox="1"/>
          <p:nvPr/>
        </p:nvSpPr>
        <p:spPr>
          <a:xfrm>
            <a:off x="494550" y="1862588"/>
            <a:ext cx="11405400" cy="954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Las acciones para reducir la concentración de contaminantes a los que se halle expuesto el trabajador, deben efectivizarse teniendo en cuenta el siguiente orden: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gee3a6f16d5_3_58"/>
          <p:cNvSpPr txBox="1"/>
          <p:nvPr/>
        </p:nvSpPr>
        <p:spPr>
          <a:xfrm>
            <a:off x="4396138" y="3834075"/>
            <a:ext cx="2987400" cy="20163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Sistemas de extracción localizada y ventilación general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Mantenimiento de los sistemas de extracción   y ventilación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5" name="Google Shape;375;gee3a6f16d5_3_58"/>
          <p:cNvSpPr txBox="1"/>
          <p:nvPr/>
        </p:nvSpPr>
        <p:spPr>
          <a:xfrm>
            <a:off x="7610450" y="3834075"/>
            <a:ext cx="4385100" cy="25398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Capacitación sobre los riesgos en su puesto de trabajo y medidas preventivas.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Ubicación del trabajador en un recinto auxiliar protegido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Evitar consumo de alimentos y bebidas en el trabajo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Utilizar elementos de protección personal adecuadas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ee3a6f16d5_0_106"/>
          <p:cNvSpPr txBox="1">
            <a:spLocks noGrp="1"/>
          </p:cNvSpPr>
          <p:nvPr>
            <p:ph type="title"/>
          </p:nvPr>
        </p:nvSpPr>
        <p:spPr>
          <a:xfrm>
            <a:off x="970200" y="857225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900"/>
              <a:t>ANÁLISIS DEL AIRE PARA LA EVALUACIÓN DE SU CONDICIÓN AMBIENTAL</a:t>
            </a:r>
            <a:endParaRPr sz="2900"/>
          </a:p>
        </p:txBody>
      </p:sp>
      <p:sp>
        <p:nvSpPr>
          <p:cNvPr id="382" name="Google Shape;382;gee3a6f16d5_0_106"/>
          <p:cNvSpPr txBox="1">
            <a:spLocks noGrp="1"/>
          </p:cNvSpPr>
          <p:nvPr>
            <p:ph type="body" idx="4294967295"/>
          </p:nvPr>
        </p:nvSpPr>
        <p:spPr>
          <a:xfrm>
            <a:off x="798575" y="1793400"/>
            <a:ext cx="88569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s-ES" sz="2000" b="1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Dos operaciones básicas</a:t>
            </a:r>
            <a:endParaRPr sz="2000" b="1" u="sng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-Toma de la muestra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-Análisis de la muestra  (cuantitativo)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 u="sng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Orden operativo</a:t>
            </a:r>
            <a:endParaRPr sz="2000" b="1" u="sng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19999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-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CAPTACIÓN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719999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-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RETENCIÓN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719998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-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MEDICIÓN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gee3a6f16d5_0_10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  <p:sp>
        <p:nvSpPr>
          <p:cNvPr id="384" name="Google Shape;384;gee3a6f16d5_0_106"/>
          <p:cNvSpPr txBox="1"/>
          <p:nvPr/>
        </p:nvSpPr>
        <p:spPr>
          <a:xfrm>
            <a:off x="3185850" y="5064600"/>
            <a:ext cx="5820300" cy="11082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LA MUESTRA DEBE SER REPRESENTATIVA Y EL ANÁLISIS, REALIZADO POR PERSONAL ESPECIALIZADO EN HIGIENE DEL TRABAJO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e3a6f16d5_0_120"/>
          <p:cNvSpPr txBox="1">
            <a:spLocks noGrp="1"/>
          </p:cNvSpPr>
          <p:nvPr>
            <p:ph type="title"/>
          </p:nvPr>
        </p:nvSpPr>
        <p:spPr>
          <a:xfrm>
            <a:off x="970200" y="8143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TREN DE MUESTREO DE CONTAMINANTES</a:t>
            </a:r>
            <a:endParaRPr/>
          </a:p>
        </p:txBody>
      </p:sp>
      <p:sp>
        <p:nvSpPr>
          <p:cNvPr id="391" name="Google Shape;391;gee3a6f16d5_0_12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  <p:sp>
        <p:nvSpPr>
          <p:cNvPr id="392" name="Google Shape;392;gee3a6f16d5_0_120"/>
          <p:cNvSpPr/>
          <p:nvPr/>
        </p:nvSpPr>
        <p:spPr>
          <a:xfrm>
            <a:off x="1917300" y="2089063"/>
            <a:ext cx="8357400" cy="10749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SISTEMA MANUAL DISEÑADO PARA LA CAPTACIÓN DE GASES AMBIENTALES, CON EL FIN DE EVALUAR LA CONTAMINACIÓN DE LOS LUGARES DE TRABAJO</a:t>
            </a:r>
            <a:endParaRPr sz="20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3" name="Google Shape;393;gee3a6f16d5_0_120"/>
          <p:cNvSpPr/>
          <p:nvPr/>
        </p:nvSpPr>
        <p:spPr>
          <a:xfrm>
            <a:off x="970200" y="4249938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FUNCIONES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ee3a6f16d5_0_120"/>
          <p:cNvSpPr/>
          <p:nvPr/>
        </p:nvSpPr>
        <p:spPr>
          <a:xfrm>
            <a:off x="3349015" y="4331250"/>
            <a:ext cx="12750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ee3a6f16d5_0_120"/>
          <p:cNvSpPr txBox="1"/>
          <p:nvPr/>
        </p:nvSpPr>
        <p:spPr>
          <a:xfrm>
            <a:off x="5066725" y="3886650"/>
            <a:ext cx="6315000" cy="17238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Hacer circular el aire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Medir el aire circulado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●"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Retener el contaminante o el aire contaminado, o colocarlo en contacto con un sensor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ee3a6f16d5_2_35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  <p:sp>
        <p:nvSpPr>
          <p:cNvPr id="402" name="Google Shape;402;gee3a6f16d5_2_359"/>
          <p:cNvSpPr txBox="1">
            <a:spLocks noGrp="1"/>
          </p:cNvSpPr>
          <p:nvPr>
            <p:ph type="title"/>
          </p:nvPr>
        </p:nvSpPr>
        <p:spPr>
          <a:xfrm>
            <a:off x="970200" y="848625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571"/>
              <a:buFont typeface="Arial"/>
              <a:buNone/>
            </a:pPr>
            <a:r>
              <a:rPr lang="es-ES"/>
              <a:t>EQUIPOS PARA HACER CIRCULAR EL AIRE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ee3a6f16d5_2_359"/>
          <p:cNvSpPr/>
          <p:nvPr/>
        </p:nvSpPr>
        <p:spPr>
          <a:xfrm>
            <a:off x="930750" y="2253103"/>
            <a:ext cx="1981200" cy="894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Bombas manuales tipo inflador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ee3a6f16d5_2_359"/>
          <p:cNvSpPr/>
          <p:nvPr/>
        </p:nvSpPr>
        <p:spPr>
          <a:xfrm>
            <a:off x="3206925" y="2253103"/>
            <a:ext cx="1981200" cy="894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Bombas manual tipo organito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ee3a6f16d5_2_359"/>
          <p:cNvSpPr/>
          <p:nvPr/>
        </p:nvSpPr>
        <p:spPr>
          <a:xfrm>
            <a:off x="5388275" y="2253103"/>
            <a:ext cx="1981200" cy="894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Frascos de agua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ee3a6f16d5_2_359"/>
          <p:cNvSpPr/>
          <p:nvPr/>
        </p:nvSpPr>
        <p:spPr>
          <a:xfrm>
            <a:off x="7569625" y="2253103"/>
            <a:ext cx="1981200" cy="894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Fuelles de goma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ee3a6f16d5_2_359"/>
          <p:cNvSpPr/>
          <p:nvPr/>
        </p:nvSpPr>
        <p:spPr>
          <a:xfrm>
            <a:off x="9750975" y="2253103"/>
            <a:ext cx="1981200" cy="894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>
                <a:latin typeface="Raleway"/>
                <a:ea typeface="Raleway"/>
                <a:cs typeface="Raleway"/>
                <a:sym typeface="Raleway"/>
              </a:rPr>
              <a:t>Bombas eléctricas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gee3a6f16d5_2_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7200" y="3508354"/>
            <a:ext cx="3054525" cy="23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ee3a6f16d5_2_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850" y="3273495"/>
            <a:ext cx="1658325" cy="30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ee3a6f16d5_2_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0200" y="3210572"/>
            <a:ext cx="3054525" cy="2913992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ee3a6f16d5_2_359"/>
          <p:cNvSpPr txBox="1"/>
          <p:nvPr/>
        </p:nvSpPr>
        <p:spPr>
          <a:xfrm>
            <a:off x="2066375" y="6333125"/>
            <a:ext cx="214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Bomba tipo inflador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gee3a6f16d5_2_359"/>
          <p:cNvSpPr txBox="1"/>
          <p:nvPr/>
        </p:nvSpPr>
        <p:spPr>
          <a:xfrm>
            <a:off x="5188125" y="6187750"/>
            <a:ext cx="214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Bomba eléctrica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gee3a6f16d5_2_359"/>
          <p:cNvSpPr txBox="1"/>
          <p:nvPr/>
        </p:nvSpPr>
        <p:spPr>
          <a:xfrm>
            <a:off x="8783463" y="6124575"/>
            <a:ext cx="214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Fuelles de goma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e3a6f16d5_0_153"/>
          <p:cNvSpPr txBox="1">
            <a:spLocks noGrp="1"/>
          </p:cNvSpPr>
          <p:nvPr>
            <p:ph type="title"/>
          </p:nvPr>
        </p:nvSpPr>
        <p:spPr>
          <a:xfrm>
            <a:off x="970200" y="79465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MEDICIÓN DEL AIRE CIRCULADO</a:t>
            </a:r>
            <a:endParaRPr/>
          </a:p>
        </p:txBody>
      </p:sp>
      <p:sp>
        <p:nvSpPr>
          <p:cNvPr id="420" name="Google Shape;420;gee3a6f16d5_0_153"/>
          <p:cNvSpPr txBox="1">
            <a:spLocks noGrp="1"/>
          </p:cNvSpPr>
          <p:nvPr>
            <p:ph type="body" idx="1"/>
          </p:nvPr>
        </p:nvSpPr>
        <p:spPr>
          <a:xfrm>
            <a:off x="931425" y="1819175"/>
            <a:ext cx="1584000" cy="3693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PRIMARIOS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1" name="Google Shape;421;gee3a6f16d5_0_153"/>
          <p:cNvSpPr txBox="1">
            <a:spLocks noGrp="1"/>
          </p:cNvSpPr>
          <p:nvPr>
            <p:ph type="body" idx="4294967295"/>
          </p:nvPr>
        </p:nvSpPr>
        <p:spPr>
          <a:xfrm>
            <a:off x="95775" y="2315850"/>
            <a:ext cx="3255300" cy="1171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Espirómetro (gasómetro)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Frasco Mariotte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Medidor con burbuja indicadora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2" name="Google Shape;422;gee3a6f16d5_0_153"/>
          <p:cNvSpPr txBox="1">
            <a:spLocks noGrp="1"/>
          </p:cNvSpPr>
          <p:nvPr>
            <p:ph type="body" idx="4294967295"/>
          </p:nvPr>
        </p:nvSpPr>
        <p:spPr>
          <a:xfrm>
            <a:off x="95775" y="4239975"/>
            <a:ext cx="3255300" cy="6861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Medidor hidráulico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Medidor de diafragma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3" name="Google Shape;423;gee3a6f16d5_0_15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  <p:sp>
        <p:nvSpPr>
          <p:cNvPr id="424" name="Google Shape;424;gee3a6f16d5_0_153"/>
          <p:cNvSpPr txBox="1">
            <a:spLocks noGrp="1"/>
          </p:cNvSpPr>
          <p:nvPr>
            <p:ph type="body" idx="4294967295"/>
          </p:nvPr>
        </p:nvSpPr>
        <p:spPr>
          <a:xfrm>
            <a:off x="95775" y="5577263"/>
            <a:ext cx="3255300" cy="6861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Placa Orificio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Tubo Venturi Rotámetro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5" name="Google Shape;425;gee3a6f16d5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3825" y="2013088"/>
            <a:ext cx="2199525" cy="36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ee3a6f16d5_0_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775" y="27563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ee3a6f16d5_0_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3075" y="3076575"/>
            <a:ext cx="2638425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ee3a6f16d5_0_153"/>
          <p:cNvSpPr txBox="1"/>
          <p:nvPr/>
        </p:nvSpPr>
        <p:spPr>
          <a:xfrm>
            <a:off x="4361288" y="5161775"/>
            <a:ext cx="214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Placa orificio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gee3a6f16d5_0_153"/>
          <p:cNvSpPr txBox="1"/>
          <p:nvPr/>
        </p:nvSpPr>
        <p:spPr>
          <a:xfrm>
            <a:off x="9372588" y="5917625"/>
            <a:ext cx="214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Espirómetro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gee3a6f16d5_0_153"/>
          <p:cNvSpPr txBox="1"/>
          <p:nvPr/>
        </p:nvSpPr>
        <p:spPr>
          <a:xfrm>
            <a:off x="6751500" y="5340075"/>
            <a:ext cx="263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>
                <a:latin typeface="Raleway"/>
                <a:ea typeface="Raleway"/>
                <a:cs typeface="Raleway"/>
                <a:sym typeface="Raleway"/>
              </a:rPr>
              <a:t>Medidor de diafragma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1" name="Google Shape;431;gee3a6f16d5_0_153"/>
          <p:cNvSpPr txBox="1">
            <a:spLocks noGrp="1"/>
          </p:cNvSpPr>
          <p:nvPr>
            <p:ph type="body" idx="1"/>
          </p:nvPr>
        </p:nvSpPr>
        <p:spPr>
          <a:xfrm>
            <a:off x="862113" y="3679013"/>
            <a:ext cx="1722600" cy="3693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INTERMEDIOS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2" name="Google Shape;432;gee3a6f16d5_0_153"/>
          <p:cNvSpPr txBox="1">
            <a:spLocks noGrp="1"/>
          </p:cNvSpPr>
          <p:nvPr>
            <p:ph type="body" idx="1"/>
          </p:nvPr>
        </p:nvSpPr>
        <p:spPr>
          <a:xfrm>
            <a:off x="862125" y="5067025"/>
            <a:ext cx="1722600" cy="3693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/>
              <a:t>SECUNDARIOS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e3a6f16d5_0_170"/>
          <p:cNvSpPr txBox="1">
            <a:spLocks noGrp="1"/>
          </p:cNvSpPr>
          <p:nvPr>
            <p:ph type="title"/>
          </p:nvPr>
        </p:nvSpPr>
        <p:spPr>
          <a:xfrm>
            <a:off x="970200" y="1397675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EQUIPOS PARA RETENER EL CONTAMINANTE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439" name="Google Shape;439;gee3a6f16d5_0_170"/>
          <p:cNvSpPr txBox="1">
            <a:spLocks noGrp="1"/>
          </p:cNvSpPr>
          <p:nvPr>
            <p:ph type="body" idx="1"/>
          </p:nvPr>
        </p:nvSpPr>
        <p:spPr>
          <a:xfrm>
            <a:off x="966600" y="1813450"/>
            <a:ext cx="4126800" cy="6672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1900" b="1"/>
              <a:t>RETENCIÓN DE CONTAMINANTES GASEOSOS</a:t>
            </a:r>
            <a:endParaRPr sz="1900" b="1"/>
          </a:p>
        </p:txBody>
      </p:sp>
      <p:sp>
        <p:nvSpPr>
          <p:cNvPr id="440" name="Google Shape;440;gee3a6f16d5_0_170"/>
          <p:cNvSpPr txBox="1">
            <a:spLocks noGrp="1"/>
          </p:cNvSpPr>
          <p:nvPr>
            <p:ph type="body" idx="4294967295"/>
          </p:nvPr>
        </p:nvSpPr>
        <p:spPr>
          <a:xfrm>
            <a:off x="970200" y="2663550"/>
            <a:ext cx="2898900" cy="952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Por Medio Líquido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Por Medio Sólido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Por Condensación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1" name="Google Shape;441;gee3a6f16d5_0_170"/>
          <p:cNvSpPr txBox="1">
            <a:spLocks noGrp="1"/>
          </p:cNvSpPr>
          <p:nvPr>
            <p:ph type="body" idx="4294967295"/>
          </p:nvPr>
        </p:nvSpPr>
        <p:spPr>
          <a:xfrm>
            <a:off x="966600" y="3798950"/>
            <a:ext cx="4517700" cy="6672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1900" b="1"/>
              <a:t>RETENCIÓN DE CONTAMINANTES PARTICULADOS</a:t>
            </a:r>
            <a:endParaRPr sz="1900" b="1"/>
          </a:p>
        </p:txBody>
      </p:sp>
      <p:sp>
        <p:nvSpPr>
          <p:cNvPr id="442" name="Google Shape;442;gee3a6f16d5_0_170"/>
          <p:cNvSpPr txBox="1">
            <a:spLocks noGrp="1"/>
          </p:cNvSpPr>
          <p:nvPr>
            <p:ph type="body" idx="4294967295"/>
          </p:nvPr>
        </p:nvSpPr>
        <p:spPr>
          <a:xfrm>
            <a:off x="970200" y="4749325"/>
            <a:ext cx="3862500" cy="952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Filtros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Cámaras de sedimentación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-"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Ciclones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3" name="Google Shape;443;gee3a6f16d5_0_17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  <p:pic>
        <p:nvPicPr>
          <p:cNvPr id="444" name="Google Shape;444;gee3a6f16d5_0_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550" y="2480650"/>
            <a:ext cx="2898975" cy="24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ee3a6f16d5_0_170"/>
          <p:cNvSpPr txBox="1"/>
          <p:nvPr/>
        </p:nvSpPr>
        <p:spPr>
          <a:xfrm>
            <a:off x="6599901" y="2111375"/>
            <a:ext cx="274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TELA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ee3a6f16d5_0_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9963" y="3514160"/>
            <a:ext cx="2898975" cy="14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ee3a6f16d5_0_170"/>
          <p:cNvSpPr txBox="1"/>
          <p:nvPr/>
        </p:nvSpPr>
        <p:spPr>
          <a:xfrm>
            <a:off x="9006525" y="5127263"/>
            <a:ext cx="338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CÁMARA DE SEDIMENTACIÓN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e3a6f16d5_1_0"/>
          <p:cNvSpPr txBox="1">
            <a:spLocks noGrp="1"/>
          </p:cNvSpPr>
          <p:nvPr>
            <p:ph type="title"/>
          </p:nvPr>
        </p:nvSpPr>
        <p:spPr>
          <a:xfrm>
            <a:off x="972600" y="89295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DEFINICIONES</a:t>
            </a:r>
            <a:endParaRPr/>
          </a:p>
        </p:txBody>
      </p:sp>
      <p:sp>
        <p:nvSpPr>
          <p:cNvPr id="121" name="Google Shape;121;gee3a6f16d5_1_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  <p:sp>
        <p:nvSpPr>
          <p:cNvPr id="122" name="Google Shape;122;gee3a6f16d5_1_0"/>
          <p:cNvSpPr/>
          <p:nvPr/>
        </p:nvSpPr>
        <p:spPr>
          <a:xfrm>
            <a:off x="284350" y="1976525"/>
            <a:ext cx="22614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/>
              <a:t>Ambiente de trabajo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3" name="Google Shape;123;gee3a6f16d5_1_0"/>
          <p:cNvSpPr/>
          <p:nvPr/>
        </p:nvSpPr>
        <p:spPr>
          <a:xfrm>
            <a:off x="284350" y="3154950"/>
            <a:ext cx="22614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/>
              <a:t>Contaminación atmosférica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4" name="Google Shape;124;gee3a6f16d5_1_0"/>
          <p:cNvSpPr/>
          <p:nvPr/>
        </p:nvSpPr>
        <p:spPr>
          <a:xfrm>
            <a:off x="284350" y="4150900"/>
            <a:ext cx="22614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/>
              <a:t>Composición del aire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5" name="Google Shape;125;gee3a6f16d5_1_0"/>
          <p:cNvSpPr/>
          <p:nvPr/>
        </p:nvSpPr>
        <p:spPr>
          <a:xfrm>
            <a:off x="284350" y="5146850"/>
            <a:ext cx="2704800" cy="130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/>
              <a:t>Contaminación del aire en los ambientes de trabajo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6" name="Google Shape;126;gee3a6f16d5_1_0"/>
          <p:cNvSpPr/>
          <p:nvPr/>
        </p:nvSpPr>
        <p:spPr>
          <a:xfrm>
            <a:off x="2786825" y="1966725"/>
            <a:ext cx="9048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ee3a6f16d5_1_0"/>
          <p:cNvSpPr/>
          <p:nvPr/>
        </p:nvSpPr>
        <p:spPr>
          <a:xfrm>
            <a:off x="3219425" y="5511800"/>
            <a:ext cx="9048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ee3a6f16d5_1_0"/>
          <p:cNvSpPr txBox="1"/>
          <p:nvPr/>
        </p:nvSpPr>
        <p:spPr>
          <a:xfrm>
            <a:off x="3919450" y="1802175"/>
            <a:ext cx="8076300" cy="877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" sz="1800" b="1">
                <a:latin typeface="Raleway"/>
                <a:ea typeface="Raleway"/>
                <a:cs typeface="Raleway"/>
                <a:sym typeface="Raleway"/>
              </a:rPr>
              <a:t>Conjunto formado por la ubicación física, equipos, materiales y tareas desarrolladas por un trabajador en el desempeño de su trabajo.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gee3a6f16d5_1_0"/>
          <p:cNvSpPr txBox="1"/>
          <p:nvPr/>
        </p:nvSpPr>
        <p:spPr>
          <a:xfrm>
            <a:off x="3919450" y="2972663"/>
            <a:ext cx="8076300" cy="877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" sz="1800" b="1">
                <a:latin typeface="Raleway"/>
                <a:ea typeface="Raleway"/>
                <a:cs typeface="Raleway"/>
                <a:sym typeface="Raleway"/>
              </a:rPr>
              <a:t>Sustancia contenida en el aire que no forma parte de la composición normal de éste, o que está presente en una cantidad anormal.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0" name="Google Shape;130;gee3a6f16d5_1_0"/>
          <p:cNvSpPr txBox="1"/>
          <p:nvPr/>
        </p:nvSpPr>
        <p:spPr>
          <a:xfrm>
            <a:off x="3919450" y="4275400"/>
            <a:ext cx="8076300" cy="4617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" sz="1800" b="1">
                <a:latin typeface="Raleway"/>
                <a:ea typeface="Raleway"/>
                <a:cs typeface="Raleway"/>
                <a:sym typeface="Raleway"/>
              </a:rPr>
              <a:t> Nitrógeno: 78%, Oxígeno: 21%, Dióxido de Carbono: 0,2% y otros gases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gee3a6f16d5_1_0"/>
          <p:cNvSpPr txBox="1"/>
          <p:nvPr/>
        </p:nvSpPr>
        <p:spPr>
          <a:xfrm>
            <a:off x="4354500" y="5162625"/>
            <a:ext cx="7641300" cy="12930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ES" sz="1800" b="1">
                <a:latin typeface="Raleway"/>
                <a:ea typeface="Raleway"/>
                <a:cs typeface="Raleway"/>
                <a:sym typeface="Raleway"/>
              </a:rPr>
              <a:t>Presencia en el aire del ambiente de trabajo de sustancias en concentraciones tales que, en el tiempo habitual de exposición, pueden producir efectos en los trabajadores.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gee3a6f16d5_1_0"/>
          <p:cNvSpPr/>
          <p:nvPr/>
        </p:nvSpPr>
        <p:spPr>
          <a:xfrm>
            <a:off x="2786825" y="3154950"/>
            <a:ext cx="9048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ee3a6f16d5_1_0"/>
          <p:cNvSpPr/>
          <p:nvPr/>
        </p:nvSpPr>
        <p:spPr>
          <a:xfrm>
            <a:off x="2786825" y="4232200"/>
            <a:ext cx="9048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"/>
          <p:cNvSpPr txBox="1">
            <a:spLocks noGrp="1"/>
          </p:cNvSpPr>
          <p:nvPr>
            <p:ph type="title"/>
          </p:nvPr>
        </p:nvSpPr>
        <p:spPr>
          <a:xfrm>
            <a:off x="491500" y="892950"/>
            <a:ext cx="118578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300"/>
              <a:t>ACTIVIDADES CONTAMINANTES EN EL AMBIENTE DE TRABAJO</a:t>
            </a:r>
            <a:endParaRPr sz="3300"/>
          </a:p>
        </p:txBody>
      </p:sp>
      <p:sp>
        <p:nvSpPr>
          <p:cNvPr id="454" name="Google Shape;454;p1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  <p:pic>
        <p:nvPicPr>
          <p:cNvPr id="455" name="Google Shape;45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913" y="1893350"/>
            <a:ext cx="7810176" cy="45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ee3a6f16d5_1_1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  <p:sp>
        <p:nvSpPr>
          <p:cNvPr id="462" name="Google Shape;462;gee3a6f16d5_1_16"/>
          <p:cNvSpPr txBox="1">
            <a:spLocks noGrp="1"/>
          </p:cNvSpPr>
          <p:nvPr>
            <p:ph type="title"/>
          </p:nvPr>
        </p:nvSpPr>
        <p:spPr>
          <a:xfrm>
            <a:off x="1130125" y="83395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600"/>
              <a:t>PLANTAS DE H° ELABORADO - FÁBRICAS DE CEMENTO</a:t>
            </a:r>
            <a:endParaRPr sz="3600"/>
          </a:p>
        </p:txBody>
      </p:sp>
      <p:sp>
        <p:nvSpPr>
          <p:cNvPr id="463" name="Google Shape;463;gee3a6f16d5_1_16"/>
          <p:cNvSpPr txBox="1"/>
          <p:nvPr/>
        </p:nvSpPr>
        <p:spPr>
          <a:xfrm>
            <a:off x="1130125" y="2342400"/>
            <a:ext cx="3629100" cy="12315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Producen grandes cantidades de CO2. Emiten partículas que  afectan la salud de operarios y poblaciones cercanas.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ee3a6f16d5_1_16"/>
          <p:cNvSpPr txBox="1"/>
          <p:nvPr/>
        </p:nvSpPr>
        <p:spPr>
          <a:xfrm>
            <a:off x="1130125" y="3936750"/>
            <a:ext cx="4376100" cy="22779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Afectan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Aparato respiratorio: Bronquitis crónica por inhalación de polvo de cemento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Aparato digestivo: Úlceras gastrointestinales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Vista: Conjuntivitis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Piel: Infecciones cutáneas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5" name="Google Shape;465;gee3a6f16d5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225" y="2091150"/>
            <a:ext cx="51435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72600" y="755325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900"/>
              <a:t>CANTERAS - TRABAJOS CON AGREGADOS</a:t>
            </a:r>
            <a:endParaRPr sz="3900"/>
          </a:p>
        </p:txBody>
      </p:sp>
      <p:sp>
        <p:nvSpPr>
          <p:cNvPr id="473" name="Google Shape;473;p13"/>
          <p:cNvSpPr txBox="1"/>
          <p:nvPr/>
        </p:nvSpPr>
        <p:spPr>
          <a:xfrm>
            <a:off x="458650" y="2217450"/>
            <a:ext cx="5156700" cy="9696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roducen la emisión de material particulado que puede afectar de manera negativa en los operaciones y poblaciones adyacentes.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4" name="Google Shape;474;p13"/>
          <p:cNvSpPr txBox="1"/>
          <p:nvPr/>
        </p:nvSpPr>
        <p:spPr>
          <a:xfrm>
            <a:off x="458650" y="3758500"/>
            <a:ext cx="4875900" cy="22779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Afectan: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Aparato respiratorio: Silicosis y fibrosis quística pulmonar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Aparato digestivo: Úlceras gastrointestinales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Vista: Conjuntivitis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Piel: Infecciones cutáneas, dermatosis, furunculosis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75" name="Google Shape;4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600" y="2250700"/>
            <a:ext cx="5692601" cy="35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e3a6f16d5_1_4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  <p:sp>
        <p:nvSpPr>
          <p:cNvPr id="482" name="Google Shape;482;gee3a6f16d5_1_49"/>
          <p:cNvSpPr txBox="1">
            <a:spLocks noGrp="1"/>
          </p:cNvSpPr>
          <p:nvPr>
            <p:ph type="title"/>
          </p:nvPr>
        </p:nvSpPr>
        <p:spPr>
          <a:xfrm>
            <a:off x="590200" y="833975"/>
            <a:ext cx="8667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4800"/>
              <a:t>TRABAJOS CON MADERAS</a:t>
            </a:r>
            <a:endParaRPr sz="4800"/>
          </a:p>
        </p:txBody>
      </p:sp>
      <p:sp>
        <p:nvSpPr>
          <p:cNvPr id="483" name="Google Shape;483;gee3a6f16d5_1_49"/>
          <p:cNvSpPr txBox="1"/>
          <p:nvPr/>
        </p:nvSpPr>
        <p:spPr>
          <a:xfrm>
            <a:off x="368325" y="2637025"/>
            <a:ext cx="5156700" cy="9234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1">
                <a:latin typeface="Raleway"/>
                <a:ea typeface="Raleway"/>
                <a:cs typeface="Raleway"/>
                <a:sym typeface="Raleway"/>
              </a:rPr>
              <a:t>Las resinas, alcaloides, colorantes naturales, hongos, bacterias, etc. pueden afectar al organismo por vía dérmica o respiratoria.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4" name="Google Shape;484;gee3a6f16d5_1_49"/>
          <p:cNvSpPr txBox="1"/>
          <p:nvPr/>
        </p:nvSpPr>
        <p:spPr>
          <a:xfrm>
            <a:off x="368325" y="4140538"/>
            <a:ext cx="4875900" cy="19086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1">
                <a:latin typeface="Raleway"/>
                <a:ea typeface="Raleway"/>
                <a:cs typeface="Raleway"/>
                <a:sym typeface="Raleway"/>
              </a:rPr>
              <a:t>Afectan de esta manera:</a:t>
            </a:r>
            <a:endParaRPr sz="1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es-ES" sz="16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Alergias o inflamación en la piel producidas por el contacto con polvo de madera.</a:t>
            </a:r>
            <a:endParaRPr sz="1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es-ES" sz="16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Irritación, rinitis aguda y asma debido a la inhalación de polvo de madera.</a:t>
            </a:r>
            <a:endParaRPr sz="1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5" name="Google Shape;485;gee3a6f16d5_1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5200" y="1888975"/>
            <a:ext cx="3580926" cy="46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e3a6f16d5_1_6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  <p:sp>
        <p:nvSpPr>
          <p:cNvPr id="492" name="Google Shape;492;gee3a6f16d5_1_60"/>
          <p:cNvSpPr txBox="1">
            <a:spLocks noGrp="1"/>
          </p:cNvSpPr>
          <p:nvPr>
            <p:ph type="title"/>
          </p:nvPr>
        </p:nvSpPr>
        <p:spPr>
          <a:xfrm>
            <a:off x="775950" y="794625"/>
            <a:ext cx="38652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4800"/>
              <a:t>PINTURAS</a:t>
            </a:r>
            <a:endParaRPr sz="4800"/>
          </a:p>
        </p:txBody>
      </p:sp>
      <p:sp>
        <p:nvSpPr>
          <p:cNvPr id="493" name="Google Shape;493;gee3a6f16d5_1_60"/>
          <p:cNvSpPr txBox="1"/>
          <p:nvPr/>
        </p:nvSpPr>
        <p:spPr>
          <a:xfrm>
            <a:off x="368325" y="2006425"/>
            <a:ext cx="5156700" cy="12315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Algunos pigmentos sintéticos, disolventes y conservantes de las pinturas son cancerígenos, perjudiciales para ecosistemas acuáticos y con algún grado de toxicidad</a:t>
            </a:r>
            <a:r>
              <a:rPr lang="es-ES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7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gee3a6f16d5_1_60"/>
          <p:cNvSpPr txBox="1"/>
          <p:nvPr/>
        </p:nvSpPr>
        <p:spPr>
          <a:xfrm>
            <a:off x="368325" y="3412100"/>
            <a:ext cx="4784100" cy="33246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Afectan: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Aparato respiratorio: La inhalación de los gases provocan afecciones en la salud respiratoria e incluso mental de las personas.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Aparato digestivo: Diarrea, mareas y vómito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Vista: No se debe producir el contacto de las pinturas con los ojos. Pueden provocar incluso ceguera.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Piel: Dermatosis, laceraciones, escaras y cáncer de piel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gee3a6f16d5_1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725" y="2532650"/>
            <a:ext cx="5715000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e3a6f16d5_1_2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  <p:sp>
        <p:nvSpPr>
          <p:cNvPr id="502" name="Google Shape;502;gee3a6f16d5_1_27"/>
          <p:cNvSpPr txBox="1">
            <a:spLocks noGrp="1"/>
          </p:cNvSpPr>
          <p:nvPr>
            <p:ph type="title"/>
          </p:nvPr>
        </p:nvSpPr>
        <p:spPr>
          <a:xfrm>
            <a:off x="970200" y="8733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3600"/>
              <a:t>DEMOLICIONES - TRABAJOS CON MARTILLOS HIDRÁULICOS</a:t>
            </a:r>
            <a:endParaRPr sz="3600"/>
          </a:p>
        </p:txBody>
      </p:sp>
      <p:sp>
        <p:nvSpPr>
          <p:cNvPr id="503" name="Google Shape;503;gee3a6f16d5_1_27"/>
          <p:cNvSpPr txBox="1"/>
          <p:nvPr/>
        </p:nvSpPr>
        <p:spPr>
          <a:xfrm>
            <a:off x="583175" y="2427275"/>
            <a:ext cx="4333200" cy="9696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El desprendimiento de partículas es el causante de posibles afecciones en los operarios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4" name="Google Shape;504;gee3a6f16d5_1_27"/>
          <p:cNvSpPr txBox="1"/>
          <p:nvPr/>
        </p:nvSpPr>
        <p:spPr>
          <a:xfrm>
            <a:off x="583175" y="3986063"/>
            <a:ext cx="4875900" cy="2016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Afectan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Aparato respiratorio: Irritación al inhalar partículas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Vista: Desprendimiento de proyectiles pueden lastimar gravemente la vista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-"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Piel: Lesiones por desprendimiento de proyectiles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5" name="Google Shape;505;gee3a6f16d5_1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200" y="2427275"/>
            <a:ext cx="5357550" cy="35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e3a6f16d5_1_3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  <p:sp>
        <p:nvSpPr>
          <p:cNvPr id="512" name="Google Shape;512;gee3a6f16d5_1_38"/>
          <p:cNvSpPr txBox="1">
            <a:spLocks noGrp="1"/>
          </p:cNvSpPr>
          <p:nvPr>
            <p:ph type="title"/>
          </p:nvPr>
        </p:nvSpPr>
        <p:spPr>
          <a:xfrm>
            <a:off x="184400" y="814275"/>
            <a:ext cx="59145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4800"/>
              <a:t>SOLDADURAS</a:t>
            </a:r>
            <a:endParaRPr sz="4800"/>
          </a:p>
        </p:txBody>
      </p:sp>
      <p:sp>
        <p:nvSpPr>
          <p:cNvPr id="513" name="Google Shape;513;gee3a6f16d5_1_38"/>
          <p:cNvSpPr txBox="1"/>
          <p:nvPr/>
        </p:nvSpPr>
        <p:spPr>
          <a:xfrm>
            <a:off x="282725" y="2369150"/>
            <a:ext cx="5156700" cy="14931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La exposición a los gases y humos que produce puede afectar gravemente al soldador. Dependiendo del tipo de soldadura, los gases pueden ser Zinc, Berilio, Óxido de Hierro, mercurio, etc.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4" name="Google Shape;514;gee3a6f16d5_1_38"/>
          <p:cNvSpPr txBox="1"/>
          <p:nvPr/>
        </p:nvSpPr>
        <p:spPr>
          <a:xfrm>
            <a:off x="282725" y="4201438"/>
            <a:ext cx="4875900" cy="2016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700" b="1">
                <a:latin typeface="Raleway"/>
                <a:ea typeface="Raleway"/>
                <a:cs typeface="Raleway"/>
                <a:sym typeface="Raleway"/>
              </a:rPr>
              <a:t>Generan</a:t>
            </a: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Fiebre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Neumonía química, tos crónica, pérdida de peso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Irritación nasal y siderosis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aleway"/>
              <a:buChar char="-"/>
            </a:pPr>
            <a:r>
              <a:rPr lang="es-E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Daño en los riñones, diarrea, fallas respiratorias</a:t>
            </a:r>
            <a:endParaRPr sz="17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5" name="Google Shape;515;gee3a6f16d5_1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75" y="2034600"/>
            <a:ext cx="6447776" cy="4298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ee3a6f16d5_1_7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  <p:sp>
        <p:nvSpPr>
          <p:cNvPr id="522" name="Google Shape;522;gee3a6f16d5_1_71"/>
          <p:cNvSpPr txBox="1">
            <a:spLocks noGrp="1"/>
          </p:cNvSpPr>
          <p:nvPr>
            <p:ph type="title"/>
          </p:nvPr>
        </p:nvSpPr>
        <p:spPr>
          <a:xfrm>
            <a:off x="716975" y="833975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4800"/>
              <a:t>COMBUSTIÓN DE MAQUINARIAS</a:t>
            </a:r>
            <a:endParaRPr sz="4800"/>
          </a:p>
        </p:txBody>
      </p:sp>
      <p:sp>
        <p:nvSpPr>
          <p:cNvPr id="523" name="Google Shape;523;gee3a6f16d5_1_71"/>
          <p:cNvSpPr txBox="1"/>
          <p:nvPr/>
        </p:nvSpPr>
        <p:spPr>
          <a:xfrm>
            <a:off x="470875" y="3200700"/>
            <a:ext cx="4642200" cy="24012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 inhalación de los gases producidos por la combustión de maquinarias puede afectar las personas de la siguiente manera:</a:t>
            </a:r>
            <a:endParaRPr sz="18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-"/>
            </a:pPr>
            <a:r>
              <a:rPr lang="es-ES" sz="1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 inhalación de monóxido y dióxido de carbono puede producir desde mareos y picor en la garganta hasta la muerte.</a:t>
            </a:r>
            <a:endParaRPr sz="18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4" name="Google Shape;524;gee3a6f16d5_1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575" y="2427650"/>
            <a:ext cx="6377625" cy="4336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e3a6f16d5_1_8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38</a:t>
            </a:fld>
            <a:endParaRPr/>
          </a:p>
        </p:txBody>
      </p:sp>
      <p:sp>
        <p:nvSpPr>
          <p:cNvPr id="531" name="Google Shape;531;gee3a6f16d5_1_82"/>
          <p:cNvSpPr txBox="1">
            <a:spLocks noGrp="1"/>
          </p:cNvSpPr>
          <p:nvPr>
            <p:ph type="title"/>
          </p:nvPr>
        </p:nvSpPr>
        <p:spPr>
          <a:xfrm>
            <a:off x="377575" y="814300"/>
            <a:ext cx="9119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s-ES" sz="4800"/>
              <a:t>INDUSTRIA METALÚRGICA</a:t>
            </a:r>
            <a:endParaRPr sz="4800"/>
          </a:p>
        </p:txBody>
      </p:sp>
      <p:sp>
        <p:nvSpPr>
          <p:cNvPr id="532" name="Google Shape;532;gee3a6f16d5_1_82"/>
          <p:cNvSpPr txBox="1"/>
          <p:nvPr/>
        </p:nvSpPr>
        <p:spPr>
          <a:xfrm>
            <a:off x="751200" y="3009850"/>
            <a:ext cx="3811200" cy="19086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 inhalación o absorción por vía dérmica de los gases producidos por esta industria puede provocar enfermedades respiratorias, del sistema nervioso, </a:t>
            </a:r>
            <a:r>
              <a:rPr lang="es-ES" sz="1600" b="1">
                <a:latin typeface="Raleway"/>
                <a:ea typeface="Raleway"/>
                <a:cs typeface="Raleway"/>
                <a:sym typeface="Raleway"/>
              </a:rPr>
              <a:t>cáncer y enfermedades</a:t>
            </a:r>
            <a:r>
              <a:rPr lang="es-ES" sz="16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la piel, hepáticas y renales.</a:t>
            </a:r>
            <a:endParaRPr sz="1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33" name="Google Shape;533;gee3a6f16d5_1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800" y="1847038"/>
            <a:ext cx="6352925" cy="42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e3a6f16d5_4_14"/>
          <p:cNvSpPr txBox="1">
            <a:spLocks noGrp="1"/>
          </p:cNvSpPr>
          <p:nvPr>
            <p:ph type="ctrTitle"/>
          </p:nvPr>
        </p:nvSpPr>
        <p:spPr>
          <a:xfrm>
            <a:off x="963850" y="1812702"/>
            <a:ext cx="10250700" cy="268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s-ES" sz="4800" b="1" i="1">
                <a:solidFill>
                  <a:schemeClr val="lt1"/>
                </a:solidFill>
              </a:rPr>
              <a:t>MUCHAS GRACIAS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540" name="Google Shape;540;gee3a6f16d5_4_14"/>
          <p:cNvSpPr/>
          <p:nvPr/>
        </p:nvSpPr>
        <p:spPr>
          <a:xfrm>
            <a:off x="963850" y="4720650"/>
            <a:ext cx="10250700" cy="865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 b="1" i="1">
                <a:latin typeface="Raleway"/>
                <a:ea typeface="Raleway"/>
                <a:cs typeface="Raleway"/>
                <a:sym typeface="Raleway"/>
              </a:rPr>
              <a:t>GRUPO 11- CONTAMINACIÓN AMBIENTAL</a:t>
            </a:r>
            <a:endParaRPr sz="3800" b="1" i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e3a6f16d5_3_0"/>
          <p:cNvSpPr txBox="1">
            <a:spLocks noGrp="1"/>
          </p:cNvSpPr>
          <p:nvPr>
            <p:ph type="title"/>
          </p:nvPr>
        </p:nvSpPr>
        <p:spPr>
          <a:xfrm>
            <a:off x="-167925" y="991300"/>
            <a:ext cx="10000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</a:pPr>
            <a:r>
              <a:rPr lang="es-ES" sz="4300"/>
              <a:t>REGLAMENTACIÓN VIGENTE</a:t>
            </a:r>
            <a:endParaRPr sz="4300"/>
          </a:p>
        </p:txBody>
      </p:sp>
      <p:sp>
        <p:nvSpPr>
          <p:cNvPr id="140" name="Google Shape;140;gee3a6f16d5_3_0"/>
          <p:cNvSpPr txBox="1">
            <a:spLocks noGrp="1"/>
          </p:cNvSpPr>
          <p:nvPr>
            <p:ph type="sldNum" idx="12"/>
          </p:nvPr>
        </p:nvSpPr>
        <p:spPr>
          <a:xfrm>
            <a:off x="10949111" y="621515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  <p:sp>
        <p:nvSpPr>
          <p:cNvPr id="141" name="Google Shape;141;gee3a6f16d5_3_0"/>
          <p:cNvSpPr/>
          <p:nvPr/>
        </p:nvSpPr>
        <p:spPr>
          <a:xfrm>
            <a:off x="993925" y="1796438"/>
            <a:ext cx="2435700" cy="667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ES" sz="23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LEY 19587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ee3a6f16d5_3_0"/>
          <p:cNvSpPr/>
          <p:nvPr/>
        </p:nvSpPr>
        <p:spPr>
          <a:xfrm rot="5400000">
            <a:off x="1808425" y="4632225"/>
            <a:ext cx="806700" cy="5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ee3a6f16d5_3_0"/>
          <p:cNvSpPr txBox="1">
            <a:spLocks noGrp="1"/>
          </p:cNvSpPr>
          <p:nvPr>
            <p:ph type="body" idx="1"/>
          </p:nvPr>
        </p:nvSpPr>
        <p:spPr>
          <a:xfrm>
            <a:off x="1180663" y="3344000"/>
            <a:ext cx="20622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Decreto Reglamentario 351/79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" name="Google Shape;144;gee3a6f16d5_3_0"/>
          <p:cNvSpPr/>
          <p:nvPr/>
        </p:nvSpPr>
        <p:spPr>
          <a:xfrm rot="5400000">
            <a:off x="1859275" y="2717450"/>
            <a:ext cx="705000" cy="5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ee3a6f16d5_3_0"/>
          <p:cNvSpPr txBox="1">
            <a:spLocks noGrp="1"/>
          </p:cNvSpPr>
          <p:nvPr>
            <p:ph type="body" idx="1"/>
          </p:nvPr>
        </p:nvSpPr>
        <p:spPr>
          <a:xfrm>
            <a:off x="1180663" y="5372050"/>
            <a:ext cx="20622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Decreto Reglamentario 911/96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" name="Google Shape;146;gee3a6f16d5_3_0"/>
          <p:cNvSpPr txBox="1"/>
          <p:nvPr/>
        </p:nvSpPr>
        <p:spPr>
          <a:xfrm>
            <a:off x="4888625" y="2671550"/>
            <a:ext cx="6315000" cy="23397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 su artículo 61, habla de lo siguiente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Concentraciones máximas permisibes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Análisis de aire periódicos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Utilizar últimas tecnologías disponibles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Problemas de mezclas, sitauciones concurrentes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Procedimiento de los inspectores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gee3a6f16d5_3_0"/>
          <p:cNvSpPr/>
          <p:nvPr/>
        </p:nvSpPr>
        <p:spPr>
          <a:xfrm>
            <a:off x="3242875" y="3567350"/>
            <a:ext cx="1458900" cy="5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ee3a6f16d5_3_0"/>
          <p:cNvSpPr txBox="1"/>
          <p:nvPr/>
        </p:nvSpPr>
        <p:spPr>
          <a:xfrm>
            <a:off x="4888625" y="5315350"/>
            <a:ext cx="6315000" cy="1108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Responsabiliza al sector de Higiene y Seguridad para tomar las medidas necsarias de prevención y control en ámbitos laborales.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" name="Google Shape;149;gee3a6f16d5_3_0"/>
          <p:cNvSpPr/>
          <p:nvPr/>
        </p:nvSpPr>
        <p:spPr>
          <a:xfrm>
            <a:off x="3242875" y="5595400"/>
            <a:ext cx="1458900" cy="5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ee3a6f16d5_3_0"/>
          <p:cNvSpPr txBox="1"/>
          <p:nvPr/>
        </p:nvSpPr>
        <p:spPr>
          <a:xfrm>
            <a:off x="9964875" y="3776750"/>
            <a:ext cx="226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title"/>
          </p:nvPr>
        </p:nvSpPr>
        <p:spPr>
          <a:xfrm>
            <a:off x="597525" y="9363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OBJETIVO DE ESTUDIO DE C</a:t>
            </a:r>
            <a:r>
              <a:rPr lang="es-ES"/>
              <a:t>ONTAMINACIÓN EN LUGARES DE TRABAJO</a:t>
            </a:r>
            <a:endParaRPr sz="35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endParaRPr sz="2000"/>
          </a:p>
        </p:txBody>
      </p:sp>
      <p:sp>
        <p:nvSpPr>
          <p:cNvPr id="157" name="Google Shape;157;p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927400" y="2296250"/>
            <a:ext cx="79341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➔"/>
            </a:pPr>
            <a:r>
              <a:rPr lang="es-ES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Exigir al empleador, que cumpla con los “límites de concentraciones permitidos”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➔"/>
            </a:pPr>
            <a:r>
              <a:rPr lang="es-ES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Proteger al medio ambiente, evitando la producción de agentes nocivos.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➔"/>
            </a:pPr>
            <a:r>
              <a:rPr lang="es-ES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Cumplir con la ley, es decir, apegarse al marco regulatorio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➔"/>
            </a:pPr>
            <a:r>
              <a:rPr lang="es-ES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Evitar condiciones intolerables en el ambiente de trabajo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➔"/>
            </a:pPr>
            <a:r>
              <a:rPr lang="es-ES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Proteger la salud del trabajador</a:t>
            </a:r>
            <a:endParaRPr sz="2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a35cd575e_5_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  <p:sp>
        <p:nvSpPr>
          <p:cNvPr id="165" name="Google Shape;165;gea35cd575e_5_0"/>
          <p:cNvSpPr txBox="1">
            <a:spLocks noGrp="1"/>
          </p:cNvSpPr>
          <p:nvPr>
            <p:ph type="title"/>
          </p:nvPr>
        </p:nvSpPr>
        <p:spPr>
          <a:xfrm>
            <a:off x="963788" y="857375"/>
            <a:ext cx="105552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8571"/>
              <a:buFont typeface="Arial"/>
              <a:buNone/>
            </a:pPr>
            <a:r>
              <a:rPr lang="es-ES"/>
              <a:t>GENERACIÓN Y DISEMINACIÓN DE CONTAMINANTES</a:t>
            </a:r>
            <a:endParaRPr/>
          </a:p>
        </p:txBody>
      </p:sp>
      <p:sp>
        <p:nvSpPr>
          <p:cNvPr id="166" name="Google Shape;166;gea35cd575e_5_0"/>
          <p:cNvSpPr txBox="1"/>
          <p:nvPr/>
        </p:nvSpPr>
        <p:spPr>
          <a:xfrm>
            <a:off x="668875" y="1796825"/>
            <a:ext cx="6548400" cy="5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➔"/>
            </a:pPr>
            <a:r>
              <a:rPr lang="es-ES" sz="2300" b="1" i="1">
                <a:latin typeface="Raleway"/>
                <a:ea typeface="Raleway"/>
                <a:cs typeface="Raleway"/>
                <a:sym typeface="Raleway"/>
              </a:rPr>
              <a:t>GASEOSOS</a:t>
            </a:r>
            <a:r>
              <a:rPr lang="es-ES" sz="2200" b="1" i="1">
                <a:latin typeface="Raleway"/>
                <a:ea typeface="Raleway"/>
                <a:cs typeface="Raleway"/>
                <a:sym typeface="Raleway"/>
              </a:rPr>
              <a:t>:</a:t>
            </a:r>
            <a:endParaRPr sz="2200" b="1" i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-Rápida mezcla con el aire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	-A mayor presión y/o temp, 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mayor potencial de riesgo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➔"/>
            </a:pPr>
            <a:r>
              <a:rPr lang="es-ES" sz="2300" b="1" i="1">
                <a:latin typeface="Raleway"/>
                <a:ea typeface="Raleway"/>
                <a:cs typeface="Raleway"/>
                <a:sym typeface="Raleway"/>
              </a:rPr>
              <a:t>PARTÍCULAS</a:t>
            </a:r>
            <a:r>
              <a:rPr lang="es-ES" sz="2200" b="1" i="1">
                <a:latin typeface="Raleway"/>
                <a:ea typeface="Raleway"/>
                <a:cs typeface="Raleway"/>
                <a:sym typeface="Raleway"/>
              </a:rPr>
              <a:t>:</a:t>
            </a:r>
            <a:endParaRPr sz="2200" b="1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-Constituyen los polvos industriales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generados por fragmentación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➔"/>
            </a:pPr>
            <a:r>
              <a:rPr lang="es-ES" sz="2300" b="1" i="1">
                <a:latin typeface="Raleway"/>
                <a:ea typeface="Raleway"/>
                <a:cs typeface="Raleway"/>
                <a:sym typeface="Raleway"/>
              </a:rPr>
              <a:t>DISMINUCIÓN DE O2</a:t>
            </a:r>
            <a:endParaRPr sz="2300" b="1" i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Se origina por: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	-Desplazamiento por otros gases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	-Consumo</a:t>
            </a:r>
            <a:endParaRPr sz="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7" name="Google Shape;167;gea35cd575e_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138" y="1796825"/>
            <a:ext cx="2954476" cy="16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ea35cd575e_5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6075" y="2588100"/>
            <a:ext cx="4129550" cy="32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ea35cd575e_5_0"/>
          <p:cNvPicPr preferRelativeResize="0"/>
          <p:nvPr/>
        </p:nvPicPr>
        <p:blipFill rotWithShape="1">
          <a:blip r:embed="rId5">
            <a:alphaModFix/>
          </a:blip>
          <a:srcRect l="35412" t="8944" r="35076" b="57719"/>
          <a:stretch/>
        </p:blipFill>
        <p:spPr>
          <a:xfrm>
            <a:off x="5817625" y="4832925"/>
            <a:ext cx="1597600" cy="11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970200" y="981425"/>
            <a:ext cx="102516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FUENTES DE CONTAMINACIÓN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</a:pPr>
            <a:endParaRPr i="1"/>
          </a:p>
        </p:txBody>
      </p:sp>
      <p:sp>
        <p:nvSpPr>
          <p:cNvPr id="176" name="Google Shape;176;p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66025" y="4215650"/>
            <a:ext cx="15864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</a:rPr>
              <a:t>FUENTES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2674375" y="2900713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</a:rPr>
              <a:t>HABITUALES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2674375" y="5523850"/>
            <a:ext cx="2382900" cy="710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</a:rPr>
              <a:t>ACCIDENTALES</a:t>
            </a:r>
            <a:endParaRPr sz="2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5327498" y="1863425"/>
            <a:ext cx="2382900" cy="710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PERMANENTES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5291488" y="4138800"/>
            <a:ext cx="2454900" cy="710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INTERMITENTES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190075" y="2665100"/>
            <a:ext cx="731700" cy="38118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4821425" y="1605277"/>
            <a:ext cx="731700" cy="35058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>
            <a:off x="7918725" y="3172100"/>
            <a:ext cx="731700" cy="27978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>
            <a:off x="7918725" y="1477175"/>
            <a:ext cx="731700" cy="14832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>
            <a:off x="8534298" y="1863425"/>
            <a:ext cx="2382900" cy="7107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/>
              <a:t>Funcionamiento permanente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8534298" y="3504950"/>
            <a:ext cx="2382900" cy="7107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/>
              <a:t>Apertura programada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8534298" y="4926350"/>
            <a:ext cx="2382900" cy="7107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/>
              <a:t>Funcionamiento ocacional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52ba521d02_0_3840"/>
          <p:cNvSpPr txBox="1">
            <a:spLocks noGrp="1"/>
          </p:cNvSpPr>
          <p:nvPr>
            <p:ph type="title"/>
          </p:nvPr>
        </p:nvSpPr>
        <p:spPr>
          <a:xfrm>
            <a:off x="970200" y="8339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PROCESOS FUENTES DE CONTAMINACIÓN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152ba521d02_0_384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  <p:sp>
        <p:nvSpPr>
          <p:cNvPr id="196" name="Google Shape;196;g152ba521d02_0_3840"/>
          <p:cNvSpPr txBox="1"/>
          <p:nvPr/>
        </p:nvSpPr>
        <p:spPr>
          <a:xfrm>
            <a:off x="811200" y="1997325"/>
            <a:ext cx="61815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Combustión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Fusión de metales (soldadura)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Líquidos o soluciones calientes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Uso de solventes 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Procesos que generan polvos o nieblas: pulido, molido, serruchado, tamizado, etc.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Uso de materiales bajo presión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Char char="●"/>
            </a:pPr>
            <a:r>
              <a:rPr lang="es-ES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Tratamiento superficial de metales (cromado, niquelado, grabado, limpieza)</a:t>
            </a:r>
            <a:endParaRPr sz="28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e3a6f16d5_0_13"/>
          <p:cNvSpPr txBox="1">
            <a:spLocks noGrp="1"/>
          </p:cNvSpPr>
          <p:nvPr>
            <p:ph type="title"/>
          </p:nvPr>
        </p:nvSpPr>
        <p:spPr>
          <a:xfrm>
            <a:off x="408675" y="8733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Font typeface="Arial"/>
              <a:buNone/>
            </a:pPr>
            <a:r>
              <a:rPr lang="es-ES"/>
              <a:t>CLASIFICACIÓN DE LOS CONTAMINANTES</a:t>
            </a:r>
            <a:endParaRPr/>
          </a:p>
        </p:txBody>
      </p:sp>
      <p:sp>
        <p:nvSpPr>
          <p:cNvPr id="203" name="Google Shape;203;gee3a6f16d5_0_1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  <p:sp>
        <p:nvSpPr>
          <p:cNvPr id="204" name="Google Shape;204;gee3a6f16d5_0_13"/>
          <p:cNvSpPr/>
          <p:nvPr/>
        </p:nvSpPr>
        <p:spPr>
          <a:xfrm>
            <a:off x="1057525" y="2686513"/>
            <a:ext cx="1981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GENERA</a:t>
            </a:r>
            <a:r>
              <a:rPr lang="es-E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ee3a6f16d5_0_13"/>
          <p:cNvSpPr/>
          <p:nvPr/>
        </p:nvSpPr>
        <p:spPr>
          <a:xfrm>
            <a:off x="1057525" y="4892900"/>
            <a:ext cx="2614200" cy="710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LEY 19587 (decreto 351/79)</a:t>
            </a:r>
            <a:endParaRPr sz="21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gee3a6f16d5_0_13"/>
          <p:cNvSpPr/>
          <p:nvPr/>
        </p:nvSpPr>
        <p:spPr>
          <a:xfrm>
            <a:off x="3671725" y="2767825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ee3a6f16d5_0_13"/>
          <p:cNvSpPr/>
          <p:nvPr/>
        </p:nvSpPr>
        <p:spPr>
          <a:xfrm>
            <a:off x="3964700" y="4974200"/>
            <a:ext cx="1071300" cy="548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ee3a6f16d5_0_13"/>
          <p:cNvSpPr txBox="1"/>
          <p:nvPr/>
        </p:nvSpPr>
        <p:spPr>
          <a:xfrm>
            <a:off x="5301575" y="2333875"/>
            <a:ext cx="6315000" cy="11082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Por su composición química 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Por su acción sobre el hombre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Por su forma de dispersión en el aire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gee3a6f16d5_0_13"/>
          <p:cNvSpPr txBox="1"/>
          <p:nvPr/>
        </p:nvSpPr>
        <p:spPr>
          <a:xfrm>
            <a:off x="5301575" y="4694150"/>
            <a:ext cx="6315000" cy="1416000"/>
          </a:xfrm>
          <a:prstGeom prst="rect">
            <a:avLst/>
          </a:prstGeom>
          <a:solidFill>
            <a:srgbClr val="89E4C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Vía dérmica 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Mezclas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Partículas molestas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Char char="●"/>
            </a:pPr>
            <a:r>
              <a:rPr lang="es-ES" sz="2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Asfixiantes simples</a:t>
            </a:r>
            <a:endParaRPr sz="20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2335</Words>
  <Application>Microsoft Office PowerPoint</Application>
  <PresentationFormat>Panorámica</PresentationFormat>
  <Paragraphs>428</Paragraphs>
  <Slides>39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Roboto</vt:lpstr>
      <vt:lpstr>Lato</vt:lpstr>
      <vt:lpstr>Calibri</vt:lpstr>
      <vt:lpstr>Arial</vt:lpstr>
      <vt:lpstr>Raleway</vt:lpstr>
      <vt:lpstr>Streamline</vt:lpstr>
      <vt:lpstr>  Fernández, Leandro Giménez, Emilia Suárez, Consuelo Tanco, María De La Paz</vt:lpstr>
      <vt:lpstr>CONCEPTO </vt:lpstr>
      <vt:lpstr>DEFINICIONES</vt:lpstr>
      <vt:lpstr>REGLAMENTACIÓN VIGENTE</vt:lpstr>
      <vt:lpstr>OBJETIVO DE ESTUDIO DE CONTAMINACIÓN EN LUGARES DE TRABAJO </vt:lpstr>
      <vt:lpstr>GENERACIÓN Y DISEMINACIÓN DE CONTAMINANTES</vt:lpstr>
      <vt:lpstr>FUENTES DE CONTAMINACIÓN </vt:lpstr>
      <vt:lpstr>PROCESOS FUENTES DE CONTAMINACIÓN </vt:lpstr>
      <vt:lpstr>CLASIFICACIÓN DE LOS CONTAMINANTES</vt:lpstr>
      <vt:lpstr>GENERAL</vt:lpstr>
      <vt:lpstr>LEY 19987 (DECRETO 351/79)</vt:lpstr>
      <vt:lpstr>MEZCLAS</vt:lpstr>
      <vt:lpstr>Presentación de PowerPoint</vt:lpstr>
      <vt:lpstr>LÍMITES DE EXPOSICIÓN A CONTAMINANTES EN EL AIRE</vt:lpstr>
      <vt:lpstr>LÍMITES PARA PERÍODOS ESPECIALES:</vt:lpstr>
      <vt:lpstr>LÍMITES DE EXPOSICIÓN A CONTAMINANTES EN EL AIRE</vt:lpstr>
      <vt:lpstr>LÍMITES CANCERÍGENOS:</vt:lpstr>
      <vt:lpstr>ETAPAS DEL PROGRAMA DE CONTAMINACIÓN AMBIENTAL</vt:lpstr>
      <vt:lpstr>DETECCIÓN</vt:lpstr>
      <vt:lpstr>EVALUACIÓN</vt:lpstr>
      <vt:lpstr>PROGRAMACIÓN DE MUESTREO</vt:lpstr>
      <vt:lpstr>EMPLEADO DE MAYOR RIESGO (EMR)</vt:lpstr>
      <vt:lpstr>TIPO DE MUESTREOS </vt:lpstr>
      <vt:lpstr>CORRECCIÓN</vt:lpstr>
      <vt:lpstr>ANÁLISIS DEL AIRE PARA LA EVALUACIÓN DE SU CONDICIÓN AMBIENTAL</vt:lpstr>
      <vt:lpstr>TREN DE MUESTREO DE CONTAMINANTES</vt:lpstr>
      <vt:lpstr>EQUIPOS PARA HACER CIRCULAR EL AIRE </vt:lpstr>
      <vt:lpstr>MEDICIÓN DEL AIRE CIRCULADO</vt:lpstr>
      <vt:lpstr>EQUIPOS PARA RETENER EL CONTAMINANTE </vt:lpstr>
      <vt:lpstr>ACTIVIDADES CONTAMINANTES EN EL AMBIENTE DE TRABAJO</vt:lpstr>
      <vt:lpstr>PLANTAS DE H° ELABORADO - FÁBRICAS DE CEMENTO</vt:lpstr>
      <vt:lpstr>CANTERAS - TRABAJOS CON AGREGADOS</vt:lpstr>
      <vt:lpstr>TRABAJOS CON MADERAS</vt:lpstr>
      <vt:lpstr>PINTURAS</vt:lpstr>
      <vt:lpstr>DEMOLICIONES - TRABAJOS CON MARTILLOS HIDRÁULICOS</vt:lpstr>
      <vt:lpstr>SOLDADURAS</vt:lpstr>
      <vt:lpstr>COMBUSTIÓN DE MAQUINARIAS</vt:lpstr>
      <vt:lpstr>INDUSTRIA METALÚRGICA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Contaminación Ambiental</dc:title>
  <dc:creator>Consuelo</dc:creator>
  <cp:lastModifiedBy>Consu suarez</cp:lastModifiedBy>
  <cp:revision>3</cp:revision>
  <dcterms:created xsi:type="dcterms:W3CDTF">2021-08-30T21:20:39Z</dcterms:created>
  <dcterms:modified xsi:type="dcterms:W3CDTF">2022-09-17T22:30:32Z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