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</p:sldIdLst>
  <p:sldSz cy="5143500" cx="9144000"/>
  <p:notesSz cx="6858000" cy="9144000"/>
  <p:embeddedFontLst>
    <p:embeddedFont>
      <p:font typeface="Roboto"/>
      <p:regular r:id="rId38"/>
      <p:bold r:id="rId39"/>
      <p:italic r:id="rId40"/>
      <p:boldItalic r:id="rId41"/>
    </p:embeddedFont>
    <p:embeddedFont>
      <p:font typeface="PT Sans Narrow"/>
      <p:regular r:id="rId42"/>
      <p:bold r:id="rId43"/>
    </p:embeddedFont>
    <p:embeddedFont>
      <p:font typeface="Open Sans"/>
      <p:regular r:id="rId44"/>
      <p:bold r:id="rId45"/>
      <p:italic r:id="rId46"/>
      <p:boldItalic r:id="rId4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oboto-italic.fntdata"/><Relationship Id="rId20" Type="http://schemas.openxmlformats.org/officeDocument/2006/relationships/slide" Target="slides/slide15.xml"/><Relationship Id="rId42" Type="http://schemas.openxmlformats.org/officeDocument/2006/relationships/font" Target="fonts/PTSansNarrow-regular.fntdata"/><Relationship Id="rId41" Type="http://schemas.openxmlformats.org/officeDocument/2006/relationships/font" Target="fonts/Roboto-boldItalic.fntdata"/><Relationship Id="rId22" Type="http://schemas.openxmlformats.org/officeDocument/2006/relationships/slide" Target="slides/slide17.xml"/><Relationship Id="rId44" Type="http://schemas.openxmlformats.org/officeDocument/2006/relationships/font" Target="fonts/OpenSans-regular.fntdata"/><Relationship Id="rId21" Type="http://schemas.openxmlformats.org/officeDocument/2006/relationships/slide" Target="slides/slide16.xml"/><Relationship Id="rId43" Type="http://schemas.openxmlformats.org/officeDocument/2006/relationships/font" Target="fonts/PTSansNarrow-bold.fntdata"/><Relationship Id="rId24" Type="http://schemas.openxmlformats.org/officeDocument/2006/relationships/slide" Target="slides/slide19.xml"/><Relationship Id="rId46" Type="http://schemas.openxmlformats.org/officeDocument/2006/relationships/font" Target="fonts/OpenSans-italic.fntdata"/><Relationship Id="rId23" Type="http://schemas.openxmlformats.org/officeDocument/2006/relationships/slide" Target="slides/slide18.xml"/><Relationship Id="rId45" Type="http://schemas.openxmlformats.org/officeDocument/2006/relationships/font" Target="fonts/OpenSans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47" Type="http://schemas.openxmlformats.org/officeDocument/2006/relationships/font" Target="fonts/OpenSans-boldItalic.fntdata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font" Target="fonts/Roboto-bold.fntdata"/><Relationship Id="rId16" Type="http://schemas.openxmlformats.org/officeDocument/2006/relationships/slide" Target="slides/slide11.xml"/><Relationship Id="rId38" Type="http://schemas.openxmlformats.org/officeDocument/2006/relationships/font" Target="fonts/Roboto-regular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40b0d21a5a_0_8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140b0d21a5a_0_8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40b0d21a5a_0_8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140b0d21a5a_0_8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140b0d21a5a_0_8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140b0d21a5a_0_8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40b0d21a5a_0_8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140b0d21a5a_0_8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140b0d21a5a_0_8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140b0d21a5a_0_8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140b0d21a5a_0_8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140b0d21a5a_0_8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140b0d21a5a_0_8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140b0d21a5a_0_8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140b0d21a5a_0_8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140b0d21a5a_0_8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140b0d21a5a_0_8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140b0d21a5a_0_8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140b0d21a5a_0_8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140b0d21a5a_0_8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40b0d21a5a_0_7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140b0d21a5a_0_7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140b0d21a5a_0_8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140b0d21a5a_0_8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140b0d21a5a_0_8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140b0d21a5a_0_8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140b0d21a5a_0_8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140b0d21a5a_0_8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140b0d21a5a_0_9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140b0d21a5a_0_9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1611ed57f35_1_1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1611ed57f35_1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140b0d21a5a_0_9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140b0d21a5a_0_9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140b0d21a5a_0_9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140b0d21a5a_0_9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140b0d21a5a_0_9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140b0d21a5a_0_9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140b0d21a5a_0_9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140b0d21a5a_0_9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140b0d21a5a_0_9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140b0d21a5a_0_9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40b0d21a5a_0_7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40b0d21a5a_0_7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140b0d21a5a_0_9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140b0d21a5a_0_9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140b0d21a5a_0_9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140b0d21a5a_0_9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1611ed57f35_1_1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1611ed57f35_1_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40b0d21a5a_0_7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140b0d21a5a_0_7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40b0d21a5a_0_7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40b0d21a5a_0_7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40b0d21a5a_0_7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140b0d21a5a_0_7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40b0d21a5a_0_7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140b0d21a5a_0_7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40b0d21a5a_0_7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140b0d21a5a_0_7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40b0d21a5a_0_7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140b0d21a5a_0_7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8" name="Google Shape;18;p2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1"/>
          <p:cNvSpPr txBox="1"/>
          <p:nvPr>
            <p:ph hasCustomPrompt="1"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5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6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54" name="Google Shape;5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trop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Relationship Id="rId4" Type="http://schemas.openxmlformats.org/officeDocument/2006/relationships/image" Target="../media/image9.png"/><Relationship Id="rId5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22.png"/><Relationship Id="rId7" Type="http://schemas.openxmlformats.org/officeDocument/2006/relationships/image" Target="../media/image1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Relationship Id="rId4" Type="http://schemas.openxmlformats.org/officeDocument/2006/relationships/image" Target="../media/image21.png"/><Relationship Id="rId5" Type="http://schemas.openxmlformats.org/officeDocument/2006/relationships/image" Target="../media/image1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17.png"/><Relationship Id="rId6" Type="http://schemas.openxmlformats.org/officeDocument/2006/relationships/image" Target="../media/image23.png"/><Relationship Id="rId7" Type="http://schemas.openxmlformats.org/officeDocument/2006/relationships/image" Target="../media/image26.png"/><Relationship Id="rId8" Type="http://schemas.openxmlformats.org/officeDocument/2006/relationships/image" Target="../media/image2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8.png"/><Relationship Id="rId4" Type="http://schemas.openxmlformats.org/officeDocument/2006/relationships/image" Target="../media/image31.png"/><Relationship Id="rId5" Type="http://schemas.openxmlformats.org/officeDocument/2006/relationships/image" Target="../media/image2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0.png"/><Relationship Id="rId4" Type="http://schemas.openxmlformats.org/officeDocument/2006/relationships/image" Target="../media/image3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9.png"/><Relationship Id="rId4" Type="http://schemas.openxmlformats.org/officeDocument/2006/relationships/image" Target="../media/image38.png"/><Relationship Id="rId5" Type="http://schemas.openxmlformats.org/officeDocument/2006/relationships/image" Target="../media/image34.png"/><Relationship Id="rId6" Type="http://schemas.openxmlformats.org/officeDocument/2006/relationships/image" Target="../media/image4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7.png"/><Relationship Id="rId4" Type="http://schemas.openxmlformats.org/officeDocument/2006/relationships/image" Target="../media/image36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0.png"/><Relationship Id="rId4" Type="http://schemas.openxmlformats.org/officeDocument/2006/relationships/image" Target="../media/image39.png"/><Relationship Id="rId5" Type="http://schemas.openxmlformats.org/officeDocument/2006/relationships/image" Target="../media/image45.png"/><Relationship Id="rId6" Type="http://schemas.openxmlformats.org/officeDocument/2006/relationships/image" Target="../media/image4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2.png"/><Relationship Id="rId4" Type="http://schemas.openxmlformats.org/officeDocument/2006/relationships/image" Target="../media/image48.png"/><Relationship Id="rId5" Type="http://schemas.openxmlformats.org/officeDocument/2006/relationships/image" Target="../media/image5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4.png"/><Relationship Id="rId4" Type="http://schemas.openxmlformats.org/officeDocument/2006/relationships/image" Target="../media/image43.png"/><Relationship Id="rId5" Type="http://schemas.openxmlformats.org/officeDocument/2006/relationships/image" Target="../media/image50.png"/><Relationship Id="rId6" Type="http://schemas.openxmlformats.org/officeDocument/2006/relationships/image" Target="../media/image4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9.png"/><Relationship Id="rId4" Type="http://schemas.openxmlformats.org/officeDocument/2006/relationships/image" Target="../media/image52.png"/><Relationship Id="rId5" Type="http://schemas.openxmlformats.org/officeDocument/2006/relationships/image" Target="../media/image5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58.png"/><Relationship Id="rId4" Type="http://schemas.openxmlformats.org/officeDocument/2006/relationships/image" Target="../media/image6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55.png"/><Relationship Id="rId4" Type="http://schemas.openxmlformats.org/officeDocument/2006/relationships/image" Target="../media/image57.png"/><Relationship Id="rId5" Type="http://schemas.openxmlformats.org/officeDocument/2006/relationships/image" Target="../media/image59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56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60.png"/><Relationship Id="rId4" Type="http://schemas.openxmlformats.org/officeDocument/2006/relationships/image" Target="../media/image54.png"/><Relationship Id="rId5" Type="http://schemas.openxmlformats.org/officeDocument/2006/relationships/image" Target="../media/image65.png"/><Relationship Id="rId6" Type="http://schemas.openxmlformats.org/officeDocument/2006/relationships/image" Target="../media/image61.png"/><Relationship Id="rId7" Type="http://schemas.openxmlformats.org/officeDocument/2006/relationships/image" Target="../media/image67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71.png"/><Relationship Id="rId4" Type="http://schemas.openxmlformats.org/officeDocument/2006/relationships/image" Target="../media/image64.png"/><Relationship Id="rId5" Type="http://schemas.openxmlformats.org/officeDocument/2006/relationships/image" Target="../media/image63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68.png"/><Relationship Id="rId4" Type="http://schemas.openxmlformats.org/officeDocument/2006/relationships/image" Target="../media/image6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70.png"/><Relationship Id="rId4" Type="http://schemas.openxmlformats.org/officeDocument/2006/relationships/image" Target="../media/image75.png"/><Relationship Id="rId5" Type="http://schemas.openxmlformats.org/officeDocument/2006/relationships/image" Target="../media/image69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72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2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6DB"/>
            </a:gs>
            <a:gs pos="100000">
              <a:srgbClr val="FAD25C"/>
            </a:gs>
          </a:gsLst>
          <a:lin ang="5400012" scaled="0"/>
        </a:gra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0" lang="es" sz="6500">
                <a:latin typeface="Impact"/>
                <a:ea typeface="Impact"/>
                <a:cs typeface="Impact"/>
                <a:sym typeface="Impact"/>
              </a:rPr>
              <a:t>HIGIENE Y SEGURIDAD</a:t>
            </a:r>
            <a:r>
              <a:rPr lang="es" sz="5490">
                <a:latin typeface="Roboto"/>
                <a:ea typeface="Roboto"/>
                <a:cs typeface="Roboto"/>
                <a:sym typeface="Roboto"/>
              </a:rPr>
              <a:t> </a:t>
            </a:r>
            <a:endParaRPr sz="549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7" name="Google Shape;67;p13"/>
          <p:cNvSpPr txBox="1"/>
          <p:nvPr/>
        </p:nvSpPr>
        <p:spPr>
          <a:xfrm>
            <a:off x="6055625" y="3784125"/>
            <a:ext cx="34074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" sz="1500"/>
              <a:t>GRUPO N°18</a:t>
            </a:r>
            <a:endParaRPr b="1" i="1"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❖"/>
            </a:pPr>
            <a:r>
              <a:rPr lang="es" sz="1500"/>
              <a:t>CALLERIO, Tomás	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❖"/>
            </a:pPr>
            <a:r>
              <a:rPr lang="es" sz="1500"/>
              <a:t>FUENTES, Gabriel Alejandro	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❖"/>
            </a:pPr>
            <a:r>
              <a:rPr lang="es" sz="1500"/>
              <a:t>ZABALA, Jenifer Estefania </a:t>
            </a:r>
            <a:endParaRPr sz="1500"/>
          </a:p>
        </p:txBody>
      </p:sp>
      <p:pic>
        <p:nvPicPr>
          <p:cNvPr id="68" name="Google Shape;6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3975" y="4079725"/>
            <a:ext cx="2140159" cy="762675"/>
          </a:xfrm>
          <a:prstGeom prst="rect">
            <a:avLst/>
          </a:prstGeom>
          <a:noFill/>
          <a:ln cap="flat" cmpd="sng" w="19050">
            <a:solidFill>
              <a:srgbClr val="233A44"/>
            </a:solidFill>
            <a:prstDash val="lgDash"/>
            <a:round/>
            <a:headEnd len="sm" w="sm" type="none"/>
            <a:tailEnd len="sm" w="sm" type="none"/>
          </a:ln>
        </p:spPr>
      </p:pic>
      <p:sp>
        <p:nvSpPr>
          <p:cNvPr id="69" name="Google Shape;69;p13"/>
          <p:cNvSpPr/>
          <p:nvPr/>
        </p:nvSpPr>
        <p:spPr>
          <a:xfrm>
            <a:off x="5104075" y="476400"/>
            <a:ext cx="3665400" cy="1802100"/>
          </a:xfrm>
          <a:prstGeom prst="roundRect">
            <a:avLst>
              <a:gd fmla="val 16667" name="adj"/>
            </a:avLst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3"/>
          <p:cNvSpPr txBox="1"/>
          <p:nvPr/>
        </p:nvSpPr>
        <p:spPr>
          <a:xfrm>
            <a:off x="5104175" y="665550"/>
            <a:ext cx="3665400" cy="14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s" sz="2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PROTECCIÓN DEL HOMBRE FRENTE A LAS MAQUINARIAS</a:t>
            </a:r>
            <a:r>
              <a:rPr lang="es" sz="2500">
                <a:solidFill>
                  <a:schemeClr val="dk2"/>
                </a:solidFill>
                <a:highlight>
                  <a:srgbClr val="A4C2F4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mc:AlternateContent>
    <mc:Choice Requires="p14">
      <p:transition spd="slow" p14:dur="25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2"/>
          <p:cNvSpPr txBox="1"/>
          <p:nvPr>
            <p:ph type="title"/>
          </p:nvPr>
        </p:nvSpPr>
        <p:spPr>
          <a:xfrm>
            <a:off x="342525" y="117850"/>
            <a:ext cx="4045200" cy="910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CINCEL</a:t>
            </a:r>
            <a:endParaRPr/>
          </a:p>
        </p:txBody>
      </p:sp>
      <p:sp>
        <p:nvSpPr>
          <p:cNvPr id="164" name="Google Shape;164;p22"/>
          <p:cNvSpPr txBox="1"/>
          <p:nvPr>
            <p:ph idx="1" type="subTitle"/>
          </p:nvPr>
        </p:nvSpPr>
        <p:spPr>
          <a:xfrm>
            <a:off x="4461750" y="0"/>
            <a:ext cx="4512000" cy="514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latin typeface="Calibri"/>
              <a:ea typeface="Calibri"/>
              <a:cs typeface="Calibri"/>
              <a:sym typeface="Calibri"/>
            </a:endParaRPr>
          </a:p>
          <a:p>
            <a:pPr indent="-2984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libri"/>
              <a:buChar char="➔"/>
            </a:pPr>
            <a:r>
              <a:rPr b="1" lang="es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APLICACIONES:</a:t>
            </a:r>
            <a:r>
              <a:rPr lang="es" sz="1100">
                <a:solidFill>
                  <a:schemeClr val="lt1"/>
                </a:solidFill>
              </a:rPr>
              <a:t> Herramientas de mano diseñadas para cortar, ranurar o desbastar material en frío</a:t>
            </a:r>
            <a:br>
              <a:rPr b="1" lang="es" sz="1200">
                <a:solidFill>
                  <a:srgbClr val="BDC1C6"/>
                </a:solidFill>
                <a:highlight>
                  <a:srgbClr val="202124"/>
                </a:highlight>
                <a:latin typeface="Arial"/>
                <a:ea typeface="Arial"/>
                <a:cs typeface="Arial"/>
                <a:sym typeface="Arial"/>
              </a:rPr>
            </a:br>
            <a:r>
              <a:rPr b="1" lang="es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RIESGOS/DEFICIENCIAS</a:t>
            </a:r>
            <a:endParaRPr b="1" sz="1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chemeClr val="lt1"/>
                </a:solidFill>
              </a:rPr>
              <a:t>-Utilizar cincel con cabeza achatada, poco afilada o redondeada.</a:t>
            </a:r>
            <a:endParaRPr sz="1100">
              <a:solidFill>
                <a:schemeClr val="lt1"/>
              </a:solidFill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chemeClr val="lt1"/>
                </a:solidFill>
              </a:rPr>
              <a:t>-Uso como palanca</a:t>
            </a:r>
            <a:endParaRPr sz="1100">
              <a:solidFill>
                <a:schemeClr val="lt1"/>
              </a:solidFill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chemeClr val="lt1"/>
                </a:solidFill>
              </a:rPr>
              <a:t>-Golpes en manos</a:t>
            </a:r>
            <a:endParaRPr sz="1100">
              <a:solidFill>
                <a:schemeClr val="lt1"/>
              </a:solidFill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chemeClr val="lt1"/>
                </a:solidFill>
              </a:rPr>
              <a:t>-Proyecciones de partículas</a:t>
            </a:r>
            <a:endParaRPr sz="1100">
              <a:solidFill>
                <a:schemeClr val="lt1"/>
              </a:solidFill>
              <a:highlight>
                <a:schemeClr val="lt1"/>
              </a:highlight>
            </a:endParaRPr>
          </a:p>
          <a:p>
            <a:pPr indent="-2984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libri"/>
              <a:buChar char="➔"/>
            </a:pPr>
            <a:r>
              <a:rPr b="1" lang="es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MEDIDAS DE SEGURIDAD</a:t>
            </a:r>
            <a:endParaRPr b="1" sz="1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chemeClr val="lt1"/>
                </a:solidFill>
              </a:rPr>
              <a:t>-Deben estar limpios de rebabas.</a:t>
            </a:r>
            <a:endParaRPr sz="1100">
              <a:solidFill>
                <a:schemeClr val="lt1"/>
              </a:solidFill>
            </a:endParaRPr>
          </a:p>
          <a:p>
            <a:pPr indent="0" lvl="0" marL="457200" rtl="0" algn="l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chemeClr val="lt1"/>
                </a:solidFill>
              </a:rPr>
              <a:t>-Los cinceles deben ser lo suficientemente gruesos para que no se curven ni alabeen al ser golpeados. </a:t>
            </a:r>
            <a:endParaRPr sz="1100">
              <a:solidFill>
                <a:schemeClr val="lt1"/>
              </a:solidFill>
            </a:endParaRPr>
          </a:p>
          <a:p>
            <a:pPr indent="0" lvl="0" marL="457200" rtl="0" algn="l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chemeClr val="lt1"/>
                </a:solidFill>
              </a:rPr>
              <a:t>-Para uso normal, la colocación de una protección anular de esponja de goma, puede ser una solución útil para evitar golpes en manos con el martillo de golpear.</a:t>
            </a:r>
            <a:endParaRPr sz="1100">
              <a:solidFill>
                <a:schemeClr val="lt1"/>
              </a:solidFill>
            </a:endParaRPr>
          </a:p>
          <a:p>
            <a:pPr indent="0" lvl="0" marL="457200" rtl="0" algn="l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chemeClr val="lt1"/>
                </a:solidFill>
              </a:rPr>
              <a:t>-Siempre que sea posible, utilizar herramientas de soporte.</a:t>
            </a:r>
            <a:endParaRPr sz="1100">
              <a:solidFill>
                <a:schemeClr val="lt1"/>
              </a:solidFill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chemeClr val="lt1"/>
                </a:solidFill>
              </a:rPr>
              <a:t>-El martillo utilizado para golpearlo debe ser suficientemente pesado.</a:t>
            </a:r>
            <a:endParaRPr sz="1100">
              <a:solidFill>
                <a:schemeClr val="lt1"/>
              </a:solidFill>
            </a:endParaRPr>
          </a:p>
        </p:txBody>
      </p:sp>
      <p:pic>
        <p:nvPicPr>
          <p:cNvPr id="165" name="Google Shape;16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6825" y="2676075"/>
            <a:ext cx="2316351" cy="164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2400" y="1028350"/>
            <a:ext cx="2213216" cy="164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45625" y="1194726"/>
            <a:ext cx="2213225" cy="27540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3"/>
          <p:cNvSpPr txBox="1"/>
          <p:nvPr>
            <p:ph type="title"/>
          </p:nvPr>
        </p:nvSpPr>
        <p:spPr>
          <a:xfrm>
            <a:off x="178750" y="-131125"/>
            <a:ext cx="4045200" cy="167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MARTILLO y MAZA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23"/>
          <p:cNvSpPr txBox="1"/>
          <p:nvPr>
            <p:ph idx="2" type="body"/>
          </p:nvPr>
        </p:nvSpPr>
        <p:spPr>
          <a:xfrm>
            <a:off x="5005575" y="0"/>
            <a:ext cx="4045200" cy="505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75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950">
              <a:latin typeface="Calibri"/>
              <a:ea typeface="Calibri"/>
              <a:cs typeface="Calibri"/>
              <a:sym typeface="Calibri"/>
            </a:endParaRPr>
          </a:p>
          <a:p>
            <a:pPr indent="-307181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Char char="➔"/>
            </a:pPr>
            <a:r>
              <a:rPr b="1" lang="es" sz="4950">
                <a:latin typeface="Calibri"/>
                <a:ea typeface="Calibri"/>
                <a:cs typeface="Calibri"/>
                <a:sym typeface="Calibri"/>
              </a:rPr>
              <a:t>APLICACIONES:</a:t>
            </a:r>
            <a:r>
              <a:rPr lang="es" sz="4950"/>
              <a:t> golpear, fijar, clavar, desclavar, empujar, calzar partes, romper o deformar objetos</a:t>
            </a:r>
            <a:endParaRPr sz="4950"/>
          </a:p>
          <a:p>
            <a:pPr indent="-307181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Char char="➔"/>
            </a:pPr>
            <a:r>
              <a:rPr b="1" lang="es" sz="4950">
                <a:latin typeface="Calibri"/>
                <a:ea typeface="Calibri"/>
                <a:cs typeface="Calibri"/>
                <a:sym typeface="Calibri"/>
              </a:rPr>
              <a:t>RIESGOS/DEFICIENCIAS</a:t>
            </a:r>
            <a:endParaRPr b="1" sz="495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4950"/>
              <a:t>-Mango poco resistente, agrietado o rugoso</a:t>
            </a:r>
            <a:endParaRPr sz="4950"/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4950"/>
              <a:t>-Cabeza unida deficientemente al mango </a:t>
            </a:r>
            <a:endParaRPr sz="4950"/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4950"/>
              <a:t>-Uso del martillo inadecuado.</a:t>
            </a:r>
            <a:endParaRPr sz="4950"/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4950"/>
              <a:t>-Exposición de la mano libre al golpe del martillo.</a:t>
            </a:r>
            <a:endParaRPr sz="4950"/>
          </a:p>
          <a:p>
            <a:pPr indent="-307181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Char char="➔"/>
            </a:pPr>
            <a:r>
              <a:rPr b="1" lang="es" sz="4950">
                <a:latin typeface="Calibri"/>
                <a:ea typeface="Calibri"/>
                <a:cs typeface="Calibri"/>
                <a:sym typeface="Calibri"/>
              </a:rPr>
              <a:t>MEDIDAS DE SEGURIDAD</a:t>
            </a:r>
            <a:endParaRPr b="1" sz="495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4950"/>
              <a:t>-Antes del uso, verificar que el mango está perfectamente unido a la cabeza.</a:t>
            </a:r>
            <a:endParaRPr sz="4950"/>
          </a:p>
          <a:p>
            <a:pPr indent="0" lvl="0" marL="457200" rtl="0" algn="l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4950"/>
              <a:t>-La pieza a golpear se apoya sobre una base sólida para evitar rebotes.</a:t>
            </a:r>
            <a:endParaRPr sz="4950"/>
          </a:p>
          <a:p>
            <a:pPr indent="0" lvl="0" marL="457200" rtl="0" algn="l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4950"/>
              <a:t>-Sujetar el mango por el extremo. </a:t>
            </a:r>
            <a:endParaRPr sz="4950"/>
          </a:p>
          <a:p>
            <a:pPr indent="0" lvl="0" marL="457200" rtl="0" algn="l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4950"/>
              <a:t>-Se protegerán los ojos con  gafas de seguridad.</a:t>
            </a:r>
            <a:endParaRPr b="1" sz="495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74" name="Google Shape;17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77775" y="1031975"/>
            <a:ext cx="1364804" cy="132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3446912" y="3922988"/>
            <a:ext cx="1426525" cy="87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3"/>
          <p:cNvPicPr preferRelativeResize="0"/>
          <p:nvPr/>
        </p:nvPicPr>
        <p:blipFill>
          <a:blip r:embed="rId5">
            <a:alphaModFix amt="91000"/>
          </a:blip>
          <a:stretch>
            <a:fillRect/>
          </a:stretch>
        </p:blipFill>
        <p:spPr>
          <a:xfrm>
            <a:off x="278825" y="1031975"/>
            <a:ext cx="3008149" cy="132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3"/>
          <p:cNvPicPr preferRelativeResize="0"/>
          <p:nvPr/>
        </p:nvPicPr>
        <p:blipFill>
          <a:blip r:embed="rId6">
            <a:alphaModFix amt="73000"/>
          </a:blip>
          <a:stretch>
            <a:fillRect/>
          </a:stretch>
        </p:blipFill>
        <p:spPr>
          <a:xfrm>
            <a:off x="278825" y="2502375"/>
            <a:ext cx="3443000" cy="140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3"/>
          <p:cNvPicPr preferRelativeResize="0"/>
          <p:nvPr/>
        </p:nvPicPr>
        <p:blipFill>
          <a:blip r:embed="rId7">
            <a:alphaModFix amt="93000"/>
          </a:blip>
          <a:stretch>
            <a:fillRect/>
          </a:stretch>
        </p:blipFill>
        <p:spPr>
          <a:xfrm>
            <a:off x="278825" y="3996950"/>
            <a:ext cx="3062574" cy="105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4"/>
          <p:cNvSpPr txBox="1"/>
          <p:nvPr>
            <p:ph type="title"/>
          </p:nvPr>
        </p:nvSpPr>
        <p:spPr>
          <a:xfrm>
            <a:off x="255475" y="189100"/>
            <a:ext cx="4045200" cy="130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Pinzas y Alicates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24"/>
          <p:cNvSpPr txBox="1"/>
          <p:nvPr>
            <p:ph idx="2" type="body"/>
          </p:nvPr>
        </p:nvSpPr>
        <p:spPr>
          <a:xfrm>
            <a:off x="4899475" y="0"/>
            <a:ext cx="4125900" cy="485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2500"/>
          </a:bodyPr>
          <a:lstStyle/>
          <a:p>
            <a:pPr indent="-315531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Char char="➔"/>
            </a:pPr>
            <a:r>
              <a:rPr b="1" lang="es" sz="1480">
                <a:latin typeface="Calibri"/>
                <a:ea typeface="Calibri"/>
                <a:cs typeface="Calibri"/>
                <a:sym typeface="Calibri"/>
              </a:rPr>
              <a:t>APLICACIONES:</a:t>
            </a:r>
            <a:r>
              <a:rPr lang="es" sz="1480"/>
              <a:t> Son herramientas manuales diseñadas para sujetar, doblar o cortar.</a:t>
            </a:r>
            <a:endParaRPr sz="1480"/>
          </a:p>
          <a:p>
            <a:pPr indent="-315531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Char char="➔"/>
            </a:pPr>
            <a:r>
              <a:rPr b="1" lang="es" sz="1480">
                <a:latin typeface="Calibri"/>
                <a:ea typeface="Calibri"/>
                <a:cs typeface="Calibri"/>
                <a:sym typeface="Calibri"/>
              </a:rPr>
              <a:t>RIESGOS/DEFICIENCIAS</a:t>
            </a:r>
            <a:endParaRPr sz="1480"/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80"/>
              <a:t>-Golpes o cortes de manos</a:t>
            </a:r>
            <a:endParaRPr sz="1480"/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80"/>
              <a:t>-Lesiones oculares</a:t>
            </a:r>
            <a:endParaRPr sz="1480"/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80"/>
              <a:t>-Cabezas melladas o desgastadas.</a:t>
            </a:r>
            <a:endParaRPr sz="1480"/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80"/>
              <a:t>-Pinzas desgastadas</a:t>
            </a:r>
            <a:endParaRPr sz="1480"/>
          </a:p>
          <a:p>
            <a:pPr indent="-315531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Char char="➔"/>
            </a:pPr>
            <a:r>
              <a:rPr b="1" lang="es" sz="1480">
                <a:latin typeface="Calibri"/>
                <a:ea typeface="Calibri"/>
                <a:cs typeface="Calibri"/>
                <a:sym typeface="Calibri"/>
              </a:rPr>
              <a:t>MEDIDAS DE SEGURIDAD</a:t>
            </a:r>
            <a:endParaRPr b="1" sz="148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80"/>
              <a:t>-Uso de gafas de seguridad </a:t>
            </a:r>
            <a:endParaRPr sz="1480"/>
          </a:p>
          <a:p>
            <a:pPr indent="0" lvl="0" marL="457200" rtl="0" algn="l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80"/>
              <a:t>-Uso de guantes</a:t>
            </a:r>
            <a:endParaRPr sz="1480"/>
          </a:p>
          <a:p>
            <a:pPr indent="0" lvl="0" marL="457200" rtl="0" algn="l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80"/>
              <a:t>.Mantener las cabezas sin desgastes o melladuras y los mangos en buen estado</a:t>
            </a:r>
            <a:endParaRPr sz="1480"/>
          </a:p>
          <a:p>
            <a:pPr indent="0" lvl="0" marL="457200" rtl="0" algn="l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80"/>
              <a:t>-Deben llevar una defensa sobre el filo de corte para evitar las lesiones producidas por el desprendimiento de los extremos cortos de alambre. </a:t>
            </a:r>
            <a:endParaRPr/>
          </a:p>
        </p:txBody>
      </p:sp>
      <p:pic>
        <p:nvPicPr>
          <p:cNvPr id="185" name="Google Shape;185;p24"/>
          <p:cNvPicPr preferRelativeResize="0"/>
          <p:nvPr/>
        </p:nvPicPr>
        <p:blipFill>
          <a:blip r:embed="rId3">
            <a:alphaModFix amt="94000"/>
          </a:blip>
          <a:stretch>
            <a:fillRect/>
          </a:stretch>
        </p:blipFill>
        <p:spPr>
          <a:xfrm>
            <a:off x="306000" y="1017175"/>
            <a:ext cx="1903250" cy="143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24500" y="993925"/>
            <a:ext cx="2035675" cy="147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6001" y="2571751"/>
            <a:ext cx="4266000" cy="1911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5"/>
          <p:cNvSpPr txBox="1"/>
          <p:nvPr>
            <p:ph type="title"/>
          </p:nvPr>
        </p:nvSpPr>
        <p:spPr>
          <a:xfrm>
            <a:off x="245700" y="161050"/>
            <a:ext cx="4045200" cy="819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Palas</a:t>
            </a:r>
            <a:endParaRPr/>
          </a:p>
        </p:txBody>
      </p:sp>
      <p:sp>
        <p:nvSpPr>
          <p:cNvPr id="193" name="Google Shape;193;p25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➔"/>
            </a:pPr>
            <a:r>
              <a:rPr b="1" lang="es" sz="1400">
                <a:latin typeface="Calibri"/>
                <a:ea typeface="Calibri"/>
                <a:cs typeface="Calibri"/>
                <a:sym typeface="Calibri"/>
              </a:rPr>
              <a:t>TIPO: </a:t>
            </a:r>
            <a:r>
              <a:rPr lang="es" sz="1400"/>
              <a:t>Herramienta de mano</a:t>
            </a:r>
            <a:endParaRPr b="1" sz="1400"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➔"/>
            </a:pPr>
            <a:r>
              <a:rPr b="1" lang="es" sz="1400">
                <a:latin typeface="Calibri"/>
                <a:ea typeface="Calibri"/>
                <a:cs typeface="Calibri"/>
                <a:sym typeface="Calibri"/>
              </a:rPr>
              <a:t>APLICACIONES:</a:t>
            </a:r>
            <a:r>
              <a:rPr lang="es" sz="1400"/>
              <a:t> excavar o mover materiales con cohesión relativamente pequeña</a:t>
            </a:r>
            <a:endParaRPr sz="1400"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➔"/>
            </a:pPr>
            <a:r>
              <a:rPr b="1" lang="es" sz="1400">
                <a:latin typeface="Calibri"/>
                <a:ea typeface="Calibri"/>
                <a:cs typeface="Calibri"/>
                <a:sym typeface="Calibri"/>
              </a:rPr>
              <a:t>RIESGOS/DEFICIENCIAS</a:t>
            </a:r>
            <a:endParaRPr b="1" sz="14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/>
              <a:t>-Mango poco resistente, agrietado o rugoso</a:t>
            </a:r>
            <a:endParaRPr sz="1400"/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/>
              <a:t>-Plancha unida deficientemente al mango </a:t>
            </a:r>
            <a:endParaRPr sz="1400"/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/>
              <a:t>-Uso inadecuado de la pala</a:t>
            </a:r>
            <a:endParaRPr sz="1400"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➔"/>
            </a:pPr>
            <a:r>
              <a:rPr b="1" lang="es" sz="1400">
                <a:latin typeface="Calibri"/>
                <a:ea typeface="Calibri"/>
                <a:cs typeface="Calibri"/>
                <a:sym typeface="Calibri"/>
              </a:rPr>
              <a:t>MEDIDAS DE SEGURIDAD</a:t>
            </a:r>
            <a:endParaRPr b="1" sz="14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/>
              <a:t>-Antes del uso, verificar que el mango está unido al cuerpo de la pala; lo mismo con la plancha.</a:t>
            </a:r>
            <a:endParaRPr sz="1400"/>
          </a:p>
          <a:p>
            <a:pPr indent="0" lvl="0" marL="457200" rtl="0" algn="l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/>
              <a:t>-Sujetar el mango por el extremo. </a:t>
            </a:r>
            <a:endParaRPr sz="1400"/>
          </a:p>
        </p:txBody>
      </p:sp>
      <p:pic>
        <p:nvPicPr>
          <p:cNvPr id="194" name="Google Shape;19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175" y="856800"/>
            <a:ext cx="1936709" cy="165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63600" y="856800"/>
            <a:ext cx="1617485" cy="165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4300" y="2571750"/>
            <a:ext cx="2915012" cy="1575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6552" y="4146975"/>
            <a:ext cx="1028150" cy="952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243300" y="4210025"/>
            <a:ext cx="1774875" cy="89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018175" y="4210025"/>
            <a:ext cx="1310625" cy="41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6"/>
          <p:cNvSpPr txBox="1"/>
          <p:nvPr>
            <p:ph type="title"/>
          </p:nvPr>
        </p:nvSpPr>
        <p:spPr>
          <a:xfrm>
            <a:off x="689575" y="138475"/>
            <a:ext cx="3333600" cy="1239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Carretilla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26"/>
          <p:cNvSpPr txBox="1"/>
          <p:nvPr>
            <p:ph idx="2" type="body"/>
          </p:nvPr>
        </p:nvSpPr>
        <p:spPr>
          <a:xfrm>
            <a:off x="4802400" y="205275"/>
            <a:ext cx="3974100" cy="480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2500" lnSpcReduction="10000"/>
          </a:bodyPr>
          <a:lstStyle/>
          <a:p>
            <a:pPr indent="-306471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Char char="➔"/>
            </a:pPr>
            <a:r>
              <a:rPr b="1" lang="es" sz="1325">
                <a:latin typeface="Calibri"/>
                <a:ea typeface="Calibri"/>
                <a:cs typeface="Calibri"/>
                <a:sym typeface="Calibri"/>
              </a:rPr>
              <a:t>TIPO:</a:t>
            </a:r>
            <a:r>
              <a:rPr lang="es" sz="1325"/>
              <a:t> Herramienta manual con mangos y cajón de carga.</a:t>
            </a:r>
            <a:endParaRPr b="1" sz="1325">
              <a:latin typeface="Calibri"/>
              <a:ea typeface="Calibri"/>
              <a:cs typeface="Calibri"/>
              <a:sym typeface="Calibri"/>
            </a:endParaRPr>
          </a:p>
          <a:p>
            <a:pPr indent="-306471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Char char="➔"/>
            </a:pPr>
            <a:r>
              <a:rPr b="1" lang="es" sz="1325">
                <a:latin typeface="Calibri"/>
                <a:ea typeface="Calibri"/>
                <a:cs typeface="Calibri"/>
                <a:sym typeface="Calibri"/>
              </a:rPr>
              <a:t>APLICACIONES:</a:t>
            </a:r>
            <a:r>
              <a:rPr lang="es" sz="1325"/>
              <a:t> Son herramientas manuales diseñadas para transportar materiales de obra</a:t>
            </a:r>
            <a:endParaRPr sz="1325"/>
          </a:p>
          <a:p>
            <a:pPr indent="-306471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Char char="➔"/>
            </a:pPr>
            <a:r>
              <a:rPr b="1" lang="es" sz="1325">
                <a:latin typeface="Calibri"/>
                <a:ea typeface="Calibri"/>
                <a:cs typeface="Calibri"/>
                <a:sym typeface="Calibri"/>
              </a:rPr>
              <a:t>RIESGOS/DEFICIENCIAS</a:t>
            </a:r>
            <a:endParaRPr sz="1325"/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325"/>
              <a:t>-Choques y atrapamientos</a:t>
            </a:r>
            <a:endParaRPr sz="1325"/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325"/>
              <a:t>-Vuelco de carretilla</a:t>
            </a:r>
            <a:endParaRPr sz="1325"/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325"/>
              <a:t>-Caída de carga/personas</a:t>
            </a:r>
            <a:endParaRPr sz="1325"/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325"/>
              <a:t>-Caída de la carretilla en altura</a:t>
            </a:r>
            <a:endParaRPr sz="1325"/>
          </a:p>
          <a:p>
            <a:pPr indent="-306471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Char char="➔"/>
            </a:pPr>
            <a:r>
              <a:rPr b="1" lang="es" sz="1325">
                <a:latin typeface="Calibri"/>
                <a:ea typeface="Calibri"/>
                <a:cs typeface="Calibri"/>
                <a:sym typeface="Calibri"/>
              </a:rPr>
              <a:t>MEDIDAS DE SEGURIDAD</a:t>
            </a:r>
            <a:endParaRPr b="1" sz="1325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325"/>
              <a:t>-Verificar el estado del material que compone la carretilla(mangos, rueda, acero corroído)</a:t>
            </a:r>
            <a:endParaRPr sz="1325"/>
          </a:p>
          <a:p>
            <a:pPr indent="0" lvl="0" marL="457200" rtl="0" algn="l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325"/>
              <a:t>-Evitar las manos húmedas o grasientas al manejar la carretilla</a:t>
            </a:r>
            <a:endParaRPr sz="1325"/>
          </a:p>
          <a:p>
            <a:pPr indent="0" lvl="0" marL="457200" rtl="0" algn="l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325"/>
              <a:t>-Al bajar una rampa no se debe ir delante de la carretilla</a:t>
            </a:r>
            <a:endParaRPr sz="1325"/>
          </a:p>
          <a:p>
            <a:pPr indent="0" lvl="0" marL="457200" rtl="0" algn="l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325"/>
              <a:t> </a:t>
            </a:r>
            <a:endParaRPr sz="1325"/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06" name="Google Shape;20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5113" y="895888"/>
            <a:ext cx="2076450" cy="175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598" y="3049376"/>
            <a:ext cx="4215377" cy="175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8025" y="819150"/>
            <a:ext cx="1976250" cy="1906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7"/>
          <p:cNvSpPr txBox="1"/>
          <p:nvPr>
            <p:ph type="title"/>
          </p:nvPr>
        </p:nvSpPr>
        <p:spPr>
          <a:xfrm>
            <a:off x="336250" y="271575"/>
            <a:ext cx="4045200" cy="167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Máquinas</a:t>
            </a:r>
            <a:r>
              <a:rPr lang="es"/>
              <a:t> -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Herramientas</a:t>
            </a:r>
            <a:endParaRPr/>
          </a:p>
        </p:txBody>
      </p:sp>
      <p:sp>
        <p:nvSpPr>
          <p:cNvPr id="214" name="Google Shape;214;p27"/>
          <p:cNvSpPr txBox="1"/>
          <p:nvPr/>
        </p:nvSpPr>
        <p:spPr>
          <a:xfrm>
            <a:off x="5426050" y="363750"/>
            <a:ext cx="3525000" cy="36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Roboto"/>
              <a:buChar char="➔"/>
            </a:pPr>
            <a:r>
              <a:rPr lang="es"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EJEMPLOS</a:t>
            </a:r>
            <a:endParaRPr sz="13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Sierras Circulares </a:t>
            </a:r>
            <a:endParaRPr b="1" sz="13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Taladros</a:t>
            </a:r>
            <a:endParaRPr b="1" sz="13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Soldadoras.</a:t>
            </a:r>
            <a:endParaRPr b="1" sz="13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Amoladoras</a:t>
            </a:r>
            <a:endParaRPr b="1" sz="13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Camión Mixer.</a:t>
            </a:r>
            <a:endParaRPr b="1" sz="13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Hormigoneras</a:t>
            </a:r>
            <a:endParaRPr b="1" sz="13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Martillo Neumático.</a:t>
            </a:r>
            <a:endParaRPr b="1" sz="13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Vibrador de hormigón</a:t>
            </a:r>
            <a:endParaRPr b="1" sz="13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Vibrocompactador</a:t>
            </a:r>
            <a:endParaRPr b="1" sz="13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Cortadoras</a:t>
            </a:r>
            <a:endParaRPr b="1" sz="13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Pulidoras</a:t>
            </a:r>
            <a:endParaRPr b="1" sz="13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5" name="Google Shape;215;p27"/>
          <p:cNvSpPr/>
          <p:nvPr/>
        </p:nvSpPr>
        <p:spPr>
          <a:xfrm>
            <a:off x="638650" y="2287400"/>
            <a:ext cx="3082200" cy="22413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D6F5EE"/>
              </a:gs>
              <a:gs pos="100000">
                <a:srgbClr val="73D6C0"/>
              </a:gs>
            </a:gsLst>
            <a:lin ang="5400012" scaled="0"/>
          </a:gra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6" name="Google Shape;216;p27"/>
          <p:cNvPicPr preferRelativeResize="0"/>
          <p:nvPr/>
        </p:nvPicPr>
        <p:blipFill>
          <a:blip r:embed="rId3">
            <a:alphaModFix amt="85000"/>
          </a:blip>
          <a:stretch>
            <a:fillRect/>
          </a:stretch>
        </p:blipFill>
        <p:spPr>
          <a:xfrm>
            <a:off x="1166025" y="2510588"/>
            <a:ext cx="2027450" cy="1794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8"/>
          <p:cNvSpPr txBox="1"/>
          <p:nvPr>
            <p:ph type="title"/>
          </p:nvPr>
        </p:nvSpPr>
        <p:spPr>
          <a:xfrm>
            <a:off x="315775" y="63675"/>
            <a:ext cx="4045200" cy="167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SIERRA CIRCULAR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28"/>
          <p:cNvSpPr txBox="1"/>
          <p:nvPr>
            <p:ph idx="2" type="body"/>
          </p:nvPr>
        </p:nvSpPr>
        <p:spPr>
          <a:xfrm>
            <a:off x="5052125" y="0"/>
            <a:ext cx="3837000" cy="495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25000" lnSpcReduction="1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2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Char char="➔"/>
            </a:pPr>
            <a:r>
              <a:rPr b="1" lang="es" sz="4000">
                <a:solidFill>
                  <a:schemeClr val="lt1"/>
                </a:solidFill>
              </a:rPr>
              <a:t>APLICACIONES:</a:t>
            </a:r>
            <a:r>
              <a:rPr lang="es" sz="4000">
                <a:solidFill>
                  <a:schemeClr val="lt1"/>
                </a:solidFill>
              </a:rPr>
              <a:t> Tiene una función y manipulación similar a algunas acanaladoras, las cuales utilizan 2 o 3 discos</a:t>
            </a:r>
            <a:endParaRPr sz="4000">
              <a:solidFill>
                <a:schemeClr val="lt1"/>
              </a:solidFill>
            </a:endParaRPr>
          </a:p>
          <a:p>
            <a:pPr indent="-292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➔"/>
            </a:pPr>
            <a:r>
              <a:rPr b="1" lang="es" sz="4000">
                <a:solidFill>
                  <a:schemeClr val="lt1"/>
                </a:solidFill>
              </a:rPr>
              <a:t>RIESGOS/DEFICIENCIAS</a:t>
            </a:r>
            <a:endParaRPr b="1" sz="4000">
              <a:solidFill>
                <a:schemeClr val="lt1"/>
              </a:solidFill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4000">
                <a:solidFill>
                  <a:schemeClr val="lt1"/>
                </a:solidFill>
              </a:rPr>
              <a:t>-Los tipos de lesiones graves que producen estas máquinas son generalmente cortes en las manos. </a:t>
            </a:r>
            <a:endParaRPr sz="4000">
              <a:solidFill>
                <a:schemeClr val="lt1"/>
              </a:solidFill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4000">
                <a:solidFill>
                  <a:schemeClr val="lt1"/>
                </a:solidFill>
              </a:rPr>
              <a:t>-</a:t>
            </a:r>
            <a:r>
              <a:rPr lang="es" sz="4000"/>
              <a:t>Proyección</a:t>
            </a:r>
            <a:r>
              <a:rPr lang="es" sz="4000">
                <a:solidFill>
                  <a:schemeClr val="lt1"/>
                </a:solidFill>
              </a:rPr>
              <a:t> de </a:t>
            </a:r>
            <a:r>
              <a:rPr lang="es" sz="4000"/>
              <a:t>partículas</a:t>
            </a:r>
            <a:r>
              <a:rPr lang="es" sz="4000">
                <a:solidFill>
                  <a:schemeClr val="lt1"/>
                </a:solidFill>
              </a:rPr>
              <a:t> y polvo.</a:t>
            </a:r>
            <a:endParaRPr sz="4000">
              <a:solidFill>
                <a:schemeClr val="lt1"/>
              </a:solidFill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4000">
                <a:solidFill>
                  <a:schemeClr val="lt1"/>
                </a:solidFill>
              </a:rPr>
              <a:t>-Riesgo eléctrico</a:t>
            </a:r>
            <a:endParaRPr sz="4000">
              <a:solidFill>
                <a:schemeClr val="lt1"/>
              </a:solidFill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4000">
                <a:solidFill>
                  <a:schemeClr val="lt1"/>
                </a:solidFill>
              </a:rPr>
              <a:t>-Ruido</a:t>
            </a:r>
            <a:endParaRPr sz="4000">
              <a:solidFill>
                <a:schemeClr val="lt1"/>
              </a:solidFill>
            </a:endParaRPr>
          </a:p>
          <a:p>
            <a:pPr indent="-292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➔"/>
            </a:pPr>
            <a:r>
              <a:rPr b="1" lang="es" sz="4000">
                <a:solidFill>
                  <a:schemeClr val="lt1"/>
                </a:solidFill>
              </a:rPr>
              <a:t>MEDIDAS DE SEGURIDAD</a:t>
            </a:r>
            <a:endParaRPr b="1" sz="4000">
              <a:solidFill>
                <a:schemeClr val="lt1"/>
              </a:solidFill>
            </a:endParaRPr>
          </a:p>
          <a:p>
            <a:pPr indent="0" lvl="0" marL="457200" rtl="0" algn="l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4000">
                <a:solidFill>
                  <a:schemeClr val="lt1"/>
                </a:solidFill>
              </a:rPr>
              <a:t>-Mantener siempre la herramienta limpia y en perfecto estado</a:t>
            </a:r>
            <a:endParaRPr sz="4000">
              <a:solidFill>
                <a:schemeClr val="lt1"/>
              </a:solidFill>
            </a:endParaRPr>
          </a:p>
          <a:p>
            <a:pPr indent="0" lvl="0" marL="457200" rtl="0" algn="l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4000">
                <a:solidFill>
                  <a:schemeClr val="lt1"/>
                </a:solidFill>
              </a:rPr>
              <a:t>-Disco de corte asegurado</a:t>
            </a:r>
            <a:endParaRPr sz="4000">
              <a:solidFill>
                <a:schemeClr val="lt1"/>
              </a:solidFill>
            </a:endParaRPr>
          </a:p>
          <a:p>
            <a:pPr indent="0" lvl="0" marL="457200" rtl="0" algn="l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4000">
                <a:solidFill>
                  <a:schemeClr val="lt1"/>
                </a:solidFill>
              </a:rPr>
              <a:t>-Cables en perfecto estado</a:t>
            </a:r>
            <a:endParaRPr sz="4000">
              <a:solidFill>
                <a:schemeClr val="lt1"/>
              </a:solidFill>
            </a:endParaRPr>
          </a:p>
          <a:p>
            <a:pPr indent="0" lvl="0" marL="457200" rtl="0" algn="l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4000">
                <a:solidFill>
                  <a:schemeClr val="lt1"/>
                </a:solidFill>
              </a:rPr>
              <a:t>-Cubre </a:t>
            </a:r>
            <a:r>
              <a:rPr lang="es" sz="4000"/>
              <a:t>d</a:t>
            </a:r>
            <a:r>
              <a:rPr lang="es" sz="4000">
                <a:solidFill>
                  <a:schemeClr val="lt1"/>
                </a:solidFill>
              </a:rPr>
              <a:t>isco instalado y funcionando correctamente en caso de ser móvil.</a:t>
            </a:r>
            <a:endParaRPr sz="4000">
              <a:solidFill>
                <a:schemeClr val="lt1"/>
              </a:solidFill>
            </a:endParaRPr>
          </a:p>
          <a:p>
            <a:pPr indent="0" lvl="0" marL="457200" rtl="0" algn="l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4000">
                <a:solidFill>
                  <a:schemeClr val="lt1"/>
                </a:solidFill>
              </a:rPr>
              <a:t>-Mango y soportes en perfecto estado para su correcto agarre</a:t>
            </a:r>
            <a:endParaRPr sz="4000">
              <a:solidFill>
                <a:schemeClr val="lt1"/>
              </a:solidFill>
            </a:endParaRPr>
          </a:p>
          <a:p>
            <a:pPr indent="0" lvl="0" marL="457200" rtl="0" algn="l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4000">
                <a:solidFill>
                  <a:schemeClr val="lt1"/>
                </a:solidFill>
              </a:rPr>
              <a:t>-No deben utilizarse en sitios húmedos</a:t>
            </a:r>
            <a:endParaRPr sz="4000">
              <a:solidFill>
                <a:schemeClr val="lt1"/>
              </a:solidFill>
            </a:endParaRPr>
          </a:p>
          <a:p>
            <a:pPr indent="0" lvl="0" marL="457200" rtl="0" algn="l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4000">
                <a:solidFill>
                  <a:schemeClr val="lt1"/>
                </a:solidFill>
              </a:rPr>
              <a:t>-Antes de utilizar la máquina, asegurarse de que no haya en las proximidades gases o líquidos inflamables.</a:t>
            </a:r>
            <a:endParaRPr sz="4000">
              <a:solidFill>
                <a:schemeClr val="lt1"/>
              </a:solidFill>
            </a:endParaRPr>
          </a:p>
          <a:p>
            <a:pPr indent="0" lvl="0" marL="457200" rtl="0" algn="l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4000">
                <a:solidFill>
                  <a:schemeClr val="lt1"/>
                </a:solidFill>
              </a:rPr>
              <a:t>-Si se trabaja en un </a:t>
            </a:r>
            <a:r>
              <a:rPr lang="es" sz="4000"/>
              <a:t>área</a:t>
            </a:r>
            <a:r>
              <a:rPr lang="es" sz="4000">
                <a:solidFill>
                  <a:schemeClr val="lt1"/>
                </a:solidFill>
              </a:rPr>
              <a:t> fija, la misma se debe </a:t>
            </a:r>
            <a:r>
              <a:rPr lang="es" sz="4150">
                <a:solidFill>
                  <a:schemeClr val="lt1"/>
                </a:solidFill>
              </a:rPr>
              <a:t>limpiar frecuentemente.</a:t>
            </a:r>
            <a:endParaRPr sz="4150">
              <a:solidFill>
                <a:schemeClr val="lt1"/>
              </a:solidFill>
            </a:endParaRPr>
          </a:p>
        </p:txBody>
      </p:sp>
      <p:pic>
        <p:nvPicPr>
          <p:cNvPr id="223" name="Google Shape;22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23675" y="1082975"/>
            <a:ext cx="2009775" cy="172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0925" y="2729075"/>
            <a:ext cx="2957800" cy="208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9"/>
          <p:cNvSpPr txBox="1"/>
          <p:nvPr>
            <p:ph type="title"/>
          </p:nvPr>
        </p:nvSpPr>
        <p:spPr>
          <a:xfrm>
            <a:off x="286000" y="66800"/>
            <a:ext cx="4045200" cy="1269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Soldadoras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29"/>
          <p:cNvSpPr txBox="1"/>
          <p:nvPr>
            <p:ph idx="2" type="body"/>
          </p:nvPr>
        </p:nvSpPr>
        <p:spPr>
          <a:xfrm>
            <a:off x="4627350" y="66800"/>
            <a:ext cx="4423500" cy="489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●"/>
            </a:pPr>
            <a:r>
              <a:rPr b="1" lang="es" sz="1200">
                <a:solidFill>
                  <a:srgbClr val="FFFFFF"/>
                </a:solidFill>
              </a:rPr>
              <a:t>APLICACIONES:</a:t>
            </a:r>
            <a:r>
              <a:rPr lang="es" sz="1200">
                <a:solidFill>
                  <a:srgbClr val="FFFFFF"/>
                </a:solidFill>
              </a:rPr>
              <a:t> Para unir distintos elementos </a:t>
            </a:r>
            <a:r>
              <a:rPr lang="es" sz="1200">
                <a:solidFill>
                  <a:srgbClr val="FFFFFF"/>
                </a:solidFill>
              </a:rPr>
              <a:t>metálicos</a:t>
            </a:r>
            <a:r>
              <a:rPr lang="es" sz="1200">
                <a:solidFill>
                  <a:srgbClr val="FFFFFF"/>
                </a:solidFill>
              </a:rPr>
              <a:t> a través de la </a:t>
            </a:r>
            <a:r>
              <a:rPr lang="es" sz="1200">
                <a:solidFill>
                  <a:srgbClr val="FFFFFF"/>
                </a:solidFill>
              </a:rPr>
              <a:t>adición</a:t>
            </a:r>
            <a:r>
              <a:rPr lang="es" sz="1200">
                <a:solidFill>
                  <a:srgbClr val="FFFFFF"/>
                </a:solidFill>
              </a:rPr>
              <a:t> de </a:t>
            </a:r>
            <a:r>
              <a:rPr lang="es" sz="1200">
                <a:solidFill>
                  <a:srgbClr val="FFFFFF"/>
                </a:solidFill>
              </a:rPr>
              <a:t>algún</a:t>
            </a:r>
            <a:r>
              <a:rPr lang="es" sz="1200">
                <a:solidFill>
                  <a:srgbClr val="FFFFFF"/>
                </a:solidFill>
              </a:rPr>
              <a:t> material de aporte </a:t>
            </a:r>
            <a:r>
              <a:rPr lang="es" sz="1200">
                <a:solidFill>
                  <a:srgbClr val="FFFFFF"/>
                </a:solidFill>
              </a:rPr>
              <a:t>similar</a:t>
            </a:r>
            <a:r>
              <a:rPr lang="es" sz="1200">
                <a:solidFill>
                  <a:srgbClr val="FFFFFF"/>
                </a:solidFill>
              </a:rPr>
              <a:t> al material a unir</a:t>
            </a:r>
            <a:br>
              <a:rPr lang="es" sz="1200">
                <a:solidFill>
                  <a:srgbClr val="FFFFFF"/>
                </a:solidFill>
              </a:rPr>
            </a:br>
            <a:endParaRPr sz="1200">
              <a:solidFill>
                <a:srgbClr val="FFFFFF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●"/>
            </a:pPr>
            <a:r>
              <a:rPr b="1" lang="es" sz="1200">
                <a:solidFill>
                  <a:srgbClr val="FFFFFF"/>
                </a:solidFill>
              </a:rPr>
              <a:t>RIESGOS/DEFICIENCIAS</a:t>
            </a:r>
            <a:endParaRPr b="1" sz="1200">
              <a:solidFill>
                <a:srgbClr val="FFFFFF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FFFFFF"/>
                </a:solidFill>
              </a:rPr>
              <a:t>-Daño a la vista</a:t>
            </a:r>
            <a:endParaRPr sz="1200">
              <a:solidFill>
                <a:srgbClr val="FFFFFF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FFFFFF"/>
                </a:solidFill>
              </a:rPr>
              <a:t>-Lesiones de la piel</a:t>
            </a:r>
            <a:endParaRPr sz="1200">
              <a:solidFill>
                <a:srgbClr val="FFFFFF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FFFFFF"/>
                </a:solidFill>
              </a:rPr>
              <a:t>-Quemaduras</a:t>
            </a:r>
            <a:endParaRPr sz="1200">
              <a:solidFill>
                <a:srgbClr val="FFFFFF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FFFFFF"/>
                </a:solidFill>
              </a:rPr>
              <a:t>-Choque eléctrico</a:t>
            </a:r>
            <a:endParaRPr sz="1200">
              <a:solidFill>
                <a:srgbClr val="FFFFFF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FFFFFF"/>
                </a:solidFill>
              </a:rPr>
              <a:t>-Inhalación de gases tóxicos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●"/>
            </a:pPr>
            <a:r>
              <a:rPr b="1" lang="es" sz="1200">
                <a:solidFill>
                  <a:srgbClr val="FFFFFF"/>
                </a:solidFill>
              </a:rPr>
              <a:t>MEDIDAS DE SEGURIDAD</a:t>
            </a:r>
            <a:endParaRPr b="1" sz="1200">
              <a:solidFill>
                <a:srgbClr val="FFFFFF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FFFFFF"/>
                </a:solidFill>
              </a:rPr>
              <a:t>-Verificación de conectores/interruptores</a:t>
            </a:r>
            <a:endParaRPr sz="1200">
              <a:solidFill>
                <a:srgbClr val="FFFFFF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FFFFFF"/>
                </a:solidFill>
              </a:rPr>
              <a:t>-Utilizar EPP correspondientes(máscaras, guantes)</a:t>
            </a:r>
            <a:endParaRPr sz="1200">
              <a:solidFill>
                <a:srgbClr val="FFFFFF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FFFFFF"/>
                </a:solidFill>
              </a:rPr>
              <a:t>-Ropa y elementos colgantes fuera del alcance del taladro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</a:endParaRPr>
          </a:p>
        </p:txBody>
      </p:sp>
      <p:pic>
        <p:nvPicPr>
          <p:cNvPr id="231" name="Google Shape;23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0625" y="2748575"/>
            <a:ext cx="1740975" cy="195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6000" y="1170925"/>
            <a:ext cx="2335825" cy="1502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21420" y="721500"/>
            <a:ext cx="1579392" cy="195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0500" y="2899175"/>
            <a:ext cx="1974368" cy="1713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0"/>
          <p:cNvSpPr txBox="1"/>
          <p:nvPr>
            <p:ph type="title"/>
          </p:nvPr>
        </p:nvSpPr>
        <p:spPr>
          <a:xfrm>
            <a:off x="111675" y="53650"/>
            <a:ext cx="4229700" cy="893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Taladros</a:t>
            </a:r>
            <a:endParaRPr/>
          </a:p>
        </p:txBody>
      </p:sp>
      <p:pic>
        <p:nvPicPr>
          <p:cNvPr id="240" name="Google Shape;24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5275" y="2429475"/>
            <a:ext cx="1466850" cy="240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30"/>
          <p:cNvPicPr preferRelativeResize="0"/>
          <p:nvPr/>
        </p:nvPicPr>
        <p:blipFill>
          <a:blip r:embed="rId4">
            <a:alphaModFix amt="95000"/>
          </a:blip>
          <a:stretch>
            <a:fillRect/>
          </a:stretch>
        </p:blipFill>
        <p:spPr>
          <a:xfrm>
            <a:off x="1894750" y="2528663"/>
            <a:ext cx="2390775" cy="2447925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30"/>
          <p:cNvSpPr txBox="1"/>
          <p:nvPr>
            <p:ph idx="2" type="body"/>
          </p:nvPr>
        </p:nvSpPr>
        <p:spPr>
          <a:xfrm>
            <a:off x="4408150" y="53650"/>
            <a:ext cx="4735800" cy="508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lnSpcReduction="20000"/>
          </a:bodyPr>
          <a:lstStyle/>
          <a:p>
            <a:pPr indent="-29957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18"/>
              <a:buFont typeface="Calibri"/>
              <a:buChar char="➔"/>
            </a:pPr>
            <a:r>
              <a:rPr b="1" lang="es" sz="1117"/>
              <a:t>APLICACIONES:</a:t>
            </a:r>
            <a:r>
              <a:rPr lang="es" sz="1117"/>
              <a:t> Herramienta que es utilizada para generar orificios en superficies de distintos materiales,mediante una broca rotativa de distintos diámetros y materiales. El taladro puede ser sin percusión o percutor</a:t>
            </a:r>
            <a:endParaRPr sz="1117"/>
          </a:p>
          <a:p>
            <a:pPr indent="-29957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18"/>
              <a:buChar char="➔"/>
            </a:pPr>
            <a:r>
              <a:rPr b="1" lang="es" sz="1117"/>
              <a:t>RIESGOS/DEFICIENCIAS</a:t>
            </a:r>
            <a:endParaRPr b="1" sz="1117"/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117"/>
              <a:t>-Golpes y/o cortes tanto con la propia máquina como con el material a taladrar.</a:t>
            </a:r>
            <a:endParaRPr sz="1117"/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117"/>
              <a:t>-Atrapamientos con partes móviles de la máquina.</a:t>
            </a:r>
            <a:endParaRPr sz="1117"/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117"/>
              <a:t>-Proyección de fragmentos o partículas.</a:t>
            </a:r>
            <a:endParaRPr sz="1117"/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117"/>
              <a:t>-Contactos eléctricos. </a:t>
            </a:r>
            <a:endParaRPr sz="1117"/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117"/>
              <a:t>-Produce mucho polvo en perforaciones a hormigón o ladrillo. </a:t>
            </a:r>
            <a:endParaRPr sz="1117"/>
          </a:p>
          <a:p>
            <a:pPr indent="-29957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18"/>
              <a:buChar char="➔"/>
            </a:pPr>
            <a:r>
              <a:rPr b="1" lang="es" sz="1117"/>
              <a:t>MEDIDAS DE SEGURIDAD</a:t>
            </a:r>
            <a:endParaRPr b="1" sz="1117"/>
          </a:p>
          <a:p>
            <a:pPr indent="0" lvl="0" marL="457200" rtl="0" algn="l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117"/>
              <a:t>-Comprobar el estado de la máquina antes de utilizarla.</a:t>
            </a:r>
            <a:endParaRPr sz="1117"/>
          </a:p>
          <a:p>
            <a:pPr indent="0" lvl="0" marL="457200" rtl="0" algn="l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117"/>
              <a:t>-Indumentaria adecuada y evitar uso de accesorios que puedan engancharse en partes móviles.</a:t>
            </a:r>
            <a:endParaRPr sz="1117"/>
          </a:p>
          <a:p>
            <a:pPr indent="0" lvl="0" marL="457200" rtl="0" algn="l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117"/>
              <a:t>-Pieza a taladrar firmemente sujeta a un dispositivo de sujeción.</a:t>
            </a:r>
            <a:endParaRPr sz="1117"/>
          </a:p>
          <a:p>
            <a:pPr indent="0" lvl="0" marL="457200" rtl="0" algn="l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117"/>
              <a:t>-Broca adecuada al tipo de material que se va a mecanizar y correctamente afilada.</a:t>
            </a:r>
            <a:endParaRPr sz="1117"/>
          </a:p>
          <a:p>
            <a:pPr indent="0" lvl="0" marL="457200" rtl="0" algn="l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117"/>
              <a:t>-Broca correctamente fijada al portaherramientas.</a:t>
            </a:r>
            <a:endParaRPr sz="1117"/>
          </a:p>
          <a:p>
            <a:pPr indent="0" lvl="0" marL="457200" rtl="0" algn="l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117"/>
              <a:t>-Trabajos a más de 3,5 metros del suelo sólo se efectuarán si se utiliza cinturón de seguridad.</a:t>
            </a:r>
            <a:endParaRPr sz="1117"/>
          </a:p>
        </p:txBody>
      </p:sp>
      <p:pic>
        <p:nvPicPr>
          <p:cNvPr id="243" name="Google Shape;243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74525" y="802775"/>
            <a:ext cx="1466850" cy="1391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47350" y="1060000"/>
            <a:ext cx="1260894" cy="125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1"/>
          <p:cNvSpPr txBox="1"/>
          <p:nvPr>
            <p:ph type="title"/>
          </p:nvPr>
        </p:nvSpPr>
        <p:spPr>
          <a:xfrm>
            <a:off x="-318175" y="0"/>
            <a:ext cx="4045200" cy="106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Amoladora</a:t>
            </a:r>
            <a:endParaRPr/>
          </a:p>
        </p:txBody>
      </p:sp>
      <p:pic>
        <p:nvPicPr>
          <p:cNvPr id="250" name="Google Shape;250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9225" y="2929438"/>
            <a:ext cx="1924050" cy="1562100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31"/>
          <p:cNvSpPr txBox="1"/>
          <p:nvPr>
            <p:ph idx="2" type="body"/>
          </p:nvPr>
        </p:nvSpPr>
        <p:spPr>
          <a:xfrm>
            <a:off x="4572000" y="53650"/>
            <a:ext cx="4386600" cy="497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➔"/>
            </a:pPr>
            <a:r>
              <a:rPr b="1" lang="es" sz="1400">
                <a:latin typeface="Roboto"/>
                <a:ea typeface="Roboto"/>
                <a:cs typeface="Roboto"/>
                <a:sym typeface="Roboto"/>
              </a:rPr>
              <a:t>APLICACIONES:</a:t>
            </a:r>
            <a:r>
              <a:rPr lang="es" sz="140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" sz="1400">
                <a:latin typeface="Roboto"/>
                <a:ea typeface="Roboto"/>
                <a:cs typeface="Roboto"/>
                <a:sym typeface="Roboto"/>
              </a:rPr>
              <a:t>Esta herramienta eléctrica se utiliza para realizar el corte o pulido de diversos materiales de la construcción</a:t>
            </a:r>
            <a:endParaRPr sz="1400"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➔"/>
            </a:pPr>
            <a:r>
              <a:rPr b="1" lang="es" sz="1400">
                <a:latin typeface="Roboto"/>
                <a:ea typeface="Roboto"/>
                <a:cs typeface="Roboto"/>
                <a:sym typeface="Roboto"/>
              </a:rPr>
              <a:t>RIESGOS/DEFICIENCIAS</a:t>
            </a:r>
            <a:endParaRPr b="1" sz="1400"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>
                <a:latin typeface="Roboto"/>
                <a:ea typeface="Roboto"/>
                <a:cs typeface="Roboto"/>
                <a:sym typeface="Roboto"/>
              </a:rPr>
              <a:t>-Proyección y aspiración de material</a:t>
            </a:r>
            <a:endParaRPr sz="1400"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>
                <a:latin typeface="Roboto"/>
                <a:ea typeface="Roboto"/>
                <a:cs typeface="Roboto"/>
                <a:sym typeface="Roboto"/>
              </a:rPr>
              <a:t>-Contacto con disco giratorio</a:t>
            </a:r>
            <a:endParaRPr sz="1400"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>
                <a:latin typeface="Roboto"/>
                <a:ea typeface="Roboto"/>
                <a:cs typeface="Roboto"/>
                <a:sym typeface="Roboto"/>
              </a:rPr>
              <a:t>-Rotura y proyección del disco de corte</a:t>
            </a:r>
            <a:endParaRPr sz="1400"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>
                <a:latin typeface="Roboto"/>
                <a:ea typeface="Roboto"/>
                <a:cs typeface="Roboto"/>
                <a:sym typeface="Roboto"/>
              </a:rPr>
              <a:t>-Choque eléctrico</a:t>
            </a:r>
            <a:endParaRPr sz="1400"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➔"/>
            </a:pPr>
            <a:r>
              <a:rPr b="1" lang="es" sz="1400">
                <a:latin typeface="Roboto"/>
                <a:ea typeface="Roboto"/>
                <a:cs typeface="Roboto"/>
                <a:sym typeface="Roboto"/>
              </a:rPr>
              <a:t>MEDIDAS DE SEGURIDAD</a:t>
            </a:r>
            <a:endParaRPr b="1" sz="1400"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>
                <a:latin typeface="Roboto"/>
                <a:ea typeface="Roboto"/>
                <a:cs typeface="Roboto"/>
                <a:sym typeface="Roboto"/>
              </a:rPr>
              <a:t>-Verificación cotidiana de conectores/interruptores</a:t>
            </a:r>
            <a:endParaRPr sz="1400"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>
                <a:latin typeface="Roboto"/>
                <a:ea typeface="Roboto"/>
                <a:cs typeface="Roboto"/>
                <a:sym typeface="Roboto"/>
              </a:rPr>
              <a:t>-Utilizar EPP correspondientes(máscara, guantes, zapatos de seguridad)</a:t>
            </a:r>
            <a:endParaRPr sz="1400"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>
                <a:latin typeface="Roboto"/>
                <a:ea typeface="Roboto"/>
                <a:cs typeface="Roboto"/>
                <a:sym typeface="Roboto"/>
              </a:rPr>
              <a:t>-Protector fijo frente a proyeccion de particulas</a:t>
            </a:r>
            <a:endParaRPr sz="1400"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>
                <a:latin typeface="Roboto"/>
                <a:ea typeface="Roboto"/>
                <a:cs typeface="Roboto"/>
                <a:sym typeface="Roboto"/>
              </a:rPr>
              <a:t>-Usar la herramienta en una posición segura. -No ubicar parte del cuerpo en la línea de corte</a:t>
            </a:r>
            <a:endParaRPr sz="1400"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>
                <a:latin typeface="Roboto"/>
                <a:ea typeface="Roboto"/>
                <a:cs typeface="Roboto"/>
                <a:sym typeface="Roboto"/>
              </a:rPr>
              <a:t>-</a:t>
            </a:r>
            <a:endParaRPr sz="14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52" name="Google Shape;252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92700" y="909649"/>
            <a:ext cx="1599210" cy="166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0299" y="1009649"/>
            <a:ext cx="2400515" cy="156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7200" y="2901213"/>
            <a:ext cx="1213903" cy="16185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6000"/>
              <a:t>Objetivos:</a:t>
            </a:r>
            <a:endParaRPr sz="6000"/>
          </a:p>
        </p:txBody>
      </p:sp>
      <p:sp>
        <p:nvSpPr>
          <p:cNvPr id="76" name="Google Shape;76;p14"/>
          <p:cNvSpPr txBox="1"/>
          <p:nvPr>
            <p:ph idx="2" type="body"/>
          </p:nvPr>
        </p:nvSpPr>
        <p:spPr>
          <a:xfrm>
            <a:off x="4731300" y="195275"/>
            <a:ext cx="4353900" cy="460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2500" lnSpcReduction="10000"/>
          </a:bodyPr>
          <a:lstStyle/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94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Concientizar al equipo de trabajo sobre la importancia de una buena utilización de las herramientas y maquinarias por la seguridad propia</a:t>
            </a:r>
            <a:endParaRPr sz="194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94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Equipar al personal con los elementos de seguridad adecuados y que ellos logren identificar cuando se encuentre en mal estado.</a:t>
            </a:r>
            <a:endParaRPr sz="194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94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Dar a conocer los riesgos de cada maquinaria o herramienta</a:t>
            </a:r>
            <a:endParaRPr sz="194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94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Dar a conocer el marco legal que los resguarda como trabajadores</a:t>
            </a:r>
            <a:endParaRPr sz="194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cxnSp>
        <p:nvCxnSpPr>
          <p:cNvPr id="77" name="Google Shape;77;p14"/>
          <p:cNvCxnSpPr/>
          <p:nvPr/>
        </p:nvCxnSpPr>
        <p:spPr>
          <a:xfrm flipH="1" rot="10800000">
            <a:off x="3861750" y="725675"/>
            <a:ext cx="1010700" cy="1380900"/>
          </a:xfrm>
          <a:prstGeom prst="straightConnector1">
            <a:avLst/>
          </a:prstGeom>
          <a:noFill/>
          <a:ln cap="flat" cmpd="sng" w="76200">
            <a:solidFill>
              <a:srgbClr val="F9CB9C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78" name="Google Shape;78;p14"/>
          <p:cNvCxnSpPr/>
          <p:nvPr/>
        </p:nvCxnSpPr>
        <p:spPr>
          <a:xfrm flipH="1" rot="10800000">
            <a:off x="4031875" y="1886525"/>
            <a:ext cx="980700" cy="460200"/>
          </a:xfrm>
          <a:prstGeom prst="straightConnector1">
            <a:avLst/>
          </a:prstGeom>
          <a:noFill/>
          <a:ln cap="flat" cmpd="sng" w="76200">
            <a:solidFill>
              <a:srgbClr val="F9CB9C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9" name="Google Shape;79;p14"/>
          <p:cNvCxnSpPr/>
          <p:nvPr/>
        </p:nvCxnSpPr>
        <p:spPr>
          <a:xfrm>
            <a:off x="3971825" y="2586900"/>
            <a:ext cx="1090500" cy="440400"/>
          </a:xfrm>
          <a:prstGeom prst="straightConnector1">
            <a:avLst/>
          </a:prstGeom>
          <a:noFill/>
          <a:ln cap="flat" cmpd="sng" w="76200">
            <a:solidFill>
              <a:srgbClr val="F9CB9C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0" name="Google Shape;80;p14"/>
          <p:cNvCxnSpPr/>
          <p:nvPr/>
        </p:nvCxnSpPr>
        <p:spPr>
          <a:xfrm>
            <a:off x="3911800" y="2757025"/>
            <a:ext cx="1150800" cy="930600"/>
          </a:xfrm>
          <a:prstGeom prst="straightConnector1">
            <a:avLst/>
          </a:prstGeom>
          <a:noFill/>
          <a:ln cap="flat" cmpd="sng" w="76200">
            <a:solidFill>
              <a:srgbClr val="F9CB9C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81" name="Google Shape;8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9475" y="2903175"/>
            <a:ext cx="2625225" cy="161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2"/>
          <p:cNvSpPr txBox="1"/>
          <p:nvPr>
            <p:ph type="title"/>
          </p:nvPr>
        </p:nvSpPr>
        <p:spPr>
          <a:xfrm>
            <a:off x="265500" y="-11975"/>
            <a:ext cx="4045200" cy="969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Hormigonera</a:t>
            </a:r>
            <a:endParaRPr/>
          </a:p>
        </p:txBody>
      </p:sp>
      <p:pic>
        <p:nvPicPr>
          <p:cNvPr id="260" name="Google Shape;26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463" y="957925"/>
            <a:ext cx="2983400" cy="1502143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32"/>
          <p:cNvSpPr txBox="1"/>
          <p:nvPr/>
        </p:nvSpPr>
        <p:spPr>
          <a:xfrm>
            <a:off x="4863950" y="61450"/>
            <a:ext cx="4351800" cy="55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2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Char char="➔"/>
            </a:pPr>
            <a:r>
              <a:rPr b="1" lang="es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APLICACIONES: Esta máquina se utiliza para la fabricación de hormigón y morteros en </a:t>
            </a:r>
            <a:r>
              <a:rPr b="1" lang="es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obra</a:t>
            </a:r>
            <a:r>
              <a:rPr lang="es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2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Char char="➔"/>
            </a:pPr>
            <a:r>
              <a:rPr b="1" lang="es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RIESGOS/DEFICIENCIAS </a:t>
            </a:r>
            <a:endParaRPr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Atrapamiento de ropa o parte del cuerpo en partes móviles</a:t>
            </a:r>
            <a:endParaRPr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Exposición al ruido.</a:t>
            </a:r>
            <a:endParaRPr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Contacto eléctrico. Cables a </a:t>
            </a:r>
            <a:r>
              <a:rPr lang="es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intemperie</a:t>
            </a:r>
            <a:r>
              <a:rPr lang="es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; falta de ID.</a:t>
            </a:r>
            <a:endParaRPr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Exposición a partículas sueltas y polvos en el volcado de </a:t>
            </a:r>
            <a:r>
              <a:rPr lang="es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material</a:t>
            </a:r>
            <a:r>
              <a:rPr lang="es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2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boto"/>
              <a:buChar char="➔"/>
            </a:pPr>
            <a:r>
              <a:rPr b="1" lang="es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MEDIDAS DE SEGURIDAD</a:t>
            </a:r>
            <a:endParaRPr b="1"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Situar la hormigonera en una superficie firme, nivelada, seca ,lo más limpia posible y libre de obstáculos.</a:t>
            </a:r>
            <a:endParaRPr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No usar a la intemperie bajo condiciones climatológicas adversas.</a:t>
            </a:r>
            <a:endParaRPr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No mojar el motor eléctrico ni manipularlo con las manos mojadas.</a:t>
            </a:r>
            <a:endParaRPr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Verificar que la tensión de corriente al conectar la hormigonera coincida con la especificada por la máquina y , además, que el punto de alimentación eléctrica disponga de un interruptor diferencial, térmica y con toma a tierra.</a:t>
            </a:r>
            <a:endParaRPr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No sobrecargar enchufe con adaptadores. Mantener el cableado elevado y fuera de zona de paso.</a:t>
            </a:r>
            <a:endParaRPr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17">
              <a:solidFill>
                <a:srgbClr val="233A4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33A44"/>
              </a:solidFill>
            </a:endParaRPr>
          </a:p>
        </p:txBody>
      </p:sp>
      <p:pic>
        <p:nvPicPr>
          <p:cNvPr id="262" name="Google Shape;262;p32"/>
          <p:cNvPicPr preferRelativeResize="0"/>
          <p:nvPr/>
        </p:nvPicPr>
        <p:blipFill>
          <a:blip r:embed="rId4">
            <a:alphaModFix amt="96000"/>
          </a:blip>
          <a:stretch>
            <a:fillRect/>
          </a:stretch>
        </p:blipFill>
        <p:spPr>
          <a:xfrm>
            <a:off x="265500" y="2571750"/>
            <a:ext cx="3470725" cy="235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35163" y="1193450"/>
            <a:ext cx="1628775" cy="176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3"/>
          <p:cNvSpPr txBox="1"/>
          <p:nvPr>
            <p:ph type="title"/>
          </p:nvPr>
        </p:nvSpPr>
        <p:spPr>
          <a:xfrm>
            <a:off x="-12" y="61025"/>
            <a:ext cx="4045200" cy="123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Vibradores de </a:t>
            </a:r>
            <a:r>
              <a:rPr lang="es"/>
              <a:t>Hormigón</a:t>
            </a:r>
            <a:endParaRPr/>
          </a:p>
        </p:txBody>
      </p:sp>
      <p:sp>
        <p:nvSpPr>
          <p:cNvPr id="269" name="Google Shape;269;p33"/>
          <p:cNvSpPr txBox="1"/>
          <p:nvPr>
            <p:ph idx="2" type="body"/>
          </p:nvPr>
        </p:nvSpPr>
        <p:spPr>
          <a:xfrm>
            <a:off x="4995975" y="122450"/>
            <a:ext cx="3983100" cy="468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70000" lnSpcReduction="10000"/>
          </a:bodyPr>
          <a:lstStyle/>
          <a:p>
            <a:pPr indent="-30406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Char char="➔"/>
            </a:pPr>
            <a:r>
              <a:rPr b="1" lang="es" sz="1697">
                <a:latin typeface="Calibri"/>
                <a:ea typeface="Calibri"/>
                <a:cs typeface="Calibri"/>
                <a:sym typeface="Calibri"/>
              </a:rPr>
              <a:t>APLICACIONES:</a:t>
            </a:r>
            <a:r>
              <a:rPr lang="es" sz="1697"/>
              <a:t> Herramienta para compactar hormigón colado.</a:t>
            </a:r>
            <a:endParaRPr sz="1697"/>
          </a:p>
          <a:p>
            <a:pPr indent="-30406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Char char="➔"/>
            </a:pPr>
            <a:r>
              <a:rPr b="1" lang="es" sz="1697">
                <a:latin typeface="Calibri"/>
                <a:ea typeface="Calibri"/>
                <a:cs typeface="Calibri"/>
                <a:sym typeface="Calibri"/>
              </a:rPr>
              <a:t>RIESGOS/DEFICIENCIAS</a:t>
            </a:r>
            <a:endParaRPr sz="1697"/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97"/>
              <a:t>-Contacto electrico directo</a:t>
            </a:r>
            <a:endParaRPr sz="1697"/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97"/>
              <a:t>-Salpicadura de la lechada en los ojos</a:t>
            </a:r>
            <a:endParaRPr sz="1697"/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97"/>
              <a:t>-Tropiezo con la manguera</a:t>
            </a:r>
            <a:br>
              <a:rPr lang="es" sz="1697"/>
            </a:br>
            <a:r>
              <a:rPr lang="es" sz="1697"/>
              <a:t>-Musculares y de postura por la vibracion</a:t>
            </a:r>
            <a:endParaRPr sz="1697"/>
          </a:p>
          <a:p>
            <a:pPr indent="-30406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Char char="➔"/>
            </a:pPr>
            <a:r>
              <a:rPr b="1" lang="es" sz="1697">
                <a:latin typeface="Calibri"/>
                <a:ea typeface="Calibri"/>
                <a:cs typeface="Calibri"/>
                <a:sym typeface="Calibri"/>
              </a:rPr>
              <a:t>MEDIDAS DE SEGURIDAD</a:t>
            </a:r>
            <a:endParaRPr b="1" sz="1697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97"/>
              <a:t>-La operacion de vibrado se hara desde una posicion estable, libre de objetos sobresalientes.</a:t>
            </a:r>
            <a:endParaRPr sz="1697"/>
          </a:p>
          <a:p>
            <a:pPr indent="0" lvl="0" marL="457200" rtl="0" algn="l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97"/>
              <a:t>-No utilizar la maquina en condiciones climaticas inestables</a:t>
            </a:r>
            <a:endParaRPr sz="1697"/>
          </a:p>
          <a:p>
            <a:pPr indent="0" lvl="0" marL="457200" rtl="0" algn="l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97"/>
              <a:t>-Se utilizaran guantes de goma,botas largas, casco, gafas y protectores auditivos </a:t>
            </a:r>
            <a:endParaRPr sz="1697"/>
          </a:p>
          <a:p>
            <a:pPr indent="0" lvl="0" marL="457200" rtl="0" algn="l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97"/>
              <a:t>-Tanto el cable de alimentacion como su conexion al transformador estaran en perfectas condiciones de aislamiento y estanqueidad</a:t>
            </a:r>
            <a:endParaRPr sz="1697"/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70" name="Google Shape;270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6550" y="4053275"/>
            <a:ext cx="2732100" cy="86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8187" y="2940987"/>
            <a:ext cx="3104360" cy="99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8175" y="1828650"/>
            <a:ext cx="3104375" cy="990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32550" y="594263"/>
            <a:ext cx="1886395" cy="1393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4"/>
          <p:cNvSpPr txBox="1"/>
          <p:nvPr>
            <p:ph type="title"/>
          </p:nvPr>
        </p:nvSpPr>
        <p:spPr>
          <a:xfrm>
            <a:off x="304050" y="128250"/>
            <a:ext cx="4045200" cy="90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Martillo Neumatico</a:t>
            </a:r>
            <a:endParaRPr/>
          </a:p>
        </p:txBody>
      </p:sp>
      <p:pic>
        <p:nvPicPr>
          <p:cNvPr id="279" name="Google Shape;279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7452" y="1075775"/>
            <a:ext cx="1630725" cy="169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5638" y="2810938"/>
            <a:ext cx="1771650" cy="20288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1" name="Google Shape;281;p34"/>
          <p:cNvCxnSpPr/>
          <p:nvPr/>
        </p:nvCxnSpPr>
        <p:spPr>
          <a:xfrm>
            <a:off x="1071375" y="2810950"/>
            <a:ext cx="1721100" cy="19866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2" name="Google Shape;282;p34"/>
          <p:cNvCxnSpPr/>
          <p:nvPr/>
        </p:nvCxnSpPr>
        <p:spPr>
          <a:xfrm flipH="1" rot="10800000">
            <a:off x="1020825" y="2823775"/>
            <a:ext cx="1701300" cy="20160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83" name="Google Shape;283;p34"/>
          <p:cNvSpPr txBox="1"/>
          <p:nvPr/>
        </p:nvSpPr>
        <p:spPr>
          <a:xfrm>
            <a:off x="4627200" y="0"/>
            <a:ext cx="4516800" cy="49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Char char="➔"/>
            </a:pPr>
            <a:r>
              <a:rPr b="1" lang="es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APLICACIONES:</a:t>
            </a:r>
            <a:r>
              <a:rPr lang="es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Es una máquina para perforaciones  o demoliciones de construcciones de diversa índole</a:t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"/>
              <a:buChar char="➔"/>
            </a:pPr>
            <a:r>
              <a:rPr b="1" lang="es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RIESGOS/DEFICIENCIAS</a:t>
            </a:r>
            <a:endParaRPr b="1"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Golpes y cortes</a:t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Ruido</a:t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Polvo</a:t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VIbraciones</a:t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Estallido de la manguera</a:t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Incendio o explosion, por no conoces instalaciones ocultas(gas, luz)</a:t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"/>
              <a:buChar char="➔"/>
            </a:pPr>
            <a:r>
              <a:rPr b="1" lang="es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MEDIDAS DE SEGURIDAD</a:t>
            </a:r>
            <a:endParaRPr b="1"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Superficie estable, sin riesgo de desprendimiento y derrumbe.</a:t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Evitar tensar la manguera</a:t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Utilizar EPP(casco, guantes, zapatos de seguridad)</a:t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Compresor ubicado como mínimo a 10 m del martillo</a:t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Parar el compresor antes de desarmar la manguera</a:t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Manejar el martillo a la altura de la cintura-pecho</a:t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No hacer palanca con el partillo</a:t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Chequear diariamente fugas y empuñaduras</a:t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No trabajar sobre muros y pilares</a:t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84" name="Google Shape;284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67000" y="976050"/>
            <a:ext cx="1905000" cy="167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5"/>
          <p:cNvSpPr txBox="1"/>
          <p:nvPr>
            <p:ph type="title"/>
          </p:nvPr>
        </p:nvSpPr>
        <p:spPr>
          <a:xfrm>
            <a:off x="357675" y="169125"/>
            <a:ext cx="4045200" cy="959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Camion mixer</a:t>
            </a:r>
            <a:endParaRPr/>
          </a:p>
        </p:txBody>
      </p:sp>
      <p:sp>
        <p:nvSpPr>
          <p:cNvPr id="290" name="Google Shape;290;p35"/>
          <p:cNvSpPr txBox="1"/>
          <p:nvPr>
            <p:ph idx="2" type="body"/>
          </p:nvPr>
        </p:nvSpPr>
        <p:spPr>
          <a:xfrm>
            <a:off x="4842400" y="484500"/>
            <a:ext cx="4188000" cy="4659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➔"/>
            </a:pPr>
            <a:r>
              <a:rPr b="1" lang="es" sz="1200">
                <a:latin typeface="Roboto"/>
                <a:ea typeface="Roboto"/>
                <a:cs typeface="Roboto"/>
                <a:sym typeface="Roboto"/>
              </a:rPr>
              <a:t>APLICACIONES:</a:t>
            </a:r>
            <a:r>
              <a:rPr lang="es" sz="1200">
                <a:latin typeface="Roboto"/>
                <a:ea typeface="Roboto"/>
                <a:cs typeface="Roboto"/>
                <a:sym typeface="Roboto"/>
              </a:rPr>
              <a:t> Transportar y mezclar el hormigón retrasando su fragüe. Manteniendo el hormigón en movimiento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➔"/>
            </a:pPr>
            <a:r>
              <a:rPr b="1" lang="es" sz="1200">
                <a:latin typeface="Roboto"/>
                <a:ea typeface="Roboto"/>
                <a:cs typeface="Roboto"/>
                <a:sym typeface="Roboto"/>
              </a:rPr>
              <a:t>RIESGOS/DEFICIENCIAS</a:t>
            </a:r>
            <a:endParaRPr b="1" sz="1200"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latin typeface="Roboto"/>
                <a:ea typeface="Roboto"/>
                <a:cs typeface="Roboto"/>
                <a:sym typeface="Roboto"/>
              </a:rPr>
              <a:t>-Vuelco del camión mixer por acercamiento a zanjas o suelo poco resistente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latin typeface="Roboto"/>
                <a:ea typeface="Roboto"/>
                <a:cs typeface="Roboto"/>
                <a:sym typeface="Roboto"/>
              </a:rPr>
              <a:t>-Caída de objetos y mezcla sobre el operador de vertido o limpieza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latin typeface="Roboto"/>
                <a:ea typeface="Roboto"/>
                <a:cs typeface="Roboto"/>
                <a:sym typeface="Roboto"/>
              </a:rPr>
              <a:t>-Caídas al subir o bajar del camión mixer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➔"/>
            </a:pPr>
            <a:r>
              <a:rPr b="1" lang="es" sz="1200">
                <a:latin typeface="Roboto"/>
                <a:ea typeface="Roboto"/>
                <a:cs typeface="Roboto"/>
                <a:sym typeface="Roboto"/>
              </a:rPr>
              <a:t>MEDIDAS DE SEGURIDAD</a:t>
            </a:r>
            <a:endParaRPr b="1" sz="1200"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latin typeface="Roboto"/>
                <a:ea typeface="Roboto"/>
                <a:cs typeface="Roboto"/>
                <a:sym typeface="Roboto"/>
              </a:rPr>
              <a:t>-Las operaciones de marcha atrás y acercamiento a una zanja estarán dirigidas por un señalista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latin typeface="Roboto"/>
                <a:ea typeface="Roboto"/>
                <a:cs typeface="Roboto"/>
                <a:sym typeface="Roboto"/>
              </a:rPr>
              <a:t>-Durante las operaciones de vertido, se fijaran  todas las ruedas para evitar resbalones o movimientos provocados por el fallo de los frenos.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latin typeface="Roboto"/>
                <a:ea typeface="Roboto"/>
                <a:cs typeface="Roboto"/>
                <a:sym typeface="Roboto"/>
              </a:rPr>
              <a:t>-La limpieza de la cisterna y los canales se harán en los lugares destinados a esta función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latin typeface="Roboto"/>
                <a:ea typeface="Roboto"/>
                <a:cs typeface="Roboto"/>
                <a:sym typeface="Roboto"/>
              </a:rPr>
              <a:t>-En marcha atrás, advertencia sonora y luminosa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150"/>
          </a:p>
        </p:txBody>
      </p:sp>
      <p:pic>
        <p:nvPicPr>
          <p:cNvPr id="291" name="Google Shape;291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150" y="993900"/>
            <a:ext cx="2337704" cy="134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0775" y="2336500"/>
            <a:ext cx="3197001" cy="264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6"/>
          <p:cNvSpPr txBox="1"/>
          <p:nvPr/>
        </p:nvSpPr>
        <p:spPr>
          <a:xfrm>
            <a:off x="5159825" y="578800"/>
            <a:ext cx="3501900" cy="335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➔"/>
            </a:pPr>
            <a:r>
              <a:rPr b="1" lang="es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MEDIDAS DE SEGURIDAD</a:t>
            </a:r>
            <a:endParaRPr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-Las operaciones de marcha atrás y acercamiento a una zanja estarán dirigidas por un señalista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-Durante las operaciones de vertido, se </a:t>
            </a:r>
            <a:r>
              <a:rPr lang="es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realizan</a:t>
            </a:r>
            <a:r>
              <a:rPr lang="es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todas las ruedas para evitar resbalones o movimientos provocados por el fallo de los frenos.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-La limpieza de la cisterna y los canales se harán en los lugares destinados a esta función</a:t>
            </a:r>
            <a:endParaRPr sz="16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98" name="Google Shape;298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39125" y="275275"/>
            <a:ext cx="1932875" cy="185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625" y="2432150"/>
            <a:ext cx="4438750" cy="238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900" y="463225"/>
            <a:ext cx="2705250" cy="16120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7"/>
          <p:cNvSpPr txBox="1"/>
          <p:nvPr>
            <p:ph type="title"/>
          </p:nvPr>
        </p:nvSpPr>
        <p:spPr>
          <a:xfrm>
            <a:off x="193825" y="46425"/>
            <a:ext cx="4045200" cy="167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Bomba para Hormigonar</a:t>
            </a:r>
            <a:endParaRPr/>
          </a:p>
        </p:txBody>
      </p:sp>
      <p:pic>
        <p:nvPicPr>
          <p:cNvPr id="306" name="Google Shape;306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3814" y="1956500"/>
            <a:ext cx="4239025" cy="2105459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37"/>
          <p:cNvSpPr txBox="1"/>
          <p:nvPr>
            <p:ph idx="2" type="body"/>
          </p:nvPr>
        </p:nvSpPr>
        <p:spPr>
          <a:xfrm>
            <a:off x="4647825" y="97625"/>
            <a:ext cx="4413300" cy="495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85000" lnSpcReduction="10000"/>
          </a:bodyPr>
          <a:lstStyle/>
          <a:p>
            <a:pPr indent="-304602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Char char="➔"/>
            </a:pPr>
            <a:r>
              <a:rPr b="1" lang="es" sz="1408">
                <a:latin typeface="Roboto"/>
                <a:ea typeface="Roboto"/>
                <a:cs typeface="Roboto"/>
                <a:sym typeface="Roboto"/>
              </a:rPr>
              <a:t>APLICACIONES:</a:t>
            </a:r>
            <a:r>
              <a:rPr lang="es" sz="1408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" sz="1408">
                <a:latin typeface="Arial"/>
                <a:ea typeface="Arial"/>
                <a:cs typeface="Arial"/>
                <a:sym typeface="Arial"/>
              </a:rPr>
              <a:t>Utilizada para transferir hormigón fluido mediante bombeo</a:t>
            </a:r>
            <a:endParaRPr sz="1408">
              <a:latin typeface="Roboto"/>
              <a:ea typeface="Roboto"/>
              <a:cs typeface="Roboto"/>
              <a:sym typeface="Roboto"/>
            </a:endParaRPr>
          </a:p>
          <a:p>
            <a:pPr indent="-304602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Roboto"/>
              <a:buChar char="➔"/>
            </a:pPr>
            <a:r>
              <a:rPr b="1" lang="es" sz="1408">
                <a:latin typeface="Roboto"/>
                <a:ea typeface="Roboto"/>
                <a:cs typeface="Roboto"/>
                <a:sym typeface="Roboto"/>
              </a:rPr>
              <a:t>RIESGOS/DEFICIENCIAS</a:t>
            </a:r>
            <a:endParaRPr b="1" sz="1408"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8">
                <a:latin typeface="Roboto"/>
                <a:ea typeface="Roboto"/>
                <a:cs typeface="Roboto"/>
                <a:sym typeface="Roboto"/>
              </a:rPr>
              <a:t>-</a:t>
            </a:r>
            <a:r>
              <a:rPr lang="es" sz="1408">
                <a:latin typeface="Roboto"/>
                <a:ea typeface="Roboto"/>
                <a:cs typeface="Roboto"/>
                <a:sym typeface="Roboto"/>
              </a:rPr>
              <a:t>Vuelco por proximidad a cortes y taludes.</a:t>
            </a:r>
            <a:endParaRPr sz="1408"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8">
                <a:latin typeface="Roboto"/>
                <a:ea typeface="Roboto"/>
                <a:cs typeface="Roboto"/>
                <a:sym typeface="Roboto"/>
              </a:rPr>
              <a:t>-Deslizamiento por planos inclinados</a:t>
            </a:r>
            <a:endParaRPr sz="1408"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8">
                <a:latin typeface="Roboto"/>
                <a:ea typeface="Roboto"/>
                <a:cs typeface="Roboto"/>
                <a:sym typeface="Roboto"/>
              </a:rPr>
              <a:t>-Vuelco por fallo mecánico (fallo de gatos hidráulicos o por su no instalación)</a:t>
            </a:r>
            <a:endParaRPr sz="1408"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8">
                <a:latin typeface="Roboto"/>
                <a:ea typeface="Roboto"/>
                <a:cs typeface="Roboto"/>
                <a:sym typeface="Roboto"/>
              </a:rPr>
              <a:t>-Proyecciones de objetos (reventón de tubería o salida de la pelota limpiadora).</a:t>
            </a:r>
            <a:endParaRPr sz="1408"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8">
                <a:latin typeface="Roboto"/>
                <a:ea typeface="Roboto"/>
                <a:cs typeface="Roboto"/>
                <a:sym typeface="Roboto"/>
              </a:rPr>
              <a:t>-Golpes por objetos que vibran (tolva, tubos oscilantes).</a:t>
            </a:r>
            <a:endParaRPr sz="1408"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8">
                <a:latin typeface="Roboto"/>
                <a:ea typeface="Roboto"/>
                <a:cs typeface="Roboto"/>
                <a:sym typeface="Roboto"/>
              </a:rPr>
              <a:t>-Interferencia del brazo con líneas eléctricas aéreas.</a:t>
            </a:r>
            <a:endParaRPr sz="1408"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8">
                <a:latin typeface="Roboto"/>
                <a:ea typeface="Roboto"/>
                <a:cs typeface="Roboto"/>
                <a:sym typeface="Roboto"/>
              </a:rPr>
              <a:t>-Rotura de la tubería (desgaste, sobrepresión, agresión externa).</a:t>
            </a:r>
            <a:endParaRPr sz="1408"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8">
                <a:latin typeface="Roboto"/>
                <a:ea typeface="Roboto"/>
                <a:cs typeface="Roboto"/>
                <a:sym typeface="Roboto"/>
              </a:rPr>
              <a:t>-Rotura de la manguera.</a:t>
            </a:r>
            <a:endParaRPr sz="1408"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8">
                <a:latin typeface="Roboto"/>
                <a:ea typeface="Roboto"/>
                <a:cs typeface="Roboto"/>
                <a:sym typeface="Roboto"/>
              </a:rPr>
              <a:t>-Atrapamiento de persona entre la tolva y el camión hormigonero.</a:t>
            </a:r>
            <a:endParaRPr sz="1408"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15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8"/>
          <p:cNvSpPr txBox="1"/>
          <p:nvPr>
            <p:ph type="title"/>
          </p:nvPr>
        </p:nvSpPr>
        <p:spPr>
          <a:xfrm>
            <a:off x="403875" y="66800"/>
            <a:ext cx="4045200" cy="144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Pison Compactador (Canguro)</a:t>
            </a:r>
            <a:endParaRPr/>
          </a:p>
        </p:txBody>
      </p:sp>
      <p:pic>
        <p:nvPicPr>
          <p:cNvPr id="313" name="Google Shape;313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025" y="1548025"/>
            <a:ext cx="1704975" cy="2301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2788" y="3948663"/>
            <a:ext cx="1704975" cy="112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99725" y="3953413"/>
            <a:ext cx="3352800" cy="1114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23850" y="2629900"/>
            <a:ext cx="1542800" cy="1051500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38"/>
          <p:cNvSpPr txBox="1"/>
          <p:nvPr>
            <p:ph idx="2" type="body"/>
          </p:nvPr>
        </p:nvSpPr>
        <p:spPr>
          <a:xfrm>
            <a:off x="5037925" y="192200"/>
            <a:ext cx="3941400" cy="4659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➔"/>
            </a:pPr>
            <a:r>
              <a:rPr b="1" lang="es" sz="1200">
                <a:latin typeface="Roboto"/>
                <a:ea typeface="Roboto"/>
                <a:cs typeface="Roboto"/>
                <a:sym typeface="Roboto"/>
              </a:rPr>
              <a:t>APLICACIONES:</a:t>
            </a:r>
            <a:r>
              <a:rPr lang="es" sz="1200"/>
              <a:t>Equipo que se utiliza para la compactación de terrenos a través de una superficie rígida impactando sucesivamente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➔"/>
            </a:pPr>
            <a:r>
              <a:rPr b="1" lang="es" sz="1200">
                <a:latin typeface="Roboto"/>
                <a:ea typeface="Roboto"/>
                <a:cs typeface="Roboto"/>
                <a:sym typeface="Roboto"/>
              </a:rPr>
              <a:t>RIESGOS/DEFICIENCIAS</a:t>
            </a:r>
            <a:endParaRPr b="1" sz="1200"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latin typeface="Roboto"/>
                <a:ea typeface="Roboto"/>
                <a:cs typeface="Roboto"/>
                <a:sym typeface="Roboto"/>
              </a:rPr>
              <a:t>-</a:t>
            </a:r>
            <a:r>
              <a:rPr lang="es" sz="1200"/>
              <a:t>Proyección de fragmentos o partículas</a:t>
            </a:r>
            <a:endParaRPr sz="12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/>
              <a:t>-Ruidos y vibraciones</a:t>
            </a:r>
            <a:endParaRPr sz="12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/>
              <a:t>-Polvo generado por la actividad que puede ser -Inhalado por los operarios</a:t>
            </a:r>
            <a:endParaRPr sz="12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/>
              <a:t>-Golpes o aplastamiento durante el uso del equipo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➔"/>
            </a:pPr>
            <a:r>
              <a:rPr b="1" lang="es" sz="1200">
                <a:latin typeface="Roboto"/>
                <a:ea typeface="Roboto"/>
                <a:cs typeface="Roboto"/>
                <a:sym typeface="Roboto"/>
              </a:rPr>
              <a:t>MEDIDAS DE SEGURIDAD</a:t>
            </a:r>
            <a:endParaRPr b="1" sz="1200"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/>
              <a:t>Utilización de EPP</a:t>
            </a:r>
            <a:endParaRPr sz="12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/>
              <a:t>Evitar posturas forzadas y sobreesfuerzos</a:t>
            </a:r>
            <a:endParaRPr sz="12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/>
              <a:t>Mantener el equipo limpio y revisar pérdidas de fluidos</a:t>
            </a:r>
            <a:endParaRPr sz="12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/>
              <a:t>Verificar las tapas y armazones protectores del equipo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150"/>
          </a:p>
        </p:txBody>
      </p:sp>
      <p:pic>
        <p:nvPicPr>
          <p:cNvPr id="318" name="Google Shape;318;p3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515675" y="1051575"/>
            <a:ext cx="1404400" cy="14689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39"/>
          <p:cNvSpPr txBox="1"/>
          <p:nvPr>
            <p:ph type="title"/>
          </p:nvPr>
        </p:nvSpPr>
        <p:spPr>
          <a:xfrm>
            <a:off x="265500" y="127100"/>
            <a:ext cx="4045200" cy="81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Pulidoras</a:t>
            </a:r>
            <a:endParaRPr/>
          </a:p>
        </p:txBody>
      </p:sp>
      <p:sp>
        <p:nvSpPr>
          <p:cNvPr id="324" name="Google Shape;324;p39"/>
          <p:cNvSpPr txBox="1"/>
          <p:nvPr>
            <p:ph idx="2" type="body"/>
          </p:nvPr>
        </p:nvSpPr>
        <p:spPr>
          <a:xfrm>
            <a:off x="4637600" y="0"/>
            <a:ext cx="4228800" cy="467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70000" lnSpcReduction="20000"/>
          </a:bodyPr>
          <a:lstStyle/>
          <a:p>
            <a:pPr indent="-302514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92799"/>
              <a:buFont typeface="Calibri"/>
              <a:buChar char="➔"/>
            </a:pPr>
            <a:r>
              <a:rPr b="1" lang="es" sz="1791">
                <a:latin typeface="Roboto"/>
                <a:ea typeface="Roboto"/>
                <a:cs typeface="Roboto"/>
                <a:sym typeface="Roboto"/>
              </a:rPr>
              <a:t>A</a:t>
            </a:r>
            <a:r>
              <a:rPr b="1" lang="es" sz="1791">
                <a:latin typeface="Roboto"/>
                <a:ea typeface="Roboto"/>
                <a:cs typeface="Roboto"/>
                <a:sym typeface="Roboto"/>
              </a:rPr>
              <a:t>PLICACIONES: </a:t>
            </a:r>
            <a:r>
              <a:rPr lang="es" sz="1791">
                <a:latin typeface="Roboto"/>
                <a:ea typeface="Roboto"/>
                <a:cs typeface="Roboto"/>
                <a:sym typeface="Roboto"/>
              </a:rPr>
              <a:t>Las pulidoras son herramientas que nos permiten pulir salientes, bordes, con el fin de generar superficies uniformes.</a:t>
            </a:r>
            <a:endParaRPr sz="1791">
              <a:latin typeface="Roboto"/>
              <a:ea typeface="Roboto"/>
              <a:cs typeface="Roboto"/>
              <a:sym typeface="Roboto"/>
            </a:endParaRPr>
          </a:p>
          <a:p>
            <a:pPr indent="-308249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Roboto"/>
              <a:buChar char="➔"/>
            </a:pPr>
            <a:r>
              <a:rPr b="1" lang="es" sz="1791">
                <a:latin typeface="Roboto"/>
                <a:ea typeface="Roboto"/>
                <a:cs typeface="Roboto"/>
                <a:sym typeface="Roboto"/>
              </a:rPr>
              <a:t>RIESGOS/DEFICIENCIAS</a:t>
            </a:r>
            <a:endParaRPr b="1" sz="1791"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791">
                <a:latin typeface="Roboto"/>
                <a:ea typeface="Roboto"/>
                <a:cs typeface="Roboto"/>
                <a:sym typeface="Roboto"/>
              </a:rPr>
              <a:t>Caída de objetos por manipulación</a:t>
            </a:r>
            <a:endParaRPr sz="1791"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791">
                <a:latin typeface="Roboto"/>
                <a:ea typeface="Roboto"/>
                <a:cs typeface="Roboto"/>
                <a:sym typeface="Roboto"/>
              </a:rPr>
              <a:t>Golpes por elementos móviles de máquinas</a:t>
            </a:r>
            <a:endParaRPr sz="1791"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791">
                <a:latin typeface="Roboto"/>
                <a:ea typeface="Roboto"/>
                <a:cs typeface="Roboto"/>
                <a:sym typeface="Roboto"/>
              </a:rPr>
              <a:t>Proyección de objetos y partículas.</a:t>
            </a:r>
            <a:endParaRPr sz="1791"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791">
                <a:latin typeface="Roboto"/>
                <a:ea typeface="Roboto"/>
                <a:cs typeface="Roboto"/>
                <a:sym typeface="Roboto"/>
              </a:rPr>
              <a:t>Contactos térmicos y/o eléctricos</a:t>
            </a:r>
            <a:endParaRPr sz="1791"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791">
                <a:latin typeface="Roboto"/>
                <a:ea typeface="Roboto"/>
                <a:cs typeface="Roboto"/>
                <a:sym typeface="Roboto"/>
              </a:rPr>
              <a:t>Sobreesfuerzos y mala postura.</a:t>
            </a:r>
            <a:endParaRPr sz="1791"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791">
                <a:latin typeface="Roboto"/>
                <a:ea typeface="Roboto"/>
                <a:cs typeface="Roboto"/>
                <a:sym typeface="Roboto"/>
              </a:rPr>
              <a:t>Polvo, ruido y vibraciones.</a:t>
            </a:r>
            <a:endParaRPr sz="1791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91">
              <a:latin typeface="Roboto"/>
              <a:ea typeface="Roboto"/>
              <a:cs typeface="Roboto"/>
              <a:sym typeface="Roboto"/>
            </a:endParaRPr>
          </a:p>
          <a:p>
            <a:pPr indent="-308249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Roboto"/>
              <a:buChar char="➔"/>
            </a:pPr>
            <a:r>
              <a:rPr b="1" lang="es" sz="1791">
                <a:latin typeface="Roboto"/>
                <a:ea typeface="Roboto"/>
                <a:cs typeface="Roboto"/>
                <a:sym typeface="Roboto"/>
              </a:rPr>
              <a:t>MEDIDAS DE SEGURIDAD</a:t>
            </a:r>
            <a:endParaRPr b="1" sz="1791"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791">
                <a:latin typeface="Roboto"/>
                <a:ea typeface="Roboto"/>
                <a:cs typeface="Roboto"/>
                <a:sym typeface="Roboto"/>
              </a:rPr>
              <a:t>Elegir el accesorio más adecuado para cada aplicación.</a:t>
            </a:r>
            <a:endParaRPr sz="1791"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791">
                <a:latin typeface="Roboto"/>
                <a:ea typeface="Roboto"/>
                <a:cs typeface="Roboto"/>
                <a:sym typeface="Roboto"/>
              </a:rPr>
              <a:t>Antes de colocar un nuevo disco pulidor, verificar que la máquina esté desconectada de la red eléctrica</a:t>
            </a:r>
            <a:endParaRPr sz="1791"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791">
                <a:latin typeface="Roboto"/>
                <a:ea typeface="Roboto"/>
                <a:cs typeface="Roboto"/>
                <a:sym typeface="Roboto"/>
              </a:rPr>
              <a:t>Debe tener empuñadura con pulsador, y al dejar de apretarlo se tiene que parar la máquina</a:t>
            </a:r>
            <a:endParaRPr sz="1791"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791">
                <a:latin typeface="Roboto"/>
                <a:ea typeface="Roboto"/>
                <a:cs typeface="Roboto"/>
                <a:sym typeface="Roboto"/>
              </a:rPr>
              <a:t>automáticamente.</a:t>
            </a:r>
            <a:endParaRPr sz="1791"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791">
                <a:latin typeface="Roboto"/>
                <a:ea typeface="Roboto"/>
                <a:cs typeface="Roboto"/>
                <a:sym typeface="Roboto"/>
              </a:rPr>
              <a:t>Sustituir los discos gastados o agrietados.</a:t>
            </a:r>
            <a:endParaRPr sz="1791"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150"/>
          </a:p>
        </p:txBody>
      </p:sp>
      <p:pic>
        <p:nvPicPr>
          <p:cNvPr id="325" name="Google Shape;325;p39"/>
          <p:cNvPicPr preferRelativeResize="0"/>
          <p:nvPr/>
        </p:nvPicPr>
        <p:blipFill>
          <a:blip r:embed="rId3">
            <a:alphaModFix amt="93000"/>
          </a:blip>
          <a:stretch>
            <a:fillRect/>
          </a:stretch>
        </p:blipFill>
        <p:spPr>
          <a:xfrm>
            <a:off x="557488" y="2631575"/>
            <a:ext cx="3461225" cy="188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2175" y="800625"/>
            <a:ext cx="1750248" cy="150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74625" y="944000"/>
            <a:ext cx="1677687" cy="1364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40"/>
          <p:cNvSpPr txBox="1"/>
          <p:nvPr>
            <p:ph type="title"/>
          </p:nvPr>
        </p:nvSpPr>
        <p:spPr>
          <a:xfrm>
            <a:off x="306475" y="-40975"/>
            <a:ext cx="4045200" cy="733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Dobladora de Hierro</a:t>
            </a:r>
            <a:endParaRPr/>
          </a:p>
        </p:txBody>
      </p:sp>
      <p:sp>
        <p:nvSpPr>
          <p:cNvPr id="333" name="Google Shape;333;p40"/>
          <p:cNvSpPr txBox="1"/>
          <p:nvPr/>
        </p:nvSpPr>
        <p:spPr>
          <a:xfrm>
            <a:off x="4514725" y="110850"/>
            <a:ext cx="4412400" cy="46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Char char="➔"/>
            </a:pPr>
            <a:r>
              <a:rPr b="1" lang="es"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APLICACIONES:</a:t>
            </a:r>
            <a:r>
              <a:rPr lang="es"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Doblar hierros para confeccionar armaduras </a:t>
            </a:r>
            <a:endParaRPr sz="1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Char char="➔"/>
            </a:pPr>
            <a:r>
              <a:rPr b="1" lang="es"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RIESGOS/DEFICIENCIAS</a:t>
            </a:r>
            <a:endParaRPr b="1" sz="1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-Atrapamientos</a:t>
            </a:r>
            <a:endParaRPr sz="1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-Cortes por el manejo y sujeción de las barras de acero</a:t>
            </a:r>
            <a:endParaRPr sz="1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-Contactos con la energía eléctrica(si fuera electrica)</a:t>
            </a:r>
            <a:endParaRPr sz="1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Char char="➔"/>
            </a:pPr>
            <a:r>
              <a:rPr b="1" lang="es"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MEDIDAS DE SEGURIDAD</a:t>
            </a:r>
            <a:endParaRPr b="1" sz="1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-Barrido del entorno para evitar cortes con elementos punzantes</a:t>
            </a:r>
            <a:endParaRPr sz="1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-Las dobladoras mecánicas serán revisadas semanalmente</a:t>
            </a:r>
            <a:endParaRPr sz="1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-Tendrán conectadas a tierras todas sus partes metálicas en prevención de riesgo eléctrico</a:t>
            </a:r>
            <a:endParaRPr sz="1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-Se delimitara el área de trabajo con señales de peligro para evitar que se realicen tareas y acopios en el área sujeta a riesgo de golpes </a:t>
            </a:r>
            <a:endParaRPr sz="1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34" name="Google Shape;334;p40"/>
          <p:cNvPicPr preferRelativeResize="0"/>
          <p:nvPr/>
        </p:nvPicPr>
        <p:blipFill>
          <a:blip r:embed="rId3">
            <a:alphaModFix amt="88000"/>
          </a:blip>
          <a:stretch>
            <a:fillRect/>
          </a:stretch>
        </p:blipFill>
        <p:spPr>
          <a:xfrm>
            <a:off x="1170150" y="692225"/>
            <a:ext cx="3086075" cy="1712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40"/>
          <p:cNvPicPr preferRelativeResize="0"/>
          <p:nvPr/>
        </p:nvPicPr>
        <p:blipFill>
          <a:blip r:embed="rId4">
            <a:alphaModFix amt="86000"/>
          </a:blip>
          <a:stretch>
            <a:fillRect/>
          </a:stretch>
        </p:blipFill>
        <p:spPr>
          <a:xfrm>
            <a:off x="412425" y="2404325"/>
            <a:ext cx="2894000" cy="2379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41"/>
          <p:cNvSpPr txBox="1"/>
          <p:nvPr>
            <p:ph type="title"/>
          </p:nvPr>
        </p:nvSpPr>
        <p:spPr>
          <a:xfrm>
            <a:off x="265500" y="46350"/>
            <a:ext cx="4045200" cy="167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Cepilladora de Madera</a:t>
            </a:r>
            <a:endParaRPr/>
          </a:p>
        </p:txBody>
      </p:sp>
      <p:sp>
        <p:nvSpPr>
          <p:cNvPr id="341" name="Google Shape;341;p41"/>
          <p:cNvSpPr txBox="1"/>
          <p:nvPr>
            <p:ph idx="2" type="body"/>
          </p:nvPr>
        </p:nvSpPr>
        <p:spPr>
          <a:xfrm>
            <a:off x="4832150" y="46350"/>
            <a:ext cx="4157400" cy="473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32500" lnSpcReduction="10000"/>
          </a:bodyPr>
          <a:lstStyle/>
          <a:p>
            <a:pPr indent="-31424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Char char="➔"/>
            </a:pPr>
            <a:r>
              <a:rPr b="1" lang="es" sz="4150">
                <a:latin typeface="Roboto"/>
                <a:ea typeface="Roboto"/>
                <a:cs typeface="Roboto"/>
                <a:sym typeface="Roboto"/>
              </a:rPr>
              <a:t>APLICACIONES:</a:t>
            </a:r>
            <a:r>
              <a:rPr lang="es" sz="4150">
                <a:latin typeface="Roboto"/>
                <a:ea typeface="Roboto"/>
                <a:cs typeface="Roboto"/>
                <a:sym typeface="Roboto"/>
              </a:rPr>
              <a:t> Cepillar y realizar acanalamientos en superficies planas</a:t>
            </a:r>
            <a:endParaRPr sz="4150">
              <a:latin typeface="Roboto"/>
              <a:ea typeface="Roboto"/>
              <a:cs typeface="Roboto"/>
              <a:sym typeface="Roboto"/>
            </a:endParaRPr>
          </a:p>
          <a:p>
            <a:pPr indent="-31424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Roboto"/>
              <a:buChar char="➔"/>
            </a:pPr>
            <a:r>
              <a:rPr b="1" lang="es" sz="4150">
                <a:latin typeface="Roboto"/>
                <a:ea typeface="Roboto"/>
                <a:cs typeface="Roboto"/>
                <a:sym typeface="Roboto"/>
              </a:rPr>
              <a:t>RIESGOS/DEFICIENCIAS</a:t>
            </a:r>
            <a:endParaRPr b="1" sz="4150"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4150">
                <a:latin typeface="Roboto"/>
                <a:ea typeface="Roboto"/>
                <a:cs typeface="Roboto"/>
                <a:sym typeface="Roboto"/>
              </a:rPr>
              <a:t>-Cortes o golpes con la máquina herramienta</a:t>
            </a:r>
            <a:endParaRPr sz="4150"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4150">
                <a:latin typeface="Roboto"/>
                <a:ea typeface="Roboto"/>
                <a:cs typeface="Roboto"/>
                <a:sym typeface="Roboto"/>
              </a:rPr>
              <a:t>-Desprendimiento de partículas</a:t>
            </a:r>
            <a:endParaRPr sz="4150"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4150">
                <a:latin typeface="Roboto"/>
                <a:ea typeface="Roboto"/>
                <a:cs typeface="Roboto"/>
                <a:sym typeface="Roboto"/>
              </a:rPr>
              <a:t>-Mala calidad de la madera o de las cuchillas</a:t>
            </a:r>
            <a:endParaRPr sz="4150">
              <a:latin typeface="Roboto"/>
              <a:ea typeface="Roboto"/>
              <a:cs typeface="Roboto"/>
              <a:sym typeface="Roboto"/>
            </a:endParaRPr>
          </a:p>
          <a:p>
            <a:pPr indent="-31424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Roboto"/>
              <a:buChar char="➔"/>
            </a:pPr>
            <a:r>
              <a:rPr b="1" lang="es" sz="4150">
                <a:latin typeface="Roboto"/>
                <a:ea typeface="Roboto"/>
                <a:cs typeface="Roboto"/>
                <a:sym typeface="Roboto"/>
              </a:rPr>
              <a:t>MEDIDAS DE SEGURIDAD</a:t>
            </a:r>
            <a:endParaRPr b="1" sz="4150"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4150">
                <a:latin typeface="Roboto"/>
                <a:ea typeface="Roboto"/>
                <a:cs typeface="Roboto"/>
                <a:sym typeface="Roboto"/>
              </a:rPr>
              <a:t>-Utilizar gafas de protección y mascarilla de protección respiratoria</a:t>
            </a:r>
            <a:endParaRPr sz="4150"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4150">
                <a:latin typeface="Roboto"/>
                <a:ea typeface="Roboto"/>
                <a:cs typeface="Roboto"/>
                <a:sym typeface="Roboto"/>
              </a:rPr>
              <a:t>-</a:t>
            </a:r>
            <a:r>
              <a:rPr lang="es" sz="4000">
                <a:latin typeface="Roboto"/>
                <a:ea typeface="Roboto"/>
                <a:cs typeface="Roboto"/>
                <a:sym typeface="Roboto"/>
              </a:rPr>
              <a:t>Utilizar todos los EPP necesarios para el manejo de la herramienta(protección ocular, auditiva, zapatos de seguridad antideslizantes, mameluco)</a:t>
            </a:r>
            <a:endParaRPr sz="4000"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4150">
                <a:latin typeface="Roboto"/>
                <a:ea typeface="Roboto"/>
                <a:cs typeface="Roboto"/>
                <a:sym typeface="Roboto"/>
              </a:rPr>
              <a:t>-Revisar que la hoja de sierra sea la indicada para el tipo de material a cortar</a:t>
            </a:r>
            <a:endParaRPr sz="4150"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4150">
                <a:latin typeface="Roboto"/>
                <a:ea typeface="Roboto"/>
                <a:cs typeface="Roboto"/>
                <a:sym typeface="Roboto"/>
              </a:rPr>
              <a:t>-Avanzar lentamente con el corte, no forzar la herramienta</a:t>
            </a:r>
            <a:endParaRPr/>
          </a:p>
        </p:txBody>
      </p:sp>
      <p:pic>
        <p:nvPicPr>
          <p:cNvPr id="342" name="Google Shape;342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6725" y="1526450"/>
            <a:ext cx="3028600" cy="209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6724" y="3425774"/>
            <a:ext cx="2882770" cy="167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 txBox="1"/>
          <p:nvPr>
            <p:ph type="title"/>
          </p:nvPr>
        </p:nvSpPr>
        <p:spPr>
          <a:xfrm>
            <a:off x="325550" y="220375"/>
            <a:ext cx="4045200" cy="1469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6000"/>
              <a:t>Marco Legal</a:t>
            </a:r>
            <a:endParaRPr sz="6000"/>
          </a:p>
        </p:txBody>
      </p:sp>
      <p:sp>
        <p:nvSpPr>
          <p:cNvPr id="87" name="Google Shape;87;p15"/>
          <p:cNvSpPr txBox="1"/>
          <p:nvPr>
            <p:ph idx="2" type="body"/>
          </p:nvPr>
        </p:nvSpPr>
        <p:spPr>
          <a:xfrm>
            <a:off x="5062350" y="220375"/>
            <a:ext cx="3837000" cy="441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400">
                <a:solidFill>
                  <a:srgbClr val="233A44"/>
                </a:solidFill>
                <a:latin typeface="Calibri"/>
                <a:ea typeface="Calibri"/>
                <a:cs typeface="Calibri"/>
                <a:sym typeface="Calibri"/>
              </a:rPr>
              <a:t>Ley de Higiene y Seguridad 19587/72:</a:t>
            </a:r>
            <a:endParaRPr b="1" sz="1400">
              <a:solidFill>
                <a:srgbClr val="233A4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400">
                <a:solidFill>
                  <a:srgbClr val="233A44"/>
                </a:solidFill>
                <a:latin typeface="Calibri"/>
                <a:ea typeface="Calibri"/>
                <a:cs typeface="Calibri"/>
                <a:sym typeface="Calibri"/>
              </a:rPr>
              <a:t>Decreto 351/79:</a:t>
            </a:r>
            <a:endParaRPr b="1" sz="1400">
              <a:solidFill>
                <a:srgbClr val="233A4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>
                <a:solidFill>
                  <a:srgbClr val="233A44"/>
                </a:solidFill>
                <a:latin typeface="Calibri"/>
                <a:ea typeface="Calibri"/>
                <a:cs typeface="Calibri"/>
                <a:sym typeface="Calibri"/>
              </a:rPr>
              <a:t>MAQUINAS Y HERRAMIENTAS </a:t>
            </a:r>
            <a:endParaRPr sz="1400">
              <a:solidFill>
                <a:srgbClr val="233A4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>
                <a:solidFill>
                  <a:srgbClr val="233A44"/>
                </a:solidFill>
                <a:latin typeface="Calibri"/>
                <a:ea typeface="Calibri"/>
                <a:cs typeface="Calibri"/>
                <a:sym typeface="Calibri"/>
              </a:rPr>
              <a:t>- Art. 103 al 109</a:t>
            </a:r>
            <a:endParaRPr sz="1400">
              <a:solidFill>
                <a:srgbClr val="233A4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>
                <a:solidFill>
                  <a:srgbClr val="233A44"/>
                </a:solidFill>
                <a:latin typeface="Calibri"/>
                <a:ea typeface="Calibri"/>
                <a:cs typeface="Calibri"/>
                <a:sym typeface="Calibri"/>
              </a:rPr>
              <a:t>HERRAMIENTAS </a:t>
            </a:r>
            <a:endParaRPr sz="1400">
              <a:solidFill>
                <a:srgbClr val="233A4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>
                <a:solidFill>
                  <a:srgbClr val="233A44"/>
                </a:solidFill>
                <a:latin typeface="Calibri"/>
                <a:ea typeface="Calibri"/>
                <a:cs typeface="Calibri"/>
                <a:sym typeface="Calibri"/>
              </a:rPr>
              <a:t>- Art. 110 al 113</a:t>
            </a:r>
            <a:endParaRPr sz="1400">
              <a:solidFill>
                <a:srgbClr val="233A4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s" sz="1400">
                <a:solidFill>
                  <a:srgbClr val="233A44"/>
                </a:solidFill>
                <a:latin typeface="Calibri"/>
                <a:ea typeface="Calibri"/>
                <a:cs typeface="Calibri"/>
                <a:sym typeface="Calibri"/>
              </a:rPr>
              <a:t>Decreto 911/96:</a:t>
            </a:r>
            <a:endParaRPr b="1" sz="1400">
              <a:solidFill>
                <a:srgbClr val="233A4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>
                <a:solidFill>
                  <a:srgbClr val="233A44"/>
                </a:solidFill>
                <a:latin typeface="Calibri"/>
                <a:ea typeface="Calibri"/>
                <a:cs typeface="Calibri"/>
                <a:sym typeface="Calibri"/>
              </a:rPr>
              <a:t>	MÁQUINAS PARA TRABAJAR EN MADERA </a:t>
            </a:r>
            <a:endParaRPr sz="1400">
              <a:solidFill>
                <a:srgbClr val="233A4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>
                <a:solidFill>
                  <a:srgbClr val="233A44"/>
                </a:solidFill>
                <a:latin typeface="Calibri"/>
                <a:ea typeface="Calibri"/>
                <a:cs typeface="Calibri"/>
                <a:sym typeface="Calibri"/>
              </a:rPr>
              <a:t>          -Art. 189 al 195</a:t>
            </a:r>
            <a:endParaRPr sz="1400">
              <a:solidFill>
                <a:srgbClr val="233A4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>
                <a:solidFill>
                  <a:srgbClr val="233A44"/>
                </a:solidFill>
                <a:latin typeface="Calibri"/>
                <a:ea typeface="Calibri"/>
                <a:cs typeface="Calibri"/>
                <a:sym typeface="Calibri"/>
              </a:rPr>
              <a:t>        HERRAMIENTAS DE ACCIONAMIENTO</a:t>
            </a:r>
            <a:endParaRPr sz="1400">
              <a:solidFill>
                <a:srgbClr val="233A4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>
                <a:solidFill>
                  <a:srgbClr val="233A44"/>
                </a:solidFill>
                <a:latin typeface="Calibri"/>
                <a:ea typeface="Calibri"/>
                <a:cs typeface="Calibri"/>
                <a:sym typeface="Calibri"/>
              </a:rPr>
              <a:t>          MANUAL Y MECÁNICA PORTÁTILES </a:t>
            </a:r>
            <a:endParaRPr sz="1400">
              <a:solidFill>
                <a:srgbClr val="233A4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>
                <a:solidFill>
                  <a:srgbClr val="233A44"/>
                </a:solidFill>
                <a:latin typeface="Calibri"/>
                <a:ea typeface="Calibri"/>
                <a:cs typeface="Calibri"/>
                <a:sym typeface="Calibri"/>
              </a:rPr>
              <a:t>          - Art. 196 al 203</a:t>
            </a:r>
            <a:endParaRPr sz="1400">
              <a:solidFill>
                <a:srgbClr val="233A4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>
                <a:solidFill>
                  <a:srgbClr val="233A44"/>
                </a:solidFill>
                <a:latin typeface="Calibri"/>
                <a:ea typeface="Calibri"/>
                <a:cs typeface="Calibri"/>
                <a:sym typeface="Calibri"/>
              </a:rPr>
              <a:t>            HERRAMIENTAS NEUMÁTICAS </a:t>
            </a:r>
            <a:endParaRPr sz="1400">
              <a:solidFill>
                <a:srgbClr val="233A4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>
                <a:solidFill>
                  <a:srgbClr val="233A44"/>
                </a:solidFill>
                <a:latin typeface="Calibri"/>
                <a:ea typeface="Calibri"/>
                <a:cs typeface="Calibri"/>
                <a:sym typeface="Calibri"/>
              </a:rPr>
              <a:t>          - Art. 204 al 207</a:t>
            </a:r>
            <a:endParaRPr sz="1400">
              <a:solidFill>
                <a:srgbClr val="233A4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>
                <a:solidFill>
                  <a:srgbClr val="233A44"/>
                </a:solidFill>
                <a:latin typeface="Calibri"/>
                <a:ea typeface="Calibri"/>
                <a:cs typeface="Calibri"/>
                <a:sym typeface="Calibri"/>
              </a:rPr>
              <a:t>	HERRAMIENTAS ELÉCTRICAS </a:t>
            </a:r>
            <a:endParaRPr sz="1400">
              <a:solidFill>
                <a:srgbClr val="233A4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>
                <a:solidFill>
                  <a:srgbClr val="233A44"/>
                </a:solidFill>
                <a:latin typeface="Calibri"/>
                <a:ea typeface="Calibri"/>
                <a:cs typeface="Calibri"/>
                <a:sym typeface="Calibri"/>
              </a:rPr>
              <a:t>          - Art. 208 al 209</a:t>
            </a:r>
            <a:endParaRPr sz="1400">
              <a:solidFill>
                <a:srgbClr val="233A4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5"/>
          <p:cNvSpPr txBox="1"/>
          <p:nvPr/>
        </p:nvSpPr>
        <p:spPr>
          <a:xfrm>
            <a:off x="1209950" y="2997175"/>
            <a:ext cx="1551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89" name="Google Shape;8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4038" y="1845900"/>
            <a:ext cx="2048225" cy="21945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0" name="Google Shape;90;p15"/>
          <p:cNvCxnSpPr/>
          <p:nvPr/>
        </p:nvCxnSpPr>
        <p:spPr>
          <a:xfrm>
            <a:off x="4882450" y="365375"/>
            <a:ext cx="620400" cy="0"/>
          </a:xfrm>
          <a:prstGeom prst="straightConnector1">
            <a:avLst/>
          </a:prstGeom>
          <a:noFill/>
          <a:ln cap="flat" cmpd="sng" w="38100">
            <a:solidFill>
              <a:srgbClr val="F9CB9C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91" name="Google Shape;91;p15"/>
          <p:cNvCxnSpPr/>
          <p:nvPr/>
        </p:nvCxnSpPr>
        <p:spPr>
          <a:xfrm>
            <a:off x="4882450" y="647850"/>
            <a:ext cx="620400" cy="0"/>
          </a:xfrm>
          <a:prstGeom prst="straightConnector1">
            <a:avLst/>
          </a:prstGeom>
          <a:noFill/>
          <a:ln cap="flat" cmpd="sng" w="38100">
            <a:solidFill>
              <a:srgbClr val="F9CB9C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92" name="Google Shape;92;p15"/>
          <p:cNvCxnSpPr/>
          <p:nvPr/>
        </p:nvCxnSpPr>
        <p:spPr>
          <a:xfrm>
            <a:off x="4882450" y="2041125"/>
            <a:ext cx="620400" cy="0"/>
          </a:xfrm>
          <a:prstGeom prst="straightConnector1">
            <a:avLst/>
          </a:prstGeom>
          <a:noFill/>
          <a:ln cap="flat" cmpd="sng" w="38100">
            <a:solidFill>
              <a:srgbClr val="F9CB9C"/>
            </a:solidFill>
            <a:prstDash val="solid"/>
            <a:round/>
            <a:headEnd len="med" w="med" type="none"/>
            <a:tailEnd len="med" w="med" type="stealth"/>
          </a:ln>
        </p:spPr>
      </p:cxn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42"/>
          <p:cNvSpPr txBox="1"/>
          <p:nvPr>
            <p:ph type="title"/>
          </p:nvPr>
        </p:nvSpPr>
        <p:spPr>
          <a:xfrm>
            <a:off x="209325" y="46350"/>
            <a:ext cx="4045200" cy="8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Mini cargadora</a:t>
            </a:r>
            <a:endParaRPr/>
          </a:p>
        </p:txBody>
      </p:sp>
      <p:pic>
        <p:nvPicPr>
          <p:cNvPr id="349" name="Google Shape;349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12950" y="2214350"/>
            <a:ext cx="1786079" cy="136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0375" y="847750"/>
            <a:ext cx="2896731" cy="136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7650" y="3209075"/>
            <a:ext cx="2765426" cy="1703646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42"/>
          <p:cNvSpPr txBox="1"/>
          <p:nvPr>
            <p:ph idx="2" type="body"/>
          </p:nvPr>
        </p:nvSpPr>
        <p:spPr>
          <a:xfrm>
            <a:off x="4699025" y="0"/>
            <a:ext cx="4218900" cy="484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25000"/>
          </a:bodyPr>
          <a:lstStyle/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Char char="➔"/>
            </a:pPr>
            <a:r>
              <a:rPr b="1" lang="es" sz="4800">
                <a:latin typeface="Roboto"/>
                <a:ea typeface="Roboto"/>
                <a:cs typeface="Roboto"/>
                <a:sym typeface="Roboto"/>
              </a:rPr>
              <a:t>APLICACIONES:</a:t>
            </a:r>
            <a:r>
              <a:rPr lang="es" sz="480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" sz="4800">
                <a:latin typeface="Roboto"/>
                <a:ea typeface="Roboto"/>
                <a:cs typeface="Roboto"/>
                <a:sym typeface="Roboto"/>
              </a:rPr>
              <a:t>Máquina</a:t>
            </a:r>
            <a:r>
              <a:rPr lang="es" sz="4800">
                <a:latin typeface="Roboto"/>
                <a:ea typeface="Roboto"/>
                <a:cs typeface="Roboto"/>
                <a:sym typeface="Roboto"/>
              </a:rPr>
              <a:t> autopropulsada equipada con una pala frontal, para operaciones de carga o de </a:t>
            </a:r>
            <a:r>
              <a:rPr lang="es" sz="4800">
                <a:latin typeface="Roboto"/>
                <a:ea typeface="Roboto"/>
                <a:cs typeface="Roboto"/>
                <a:sym typeface="Roboto"/>
              </a:rPr>
              <a:t>excavación</a:t>
            </a:r>
            <a:r>
              <a:rPr lang="es" sz="4800">
                <a:latin typeface="Roboto"/>
                <a:ea typeface="Roboto"/>
                <a:cs typeface="Roboto"/>
                <a:sym typeface="Roboto"/>
              </a:rPr>
              <a:t>.</a:t>
            </a:r>
            <a:endParaRPr sz="4800"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Roboto"/>
              <a:buChar char="➔"/>
            </a:pPr>
            <a:r>
              <a:rPr b="1" lang="es" sz="4800">
                <a:latin typeface="Roboto"/>
                <a:ea typeface="Roboto"/>
                <a:cs typeface="Roboto"/>
                <a:sym typeface="Roboto"/>
              </a:rPr>
              <a:t>RIESGOS/DEFICIENCIAS</a:t>
            </a:r>
            <a:endParaRPr b="1" sz="4800"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4800">
                <a:latin typeface="Roboto"/>
                <a:ea typeface="Roboto"/>
                <a:cs typeface="Roboto"/>
                <a:sym typeface="Roboto"/>
              </a:rPr>
              <a:t>Atrapamiento del operador por vuelco de la máquina</a:t>
            </a:r>
            <a:endParaRPr sz="4800"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4800">
                <a:latin typeface="Roboto"/>
                <a:ea typeface="Roboto"/>
                <a:cs typeface="Roboto"/>
                <a:sym typeface="Roboto"/>
              </a:rPr>
              <a:t>Atropellos</a:t>
            </a:r>
            <a:endParaRPr sz="4800"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4800">
                <a:latin typeface="Roboto"/>
                <a:ea typeface="Roboto"/>
                <a:cs typeface="Roboto"/>
                <a:sym typeface="Roboto"/>
              </a:rPr>
              <a:t>Inhalación de polvo y elementos particulados</a:t>
            </a:r>
            <a:endParaRPr sz="4800"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4800">
                <a:latin typeface="Roboto"/>
                <a:ea typeface="Roboto"/>
                <a:cs typeface="Roboto"/>
                <a:sym typeface="Roboto"/>
              </a:rPr>
              <a:t>Exposición a ruidos y vibraciones </a:t>
            </a:r>
            <a:endParaRPr sz="4800"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4800">
                <a:latin typeface="Roboto"/>
                <a:ea typeface="Roboto"/>
                <a:cs typeface="Roboto"/>
                <a:sym typeface="Roboto"/>
              </a:rPr>
              <a:t>Caidas de cargas por acciones externas</a:t>
            </a:r>
            <a:endParaRPr b="1" sz="4800"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Roboto"/>
              <a:buChar char="➔"/>
            </a:pPr>
            <a:r>
              <a:rPr b="1" lang="es" sz="4800">
                <a:latin typeface="Roboto"/>
                <a:ea typeface="Roboto"/>
                <a:cs typeface="Roboto"/>
                <a:sym typeface="Roboto"/>
              </a:rPr>
              <a:t>MEDIDAS DE SEGURIDAD</a:t>
            </a:r>
            <a:endParaRPr b="1" sz="4800"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4800">
                <a:latin typeface="Roboto"/>
                <a:ea typeface="Roboto"/>
                <a:cs typeface="Roboto"/>
                <a:sym typeface="Roboto"/>
              </a:rPr>
              <a:t>Conocer el lugar de trabajo. Informarse de otros trabajos</a:t>
            </a:r>
            <a:endParaRPr sz="4800"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4800">
                <a:latin typeface="Roboto"/>
                <a:ea typeface="Roboto"/>
                <a:cs typeface="Roboto"/>
                <a:sym typeface="Roboto"/>
              </a:rPr>
              <a:t>Se recomienda humedecer la zona previamente a la circulación</a:t>
            </a:r>
            <a:endParaRPr sz="4800"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4800">
                <a:latin typeface="Roboto"/>
                <a:ea typeface="Roboto"/>
                <a:cs typeface="Roboto"/>
                <a:sym typeface="Roboto"/>
              </a:rPr>
              <a:t>Usar ropa de trabajo adecuada</a:t>
            </a:r>
            <a:endParaRPr sz="4800"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4800">
                <a:latin typeface="Roboto"/>
                <a:ea typeface="Roboto"/>
                <a:cs typeface="Roboto"/>
                <a:sym typeface="Roboto"/>
              </a:rPr>
              <a:t>Comprobaciones diarias: niveles de combustible; aceite; posibles fugas; dispositivos luminosos y acústicos funcionando; retrovisores y parabrisas.</a:t>
            </a:r>
            <a:endParaRPr sz="4800"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4800">
                <a:latin typeface="Roboto"/>
                <a:ea typeface="Roboto"/>
                <a:cs typeface="Roboto"/>
                <a:sym typeface="Roboto"/>
              </a:rPr>
              <a:t>No circular nunca en dirección transversal a la pendiente</a:t>
            </a:r>
            <a:endParaRPr sz="4800"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4800">
                <a:latin typeface="Roboto"/>
                <a:ea typeface="Roboto"/>
                <a:cs typeface="Roboto"/>
                <a:sym typeface="Roboto"/>
              </a:rPr>
              <a:t>No emplear la máquina para izar personas para trabajar desde la cuchara</a:t>
            </a:r>
            <a:endParaRPr sz="4800"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4800">
                <a:latin typeface="Roboto"/>
                <a:ea typeface="Roboto"/>
                <a:cs typeface="Roboto"/>
                <a:sym typeface="Roboto"/>
              </a:rPr>
              <a:t>Verificar instalaciones subterraneas. </a:t>
            </a:r>
            <a:endParaRPr sz="4800"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15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43"/>
          <p:cNvSpPr txBox="1"/>
          <p:nvPr>
            <p:ph type="title"/>
          </p:nvPr>
        </p:nvSpPr>
        <p:spPr>
          <a:xfrm>
            <a:off x="151450" y="527575"/>
            <a:ext cx="4227300" cy="164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Conclusión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p43"/>
          <p:cNvSpPr txBox="1"/>
          <p:nvPr>
            <p:ph idx="2" type="body"/>
          </p:nvPr>
        </p:nvSpPr>
        <p:spPr>
          <a:xfrm>
            <a:off x="4731300" y="240875"/>
            <a:ext cx="4227300" cy="429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70000"/>
          </a:bodyPr>
          <a:lstStyle/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lang="es">
                <a:latin typeface="Roboto"/>
                <a:ea typeface="Roboto"/>
                <a:cs typeface="Roboto"/>
                <a:sym typeface="Roboto"/>
              </a:rPr>
              <a:t>S</a:t>
            </a:r>
            <a:r>
              <a:rPr lang="es">
                <a:latin typeface="Roboto"/>
                <a:ea typeface="Roboto"/>
                <a:cs typeface="Roboto"/>
                <a:sym typeface="Roboto"/>
              </a:rPr>
              <a:t>e puede decir que la utilización de máquinas y herramientas conllevan un riesgo para quienes las operan o están en las cercanías de una en funcionamiento o traslado. No obstante, si se utilizan los elementos de protección personal y se utilizan maquinarias seguras, con dispositivos de frenado rápido, sus partes móviles protegidas, entre otras precauciones, pueden ser lo suficientemente seguras para </a:t>
            </a:r>
            <a:r>
              <a:rPr lang="es">
                <a:latin typeface="Roboto"/>
                <a:ea typeface="Roboto"/>
                <a:cs typeface="Roboto"/>
                <a:sym typeface="Roboto"/>
              </a:rPr>
              <a:t>operar con</a:t>
            </a:r>
            <a:r>
              <a:rPr lang="es">
                <a:latin typeface="Roboto"/>
                <a:ea typeface="Roboto"/>
                <a:cs typeface="Roboto"/>
                <a:sym typeface="Roboto"/>
              </a:rPr>
              <a:t> bajos riesgos. Además cabe destacar que toda máquina en la cual se detecte una avería o desgaste, debe ser comunicado al encargado del área, para llamar al personal cualificado para dicha reparación.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just">
              <a:spcBef>
                <a:spcPts val="1200"/>
              </a:spcBef>
              <a:spcAft>
                <a:spcPts val="1200"/>
              </a:spcAft>
              <a:buNone/>
            </a:pPr>
            <a:r>
              <a:rPr lang="es">
                <a:latin typeface="Roboto"/>
                <a:ea typeface="Roboto"/>
                <a:cs typeface="Roboto"/>
                <a:sym typeface="Roboto"/>
              </a:rPr>
              <a:t>Por otra parte, es importante que cada trabajador esté capacitado para la utilización de dicha herramienta, por medio de cursos o capacitaciones, que deben ser brindadas por la empresa o empleador. Otra obligación de esta última es otorgar los elementos de protección personal a todos sus empleados.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59" name="Google Shape;359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0075" y="1704075"/>
            <a:ext cx="3372900" cy="3027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44"/>
          <p:cNvSpPr txBox="1"/>
          <p:nvPr>
            <p:ph type="title"/>
          </p:nvPr>
        </p:nvSpPr>
        <p:spPr>
          <a:xfrm>
            <a:off x="276600" y="1438925"/>
            <a:ext cx="4141800" cy="175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9000"/>
              <a:t>FIN</a:t>
            </a:r>
            <a:endParaRPr sz="9000"/>
          </a:p>
        </p:txBody>
      </p:sp>
      <p:sp>
        <p:nvSpPr>
          <p:cNvPr id="365" name="Google Shape;365;p44"/>
          <p:cNvSpPr/>
          <p:nvPr/>
        </p:nvSpPr>
        <p:spPr>
          <a:xfrm>
            <a:off x="4985725" y="1438925"/>
            <a:ext cx="3837000" cy="23757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D6F5EE"/>
              </a:gs>
              <a:gs pos="100000">
                <a:srgbClr val="73D6C0"/>
              </a:gs>
            </a:gsLst>
            <a:lin ang="5400012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p44"/>
          <p:cNvSpPr txBox="1"/>
          <p:nvPr/>
        </p:nvSpPr>
        <p:spPr>
          <a:xfrm>
            <a:off x="5478200" y="2192000"/>
            <a:ext cx="37170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300">
                <a:latin typeface="Roboto"/>
                <a:ea typeface="Roboto"/>
                <a:cs typeface="Roboto"/>
                <a:sym typeface="Roboto"/>
              </a:rPr>
              <a:t>¡MUCHAS</a:t>
            </a:r>
            <a:r>
              <a:rPr lang="es" sz="2300">
                <a:latin typeface="Roboto"/>
                <a:ea typeface="Roboto"/>
                <a:cs typeface="Roboto"/>
                <a:sym typeface="Roboto"/>
              </a:rPr>
              <a:t> GRACIAS!</a:t>
            </a:r>
            <a:endParaRPr sz="23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/>
          <p:nvPr>
            <p:ph type="title"/>
          </p:nvPr>
        </p:nvSpPr>
        <p:spPr>
          <a:xfrm>
            <a:off x="129225" y="285325"/>
            <a:ext cx="4442700" cy="2481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5000"/>
              <a:t>Riesgo en la </a:t>
            </a:r>
            <a:r>
              <a:rPr lang="es" sz="5000"/>
              <a:t>Utilización</a:t>
            </a:r>
            <a:r>
              <a:rPr lang="es" sz="5000"/>
              <a:t> de Maquinarias </a:t>
            </a:r>
            <a:endParaRPr sz="5000"/>
          </a:p>
        </p:txBody>
      </p:sp>
      <p:sp>
        <p:nvSpPr>
          <p:cNvPr id="98" name="Google Shape;98;p16"/>
          <p:cNvSpPr txBox="1"/>
          <p:nvPr>
            <p:ph idx="2" type="body"/>
          </p:nvPr>
        </p:nvSpPr>
        <p:spPr>
          <a:xfrm>
            <a:off x="4939500" y="438850"/>
            <a:ext cx="3837000" cy="422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>
                <a:solidFill>
                  <a:srgbClr val="233A44"/>
                </a:solidFill>
              </a:rPr>
              <a:t>MECÁNICO</a:t>
            </a:r>
            <a:endParaRPr sz="1400">
              <a:solidFill>
                <a:srgbClr val="233A44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400">
                <a:solidFill>
                  <a:srgbClr val="233A44"/>
                </a:solidFill>
              </a:rPr>
              <a:t>ELÉCTRICOS</a:t>
            </a:r>
            <a:endParaRPr sz="1400">
              <a:solidFill>
                <a:srgbClr val="233A44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400">
                <a:solidFill>
                  <a:srgbClr val="233A44"/>
                </a:solidFill>
              </a:rPr>
              <a:t>TÉRMICOS</a:t>
            </a:r>
            <a:endParaRPr sz="1400">
              <a:solidFill>
                <a:srgbClr val="233A44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400">
                <a:solidFill>
                  <a:srgbClr val="233A44"/>
                </a:solidFill>
              </a:rPr>
              <a:t>EXPOSICIÓN</a:t>
            </a:r>
            <a:r>
              <a:rPr lang="es" sz="1400">
                <a:solidFill>
                  <a:srgbClr val="233A44"/>
                </a:solidFill>
              </a:rPr>
              <a:t> A RUIDOS </a:t>
            </a:r>
            <a:endParaRPr sz="1400">
              <a:solidFill>
                <a:srgbClr val="233A44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400">
                <a:solidFill>
                  <a:srgbClr val="233A44"/>
                </a:solidFill>
              </a:rPr>
              <a:t>EXPOSICIÓN</a:t>
            </a:r>
            <a:r>
              <a:rPr lang="es" sz="1400">
                <a:solidFill>
                  <a:srgbClr val="233A44"/>
                </a:solidFill>
              </a:rPr>
              <a:t> A VIBRACIONES:</a:t>
            </a:r>
            <a:endParaRPr sz="1400">
              <a:solidFill>
                <a:srgbClr val="233A44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400">
                <a:solidFill>
                  <a:srgbClr val="233A44"/>
                </a:solidFill>
              </a:rPr>
              <a:t>RADIACIÓN</a:t>
            </a:r>
            <a:endParaRPr sz="1400">
              <a:solidFill>
                <a:srgbClr val="233A44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400">
                <a:solidFill>
                  <a:srgbClr val="233A44"/>
                </a:solidFill>
              </a:rPr>
              <a:t>EXPOSICIÓN</a:t>
            </a:r>
            <a:r>
              <a:rPr lang="es" sz="1400">
                <a:solidFill>
                  <a:srgbClr val="233A44"/>
                </a:solidFill>
              </a:rPr>
              <a:t> A SUSTANCIAS PELIGROSAS Y </a:t>
            </a:r>
            <a:r>
              <a:rPr lang="es" sz="1400">
                <a:solidFill>
                  <a:srgbClr val="233A44"/>
                </a:solidFill>
              </a:rPr>
              <a:t>EMISIÓN</a:t>
            </a:r>
            <a:r>
              <a:rPr lang="es" sz="1400">
                <a:solidFill>
                  <a:srgbClr val="233A44"/>
                </a:solidFill>
              </a:rPr>
              <a:t> DE GASES, POLVO Y ETC</a:t>
            </a:r>
            <a:endParaRPr sz="1400">
              <a:solidFill>
                <a:srgbClr val="233A44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400">
                <a:solidFill>
                  <a:srgbClr val="233A44"/>
                </a:solidFill>
              </a:rPr>
              <a:t>ERGONÓMICOS</a:t>
            </a:r>
            <a:endParaRPr sz="1400">
              <a:solidFill>
                <a:srgbClr val="233A44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400">
                <a:solidFill>
                  <a:srgbClr val="233A44"/>
                </a:solidFill>
              </a:rPr>
              <a:t>INCENDIOS</a:t>
            </a:r>
            <a:endParaRPr sz="1400">
              <a:solidFill>
                <a:srgbClr val="233A44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400">
                <a:solidFill>
                  <a:srgbClr val="233A44"/>
                </a:solidFill>
              </a:rPr>
              <a:t>EXPLOSIÓN</a:t>
            </a:r>
            <a:endParaRPr sz="1400">
              <a:solidFill>
                <a:srgbClr val="233A44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000"/>
          </a:p>
        </p:txBody>
      </p:sp>
      <p:cxnSp>
        <p:nvCxnSpPr>
          <p:cNvPr id="99" name="Google Shape;99;p16"/>
          <p:cNvCxnSpPr/>
          <p:nvPr/>
        </p:nvCxnSpPr>
        <p:spPr>
          <a:xfrm>
            <a:off x="4792375" y="285325"/>
            <a:ext cx="620400" cy="0"/>
          </a:xfrm>
          <a:prstGeom prst="straightConnector1">
            <a:avLst/>
          </a:prstGeom>
          <a:noFill/>
          <a:ln cap="flat" cmpd="sng" w="38100">
            <a:solidFill>
              <a:srgbClr val="F9CB9C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100" name="Google Shape;100;p16"/>
          <p:cNvCxnSpPr/>
          <p:nvPr/>
        </p:nvCxnSpPr>
        <p:spPr>
          <a:xfrm>
            <a:off x="4792375" y="727900"/>
            <a:ext cx="620400" cy="0"/>
          </a:xfrm>
          <a:prstGeom prst="straightConnector1">
            <a:avLst/>
          </a:prstGeom>
          <a:noFill/>
          <a:ln cap="flat" cmpd="sng" w="38100">
            <a:solidFill>
              <a:srgbClr val="F9CB9C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101" name="Google Shape;101;p16"/>
          <p:cNvCxnSpPr/>
          <p:nvPr/>
        </p:nvCxnSpPr>
        <p:spPr>
          <a:xfrm>
            <a:off x="4837025" y="1100475"/>
            <a:ext cx="620400" cy="0"/>
          </a:xfrm>
          <a:prstGeom prst="straightConnector1">
            <a:avLst/>
          </a:prstGeom>
          <a:noFill/>
          <a:ln cap="flat" cmpd="sng" w="38100">
            <a:solidFill>
              <a:srgbClr val="F9CB9C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102" name="Google Shape;102;p16"/>
          <p:cNvCxnSpPr/>
          <p:nvPr/>
        </p:nvCxnSpPr>
        <p:spPr>
          <a:xfrm>
            <a:off x="4792375" y="1523050"/>
            <a:ext cx="620400" cy="0"/>
          </a:xfrm>
          <a:prstGeom prst="straightConnector1">
            <a:avLst/>
          </a:prstGeom>
          <a:noFill/>
          <a:ln cap="flat" cmpd="sng" w="38100">
            <a:solidFill>
              <a:srgbClr val="F9CB9C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103" name="Google Shape;103;p16"/>
          <p:cNvCxnSpPr/>
          <p:nvPr/>
        </p:nvCxnSpPr>
        <p:spPr>
          <a:xfrm>
            <a:off x="4837025" y="1877575"/>
            <a:ext cx="620400" cy="0"/>
          </a:xfrm>
          <a:prstGeom prst="straightConnector1">
            <a:avLst/>
          </a:prstGeom>
          <a:noFill/>
          <a:ln cap="flat" cmpd="sng" w="38100">
            <a:solidFill>
              <a:srgbClr val="F9CB9C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104" name="Google Shape;104;p16"/>
          <p:cNvCxnSpPr/>
          <p:nvPr/>
        </p:nvCxnSpPr>
        <p:spPr>
          <a:xfrm>
            <a:off x="4792375" y="2298175"/>
            <a:ext cx="620400" cy="0"/>
          </a:xfrm>
          <a:prstGeom prst="straightConnector1">
            <a:avLst/>
          </a:prstGeom>
          <a:noFill/>
          <a:ln cap="flat" cmpd="sng" w="38100">
            <a:solidFill>
              <a:srgbClr val="F9CB9C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105" name="Google Shape;105;p16"/>
          <p:cNvCxnSpPr/>
          <p:nvPr/>
        </p:nvCxnSpPr>
        <p:spPr>
          <a:xfrm>
            <a:off x="4792375" y="2715475"/>
            <a:ext cx="620400" cy="0"/>
          </a:xfrm>
          <a:prstGeom prst="straightConnector1">
            <a:avLst/>
          </a:prstGeom>
          <a:noFill/>
          <a:ln cap="flat" cmpd="sng" w="38100">
            <a:solidFill>
              <a:srgbClr val="F9CB9C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106" name="Google Shape;106;p16"/>
          <p:cNvCxnSpPr/>
          <p:nvPr/>
        </p:nvCxnSpPr>
        <p:spPr>
          <a:xfrm>
            <a:off x="4792375" y="3583650"/>
            <a:ext cx="620400" cy="0"/>
          </a:xfrm>
          <a:prstGeom prst="straightConnector1">
            <a:avLst/>
          </a:prstGeom>
          <a:noFill/>
          <a:ln cap="flat" cmpd="sng" w="38100">
            <a:solidFill>
              <a:srgbClr val="F9CB9C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107" name="Google Shape;107;p16"/>
          <p:cNvCxnSpPr/>
          <p:nvPr/>
        </p:nvCxnSpPr>
        <p:spPr>
          <a:xfrm>
            <a:off x="4792375" y="3966200"/>
            <a:ext cx="620400" cy="0"/>
          </a:xfrm>
          <a:prstGeom prst="straightConnector1">
            <a:avLst/>
          </a:prstGeom>
          <a:noFill/>
          <a:ln cap="flat" cmpd="sng" w="38100">
            <a:solidFill>
              <a:srgbClr val="F9CB9C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108" name="Google Shape;108;p16"/>
          <p:cNvCxnSpPr/>
          <p:nvPr/>
        </p:nvCxnSpPr>
        <p:spPr>
          <a:xfrm>
            <a:off x="4792375" y="4378750"/>
            <a:ext cx="620400" cy="0"/>
          </a:xfrm>
          <a:prstGeom prst="straightConnector1">
            <a:avLst/>
          </a:prstGeom>
          <a:noFill/>
          <a:ln cap="flat" cmpd="sng" w="38100">
            <a:solidFill>
              <a:srgbClr val="F9CB9C"/>
            </a:solidFill>
            <a:prstDash val="solid"/>
            <a:round/>
            <a:headEnd len="med" w="med" type="none"/>
            <a:tailEnd len="med" w="med" type="stealth"/>
          </a:ln>
        </p:spPr>
      </p:cxnSp>
      <p:pic>
        <p:nvPicPr>
          <p:cNvPr id="109" name="Google Shape;109;p16"/>
          <p:cNvPicPr preferRelativeResize="0"/>
          <p:nvPr/>
        </p:nvPicPr>
        <p:blipFill>
          <a:blip r:embed="rId3">
            <a:alphaModFix amt="89000"/>
          </a:blip>
          <a:stretch>
            <a:fillRect/>
          </a:stretch>
        </p:blipFill>
        <p:spPr>
          <a:xfrm>
            <a:off x="543700" y="2848800"/>
            <a:ext cx="3498300" cy="1692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7"/>
          <p:cNvSpPr txBox="1"/>
          <p:nvPr>
            <p:ph type="title"/>
          </p:nvPr>
        </p:nvSpPr>
        <p:spPr>
          <a:xfrm>
            <a:off x="208450" y="343275"/>
            <a:ext cx="4102200" cy="88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Recomendación</a:t>
            </a:r>
            <a:endParaRPr/>
          </a:p>
        </p:txBody>
      </p:sp>
      <p:sp>
        <p:nvSpPr>
          <p:cNvPr id="115" name="Google Shape;115;p17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2500" lnSpcReduction="10000"/>
          </a:bodyPr>
          <a:lstStyle/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500">
                <a:solidFill>
                  <a:srgbClr val="233A44"/>
                </a:solidFill>
              </a:rPr>
              <a:t>El manejo, ajuste y reparación debe limitarse a personal experimentado.</a:t>
            </a:r>
            <a:endParaRPr sz="1500">
              <a:solidFill>
                <a:srgbClr val="233A44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500">
                <a:solidFill>
                  <a:srgbClr val="233A44"/>
                </a:solidFill>
              </a:rPr>
              <a:t>Establecer procedimientos de trabajo seguros, prohibiendo los métodos abreviados y el correr riesgos innecesarios.</a:t>
            </a:r>
            <a:endParaRPr sz="1500">
              <a:solidFill>
                <a:srgbClr val="233A44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500">
                <a:solidFill>
                  <a:srgbClr val="233A44"/>
                </a:solidFill>
              </a:rPr>
              <a:t>Los supervisores deben ser responsables del cumplimiento de esta política.</a:t>
            </a:r>
            <a:endParaRPr sz="1500">
              <a:solidFill>
                <a:srgbClr val="233A44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s" sz="1500">
                <a:solidFill>
                  <a:srgbClr val="233A44"/>
                </a:solidFill>
              </a:rPr>
              <a:t>Al adquirir nuevo equipo, se debe observar que se cumplan todas las normas pertinentes en lo que respecta a resguardo, seguridad eléctrica, etc .</a:t>
            </a:r>
            <a:endParaRPr sz="1500">
              <a:solidFill>
                <a:srgbClr val="233A44"/>
              </a:solidFill>
            </a:endParaRPr>
          </a:p>
        </p:txBody>
      </p:sp>
      <p:sp>
        <p:nvSpPr>
          <p:cNvPr id="116" name="Google Shape;116;p17"/>
          <p:cNvSpPr txBox="1"/>
          <p:nvPr/>
        </p:nvSpPr>
        <p:spPr>
          <a:xfrm>
            <a:off x="432000" y="1341400"/>
            <a:ext cx="3837000" cy="21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Para el uso por primera vez de una maquinaria.</a:t>
            </a:r>
            <a:endParaRPr sz="15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s"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Dedicadas especialmente para el EMPLEADOR, para el TRABAJADOR, para MÁQUINAS y HERRAMIENTAS, para el TRANSPORTE y para el ALMACENAMIENTO.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7" name="Google Shape;117;p17"/>
          <p:cNvSpPr txBox="1"/>
          <p:nvPr/>
        </p:nvSpPr>
        <p:spPr>
          <a:xfrm>
            <a:off x="5313425" y="343275"/>
            <a:ext cx="28977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500">
                <a:latin typeface="Roboto"/>
                <a:ea typeface="Roboto"/>
                <a:cs typeface="Roboto"/>
                <a:sym typeface="Roboto"/>
              </a:rPr>
              <a:t>EN GENERAL</a:t>
            </a:r>
            <a:endParaRPr b="1" sz="17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18" name="Google Shape;118;p17"/>
          <p:cNvCxnSpPr/>
          <p:nvPr/>
        </p:nvCxnSpPr>
        <p:spPr>
          <a:xfrm>
            <a:off x="4742350" y="1045825"/>
            <a:ext cx="620400" cy="0"/>
          </a:xfrm>
          <a:prstGeom prst="straightConnector1">
            <a:avLst/>
          </a:prstGeom>
          <a:noFill/>
          <a:ln cap="flat" cmpd="sng" w="38100">
            <a:solidFill>
              <a:srgbClr val="F9CB9C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119" name="Google Shape;119;p17"/>
          <p:cNvCxnSpPr/>
          <p:nvPr/>
        </p:nvCxnSpPr>
        <p:spPr>
          <a:xfrm>
            <a:off x="4742350" y="1658550"/>
            <a:ext cx="620400" cy="0"/>
          </a:xfrm>
          <a:prstGeom prst="straightConnector1">
            <a:avLst/>
          </a:prstGeom>
          <a:noFill/>
          <a:ln cap="flat" cmpd="sng" w="38100">
            <a:solidFill>
              <a:srgbClr val="F9CB9C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120" name="Google Shape;120;p17"/>
          <p:cNvCxnSpPr/>
          <p:nvPr/>
        </p:nvCxnSpPr>
        <p:spPr>
          <a:xfrm>
            <a:off x="4742350" y="2691550"/>
            <a:ext cx="620400" cy="0"/>
          </a:xfrm>
          <a:prstGeom prst="straightConnector1">
            <a:avLst/>
          </a:prstGeom>
          <a:noFill/>
          <a:ln cap="flat" cmpd="sng" w="38100">
            <a:solidFill>
              <a:srgbClr val="F9CB9C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121" name="Google Shape;121;p17"/>
          <p:cNvCxnSpPr/>
          <p:nvPr/>
        </p:nvCxnSpPr>
        <p:spPr>
          <a:xfrm>
            <a:off x="4742350" y="3524425"/>
            <a:ext cx="620400" cy="0"/>
          </a:xfrm>
          <a:prstGeom prst="straightConnector1">
            <a:avLst/>
          </a:prstGeom>
          <a:noFill/>
          <a:ln cap="flat" cmpd="sng" w="38100">
            <a:solidFill>
              <a:srgbClr val="F9CB9C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122" name="Google Shape;122;p17"/>
          <p:cNvCxnSpPr/>
          <p:nvPr/>
        </p:nvCxnSpPr>
        <p:spPr>
          <a:xfrm>
            <a:off x="208450" y="1575375"/>
            <a:ext cx="620400" cy="0"/>
          </a:xfrm>
          <a:prstGeom prst="straightConnector1">
            <a:avLst/>
          </a:prstGeom>
          <a:noFill/>
          <a:ln cap="flat" cmpd="sng" w="38100">
            <a:solidFill>
              <a:srgbClr val="F9CB9C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123" name="Google Shape;123;p17"/>
          <p:cNvCxnSpPr/>
          <p:nvPr/>
        </p:nvCxnSpPr>
        <p:spPr>
          <a:xfrm>
            <a:off x="208450" y="2228125"/>
            <a:ext cx="620400" cy="0"/>
          </a:xfrm>
          <a:prstGeom prst="straightConnector1">
            <a:avLst/>
          </a:prstGeom>
          <a:noFill/>
          <a:ln cap="flat" cmpd="sng" w="38100">
            <a:solidFill>
              <a:srgbClr val="F9CB9C"/>
            </a:solidFill>
            <a:prstDash val="solid"/>
            <a:round/>
            <a:headEnd len="med" w="med" type="none"/>
            <a:tailEnd len="med" w="med" type="stealth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8"/>
          <p:cNvSpPr txBox="1"/>
          <p:nvPr>
            <p:ph type="title"/>
          </p:nvPr>
        </p:nvSpPr>
        <p:spPr>
          <a:xfrm>
            <a:off x="326950" y="548075"/>
            <a:ext cx="4045200" cy="86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Recomendaciones</a:t>
            </a:r>
            <a:endParaRPr/>
          </a:p>
        </p:txBody>
      </p:sp>
      <p:sp>
        <p:nvSpPr>
          <p:cNvPr id="129" name="Google Shape;129;p18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700">
                <a:solidFill>
                  <a:srgbClr val="233A44"/>
                </a:solidFill>
              </a:rPr>
              <a:t>Capacitarse respecto a su funcionamiento</a:t>
            </a:r>
            <a:endParaRPr sz="1700">
              <a:solidFill>
                <a:srgbClr val="233A44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700">
                <a:solidFill>
                  <a:srgbClr val="233A44"/>
                </a:solidFill>
              </a:rPr>
              <a:t>Identificar posibles riesgos</a:t>
            </a:r>
            <a:endParaRPr sz="1700">
              <a:solidFill>
                <a:srgbClr val="233A44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700">
                <a:solidFill>
                  <a:srgbClr val="233A44"/>
                </a:solidFill>
              </a:rPr>
              <a:t>Chequeo general de la máquina</a:t>
            </a:r>
            <a:endParaRPr sz="1700">
              <a:solidFill>
                <a:srgbClr val="233A44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s" sz="1700">
                <a:solidFill>
                  <a:srgbClr val="233A44"/>
                </a:solidFill>
              </a:rPr>
              <a:t>Uso de los EPP Trabajar con precaución, a conciencia y con atención así reducimos el riesgo</a:t>
            </a:r>
            <a:endParaRPr sz="1700">
              <a:solidFill>
                <a:srgbClr val="233A44"/>
              </a:solidFill>
            </a:endParaRPr>
          </a:p>
        </p:txBody>
      </p:sp>
      <p:sp>
        <p:nvSpPr>
          <p:cNvPr id="130" name="Google Shape;130;p18"/>
          <p:cNvSpPr txBox="1"/>
          <p:nvPr/>
        </p:nvSpPr>
        <p:spPr>
          <a:xfrm>
            <a:off x="5077900" y="404725"/>
            <a:ext cx="33381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600">
                <a:latin typeface="Roboto"/>
                <a:ea typeface="Roboto"/>
                <a:cs typeface="Roboto"/>
                <a:sym typeface="Roboto"/>
              </a:rPr>
              <a:t>PARA EL USO POR PRIMERA VEZ</a:t>
            </a:r>
            <a:r>
              <a:rPr lang="es">
                <a:latin typeface="Roboto"/>
                <a:ea typeface="Roboto"/>
                <a:cs typeface="Roboto"/>
                <a:sym typeface="Roboto"/>
              </a:rPr>
              <a:t> 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31" name="Google Shape;131;p18"/>
          <p:cNvCxnSpPr/>
          <p:nvPr/>
        </p:nvCxnSpPr>
        <p:spPr>
          <a:xfrm>
            <a:off x="4676925" y="1207125"/>
            <a:ext cx="620400" cy="0"/>
          </a:xfrm>
          <a:prstGeom prst="straightConnector1">
            <a:avLst/>
          </a:prstGeom>
          <a:noFill/>
          <a:ln cap="flat" cmpd="sng" w="38100">
            <a:solidFill>
              <a:srgbClr val="F9CB9C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132" name="Google Shape;132;p18"/>
          <p:cNvCxnSpPr/>
          <p:nvPr/>
        </p:nvCxnSpPr>
        <p:spPr>
          <a:xfrm>
            <a:off x="4676925" y="1969950"/>
            <a:ext cx="620400" cy="0"/>
          </a:xfrm>
          <a:prstGeom prst="straightConnector1">
            <a:avLst/>
          </a:prstGeom>
          <a:noFill/>
          <a:ln cap="flat" cmpd="sng" w="38100">
            <a:solidFill>
              <a:srgbClr val="F9CB9C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133" name="Google Shape;133;p18"/>
          <p:cNvCxnSpPr/>
          <p:nvPr/>
        </p:nvCxnSpPr>
        <p:spPr>
          <a:xfrm>
            <a:off x="4676925" y="2382525"/>
            <a:ext cx="620400" cy="0"/>
          </a:xfrm>
          <a:prstGeom prst="straightConnector1">
            <a:avLst/>
          </a:prstGeom>
          <a:noFill/>
          <a:ln cap="flat" cmpd="sng" w="38100">
            <a:solidFill>
              <a:srgbClr val="F9CB9C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134" name="Google Shape;134;p18"/>
          <p:cNvCxnSpPr/>
          <p:nvPr/>
        </p:nvCxnSpPr>
        <p:spPr>
          <a:xfrm>
            <a:off x="4676925" y="3135325"/>
            <a:ext cx="620400" cy="0"/>
          </a:xfrm>
          <a:prstGeom prst="straightConnector1">
            <a:avLst/>
          </a:prstGeom>
          <a:noFill/>
          <a:ln cap="flat" cmpd="sng" w="38100">
            <a:solidFill>
              <a:srgbClr val="F9CB9C"/>
            </a:solidFill>
            <a:prstDash val="solid"/>
            <a:round/>
            <a:headEnd len="med" w="med" type="none"/>
            <a:tailEnd len="med" w="med" type="stealth"/>
          </a:ln>
        </p:spPr>
      </p:cxnSp>
      <p:pic>
        <p:nvPicPr>
          <p:cNvPr id="135" name="Google Shape;13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3100" y="1487425"/>
            <a:ext cx="1762125" cy="317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9"/>
          <p:cNvSpPr txBox="1"/>
          <p:nvPr>
            <p:ph type="title"/>
          </p:nvPr>
        </p:nvSpPr>
        <p:spPr>
          <a:xfrm>
            <a:off x="439550" y="281825"/>
            <a:ext cx="4045200" cy="81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Recomendaciones</a:t>
            </a:r>
            <a:endParaRPr/>
          </a:p>
        </p:txBody>
      </p:sp>
      <p:sp>
        <p:nvSpPr>
          <p:cNvPr id="141" name="Google Shape;141;p1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s"/>
              <a:t>El empleador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s"/>
              <a:t>Trabajador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s"/>
              <a:t>Maquinas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s"/>
              <a:t>Herramientas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s"/>
              <a:t>Para el Transporte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s"/>
              <a:t>Para el almacenamiento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9"/>
          <p:cNvSpPr txBox="1"/>
          <p:nvPr/>
        </p:nvSpPr>
        <p:spPr>
          <a:xfrm>
            <a:off x="5282700" y="353525"/>
            <a:ext cx="25191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600">
                <a:latin typeface="Roboto"/>
                <a:ea typeface="Roboto"/>
                <a:cs typeface="Roboto"/>
                <a:sym typeface="Roboto"/>
              </a:rPr>
              <a:t>EN PARTICULAR</a:t>
            </a:r>
            <a:endParaRPr b="1" sz="16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43" name="Google Shape;14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3500" y="1329975"/>
            <a:ext cx="2317300" cy="233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0"/>
          <p:cNvSpPr txBox="1"/>
          <p:nvPr>
            <p:ph type="title"/>
          </p:nvPr>
        </p:nvSpPr>
        <p:spPr>
          <a:xfrm>
            <a:off x="296225" y="435325"/>
            <a:ext cx="4045200" cy="289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Protección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frente a MAQUINARIAS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y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HERRAMIENTAS </a:t>
            </a:r>
            <a:endParaRPr/>
          </a:p>
        </p:txBody>
      </p:sp>
      <p:sp>
        <p:nvSpPr>
          <p:cNvPr id="149" name="Google Shape;149;p20"/>
          <p:cNvSpPr txBox="1"/>
          <p:nvPr>
            <p:ph idx="2" type="body"/>
          </p:nvPr>
        </p:nvSpPr>
        <p:spPr>
          <a:xfrm>
            <a:off x="4862875" y="295800"/>
            <a:ext cx="3872700" cy="455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25000" lnSpcReduction="20000"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➔"/>
            </a:pPr>
            <a:r>
              <a:rPr lang="es" sz="6000"/>
              <a:t>E</a:t>
            </a:r>
            <a:r>
              <a:rPr lang="es" sz="6000"/>
              <a:t>specificaciones de uso</a:t>
            </a:r>
            <a:endParaRPr sz="60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➔"/>
            </a:pPr>
            <a:r>
              <a:rPr lang="es" sz="6000"/>
              <a:t>Usar las medidas de seguridad de las máquinas</a:t>
            </a:r>
            <a:endParaRPr sz="6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s" sz="6000"/>
              <a:t>-Resguardos de seguridad</a:t>
            </a:r>
            <a:endParaRPr sz="6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s" sz="6000"/>
              <a:t>-Dispositivos de seguridad </a:t>
            </a:r>
            <a:endParaRPr sz="6000"/>
          </a:p>
          <a:p>
            <a:pPr indent="-323850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➔"/>
            </a:pPr>
            <a:r>
              <a:rPr lang="es" sz="6000"/>
              <a:t>Usar los equipos de protección individual específicos :</a:t>
            </a:r>
            <a:endParaRPr sz="6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s" sz="6000"/>
              <a:t>-Vestimenta adecuada.</a:t>
            </a:r>
            <a:endParaRPr sz="6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s" sz="6000"/>
              <a:t>- Protección de la cabeza.</a:t>
            </a:r>
            <a:endParaRPr sz="6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s" sz="6000"/>
              <a:t>- Protección Facial y Ocular.</a:t>
            </a:r>
            <a:endParaRPr sz="6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s" sz="6000"/>
              <a:t>- Protección auditiva.</a:t>
            </a:r>
            <a:endParaRPr sz="6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s" sz="6000"/>
              <a:t>- Protección de los miembros superiores e inferiores.</a:t>
            </a:r>
            <a:r>
              <a:rPr lang="es" sz="4915"/>
              <a:t> </a:t>
            </a:r>
            <a:endParaRPr sz="4915"/>
          </a:p>
          <a:p>
            <a:pPr indent="0" lvl="0" marL="9144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9144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50" name="Google Shape;15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68301" y="3514319"/>
            <a:ext cx="2294100" cy="15017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1"/>
          <p:cNvSpPr txBox="1"/>
          <p:nvPr>
            <p:ph type="title"/>
          </p:nvPr>
        </p:nvSpPr>
        <p:spPr>
          <a:xfrm>
            <a:off x="265500" y="343375"/>
            <a:ext cx="4045200" cy="167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Herramientas de Mano</a:t>
            </a:r>
            <a:endParaRPr/>
          </a:p>
        </p:txBody>
      </p:sp>
      <p:sp>
        <p:nvSpPr>
          <p:cNvPr id="156" name="Google Shape;156;p21"/>
          <p:cNvSpPr txBox="1"/>
          <p:nvPr>
            <p:ph idx="2" type="body"/>
          </p:nvPr>
        </p:nvSpPr>
        <p:spPr>
          <a:xfrm>
            <a:off x="4949750" y="584875"/>
            <a:ext cx="3837000" cy="421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25000" lnSpcReduction="20000"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Char char="➔"/>
            </a:pPr>
            <a:r>
              <a:rPr lang="es" sz="6000">
                <a:latin typeface="Calibri"/>
                <a:ea typeface="Calibri"/>
                <a:cs typeface="Calibri"/>
                <a:sym typeface="Calibri"/>
              </a:rPr>
              <a:t>APLICACIONES</a:t>
            </a:r>
            <a:endParaRPr sz="6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s" sz="6000"/>
              <a:t>Sus aplicaciones son de uso permanente en cualquier obra de construcción, aplicados básicamente para golpear y fijar objetos, debido a su cabeza pesada y su mango que permite direccionar el golpe. </a:t>
            </a:r>
            <a:endParaRPr sz="6000"/>
          </a:p>
          <a:p>
            <a:pPr indent="-32385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Calibri"/>
              <a:buChar char="➔"/>
            </a:pPr>
            <a:r>
              <a:rPr lang="es" sz="6000">
                <a:latin typeface="Calibri"/>
                <a:ea typeface="Calibri"/>
                <a:cs typeface="Calibri"/>
                <a:sym typeface="Calibri"/>
              </a:rPr>
              <a:t>EJEMPLOS</a:t>
            </a:r>
            <a:endParaRPr sz="60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6000">
                <a:latin typeface="Calibri"/>
                <a:ea typeface="Calibri"/>
                <a:cs typeface="Calibri"/>
                <a:sym typeface="Calibri"/>
              </a:rPr>
              <a:t>CINCEL</a:t>
            </a:r>
            <a:endParaRPr b="1" sz="60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6000">
                <a:latin typeface="Calibri"/>
                <a:ea typeface="Calibri"/>
                <a:cs typeface="Calibri"/>
                <a:sym typeface="Calibri"/>
              </a:rPr>
              <a:t>MARTILLOS Y MAZA</a:t>
            </a:r>
            <a:endParaRPr b="1" sz="60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6000">
                <a:latin typeface="Calibri"/>
                <a:ea typeface="Calibri"/>
                <a:cs typeface="Calibri"/>
                <a:sym typeface="Calibri"/>
              </a:rPr>
              <a:t>SIERRA </a:t>
            </a:r>
            <a:endParaRPr b="1" sz="60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6000">
                <a:latin typeface="Calibri"/>
                <a:ea typeface="Calibri"/>
                <a:cs typeface="Calibri"/>
                <a:sym typeface="Calibri"/>
              </a:rPr>
              <a:t>PINZAS Y ALICATES</a:t>
            </a:r>
            <a:endParaRPr b="1" sz="60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3D85C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21"/>
          <p:cNvSpPr/>
          <p:nvPr/>
        </p:nvSpPr>
        <p:spPr>
          <a:xfrm>
            <a:off x="679600" y="2256675"/>
            <a:ext cx="3082200" cy="22413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D6F5EE"/>
              </a:gs>
              <a:gs pos="100000">
                <a:srgbClr val="73D6C0"/>
              </a:gs>
            </a:gsLst>
            <a:lin ang="5400012" scaled="0"/>
          </a:gra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8" name="Google Shape;158;p21"/>
          <p:cNvPicPr preferRelativeResize="0"/>
          <p:nvPr/>
        </p:nvPicPr>
        <p:blipFill>
          <a:blip r:embed="rId3">
            <a:alphaModFix amt="69000"/>
          </a:blip>
          <a:stretch>
            <a:fillRect/>
          </a:stretch>
        </p:blipFill>
        <p:spPr>
          <a:xfrm>
            <a:off x="1106275" y="2515313"/>
            <a:ext cx="2228850" cy="172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CE93D8"/>
      </a:accent2>
      <a:accent3>
        <a:srgbClr val="4DB6AC"/>
      </a:accent3>
      <a:accent4>
        <a:srgbClr val="FF9800"/>
      </a:accent4>
      <a:accent5>
        <a:srgbClr val="009668"/>
      </a:accent5>
      <a:accent6>
        <a:srgbClr val="EEFF41"/>
      </a:accent6>
      <a:hlink>
        <a:srgbClr val="009668"/>
      </a:hlink>
      <a:folHlink>
        <a:srgbClr val="0096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