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8.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9.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7" r:id="rId4"/>
    <p:sldMasterId id="2147483699" r:id="rId5"/>
    <p:sldMasterId id="2147483723" r:id="rId6"/>
    <p:sldMasterId id="2147483735" r:id="rId7"/>
    <p:sldMasterId id="2147483747" r:id="rId8"/>
    <p:sldMasterId id="2147483759" r:id="rId9"/>
    <p:sldMasterId id="2147483783" r:id="rId10"/>
    <p:sldMasterId id="2147483796" r:id="rId11"/>
    <p:sldMasterId id="2147483809" r:id="rId12"/>
    <p:sldMasterId id="2147483821" r:id="rId13"/>
    <p:sldMasterId id="2147483833" r:id="rId14"/>
    <p:sldMasterId id="2147483845" r:id="rId15"/>
    <p:sldMasterId id="2147483857" r:id="rId16"/>
    <p:sldMasterId id="2147483869" r:id="rId17"/>
    <p:sldMasterId id="2147483881" r:id="rId18"/>
    <p:sldMasterId id="2147483893" r:id="rId19"/>
    <p:sldMasterId id="2147483905" r:id="rId20"/>
    <p:sldMasterId id="2147483917" r:id="rId21"/>
    <p:sldMasterId id="2147483929" r:id="rId22"/>
  </p:sldMasterIdLst>
  <p:notesMasterIdLst>
    <p:notesMasterId r:id="rId119"/>
  </p:notesMasterIdLst>
  <p:sldIdLst>
    <p:sldId id="256" r:id="rId23"/>
    <p:sldId id="257" r:id="rId24"/>
    <p:sldId id="274" r:id="rId25"/>
    <p:sldId id="269" r:id="rId26"/>
    <p:sldId id="258" r:id="rId27"/>
    <p:sldId id="270" r:id="rId28"/>
    <p:sldId id="277" r:id="rId29"/>
    <p:sldId id="276" r:id="rId30"/>
    <p:sldId id="279" r:id="rId31"/>
    <p:sldId id="280" r:id="rId32"/>
    <p:sldId id="278" r:id="rId33"/>
    <p:sldId id="281" r:id="rId34"/>
    <p:sldId id="264" r:id="rId35"/>
    <p:sldId id="267" r:id="rId36"/>
    <p:sldId id="291" r:id="rId37"/>
    <p:sldId id="262" r:id="rId38"/>
    <p:sldId id="261" r:id="rId39"/>
    <p:sldId id="292" r:id="rId40"/>
    <p:sldId id="293" r:id="rId41"/>
    <p:sldId id="265" r:id="rId42"/>
    <p:sldId id="266" r:id="rId43"/>
    <p:sldId id="282" r:id="rId44"/>
    <p:sldId id="382" r:id="rId45"/>
    <p:sldId id="383" r:id="rId46"/>
    <p:sldId id="284" r:id="rId47"/>
    <p:sldId id="289" r:id="rId48"/>
    <p:sldId id="295" r:id="rId49"/>
    <p:sldId id="316" r:id="rId50"/>
    <p:sldId id="317" r:id="rId51"/>
    <p:sldId id="318" r:id="rId52"/>
    <p:sldId id="319" r:id="rId53"/>
    <p:sldId id="301" r:id="rId54"/>
    <p:sldId id="302" r:id="rId55"/>
    <p:sldId id="320" r:id="rId56"/>
    <p:sldId id="322" r:id="rId57"/>
    <p:sldId id="323" r:id="rId58"/>
    <p:sldId id="324" r:id="rId59"/>
    <p:sldId id="325" r:id="rId60"/>
    <p:sldId id="326" r:id="rId61"/>
    <p:sldId id="299" r:id="rId62"/>
    <p:sldId id="300" r:id="rId63"/>
    <p:sldId id="370" r:id="rId64"/>
    <p:sldId id="298" r:id="rId65"/>
    <p:sldId id="371" r:id="rId66"/>
    <p:sldId id="374" r:id="rId67"/>
    <p:sldId id="297" r:id="rId68"/>
    <p:sldId id="372" r:id="rId69"/>
    <p:sldId id="373" r:id="rId70"/>
    <p:sldId id="361" r:id="rId71"/>
    <p:sldId id="296" r:id="rId72"/>
    <p:sldId id="375" r:id="rId73"/>
    <p:sldId id="376" r:id="rId74"/>
    <p:sldId id="377" r:id="rId75"/>
    <p:sldId id="378" r:id="rId76"/>
    <p:sldId id="342" r:id="rId77"/>
    <p:sldId id="379" r:id="rId78"/>
    <p:sldId id="303" r:id="rId79"/>
    <p:sldId id="304" r:id="rId80"/>
    <p:sldId id="305" r:id="rId81"/>
    <p:sldId id="306" r:id="rId82"/>
    <p:sldId id="307" r:id="rId83"/>
    <p:sldId id="308" r:id="rId84"/>
    <p:sldId id="309" r:id="rId85"/>
    <p:sldId id="313" r:id="rId86"/>
    <p:sldId id="314" r:id="rId87"/>
    <p:sldId id="310" r:id="rId88"/>
    <p:sldId id="328" r:id="rId89"/>
    <p:sldId id="419" r:id="rId90"/>
    <p:sldId id="418" r:id="rId91"/>
    <p:sldId id="380" r:id="rId92"/>
    <p:sldId id="381" r:id="rId93"/>
    <p:sldId id="335" r:id="rId94"/>
    <p:sldId id="417" r:id="rId95"/>
    <p:sldId id="386" r:id="rId96"/>
    <p:sldId id="387" r:id="rId97"/>
    <p:sldId id="388" r:id="rId98"/>
    <p:sldId id="389" r:id="rId99"/>
    <p:sldId id="390" r:id="rId100"/>
    <p:sldId id="391" r:id="rId101"/>
    <p:sldId id="392" r:id="rId102"/>
    <p:sldId id="393" r:id="rId103"/>
    <p:sldId id="394" r:id="rId104"/>
    <p:sldId id="395" r:id="rId105"/>
    <p:sldId id="397" r:id="rId106"/>
    <p:sldId id="398" r:id="rId107"/>
    <p:sldId id="407" r:id="rId108"/>
    <p:sldId id="399" r:id="rId109"/>
    <p:sldId id="400" r:id="rId110"/>
    <p:sldId id="409" r:id="rId111"/>
    <p:sldId id="410" r:id="rId112"/>
    <p:sldId id="401" r:id="rId113"/>
    <p:sldId id="413" r:id="rId114"/>
    <p:sldId id="414" r:id="rId115"/>
    <p:sldId id="415" r:id="rId116"/>
    <p:sldId id="416" r:id="rId117"/>
    <p:sldId id="412" r:id="rId118"/>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9" d="100"/>
          <a:sy n="69" d="100"/>
        </p:scale>
        <p:origin x="1416"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12" Type="http://schemas.openxmlformats.org/officeDocument/2006/relationships/slide" Target="slides/slide90.xml"/><Relationship Id="rId16" Type="http://schemas.openxmlformats.org/officeDocument/2006/relationships/slideMaster" Target="slideMasters/slideMaster16.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39.xml"/><Relationship Id="rId82" Type="http://schemas.openxmlformats.org/officeDocument/2006/relationships/slide" Target="slides/slide60.xml"/><Relationship Id="rId90" Type="http://schemas.openxmlformats.org/officeDocument/2006/relationships/slide" Target="slides/slide68.xml"/><Relationship Id="rId95" Type="http://schemas.openxmlformats.org/officeDocument/2006/relationships/slide" Target="slides/slide7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13" Type="http://schemas.openxmlformats.org/officeDocument/2006/relationships/slide" Target="slides/slide91.xml"/><Relationship Id="rId118" Type="http://schemas.openxmlformats.org/officeDocument/2006/relationships/slide" Target="slides/slide96.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80" Type="http://schemas.openxmlformats.org/officeDocument/2006/relationships/slide" Target="slides/slide58.xml"/><Relationship Id="rId85" Type="http://schemas.openxmlformats.org/officeDocument/2006/relationships/slide" Target="slides/slide63.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103" Type="http://schemas.openxmlformats.org/officeDocument/2006/relationships/slide" Target="slides/slide81.xml"/><Relationship Id="rId108" Type="http://schemas.openxmlformats.org/officeDocument/2006/relationships/slide" Target="slides/slide86.xml"/><Relationship Id="rId116" Type="http://schemas.openxmlformats.org/officeDocument/2006/relationships/slide" Target="slides/slide94.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slide" Target="slides/slide61.xml"/><Relationship Id="rId88" Type="http://schemas.openxmlformats.org/officeDocument/2006/relationships/slide" Target="slides/slide66.xml"/><Relationship Id="rId91" Type="http://schemas.openxmlformats.org/officeDocument/2006/relationships/slide" Target="slides/slide69.xml"/><Relationship Id="rId96" Type="http://schemas.openxmlformats.org/officeDocument/2006/relationships/slide" Target="slides/slide74.xml"/><Relationship Id="rId111"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6" Type="http://schemas.openxmlformats.org/officeDocument/2006/relationships/slide" Target="slides/slide84.xml"/><Relationship Id="rId114" Type="http://schemas.openxmlformats.org/officeDocument/2006/relationships/slide" Target="slides/slide92.xml"/><Relationship Id="rId119"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E1802-9246-4CA4-A32E-6F4D04A1322D}" type="datetimeFigureOut">
              <a:rPr lang="en-US" smtClean="0"/>
              <a:t>5/7/2020</a:t>
            </a:fld>
            <a:endParaRPr lang="en-U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9E39E6-759F-4AA2-ADC4-791DD8D572F5}" type="slidenum">
              <a:rPr lang="en-US" smtClean="0"/>
              <a:t>‹Nº›</a:t>
            </a:fld>
            <a:endParaRPr lang="en-US"/>
          </a:p>
        </p:txBody>
      </p:sp>
    </p:spTree>
    <p:extLst>
      <p:ext uri="{BB962C8B-B14F-4D97-AF65-F5344CB8AC3E}">
        <p14:creationId xmlns:p14="http://schemas.microsoft.com/office/powerpoint/2010/main" val="888452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389587-9DF9-4F3D-9771-D754ADC5970F}"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6246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39E4D64-3357-4836-A91E-33B1135F8861}" type="slidenum">
              <a:rPr kumimoji="0" lang="es-ES_tradnl" altLang="en-US" sz="12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s-ES_tradnl" altLang="en-US" sz="12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62468" name="Rectangle 2"/>
          <p:cNvSpPr>
            <a:spLocks noChangeArrowheads="1" noTextEdit="1"/>
          </p:cNvSpPr>
          <p:nvPr>
            <p:ph type="sldImg"/>
          </p:nvPr>
        </p:nvSpPr>
        <p:spPr>
          <a:ln/>
        </p:spPr>
      </p:sp>
      <p:sp>
        <p:nvSpPr>
          <p:cNvPr id="624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152144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Marcador de imagen de diapositiva"/>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s-AR" dirty="0" smtClean="0"/>
              <a:t>At </a:t>
            </a:r>
            <a:r>
              <a:rPr lang="es-AR" dirty="0" err="1" smtClean="0"/>
              <a:t>systemic</a:t>
            </a:r>
            <a:r>
              <a:rPr lang="es-AR" dirty="0" smtClean="0"/>
              <a:t> </a:t>
            </a:r>
            <a:r>
              <a:rPr lang="es-AR" dirty="0" err="1" smtClean="0"/>
              <a:t>level</a:t>
            </a:r>
            <a:r>
              <a:rPr lang="es-AR" dirty="0" smtClean="0"/>
              <a:t>, </a:t>
            </a:r>
            <a:r>
              <a:rPr lang="es-AR" dirty="0" err="1" smtClean="0"/>
              <a:t>we</a:t>
            </a:r>
            <a:r>
              <a:rPr lang="es-AR" dirty="0" smtClean="0"/>
              <a:t> </a:t>
            </a:r>
            <a:r>
              <a:rPr lang="es-AR" dirty="0" err="1" smtClean="0"/>
              <a:t>found</a:t>
            </a:r>
            <a:r>
              <a:rPr lang="es-AR" baseline="0" dirty="0" smtClean="0"/>
              <a:t> a </a:t>
            </a:r>
            <a:r>
              <a:rPr lang="es-AR" baseline="0" dirty="0" err="1" smtClean="0"/>
              <a:t>transient</a:t>
            </a:r>
            <a:r>
              <a:rPr lang="es-AR" baseline="0" dirty="0" smtClean="0"/>
              <a:t> ROS </a:t>
            </a:r>
            <a:r>
              <a:rPr lang="es-AR" baseline="0" dirty="0" err="1" smtClean="0"/>
              <a:t>burst</a:t>
            </a:r>
            <a:r>
              <a:rPr lang="es-AR" baseline="0" dirty="0" smtClean="0"/>
              <a:t> at 30 min </a:t>
            </a:r>
            <a:r>
              <a:rPr lang="es-AR" baseline="0" dirty="0" err="1" smtClean="0"/>
              <a:t>postinoculation</a:t>
            </a:r>
            <a:r>
              <a:rPr lang="es-AR" baseline="0" dirty="0" smtClean="0"/>
              <a:t>, </a:t>
            </a:r>
            <a:r>
              <a:rPr lang="es-AR" baseline="0" dirty="0" err="1" smtClean="0"/>
              <a:t>with</a:t>
            </a:r>
            <a:r>
              <a:rPr lang="es-AR" baseline="0" dirty="0" smtClean="0"/>
              <a:t> </a:t>
            </a:r>
            <a:r>
              <a:rPr lang="es-AR" baseline="0" dirty="0" err="1" smtClean="0"/>
              <a:t>is</a:t>
            </a:r>
            <a:r>
              <a:rPr lang="es-AR" baseline="0" dirty="0" smtClean="0"/>
              <a:t> </a:t>
            </a:r>
            <a:r>
              <a:rPr lang="es-AR" baseline="0" dirty="0" err="1" smtClean="0"/>
              <a:t>clearly</a:t>
            </a:r>
            <a:r>
              <a:rPr lang="es-AR" baseline="0" dirty="0" smtClean="0"/>
              <a:t> </a:t>
            </a:r>
            <a:r>
              <a:rPr lang="es-AR" baseline="0" dirty="0" err="1" smtClean="0"/>
              <a:t>dependent</a:t>
            </a:r>
            <a:r>
              <a:rPr lang="es-AR" baseline="0" dirty="0" smtClean="0"/>
              <a:t> of NADPH oxidase </a:t>
            </a:r>
            <a:r>
              <a:rPr lang="es-AR" baseline="0" dirty="0" err="1" smtClean="0"/>
              <a:t>complex</a:t>
            </a:r>
            <a:r>
              <a:rPr lang="es-AR" baseline="0" dirty="0" smtClean="0"/>
              <a:t>, </a:t>
            </a:r>
            <a:r>
              <a:rPr lang="es-AR" baseline="0" dirty="0" err="1" smtClean="0"/>
              <a:t>since</a:t>
            </a:r>
            <a:r>
              <a:rPr lang="es-AR" baseline="0" dirty="0" smtClean="0"/>
              <a:t> </a:t>
            </a:r>
            <a:r>
              <a:rPr lang="es-AR" baseline="0" dirty="0" err="1" smtClean="0"/>
              <a:t>the</a:t>
            </a:r>
            <a:r>
              <a:rPr lang="es-AR" baseline="0" dirty="0" smtClean="0"/>
              <a:t> </a:t>
            </a:r>
            <a:r>
              <a:rPr lang="es-AR" baseline="0" dirty="0" err="1" smtClean="0"/>
              <a:t>presense</a:t>
            </a:r>
            <a:r>
              <a:rPr lang="es-AR" baseline="0" dirty="0" smtClean="0"/>
              <a:t> of DPI </a:t>
            </a:r>
            <a:r>
              <a:rPr lang="es-AR" baseline="0" dirty="0" err="1" smtClean="0"/>
              <a:t>or</a:t>
            </a:r>
            <a:r>
              <a:rPr lang="es-AR" baseline="0" dirty="0" smtClean="0"/>
              <a:t> </a:t>
            </a:r>
            <a:r>
              <a:rPr lang="es-AR" baseline="0" dirty="0" err="1" smtClean="0"/>
              <a:t>the</a:t>
            </a:r>
            <a:r>
              <a:rPr lang="es-AR" baseline="0" dirty="0" smtClean="0"/>
              <a:t> </a:t>
            </a:r>
            <a:r>
              <a:rPr lang="es-AR" baseline="0" dirty="0" err="1" smtClean="0"/>
              <a:t>silencin</a:t>
            </a:r>
            <a:r>
              <a:rPr lang="es-AR" baseline="0" dirty="0" smtClean="0"/>
              <a:t> of </a:t>
            </a:r>
            <a:r>
              <a:rPr lang="es-AR" baseline="0" dirty="0" err="1" smtClean="0"/>
              <a:t>the</a:t>
            </a:r>
            <a:r>
              <a:rPr lang="es-AR" baseline="0" dirty="0" smtClean="0"/>
              <a:t> </a:t>
            </a:r>
            <a:r>
              <a:rPr lang="es-AR" baseline="0" dirty="0" err="1" smtClean="0"/>
              <a:t>complex</a:t>
            </a:r>
            <a:r>
              <a:rPr lang="es-AR" baseline="0" dirty="0" smtClean="0"/>
              <a:t>, </a:t>
            </a:r>
            <a:r>
              <a:rPr lang="es-AR" baseline="0" dirty="0" err="1" smtClean="0"/>
              <a:t>impair</a:t>
            </a:r>
            <a:r>
              <a:rPr lang="es-AR" baseline="0" dirty="0" smtClean="0"/>
              <a:t> </a:t>
            </a:r>
            <a:r>
              <a:rPr lang="es-AR" baseline="0" dirty="0" err="1" smtClean="0"/>
              <a:t>the</a:t>
            </a:r>
            <a:r>
              <a:rPr lang="es-AR" baseline="0" dirty="0" smtClean="0"/>
              <a:t> </a:t>
            </a:r>
            <a:r>
              <a:rPr lang="es-AR" baseline="0" dirty="0" err="1" smtClean="0"/>
              <a:t>systemic</a:t>
            </a:r>
            <a:r>
              <a:rPr lang="es-AR" baseline="0" dirty="0" smtClean="0"/>
              <a:t> ROS </a:t>
            </a:r>
            <a:r>
              <a:rPr lang="es-AR" baseline="0" dirty="0" err="1" smtClean="0"/>
              <a:t>burst</a:t>
            </a:r>
            <a:endParaRPr lang="es-AR" dirty="0" smtClean="0"/>
          </a:p>
        </p:txBody>
      </p:sp>
      <p:sp>
        <p:nvSpPr>
          <p:cNvPr id="3072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D27BE5B-655B-4D57-8C2E-B9E2D39BB560}" type="slidenum">
              <a:rPr kumimoji="0" lang="es-AR"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s-AR"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754619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Marcador de imagen de diapositiva"/>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And was not accompanied</a:t>
            </a:r>
            <a:r>
              <a:rPr lang="en-US" baseline="0" dirty="0" smtClean="0"/>
              <a:t> by changes in the </a:t>
            </a:r>
            <a:r>
              <a:rPr lang="en-US" baseline="0" noProof="0" dirty="0" smtClean="0"/>
              <a:t>levels</a:t>
            </a:r>
            <a:r>
              <a:rPr lang="en-US" baseline="0" dirty="0" smtClean="0"/>
              <a:t> of hormones involved in systemic responses. </a:t>
            </a:r>
            <a:endParaRPr lang="en-US" dirty="0" smtClean="0"/>
          </a:p>
        </p:txBody>
      </p:sp>
      <p:sp>
        <p:nvSpPr>
          <p:cNvPr id="3072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D27BE5B-655B-4D57-8C2E-B9E2D39BB560}" type="slidenum">
              <a:rPr kumimoji="0" lang="es-AR"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s-AR"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849104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Marcador de imagen de diapositiva"/>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s-AR" dirty="0" err="1" smtClean="0"/>
              <a:t>The</a:t>
            </a:r>
            <a:r>
              <a:rPr lang="es-AR" dirty="0" smtClean="0"/>
              <a:t> </a:t>
            </a:r>
            <a:r>
              <a:rPr lang="es-AR" dirty="0" err="1" smtClean="0"/>
              <a:t>systemic</a:t>
            </a:r>
            <a:r>
              <a:rPr lang="es-AR" baseline="0" dirty="0" smtClean="0"/>
              <a:t> ROS </a:t>
            </a:r>
            <a:r>
              <a:rPr lang="es-AR" baseline="0" dirty="0" err="1" smtClean="0"/>
              <a:t>peak</a:t>
            </a:r>
            <a:r>
              <a:rPr lang="es-AR" baseline="0" dirty="0" smtClean="0"/>
              <a:t> </a:t>
            </a:r>
            <a:r>
              <a:rPr lang="es-AR" baseline="0" dirty="0" err="1" smtClean="0"/>
              <a:t>induced</a:t>
            </a:r>
            <a:r>
              <a:rPr lang="es-AR" baseline="0" dirty="0" smtClean="0"/>
              <a:t> </a:t>
            </a:r>
            <a:r>
              <a:rPr lang="es-AR" baseline="0" dirty="0" err="1" smtClean="0"/>
              <a:t>changes</a:t>
            </a:r>
            <a:r>
              <a:rPr lang="es-AR" baseline="0" dirty="0" smtClean="0"/>
              <a:t>  in </a:t>
            </a:r>
            <a:r>
              <a:rPr lang="es-AR" baseline="0" dirty="0" err="1" smtClean="0"/>
              <a:t>the</a:t>
            </a:r>
            <a:r>
              <a:rPr lang="es-AR" baseline="0" dirty="0" smtClean="0"/>
              <a:t> </a:t>
            </a:r>
            <a:r>
              <a:rPr lang="es-AR" baseline="0" dirty="0" err="1" smtClean="0"/>
              <a:t>redox</a:t>
            </a:r>
            <a:r>
              <a:rPr lang="es-AR" baseline="0" dirty="0" smtClean="0"/>
              <a:t> </a:t>
            </a:r>
            <a:r>
              <a:rPr lang="es-AR" baseline="0" dirty="0" err="1" smtClean="0"/>
              <a:t>state</a:t>
            </a:r>
            <a:r>
              <a:rPr lang="es-AR" baseline="0" dirty="0" smtClean="0"/>
              <a:t> of </a:t>
            </a:r>
            <a:r>
              <a:rPr lang="es-AR" baseline="0" dirty="0" err="1" smtClean="0"/>
              <a:t>glutahtione</a:t>
            </a:r>
            <a:r>
              <a:rPr lang="es-AR" baseline="0" dirty="0" smtClean="0"/>
              <a:t> and </a:t>
            </a:r>
            <a:r>
              <a:rPr lang="es-AR" baseline="0" dirty="0" err="1" smtClean="0"/>
              <a:t>increses</a:t>
            </a:r>
            <a:r>
              <a:rPr lang="es-AR" baseline="0" dirty="0" smtClean="0"/>
              <a:t> in </a:t>
            </a:r>
            <a:r>
              <a:rPr lang="es-AR" baseline="0" dirty="0" err="1" smtClean="0"/>
              <a:t>the</a:t>
            </a:r>
            <a:r>
              <a:rPr lang="es-AR" baseline="0" dirty="0" smtClean="0"/>
              <a:t> </a:t>
            </a:r>
            <a:r>
              <a:rPr lang="es-AR" baseline="0" dirty="0" err="1" smtClean="0"/>
              <a:t>antioxidant</a:t>
            </a:r>
            <a:r>
              <a:rPr lang="es-AR" baseline="0" dirty="0" smtClean="0"/>
              <a:t> and PAL </a:t>
            </a:r>
            <a:r>
              <a:rPr lang="es-AR" baseline="0" dirty="0" err="1" smtClean="0"/>
              <a:t>enzymes</a:t>
            </a:r>
            <a:endParaRPr lang="es-AR" dirty="0" smtClean="0"/>
          </a:p>
        </p:txBody>
      </p:sp>
      <p:sp>
        <p:nvSpPr>
          <p:cNvPr id="3072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D27BE5B-655B-4D57-8C2E-B9E2D39BB560}" type="slidenum">
              <a:rPr kumimoji="0" lang="es-AR"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s-AR"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640791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n-US" dirty="0" smtClean="0"/>
              <a:t>18.	We evaluated the systemic redox changes in Nod factor receptor and NARK mutants, and we found that NARK mutant also showed the systemic redox changes, but in NOD factor receptor mutant disappear</a:t>
            </a:r>
            <a:endParaRPr lang="es-AR"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45AB5-0AE5-4E8B-B447-E4E9B41ED804}" type="slidenum">
              <a:rPr kumimoji="0" lang="es-A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s-A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6081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19.	However, only the </a:t>
            </a:r>
            <a:r>
              <a:rPr lang="en-US" dirty="0" err="1" smtClean="0"/>
              <a:t>Wt</a:t>
            </a:r>
            <a:r>
              <a:rPr lang="en-US" dirty="0" smtClean="0"/>
              <a:t> </a:t>
            </a:r>
            <a:r>
              <a:rPr lang="en-US" dirty="0" err="1" smtClean="0"/>
              <a:t>genotye</a:t>
            </a:r>
            <a:r>
              <a:rPr lang="en-US" dirty="0" smtClean="0"/>
              <a:t> increase photosynthetic performance upon inoculation</a:t>
            </a:r>
            <a:endParaRPr lang="en-U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26B82B-28F1-4AF5-B466-61C829F19C35}" type="slidenum">
              <a:rPr kumimoji="0" lang="es-MX"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s-MX"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4608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We also </a:t>
            </a:r>
            <a:r>
              <a:rPr lang="en-US" dirty="0" err="1" smtClean="0"/>
              <a:t>analised</a:t>
            </a:r>
            <a:r>
              <a:rPr lang="en-US" dirty="0" smtClean="0"/>
              <a:t> </a:t>
            </a:r>
            <a:r>
              <a:rPr lang="en-US" baseline="0" dirty="0" smtClean="0"/>
              <a:t> the systemic changes in the expression patterns of microRNA at </a:t>
            </a:r>
            <a:r>
              <a:rPr lang="en-US" baseline="0" dirty="0" err="1" smtClean="0"/>
              <a:t>differnt</a:t>
            </a:r>
            <a:r>
              <a:rPr lang="en-US" baseline="0" dirty="0" smtClean="0"/>
              <a:t> post </a:t>
            </a:r>
            <a:r>
              <a:rPr lang="en-US" baseline="0" dirty="0" err="1" smtClean="0"/>
              <a:t>inculation</a:t>
            </a:r>
            <a:r>
              <a:rPr lang="en-US" baseline="0" dirty="0" smtClean="0"/>
              <a:t> time, observing the major changes 24 </a:t>
            </a:r>
            <a:r>
              <a:rPr lang="en-US" baseline="0" dirty="0" err="1" smtClean="0"/>
              <a:t>hs</a:t>
            </a:r>
            <a:r>
              <a:rPr lang="en-US" baseline="0" dirty="0" smtClean="0"/>
              <a:t> </a:t>
            </a:r>
            <a:r>
              <a:rPr lang="en-US" baseline="0" dirty="0" err="1" smtClean="0"/>
              <a:t>postinocculation</a:t>
            </a:r>
            <a:endParaRPr lang="en-U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26B82B-28F1-4AF5-B466-61C829F19C35}" type="slidenum">
              <a:rPr kumimoji="0" lang="es-MX"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s-MX"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0888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AR" dirty="0" smtClean="0"/>
              <a:t>At </a:t>
            </a:r>
            <a:r>
              <a:rPr lang="es-AR" dirty="0" err="1" smtClean="0"/>
              <a:t>this</a:t>
            </a:r>
            <a:r>
              <a:rPr lang="es-AR" baseline="0" dirty="0" smtClean="0"/>
              <a:t> time </a:t>
            </a:r>
            <a:r>
              <a:rPr lang="es-AR" baseline="0" dirty="0" err="1" smtClean="0"/>
              <a:t>we</a:t>
            </a:r>
            <a:r>
              <a:rPr lang="es-AR" baseline="0" dirty="0" smtClean="0"/>
              <a:t> </a:t>
            </a:r>
            <a:r>
              <a:rPr lang="es-AR" baseline="0" dirty="0" err="1" smtClean="0"/>
              <a:t>performed</a:t>
            </a:r>
            <a:r>
              <a:rPr lang="es-AR" baseline="0" dirty="0" smtClean="0"/>
              <a:t> </a:t>
            </a:r>
            <a:r>
              <a:rPr lang="es-AR" baseline="0" dirty="0" err="1" smtClean="0"/>
              <a:t>RNAseq</a:t>
            </a:r>
            <a:r>
              <a:rPr lang="es-AR" baseline="0" dirty="0" smtClean="0"/>
              <a:t>, </a:t>
            </a:r>
            <a:r>
              <a:rPr lang="es-AR" baseline="0" dirty="0" err="1" smtClean="0"/>
              <a:t>where</a:t>
            </a:r>
            <a:r>
              <a:rPr lang="es-AR" baseline="0" dirty="0" smtClean="0"/>
              <a:t> </a:t>
            </a:r>
            <a:r>
              <a:rPr lang="es-AR" baseline="0" dirty="0" err="1" smtClean="0"/>
              <a:t>we</a:t>
            </a:r>
            <a:r>
              <a:rPr lang="es-AR" baseline="0" dirty="0" smtClean="0"/>
              <a:t> </a:t>
            </a:r>
            <a:r>
              <a:rPr lang="es-AR" baseline="0" dirty="0" err="1" smtClean="0"/>
              <a:t>found</a:t>
            </a:r>
            <a:r>
              <a:rPr lang="es-AR" baseline="0" dirty="0" smtClean="0"/>
              <a:t> </a:t>
            </a:r>
            <a:r>
              <a:rPr lang="es-AR" baseline="0" dirty="0" err="1" smtClean="0"/>
              <a:t>expression</a:t>
            </a:r>
            <a:r>
              <a:rPr lang="es-AR" baseline="0" dirty="0" smtClean="0"/>
              <a:t> </a:t>
            </a:r>
            <a:r>
              <a:rPr lang="es-AR" baseline="0" dirty="0" err="1" smtClean="0"/>
              <a:t>changes</a:t>
            </a:r>
            <a:r>
              <a:rPr lang="es-AR" baseline="0" dirty="0" smtClean="0"/>
              <a:t> of </a:t>
            </a:r>
            <a:r>
              <a:rPr lang="es-AR" baseline="0" dirty="0" err="1" smtClean="0"/>
              <a:t>many</a:t>
            </a:r>
            <a:r>
              <a:rPr lang="es-AR" baseline="0" dirty="0" smtClean="0"/>
              <a:t> micro RAN </a:t>
            </a:r>
            <a:r>
              <a:rPr lang="es-AR" baseline="0" dirty="0" err="1" smtClean="0"/>
              <a:t>involved</a:t>
            </a:r>
            <a:r>
              <a:rPr lang="es-AR" baseline="0" dirty="0" smtClean="0"/>
              <a:t> in </a:t>
            </a:r>
            <a:r>
              <a:rPr lang="es-AR" baseline="0" dirty="0" err="1" smtClean="0"/>
              <a:t>the</a:t>
            </a:r>
            <a:r>
              <a:rPr lang="es-AR" baseline="0" dirty="0" smtClean="0"/>
              <a:t> AON, </a:t>
            </a:r>
            <a:r>
              <a:rPr lang="es-AR" baseline="0" dirty="0" err="1" smtClean="0"/>
              <a:t>antixidante</a:t>
            </a:r>
            <a:r>
              <a:rPr lang="es-AR" baseline="0" dirty="0" smtClean="0"/>
              <a:t> </a:t>
            </a:r>
            <a:r>
              <a:rPr lang="es-AR" baseline="0" dirty="0" err="1" smtClean="0"/>
              <a:t>defense</a:t>
            </a:r>
            <a:r>
              <a:rPr lang="es-AR" baseline="0" dirty="0" smtClean="0"/>
              <a:t>, </a:t>
            </a:r>
            <a:r>
              <a:rPr lang="es-AR" baseline="0" dirty="0" err="1" smtClean="0"/>
              <a:t>leaf</a:t>
            </a:r>
            <a:r>
              <a:rPr lang="es-AR" baseline="0" dirty="0" smtClean="0"/>
              <a:t> and </a:t>
            </a:r>
            <a:r>
              <a:rPr lang="es-AR" baseline="0" dirty="0" err="1" smtClean="0"/>
              <a:t>nodule</a:t>
            </a:r>
            <a:r>
              <a:rPr lang="es-AR" baseline="0" dirty="0" smtClean="0"/>
              <a:t> </a:t>
            </a:r>
            <a:r>
              <a:rPr lang="es-AR" baseline="0" dirty="0" err="1" smtClean="0"/>
              <a:t>development</a:t>
            </a:r>
            <a:r>
              <a:rPr lang="es-AR" baseline="0" dirty="0" smtClean="0"/>
              <a:t>, </a:t>
            </a:r>
            <a:r>
              <a:rPr lang="es-AR" baseline="0" dirty="0" err="1" smtClean="0"/>
              <a:t>photosymthesis</a:t>
            </a:r>
            <a:r>
              <a:rPr lang="es-AR" baseline="0" dirty="0" smtClean="0"/>
              <a:t> and </a:t>
            </a:r>
            <a:r>
              <a:rPr lang="es-AR" baseline="0" dirty="0" err="1" smtClean="0"/>
              <a:t>secondary</a:t>
            </a:r>
            <a:r>
              <a:rPr lang="es-AR" baseline="0" dirty="0" smtClean="0"/>
              <a:t> </a:t>
            </a:r>
            <a:r>
              <a:rPr lang="es-AR" baseline="0" dirty="0" err="1" smtClean="0"/>
              <a:t>metabolism</a:t>
            </a:r>
            <a:endParaRPr lang="es-AR"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79A5F-CFC6-40D7-AE55-6AC4726DA5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6771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22.	All these systemic changes improve the tolerance to </a:t>
            </a:r>
            <a:r>
              <a:rPr lang="en-US" dirty="0" err="1" smtClean="0"/>
              <a:t>photooxidative</a:t>
            </a:r>
            <a:r>
              <a:rPr lang="en-US" dirty="0" smtClean="0"/>
              <a:t> stress only in </a:t>
            </a:r>
            <a:r>
              <a:rPr lang="en-US" dirty="0" err="1" smtClean="0"/>
              <a:t>wt</a:t>
            </a:r>
            <a:r>
              <a:rPr lang="en-US" dirty="0" smtClean="0"/>
              <a:t>, indicating that ISR- </a:t>
            </a:r>
            <a:r>
              <a:rPr lang="en-US" dirty="0" err="1" smtClean="0"/>
              <a:t>ike</a:t>
            </a:r>
            <a:r>
              <a:rPr lang="en-US" dirty="0" smtClean="0"/>
              <a:t> responses induced during legume-rhizobia interaction are dependent on Nod factor receptor and on Autoregulation of nodulation. </a:t>
            </a:r>
            <a:endParaRPr lang="en-U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26B82B-28F1-4AF5-B466-61C829F19C35}" type="slidenum">
              <a:rPr kumimoji="0" lang="es-MX"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s-MX"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5982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In order to test this ISR-like response</a:t>
            </a:r>
            <a:r>
              <a:rPr lang="en-US" baseline="0" dirty="0" smtClean="0"/>
              <a:t> induced by symbiotic interaction, we performed experiment of triple interaction among soybean </a:t>
            </a:r>
            <a:r>
              <a:rPr lang="en-US" baseline="0" dirty="0" err="1" smtClean="0"/>
              <a:t>brady</a:t>
            </a:r>
            <a:r>
              <a:rPr lang="en-US" baseline="0" dirty="0" smtClean="0"/>
              <a:t> virus and we found </a:t>
            </a:r>
            <a:r>
              <a:rPr lang="en-US" baseline="0" dirty="0" err="1" smtClean="0"/>
              <a:t>Bj</a:t>
            </a:r>
            <a:r>
              <a:rPr lang="en-US" baseline="0" dirty="0" smtClean="0"/>
              <a:t> attenuate the virus </a:t>
            </a:r>
            <a:r>
              <a:rPr lang="en-US" baseline="0" dirty="0" err="1" smtClean="0"/>
              <a:t>symthon</a:t>
            </a:r>
            <a:r>
              <a:rPr lang="en-US" baseline="0" dirty="0" smtClean="0"/>
              <a:t> in sequence depend manner</a:t>
            </a:r>
          </a:p>
          <a:p>
            <a:r>
              <a:rPr lang="en-US" baseline="0" dirty="0" smtClean="0"/>
              <a:t> </a:t>
            </a:r>
            <a:endParaRPr lang="en-U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26B82B-28F1-4AF5-B466-61C829F19C35}" type="slidenum">
              <a:rPr kumimoji="0" lang="es-MX"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s-MX"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8758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This response</a:t>
            </a:r>
            <a:r>
              <a:rPr lang="en-US" baseline="0" dirty="0" smtClean="0"/>
              <a:t> can be seen hormones defense related genes</a:t>
            </a:r>
          </a:p>
          <a:p>
            <a:endParaRPr lang="en-U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26B82B-28F1-4AF5-B466-61C829F19C35}" type="slidenum">
              <a:rPr kumimoji="0" lang="es-MX"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s-MX"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4794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741CDA-E7D3-492F-B94F-096DDE4F323B}"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n-US" smtClean="0">
              <a:latin typeface="Arial" panose="020B0604020202020204" pitchFamily="34" charset="0"/>
            </a:endParaRPr>
          </a:p>
        </p:txBody>
      </p:sp>
    </p:spTree>
    <p:extLst>
      <p:ext uri="{BB962C8B-B14F-4D97-AF65-F5344CB8AC3E}">
        <p14:creationId xmlns:p14="http://schemas.microsoft.com/office/powerpoint/2010/main" val="904190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And more </a:t>
            </a:r>
            <a:r>
              <a:rPr lang="en-US" dirty="0" err="1" smtClean="0"/>
              <a:t>crearly</a:t>
            </a:r>
            <a:r>
              <a:rPr lang="en-US" baseline="0" dirty="0" smtClean="0"/>
              <a:t> within short term response </a:t>
            </a:r>
          </a:p>
          <a:p>
            <a:endParaRPr lang="en-U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26B82B-28F1-4AF5-B466-61C829F19C35}" type="slidenum">
              <a:rPr kumimoji="0" lang="es-MX"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s-MX"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8075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In the last years our research was focus on the local and systemic redox changes that occur during legume-rhizobia symbiotic interaction, particularly soybean-</a:t>
            </a:r>
            <a:r>
              <a:rPr lang="en-US" dirty="0" err="1" smtClean="0"/>
              <a:t>Bradyrhizobiun</a:t>
            </a:r>
            <a:r>
              <a:rPr lang="en-US" dirty="0" smtClean="0"/>
              <a:t> </a:t>
            </a:r>
            <a:r>
              <a:rPr lang="en-US" dirty="0" err="1" smtClean="0"/>
              <a:t>japonicum</a:t>
            </a:r>
            <a:r>
              <a:rPr lang="en-US" dirty="0" smtClean="0"/>
              <a:t> interaction under control and stress condition.</a:t>
            </a:r>
            <a:endParaRPr lang="en-U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26B82B-28F1-4AF5-B466-61C829F19C35}" type="slidenum">
              <a:rPr kumimoji="0" lang="es-MX"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s-MX"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7325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aseline="0" dirty="0" smtClean="0"/>
              <a:t> 8.	 We have demonstrated that salt stress inhibit the symbiotic interaction and nodulation process, by altering the </a:t>
            </a:r>
            <a:r>
              <a:rPr lang="en-US" baseline="0" dirty="0" err="1" smtClean="0"/>
              <a:t>apoplastic</a:t>
            </a:r>
            <a:r>
              <a:rPr lang="en-US" baseline="0" dirty="0" smtClean="0"/>
              <a:t> and intracellular ROS signature in calcium dependent manner, and inducing cell death similar to that occur in plant pathogen interaction</a:t>
            </a:r>
            <a:endParaRPr lang="en-U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26B82B-28F1-4AF5-B466-61C829F19C35}" type="slidenum">
              <a:rPr kumimoji="0" lang="es-MX"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s-MX"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957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lstStyle/>
          <a:p>
            <a:r>
              <a:rPr lang="en-US" dirty="0" smtClean="0"/>
              <a:t>9.	In order to obtain tolerance to this cell death inducing condition we obtained compose soybean plants with transgenic hairy root expressing animal </a:t>
            </a:r>
            <a:r>
              <a:rPr lang="en-US" dirty="0" err="1" smtClean="0"/>
              <a:t>antiapoptotic</a:t>
            </a:r>
            <a:r>
              <a:rPr lang="en-US" dirty="0" smtClean="0"/>
              <a:t> genes, which improve the ionic, energetic and redox state of root hairs, but drastically inhibit the nodulation process </a:t>
            </a:r>
            <a:endParaRPr lang="en-U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26B82B-28F1-4AF5-B466-61C829F19C35}" type="slidenum">
              <a:rPr kumimoji="0" lang="es-MX"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s-MX"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9227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10.	In animal there was evidence about the inhibitory action of </a:t>
            </a:r>
            <a:r>
              <a:rPr lang="en-US" dirty="0" err="1" smtClean="0"/>
              <a:t>antiapoptotic</a:t>
            </a:r>
            <a:r>
              <a:rPr lang="en-US" dirty="0" smtClean="0"/>
              <a:t> genes on autophagy, given by the interaction with PI3K complex, specifically with BH3 domain of Atg6/</a:t>
            </a:r>
            <a:r>
              <a:rPr lang="en-US" dirty="0" err="1" smtClean="0"/>
              <a:t>Beclin</a:t>
            </a:r>
            <a:r>
              <a:rPr lang="en-US" dirty="0" smtClean="0"/>
              <a:t>. This BH3 domain is conserved in soybean, and the hairy roots expressing </a:t>
            </a:r>
            <a:r>
              <a:rPr lang="en-US" dirty="0" err="1" smtClean="0"/>
              <a:t>antiapoptotic</a:t>
            </a:r>
            <a:r>
              <a:rPr lang="en-US" dirty="0" smtClean="0"/>
              <a:t> genes showed down regulation of PI3K and Atg6.  So to test the involvement of this </a:t>
            </a:r>
            <a:r>
              <a:rPr lang="en-US" dirty="0" err="1" smtClean="0"/>
              <a:t>autophagic</a:t>
            </a:r>
            <a:r>
              <a:rPr lang="en-US" dirty="0" smtClean="0"/>
              <a:t> key complex, we silenced both genes and also observed a dramatic inhibition of nodulation</a:t>
            </a:r>
            <a:endParaRPr lang="en-U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26B82B-28F1-4AF5-B466-61C829F19C35}" type="slidenum">
              <a:rPr kumimoji="0" lang="es-MX"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s-MX"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0802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12.	 And that these phenotypes are with the inhibition of endosomal ROS production observed in the hairy roots with silenced PI3K</a:t>
            </a:r>
            <a:endParaRPr lang="en-U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26B82B-28F1-4AF5-B466-61C829F19C35}" type="slidenum">
              <a:rPr kumimoji="0" lang="es-MX"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s-MX"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4005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Similar results were obtained</a:t>
            </a:r>
            <a:r>
              <a:rPr lang="en-US" baseline="0" dirty="0" smtClean="0"/>
              <a:t> using inhibitors of PI3K and NADPH oxidase</a:t>
            </a:r>
            <a:endParaRPr lang="en-U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26B82B-28F1-4AF5-B466-61C829F19C35}" type="slidenum">
              <a:rPr kumimoji="0" lang="es-MX"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s-MX"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6020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aseline="0" dirty="0" smtClean="0"/>
              <a:t>. 11.	 Then we demonstrated that the loss of function of PI3K impair the root hair growth and curling, and also the infection thread growth.  </a:t>
            </a:r>
            <a:endParaRPr lang="en-U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26B82B-28F1-4AF5-B466-61C829F19C35}" type="slidenum">
              <a:rPr kumimoji="0" lang="es-MX"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s-MX"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607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p>
            <a:fld id="{790C9B04-4C26-4F05-A140-C91E214318A7}" type="datetimeFigureOut">
              <a:rPr lang="en-US" smtClean="0"/>
              <a:t>5/7/2020</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B8D0EFA8-7CFD-4657-B907-390FA60D613C}" type="slidenum">
              <a:rPr lang="en-US" smtClean="0"/>
              <a:t>‹Nº›</a:t>
            </a:fld>
            <a:endParaRPr lang="en-US"/>
          </a:p>
        </p:txBody>
      </p:sp>
    </p:spTree>
    <p:extLst>
      <p:ext uri="{BB962C8B-B14F-4D97-AF65-F5344CB8AC3E}">
        <p14:creationId xmlns:p14="http://schemas.microsoft.com/office/powerpoint/2010/main" val="1035746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790C9B04-4C26-4F05-A140-C91E214318A7}" type="datetimeFigureOut">
              <a:rPr lang="en-US" smtClean="0"/>
              <a:t>5/7/2020</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B8D0EFA8-7CFD-4657-B907-390FA60D613C}" type="slidenum">
              <a:rPr lang="en-US" smtClean="0"/>
              <a:t>‹Nº›</a:t>
            </a:fld>
            <a:endParaRPr lang="en-US"/>
          </a:p>
        </p:txBody>
      </p:sp>
    </p:spTree>
    <p:extLst>
      <p:ext uri="{BB962C8B-B14F-4D97-AF65-F5344CB8AC3E}">
        <p14:creationId xmlns:p14="http://schemas.microsoft.com/office/powerpoint/2010/main" val="29292079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5294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52893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3035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512"/>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4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5 Marcador de número de diapositiva"/>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674BA0-8262-47B9-8AF5-81BB947ABCC6}" type="slidenum">
              <a:rPr kumimoji="0" lang="es-E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874762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4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5 Marcador de número de diapositiva"/>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5640512-5E7C-470A-ABF1-881DDD06440D}" type="slidenum">
              <a:rPr kumimoji="0" lang="es-E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743446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1"/>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4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5 Marcador de número de diapositiva"/>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5D3182-5967-49B7-B915-AA1469CDD619}" type="slidenum">
              <a:rPr kumimoji="0" lang="es-E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33912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5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6 Marcador de número de diapositiva"/>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C37D725-3716-4647-9843-8A25F06FD72B}" type="slidenum">
              <a:rPr kumimoji="0" lang="es-E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626735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7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8 Marcador de número de diapositiva"/>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FDA1D73-9C58-490A-BACF-47988375BBC2}" type="slidenum">
              <a:rPr kumimoji="0" lang="es-E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747638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3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4 Marcador de número de diapositiva"/>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79874A-4884-4CDC-BE7F-CB0BB5207C5F}" type="slidenum">
              <a:rPr kumimoji="0" lang="es-E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398254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2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3 Marcador de número de diapositiva"/>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AAF970-4FFA-40C5-9AF2-AE6ADD9D0D0F}" type="slidenum">
              <a:rPr kumimoji="0" lang="es-E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32939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790C9B04-4C26-4F05-A140-C91E214318A7}" type="datetimeFigureOut">
              <a:rPr lang="en-US" smtClean="0"/>
              <a:t>5/7/2020</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B8D0EFA8-7CFD-4657-B907-390FA60D613C}" type="slidenum">
              <a:rPr lang="en-US" smtClean="0"/>
              <a:t>‹Nº›</a:t>
            </a:fld>
            <a:endParaRPr lang="en-US"/>
          </a:p>
        </p:txBody>
      </p:sp>
    </p:spTree>
    <p:extLst>
      <p:ext uri="{BB962C8B-B14F-4D97-AF65-F5344CB8AC3E}">
        <p14:creationId xmlns:p14="http://schemas.microsoft.com/office/powerpoint/2010/main" val="38737447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19" y="273049"/>
            <a:ext cx="3008313" cy="1162051"/>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13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5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6 Marcador de número de diapositiva"/>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B6FD4D3-D1D9-49C4-861E-4EBAD753773F}" type="slidenum">
              <a:rPr kumimoji="0" lang="es-E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910218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1"/>
            <a:ext cx="5486400" cy="566739"/>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42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5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6 Marcador de número de diapositiva"/>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3F8971-60D5-4FF4-BB9C-271FBB0F1E07}" type="slidenum">
              <a:rPr kumimoji="0" lang="es-E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561677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4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5 Marcador de número de diapositiva"/>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9ACF118-DBAF-4C7D-B07E-1997DED09239}" type="slidenum">
              <a:rPr kumimoji="0" lang="es-E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324926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0"/>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40"/>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4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5 Marcador de número de diapositiva"/>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50D7EEC-9A0D-402A-B8A5-64F2989A851B}" type="slidenum">
              <a:rPr kumimoji="0" lang="es-E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9963346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85800" y="609600"/>
            <a:ext cx="7772400" cy="5486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2 Marcador de fecha"/>
          <p:cNvSpPr>
            <a:spLocks noGrp="1"/>
          </p:cNvSpPr>
          <p:nvPr>
            <p:ph type="dt" sz="half" idx="10"/>
          </p:nvPr>
        </p:nvSpPr>
        <p:spPr>
          <a:xfrm>
            <a:off x="685800" y="6248400"/>
            <a:ext cx="19050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3 Marcador de pie de página"/>
          <p:cNvSpPr>
            <a:spLocks noGrp="1"/>
          </p:cNvSpPr>
          <p:nvPr>
            <p:ph type="ftr" sz="quarter" idx="11"/>
          </p:nvPr>
        </p:nvSpPr>
        <p:spPr>
          <a:xfrm>
            <a:off x="3124200" y="6248400"/>
            <a:ext cx="28956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4 Marcador de número de diapositiva"/>
          <p:cNvSpPr>
            <a:spLocks noGrp="1"/>
          </p:cNvSpPr>
          <p:nvPr>
            <p:ph type="sldNum" sz="quarter" idx="12"/>
          </p:nvPr>
        </p:nvSpPr>
        <p:spPr>
          <a:xfrm>
            <a:off x="6553200" y="6248400"/>
            <a:ext cx="19050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F529C4-8851-4A75-AECB-0958A026F2CC}" type="slidenum">
              <a:rPr kumimoji="0" lang="es-E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631927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82"/>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14F1778-4EBB-42F0-B89C-2D897DA9D75B}" type="slidenum">
              <a:rPr kumimoji="0" lang="es-E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753871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1932A00-D3D4-4EBE-86B5-BE7C298F2B6A}" type="slidenum">
              <a:rPr kumimoji="0" lang="es-E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684323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1"/>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527511F-2638-42D2-9970-284E923EFECD}" type="slidenum">
              <a:rPr kumimoji="0" lang="es-E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416076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8EDF85C-9531-4061-AFA5-9DCDBE518DDB}" type="slidenum">
              <a:rPr kumimoji="0" lang="es-E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131355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18BCD8-F9D6-4834-94ED-793DE5D46D9B}" type="slidenum">
              <a:rPr kumimoji="0" lang="es-E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91884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lvl1pPr>
              <a:defRPr/>
            </a:lvl1pPr>
          </a:lstStyle>
          <a:p>
            <a:endParaRPr lang="en-US"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EFE40657-5952-4992-BEA7-E8EAA8B99D2B}"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18523411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CFF4243-9B03-4F39-8F1F-885BF2B53D6F}" type="slidenum">
              <a:rPr kumimoji="0" lang="es-E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426219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EDE05F0-187C-4C29-8D79-16A2858739A7}" type="slidenum">
              <a:rPr kumimoji="0" lang="es-E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588968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19" y="273049"/>
            <a:ext cx="3008313" cy="1162051"/>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1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8036741-DB7A-41D5-BFE1-681633437B8D}" type="slidenum">
              <a:rPr kumimoji="0" lang="es-E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399340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1"/>
            <a:ext cx="5486400" cy="566739"/>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94"/>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2A9D669-BD5E-4C73-B8C1-BD642F835460}" type="slidenum">
              <a:rPr kumimoji="0" lang="es-E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815756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7C355EF-5A12-4F74-8927-462F7B70CFC9}" type="slidenum">
              <a:rPr kumimoji="0" lang="es-E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9366828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0"/>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40"/>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AD4C9C1-A68F-4839-935F-7C965EC6BDB7}" type="slidenum">
              <a:rPr kumimoji="0" lang="es-E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589795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40"/>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B12E242-B932-41A5-8A14-3FE15E39DFF7}" type="slidenum">
              <a:rPr kumimoji="0" lang="es-E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7503207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3452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27733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056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endParaRPr lang="en-US"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57425355-FB83-4D22-932B-083DAADFB6DF}"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25021177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1152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6324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9856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2872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5187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05514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41285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60010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512"/>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A9DFF2E-60FC-41AA-BAF6-397AA8826AAD}" type="datetimeFigureOut">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07/05/2020</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6ADDF2-2CB8-4E76-97DA-081D81935399}" type="slidenum">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73190570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EB4E72F-E346-4DEC-BDBD-5CD90FC759FC}" type="datetimeFigureOut">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07/05/2020</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4092EAB-54CC-4C90-9F1A-46628A93F92B}" type="slidenum">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624473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n-US"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617F11C7-CEE8-46DB-819C-F1D6BB0E6C83}"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193017165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1"/>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36E6A313-3206-4985-802E-F300F6C7667E}" type="datetimeFigureOut">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07/05/2020</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4507B5-8815-4E2D-A71F-EC7E6A0E4A87}" type="slidenum">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40509721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4ADB7BF-9773-4FB3-8A80-387678F5D91C}" type="datetimeFigureOut">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07/05/2020</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069DF52-C16D-4022-9D24-7D3C49AD3457}" type="slidenum">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6303020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B4A008B-AEAF-4898-B4CB-8159F6E89BFF}" type="datetimeFigureOut">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07/05/2020</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7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8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01D033F-3C63-48EC-97B0-88BE339B7982}" type="slidenum">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5024777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29C4A67-B195-489C-BAE8-E31E3004F2D9}" type="datetimeFigureOut">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07/05/2020</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3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4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AC218A9-4F7A-436D-8378-6682FB3B91E3}" type="slidenum">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4495595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BF1AC8A-7D42-421E-9D8E-1D4D48301AEB}" type="datetimeFigureOut">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07/05/2020</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2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3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D6B6962-DD31-4047-BF64-882E2E719B74}" type="slidenum">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870909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19" y="273049"/>
            <a:ext cx="3008313" cy="1162051"/>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13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183A69A-6923-4541-B0E5-EBB4ABBFBD9A}" type="datetimeFigureOut">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07/05/2020</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D145819-129A-4C45-99D0-23FF3A5FFC99}" type="slidenum">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400847070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1"/>
            <a:ext cx="5486400" cy="566739"/>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42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33ABD875-8360-4D9B-97ED-058138205F6C}" type="datetimeFigureOut">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07/05/2020</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E7335E-3202-4789-8FB4-A41E1A76ADF8}" type="slidenum">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3521047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FBEE635-F269-4446-818F-4296767D03E4}" type="datetimeFigureOut">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07/05/2020</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9B51EDB-9CB8-46AC-BB20-9512A1C835D1}" type="slidenum">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21393837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0"/>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40"/>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002CD7D-9517-495B-A86A-2ADBDF1C566A}" type="datetimeFigureOut">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07/05/2020</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DA90127-EBE9-4B78-9DF9-E50552556FEE}" type="slidenum">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5223532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AB04E77-5966-47BE-AACA-D940456442A7}"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56963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lvl1pPr>
              <a:defRPr/>
            </a:lvl1pPr>
          </a:lstStyle>
          <a:p>
            <a:endParaRPr lang="en-US" altLang="es-MX">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n-US" altLang="es-MX">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3A1C5026-613C-4803-8B7B-A326C0E21421}"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8228786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8ACE81-54FA-4313-A455-46E21DD3558C}"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1785038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5C7859-D4E4-4CCE-A147-A03126A175E4}"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069611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5526903-08C5-4AC8-8A96-F88B82380EB2}"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3833538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871963-07E3-4D03-87FB-111DAAEE7D6D}"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9338089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DB7394-A521-49F6-89C5-E64385E5305B}"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600124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DB2BC1-2C3D-45F9-ADBE-691696CC3BE7}"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713888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B9EECC9-61D1-4F88-814F-FF51DD43F9B8}"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1475115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0B7F2EE-9D13-4DD3-AE5A-8267D311A6AB}"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9366795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DA09E4-2FA9-4C27-A4ED-2222FA6933E9}"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648085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F67E982-D149-41C7-B1F3-62B8242E9092}"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86358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lvl1pPr>
              <a:defRPr/>
            </a:lvl1pPr>
          </a:lstStyle>
          <a:p>
            <a:endParaRPr lang="en-US" altLang="es-MX">
              <a:solidFill>
                <a:srgbClr val="000000"/>
              </a:solidFill>
            </a:endParaRPr>
          </a:p>
        </p:txBody>
      </p:sp>
      <p:sp>
        <p:nvSpPr>
          <p:cNvPr id="8" name="7 Marcador de pie de página"/>
          <p:cNvSpPr>
            <a:spLocks noGrp="1"/>
          </p:cNvSpPr>
          <p:nvPr>
            <p:ph type="ftr" sz="quarter" idx="11"/>
          </p:nvPr>
        </p:nvSpPr>
        <p:spPr/>
        <p:txBody>
          <a:bodyPr/>
          <a:lstStyle>
            <a:lvl1pPr>
              <a:defRPr/>
            </a:lvl1pPr>
          </a:lstStyle>
          <a:p>
            <a:endParaRPr lang="en-US" altLang="es-MX">
              <a:solidFill>
                <a:srgbClr val="000000"/>
              </a:solidFill>
            </a:endParaRPr>
          </a:p>
        </p:txBody>
      </p:sp>
      <p:sp>
        <p:nvSpPr>
          <p:cNvPr id="9" name="8 Marcador de número de diapositiva"/>
          <p:cNvSpPr>
            <a:spLocks noGrp="1"/>
          </p:cNvSpPr>
          <p:nvPr>
            <p:ph type="sldNum" sz="quarter" idx="12"/>
          </p:nvPr>
        </p:nvSpPr>
        <p:spPr/>
        <p:txBody>
          <a:bodyPr/>
          <a:lstStyle>
            <a:lvl1pPr>
              <a:defRPr/>
            </a:lvl1pPr>
          </a:lstStyle>
          <a:p>
            <a:fld id="{384DFBD1-722A-46A2-8F46-B43D158C831B}"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12129500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07904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02170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59043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8918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5955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12979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75707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652729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77703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600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lvl1pPr>
              <a:defRPr/>
            </a:lvl1pPr>
          </a:lstStyle>
          <a:p>
            <a:endParaRPr lang="en-US" altLang="es-MX">
              <a:solidFill>
                <a:srgbClr val="000000"/>
              </a:solidFill>
            </a:endParaRPr>
          </a:p>
        </p:txBody>
      </p:sp>
      <p:sp>
        <p:nvSpPr>
          <p:cNvPr id="4" name="3 Marcador de pie de página"/>
          <p:cNvSpPr>
            <a:spLocks noGrp="1"/>
          </p:cNvSpPr>
          <p:nvPr>
            <p:ph type="ftr" sz="quarter" idx="11"/>
          </p:nvPr>
        </p:nvSpPr>
        <p:spPr/>
        <p:txBody>
          <a:bodyPr/>
          <a:lstStyle>
            <a:lvl1pPr>
              <a:defRPr/>
            </a:lvl1pPr>
          </a:lstStyle>
          <a:p>
            <a:endParaRPr lang="en-US" altLang="es-MX">
              <a:solidFill>
                <a:srgbClr val="000000"/>
              </a:solidFill>
            </a:endParaRPr>
          </a:p>
        </p:txBody>
      </p:sp>
      <p:sp>
        <p:nvSpPr>
          <p:cNvPr id="5" name="4 Marcador de número de diapositiva"/>
          <p:cNvSpPr>
            <a:spLocks noGrp="1"/>
          </p:cNvSpPr>
          <p:nvPr>
            <p:ph type="sldNum" sz="quarter" idx="12"/>
          </p:nvPr>
        </p:nvSpPr>
        <p:spPr/>
        <p:txBody>
          <a:bodyPr/>
          <a:lstStyle>
            <a:lvl1pPr>
              <a:defRPr/>
            </a:lvl1pPr>
          </a:lstStyle>
          <a:p>
            <a:fld id="{5D55F236-3056-474A-A2BF-549FFD6039EE}"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22973269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51461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502"/>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091100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73136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1"/>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022321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985605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6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445679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961301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369317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19" y="273049"/>
            <a:ext cx="3008313" cy="1162051"/>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12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85976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1"/>
            <a:ext cx="5486400" cy="566739"/>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3 Marcador de texto"/>
          <p:cNvSpPr>
            <a:spLocks noGrp="1"/>
          </p:cNvSpPr>
          <p:nvPr>
            <p:ph type="body" sz="half" idx="2"/>
          </p:nvPr>
        </p:nvSpPr>
        <p:spPr>
          <a:xfrm>
            <a:off x="1792288" y="5367414"/>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28627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n-US" altLang="es-MX">
              <a:solidFill>
                <a:srgbClr val="000000"/>
              </a:solidFill>
            </a:endParaRPr>
          </a:p>
        </p:txBody>
      </p:sp>
      <p:sp>
        <p:nvSpPr>
          <p:cNvPr id="3" name="2 Marcador de pie de página"/>
          <p:cNvSpPr>
            <a:spLocks noGrp="1"/>
          </p:cNvSpPr>
          <p:nvPr>
            <p:ph type="ftr" sz="quarter" idx="11"/>
          </p:nvPr>
        </p:nvSpPr>
        <p:spPr/>
        <p:txBody>
          <a:bodyPr/>
          <a:lstStyle>
            <a:lvl1pPr>
              <a:defRPr/>
            </a:lvl1pPr>
          </a:lstStyle>
          <a:p>
            <a:endParaRPr lang="en-US" altLang="es-MX">
              <a:solidFill>
                <a:srgbClr val="000000"/>
              </a:solidFill>
            </a:endParaRPr>
          </a:p>
        </p:txBody>
      </p:sp>
      <p:sp>
        <p:nvSpPr>
          <p:cNvPr id="4" name="3 Marcador de número de diapositiva"/>
          <p:cNvSpPr>
            <a:spLocks noGrp="1"/>
          </p:cNvSpPr>
          <p:nvPr>
            <p:ph type="sldNum" sz="quarter" idx="12"/>
          </p:nvPr>
        </p:nvSpPr>
        <p:spPr/>
        <p:txBody>
          <a:bodyPr/>
          <a:lstStyle>
            <a:lvl1pPr>
              <a:defRPr/>
            </a:lvl1pPr>
          </a:lstStyle>
          <a:p>
            <a:fld id="{1F51AC4F-AD51-479D-A5E1-6F432F941D0E}"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41623003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264212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0"/>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40"/>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964821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s-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s-AR"/>
          </a:p>
        </p:txBody>
      </p:sp>
      <p:sp>
        <p:nvSpPr>
          <p:cNvPr id="4" name="Date Placeholder 3"/>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7/5/2020</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338504633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A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AR"/>
          </a:p>
        </p:txBody>
      </p:sp>
      <p:sp>
        <p:nvSpPr>
          <p:cNvPr id="4" name="Date Placeholder 3"/>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7/5/2020</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138660667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s-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7/5/2020</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34128198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AR"/>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AR"/>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AR"/>
          </a:p>
        </p:txBody>
      </p:sp>
      <p:sp>
        <p:nvSpPr>
          <p:cNvPr id="5" name="Date Placeholder 4"/>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7/5/2020</a:t>
            </a:fld>
            <a:endParaRPr lang="es-AR">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s-AR">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188299547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s-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AR"/>
          </a:p>
        </p:txBody>
      </p:sp>
      <p:sp>
        <p:nvSpPr>
          <p:cNvPr id="7" name="Date Placeholder 6"/>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7/5/2020</a:t>
            </a:fld>
            <a:endParaRPr lang="es-AR">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s-AR">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13900101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AR"/>
          </a:p>
        </p:txBody>
      </p:sp>
      <p:sp>
        <p:nvSpPr>
          <p:cNvPr id="3" name="Date Placeholder 2"/>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7/5/2020</a:t>
            </a:fld>
            <a:endParaRPr lang="es-AR">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s-AR">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123247203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7/5/2020</a:t>
            </a:fld>
            <a:endParaRPr lang="es-AR">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s-AR">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325867176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s-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7/5/2020</a:t>
            </a:fld>
            <a:endParaRPr lang="es-AR">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s-AR">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1804850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n-US" altLang="es-MX">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n-US" altLang="es-MX">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113B1CFD-4868-4E76-84D8-1BFB7A81788D}"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199606672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s-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7/5/2020</a:t>
            </a:fld>
            <a:endParaRPr lang="es-AR">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s-AR">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411613717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A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AR"/>
          </a:p>
        </p:txBody>
      </p:sp>
      <p:sp>
        <p:nvSpPr>
          <p:cNvPr id="4" name="Date Placeholder 3"/>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7/5/2020</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35042836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s-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AR"/>
          </a:p>
        </p:txBody>
      </p:sp>
      <p:sp>
        <p:nvSpPr>
          <p:cNvPr id="4" name="Date Placeholder 3"/>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7/5/2020</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162048735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AB04E77-5966-47BE-AACA-D940456442A7}"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0790983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8ACE81-54FA-4313-A455-46E21DD3558C}"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3062731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5C7859-D4E4-4CCE-A147-A03126A175E4}"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565279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5526903-08C5-4AC8-8A96-F88B82380EB2}"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5067447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871963-07E3-4D03-87FB-111DAAEE7D6D}"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3033284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DB7394-A521-49F6-89C5-E64385E5305B}"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1013511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DB2BC1-2C3D-45F9-ADBE-691696CC3BE7}"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93633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790C9B04-4C26-4F05-A140-C91E214318A7}" type="datetimeFigureOut">
              <a:rPr lang="en-US" smtClean="0"/>
              <a:t>5/7/2020</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B8D0EFA8-7CFD-4657-B907-390FA60D613C}" type="slidenum">
              <a:rPr lang="en-US" smtClean="0"/>
              <a:t>‹Nº›</a:t>
            </a:fld>
            <a:endParaRPr lang="en-US"/>
          </a:p>
        </p:txBody>
      </p:sp>
    </p:spTree>
    <p:extLst>
      <p:ext uri="{BB962C8B-B14F-4D97-AF65-F5344CB8AC3E}">
        <p14:creationId xmlns:p14="http://schemas.microsoft.com/office/powerpoint/2010/main" val="4525754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n-US" altLang="es-MX">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n-US" altLang="es-MX">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2E90BAB4-1E85-43E2-91E2-FFCA1A2B918E}"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28940013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B9EECC9-61D1-4F88-814F-FF51DD43F9B8}"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5086193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0B7F2EE-9D13-4DD3-AE5A-8267D311A6AB}"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662110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DA09E4-2FA9-4C27-A4ED-2222FA6933E9}"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91827662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F67E982-D149-41C7-B1F3-62B8242E9092}"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0956686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54"/>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AR"/>
          </a:p>
        </p:txBody>
      </p:sp>
      <p:sp>
        <p:nvSpPr>
          <p:cNvPr id="4" name="3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371941-2A9E-42D9-A3A0-C326FD25F688}" type="datetimeFigureOut">
              <a:rPr kumimoji="0" lang="es-E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07/05/2020</a:t>
            </a:fld>
            <a:endParaRPr kumimoji="0" lang="es-E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69FE34A-BA27-4B07-B826-A649B669C9BD}" type="slidenum">
              <a:rPr kumimoji="0" lang="es-E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568642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48402D-7F54-447F-8FDA-0201DAC83D36}" type="datetimeFigureOut">
              <a:rPr kumimoji="0" lang="es-E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07/05/2020</a:t>
            </a:fld>
            <a:endParaRPr kumimoji="0" lang="es-E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D277285-1B43-44C5-8323-23C932D0619B}" type="slidenum">
              <a:rPr kumimoji="0" lang="es-E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5639950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1"/>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9F1AE-B121-46AF-8D28-8E8CE56B5ADF}" type="datetimeFigureOut">
              <a:rPr kumimoji="0" lang="es-E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07/05/2020</a:t>
            </a:fld>
            <a:endParaRPr kumimoji="0" lang="es-E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03FEF1-BD86-4B24-B0D3-B76D4E00589C}" type="slidenum">
              <a:rPr kumimoji="0" lang="es-E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5373348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3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077745C-DF8D-4A35-8ADE-A4271DB3C945}" type="datetimeFigureOut">
              <a:rPr kumimoji="0" lang="es-E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07/05/2020</a:t>
            </a:fld>
            <a:endParaRPr kumimoji="0" lang="es-E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4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5 Marcador de número de diapositiva"/>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766AC36-7E76-41A1-9741-2F6608F99812}" type="slidenum">
              <a:rPr kumimoji="0" lang="es-E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6493018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3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2D0F73F-C62C-4BE8-9C86-9674894BDB2A}" type="datetimeFigureOut">
              <a:rPr kumimoji="0" lang="es-E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07/05/2020</a:t>
            </a:fld>
            <a:endParaRPr kumimoji="0" lang="es-E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4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5 Marcador de número de diapositiva"/>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EF3EC2-3125-4C9E-BBC5-BA7C141ACCF9}" type="slidenum">
              <a:rPr kumimoji="0" lang="es-E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5996085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3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3B50D52-8F41-408E-8AB9-57B38D7CE639}" type="datetimeFigureOut">
              <a:rPr kumimoji="0" lang="es-E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07/05/2020</a:t>
            </a:fld>
            <a:endParaRPr kumimoji="0" lang="es-E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4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5 Marcador de número de diapositiva"/>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DBBEF27-D9F8-4D07-9AFF-67A887DF4205}" type="slidenum">
              <a:rPr kumimoji="0" lang="es-E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54531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endParaRPr lang="en-US"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30722EF2-5784-49CE-89C3-01DC0E42A683}"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242992590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8E16A63-5400-4130-8720-500F831D64C0}" type="datetimeFigureOut">
              <a:rPr kumimoji="0" lang="es-E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07/05/2020</a:t>
            </a:fld>
            <a:endParaRPr kumimoji="0" lang="es-E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4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5 Marcador de número de diapositiva"/>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EF91296-4623-4CA9-BF04-073581B7FD2D}" type="slidenum">
              <a:rPr kumimoji="0" lang="es-E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385033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19" y="273049"/>
            <a:ext cx="3008313" cy="1162051"/>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E0ABAC-20C9-4EC8-B896-2F2C38D5EC5C}" type="datetimeFigureOut">
              <a:rPr kumimoji="0" lang="es-E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07/05/2020</a:t>
            </a:fld>
            <a:endParaRPr kumimoji="0" lang="es-E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4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5 Marcador de número de diapositiva"/>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23CDED7-12B8-4105-BAAC-05B717CE07A8}" type="slidenum">
              <a:rPr kumimoji="0" lang="es-E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099880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1"/>
            <a:ext cx="5486400" cy="566739"/>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AR" noProof="0"/>
          </a:p>
        </p:txBody>
      </p:sp>
      <p:sp>
        <p:nvSpPr>
          <p:cNvPr id="4" name="3 Marcador de texto"/>
          <p:cNvSpPr>
            <a:spLocks noGrp="1"/>
          </p:cNvSpPr>
          <p:nvPr>
            <p:ph type="body" sz="half" idx="2"/>
          </p:nvPr>
        </p:nvSpPr>
        <p:spPr>
          <a:xfrm>
            <a:off x="1792288" y="536736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A0F3C2-714D-4612-B598-AAE45E938186}" type="datetimeFigureOut">
              <a:rPr kumimoji="0" lang="es-E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07/05/2020</a:t>
            </a:fld>
            <a:endParaRPr kumimoji="0" lang="es-E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4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5 Marcador de número de diapositiva"/>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80BF41A-1F64-4489-9444-62927F0924F6}" type="slidenum">
              <a:rPr kumimoji="0" lang="es-E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7713964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1AAA255-5C58-4FF2-86C5-3D7301480D3D}" type="datetimeFigureOut">
              <a:rPr kumimoji="0" lang="es-E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07/05/2020</a:t>
            </a:fld>
            <a:endParaRPr kumimoji="0" lang="es-E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07541B-A9BA-40DF-A064-476B6BCE691A}" type="slidenum">
              <a:rPr kumimoji="0" lang="es-E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337859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0"/>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40"/>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0D3A26F-1728-407C-88FD-B37C837D1232}" type="datetimeFigureOut">
              <a:rPr kumimoji="0" lang="es-E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07/05/2020</a:t>
            </a:fld>
            <a:endParaRPr kumimoji="0" lang="es-E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415558E-BB1B-4E0E-B317-738D53675263}" type="slidenum">
              <a:rPr kumimoji="0" lang="es-E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354473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8"/>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4297312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550237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1"/>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953150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204163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6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3438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endParaRPr lang="en-US"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56946C16-6BF9-403C-B5E9-854138752991}"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370199165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648361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025691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3" y="273049"/>
            <a:ext cx="3008313" cy="1162051"/>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479707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1"/>
            <a:ext cx="5486400" cy="566739"/>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3 Marcador de texto"/>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382855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3651439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9"/>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994515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37"/>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351527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603389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1"/>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983316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23864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p:spPr>
        <p:txBody>
          <a:bodyPr/>
          <a:lstStyle/>
          <a:p>
            <a:r>
              <a:rPr lang="es-ES" smtClean="0"/>
              <a:t>Haga clic para modificar el estilo de título del patrón</a:t>
            </a:r>
            <a:endParaRPr lang="en-US"/>
          </a:p>
        </p:txBody>
      </p:sp>
      <p:sp>
        <p:nvSpPr>
          <p:cNvPr id="3" name="2 Marcador de tabla"/>
          <p:cNvSpPr>
            <a:spLocks noGrp="1"/>
          </p:cNvSpPr>
          <p:nvPr>
            <p:ph type="tbl" idx="1"/>
          </p:nvPr>
        </p:nvSpPr>
        <p:spPr>
          <a:xfrm>
            <a:off x="685800" y="1981200"/>
            <a:ext cx="7772400" cy="4114800"/>
          </a:xfrm>
        </p:spPr>
        <p:txBody>
          <a:bodyPr/>
          <a:lstStyle/>
          <a:p>
            <a:endParaRPr lang="en-US"/>
          </a:p>
        </p:txBody>
      </p:sp>
      <p:sp>
        <p:nvSpPr>
          <p:cNvPr id="4" name="3 Marcador de fecha"/>
          <p:cNvSpPr>
            <a:spLocks noGrp="1"/>
          </p:cNvSpPr>
          <p:nvPr>
            <p:ph type="dt" sz="half" idx="10"/>
          </p:nvPr>
        </p:nvSpPr>
        <p:spPr>
          <a:xfrm>
            <a:off x="685800" y="6248400"/>
            <a:ext cx="1905000" cy="457200"/>
          </a:xfrm>
        </p:spPr>
        <p:txBody>
          <a:bodyPr/>
          <a:lstStyle>
            <a:lvl1pPr>
              <a:defRPr/>
            </a:lvl1pPr>
          </a:lstStyle>
          <a:p>
            <a:endParaRPr lang="en-US" altLang="es-MX">
              <a:solidFill>
                <a:srgbClr val="000000"/>
              </a:solidFill>
            </a:endParaRPr>
          </a:p>
        </p:txBody>
      </p:sp>
      <p:sp>
        <p:nvSpPr>
          <p:cNvPr id="5" name="4 Marcador de pie de página"/>
          <p:cNvSpPr>
            <a:spLocks noGrp="1"/>
          </p:cNvSpPr>
          <p:nvPr>
            <p:ph type="ftr" sz="quarter" idx="11"/>
          </p:nvPr>
        </p:nvSpPr>
        <p:spPr>
          <a:xfrm>
            <a:off x="3124200" y="6248400"/>
            <a:ext cx="2895600" cy="457200"/>
          </a:xfrm>
        </p:spPr>
        <p:txBody>
          <a:bodyPr/>
          <a:lstStyle>
            <a:lvl1pPr>
              <a:defRPr/>
            </a:lvl1pPr>
          </a:lstStyle>
          <a:p>
            <a:endParaRPr lang="en-US" altLang="es-MX">
              <a:solidFill>
                <a:srgbClr val="000000"/>
              </a:solidFill>
            </a:endParaRPr>
          </a:p>
        </p:txBody>
      </p:sp>
      <p:sp>
        <p:nvSpPr>
          <p:cNvPr id="6" name="5 Marcador de número de diapositiva"/>
          <p:cNvSpPr>
            <a:spLocks noGrp="1"/>
          </p:cNvSpPr>
          <p:nvPr>
            <p:ph type="sldNum" sz="quarter" idx="12"/>
          </p:nvPr>
        </p:nvSpPr>
        <p:spPr>
          <a:xfrm>
            <a:off x="6553200" y="6248400"/>
            <a:ext cx="1905000" cy="457200"/>
          </a:xfrm>
        </p:spPr>
        <p:txBody>
          <a:bodyPr/>
          <a:lstStyle>
            <a:lvl1pPr>
              <a:defRPr/>
            </a:lvl1pPr>
          </a:lstStyle>
          <a:p>
            <a:fld id="{0AD7182A-A8BA-490D-A1AB-0C9036F6FB84}"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69530902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6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885761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17384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8738319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17" y="273049"/>
            <a:ext cx="3008313" cy="1162051"/>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17"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271133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1"/>
            <a:ext cx="5486400" cy="566739"/>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3 Marcador de texto"/>
          <p:cNvSpPr>
            <a:spLocks noGrp="1"/>
          </p:cNvSpPr>
          <p:nvPr>
            <p:ph type="body" sz="half" idx="2"/>
          </p:nvPr>
        </p:nvSpPr>
        <p:spPr>
          <a:xfrm>
            <a:off x="1792288" y="536734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88833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497993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0"/>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40"/>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150165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4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260702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7029694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1"/>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864724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p:spPr>
        <p:txBody>
          <a:bodyPr/>
          <a:lstStyle/>
          <a:p>
            <a:r>
              <a:rPr lang="es-ES" smtClean="0"/>
              <a:t>Haga clic para modificar el estilo de título del patrón</a:t>
            </a:r>
            <a:endParaRPr lang="en-US"/>
          </a:p>
        </p:txBody>
      </p:sp>
      <p:sp>
        <p:nvSpPr>
          <p:cNvPr id="3" name="2 Marcador de texto"/>
          <p:cNvSpPr>
            <a:spLocks noGrp="1"/>
          </p:cNvSpPr>
          <p:nvPr>
            <p:ph type="body" sz="half" idx="1"/>
          </p:nvPr>
        </p:nvSpPr>
        <p:spPr>
          <a:xfrm>
            <a:off x="685800" y="1981200"/>
            <a:ext cx="381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981200"/>
            <a:ext cx="381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a:xfrm>
            <a:off x="685800" y="6248400"/>
            <a:ext cx="1905000" cy="457200"/>
          </a:xfrm>
        </p:spPr>
        <p:txBody>
          <a:bodyPr/>
          <a:lstStyle>
            <a:lvl1pPr>
              <a:defRPr/>
            </a:lvl1pPr>
          </a:lstStyle>
          <a:p>
            <a:endParaRPr lang="en-US" altLang="es-MX">
              <a:solidFill>
                <a:srgbClr val="000000"/>
              </a:solidFill>
            </a:endParaRPr>
          </a:p>
        </p:txBody>
      </p:sp>
      <p:sp>
        <p:nvSpPr>
          <p:cNvPr id="6" name="5 Marcador de pie de página"/>
          <p:cNvSpPr>
            <a:spLocks noGrp="1"/>
          </p:cNvSpPr>
          <p:nvPr>
            <p:ph type="ftr" sz="quarter" idx="11"/>
          </p:nvPr>
        </p:nvSpPr>
        <p:spPr>
          <a:xfrm>
            <a:off x="3124200" y="6248400"/>
            <a:ext cx="2895600" cy="457200"/>
          </a:xfrm>
        </p:spPr>
        <p:txBody>
          <a:bodyPr/>
          <a:lstStyle>
            <a:lvl1pPr>
              <a:defRPr/>
            </a:lvl1pPr>
          </a:lstStyle>
          <a:p>
            <a:endParaRPr lang="en-US" altLang="es-MX">
              <a:solidFill>
                <a:srgbClr val="000000"/>
              </a:solidFill>
            </a:endParaRPr>
          </a:p>
        </p:txBody>
      </p:sp>
      <p:sp>
        <p:nvSpPr>
          <p:cNvPr id="7" name="6 Marcador de número de diapositiva"/>
          <p:cNvSpPr>
            <a:spLocks noGrp="1"/>
          </p:cNvSpPr>
          <p:nvPr>
            <p:ph type="sldNum" sz="quarter" idx="12"/>
          </p:nvPr>
        </p:nvSpPr>
        <p:spPr>
          <a:xfrm>
            <a:off x="6553200" y="6248400"/>
            <a:ext cx="1905000" cy="457200"/>
          </a:xfrm>
        </p:spPr>
        <p:txBody>
          <a:bodyPr/>
          <a:lstStyle>
            <a:lvl1pPr>
              <a:defRPr/>
            </a:lvl1pPr>
          </a:lstStyle>
          <a:p>
            <a:fld id="{C8E17A3C-854C-44FE-8C4B-66B50FFB4B0C}"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401576740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828914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6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323507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7028697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606089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19" y="273049"/>
            <a:ext cx="3008313" cy="1162051"/>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7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810458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1"/>
            <a:ext cx="5486400" cy="566739"/>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3 Marcador de texto"/>
          <p:cNvSpPr>
            <a:spLocks noGrp="1"/>
          </p:cNvSpPr>
          <p:nvPr>
            <p:ph type="body" sz="half" idx="2"/>
          </p:nvPr>
        </p:nvSpPr>
        <p:spPr>
          <a:xfrm>
            <a:off x="1792288" y="536735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837876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494101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0"/>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40"/>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28950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lvl1pPr>
              <a:defRPr/>
            </a:lvl1pPr>
          </a:lstStyle>
          <a:p>
            <a:endParaRPr lang="es-ES"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1A2F89D5-6C3F-4E4A-AEAD-EEA521FA1F97}"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8955468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endParaRPr lang="es-ES"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AB889FB3-F82A-4307-9B2F-2B2695D0B7A2}"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1984412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7E508AAD-C338-4C58-A44D-29ADA2324EB6}"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1330694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lvl1pPr>
              <a:defRPr/>
            </a:lvl1pPr>
          </a:lstStyle>
          <a:p>
            <a:endParaRPr lang="es-ES" altLang="es-MX">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ltLang="es-MX">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AF2B2FC1-AC6E-40A7-B77F-E138E131467B}"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42420722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lvl1pPr>
              <a:defRPr/>
            </a:lvl1pPr>
          </a:lstStyle>
          <a:p>
            <a:endParaRPr lang="es-ES" altLang="es-MX">
              <a:solidFill>
                <a:srgbClr val="000000"/>
              </a:solidFill>
            </a:endParaRPr>
          </a:p>
        </p:txBody>
      </p:sp>
      <p:sp>
        <p:nvSpPr>
          <p:cNvPr id="8" name="7 Marcador de pie de página"/>
          <p:cNvSpPr>
            <a:spLocks noGrp="1"/>
          </p:cNvSpPr>
          <p:nvPr>
            <p:ph type="ftr" sz="quarter" idx="11"/>
          </p:nvPr>
        </p:nvSpPr>
        <p:spPr/>
        <p:txBody>
          <a:bodyPr/>
          <a:lstStyle>
            <a:lvl1pPr>
              <a:defRPr/>
            </a:lvl1pPr>
          </a:lstStyle>
          <a:p>
            <a:endParaRPr lang="es-ES" altLang="es-MX">
              <a:solidFill>
                <a:srgbClr val="000000"/>
              </a:solidFill>
            </a:endParaRPr>
          </a:p>
        </p:txBody>
      </p:sp>
      <p:sp>
        <p:nvSpPr>
          <p:cNvPr id="9" name="8 Marcador de número de diapositiva"/>
          <p:cNvSpPr>
            <a:spLocks noGrp="1"/>
          </p:cNvSpPr>
          <p:nvPr>
            <p:ph type="sldNum" sz="quarter" idx="12"/>
          </p:nvPr>
        </p:nvSpPr>
        <p:spPr/>
        <p:txBody>
          <a:bodyPr/>
          <a:lstStyle>
            <a:lvl1pPr>
              <a:defRPr/>
            </a:lvl1pPr>
          </a:lstStyle>
          <a:p>
            <a:fld id="{E09B218D-1D92-4802-9679-BD6561AC81EE}"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2953051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90C9B04-4C26-4F05-A140-C91E214318A7}" type="datetimeFigureOut">
              <a:rPr lang="en-US" smtClean="0"/>
              <a:t>5/7/2020</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B8D0EFA8-7CFD-4657-B907-390FA60D613C}" type="slidenum">
              <a:rPr lang="en-US" smtClean="0"/>
              <a:t>‹Nº›</a:t>
            </a:fld>
            <a:endParaRPr lang="en-US"/>
          </a:p>
        </p:txBody>
      </p:sp>
    </p:spTree>
    <p:extLst>
      <p:ext uri="{BB962C8B-B14F-4D97-AF65-F5344CB8AC3E}">
        <p14:creationId xmlns:p14="http://schemas.microsoft.com/office/powerpoint/2010/main" val="1989620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lvl1pPr>
              <a:defRPr/>
            </a:lvl1pPr>
          </a:lstStyle>
          <a:p>
            <a:endParaRPr lang="es-ES" altLang="es-MX">
              <a:solidFill>
                <a:srgbClr val="000000"/>
              </a:solidFill>
            </a:endParaRPr>
          </a:p>
        </p:txBody>
      </p:sp>
      <p:sp>
        <p:nvSpPr>
          <p:cNvPr id="4" name="3 Marcador de pie de página"/>
          <p:cNvSpPr>
            <a:spLocks noGrp="1"/>
          </p:cNvSpPr>
          <p:nvPr>
            <p:ph type="ftr" sz="quarter" idx="11"/>
          </p:nvPr>
        </p:nvSpPr>
        <p:spPr/>
        <p:txBody>
          <a:bodyPr/>
          <a:lstStyle>
            <a:lvl1pPr>
              <a:defRPr/>
            </a:lvl1pPr>
          </a:lstStyle>
          <a:p>
            <a:endParaRPr lang="es-ES" altLang="es-MX">
              <a:solidFill>
                <a:srgbClr val="000000"/>
              </a:solidFill>
            </a:endParaRPr>
          </a:p>
        </p:txBody>
      </p:sp>
      <p:sp>
        <p:nvSpPr>
          <p:cNvPr id="5" name="4 Marcador de número de diapositiva"/>
          <p:cNvSpPr>
            <a:spLocks noGrp="1"/>
          </p:cNvSpPr>
          <p:nvPr>
            <p:ph type="sldNum" sz="quarter" idx="12"/>
          </p:nvPr>
        </p:nvSpPr>
        <p:spPr/>
        <p:txBody>
          <a:bodyPr/>
          <a:lstStyle>
            <a:lvl1pPr>
              <a:defRPr/>
            </a:lvl1pPr>
          </a:lstStyle>
          <a:p>
            <a:fld id="{77311123-63AB-41C2-957F-5EB51EEB85E1}"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24147642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ltLang="es-MX">
              <a:solidFill>
                <a:srgbClr val="000000"/>
              </a:solidFill>
            </a:endParaRPr>
          </a:p>
        </p:txBody>
      </p:sp>
      <p:sp>
        <p:nvSpPr>
          <p:cNvPr id="3" name="2 Marcador de pie de página"/>
          <p:cNvSpPr>
            <a:spLocks noGrp="1"/>
          </p:cNvSpPr>
          <p:nvPr>
            <p:ph type="ftr" sz="quarter" idx="11"/>
          </p:nvPr>
        </p:nvSpPr>
        <p:spPr/>
        <p:txBody>
          <a:bodyPr/>
          <a:lstStyle>
            <a:lvl1pPr>
              <a:defRPr/>
            </a:lvl1pPr>
          </a:lstStyle>
          <a:p>
            <a:endParaRPr lang="es-ES" altLang="es-MX">
              <a:solidFill>
                <a:srgbClr val="000000"/>
              </a:solidFill>
            </a:endParaRPr>
          </a:p>
        </p:txBody>
      </p:sp>
      <p:sp>
        <p:nvSpPr>
          <p:cNvPr id="4" name="3 Marcador de número de diapositiva"/>
          <p:cNvSpPr>
            <a:spLocks noGrp="1"/>
          </p:cNvSpPr>
          <p:nvPr>
            <p:ph type="sldNum" sz="quarter" idx="12"/>
          </p:nvPr>
        </p:nvSpPr>
        <p:spPr/>
        <p:txBody>
          <a:bodyPr/>
          <a:lstStyle>
            <a:lvl1pPr>
              <a:defRPr/>
            </a:lvl1pPr>
          </a:lstStyle>
          <a:p>
            <a:fld id="{EF426994-4800-4176-AB21-CD42871AB5E1}"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3863746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ltLang="es-MX">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ltLang="es-MX">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0BE13F3B-F494-49F9-9E2F-A8A711789CC2}"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2695129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ltLang="es-MX">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ltLang="es-MX">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850464E9-5679-4F11-A10B-0B5747A2BE87}"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22755828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endParaRPr lang="es-ES"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A018B4CC-59EB-4345-9200-AB0A15C0C493}"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24515994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endParaRPr lang="es-ES"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77EAACE7-C89C-4DE5-9502-2BD02DD26F74}"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27168652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3" name="2 Marcador de fecha"/>
          <p:cNvSpPr>
            <a:spLocks noGrp="1"/>
          </p:cNvSpPr>
          <p:nvPr>
            <p:ph type="dt" sz="half" idx="10"/>
          </p:nvPr>
        </p:nvSpPr>
        <p:spPr>
          <a:xfrm>
            <a:off x="457200" y="6245225"/>
            <a:ext cx="2133600" cy="476250"/>
          </a:xfrm>
        </p:spPr>
        <p:txBody>
          <a:bodyPr/>
          <a:lstStyle>
            <a:lvl1pPr>
              <a:defRPr/>
            </a:lvl1pPr>
          </a:lstStyle>
          <a:p>
            <a:endParaRPr lang="es-ES" altLang="es-MX">
              <a:solidFill>
                <a:srgbClr val="000000"/>
              </a:solidFill>
            </a:endParaRPr>
          </a:p>
        </p:txBody>
      </p:sp>
      <p:sp>
        <p:nvSpPr>
          <p:cNvPr id="4" name="3 Marcador de pie de página"/>
          <p:cNvSpPr>
            <a:spLocks noGrp="1"/>
          </p:cNvSpPr>
          <p:nvPr>
            <p:ph type="ftr" sz="quarter" idx="11"/>
          </p:nvPr>
        </p:nvSpPr>
        <p:spPr>
          <a:xfrm>
            <a:off x="3124200" y="6245225"/>
            <a:ext cx="2895600" cy="476250"/>
          </a:xfrm>
        </p:spPr>
        <p:txBody>
          <a:bodyPr/>
          <a:lstStyle>
            <a:lvl1pPr>
              <a:defRPr/>
            </a:lvl1pPr>
          </a:lstStyle>
          <a:p>
            <a:endParaRPr lang="es-ES" altLang="es-MX">
              <a:solidFill>
                <a:srgbClr val="000000"/>
              </a:solidFill>
            </a:endParaRPr>
          </a:p>
        </p:txBody>
      </p:sp>
      <p:sp>
        <p:nvSpPr>
          <p:cNvPr id="5" name="4 Marcador de número de diapositiva"/>
          <p:cNvSpPr>
            <a:spLocks noGrp="1"/>
          </p:cNvSpPr>
          <p:nvPr>
            <p:ph type="sldNum" sz="quarter" idx="12"/>
          </p:nvPr>
        </p:nvSpPr>
        <p:spPr>
          <a:xfrm>
            <a:off x="6553200" y="6245225"/>
            <a:ext cx="2133600" cy="476250"/>
          </a:xfrm>
        </p:spPr>
        <p:txBody>
          <a:bodyPr/>
          <a:lstStyle>
            <a:lvl1pPr>
              <a:defRPr/>
            </a:lvl1pPr>
          </a:lstStyle>
          <a:p>
            <a:fld id="{958BAA2D-C859-48C3-BD36-DD647B4160E5}"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108100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s-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s-AR"/>
          </a:p>
        </p:txBody>
      </p:sp>
      <p:sp>
        <p:nvSpPr>
          <p:cNvPr id="4" name="Date Placeholder 3"/>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7/5/2020</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3825621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A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AR"/>
          </a:p>
        </p:txBody>
      </p:sp>
      <p:sp>
        <p:nvSpPr>
          <p:cNvPr id="4" name="Date Placeholder 3"/>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7/5/2020</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12999250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s-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7/5/2020</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1641698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p>
            <a:fld id="{790C9B04-4C26-4F05-A140-C91E214318A7}" type="datetimeFigureOut">
              <a:rPr lang="en-US" smtClean="0"/>
              <a:t>5/7/2020</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B8D0EFA8-7CFD-4657-B907-390FA60D613C}" type="slidenum">
              <a:rPr lang="en-US" smtClean="0"/>
              <a:t>‹Nº›</a:t>
            </a:fld>
            <a:endParaRPr lang="en-US"/>
          </a:p>
        </p:txBody>
      </p:sp>
    </p:spTree>
    <p:extLst>
      <p:ext uri="{BB962C8B-B14F-4D97-AF65-F5344CB8AC3E}">
        <p14:creationId xmlns:p14="http://schemas.microsoft.com/office/powerpoint/2010/main" val="19565859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AR"/>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AR"/>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AR"/>
          </a:p>
        </p:txBody>
      </p:sp>
      <p:sp>
        <p:nvSpPr>
          <p:cNvPr id="5" name="Date Placeholder 4"/>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7/5/2020</a:t>
            </a:fld>
            <a:endParaRPr lang="es-AR">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s-AR">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21722906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s-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AR"/>
          </a:p>
        </p:txBody>
      </p:sp>
      <p:sp>
        <p:nvSpPr>
          <p:cNvPr id="7" name="Date Placeholder 6"/>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7/5/2020</a:t>
            </a:fld>
            <a:endParaRPr lang="es-AR">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s-AR">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21689066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AR"/>
          </a:p>
        </p:txBody>
      </p:sp>
      <p:sp>
        <p:nvSpPr>
          <p:cNvPr id="3" name="Date Placeholder 2"/>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7/5/2020</a:t>
            </a:fld>
            <a:endParaRPr lang="es-AR">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s-AR">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12283016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7/5/2020</a:t>
            </a:fld>
            <a:endParaRPr lang="es-AR">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s-AR">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30155206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s-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7/5/2020</a:t>
            </a:fld>
            <a:endParaRPr lang="es-AR">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s-AR">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3140586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s-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7/5/2020</a:t>
            </a:fld>
            <a:endParaRPr lang="es-AR">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s-AR">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6515415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A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AR"/>
          </a:p>
        </p:txBody>
      </p:sp>
      <p:sp>
        <p:nvSpPr>
          <p:cNvPr id="4" name="Date Placeholder 3"/>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7/5/2020</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4774689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s-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AR"/>
          </a:p>
        </p:txBody>
      </p:sp>
      <p:sp>
        <p:nvSpPr>
          <p:cNvPr id="4" name="Date Placeholder 3"/>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7/5/2020</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801772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66"/>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A8BF7B0-D518-420A-B311-0D81314F0B01}" type="slidenum">
              <a:rPr kumimoji="0" lang="es-ES"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7386372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5982F79-9A99-44D4-8D6E-06EF647D28C8}" type="slidenum">
              <a:rPr kumimoji="0" lang="es-ES"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822885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p>
            <a:fld id="{790C9B04-4C26-4F05-A140-C91E214318A7}" type="datetimeFigureOut">
              <a:rPr lang="en-US" smtClean="0"/>
              <a:t>5/7/2020</a:t>
            </a:fld>
            <a:endParaRPr lang="en-US"/>
          </a:p>
        </p:txBody>
      </p:sp>
      <p:sp>
        <p:nvSpPr>
          <p:cNvPr id="8" name="7 Marcador de pie de página"/>
          <p:cNvSpPr>
            <a:spLocks noGrp="1"/>
          </p:cNvSpPr>
          <p:nvPr>
            <p:ph type="ftr" sz="quarter" idx="11"/>
          </p:nvPr>
        </p:nvSpPr>
        <p:spPr/>
        <p:txBody>
          <a:bodyPr/>
          <a:lstStyle/>
          <a:p>
            <a:endParaRPr lang="en-US"/>
          </a:p>
        </p:txBody>
      </p:sp>
      <p:sp>
        <p:nvSpPr>
          <p:cNvPr id="9" name="8 Marcador de número de diapositiva"/>
          <p:cNvSpPr>
            <a:spLocks noGrp="1"/>
          </p:cNvSpPr>
          <p:nvPr>
            <p:ph type="sldNum" sz="quarter" idx="12"/>
          </p:nvPr>
        </p:nvSpPr>
        <p:spPr/>
        <p:txBody>
          <a:bodyPr/>
          <a:lstStyle/>
          <a:p>
            <a:fld id="{B8D0EFA8-7CFD-4657-B907-390FA60D613C}" type="slidenum">
              <a:rPr lang="en-US" smtClean="0"/>
              <a:t>‹Nº›</a:t>
            </a:fld>
            <a:endParaRPr lang="en-US"/>
          </a:p>
        </p:txBody>
      </p:sp>
    </p:spTree>
    <p:extLst>
      <p:ext uri="{BB962C8B-B14F-4D97-AF65-F5344CB8AC3E}">
        <p14:creationId xmlns:p14="http://schemas.microsoft.com/office/powerpoint/2010/main" val="35664010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1"/>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53C9CF8-4526-43B0-98EB-CF5D5F651449}" type="slidenum">
              <a:rPr kumimoji="0" lang="es-ES"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4491705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8ACF31-DF80-4300-A1F0-89B6EBEBA1AE}" type="slidenum">
              <a:rPr kumimoji="0" lang="es-ES"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7009477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9"/>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6856EF-D196-46CE-A520-3AEE91FDC255}" type="slidenum">
              <a:rPr kumimoji="0" lang="es-ES"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7174562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B31F8AF-0140-4CC6-A76A-F1CD2806E05E}" type="slidenum">
              <a:rPr kumimoji="0" lang="es-ES"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2211427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1ED0255-1E72-41A7-BE7B-E89C0093E39C}" type="slidenum">
              <a:rPr kumimoji="0" lang="es-ES"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7733517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19" y="273049"/>
            <a:ext cx="3008313" cy="1162051"/>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EA7DAAA-017C-4E8C-89DC-1B8E77781AA9}" type="slidenum">
              <a:rPr kumimoji="0" lang="es-ES"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1915294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1"/>
            <a:ext cx="5486400" cy="566739"/>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7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F5851E0-C804-49D2-8756-4CCD5586EDA2}" type="slidenum">
              <a:rPr kumimoji="0" lang="es-ES"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237988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5718F2F-BCEF-48B8-990B-2FD07602B5B5}" type="slidenum">
              <a:rPr kumimoji="0" lang="es-ES"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2982331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8BCE80A-D82B-4E77-B31F-315647D5EF2A}" type="slidenum">
              <a:rPr kumimoji="0" lang="es-ES"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8787254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AB04E77-5966-47BE-AACA-D940456442A7}"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04607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p>
            <a:fld id="{790C9B04-4C26-4F05-A140-C91E214318A7}" type="datetimeFigureOut">
              <a:rPr lang="en-US" smtClean="0"/>
              <a:t>5/7/2020</a:t>
            </a:fld>
            <a:endParaRPr lang="en-US"/>
          </a:p>
        </p:txBody>
      </p:sp>
      <p:sp>
        <p:nvSpPr>
          <p:cNvPr id="4" name="3 Marcador de pie de página"/>
          <p:cNvSpPr>
            <a:spLocks noGrp="1"/>
          </p:cNvSpPr>
          <p:nvPr>
            <p:ph type="ftr" sz="quarter" idx="11"/>
          </p:nvPr>
        </p:nvSpPr>
        <p:spPr/>
        <p:txBody>
          <a:bodyPr/>
          <a:lstStyle/>
          <a:p>
            <a:endParaRPr lang="en-US"/>
          </a:p>
        </p:txBody>
      </p:sp>
      <p:sp>
        <p:nvSpPr>
          <p:cNvPr id="5" name="4 Marcador de número de diapositiva"/>
          <p:cNvSpPr>
            <a:spLocks noGrp="1"/>
          </p:cNvSpPr>
          <p:nvPr>
            <p:ph type="sldNum" sz="quarter" idx="12"/>
          </p:nvPr>
        </p:nvSpPr>
        <p:spPr/>
        <p:txBody>
          <a:bodyPr/>
          <a:lstStyle/>
          <a:p>
            <a:fld id="{B8D0EFA8-7CFD-4657-B907-390FA60D613C}" type="slidenum">
              <a:rPr lang="en-US" smtClean="0"/>
              <a:t>‹Nº›</a:t>
            </a:fld>
            <a:endParaRPr lang="en-US"/>
          </a:p>
        </p:txBody>
      </p:sp>
    </p:spTree>
    <p:extLst>
      <p:ext uri="{BB962C8B-B14F-4D97-AF65-F5344CB8AC3E}">
        <p14:creationId xmlns:p14="http://schemas.microsoft.com/office/powerpoint/2010/main" val="36946862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8ACE81-54FA-4313-A455-46E21DD3558C}"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615926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5C7859-D4E4-4CCE-A147-A03126A175E4}"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328255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5526903-08C5-4AC8-8A96-F88B82380EB2}"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477092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871963-07E3-4D03-87FB-111DAAEE7D6D}"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348633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DB7394-A521-49F6-89C5-E64385E5305B}"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955987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DB2BC1-2C3D-45F9-ADBE-691696CC3BE7}"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836545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B9EECC9-61D1-4F88-814F-FF51DD43F9B8}"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933131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0B7F2EE-9D13-4DD3-AE5A-8267D311A6AB}"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121921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DA09E4-2FA9-4C27-A4ED-2222FA6933E9}"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246884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F67E982-D149-41C7-B1F3-62B8242E9092}"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14108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90C9B04-4C26-4F05-A140-C91E214318A7}" type="datetimeFigureOut">
              <a:rPr lang="en-US" smtClean="0"/>
              <a:t>5/7/2020</a:t>
            </a:fld>
            <a:endParaRPr lang="en-US"/>
          </a:p>
        </p:txBody>
      </p:sp>
      <p:sp>
        <p:nvSpPr>
          <p:cNvPr id="3" name="2 Marcador de pie de página"/>
          <p:cNvSpPr>
            <a:spLocks noGrp="1"/>
          </p:cNvSpPr>
          <p:nvPr>
            <p:ph type="ftr" sz="quarter" idx="11"/>
          </p:nvPr>
        </p:nvSpPr>
        <p:spPr/>
        <p:txBody>
          <a:bodyPr/>
          <a:lstStyle/>
          <a:p>
            <a:endParaRPr lang="en-US"/>
          </a:p>
        </p:txBody>
      </p:sp>
      <p:sp>
        <p:nvSpPr>
          <p:cNvPr id="4" name="3 Marcador de número de diapositiva"/>
          <p:cNvSpPr>
            <a:spLocks noGrp="1"/>
          </p:cNvSpPr>
          <p:nvPr>
            <p:ph type="sldNum" sz="quarter" idx="12"/>
          </p:nvPr>
        </p:nvSpPr>
        <p:spPr/>
        <p:txBody>
          <a:bodyPr/>
          <a:lstStyle/>
          <a:p>
            <a:fld id="{B8D0EFA8-7CFD-4657-B907-390FA60D613C}" type="slidenum">
              <a:rPr lang="en-US" smtClean="0"/>
              <a:t>‹Nº›</a:t>
            </a:fld>
            <a:endParaRPr lang="en-US"/>
          </a:p>
        </p:txBody>
      </p:sp>
    </p:spTree>
    <p:extLst>
      <p:ext uri="{BB962C8B-B14F-4D97-AF65-F5344CB8AC3E}">
        <p14:creationId xmlns:p14="http://schemas.microsoft.com/office/powerpoint/2010/main" val="10466732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AB04E77-5966-47BE-AACA-D940456442A7}"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695755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8ACE81-54FA-4313-A455-46E21DD3558C}"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466463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5C7859-D4E4-4CCE-A147-A03126A175E4}"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597495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5526903-08C5-4AC8-8A96-F88B82380EB2}"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9952014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871963-07E3-4D03-87FB-111DAAEE7D6D}"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865138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DB7394-A521-49F6-89C5-E64385E5305B}"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497151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DB2BC1-2C3D-45F9-ADBE-691696CC3BE7}"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098794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B9EECC9-61D1-4F88-814F-FF51DD43F9B8}"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923810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0B7F2EE-9D13-4DD3-AE5A-8267D311A6AB}"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828789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DA09E4-2FA9-4C27-A4ED-2222FA6933E9}"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07999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90C9B04-4C26-4F05-A140-C91E214318A7}" type="datetimeFigureOut">
              <a:rPr lang="en-US" smtClean="0"/>
              <a:t>5/7/2020</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B8D0EFA8-7CFD-4657-B907-390FA60D613C}" type="slidenum">
              <a:rPr lang="en-US" smtClean="0"/>
              <a:t>‹Nº›</a:t>
            </a:fld>
            <a:endParaRPr lang="en-US"/>
          </a:p>
        </p:txBody>
      </p:sp>
    </p:spTree>
    <p:extLst>
      <p:ext uri="{BB962C8B-B14F-4D97-AF65-F5344CB8AC3E}">
        <p14:creationId xmlns:p14="http://schemas.microsoft.com/office/powerpoint/2010/main" val="5947073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F67E982-D149-41C7-B1F3-62B8242E9092}"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109057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66"/>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D16F729-4ED7-4F9F-A01B-3DF46F104112}"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5/7/2020</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C31928-AEA0-4FC1-ABBA-954005EEEAD1}"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41642119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9C64369-229B-4E74-89A6-301E20329D84}"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5/7/2020</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D1AAAB5-4A84-4BAF-85BC-1E038DABC933}"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948926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1"/>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22197A7-A5D7-4360-B604-1B1EEDF3F687}"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5/7/2020</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79B72C-161B-4416-97B2-CE5C5964BC1C}"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8389947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E9D2AE2-39CA-4D28-BC1A-DD9343576558}"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5/7/2020</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A985880-E6A6-4A3D-8D65-27C48C5FDE92}"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9624510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A7E58BD-CBDE-4C7A-AC6E-529E197D2C34}"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5/7/2020</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7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8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C0333FF-91D3-4616-A282-D4D86155CE7F}"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42060703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AD6FF13-E638-4EF1-ADFE-95A6B374B2FF}"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5/7/2020</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3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4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6BC26CD-1F40-4A4B-AAFD-41903D0B26F5}"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8011058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1C7D481-6D66-4CE0-A81A-A763228AED2B}"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5/7/2020</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2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3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5EC585F-D3DD-4E27-B44A-C23C9515E2F7}"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40144717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19" y="273049"/>
            <a:ext cx="3008313" cy="1162051"/>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83639AE-9B63-4F18-920F-9F1DEA25A96E}"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5/7/2020</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FE8E379-D85B-4740-8922-C14B9121206A}"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42742141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1"/>
            <a:ext cx="5486400" cy="566739"/>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3 Marcador de texto"/>
          <p:cNvSpPr>
            <a:spLocks noGrp="1"/>
          </p:cNvSpPr>
          <p:nvPr>
            <p:ph type="body" sz="half" idx="2"/>
          </p:nvPr>
        </p:nvSpPr>
        <p:spPr>
          <a:xfrm>
            <a:off x="1792288" y="536737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331086A-2C0F-4BAA-9154-ED1CBA0AE36E}"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5/7/2020</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1BBA3C6-FB0F-46D0-A7CB-304F5599B171}"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560174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90C9B04-4C26-4F05-A140-C91E214318A7}" type="datetimeFigureOut">
              <a:rPr lang="en-US" smtClean="0"/>
              <a:t>5/7/2020</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B8D0EFA8-7CFD-4657-B907-390FA60D613C}" type="slidenum">
              <a:rPr lang="en-US" smtClean="0"/>
              <a:t>‹Nº›</a:t>
            </a:fld>
            <a:endParaRPr lang="en-US"/>
          </a:p>
        </p:txBody>
      </p:sp>
    </p:spTree>
    <p:extLst>
      <p:ext uri="{BB962C8B-B14F-4D97-AF65-F5344CB8AC3E}">
        <p14:creationId xmlns:p14="http://schemas.microsoft.com/office/powerpoint/2010/main" val="8670510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844B6AB-AC34-48A0-AC90-CDECE53DEB4A}"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5/7/2020</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EEB8ADD-6B28-485B-9DCE-1857FC972168}"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0180906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0"/>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40"/>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B0FBDE6-AE12-480C-BDAB-EB59CDEE73F4}"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5/7/2020</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E8068E-65CD-4921-9C0D-C6BAB9CE0855}"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88403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1321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8257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9432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9607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8440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2924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7818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223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1.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7.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8.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9.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0.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1.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2.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0C9B04-4C26-4F05-A140-C91E214318A7}" type="datetimeFigureOut">
              <a:rPr lang="en-US" smtClean="0"/>
              <a:t>5/7/2020</a:t>
            </a:fld>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D0EFA8-7CFD-4657-B907-390FA60D613C}" type="slidenum">
              <a:rPr lang="en-US" smtClean="0"/>
              <a:t>‹Nº›</a:t>
            </a:fld>
            <a:endParaRPr lang="en-US"/>
          </a:p>
        </p:txBody>
      </p:sp>
    </p:spTree>
    <p:extLst>
      <p:ext uri="{BB962C8B-B14F-4D97-AF65-F5344CB8AC3E}">
        <p14:creationId xmlns:p14="http://schemas.microsoft.com/office/powerpoint/2010/main" val="1143810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457200" y="274639"/>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45059"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45060"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45061"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45062"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0773270-5344-4431-937C-6EB7C2A7E444}" type="slidenum">
              <a:rPr kumimoji="0" lang="es-E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78055692"/>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CC"/>
            </a:gs>
            <a:gs pos="100000">
              <a:srgbClr val="87A987"/>
            </a:gs>
          </a:gsLst>
          <a:path path="rect">
            <a:fillToRect l="100000" t="100000"/>
          </a:path>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n-US" smtClean="0"/>
              <a:t>Haga clic para cambiar el estilo de título	</a:t>
            </a:r>
          </a:p>
        </p:txBody>
      </p:sp>
      <p:sp>
        <p:nvSpPr>
          <p:cNvPr id="6147"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102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910E183-FD7C-403E-ADFD-094126467008}" type="slidenum">
              <a:rPr kumimoji="0" lang="es-E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57763612"/>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123296"/>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smtClean="0"/>
              <a:t>Haga clic para modificar el estilo de título del patrón</a:t>
            </a:r>
          </a:p>
        </p:txBody>
      </p:sp>
      <p:sp>
        <p:nvSpPr>
          <p:cNvPr id="1027" name="2 Marcador de texto"/>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smtClean="0"/>
              <a:t>Haga clic para modificar el estilo de texto del patrón</a:t>
            </a:r>
          </a:p>
          <a:p>
            <a:pPr lvl="1"/>
            <a:r>
              <a:rPr lang="es-ES" altLang="es-MX" smtClean="0"/>
              <a:t>Segundo nivel</a:t>
            </a:r>
          </a:p>
          <a:p>
            <a:pPr lvl="2"/>
            <a:r>
              <a:rPr lang="es-ES" altLang="es-MX" smtClean="0"/>
              <a:t>Tercer nivel</a:t>
            </a:r>
          </a:p>
          <a:p>
            <a:pPr lvl="3"/>
            <a:r>
              <a:rPr lang="es-ES" altLang="es-MX" smtClean="0"/>
              <a:t>Cuarto nivel</a:t>
            </a:r>
          </a:p>
          <a:p>
            <a:pPr lvl="4"/>
            <a:r>
              <a:rPr lang="es-ES" altLang="es-MX" smtClean="0"/>
              <a:t>Quinto nivel</a:t>
            </a:r>
          </a:p>
        </p:txBody>
      </p:sp>
      <p:sp>
        <p:nvSpPr>
          <p:cNvPr id="4" name="3 Marcador de fecha"/>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5D13D77-9665-49B0-A711-6D7C3FEC5E52}" type="datetimeFigureOut">
              <a:rPr kumimoji="0" lang="es-E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07/05/2020</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6E9B196-043A-427D-BD4F-2A1B49D6D58C}" type="slidenum">
              <a:rPr kumimoji="0" lang="es-E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796252"/>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n-US" smtClean="0"/>
              <a:t>Haga clic para modificar el estilo de título del patrón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39C784-0919-4C95-B56B-0EC374F534BB}"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11150383"/>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61552"/>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2595601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s-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30554F8-6B77-423E-880F-9214F93D2DD2}" type="datetimeFigureOut">
              <a:rPr lang="es-AR" smtClean="0">
                <a:solidFill>
                  <a:prstClr val="black">
                    <a:tint val="75000"/>
                  </a:prstClr>
                </a:solidFill>
              </a:rPr>
              <a:pPr defTabSz="685800"/>
              <a:t>7/5/2020</a:t>
            </a:fld>
            <a:endParaRPr lang="es-AR">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s-AR">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300475311"/>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A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n-US" smtClean="0"/>
              <a:t>Haga clic para modificar el estilo de título del patrón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39C784-0919-4C95-B56B-0EC374F534BB}"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225711786"/>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1 Marcador de título"/>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AR" smtClean="0"/>
          </a:p>
        </p:txBody>
      </p:sp>
      <p:sp>
        <p:nvSpPr>
          <p:cNvPr id="9219" name="2 Marcador de texto"/>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smtClean="0"/>
          </a:p>
        </p:txBody>
      </p:sp>
      <p:sp>
        <p:nvSpPr>
          <p:cNvPr id="4" name="3 Marcador de fecha"/>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A6A76CD-340C-4163-8DE9-6300D23C7C69}" type="datetimeFigureOut">
              <a:rPr kumimoji="0" lang="es-E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07/05/2020</a:t>
            </a:fld>
            <a:endParaRPr kumimoji="0" lang="es-E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9B0144-AAE7-45A6-9649-33B71EBA862F}" type="slidenum">
              <a:rPr kumimoji="0" lang="es-E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90122925"/>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MX"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MX" smtClean="0"/>
              <a:t>Click to edit Master text styles</a:t>
            </a:r>
          </a:p>
          <a:p>
            <a:pPr lvl="1"/>
            <a:r>
              <a:rPr lang="en-US" altLang="es-MX" smtClean="0"/>
              <a:t>Second level</a:t>
            </a:r>
          </a:p>
          <a:p>
            <a:pPr lvl="2"/>
            <a:r>
              <a:rPr lang="en-US" altLang="es-MX" smtClean="0"/>
              <a:t>Third level</a:t>
            </a:r>
          </a:p>
          <a:p>
            <a:pPr lvl="3"/>
            <a:r>
              <a:rPr lang="en-US" altLang="es-MX" smtClean="0"/>
              <a:t>Fourth level</a:t>
            </a:r>
          </a:p>
          <a:p>
            <a:pPr lvl="4"/>
            <a:r>
              <a:rPr lang="en-US" altLang="es-MX"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ltLang="es-MX">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ltLang="es-MX">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0C7A25A0-9208-4D79-A83B-903D859752F2}" type="slidenum">
              <a:rPr lang="en-US" altLang="es-MX">
                <a:solidFill>
                  <a:srgbClr val="000000"/>
                </a:solidFill>
              </a:rPr>
              <a:pPr eaLnBrk="0" fontAlgn="base" hangingPunct="0">
                <a:spcBef>
                  <a:spcPct val="0"/>
                </a:spcBef>
                <a:spcAft>
                  <a:spcPct val="0"/>
                </a:spcAft>
              </a:pPr>
              <a:t>‹Nº›</a:t>
            </a:fld>
            <a:endParaRPr lang="en-US" altLang="es-MX">
              <a:solidFill>
                <a:srgbClr val="000000"/>
              </a:solidFill>
            </a:endParaRPr>
          </a:p>
        </p:txBody>
      </p:sp>
    </p:spTree>
    <p:extLst>
      <p:ext uri="{BB962C8B-B14F-4D97-AF65-F5344CB8AC3E}">
        <p14:creationId xmlns:p14="http://schemas.microsoft.com/office/powerpoint/2010/main" val="4161297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6" charset="-128"/>
        </a:defRPr>
      </a:lvl2pPr>
      <a:lvl3pPr algn="ctr" rtl="0" fontAlgn="base">
        <a:spcBef>
          <a:spcPct val="0"/>
        </a:spcBef>
        <a:spcAft>
          <a:spcPct val="0"/>
        </a:spcAft>
        <a:defRPr sz="4400">
          <a:solidFill>
            <a:schemeClr val="tx2"/>
          </a:solidFill>
          <a:latin typeface="Arial" charset="0"/>
          <a:ea typeface="ＭＳ Ｐゴシック" pitchFamily="-16" charset="-128"/>
        </a:defRPr>
      </a:lvl3pPr>
      <a:lvl4pPr algn="ctr" rtl="0" fontAlgn="base">
        <a:spcBef>
          <a:spcPct val="0"/>
        </a:spcBef>
        <a:spcAft>
          <a:spcPct val="0"/>
        </a:spcAft>
        <a:defRPr sz="4400">
          <a:solidFill>
            <a:schemeClr val="tx2"/>
          </a:solidFill>
          <a:latin typeface="Arial" charset="0"/>
          <a:ea typeface="ＭＳ Ｐゴシック" pitchFamily="-16" charset="-128"/>
        </a:defRPr>
      </a:lvl4pPr>
      <a:lvl5pPr algn="ctr" rtl="0" fontAlgn="base">
        <a:spcBef>
          <a:spcPct val="0"/>
        </a:spcBef>
        <a:spcAft>
          <a:spcPct val="0"/>
        </a:spcAft>
        <a:defRPr sz="4400">
          <a:solidFill>
            <a:schemeClr val="tx2"/>
          </a:solidFill>
          <a:latin typeface="Arial" charset="0"/>
          <a:ea typeface="ＭＳ Ｐゴシック" pitchFamily="-16" charset="-128"/>
        </a:defRPr>
      </a:lvl5pPr>
      <a:lvl6pPr marL="457200" algn="ctr" rtl="0" fontAlgn="base">
        <a:spcBef>
          <a:spcPct val="0"/>
        </a:spcBef>
        <a:spcAft>
          <a:spcPct val="0"/>
        </a:spcAft>
        <a:defRPr sz="4400">
          <a:solidFill>
            <a:schemeClr val="tx2"/>
          </a:solidFill>
          <a:latin typeface="Arial" charset="0"/>
          <a:ea typeface="ＭＳ Ｐゴシック" pitchFamily="-16" charset="-128"/>
        </a:defRPr>
      </a:lvl6pPr>
      <a:lvl7pPr marL="914400" algn="ctr" rtl="0" fontAlgn="base">
        <a:spcBef>
          <a:spcPct val="0"/>
        </a:spcBef>
        <a:spcAft>
          <a:spcPct val="0"/>
        </a:spcAft>
        <a:defRPr sz="4400">
          <a:solidFill>
            <a:schemeClr val="tx2"/>
          </a:solidFill>
          <a:latin typeface="Arial" charset="0"/>
          <a:ea typeface="ＭＳ Ｐゴシック" pitchFamily="-16" charset="-128"/>
        </a:defRPr>
      </a:lvl7pPr>
      <a:lvl8pPr marL="1371600" algn="ctr" rtl="0" fontAlgn="base">
        <a:spcBef>
          <a:spcPct val="0"/>
        </a:spcBef>
        <a:spcAft>
          <a:spcPct val="0"/>
        </a:spcAft>
        <a:defRPr sz="4400">
          <a:solidFill>
            <a:schemeClr val="tx2"/>
          </a:solidFill>
          <a:latin typeface="Arial" charset="0"/>
          <a:ea typeface="ＭＳ Ｐゴシック" pitchFamily="-16" charset="-128"/>
        </a:defRPr>
      </a:lvl8pPr>
      <a:lvl9pPr marL="1828800" algn="ctr" rtl="0" fontAlgn="base">
        <a:spcBef>
          <a:spcPct val="0"/>
        </a:spcBef>
        <a:spcAft>
          <a:spcPct val="0"/>
        </a:spcAft>
        <a:defRPr sz="4400">
          <a:solidFill>
            <a:schemeClr val="tx2"/>
          </a:solidFill>
          <a:latin typeface="Arial" charset="0"/>
          <a:ea typeface="ＭＳ Ｐゴシック" pitchFamily="-16"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68091453"/>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6565122"/>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10438029"/>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MX"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MX" smtClean="0"/>
              <a:t>Haga clic para modificar el estilo de texto del patrón</a:t>
            </a:r>
          </a:p>
          <a:p>
            <a:pPr lvl="1"/>
            <a:r>
              <a:rPr lang="es-ES" altLang="es-MX" smtClean="0"/>
              <a:t>Segundo nivel</a:t>
            </a:r>
          </a:p>
          <a:p>
            <a:pPr lvl="2"/>
            <a:r>
              <a:rPr lang="es-ES" altLang="es-MX" smtClean="0"/>
              <a:t>Tercer nivel</a:t>
            </a:r>
          </a:p>
          <a:p>
            <a:pPr lvl="3"/>
            <a:r>
              <a:rPr lang="es-ES" altLang="es-MX" smtClean="0"/>
              <a:t>Cuarto nivel</a:t>
            </a:r>
          </a:p>
          <a:p>
            <a:pPr lvl="4"/>
            <a:r>
              <a:rPr lang="es-ES" altLang="es-MX"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endParaRPr lang="es-ES" altLang="es-MX">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pPr>
            <a:endParaRPr lang="es-ES" altLang="es-MX">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2D2BF16-43B0-4F2F-8A26-7F66F20C5E75}" type="slidenum">
              <a:rPr lang="es-ES" altLang="es-MX">
                <a:solidFill>
                  <a:srgbClr val="000000"/>
                </a:solidFill>
              </a:rPr>
              <a:pPr fontAlgn="base">
                <a:spcBef>
                  <a:spcPct val="0"/>
                </a:spcBef>
                <a:spcAft>
                  <a:spcPct val="0"/>
                </a:spcAft>
              </a:pPr>
              <a:t>‹Nº›</a:t>
            </a:fld>
            <a:endParaRPr lang="es-ES" altLang="es-MX">
              <a:solidFill>
                <a:srgbClr val="000000"/>
              </a:solidFill>
            </a:endParaRPr>
          </a:p>
        </p:txBody>
      </p:sp>
    </p:spTree>
    <p:extLst>
      <p:ext uri="{BB962C8B-B14F-4D97-AF65-F5344CB8AC3E}">
        <p14:creationId xmlns:p14="http://schemas.microsoft.com/office/powerpoint/2010/main" val="157339116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s-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30554F8-6B77-423E-880F-9214F93D2DD2}" type="datetimeFigureOut">
              <a:rPr lang="es-AR" smtClean="0">
                <a:solidFill>
                  <a:prstClr val="black">
                    <a:tint val="75000"/>
                  </a:prstClr>
                </a:solidFill>
              </a:rPr>
              <a:pPr defTabSz="685800"/>
              <a:t>7/5/2020</a:t>
            </a:fld>
            <a:endParaRPr lang="es-AR">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s-AR">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417600667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A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smtClean="0"/>
              <a:t>Haga clic para modificar el estilo de título del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smtClean="0"/>
              <a:t>Haga clic para modificar el estilo de texto del patrón</a:t>
            </a:r>
          </a:p>
          <a:p>
            <a:pPr lvl="1"/>
            <a:r>
              <a:rPr lang="es-ES" altLang="es-MX" smtClean="0"/>
              <a:t>Segundo nivel</a:t>
            </a:r>
          </a:p>
          <a:p>
            <a:pPr lvl="2"/>
            <a:r>
              <a:rPr lang="es-ES" altLang="es-MX" smtClean="0"/>
              <a:t>Tercer nivel</a:t>
            </a:r>
          </a:p>
          <a:p>
            <a:pPr lvl="3"/>
            <a:r>
              <a:rPr lang="es-ES" altLang="es-MX" smtClean="0"/>
              <a:t>Cuarto nivel</a:t>
            </a:r>
          </a:p>
          <a:p>
            <a:pPr lvl="4"/>
            <a:r>
              <a:rPr lang="es-ES" altLang="es-MX"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1A9D7EA-F74C-43C9-8167-EB072F9C276B}" type="slidenum">
              <a:rPr kumimoji="0" lang="es-ES"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90771145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n-US" smtClean="0"/>
              <a:t>Haga clic para modificar el estilo de título del patrón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39C784-0919-4C95-B56B-0EC374F534BB}"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8635425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n-US" smtClean="0"/>
              <a:t>Haga clic para modificar el estilo de título del patrón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39C784-0919-4C95-B56B-0EC374F534BB}"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2294113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1 Marcador de título"/>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smtClean="0"/>
              <a:t>Haga clic para modificar el estilo de título del patrón</a:t>
            </a:r>
            <a:endParaRPr lang="en-US" altLang="es-MX" smtClean="0"/>
          </a:p>
        </p:txBody>
      </p:sp>
      <p:sp>
        <p:nvSpPr>
          <p:cNvPr id="2051" name="2 Marcador de texto"/>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smtClean="0"/>
              <a:t>Haga clic para modificar el estilo de texto del patrón</a:t>
            </a:r>
          </a:p>
          <a:p>
            <a:pPr lvl="1"/>
            <a:r>
              <a:rPr lang="es-ES" altLang="es-MX" smtClean="0"/>
              <a:t>Segundo nivel</a:t>
            </a:r>
          </a:p>
          <a:p>
            <a:pPr lvl="2"/>
            <a:r>
              <a:rPr lang="es-ES" altLang="es-MX" smtClean="0"/>
              <a:t>Tercer nivel</a:t>
            </a:r>
          </a:p>
          <a:p>
            <a:pPr lvl="3"/>
            <a:r>
              <a:rPr lang="es-ES" altLang="es-MX" smtClean="0"/>
              <a:t>Cuarto nivel</a:t>
            </a:r>
          </a:p>
          <a:p>
            <a:pPr lvl="4"/>
            <a:r>
              <a:rPr lang="es-ES" altLang="es-MX" smtClean="0"/>
              <a:t>Quinto nivel</a:t>
            </a:r>
            <a:endParaRPr lang="en-US" altLang="es-MX" smtClean="0"/>
          </a:p>
        </p:txBody>
      </p:sp>
      <p:sp>
        <p:nvSpPr>
          <p:cNvPr id="4" name="3 Marcador de fecha"/>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8EB0071-90E9-46A5-8FF4-CB2D331FC68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D5E15D4-A230-42C1-927E-0B65AE6A2AE0}"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634741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7/5/2020</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34837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54.xml"/><Relationship Id="rId1" Type="http://schemas.openxmlformats.org/officeDocument/2006/relationships/vmlDrawing" Target="../drawings/vmlDrawing2.vml"/><Relationship Id="rId5" Type="http://schemas.openxmlformats.org/officeDocument/2006/relationships/image" Target="../media/image15.png"/><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8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2.wmf"/><Relationship Id="rId4" Type="http://schemas.openxmlformats.org/officeDocument/2006/relationships/image" Target="../media/image1.wmf"/></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9.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7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7.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5.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5.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5.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5.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5.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155.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emf"/><Relationship Id="rId1" Type="http://schemas.openxmlformats.org/officeDocument/2006/relationships/slideLayout" Target="../slideLayouts/slideLayout98.xml"/><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98.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5.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98.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5.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9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9.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5.xml"/><Relationship Id="rId1" Type="http://schemas.openxmlformats.org/officeDocument/2006/relationships/vmlDrawing" Target="../drawings/vmlDrawing3.vml"/><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5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5.xml"/></Relationships>
</file>

<file path=ppt/slides/_rels/slide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8.xml"/></Relationships>
</file>

<file path=ppt/slides/_rels/slide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8.xml"/></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8.xml"/></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4.xml"/></Relationships>
</file>

<file path=ppt/slides/_rels/slide6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4.xml"/></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4.xml"/></Relationships>
</file>

<file path=ppt/slides/_rels/slide6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61.xml"/></Relationships>
</file>

<file path=ppt/slides/_rels/slide6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4.xml"/></Relationships>
</file>

<file path=ppt/slides/_rels/slide7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5.xml"/></Relationships>
</file>

<file path=ppt/slides/_rels/slide7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65.xml"/></Relationships>
</file>

<file path=ppt/slides/_rels/slide7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77.xml"/></Relationships>
</file>

<file path=ppt/slides/_rels/slide7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xml"/><Relationship Id="rId1" Type="http://schemas.openxmlformats.org/officeDocument/2006/relationships/slideLayout" Target="../slideLayouts/slideLayout144.xml"/><Relationship Id="rId4" Type="http://schemas.openxmlformats.org/officeDocument/2006/relationships/image" Target="../media/image90.png"/></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xml"/><Relationship Id="rId1" Type="http://schemas.openxmlformats.org/officeDocument/2006/relationships/slideLayout" Target="../slideLayouts/slideLayout139.xml"/><Relationship Id="rId5" Type="http://schemas.openxmlformats.org/officeDocument/2006/relationships/image" Target="../media/image93.png"/><Relationship Id="rId4" Type="http://schemas.openxmlformats.org/officeDocument/2006/relationships/image" Target="../media/image92.png"/></Relationships>
</file>

<file path=ppt/slides/_rels/slide75.xml.rels><?xml version="1.0" encoding="UTF-8" standalone="yes"?>
<Relationships xmlns="http://schemas.openxmlformats.org/package/2006/relationships"><Relationship Id="rId8" Type="http://schemas.openxmlformats.org/officeDocument/2006/relationships/image" Target="../media/image99.emf"/><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notesSlide" Target="../notesSlides/notesSlide5.xml"/><Relationship Id="rId1" Type="http://schemas.openxmlformats.org/officeDocument/2006/relationships/slideLayout" Target="../slideLayouts/slideLayout139.xml"/><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jpeg"/><Relationship Id="rId10" Type="http://schemas.openxmlformats.org/officeDocument/2006/relationships/image" Target="../media/image101.emf"/><Relationship Id="rId4" Type="http://schemas.openxmlformats.org/officeDocument/2006/relationships/image" Target="../media/image95.jpeg"/><Relationship Id="rId9" Type="http://schemas.openxmlformats.org/officeDocument/2006/relationships/image" Target="../media/image100.png"/></Relationships>
</file>

<file path=ppt/slides/_rels/slide7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9.xml"/></Relationships>
</file>

<file path=ppt/slides/_rels/slide77.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6.xml"/><Relationship Id="rId1" Type="http://schemas.openxmlformats.org/officeDocument/2006/relationships/slideLayout" Target="../slideLayouts/slideLayout139.xml"/><Relationship Id="rId5" Type="http://schemas.openxmlformats.org/officeDocument/2006/relationships/image" Target="../media/image106.emf"/><Relationship Id="rId4" Type="http://schemas.openxmlformats.org/officeDocument/2006/relationships/image" Target="../media/image105.png"/></Relationships>
</file>

<file path=ppt/slides/_rels/slide7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xml"/><Relationship Id="rId1" Type="http://schemas.openxmlformats.org/officeDocument/2006/relationships/slideLayout" Target="../slideLayouts/slideLayout139.xml"/><Relationship Id="rId4" Type="http://schemas.openxmlformats.org/officeDocument/2006/relationships/image" Target="../media/image108.png"/></Relationships>
</file>

<file path=ppt/slides/_rels/slide79.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8.xml"/><Relationship Id="rId1" Type="http://schemas.openxmlformats.org/officeDocument/2006/relationships/slideLayout" Target="../slideLayouts/slideLayout139.xml"/><Relationship Id="rId5" Type="http://schemas.openxmlformats.org/officeDocument/2006/relationships/image" Target="../media/image111.png"/><Relationship Id="rId4" Type="http://schemas.openxmlformats.org/officeDocument/2006/relationships/image" Target="../media/image110.emf"/></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4.xml"/></Relationships>
</file>

<file path=ppt/slides/_rels/slide8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xml"/><Relationship Id="rId1" Type="http://schemas.openxmlformats.org/officeDocument/2006/relationships/slideLayout" Target="../slideLayouts/slideLayout139.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8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0.xml"/><Relationship Id="rId7" Type="http://schemas.openxmlformats.org/officeDocument/2006/relationships/image" Target="../media/image120.png"/><Relationship Id="rId2" Type="http://schemas.openxmlformats.org/officeDocument/2006/relationships/slideLayout" Target="../slideLayouts/slideLayout210.xml"/><Relationship Id="rId1" Type="http://schemas.openxmlformats.org/officeDocument/2006/relationships/vmlDrawing" Target="../drawings/vmlDrawing4.vml"/><Relationship Id="rId6" Type="http://schemas.openxmlformats.org/officeDocument/2006/relationships/image" Target="../media/image119.png"/><Relationship Id="rId11" Type="http://schemas.openxmlformats.org/officeDocument/2006/relationships/image" Target="../media/image122.png"/><Relationship Id="rId5" Type="http://schemas.openxmlformats.org/officeDocument/2006/relationships/image" Target="../media/image118.png"/><Relationship Id="rId10" Type="http://schemas.openxmlformats.org/officeDocument/2006/relationships/image" Target="../media/image121.jpeg"/><Relationship Id="rId4" Type="http://schemas.openxmlformats.org/officeDocument/2006/relationships/image" Target="../media/image117.png"/><Relationship Id="rId9" Type="http://schemas.openxmlformats.org/officeDocument/2006/relationships/image" Target="../media/image116.wmf"/></Relationships>
</file>

<file path=ppt/slides/_rels/slide82.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7.png"/><Relationship Id="rId7" Type="http://schemas.openxmlformats.org/officeDocument/2006/relationships/image" Target="../media/image121.jpeg"/><Relationship Id="rId2" Type="http://schemas.openxmlformats.org/officeDocument/2006/relationships/notesSlide" Target="../notesSlides/notesSlide11.xml"/><Relationship Id="rId1" Type="http://schemas.openxmlformats.org/officeDocument/2006/relationships/slideLayout" Target="../slideLayouts/slideLayout210.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83.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17.png"/><Relationship Id="rId7" Type="http://schemas.openxmlformats.org/officeDocument/2006/relationships/image" Target="../media/image124.png"/><Relationship Id="rId2" Type="http://schemas.openxmlformats.org/officeDocument/2006/relationships/notesSlide" Target="../notesSlides/notesSlide12.xml"/><Relationship Id="rId1" Type="http://schemas.openxmlformats.org/officeDocument/2006/relationships/slideLayout" Target="../slideLayouts/slideLayout210.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84.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18" Type="http://schemas.openxmlformats.org/officeDocument/2006/relationships/image" Target="../media/image141.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png"/><Relationship Id="rId17" Type="http://schemas.openxmlformats.org/officeDocument/2006/relationships/image" Target="../media/image140.png"/><Relationship Id="rId2" Type="http://schemas.openxmlformats.org/officeDocument/2006/relationships/notesSlide" Target="../notesSlides/notesSlide13.xml"/><Relationship Id="rId16" Type="http://schemas.openxmlformats.org/officeDocument/2006/relationships/image" Target="../media/image139.png"/><Relationship Id="rId20" Type="http://schemas.openxmlformats.org/officeDocument/2006/relationships/image" Target="../media/image143.png"/><Relationship Id="rId1" Type="http://schemas.openxmlformats.org/officeDocument/2006/relationships/slideLayout" Target="../slideLayouts/slideLayout220.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5" Type="http://schemas.openxmlformats.org/officeDocument/2006/relationships/image" Target="../media/image138.png"/><Relationship Id="rId10" Type="http://schemas.openxmlformats.org/officeDocument/2006/relationships/image" Target="../media/image133.png"/><Relationship Id="rId19" Type="http://schemas.openxmlformats.org/officeDocument/2006/relationships/image" Target="../media/image142.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7.png"/></Relationships>
</file>

<file path=ppt/slides/_rels/slide8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xml"/><Relationship Id="rId1" Type="http://schemas.openxmlformats.org/officeDocument/2006/relationships/slideLayout" Target="../slideLayouts/slideLayout23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86.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17.png"/><Relationship Id="rId7" Type="http://schemas.openxmlformats.org/officeDocument/2006/relationships/image" Target="../media/image149.png"/><Relationship Id="rId2" Type="http://schemas.openxmlformats.org/officeDocument/2006/relationships/image" Target="../media/image148.emf"/><Relationship Id="rId1" Type="http://schemas.openxmlformats.org/officeDocument/2006/relationships/slideLayout" Target="../slideLayouts/slideLayout139.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87.xml.rels><?xml version="1.0" encoding="UTF-8" standalone="yes"?>
<Relationships xmlns="http://schemas.openxmlformats.org/package/2006/relationships"><Relationship Id="rId3" Type="http://schemas.openxmlformats.org/officeDocument/2006/relationships/image" Target="../media/image148.emf"/><Relationship Id="rId7" Type="http://schemas.openxmlformats.org/officeDocument/2006/relationships/image" Target="../media/image120.png"/><Relationship Id="rId2" Type="http://schemas.openxmlformats.org/officeDocument/2006/relationships/notesSlide" Target="../notesSlides/notesSlide15.xml"/><Relationship Id="rId1" Type="http://schemas.openxmlformats.org/officeDocument/2006/relationships/slideLayout" Target="../slideLayouts/slideLayout139.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8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6.xml"/><Relationship Id="rId1" Type="http://schemas.openxmlformats.org/officeDocument/2006/relationships/slideLayout" Target="../slideLayouts/slideLayout24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9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77.xml"/><Relationship Id="rId4" Type="http://schemas.openxmlformats.org/officeDocument/2006/relationships/image" Target="../media/image128.png"/></Relationships>
</file>

<file path=ppt/slides/_rels/slide9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7.xml"/><Relationship Id="rId1" Type="http://schemas.openxmlformats.org/officeDocument/2006/relationships/slideLayout" Target="../slideLayouts/slideLayout232.xml"/><Relationship Id="rId4" Type="http://schemas.openxmlformats.org/officeDocument/2006/relationships/image" Target="../media/image153.png"/></Relationships>
</file>

<file path=ppt/slides/_rels/slide9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8.xml"/><Relationship Id="rId1" Type="http://schemas.openxmlformats.org/officeDocument/2006/relationships/slideLayout" Target="../slideLayouts/slideLayout139.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93.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19.xml"/><Relationship Id="rId1" Type="http://schemas.openxmlformats.org/officeDocument/2006/relationships/slideLayout" Target="../slideLayouts/slideLayout139.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9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0.xml"/><Relationship Id="rId1" Type="http://schemas.openxmlformats.org/officeDocument/2006/relationships/slideLayout" Target="../slideLayouts/slideLayout139.xml"/></Relationships>
</file>

<file path=ppt/slides/_rels/slide9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39.xml"/><Relationship Id="rId4" Type="http://schemas.openxmlformats.org/officeDocument/2006/relationships/image" Target="../media/image166.png"/></Relationships>
</file>

<file path=ppt/slides/_rels/slide9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1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43608" y="1628800"/>
            <a:ext cx="6912768" cy="1323439"/>
          </a:xfrm>
          <a:prstGeom prst="rect">
            <a:avLst/>
          </a:prstGeom>
          <a:noFill/>
        </p:spPr>
        <p:txBody>
          <a:bodyPr wrap="square" rtlCol="0">
            <a:spAutoFit/>
          </a:bodyPr>
          <a:lstStyle/>
          <a:p>
            <a:r>
              <a:rPr lang="en-US" sz="4000" dirty="0" err="1" smtClean="0"/>
              <a:t>Fijación</a:t>
            </a:r>
            <a:r>
              <a:rPr lang="en-US" sz="4000" dirty="0" smtClean="0"/>
              <a:t> </a:t>
            </a:r>
            <a:r>
              <a:rPr lang="en-US" sz="4000" dirty="0" err="1" smtClean="0"/>
              <a:t>Biológica</a:t>
            </a:r>
            <a:r>
              <a:rPr lang="en-US" sz="4000" dirty="0" smtClean="0"/>
              <a:t> del </a:t>
            </a:r>
            <a:r>
              <a:rPr lang="en-US" sz="4000" dirty="0" err="1" smtClean="0"/>
              <a:t>Nitrógeno</a:t>
            </a:r>
            <a:endParaRPr lang="en-US" sz="4000" dirty="0" smtClean="0"/>
          </a:p>
          <a:p>
            <a:pPr algn="ctr"/>
            <a:r>
              <a:rPr lang="en-US" sz="4000" dirty="0" smtClean="0"/>
              <a:t>(FBN)</a:t>
            </a:r>
            <a:endParaRPr lang="en-US" sz="4000" dirty="0"/>
          </a:p>
        </p:txBody>
      </p:sp>
    </p:spTree>
    <p:extLst>
      <p:ext uri="{BB962C8B-B14F-4D97-AF65-F5344CB8AC3E}">
        <p14:creationId xmlns:p14="http://schemas.microsoft.com/office/powerpoint/2010/main" val="9153892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3"/>
          <p:cNvSpPr txBox="1">
            <a:spLocks noChangeArrowheads="1"/>
          </p:cNvSpPr>
          <p:nvPr/>
        </p:nvSpPr>
        <p:spPr bwMode="auto">
          <a:xfrm>
            <a:off x="323850" y="260649"/>
            <a:ext cx="88392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itchFamily="2" charset="2"/>
              <a:buChar char="ü"/>
              <a:tabLst/>
              <a:defRPr/>
            </a:pPr>
            <a:r>
              <a:rPr kumimoji="0" lang="es-AR" altLang="es-MX" sz="2000" b="0" i="0" u="none" strike="noStrike" kern="1200" cap="none" spc="0" normalizeH="0" baseline="0" noProof="0" dirty="0" smtClean="0">
                <a:ln>
                  <a:noFill/>
                </a:ln>
                <a:solidFill>
                  <a:srgbClr val="FFFFFF"/>
                </a:solidFill>
                <a:effectLst/>
                <a:uLnTx/>
                <a:uFillTx/>
                <a:latin typeface="Arial" pitchFamily="34" charset="0"/>
                <a:ea typeface="+mn-ea"/>
                <a:cs typeface="+mn-cs"/>
              </a:rPr>
              <a:t>Generación del nódulo: producto de la actividad de la planta en respuesta a las señales bacterianas</a:t>
            </a:r>
          </a:p>
          <a:p>
            <a:pPr marL="0" marR="0" lvl="0" indent="0" algn="ctr" defTabSz="914400" rtl="0" eaLnBrk="1" fontAlgn="base" latinLnBrk="0" hangingPunct="1">
              <a:lnSpc>
                <a:spcPct val="100000"/>
              </a:lnSpc>
              <a:spcBef>
                <a:spcPct val="50000"/>
              </a:spcBef>
              <a:spcAft>
                <a:spcPct val="0"/>
              </a:spcAft>
              <a:buClr>
                <a:srgbClr val="FF3300"/>
              </a:buClr>
              <a:buSzTx/>
              <a:buFont typeface="Wingdings" pitchFamily="2" charset="2"/>
              <a:buChar char="ü"/>
              <a:tabLst/>
              <a:defRPr/>
            </a:pPr>
            <a:r>
              <a:rPr kumimoji="0" lang="es-AR" altLang="es-MX" sz="2000" b="0" i="0" u="none" strike="noStrike" kern="1200" cap="none" spc="0" normalizeH="0" baseline="0" noProof="0" dirty="0" smtClean="0">
                <a:ln>
                  <a:noFill/>
                </a:ln>
                <a:solidFill>
                  <a:srgbClr val="FFFFFF"/>
                </a:solidFill>
                <a:effectLst/>
                <a:uLnTx/>
                <a:uFillTx/>
                <a:latin typeface="Arial" pitchFamily="34" charset="0"/>
                <a:ea typeface="+mn-ea"/>
                <a:cs typeface="+mn-cs"/>
              </a:rPr>
              <a:t>Nódulo: ambiente propicio para la </a:t>
            </a:r>
            <a:r>
              <a:rPr kumimoji="0" lang="es-AR" altLang="es-MX" sz="2000" b="0" i="0" u="none" strike="noStrike" kern="1200" cap="none" spc="0" normalizeH="0" baseline="0" noProof="0" dirty="0" err="1" smtClean="0">
                <a:ln>
                  <a:noFill/>
                </a:ln>
                <a:solidFill>
                  <a:srgbClr val="FFFFFF"/>
                </a:solidFill>
                <a:effectLst/>
                <a:uLnTx/>
                <a:uFillTx/>
                <a:latin typeface="Arial" pitchFamily="34" charset="0"/>
                <a:ea typeface="+mn-ea"/>
                <a:cs typeface="+mn-cs"/>
              </a:rPr>
              <a:t>finación</a:t>
            </a:r>
            <a:r>
              <a:rPr kumimoji="0" lang="es-AR" altLang="es-MX" sz="2000" b="0" i="0" u="none" strike="noStrike" kern="1200" cap="none" spc="0" normalizeH="0" baseline="0" noProof="0" dirty="0" smtClean="0">
                <a:ln>
                  <a:noFill/>
                </a:ln>
                <a:solidFill>
                  <a:srgbClr val="FFFFFF"/>
                </a:solidFill>
                <a:effectLst/>
                <a:uLnTx/>
                <a:uFillTx/>
                <a:latin typeface="Arial" pitchFamily="34" charset="0"/>
                <a:ea typeface="+mn-ea"/>
                <a:cs typeface="+mn-cs"/>
              </a:rPr>
              <a:t> de N</a:t>
            </a:r>
            <a:r>
              <a:rPr kumimoji="0" lang="es-AR" altLang="es-MX" sz="2000" b="0" i="0" u="none" strike="noStrike" kern="1200" cap="none" spc="0" normalizeH="0" baseline="-25000" noProof="0" dirty="0" smtClean="0">
                <a:ln>
                  <a:noFill/>
                </a:ln>
                <a:solidFill>
                  <a:srgbClr val="FFFFFF"/>
                </a:solidFill>
                <a:effectLst/>
                <a:uLnTx/>
                <a:uFillTx/>
                <a:latin typeface="Arial" pitchFamily="34" charset="0"/>
                <a:ea typeface="+mn-ea"/>
                <a:cs typeface="+mn-cs"/>
              </a:rPr>
              <a:t>2</a:t>
            </a:r>
            <a:r>
              <a:rPr kumimoji="0" lang="es-AR" altLang="es-MX" sz="2000" b="0" i="0" u="none" strike="noStrike" kern="1200" cap="none" spc="0" normalizeH="0" baseline="0" noProof="0" dirty="0" smtClean="0">
                <a:ln>
                  <a:noFill/>
                </a:ln>
                <a:solidFill>
                  <a:srgbClr val="FFFFFF"/>
                </a:solidFill>
                <a:effectLst/>
                <a:uLnTx/>
                <a:uFillTx/>
                <a:latin typeface="Arial" pitchFamily="34" charset="0"/>
                <a:ea typeface="+mn-ea"/>
                <a:cs typeface="+mn-cs"/>
              </a:rPr>
              <a:t> intercambio de esqueletos carbonados </a:t>
            </a:r>
            <a:r>
              <a:rPr kumimoji="0" lang="es-AR" altLang="es-MX" sz="2000" b="0" i="0" u="none" strike="noStrike" kern="1200" cap="none" spc="0" normalizeH="0" baseline="0" noProof="0" dirty="0" err="1" smtClean="0">
                <a:ln>
                  <a:noFill/>
                </a:ln>
                <a:solidFill>
                  <a:srgbClr val="FFFFFF"/>
                </a:solidFill>
                <a:effectLst/>
                <a:uLnTx/>
                <a:uFillTx/>
                <a:latin typeface="Arial" pitchFamily="34" charset="0"/>
                <a:ea typeface="+mn-ea"/>
                <a:cs typeface="+mn-cs"/>
              </a:rPr>
              <a:t>sumistrado</a:t>
            </a:r>
            <a:r>
              <a:rPr kumimoji="0" lang="es-AR" altLang="es-MX" sz="2000" b="0" i="0" u="none" strike="noStrike" kern="1200" cap="none" spc="0" normalizeH="0" baseline="0" noProof="0" dirty="0" smtClean="0">
                <a:ln>
                  <a:noFill/>
                </a:ln>
                <a:solidFill>
                  <a:srgbClr val="FFFFFF"/>
                </a:solidFill>
                <a:effectLst/>
                <a:uLnTx/>
                <a:uFillTx/>
                <a:latin typeface="Arial" pitchFamily="34" charset="0"/>
                <a:ea typeface="+mn-ea"/>
                <a:cs typeface="+mn-cs"/>
              </a:rPr>
              <a:t> por la planta y N reducido suministrado por la bacteria</a:t>
            </a:r>
            <a:endParaRPr kumimoji="0" lang="es-ES" altLang="es-MX" sz="2000" b="0" i="0" u="none" strike="noStrike" kern="1200" cap="none" spc="0" normalizeH="0" baseline="0" noProof="0" dirty="0" smtClean="0">
              <a:ln>
                <a:noFill/>
              </a:ln>
              <a:solidFill>
                <a:srgbClr val="FFFFFF"/>
              </a:solidFill>
              <a:effectLst/>
              <a:uLnTx/>
              <a:uFillTx/>
              <a:latin typeface="Arial" pitchFamily="34" charset="0"/>
              <a:ea typeface="+mn-ea"/>
              <a:cs typeface="+mn-cs"/>
            </a:endParaRPr>
          </a:p>
        </p:txBody>
      </p:sp>
      <p:pic>
        <p:nvPicPr>
          <p:cNvPr id="61443" name="Picture 5" descr="C:\Documents and Settings\Usuario\Mis documentos\Ramiro\Biliografia\LIbros\Buchanan\Images\Chap16\fig16_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874964"/>
            <a:ext cx="4267200" cy="398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44" name="Object 1"/>
          <p:cNvGraphicFramePr>
            <a:graphicFrameLocks noChangeAspect="1"/>
          </p:cNvGraphicFramePr>
          <p:nvPr/>
        </p:nvGraphicFramePr>
        <p:xfrm>
          <a:off x="4716463" y="3933828"/>
          <a:ext cx="4267200" cy="1355725"/>
        </p:xfrm>
        <a:graphic>
          <a:graphicData uri="http://schemas.openxmlformats.org/presentationml/2006/ole">
            <mc:AlternateContent xmlns:mc="http://schemas.openxmlformats.org/markup-compatibility/2006">
              <mc:Choice xmlns:v="urn:schemas-microsoft-com:vml" Requires="v">
                <p:oleObj spid="_x0000_s2054" name="CorelPhotoPaint.Image.10" r:id="rId4" imgW="3371095" imgH="1072807" progId="">
                  <p:embed/>
                </p:oleObj>
              </mc:Choice>
              <mc:Fallback>
                <p:oleObj name="CorelPhotoPaint.Image.10" r:id="rId4" imgW="3371095" imgH="1072807" progId="">
                  <p:embed/>
                  <p:pic>
                    <p:nvPicPr>
                      <p:cNvPr id="61444"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3933828"/>
                        <a:ext cx="4267200" cy="135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913341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1403350" y="41"/>
            <a:ext cx="6705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s-MX" sz="2400" b="0" i="0" u="none" strike="noStrike" kern="1200" cap="none" spc="0" normalizeH="0" baseline="0" noProof="0" smtClean="0">
                <a:ln>
                  <a:noFill/>
                </a:ln>
                <a:solidFill>
                  <a:srgbClr val="FFFFFF"/>
                </a:solidFill>
                <a:effectLst/>
                <a:uLnTx/>
                <a:uFillTx/>
                <a:latin typeface="Arial" pitchFamily="34" charset="0"/>
                <a:ea typeface="+mn-ea"/>
                <a:cs typeface="+mn-cs"/>
              </a:rPr>
              <a:t>FBN y simbiosis</a:t>
            </a:r>
            <a:endParaRPr kumimoji="0" lang="es-ES" altLang="es-MX" sz="2400" b="0" i="0" u="none" strike="noStrike" kern="1200" cap="none" spc="0" normalizeH="0" baseline="0" noProof="0" smtClean="0">
              <a:ln>
                <a:noFill/>
              </a:ln>
              <a:solidFill>
                <a:srgbClr val="FFFFFF"/>
              </a:solidFill>
              <a:effectLst/>
              <a:uLnTx/>
              <a:uFillTx/>
              <a:latin typeface="Arial" pitchFamily="34" charset="0"/>
              <a:ea typeface="+mn-ea"/>
              <a:cs typeface="+mn-cs"/>
            </a:endParaRPr>
          </a:p>
        </p:txBody>
      </p:sp>
      <p:sp>
        <p:nvSpPr>
          <p:cNvPr id="58371" name="Text Box 3"/>
          <p:cNvSpPr txBox="1">
            <a:spLocks noChangeArrowheads="1"/>
          </p:cNvSpPr>
          <p:nvPr/>
        </p:nvSpPr>
        <p:spPr bwMode="auto">
          <a:xfrm>
            <a:off x="179388" y="620770"/>
            <a:ext cx="89646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itchFamily="2" charset="2"/>
              <a:buChar char="Ø"/>
              <a:tabLst/>
              <a:defRPr/>
            </a:pPr>
            <a:r>
              <a:rPr kumimoji="0" lang="es-AR" altLang="es-MX" sz="2000" b="0" i="0" u="none" strike="noStrike" kern="1200" cap="none" spc="0" normalizeH="0" baseline="0" noProof="0" smtClean="0">
                <a:ln>
                  <a:noFill/>
                </a:ln>
                <a:solidFill>
                  <a:srgbClr val="FFFFFF"/>
                </a:solidFill>
                <a:effectLst/>
                <a:uLnTx/>
                <a:uFillTx/>
                <a:latin typeface="Arial" pitchFamily="34" charset="0"/>
                <a:ea typeface="+mn-ea"/>
                <a:cs typeface="+mn-cs"/>
              </a:rPr>
              <a:t>Entre el 80 y 90% del N disponible para las plantas es producto de la Fijación biológica del nitrógeno, y de esta un 80% es producto de las asociaciones simbióticas entre procariotas y Leguminosas</a:t>
            </a:r>
            <a:endParaRPr kumimoji="0" lang="es-ES" altLang="es-MX" sz="2000" b="0" i="0" u="none" strike="noStrike" kern="1200" cap="none" spc="0" normalizeH="0" baseline="0" noProof="0" smtClean="0">
              <a:ln>
                <a:noFill/>
              </a:ln>
              <a:solidFill>
                <a:srgbClr val="FFFFFF"/>
              </a:solidFill>
              <a:effectLst/>
              <a:uLnTx/>
              <a:uFillTx/>
              <a:latin typeface="Arial" pitchFamily="34" charset="0"/>
              <a:ea typeface="+mn-ea"/>
              <a:cs typeface="+mn-cs"/>
            </a:endParaRPr>
          </a:p>
        </p:txBody>
      </p:sp>
      <p:pic>
        <p:nvPicPr>
          <p:cNvPr id="58372" name="Picture 6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877" y="1676400"/>
            <a:ext cx="5040313" cy="499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79190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042988" y="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n-US" sz="2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Tipos de FBN por simbiosis</a:t>
            </a:r>
            <a:endParaRPr kumimoji="0" lang="es-ES" altLang="en-US" sz="2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3315" name="Text Box 3"/>
          <p:cNvSpPr txBox="1">
            <a:spLocks noChangeArrowheads="1"/>
          </p:cNvSpPr>
          <p:nvPr/>
        </p:nvSpPr>
        <p:spPr bwMode="auto">
          <a:xfrm>
            <a:off x="468313" y="620713"/>
            <a:ext cx="82296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anose="05000000000000000000" pitchFamily="2" charset="2"/>
              <a:buChar char="ü"/>
              <a:tabLst/>
              <a:defRPr/>
            </a:pP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Bacterias Gram-negativas: Rhizobia en asociacion con Leguminosas</a:t>
            </a:r>
          </a:p>
          <a:p>
            <a:pPr marL="0" marR="0" lvl="0" indent="0" algn="l" defTabSz="914400" rtl="0" eaLnBrk="1" fontAlgn="base" latinLnBrk="0" hangingPunct="1">
              <a:lnSpc>
                <a:spcPct val="100000"/>
              </a:lnSpc>
              <a:spcBef>
                <a:spcPct val="50000"/>
              </a:spcBef>
              <a:spcAft>
                <a:spcPct val="0"/>
              </a:spcAft>
              <a:buClr>
                <a:srgbClr val="FF3300"/>
              </a:buClr>
              <a:buSzTx/>
              <a:buFontTx/>
              <a:buNone/>
              <a:tabLst/>
              <a:defRPr/>
            </a:pP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Generos: 	</a:t>
            </a:r>
            <a:r>
              <a:rPr kumimoji="0" lang="es-AR" altLang="en-US" sz="2000" b="0" i="1"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Rhizobium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r>
              <a:rPr kumimoji="0" lang="es-AR" altLang="en-US" sz="2000" b="0" i="1"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Sinorhizobium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AR" altLang="en-US" sz="2000" b="0" i="1"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Mesorhizobium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AR" altLang="en-US" sz="2000" b="0" i="1"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Azorhizobium</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AR" altLang="en-US" sz="2000" b="0" i="1"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Bradyrhizobium</a:t>
            </a:r>
            <a:endParaRPr kumimoji="0" lang="es-ES" altLang="en-US" sz="2000" b="0" i="1"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3316" name="Text Box 4"/>
          <p:cNvSpPr txBox="1">
            <a:spLocks noChangeArrowheads="1"/>
          </p:cNvSpPr>
          <p:nvPr/>
        </p:nvSpPr>
        <p:spPr bwMode="auto">
          <a:xfrm>
            <a:off x="468313" y="3716338"/>
            <a:ext cx="82296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anose="05000000000000000000" pitchFamily="2" charset="2"/>
              <a:buChar char="ü"/>
              <a:tabLst/>
              <a:defRPr/>
            </a:pP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Bacterias Gram-positivas: actino-mycete (</a:t>
            </a:r>
            <a:r>
              <a:rPr kumimoji="0" lang="es-AR" altLang="en-US" sz="2000" b="0" i="1"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Frankia</a:t>
            </a: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en asociacion con diversos grupos de dicotiledoneas (arbóles y arbustos leñosos).</a:t>
            </a:r>
          </a:p>
          <a:p>
            <a:pPr marL="0" marR="0" lvl="0" indent="0" algn="ctr" defTabSz="914400" rtl="0" eaLnBrk="1" fontAlgn="base" latinLnBrk="0" hangingPunct="1">
              <a:lnSpc>
                <a:spcPct val="100000"/>
              </a:lnSpc>
              <a:spcBef>
                <a:spcPct val="50000"/>
              </a:spcBef>
              <a:spcAft>
                <a:spcPct val="0"/>
              </a:spcAft>
              <a:buClr>
                <a:srgbClr val="FF3300"/>
              </a:buClr>
              <a:buSzTx/>
              <a:buFont typeface="Wingdings" panose="05000000000000000000" pitchFamily="2" charset="2"/>
              <a:buNone/>
              <a:tabLst/>
              <a:defRPr/>
            </a:pP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Importancia en la economía del N en ecosistemas naturales </a:t>
            </a:r>
          </a:p>
        </p:txBody>
      </p:sp>
      <p:sp>
        <p:nvSpPr>
          <p:cNvPr id="13317" name="Text Box 5"/>
          <p:cNvSpPr txBox="1">
            <a:spLocks noChangeArrowheads="1"/>
          </p:cNvSpPr>
          <p:nvPr/>
        </p:nvSpPr>
        <p:spPr bwMode="auto">
          <a:xfrm>
            <a:off x="468313" y="5157788"/>
            <a:ext cx="84582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anose="05000000000000000000" pitchFamily="2" charset="2"/>
              <a:buChar char="ü"/>
              <a:tabLst/>
              <a:defRPr/>
            </a:pP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Cianobacterias: en asociacion con diverso plantas como dicot., arbustos,  helechos.</a:t>
            </a:r>
          </a:p>
          <a:p>
            <a:pPr marL="0" marR="0" lvl="0" indent="0" algn="ctr" defTabSz="914400" rtl="0" eaLnBrk="1" fontAlgn="base" latinLnBrk="0" hangingPunct="1">
              <a:lnSpc>
                <a:spcPct val="100000"/>
              </a:lnSpc>
              <a:spcBef>
                <a:spcPct val="50000"/>
              </a:spcBef>
              <a:spcAft>
                <a:spcPct val="0"/>
              </a:spcAft>
              <a:buClr>
                <a:srgbClr val="FF3300"/>
              </a:buClr>
              <a:buSzTx/>
              <a:buFont typeface="Wingdings" panose="05000000000000000000" pitchFamily="2" charset="2"/>
              <a:buNone/>
              <a:tabLst/>
              <a:defRPr/>
            </a:pP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Ejm: Azolla (helecho de agua) con </a:t>
            </a:r>
            <a:r>
              <a:rPr kumimoji="0" lang="es-AR" altLang="en-US" sz="2000" b="0" i="1"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Anabaena </a:t>
            </a: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co-cultivo de arroz que provee todo el N necesario </a:t>
            </a:r>
          </a:p>
        </p:txBody>
      </p:sp>
    </p:spTree>
    <p:extLst>
      <p:ext uri="{BB962C8B-B14F-4D97-AF65-F5344CB8AC3E}">
        <p14:creationId xmlns:p14="http://schemas.microsoft.com/office/powerpoint/2010/main" val="24877593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75865" y="150073"/>
            <a:ext cx="5976664" cy="461665"/>
          </a:xfrm>
          <a:prstGeom prst="rect">
            <a:avLst/>
          </a:prstGeom>
          <a:noFill/>
        </p:spPr>
        <p:txBody>
          <a:bodyPr wrap="square" rtlCol="0">
            <a:spAutoFit/>
          </a:bodyPr>
          <a:lstStyle/>
          <a:p>
            <a:pPr algn="ctr"/>
            <a:r>
              <a:rPr lang="en-US" sz="2400" dirty="0" err="1" smtClean="0"/>
              <a:t>Evolución</a:t>
            </a:r>
            <a:r>
              <a:rPr lang="en-US" sz="2400" dirty="0" smtClean="0"/>
              <a:t> de </a:t>
            </a:r>
            <a:r>
              <a:rPr lang="en-US" sz="2400" dirty="0" err="1" smtClean="0"/>
              <a:t>las</a:t>
            </a:r>
            <a:r>
              <a:rPr lang="en-US" sz="2400" dirty="0" smtClean="0"/>
              <a:t> </a:t>
            </a:r>
            <a:r>
              <a:rPr lang="en-US" sz="2400" dirty="0" err="1" smtClean="0"/>
              <a:t>endosimbiosis</a:t>
            </a:r>
            <a:r>
              <a:rPr lang="en-US" sz="2400" dirty="0" smtClean="0"/>
              <a:t> </a:t>
            </a:r>
            <a:r>
              <a:rPr lang="en-US" sz="2400" dirty="0" err="1" smtClean="0"/>
              <a:t>radiculares</a:t>
            </a:r>
            <a:endParaRPr lang="en-US" sz="2400" dirty="0"/>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035" y="611738"/>
            <a:ext cx="8278776" cy="624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1275865" y="3501008"/>
            <a:ext cx="6064905" cy="1015663"/>
          </a:xfrm>
          <a:prstGeom prst="rect">
            <a:avLst/>
          </a:prstGeom>
          <a:solidFill>
            <a:schemeClr val="bg1"/>
          </a:solidFill>
        </p:spPr>
        <p:txBody>
          <a:bodyPr wrap="square" rtlCol="0">
            <a:spAutoFit/>
          </a:bodyPr>
          <a:lstStyle/>
          <a:p>
            <a:pPr algn="ctr"/>
            <a:r>
              <a:rPr lang="en-US" sz="2000" dirty="0" smtClean="0">
                <a:solidFill>
                  <a:srgbClr val="C00000"/>
                </a:solidFill>
              </a:rPr>
              <a:t>La </a:t>
            </a:r>
            <a:r>
              <a:rPr lang="en-US" sz="2000" dirty="0" err="1" smtClean="0">
                <a:solidFill>
                  <a:srgbClr val="C00000"/>
                </a:solidFill>
              </a:rPr>
              <a:t>simbiosis</a:t>
            </a:r>
            <a:r>
              <a:rPr lang="en-US" sz="2000" dirty="0" smtClean="0">
                <a:solidFill>
                  <a:srgbClr val="C00000"/>
                </a:solidFill>
              </a:rPr>
              <a:t> con </a:t>
            </a:r>
            <a:r>
              <a:rPr lang="en-US" sz="2000" dirty="0" err="1" smtClean="0">
                <a:solidFill>
                  <a:srgbClr val="C00000"/>
                </a:solidFill>
              </a:rPr>
              <a:t>rizobacterias</a:t>
            </a:r>
            <a:r>
              <a:rPr lang="en-US" sz="2000" dirty="0" smtClean="0">
                <a:solidFill>
                  <a:srgbClr val="C00000"/>
                </a:solidFill>
              </a:rPr>
              <a:t> </a:t>
            </a:r>
            <a:r>
              <a:rPr lang="en-US" sz="2000" dirty="0" err="1" smtClean="0">
                <a:solidFill>
                  <a:srgbClr val="C00000"/>
                </a:solidFill>
              </a:rPr>
              <a:t>formadoras</a:t>
            </a:r>
            <a:r>
              <a:rPr lang="en-US" sz="2000" dirty="0" smtClean="0">
                <a:solidFill>
                  <a:srgbClr val="C00000"/>
                </a:solidFill>
              </a:rPr>
              <a:t> de </a:t>
            </a:r>
            <a:r>
              <a:rPr lang="en-US" sz="2000" dirty="0" err="1" smtClean="0">
                <a:solidFill>
                  <a:srgbClr val="C00000"/>
                </a:solidFill>
              </a:rPr>
              <a:t>nodulos</a:t>
            </a:r>
            <a:r>
              <a:rPr lang="en-US" sz="2000" dirty="0" smtClean="0">
                <a:solidFill>
                  <a:srgbClr val="C00000"/>
                </a:solidFill>
              </a:rPr>
              <a:t> y </a:t>
            </a:r>
            <a:r>
              <a:rPr lang="en-US" sz="2000" dirty="0" err="1" smtClean="0">
                <a:solidFill>
                  <a:srgbClr val="C00000"/>
                </a:solidFill>
              </a:rPr>
              <a:t>fijadores</a:t>
            </a:r>
            <a:r>
              <a:rPr lang="en-US" sz="2000" dirty="0" smtClean="0">
                <a:solidFill>
                  <a:srgbClr val="C00000"/>
                </a:solidFill>
              </a:rPr>
              <a:t> de N </a:t>
            </a:r>
            <a:r>
              <a:rPr lang="en-US" sz="2000" dirty="0" err="1" smtClean="0">
                <a:solidFill>
                  <a:srgbClr val="C00000"/>
                </a:solidFill>
              </a:rPr>
              <a:t>evolucionó</a:t>
            </a:r>
            <a:r>
              <a:rPr lang="en-US" sz="2000" dirty="0" smtClean="0">
                <a:solidFill>
                  <a:srgbClr val="C00000"/>
                </a:solidFill>
              </a:rPr>
              <a:t> a </a:t>
            </a:r>
            <a:r>
              <a:rPr lang="en-US" sz="2000" dirty="0" err="1" smtClean="0">
                <a:solidFill>
                  <a:srgbClr val="C00000"/>
                </a:solidFill>
              </a:rPr>
              <a:t>partir</a:t>
            </a:r>
            <a:r>
              <a:rPr lang="en-US" sz="2000" dirty="0" smtClean="0">
                <a:solidFill>
                  <a:srgbClr val="C00000"/>
                </a:solidFill>
              </a:rPr>
              <a:t> de los </a:t>
            </a:r>
            <a:r>
              <a:rPr lang="en-US" sz="2000" dirty="0" err="1" smtClean="0">
                <a:solidFill>
                  <a:srgbClr val="C00000"/>
                </a:solidFill>
              </a:rPr>
              <a:t>mecanismos</a:t>
            </a:r>
            <a:r>
              <a:rPr lang="en-US" sz="2000" dirty="0" smtClean="0">
                <a:solidFill>
                  <a:srgbClr val="C00000"/>
                </a:solidFill>
              </a:rPr>
              <a:t> de </a:t>
            </a:r>
            <a:r>
              <a:rPr lang="en-US" sz="2000" dirty="0" err="1" smtClean="0">
                <a:solidFill>
                  <a:srgbClr val="C00000"/>
                </a:solidFill>
              </a:rPr>
              <a:t>simbiosis</a:t>
            </a:r>
            <a:r>
              <a:rPr lang="en-US" sz="2000" dirty="0" smtClean="0">
                <a:solidFill>
                  <a:srgbClr val="C00000"/>
                </a:solidFill>
              </a:rPr>
              <a:t>  con </a:t>
            </a:r>
            <a:r>
              <a:rPr lang="en-US" sz="2000" dirty="0" err="1" smtClean="0">
                <a:solidFill>
                  <a:srgbClr val="C00000"/>
                </a:solidFill>
              </a:rPr>
              <a:t>micorrizas</a:t>
            </a:r>
            <a:r>
              <a:rPr lang="en-US" sz="2000" dirty="0" smtClean="0">
                <a:solidFill>
                  <a:srgbClr val="C00000"/>
                </a:solidFill>
              </a:rPr>
              <a:t> </a:t>
            </a:r>
            <a:r>
              <a:rPr lang="en-US" sz="2000" dirty="0" err="1" smtClean="0">
                <a:solidFill>
                  <a:srgbClr val="C00000"/>
                </a:solidFill>
              </a:rPr>
              <a:t>arbusculares</a:t>
            </a:r>
            <a:r>
              <a:rPr lang="en-US" sz="2000" dirty="0" smtClean="0">
                <a:solidFill>
                  <a:srgbClr val="C00000"/>
                </a:solidFill>
              </a:rPr>
              <a:t> </a:t>
            </a:r>
            <a:endParaRPr lang="en-US" sz="2000" dirty="0">
              <a:solidFill>
                <a:srgbClr val="C00000"/>
              </a:solidFill>
            </a:endParaRPr>
          </a:p>
        </p:txBody>
      </p:sp>
    </p:spTree>
    <p:extLst>
      <p:ext uri="{BB962C8B-B14F-4D97-AF65-F5344CB8AC3E}">
        <p14:creationId xmlns:p14="http://schemas.microsoft.com/office/powerpoint/2010/main" val="193443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0"/>
                                  </p:iterate>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grpId="0" nodeType="clickEffect">
                                  <p:stCondLst>
                                    <p:cond delay="0"/>
                                  </p:stCondLst>
                                  <p:iterate type="lt">
                                    <p:tmPct val="4000"/>
                                  </p:iterate>
                                  <p:childTnLst>
                                    <p:set>
                                      <p:cBhvr override="childStyle">
                                        <p:cTn id="10"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27584" y="332656"/>
            <a:ext cx="7524328" cy="646331"/>
          </a:xfrm>
          <a:prstGeom prst="rect">
            <a:avLst/>
          </a:prstGeom>
          <a:noFill/>
        </p:spPr>
        <p:txBody>
          <a:bodyPr wrap="square" rtlCol="0">
            <a:spAutoFit/>
          </a:bodyPr>
          <a:lstStyle/>
          <a:p>
            <a:pPr algn="ctr"/>
            <a:r>
              <a:rPr lang="en-US" dirty="0" smtClean="0"/>
              <a:t>Similitudes entre  </a:t>
            </a:r>
            <a:r>
              <a:rPr lang="en-US" dirty="0" err="1" smtClean="0"/>
              <a:t>las</a:t>
            </a:r>
            <a:r>
              <a:rPr lang="en-US" dirty="0" smtClean="0"/>
              <a:t> </a:t>
            </a:r>
            <a:r>
              <a:rPr lang="en-US" dirty="0" err="1" smtClean="0"/>
              <a:t>simbiosis</a:t>
            </a:r>
            <a:r>
              <a:rPr lang="en-US" dirty="0" smtClean="0"/>
              <a:t>  </a:t>
            </a:r>
            <a:r>
              <a:rPr lang="en-US" dirty="0" err="1" smtClean="0"/>
              <a:t>micorrizicas</a:t>
            </a:r>
            <a:r>
              <a:rPr lang="en-US" dirty="0" smtClean="0"/>
              <a:t> </a:t>
            </a:r>
            <a:r>
              <a:rPr lang="en-US" dirty="0" err="1" smtClean="0"/>
              <a:t>arbusculares</a:t>
            </a:r>
            <a:r>
              <a:rPr lang="en-US" dirty="0" smtClean="0"/>
              <a:t>   y  la </a:t>
            </a:r>
            <a:r>
              <a:rPr lang="en-US" dirty="0" err="1" smtClean="0"/>
              <a:t>nodulares</a:t>
            </a:r>
            <a:r>
              <a:rPr lang="en-US" dirty="0" smtClean="0"/>
              <a:t>:  </a:t>
            </a:r>
          </a:p>
          <a:p>
            <a:pPr algn="ctr"/>
            <a:r>
              <a:rPr lang="en-US" dirty="0" smtClean="0"/>
              <a:t>el cordon de </a:t>
            </a:r>
            <a:r>
              <a:rPr lang="en-US" dirty="0" err="1" smtClean="0"/>
              <a:t>infección</a:t>
            </a:r>
            <a:r>
              <a:rPr lang="en-US" dirty="0" smtClean="0"/>
              <a:t>  </a:t>
            </a:r>
            <a:r>
              <a:rPr lang="en-US" dirty="0" err="1" smtClean="0"/>
              <a:t>como</a:t>
            </a:r>
            <a:r>
              <a:rPr lang="en-US" dirty="0" smtClean="0"/>
              <a:t> </a:t>
            </a:r>
            <a:r>
              <a:rPr lang="en-US" dirty="0" err="1" smtClean="0"/>
              <a:t>evento</a:t>
            </a:r>
            <a:r>
              <a:rPr lang="en-US" dirty="0" smtClean="0"/>
              <a:t> </a:t>
            </a:r>
            <a:r>
              <a:rPr lang="en-US" dirty="0" err="1" smtClean="0"/>
              <a:t>evolutivo</a:t>
            </a:r>
            <a:r>
              <a:rPr lang="en-US" dirty="0" smtClean="0"/>
              <a:t> </a:t>
            </a:r>
            <a:r>
              <a:rPr lang="en-US" dirty="0" err="1" smtClean="0"/>
              <a:t>intermedio</a:t>
            </a:r>
            <a:r>
              <a:rPr lang="en-US" dirty="0" smtClean="0"/>
              <a:t> </a:t>
            </a:r>
            <a:endParaRPr lang="en-US" dirty="0"/>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808" y="1268760"/>
            <a:ext cx="7218548" cy="5232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00167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CuadroTexto"/>
          <p:cNvSpPr txBox="1">
            <a:spLocks noChangeArrowheads="1"/>
          </p:cNvSpPr>
          <p:nvPr/>
        </p:nvSpPr>
        <p:spPr bwMode="auto">
          <a:xfrm>
            <a:off x="539750" y="31791"/>
            <a:ext cx="7416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2800" b="0" i="0" u="none" strike="noStrike" kern="1200" cap="none" spc="0" normalizeH="0" baseline="0" noProof="0" smtClean="0">
                <a:ln>
                  <a:noFill/>
                </a:ln>
                <a:solidFill>
                  <a:prstClr val="black"/>
                </a:solidFill>
                <a:effectLst/>
                <a:uLnTx/>
                <a:uFillTx/>
                <a:latin typeface="Arial" pitchFamily="34" charset="0"/>
                <a:ea typeface="+mn-ea"/>
                <a:cs typeface="+mn-cs"/>
              </a:rPr>
              <a:t>En la endosimbiosis radicular  es controlada estrictamente por la planta….</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1412880"/>
            <a:ext cx="4868862" cy="5111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0" name="2 CuadroTexto"/>
          <p:cNvSpPr txBox="1">
            <a:spLocks noChangeArrowheads="1"/>
          </p:cNvSpPr>
          <p:nvPr/>
        </p:nvSpPr>
        <p:spPr bwMode="auto">
          <a:xfrm>
            <a:off x="5580063" y="1922522"/>
            <a:ext cx="3168650" cy="1323439"/>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2000" b="0" i="1" u="none" strike="noStrike" kern="1200" cap="none" spc="0" normalizeH="0" baseline="0" noProof="0" smtClean="0">
                <a:ln>
                  <a:noFill/>
                </a:ln>
                <a:solidFill>
                  <a:prstClr val="white"/>
                </a:solidFill>
                <a:effectLst/>
                <a:uLnTx/>
                <a:uFillTx/>
                <a:latin typeface="Arial" pitchFamily="34" charset="0"/>
                <a:ea typeface="+mn-ea"/>
                <a:cs typeface="+mn-cs"/>
              </a:rPr>
              <a:t>Sym pathway genes</a:t>
            </a:r>
            <a:r>
              <a:rPr kumimoji="0" lang="es-MX" altLang="es-MX" sz="2000" b="0" i="0" u="none" strike="noStrike" kern="1200" cap="none" spc="0" normalizeH="0" baseline="0" noProof="0" smtClean="0">
                <a:ln>
                  <a:noFill/>
                </a:ln>
                <a:solidFill>
                  <a:prstClr val="white"/>
                </a:solidFill>
                <a:effectLst/>
                <a:uLnTx/>
                <a:uFillTx/>
                <a:latin typeface="Arial" pitchFamily="34"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2000" b="0" i="0" u="none" strike="noStrike" kern="1200" cap="none" spc="0" normalizeH="0" baseline="0" noProof="0" smtClean="0">
                <a:ln>
                  <a:noFill/>
                </a:ln>
                <a:solidFill>
                  <a:prstClr val="white"/>
                </a:solidFill>
                <a:effectLst/>
                <a:uLnTx/>
                <a:uFillTx/>
                <a:latin typeface="Arial" pitchFamily="34" charset="0"/>
                <a:ea typeface="+mn-ea"/>
                <a:cs typeface="+mn-cs"/>
              </a:rPr>
              <a:t>Comunes a la endosimbiosis fungica y bacteriana</a:t>
            </a:r>
          </a:p>
        </p:txBody>
      </p:sp>
    </p:spTree>
    <p:extLst>
      <p:ext uri="{BB962C8B-B14F-4D97-AF65-F5344CB8AC3E}">
        <p14:creationId xmlns:p14="http://schemas.microsoft.com/office/powerpoint/2010/main" val="20577311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8047" y="620688"/>
            <a:ext cx="8712968" cy="3477875"/>
          </a:xfrm>
          <a:prstGeom prst="rect">
            <a:avLst/>
          </a:prstGeom>
        </p:spPr>
        <p:txBody>
          <a:bodyPr wrap="square">
            <a:spAutoFit/>
          </a:bodyPr>
          <a:lstStyle/>
          <a:p>
            <a:pPr marL="285750" indent="-285750">
              <a:buClr>
                <a:srgbClr val="FF0000"/>
              </a:buClr>
              <a:buFont typeface="Wingdings" panose="05000000000000000000" pitchFamily="2" charset="2"/>
              <a:buChar char="q"/>
            </a:pPr>
            <a:r>
              <a:rPr lang="en-US" sz="2000" dirty="0" err="1" smtClean="0"/>
              <a:t>Eurosid</a:t>
            </a:r>
            <a:r>
              <a:rPr lang="en-US" sz="2000" dirty="0" smtClean="0"/>
              <a:t> I</a:t>
            </a:r>
          </a:p>
          <a:p>
            <a:pPr marL="742950" lvl="1" indent="-285750" defTabSz="265113">
              <a:buClr>
                <a:srgbClr val="FF0000"/>
              </a:buClr>
              <a:buFont typeface="Wingdings" panose="05000000000000000000" pitchFamily="2" charset="2"/>
              <a:buChar char="Ø"/>
              <a:tabLst>
                <a:tab pos="354013" algn="l"/>
              </a:tabLst>
            </a:pPr>
            <a:r>
              <a:rPr lang="en-US" sz="2000" dirty="0" err="1" smtClean="0"/>
              <a:t>Fabales</a:t>
            </a:r>
            <a:endParaRPr lang="en-US" sz="2000" dirty="0" smtClean="0"/>
          </a:p>
          <a:p>
            <a:pPr marL="742950" lvl="1" indent="-285750" defTabSz="530225">
              <a:buClr>
                <a:srgbClr val="FF0000"/>
              </a:buClr>
              <a:buFont typeface="Wingdings" panose="05000000000000000000" pitchFamily="2" charset="2"/>
              <a:buChar char="Ø"/>
            </a:pPr>
            <a:r>
              <a:rPr lang="en-US" sz="2000" dirty="0" err="1" smtClean="0"/>
              <a:t>Fegales</a:t>
            </a:r>
            <a:endParaRPr lang="en-US" sz="2000" dirty="0" smtClean="0"/>
          </a:p>
          <a:p>
            <a:pPr marL="742950" lvl="1" indent="-285750" defTabSz="530225">
              <a:buClr>
                <a:srgbClr val="FF0000"/>
              </a:buClr>
              <a:buFont typeface="Wingdings" panose="05000000000000000000" pitchFamily="2" charset="2"/>
              <a:buChar char="Ø"/>
            </a:pPr>
            <a:r>
              <a:rPr lang="en-US" sz="2000" dirty="0" err="1" smtClean="0"/>
              <a:t>Cucurbitales</a:t>
            </a:r>
            <a:r>
              <a:rPr lang="en-US" sz="2000" dirty="0" smtClean="0"/>
              <a:t> </a:t>
            </a:r>
          </a:p>
          <a:p>
            <a:pPr marL="742950" lvl="1" indent="-285750" defTabSz="530225">
              <a:buClr>
                <a:srgbClr val="FF0000"/>
              </a:buClr>
              <a:buFont typeface="Wingdings" panose="05000000000000000000" pitchFamily="2" charset="2"/>
              <a:buChar char="Ø"/>
            </a:pPr>
            <a:r>
              <a:rPr lang="en-US" sz="2000" dirty="0" smtClean="0"/>
              <a:t>Rosales</a:t>
            </a:r>
            <a:endParaRPr lang="en-US" sz="2000" dirty="0"/>
          </a:p>
          <a:p>
            <a:pPr marL="285750" indent="-285750">
              <a:buClr>
                <a:srgbClr val="FF0000"/>
              </a:buClr>
              <a:buFont typeface="Wingdings" panose="05000000000000000000" pitchFamily="2" charset="2"/>
              <a:buChar char="v"/>
            </a:pPr>
            <a:endParaRPr lang="en-US" sz="2000" dirty="0"/>
          </a:p>
          <a:p>
            <a:pPr marL="1200150" lvl="2" indent="-285750">
              <a:buClr>
                <a:srgbClr val="FF0000"/>
              </a:buClr>
              <a:buFont typeface="Wingdings" panose="05000000000000000000" pitchFamily="2" charset="2"/>
              <a:buChar char="v"/>
            </a:pPr>
            <a:r>
              <a:rPr lang="en-US" sz="2000" dirty="0" err="1" smtClean="0"/>
              <a:t>Familia</a:t>
            </a:r>
            <a:r>
              <a:rPr lang="en-US" sz="2000" dirty="0" smtClean="0"/>
              <a:t>: </a:t>
            </a:r>
            <a:r>
              <a:rPr lang="en-US" sz="2000" i="1" dirty="0" err="1" smtClean="0"/>
              <a:t>Leguminosae</a:t>
            </a:r>
            <a:r>
              <a:rPr lang="en-US" sz="2000" i="1" dirty="0" smtClean="0"/>
              <a:t> (</a:t>
            </a:r>
            <a:r>
              <a:rPr lang="en-US" sz="2000" i="1" dirty="0" err="1" smtClean="0"/>
              <a:t>Fabaceae</a:t>
            </a:r>
            <a:r>
              <a:rPr lang="en-US" sz="2000" dirty="0" smtClean="0"/>
              <a:t>) 640 </a:t>
            </a:r>
            <a:r>
              <a:rPr lang="en-US" sz="2000" dirty="0" err="1" smtClean="0"/>
              <a:t>generos</a:t>
            </a:r>
            <a:r>
              <a:rPr lang="en-US" sz="2000" dirty="0" smtClean="0"/>
              <a:t>  con  18,000  </a:t>
            </a:r>
            <a:r>
              <a:rPr lang="en-US" sz="2000" dirty="0" err="1" smtClean="0"/>
              <a:t>especies</a:t>
            </a:r>
            <a:r>
              <a:rPr lang="en-US" sz="2000" dirty="0" smtClean="0"/>
              <a:t>                                                                             </a:t>
            </a:r>
          </a:p>
          <a:p>
            <a:pPr marL="0" lvl="1"/>
            <a:r>
              <a:rPr lang="en-US" sz="2000" dirty="0"/>
              <a:t> </a:t>
            </a:r>
            <a:r>
              <a:rPr lang="en-US" sz="2000" dirty="0" smtClean="0"/>
              <a:t>                                                                                                            	</a:t>
            </a:r>
            <a:r>
              <a:rPr lang="en-US" sz="2000" dirty="0" err="1" smtClean="0"/>
              <a:t>Nodula</a:t>
            </a:r>
            <a:r>
              <a:rPr lang="en-US" sz="2000" dirty="0" smtClean="0"/>
              <a:t> y </a:t>
            </a:r>
            <a:r>
              <a:rPr lang="en-US" sz="2000" dirty="0" err="1" smtClean="0"/>
              <a:t>fijan</a:t>
            </a:r>
            <a:r>
              <a:rPr lang="en-US" sz="2000" dirty="0" smtClean="0"/>
              <a:t> N</a:t>
            </a:r>
          </a:p>
          <a:p>
            <a:pPr marL="1657350" lvl="3" indent="-285750">
              <a:buClr>
                <a:srgbClr val="FF0000"/>
              </a:buClr>
              <a:buFont typeface="Arial" panose="020B0604020202020204" pitchFamily="34" charset="0"/>
              <a:buChar char="•"/>
            </a:pPr>
            <a:r>
              <a:rPr lang="en-US" sz="2000" dirty="0" smtClean="0"/>
              <a:t>Sub-</a:t>
            </a:r>
            <a:r>
              <a:rPr lang="en-US" sz="2000" dirty="0" err="1" smtClean="0"/>
              <a:t>familias</a:t>
            </a:r>
            <a:r>
              <a:rPr lang="en-US" sz="2000" dirty="0" smtClean="0"/>
              <a:t>:  	</a:t>
            </a:r>
            <a:r>
              <a:rPr lang="en-US" sz="2000" i="1" dirty="0" err="1" smtClean="0"/>
              <a:t>Papilionoideae</a:t>
            </a:r>
            <a:r>
              <a:rPr lang="en-US" sz="2000" dirty="0" smtClean="0"/>
              <a:t> 	(468 </a:t>
            </a:r>
            <a:r>
              <a:rPr lang="en-US" sz="2000" dirty="0" err="1" smtClean="0"/>
              <a:t>generos</a:t>
            </a:r>
            <a:r>
              <a:rPr lang="en-US" sz="2000" dirty="0" smtClean="0"/>
              <a:t>)      	93%</a:t>
            </a:r>
          </a:p>
          <a:p>
            <a:r>
              <a:rPr lang="en-US" sz="2000" dirty="0"/>
              <a:t>	</a:t>
            </a:r>
            <a:r>
              <a:rPr lang="en-US" sz="2000" dirty="0" smtClean="0"/>
              <a:t>			</a:t>
            </a:r>
            <a:r>
              <a:rPr lang="en-US" sz="2000" i="1" dirty="0" err="1" smtClean="0"/>
              <a:t>Mimosoideae</a:t>
            </a:r>
            <a:r>
              <a:rPr lang="en-US" sz="2000" i="1" dirty="0" smtClean="0"/>
              <a:t> 	</a:t>
            </a:r>
            <a:r>
              <a:rPr lang="en-US" sz="2000" dirty="0" smtClean="0"/>
              <a:t>(78 </a:t>
            </a:r>
            <a:r>
              <a:rPr lang="en-US" sz="2000" dirty="0" err="1" smtClean="0"/>
              <a:t>generos</a:t>
            </a:r>
            <a:r>
              <a:rPr lang="en-US" sz="2000" dirty="0" smtClean="0"/>
              <a:t>)</a:t>
            </a:r>
            <a:r>
              <a:rPr lang="en-US" sz="2000" dirty="0"/>
              <a:t>	</a:t>
            </a:r>
            <a:r>
              <a:rPr lang="en-US" sz="2000" dirty="0" smtClean="0"/>
              <a:t>88%</a:t>
            </a:r>
          </a:p>
          <a:p>
            <a:r>
              <a:rPr lang="en-US" sz="2000" dirty="0"/>
              <a:t>	</a:t>
            </a:r>
            <a:r>
              <a:rPr lang="en-US" sz="2000" dirty="0" smtClean="0"/>
              <a:t>			</a:t>
            </a:r>
            <a:r>
              <a:rPr lang="en-US" sz="2000" i="1" dirty="0" err="1" smtClean="0"/>
              <a:t>Caesalpinioideae</a:t>
            </a:r>
            <a:r>
              <a:rPr lang="en-US" sz="2000" dirty="0" smtClean="0"/>
              <a:t> 	(157 </a:t>
            </a:r>
            <a:r>
              <a:rPr lang="en-US" sz="2000" dirty="0" err="1" smtClean="0"/>
              <a:t>generos</a:t>
            </a:r>
            <a:r>
              <a:rPr lang="en-US" sz="2000" dirty="0" smtClean="0"/>
              <a:t>)      	5 %</a:t>
            </a:r>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912" y="3429000"/>
            <a:ext cx="3431902" cy="328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CuadroTexto"/>
          <p:cNvSpPr txBox="1"/>
          <p:nvPr/>
        </p:nvSpPr>
        <p:spPr>
          <a:xfrm>
            <a:off x="1521859" y="25551"/>
            <a:ext cx="6465344" cy="461665"/>
          </a:xfrm>
          <a:prstGeom prst="rect">
            <a:avLst/>
          </a:prstGeom>
          <a:noFill/>
        </p:spPr>
        <p:txBody>
          <a:bodyPr wrap="square" rtlCol="0">
            <a:spAutoFit/>
          </a:bodyPr>
          <a:lstStyle/>
          <a:p>
            <a:pPr algn="ctr"/>
            <a:r>
              <a:rPr lang="en-US" sz="2400" dirty="0" err="1" smtClean="0"/>
              <a:t>Plantas</a:t>
            </a:r>
            <a:r>
              <a:rPr lang="en-US" sz="2400" dirty="0" smtClean="0"/>
              <a:t> </a:t>
            </a:r>
            <a:r>
              <a:rPr lang="en-US" sz="2400" dirty="0" err="1" smtClean="0"/>
              <a:t>que</a:t>
            </a:r>
            <a:r>
              <a:rPr lang="en-US" sz="2400" dirty="0" smtClean="0"/>
              <a:t> </a:t>
            </a:r>
            <a:r>
              <a:rPr lang="en-US" sz="2400" dirty="0" err="1" smtClean="0"/>
              <a:t>establecen</a:t>
            </a:r>
            <a:r>
              <a:rPr lang="en-US" sz="2400" dirty="0" smtClean="0"/>
              <a:t> </a:t>
            </a:r>
            <a:r>
              <a:rPr lang="en-US" sz="2400" dirty="0" err="1" smtClean="0"/>
              <a:t>endosimbiosis</a:t>
            </a:r>
            <a:r>
              <a:rPr lang="en-US" sz="2400" dirty="0" smtClean="0"/>
              <a:t>  con  FBN</a:t>
            </a:r>
            <a:endParaRPr lang="en-US" sz="2400" dirty="0"/>
          </a:p>
        </p:txBody>
      </p:sp>
    </p:spTree>
    <p:extLst>
      <p:ext uri="{BB962C8B-B14F-4D97-AF65-F5344CB8AC3E}">
        <p14:creationId xmlns:p14="http://schemas.microsoft.com/office/powerpoint/2010/main" val="35076505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UUExQWFhUVGBwaGBgXGRgaHRoaFxYYGBoXGBoYHCggGBslHRQXITEiJSkrLi4uGB8zODMsNygtLiwBCgoKDg0OGxAQGjQkICYsLC8sNCwsNCwsLCwsLCw0LzQsNCwsNCw0Lyw0LDQsLCwsLCw0NCwsLDQsLCwsLDQ0NP/AABEIAQAArAMBIgACEQEDEQH/xAAbAAABBQEBAAAAAAAAAAAAAAAEAQIDBQYAB//EADMQAAECAwYFAwQDAAIDAAAAAAEAEQIhMQMEQVFh8AUScYGRobHBBiLR4RMy8SNiM0JS/8QAGQEAAgMBAAAAAAAAAAAAAAAAAAECAwQF/8QAJREBAQACAwACAgICAwAAAAAAAAECEQMhMQRBElEyYSJxE4Hh/9oADAMBAAIRAxEAPwDed0oXcvWW5JwUeqrJEE0iuKXD5SPvfdM3DfVA8c/8MXT4R4fzggeL/wDji6JZeCPJ+KVO/VVnLP1VtxUV235VUYdFQdMgCNhZ2QlgZsUbcoDFEWmwJ8Y6KrNEkFf0rzh0mVJCXP4kVc8PDEarLylF9BaDlIM8M21Ulm3Lq+rN3UFkXhkKCer4qWwjLS9Fmy39GLhA5SAMapwOCZZwEtnjgn2Q/SjvZJbOGmG/VXl3H2j/AD/VS2YcYfHZXF1H2gMtvwvUoni1/CYE6NNddUiRDz/vlIx2EkZGPupBFnC/ZB+HQ/pLEf0d/hNB999k6E9/xRGwYF0WvslG/wDU0DfZAL1x3JB8UD2Z6GSLPjLeKE4gfsi0efbJLLw48r4tDM6aKqJ7q44nUqotCwWe+j6Rw1nip7MmfjboaEz7omEVeg6P6qGSNPu/Z/hXtxl7qiu0JJfLfyr26a+e8lk5oUXVhHhOaJ5JQsxcPjgZoayHMzZB5jOYRFpFOXbys+V/R6S2TtKqmsA7qOxiYuM3yRd0gJLPveChegIggkPO2ojrrEw/GTp8F0IFPAXWUJ/1bPhb/LZ9JG3hLNMdk6Lz1TYgusITHfSiXlGY7v8ACb1/CdCDsImgkJTnTGzThv8ASJ+xTSZb8pY1z7bwE2KX63NBEI8IfiA+w9PjJERb/SH4hADZnGRH6dLLqJR5ZxSsW5Kpjm+/9VvxUPEfHjJVDzcHeaz32mggr03JTw0O211UFkHO9hTCm90UcldS2AaavrkKUmPfdVn7uJtt9Fe3GKjrJyiLy6xBouZ6SY065hlOLRwIROZI1dQWVr9rChLntipQGw69dzWbIxNnCRlVWVwtPvBp4lRAWUoSMCfbIomytJQ79ctVVexG1suJ2Ys5EAtiqQW3MScy4G8FXvEzzZFXQlg+PznmtvwrbklaIi8bwTSVxkEnXea6/YLqd6JOXVKS1Jv7LoYgA00Ek8pYEwdfXHVLCiA4QvuqQw7z9UsW/hNH7ogG0/agvsQ5D0VPx7j5siYLNuYY78rM2/G7WKUUZIabZaSoqcsvqJzFXcUDkiqp7eUirv8AnBL4ywRF94PFaDngq04WqBiM1Tc+y10ykEM31l+1M7DddE2KAwxM091T4QWffZKq6Wxhm6vbjIBUtmcTXcyrq4xUms/KIubEkDmwf+2NKMigByzrUbNUHYRGhJA6etZoppCfZZcoBt1Zsa4KeylqX3LwoLtZ/bKRDNjLTJS2J36qu/0YyMnlGuCLu1Ad9VXxjHGmqOukUhrvutfwr/mYh/XeVU3HY9Upi7P3SRSwp65Ls+hwJrvquBybuuEvfLuwSE6I3J6EoJ7eU6IftIE4FqJB0OygeLXr+OyjioQJdcEYBksb9YW5tIjZhyIcN1UM8tRLGbrKXu9EkmsREmqXQkEEcRm40nhoUTZvCXDcwMq44hS8P5miJnVh0OazXJMZdbKB4Y4nLj+r4iVat0WysLeG7QQ2NlBCYiBHFFHNuabQjCSzvArube0swYeWEGERFpNDUlbS/wDCnvZ5Zw8o9RLosnJlb1B5NvOfqq6fdzgM5mwk6oxiNgfC3P11dzZwsagv3WFIka6qfHbZ2pydZw4q5uTjl6fNVTWYeVequrjDT1UeUouLrB/UmTl69fwioIpAY56FDXKbPSdFNC5Gjz16rPl+jHQAkb2ETZ/1bV5SmhoYgIaePRT2ZM5dp0VVuoBFpG0J1zywUnDLR4Tk88UDeouaF86vi2qj4deuV5q/4mX457SjQGHMedzXA9ELZXuE401p+0RAXmNtXeq7Uzl8GjgdemqQh6fK4HL/AFLE+G/Kl/oeJHyKdzVn/iRdvwjREM6719kHfbjDHCWhAizEvOSMdu/d1wpR5KNksN59bcPjgjMiwI0AxR13uEFn99oH5h/WGpMWuDBprVX65iMYiIy66Og7Kw/jbnNpIyYAjr2WXm48tdLMLEPByIPtEMUEySCCZHxgtpZRwQWfN9piEMiZSFB2WM4t9S2MEH2kRHEBw+pqfCx/HPrO1tIeQfaGZocfRY8cMrdaTuvaj+s+NG2tjk/VziVnzG8/3ghTamIvVSAy613mtM4/xmmfK7qSGAl8le8OnyvltlRWcWCvrjDTpgqOZGNJcIh/FyCGEFyeahzbpNOs7X7IoBSIzkDSlZoS6GjmlO7IiGJj9rVWbP8AZp7IOJGqLjsonrTNQWZHKJTz+G+UVZ2hMnq3sq8hAt9jJhAJlDT9YKps4yImoGxx/CuOIcuA+VXXGxEVoXDAMnx9SrMZtDBbGA591f8ACrySO3fp0VVxK6sSwzRfBoSxcS7LZw8liOPrQSlPx/skvLo/p6KOCKnjDwU/m266m9zf/o+zyf8Acs0vRu/ykcFKIVIiPsJAZTG8uiU9UhONcOiUMpb41TLaYOKcEyPHeCA8y+oA0cXU7KzVrCtV9SQn+SJZe0CovoqCEzBU0GKiFVLAZfHyo5I1LZei0FyPdgFQ2NSr66Gef7/CycvpRb3cAAn+26FEkMA4qUJYRBmZi9UUBIAmeElly/RjLI5+ERY60zUF3geEk9GrVFWVph3r6qv6H2bfbL7XzwUHB7AGPqiLxAS5LB1HwciGI4MO6jPLpLG9re98HMcPNIQv66Jt64UbMQ8sTwmvv2SQX+0MJhBk/tipbKMtM9WWz48ytg16QU8KWFuqYIcd70SQbl+F2cNfYqaIjU799EpGvffsmv8At1z4IgIapYoZfkN5Tn3omgDfwik7l86HbdUyKhy8+iefCaC29+EfRvOPqcf8kXusvy/r/FrvquH/AJC2+qyccnyWe+nQuM06HoutK5LrMtko1GibsHKvrpufbuqO7YHI0xfRXdyj9Vk5UYuIIAwMgZdUVaAAQ1L1yqgrqzENOU0TZHmIwlLeeizZGsbI4Z6qaGAnu22UNzMiTlsd1PZCebD49lTRD7aF4B69t0Q3D7N4iMq7wREdo4pRR8MLR9aKz42rkf3FtBZCnun8rdN+U4Qyxphp7JAZ72V3cccZOoZDU/5/ibGdfZPNZpIQcB6t8qd/skrzymkhxmN+i4Ceu3XAduuQQZw9UhDDfhdCN/tNMSPsiEO1Gak/hK1XXRHRKR6eiV0bBfVsP/Icm+M1jrT59Vs/q8PaGWGx+1jooK7qqL1TCEEHsRolHqduFxizCaKYdlGoUTd8DuqvrlTqqG6E4Dqr67Y+/wCVk5SWxhheHldsRX2RFjASYaufb5QcEJdyBMeeyKAbldt1WXL01kIW1OqkEbb0ZNhAYTq2GlDnRdFdyepMlTd0EtCCCHqVLdIWIUF4gMBY1FUbcIHLlXfFl/5Oz/0tOVxpn+xui7mHnFKW065JpONCV3u9G7CeHvollk659iu9Unnypz+xo+XtT9J8Om5qMexnonwqILEWynv5SQ7/AMSEzSYPnl+UbGjTt04jDEJIYWCQdvf2olAxH1bD9/ZY2MVw37rafV4eM9OqxdtJUX1ILFVki6KKaa0lGq6IuYnPAzktBc9N9ln7rhktBdSzs6y83pRY2cLlxgA+hyRMcRYHXZQ93JAM8AT5qURzT1rLcllyNZ2BcAY+0lYWMf8A6u/TCc6KssIv6zlia9GRUFHfvn+1VZ0E96gcGI5tr31ScLj+4jffVNs4XBemDJeG2f3GoV3xf59j7W0Xv8JnL6bxoniW8k0wtjvJd31JwHhtzzSwgslc5pYS2BR/2HQik/w6UHc0jT3sLgTXfXVHhEpSR6roR11/K7Tf6omRWjAvhMo8MNxHiMFiHiIecs+yz0P1aXJEAbAPNZzj3EDa2piLmExMOgyTbpZgxSYAVbLIDEyWfkz/ABTF8W4n/OSeVmwr4WavIPj4Wzj4fDEDEA7sADWeWqzl/upERBlNlVOSUtKN572UsQ9d+E62h+7flMiU1dEXaTLQXSR+N1Weu0vjqr66b8LLzelFjdrVn1RlkKzAOAb2QF1+4TMsNWw1R0VtOEEDKnposuZrC7xACTS7V+Eb/KTCBgNzQEIP4+WZEwAwlj43RVa0W9pwTmUTc4WOKHhgIGk9J5viirvEGDF2J2yu+N/OGOIlTuapoHXdPCUibLhT5XdSc3jb91wBNEh9PTyuEJ/xx7JUeHeq4995JHnlvFcT12UaBIkNxC0azjOUJp0KII03iFDfISYSGBLHB0Xw568nNiTEHJzDD0V/wu7OJ9nxXXaygFnFEYSYrOMycY/1YVZ3Wg+mBKGGOAMYpRYsRgOuK5vyN3aYiDhscNmDaCoLDMBpjRZLjthyxswAIcEYn8r0aO8izgj5mblIjL8zhsh7Lyr6gvvNaGLAyD1YZpcU/Qv7Ul+DxKF8MUlvaPE80sR/S0qamugcjJw+KvbowdUd1D4Pqr27DNZuWdksbgHDGEgAuEVFGSQ7yYCnxohbtEWNJDuprKEmeD11y9Vmy9NZWMbfv4Rrd3QcBDkPl/miOu0UIYxAMMFXYSQEkdMzqiLtX490LaD7i1NclPdqtTL4Vnx+s4cWB0/Lrqb90lR+cxkugo3fDfldyTpJxLlc+rd2TWnkuMRFIm6f4mElEj0f8JTXfRI/z+MKBAITSWq4hmc+mmM/TVdFXP4yXA+PnLQJBhvqThNpYx/zWc4Z4OxOHRDcP+rYoC8X9wOUDQ4U9lt+IcQs7GF7WIYyq/8A1AxXn3E+J2H8nNDd5Goiix0YKjkwxy9Tm0HFOPRW2HKP+r+eqzV6vBJLlzQrVm+i8QGGGzs7MATaJh5IqsnfQ0Rp2oo44yFlaZCZv7oizDg6b7ISzKJgiYHX1TyVVNdhMD4WhuxnP0/CoLmS4OqvLpiVl5b9BYQRAtuYx7ImxibWdN1Qogk/ZSWP9vwsuQXF3ALv20KMgYsCfTPH0Vddw5kT+e6PgiYscDPr+FXZ3sJjCXfMO+bZKe7s4Q0IciZA2VPYTKnwX/KJLLlSEHp2y+V2TYLgep+Oq7sNxlpueKTmXcu9UvJ6pg6MUXEF8s1x32/a4DsgF5aCtVBe7wLOzijMxCCSemAUrzz9e6yn1vf5CxhBJLRHIZYaJW6OTbJcWv8AFbxmOIkklg0uksFDHYCGIAxOWch5A/4hzZxA0pP9+iJ4RYmOOsM3rWWTLPlklatOFwQwwkGEARAsRi9JKq4jw4GYDRCsvUZLW8N4SLSGEwWgcFjzyDipho/RWlnwkRQxxRxDkb+0QI5jiIQ/qFnud3uFXkBs2JUoorHjd3EFoWpggRDIur/y3FaW5lj3Euvqr26F8JPvqqG6Ti7q9uUMvxJZ+T0hcJJIGRbo6NJeIkYECQ3kgbC0aPmIJnQS0qjLE1LM56MsuYWV0jmHFNlWNkQXH/0RPFhQaKpsajdFa2In7qu9CH2xmSJ4jYUthEZOJvt2S2nKDIEnP8ykus5udR6qXB/JK+LGH3S+s6JBEG91zZ78ru4zo6V9Z0xXEPQA+fykL76/6n1qPP8Aif4/l0DYZb36JQZfFfXHwl300K6LVOeA06earG8VhNpeI8GYFqt0y1Ww8TWE+oLFr0XcgsTg+YCp5e4ligtuFAEt9znlhMhCdkqa73QwRBwDFD9sw/YeaqXhNpCCeZ2MocWBNTRi6Pisv+Qc3MIATEZT760WK7nqVm0nBbnz29kXIAmWDlhVvLLZ3jg5t4OQn+KCEkQQs7sau6qPpm0is4orSIANIAMHBYvr+kP9X/VAsoY4YOcRxOxiaYMnbDIGqh3KNbecfU5hF4iAMg8IbMSx1dUcZk2+4Tr5bc0ROJ9e6heS1YzUU0RdnfXc1e3IyVDdIiIgry5RE79SqOUhnPPTdEXdf7OQ4DY5H3QdmB9vr5RcMnApQHosmfoWdlFzFwJTxpvNWNjg8n2+vVVlzhYg5BWV35SQ/wDXclXfQKtIABge+3U10LOWffoh7S0EURYNlDKXR10EbBPj9SWcHbSf6XN710/HdMu1o430UrvuTrvY+Q3Gvn/SVwD0b1KQtv3TwB/ql6CEbGnuuEqY9UoSE9fKIDYRkqL6muXNDDGztIvRir019XTY4H+0vPbKNh70yHBrpFbRxBwOWA9BKg91d8J++yAtGPKSx/6gThOc81U3vh9rdbQWlkDHAJsz9umqGt+LmE/8VkRDFPlieIA4gymyyZ8V30sljY37jEFgIbWMvIwwNObSLVxXj/H+IG1tYiS5Oe8lpuIWNvbD+W0g5YaZeAaLI36z+5gjDj1e0csulc/beakMUk2KBjJcN/hXVXRV0JBD5q5uNJbKpbnUdcclc3MS6hZuREfZiUJaQx/SOso5k64dazQFgKdHkH6uibDEDP2WPILew7UodflG2UzPRz8fKFu4Aihm9JBF2cTk7x8Kr+zE2UTOeUFvnRMtLQMTQ5JGqPYKO9lrN3nv1RjdUJ+H8QhAYsD7asio+IWeJFd9ViLaKKePuortaROcWXSx+R0nHo0Fo4DH19uyc2j91leDcQjB+4yC01lGCHceP2teHJKLP0//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2340365"/>
            <a:ext cx="2389795" cy="3556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925" y="1957893"/>
            <a:ext cx="5469516" cy="414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680561" y="46912"/>
            <a:ext cx="5688632" cy="1292662"/>
          </a:xfrm>
          <a:prstGeom prst="rect">
            <a:avLst/>
          </a:prstGeom>
          <a:noFill/>
        </p:spPr>
        <p:txBody>
          <a:bodyPr wrap="square" rtlCol="0">
            <a:spAutoFit/>
          </a:bodyPr>
          <a:lstStyle/>
          <a:p>
            <a:pPr algn="ctr"/>
            <a:r>
              <a:rPr lang="en-US" sz="2400" dirty="0" err="1" smtClean="0"/>
              <a:t>Nódulos</a:t>
            </a:r>
            <a:r>
              <a:rPr lang="en-US" sz="2400" dirty="0" smtClean="0"/>
              <a:t> de </a:t>
            </a:r>
            <a:r>
              <a:rPr lang="en-US" sz="2400" dirty="0" err="1" smtClean="0"/>
              <a:t>tallo</a:t>
            </a:r>
            <a:endParaRPr lang="en-US" sz="2400" dirty="0" smtClean="0"/>
          </a:p>
          <a:p>
            <a:pPr algn="ctr"/>
            <a:r>
              <a:rPr lang="en-US" i="1" dirty="0" err="1" smtClean="0"/>
              <a:t>Papilionoideae</a:t>
            </a:r>
            <a:endParaRPr lang="en-US" i="1" dirty="0" smtClean="0"/>
          </a:p>
          <a:p>
            <a:pPr algn="ctr"/>
            <a:endParaRPr lang="en-US" i="1" dirty="0"/>
          </a:p>
          <a:p>
            <a:pPr algn="ctr"/>
            <a:r>
              <a:rPr lang="en-US" dirty="0" smtClean="0"/>
              <a:t>En </a:t>
            </a:r>
            <a:r>
              <a:rPr lang="en-US" dirty="0" err="1" smtClean="0"/>
              <a:t>regiones</a:t>
            </a:r>
            <a:r>
              <a:rPr lang="en-US" dirty="0" smtClean="0"/>
              <a:t> </a:t>
            </a:r>
            <a:r>
              <a:rPr lang="en-US" dirty="0" err="1" smtClean="0"/>
              <a:t>tropicales</a:t>
            </a:r>
            <a:r>
              <a:rPr lang="en-US" dirty="0" smtClean="0"/>
              <a:t> </a:t>
            </a:r>
            <a:r>
              <a:rPr lang="en-US" dirty="0" err="1" smtClean="0"/>
              <a:t>inundables</a:t>
            </a:r>
            <a:endParaRPr lang="en-US" dirty="0"/>
          </a:p>
        </p:txBody>
      </p:sp>
      <p:sp>
        <p:nvSpPr>
          <p:cNvPr id="7" name="6 Rectángulo"/>
          <p:cNvSpPr/>
          <p:nvPr/>
        </p:nvSpPr>
        <p:spPr>
          <a:xfrm>
            <a:off x="590925" y="3613666"/>
            <a:ext cx="2734757" cy="369332"/>
          </a:xfrm>
          <a:prstGeom prst="rect">
            <a:avLst/>
          </a:prstGeom>
          <a:solidFill>
            <a:schemeClr val="bg1"/>
          </a:solidFill>
        </p:spPr>
        <p:txBody>
          <a:bodyPr wrap="square">
            <a:spAutoFit/>
          </a:bodyPr>
          <a:lstStyle/>
          <a:p>
            <a:r>
              <a:rPr lang="en-US" sz="1400" i="1" dirty="0" err="1" smtClean="0"/>
              <a:t>Neptunia</a:t>
            </a:r>
            <a:r>
              <a:rPr lang="en-US" sz="1400" i="1" dirty="0" smtClean="0"/>
              <a:t> </a:t>
            </a:r>
            <a:r>
              <a:rPr lang="en-US" sz="1400" i="1" dirty="0" err="1" smtClean="0"/>
              <a:t>oleracea</a:t>
            </a:r>
            <a:r>
              <a:rPr lang="en-US" sz="1400" i="1" dirty="0" smtClean="0"/>
              <a:t> (</a:t>
            </a:r>
            <a:r>
              <a:rPr lang="en-US" sz="1400" i="1" dirty="0" err="1" smtClean="0"/>
              <a:t>Mimosoideae</a:t>
            </a:r>
            <a:r>
              <a:rPr lang="en-US" i="1" dirty="0" smtClean="0"/>
              <a:t>)</a:t>
            </a:r>
            <a:endParaRPr lang="en-US" i="1" dirty="0"/>
          </a:p>
        </p:txBody>
      </p:sp>
      <p:sp>
        <p:nvSpPr>
          <p:cNvPr id="8" name="7 Rectángulo"/>
          <p:cNvSpPr/>
          <p:nvPr/>
        </p:nvSpPr>
        <p:spPr>
          <a:xfrm>
            <a:off x="3779912" y="3508117"/>
            <a:ext cx="1976951" cy="523220"/>
          </a:xfrm>
          <a:prstGeom prst="rect">
            <a:avLst/>
          </a:prstGeom>
        </p:spPr>
        <p:txBody>
          <a:bodyPr wrap="none">
            <a:spAutoFit/>
          </a:bodyPr>
          <a:lstStyle/>
          <a:p>
            <a:pPr algn="ctr"/>
            <a:r>
              <a:rPr lang="en-US" sz="1400" i="1" dirty="0" err="1" smtClean="0"/>
              <a:t>Discolobium</a:t>
            </a:r>
            <a:r>
              <a:rPr lang="en-US" sz="1400" i="1" dirty="0" smtClean="0"/>
              <a:t> </a:t>
            </a:r>
            <a:r>
              <a:rPr lang="en-US" sz="1400" i="1" dirty="0" err="1" smtClean="0"/>
              <a:t>pulchellum</a:t>
            </a:r>
            <a:r>
              <a:rPr lang="en-US" sz="1400" i="1" dirty="0" smtClean="0"/>
              <a:t> </a:t>
            </a:r>
          </a:p>
          <a:p>
            <a:pPr algn="ctr"/>
            <a:r>
              <a:rPr lang="en-US" sz="1400" i="1" dirty="0" smtClean="0"/>
              <a:t>(</a:t>
            </a:r>
            <a:r>
              <a:rPr lang="en-US" sz="1400" i="1" dirty="0" err="1" smtClean="0"/>
              <a:t>Papilionoideae</a:t>
            </a:r>
            <a:r>
              <a:rPr lang="en-US" sz="1400" i="1" dirty="0" smtClean="0"/>
              <a:t>)</a:t>
            </a:r>
            <a:endParaRPr lang="en-US" sz="1400" i="1" dirty="0"/>
          </a:p>
        </p:txBody>
      </p:sp>
      <p:sp>
        <p:nvSpPr>
          <p:cNvPr id="9" name="8 Rectángulo"/>
          <p:cNvSpPr/>
          <p:nvPr/>
        </p:nvSpPr>
        <p:spPr>
          <a:xfrm>
            <a:off x="640011" y="5743380"/>
            <a:ext cx="2685672" cy="307777"/>
          </a:xfrm>
          <a:prstGeom prst="rect">
            <a:avLst/>
          </a:prstGeom>
        </p:spPr>
        <p:txBody>
          <a:bodyPr wrap="none">
            <a:spAutoFit/>
          </a:bodyPr>
          <a:lstStyle/>
          <a:p>
            <a:r>
              <a:rPr lang="en-US" sz="1400" i="1" dirty="0" err="1" smtClean="0"/>
              <a:t>Sesbania</a:t>
            </a:r>
            <a:r>
              <a:rPr lang="en-US" sz="1400" i="1" dirty="0" smtClean="0"/>
              <a:t> </a:t>
            </a:r>
            <a:r>
              <a:rPr lang="en-US" sz="1400" i="1" dirty="0" err="1" smtClean="0"/>
              <a:t>rostrata</a:t>
            </a:r>
            <a:r>
              <a:rPr lang="en-US" sz="1400" i="1" dirty="0" smtClean="0"/>
              <a:t> (</a:t>
            </a:r>
            <a:r>
              <a:rPr lang="en-US" sz="1400" i="1" dirty="0" err="1" smtClean="0"/>
              <a:t>Papilionoideae</a:t>
            </a:r>
            <a:r>
              <a:rPr lang="en-US" sz="1400" i="1" dirty="0" smtClean="0"/>
              <a:t>)</a:t>
            </a:r>
            <a:endParaRPr lang="en-US" sz="1400" i="1" dirty="0"/>
          </a:p>
        </p:txBody>
      </p:sp>
    </p:spTree>
    <p:extLst>
      <p:ext uri="{BB962C8B-B14F-4D97-AF65-F5344CB8AC3E}">
        <p14:creationId xmlns:p14="http://schemas.microsoft.com/office/powerpoint/2010/main" val="28609637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 y="1144804"/>
            <a:ext cx="5562600" cy="4555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836920" y="2152650"/>
            <a:ext cx="311658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350" b="0" i="0" u="none" strike="noStrike" kern="1200" cap="none" spc="0" normalizeH="0" baseline="0" noProof="0" dirty="0">
                <a:ln>
                  <a:noFill/>
                </a:ln>
                <a:solidFill>
                  <a:prstClr val="black"/>
                </a:solidFill>
                <a:effectLst/>
                <a:uLnTx/>
                <a:uFillTx/>
                <a:latin typeface="Calibri" panose="020F0502020204030204"/>
                <a:ea typeface="+mn-ea"/>
                <a:cs typeface="+mn-cs"/>
              </a:rPr>
              <a:t>Hipótesis previa: Trópicos húmedos a fines del cretácico</a:t>
            </a:r>
          </a:p>
        </p:txBody>
      </p:sp>
      <p:sp>
        <p:nvSpPr>
          <p:cNvPr id="4" name="TextBox 3"/>
          <p:cNvSpPr txBox="1"/>
          <p:nvPr/>
        </p:nvSpPr>
        <p:spPr>
          <a:xfrm>
            <a:off x="5836920" y="4110990"/>
            <a:ext cx="3116580" cy="11310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350" b="0" i="0" u="none" strike="noStrike" kern="1200" cap="none" spc="0" normalizeH="0" baseline="0" noProof="0" dirty="0">
                <a:ln>
                  <a:noFill/>
                </a:ln>
                <a:solidFill>
                  <a:prstClr val="black"/>
                </a:solidFill>
                <a:effectLst/>
                <a:uLnTx/>
                <a:uFillTx/>
                <a:latin typeface="Calibri" panose="020F0502020204030204"/>
                <a:ea typeface="+mn-ea"/>
                <a:cs typeface="+mn-cs"/>
              </a:rPr>
              <a:t>Hipótesis actual: 2005 por primera vez fósiles con nódulos. Aparecen a principios del terciario después de la extinción K/T (75%). Hipótesis boreal de aparición de las leguminosas. </a:t>
            </a:r>
          </a:p>
        </p:txBody>
      </p:sp>
    </p:spTree>
    <p:extLst>
      <p:ext uri="{BB962C8B-B14F-4D97-AF65-F5344CB8AC3E}">
        <p14:creationId xmlns:p14="http://schemas.microsoft.com/office/powerpoint/2010/main" val="24765623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542" y="1701403"/>
            <a:ext cx="6669881" cy="4165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39" name="Text Box 5"/>
          <p:cNvSpPr txBox="1">
            <a:spLocks noChangeArrowheads="1"/>
          </p:cNvSpPr>
          <p:nvPr/>
        </p:nvSpPr>
        <p:spPr bwMode="auto">
          <a:xfrm>
            <a:off x="993696" y="1026367"/>
            <a:ext cx="63186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s-ES" alt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Condiciones ambientales y origen de las leguminosas</a:t>
            </a:r>
          </a:p>
        </p:txBody>
      </p:sp>
    </p:spTree>
    <p:extLst>
      <p:ext uri="{BB962C8B-B14F-4D97-AF65-F5344CB8AC3E}">
        <p14:creationId xmlns:p14="http://schemas.microsoft.com/office/powerpoint/2010/main" val="4956945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282" name="Object 2">
            <a:hlinkClick r:id="" action="ppaction://ole?verb=0"/>
          </p:cNvPr>
          <p:cNvGraphicFramePr>
            <a:graphicFrameLocks/>
          </p:cNvGraphicFramePr>
          <p:nvPr/>
        </p:nvGraphicFramePr>
        <p:xfrm>
          <a:off x="3733800" y="2133600"/>
          <a:ext cx="1905000" cy="1490663"/>
        </p:xfrm>
        <a:graphic>
          <a:graphicData uri="http://schemas.openxmlformats.org/presentationml/2006/ole">
            <mc:AlternateContent xmlns:mc="http://schemas.openxmlformats.org/markup-compatibility/2006">
              <mc:Choice xmlns:v="urn:schemas-microsoft-com:vml" Requires="v">
                <p:oleObj spid="_x0000_s1034" name="Clip" r:id="rId3" imgW="7856280" imgH="4206600" progId="MS_ClipArt_Gallery.2">
                  <p:embed/>
                </p:oleObj>
              </mc:Choice>
              <mc:Fallback>
                <p:oleObj name="Clip" r:id="rId3" imgW="7856280" imgH="4206600" progId="MS_ClipArt_Gallery.2">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133600"/>
                        <a:ext cx="1905000" cy="149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7283" name="Rectangle 3"/>
          <p:cNvSpPr>
            <a:spLocks noChangeArrowheads="1"/>
          </p:cNvSpPr>
          <p:nvPr/>
        </p:nvSpPr>
        <p:spPr bwMode="auto">
          <a:xfrm>
            <a:off x="0" y="3562350"/>
            <a:ext cx="9144000" cy="3295650"/>
          </a:xfrm>
          <a:prstGeom prst="rect">
            <a:avLst/>
          </a:prstGeom>
          <a:solidFill>
            <a:srgbClr val="D0A07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97284" name="Rectangle 4"/>
          <p:cNvSpPr>
            <a:spLocks noGrp="1" noChangeArrowheads="1"/>
          </p:cNvSpPr>
          <p:nvPr>
            <p:ph type="ctrTitle"/>
          </p:nvPr>
        </p:nvSpPr>
        <p:spPr>
          <a:xfrm>
            <a:off x="350838" y="219075"/>
            <a:ext cx="7772400" cy="914400"/>
          </a:xfrm>
        </p:spPr>
        <p:txBody>
          <a:bodyPr/>
          <a:lstStyle/>
          <a:p>
            <a:pPr algn="l"/>
            <a:r>
              <a:rPr lang="en-US" altLang="es-MX" sz="3600" b="1">
                <a:solidFill>
                  <a:srgbClr val="FF0000"/>
                </a:solidFill>
              </a:rPr>
              <a:t>The Nitrogen Cycle</a:t>
            </a:r>
          </a:p>
        </p:txBody>
      </p:sp>
      <p:sp>
        <p:nvSpPr>
          <p:cNvPr id="97285" name="Oval 5"/>
          <p:cNvSpPr>
            <a:spLocks noChangeArrowheads="1"/>
          </p:cNvSpPr>
          <p:nvPr/>
        </p:nvSpPr>
        <p:spPr bwMode="auto">
          <a:xfrm>
            <a:off x="3979863" y="912813"/>
            <a:ext cx="1249362" cy="715962"/>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400">
                <a:solidFill>
                  <a:srgbClr val="FFFFFF"/>
                </a:solidFill>
              </a:rPr>
              <a:t>Atmospheric</a:t>
            </a:r>
          </a:p>
          <a:p>
            <a:pPr algn="ctr" fontAlgn="base">
              <a:spcBef>
                <a:spcPct val="0"/>
              </a:spcBef>
              <a:spcAft>
                <a:spcPct val="0"/>
              </a:spcAft>
            </a:pPr>
            <a:r>
              <a:rPr lang="en-US" altLang="es-MX" sz="1400">
                <a:solidFill>
                  <a:srgbClr val="FFFFFF"/>
                </a:solidFill>
              </a:rPr>
              <a:t>nitrogen</a:t>
            </a:r>
          </a:p>
        </p:txBody>
      </p:sp>
      <p:sp>
        <p:nvSpPr>
          <p:cNvPr id="97286" name="Freeform 6"/>
          <p:cNvSpPr>
            <a:spLocks/>
          </p:cNvSpPr>
          <p:nvPr/>
        </p:nvSpPr>
        <p:spPr bwMode="auto">
          <a:xfrm>
            <a:off x="1447800" y="990600"/>
            <a:ext cx="2438400" cy="533400"/>
          </a:xfrm>
          <a:custGeom>
            <a:avLst/>
            <a:gdLst>
              <a:gd name="T0" fmla="*/ 1200 w 1200"/>
              <a:gd name="T1" fmla="*/ 136 h 280"/>
              <a:gd name="T2" fmla="*/ 720 w 1200"/>
              <a:gd name="T3" fmla="*/ 40 h 280"/>
              <a:gd name="T4" fmla="*/ 384 w 1200"/>
              <a:gd name="T5" fmla="*/ 40 h 280"/>
              <a:gd name="T6" fmla="*/ 0 w 1200"/>
              <a:gd name="T7" fmla="*/ 280 h 280"/>
            </a:gdLst>
            <a:ahLst/>
            <a:cxnLst>
              <a:cxn ang="0">
                <a:pos x="T0" y="T1"/>
              </a:cxn>
              <a:cxn ang="0">
                <a:pos x="T2" y="T3"/>
              </a:cxn>
              <a:cxn ang="0">
                <a:pos x="T4" y="T5"/>
              </a:cxn>
              <a:cxn ang="0">
                <a:pos x="T6" y="T7"/>
              </a:cxn>
            </a:cxnLst>
            <a:rect l="0" t="0" r="r" b="b"/>
            <a:pathLst>
              <a:path w="1200" h="280">
                <a:moveTo>
                  <a:pt x="1200" y="136"/>
                </a:moveTo>
                <a:cubicBezTo>
                  <a:pt x="1028" y="96"/>
                  <a:pt x="856" y="56"/>
                  <a:pt x="720" y="40"/>
                </a:cubicBezTo>
                <a:cubicBezTo>
                  <a:pt x="584" y="24"/>
                  <a:pt x="504" y="0"/>
                  <a:pt x="384" y="40"/>
                </a:cubicBezTo>
                <a:cubicBezTo>
                  <a:pt x="264" y="80"/>
                  <a:pt x="132" y="180"/>
                  <a:pt x="0" y="280"/>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287" name="Rectangle 7"/>
          <p:cNvSpPr>
            <a:spLocks noChangeArrowheads="1"/>
          </p:cNvSpPr>
          <p:nvPr/>
        </p:nvSpPr>
        <p:spPr bwMode="auto">
          <a:xfrm>
            <a:off x="406400" y="1558925"/>
            <a:ext cx="1316038" cy="6858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400">
                <a:solidFill>
                  <a:srgbClr val="FFFFFF"/>
                </a:solidFill>
              </a:rPr>
              <a:t>Atmospheric</a:t>
            </a:r>
          </a:p>
          <a:p>
            <a:pPr algn="ctr" fontAlgn="base">
              <a:spcBef>
                <a:spcPct val="0"/>
              </a:spcBef>
              <a:spcAft>
                <a:spcPct val="0"/>
              </a:spcAft>
            </a:pPr>
            <a:r>
              <a:rPr lang="en-US" altLang="es-MX" sz="1400">
                <a:solidFill>
                  <a:srgbClr val="FFFFFF"/>
                </a:solidFill>
              </a:rPr>
              <a:t>fixation </a:t>
            </a:r>
          </a:p>
          <a:p>
            <a:pPr algn="ctr" fontAlgn="base">
              <a:spcBef>
                <a:spcPct val="0"/>
              </a:spcBef>
              <a:spcAft>
                <a:spcPct val="0"/>
              </a:spcAft>
            </a:pPr>
            <a:r>
              <a:rPr lang="en-US" altLang="es-MX" sz="1400">
                <a:solidFill>
                  <a:srgbClr val="FFFFFF"/>
                </a:solidFill>
              </a:rPr>
              <a:t>and deposition</a:t>
            </a:r>
          </a:p>
        </p:txBody>
      </p:sp>
      <p:sp>
        <p:nvSpPr>
          <p:cNvPr id="97288" name="Rectangle 8"/>
          <p:cNvSpPr>
            <a:spLocks noChangeArrowheads="1"/>
          </p:cNvSpPr>
          <p:nvPr/>
        </p:nvSpPr>
        <p:spPr bwMode="auto">
          <a:xfrm>
            <a:off x="973138" y="2470150"/>
            <a:ext cx="1316037" cy="74295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400">
                <a:solidFill>
                  <a:srgbClr val="FFFFFF"/>
                </a:solidFill>
              </a:rPr>
              <a:t>Animal</a:t>
            </a:r>
          </a:p>
          <a:p>
            <a:pPr algn="ctr" fontAlgn="base">
              <a:spcBef>
                <a:spcPct val="0"/>
              </a:spcBef>
              <a:spcAft>
                <a:spcPct val="0"/>
              </a:spcAft>
            </a:pPr>
            <a:r>
              <a:rPr lang="en-US" altLang="es-MX" sz="1400">
                <a:solidFill>
                  <a:srgbClr val="FFFFFF"/>
                </a:solidFill>
              </a:rPr>
              <a:t>manures</a:t>
            </a:r>
          </a:p>
          <a:p>
            <a:pPr algn="ctr" fontAlgn="base">
              <a:spcBef>
                <a:spcPct val="0"/>
              </a:spcBef>
              <a:spcAft>
                <a:spcPct val="0"/>
              </a:spcAft>
            </a:pPr>
            <a:r>
              <a:rPr lang="en-US" altLang="es-MX" sz="1400">
                <a:solidFill>
                  <a:srgbClr val="FFFFFF"/>
                </a:solidFill>
              </a:rPr>
              <a:t>and biosolids</a:t>
            </a:r>
          </a:p>
        </p:txBody>
      </p:sp>
      <p:sp>
        <p:nvSpPr>
          <p:cNvPr id="97289" name="Rectangle 9"/>
          <p:cNvSpPr>
            <a:spLocks noChangeArrowheads="1"/>
          </p:cNvSpPr>
          <p:nvPr/>
        </p:nvSpPr>
        <p:spPr bwMode="auto">
          <a:xfrm>
            <a:off x="6248400" y="1524000"/>
            <a:ext cx="1828800" cy="51435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400">
                <a:solidFill>
                  <a:srgbClr val="FFFFFF"/>
                </a:solidFill>
              </a:rPr>
              <a:t>Industrial fixation</a:t>
            </a:r>
          </a:p>
          <a:p>
            <a:pPr algn="ctr" fontAlgn="base">
              <a:spcBef>
                <a:spcPct val="0"/>
              </a:spcBef>
              <a:spcAft>
                <a:spcPct val="0"/>
              </a:spcAft>
            </a:pPr>
            <a:r>
              <a:rPr lang="en-US" altLang="es-MX" sz="1400">
                <a:solidFill>
                  <a:srgbClr val="FFFFFF"/>
                </a:solidFill>
              </a:rPr>
              <a:t>(commercial fertilizers)</a:t>
            </a:r>
          </a:p>
        </p:txBody>
      </p:sp>
      <p:sp>
        <p:nvSpPr>
          <p:cNvPr id="97290" name="AutoShape 10"/>
          <p:cNvSpPr>
            <a:spLocks noChangeArrowheads="1"/>
          </p:cNvSpPr>
          <p:nvPr/>
        </p:nvSpPr>
        <p:spPr bwMode="auto">
          <a:xfrm>
            <a:off x="3352800" y="1600200"/>
            <a:ext cx="898525" cy="533400"/>
          </a:xfrm>
          <a:prstGeom prst="plus">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400">
                <a:solidFill>
                  <a:srgbClr val="FFFFFF"/>
                </a:solidFill>
              </a:rPr>
              <a:t>Crop </a:t>
            </a:r>
          </a:p>
          <a:p>
            <a:pPr algn="ctr" fontAlgn="base">
              <a:spcBef>
                <a:spcPct val="0"/>
              </a:spcBef>
              <a:spcAft>
                <a:spcPct val="0"/>
              </a:spcAft>
            </a:pPr>
            <a:r>
              <a:rPr lang="en-US" altLang="es-MX" sz="1400">
                <a:solidFill>
                  <a:srgbClr val="FFFFFF"/>
                </a:solidFill>
              </a:rPr>
              <a:t>harvest</a:t>
            </a:r>
          </a:p>
        </p:txBody>
      </p:sp>
      <p:sp>
        <p:nvSpPr>
          <p:cNvPr id="97291" name="AutoShape 11"/>
          <p:cNvSpPr>
            <a:spLocks noChangeArrowheads="1"/>
          </p:cNvSpPr>
          <p:nvPr/>
        </p:nvSpPr>
        <p:spPr bwMode="auto">
          <a:xfrm>
            <a:off x="5257800" y="2514600"/>
            <a:ext cx="1562100" cy="381000"/>
          </a:xfrm>
          <a:prstGeom prst="plus">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400">
                <a:solidFill>
                  <a:srgbClr val="FFFFFF"/>
                </a:solidFill>
              </a:rPr>
              <a:t>Volatilization</a:t>
            </a:r>
          </a:p>
        </p:txBody>
      </p:sp>
      <p:sp>
        <p:nvSpPr>
          <p:cNvPr id="97292" name="AutoShape 12"/>
          <p:cNvSpPr>
            <a:spLocks noChangeArrowheads="1"/>
          </p:cNvSpPr>
          <p:nvPr/>
        </p:nvSpPr>
        <p:spPr bwMode="auto">
          <a:xfrm>
            <a:off x="6507163" y="4543425"/>
            <a:ext cx="1562100" cy="381000"/>
          </a:xfrm>
          <a:prstGeom prst="plus">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400">
                <a:solidFill>
                  <a:srgbClr val="FFFFFF"/>
                </a:solidFill>
              </a:rPr>
              <a:t>Denitrification</a:t>
            </a:r>
          </a:p>
        </p:txBody>
      </p:sp>
      <p:sp>
        <p:nvSpPr>
          <p:cNvPr id="97293" name="AutoShape 13"/>
          <p:cNvSpPr>
            <a:spLocks noChangeArrowheads="1"/>
          </p:cNvSpPr>
          <p:nvPr/>
        </p:nvSpPr>
        <p:spPr bwMode="auto">
          <a:xfrm>
            <a:off x="7262813" y="3527425"/>
            <a:ext cx="1562100" cy="519113"/>
          </a:xfrm>
          <a:prstGeom prst="plus">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400">
                <a:solidFill>
                  <a:srgbClr val="FFFFFF"/>
                </a:solidFill>
              </a:rPr>
              <a:t>Runoff and</a:t>
            </a:r>
          </a:p>
          <a:p>
            <a:pPr algn="ctr" fontAlgn="base">
              <a:spcBef>
                <a:spcPct val="0"/>
              </a:spcBef>
              <a:spcAft>
                <a:spcPct val="0"/>
              </a:spcAft>
            </a:pPr>
            <a:r>
              <a:rPr lang="en-US" altLang="es-MX" sz="1400">
                <a:solidFill>
                  <a:srgbClr val="FFFFFF"/>
                </a:solidFill>
              </a:rPr>
              <a:t>erosion</a:t>
            </a:r>
          </a:p>
        </p:txBody>
      </p:sp>
      <p:sp>
        <p:nvSpPr>
          <p:cNvPr id="97294" name="AutoShape 14"/>
          <p:cNvSpPr>
            <a:spLocks noChangeArrowheads="1"/>
          </p:cNvSpPr>
          <p:nvPr/>
        </p:nvSpPr>
        <p:spPr bwMode="auto">
          <a:xfrm>
            <a:off x="7185025" y="5783263"/>
            <a:ext cx="1562100" cy="381000"/>
          </a:xfrm>
          <a:prstGeom prst="plus">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400">
                <a:solidFill>
                  <a:srgbClr val="FFFFFF"/>
                </a:solidFill>
              </a:rPr>
              <a:t>Leaching</a:t>
            </a:r>
          </a:p>
        </p:txBody>
      </p:sp>
      <p:sp>
        <p:nvSpPr>
          <p:cNvPr id="97295" name="Oval 15"/>
          <p:cNvSpPr>
            <a:spLocks noChangeArrowheads="1"/>
          </p:cNvSpPr>
          <p:nvPr/>
        </p:nvSpPr>
        <p:spPr bwMode="auto">
          <a:xfrm>
            <a:off x="1736725" y="4746625"/>
            <a:ext cx="1295400" cy="762000"/>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400">
                <a:solidFill>
                  <a:srgbClr val="FFFFFF"/>
                </a:solidFill>
              </a:rPr>
              <a:t>Organic</a:t>
            </a:r>
          </a:p>
          <a:p>
            <a:pPr algn="ctr" fontAlgn="base">
              <a:spcBef>
                <a:spcPct val="0"/>
              </a:spcBef>
              <a:spcAft>
                <a:spcPct val="0"/>
              </a:spcAft>
            </a:pPr>
            <a:r>
              <a:rPr lang="en-US" altLang="es-MX" sz="1400">
                <a:solidFill>
                  <a:srgbClr val="FFFFFF"/>
                </a:solidFill>
              </a:rPr>
              <a:t>nitrogen</a:t>
            </a:r>
          </a:p>
        </p:txBody>
      </p:sp>
      <p:sp>
        <p:nvSpPr>
          <p:cNvPr id="97296" name="Oval 16"/>
          <p:cNvSpPr>
            <a:spLocks noChangeArrowheads="1"/>
          </p:cNvSpPr>
          <p:nvPr/>
        </p:nvSpPr>
        <p:spPr bwMode="auto">
          <a:xfrm>
            <a:off x="3390900" y="5356225"/>
            <a:ext cx="1295400" cy="762000"/>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400">
                <a:solidFill>
                  <a:srgbClr val="FFFFFF"/>
                </a:solidFill>
              </a:rPr>
              <a:t>Ammonium</a:t>
            </a:r>
          </a:p>
          <a:p>
            <a:pPr algn="ctr" fontAlgn="base">
              <a:spcBef>
                <a:spcPct val="0"/>
              </a:spcBef>
              <a:spcAft>
                <a:spcPct val="0"/>
              </a:spcAft>
            </a:pPr>
            <a:r>
              <a:rPr lang="en-US" altLang="es-MX" sz="1400">
                <a:solidFill>
                  <a:srgbClr val="FFFFFF"/>
                </a:solidFill>
              </a:rPr>
              <a:t>(NH</a:t>
            </a:r>
            <a:r>
              <a:rPr lang="en-US" altLang="es-MX" sz="1400" baseline="-25000">
                <a:solidFill>
                  <a:srgbClr val="FFFFFF"/>
                </a:solidFill>
              </a:rPr>
              <a:t>4</a:t>
            </a:r>
            <a:r>
              <a:rPr lang="en-US" altLang="es-MX" sz="1400">
                <a:solidFill>
                  <a:srgbClr val="FFFFFF"/>
                </a:solidFill>
              </a:rPr>
              <a:t>)</a:t>
            </a:r>
          </a:p>
        </p:txBody>
      </p:sp>
      <p:sp>
        <p:nvSpPr>
          <p:cNvPr id="97297" name="Oval 17"/>
          <p:cNvSpPr>
            <a:spLocks noChangeArrowheads="1"/>
          </p:cNvSpPr>
          <p:nvPr/>
        </p:nvSpPr>
        <p:spPr bwMode="auto">
          <a:xfrm>
            <a:off x="5265738" y="5167313"/>
            <a:ext cx="1295400" cy="762000"/>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400">
                <a:solidFill>
                  <a:srgbClr val="FFFFFF"/>
                </a:solidFill>
              </a:rPr>
              <a:t>Nitrate</a:t>
            </a:r>
          </a:p>
          <a:p>
            <a:pPr algn="ctr" fontAlgn="base">
              <a:spcBef>
                <a:spcPct val="0"/>
              </a:spcBef>
              <a:spcAft>
                <a:spcPct val="0"/>
              </a:spcAft>
            </a:pPr>
            <a:r>
              <a:rPr lang="en-US" altLang="es-MX" sz="1400">
                <a:solidFill>
                  <a:srgbClr val="FFFFFF"/>
                </a:solidFill>
              </a:rPr>
              <a:t>(NO</a:t>
            </a:r>
            <a:r>
              <a:rPr lang="en-US" altLang="es-MX" sz="1400" baseline="-25000">
                <a:solidFill>
                  <a:srgbClr val="FFFFFF"/>
                </a:solidFill>
              </a:rPr>
              <a:t>3</a:t>
            </a:r>
            <a:r>
              <a:rPr lang="en-US" altLang="es-MX" sz="1400">
                <a:solidFill>
                  <a:srgbClr val="FFFFFF"/>
                </a:solidFill>
              </a:rPr>
              <a:t>)</a:t>
            </a:r>
          </a:p>
        </p:txBody>
      </p:sp>
      <p:sp>
        <p:nvSpPr>
          <p:cNvPr id="97298" name="Rectangle 18"/>
          <p:cNvSpPr>
            <a:spLocks noChangeArrowheads="1"/>
          </p:cNvSpPr>
          <p:nvPr/>
        </p:nvSpPr>
        <p:spPr bwMode="auto">
          <a:xfrm>
            <a:off x="2928938" y="2909888"/>
            <a:ext cx="1019175" cy="62865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400">
                <a:solidFill>
                  <a:srgbClr val="FFFFFF"/>
                </a:solidFill>
              </a:rPr>
              <a:t>Plant </a:t>
            </a:r>
          </a:p>
          <a:p>
            <a:pPr algn="ctr" fontAlgn="base">
              <a:spcBef>
                <a:spcPct val="0"/>
              </a:spcBef>
              <a:spcAft>
                <a:spcPct val="0"/>
              </a:spcAft>
            </a:pPr>
            <a:r>
              <a:rPr lang="en-US" altLang="es-MX" sz="1400">
                <a:solidFill>
                  <a:srgbClr val="FFFFFF"/>
                </a:solidFill>
              </a:rPr>
              <a:t>residues</a:t>
            </a:r>
          </a:p>
        </p:txBody>
      </p:sp>
      <p:sp>
        <p:nvSpPr>
          <p:cNvPr id="97299" name="Rectangle 19"/>
          <p:cNvSpPr>
            <a:spLocks noChangeArrowheads="1"/>
          </p:cNvSpPr>
          <p:nvPr/>
        </p:nvSpPr>
        <p:spPr bwMode="auto">
          <a:xfrm>
            <a:off x="525463" y="3670300"/>
            <a:ext cx="1338262" cy="835025"/>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400">
                <a:solidFill>
                  <a:srgbClr val="FFFFFF"/>
                </a:solidFill>
              </a:rPr>
              <a:t>Biological</a:t>
            </a:r>
          </a:p>
          <a:p>
            <a:pPr algn="ctr" fontAlgn="base">
              <a:spcBef>
                <a:spcPct val="0"/>
              </a:spcBef>
              <a:spcAft>
                <a:spcPct val="0"/>
              </a:spcAft>
            </a:pPr>
            <a:r>
              <a:rPr lang="en-US" altLang="es-MX" sz="1400">
                <a:solidFill>
                  <a:srgbClr val="FFFFFF"/>
                </a:solidFill>
              </a:rPr>
              <a:t>fixation by</a:t>
            </a:r>
          </a:p>
          <a:p>
            <a:pPr algn="ctr" fontAlgn="base">
              <a:spcBef>
                <a:spcPct val="0"/>
              </a:spcBef>
              <a:spcAft>
                <a:spcPct val="0"/>
              </a:spcAft>
            </a:pPr>
            <a:r>
              <a:rPr lang="en-US" altLang="es-MX" sz="1400">
                <a:solidFill>
                  <a:srgbClr val="FFFFFF"/>
                </a:solidFill>
              </a:rPr>
              <a:t>legume plants</a:t>
            </a:r>
          </a:p>
        </p:txBody>
      </p:sp>
      <p:sp>
        <p:nvSpPr>
          <p:cNvPr id="97300" name="Rectangle 20"/>
          <p:cNvSpPr>
            <a:spLocks noChangeArrowheads="1"/>
          </p:cNvSpPr>
          <p:nvPr/>
        </p:nvSpPr>
        <p:spPr bwMode="auto">
          <a:xfrm>
            <a:off x="3929063" y="4124325"/>
            <a:ext cx="771525" cy="5143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400">
                <a:solidFill>
                  <a:srgbClr val="FFFFFF"/>
                </a:solidFill>
              </a:rPr>
              <a:t>Plant</a:t>
            </a:r>
          </a:p>
          <a:p>
            <a:pPr algn="ctr" fontAlgn="base">
              <a:spcBef>
                <a:spcPct val="0"/>
              </a:spcBef>
              <a:spcAft>
                <a:spcPct val="0"/>
              </a:spcAft>
            </a:pPr>
            <a:r>
              <a:rPr lang="en-US" altLang="es-MX" sz="1400">
                <a:solidFill>
                  <a:srgbClr val="FFFFFF"/>
                </a:solidFill>
              </a:rPr>
              <a:t>uptake</a:t>
            </a:r>
          </a:p>
        </p:txBody>
      </p:sp>
      <p:pic>
        <p:nvPicPr>
          <p:cNvPr id="97301" name="Picture 21" descr="CROPS0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59025" y="2986088"/>
            <a:ext cx="525463" cy="573087"/>
          </a:xfrm>
          <a:prstGeom prst="rect">
            <a:avLst/>
          </a:prstGeom>
          <a:noFill/>
          <a:extLst>
            <a:ext uri="{909E8E84-426E-40DD-AFC4-6F175D3DCCD1}">
              <a14:hiddenFill xmlns:a14="http://schemas.microsoft.com/office/drawing/2010/main">
                <a:solidFill>
                  <a:srgbClr val="FFFFFF"/>
                </a:solidFill>
              </a14:hiddenFill>
            </a:ext>
          </a:extLst>
        </p:spPr>
      </p:pic>
      <p:sp>
        <p:nvSpPr>
          <p:cNvPr id="97302" name="Freeform 22"/>
          <p:cNvSpPr>
            <a:spLocks/>
          </p:cNvSpPr>
          <p:nvPr/>
        </p:nvSpPr>
        <p:spPr bwMode="auto">
          <a:xfrm>
            <a:off x="2590800" y="1371600"/>
            <a:ext cx="1295400" cy="1524000"/>
          </a:xfrm>
          <a:custGeom>
            <a:avLst/>
            <a:gdLst>
              <a:gd name="T0" fmla="*/ 816 w 816"/>
              <a:gd name="T1" fmla="*/ 0 h 912"/>
              <a:gd name="T2" fmla="*/ 432 w 816"/>
              <a:gd name="T3" fmla="*/ 96 h 912"/>
              <a:gd name="T4" fmla="*/ 96 w 816"/>
              <a:gd name="T5" fmla="*/ 480 h 912"/>
              <a:gd name="T6" fmla="*/ 0 w 816"/>
              <a:gd name="T7" fmla="*/ 912 h 912"/>
            </a:gdLst>
            <a:ahLst/>
            <a:cxnLst>
              <a:cxn ang="0">
                <a:pos x="T0" y="T1"/>
              </a:cxn>
              <a:cxn ang="0">
                <a:pos x="T2" y="T3"/>
              </a:cxn>
              <a:cxn ang="0">
                <a:pos x="T4" y="T5"/>
              </a:cxn>
              <a:cxn ang="0">
                <a:pos x="T6" y="T7"/>
              </a:cxn>
            </a:cxnLst>
            <a:rect l="0" t="0" r="r" b="b"/>
            <a:pathLst>
              <a:path w="816" h="912">
                <a:moveTo>
                  <a:pt x="816" y="0"/>
                </a:moveTo>
                <a:cubicBezTo>
                  <a:pt x="684" y="8"/>
                  <a:pt x="552" y="16"/>
                  <a:pt x="432" y="96"/>
                </a:cubicBezTo>
                <a:cubicBezTo>
                  <a:pt x="312" y="176"/>
                  <a:pt x="168" y="344"/>
                  <a:pt x="96" y="480"/>
                </a:cubicBezTo>
                <a:cubicBezTo>
                  <a:pt x="24" y="616"/>
                  <a:pt x="12" y="764"/>
                  <a:pt x="0" y="912"/>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03" name="Freeform 23"/>
          <p:cNvSpPr>
            <a:spLocks/>
          </p:cNvSpPr>
          <p:nvPr/>
        </p:nvSpPr>
        <p:spPr bwMode="auto">
          <a:xfrm>
            <a:off x="1905000" y="3581400"/>
            <a:ext cx="609600" cy="457200"/>
          </a:xfrm>
          <a:custGeom>
            <a:avLst/>
            <a:gdLst>
              <a:gd name="T0" fmla="*/ 384 w 384"/>
              <a:gd name="T1" fmla="*/ 0 h 288"/>
              <a:gd name="T2" fmla="*/ 240 w 384"/>
              <a:gd name="T3" fmla="*/ 240 h 288"/>
              <a:gd name="T4" fmla="*/ 0 w 384"/>
              <a:gd name="T5" fmla="*/ 288 h 288"/>
            </a:gdLst>
            <a:ahLst/>
            <a:cxnLst>
              <a:cxn ang="0">
                <a:pos x="T0" y="T1"/>
              </a:cxn>
              <a:cxn ang="0">
                <a:pos x="T2" y="T3"/>
              </a:cxn>
              <a:cxn ang="0">
                <a:pos x="T4" y="T5"/>
              </a:cxn>
            </a:cxnLst>
            <a:rect l="0" t="0" r="r" b="b"/>
            <a:pathLst>
              <a:path w="384" h="288">
                <a:moveTo>
                  <a:pt x="384" y="0"/>
                </a:moveTo>
                <a:cubicBezTo>
                  <a:pt x="344" y="96"/>
                  <a:pt x="304" y="192"/>
                  <a:pt x="240" y="240"/>
                </a:cubicBezTo>
                <a:cubicBezTo>
                  <a:pt x="176" y="288"/>
                  <a:pt x="32" y="288"/>
                  <a:pt x="0" y="288"/>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04" name="Freeform 24"/>
          <p:cNvSpPr>
            <a:spLocks/>
          </p:cNvSpPr>
          <p:nvPr/>
        </p:nvSpPr>
        <p:spPr bwMode="auto">
          <a:xfrm>
            <a:off x="190500" y="2286000"/>
            <a:ext cx="4191000" cy="4343400"/>
          </a:xfrm>
          <a:custGeom>
            <a:avLst/>
            <a:gdLst>
              <a:gd name="T0" fmla="*/ 168 w 2640"/>
              <a:gd name="T1" fmla="*/ 0 h 2736"/>
              <a:gd name="T2" fmla="*/ 24 w 2640"/>
              <a:gd name="T3" fmla="*/ 624 h 2736"/>
              <a:gd name="T4" fmla="*/ 24 w 2640"/>
              <a:gd name="T5" fmla="*/ 1248 h 2736"/>
              <a:gd name="T6" fmla="*/ 168 w 2640"/>
              <a:gd name="T7" fmla="*/ 1776 h 2736"/>
              <a:gd name="T8" fmla="*/ 552 w 2640"/>
              <a:gd name="T9" fmla="*/ 2256 h 2736"/>
              <a:gd name="T10" fmla="*/ 1128 w 2640"/>
              <a:gd name="T11" fmla="*/ 2544 h 2736"/>
              <a:gd name="T12" fmla="*/ 1800 w 2640"/>
              <a:gd name="T13" fmla="*/ 2688 h 2736"/>
              <a:gd name="T14" fmla="*/ 2280 w 2640"/>
              <a:gd name="T15" fmla="*/ 2736 h 2736"/>
              <a:gd name="T16" fmla="*/ 2472 w 2640"/>
              <a:gd name="T17" fmla="*/ 2688 h 2736"/>
              <a:gd name="T18" fmla="*/ 2616 w 2640"/>
              <a:gd name="T19" fmla="*/ 2544 h 2736"/>
              <a:gd name="T20" fmla="*/ 2616 w 2640"/>
              <a:gd name="T21" fmla="*/ 2448 h 2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0" h="2736">
                <a:moveTo>
                  <a:pt x="168" y="0"/>
                </a:moveTo>
                <a:cubicBezTo>
                  <a:pt x="108" y="208"/>
                  <a:pt x="48" y="416"/>
                  <a:pt x="24" y="624"/>
                </a:cubicBezTo>
                <a:cubicBezTo>
                  <a:pt x="0" y="832"/>
                  <a:pt x="0" y="1056"/>
                  <a:pt x="24" y="1248"/>
                </a:cubicBezTo>
                <a:cubicBezTo>
                  <a:pt x="48" y="1440"/>
                  <a:pt x="80" y="1608"/>
                  <a:pt x="168" y="1776"/>
                </a:cubicBezTo>
                <a:cubicBezTo>
                  <a:pt x="256" y="1944"/>
                  <a:pt x="392" y="2128"/>
                  <a:pt x="552" y="2256"/>
                </a:cubicBezTo>
                <a:cubicBezTo>
                  <a:pt x="712" y="2384"/>
                  <a:pt x="920" y="2472"/>
                  <a:pt x="1128" y="2544"/>
                </a:cubicBezTo>
                <a:cubicBezTo>
                  <a:pt x="1336" y="2616"/>
                  <a:pt x="1608" y="2656"/>
                  <a:pt x="1800" y="2688"/>
                </a:cubicBezTo>
                <a:cubicBezTo>
                  <a:pt x="1992" y="2720"/>
                  <a:pt x="2168" y="2736"/>
                  <a:pt x="2280" y="2736"/>
                </a:cubicBezTo>
                <a:cubicBezTo>
                  <a:pt x="2392" y="2736"/>
                  <a:pt x="2416" y="2720"/>
                  <a:pt x="2472" y="2688"/>
                </a:cubicBezTo>
                <a:cubicBezTo>
                  <a:pt x="2528" y="2656"/>
                  <a:pt x="2592" y="2584"/>
                  <a:pt x="2616" y="2544"/>
                </a:cubicBezTo>
                <a:cubicBezTo>
                  <a:pt x="2640" y="2504"/>
                  <a:pt x="2628" y="2476"/>
                  <a:pt x="2616" y="2448"/>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05" name="Freeform 25"/>
          <p:cNvSpPr>
            <a:spLocks/>
          </p:cNvSpPr>
          <p:nvPr/>
        </p:nvSpPr>
        <p:spPr bwMode="auto">
          <a:xfrm>
            <a:off x="1295400" y="4572000"/>
            <a:ext cx="466725" cy="411163"/>
          </a:xfrm>
          <a:custGeom>
            <a:avLst/>
            <a:gdLst>
              <a:gd name="T0" fmla="*/ 0 w 294"/>
              <a:gd name="T1" fmla="*/ 0 h 259"/>
              <a:gd name="T2" fmla="*/ 41 w 294"/>
              <a:gd name="T3" fmla="*/ 134 h 259"/>
              <a:gd name="T4" fmla="*/ 148 w 294"/>
              <a:gd name="T5" fmla="*/ 214 h 259"/>
              <a:gd name="T6" fmla="*/ 269 w 294"/>
              <a:gd name="T7" fmla="*/ 255 h 259"/>
            </a:gdLst>
            <a:ahLst/>
            <a:cxnLst>
              <a:cxn ang="0">
                <a:pos x="T0" y="T1"/>
              </a:cxn>
              <a:cxn ang="0">
                <a:pos x="T2" y="T3"/>
              </a:cxn>
              <a:cxn ang="0">
                <a:pos x="T4" y="T5"/>
              </a:cxn>
              <a:cxn ang="0">
                <a:pos x="T6" y="T7"/>
              </a:cxn>
            </a:cxnLst>
            <a:rect l="0" t="0" r="r" b="b"/>
            <a:pathLst>
              <a:path w="294" h="259">
                <a:moveTo>
                  <a:pt x="0" y="0"/>
                </a:moveTo>
                <a:cubicBezTo>
                  <a:pt x="8" y="49"/>
                  <a:pt x="16" y="98"/>
                  <a:pt x="41" y="134"/>
                </a:cubicBezTo>
                <a:cubicBezTo>
                  <a:pt x="66" y="170"/>
                  <a:pt x="110" y="194"/>
                  <a:pt x="148" y="214"/>
                </a:cubicBezTo>
                <a:cubicBezTo>
                  <a:pt x="186" y="234"/>
                  <a:pt x="294" y="259"/>
                  <a:pt x="269" y="255"/>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06" name="Freeform 26"/>
          <p:cNvSpPr>
            <a:spLocks/>
          </p:cNvSpPr>
          <p:nvPr/>
        </p:nvSpPr>
        <p:spPr bwMode="auto">
          <a:xfrm>
            <a:off x="379413" y="2895600"/>
            <a:ext cx="1290637" cy="2293938"/>
          </a:xfrm>
          <a:custGeom>
            <a:avLst/>
            <a:gdLst>
              <a:gd name="T0" fmla="*/ 337 w 813"/>
              <a:gd name="T1" fmla="*/ 0 h 1445"/>
              <a:gd name="T2" fmla="*/ 203 w 813"/>
              <a:gd name="T3" fmla="*/ 38 h 1445"/>
              <a:gd name="T4" fmla="*/ 42 w 813"/>
              <a:gd name="T5" fmla="*/ 199 h 1445"/>
              <a:gd name="T6" fmla="*/ 2 w 813"/>
              <a:gd name="T7" fmla="*/ 467 h 1445"/>
              <a:gd name="T8" fmla="*/ 29 w 813"/>
              <a:gd name="T9" fmla="*/ 935 h 1445"/>
              <a:gd name="T10" fmla="*/ 149 w 813"/>
              <a:gd name="T11" fmla="*/ 1190 h 1445"/>
              <a:gd name="T12" fmla="*/ 404 w 813"/>
              <a:gd name="T13" fmla="*/ 1364 h 1445"/>
              <a:gd name="T14" fmla="*/ 658 w 813"/>
              <a:gd name="T15" fmla="*/ 1431 h 1445"/>
              <a:gd name="T16" fmla="*/ 792 w 813"/>
              <a:gd name="T17" fmla="*/ 1431 h 1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 h="1445">
                <a:moveTo>
                  <a:pt x="337" y="0"/>
                </a:moveTo>
                <a:cubicBezTo>
                  <a:pt x="294" y="2"/>
                  <a:pt x="252" y="5"/>
                  <a:pt x="203" y="38"/>
                </a:cubicBezTo>
                <a:cubicBezTo>
                  <a:pt x="154" y="71"/>
                  <a:pt x="75" y="128"/>
                  <a:pt x="42" y="199"/>
                </a:cubicBezTo>
                <a:cubicBezTo>
                  <a:pt x="9" y="270"/>
                  <a:pt x="4" y="344"/>
                  <a:pt x="2" y="467"/>
                </a:cubicBezTo>
                <a:cubicBezTo>
                  <a:pt x="0" y="590"/>
                  <a:pt x="5" y="815"/>
                  <a:pt x="29" y="935"/>
                </a:cubicBezTo>
                <a:cubicBezTo>
                  <a:pt x="53" y="1055"/>
                  <a:pt x="87" y="1118"/>
                  <a:pt x="149" y="1190"/>
                </a:cubicBezTo>
                <a:cubicBezTo>
                  <a:pt x="211" y="1262"/>
                  <a:pt x="319" y="1324"/>
                  <a:pt x="404" y="1364"/>
                </a:cubicBezTo>
                <a:cubicBezTo>
                  <a:pt x="489" y="1404"/>
                  <a:pt x="593" y="1420"/>
                  <a:pt x="658" y="1431"/>
                </a:cubicBezTo>
                <a:cubicBezTo>
                  <a:pt x="723" y="1442"/>
                  <a:pt x="813" y="1445"/>
                  <a:pt x="792" y="1431"/>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07" name="Freeform 27"/>
          <p:cNvSpPr>
            <a:spLocks/>
          </p:cNvSpPr>
          <p:nvPr/>
        </p:nvSpPr>
        <p:spPr bwMode="auto">
          <a:xfrm>
            <a:off x="2743200" y="3581400"/>
            <a:ext cx="457200" cy="1143000"/>
          </a:xfrm>
          <a:custGeom>
            <a:avLst/>
            <a:gdLst>
              <a:gd name="T0" fmla="*/ 288 w 288"/>
              <a:gd name="T1" fmla="*/ 0 h 720"/>
              <a:gd name="T2" fmla="*/ 240 w 288"/>
              <a:gd name="T3" fmla="*/ 288 h 720"/>
              <a:gd name="T4" fmla="*/ 96 w 288"/>
              <a:gd name="T5" fmla="*/ 576 h 720"/>
              <a:gd name="T6" fmla="*/ 0 w 288"/>
              <a:gd name="T7" fmla="*/ 720 h 720"/>
            </a:gdLst>
            <a:ahLst/>
            <a:cxnLst>
              <a:cxn ang="0">
                <a:pos x="T0" y="T1"/>
              </a:cxn>
              <a:cxn ang="0">
                <a:pos x="T2" y="T3"/>
              </a:cxn>
              <a:cxn ang="0">
                <a:pos x="T4" y="T5"/>
              </a:cxn>
              <a:cxn ang="0">
                <a:pos x="T6" y="T7"/>
              </a:cxn>
            </a:cxnLst>
            <a:rect l="0" t="0" r="r" b="b"/>
            <a:pathLst>
              <a:path w="288" h="720">
                <a:moveTo>
                  <a:pt x="288" y="0"/>
                </a:moveTo>
                <a:cubicBezTo>
                  <a:pt x="280" y="96"/>
                  <a:pt x="272" y="192"/>
                  <a:pt x="240" y="288"/>
                </a:cubicBezTo>
                <a:cubicBezTo>
                  <a:pt x="208" y="384"/>
                  <a:pt x="136" y="504"/>
                  <a:pt x="96" y="576"/>
                </a:cubicBezTo>
                <a:cubicBezTo>
                  <a:pt x="56" y="648"/>
                  <a:pt x="28" y="684"/>
                  <a:pt x="0" y="720"/>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08" name="Freeform 28"/>
          <p:cNvSpPr>
            <a:spLocks/>
          </p:cNvSpPr>
          <p:nvPr/>
        </p:nvSpPr>
        <p:spPr bwMode="auto">
          <a:xfrm>
            <a:off x="2362200" y="5562600"/>
            <a:ext cx="1381125" cy="755650"/>
          </a:xfrm>
          <a:custGeom>
            <a:avLst/>
            <a:gdLst>
              <a:gd name="T0" fmla="*/ 0 w 870"/>
              <a:gd name="T1" fmla="*/ 0 h 476"/>
              <a:gd name="T2" fmla="*/ 39 w 870"/>
              <a:gd name="T3" fmla="*/ 220 h 476"/>
              <a:gd name="T4" fmla="*/ 227 w 870"/>
              <a:gd name="T5" fmla="*/ 394 h 476"/>
              <a:gd name="T6" fmla="*/ 588 w 870"/>
              <a:gd name="T7" fmla="*/ 474 h 476"/>
              <a:gd name="T8" fmla="*/ 870 w 870"/>
              <a:gd name="T9" fmla="*/ 407 h 476"/>
            </a:gdLst>
            <a:ahLst/>
            <a:cxnLst>
              <a:cxn ang="0">
                <a:pos x="T0" y="T1"/>
              </a:cxn>
              <a:cxn ang="0">
                <a:pos x="T2" y="T3"/>
              </a:cxn>
              <a:cxn ang="0">
                <a:pos x="T4" y="T5"/>
              </a:cxn>
              <a:cxn ang="0">
                <a:pos x="T6" y="T7"/>
              </a:cxn>
              <a:cxn ang="0">
                <a:pos x="T8" y="T9"/>
              </a:cxn>
            </a:cxnLst>
            <a:rect l="0" t="0" r="r" b="b"/>
            <a:pathLst>
              <a:path w="870" h="476">
                <a:moveTo>
                  <a:pt x="0" y="0"/>
                </a:moveTo>
                <a:cubicBezTo>
                  <a:pt x="0" y="77"/>
                  <a:pt x="1" y="154"/>
                  <a:pt x="39" y="220"/>
                </a:cubicBezTo>
                <a:cubicBezTo>
                  <a:pt x="77" y="286"/>
                  <a:pt x="136" y="352"/>
                  <a:pt x="227" y="394"/>
                </a:cubicBezTo>
                <a:cubicBezTo>
                  <a:pt x="318" y="436"/>
                  <a:pt x="481" y="472"/>
                  <a:pt x="588" y="474"/>
                </a:cubicBezTo>
                <a:cubicBezTo>
                  <a:pt x="695" y="476"/>
                  <a:pt x="824" y="422"/>
                  <a:pt x="870" y="407"/>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09" name="Freeform 29"/>
          <p:cNvSpPr>
            <a:spLocks/>
          </p:cNvSpPr>
          <p:nvPr/>
        </p:nvSpPr>
        <p:spPr bwMode="auto">
          <a:xfrm>
            <a:off x="2722563" y="5549900"/>
            <a:ext cx="706437" cy="469900"/>
          </a:xfrm>
          <a:custGeom>
            <a:avLst/>
            <a:gdLst>
              <a:gd name="T0" fmla="*/ 445 w 445"/>
              <a:gd name="T1" fmla="*/ 296 h 340"/>
              <a:gd name="T2" fmla="*/ 227 w 445"/>
              <a:gd name="T3" fmla="*/ 322 h 340"/>
              <a:gd name="T4" fmla="*/ 67 w 445"/>
              <a:gd name="T5" fmla="*/ 188 h 340"/>
              <a:gd name="T6" fmla="*/ 0 w 445"/>
              <a:gd name="T7" fmla="*/ 0 h 340"/>
            </a:gdLst>
            <a:ahLst/>
            <a:cxnLst>
              <a:cxn ang="0">
                <a:pos x="T0" y="T1"/>
              </a:cxn>
              <a:cxn ang="0">
                <a:pos x="T2" y="T3"/>
              </a:cxn>
              <a:cxn ang="0">
                <a:pos x="T4" y="T5"/>
              </a:cxn>
              <a:cxn ang="0">
                <a:pos x="T6" y="T7"/>
              </a:cxn>
            </a:cxnLst>
            <a:rect l="0" t="0" r="r" b="b"/>
            <a:pathLst>
              <a:path w="445" h="340">
                <a:moveTo>
                  <a:pt x="445" y="296"/>
                </a:moveTo>
                <a:cubicBezTo>
                  <a:pt x="367" y="318"/>
                  <a:pt x="290" y="340"/>
                  <a:pt x="227" y="322"/>
                </a:cubicBezTo>
                <a:cubicBezTo>
                  <a:pt x="164" y="304"/>
                  <a:pt x="105" y="242"/>
                  <a:pt x="67" y="188"/>
                </a:cubicBezTo>
                <a:cubicBezTo>
                  <a:pt x="29" y="134"/>
                  <a:pt x="9" y="30"/>
                  <a:pt x="0" y="0"/>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10" name="Text Box 30"/>
          <p:cNvSpPr txBox="1">
            <a:spLocks noChangeArrowheads="1"/>
          </p:cNvSpPr>
          <p:nvPr/>
        </p:nvSpPr>
        <p:spPr bwMode="auto">
          <a:xfrm rot="2337329">
            <a:off x="2524125" y="5702300"/>
            <a:ext cx="11588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s-MX" sz="1200">
                <a:solidFill>
                  <a:srgbClr val="FFFFFF"/>
                </a:solidFill>
                <a:effectLst>
                  <a:outerShdw blurRad="38100" dist="38100" dir="2700000" algn="tl">
                    <a:srgbClr val="C0C0C0"/>
                  </a:outerShdw>
                </a:effectLst>
              </a:rPr>
              <a:t>Immobilization</a:t>
            </a:r>
          </a:p>
        </p:txBody>
      </p:sp>
      <p:sp>
        <p:nvSpPr>
          <p:cNvPr id="97311" name="Text Box 31"/>
          <p:cNvSpPr txBox="1">
            <a:spLocks noChangeArrowheads="1"/>
          </p:cNvSpPr>
          <p:nvPr/>
        </p:nvSpPr>
        <p:spPr bwMode="auto">
          <a:xfrm rot="2277877">
            <a:off x="2019300" y="5943600"/>
            <a:ext cx="1123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s-MX" sz="1200">
                <a:solidFill>
                  <a:srgbClr val="FFFFFF"/>
                </a:solidFill>
                <a:effectLst>
                  <a:outerShdw blurRad="38100" dist="38100" dir="2700000" algn="tl">
                    <a:srgbClr val="C0C0C0"/>
                  </a:outerShdw>
                </a:effectLst>
              </a:rPr>
              <a:t>Mineralization</a:t>
            </a:r>
          </a:p>
        </p:txBody>
      </p:sp>
      <p:sp>
        <p:nvSpPr>
          <p:cNvPr id="97312" name="Freeform 32"/>
          <p:cNvSpPr>
            <a:spLocks/>
          </p:cNvSpPr>
          <p:nvPr/>
        </p:nvSpPr>
        <p:spPr bwMode="auto">
          <a:xfrm>
            <a:off x="4724400" y="5616575"/>
            <a:ext cx="495300" cy="98425"/>
          </a:xfrm>
          <a:custGeom>
            <a:avLst/>
            <a:gdLst>
              <a:gd name="T0" fmla="*/ 0 w 192"/>
              <a:gd name="T1" fmla="*/ 48 h 48"/>
              <a:gd name="T2" fmla="*/ 192 w 192"/>
              <a:gd name="T3" fmla="*/ 0 h 48"/>
            </a:gdLst>
            <a:ahLst/>
            <a:cxnLst>
              <a:cxn ang="0">
                <a:pos x="T0" y="T1"/>
              </a:cxn>
              <a:cxn ang="0">
                <a:pos x="T2" y="T3"/>
              </a:cxn>
            </a:cxnLst>
            <a:rect l="0" t="0" r="r" b="b"/>
            <a:pathLst>
              <a:path w="192" h="48">
                <a:moveTo>
                  <a:pt x="0" y="48"/>
                </a:moveTo>
                <a:cubicBezTo>
                  <a:pt x="0" y="48"/>
                  <a:pt x="96" y="24"/>
                  <a:pt x="192" y="0"/>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13" name="Freeform 33"/>
          <p:cNvSpPr>
            <a:spLocks/>
          </p:cNvSpPr>
          <p:nvPr/>
        </p:nvSpPr>
        <p:spPr bwMode="auto">
          <a:xfrm>
            <a:off x="4676775" y="4678363"/>
            <a:ext cx="657225" cy="579437"/>
          </a:xfrm>
          <a:custGeom>
            <a:avLst/>
            <a:gdLst>
              <a:gd name="T0" fmla="*/ 266 w 266"/>
              <a:gd name="T1" fmla="*/ 338 h 338"/>
              <a:gd name="T2" fmla="*/ 0 w 266"/>
              <a:gd name="T3" fmla="*/ 0 h 338"/>
            </a:gdLst>
            <a:ahLst/>
            <a:cxnLst>
              <a:cxn ang="0">
                <a:pos x="T0" y="T1"/>
              </a:cxn>
              <a:cxn ang="0">
                <a:pos x="T2" y="T3"/>
              </a:cxn>
            </a:cxnLst>
            <a:rect l="0" t="0" r="r" b="b"/>
            <a:pathLst>
              <a:path w="266" h="338">
                <a:moveTo>
                  <a:pt x="266" y="338"/>
                </a:moveTo>
                <a:cubicBezTo>
                  <a:pt x="155" y="195"/>
                  <a:pt x="44" y="52"/>
                  <a:pt x="0" y="0"/>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14" name="Freeform 34"/>
          <p:cNvSpPr>
            <a:spLocks/>
          </p:cNvSpPr>
          <p:nvPr/>
        </p:nvSpPr>
        <p:spPr bwMode="auto">
          <a:xfrm>
            <a:off x="3937000" y="4724400"/>
            <a:ext cx="177800" cy="609600"/>
          </a:xfrm>
          <a:custGeom>
            <a:avLst/>
            <a:gdLst>
              <a:gd name="T0" fmla="*/ 16 w 112"/>
              <a:gd name="T1" fmla="*/ 384 h 384"/>
              <a:gd name="T2" fmla="*/ 16 w 112"/>
              <a:gd name="T3" fmla="*/ 192 h 384"/>
              <a:gd name="T4" fmla="*/ 112 w 112"/>
              <a:gd name="T5" fmla="*/ 0 h 384"/>
            </a:gdLst>
            <a:ahLst/>
            <a:cxnLst>
              <a:cxn ang="0">
                <a:pos x="T0" y="T1"/>
              </a:cxn>
              <a:cxn ang="0">
                <a:pos x="T2" y="T3"/>
              </a:cxn>
              <a:cxn ang="0">
                <a:pos x="T4" y="T5"/>
              </a:cxn>
            </a:cxnLst>
            <a:rect l="0" t="0" r="r" b="b"/>
            <a:pathLst>
              <a:path w="112" h="384">
                <a:moveTo>
                  <a:pt x="16" y="384"/>
                </a:moveTo>
                <a:cubicBezTo>
                  <a:pt x="8" y="320"/>
                  <a:pt x="0" y="256"/>
                  <a:pt x="16" y="192"/>
                </a:cubicBezTo>
                <a:cubicBezTo>
                  <a:pt x="32" y="128"/>
                  <a:pt x="88" y="32"/>
                  <a:pt x="112" y="0"/>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15" name="Line 35"/>
          <p:cNvSpPr>
            <a:spLocks noChangeShapeType="1"/>
          </p:cNvSpPr>
          <p:nvPr/>
        </p:nvSpPr>
        <p:spPr bwMode="auto">
          <a:xfrm flipH="1" flipV="1">
            <a:off x="4572000" y="3576638"/>
            <a:ext cx="0" cy="53816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16" name="Freeform 36"/>
          <p:cNvSpPr>
            <a:spLocks/>
          </p:cNvSpPr>
          <p:nvPr/>
        </p:nvSpPr>
        <p:spPr bwMode="auto">
          <a:xfrm>
            <a:off x="4419600" y="2971800"/>
            <a:ext cx="1524000" cy="2438400"/>
          </a:xfrm>
          <a:custGeom>
            <a:avLst/>
            <a:gdLst>
              <a:gd name="T0" fmla="*/ 0 w 824"/>
              <a:gd name="T1" fmla="*/ 1392 h 1392"/>
              <a:gd name="T2" fmla="*/ 528 w 824"/>
              <a:gd name="T3" fmla="*/ 1008 h 1392"/>
              <a:gd name="T4" fmla="*/ 768 w 824"/>
              <a:gd name="T5" fmla="*/ 624 h 1392"/>
              <a:gd name="T6" fmla="*/ 816 w 824"/>
              <a:gd name="T7" fmla="*/ 192 h 1392"/>
              <a:gd name="T8" fmla="*/ 816 w 824"/>
              <a:gd name="T9" fmla="*/ 0 h 1392"/>
            </a:gdLst>
            <a:ahLst/>
            <a:cxnLst>
              <a:cxn ang="0">
                <a:pos x="T0" y="T1"/>
              </a:cxn>
              <a:cxn ang="0">
                <a:pos x="T2" y="T3"/>
              </a:cxn>
              <a:cxn ang="0">
                <a:pos x="T4" y="T5"/>
              </a:cxn>
              <a:cxn ang="0">
                <a:pos x="T6" y="T7"/>
              </a:cxn>
              <a:cxn ang="0">
                <a:pos x="T8" y="T9"/>
              </a:cxn>
            </a:cxnLst>
            <a:rect l="0" t="0" r="r" b="b"/>
            <a:pathLst>
              <a:path w="824" h="1392">
                <a:moveTo>
                  <a:pt x="0" y="1392"/>
                </a:moveTo>
                <a:cubicBezTo>
                  <a:pt x="200" y="1264"/>
                  <a:pt x="400" y="1136"/>
                  <a:pt x="528" y="1008"/>
                </a:cubicBezTo>
                <a:cubicBezTo>
                  <a:pt x="656" y="880"/>
                  <a:pt x="720" y="760"/>
                  <a:pt x="768" y="624"/>
                </a:cubicBezTo>
                <a:cubicBezTo>
                  <a:pt x="816" y="488"/>
                  <a:pt x="808" y="296"/>
                  <a:pt x="816" y="192"/>
                </a:cubicBezTo>
                <a:cubicBezTo>
                  <a:pt x="824" y="88"/>
                  <a:pt x="820" y="44"/>
                  <a:pt x="816" y="0"/>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17" name="Freeform 37"/>
          <p:cNvSpPr>
            <a:spLocks/>
          </p:cNvSpPr>
          <p:nvPr/>
        </p:nvSpPr>
        <p:spPr bwMode="auto">
          <a:xfrm>
            <a:off x="4627563" y="2133600"/>
            <a:ext cx="2459037" cy="3340100"/>
          </a:xfrm>
          <a:custGeom>
            <a:avLst/>
            <a:gdLst>
              <a:gd name="T0" fmla="*/ 1680 w 1680"/>
              <a:gd name="T1" fmla="*/ 0 h 2064"/>
              <a:gd name="T2" fmla="*/ 1584 w 1680"/>
              <a:gd name="T3" fmla="*/ 624 h 2064"/>
              <a:gd name="T4" fmla="*/ 1104 w 1680"/>
              <a:gd name="T5" fmla="*/ 1296 h 2064"/>
              <a:gd name="T6" fmla="*/ 576 w 1680"/>
              <a:gd name="T7" fmla="*/ 1728 h 2064"/>
              <a:gd name="T8" fmla="*/ 192 w 1680"/>
              <a:gd name="T9" fmla="*/ 1968 h 2064"/>
              <a:gd name="T10" fmla="*/ 0 w 1680"/>
              <a:gd name="T11" fmla="*/ 2064 h 2064"/>
            </a:gdLst>
            <a:ahLst/>
            <a:cxnLst>
              <a:cxn ang="0">
                <a:pos x="T0" y="T1"/>
              </a:cxn>
              <a:cxn ang="0">
                <a:pos x="T2" y="T3"/>
              </a:cxn>
              <a:cxn ang="0">
                <a:pos x="T4" y="T5"/>
              </a:cxn>
              <a:cxn ang="0">
                <a:pos x="T6" y="T7"/>
              </a:cxn>
              <a:cxn ang="0">
                <a:pos x="T8" y="T9"/>
              </a:cxn>
              <a:cxn ang="0">
                <a:pos x="T10" y="T11"/>
              </a:cxn>
            </a:cxnLst>
            <a:rect l="0" t="0" r="r" b="b"/>
            <a:pathLst>
              <a:path w="1680" h="2064">
                <a:moveTo>
                  <a:pt x="1680" y="0"/>
                </a:moveTo>
                <a:cubicBezTo>
                  <a:pt x="1680" y="204"/>
                  <a:pt x="1680" y="408"/>
                  <a:pt x="1584" y="624"/>
                </a:cubicBezTo>
                <a:cubicBezTo>
                  <a:pt x="1488" y="840"/>
                  <a:pt x="1272" y="1112"/>
                  <a:pt x="1104" y="1296"/>
                </a:cubicBezTo>
                <a:cubicBezTo>
                  <a:pt x="936" y="1480"/>
                  <a:pt x="728" y="1616"/>
                  <a:pt x="576" y="1728"/>
                </a:cubicBezTo>
                <a:cubicBezTo>
                  <a:pt x="424" y="1840"/>
                  <a:pt x="288" y="1912"/>
                  <a:pt x="192" y="1968"/>
                </a:cubicBezTo>
                <a:cubicBezTo>
                  <a:pt x="96" y="2024"/>
                  <a:pt x="48" y="2044"/>
                  <a:pt x="0" y="2064"/>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18" name="Freeform 38"/>
          <p:cNvSpPr>
            <a:spLocks/>
          </p:cNvSpPr>
          <p:nvPr/>
        </p:nvSpPr>
        <p:spPr bwMode="auto">
          <a:xfrm>
            <a:off x="5181600" y="685800"/>
            <a:ext cx="3352800" cy="3810000"/>
          </a:xfrm>
          <a:custGeom>
            <a:avLst/>
            <a:gdLst>
              <a:gd name="T0" fmla="*/ 1152 w 2312"/>
              <a:gd name="T1" fmla="*/ 2448 h 2448"/>
              <a:gd name="T2" fmla="*/ 1200 w 2312"/>
              <a:gd name="T3" fmla="*/ 2016 h 2448"/>
              <a:gd name="T4" fmla="*/ 1296 w 2312"/>
              <a:gd name="T5" fmla="*/ 1728 h 2448"/>
              <a:gd name="T6" fmla="*/ 1584 w 2312"/>
              <a:gd name="T7" fmla="*/ 1488 h 2448"/>
              <a:gd name="T8" fmla="*/ 1968 w 2312"/>
              <a:gd name="T9" fmla="*/ 1392 h 2448"/>
              <a:gd name="T10" fmla="*/ 2208 w 2312"/>
              <a:gd name="T11" fmla="*/ 1200 h 2448"/>
              <a:gd name="T12" fmla="*/ 2304 w 2312"/>
              <a:gd name="T13" fmla="*/ 864 h 2448"/>
              <a:gd name="T14" fmla="*/ 2256 w 2312"/>
              <a:gd name="T15" fmla="*/ 480 h 2448"/>
              <a:gd name="T16" fmla="*/ 2064 w 2312"/>
              <a:gd name="T17" fmla="*/ 240 h 2448"/>
              <a:gd name="T18" fmla="*/ 1632 w 2312"/>
              <a:gd name="T19" fmla="*/ 48 h 2448"/>
              <a:gd name="T20" fmla="*/ 1152 w 2312"/>
              <a:gd name="T21" fmla="*/ 0 h 2448"/>
              <a:gd name="T22" fmla="*/ 528 w 2312"/>
              <a:gd name="T23" fmla="*/ 48 h 2448"/>
              <a:gd name="T24" fmla="*/ 0 w 2312"/>
              <a:gd name="T25" fmla="*/ 288 h 2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12" h="2448">
                <a:moveTo>
                  <a:pt x="1152" y="2448"/>
                </a:moveTo>
                <a:cubicBezTo>
                  <a:pt x="1164" y="2292"/>
                  <a:pt x="1176" y="2136"/>
                  <a:pt x="1200" y="2016"/>
                </a:cubicBezTo>
                <a:cubicBezTo>
                  <a:pt x="1224" y="1896"/>
                  <a:pt x="1232" y="1816"/>
                  <a:pt x="1296" y="1728"/>
                </a:cubicBezTo>
                <a:cubicBezTo>
                  <a:pt x="1360" y="1640"/>
                  <a:pt x="1472" y="1544"/>
                  <a:pt x="1584" y="1488"/>
                </a:cubicBezTo>
                <a:cubicBezTo>
                  <a:pt x="1696" y="1432"/>
                  <a:pt x="1864" y="1440"/>
                  <a:pt x="1968" y="1392"/>
                </a:cubicBezTo>
                <a:cubicBezTo>
                  <a:pt x="2072" y="1344"/>
                  <a:pt x="2152" y="1288"/>
                  <a:pt x="2208" y="1200"/>
                </a:cubicBezTo>
                <a:cubicBezTo>
                  <a:pt x="2264" y="1112"/>
                  <a:pt x="2296" y="984"/>
                  <a:pt x="2304" y="864"/>
                </a:cubicBezTo>
                <a:cubicBezTo>
                  <a:pt x="2312" y="744"/>
                  <a:pt x="2296" y="584"/>
                  <a:pt x="2256" y="480"/>
                </a:cubicBezTo>
                <a:cubicBezTo>
                  <a:pt x="2216" y="376"/>
                  <a:pt x="2168" y="312"/>
                  <a:pt x="2064" y="240"/>
                </a:cubicBezTo>
                <a:cubicBezTo>
                  <a:pt x="1960" y="168"/>
                  <a:pt x="1784" y="88"/>
                  <a:pt x="1632" y="48"/>
                </a:cubicBezTo>
                <a:cubicBezTo>
                  <a:pt x="1480" y="8"/>
                  <a:pt x="1336" y="0"/>
                  <a:pt x="1152" y="0"/>
                </a:cubicBezTo>
                <a:cubicBezTo>
                  <a:pt x="968" y="0"/>
                  <a:pt x="720" y="0"/>
                  <a:pt x="528" y="48"/>
                </a:cubicBezTo>
                <a:cubicBezTo>
                  <a:pt x="336" y="96"/>
                  <a:pt x="168" y="192"/>
                  <a:pt x="0" y="288"/>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19" name="Freeform 39"/>
          <p:cNvSpPr>
            <a:spLocks/>
          </p:cNvSpPr>
          <p:nvPr/>
        </p:nvSpPr>
        <p:spPr bwMode="auto">
          <a:xfrm>
            <a:off x="7848600" y="3306763"/>
            <a:ext cx="890588" cy="198437"/>
          </a:xfrm>
          <a:custGeom>
            <a:avLst/>
            <a:gdLst>
              <a:gd name="T0" fmla="*/ 0 w 561"/>
              <a:gd name="T1" fmla="*/ 125 h 125"/>
              <a:gd name="T2" fmla="*/ 39 w 561"/>
              <a:gd name="T3" fmla="*/ 47 h 125"/>
              <a:gd name="T4" fmla="*/ 160 w 561"/>
              <a:gd name="T5" fmla="*/ 7 h 125"/>
              <a:gd name="T6" fmla="*/ 561 w 561"/>
              <a:gd name="T7" fmla="*/ 7 h 125"/>
            </a:gdLst>
            <a:ahLst/>
            <a:cxnLst>
              <a:cxn ang="0">
                <a:pos x="T0" y="T1"/>
              </a:cxn>
              <a:cxn ang="0">
                <a:pos x="T2" y="T3"/>
              </a:cxn>
              <a:cxn ang="0">
                <a:pos x="T4" y="T5"/>
              </a:cxn>
              <a:cxn ang="0">
                <a:pos x="T6" y="T7"/>
              </a:cxn>
            </a:cxnLst>
            <a:rect l="0" t="0" r="r" b="b"/>
            <a:pathLst>
              <a:path w="561" h="125">
                <a:moveTo>
                  <a:pt x="0" y="125"/>
                </a:moveTo>
                <a:cubicBezTo>
                  <a:pt x="6" y="96"/>
                  <a:pt x="12" y="67"/>
                  <a:pt x="39" y="47"/>
                </a:cubicBezTo>
                <a:cubicBezTo>
                  <a:pt x="66" y="27"/>
                  <a:pt x="73" y="14"/>
                  <a:pt x="160" y="7"/>
                </a:cubicBezTo>
                <a:cubicBezTo>
                  <a:pt x="247" y="0"/>
                  <a:pt x="404" y="3"/>
                  <a:pt x="561" y="7"/>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20" name="Freeform 40"/>
          <p:cNvSpPr>
            <a:spLocks/>
          </p:cNvSpPr>
          <p:nvPr/>
        </p:nvSpPr>
        <p:spPr bwMode="auto">
          <a:xfrm>
            <a:off x="6629400" y="5029200"/>
            <a:ext cx="457200" cy="381000"/>
          </a:xfrm>
          <a:custGeom>
            <a:avLst/>
            <a:gdLst>
              <a:gd name="T0" fmla="*/ 0 w 288"/>
              <a:gd name="T1" fmla="*/ 240 h 240"/>
              <a:gd name="T2" fmla="*/ 144 w 288"/>
              <a:gd name="T3" fmla="*/ 192 h 240"/>
              <a:gd name="T4" fmla="*/ 240 w 288"/>
              <a:gd name="T5" fmla="*/ 96 h 240"/>
              <a:gd name="T6" fmla="*/ 288 w 288"/>
              <a:gd name="T7" fmla="*/ 0 h 240"/>
            </a:gdLst>
            <a:ahLst/>
            <a:cxnLst>
              <a:cxn ang="0">
                <a:pos x="T0" y="T1"/>
              </a:cxn>
              <a:cxn ang="0">
                <a:pos x="T2" y="T3"/>
              </a:cxn>
              <a:cxn ang="0">
                <a:pos x="T4" y="T5"/>
              </a:cxn>
              <a:cxn ang="0">
                <a:pos x="T6" y="T7"/>
              </a:cxn>
            </a:cxnLst>
            <a:rect l="0" t="0" r="r" b="b"/>
            <a:pathLst>
              <a:path w="288" h="240">
                <a:moveTo>
                  <a:pt x="0" y="240"/>
                </a:moveTo>
                <a:cubicBezTo>
                  <a:pt x="52" y="228"/>
                  <a:pt x="104" y="216"/>
                  <a:pt x="144" y="192"/>
                </a:cubicBezTo>
                <a:cubicBezTo>
                  <a:pt x="184" y="168"/>
                  <a:pt x="216" y="128"/>
                  <a:pt x="240" y="96"/>
                </a:cubicBezTo>
                <a:cubicBezTo>
                  <a:pt x="264" y="64"/>
                  <a:pt x="276" y="32"/>
                  <a:pt x="288" y="0"/>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21" name="Freeform 41"/>
          <p:cNvSpPr>
            <a:spLocks/>
          </p:cNvSpPr>
          <p:nvPr/>
        </p:nvSpPr>
        <p:spPr bwMode="auto">
          <a:xfrm>
            <a:off x="6477000" y="5867400"/>
            <a:ext cx="609600" cy="177800"/>
          </a:xfrm>
          <a:custGeom>
            <a:avLst/>
            <a:gdLst>
              <a:gd name="T0" fmla="*/ 0 w 384"/>
              <a:gd name="T1" fmla="*/ 0 h 112"/>
              <a:gd name="T2" fmla="*/ 144 w 384"/>
              <a:gd name="T3" fmla="*/ 96 h 112"/>
              <a:gd name="T4" fmla="*/ 384 w 384"/>
              <a:gd name="T5" fmla="*/ 96 h 112"/>
            </a:gdLst>
            <a:ahLst/>
            <a:cxnLst>
              <a:cxn ang="0">
                <a:pos x="T0" y="T1"/>
              </a:cxn>
              <a:cxn ang="0">
                <a:pos x="T2" y="T3"/>
              </a:cxn>
              <a:cxn ang="0">
                <a:pos x="T4" y="T5"/>
              </a:cxn>
            </a:cxnLst>
            <a:rect l="0" t="0" r="r" b="b"/>
            <a:pathLst>
              <a:path w="384" h="112">
                <a:moveTo>
                  <a:pt x="0" y="0"/>
                </a:moveTo>
                <a:cubicBezTo>
                  <a:pt x="40" y="40"/>
                  <a:pt x="80" y="80"/>
                  <a:pt x="144" y="96"/>
                </a:cubicBezTo>
                <a:cubicBezTo>
                  <a:pt x="208" y="112"/>
                  <a:pt x="296" y="104"/>
                  <a:pt x="384" y="96"/>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22" name="Freeform 42"/>
          <p:cNvSpPr>
            <a:spLocks/>
          </p:cNvSpPr>
          <p:nvPr/>
        </p:nvSpPr>
        <p:spPr bwMode="auto">
          <a:xfrm>
            <a:off x="5257800" y="1447800"/>
            <a:ext cx="457200" cy="990600"/>
          </a:xfrm>
          <a:custGeom>
            <a:avLst/>
            <a:gdLst>
              <a:gd name="T0" fmla="*/ 288 w 288"/>
              <a:gd name="T1" fmla="*/ 720 h 720"/>
              <a:gd name="T2" fmla="*/ 240 w 288"/>
              <a:gd name="T3" fmla="*/ 384 h 720"/>
              <a:gd name="T4" fmla="*/ 96 w 288"/>
              <a:gd name="T5" fmla="*/ 96 h 720"/>
              <a:gd name="T6" fmla="*/ 0 w 288"/>
              <a:gd name="T7" fmla="*/ 0 h 720"/>
            </a:gdLst>
            <a:ahLst/>
            <a:cxnLst>
              <a:cxn ang="0">
                <a:pos x="T0" y="T1"/>
              </a:cxn>
              <a:cxn ang="0">
                <a:pos x="T2" y="T3"/>
              </a:cxn>
              <a:cxn ang="0">
                <a:pos x="T4" y="T5"/>
              </a:cxn>
              <a:cxn ang="0">
                <a:pos x="T6" y="T7"/>
              </a:cxn>
            </a:cxnLst>
            <a:rect l="0" t="0" r="r" b="b"/>
            <a:pathLst>
              <a:path w="288" h="720">
                <a:moveTo>
                  <a:pt x="288" y="720"/>
                </a:moveTo>
                <a:cubicBezTo>
                  <a:pt x="280" y="604"/>
                  <a:pt x="272" y="488"/>
                  <a:pt x="240" y="384"/>
                </a:cubicBezTo>
                <a:cubicBezTo>
                  <a:pt x="208" y="280"/>
                  <a:pt x="136" y="160"/>
                  <a:pt x="96" y="96"/>
                </a:cubicBezTo>
                <a:cubicBezTo>
                  <a:pt x="56" y="32"/>
                  <a:pt x="28" y="16"/>
                  <a:pt x="0" y="0"/>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23" name="Freeform 43"/>
          <p:cNvSpPr>
            <a:spLocks/>
          </p:cNvSpPr>
          <p:nvPr/>
        </p:nvSpPr>
        <p:spPr bwMode="auto">
          <a:xfrm>
            <a:off x="5334000" y="2895600"/>
            <a:ext cx="381000" cy="401638"/>
          </a:xfrm>
          <a:custGeom>
            <a:avLst/>
            <a:gdLst>
              <a:gd name="T0" fmla="*/ 0 w 268"/>
              <a:gd name="T1" fmla="*/ 170 h 205"/>
              <a:gd name="T2" fmla="*/ 141 w 268"/>
              <a:gd name="T3" fmla="*/ 201 h 205"/>
              <a:gd name="T4" fmla="*/ 248 w 268"/>
              <a:gd name="T5" fmla="*/ 148 h 205"/>
              <a:gd name="T6" fmla="*/ 261 w 268"/>
              <a:gd name="T7" fmla="*/ 0 h 205"/>
            </a:gdLst>
            <a:ahLst/>
            <a:cxnLst>
              <a:cxn ang="0">
                <a:pos x="T0" y="T1"/>
              </a:cxn>
              <a:cxn ang="0">
                <a:pos x="T2" y="T3"/>
              </a:cxn>
              <a:cxn ang="0">
                <a:pos x="T4" y="T5"/>
              </a:cxn>
              <a:cxn ang="0">
                <a:pos x="T6" y="T7"/>
              </a:cxn>
            </a:cxnLst>
            <a:rect l="0" t="0" r="r" b="b"/>
            <a:pathLst>
              <a:path w="268" h="205">
                <a:moveTo>
                  <a:pt x="0" y="170"/>
                </a:moveTo>
                <a:cubicBezTo>
                  <a:pt x="50" y="187"/>
                  <a:pt x="100" y="205"/>
                  <a:pt x="141" y="201"/>
                </a:cubicBezTo>
                <a:cubicBezTo>
                  <a:pt x="182" y="197"/>
                  <a:pt x="228" y="181"/>
                  <a:pt x="248" y="148"/>
                </a:cubicBezTo>
                <a:cubicBezTo>
                  <a:pt x="268" y="115"/>
                  <a:pt x="264" y="57"/>
                  <a:pt x="261" y="0"/>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24" name="Freeform 44"/>
          <p:cNvSpPr>
            <a:spLocks/>
          </p:cNvSpPr>
          <p:nvPr/>
        </p:nvSpPr>
        <p:spPr bwMode="auto">
          <a:xfrm>
            <a:off x="6097588" y="4257675"/>
            <a:ext cx="136525" cy="823913"/>
          </a:xfrm>
          <a:custGeom>
            <a:avLst/>
            <a:gdLst>
              <a:gd name="T0" fmla="*/ 111 w 111"/>
              <a:gd name="T1" fmla="*/ 0 h 417"/>
              <a:gd name="T2" fmla="*/ 27 w 111"/>
              <a:gd name="T3" fmla="*/ 217 h 417"/>
              <a:gd name="T4" fmla="*/ 0 w 111"/>
              <a:gd name="T5" fmla="*/ 417 h 417"/>
            </a:gdLst>
            <a:ahLst/>
            <a:cxnLst>
              <a:cxn ang="0">
                <a:pos x="T0" y="T1"/>
              </a:cxn>
              <a:cxn ang="0">
                <a:pos x="T2" y="T3"/>
              </a:cxn>
              <a:cxn ang="0">
                <a:pos x="T4" y="T5"/>
              </a:cxn>
            </a:cxnLst>
            <a:rect l="0" t="0" r="r" b="b"/>
            <a:pathLst>
              <a:path w="111" h="417">
                <a:moveTo>
                  <a:pt x="111" y="0"/>
                </a:moveTo>
                <a:cubicBezTo>
                  <a:pt x="78" y="74"/>
                  <a:pt x="45" y="148"/>
                  <a:pt x="27" y="217"/>
                </a:cubicBezTo>
                <a:cubicBezTo>
                  <a:pt x="9" y="286"/>
                  <a:pt x="7" y="381"/>
                  <a:pt x="0" y="417"/>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25" name="Rectangle 45"/>
          <p:cNvSpPr>
            <a:spLocks noChangeArrowheads="1"/>
          </p:cNvSpPr>
          <p:nvPr/>
        </p:nvSpPr>
        <p:spPr bwMode="auto">
          <a:xfrm>
            <a:off x="7273925" y="131763"/>
            <a:ext cx="681038" cy="277812"/>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000">
                <a:solidFill>
                  <a:srgbClr val="FFFFFF"/>
                </a:solidFill>
                <a:latin typeface="Times New Roman" pitchFamily="-16" charset="0"/>
              </a:rPr>
              <a:t>Input to soil</a:t>
            </a:r>
          </a:p>
        </p:txBody>
      </p:sp>
      <p:sp>
        <p:nvSpPr>
          <p:cNvPr id="97326" name="Oval 46"/>
          <p:cNvSpPr>
            <a:spLocks noChangeArrowheads="1"/>
          </p:cNvSpPr>
          <p:nvPr/>
        </p:nvSpPr>
        <p:spPr bwMode="auto">
          <a:xfrm>
            <a:off x="6411913" y="109538"/>
            <a:ext cx="738187" cy="365125"/>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000">
                <a:solidFill>
                  <a:srgbClr val="FFFFFF"/>
                </a:solidFill>
              </a:rPr>
              <a:t>Component</a:t>
            </a:r>
          </a:p>
        </p:txBody>
      </p:sp>
      <p:sp>
        <p:nvSpPr>
          <p:cNvPr id="97327" name="AutoShape 47"/>
          <p:cNvSpPr>
            <a:spLocks noChangeArrowheads="1"/>
          </p:cNvSpPr>
          <p:nvPr/>
        </p:nvSpPr>
        <p:spPr bwMode="auto">
          <a:xfrm>
            <a:off x="8120063" y="150813"/>
            <a:ext cx="887412" cy="285750"/>
          </a:xfrm>
          <a:prstGeom prst="plus">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000">
                <a:solidFill>
                  <a:srgbClr val="FFFFFF"/>
                </a:solidFill>
              </a:rPr>
              <a:t>Loss from soil</a:t>
            </a:r>
          </a:p>
        </p:txBody>
      </p:sp>
      <p:sp>
        <p:nvSpPr>
          <p:cNvPr id="97328" name="Freeform 48"/>
          <p:cNvSpPr>
            <a:spLocks/>
          </p:cNvSpPr>
          <p:nvPr/>
        </p:nvSpPr>
        <p:spPr bwMode="auto">
          <a:xfrm>
            <a:off x="3352800" y="2578100"/>
            <a:ext cx="533400" cy="241300"/>
          </a:xfrm>
          <a:custGeom>
            <a:avLst/>
            <a:gdLst>
              <a:gd name="T0" fmla="*/ 336 w 336"/>
              <a:gd name="T1" fmla="*/ 8 h 152"/>
              <a:gd name="T2" fmla="*/ 144 w 336"/>
              <a:gd name="T3" fmla="*/ 8 h 152"/>
              <a:gd name="T4" fmla="*/ 48 w 336"/>
              <a:gd name="T5" fmla="*/ 56 h 152"/>
              <a:gd name="T6" fmla="*/ 0 w 336"/>
              <a:gd name="T7" fmla="*/ 152 h 152"/>
            </a:gdLst>
            <a:ahLst/>
            <a:cxnLst>
              <a:cxn ang="0">
                <a:pos x="T0" y="T1"/>
              </a:cxn>
              <a:cxn ang="0">
                <a:pos x="T2" y="T3"/>
              </a:cxn>
              <a:cxn ang="0">
                <a:pos x="T4" y="T5"/>
              </a:cxn>
              <a:cxn ang="0">
                <a:pos x="T6" y="T7"/>
              </a:cxn>
            </a:cxnLst>
            <a:rect l="0" t="0" r="r" b="b"/>
            <a:pathLst>
              <a:path w="336" h="152">
                <a:moveTo>
                  <a:pt x="336" y="8"/>
                </a:moveTo>
                <a:cubicBezTo>
                  <a:pt x="264" y="4"/>
                  <a:pt x="192" y="0"/>
                  <a:pt x="144" y="8"/>
                </a:cubicBezTo>
                <a:cubicBezTo>
                  <a:pt x="96" y="16"/>
                  <a:pt x="72" y="32"/>
                  <a:pt x="48" y="56"/>
                </a:cubicBezTo>
                <a:cubicBezTo>
                  <a:pt x="24" y="80"/>
                  <a:pt x="12" y="116"/>
                  <a:pt x="0" y="152"/>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29" name="Freeform 49"/>
          <p:cNvSpPr>
            <a:spLocks/>
          </p:cNvSpPr>
          <p:nvPr/>
        </p:nvSpPr>
        <p:spPr bwMode="auto">
          <a:xfrm>
            <a:off x="4267200" y="1828800"/>
            <a:ext cx="393700" cy="457200"/>
          </a:xfrm>
          <a:custGeom>
            <a:avLst/>
            <a:gdLst>
              <a:gd name="T0" fmla="*/ 240 w 248"/>
              <a:gd name="T1" fmla="*/ 288 h 288"/>
              <a:gd name="T2" fmla="*/ 240 w 248"/>
              <a:gd name="T3" fmla="*/ 144 h 288"/>
              <a:gd name="T4" fmla="*/ 192 w 248"/>
              <a:gd name="T5" fmla="*/ 48 h 288"/>
              <a:gd name="T6" fmla="*/ 0 w 248"/>
              <a:gd name="T7" fmla="*/ 0 h 288"/>
            </a:gdLst>
            <a:ahLst/>
            <a:cxnLst>
              <a:cxn ang="0">
                <a:pos x="T0" y="T1"/>
              </a:cxn>
              <a:cxn ang="0">
                <a:pos x="T2" y="T3"/>
              </a:cxn>
              <a:cxn ang="0">
                <a:pos x="T4" y="T5"/>
              </a:cxn>
              <a:cxn ang="0">
                <a:pos x="T6" y="T7"/>
              </a:cxn>
            </a:cxnLst>
            <a:rect l="0" t="0" r="r" b="b"/>
            <a:pathLst>
              <a:path w="248" h="288">
                <a:moveTo>
                  <a:pt x="240" y="288"/>
                </a:moveTo>
                <a:cubicBezTo>
                  <a:pt x="244" y="236"/>
                  <a:pt x="248" y="184"/>
                  <a:pt x="240" y="144"/>
                </a:cubicBezTo>
                <a:cubicBezTo>
                  <a:pt x="232" y="104"/>
                  <a:pt x="232" y="72"/>
                  <a:pt x="192" y="48"/>
                </a:cubicBezTo>
                <a:cubicBezTo>
                  <a:pt x="152" y="24"/>
                  <a:pt x="24" y="0"/>
                  <a:pt x="0" y="0"/>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30" name="Freeform 50"/>
          <p:cNvSpPr>
            <a:spLocks/>
          </p:cNvSpPr>
          <p:nvPr/>
        </p:nvSpPr>
        <p:spPr bwMode="auto">
          <a:xfrm>
            <a:off x="5257800" y="1168400"/>
            <a:ext cx="1122363" cy="298450"/>
          </a:xfrm>
          <a:custGeom>
            <a:avLst/>
            <a:gdLst>
              <a:gd name="T0" fmla="*/ 0 w 707"/>
              <a:gd name="T1" fmla="*/ 32 h 188"/>
              <a:gd name="T2" fmla="*/ 305 w 707"/>
              <a:gd name="T3" fmla="*/ 1 h 188"/>
              <a:gd name="T4" fmla="*/ 506 w 707"/>
              <a:gd name="T5" fmla="*/ 41 h 188"/>
              <a:gd name="T6" fmla="*/ 707 w 707"/>
              <a:gd name="T7" fmla="*/ 188 h 188"/>
            </a:gdLst>
            <a:ahLst/>
            <a:cxnLst>
              <a:cxn ang="0">
                <a:pos x="T0" y="T1"/>
              </a:cxn>
              <a:cxn ang="0">
                <a:pos x="T2" y="T3"/>
              </a:cxn>
              <a:cxn ang="0">
                <a:pos x="T4" y="T5"/>
              </a:cxn>
              <a:cxn ang="0">
                <a:pos x="T6" y="T7"/>
              </a:cxn>
            </a:cxnLst>
            <a:rect l="0" t="0" r="r" b="b"/>
            <a:pathLst>
              <a:path w="707" h="188">
                <a:moveTo>
                  <a:pt x="0" y="32"/>
                </a:moveTo>
                <a:cubicBezTo>
                  <a:pt x="110" y="16"/>
                  <a:pt x="221" y="0"/>
                  <a:pt x="305" y="1"/>
                </a:cubicBezTo>
                <a:cubicBezTo>
                  <a:pt x="389" y="2"/>
                  <a:pt x="439" y="10"/>
                  <a:pt x="506" y="41"/>
                </a:cubicBezTo>
                <a:cubicBezTo>
                  <a:pt x="573" y="72"/>
                  <a:pt x="640" y="130"/>
                  <a:pt x="707" y="188"/>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31" name="Text Box 51"/>
          <p:cNvSpPr txBox="1">
            <a:spLocks noChangeArrowheads="1"/>
          </p:cNvSpPr>
          <p:nvPr/>
        </p:nvSpPr>
        <p:spPr bwMode="auto">
          <a:xfrm>
            <a:off x="5915025" y="5491163"/>
            <a:ext cx="2524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s-MX" sz="2400" baseline="30000">
                <a:solidFill>
                  <a:srgbClr val="FFFFFF"/>
                </a:solidFill>
                <a:latin typeface="Times New Roman" pitchFamily="-16" charset="0"/>
              </a:rPr>
              <a:t>-</a:t>
            </a:r>
          </a:p>
        </p:txBody>
      </p:sp>
      <p:sp>
        <p:nvSpPr>
          <p:cNvPr id="97332" name="Text Box 52"/>
          <p:cNvSpPr txBox="1">
            <a:spLocks noChangeArrowheads="1"/>
          </p:cNvSpPr>
          <p:nvPr/>
        </p:nvSpPr>
        <p:spPr bwMode="auto">
          <a:xfrm>
            <a:off x="4033838" y="5722938"/>
            <a:ext cx="263525"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s-MX" sz="1600" baseline="30000">
                <a:solidFill>
                  <a:srgbClr val="FFFFFF"/>
                </a:solidFill>
                <a:latin typeface="Times New Roman" pitchFamily="-16" charset="0"/>
              </a:rPr>
              <a:t>+</a:t>
            </a:r>
          </a:p>
        </p:txBody>
      </p:sp>
      <p:sp>
        <p:nvSpPr>
          <p:cNvPr id="97333" name="Freeform 53"/>
          <p:cNvSpPr>
            <a:spLocks/>
          </p:cNvSpPr>
          <p:nvPr/>
        </p:nvSpPr>
        <p:spPr bwMode="auto">
          <a:xfrm rot="3378025">
            <a:off x="3429000" y="4495800"/>
            <a:ext cx="177800" cy="609600"/>
          </a:xfrm>
          <a:custGeom>
            <a:avLst/>
            <a:gdLst>
              <a:gd name="T0" fmla="*/ 16 w 112"/>
              <a:gd name="T1" fmla="*/ 384 h 384"/>
              <a:gd name="T2" fmla="*/ 16 w 112"/>
              <a:gd name="T3" fmla="*/ 192 h 384"/>
              <a:gd name="T4" fmla="*/ 112 w 112"/>
              <a:gd name="T5" fmla="*/ 0 h 384"/>
            </a:gdLst>
            <a:ahLst/>
            <a:cxnLst>
              <a:cxn ang="0">
                <a:pos x="T0" y="T1"/>
              </a:cxn>
              <a:cxn ang="0">
                <a:pos x="T2" y="T3"/>
              </a:cxn>
              <a:cxn ang="0">
                <a:pos x="T4" y="T5"/>
              </a:cxn>
            </a:cxnLst>
            <a:rect l="0" t="0" r="r" b="b"/>
            <a:pathLst>
              <a:path w="112" h="384">
                <a:moveTo>
                  <a:pt x="16" y="384"/>
                </a:moveTo>
                <a:cubicBezTo>
                  <a:pt x="8" y="320"/>
                  <a:pt x="0" y="256"/>
                  <a:pt x="16" y="192"/>
                </a:cubicBezTo>
                <a:cubicBezTo>
                  <a:pt x="32" y="128"/>
                  <a:pt x="88" y="32"/>
                  <a:pt x="112" y="0"/>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Tree>
    <p:extLst>
      <p:ext uri="{BB962C8B-B14F-4D97-AF65-F5344CB8AC3E}">
        <p14:creationId xmlns:p14="http://schemas.microsoft.com/office/powerpoint/2010/main" val="17620259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475656" y="42980"/>
            <a:ext cx="6465344" cy="461665"/>
          </a:xfrm>
          <a:prstGeom prst="rect">
            <a:avLst/>
          </a:prstGeom>
          <a:noFill/>
        </p:spPr>
        <p:txBody>
          <a:bodyPr wrap="square" rtlCol="0">
            <a:spAutoFit/>
          </a:bodyPr>
          <a:lstStyle/>
          <a:p>
            <a:pPr algn="ctr"/>
            <a:r>
              <a:rPr lang="en-US" sz="2400" dirty="0" err="1" smtClean="0"/>
              <a:t>Plantas</a:t>
            </a:r>
            <a:r>
              <a:rPr lang="en-US" sz="2400" dirty="0" smtClean="0"/>
              <a:t> </a:t>
            </a:r>
            <a:r>
              <a:rPr lang="en-US" sz="2400" dirty="0" err="1" smtClean="0"/>
              <a:t>que</a:t>
            </a:r>
            <a:r>
              <a:rPr lang="en-US" sz="2400" dirty="0" smtClean="0"/>
              <a:t> </a:t>
            </a:r>
            <a:r>
              <a:rPr lang="en-US" sz="2400" dirty="0" err="1" smtClean="0"/>
              <a:t>establecen</a:t>
            </a:r>
            <a:r>
              <a:rPr lang="en-US" sz="2400" dirty="0" smtClean="0"/>
              <a:t> </a:t>
            </a:r>
            <a:r>
              <a:rPr lang="en-US" sz="2400" dirty="0" err="1" smtClean="0"/>
              <a:t>endosimbiosis</a:t>
            </a:r>
            <a:r>
              <a:rPr lang="en-US" sz="2400" dirty="0" smtClean="0"/>
              <a:t>  con  FBN</a:t>
            </a:r>
            <a:endParaRPr lang="en-US" sz="2400" dirty="0"/>
          </a:p>
        </p:txBody>
      </p:sp>
      <p:sp>
        <p:nvSpPr>
          <p:cNvPr id="3" name="2 Rectángulo"/>
          <p:cNvSpPr/>
          <p:nvPr/>
        </p:nvSpPr>
        <p:spPr>
          <a:xfrm>
            <a:off x="395536" y="980728"/>
            <a:ext cx="4572000" cy="1477328"/>
          </a:xfrm>
          <a:prstGeom prst="rect">
            <a:avLst/>
          </a:prstGeom>
        </p:spPr>
        <p:txBody>
          <a:bodyPr>
            <a:spAutoFit/>
          </a:bodyPr>
          <a:lstStyle/>
          <a:p>
            <a:pPr marL="285750" indent="-285750" defTabSz="339725">
              <a:buClr>
                <a:srgbClr val="FF0000"/>
              </a:buClr>
              <a:buFont typeface="Wingdings" panose="05000000000000000000" pitchFamily="2" charset="2"/>
              <a:buChar char="Ø"/>
            </a:pPr>
            <a:r>
              <a:rPr lang="en-US" dirty="0" err="1" smtClean="0"/>
              <a:t>Orden</a:t>
            </a:r>
            <a:r>
              <a:rPr lang="en-US" dirty="0" smtClean="0"/>
              <a:t>:	</a:t>
            </a:r>
            <a:r>
              <a:rPr lang="en-US" dirty="0"/>
              <a:t> </a:t>
            </a:r>
            <a:r>
              <a:rPr lang="en-US" dirty="0" err="1" smtClean="0"/>
              <a:t>Gunnerales</a:t>
            </a:r>
            <a:endParaRPr lang="en-US" dirty="0" smtClean="0"/>
          </a:p>
          <a:p>
            <a:r>
              <a:rPr lang="en-US" dirty="0" smtClean="0"/>
              <a:t>	</a:t>
            </a:r>
          </a:p>
          <a:p>
            <a:pPr marL="742950" lvl="1" indent="-285750" defTabSz="176213">
              <a:buClr>
                <a:srgbClr val="FF0000"/>
              </a:buClr>
              <a:buFont typeface="Wingdings" panose="05000000000000000000" pitchFamily="2" charset="2"/>
              <a:buChar char="v"/>
            </a:pPr>
            <a:r>
              <a:rPr lang="en-US" dirty="0" smtClean="0"/>
              <a:t>Family:	 </a:t>
            </a:r>
            <a:r>
              <a:rPr lang="en-US" dirty="0" err="1" smtClean="0"/>
              <a:t>Gunneraceae</a:t>
            </a:r>
            <a:endParaRPr lang="en-US" dirty="0" smtClean="0"/>
          </a:p>
          <a:p>
            <a:r>
              <a:rPr lang="en-US" dirty="0" smtClean="0"/>
              <a:t>	</a:t>
            </a:r>
          </a:p>
          <a:p>
            <a:pPr marL="1200150" lvl="2" indent="-285750" defTabSz="442913">
              <a:buClr>
                <a:srgbClr val="FF0000"/>
              </a:buClr>
              <a:buFont typeface="Arial" panose="020B0604020202020204" pitchFamily="34" charset="0"/>
              <a:buChar char="•"/>
            </a:pPr>
            <a:r>
              <a:rPr lang="en-US" dirty="0" err="1" smtClean="0"/>
              <a:t>Genero</a:t>
            </a:r>
            <a:r>
              <a:rPr lang="en-US" dirty="0" smtClean="0"/>
              <a:t>:  </a:t>
            </a:r>
            <a:r>
              <a:rPr lang="en-US" dirty="0" err="1" smtClean="0"/>
              <a:t>Gunnera</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724" y="876344"/>
            <a:ext cx="2088232" cy="1566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3250" y="964106"/>
            <a:ext cx="2095500" cy="139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251520" y="2832112"/>
            <a:ext cx="8568952" cy="923330"/>
          </a:xfrm>
          <a:prstGeom prst="rect">
            <a:avLst/>
          </a:prstGeom>
          <a:noFill/>
        </p:spPr>
        <p:txBody>
          <a:bodyPr wrap="square" rtlCol="0">
            <a:spAutoFit/>
          </a:bodyPr>
          <a:lstStyle/>
          <a:p>
            <a:pPr algn="ctr"/>
            <a:r>
              <a:rPr lang="en-US" dirty="0" err="1" smtClean="0"/>
              <a:t>Establecen</a:t>
            </a:r>
            <a:r>
              <a:rPr lang="en-US" dirty="0" smtClean="0"/>
              <a:t> </a:t>
            </a:r>
            <a:r>
              <a:rPr lang="en-US" dirty="0" err="1" smtClean="0"/>
              <a:t>endosimbiosis</a:t>
            </a:r>
            <a:r>
              <a:rPr lang="en-US" dirty="0" smtClean="0"/>
              <a:t> con </a:t>
            </a:r>
            <a:r>
              <a:rPr lang="en-US" dirty="0" err="1" smtClean="0"/>
              <a:t>cianobacterias</a:t>
            </a:r>
            <a:r>
              <a:rPr lang="en-US" dirty="0" smtClean="0"/>
              <a:t>  </a:t>
            </a:r>
            <a:r>
              <a:rPr lang="en-US" i="1" dirty="0" err="1" smtClean="0"/>
              <a:t>Nostoc</a:t>
            </a:r>
            <a:r>
              <a:rPr lang="en-US" i="1" dirty="0" smtClean="0"/>
              <a:t> </a:t>
            </a:r>
            <a:r>
              <a:rPr lang="en-US" i="1" dirty="0" err="1" smtClean="0"/>
              <a:t>punctiforme</a:t>
            </a:r>
            <a:r>
              <a:rPr lang="en-US" i="1" dirty="0" smtClean="0"/>
              <a:t>,   </a:t>
            </a:r>
          </a:p>
          <a:p>
            <a:pPr algn="ctr"/>
            <a:r>
              <a:rPr lang="en-US" i="1" dirty="0" smtClean="0"/>
              <a:t> </a:t>
            </a:r>
            <a:r>
              <a:rPr lang="en-US" dirty="0" err="1" smtClean="0"/>
              <a:t>através</a:t>
            </a:r>
            <a:r>
              <a:rPr lang="en-US" dirty="0" smtClean="0"/>
              <a:t> de </a:t>
            </a:r>
            <a:r>
              <a:rPr lang="en-US" dirty="0" err="1" smtClean="0"/>
              <a:t>gladulas</a:t>
            </a:r>
            <a:r>
              <a:rPr lang="en-US" dirty="0" smtClean="0"/>
              <a:t> </a:t>
            </a:r>
            <a:r>
              <a:rPr lang="en-US" dirty="0" err="1" smtClean="0"/>
              <a:t>secretoras</a:t>
            </a:r>
            <a:r>
              <a:rPr lang="en-US" dirty="0" smtClean="0"/>
              <a:t> de </a:t>
            </a:r>
            <a:r>
              <a:rPr lang="en-US" dirty="0" err="1" smtClean="0"/>
              <a:t>mucilagos</a:t>
            </a:r>
            <a:r>
              <a:rPr lang="en-US" dirty="0" smtClean="0"/>
              <a:t> del  </a:t>
            </a:r>
            <a:r>
              <a:rPr lang="en-US" dirty="0" err="1" smtClean="0"/>
              <a:t>tallo</a:t>
            </a:r>
            <a:r>
              <a:rPr lang="en-US" dirty="0" smtClean="0"/>
              <a:t> </a:t>
            </a:r>
            <a:r>
              <a:rPr lang="en-US" dirty="0" err="1" smtClean="0"/>
              <a:t>que</a:t>
            </a:r>
            <a:r>
              <a:rPr lang="en-US" dirty="0" smtClean="0"/>
              <a:t> se </a:t>
            </a:r>
            <a:r>
              <a:rPr lang="en-US" dirty="0" err="1" smtClean="0"/>
              <a:t>indcuen</a:t>
            </a:r>
            <a:r>
              <a:rPr lang="en-US" dirty="0" smtClean="0"/>
              <a:t> ante la </a:t>
            </a:r>
            <a:r>
              <a:rPr lang="en-US" dirty="0" err="1" smtClean="0"/>
              <a:t>def</a:t>
            </a:r>
            <a:r>
              <a:rPr lang="en-US" dirty="0" smtClean="0"/>
              <a:t> de N</a:t>
            </a:r>
          </a:p>
          <a:p>
            <a:pPr algn="ctr"/>
            <a:r>
              <a:rPr lang="en-US" dirty="0" smtClean="0"/>
              <a:t>la </a:t>
            </a:r>
            <a:r>
              <a:rPr lang="en-US" dirty="0" err="1" smtClean="0"/>
              <a:t>planta</a:t>
            </a:r>
            <a:r>
              <a:rPr lang="en-US" dirty="0" smtClean="0"/>
              <a:t> induce </a:t>
            </a:r>
            <a:r>
              <a:rPr lang="en-US" dirty="0" err="1" smtClean="0"/>
              <a:t>formas</a:t>
            </a:r>
            <a:r>
              <a:rPr lang="en-US" dirty="0" smtClean="0"/>
              <a:t> </a:t>
            </a:r>
            <a:r>
              <a:rPr lang="en-US" dirty="0" err="1" smtClean="0"/>
              <a:t>mobilies</a:t>
            </a:r>
            <a:r>
              <a:rPr lang="en-US" dirty="0" smtClean="0"/>
              <a:t> de la </a:t>
            </a:r>
            <a:r>
              <a:rPr lang="en-US" dirty="0" err="1" smtClean="0"/>
              <a:t>cianobacteria</a:t>
            </a:r>
            <a:endParaRPr lang="en-US" dirty="0"/>
          </a:p>
        </p:txBody>
      </p:sp>
      <p:pic>
        <p:nvPicPr>
          <p:cNvPr id="1127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4077072"/>
            <a:ext cx="6696744" cy="1674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666496" y="5903893"/>
            <a:ext cx="8153976" cy="738664"/>
          </a:xfrm>
          <a:prstGeom prst="rect">
            <a:avLst/>
          </a:prstGeom>
        </p:spPr>
        <p:txBody>
          <a:bodyPr wrap="square">
            <a:spAutoFit/>
          </a:bodyPr>
          <a:lstStyle/>
          <a:p>
            <a:r>
              <a:rPr lang="es-MX" sz="1400" b="1" i="0" dirty="0" smtClean="0">
                <a:solidFill>
                  <a:srgbClr val="000000"/>
                </a:solidFill>
                <a:effectLst/>
                <a:latin typeface="Times New Roman"/>
              </a:rPr>
              <a:t> </a:t>
            </a:r>
            <a:r>
              <a:rPr lang="es-MX" sz="1400" b="0" i="1" dirty="0" err="1" smtClean="0">
                <a:solidFill>
                  <a:srgbClr val="000000"/>
                </a:solidFill>
                <a:effectLst/>
                <a:latin typeface="Times New Roman"/>
              </a:rPr>
              <a:t>Gunnera-Nostoc</a:t>
            </a:r>
            <a:r>
              <a:rPr lang="es-MX" sz="1400" b="0" i="0" dirty="0" smtClean="0">
                <a:solidFill>
                  <a:srgbClr val="000000"/>
                </a:solidFill>
                <a:effectLst/>
                <a:latin typeface="Times New Roman"/>
              </a:rPr>
              <a:t> </a:t>
            </a:r>
            <a:r>
              <a:rPr lang="es-MX" sz="1400" b="0" i="0" dirty="0" err="1" smtClean="0">
                <a:solidFill>
                  <a:srgbClr val="000000"/>
                </a:solidFill>
                <a:effectLst/>
                <a:latin typeface="Times New Roman"/>
              </a:rPr>
              <a:t>symbioses</a:t>
            </a:r>
            <a:r>
              <a:rPr lang="es-MX" sz="1400" b="0" i="0" dirty="0" smtClean="0">
                <a:solidFill>
                  <a:srgbClr val="000000"/>
                </a:solidFill>
                <a:effectLst/>
                <a:latin typeface="Times New Roman"/>
              </a:rPr>
              <a:t>.</a:t>
            </a:r>
            <a:r>
              <a:rPr lang="es-MX" sz="1400" b="1" i="0" dirty="0" smtClean="0">
                <a:solidFill>
                  <a:srgbClr val="000000"/>
                </a:solidFill>
                <a:effectLst/>
                <a:latin typeface="Times New Roman"/>
              </a:rPr>
              <a:t> </a:t>
            </a:r>
            <a:r>
              <a:rPr lang="es-MX" sz="1400" b="0" i="0" dirty="0" smtClean="0">
                <a:solidFill>
                  <a:srgbClr val="000000"/>
                </a:solidFill>
                <a:effectLst/>
                <a:latin typeface="Times New Roman"/>
              </a:rPr>
              <a:t>(a) </a:t>
            </a:r>
            <a:r>
              <a:rPr lang="es-MX" sz="1400" b="0" i="0" dirty="0" err="1" smtClean="0">
                <a:solidFill>
                  <a:srgbClr val="000000"/>
                </a:solidFill>
                <a:effectLst/>
                <a:latin typeface="Times New Roman"/>
              </a:rPr>
              <a:t>Mature</a:t>
            </a:r>
            <a:r>
              <a:rPr lang="es-MX" sz="1400" b="0" i="0" dirty="0" smtClean="0">
                <a:solidFill>
                  <a:srgbClr val="000000"/>
                </a:solidFill>
                <a:effectLst/>
                <a:latin typeface="Times New Roman"/>
              </a:rPr>
              <a:t> </a:t>
            </a:r>
            <a:r>
              <a:rPr lang="es-MX" sz="1400" b="0" i="0" dirty="0" err="1" smtClean="0">
                <a:solidFill>
                  <a:srgbClr val="000000"/>
                </a:solidFill>
                <a:effectLst/>
                <a:latin typeface="Times New Roman"/>
              </a:rPr>
              <a:t>glands</a:t>
            </a:r>
            <a:r>
              <a:rPr lang="es-MX" sz="1400" b="0" i="0" dirty="0" smtClean="0">
                <a:solidFill>
                  <a:srgbClr val="000000"/>
                </a:solidFill>
                <a:effectLst/>
                <a:latin typeface="Times New Roman"/>
              </a:rPr>
              <a:t> </a:t>
            </a:r>
            <a:r>
              <a:rPr lang="es-MX" sz="1400" b="0" i="0" dirty="0" err="1" smtClean="0">
                <a:solidFill>
                  <a:srgbClr val="000000"/>
                </a:solidFill>
                <a:effectLst/>
                <a:latin typeface="Times New Roman"/>
              </a:rPr>
              <a:t>on</a:t>
            </a:r>
            <a:r>
              <a:rPr lang="es-MX" sz="1400" b="0" i="0" dirty="0" smtClean="0">
                <a:solidFill>
                  <a:srgbClr val="000000"/>
                </a:solidFill>
                <a:effectLst/>
                <a:latin typeface="Times New Roman"/>
              </a:rPr>
              <a:t> </a:t>
            </a:r>
            <a:r>
              <a:rPr lang="es-MX" sz="1400" b="0" i="1" dirty="0" err="1" smtClean="0">
                <a:solidFill>
                  <a:srgbClr val="000000"/>
                </a:solidFill>
                <a:effectLst/>
                <a:latin typeface="Times New Roman"/>
              </a:rPr>
              <a:t>Gunnera</a:t>
            </a:r>
            <a:r>
              <a:rPr lang="es-MX" sz="1400" b="0" i="0" dirty="0" smtClean="0">
                <a:solidFill>
                  <a:srgbClr val="000000"/>
                </a:solidFill>
                <a:effectLst/>
                <a:latin typeface="Times New Roman"/>
              </a:rPr>
              <a:t> </a:t>
            </a:r>
            <a:r>
              <a:rPr lang="es-MX" sz="1400" b="0" i="1" dirty="0" smtClean="0">
                <a:solidFill>
                  <a:srgbClr val="000000"/>
                </a:solidFill>
                <a:effectLst/>
                <a:latin typeface="Times New Roman"/>
              </a:rPr>
              <a:t>manicata</a:t>
            </a:r>
            <a:r>
              <a:rPr lang="es-MX" sz="1400" b="0" i="0" dirty="0" smtClean="0">
                <a:solidFill>
                  <a:srgbClr val="000000"/>
                </a:solidFill>
                <a:effectLst/>
                <a:latin typeface="Times New Roman"/>
              </a:rPr>
              <a:t> </a:t>
            </a:r>
            <a:r>
              <a:rPr lang="es-MX" sz="1400" b="0" i="0" dirty="0" err="1" smtClean="0">
                <a:solidFill>
                  <a:srgbClr val="000000"/>
                </a:solidFill>
                <a:effectLst/>
                <a:latin typeface="Times New Roman"/>
              </a:rPr>
              <a:t>stem</a:t>
            </a:r>
            <a:r>
              <a:rPr lang="es-MX" sz="1400" b="0" i="0" dirty="0" smtClean="0">
                <a:solidFill>
                  <a:srgbClr val="000000"/>
                </a:solidFill>
                <a:effectLst/>
                <a:latin typeface="Times New Roman"/>
              </a:rPr>
              <a:t>. (b)</a:t>
            </a:r>
            <a:r>
              <a:rPr lang="es-MX" sz="1400" b="0" i="0" dirty="0" smtClean="0">
                <a:solidFill>
                  <a:srgbClr val="FFFFFF"/>
                </a:solidFill>
                <a:effectLst/>
                <a:latin typeface="Times New Roman"/>
              </a:rPr>
              <a:t>.</a:t>
            </a:r>
            <a:r>
              <a:rPr lang="es-MX" sz="1400" b="0" i="0" dirty="0" smtClean="0">
                <a:solidFill>
                  <a:srgbClr val="000000"/>
                </a:solidFill>
                <a:effectLst/>
                <a:latin typeface="Times New Roman"/>
              </a:rPr>
              <a:t>Cross </a:t>
            </a:r>
            <a:r>
              <a:rPr lang="es-MX" sz="1400" b="0" i="0" dirty="0" err="1" smtClean="0">
                <a:solidFill>
                  <a:srgbClr val="000000"/>
                </a:solidFill>
                <a:effectLst/>
                <a:latin typeface="Times New Roman"/>
              </a:rPr>
              <a:t>section</a:t>
            </a:r>
            <a:r>
              <a:rPr lang="es-MX" sz="1400" b="0" i="0" dirty="0" smtClean="0">
                <a:solidFill>
                  <a:srgbClr val="000000"/>
                </a:solidFill>
                <a:effectLst/>
                <a:latin typeface="Times New Roman"/>
              </a:rPr>
              <a:t> of a </a:t>
            </a:r>
            <a:r>
              <a:rPr lang="es-MX" sz="1400" b="0" i="1" dirty="0" err="1" smtClean="0">
                <a:solidFill>
                  <a:srgbClr val="000000"/>
                </a:solidFill>
                <a:effectLst/>
                <a:latin typeface="Times New Roman"/>
              </a:rPr>
              <a:t>Nostoc</a:t>
            </a:r>
            <a:r>
              <a:rPr lang="es-MX" sz="1400" b="0" i="0" dirty="0" err="1" smtClean="0">
                <a:solidFill>
                  <a:srgbClr val="000000"/>
                </a:solidFill>
                <a:effectLst/>
                <a:latin typeface="Times New Roman"/>
              </a:rPr>
              <a:t>-colonized</a:t>
            </a:r>
            <a:r>
              <a:rPr lang="es-MX" sz="1400" b="0" i="0" dirty="0" smtClean="0">
                <a:solidFill>
                  <a:srgbClr val="000000"/>
                </a:solidFill>
                <a:effectLst/>
                <a:latin typeface="Times New Roman"/>
              </a:rPr>
              <a:t> </a:t>
            </a:r>
            <a:r>
              <a:rPr lang="es-MX" sz="1400" b="0" i="0" dirty="0" err="1" smtClean="0">
                <a:solidFill>
                  <a:srgbClr val="000000"/>
                </a:solidFill>
                <a:effectLst/>
                <a:latin typeface="Times New Roman"/>
              </a:rPr>
              <a:t>stem</a:t>
            </a:r>
            <a:r>
              <a:rPr lang="es-MX" sz="1400" b="0" i="0" dirty="0" smtClean="0">
                <a:solidFill>
                  <a:srgbClr val="000000"/>
                </a:solidFill>
                <a:effectLst/>
                <a:latin typeface="Times New Roman"/>
              </a:rPr>
              <a:t> of </a:t>
            </a:r>
            <a:r>
              <a:rPr lang="es-MX" sz="1400" b="0" i="1" dirty="0" smtClean="0">
                <a:solidFill>
                  <a:srgbClr val="000000"/>
                </a:solidFill>
                <a:effectLst/>
                <a:latin typeface="Times New Roman"/>
              </a:rPr>
              <a:t>G. manicata.</a:t>
            </a:r>
            <a:r>
              <a:rPr lang="es-MX" sz="1400" b="0" i="0" dirty="0" smtClean="0">
                <a:solidFill>
                  <a:srgbClr val="000000"/>
                </a:solidFill>
                <a:effectLst/>
                <a:latin typeface="Times New Roman"/>
              </a:rPr>
              <a:t> (c) </a:t>
            </a:r>
            <a:r>
              <a:rPr lang="es-MX" sz="1400" b="0" i="0" dirty="0" err="1" smtClean="0">
                <a:solidFill>
                  <a:srgbClr val="000000"/>
                </a:solidFill>
                <a:effectLst/>
                <a:latin typeface="Times New Roman"/>
              </a:rPr>
              <a:t>Cyanobacteria</a:t>
            </a:r>
            <a:r>
              <a:rPr lang="es-MX" sz="1400" b="0" i="0" dirty="0" smtClean="0">
                <a:solidFill>
                  <a:srgbClr val="000000"/>
                </a:solidFill>
                <a:effectLst/>
                <a:latin typeface="Times New Roman"/>
              </a:rPr>
              <a:t> </a:t>
            </a:r>
            <a:r>
              <a:rPr lang="es-MX" sz="1400" b="0" i="0" dirty="0" err="1" smtClean="0">
                <a:solidFill>
                  <a:srgbClr val="000000"/>
                </a:solidFill>
                <a:effectLst/>
                <a:latin typeface="Times New Roman"/>
              </a:rPr>
              <a:t>colonies</a:t>
            </a:r>
            <a:r>
              <a:rPr lang="es-MX" sz="1400" b="0" i="0" dirty="0" smtClean="0">
                <a:solidFill>
                  <a:srgbClr val="000000"/>
                </a:solidFill>
                <a:effectLst/>
                <a:latin typeface="Times New Roman"/>
              </a:rPr>
              <a:t> at </a:t>
            </a:r>
            <a:r>
              <a:rPr lang="es-MX" sz="1400" b="0" i="0" dirty="0" err="1" smtClean="0">
                <a:solidFill>
                  <a:srgbClr val="000000"/>
                </a:solidFill>
                <a:effectLst/>
                <a:latin typeface="Times New Roman"/>
              </a:rPr>
              <a:t>the</a:t>
            </a:r>
            <a:r>
              <a:rPr lang="es-MX" sz="1400" b="0" i="0" dirty="0" smtClean="0">
                <a:solidFill>
                  <a:srgbClr val="000000"/>
                </a:solidFill>
                <a:effectLst/>
                <a:latin typeface="Times New Roman"/>
              </a:rPr>
              <a:t> base of a </a:t>
            </a:r>
            <a:r>
              <a:rPr lang="es-MX" sz="1400" b="0" i="0" dirty="0" err="1" smtClean="0">
                <a:solidFill>
                  <a:srgbClr val="000000"/>
                </a:solidFill>
                <a:effectLst/>
                <a:latin typeface="Times New Roman"/>
              </a:rPr>
              <a:t>leaf</a:t>
            </a:r>
            <a:r>
              <a:rPr lang="es-MX" sz="1400" b="0" i="0" dirty="0" smtClean="0">
                <a:solidFill>
                  <a:srgbClr val="000000"/>
                </a:solidFill>
                <a:effectLst/>
                <a:latin typeface="Times New Roman"/>
              </a:rPr>
              <a:t> </a:t>
            </a:r>
            <a:r>
              <a:rPr lang="es-MX" sz="1400" b="0" i="0" dirty="0" err="1" smtClean="0">
                <a:solidFill>
                  <a:srgbClr val="000000"/>
                </a:solidFill>
                <a:effectLst/>
                <a:latin typeface="Times New Roman"/>
              </a:rPr>
              <a:t>from</a:t>
            </a:r>
            <a:r>
              <a:rPr lang="es-MX" sz="1400" b="0" i="0" dirty="0" smtClean="0">
                <a:solidFill>
                  <a:srgbClr val="000000"/>
                </a:solidFill>
                <a:effectLst/>
                <a:latin typeface="Times New Roman"/>
              </a:rPr>
              <a:t> </a:t>
            </a:r>
            <a:r>
              <a:rPr lang="es-MX" sz="1400" b="0" i="1" dirty="0" err="1" smtClean="0">
                <a:solidFill>
                  <a:srgbClr val="000000"/>
                </a:solidFill>
                <a:effectLst/>
                <a:latin typeface="Times New Roman"/>
              </a:rPr>
              <a:t>Gunnera</a:t>
            </a:r>
            <a:r>
              <a:rPr lang="es-MX" sz="1400" b="0" i="1" dirty="0" smtClean="0">
                <a:solidFill>
                  <a:srgbClr val="000000"/>
                </a:solidFill>
                <a:effectLst/>
                <a:latin typeface="Times New Roman"/>
              </a:rPr>
              <a:t> monoica</a:t>
            </a:r>
            <a:r>
              <a:rPr lang="es-MX" sz="1400" b="0" i="0" dirty="0" smtClean="0">
                <a:solidFill>
                  <a:srgbClr val="000000"/>
                </a:solidFill>
                <a:effectLst/>
                <a:latin typeface="Times New Roman"/>
              </a:rPr>
              <a:t> (d) </a:t>
            </a:r>
            <a:r>
              <a:rPr lang="es-MX" sz="1400" b="0" i="0" dirty="0" err="1" smtClean="0">
                <a:solidFill>
                  <a:srgbClr val="000000"/>
                </a:solidFill>
                <a:effectLst/>
                <a:latin typeface="Times New Roman"/>
              </a:rPr>
              <a:t>Growth</a:t>
            </a:r>
            <a:r>
              <a:rPr lang="es-MX" sz="1400" b="0" i="0" dirty="0" smtClean="0">
                <a:solidFill>
                  <a:srgbClr val="000000"/>
                </a:solidFill>
                <a:effectLst/>
                <a:latin typeface="Times New Roman"/>
              </a:rPr>
              <a:t> of </a:t>
            </a:r>
            <a:r>
              <a:rPr lang="es-MX" sz="1400" b="0" i="1" dirty="0" smtClean="0">
                <a:solidFill>
                  <a:srgbClr val="000000"/>
                </a:solidFill>
                <a:effectLst/>
                <a:latin typeface="Times New Roman"/>
              </a:rPr>
              <a:t>G. manicata </a:t>
            </a:r>
            <a:r>
              <a:rPr lang="es-MX" sz="1400" b="0" i="0" dirty="0" err="1" smtClean="0">
                <a:solidFill>
                  <a:srgbClr val="000000"/>
                </a:solidFill>
                <a:effectLst/>
                <a:latin typeface="Times New Roman"/>
              </a:rPr>
              <a:t>seedlings</a:t>
            </a:r>
            <a:r>
              <a:rPr lang="es-MX" sz="1400" b="0" i="0" dirty="0" smtClean="0">
                <a:solidFill>
                  <a:srgbClr val="000000"/>
                </a:solidFill>
                <a:effectLst/>
                <a:latin typeface="Times New Roman"/>
              </a:rPr>
              <a:t> </a:t>
            </a:r>
            <a:r>
              <a:rPr lang="es-MX" sz="1400" b="0" i="0" dirty="0" err="1" smtClean="0">
                <a:solidFill>
                  <a:srgbClr val="000000"/>
                </a:solidFill>
                <a:effectLst/>
                <a:latin typeface="Times New Roman"/>
              </a:rPr>
              <a:t>with</a:t>
            </a:r>
            <a:r>
              <a:rPr lang="es-MX" sz="1400" b="0" i="0" dirty="0" smtClean="0">
                <a:solidFill>
                  <a:srgbClr val="000000"/>
                </a:solidFill>
                <a:effectLst/>
                <a:latin typeface="Times New Roman"/>
              </a:rPr>
              <a:t> (</a:t>
            </a:r>
            <a:r>
              <a:rPr lang="es-MX" sz="1400" b="0" i="0" dirty="0" err="1" smtClean="0">
                <a:solidFill>
                  <a:srgbClr val="000000"/>
                </a:solidFill>
                <a:effectLst/>
                <a:latin typeface="Times New Roman"/>
              </a:rPr>
              <a:t>right</a:t>
            </a:r>
            <a:r>
              <a:rPr lang="es-MX" sz="1400" b="0" i="0" dirty="0" smtClean="0">
                <a:solidFill>
                  <a:srgbClr val="000000"/>
                </a:solidFill>
                <a:effectLst/>
                <a:latin typeface="Times New Roman"/>
              </a:rPr>
              <a:t>) </a:t>
            </a:r>
            <a:r>
              <a:rPr lang="es-MX" sz="1400" b="0" i="0" dirty="0" err="1" smtClean="0">
                <a:solidFill>
                  <a:srgbClr val="000000"/>
                </a:solidFill>
                <a:effectLst/>
                <a:latin typeface="Times New Roman"/>
              </a:rPr>
              <a:t>or</a:t>
            </a:r>
            <a:r>
              <a:rPr lang="es-MX" sz="1400" b="0" i="0" dirty="0" smtClean="0">
                <a:solidFill>
                  <a:srgbClr val="000000"/>
                </a:solidFill>
                <a:effectLst/>
                <a:latin typeface="Times New Roman"/>
              </a:rPr>
              <a:t> </a:t>
            </a:r>
            <a:r>
              <a:rPr lang="es-MX" sz="1400" b="0" i="0" dirty="0" err="1" smtClean="0">
                <a:solidFill>
                  <a:srgbClr val="000000"/>
                </a:solidFill>
                <a:effectLst/>
                <a:latin typeface="Times New Roman"/>
              </a:rPr>
              <a:t>without</a:t>
            </a:r>
            <a:r>
              <a:rPr lang="es-MX" sz="1400" b="0" i="0" dirty="0" smtClean="0">
                <a:solidFill>
                  <a:srgbClr val="000000"/>
                </a:solidFill>
                <a:effectLst/>
                <a:latin typeface="Times New Roman"/>
              </a:rPr>
              <a:t> (</a:t>
            </a:r>
            <a:r>
              <a:rPr lang="es-MX" sz="1400" b="0" i="0" dirty="0" err="1" smtClean="0">
                <a:solidFill>
                  <a:srgbClr val="000000"/>
                </a:solidFill>
                <a:effectLst/>
                <a:latin typeface="Times New Roman"/>
              </a:rPr>
              <a:t>left</a:t>
            </a:r>
            <a:r>
              <a:rPr lang="es-MX" sz="1400" b="0" i="0" dirty="0" smtClean="0">
                <a:solidFill>
                  <a:srgbClr val="000000"/>
                </a:solidFill>
                <a:effectLst/>
                <a:latin typeface="Times New Roman"/>
              </a:rPr>
              <a:t>) </a:t>
            </a:r>
            <a:r>
              <a:rPr lang="es-MX" sz="1400" b="0" i="0" dirty="0" err="1" smtClean="0">
                <a:solidFill>
                  <a:srgbClr val="000000"/>
                </a:solidFill>
                <a:effectLst/>
                <a:latin typeface="Times New Roman"/>
              </a:rPr>
              <a:t>symbiotic</a:t>
            </a:r>
            <a:r>
              <a:rPr lang="es-MX" sz="1400" b="0" i="0" dirty="0" smtClean="0">
                <a:solidFill>
                  <a:srgbClr val="000000"/>
                </a:solidFill>
                <a:effectLst/>
                <a:latin typeface="Times New Roman"/>
              </a:rPr>
              <a:t> </a:t>
            </a:r>
            <a:r>
              <a:rPr lang="es-MX" sz="1400" b="0" i="1" dirty="0" err="1" smtClean="0">
                <a:solidFill>
                  <a:srgbClr val="000000"/>
                </a:solidFill>
                <a:effectLst/>
                <a:latin typeface="Times New Roman"/>
              </a:rPr>
              <a:t>Nostoc</a:t>
            </a:r>
            <a:r>
              <a:rPr lang="es-MX" sz="1400" b="0" i="0" dirty="0" smtClean="0">
                <a:solidFill>
                  <a:srgbClr val="000000"/>
                </a:solidFill>
                <a:effectLst/>
                <a:latin typeface="Times New Roman"/>
              </a:rPr>
              <a:t>.</a:t>
            </a:r>
            <a:endParaRPr lang="en-US" sz="1400" dirty="0"/>
          </a:p>
        </p:txBody>
      </p:sp>
    </p:spTree>
    <p:extLst>
      <p:ext uri="{BB962C8B-B14F-4D97-AF65-F5344CB8AC3E}">
        <p14:creationId xmlns:p14="http://schemas.microsoft.com/office/powerpoint/2010/main" val="24045000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116632"/>
            <a:ext cx="6552728" cy="707886"/>
          </a:xfrm>
          <a:prstGeom prst="rect">
            <a:avLst/>
          </a:prstGeom>
        </p:spPr>
        <p:txBody>
          <a:bodyPr wrap="square">
            <a:spAutoFit/>
          </a:bodyPr>
          <a:lstStyle/>
          <a:p>
            <a:r>
              <a:rPr lang="en-US" sz="2000" dirty="0" err="1" smtClean="0"/>
              <a:t>Nostoc</a:t>
            </a:r>
            <a:r>
              <a:rPr lang="en-US" sz="2000" dirty="0" smtClean="0"/>
              <a:t>  </a:t>
            </a:r>
            <a:r>
              <a:rPr lang="en-US" sz="2000" dirty="0" err="1" smtClean="0"/>
              <a:t>también</a:t>
            </a:r>
            <a:r>
              <a:rPr lang="en-US" sz="2000" dirty="0" smtClean="0"/>
              <a:t> </a:t>
            </a:r>
            <a:r>
              <a:rPr lang="en-US" sz="2000" dirty="0" err="1" smtClean="0"/>
              <a:t>establece</a:t>
            </a:r>
            <a:r>
              <a:rPr lang="en-US" sz="2000" dirty="0" smtClean="0"/>
              <a:t> </a:t>
            </a:r>
            <a:r>
              <a:rPr lang="en-US" sz="2000" dirty="0" err="1" smtClean="0"/>
              <a:t>simbiosis</a:t>
            </a:r>
            <a:r>
              <a:rPr lang="en-US" sz="2000" dirty="0" smtClean="0"/>
              <a:t>  </a:t>
            </a:r>
            <a:r>
              <a:rPr lang="en-US" sz="2000" dirty="0" err="1" smtClean="0"/>
              <a:t>extracelular</a:t>
            </a:r>
            <a:r>
              <a:rPr lang="en-US" sz="2000" dirty="0"/>
              <a:t> </a:t>
            </a:r>
            <a:r>
              <a:rPr lang="en-US" sz="2000" dirty="0" smtClean="0"/>
              <a:t>con </a:t>
            </a:r>
            <a:r>
              <a:rPr lang="en-US" sz="2000" dirty="0" err="1" smtClean="0"/>
              <a:t>capacidad</a:t>
            </a:r>
            <a:r>
              <a:rPr lang="en-US" sz="2000" dirty="0" smtClean="0"/>
              <a:t> de  FBN con:   </a:t>
            </a: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7672" y="116632"/>
            <a:ext cx="2195513" cy="1644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3 Grupo"/>
          <p:cNvGrpSpPr/>
          <p:nvPr/>
        </p:nvGrpSpPr>
        <p:grpSpPr>
          <a:xfrm>
            <a:off x="3903498" y="3581137"/>
            <a:ext cx="2478307" cy="2029156"/>
            <a:chOff x="4956843" y="4077072"/>
            <a:chExt cx="2478307" cy="2029156"/>
          </a:xfrm>
        </p:grpSpPr>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6843" y="4446404"/>
              <a:ext cx="2315017" cy="1659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4956843" y="4077072"/>
              <a:ext cx="2478307" cy="369332"/>
            </a:xfrm>
            <a:prstGeom prst="rect">
              <a:avLst/>
            </a:prstGeom>
          </p:spPr>
          <p:txBody>
            <a:bodyPr wrap="none">
              <a:spAutoFit/>
            </a:bodyPr>
            <a:lstStyle/>
            <a:p>
              <a:r>
                <a:rPr lang="en-US" dirty="0" err="1" smtClean="0"/>
                <a:t>Azolla</a:t>
              </a:r>
              <a:r>
                <a:rPr lang="en-US" dirty="0" smtClean="0"/>
                <a:t> (</a:t>
              </a:r>
              <a:r>
                <a:rPr lang="en-US" dirty="0" err="1" smtClean="0"/>
                <a:t>helecho</a:t>
              </a:r>
              <a:r>
                <a:rPr lang="en-US" dirty="0" smtClean="0"/>
                <a:t> de </a:t>
              </a:r>
              <a:r>
                <a:rPr lang="en-US" dirty="0" err="1" smtClean="0"/>
                <a:t>agua</a:t>
              </a:r>
              <a:r>
                <a:rPr lang="en-US" dirty="0" smtClean="0"/>
                <a:t>)</a:t>
              </a:r>
              <a:endParaRPr lang="en-US" dirty="0"/>
            </a:p>
          </p:txBody>
        </p:sp>
      </p:grpSp>
      <p:grpSp>
        <p:nvGrpSpPr>
          <p:cNvPr id="6" name="5 Grupo"/>
          <p:cNvGrpSpPr/>
          <p:nvPr/>
        </p:nvGrpSpPr>
        <p:grpSpPr>
          <a:xfrm>
            <a:off x="1454246" y="2647803"/>
            <a:ext cx="2185510" cy="1796743"/>
            <a:chOff x="1043608" y="3907081"/>
            <a:chExt cx="2185510" cy="1796743"/>
          </a:xfrm>
        </p:grpSpPr>
        <p:pic>
          <p:nvPicPr>
            <p:cNvPr id="122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4276413"/>
              <a:ext cx="2185510" cy="1427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1593907" y="3907081"/>
              <a:ext cx="1027204" cy="369332"/>
            </a:xfrm>
            <a:prstGeom prst="rect">
              <a:avLst/>
            </a:prstGeom>
          </p:spPr>
          <p:txBody>
            <a:bodyPr wrap="none">
              <a:spAutoFit/>
            </a:bodyPr>
            <a:lstStyle/>
            <a:p>
              <a:r>
                <a:rPr lang="en-US" dirty="0" err="1" smtClean="0"/>
                <a:t>Briofitos</a:t>
              </a:r>
              <a:r>
                <a:rPr lang="en-US" dirty="0" smtClean="0"/>
                <a:t> </a:t>
              </a:r>
              <a:endParaRPr lang="en-US" dirty="0"/>
            </a:p>
          </p:txBody>
        </p:sp>
      </p:grpSp>
      <p:grpSp>
        <p:nvGrpSpPr>
          <p:cNvPr id="9" name="8 Grupo"/>
          <p:cNvGrpSpPr/>
          <p:nvPr/>
        </p:nvGrpSpPr>
        <p:grpSpPr>
          <a:xfrm>
            <a:off x="6400897" y="4366459"/>
            <a:ext cx="2502288" cy="2487667"/>
            <a:chOff x="1133893" y="3851756"/>
            <a:chExt cx="2502288" cy="2487667"/>
          </a:xfrm>
        </p:grpSpPr>
        <p:pic>
          <p:nvPicPr>
            <p:cNvPr id="122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640" y="4223280"/>
              <a:ext cx="2245703" cy="2116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1133893" y="3851756"/>
              <a:ext cx="2502288" cy="369332"/>
            </a:xfrm>
            <a:prstGeom prst="rect">
              <a:avLst/>
            </a:prstGeom>
          </p:spPr>
          <p:txBody>
            <a:bodyPr wrap="none">
              <a:spAutoFit/>
            </a:bodyPr>
            <a:lstStyle/>
            <a:p>
              <a:r>
                <a:rPr lang="en-US" dirty="0" smtClean="0"/>
                <a:t>Cicadas (</a:t>
              </a:r>
              <a:r>
                <a:rPr lang="en-US" dirty="0" err="1" smtClean="0"/>
                <a:t>Gimnospermas</a:t>
              </a:r>
              <a:r>
                <a:rPr lang="en-US" dirty="0" smtClean="0"/>
                <a:t>)</a:t>
              </a:r>
              <a:endParaRPr lang="en-US" dirty="0"/>
            </a:p>
          </p:txBody>
        </p:sp>
      </p:grpSp>
      <p:grpSp>
        <p:nvGrpSpPr>
          <p:cNvPr id="10" name="9 Grupo"/>
          <p:cNvGrpSpPr/>
          <p:nvPr/>
        </p:nvGrpSpPr>
        <p:grpSpPr>
          <a:xfrm>
            <a:off x="523248" y="615482"/>
            <a:ext cx="2117171" cy="1921847"/>
            <a:chOff x="523248" y="615482"/>
            <a:chExt cx="2117171" cy="1921847"/>
          </a:xfrm>
        </p:grpSpPr>
        <p:sp>
          <p:nvSpPr>
            <p:cNvPr id="8" name="7 Rectángulo"/>
            <p:cNvSpPr/>
            <p:nvPr/>
          </p:nvSpPr>
          <p:spPr>
            <a:xfrm>
              <a:off x="616664" y="615482"/>
              <a:ext cx="1930337" cy="646331"/>
            </a:xfrm>
            <a:prstGeom prst="rect">
              <a:avLst/>
            </a:prstGeom>
          </p:spPr>
          <p:txBody>
            <a:bodyPr wrap="none">
              <a:spAutoFit/>
            </a:bodyPr>
            <a:lstStyle/>
            <a:p>
              <a:r>
                <a:rPr lang="en-US" dirty="0" err="1" smtClean="0"/>
                <a:t>Hongo</a:t>
              </a:r>
              <a:r>
                <a:rPr lang="en-US" dirty="0" smtClean="0"/>
                <a:t>: </a:t>
              </a:r>
              <a:r>
                <a:rPr lang="en-US" dirty="0" err="1" smtClean="0"/>
                <a:t>Geosiphon</a:t>
              </a:r>
              <a:endParaRPr lang="en-US" dirty="0" smtClean="0"/>
            </a:p>
            <a:p>
              <a:r>
                <a:rPr lang="en-US" dirty="0" smtClean="0"/>
                <a:t> </a:t>
              </a:r>
              <a:endParaRPr lang="en-US" dirty="0"/>
            </a:p>
          </p:txBody>
        </p:sp>
        <p:pic>
          <p:nvPicPr>
            <p:cNvPr id="12297"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3248" y="1018258"/>
              <a:ext cx="2117171" cy="1519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50724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CuadroTexto"/>
          <p:cNvSpPr txBox="1">
            <a:spLocks noChangeArrowheads="1"/>
          </p:cNvSpPr>
          <p:nvPr/>
        </p:nvSpPr>
        <p:spPr bwMode="auto">
          <a:xfrm>
            <a:off x="250825" y="609600"/>
            <a:ext cx="8643938" cy="6248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r>
              <a:rPr kumimoji="0" lang="es-AR" alt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La inmunidad innata primaria de las plantas frente a microorganimos está dada por respuestas inducidas por el reconocimiento a nivel de membrana plasmática de patrones moleculares asociados al microorganismo (MAMP, microbe-associated molecular pattern).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alt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r>
              <a:rPr kumimoji="0" lang="es-AR" alt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Los microorganismos patógenos han desarrollado la capacidad de sortear esta barrera de inmunidad alterando los mecanismos de reconocimiento a  nivel de la membrana plasmática y/o secretando proteínas efectores en el interior celular que alteran la señalización de las respuestas de resistencia. </a:t>
            </a:r>
          </a:p>
          <a:p>
            <a:pPr marL="0" marR="0" lvl="0" indent="0"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endParaRPr kumimoji="0" lang="es-AR" alt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r>
              <a:rPr kumimoji="0" lang="es-AR" alt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Una vez quebrada esta barrera de defensa primaria las interacciones planta-microorganismo pueden ser incompatibles o compatibles, las cuales dependen de la capacidad de las plantas de reconocer o no los efectores secretados por el microorganismo (Chrisholm et al,  2006). </a:t>
            </a:r>
          </a:p>
          <a:p>
            <a:pPr marL="0" marR="0" lvl="0" indent="0"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endPar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r>
              <a:rPr kumimoji="0" lang="es-AR" altLang="en-US" sz="2000" b="0" i="0" u="none" strike="noStrike" kern="1200" cap="none" spc="0" normalizeH="0" baseline="0" noProof="0" smtClean="0">
                <a:ln>
                  <a:noFill/>
                </a:ln>
                <a:solidFill>
                  <a:srgbClr val="FF0000"/>
                </a:solidFill>
                <a:effectLst/>
                <a:uLnTx/>
                <a:uFillTx/>
                <a:latin typeface="Arial" panose="020B0604020202020204" pitchFamily="34" charset="0"/>
                <a:ea typeface="+mn-ea"/>
                <a:cs typeface="+mn-cs"/>
              </a:rPr>
              <a:t>La simbiosis rizobio-leguminosa, es una interacción planta microoganimo compatible y comparte con las interacciones compatibles patogénicas, mecanismos y vías de transducción de señales</a:t>
            </a:r>
            <a:endParaRPr kumimoji="0" lang="es-ES" altLang="en-US" sz="2000" b="0" i="0" u="none" strike="noStrike" kern="1200" cap="none" spc="0" normalizeH="0" baseline="0" noProof="0" smtClean="0">
              <a:ln>
                <a:noFill/>
              </a:ln>
              <a:solidFill>
                <a:srgbClr val="FF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4339" name="2 CuadroTexto"/>
          <p:cNvSpPr txBox="1">
            <a:spLocks noChangeArrowheads="1"/>
          </p:cNvSpPr>
          <p:nvPr/>
        </p:nvSpPr>
        <p:spPr bwMode="auto">
          <a:xfrm>
            <a:off x="2071688" y="0"/>
            <a:ext cx="5286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AR" altLang="en-US" sz="2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Interacción rizobio leguminosas</a:t>
            </a:r>
            <a:endParaRPr kumimoji="0" lang="es-ES" altLang="en-US" sz="2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7172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627866" y="908720"/>
            <a:ext cx="7544534" cy="5569107"/>
          </a:xfrm>
          <a:prstGeom prst="rect">
            <a:avLst/>
          </a:prstGeom>
        </p:spPr>
      </p:pic>
      <p:sp>
        <p:nvSpPr>
          <p:cNvPr id="6" name="Text Box 4"/>
          <p:cNvSpPr txBox="1">
            <a:spLocks noChangeArrowheads="1"/>
          </p:cNvSpPr>
          <p:nvPr/>
        </p:nvSpPr>
        <p:spPr bwMode="auto">
          <a:xfrm>
            <a:off x="0" y="0"/>
            <a:ext cx="5076056" cy="907941"/>
          </a:xfrm>
          <a:prstGeom prst="rect">
            <a:avLst/>
          </a:prstGeom>
          <a:solidFill>
            <a:srgbClr val="002060">
              <a:alpha val="60000"/>
            </a:srgbClr>
          </a:solidFill>
          <a:ln w="9525">
            <a:noFill/>
            <a:miter lim="800000"/>
            <a:headEnd/>
            <a:tailEnd/>
          </a:ln>
          <a:effectLst/>
          <a:extLst/>
        </p:spPr>
        <p:txBody>
          <a:bodyPr wrap="square">
            <a:spAutoFit/>
          </a:bodyPr>
          <a:lstStyle>
            <a:defPPr>
              <a:defRPr lang="es-MX"/>
            </a:defPPr>
            <a:lvl1pPr marL="342900" indent="-342900" algn="ctr" fontAlgn="base">
              <a:spcBef>
                <a:spcPts val="600"/>
              </a:spcBef>
              <a:spcAft>
                <a:spcPct val="0"/>
              </a:spcAft>
              <a:buClr>
                <a:srgbClr val="FF0000"/>
              </a:buClr>
              <a:buFont typeface="Wingdings" panose="05000000000000000000" pitchFamily="2" charset="2"/>
              <a:buChar char="ü"/>
              <a:defRPr sz="2400">
                <a:latin typeface="Calibri" panose="020F0502020204030204" pitchFamily="34" charset="0"/>
                <a:cs typeface="Calibri" panose="020F0502020204030204" pitchFamily="34" charset="0"/>
              </a:defRPr>
            </a:lvl1pPr>
          </a:lstStyle>
          <a:p>
            <a:pPr marL="342900" marR="0" lvl="0" indent="-342900" algn="ctr" defTabSz="914400" rtl="0" eaLnBrk="1" fontAlgn="base" latinLnBrk="0" hangingPunct="1">
              <a:lnSpc>
                <a:spcPct val="100000"/>
              </a:lnSpc>
              <a:spcBef>
                <a:spcPts val="600"/>
              </a:spcBef>
              <a:spcAft>
                <a:spcPct val="0"/>
              </a:spcAft>
              <a:buClr>
                <a:srgbClr val="FF0000"/>
              </a:buClr>
              <a:buSzTx/>
              <a:buFont typeface="Wingdings" panose="05000000000000000000" pitchFamily="2" charset="2"/>
              <a:buChar char="ü"/>
              <a:tabLst/>
              <a:defRPr/>
            </a:pPr>
            <a:r>
              <a:rPr kumimoji="0" lang="en-GB" altLang="es-MX" sz="2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Plant-microorganisms interactions:</a:t>
            </a:r>
          </a:p>
          <a:p>
            <a:pPr marL="0" marR="0" lvl="0" indent="0" algn="ctr" defTabSz="914400" rtl="0" eaLnBrk="1" fontAlgn="base" latinLnBrk="0" hangingPunct="1">
              <a:lnSpc>
                <a:spcPct val="100000"/>
              </a:lnSpc>
              <a:spcBef>
                <a:spcPts val="600"/>
              </a:spcBef>
              <a:spcAft>
                <a:spcPct val="0"/>
              </a:spcAft>
              <a:buClr>
                <a:srgbClr val="FF0000"/>
              </a:buClr>
              <a:buSzTx/>
              <a:buFont typeface="Wingdings" panose="05000000000000000000" pitchFamily="2" charset="2"/>
              <a:buNone/>
              <a:tabLst/>
              <a:defRPr/>
            </a:pPr>
            <a:r>
              <a:rPr kumimoji="0" lang="en-GB" altLang="es-MX" sz="2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pathogen</a:t>
            </a:r>
            <a:endParaRPr kumimoji="0" lang="en-GB" altLang="es-MX"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661100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3007" y="396240"/>
            <a:ext cx="3974937" cy="6364293"/>
          </a:xfrm>
          <a:prstGeom prst="rect">
            <a:avLst/>
          </a:prstGeom>
        </p:spPr>
      </p:pic>
      <p:sp>
        <p:nvSpPr>
          <p:cNvPr id="6" name="Text Box 4"/>
          <p:cNvSpPr txBox="1">
            <a:spLocks noChangeArrowheads="1"/>
          </p:cNvSpPr>
          <p:nvPr/>
        </p:nvSpPr>
        <p:spPr bwMode="auto">
          <a:xfrm>
            <a:off x="4067944" y="0"/>
            <a:ext cx="5076056" cy="830997"/>
          </a:xfrm>
          <a:prstGeom prst="rect">
            <a:avLst/>
          </a:prstGeom>
          <a:solidFill>
            <a:srgbClr val="002060">
              <a:alpha val="60000"/>
            </a:srgbClr>
          </a:solidFill>
          <a:ln w="9525">
            <a:noFill/>
            <a:miter lim="800000"/>
            <a:headEnd/>
            <a:tailEnd/>
          </a:ln>
          <a:effectLst/>
          <a:extLst/>
        </p:spPr>
        <p:txBody>
          <a:bodyPr wrap="square">
            <a:spAutoFit/>
          </a:bodyPr>
          <a:lstStyle>
            <a:defPPr>
              <a:defRPr lang="es-MX"/>
            </a:defPPr>
            <a:lvl1pPr marL="342900" indent="-342900" algn="ctr" fontAlgn="base">
              <a:spcBef>
                <a:spcPts val="600"/>
              </a:spcBef>
              <a:spcAft>
                <a:spcPct val="0"/>
              </a:spcAft>
              <a:buClr>
                <a:srgbClr val="FF0000"/>
              </a:buClr>
              <a:buFont typeface="Wingdings" panose="05000000000000000000" pitchFamily="2" charset="2"/>
              <a:buChar char="ü"/>
              <a:defRPr sz="2400">
                <a:latin typeface="Calibri" panose="020F0502020204030204" pitchFamily="34" charset="0"/>
                <a:cs typeface="Calibri" panose="020F0502020204030204" pitchFamily="34" charset="0"/>
              </a:defRPr>
            </a:lvl1pPr>
          </a:lstStyle>
          <a:p>
            <a:pPr marL="342900" marR="0" lvl="0" indent="-342900" algn="ctr" defTabSz="914400" rtl="0" eaLnBrk="1" fontAlgn="base" latinLnBrk="0" hangingPunct="1">
              <a:lnSpc>
                <a:spcPct val="100000"/>
              </a:lnSpc>
              <a:spcBef>
                <a:spcPts val="600"/>
              </a:spcBef>
              <a:spcAft>
                <a:spcPct val="0"/>
              </a:spcAft>
              <a:buClr>
                <a:srgbClr val="FF0000"/>
              </a:buClr>
              <a:buSzTx/>
              <a:buFont typeface="Wingdings" panose="05000000000000000000" pitchFamily="2" charset="2"/>
              <a:buChar char="ü"/>
              <a:tabLst/>
              <a:defRPr/>
            </a:pPr>
            <a:r>
              <a:rPr kumimoji="0" lang="en-GB" altLang="es-MX" sz="2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Plant-microorganisms interactions: pathogen</a:t>
            </a:r>
            <a:endParaRPr kumimoji="0" lang="en-GB" altLang="es-MX"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Imagen 2"/>
          <p:cNvPicPr>
            <a:picLocks noChangeAspect="1"/>
          </p:cNvPicPr>
          <p:nvPr/>
        </p:nvPicPr>
        <p:blipFill>
          <a:blip r:embed="rId3"/>
          <a:stretch>
            <a:fillRect/>
          </a:stretch>
        </p:blipFill>
        <p:spPr>
          <a:xfrm>
            <a:off x="4053448" y="1988840"/>
            <a:ext cx="4680520" cy="2864339"/>
          </a:xfrm>
          <a:prstGeom prst="rect">
            <a:avLst/>
          </a:prstGeom>
        </p:spPr>
      </p:pic>
    </p:spTree>
    <p:extLst>
      <p:ext uri="{BB962C8B-B14F-4D97-AF65-F5344CB8AC3E}">
        <p14:creationId xmlns:p14="http://schemas.microsoft.com/office/powerpoint/2010/main" val="12893956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6 CuadroTexto"/>
          <p:cNvSpPr txBox="1">
            <a:spLocks noChangeArrowheads="1"/>
          </p:cNvSpPr>
          <p:nvPr/>
        </p:nvSpPr>
        <p:spPr bwMode="auto">
          <a:xfrm>
            <a:off x="0" y="692150"/>
            <a:ext cx="9144000" cy="5018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AR" alt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Durante la interacción simbiótica rizobium-leguminosa existe un estricto control de los eventos que conducen a la nodulación.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altLang="en-US"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r>
              <a:rPr kumimoji="0" lang="es-AR" altLang="en-US"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Reconocimiento</a:t>
            </a:r>
            <a:r>
              <a:rPr kumimoji="0" lang="es-AR" alt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entre socios compatibles </a:t>
            </a:r>
          </a:p>
          <a:p>
            <a:pPr marL="0" marR="0" lvl="0" indent="0"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endParaRPr kumimoji="0" lang="es-AR" alt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r>
              <a:rPr kumimoji="0" lang="es-AR" altLang="en-US"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Adhesión</a:t>
            </a:r>
            <a:r>
              <a:rPr kumimoji="0" lang="es-AR" alt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de la bacteria a los pelos radicales, </a:t>
            </a:r>
          </a:p>
          <a:p>
            <a:pPr marL="0" marR="0" lvl="0" indent="0"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endParaRPr kumimoji="0" lang="es-AR" alt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r>
              <a:rPr kumimoji="0" lang="es-AR" altLang="en-US"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Inicio y progresión del  cordón de infección</a:t>
            </a:r>
            <a:r>
              <a:rPr kumimoji="0" lang="es-AR" alt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endParaRPr kumimoji="0" lang="es-AR" alt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r>
              <a:rPr kumimoji="0" lang="es-AR" altLang="en-US"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Inducción de mitosis </a:t>
            </a:r>
            <a:r>
              <a:rPr kumimoji="0" lang="es-AR" alt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en las células corticales de la raíz y generación del nódulo donde</a:t>
            </a:r>
          </a:p>
          <a:p>
            <a:pPr marL="0" marR="0" lvl="0" indent="0"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r>
              <a:rPr kumimoji="0" lang="es-AR" altLang="en-US"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Diferenciación  en bacteroide </a:t>
            </a:r>
          </a:p>
          <a:p>
            <a:pPr marL="0" marR="0" lvl="0" indent="0"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endParaRPr kumimoji="0" lang="es-AR" altLang="en-US"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r>
              <a:rPr kumimoji="0" lang="es-AR" altLang="en-US"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Capacidad de fijar el N</a:t>
            </a:r>
            <a:r>
              <a:rPr kumimoji="0" lang="es-AR" altLang="en-US" sz="2000" b="1" i="0" u="none" strike="noStrike" kern="1200" cap="none" spc="0" normalizeH="0" baseline="-25000" noProof="0" smtClean="0">
                <a:ln>
                  <a:noFill/>
                </a:ln>
                <a:solidFill>
                  <a:srgbClr val="000000"/>
                </a:solidFill>
                <a:effectLst/>
                <a:uLnTx/>
                <a:uFillTx/>
                <a:latin typeface="Arial" panose="020B0604020202020204" pitchFamily="34" charset="0"/>
                <a:ea typeface="+mn-ea"/>
                <a:cs typeface="+mn-cs"/>
              </a:rPr>
              <a:t>2</a:t>
            </a:r>
            <a:r>
              <a:rPr kumimoji="0" lang="es-AR" alt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atmosférico por reducción a amonio a través de la actividad del complejo nitrogenasa. </a:t>
            </a:r>
            <a:endParaRPr kumimoji="0" lang="es-ES" alt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6387" name="7 CuadroTexto"/>
          <p:cNvSpPr txBox="1">
            <a:spLocks noChangeArrowheads="1"/>
          </p:cNvSpPr>
          <p:nvPr/>
        </p:nvSpPr>
        <p:spPr bwMode="auto">
          <a:xfrm>
            <a:off x="2071688" y="0"/>
            <a:ext cx="5286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AR" altLang="en-US" sz="2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Interacción rizobio leguminosas</a:t>
            </a:r>
            <a:endParaRPr kumimoji="0" lang="es-ES" altLang="en-US" sz="2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64799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900113" y="0"/>
            <a:ext cx="7265987" cy="2284413"/>
          </a:xfrm>
          <a:prstGeom prst="rect">
            <a:avLst/>
          </a:prstGeom>
          <a:gradFill rotWithShape="1">
            <a:gsLst>
              <a:gs pos="0">
                <a:srgbClr val="5E6D76"/>
              </a:gs>
              <a:gs pos="100000">
                <a:srgbClr val="CCECFF"/>
              </a:gs>
            </a:gsLst>
            <a:lin ang="5400000" scaled="1"/>
          </a:gradFill>
          <a:ln w="9525">
            <a:solidFill>
              <a:srgbClr val="CCCC00"/>
            </a:solidFill>
            <a:miter lim="800000"/>
            <a:headEnd/>
            <a:tailEnd/>
          </a:ln>
        </p:spPr>
        <p:txBody>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411" name="AutoShape 3"/>
          <p:cNvSpPr>
            <a:spLocks noChangeArrowheads="1"/>
          </p:cNvSpPr>
          <p:nvPr/>
        </p:nvSpPr>
        <p:spPr bwMode="auto">
          <a:xfrm>
            <a:off x="7377113" y="1825625"/>
            <a:ext cx="673100" cy="954088"/>
          </a:xfrm>
          <a:prstGeom prst="sun">
            <a:avLst>
              <a:gd name="adj" fmla="val 25000"/>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412" name="Rectangle 4"/>
          <p:cNvSpPr>
            <a:spLocks noChangeArrowheads="1"/>
          </p:cNvSpPr>
          <p:nvPr/>
        </p:nvSpPr>
        <p:spPr bwMode="auto">
          <a:xfrm>
            <a:off x="900113" y="2287588"/>
            <a:ext cx="7256462" cy="4570412"/>
          </a:xfrm>
          <a:prstGeom prst="rect">
            <a:avLst/>
          </a:prstGeom>
          <a:gradFill rotWithShape="1">
            <a:gsLst>
              <a:gs pos="0">
                <a:srgbClr val="5E4700"/>
              </a:gs>
              <a:gs pos="100000">
                <a:srgbClr val="CC9900">
                  <a:alpha val="20000"/>
                </a:srgbClr>
              </a:gs>
            </a:gsLst>
            <a:lin ang="5400000" scaled="1"/>
          </a:gradFill>
          <a:ln w="9525">
            <a:solidFill>
              <a:srgbClr val="CC9900"/>
            </a:solidFill>
            <a:miter lim="800000"/>
            <a:headEnd/>
            <a:tailEnd/>
          </a:ln>
        </p:spPr>
        <p:txBody>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413" name="Freeform 5"/>
          <p:cNvSpPr>
            <a:spLocks/>
          </p:cNvSpPr>
          <p:nvPr/>
        </p:nvSpPr>
        <p:spPr bwMode="auto">
          <a:xfrm>
            <a:off x="896938" y="2249488"/>
            <a:ext cx="7269162" cy="57150"/>
          </a:xfrm>
          <a:custGeom>
            <a:avLst/>
            <a:gdLst>
              <a:gd name="T0" fmla="*/ 0 w 2715"/>
              <a:gd name="T1" fmla="*/ 2147483647 h 102"/>
              <a:gd name="T2" fmla="*/ 2147483647 w 2715"/>
              <a:gd name="T3" fmla="*/ 2147483647 h 102"/>
              <a:gd name="T4" fmla="*/ 2147483647 w 2715"/>
              <a:gd name="T5" fmla="*/ 2147483647 h 102"/>
              <a:gd name="T6" fmla="*/ 2147483647 w 2715"/>
              <a:gd name="T7" fmla="*/ 2147483647 h 102"/>
              <a:gd name="T8" fmla="*/ 2147483647 w 2715"/>
              <a:gd name="T9" fmla="*/ 2147483647 h 102"/>
              <a:gd name="T10" fmla="*/ 2147483647 w 2715"/>
              <a:gd name="T11" fmla="*/ 2147483647 h 102"/>
              <a:gd name="T12" fmla="*/ 2147483647 w 2715"/>
              <a:gd name="T13" fmla="*/ 2147483647 h 102"/>
              <a:gd name="T14" fmla="*/ 2147483647 w 2715"/>
              <a:gd name="T15" fmla="*/ 2147483647 h 102"/>
              <a:gd name="T16" fmla="*/ 2147483647 w 2715"/>
              <a:gd name="T17" fmla="*/ 2147483647 h 102"/>
              <a:gd name="T18" fmla="*/ 2147483647 w 2715"/>
              <a:gd name="T19" fmla="*/ 2147483647 h 102"/>
              <a:gd name="T20" fmla="*/ 2147483647 w 2715"/>
              <a:gd name="T21" fmla="*/ 2147483647 h 102"/>
              <a:gd name="T22" fmla="*/ 2147483647 w 2715"/>
              <a:gd name="T23" fmla="*/ 2147483647 h 102"/>
              <a:gd name="T24" fmla="*/ 2147483647 w 2715"/>
              <a:gd name="T25" fmla="*/ 2147483647 h 102"/>
              <a:gd name="T26" fmla="*/ 2147483647 w 2715"/>
              <a:gd name="T27" fmla="*/ 2147483647 h 102"/>
              <a:gd name="T28" fmla="*/ 2147483647 w 2715"/>
              <a:gd name="T29" fmla="*/ 2147483647 h 102"/>
              <a:gd name="T30" fmla="*/ 2147483647 w 2715"/>
              <a:gd name="T31" fmla="*/ 2147483647 h 102"/>
              <a:gd name="T32" fmla="*/ 2147483647 w 2715"/>
              <a:gd name="T33" fmla="*/ 2147483647 h 102"/>
              <a:gd name="T34" fmla="*/ 2147483647 w 2715"/>
              <a:gd name="T35" fmla="*/ 2147483647 h 102"/>
              <a:gd name="T36" fmla="*/ 2147483647 w 2715"/>
              <a:gd name="T37" fmla="*/ 2147483647 h 102"/>
              <a:gd name="T38" fmla="*/ 2147483647 w 2715"/>
              <a:gd name="T39" fmla="*/ 2147483647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15"/>
              <a:gd name="T61" fmla="*/ 0 h 102"/>
              <a:gd name="T62" fmla="*/ 2715 w 2715"/>
              <a:gd name="T63" fmla="*/ 102 h 10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15" h="102">
                <a:moveTo>
                  <a:pt x="0" y="64"/>
                </a:moveTo>
                <a:cubicBezTo>
                  <a:pt x="75" y="49"/>
                  <a:pt x="108" y="52"/>
                  <a:pt x="180" y="72"/>
                </a:cubicBezTo>
                <a:cubicBezTo>
                  <a:pt x="253" y="62"/>
                  <a:pt x="326" y="83"/>
                  <a:pt x="397" y="64"/>
                </a:cubicBezTo>
                <a:cubicBezTo>
                  <a:pt x="441" y="0"/>
                  <a:pt x="442" y="64"/>
                  <a:pt x="472" y="72"/>
                </a:cubicBezTo>
                <a:cubicBezTo>
                  <a:pt x="501" y="80"/>
                  <a:pt x="532" y="77"/>
                  <a:pt x="562" y="79"/>
                </a:cubicBezTo>
                <a:cubicBezTo>
                  <a:pt x="602" y="77"/>
                  <a:pt x="643" y="80"/>
                  <a:pt x="682" y="72"/>
                </a:cubicBezTo>
                <a:cubicBezTo>
                  <a:pt x="787" y="51"/>
                  <a:pt x="623" y="33"/>
                  <a:pt x="757" y="57"/>
                </a:cubicBezTo>
                <a:cubicBezTo>
                  <a:pt x="820" y="98"/>
                  <a:pt x="904" y="66"/>
                  <a:pt x="975" y="57"/>
                </a:cubicBezTo>
                <a:cubicBezTo>
                  <a:pt x="1024" y="71"/>
                  <a:pt x="1066" y="84"/>
                  <a:pt x="1117" y="72"/>
                </a:cubicBezTo>
                <a:cubicBezTo>
                  <a:pt x="1136" y="19"/>
                  <a:pt x="1174" y="49"/>
                  <a:pt x="1207" y="72"/>
                </a:cubicBezTo>
                <a:cubicBezTo>
                  <a:pt x="1299" y="53"/>
                  <a:pt x="1416" y="19"/>
                  <a:pt x="1477" y="102"/>
                </a:cubicBezTo>
                <a:cubicBezTo>
                  <a:pt x="1510" y="95"/>
                  <a:pt x="1529" y="82"/>
                  <a:pt x="1560" y="72"/>
                </a:cubicBezTo>
                <a:cubicBezTo>
                  <a:pt x="1601" y="44"/>
                  <a:pt x="1632" y="50"/>
                  <a:pt x="1680" y="57"/>
                </a:cubicBezTo>
                <a:cubicBezTo>
                  <a:pt x="1690" y="64"/>
                  <a:pt x="1720" y="86"/>
                  <a:pt x="1732" y="87"/>
                </a:cubicBezTo>
                <a:cubicBezTo>
                  <a:pt x="1768" y="90"/>
                  <a:pt x="1815" y="68"/>
                  <a:pt x="1845" y="49"/>
                </a:cubicBezTo>
                <a:cubicBezTo>
                  <a:pt x="1899" y="61"/>
                  <a:pt x="1947" y="73"/>
                  <a:pt x="2002" y="79"/>
                </a:cubicBezTo>
                <a:cubicBezTo>
                  <a:pt x="2063" y="74"/>
                  <a:pt x="2098" y="69"/>
                  <a:pt x="2152" y="49"/>
                </a:cubicBezTo>
                <a:cubicBezTo>
                  <a:pt x="2269" y="78"/>
                  <a:pt x="2239" y="72"/>
                  <a:pt x="2407" y="64"/>
                </a:cubicBezTo>
                <a:cubicBezTo>
                  <a:pt x="2415" y="59"/>
                  <a:pt x="2421" y="49"/>
                  <a:pt x="2430" y="49"/>
                </a:cubicBezTo>
                <a:cubicBezTo>
                  <a:pt x="2515" y="45"/>
                  <a:pt x="2630" y="64"/>
                  <a:pt x="2715" y="64"/>
                </a:cubicBezTo>
              </a:path>
            </a:pathLst>
          </a:custGeom>
          <a:gradFill rotWithShape="1">
            <a:gsLst>
              <a:gs pos="0">
                <a:srgbClr val="CC9900">
                  <a:alpha val="20000"/>
                </a:srgbClr>
              </a:gs>
              <a:gs pos="100000">
                <a:srgbClr val="5E4700"/>
              </a:gs>
            </a:gsLst>
            <a:lin ang="5400000" scaled="1"/>
          </a:gradFill>
          <a:ln w="57150">
            <a:solidFill>
              <a:srgbClr val="CC99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5126" name="Text Box 6"/>
          <p:cNvSpPr txBox="1">
            <a:spLocks noChangeArrowheads="1"/>
          </p:cNvSpPr>
          <p:nvPr/>
        </p:nvSpPr>
        <p:spPr bwMode="auto">
          <a:xfrm>
            <a:off x="4932363" y="2708275"/>
            <a:ext cx="1120775" cy="304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n-US" sz="1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rPr>
              <a:t>Adhesión </a:t>
            </a:r>
          </a:p>
        </p:txBody>
      </p:sp>
      <p:pic>
        <p:nvPicPr>
          <p:cNvPr id="5127" name="Picture 7" descr="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5225" y="3092450"/>
            <a:ext cx="1150938" cy="1150938"/>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8"/>
          <p:cNvGrpSpPr>
            <a:grpSpLocks/>
          </p:cNvGrpSpPr>
          <p:nvPr/>
        </p:nvGrpSpPr>
        <p:grpSpPr bwMode="auto">
          <a:xfrm>
            <a:off x="1328738" y="5191125"/>
            <a:ext cx="1725612" cy="1339850"/>
            <a:chOff x="343" y="3026"/>
            <a:chExt cx="1370" cy="798"/>
          </a:xfrm>
        </p:grpSpPr>
        <p:sp>
          <p:nvSpPr>
            <p:cNvPr id="17498" name="Text Box 9"/>
            <p:cNvSpPr txBox="1">
              <a:spLocks noChangeArrowheads="1"/>
            </p:cNvSpPr>
            <p:nvPr/>
          </p:nvSpPr>
          <p:spPr bwMode="auto">
            <a:xfrm>
              <a:off x="343" y="3678"/>
              <a:ext cx="1370" cy="1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n-US" sz="10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rPr>
                <a:t>Diferenciación a bacteroides</a:t>
              </a:r>
            </a:p>
          </p:txBody>
        </p:sp>
        <p:pic>
          <p:nvPicPr>
            <p:cNvPr id="17499" name="Picture 10" descr="nodule-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 y="3026"/>
              <a:ext cx="907" cy="600"/>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grpSp>
      <p:sp>
        <p:nvSpPr>
          <p:cNvPr id="5131" name="Text Box 11"/>
          <p:cNvSpPr txBox="1">
            <a:spLocks noChangeArrowheads="1"/>
          </p:cNvSpPr>
          <p:nvPr/>
        </p:nvSpPr>
        <p:spPr bwMode="auto">
          <a:xfrm>
            <a:off x="5692775" y="6313488"/>
            <a:ext cx="2370138" cy="396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n-US" sz="10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rPr>
              <a:t>Formación del cordón de infección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n-US" sz="10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rPr>
              <a:t>División de las células corticales</a:t>
            </a:r>
          </a:p>
        </p:txBody>
      </p:sp>
      <p:pic>
        <p:nvPicPr>
          <p:cNvPr id="5132" name="Picture 12" descr="cordón de infección"/>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l="16151"/>
          <a:stretch>
            <a:fillRect/>
          </a:stretch>
        </p:blipFill>
        <p:spPr bwMode="auto">
          <a:xfrm>
            <a:off x="6181725" y="5076825"/>
            <a:ext cx="669925" cy="1189038"/>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5133" name="Picture 13" descr="CAQ3OXOT"/>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4513" y="5100638"/>
            <a:ext cx="595312" cy="1192212"/>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5134" name="Text Box 14"/>
          <p:cNvSpPr txBox="1">
            <a:spLocks noChangeArrowheads="1"/>
          </p:cNvSpPr>
          <p:nvPr/>
        </p:nvSpPr>
        <p:spPr bwMode="auto">
          <a:xfrm>
            <a:off x="3543300" y="6310313"/>
            <a:ext cx="1762125" cy="396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n-US" sz="10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rPr>
              <a:t>Liberación de bacterias en el nódulo en formación</a:t>
            </a:r>
          </a:p>
        </p:txBody>
      </p:sp>
      <p:pic>
        <p:nvPicPr>
          <p:cNvPr id="5135" name="Picture 15" descr="Infection_threa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4800" y="4953000"/>
            <a:ext cx="557213" cy="1255713"/>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5136" name="Text Box 16"/>
          <p:cNvSpPr txBox="1">
            <a:spLocks noChangeArrowheads="1"/>
          </p:cNvSpPr>
          <p:nvPr/>
        </p:nvSpPr>
        <p:spPr bwMode="auto">
          <a:xfrm>
            <a:off x="2987675" y="2636838"/>
            <a:ext cx="1279525" cy="2746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n-US" sz="12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rPr>
              <a:t>Quimiotaxis</a:t>
            </a:r>
          </a:p>
        </p:txBody>
      </p:sp>
      <p:pic>
        <p:nvPicPr>
          <p:cNvPr id="5137" name="Picture 17" descr="batter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9113" y="2997200"/>
            <a:ext cx="1074737" cy="1274763"/>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7424" name="Freeform 18"/>
          <p:cNvSpPr>
            <a:spLocks/>
          </p:cNvSpPr>
          <p:nvPr/>
        </p:nvSpPr>
        <p:spPr bwMode="auto">
          <a:xfrm flipH="1">
            <a:off x="1695450" y="1549400"/>
            <a:ext cx="52388" cy="644525"/>
          </a:xfrm>
          <a:custGeom>
            <a:avLst/>
            <a:gdLst>
              <a:gd name="T0" fmla="*/ 0 w 43"/>
              <a:gd name="T1" fmla="*/ 2147483647 h 346"/>
              <a:gd name="T2" fmla="*/ 2147483647 w 43"/>
              <a:gd name="T3" fmla="*/ 2147483647 h 346"/>
              <a:gd name="T4" fmla="*/ 2147483647 w 43"/>
              <a:gd name="T5" fmla="*/ 0 h 346"/>
              <a:gd name="T6" fmla="*/ 0 60000 65536"/>
              <a:gd name="T7" fmla="*/ 0 60000 65536"/>
              <a:gd name="T8" fmla="*/ 0 60000 65536"/>
              <a:gd name="T9" fmla="*/ 0 w 43"/>
              <a:gd name="T10" fmla="*/ 0 h 346"/>
              <a:gd name="T11" fmla="*/ 43 w 43"/>
              <a:gd name="T12" fmla="*/ 346 h 346"/>
            </a:gdLst>
            <a:ahLst/>
            <a:cxnLst>
              <a:cxn ang="T6">
                <a:pos x="T0" y="T1"/>
              </a:cxn>
              <a:cxn ang="T7">
                <a:pos x="T2" y="T3"/>
              </a:cxn>
              <a:cxn ang="T8">
                <a:pos x="T4" y="T5"/>
              </a:cxn>
            </a:cxnLst>
            <a:rect l="T9" t="T10" r="T11" b="T12"/>
            <a:pathLst>
              <a:path w="43" h="346">
                <a:moveTo>
                  <a:pt x="0" y="346"/>
                </a:moveTo>
                <a:cubicBezTo>
                  <a:pt x="24" y="277"/>
                  <a:pt x="8" y="206"/>
                  <a:pt x="31" y="139"/>
                </a:cubicBezTo>
                <a:cubicBezTo>
                  <a:pt x="43" y="57"/>
                  <a:pt x="39" y="103"/>
                  <a:pt x="39" y="0"/>
                </a:cubicBezTo>
              </a:path>
            </a:pathLst>
          </a:custGeom>
          <a:noFill/>
          <a:ln w="38100">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25" name="Freeform 19"/>
          <p:cNvSpPr>
            <a:spLocks noChangeAspect="1"/>
          </p:cNvSpPr>
          <p:nvPr/>
        </p:nvSpPr>
        <p:spPr bwMode="auto">
          <a:xfrm>
            <a:off x="1235075" y="2486025"/>
            <a:ext cx="557213" cy="773113"/>
          </a:xfrm>
          <a:custGeom>
            <a:avLst/>
            <a:gdLst>
              <a:gd name="T0" fmla="*/ 2147483647 w 162"/>
              <a:gd name="T1" fmla="*/ 0 h 162"/>
              <a:gd name="T2" fmla="*/ 2147483647 w 162"/>
              <a:gd name="T3" fmla="*/ 2147483647 h 162"/>
              <a:gd name="T4" fmla="*/ 2147483647 w 162"/>
              <a:gd name="T5" fmla="*/ 2147483647 h 162"/>
              <a:gd name="T6" fmla="*/ 0 w 162"/>
              <a:gd name="T7" fmla="*/ 2147483647 h 162"/>
              <a:gd name="T8" fmla="*/ 0 60000 65536"/>
              <a:gd name="T9" fmla="*/ 0 60000 65536"/>
              <a:gd name="T10" fmla="*/ 0 60000 65536"/>
              <a:gd name="T11" fmla="*/ 0 60000 65536"/>
              <a:gd name="T12" fmla="*/ 0 w 162"/>
              <a:gd name="T13" fmla="*/ 0 h 162"/>
              <a:gd name="T14" fmla="*/ 162 w 162"/>
              <a:gd name="T15" fmla="*/ 162 h 162"/>
            </a:gdLst>
            <a:ahLst/>
            <a:cxnLst>
              <a:cxn ang="T8">
                <a:pos x="T0" y="T1"/>
              </a:cxn>
              <a:cxn ang="T9">
                <a:pos x="T2" y="T3"/>
              </a:cxn>
              <a:cxn ang="T10">
                <a:pos x="T4" y="T5"/>
              </a:cxn>
              <a:cxn ang="T11">
                <a:pos x="T6" y="T7"/>
              </a:cxn>
            </a:cxnLst>
            <a:rect l="T12" t="T13" r="T14" b="T15"/>
            <a:pathLst>
              <a:path w="162" h="162">
                <a:moveTo>
                  <a:pt x="162" y="0"/>
                </a:moveTo>
                <a:cubicBezTo>
                  <a:pt x="148" y="5"/>
                  <a:pt x="133" y="5"/>
                  <a:pt x="120" y="12"/>
                </a:cubicBezTo>
                <a:cubicBezTo>
                  <a:pt x="94" y="27"/>
                  <a:pt x="81" y="63"/>
                  <a:pt x="60" y="84"/>
                </a:cubicBezTo>
                <a:cubicBezTo>
                  <a:pt x="47" y="124"/>
                  <a:pt x="15" y="131"/>
                  <a:pt x="0" y="162"/>
                </a:cubicBez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26" name="Freeform 20"/>
          <p:cNvSpPr>
            <a:spLocks noChangeAspect="1"/>
          </p:cNvSpPr>
          <p:nvPr/>
        </p:nvSpPr>
        <p:spPr bwMode="auto">
          <a:xfrm>
            <a:off x="1565275" y="2813050"/>
            <a:ext cx="261938" cy="909638"/>
          </a:xfrm>
          <a:custGeom>
            <a:avLst/>
            <a:gdLst>
              <a:gd name="T0" fmla="*/ 2147483647 w 96"/>
              <a:gd name="T1" fmla="*/ 0 h 240"/>
              <a:gd name="T2" fmla="*/ 2147483647 w 96"/>
              <a:gd name="T3" fmla="*/ 2147483647 h 240"/>
              <a:gd name="T4" fmla="*/ 2147483647 w 96"/>
              <a:gd name="T5" fmla="*/ 2147483647 h 240"/>
              <a:gd name="T6" fmla="*/ 0 w 96"/>
              <a:gd name="T7" fmla="*/ 2147483647 h 240"/>
              <a:gd name="T8" fmla="*/ 0 60000 65536"/>
              <a:gd name="T9" fmla="*/ 0 60000 65536"/>
              <a:gd name="T10" fmla="*/ 0 60000 65536"/>
              <a:gd name="T11" fmla="*/ 0 60000 65536"/>
              <a:gd name="T12" fmla="*/ 0 w 96"/>
              <a:gd name="T13" fmla="*/ 0 h 240"/>
              <a:gd name="T14" fmla="*/ 96 w 96"/>
              <a:gd name="T15" fmla="*/ 240 h 240"/>
            </a:gdLst>
            <a:ahLst/>
            <a:cxnLst>
              <a:cxn ang="T8">
                <a:pos x="T0" y="T1"/>
              </a:cxn>
              <a:cxn ang="T9">
                <a:pos x="T2" y="T3"/>
              </a:cxn>
              <a:cxn ang="T10">
                <a:pos x="T4" y="T5"/>
              </a:cxn>
              <a:cxn ang="T11">
                <a:pos x="T6" y="T7"/>
              </a:cxn>
            </a:cxnLst>
            <a:rect l="T12" t="T13" r="T14" b="T15"/>
            <a:pathLst>
              <a:path w="96" h="240">
                <a:moveTo>
                  <a:pt x="96" y="0"/>
                </a:moveTo>
                <a:cubicBezTo>
                  <a:pt x="55" y="55"/>
                  <a:pt x="74" y="34"/>
                  <a:pt x="42" y="66"/>
                </a:cubicBezTo>
                <a:cubicBezTo>
                  <a:pt x="33" y="100"/>
                  <a:pt x="23" y="133"/>
                  <a:pt x="18" y="168"/>
                </a:cubicBezTo>
                <a:cubicBezTo>
                  <a:pt x="15" y="189"/>
                  <a:pt x="17" y="223"/>
                  <a:pt x="0" y="240"/>
                </a:cubicBez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27" name="Freeform 21"/>
          <p:cNvSpPr>
            <a:spLocks noChangeAspect="1"/>
          </p:cNvSpPr>
          <p:nvPr/>
        </p:nvSpPr>
        <p:spPr bwMode="auto">
          <a:xfrm>
            <a:off x="1785938" y="2500313"/>
            <a:ext cx="436562" cy="668337"/>
          </a:xfrm>
          <a:custGeom>
            <a:avLst/>
            <a:gdLst>
              <a:gd name="T0" fmla="*/ 0 w 138"/>
              <a:gd name="T1" fmla="*/ 0 h 204"/>
              <a:gd name="T2" fmla="*/ 2147483647 w 138"/>
              <a:gd name="T3" fmla="*/ 2147483647 h 204"/>
              <a:gd name="T4" fmla="*/ 2147483647 w 138"/>
              <a:gd name="T5" fmla="*/ 2147483647 h 204"/>
              <a:gd name="T6" fmla="*/ 2147483647 w 138"/>
              <a:gd name="T7" fmla="*/ 2147483647 h 204"/>
              <a:gd name="T8" fmla="*/ 0 60000 65536"/>
              <a:gd name="T9" fmla="*/ 0 60000 65536"/>
              <a:gd name="T10" fmla="*/ 0 60000 65536"/>
              <a:gd name="T11" fmla="*/ 0 60000 65536"/>
              <a:gd name="T12" fmla="*/ 0 w 138"/>
              <a:gd name="T13" fmla="*/ 0 h 204"/>
              <a:gd name="T14" fmla="*/ 138 w 138"/>
              <a:gd name="T15" fmla="*/ 204 h 204"/>
            </a:gdLst>
            <a:ahLst/>
            <a:cxnLst>
              <a:cxn ang="T8">
                <a:pos x="T0" y="T1"/>
              </a:cxn>
              <a:cxn ang="T9">
                <a:pos x="T2" y="T3"/>
              </a:cxn>
              <a:cxn ang="T10">
                <a:pos x="T4" y="T5"/>
              </a:cxn>
              <a:cxn ang="T11">
                <a:pos x="T6" y="T7"/>
              </a:cxn>
            </a:cxnLst>
            <a:rect l="T12" t="T13" r="T14" b="T15"/>
            <a:pathLst>
              <a:path w="138" h="204">
                <a:moveTo>
                  <a:pt x="0" y="0"/>
                </a:moveTo>
                <a:cubicBezTo>
                  <a:pt x="58" y="16"/>
                  <a:pt x="58" y="27"/>
                  <a:pt x="96" y="78"/>
                </a:cubicBezTo>
                <a:cubicBezTo>
                  <a:pt x="102" y="86"/>
                  <a:pt x="114" y="102"/>
                  <a:pt x="114" y="102"/>
                </a:cubicBezTo>
                <a:cubicBezTo>
                  <a:pt x="117" y="114"/>
                  <a:pt x="138" y="178"/>
                  <a:pt x="138" y="204"/>
                </a:cubicBez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28" name="Freeform 22"/>
          <p:cNvSpPr>
            <a:spLocks noChangeAspect="1"/>
          </p:cNvSpPr>
          <p:nvPr/>
        </p:nvSpPr>
        <p:spPr bwMode="auto">
          <a:xfrm>
            <a:off x="1262063" y="3170238"/>
            <a:ext cx="139700" cy="612775"/>
          </a:xfrm>
          <a:custGeom>
            <a:avLst/>
            <a:gdLst>
              <a:gd name="T0" fmla="*/ 0 w 32"/>
              <a:gd name="T1" fmla="*/ 0 h 102"/>
              <a:gd name="T2" fmla="*/ 2147483647 w 32"/>
              <a:gd name="T3" fmla="*/ 2147483647 h 102"/>
              <a:gd name="T4" fmla="*/ 0 60000 65536"/>
              <a:gd name="T5" fmla="*/ 0 60000 65536"/>
              <a:gd name="T6" fmla="*/ 0 w 32"/>
              <a:gd name="T7" fmla="*/ 0 h 102"/>
              <a:gd name="T8" fmla="*/ 32 w 32"/>
              <a:gd name="T9" fmla="*/ 102 h 102"/>
            </a:gdLst>
            <a:ahLst/>
            <a:cxnLst>
              <a:cxn ang="T4">
                <a:pos x="T0" y="T1"/>
              </a:cxn>
              <a:cxn ang="T5">
                <a:pos x="T2" y="T3"/>
              </a:cxn>
            </a:cxnLst>
            <a:rect l="T6" t="T7" r="T8" b="T9"/>
            <a:pathLst>
              <a:path w="32" h="102">
                <a:moveTo>
                  <a:pt x="0" y="0"/>
                </a:moveTo>
                <a:cubicBezTo>
                  <a:pt x="14" y="41"/>
                  <a:pt x="32" y="49"/>
                  <a:pt x="6" y="102"/>
                </a:cubicBez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29" name="Freeform 23"/>
          <p:cNvSpPr>
            <a:spLocks noChangeAspect="1"/>
          </p:cNvSpPr>
          <p:nvPr/>
        </p:nvSpPr>
        <p:spPr bwMode="auto">
          <a:xfrm>
            <a:off x="1128713" y="2843213"/>
            <a:ext cx="333375" cy="231775"/>
          </a:xfrm>
          <a:custGeom>
            <a:avLst/>
            <a:gdLst>
              <a:gd name="T0" fmla="*/ 2147483647 w 72"/>
              <a:gd name="T1" fmla="*/ 0 h 36"/>
              <a:gd name="T2" fmla="*/ 0 w 72"/>
              <a:gd name="T3" fmla="*/ 2147483647 h 36"/>
              <a:gd name="T4" fmla="*/ 0 60000 65536"/>
              <a:gd name="T5" fmla="*/ 0 60000 65536"/>
              <a:gd name="T6" fmla="*/ 0 w 72"/>
              <a:gd name="T7" fmla="*/ 0 h 36"/>
              <a:gd name="T8" fmla="*/ 72 w 72"/>
              <a:gd name="T9" fmla="*/ 36 h 36"/>
            </a:gdLst>
            <a:ahLst/>
            <a:cxnLst>
              <a:cxn ang="T4">
                <a:pos x="T0" y="T1"/>
              </a:cxn>
              <a:cxn ang="T5">
                <a:pos x="T2" y="T3"/>
              </a:cxn>
            </a:cxnLst>
            <a:rect l="T6" t="T7" r="T8" b="T9"/>
            <a:pathLst>
              <a:path w="72" h="36">
                <a:moveTo>
                  <a:pt x="72" y="0"/>
                </a:moveTo>
                <a:cubicBezTo>
                  <a:pt x="31" y="5"/>
                  <a:pt x="18" y="1"/>
                  <a:pt x="0" y="36"/>
                </a:cubicBez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30" name="Freeform 24"/>
          <p:cNvSpPr>
            <a:spLocks noChangeAspect="1"/>
          </p:cNvSpPr>
          <p:nvPr/>
        </p:nvSpPr>
        <p:spPr bwMode="auto">
          <a:xfrm rot="-1160500">
            <a:off x="1944688" y="3062288"/>
            <a:ext cx="79375" cy="581025"/>
          </a:xfrm>
          <a:custGeom>
            <a:avLst/>
            <a:gdLst>
              <a:gd name="T0" fmla="*/ 0 w 18"/>
              <a:gd name="T1" fmla="*/ 0 h 96"/>
              <a:gd name="T2" fmla="*/ 2147483647 w 18"/>
              <a:gd name="T3" fmla="*/ 2147483647 h 96"/>
              <a:gd name="T4" fmla="*/ 0 60000 65536"/>
              <a:gd name="T5" fmla="*/ 0 60000 65536"/>
              <a:gd name="T6" fmla="*/ 0 w 18"/>
              <a:gd name="T7" fmla="*/ 0 h 96"/>
              <a:gd name="T8" fmla="*/ 18 w 18"/>
              <a:gd name="T9" fmla="*/ 96 h 96"/>
            </a:gdLst>
            <a:ahLst/>
            <a:cxnLst>
              <a:cxn ang="T4">
                <a:pos x="T0" y="T1"/>
              </a:cxn>
              <a:cxn ang="T5">
                <a:pos x="T2" y="T3"/>
              </a:cxn>
            </a:cxnLst>
            <a:rect l="T6" t="T7" r="T8" b="T9"/>
            <a:pathLst>
              <a:path w="18" h="96">
                <a:moveTo>
                  <a:pt x="0" y="0"/>
                </a:moveTo>
                <a:cubicBezTo>
                  <a:pt x="10" y="31"/>
                  <a:pt x="18" y="63"/>
                  <a:pt x="18" y="96"/>
                </a:cubicBezTo>
              </a:path>
            </a:pathLst>
          </a:custGeom>
          <a:noFill/>
          <a:ln w="19050">
            <a:solidFill>
              <a:srgbClr val="9966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31" name="Freeform 25"/>
          <p:cNvSpPr>
            <a:spLocks noChangeAspect="1"/>
          </p:cNvSpPr>
          <p:nvPr/>
        </p:nvSpPr>
        <p:spPr bwMode="auto">
          <a:xfrm>
            <a:off x="1460500" y="2524125"/>
            <a:ext cx="306388" cy="731838"/>
          </a:xfrm>
          <a:custGeom>
            <a:avLst/>
            <a:gdLst>
              <a:gd name="T0" fmla="*/ 2147483647 w 66"/>
              <a:gd name="T1" fmla="*/ 0 h 114"/>
              <a:gd name="T2" fmla="*/ 2147483647 w 66"/>
              <a:gd name="T3" fmla="*/ 2147483647 h 114"/>
              <a:gd name="T4" fmla="*/ 2147483647 w 66"/>
              <a:gd name="T5" fmla="*/ 2147483647 h 114"/>
              <a:gd name="T6" fmla="*/ 0 w 66"/>
              <a:gd name="T7" fmla="*/ 2147483647 h 114"/>
              <a:gd name="T8" fmla="*/ 0 60000 65536"/>
              <a:gd name="T9" fmla="*/ 0 60000 65536"/>
              <a:gd name="T10" fmla="*/ 0 60000 65536"/>
              <a:gd name="T11" fmla="*/ 0 60000 65536"/>
              <a:gd name="T12" fmla="*/ 0 w 66"/>
              <a:gd name="T13" fmla="*/ 0 h 114"/>
              <a:gd name="T14" fmla="*/ 66 w 66"/>
              <a:gd name="T15" fmla="*/ 114 h 114"/>
            </a:gdLst>
            <a:ahLst/>
            <a:cxnLst>
              <a:cxn ang="T8">
                <a:pos x="T0" y="T1"/>
              </a:cxn>
              <a:cxn ang="T9">
                <a:pos x="T2" y="T3"/>
              </a:cxn>
              <a:cxn ang="T10">
                <a:pos x="T4" y="T5"/>
              </a:cxn>
              <a:cxn ang="T11">
                <a:pos x="T6" y="T7"/>
              </a:cxn>
            </a:cxnLst>
            <a:rect l="T12" t="T13" r="T14" b="T15"/>
            <a:pathLst>
              <a:path w="66" h="114">
                <a:moveTo>
                  <a:pt x="66" y="0"/>
                </a:moveTo>
                <a:cubicBezTo>
                  <a:pt x="59" y="21"/>
                  <a:pt x="27" y="52"/>
                  <a:pt x="12" y="72"/>
                </a:cubicBezTo>
                <a:cubicBezTo>
                  <a:pt x="10" y="80"/>
                  <a:pt x="8" y="88"/>
                  <a:pt x="6" y="96"/>
                </a:cubicBezTo>
                <a:cubicBezTo>
                  <a:pt x="4" y="102"/>
                  <a:pt x="0" y="114"/>
                  <a:pt x="0" y="114"/>
                </a:cubicBez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32" name="Freeform 26"/>
          <p:cNvSpPr>
            <a:spLocks noChangeAspect="1"/>
          </p:cNvSpPr>
          <p:nvPr/>
        </p:nvSpPr>
        <p:spPr bwMode="auto">
          <a:xfrm>
            <a:off x="2200275" y="2957513"/>
            <a:ext cx="41275" cy="655637"/>
          </a:xfrm>
          <a:custGeom>
            <a:avLst/>
            <a:gdLst>
              <a:gd name="T0" fmla="*/ 0 w 9"/>
              <a:gd name="T1" fmla="*/ 0 h 102"/>
              <a:gd name="T2" fmla="*/ 2147483647 w 9"/>
              <a:gd name="T3" fmla="*/ 2147483647 h 102"/>
              <a:gd name="T4" fmla="*/ 0 60000 65536"/>
              <a:gd name="T5" fmla="*/ 0 60000 65536"/>
              <a:gd name="T6" fmla="*/ 0 w 9"/>
              <a:gd name="T7" fmla="*/ 0 h 102"/>
              <a:gd name="T8" fmla="*/ 9 w 9"/>
              <a:gd name="T9" fmla="*/ 102 h 102"/>
            </a:gdLst>
            <a:ahLst/>
            <a:cxnLst>
              <a:cxn ang="T4">
                <a:pos x="T0" y="T1"/>
              </a:cxn>
              <a:cxn ang="T5">
                <a:pos x="T2" y="T3"/>
              </a:cxn>
            </a:cxnLst>
            <a:rect l="T6" t="T7" r="T8" b="T9"/>
            <a:pathLst>
              <a:path w="9" h="102">
                <a:moveTo>
                  <a:pt x="0" y="0"/>
                </a:moveTo>
                <a:cubicBezTo>
                  <a:pt x="9" y="62"/>
                  <a:pt x="6" y="28"/>
                  <a:pt x="6" y="102"/>
                </a:cubicBez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33" name="Freeform 27"/>
          <p:cNvSpPr>
            <a:spLocks noChangeAspect="1"/>
          </p:cNvSpPr>
          <p:nvPr/>
        </p:nvSpPr>
        <p:spPr bwMode="auto">
          <a:xfrm>
            <a:off x="1938338" y="2551113"/>
            <a:ext cx="506412" cy="682625"/>
          </a:xfrm>
          <a:custGeom>
            <a:avLst/>
            <a:gdLst>
              <a:gd name="T0" fmla="*/ 2147483647 w 109"/>
              <a:gd name="T1" fmla="*/ 2147483647 h 106"/>
              <a:gd name="T2" fmla="*/ 2147483647 w 109"/>
              <a:gd name="T3" fmla="*/ 2147483647 h 106"/>
              <a:gd name="T4" fmla="*/ 2147483647 w 109"/>
              <a:gd name="T5" fmla="*/ 2147483647 h 106"/>
              <a:gd name="T6" fmla="*/ 2147483647 w 109"/>
              <a:gd name="T7" fmla="*/ 2147483647 h 106"/>
              <a:gd name="T8" fmla="*/ 0 60000 65536"/>
              <a:gd name="T9" fmla="*/ 0 60000 65536"/>
              <a:gd name="T10" fmla="*/ 0 60000 65536"/>
              <a:gd name="T11" fmla="*/ 0 60000 65536"/>
              <a:gd name="T12" fmla="*/ 0 w 109"/>
              <a:gd name="T13" fmla="*/ 0 h 106"/>
              <a:gd name="T14" fmla="*/ 109 w 109"/>
              <a:gd name="T15" fmla="*/ 106 h 106"/>
            </a:gdLst>
            <a:ahLst/>
            <a:cxnLst>
              <a:cxn ang="T8">
                <a:pos x="T0" y="T1"/>
              </a:cxn>
              <a:cxn ang="T9">
                <a:pos x="T2" y="T3"/>
              </a:cxn>
              <a:cxn ang="T10">
                <a:pos x="T4" y="T5"/>
              </a:cxn>
              <a:cxn ang="T11">
                <a:pos x="T6" y="T7"/>
              </a:cxn>
            </a:cxnLst>
            <a:rect l="T12" t="T13" r="T14" b="T15"/>
            <a:pathLst>
              <a:path w="109" h="106">
                <a:moveTo>
                  <a:pt x="1" y="6"/>
                </a:moveTo>
                <a:cubicBezTo>
                  <a:pt x="42" y="20"/>
                  <a:pt x="0" y="0"/>
                  <a:pt x="25" y="30"/>
                </a:cubicBezTo>
                <a:cubicBezTo>
                  <a:pt x="41" y="49"/>
                  <a:pt x="71" y="69"/>
                  <a:pt x="91" y="84"/>
                </a:cubicBezTo>
                <a:cubicBezTo>
                  <a:pt x="98" y="106"/>
                  <a:pt x="91" y="102"/>
                  <a:pt x="109" y="102"/>
                </a:cubicBezTo>
              </a:path>
            </a:pathLst>
          </a:custGeom>
          <a:noFill/>
          <a:ln w="19050">
            <a:solidFill>
              <a:srgbClr val="9966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34" name="Freeform 28"/>
          <p:cNvSpPr>
            <a:spLocks noChangeAspect="1"/>
          </p:cNvSpPr>
          <p:nvPr/>
        </p:nvSpPr>
        <p:spPr bwMode="auto">
          <a:xfrm>
            <a:off x="1911350" y="3390900"/>
            <a:ext cx="39688" cy="655638"/>
          </a:xfrm>
          <a:custGeom>
            <a:avLst/>
            <a:gdLst>
              <a:gd name="T0" fmla="*/ 0 w 9"/>
              <a:gd name="T1" fmla="*/ 0 h 102"/>
              <a:gd name="T2" fmla="*/ 2147483647 w 9"/>
              <a:gd name="T3" fmla="*/ 2147483647 h 102"/>
              <a:gd name="T4" fmla="*/ 0 60000 65536"/>
              <a:gd name="T5" fmla="*/ 0 60000 65536"/>
              <a:gd name="T6" fmla="*/ 0 w 9"/>
              <a:gd name="T7" fmla="*/ 0 h 102"/>
              <a:gd name="T8" fmla="*/ 9 w 9"/>
              <a:gd name="T9" fmla="*/ 102 h 102"/>
            </a:gdLst>
            <a:ahLst/>
            <a:cxnLst>
              <a:cxn ang="T4">
                <a:pos x="T0" y="T1"/>
              </a:cxn>
              <a:cxn ang="T5">
                <a:pos x="T2" y="T3"/>
              </a:cxn>
            </a:cxnLst>
            <a:rect l="T6" t="T7" r="T8" b="T9"/>
            <a:pathLst>
              <a:path w="9" h="102">
                <a:moveTo>
                  <a:pt x="0" y="0"/>
                </a:moveTo>
                <a:cubicBezTo>
                  <a:pt x="9" y="62"/>
                  <a:pt x="6" y="28"/>
                  <a:pt x="6" y="102"/>
                </a:cubicBez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35" name="Freeform 29"/>
          <p:cNvSpPr>
            <a:spLocks/>
          </p:cNvSpPr>
          <p:nvPr/>
        </p:nvSpPr>
        <p:spPr bwMode="auto">
          <a:xfrm rot="-962750">
            <a:off x="1725613" y="2216150"/>
            <a:ext cx="66675" cy="314325"/>
          </a:xfrm>
          <a:custGeom>
            <a:avLst/>
            <a:gdLst>
              <a:gd name="T0" fmla="*/ 2147483647 w 31"/>
              <a:gd name="T1" fmla="*/ 0 h 107"/>
              <a:gd name="T2" fmla="*/ 0 w 31"/>
              <a:gd name="T3" fmla="*/ 2147483647 h 107"/>
              <a:gd name="T4" fmla="*/ 0 60000 65536"/>
              <a:gd name="T5" fmla="*/ 0 60000 65536"/>
              <a:gd name="T6" fmla="*/ 0 w 31"/>
              <a:gd name="T7" fmla="*/ 0 h 107"/>
              <a:gd name="T8" fmla="*/ 31 w 31"/>
              <a:gd name="T9" fmla="*/ 107 h 107"/>
            </a:gdLst>
            <a:ahLst/>
            <a:cxnLst>
              <a:cxn ang="T4">
                <a:pos x="T0" y="T1"/>
              </a:cxn>
              <a:cxn ang="T5">
                <a:pos x="T2" y="T3"/>
              </a:cxn>
            </a:cxnLst>
            <a:rect l="T6" t="T7" r="T8" b="T9"/>
            <a:pathLst>
              <a:path w="31" h="107">
                <a:moveTo>
                  <a:pt x="31" y="0"/>
                </a:moveTo>
                <a:cubicBezTo>
                  <a:pt x="18" y="44"/>
                  <a:pt x="5" y="89"/>
                  <a:pt x="0" y="107"/>
                </a:cubicBez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36" name="Freeform 30"/>
          <p:cNvSpPr>
            <a:spLocks/>
          </p:cNvSpPr>
          <p:nvPr/>
        </p:nvSpPr>
        <p:spPr bwMode="auto">
          <a:xfrm flipH="1">
            <a:off x="1744663" y="2201863"/>
            <a:ext cx="34925" cy="314325"/>
          </a:xfrm>
          <a:custGeom>
            <a:avLst/>
            <a:gdLst>
              <a:gd name="T0" fmla="*/ 2147483647 w 31"/>
              <a:gd name="T1" fmla="*/ 0 h 107"/>
              <a:gd name="T2" fmla="*/ 0 w 31"/>
              <a:gd name="T3" fmla="*/ 2147483647 h 107"/>
              <a:gd name="T4" fmla="*/ 0 60000 65536"/>
              <a:gd name="T5" fmla="*/ 0 60000 65536"/>
              <a:gd name="T6" fmla="*/ 0 w 31"/>
              <a:gd name="T7" fmla="*/ 0 h 107"/>
              <a:gd name="T8" fmla="*/ 31 w 31"/>
              <a:gd name="T9" fmla="*/ 107 h 107"/>
            </a:gdLst>
            <a:ahLst/>
            <a:cxnLst>
              <a:cxn ang="T4">
                <a:pos x="T0" y="T1"/>
              </a:cxn>
              <a:cxn ang="T5">
                <a:pos x="T2" y="T3"/>
              </a:cxn>
            </a:cxnLst>
            <a:rect l="T6" t="T7" r="T8" b="T9"/>
            <a:pathLst>
              <a:path w="31" h="107">
                <a:moveTo>
                  <a:pt x="31" y="0"/>
                </a:moveTo>
                <a:cubicBezTo>
                  <a:pt x="18" y="44"/>
                  <a:pt x="5" y="89"/>
                  <a:pt x="0" y="107"/>
                </a:cubicBez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37" name="Line 31"/>
          <p:cNvSpPr>
            <a:spLocks noChangeShapeType="1"/>
          </p:cNvSpPr>
          <p:nvPr/>
        </p:nvSpPr>
        <p:spPr bwMode="auto">
          <a:xfrm>
            <a:off x="1755775" y="2239963"/>
            <a:ext cx="80963" cy="292100"/>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38" name="Freeform 32"/>
          <p:cNvSpPr>
            <a:spLocks/>
          </p:cNvSpPr>
          <p:nvPr/>
        </p:nvSpPr>
        <p:spPr bwMode="auto">
          <a:xfrm flipH="1">
            <a:off x="1670050" y="1238250"/>
            <a:ext cx="42863" cy="323850"/>
          </a:xfrm>
          <a:custGeom>
            <a:avLst/>
            <a:gdLst>
              <a:gd name="T0" fmla="*/ 2147483647 w 146"/>
              <a:gd name="T1" fmla="*/ 0 h 922"/>
              <a:gd name="T2" fmla="*/ 2147483647 w 146"/>
              <a:gd name="T3" fmla="*/ 2147483647 h 922"/>
              <a:gd name="T4" fmla="*/ 2147483647 w 146"/>
              <a:gd name="T5" fmla="*/ 2147483647 h 922"/>
              <a:gd name="T6" fmla="*/ 2147483647 w 146"/>
              <a:gd name="T7" fmla="*/ 2147483647 h 922"/>
              <a:gd name="T8" fmla="*/ 2147483647 w 146"/>
              <a:gd name="T9" fmla="*/ 2147483647 h 922"/>
              <a:gd name="T10" fmla="*/ 0 w 146"/>
              <a:gd name="T11" fmla="*/ 2147483647 h 922"/>
              <a:gd name="T12" fmla="*/ 0 w 146"/>
              <a:gd name="T13" fmla="*/ 2147483647 h 922"/>
              <a:gd name="T14" fmla="*/ 0 60000 65536"/>
              <a:gd name="T15" fmla="*/ 0 60000 65536"/>
              <a:gd name="T16" fmla="*/ 0 60000 65536"/>
              <a:gd name="T17" fmla="*/ 0 60000 65536"/>
              <a:gd name="T18" fmla="*/ 0 60000 65536"/>
              <a:gd name="T19" fmla="*/ 0 60000 65536"/>
              <a:gd name="T20" fmla="*/ 0 60000 65536"/>
              <a:gd name="T21" fmla="*/ 0 w 146"/>
              <a:gd name="T22" fmla="*/ 0 h 922"/>
              <a:gd name="T23" fmla="*/ 146 w 146"/>
              <a:gd name="T24" fmla="*/ 922 h 9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 h="922">
                <a:moveTo>
                  <a:pt x="146" y="0"/>
                </a:moveTo>
                <a:cubicBezTo>
                  <a:pt x="125" y="19"/>
                  <a:pt x="120" y="30"/>
                  <a:pt x="107" y="54"/>
                </a:cubicBezTo>
                <a:cubicBezTo>
                  <a:pt x="98" y="70"/>
                  <a:pt x="77" y="100"/>
                  <a:pt x="77" y="100"/>
                </a:cubicBezTo>
                <a:cubicBezTo>
                  <a:pt x="69" y="136"/>
                  <a:pt x="65" y="172"/>
                  <a:pt x="54" y="207"/>
                </a:cubicBezTo>
                <a:cubicBezTo>
                  <a:pt x="47" y="283"/>
                  <a:pt x="45" y="365"/>
                  <a:pt x="23" y="438"/>
                </a:cubicBezTo>
                <a:cubicBezTo>
                  <a:pt x="16" y="538"/>
                  <a:pt x="7" y="637"/>
                  <a:pt x="0" y="737"/>
                </a:cubicBezTo>
                <a:cubicBezTo>
                  <a:pt x="6" y="811"/>
                  <a:pt x="0" y="849"/>
                  <a:pt x="0" y="922"/>
                </a:cubicBez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39" name="Freeform 33"/>
          <p:cNvSpPr>
            <a:spLocks/>
          </p:cNvSpPr>
          <p:nvPr/>
        </p:nvSpPr>
        <p:spPr bwMode="auto">
          <a:xfrm flipH="1">
            <a:off x="1611313" y="266700"/>
            <a:ext cx="87312" cy="1446213"/>
          </a:xfrm>
          <a:custGeom>
            <a:avLst/>
            <a:gdLst>
              <a:gd name="T0" fmla="*/ 2147483647 w 146"/>
              <a:gd name="T1" fmla="*/ 0 h 922"/>
              <a:gd name="T2" fmla="*/ 2147483647 w 146"/>
              <a:gd name="T3" fmla="*/ 2147483647 h 922"/>
              <a:gd name="T4" fmla="*/ 2147483647 w 146"/>
              <a:gd name="T5" fmla="*/ 2147483647 h 922"/>
              <a:gd name="T6" fmla="*/ 2147483647 w 146"/>
              <a:gd name="T7" fmla="*/ 2147483647 h 922"/>
              <a:gd name="T8" fmla="*/ 2147483647 w 146"/>
              <a:gd name="T9" fmla="*/ 2147483647 h 922"/>
              <a:gd name="T10" fmla="*/ 0 w 146"/>
              <a:gd name="T11" fmla="*/ 2147483647 h 922"/>
              <a:gd name="T12" fmla="*/ 0 w 146"/>
              <a:gd name="T13" fmla="*/ 2147483647 h 922"/>
              <a:gd name="T14" fmla="*/ 0 60000 65536"/>
              <a:gd name="T15" fmla="*/ 0 60000 65536"/>
              <a:gd name="T16" fmla="*/ 0 60000 65536"/>
              <a:gd name="T17" fmla="*/ 0 60000 65536"/>
              <a:gd name="T18" fmla="*/ 0 60000 65536"/>
              <a:gd name="T19" fmla="*/ 0 60000 65536"/>
              <a:gd name="T20" fmla="*/ 0 60000 65536"/>
              <a:gd name="T21" fmla="*/ 0 w 146"/>
              <a:gd name="T22" fmla="*/ 0 h 922"/>
              <a:gd name="T23" fmla="*/ 146 w 146"/>
              <a:gd name="T24" fmla="*/ 922 h 9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 h="922">
                <a:moveTo>
                  <a:pt x="146" y="0"/>
                </a:moveTo>
                <a:cubicBezTo>
                  <a:pt x="125" y="19"/>
                  <a:pt x="120" y="30"/>
                  <a:pt x="107" y="54"/>
                </a:cubicBezTo>
                <a:cubicBezTo>
                  <a:pt x="98" y="70"/>
                  <a:pt x="77" y="100"/>
                  <a:pt x="77" y="100"/>
                </a:cubicBezTo>
                <a:cubicBezTo>
                  <a:pt x="69" y="136"/>
                  <a:pt x="65" y="172"/>
                  <a:pt x="54" y="207"/>
                </a:cubicBezTo>
                <a:cubicBezTo>
                  <a:pt x="47" y="283"/>
                  <a:pt x="45" y="365"/>
                  <a:pt x="23" y="438"/>
                </a:cubicBezTo>
                <a:cubicBezTo>
                  <a:pt x="16" y="538"/>
                  <a:pt x="7" y="637"/>
                  <a:pt x="0" y="737"/>
                </a:cubicBezTo>
                <a:cubicBezTo>
                  <a:pt x="6" y="811"/>
                  <a:pt x="0" y="849"/>
                  <a:pt x="0" y="922"/>
                </a:cubicBezTo>
              </a:path>
            </a:pathLst>
          </a:custGeom>
          <a:noFill/>
          <a:ln w="19050">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40" name="Freeform 34"/>
          <p:cNvSpPr>
            <a:spLocks/>
          </p:cNvSpPr>
          <p:nvPr/>
        </p:nvSpPr>
        <p:spPr bwMode="auto">
          <a:xfrm>
            <a:off x="1730375" y="1979613"/>
            <a:ext cx="222250" cy="1587500"/>
          </a:xfrm>
          <a:custGeom>
            <a:avLst/>
            <a:gdLst>
              <a:gd name="T0" fmla="*/ 2147483647 w 246"/>
              <a:gd name="T1" fmla="*/ 0 h 1298"/>
              <a:gd name="T2" fmla="*/ 2147483647 w 246"/>
              <a:gd name="T3" fmla="*/ 2147483647 h 1298"/>
              <a:gd name="T4" fmla="*/ 2147483647 w 246"/>
              <a:gd name="T5" fmla="*/ 2147483647 h 1298"/>
              <a:gd name="T6" fmla="*/ 2147483647 w 246"/>
              <a:gd name="T7" fmla="*/ 2147483647 h 1298"/>
              <a:gd name="T8" fmla="*/ 2147483647 w 246"/>
              <a:gd name="T9" fmla="*/ 2147483647 h 1298"/>
              <a:gd name="T10" fmla="*/ 2147483647 w 246"/>
              <a:gd name="T11" fmla="*/ 2147483647 h 1298"/>
              <a:gd name="T12" fmla="*/ 2147483647 w 246"/>
              <a:gd name="T13" fmla="*/ 2147483647 h 1298"/>
              <a:gd name="T14" fmla="*/ 2147483647 w 246"/>
              <a:gd name="T15" fmla="*/ 2147483647 h 1298"/>
              <a:gd name="T16" fmla="*/ 2147483647 w 246"/>
              <a:gd name="T17" fmla="*/ 2147483647 h 1298"/>
              <a:gd name="T18" fmla="*/ 2147483647 w 246"/>
              <a:gd name="T19" fmla="*/ 2147483647 h 1298"/>
              <a:gd name="T20" fmla="*/ 2147483647 w 246"/>
              <a:gd name="T21" fmla="*/ 2147483647 h 12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6"/>
              <a:gd name="T34" fmla="*/ 0 h 1298"/>
              <a:gd name="T35" fmla="*/ 246 w 246"/>
              <a:gd name="T36" fmla="*/ 1298 h 12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6" h="1298">
                <a:moveTo>
                  <a:pt x="15" y="0"/>
                </a:moveTo>
                <a:cubicBezTo>
                  <a:pt x="17" y="50"/>
                  <a:pt x="0" y="215"/>
                  <a:pt x="54" y="269"/>
                </a:cubicBezTo>
                <a:cubicBezTo>
                  <a:pt x="59" y="337"/>
                  <a:pt x="66" y="378"/>
                  <a:pt x="84" y="438"/>
                </a:cubicBezTo>
                <a:cubicBezTo>
                  <a:pt x="90" y="502"/>
                  <a:pt x="95" y="549"/>
                  <a:pt x="115" y="607"/>
                </a:cubicBezTo>
                <a:cubicBezTo>
                  <a:pt x="124" y="676"/>
                  <a:pt x="133" y="740"/>
                  <a:pt x="153" y="806"/>
                </a:cubicBezTo>
                <a:cubicBezTo>
                  <a:pt x="156" y="857"/>
                  <a:pt x="156" y="909"/>
                  <a:pt x="161" y="960"/>
                </a:cubicBezTo>
                <a:cubicBezTo>
                  <a:pt x="162" y="976"/>
                  <a:pt x="171" y="991"/>
                  <a:pt x="176" y="1006"/>
                </a:cubicBezTo>
                <a:cubicBezTo>
                  <a:pt x="181" y="1021"/>
                  <a:pt x="192" y="1052"/>
                  <a:pt x="192" y="1052"/>
                </a:cubicBezTo>
                <a:cubicBezTo>
                  <a:pt x="197" y="1124"/>
                  <a:pt x="193" y="1172"/>
                  <a:pt x="230" y="1229"/>
                </a:cubicBezTo>
                <a:cubicBezTo>
                  <a:pt x="223" y="1252"/>
                  <a:pt x="217" y="1257"/>
                  <a:pt x="230" y="1282"/>
                </a:cubicBezTo>
                <a:cubicBezTo>
                  <a:pt x="233" y="1289"/>
                  <a:pt x="246" y="1298"/>
                  <a:pt x="246" y="1298"/>
                </a:cubicBezTo>
              </a:path>
            </a:pathLst>
          </a:custGeom>
          <a:noFill/>
          <a:ln w="57150">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41" name="Freeform 35"/>
          <p:cNvSpPr>
            <a:spLocks/>
          </p:cNvSpPr>
          <p:nvPr/>
        </p:nvSpPr>
        <p:spPr bwMode="auto">
          <a:xfrm>
            <a:off x="1187450" y="3244850"/>
            <a:ext cx="47625" cy="246063"/>
          </a:xfrm>
          <a:custGeom>
            <a:avLst/>
            <a:gdLst>
              <a:gd name="T0" fmla="*/ 2147483647 w 38"/>
              <a:gd name="T1" fmla="*/ 0 h 85"/>
              <a:gd name="T2" fmla="*/ 0 w 38"/>
              <a:gd name="T3" fmla="*/ 2147483647 h 85"/>
              <a:gd name="T4" fmla="*/ 0 60000 65536"/>
              <a:gd name="T5" fmla="*/ 0 60000 65536"/>
              <a:gd name="T6" fmla="*/ 0 w 38"/>
              <a:gd name="T7" fmla="*/ 0 h 85"/>
              <a:gd name="T8" fmla="*/ 38 w 38"/>
              <a:gd name="T9" fmla="*/ 85 h 85"/>
            </a:gdLst>
            <a:ahLst/>
            <a:cxnLst>
              <a:cxn ang="T4">
                <a:pos x="T0" y="T1"/>
              </a:cxn>
              <a:cxn ang="T5">
                <a:pos x="T2" y="T3"/>
              </a:cxn>
            </a:cxnLst>
            <a:rect l="T6" t="T7" r="T8" b="T9"/>
            <a:pathLst>
              <a:path w="38" h="85">
                <a:moveTo>
                  <a:pt x="38" y="0"/>
                </a:moveTo>
                <a:cubicBezTo>
                  <a:pt x="14" y="26"/>
                  <a:pt x="0" y="49"/>
                  <a:pt x="0" y="85"/>
                </a:cubicBez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42" name="Freeform 36"/>
          <p:cNvSpPr>
            <a:spLocks/>
          </p:cNvSpPr>
          <p:nvPr/>
        </p:nvSpPr>
        <p:spPr bwMode="auto">
          <a:xfrm>
            <a:off x="1758950" y="3425825"/>
            <a:ext cx="187325" cy="373063"/>
          </a:xfrm>
          <a:custGeom>
            <a:avLst/>
            <a:gdLst>
              <a:gd name="T0" fmla="*/ 2147483647 w 149"/>
              <a:gd name="T1" fmla="*/ 0 h 222"/>
              <a:gd name="T2" fmla="*/ 2147483647 w 149"/>
              <a:gd name="T3" fmla="*/ 2147483647 h 222"/>
              <a:gd name="T4" fmla="*/ 0 w 149"/>
              <a:gd name="T5" fmla="*/ 2147483647 h 222"/>
              <a:gd name="T6" fmla="*/ 0 60000 65536"/>
              <a:gd name="T7" fmla="*/ 0 60000 65536"/>
              <a:gd name="T8" fmla="*/ 0 60000 65536"/>
              <a:gd name="T9" fmla="*/ 0 w 149"/>
              <a:gd name="T10" fmla="*/ 0 h 222"/>
              <a:gd name="T11" fmla="*/ 149 w 149"/>
              <a:gd name="T12" fmla="*/ 222 h 222"/>
            </a:gdLst>
            <a:ahLst/>
            <a:cxnLst>
              <a:cxn ang="T6">
                <a:pos x="T0" y="T1"/>
              </a:cxn>
              <a:cxn ang="T7">
                <a:pos x="T2" y="T3"/>
              </a:cxn>
              <a:cxn ang="T8">
                <a:pos x="T4" y="T5"/>
              </a:cxn>
            </a:cxnLst>
            <a:rect l="T9" t="T10" r="T11" b="T12"/>
            <a:pathLst>
              <a:path w="149" h="222">
                <a:moveTo>
                  <a:pt x="107" y="0"/>
                </a:moveTo>
                <a:cubicBezTo>
                  <a:pt x="149" y="64"/>
                  <a:pt x="92" y="141"/>
                  <a:pt x="38" y="176"/>
                </a:cubicBezTo>
                <a:cubicBezTo>
                  <a:pt x="29" y="201"/>
                  <a:pt x="24" y="211"/>
                  <a:pt x="0" y="222"/>
                </a:cubicBezTo>
              </a:path>
            </a:pathLst>
          </a:custGeom>
          <a:noFill/>
          <a:ln w="19050">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5157" name="Text Box 37"/>
          <p:cNvSpPr txBox="1">
            <a:spLocks noChangeArrowheads="1"/>
          </p:cNvSpPr>
          <p:nvPr/>
        </p:nvSpPr>
        <p:spPr bwMode="auto">
          <a:xfrm>
            <a:off x="6443663" y="2636838"/>
            <a:ext cx="1652587" cy="396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ES" altLang="en-US" sz="10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rPr>
              <a:t>Deformación y curvatura del pelo radical</a:t>
            </a:r>
          </a:p>
        </p:txBody>
      </p:sp>
      <p:pic>
        <p:nvPicPr>
          <p:cNvPr id="5158" name="Picture 38" descr="CARK9FF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35775" y="3106738"/>
            <a:ext cx="957263" cy="1397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17445" name="Group 39"/>
          <p:cNvGrpSpPr>
            <a:grpSpLocks/>
          </p:cNvGrpSpPr>
          <p:nvPr/>
        </p:nvGrpSpPr>
        <p:grpSpPr bwMode="auto">
          <a:xfrm>
            <a:off x="998538" y="147638"/>
            <a:ext cx="1166812" cy="1752600"/>
            <a:chOff x="-1607" y="142"/>
            <a:chExt cx="926" cy="1043"/>
          </a:xfrm>
        </p:grpSpPr>
        <p:grpSp>
          <p:nvGrpSpPr>
            <p:cNvPr id="17487" name="Group 40"/>
            <p:cNvGrpSpPr>
              <a:grpSpLocks/>
            </p:cNvGrpSpPr>
            <p:nvPr/>
          </p:nvGrpSpPr>
          <p:grpSpPr bwMode="auto">
            <a:xfrm rot="2792970">
              <a:off x="-1096" y="827"/>
              <a:ext cx="544" cy="171"/>
              <a:chOff x="2872" y="1565"/>
              <a:chExt cx="647" cy="186"/>
            </a:xfrm>
          </p:grpSpPr>
          <p:sp>
            <p:nvSpPr>
              <p:cNvPr id="17496" name="Freeform 41"/>
              <p:cNvSpPr>
                <a:spLocks/>
              </p:cNvSpPr>
              <p:nvPr/>
            </p:nvSpPr>
            <p:spPr bwMode="auto">
              <a:xfrm>
                <a:off x="2872" y="1565"/>
                <a:ext cx="647" cy="186"/>
              </a:xfrm>
              <a:custGeom>
                <a:avLst/>
                <a:gdLst>
                  <a:gd name="T0" fmla="*/ 0 w 647"/>
                  <a:gd name="T1" fmla="*/ 186 h 186"/>
                  <a:gd name="T2" fmla="*/ 62 w 647"/>
                  <a:gd name="T3" fmla="*/ 117 h 186"/>
                  <a:gd name="T4" fmla="*/ 139 w 647"/>
                  <a:gd name="T5" fmla="*/ 63 h 186"/>
                  <a:gd name="T6" fmla="*/ 162 w 647"/>
                  <a:gd name="T7" fmla="*/ 48 h 186"/>
                  <a:gd name="T8" fmla="*/ 177 w 647"/>
                  <a:gd name="T9" fmla="*/ 32 h 186"/>
                  <a:gd name="T10" fmla="*/ 292 w 647"/>
                  <a:gd name="T11" fmla="*/ 2 h 186"/>
                  <a:gd name="T12" fmla="*/ 615 w 647"/>
                  <a:gd name="T13" fmla="*/ 32 h 186"/>
                  <a:gd name="T14" fmla="*/ 638 w 647"/>
                  <a:gd name="T15" fmla="*/ 48 h 186"/>
                  <a:gd name="T16" fmla="*/ 599 w 647"/>
                  <a:gd name="T17" fmla="*/ 71 h 186"/>
                  <a:gd name="T18" fmla="*/ 530 w 647"/>
                  <a:gd name="T19" fmla="*/ 102 h 186"/>
                  <a:gd name="T20" fmla="*/ 392 w 647"/>
                  <a:gd name="T21" fmla="*/ 171 h 186"/>
                  <a:gd name="T22" fmla="*/ 300 w 647"/>
                  <a:gd name="T23" fmla="*/ 178 h 186"/>
                  <a:gd name="T24" fmla="*/ 0 w 647"/>
                  <a:gd name="T25" fmla="*/ 186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7"/>
                  <a:gd name="T40" fmla="*/ 0 h 186"/>
                  <a:gd name="T41" fmla="*/ 647 w 647"/>
                  <a:gd name="T42" fmla="*/ 186 h 1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7" h="186">
                    <a:moveTo>
                      <a:pt x="0" y="186"/>
                    </a:moveTo>
                    <a:cubicBezTo>
                      <a:pt x="25" y="162"/>
                      <a:pt x="34" y="135"/>
                      <a:pt x="62" y="117"/>
                    </a:cubicBezTo>
                    <a:cubicBezTo>
                      <a:pt x="81" y="88"/>
                      <a:pt x="108" y="78"/>
                      <a:pt x="139" y="63"/>
                    </a:cubicBezTo>
                    <a:cubicBezTo>
                      <a:pt x="147" y="59"/>
                      <a:pt x="155" y="54"/>
                      <a:pt x="162" y="48"/>
                    </a:cubicBezTo>
                    <a:cubicBezTo>
                      <a:pt x="168" y="43"/>
                      <a:pt x="171" y="36"/>
                      <a:pt x="177" y="32"/>
                    </a:cubicBezTo>
                    <a:cubicBezTo>
                      <a:pt x="209" y="13"/>
                      <a:pt x="255" y="8"/>
                      <a:pt x="292" y="2"/>
                    </a:cubicBezTo>
                    <a:cubicBezTo>
                      <a:pt x="399" y="6"/>
                      <a:pt x="511" y="0"/>
                      <a:pt x="615" y="32"/>
                    </a:cubicBezTo>
                    <a:cubicBezTo>
                      <a:pt x="632" y="50"/>
                      <a:pt x="623" y="48"/>
                      <a:pt x="638" y="48"/>
                    </a:cubicBezTo>
                    <a:cubicBezTo>
                      <a:pt x="579" y="66"/>
                      <a:pt x="647" y="41"/>
                      <a:pt x="599" y="71"/>
                    </a:cubicBezTo>
                    <a:cubicBezTo>
                      <a:pt x="578" y="84"/>
                      <a:pt x="551" y="90"/>
                      <a:pt x="530" y="102"/>
                    </a:cubicBezTo>
                    <a:cubicBezTo>
                      <a:pt x="482" y="129"/>
                      <a:pt x="445" y="153"/>
                      <a:pt x="392" y="171"/>
                    </a:cubicBezTo>
                    <a:cubicBezTo>
                      <a:pt x="363" y="181"/>
                      <a:pt x="331" y="177"/>
                      <a:pt x="300" y="178"/>
                    </a:cubicBezTo>
                    <a:cubicBezTo>
                      <a:pt x="200" y="182"/>
                      <a:pt x="100" y="183"/>
                      <a:pt x="0" y="186"/>
                    </a:cubicBezTo>
                    <a:close/>
                  </a:path>
                </a:pathLst>
              </a:custGeom>
              <a:solidFill>
                <a:srgbClr val="00B000"/>
              </a:solidFill>
              <a:ln w="9525">
                <a:solidFill>
                  <a:srgbClr val="CCFF66"/>
                </a:solidFill>
                <a:round/>
                <a:headEnd/>
                <a:tailEnd/>
              </a:ln>
            </p:spPr>
            <p:txBody>
              <a:bodyPr rot="10800000" vert="eaVe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97" name="Freeform 42"/>
              <p:cNvSpPr>
                <a:spLocks/>
              </p:cNvSpPr>
              <p:nvPr/>
            </p:nvSpPr>
            <p:spPr bwMode="auto">
              <a:xfrm>
                <a:off x="2911" y="1613"/>
                <a:ext cx="568" cy="123"/>
              </a:xfrm>
              <a:custGeom>
                <a:avLst/>
                <a:gdLst>
                  <a:gd name="T0" fmla="*/ 0 w 568"/>
                  <a:gd name="T1" fmla="*/ 123 h 123"/>
                  <a:gd name="T2" fmla="*/ 215 w 568"/>
                  <a:gd name="T3" fmla="*/ 54 h 123"/>
                  <a:gd name="T4" fmla="*/ 430 w 568"/>
                  <a:gd name="T5" fmla="*/ 23 h 123"/>
                  <a:gd name="T6" fmla="*/ 568 w 568"/>
                  <a:gd name="T7" fmla="*/ 0 h 123"/>
                  <a:gd name="T8" fmla="*/ 0 60000 65536"/>
                  <a:gd name="T9" fmla="*/ 0 60000 65536"/>
                  <a:gd name="T10" fmla="*/ 0 60000 65536"/>
                  <a:gd name="T11" fmla="*/ 0 60000 65536"/>
                  <a:gd name="T12" fmla="*/ 0 w 568"/>
                  <a:gd name="T13" fmla="*/ 0 h 123"/>
                  <a:gd name="T14" fmla="*/ 568 w 568"/>
                  <a:gd name="T15" fmla="*/ 123 h 123"/>
                </a:gdLst>
                <a:ahLst/>
                <a:cxnLst>
                  <a:cxn ang="T8">
                    <a:pos x="T0" y="T1"/>
                  </a:cxn>
                  <a:cxn ang="T9">
                    <a:pos x="T2" y="T3"/>
                  </a:cxn>
                  <a:cxn ang="T10">
                    <a:pos x="T4" y="T5"/>
                  </a:cxn>
                  <a:cxn ang="T11">
                    <a:pos x="T6" y="T7"/>
                  </a:cxn>
                </a:cxnLst>
                <a:rect l="T12" t="T13" r="T14" b="T15"/>
                <a:pathLst>
                  <a:path w="568" h="123">
                    <a:moveTo>
                      <a:pt x="0" y="123"/>
                    </a:moveTo>
                    <a:cubicBezTo>
                      <a:pt x="71" y="98"/>
                      <a:pt x="142" y="72"/>
                      <a:pt x="215" y="54"/>
                    </a:cubicBezTo>
                    <a:cubicBezTo>
                      <a:pt x="285" y="37"/>
                      <a:pt x="359" y="34"/>
                      <a:pt x="430" y="23"/>
                    </a:cubicBezTo>
                    <a:cubicBezTo>
                      <a:pt x="476" y="16"/>
                      <a:pt x="521" y="0"/>
                      <a:pt x="568" y="0"/>
                    </a:cubicBezTo>
                  </a:path>
                </a:pathLst>
              </a:custGeom>
              <a:noFill/>
              <a:ln w="9525">
                <a:solidFill>
                  <a:srgbClr val="CCFF66"/>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grpSp>
        <p:sp>
          <p:nvSpPr>
            <p:cNvPr id="17488" name="Freeform 43"/>
            <p:cNvSpPr>
              <a:spLocks/>
            </p:cNvSpPr>
            <p:nvPr/>
          </p:nvSpPr>
          <p:spPr bwMode="auto">
            <a:xfrm>
              <a:off x="-1607" y="772"/>
              <a:ext cx="535" cy="325"/>
            </a:xfrm>
            <a:custGeom>
              <a:avLst/>
              <a:gdLst>
                <a:gd name="T0" fmla="*/ 535 w 535"/>
                <a:gd name="T1" fmla="*/ 0 h 325"/>
                <a:gd name="T2" fmla="*/ 312 w 535"/>
                <a:gd name="T3" fmla="*/ 38 h 325"/>
                <a:gd name="T4" fmla="*/ 220 w 535"/>
                <a:gd name="T5" fmla="*/ 77 h 325"/>
                <a:gd name="T6" fmla="*/ 166 w 535"/>
                <a:gd name="T7" fmla="*/ 123 h 325"/>
                <a:gd name="T8" fmla="*/ 120 w 535"/>
                <a:gd name="T9" fmla="*/ 184 h 325"/>
                <a:gd name="T10" fmla="*/ 74 w 535"/>
                <a:gd name="T11" fmla="*/ 261 h 325"/>
                <a:gd name="T12" fmla="*/ 44 w 535"/>
                <a:gd name="T13" fmla="*/ 315 h 325"/>
                <a:gd name="T14" fmla="*/ 205 w 535"/>
                <a:gd name="T15" fmla="*/ 300 h 325"/>
                <a:gd name="T16" fmla="*/ 312 w 535"/>
                <a:gd name="T17" fmla="*/ 269 h 325"/>
                <a:gd name="T18" fmla="*/ 374 w 535"/>
                <a:gd name="T19" fmla="*/ 238 h 325"/>
                <a:gd name="T20" fmla="*/ 435 w 535"/>
                <a:gd name="T21" fmla="*/ 200 h 325"/>
                <a:gd name="T22" fmla="*/ 520 w 535"/>
                <a:gd name="T23" fmla="*/ 77 h 325"/>
                <a:gd name="T24" fmla="*/ 535 w 535"/>
                <a:gd name="T25" fmla="*/ 0 h 3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5"/>
                <a:gd name="T40" fmla="*/ 0 h 325"/>
                <a:gd name="T41" fmla="*/ 535 w 535"/>
                <a:gd name="T42" fmla="*/ 325 h 3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5" h="325">
                  <a:moveTo>
                    <a:pt x="535" y="0"/>
                  </a:moveTo>
                  <a:cubicBezTo>
                    <a:pt x="459" y="7"/>
                    <a:pt x="385" y="14"/>
                    <a:pt x="312" y="38"/>
                  </a:cubicBezTo>
                  <a:cubicBezTo>
                    <a:pt x="278" y="49"/>
                    <a:pt x="253" y="66"/>
                    <a:pt x="220" y="77"/>
                  </a:cubicBezTo>
                  <a:cubicBezTo>
                    <a:pt x="196" y="113"/>
                    <a:pt x="187" y="95"/>
                    <a:pt x="166" y="123"/>
                  </a:cubicBezTo>
                  <a:cubicBezTo>
                    <a:pt x="114" y="192"/>
                    <a:pt x="157" y="150"/>
                    <a:pt x="120" y="184"/>
                  </a:cubicBezTo>
                  <a:cubicBezTo>
                    <a:pt x="113" y="207"/>
                    <a:pt x="91" y="245"/>
                    <a:pt x="74" y="261"/>
                  </a:cubicBezTo>
                  <a:cubicBezTo>
                    <a:pt x="67" y="285"/>
                    <a:pt x="54" y="294"/>
                    <a:pt x="44" y="315"/>
                  </a:cubicBezTo>
                  <a:cubicBezTo>
                    <a:pt x="131" y="292"/>
                    <a:pt x="0" y="325"/>
                    <a:pt x="205" y="300"/>
                  </a:cubicBezTo>
                  <a:cubicBezTo>
                    <a:pt x="240" y="296"/>
                    <a:pt x="278" y="279"/>
                    <a:pt x="312" y="269"/>
                  </a:cubicBezTo>
                  <a:cubicBezTo>
                    <a:pt x="333" y="248"/>
                    <a:pt x="349" y="251"/>
                    <a:pt x="374" y="238"/>
                  </a:cubicBezTo>
                  <a:cubicBezTo>
                    <a:pt x="400" y="225"/>
                    <a:pt x="407" y="208"/>
                    <a:pt x="435" y="200"/>
                  </a:cubicBezTo>
                  <a:cubicBezTo>
                    <a:pt x="472" y="163"/>
                    <a:pt x="483" y="112"/>
                    <a:pt x="520" y="77"/>
                  </a:cubicBezTo>
                  <a:cubicBezTo>
                    <a:pt x="529" y="49"/>
                    <a:pt x="535" y="30"/>
                    <a:pt x="535" y="0"/>
                  </a:cubicBezTo>
                  <a:close/>
                </a:path>
              </a:pathLst>
            </a:custGeom>
            <a:solidFill>
              <a:srgbClr val="00B000"/>
            </a:solidFill>
            <a:ln w="9525">
              <a:solidFill>
                <a:srgbClr val="CCFF66"/>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89" name="Freeform 44"/>
            <p:cNvSpPr>
              <a:spLocks/>
            </p:cNvSpPr>
            <p:nvPr/>
          </p:nvSpPr>
          <p:spPr bwMode="auto">
            <a:xfrm>
              <a:off x="-1540" y="786"/>
              <a:ext cx="493" cy="286"/>
            </a:xfrm>
            <a:custGeom>
              <a:avLst/>
              <a:gdLst>
                <a:gd name="T0" fmla="*/ 476 w 493"/>
                <a:gd name="T1" fmla="*/ 9 h 286"/>
                <a:gd name="T2" fmla="*/ 430 w 493"/>
                <a:gd name="T3" fmla="*/ 32 h 286"/>
                <a:gd name="T4" fmla="*/ 369 w 493"/>
                <a:gd name="T5" fmla="*/ 70 h 286"/>
                <a:gd name="T6" fmla="*/ 238 w 493"/>
                <a:gd name="T7" fmla="*/ 140 h 286"/>
                <a:gd name="T8" fmla="*/ 192 w 493"/>
                <a:gd name="T9" fmla="*/ 170 h 286"/>
                <a:gd name="T10" fmla="*/ 146 w 493"/>
                <a:gd name="T11" fmla="*/ 186 h 286"/>
                <a:gd name="T12" fmla="*/ 84 w 493"/>
                <a:gd name="T13" fmla="*/ 216 h 286"/>
                <a:gd name="T14" fmla="*/ 31 w 493"/>
                <a:gd name="T15" fmla="*/ 255 h 286"/>
                <a:gd name="T16" fmla="*/ 0 w 493"/>
                <a:gd name="T17" fmla="*/ 286 h 2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3"/>
                <a:gd name="T28" fmla="*/ 0 h 286"/>
                <a:gd name="T29" fmla="*/ 493 w 493"/>
                <a:gd name="T30" fmla="*/ 286 h 2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3" h="286">
                  <a:moveTo>
                    <a:pt x="476" y="9"/>
                  </a:moveTo>
                  <a:cubicBezTo>
                    <a:pt x="411" y="52"/>
                    <a:pt x="493" y="0"/>
                    <a:pt x="430" y="32"/>
                  </a:cubicBezTo>
                  <a:cubicBezTo>
                    <a:pt x="404" y="45"/>
                    <a:pt x="397" y="62"/>
                    <a:pt x="369" y="70"/>
                  </a:cubicBezTo>
                  <a:cubicBezTo>
                    <a:pt x="335" y="104"/>
                    <a:pt x="280" y="117"/>
                    <a:pt x="238" y="140"/>
                  </a:cubicBezTo>
                  <a:cubicBezTo>
                    <a:pt x="222" y="149"/>
                    <a:pt x="209" y="164"/>
                    <a:pt x="192" y="170"/>
                  </a:cubicBezTo>
                  <a:cubicBezTo>
                    <a:pt x="177" y="175"/>
                    <a:pt x="146" y="186"/>
                    <a:pt x="146" y="186"/>
                  </a:cubicBezTo>
                  <a:cubicBezTo>
                    <a:pt x="127" y="204"/>
                    <a:pt x="109" y="208"/>
                    <a:pt x="84" y="216"/>
                  </a:cubicBezTo>
                  <a:cubicBezTo>
                    <a:pt x="66" y="235"/>
                    <a:pt x="49" y="237"/>
                    <a:pt x="31" y="255"/>
                  </a:cubicBezTo>
                  <a:cubicBezTo>
                    <a:pt x="21" y="265"/>
                    <a:pt x="0" y="286"/>
                    <a:pt x="0" y="286"/>
                  </a:cubicBezTo>
                </a:path>
              </a:pathLst>
            </a:custGeom>
            <a:noFill/>
            <a:ln w="9525">
              <a:solidFill>
                <a:srgbClr val="CCFF66"/>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90" name="Freeform 45"/>
            <p:cNvSpPr>
              <a:spLocks/>
            </p:cNvSpPr>
            <p:nvPr/>
          </p:nvSpPr>
          <p:spPr bwMode="auto">
            <a:xfrm>
              <a:off x="-1074" y="537"/>
              <a:ext cx="393" cy="234"/>
            </a:xfrm>
            <a:custGeom>
              <a:avLst/>
              <a:gdLst>
                <a:gd name="T0" fmla="*/ 9 w 393"/>
                <a:gd name="T1" fmla="*/ 220 h 234"/>
                <a:gd name="T2" fmla="*/ 32 w 393"/>
                <a:gd name="T3" fmla="*/ 181 h 234"/>
                <a:gd name="T4" fmla="*/ 71 w 393"/>
                <a:gd name="T5" fmla="*/ 120 h 234"/>
                <a:gd name="T6" fmla="*/ 78 w 393"/>
                <a:gd name="T7" fmla="*/ 97 h 234"/>
                <a:gd name="T8" fmla="*/ 101 w 393"/>
                <a:gd name="T9" fmla="*/ 89 h 234"/>
                <a:gd name="T10" fmla="*/ 155 w 393"/>
                <a:gd name="T11" fmla="*/ 51 h 234"/>
                <a:gd name="T12" fmla="*/ 362 w 393"/>
                <a:gd name="T13" fmla="*/ 35 h 234"/>
                <a:gd name="T14" fmla="*/ 393 w 393"/>
                <a:gd name="T15" fmla="*/ 43 h 234"/>
                <a:gd name="T16" fmla="*/ 324 w 393"/>
                <a:gd name="T17" fmla="*/ 74 h 234"/>
                <a:gd name="T18" fmla="*/ 278 w 393"/>
                <a:gd name="T19" fmla="*/ 104 h 234"/>
                <a:gd name="T20" fmla="*/ 263 w 393"/>
                <a:gd name="T21" fmla="*/ 120 h 234"/>
                <a:gd name="T22" fmla="*/ 216 w 393"/>
                <a:gd name="T23" fmla="*/ 135 h 234"/>
                <a:gd name="T24" fmla="*/ 155 w 393"/>
                <a:gd name="T25" fmla="*/ 166 h 234"/>
                <a:gd name="T26" fmla="*/ 63 w 393"/>
                <a:gd name="T27" fmla="*/ 212 h 234"/>
                <a:gd name="T28" fmla="*/ 9 w 393"/>
                <a:gd name="T29" fmla="*/ 220 h 2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3"/>
                <a:gd name="T46" fmla="*/ 0 h 234"/>
                <a:gd name="T47" fmla="*/ 393 w 393"/>
                <a:gd name="T48" fmla="*/ 234 h 2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3" h="234">
                  <a:moveTo>
                    <a:pt x="9" y="220"/>
                  </a:moveTo>
                  <a:cubicBezTo>
                    <a:pt x="32" y="155"/>
                    <a:pt x="0" y="234"/>
                    <a:pt x="32" y="181"/>
                  </a:cubicBezTo>
                  <a:cubicBezTo>
                    <a:pt x="46" y="158"/>
                    <a:pt x="50" y="140"/>
                    <a:pt x="71" y="120"/>
                  </a:cubicBezTo>
                  <a:cubicBezTo>
                    <a:pt x="73" y="112"/>
                    <a:pt x="72" y="103"/>
                    <a:pt x="78" y="97"/>
                  </a:cubicBezTo>
                  <a:cubicBezTo>
                    <a:pt x="84" y="91"/>
                    <a:pt x="94" y="93"/>
                    <a:pt x="101" y="89"/>
                  </a:cubicBezTo>
                  <a:cubicBezTo>
                    <a:pt x="125" y="75"/>
                    <a:pt x="127" y="60"/>
                    <a:pt x="155" y="51"/>
                  </a:cubicBezTo>
                  <a:cubicBezTo>
                    <a:pt x="203" y="0"/>
                    <a:pt x="315" y="33"/>
                    <a:pt x="362" y="35"/>
                  </a:cubicBezTo>
                  <a:cubicBezTo>
                    <a:pt x="372" y="38"/>
                    <a:pt x="393" y="43"/>
                    <a:pt x="393" y="43"/>
                  </a:cubicBezTo>
                  <a:cubicBezTo>
                    <a:pt x="362" y="63"/>
                    <a:pt x="361" y="50"/>
                    <a:pt x="324" y="74"/>
                  </a:cubicBezTo>
                  <a:cubicBezTo>
                    <a:pt x="309" y="84"/>
                    <a:pt x="293" y="94"/>
                    <a:pt x="278" y="104"/>
                  </a:cubicBezTo>
                  <a:cubicBezTo>
                    <a:pt x="272" y="108"/>
                    <a:pt x="270" y="117"/>
                    <a:pt x="263" y="120"/>
                  </a:cubicBezTo>
                  <a:cubicBezTo>
                    <a:pt x="248" y="127"/>
                    <a:pt x="216" y="135"/>
                    <a:pt x="216" y="135"/>
                  </a:cubicBezTo>
                  <a:cubicBezTo>
                    <a:pt x="196" y="156"/>
                    <a:pt x="180" y="154"/>
                    <a:pt x="155" y="166"/>
                  </a:cubicBezTo>
                  <a:cubicBezTo>
                    <a:pt x="124" y="181"/>
                    <a:pt x="94" y="197"/>
                    <a:pt x="63" y="212"/>
                  </a:cubicBezTo>
                  <a:cubicBezTo>
                    <a:pt x="48" y="220"/>
                    <a:pt x="23" y="232"/>
                    <a:pt x="9" y="220"/>
                  </a:cubicBezTo>
                  <a:close/>
                </a:path>
              </a:pathLst>
            </a:custGeom>
            <a:solidFill>
              <a:srgbClr val="00B000"/>
            </a:solidFill>
            <a:ln w="9525">
              <a:solidFill>
                <a:srgbClr val="CCFF66"/>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91" name="Freeform 46"/>
            <p:cNvSpPr>
              <a:spLocks/>
            </p:cNvSpPr>
            <p:nvPr/>
          </p:nvSpPr>
          <p:spPr bwMode="auto">
            <a:xfrm rot="1381452">
              <a:off x="-1058" y="347"/>
              <a:ext cx="300" cy="179"/>
            </a:xfrm>
            <a:custGeom>
              <a:avLst/>
              <a:gdLst>
                <a:gd name="T0" fmla="*/ 2 w 393"/>
                <a:gd name="T1" fmla="*/ 2 h 234"/>
                <a:gd name="T2" fmla="*/ 2 w 393"/>
                <a:gd name="T3" fmla="*/ 2 h 234"/>
                <a:gd name="T4" fmla="*/ 2 w 393"/>
                <a:gd name="T5" fmla="*/ 2 h 234"/>
                <a:gd name="T6" fmla="*/ 2 w 393"/>
                <a:gd name="T7" fmla="*/ 2 h 234"/>
                <a:gd name="T8" fmla="*/ 2 w 393"/>
                <a:gd name="T9" fmla="*/ 2 h 234"/>
                <a:gd name="T10" fmla="*/ 2 w 393"/>
                <a:gd name="T11" fmla="*/ 2 h 234"/>
                <a:gd name="T12" fmla="*/ 2 w 393"/>
                <a:gd name="T13" fmla="*/ 2 h 234"/>
                <a:gd name="T14" fmla="*/ 2 w 393"/>
                <a:gd name="T15" fmla="*/ 2 h 234"/>
                <a:gd name="T16" fmla="*/ 2 w 393"/>
                <a:gd name="T17" fmla="*/ 2 h 234"/>
                <a:gd name="T18" fmla="*/ 2 w 393"/>
                <a:gd name="T19" fmla="*/ 2 h 234"/>
                <a:gd name="T20" fmla="*/ 2 w 393"/>
                <a:gd name="T21" fmla="*/ 2 h 234"/>
                <a:gd name="T22" fmla="*/ 2 w 393"/>
                <a:gd name="T23" fmla="*/ 2 h 234"/>
                <a:gd name="T24" fmla="*/ 2 w 393"/>
                <a:gd name="T25" fmla="*/ 2 h 234"/>
                <a:gd name="T26" fmla="*/ 2 w 393"/>
                <a:gd name="T27" fmla="*/ 2 h 234"/>
                <a:gd name="T28" fmla="*/ 2 w 393"/>
                <a:gd name="T29" fmla="*/ 2 h 2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3"/>
                <a:gd name="T46" fmla="*/ 0 h 234"/>
                <a:gd name="T47" fmla="*/ 393 w 393"/>
                <a:gd name="T48" fmla="*/ 234 h 2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3" h="234">
                  <a:moveTo>
                    <a:pt x="9" y="220"/>
                  </a:moveTo>
                  <a:cubicBezTo>
                    <a:pt x="32" y="155"/>
                    <a:pt x="0" y="234"/>
                    <a:pt x="32" y="181"/>
                  </a:cubicBezTo>
                  <a:cubicBezTo>
                    <a:pt x="46" y="158"/>
                    <a:pt x="50" y="140"/>
                    <a:pt x="71" y="120"/>
                  </a:cubicBezTo>
                  <a:cubicBezTo>
                    <a:pt x="73" y="112"/>
                    <a:pt x="72" y="103"/>
                    <a:pt x="78" y="97"/>
                  </a:cubicBezTo>
                  <a:cubicBezTo>
                    <a:pt x="84" y="91"/>
                    <a:pt x="94" y="93"/>
                    <a:pt x="101" y="89"/>
                  </a:cubicBezTo>
                  <a:cubicBezTo>
                    <a:pt x="125" y="75"/>
                    <a:pt x="127" y="60"/>
                    <a:pt x="155" y="51"/>
                  </a:cubicBezTo>
                  <a:cubicBezTo>
                    <a:pt x="203" y="0"/>
                    <a:pt x="315" y="33"/>
                    <a:pt x="362" y="35"/>
                  </a:cubicBezTo>
                  <a:cubicBezTo>
                    <a:pt x="372" y="38"/>
                    <a:pt x="393" y="43"/>
                    <a:pt x="393" y="43"/>
                  </a:cubicBezTo>
                  <a:cubicBezTo>
                    <a:pt x="362" y="63"/>
                    <a:pt x="361" y="50"/>
                    <a:pt x="324" y="74"/>
                  </a:cubicBezTo>
                  <a:cubicBezTo>
                    <a:pt x="309" y="84"/>
                    <a:pt x="293" y="94"/>
                    <a:pt x="278" y="104"/>
                  </a:cubicBezTo>
                  <a:cubicBezTo>
                    <a:pt x="272" y="108"/>
                    <a:pt x="270" y="117"/>
                    <a:pt x="263" y="120"/>
                  </a:cubicBezTo>
                  <a:cubicBezTo>
                    <a:pt x="248" y="127"/>
                    <a:pt x="216" y="135"/>
                    <a:pt x="216" y="135"/>
                  </a:cubicBezTo>
                  <a:cubicBezTo>
                    <a:pt x="196" y="156"/>
                    <a:pt x="180" y="154"/>
                    <a:pt x="155" y="166"/>
                  </a:cubicBezTo>
                  <a:cubicBezTo>
                    <a:pt x="124" y="181"/>
                    <a:pt x="94" y="197"/>
                    <a:pt x="63" y="212"/>
                  </a:cubicBezTo>
                  <a:cubicBezTo>
                    <a:pt x="48" y="220"/>
                    <a:pt x="23" y="232"/>
                    <a:pt x="9" y="220"/>
                  </a:cubicBezTo>
                  <a:close/>
                </a:path>
              </a:pathLst>
            </a:custGeom>
            <a:solidFill>
              <a:srgbClr val="00B000"/>
            </a:solidFill>
            <a:ln w="9525">
              <a:solidFill>
                <a:srgbClr val="CCFF66"/>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92" name="Freeform 47"/>
            <p:cNvSpPr>
              <a:spLocks/>
            </p:cNvSpPr>
            <p:nvPr/>
          </p:nvSpPr>
          <p:spPr bwMode="auto">
            <a:xfrm rot="1381452">
              <a:off x="-1356" y="357"/>
              <a:ext cx="261" cy="273"/>
            </a:xfrm>
            <a:custGeom>
              <a:avLst/>
              <a:gdLst>
                <a:gd name="T0" fmla="*/ 1 w 393"/>
                <a:gd name="T1" fmla="*/ 22477 h 234"/>
                <a:gd name="T2" fmla="*/ 1 w 393"/>
                <a:gd name="T3" fmla="*/ 18471 h 234"/>
                <a:gd name="T4" fmla="*/ 1 w 393"/>
                <a:gd name="T5" fmla="*/ 12226 h 234"/>
                <a:gd name="T6" fmla="*/ 1 w 393"/>
                <a:gd name="T7" fmla="*/ 9949 h 234"/>
                <a:gd name="T8" fmla="*/ 1 w 393"/>
                <a:gd name="T9" fmla="*/ 9128 h 234"/>
                <a:gd name="T10" fmla="*/ 1 w 393"/>
                <a:gd name="T11" fmla="*/ 5350 h 234"/>
                <a:gd name="T12" fmla="*/ 1 w 393"/>
                <a:gd name="T13" fmla="*/ 3620 h 234"/>
                <a:gd name="T14" fmla="*/ 1 w 393"/>
                <a:gd name="T15" fmla="*/ 4342 h 234"/>
                <a:gd name="T16" fmla="*/ 1 w 393"/>
                <a:gd name="T17" fmla="*/ 7530 h 234"/>
                <a:gd name="T18" fmla="*/ 1 w 393"/>
                <a:gd name="T19" fmla="*/ 10649 h 234"/>
                <a:gd name="T20" fmla="*/ 1 w 393"/>
                <a:gd name="T21" fmla="*/ 12226 h 234"/>
                <a:gd name="T22" fmla="*/ 1 w 393"/>
                <a:gd name="T23" fmla="*/ 13872 h 234"/>
                <a:gd name="T24" fmla="*/ 1 w 393"/>
                <a:gd name="T25" fmla="*/ 16940 h 234"/>
                <a:gd name="T26" fmla="*/ 1 w 393"/>
                <a:gd name="T27" fmla="*/ 21564 h 234"/>
                <a:gd name="T28" fmla="*/ 1 w 393"/>
                <a:gd name="T29" fmla="*/ 22477 h 2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3"/>
                <a:gd name="T46" fmla="*/ 0 h 234"/>
                <a:gd name="T47" fmla="*/ 393 w 393"/>
                <a:gd name="T48" fmla="*/ 234 h 2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3" h="234">
                  <a:moveTo>
                    <a:pt x="9" y="220"/>
                  </a:moveTo>
                  <a:cubicBezTo>
                    <a:pt x="32" y="155"/>
                    <a:pt x="0" y="234"/>
                    <a:pt x="32" y="181"/>
                  </a:cubicBezTo>
                  <a:cubicBezTo>
                    <a:pt x="46" y="158"/>
                    <a:pt x="50" y="140"/>
                    <a:pt x="71" y="120"/>
                  </a:cubicBezTo>
                  <a:cubicBezTo>
                    <a:pt x="73" y="112"/>
                    <a:pt x="72" y="103"/>
                    <a:pt x="78" y="97"/>
                  </a:cubicBezTo>
                  <a:cubicBezTo>
                    <a:pt x="84" y="91"/>
                    <a:pt x="94" y="93"/>
                    <a:pt x="101" y="89"/>
                  </a:cubicBezTo>
                  <a:cubicBezTo>
                    <a:pt x="125" y="75"/>
                    <a:pt x="127" y="60"/>
                    <a:pt x="155" y="51"/>
                  </a:cubicBezTo>
                  <a:cubicBezTo>
                    <a:pt x="203" y="0"/>
                    <a:pt x="315" y="33"/>
                    <a:pt x="362" y="35"/>
                  </a:cubicBezTo>
                  <a:cubicBezTo>
                    <a:pt x="372" y="38"/>
                    <a:pt x="393" y="43"/>
                    <a:pt x="393" y="43"/>
                  </a:cubicBezTo>
                  <a:cubicBezTo>
                    <a:pt x="362" y="63"/>
                    <a:pt x="361" y="50"/>
                    <a:pt x="324" y="74"/>
                  </a:cubicBezTo>
                  <a:cubicBezTo>
                    <a:pt x="309" y="84"/>
                    <a:pt x="293" y="94"/>
                    <a:pt x="278" y="104"/>
                  </a:cubicBezTo>
                  <a:cubicBezTo>
                    <a:pt x="272" y="108"/>
                    <a:pt x="270" y="117"/>
                    <a:pt x="263" y="120"/>
                  </a:cubicBezTo>
                  <a:cubicBezTo>
                    <a:pt x="248" y="127"/>
                    <a:pt x="216" y="135"/>
                    <a:pt x="216" y="135"/>
                  </a:cubicBezTo>
                  <a:cubicBezTo>
                    <a:pt x="196" y="156"/>
                    <a:pt x="180" y="154"/>
                    <a:pt x="155" y="166"/>
                  </a:cubicBezTo>
                  <a:cubicBezTo>
                    <a:pt x="124" y="181"/>
                    <a:pt x="94" y="197"/>
                    <a:pt x="63" y="212"/>
                  </a:cubicBezTo>
                  <a:cubicBezTo>
                    <a:pt x="48" y="220"/>
                    <a:pt x="23" y="232"/>
                    <a:pt x="9" y="220"/>
                  </a:cubicBezTo>
                  <a:close/>
                </a:path>
              </a:pathLst>
            </a:custGeom>
            <a:solidFill>
              <a:srgbClr val="00B000"/>
            </a:solidFill>
            <a:ln w="9525">
              <a:solidFill>
                <a:srgbClr val="CCFF66"/>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93" name="Freeform 48"/>
            <p:cNvSpPr>
              <a:spLocks/>
            </p:cNvSpPr>
            <p:nvPr/>
          </p:nvSpPr>
          <p:spPr bwMode="auto">
            <a:xfrm>
              <a:off x="-1370" y="405"/>
              <a:ext cx="225" cy="144"/>
            </a:xfrm>
            <a:custGeom>
              <a:avLst/>
              <a:gdLst>
                <a:gd name="T0" fmla="*/ 15682 w 194"/>
                <a:gd name="T1" fmla="*/ 5 h 151"/>
                <a:gd name="T2" fmla="*/ 12428 w 194"/>
                <a:gd name="T3" fmla="*/ 10 h 151"/>
                <a:gd name="T4" fmla="*/ 11122 w 194"/>
                <a:gd name="T5" fmla="*/ 10 h 151"/>
                <a:gd name="T6" fmla="*/ 0 w 194"/>
                <a:gd name="T7" fmla="*/ 36 h 151"/>
                <a:gd name="T8" fmla="*/ 0 60000 65536"/>
                <a:gd name="T9" fmla="*/ 0 60000 65536"/>
                <a:gd name="T10" fmla="*/ 0 60000 65536"/>
                <a:gd name="T11" fmla="*/ 0 60000 65536"/>
                <a:gd name="T12" fmla="*/ 0 w 194"/>
                <a:gd name="T13" fmla="*/ 0 h 151"/>
                <a:gd name="T14" fmla="*/ 194 w 194"/>
                <a:gd name="T15" fmla="*/ 151 h 151"/>
              </a:gdLst>
              <a:ahLst/>
              <a:cxnLst>
                <a:cxn ang="T8">
                  <a:pos x="T0" y="T1"/>
                </a:cxn>
                <a:cxn ang="T9">
                  <a:pos x="T2" y="T3"/>
                </a:cxn>
                <a:cxn ang="T10">
                  <a:pos x="T4" y="T5"/>
                </a:cxn>
                <a:cxn ang="T11">
                  <a:pos x="T6" y="T7"/>
                </a:cxn>
              </a:cxnLst>
              <a:rect l="T12" t="T13" r="T14" b="T15"/>
              <a:pathLst>
                <a:path w="194" h="151">
                  <a:moveTo>
                    <a:pt x="184" y="5"/>
                  </a:moveTo>
                  <a:cubicBezTo>
                    <a:pt x="147" y="44"/>
                    <a:pt x="194" y="0"/>
                    <a:pt x="146" y="28"/>
                  </a:cubicBezTo>
                  <a:cubicBezTo>
                    <a:pt x="140" y="32"/>
                    <a:pt x="136" y="40"/>
                    <a:pt x="130" y="44"/>
                  </a:cubicBezTo>
                  <a:cubicBezTo>
                    <a:pt x="83" y="79"/>
                    <a:pt x="41" y="110"/>
                    <a:pt x="0" y="151"/>
                  </a:cubicBezTo>
                </a:path>
              </a:pathLst>
            </a:custGeom>
            <a:noFill/>
            <a:ln w="9525">
              <a:solidFill>
                <a:srgbClr val="CCFF66"/>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94" name="Freeform 49"/>
            <p:cNvSpPr>
              <a:spLocks/>
            </p:cNvSpPr>
            <p:nvPr/>
          </p:nvSpPr>
          <p:spPr bwMode="auto">
            <a:xfrm>
              <a:off x="-1300" y="142"/>
              <a:ext cx="192" cy="132"/>
            </a:xfrm>
            <a:custGeom>
              <a:avLst/>
              <a:gdLst>
                <a:gd name="T0" fmla="*/ 2 w 246"/>
                <a:gd name="T1" fmla="*/ 438 h 125"/>
                <a:gd name="T2" fmla="*/ 2 w 246"/>
                <a:gd name="T3" fmla="*/ 0 h 125"/>
                <a:gd name="T4" fmla="*/ 2 w 246"/>
                <a:gd name="T5" fmla="*/ 115 h 125"/>
                <a:gd name="T6" fmla="*/ 2 w 246"/>
                <a:gd name="T7" fmla="*/ 197 h 125"/>
                <a:gd name="T8" fmla="*/ 2 w 246"/>
                <a:gd name="T9" fmla="*/ 469 h 125"/>
                <a:gd name="T10" fmla="*/ 2 w 246"/>
                <a:gd name="T11" fmla="*/ 353 h 125"/>
                <a:gd name="T12" fmla="*/ 2 w 246"/>
                <a:gd name="T13" fmla="*/ 394 h 125"/>
                <a:gd name="T14" fmla="*/ 2 w 246"/>
                <a:gd name="T15" fmla="*/ 516 h 125"/>
                <a:gd name="T16" fmla="*/ 2 w 246"/>
                <a:gd name="T17" fmla="*/ 438 h 1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6"/>
                <a:gd name="T28" fmla="*/ 0 h 125"/>
                <a:gd name="T29" fmla="*/ 246 w 246"/>
                <a:gd name="T30" fmla="*/ 125 h 1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6" h="125">
                  <a:moveTo>
                    <a:pt x="246" y="85"/>
                  </a:moveTo>
                  <a:cubicBezTo>
                    <a:pt x="223" y="20"/>
                    <a:pt x="220" y="13"/>
                    <a:pt x="146" y="0"/>
                  </a:cubicBezTo>
                  <a:cubicBezTo>
                    <a:pt x="92" y="19"/>
                    <a:pt x="116" y="11"/>
                    <a:pt x="77" y="23"/>
                  </a:cubicBezTo>
                  <a:cubicBezTo>
                    <a:pt x="69" y="28"/>
                    <a:pt x="59" y="31"/>
                    <a:pt x="54" y="39"/>
                  </a:cubicBezTo>
                  <a:cubicBezTo>
                    <a:pt x="0" y="125"/>
                    <a:pt x="57" y="66"/>
                    <a:pt x="31" y="92"/>
                  </a:cubicBezTo>
                  <a:cubicBezTo>
                    <a:pt x="54" y="85"/>
                    <a:pt x="100" y="69"/>
                    <a:pt x="100" y="69"/>
                  </a:cubicBezTo>
                  <a:cubicBezTo>
                    <a:pt x="120" y="72"/>
                    <a:pt x="141" y="73"/>
                    <a:pt x="161" y="77"/>
                  </a:cubicBezTo>
                  <a:cubicBezTo>
                    <a:pt x="178" y="80"/>
                    <a:pt x="213" y="103"/>
                    <a:pt x="230" y="100"/>
                  </a:cubicBezTo>
                  <a:cubicBezTo>
                    <a:pt x="237" y="99"/>
                    <a:pt x="241" y="90"/>
                    <a:pt x="246" y="85"/>
                  </a:cubicBezTo>
                  <a:close/>
                </a:path>
              </a:pathLst>
            </a:custGeom>
            <a:solidFill>
              <a:srgbClr val="00B000"/>
            </a:solidFill>
            <a:ln w="9525">
              <a:solidFill>
                <a:srgbClr val="CCFF66"/>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95" name="Freeform 50"/>
            <p:cNvSpPr>
              <a:spLocks/>
            </p:cNvSpPr>
            <p:nvPr/>
          </p:nvSpPr>
          <p:spPr bwMode="auto">
            <a:xfrm>
              <a:off x="-1217" y="173"/>
              <a:ext cx="100" cy="69"/>
            </a:xfrm>
            <a:custGeom>
              <a:avLst/>
              <a:gdLst>
                <a:gd name="T0" fmla="*/ 0 w 100"/>
                <a:gd name="T1" fmla="*/ 0 h 69"/>
                <a:gd name="T2" fmla="*/ 77 w 100"/>
                <a:gd name="T3" fmla="*/ 31 h 69"/>
                <a:gd name="T4" fmla="*/ 100 w 100"/>
                <a:gd name="T5" fmla="*/ 69 h 69"/>
                <a:gd name="T6" fmla="*/ 0 60000 65536"/>
                <a:gd name="T7" fmla="*/ 0 60000 65536"/>
                <a:gd name="T8" fmla="*/ 0 60000 65536"/>
                <a:gd name="T9" fmla="*/ 0 w 100"/>
                <a:gd name="T10" fmla="*/ 0 h 69"/>
                <a:gd name="T11" fmla="*/ 100 w 100"/>
                <a:gd name="T12" fmla="*/ 69 h 69"/>
              </a:gdLst>
              <a:ahLst/>
              <a:cxnLst>
                <a:cxn ang="T6">
                  <a:pos x="T0" y="T1"/>
                </a:cxn>
                <a:cxn ang="T7">
                  <a:pos x="T2" y="T3"/>
                </a:cxn>
                <a:cxn ang="T8">
                  <a:pos x="T4" y="T5"/>
                </a:cxn>
              </a:cxnLst>
              <a:rect l="T9" t="T10" r="T11" b="T12"/>
              <a:pathLst>
                <a:path w="100" h="69">
                  <a:moveTo>
                    <a:pt x="0" y="0"/>
                  </a:moveTo>
                  <a:cubicBezTo>
                    <a:pt x="33" y="7"/>
                    <a:pt x="54" y="7"/>
                    <a:pt x="77" y="31"/>
                  </a:cubicBezTo>
                  <a:cubicBezTo>
                    <a:pt x="87" y="61"/>
                    <a:pt x="79" y="48"/>
                    <a:pt x="100" y="69"/>
                  </a:cubicBezTo>
                </a:path>
              </a:pathLst>
            </a:custGeom>
            <a:noFill/>
            <a:ln w="9525">
              <a:solidFill>
                <a:srgbClr val="CCFF66"/>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grpSp>
      <p:sp>
        <p:nvSpPr>
          <p:cNvPr id="17446" name="Freeform 51"/>
          <p:cNvSpPr>
            <a:spLocks/>
          </p:cNvSpPr>
          <p:nvPr/>
        </p:nvSpPr>
        <p:spPr bwMode="auto">
          <a:xfrm>
            <a:off x="2084388" y="2695575"/>
            <a:ext cx="96837" cy="101600"/>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47" name="Freeform 52"/>
          <p:cNvSpPr>
            <a:spLocks/>
          </p:cNvSpPr>
          <p:nvPr/>
        </p:nvSpPr>
        <p:spPr bwMode="auto">
          <a:xfrm>
            <a:off x="1778000" y="2905125"/>
            <a:ext cx="96838" cy="101600"/>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48" name="Freeform 53"/>
          <p:cNvSpPr>
            <a:spLocks/>
          </p:cNvSpPr>
          <p:nvPr/>
        </p:nvSpPr>
        <p:spPr bwMode="auto">
          <a:xfrm>
            <a:off x="1822450" y="2667000"/>
            <a:ext cx="96838" cy="101600"/>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5174" name="Line 54"/>
          <p:cNvSpPr>
            <a:spLocks noChangeShapeType="1"/>
          </p:cNvSpPr>
          <p:nvPr/>
        </p:nvSpPr>
        <p:spPr bwMode="auto">
          <a:xfrm>
            <a:off x="4330700" y="3678238"/>
            <a:ext cx="450850" cy="0"/>
          </a:xfrm>
          <a:prstGeom prst="line">
            <a:avLst/>
          </a:prstGeom>
          <a:noFill/>
          <a:ln w="57150">
            <a:solidFill>
              <a:srgbClr val="FFFF00"/>
            </a:solidFill>
            <a:round/>
            <a:headEnd/>
            <a:tailEnd type="stealth" w="med"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5175" name="Line 55"/>
          <p:cNvSpPr>
            <a:spLocks noChangeShapeType="1"/>
          </p:cNvSpPr>
          <p:nvPr/>
        </p:nvSpPr>
        <p:spPr bwMode="auto">
          <a:xfrm>
            <a:off x="6270625" y="3660775"/>
            <a:ext cx="449263" cy="0"/>
          </a:xfrm>
          <a:prstGeom prst="line">
            <a:avLst/>
          </a:prstGeom>
          <a:noFill/>
          <a:ln w="57150">
            <a:solidFill>
              <a:srgbClr val="FFFF00"/>
            </a:solidFill>
            <a:round/>
            <a:headEnd/>
            <a:tailEnd type="stealth" w="med"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5176" name="Line 56"/>
          <p:cNvSpPr>
            <a:spLocks noChangeShapeType="1"/>
          </p:cNvSpPr>
          <p:nvPr/>
        </p:nvSpPr>
        <p:spPr bwMode="auto">
          <a:xfrm rot="7880054">
            <a:off x="6828632" y="4791868"/>
            <a:ext cx="514350" cy="4763"/>
          </a:xfrm>
          <a:prstGeom prst="line">
            <a:avLst/>
          </a:prstGeom>
          <a:noFill/>
          <a:ln w="57150">
            <a:solidFill>
              <a:srgbClr val="FFFF00"/>
            </a:solidFill>
            <a:round/>
            <a:headEnd/>
            <a:tailEnd type="stealth" w="med"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5177" name="Line 57"/>
          <p:cNvSpPr>
            <a:spLocks noChangeShapeType="1"/>
          </p:cNvSpPr>
          <p:nvPr/>
        </p:nvSpPr>
        <p:spPr bwMode="auto">
          <a:xfrm flipH="1">
            <a:off x="5187950" y="5680075"/>
            <a:ext cx="449263" cy="0"/>
          </a:xfrm>
          <a:prstGeom prst="line">
            <a:avLst/>
          </a:prstGeom>
          <a:noFill/>
          <a:ln w="57150">
            <a:solidFill>
              <a:srgbClr val="FFFF00"/>
            </a:solidFill>
            <a:round/>
            <a:headEnd/>
            <a:tailEnd type="stealth" w="med"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5178" name="Line 58"/>
          <p:cNvSpPr>
            <a:spLocks noChangeShapeType="1"/>
          </p:cNvSpPr>
          <p:nvPr/>
        </p:nvSpPr>
        <p:spPr bwMode="auto">
          <a:xfrm flipH="1">
            <a:off x="3152775" y="5707063"/>
            <a:ext cx="449263" cy="0"/>
          </a:xfrm>
          <a:prstGeom prst="line">
            <a:avLst/>
          </a:prstGeom>
          <a:noFill/>
          <a:ln w="57150">
            <a:solidFill>
              <a:srgbClr val="FFFF00"/>
            </a:solidFill>
            <a:round/>
            <a:headEnd/>
            <a:tailEnd type="stealth" w="med"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54" name="Freeform 59"/>
          <p:cNvSpPr>
            <a:spLocks/>
          </p:cNvSpPr>
          <p:nvPr/>
        </p:nvSpPr>
        <p:spPr bwMode="auto">
          <a:xfrm>
            <a:off x="1803400" y="2522538"/>
            <a:ext cx="96838" cy="101600"/>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55" name="Freeform 60"/>
          <p:cNvSpPr>
            <a:spLocks/>
          </p:cNvSpPr>
          <p:nvPr/>
        </p:nvSpPr>
        <p:spPr bwMode="auto">
          <a:xfrm>
            <a:off x="1677988" y="2343150"/>
            <a:ext cx="96837" cy="103188"/>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56" name="Freeform 61"/>
          <p:cNvSpPr>
            <a:spLocks/>
          </p:cNvSpPr>
          <p:nvPr/>
        </p:nvSpPr>
        <p:spPr bwMode="auto">
          <a:xfrm>
            <a:off x="1746250" y="2709863"/>
            <a:ext cx="96838" cy="103187"/>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57" name="Freeform 62"/>
          <p:cNvSpPr>
            <a:spLocks/>
          </p:cNvSpPr>
          <p:nvPr/>
        </p:nvSpPr>
        <p:spPr bwMode="auto">
          <a:xfrm>
            <a:off x="1730375" y="2589213"/>
            <a:ext cx="98425" cy="101600"/>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58" name="Freeform 63"/>
          <p:cNvSpPr>
            <a:spLocks/>
          </p:cNvSpPr>
          <p:nvPr/>
        </p:nvSpPr>
        <p:spPr bwMode="auto">
          <a:xfrm>
            <a:off x="1744663" y="2360613"/>
            <a:ext cx="96837" cy="101600"/>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59" name="Freeform 64"/>
          <p:cNvSpPr>
            <a:spLocks/>
          </p:cNvSpPr>
          <p:nvPr/>
        </p:nvSpPr>
        <p:spPr bwMode="auto">
          <a:xfrm>
            <a:off x="1633538" y="2922588"/>
            <a:ext cx="96837" cy="103187"/>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60" name="Freeform 65"/>
          <p:cNvSpPr>
            <a:spLocks/>
          </p:cNvSpPr>
          <p:nvPr/>
        </p:nvSpPr>
        <p:spPr bwMode="auto">
          <a:xfrm>
            <a:off x="1708150" y="2495550"/>
            <a:ext cx="96838" cy="101600"/>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61" name="Freeform 66"/>
          <p:cNvSpPr>
            <a:spLocks/>
          </p:cNvSpPr>
          <p:nvPr/>
        </p:nvSpPr>
        <p:spPr bwMode="auto">
          <a:xfrm>
            <a:off x="1739900" y="2446338"/>
            <a:ext cx="96838" cy="101600"/>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62" name="Freeform 67"/>
          <p:cNvSpPr>
            <a:spLocks/>
          </p:cNvSpPr>
          <p:nvPr/>
        </p:nvSpPr>
        <p:spPr bwMode="auto">
          <a:xfrm>
            <a:off x="1785938" y="2414588"/>
            <a:ext cx="96837" cy="101600"/>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63" name="Freeform 68"/>
          <p:cNvSpPr>
            <a:spLocks/>
          </p:cNvSpPr>
          <p:nvPr/>
        </p:nvSpPr>
        <p:spPr bwMode="auto">
          <a:xfrm>
            <a:off x="1811338" y="3073400"/>
            <a:ext cx="96837" cy="101600"/>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64" name="Freeform 69"/>
          <p:cNvSpPr>
            <a:spLocks/>
          </p:cNvSpPr>
          <p:nvPr/>
        </p:nvSpPr>
        <p:spPr bwMode="auto">
          <a:xfrm>
            <a:off x="1701800" y="2801938"/>
            <a:ext cx="96838" cy="103187"/>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65" name="Freeform 70"/>
          <p:cNvSpPr>
            <a:spLocks/>
          </p:cNvSpPr>
          <p:nvPr/>
        </p:nvSpPr>
        <p:spPr bwMode="auto">
          <a:xfrm>
            <a:off x="1671638" y="2419350"/>
            <a:ext cx="96837" cy="103188"/>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66" name="Freeform 71"/>
          <p:cNvSpPr>
            <a:spLocks/>
          </p:cNvSpPr>
          <p:nvPr/>
        </p:nvSpPr>
        <p:spPr bwMode="auto">
          <a:xfrm>
            <a:off x="1477963" y="2605088"/>
            <a:ext cx="96837" cy="103187"/>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67" name="Freeform 72"/>
          <p:cNvSpPr>
            <a:spLocks/>
          </p:cNvSpPr>
          <p:nvPr/>
        </p:nvSpPr>
        <p:spPr bwMode="auto">
          <a:xfrm>
            <a:off x="1643063" y="2538413"/>
            <a:ext cx="96837" cy="103187"/>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68" name="Freeform 73"/>
          <p:cNvSpPr>
            <a:spLocks/>
          </p:cNvSpPr>
          <p:nvPr/>
        </p:nvSpPr>
        <p:spPr bwMode="auto">
          <a:xfrm>
            <a:off x="1587500" y="2457450"/>
            <a:ext cx="96838" cy="103188"/>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69" name="Freeform 74"/>
          <p:cNvSpPr>
            <a:spLocks/>
          </p:cNvSpPr>
          <p:nvPr/>
        </p:nvSpPr>
        <p:spPr bwMode="auto">
          <a:xfrm>
            <a:off x="1477963" y="2852738"/>
            <a:ext cx="96837" cy="103187"/>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70" name="Freeform 75"/>
          <p:cNvSpPr>
            <a:spLocks/>
          </p:cNvSpPr>
          <p:nvPr/>
        </p:nvSpPr>
        <p:spPr bwMode="auto">
          <a:xfrm>
            <a:off x="1547813" y="2732088"/>
            <a:ext cx="96837" cy="101600"/>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71" name="Freeform 76"/>
          <p:cNvSpPr>
            <a:spLocks/>
          </p:cNvSpPr>
          <p:nvPr/>
        </p:nvSpPr>
        <p:spPr bwMode="auto">
          <a:xfrm>
            <a:off x="1327150" y="3054350"/>
            <a:ext cx="96838" cy="103188"/>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72" name="Freeform 77"/>
          <p:cNvSpPr>
            <a:spLocks/>
          </p:cNvSpPr>
          <p:nvPr/>
        </p:nvSpPr>
        <p:spPr bwMode="auto">
          <a:xfrm>
            <a:off x="1382713" y="2786063"/>
            <a:ext cx="96837" cy="101600"/>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73" name="Freeform 78"/>
          <p:cNvSpPr>
            <a:spLocks/>
          </p:cNvSpPr>
          <p:nvPr/>
        </p:nvSpPr>
        <p:spPr bwMode="auto">
          <a:xfrm>
            <a:off x="1924050" y="2601913"/>
            <a:ext cx="96838" cy="103187"/>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74" name="Freeform 79"/>
          <p:cNvSpPr>
            <a:spLocks/>
          </p:cNvSpPr>
          <p:nvPr/>
        </p:nvSpPr>
        <p:spPr bwMode="auto">
          <a:xfrm>
            <a:off x="2181225" y="2870200"/>
            <a:ext cx="96838" cy="101600"/>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grpSp>
        <p:nvGrpSpPr>
          <p:cNvPr id="5" name="Group 599"/>
          <p:cNvGrpSpPr>
            <a:grpSpLocks/>
          </p:cNvGrpSpPr>
          <p:nvPr/>
        </p:nvGrpSpPr>
        <p:grpSpPr bwMode="auto">
          <a:xfrm>
            <a:off x="912813" y="188913"/>
            <a:ext cx="1166812" cy="1751012"/>
            <a:chOff x="-1607" y="142"/>
            <a:chExt cx="926" cy="1043"/>
          </a:xfrm>
        </p:grpSpPr>
        <p:grpSp>
          <p:nvGrpSpPr>
            <p:cNvPr id="17476" name="Group 600"/>
            <p:cNvGrpSpPr>
              <a:grpSpLocks/>
            </p:cNvGrpSpPr>
            <p:nvPr/>
          </p:nvGrpSpPr>
          <p:grpSpPr bwMode="auto">
            <a:xfrm rot="2792970">
              <a:off x="-1096" y="827"/>
              <a:ext cx="544" cy="171"/>
              <a:chOff x="2872" y="1565"/>
              <a:chExt cx="647" cy="186"/>
            </a:xfrm>
          </p:grpSpPr>
          <p:sp>
            <p:nvSpPr>
              <p:cNvPr id="17485" name="Freeform 601"/>
              <p:cNvSpPr>
                <a:spLocks/>
              </p:cNvSpPr>
              <p:nvPr/>
            </p:nvSpPr>
            <p:spPr bwMode="auto">
              <a:xfrm>
                <a:off x="2872" y="1565"/>
                <a:ext cx="647" cy="186"/>
              </a:xfrm>
              <a:custGeom>
                <a:avLst/>
                <a:gdLst>
                  <a:gd name="T0" fmla="*/ 0 w 647"/>
                  <a:gd name="T1" fmla="*/ 186 h 186"/>
                  <a:gd name="T2" fmla="*/ 62 w 647"/>
                  <a:gd name="T3" fmla="*/ 117 h 186"/>
                  <a:gd name="T4" fmla="*/ 139 w 647"/>
                  <a:gd name="T5" fmla="*/ 63 h 186"/>
                  <a:gd name="T6" fmla="*/ 162 w 647"/>
                  <a:gd name="T7" fmla="*/ 48 h 186"/>
                  <a:gd name="T8" fmla="*/ 177 w 647"/>
                  <a:gd name="T9" fmla="*/ 32 h 186"/>
                  <a:gd name="T10" fmla="*/ 292 w 647"/>
                  <a:gd name="T11" fmla="*/ 2 h 186"/>
                  <a:gd name="T12" fmla="*/ 615 w 647"/>
                  <a:gd name="T13" fmla="*/ 32 h 186"/>
                  <a:gd name="T14" fmla="*/ 638 w 647"/>
                  <a:gd name="T15" fmla="*/ 48 h 186"/>
                  <a:gd name="T16" fmla="*/ 599 w 647"/>
                  <a:gd name="T17" fmla="*/ 71 h 186"/>
                  <a:gd name="T18" fmla="*/ 530 w 647"/>
                  <a:gd name="T19" fmla="*/ 102 h 186"/>
                  <a:gd name="T20" fmla="*/ 392 w 647"/>
                  <a:gd name="T21" fmla="*/ 171 h 186"/>
                  <a:gd name="T22" fmla="*/ 300 w 647"/>
                  <a:gd name="T23" fmla="*/ 178 h 186"/>
                  <a:gd name="T24" fmla="*/ 0 w 647"/>
                  <a:gd name="T25" fmla="*/ 186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7"/>
                  <a:gd name="T40" fmla="*/ 0 h 186"/>
                  <a:gd name="T41" fmla="*/ 647 w 647"/>
                  <a:gd name="T42" fmla="*/ 186 h 1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7" h="186">
                    <a:moveTo>
                      <a:pt x="0" y="186"/>
                    </a:moveTo>
                    <a:cubicBezTo>
                      <a:pt x="25" y="162"/>
                      <a:pt x="34" y="135"/>
                      <a:pt x="62" y="117"/>
                    </a:cubicBezTo>
                    <a:cubicBezTo>
                      <a:pt x="81" y="88"/>
                      <a:pt x="108" y="78"/>
                      <a:pt x="139" y="63"/>
                    </a:cubicBezTo>
                    <a:cubicBezTo>
                      <a:pt x="147" y="59"/>
                      <a:pt x="155" y="54"/>
                      <a:pt x="162" y="48"/>
                    </a:cubicBezTo>
                    <a:cubicBezTo>
                      <a:pt x="168" y="43"/>
                      <a:pt x="171" y="36"/>
                      <a:pt x="177" y="32"/>
                    </a:cubicBezTo>
                    <a:cubicBezTo>
                      <a:pt x="209" y="13"/>
                      <a:pt x="255" y="8"/>
                      <a:pt x="292" y="2"/>
                    </a:cubicBezTo>
                    <a:cubicBezTo>
                      <a:pt x="399" y="6"/>
                      <a:pt x="511" y="0"/>
                      <a:pt x="615" y="32"/>
                    </a:cubicBezTo>
                    <a:cubicBezTo>
                      <a:pt x="632" y="50"/>
                      <a:pt x="623" y="48"/>
                      <a:pt x="638" y="48"/>
                    </a:cubicBezTo>
                    <a:cubicBezTo>
                      <a:pt x="579" y="66"/>
                      <a:pt x="647" y="41"/>
                      <a:pt x="599" y="71"/>
                    </a:cubicBezTo>
                    <a:cubicBezTo>
                      <a:pt x="578" y="84"/>
                      <a:pt x="551" y="90"/>
                      <a:pt x="530" y="102"/>
                    </a:cubicBezTo>
                    <a:cubicBezTo>
                      <a:pt x="482" y="129"/>
                      <a:pt x="445" y="153"/>
                      <a:pt x="392" y="171"/>
                    </a:cubicBezTo>
                    <a:cubicBezTo>
                      <a:pt x="363" y="181"/>
                      <a:pt x="331" y="177"/>
                      <a:pt x="300" y="178"/>
                    </a:cubicBezTo>
                    <a:cubicBezTo>
                      <a:pt x="200" y="182"/>
                      <a:pt x="100" y="183"/>
                      <a:pt x="0" y="186"/>
                    </a:cubicBezTo>
                    <a:close/>
                  </a:path>
                </a:pathLst>
              </a:custGeom>
              <a:solidFill>
                <a:srgbClr val="00B000"/>
              </a:solidFill>
              <a:ln w="9525">
                <a:solidFill>
                  <a:srgbClr val="CCFF66"/>
                </a:solidFill>
                <a:round/>
                <a:headEnd/>
                <a:tailEnd/>
              </a:ln>
            </p:spPr>
            <p:txBody>
              <a:bodyPr rot="10800000" vert="eaVe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86" name="Freeform 602"/>
              <p:cNvSpPr>
                <a:spLocks/>
              </p:cNvSpPr>
              <p:nvPr/>
            </p:nvSpPr>
            <p:spPr bwMode="auto">
              <a:xfrm>
                <a:off x="2911" y="1613"/>
                <a:ext cx="568" cy="123"/>
              </a:xfrm>
              <a:custGeom>
                <a:avLst/>
                <a:gdLst>
                  <a:gd name="T0" fmla="*/ 0 w 568"/>
                  <a:gd name="T1" fmla="*/ 123 h 123"/>
                  <a:gd name="T2" fmla="*/ 215 w 568"/>
                  <a:gd name="T3" fmla="*/ 54 h 123"/>
                  <a:gd name="T4" fmla="*/ 430 w 568"/>
                  <a:gd name="T5" fmla="*/ 23 h 123"/>
                  <a:gd name="T6" fmla="*/ 568 w 568"/>
                  <a:gd name="T7" fmla="*/ 0 h 123"/>
                  <a:gd name="T8" fmla="*/ 0 60000 65536"/>
                  <a:gd name="T9" fmla="*/ 0 60000 65536"/>
                  <a:gd name="T10" fmla="*/ 0 60000 65536"/>
                  <a:gd name="T11" fmla="*/ 0 60000 65536"/>
                  <a:gd name="T12" fmla="*/ 0 w 568"/>
                  <a:gd name="T13" fmla="*/ 0 h 123"/>
                  <a:gd name="T14" fmla="*/ 568 w 568"/>
                  <a:gd name="T15" fmla="*/ 123 h 123"/>
                </a:gdLst>
                <a:ahLst/>
                <a:cxnLst>
                  <a:cxn ang="T8">
                    <a:pos x="T0" y="T1"/>
                  </a:cxn>
                  <a:cxn ang="T9">
                    <a:pos x="T2" y="T3"/>
                  </a:cxn>
                  <a:cxn ang="T10">
                    <a:pos x="T4" y="T5"/>
                  </a:cxn>
                  <a:cxn ang="T11">
                    <a:pos x="T6" y="T7"/>
                  </a:cxn>
                </a:cxnLst>
                <a:rect l="T12" t="T13" r="T14" b="T15"/>
                <a:pathLst>
                  <a:path w="568" h="123">
                    <a:moveTo>
                      <a:pt x="0" y="123"/>
                    </a:moveTo>
                    <a:cubicBezTo>
                      <a:pt x="71" y="98"/>
                      <a:pt x="142" y="72"/>
                      <a:pt x="215" y="54"/>
                    </a:cubicBezTo>
                    <a:cubicBezTo>
                      <a:pt x="285" y="37"/>
                      <a:pt x="359" y="34"/>
                      <a:pt x="430" y="23"/>
                    </a:cubicBezTo>
                    <a:cubicBezTo>
                      <a:pt x="476" y="16"/>
                      <a:pt x="521" y="0"/>
                      <a:pt x="568" y="0"/>
                    </a:cubicBezTo>
                  </a:path>
                </a:pathLst>
              </a:custGeom>
              <a:noFill/>
              <a:ln w="9525">
                <a:solidFill>
                  <a:srgbClr val="CCFF66"/>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grpSp>
        <p:sp>
          <p:nvSpPr>
            <p:cNvPr id="17477" name="Freeform 603"/>
            <p:cNvSpPr>
              <a:spLocks/>
            </p:cNvSpPr>
            <p:nvPr/>
          </p:nvSpPr>
          <p:spPr bwMode="auto">
            <a:xfrm>
              <a:off x="-1607" y="772"/>
              <a:ext cx="535" cy="325"/>
            </a:xfrm>
            <a:custGeom>
              <a:avLst/>
              <a:gdLst>
                <a:gd name="T0" fmla="*/ 535 w 535"/>
                <a:gd name="T1" fmla="*/ 0 h 325"/>
                <a:gd name="T2" fmla="*/ 312 w 535"/>
                <a:gd name="T3" fmla="*/ 38 h 325"/>
                <a:gd name="T4" fmla="*/ 220 w 535"/>
                <a:gd name="T5" fmla="*/ 77 h 325"/>
                <a:gd name="T6" fmla="*/ 166 w 535"/>
                <a:gd name="T7" fmla="*/ 123 h 325"/>
                <a:gd name="T8" fmla="*/ 120 w 535"/>
                <a:gd name="T9" fmla="*/ 184 h 325"/>
                <a:gd name="T10" fmla="*/ 74 w 535"/>
                <a:gd name="T11" fmla="*/ 261 h 325"/>
                <a:gd name="T12" fmla="*/ 44 w 535"/>
                <a:gd name="T13" fmla="*/ 315 h 325"/>
                <a:gd name="T14" fmla="*/ 205 w 535"/>
                <a:gd name="T15" fmla="*/ 300 h 325"/>
                <a:gd name="T16" fmla="*/ 312 w 535"/>
                <a:gd name="T17" fmla="*/ 269 h 325"/>
                <a:gd name="T18" fmla="*/ 374 w 535"/>
                <a:gd name="T19" fmla="*/ 238 h 325"/>
                <a:gd name="T20" fmla="*/ 435 w 535"/>
                <a:gd name="T21" fmla="*/ 200 h 325"/>
                <a:gd name="T22" fmla="*/ 520 w 535"/>
                <a:gd name="T23" fmla="*/ 77 h 325"/>
                <a:gd name="T24" fmla="*/ 535 w 535"/>
                <a:gd name="T25" fmla="*/ 0 h 3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5"/>
                <a:gd name="T40" fmla="*/ 0 h 325"/>
                <a:gd name="T41" fmla="*/ 535 w 535"/>
                <a:gd name="T42" fmla="*/ 325 h 3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5" h="325">
                  <a:moveTo>
                    <a:pt x="535" y="0"/>
                  </a:moveTo>
                  <a:cubicBezTo>
                    <a:pt x="459" y="7"/>
                    <a:pt x="385" y="14"/>
                    <a:pt x="312" y="38"/>
                  </a:cubicBezTo>
                  <a:cubicBezTo>
                    <a:pt x="278" y="49"/>
                    <a:pt x="253" y="66"/>
                    <a:pt x="220" y="77"/>
                  </a:cubicBezTo>
                  <a:cubicBezTo>
                    <a:pt x="196" y="113"/>
                    <a:pt x="187" y="95"/>
                    <a:pt x="166" y="123"/>
                  </a:cubicBezTo>
                  <a:cubicBezTo>
                    <a:pt x="114" y="192"/>
                    <a:pt x="157" y="150"/>
                    <a:pt x="120" y="184"/>
                  </a:cubicBezTo>
                  <a:cubicBezTo>
                    <a:pt x="113" y="207"/>
                    <a:pt x="91" y="245"/>
                    <a:pt x="74" y="261"/>
                  </a:cubicBezTo>
                  <a:cubicBezTo>
                    <a:pt x="67" y="285"/>
                    <a:pt x="54" y="294"/>
                    <a:pt x="44" y="315"/>
                  </a:cubicBezTo>
                  <a:cubicBezTo>
                    <a:pt x="131" y="292"/>
                    <a:pt x="0" y="325"/>
                    <a:pt x="205" y="300"/>
                  </a:cubicBezTo>
                  <a:cubicBezTo>
                    <a:pt x="240" y="296"/>
                    <a:pt x="278" y="279"/>
                    <a:pt x="312" y="269"/>
                  </a:cubicBezTo>
                  <a:cubicBezTo>
                    <a:pt x="333" y="248"/>
                    <a:pt x="349" y="251"/>
                    <a:pt x="374" y="238"/>
                  </a:cubicBezTo>
                  <a:cubicBezTo>
                    <a:pt x="400" y="225"/>
                    <a:pt x="407" y="208"/>
                    <a:pt x="435" y="200"/>
                  </a:cubicBezTo>
                  <a:cubicBezTo>
                    <a:pt x="472" y="163"/>
                    <a:pt x="483" y="112"/>
                    <a:pt x="520" y="77"/>
                  </a:cubicBezTo>
                  <a:cubicBezTo>
                    <a:pt x="529" y="49"/>
                    <a:pt x="535" y="30"/>
                    <a:pt x="535" y="0"/>
                  </a:cubicBezTo>
                  <a:close/>
                </a:path>
              </a:pathLst>
            </a:custGeom>
            <a:solidFill>
              <a:srgbClr val="00B000"/>
            </a:solidFill>
            <a:ln w="9525">
              <a:solidFill>
                <a:srgbClr val="CCFF66"/>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78" name="Freeform 604"/>
            <p:cNvSpPr>
              <a:spLocks/>
            </p:cNvSpPr>
            <p:nvPr/>
          </p:nvSpPr>
          <p:spPr bwMode="auto">
            <a:xfrm>
              <a:off x="-1540" y="786"/>
              <a:ext cx="493" cy="286"/>
            </a:xfrm>
            <a:custGeom>
              <a:avLst/>
              <a:gdLst>
                <a:gd name="T0" fmla="*/ 476 w 493"/>
                <a:gd name="T1" fmla="*/ 9 h 286"/>
                <a:gd name="T2" fmla="*/ 430 w 493"/>
                <a:gd name="T3" fmla="*/ 32 h 286"/>
                <a:gd name="T4" fmla="*/ 369 w 493"/>
                <a:gd name="T5" fmla="*/ 70 h 286"/>
                <a:gd name="T6" fmla="*/ 238 w 493"/>
                <a:gd name="T7" fmla="*/ 140 h 286"/>
                <a:gd name="T8" fmla="*/ 192 w 493"/>
                <a:gd name="T9" fmla="*/ 170 h 286"/>
                <a:gd name="T10" fmla="*/ 146 w 493"/>
                <a:gd name="T11" fmla="*/ 186 h 286"/>
                <a:gd name="T12" fmla="*/ 84 w 493"/>
                <a:gd name="T13" fmla="*/ 216 h 286"/>
                <a:gd name="T14" fmla="*/ 31 w 493"/>
                <a:gd name="T15" fmla="*/ 255 h 286"/>
                <a:gd name="T16" fmla="*/ 0 w 493"/>
                <a:gd name="T17" fmla="*/ 286 h 2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3"/>
                <a:gd name="T28" fmla="*/ 0 h 286"/>
                <a:gd name="T29" fmla="*/ 493 w 493"/>
                <a:gd name="T30" fmla="*/ 286 h 2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3" h="286">
                  <a:moveTo>
                    <a:pt x="476" y="9"/>
                  </a:moveTo>
                  <a:cubicBezTo>
                    <a:pt x="411" y="52"/>
                    <a:pt x="493" y="0"/>
                    <a:pt x="430" y="32"/>
                  </a:cubicBezTo>
                  <a:cubicBezTo>
                    <a:pt x="404" y="45"/>
                    <a:pt x="397" y="62"/>
                    <a:pt x="369" y="70"/>
                  </a:cubicBezTo>
                  <a:cubicBezTo>
                    <a:pt x="335" y="104"/>
                    <a:pt x="280" y="117"/>
                    <a:pt x="238" y="140"/>
                  </a:cubicBezTo>
                  <a:cubicBezTo>
                    <a:pt x="222" y="149"/>
                    <a:pt x="209" y="164"/>
                    <a:pt x="192" y="170"/>
                  </a:cubicBezTo>
                  <a:cubicBezTo>
                    <a:pt x="177" y="175"/>
                    <a:pt x="146" y="186"/>
                    <a:pt x="146" y="186"/>
                  </a:cubicBezTo>
                  <a:cubicBezTo>
                    <a:pt x="127" y="204"/>
                    <a:pt x="109" y="208"/>
                    <a:pt x="84" y="216"/>
                  </a:cubicBezTo>
                  <a:cubicBezTo>
                    <a:pt x="66" y="235"/>
                    <a:pt x="49" y="237"/>
                    <a:pt x="31" y="255"/>
                  </a:cubicBezTo>
                  <a:cubicBezTo>
                    <a:pt x="21" y="265"/>
                    <a:pt x="0" y="286"/>
                    <a:pt x="0" y="286"/>
                  </a:cubicBezTo>
                </a:path>
              </a:pathLst>
            </a:custGeom>
            <a:noFill/>
            <a:ln w="9525">
              <a:solidFill>
                <a:srgbClr val="CCFF66"/>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79" name="Freeform 605"/>
            <p:cNvSpPr>
              <a:spLocks/>
            </p:cNvSpPr>
            <p:nvPr/>
          </p:nvSpPr>
          <p:spPr bwMode="auto">
            <a:xfrm>
              <a:off x="-1074" y="537"/>
              <a:ext cx="393" cy="234"/>
            </a:xfrm>
            <a:custGeom>
              <a:avLst/>
              <a:gdLst>
                <a:gd name="T0" fmla="*/ 9 w 393"/>
                <a:gd name="T1" fmla="*/ 220 h 234"/>
                <a:gd name="T2" fmla="*/ 32 w 393"/>
                <a:gd name="T3" fmla="*/ 181 h 234"/>
                <a:gd name="T4" fmla="*/ 71 w 393"/>
                <a:gd name="T5" fmla="*/ 120 h 234"/>
                <a:gd name="T6" fmla="*/ 78 w 393"/>
                <a:gd name="T7" fmla="*/ 97 h 234"/>
                <a:gd name="T8" fmla="*/ 101 w 393"/>
                <a:gd name="T9" fmla="*/ 89 h 234"/>
                <a:gd name="T10" fmla="*/ 155 w 393"/>
                <a:gd name="T11" fmla="*/ 51 h 234"/>
                <a:gd name="T12" fmla="*/ 362 w 393"/>
                <a:gd name="T13" fmla="*/ 35 h 234"/>
                <a:gd name="T14" fmla="*/ 393 w 393"/>
                <a:gd name="T15" fmla="*/ 43 h 234"/>
                <a:gd name="T16" fmla="*/ 324 w 393"/>
                <a:gd name="T17" fmla="*/ 74 h 234"/>
                <a:gd name="T18" fmla="*/ 278 w 393"/>
                <a:gd name="T19" fmla="*/ 104 h 234"/>
                <a:gd name="T20" fmla="*/ 263 w 393"/>
                <a:gd name="T21" fmla="*/ 120 h 234"/>
                <a:gd name="T22" fmla="*/ 216 w 393"/>
                <a:gd name="T23" fmla="*/ 135 h 234"/>
                <a:gd name="T24" fmla="*/ 155 w 393"/>
                <a:gd name="T25" fmla="*/ 166 h 234"/>
                <a:gd name="T26" fmla="*/ 63 w 393"/>
                <a:gd name="T27" fmla="*/ 212 h 234"/>
                <a:gd name="T28" fmla="*/ 9 w 393"/>
                <a:gd name="T29" fmla="*/ 220 h 2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3"/>
                <a:gd name="T46" fmla="*/ 0 h 234"/>
                <a:gd name="T47" fmla="*/ 393 w 393"/>
                <a:gd name="T48" fmla="*/ 234 h 2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3" h="234">
                  <a:moveTo>
                    <a:pt x="9" y="220"/>
                  </a:moveTo>
                  <a:cubicBezTo>
                    <a:pt x="32" y="155"/>
                    <a:pt x="0" y="234"/>
                    <a:pt x="32" y="181"/>
                  </a:cubicBezTo>
                  <a:cubicBezTo>
                    <a:pt x="46" y="158"/>
                    <a:pt x="50" y="140"/>
                    <a:pt x="71" y="120"/>
                  </a:cubicBezTo>
                  <a:cubicBezTo>
                    <a:pt x="73" y="112"/>
                    <a:pt x="72" y="103"/>
                    <a:pt x="78" y="97"/>
                  </a:cubicBezTo>
                  <a:cubicBezTo>
                    <a:pt x="84" y="91"/>
                    <a:pt x="94" y="93"/>
                    <a:pt x="101" y="89"/>
                  </a:cubicBezTo>
                  <a:cubicBezTo>
                    <a:pt x="125" y="75"/>
                    <a:pt x="127" y="60"/>
                    <a:pt x="155" y="51"/>
                  </a:cubicBezTo>
                  <a:cubicBezTo>
                    <a:pt x="203" y="0"/>
                    <a:pt x="315" y="33"/>
                    <a:pt x="362" y="35"/>
                  </a:cubicBezTo>
                  <a:cubicBezTo>
                    <a:pt x="372" y="38"/>
                    <a:pt x="393" y="43"/>
                    <a:pt x="393" y="43"/>
                  </a:cubicBezTo>
                  <a:cubicBezTo>
                    <a:pt x="362" y="63"/>
                    <a:pt x="361" y="50"/>
                    <a:pt x="324" y="74"/>
                  </a:cubicBezTo>
                  <a:cubicBezTo>
                    <a:pt x="309" y="84"/>
                    <a:pt x="293" y="94"/>
                    <a:pt x="278" y="104"/>
                  </a:cubicBezTo>
                  <a:cubicBezTo>
                    <a:pt x="272" y="108"/>
                    <a:pt x="270" y="117"/>
                    <a:pt x="263" y="120"/>
                  </a:cubicBezTo>
                  <a:cubicBezTo>
                    <a:pt x="248" y="127"/>
                    <a:pt x="216" y="135"/>
                    <a:pt x="216" y="135"/>
                  </a:cubicBezTo>
                  <a:cubicBezTo>
                    <a:pt x="196" y="156"/>
                    <a:pt x="180" y="154"/>
                    <a:pt x="155" y="166"/>
                  </a:cubicBezTo>
                  <a:cubicBezTo>
                    <a:pt x="124" y="181"/>
                    <a:pt x="94" y="197"/>
                    <a:pt x="63" y="212"/>
                  </a:cubicBezTo>
                  <a:cubicBezTo>
                    <a:pt x="48" y="220"/>
                    <a:pt x="23" y="232"/>
                    <a:pt x="9" y="220"/>
                  </a:cubicBezTo>
                  <a:close/>
                </a:path>
              </a:pathLst>
            </a:custGeom>
            <a:solidFill>
              <a:srgbClr val="00B000"/>
            </a:solidFill>
            <a:ln w="9525">
              <a:solidFill>
                <a:srgbClr val="CCFF66"/>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80" name="Freeform 606"/>
            <p:cNvSpPr>
              <a:spLocks/>
            </p:cNvSpPr>
            <p:nvPr/>
          </p:nvSpPr>
          <p:spPr bwMode="auto">
            <a:xfrm rot="1381452">
              <a:off x="-1058" y="347"/>
              <a:ext cx="300" cy="179"/>
            </a:xfrm>
            <a:custGeom>
              <a:avLst/>
              <a:gdLst>
                <a:gd name="T0" fmla="*/ 2 w 393"/>
                <a:gd name="T1" fmla="*/ 2 h 234"/>
                <a:gd name="T2" fmla="*/ 2 w 393"/>
                <a:gd name="T3" fmla="*/ 2 h 234"/>
                <a:gd name="T4" fmla="*/ 2 w 393"/>
                <a:gd name="T5" fmla="*/ 2 h 234"/>
                <a:gd name="T6" fmla="*/ 2 w 393"/>
                <a:gd name="T7" fmla="*/ 2 h 234"/>
                <a:gd name="T8" fmla="*/ 2 w 393"/>
                <a:gd name="T9" fmla="*/ 2 h 234"/>
                <a:gd name="T10" fmla="*/ 2 w 393"/>
                <a:gd name="T11" fmla="*/ 2 h 234"/>
                <a:gd name="T12" fmla="*/ 2 w 393"/>
                <a:gd name="T13" fmla="*/ 2 h 234"/>
                <a:gd name="T14" fmla="*/ 2 w 393"/>
                <a:gd name="T15" fmla="*/ 2 h 234"/>
                <a:gd name="T16" fmla="*/ 2 w 393"/>
                <a:gd name="T17" fmla="*/ 2 h 234"/>
                <a:gd name="T18" fmla="*/ 2 w 393"/>
                <a:gd name="T19" fmla="*/ 2 h 234"/>
                <a:gd name="T20" fmla="*/ 2 w 393"/>
                <a:gd name="T21" fmla="*/ 2 h 234"/>
                <a:gd name="T22" fmla="*/ 2 w 393"/>
                <a:gd name="T23" fmla="*/ 2 h 234"/>
                <a:gd name="T24" fmla="*/ 2 w 393"/>
                <a:gd name="T25" fmla="*/ 2 h 234"/>
                <a:gd name="T26" fmla="*/ 2 w 393"/>
                <a:gd name="T27" fmla="*/ 2 h 234"/>
                <a:gd name="T28" fmla="*/ 2 w 393"/>
                <a:gd name="T29" fmla="*/ 2 h 2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3"/>
                <a:gd name="T46" fmla="*/ 0 h 234"/>
                <a:gd name="T47" fmla="*/ 393 w 393"/>
                <a:gd name="T48" fmla="*/ 234 h 2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3" h="234">
                  <a:moveTo>
                    <a:pt x="9" y="220"/>
                  </a:moveTo>
                  <a:cubicBezTo>
                    <a:pt x="32" y="155"/>
                    <a:pt x="0" y="234"/>
                    <a:pt x="32" y="181"/>
                  </a:cubicBezTo>
                  <a:cubicBezTo>
                    <a:pt x="46" y="158"/>
                    <a:pt x="50" y="140"/>
                    <a:pt x="71" y="120"/>
                  </a:cubicBezTo>
                  <a:cubicBezTo>
                    <a:pt x="73" y="112"/>
                    <a:pt x="72" y="103"/>
                    <a:pt x="78" y="97"/>
                  </a:cubicBezTo>
                  <a:cubicBezTo>
                    <a:pt x="84" y="91"/>
                    <a:pt x="94" y="93"/>
                    <a:pt x="101" y="89"/>
                  </a:cubicBezTo>
                  <a:cubicBezTo>
                    <a:pt x="125" y="75"/>
                    <a:pt x="127" y="60"/>
                    <a:pt x="155" y="51"/>
                  </a:cubicBezTo>
                  <a:cubicBezTo>
                    <a:pt x="203" y="0"/>
                    <a:pt x="315" y="33"/>
                    <a:pt x="362" y="35"/>
                  </a:cubicBezTo>
                  <a:cubicBezTo>
                    <a:pt x="372" y="38"/>
                    <a:pt x="393" y="43"/>
                    <a:pt x="393" y="43"/>
                  </a:cubicBezTo>
                  <a:cubicBezTo>
                    <a:pt x="362" y="63"/>
                    <a:pt x="361" y="50"/>
                    <a:pt x="324" y="74"/>
                  </a:cubicBezTo>
                  <a:cubicBezTo>
                    <a:pt x="309" y="84"/>
                    <a:pt x="293" y="94"/>
                    <a:pt x="278" y="104"/>
                  </a:cubicBezTo>
                  <a:cubicBezTo>
                    <a:pt x="272" y="108"/>
                    <a:pt x="270" y="117"/>
                    <a:pt x="263" y="120"/>
                  </a:cubicBezTo>
                  <a:cubicBezTo>
                    <a:pt x="248" y="127"/>
                    <a:pt x="216" y="135"/>
                    <a:pt x="216" y="135"/>
                  </a:cubicBezTo>
                  <a:cubicBezTo>
                    <a:pt x="196" y="156"/>
                    <a:pt x="180" y="154"/>
                    <a:pt x="155" y="166"/>
                  </a:cubicBezTo>
                  <a:cubicBezTo>
                    <a:pt x="124" y="181"/>
                    <a:pt x="94" y="197"/>
                    <a:pt x="63" y="212"/>
                  </a:cubicBezTo>
                  <a:cubicBezTo>
                    <a:pt x="48" y="220"/>
                    <a:pt x="23" y="232"/>
                    <a:pt x="9" y="220"/>
                  </a:cubicBezTo>
                  <a:close/>
                </a:path>
              </a:pathLst>
            </a:custGeom>
            <a:solidFill>
              <a:srgbClr val="00B000"/>
            </a:solidFill>
            <a:ln w="9525">
              <a:solidFill>
                <a:srgbClr val="CCFF66"/>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81" name="Freeform 607"/>
            <p:cNvSpPr>
              <a:spLocks/>
            </p:cNvSpPr>
            <p:nvPr/>
          </p:nvSpPr>
          <p:spPr bwMode="auto">
            <a:xfrm rot="1381452">
              <a:off x="-1356" y="357"/>
              <a:ext cx="261" cy="273"/>
            </a:xfrm>
            <a:custGeom>
              <a:avLst/>
              <a:gdLst>
                <a:gd name="T0" fmla="*/ 1 w 393"/>
                <a:gd name="T1" fmla="*/ 22477 h 234"/>
                <a:gd name="T2" fmla="*/ 1 w 393"/>
                <a:gd name="T3" fmla="*/ 18471 h 234"/>
                <a:gd name="T4" fmla="*/ 1 w 393"/>
                <a:gd name="T5" fmla="*/ 12226 h 234"/>
                <a:gd name="T6" fmla="*/ 1 w 393"/>
                <a:gd name="T7" fmla="*/ 9949 h 234"/>
                <a:gd name="T8" fmla="*/ 1 w 393"/>
                <a:gd name="T9" fmla="*/ 9128 h 234"/>
                <a:gd name="T10" fmla="*/ 1 w 393"/>
                <a:gd name="T11" fmla="*/ 5350 h 234"/>
                <a:gd name="T12" fmla="*/ 1 w 393"/>
                <a:gd name="T13" fmla="*/ 3620 h 234"/>
                <a:gd name="T14" fmla="*/ 1 w 393"/>
                <a:gd name="T15" fmla="*/ 4342 h 234"/>
                <a:gd name="T16" fmla="*/ 1 w 393"/>
                <a:gd name="T17" fmla="*/ 7530 h 234"/>
                <a:gd name="T18" fmla="*/ 1 w 393"/>
                <a:gd name="T19" fmla="*/ 10649 h 234"/>
                <a:gd name="T20" fmla="*/ 1 w 393"/>
                <a:gd name="T21" fmla="*/ 12226 h 234"/>
                <a:gd name="T22" fmla="*/ 1 w 393"/>
                <a:gd name="T23" fmla="*/ 13872 h 234"/>
                <a:gd name="T24" fmla="*/ 1 w 393"/>
                <a:gd name="T25" fmla="*/ 16940 h 234"/>
                <a:gd name="T26" fmla="*/ 1 w 393"/>
                <a:gd name="T27" fmla="*/ 21564 h 234"/>
                <a:gd name="T28" fmla="*/ 1 w 393"/>
                <a:gd name="T29" fmla="*/ 22477 h 2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3"/>
                <a:gd name="T46" fmla="*/ 0 h 234"/>
                <a:gd name="T47" fmla="*/ 393 w 393"/>
                <a:gd name="T48" fmla="*/ 234 h 2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3" h="234">
                  <a:moveTo>
                    <a:pt x="9" y="220"/>
                  </a:moveTo>
                  <a:cubicBezTo>
                    <a:pt x="32" y="155"/>
                    <a:pt x="0" y="234"/>
                    <a:pt x="32" y="181"/>
                  </a:cubicBezTo>
                  <a:cubicBezTo>
                    <a:pt x="46" y="158"/>
                    <a:pt x="50" y="140"/>
                    <a:pt x="71" y="120"/>
                  </a:cubicBezTo>
                  <a:cubicBezTo>
                    <a:pt x="73" y="112"/>
                    <a:pt x="72" y="103"/>
                    <a:pt x="78" y="97"/>
                  </a:cubicBezTo>
                  <a:cubicBezTo>
                    <a:pt x="84" y="91"/>
                    <a:pt x="94" y="93"/>
                    <a:pt x="101" y="89"/>
                  </a:cubicBezTo>
                  <a:cubicBezTo>
                    <a:pt x="125" y="75"/>
                    <a:pt x="127" y="60"/>
                    <a:pt x="155" y="51"/>
                  </a:cubicBezTo>
                  <a:cubicBezTo>
                    <a:pt x="203" y="0"/>
                    <a:pt x="315" y="33"/>
                    <a:pt x="362" y="35"/>
                  </a:cubicBezTo>
                  <a:cubicBezTo>
                    <a:pt x="372" y="38"/>
                    <a:pt x="393" y="43"/>
                    <a:pt x="393" y="43"/>
                  </a:cubicBezTo>
                  <a:cubicBezTo>
                    <a:pt x="362" y="63"/>
                    <a:pt x="361" y="50"/>
                    <a:pt x="324" y="74"/>
                  </a:cubicBezTo>
                  <a:cubicBezTo>
                    <a:pt x="309" y="84"/>
                    <a:pt x="293" y="94"/>
                    <a:pt x="278" y="104"/>
                  </a:cubicBezTo>
                  <a:cubicBezTo>
                    <a:pt x="272" y="108"/>
                    <a:pt x="270" y="117"/>
                    <a:pt x="263" y="120"/>
                  </a:cubicBezTo>
                  <a:cubicBezTo>
                    <a:pt x="248" y="127"/>
                    <a:pt x="216" y="135"/>
                    <a:pt x="216" y="135"/>
                  </a:cubicBezTo>
                  <a:cubicBezTo>
                    <a:pt x="196" y="156"/>
                    <a:pt x="180" y="154"/>
                    <a:pt x="155" y="166"/>
                  </a:cubicBezTo>
                  <a:cubicBezTo>
                    <a:pt x="124" y="181"/>
                    <a:pt x="94" y="197"/>
                    <a:pt x="63" y="212"/>
                  </a:cubicBezTo>
                  <a:cubicBezTo>
                    <a:pt x="48" y="220"/>
                    <a:pt x="23" y="232"/>
                    <a:pt x="9" y="220"/>
                  </a:cubicBezTo>
                  <a:close/>
                </a:path>
              </a:pathLst>
            </a:custGeom>
            <a:solidFill>
              <a:srgbClr val="00B000"/>
            </a:solidFill>
            <a:ln w="9525">
              <a:solidFill>
                <a:srgbClr val="CCFF66"/>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82" name="Freeform 608"/>
            <p:cNvSpPr>
              <a:spLocks/>
            </p:cNvSpPr>
            <p:nvPr/>
          </p:nvSpPr>
          <p:spPr bwMode="auto">
            <a:xfrm>
              <a:off x="-1370" y="405"/>
              <a:ext cx="225" cy="144"/>
            </a:xfrm>
            <a:custGeom>
              <a:avLst/>
              <a:gdLst>
                <a:gd name="T0" fmla="*/ 15682 w 194"/>
                <a:gd name="T1" fmla="*/ 5 h 151"/>
                <a:gd name="T2" fmla="*/ 12428 w 194"/>
                <a:gd name="T3" fmla="*/ 10 h 151"/>
                <a:gd name="T4" fmla="*/ 11122 w 194"/>
                <a:gd name="T5" fmla="*/ 10 h 151"/>
                <a:gd name="T6" fmla="*/ 0 w 194"/>
                <a:gd name="T7" fmla="*/ 36 h 151"/>
                <a:gd name="T8" fmla="*/ 0 60000 65536"/>
                <a:gd name="T9" fmla="*/ 0 60000 65536"/>
                <a:gd name="T10" fmla="*/ 0 60000 65536"/>
                <a:gd name="T11" fmla="*/ 0 60000 65536"/>
                <a:gd name="T12" fmla="*/ 0 w 194"/>
                <a:gd name="T13" fmla="*/ 0 h 151"/>
                <a:gd name="T14" fmla="*/ 194 w 194"/>
                <a:gd name="T15" fmla="*/ 151 h 151"/>
              </a:gdLst>
              <a:ahLst/>
              <a:cxnLst>
                <a:cxn ang="T8">
                  <a:pos x="T0" y="T1"/>
                </a:cxn>
                <a:cxn ang="T9">
                  <a:pos x="T2" y="T3"/>
                </a:cxn>
                <a:cxn ang="T10">
                  <a:pos x="T4" y="T5"/>
                </a:cxn>
                <a:cxn ang="T11">
                  <a:pos x="T6" y="T7"/>
                </a:cxn>
              </a:cxnLst>
              <a:rect l="T12" t="T13" r="T14" b="T15"/>
              <a:pathLst>
                <a:path w="194" h="151">
                  <a:moveTo>
                    <a:pt x="184" y="5"/>
                  </a:moveTo>
                  <a:cubicBezTo>
                    <a:pt x="147" y="44"/>
                    <a:pt x="194" y="0"/>
                    <a:pt x="146" y="28"/>
                  </a:cubicBezTo>
                  <a:cubicBezTo>
                    <a:pt x="140" y="32"/>
                    <a:pt x="136" y="40"/>
                    <a:pt x="130" y="44"/>
                  </a:cubicBezTo>
                  <a:cubicBezTo>
                    <a:pt x="83" y="79"/>
                    <a:pt x="41" y="110"/>
                    <a:pt x="0" y="151"/>
                  </a:cubicBezTo>
                </a:path>
              </a:pathLst>
            </a:custGeom>
            <a:noFill/>
            <a:ln w="9525">
              <a:solidFill>
                <a:srgbClr val="CCFF66"/>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83" name="Freeform 609"/>
            <p:cNvSpPr>
              <a:spLocks/>
            </p:cNvSpPr>
            <p:nvPr/>
          </p:nvSpPr>
          <p:spPr bwMode="auto">
            <a:xfrm>
              <a:off x="-1300" y="142"/>
              <a:ext cx="192" cy="132"/>
            </a:xfrm>
            <a:custGeom>
              <a:avLst/>
              <a:gdLst>
                <a:gd name="T0" fmla="*/ 2 w 246"/>
                <a:gd name="T1" fmla="*/ 438 h 125"/>
                <a:gd name="T2" fmla="*/ 2 w 246"/>
                <a:gd name="T3" fmla="*/ 0 h 125"/>
                <a:gd name="T4" fmla="*/ 2 w 246"/>
                <a:gd name="T5" fmla="*/ 115 h 125"/>
                <a:gd name="T6" fmla="*/ 2 w 246"/>
                <a:gd name="T7" fmla="*/ 197 h 125"/>
                <a:gd name="T8" fmla="*/ 2 w 246"/>
                <a:gd name="T9" fmla="*/ 469 h 125"/>
                <a:gd name="T10" fmla="*/ 2 w 246"/>
                <a:gd name="T11" fmla="*/ 353 h 125"/>
                <a:gd name="T12" fmla="*/ 2 w 246"/>
                <a:gd name="T13" fmla="*/ 394 h 125"/>
                <a:gd name="T14" fmla="*/ 2 w 246"/>
                <a:gd name="T15" fmla="*/ 516 h 125"/>
                <a:gd name="T16" fmla="*/ 2 w 246"/>
                <a:gd name="T17" fmla="*/ 438 h 1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6"/>
                <a:gd name="T28" fmla="*/ 0 h 125"/>
                <a:gd name="T29" fmla="*/ 246 w 246"/>
                <a:gd name="T30" fmla="*/ 125 h 1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6" h="125">
                  <a:moveTo>
                    <a:pt x="246" y="85"/>
                  </a:moveTo>
                  <a:cubicBezTo>
                    <a:pt x="223" y="20"/>
                    <a:pt x="220" y="13"/>
                    <a:pt x="146" y="0"/>
                  </a:cubicBezTo>
                  <a:cubicBezTo>
                    <a:pt x="92" y="19"/>
                    <a:pt x="116" y="11"/>
                    <a:pt x="77" y="23"/>
                  </a:cubicBezTo>
                  <a:cubicBezTo>
                    <a:pt x="69" y="28"/>
                    <a:pt x="59" y="31"/>
                    <a:pt x="54" y="39"/>
                  </a:cubicBezTo>
                  <a:cubicBezTo>
                    <a:pt x="0" y="125"/>
                    <a:pt x="57" y="66"/>
                    <a:pt x="31" y="92"/>
                  </a:cubicBezTo>
                  <a:cubicBezTo>
                    <a:pt x="54" y="85"/>
                    <a:pt x="100" y="69"/>
                    <a:pt x="100" y="69"/>
                  </a:cubicBezTo>
                  <a:cubicBezTo>
                    <a:pt x="120" y="72"/>
                    <a:pt x="141" y="73"/>
                    <a:pt x="161" y="77"/>
                  </a:cubicBezTo>
                  <a:cubicBezTo>
                    <a:pt x="178" y="80"/>
                    <a:pt x="213" y="103"/>
                    <a:pt x="230" y="100"/>
                  </a:cubicBezTo>
                  <a:cubicBezTo>
                    <a:pt x="237" y="99"/>
                    <a:pt x="241" y="90"/>
                    <a:pt x="246" y="85"/>
                  </a:cubicBezTo>
                  <a:close/>
                </a:path>
              </a:pathLst>
            </a:custGeom>
            <a:solidFill>
              <a:srgbClr val="00B000"/>
            </a:solidFill>
            <a:ln w="9525">
              <a:solidFill>
                <a:srgbClr val="CCFF66"/>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84" name="Freeform 610"/>
            <p:cNvSpPr>
              <a:spLocks/>
            </p:cNvSpPr>
            <p:nvPr/>
          </p:nvSpPr>
          <p:spPr bwMode="auto">
            <a:xfrm>
              <a:off x="-1217" y="173"/>
              <a:ext cx="100" cy="69"/>
            </a:xfrm>
            <a:custGeom>
              <a:avLst/>
              <a:gdLst>
                <a:gd name="T0" fmla="*/ 0 w 100"/>
                <a:gd name="T1" fmla="*/ 0 h 69"/>
                <a:gd name="T2" fmla="*/ 77 w 100"/>
                <a:gd name="T3" fmla="*/ 31 h 69"/>
                <a:gd name="T4" fmla="*/ 100 w 100"/>
                <a:gd name="T5" fmla="*/ 69 h 69"/>
                <a:gd name="T6" fmla="*/ 0 60000 65536"/>
                <a:gd name="T7" fmla="*/ 0 60000 65536"/>
                <a:gd name="T8" fmla="*/ 0 60000 65536"/>
                <a:gd name="T9" fmla="*/ 0 w 100"/>
                <a:gd name="T10" fmla="*/ 0 h 69"/>
                <a:gd name="T11" fmla="*/ 100 w 100"/>
                <a:gd name="T12" fmla="*/ 69 h 69"/>
              </a:gdLst>
              <a:ahLst/>
              <a:cxnLst>
                <a:cxn ang="T6">
                  <a:pos x="T0" y="T1"/>
                </a:cxn>
                <a:cxn ang="T7">
                  <a:pos x="T2" y="T3"/>
                </a:cxn>
                <a:cxn ang="T8">
                  <a:pos x="T4" y="T5"/>
                </a:cxn>
              </a:cxnLst>
              <a:rect l="T9" t="T10" r="T11" b="T12"/>
              <a:pathLst>
                <a:path w="100" h="69">
                  <a:moveTo>
                    <a:pt x="0" y="0"/>
                  </a:moveTo>
                  <a:cubicBezTo>
                    <a:pt x="33" y="7"/>
                    <a:pt x="54" y="7"/>
                    <a:pt x="77" y="31"/>
                  </a:cubicBezTo>
                  <a:cubicBezTo>
                    <a:pt x="87" y="61"/>
                    <a:pt x="79" y="48"/>
                    <a:pt x="100" y="69"/>
                  </a:cubicBezTo>
                </a:path>
              </a:pathLst>
            </a:custGeom>
            <a:noFill/>
            <a:ln w="9525">
              <a:solidFill>
                <a:srgbClr val="CCFF66"/>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923015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136"/>
                                        </p:tgtEl>
                                        <p:attrNameLst>
                                          <p:attrName>style.visibility</p:attrName>
                                        </p:attrNameLst>
                                      </p:cBhvr>
                                      <p:to>
                                        <p:strVal val="visible"/>
                                      </p:to>
                                    </p:set>
                                    <p:anim calcmode="lin" valueType="num">
                                      <p:cBhvr>
                                        <p:cTn id="7" dur="500" fill="hold"/>
                                        <p:tgtEl>
                                          <p:spTgt spid="5136"/>
                                        </p:tgtEl>
                                        <p:attrNameLst>
                                          <p:attrName>ppt_w</p:attrName>
                                        </p:attrNameLst>
                                      </p:cBhvr>
                                      <p:tavLst>
                                        <p:tav tm="0">
                                          <p:val>
                                            <p:fltVal val="0"/>
                                          </p:val>
                                        </p:tav>
                                        <p:tav tm="100000">
                                          <p:val>
                                            <p:strVal val="#ppt_w"/>
                                          </p:val>
                                        </p:tav>
                                      </p:tavLst>
                                    </p:anim>
                                    <p:anim calcmode="lin" valueType="num">
                                      <p:cBhvr>
                                        <p:cTn id="8" dur="500" fill="hold"/>
                                        <p:tgtEl>
                                          <p:spTgt spid="5136"/>
                                        </p:tgtEl>
                                        <p:attrNameLst>
                                          <p:attrName>ppt_h</p:attrName>
                                        </p:attrNameLst>
                                      </p:cBhvr>
                                      <p:tavLst>
                                        <p:tav tm="0">
                                          <p:val>
                                            <p:fltVal val="0"/>
                                          </p:val>
                                        </p:tav>
                                        <p:tav tm="100000">
                                          <p:val>
                                            <p:strVal val="#ppt_h"/>
                                          </p:val>
                                        </p:tav>
                                      </p:tavLst>
                                    </p:anim>
                                    <p:animEffect transition="in" filter="fade">
                                      <p:cBhvr>
                                        <p:cTn id="9" dur="500"/>
                                        <p:tgtEl>
                                          <p:spTgt spid="5136"/>
                                        </p:tgtEl>
                                      </p:cBhvr>
                                    </p:animEffect>
                                  </p:childTnLst>
                                </p:cTn>
                              </p:par>
                              <p:par>
                                <p:cTn id="10" presetID="53" presetClass="entr" presetSubtype="0" fill="hold" nodeType="withEffect">
                                  <p:stCondLst>
                                    <p:cond delay="0"/>
                                  </p:stCondLst>
                                  <p:childTnLst>
                                    <p:set>
                                      <p:cBhvr>
                                        <p:cTn id="11" dur="1" fill="hold">
                                          <p:stCondLst>
                                            <p:cond delay="0"/>
                                          </p:stCondLst>
                                        </p:cTn>
                                        <p:tgtEl>
                                          <p:spTgt spid="5137"/>
                                        </p:tgtEl>
                                        <p:attrNameLst>
                                          <p:attrName>style.visibility</p:attrName>
                                        </p:attrNameLst>
                                      </p:cBhvr>
                                      <p:to>
                                        <p:strVal val="visible"/>
                                      </p:to>
                                    </p:set>
                                    <p:anim calcmode="lin" valueType="num">
                                      <p:cBhvr>
                                        <p:cTn id="12" dur="500" fill="hold"/>
                                        <p:tgtEl>
                                          <p:spTgt spid="5137"/>
                                        </p:tgtEl>
                                        <p:attrNameLst>
                                          <p:attrName>ppt_w</p:attrName>
                                        </p:attrNameLst>
                                      </p:cBhvr>
                                      <p:tavLst>
                                        <p:tav tm="0">
                                          <p:val>
                                            <p:fltVal val="0"/>
                                          </p:val>
                                        </p:tav>
                                        <p:tav tm="100000">
                                          <p:val>
                                            <p:strVal val="#ppt_w"/>
                                          </p:val>
                                        </p:tav>
                                      </p:tavLst>
                                    </p:anim>
                                    <p:anim calcmode="lin" valueType="num">
                                      <p:cBhvr>
                                        <p:cTn id="13" dur="500" fill="hold"/>
                                        <p:tgtEl>
                                          <p:spTgt spid="5137"/>
                                        </p:tgtEl>
                                        <p:attrNameLst>
                                          <p:attrName>ppt_h</p:attrName>
                                        </p:attrNameLst>
                                      </p:cBhvr>
                                      <p:tavLst>
                                        <p:tav tm="0">
                                          <p:val>
                                            <p:fltVal val="0"/>
                                          </p:val>
                                        </p:tav>
                                        <p:tav tm="100000">
                                          <p:val>
                                            <p:strVal val="#ppt_h"/>
                                          </p:val>
                                        </p:tav>
                                      </p:tavLst>
                                    </p:anim>
                                    <p:animEffect transition="in" filter="fade">
                                      <p:cBhvr>
                                        <p:cTn id="14" dur="500"/>
                                        <p:tgtEl>
                                          <p:spTgt spid="513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5127"/>
                                        </p:tgtEl>
                                        <p:attrNameLst>
                                          <p:attrName>style.visibility</p:attrName>
                                        </p:attrNameLst>
                                      </p:cBhvr>
                                      <p:to>
                                        <p:strVal val="visible"/>
                                      </p:to>
                                    </p:set>
                                    <p:anim calcmode="lin" valueType="num">
                                      <p:cBhvr>
                                        <p:cTn id="19" dur="500" fill="hold"/>
                                        <p:tgtEl>
                                          <p:spTgt spid="5127"/>
                                        </p:tgtEl>
                                        <p:attrNameLst>
                                          <p:attrName>ppt_w</p:attrName>
                                        </p:attrNameLst>
                                      </p:cBhvr>
                                      <p:tavLst>
                                        <p:tav tm="0">
                                          <p:val>
                                            <p:fltVal val="0"/>
                                          </p:val>
                                        </p:tav>
                                        <p:tav tm="100000">
                                          <p:val>
                                            <p:strVal val="#ppt_w"/>
                                          </p:val>
                                        </p:tav>
                                      </p:tavLst>
                                    </p:anim>
                                    <p:anim calcmode="lin" valueType="num">
                                      <p:cBhvr>
                                        <p:cTn id="20" dur="500" fill="hold"/>
                                        <p:tgtEl>
                                          <p:spTgt spid="5127"/>
                                        </p:tgtEl>
                                        <p:attrNameLst>
                                          <p:attrName>ppt_h</p:attrName>
                                        </p:attrNameLst>
                                      </p:cBhvr>
                                      <p:tavLst>
                                        <p:tav tm="0">
                                          <p:val>
                                            <p:fltVal val="0"/>
                                          </p:val>
                                        </p:tav>
                                        <p:tav tm="100000">
                                          <p:val>
                                            <p:strVal val="#ppt_h"/>
                                          </p:val>
                                        </p:tav>
                                      </p:tavLst>
                                    </p:anim>
                                    <p:animEffect transition="in" filter="fade">
                                      <p:cBhvr>
                                        <p:cTn id="21" dur="500"/>
                                        <p:tgtEl>
                                          <p:spTgt spid="5127"/>
                                        </p:tgtEl>
                                      </p:cBhvr>
                                    </p:animEffect>
                                  </p:childTnLst>
                                </p:cTn>
                              </p:par>
                              <p:par>
                                <p:cTn id="22" presetID="53" presetClass="entr" presetSubtype="0" fill="hold" nodeType="withEffect">
                                  <p:stCondLst>
                                    <p:cond delay="0"/>
                                  </p:stCondLst>
                                  <p:childTnLst>
                                    <p:set>
                                      <p:cBhvr>
                                        <p:cTn id="23" dur="1" fill="hold">
                                          <p:stCondLst>
                                            <p:cond delay="0"/>
                                          </p:stCondLst>
                                        </p:cTn>
                                        <p:tgtEl>
                                          <p:spTgt spid="5174"/>
                                        </p:tgtEl>
                                        <p:attrNameLst>
                                          <p:attrName>style.visibility</p:attrName>
                                        </p:attrNameLst>
                                      </p:cBhvr>
                                      <p:to>
                                        <p:strVal val="visible"/>
                                      </p:to>
                                    </p:set>
                                    <p:anim calcmode="lin" valueType="num">
                                      <p:cBhvr>
                                        <p:cTn id="24" dur="500" fill="hold"/>
                                        <p:tgtEl>
                                          <p:spTgt spid="5174"/>
                                        </p:tgtEl>
                                        <p:attrNameLst>
                                          <p:attrName>ppt_w</p:attrName>
                                        </p:attrNameLst>
                                      </p:cBhvr>
                                      <p:tavLst>
                                        <p:tav tm="0">
                                          <p:val>
                                            <p:fltVal val="0"/>
                                          </p:val>
                                        </p:tav>
                                        <p:tav tm="100000">
                                          <p:val>
                                            <p:strVal val="#ppt_w"/>
                                          </p:val>
                                        </p:tav>
                                      </p:tavLst>
                                    </p:anim>
                                    <p:anim calcmode="lin" valueType="num">
                                      <p:cBhvr>
                                        <p:cTn id="25" dur="500" fill="hold"/>
                                        <p:tgtEl>
                                          <p:spTgt spid="5174"/>
                                        </p:tgtEl>
                                        <p:attrNameLst>
                                          <p:attrName>ppt_h</p:attrName>
                                        </p:attrNameLst>
                                      </p:cBhvr>
                                      <p:tavLst>
                                        <p:tav tm="0">
                                          <p:val>
                                            <p:fltVal val="0"/>
                                          </p:val>
                                        </p:tav>
                                        <p:tav tm="100000">
                                          <p:val>
                                            <p:strVal val="#ppt_h"/>
                                          </p:val>
                                        </p:tav>
                                      </p:tavLst>
                                    </p:anim>
                                    <p:animEffect transition="in" filter="fade">
                                      <p:cBhvr>
                                        <p:cTn id="26" dur="500"/>
                                        <p:tgtEl>
                                          <p:spTgt spid="5174"/>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5126"/>
                                        </p:tgtEl>
                                        <p:attrNameLst>
                                          <p:attrName>style.visibility</p:attrName>
                                        </p:attrNameLst>
                                      </p:cBhvr>
                                      <p:to>
                                        <p:strVal val="visible"/>
                                      </p:to>
                                    </p:set>
                                    <p:anim calcmode="lin" valueType="num">
                                      <p:cBhvr>
                                        <p:cTn id="29" dur="500" fill="hold"/>
                                        <p:tgtEl>
                                          <p:spTgt spid="5126"/>
                                        </p:tgtEl>
                                        <p:attrNameLst>
                                          <p:attrName>ppt_w</p:attrName>
                                        </p:attrNameLst>
                                      </p:cBhvr>
                                      <p:tavLst>
                                        <p:tav tm="0">
                                          <p:val>
                                            <p:fltVal val="0"/>
                                          </p:val>
                                        </p:tav>
                                        <p:tav tm="100000">
                                          <p:val>
                                            <p:strVal val="#ppt_w"/>
                                          </p:val>
                                        </p:tav>
                                      </p:tavLst>
                                    </p:anim>
                                    <p:anim calcmode="lin" valueType="num">
                                      <p:cBhvr>
                                        <p:cTn id="30" dur="500" fill="hold"/>
                                        <p:tgtEl>
                                          <p:spTgt spid="5126"/>
                                        </p:tgtEl>
                                        <p:attrNameLst>
                                          <p:attrName>ppt_h</p:attrName>
                                        </p:attrNameLst>
                                      </p:cBhvr>
                                      <p:tavLst>
                                        <p:tav tm="0">
                                          <p:val>
                                            <p:fltVal val="0"/>
                                          </p:val>
                                        </p:tav>
                                        <p:tav tm="100000">
                                          <p:val>
                                            <p:strVal val="#ppt_h"/>
                                          </p:val>
                                        </p:tav>
                                      </p:tavLst>
                                    </p:anim>
                                    <p:animEffect transition="in" filter="fade">
                                      <p:cBhvr>
                                        <p:cTn id="31" dur="500"/>
                                        <p:tgtEl>
                                          <p:spTgt spid="512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3" presetClass="entr" presetSubtype="0" fill="hold" nodeType="clickEffect">
                                  <p:stCondLst>
                                    <p:cond delay="0"/>
                                  </p:stCondLst>
                                  <p:childTnLst>
                                    <p:set>
                                      <p:cBhvr>
                                        <p:cTn id="35" dur="1" fill="hold">
                                          <p:stCondLst>
                                            <p:cond delay="0"/>
                                          </p:stCondLst>
                                        </p:cTn>
                                        <p:tgtEl>
                                          <p:spTgt spid="5158"/>
                                        </p:tgtEl>
                                        <p:attrNameLst>
                                          <p:attrName>style.visibility</p:attrName>
                                        </p:attrNameLst>
                                      </p:cBhvr>
                                      <p:to>
                                        <p:strVal val="visible"/>
                                      </p:to>
                                    </p:set>
                                    <p:anim calcmode="lin" valueType="num">
                                      <p:cBhvr>
                                        <p:cTn id="36" dur="500" fill="hold"/>
                                        <p:tgtEl>
                                          <p:spTgt spid="5158"/>
                                        </p:tgtEl>
                                        <p:attrNameLst>
                                          <p:attrName>ppt_w</p:attrName>
                                        </p:attrNameLst>
                                      </p:cBhvr>
                                      <p:tavLst>
                                        <p:tav tm="0">
                                          <p:val>
                                            <p:fltVal val="0"/>
                                          </p:val>
                                        </p:tav>
                                        <p:tav tm="100000">
                                          <p:val>
                                            <p:strVal val="#ppt_w"/>
                                          </p:val>
                                        </p:tav>
                                      </p:tavLst>
                                    </p:anim>
                                    <p:anim calcmode="lin" valueType="num">
                                      <p:cBhvr>
                                        <p:cTn id="37" dur="500" fill="hold"/>
                                        <p:tgtEl>
                                          <p:spTgt spid="5158"/>
                                        </p:tgtEl>
                                        <p:attrNameLst>
                                          <p:attrName>ppt_h</p:attrName>
                                        </p:attrNameLst>
                                      </p:cBhvr>
                                      <p:tavLst>
                                        <p:tav tm="0">
                                          <p:val>
                                            <p:fltVal val="0"/>
                                          </p:val>
                                        </p:tav>
                                        <p:tav tm="100000">
                                          <p:val>
                                            <p:strVal val="#ppt_h"/>
                                          </p:val>
                                        </p:tav>
                                      </p:tavLst>
                                    </p:anim>
                                    <p:animEffect transition="in" filter="fade">
                                      <p:cBhvr>
                                        <p:cTn id="38" dur="500"/>
                                        <p:tgtEl>
                                          <p:spTgt spid="5158"/>
                                        </p:tgtEl>
                                      </p:cBhvr>
                                    </p:animEffect>
                                  </p:childTnLst>
                                </p:cTn>
                              </p:par>
                              <p:par>
                                <p:cTn id="39" presetID="53" presetClass="entr" presetSubtype="0" fill="hold" nodeType="withEffect">
                                  <p:stCondLst>
                                    <p:cond delay="0"/>
                                  </p:stCondLst>
                                  <p:childTnLst>
                                    <p:set>
                                      <p:cBhvr>
                                        <p:cTn id="40" dur="1" fill="hold">
                                          <p:stCondLst>
                                            <p:cond delay="0"/>
                                          </p:stCondLst>
                                        </p:cTn>
                                        <p:tgtEl>
                                          <p:spTgt spid="5175"/>
                                        </p:tgtEl>
                                        <p:attrNameLst>
                                          <p:attrName>style.visibility</p:attrName>
                                        </p:attrNameLst>
                                      </p:cBhvr>
                                      <p:to>
                                        <p:strVal val="visible"/>
                                      </p:to>
                                    </p:set>
                                    <p:anim calcmode="lin" valueType="num">
                                      <p:cBhvr>
                                        <p:cTn id="41" dur="500" fill="hold"/>
                                        <p:tgtEl>
                                          <p:spTgt spid="5175"/>
                                        </p:tgtEl>
                                        <p:attrNameLst>
                                          <p:attrName>ppt_w</p:attrName>
                                        </p:attrNameLst>
                                      </p:cBhvr>
                                      <p:tavLst>
                                        <p:tav tm="0">
                                          <p:val>
                                            <p:fltVal val="0"/>
                                          </p:val>
                                        </p:tav>
                                        <p:tav tm="100000">
                                          <p:val>
                                            <p:strVal val="#ppt_w"/>
                                          </p:val>
                                        </p:tav>
                                      </p:tavLst>
                                    </p:anim>
                                    <p:anim calcmode="lin" valueType="num">
                                      <p:cBhvr>
                                        <p:cTn id="42" dur="500" fill="hold"/>
                                        <p:tgtEl>
                                          <p:spTgt spid="5175"/>
                                        </p:tgtEl>
                                        <p:attrNameLst>
                                          <p:attrName>ppt_h</p:attrName>
                                        </p:attrNameLst>
                                      </p:cBhvr>
                                      <p:tavLst>
                                        <p:tav tm="0">
                                          <p:val>
                                            <p:fltVal val="0"/>
                                          </p:val>
                                        </p:tav>
                                        <p:tav tm="100000">
                                          <p:val>
                                            <p:strVal val="#ppt_h"/>
                                          </p:val>
                                        </p:tav>
                                      </p:tavLst>
                                    </p:anim>
                                    <p:animEffect transition="in" filter="fade">
                                      <p:cBhvr>
                                        <p:cTn id="43" dur="500"/>
                                        <p:tgtEl>
                                          <p:spTgt spid="5175"/>
                                        </p:tgtEl>
                                      </p:cBhvr>
                                    </p:animEffect>
                                  </p:childTnLst>
                                </p:cTn>
                              </p:par>
                              <p:par>
                                <p:cTn id="44" presetID="53" presetClass="entr" presetSubtype="0" fill="hold" grpId="0" nodeType="withEffect">
                                  <p:stCondLst>
                                    <p:cond delay="0"/>
                                  </p:stCondLst>
                                  <p:childTnLst>
                                    <p:set>
                                      <p:cBhvr>
                                        <p:cTn id="45" dur="1" fill="hold">
                                          <p:stCondLst>
                                            <p:cond delay="0"/>
                                          </p:stCondLst>
                                        </p:cTn>
                                        <p:tgtEl>
                                          <p:spTgt spid="5157"/>
                                        </p:tgtEl>
                                        <p:attrNameLst>
                                          <p:attrName>style.visibility</p:attrName>
                                        </p:attrNameLst>
                                      </p:cBhvr>
                                      <p:to>
                                        <p:strVal val="visible"/>
                                      </p:to>
                                    </p:set>
                                    <p:anim calcmode="lin" valueType="num">
                                      <p:cBhvr>
                                        <p:cTn id="46" dur="500" fill="hold"/>
                                        <p:tgtEl>
                                          <p:spTgt spid="5157"/>
                                        </p:tgtEl>
                                        <p:attrNameLst>
                                          <p:attrName>ppt_w</p:attrName>
                                        </p:attrNameLst>
                                      </p:cBhvr>
                                      <p:tavLst>
                                        <p:tav tm="0">
                                          <p:val>
                                            <p:fltVal val="0"/>
                                          </p:val>
                                        </p:tav>
                                        <p:tav tm="100000">
                                          <p:val>
                                            <p:strVal val="#ppt_w"/>
                                          </p:val>
                                        </p:tav>
                                      </p:tavLst>
                                    </p:anim>
                                    <p:anim calcmode="lin" valueType="num">
                                      <p:cBhvr>
                                        <p:cTn id="47" dur="500" fill="hold"/>
                                        <p:tgtEl>
                                          <p:spTgt spid="5157"/>
                                        </p:tgtEl>
                                        <p:attrNameLst>
                                          <p:attrName>ppt_h</p:attrName>
                                        </p:attrNameLst>
                                      </p:cBhvr>
                                      <p:tavLst>
                                        <p:tav tm="0">
                                          <p:val>
                                            <p:fltVal val="0"/>
                                          </p:val>
                                        </p:tav>
                                        <p:tav tm="100000">
                                          <p:val>
                                            <p:strVal val="#ppt_h"/>
                                          </p:val>
                                        </p:tav>
                                      </p:tavLst>
                                    </p:anim>
                                    <p:animEffect transition="in" filter="fade">
                                      <p:cBhvr>
                                        <p:cTn id="48" dur="500"/>
                                        <p:tgtEl>
                                          <p:spTgt spid="515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0" fill="hold" nodeType="clickEffect">
                                  <p:stCondLst>
                                    <p:cond delay="0"/>
                                  </p:stCondLst>
                                  <p:childTnLst>
                                    <p:set>
                                      <p:cBhvr>
                                        <p:cTn id="52" dur="1" fill="hold">
                                          <p:stCondLst>
                                            <p:cond delay="0"/>
                                          </p:stCondLst>
                                        </p:cTn>
                                        <p:tgtEl>
                                          <p:spTgt spid="5132"/>
                                        </p:tgtEl>
                                        <p:attrNameLst>
                                          <p:attrName>style.visibility</p:attrName>
                                        </p:attrNameLst>
                                      </p:cBhvr>
                                      <p:to>
                                        <p:strVal val="visible"/>
                                      </p:to>
                                    </p:set>
                                    <p:anim calcmode="lin" valueType="num">
                                      <p:cBhvr>
                                        <p:cTn id="53" dur="500" fill="hold"/>
                                        <p:tgtEl>
                                          <p:spTgt spid="5132"/>
                                        </p:tgtEl>
                                        <p:attrNameLst>
                                          <p:attrName>ppt_w</p:attrName>
                                        </p:attrNameLst>
                                      </p:cBhvr>
                                      <p:tavLst>
                                        <p:tav tm="0">
                                          <p:val>
                                            <p:fltVal val="0"/>
                                          </p:val>
                                        </p:tav>
                                        <p:tav tm="100000">
                                          <p:val>
                                            <p:strVal val="#ppt_w"/>
                                          </p:val>
                                        </p:tav>
                                      </p:tavLst>
                                    </p:anim>
                                    <p:anim calcmode="lin" valueType="num">
                                      <p:cBhvr>
                                        <p:cTn id="54" dur="500" fill="hold"/>
                                        <p:tgtEl>
                                          <p:spTgt spid="5132"/>
                                        </p:tgtEl>
                                        <p:attrNameLst>
                                          <p:attrName>ppt_h</p:attrName>
                                        </p:attrNameLst>
                                      </p:cBhvr>
                                      <p:tavLst>
                                        <p:tav tm="0">
                                          <p:val>
                                            <p:fltVal val="0"/>
                                          </p:val>
                                        </p:tav>
                                        <p:tav tm="100000">
                                          <p:val>
                                            <p:strVal val="#ppt_h"/>
                                          </p:val>
                                        </p:tav>
                                      </p:tavLst>
                                    </p:anim>
                                    <p:animEffect transition="in" filter="fade">
                                      <p:cBhvr>
                                        <p:cTn id="55" dur="500"/>
                                        <p:tgtEl>
                                          <p:spTgt spid="5132"/>
                                        </p:tgtEl>
                                      </p:cBhvr>
                                    </p:animEffect>
                                  </p:childTnLst>
                                </p:cTn>
                              </p:par>
                              <p:par>
                                <p:cTn id="56" presetID="53" presetClass="entr" presetSubtype="0" fill="hold" nodeType="withEffect">
                                  <p:stCondLst>
                                    <p:cond delay="0"/>
                                  </p:stCondLst>
                                  <p:childTnLst>
                                    <p:set>
                                      <p:cBhvr>
                                        <p:cTn id="57" dur="1" fill="hold">
                                          <p:stCondLst>
                                            <p:cond delay="0"/>
                                          </p:stCondLst>
                                        </p:cTn>
                                        <p:tgtEl>
                                          <p:spTgt spid="5176"/>
                                        </p:tgtEl>
                                        <p:attrNameLst>
                                          <p:attrName>style.visibility</p:attrName>
                                        </p:attrNameLst>
                                      </p:cBhvr>
                                      <p:to>
                                        <p:strVal val="visible"/>
                                      </p:to>
                                    </p:set>
                                    <p:anim calcmode="lin" valueType="num">
                                      <p:cBhvr>
                                        <p:cTn id="58" dur="500" fill="hold"/>
                                        <p:tgtEl>
                                          <p:spTgt spid="5176"/>
                                        </p:tgtEl>
                                        <p:attrNameLst>
                                          <p:attrName>ppt_w</p:attrName>
                                        </p:attrNameLst>
                                      </p:cBhvr>
                                      <p:tavLst>
                                        <p:tav tm="0">
                                          <p:val>
                                            <p:fltVal val="0"/>
                                          </p:val>
                                        </p:tav>
                                        <p:tav tm="100000">
                                          <p:val>
                                            <p:strVal val="#ppt_w"/>
                                          </p:val>
                                        </p:tav>
                                      </p:tavLst>
                                    </p:anim>
                                    <p:anim calcmode="lin" valueType="num">
                                      <p:cBhvr>
                                        <p:cTn id="59" dur="500" fill="hold"/>
                                        <p:tgtEl>
                                          <p:spTgt spid="5176"/>
                                        </p:tgtEl>
                                        <p:attrNameLst>
                                          <p:attrName>ppt_h</p:attrName>
                                        </p:attrNameLst>
                                      </p:cBhvr>
                                      <p:tavLst>
                                        <p:tav tm="0">
                                          <p:val>
                                            <p:fltVal val="0"/>
                                          </p:val>
                                        </p:tav>
                                        <p:tav tm="100000">
                                          <p:val>
                                            <p:strVal val="#ppt_h"/>
                                          </p:val>
                                        </p:tav>
                                      </p:tavLst>
                                    </p:anim>
                                    <p:animEffect transition="in" filter="fade">
                                      <p:cBhvr>
                                        <p:cTn id="60" dur="500"/>
                                        <p:tgtEl>
                                          <p:spTgt spid="5176"/>
                                        </p:tgtEl>
                                      </p:cBhvr>
                                    </p:animEffect>
                                  </p:childTnLst>
                                </p:cTn>
                              </p:par>
                              <p:par>
                                <p:cTn id="61" presetID="53" presetClass="entr" presetSubtype="0" fill="hold" nodeType="withEffect">
                                  <p:stCondLst>
                                    <p:cond delay="0"/>
                                  </p:stCondLst>
                                  <p:childTnLst>
                                    <p:set>
                                      <p:cBhvr>
                                        <p:cTn id="62" dur="1" fill="hold">
                                          <p:stCondLst>
                                            <p:cond delay="0"/>
                                          </p:stCondLst>
                                        </p:cTn>
                                        <p:tgtEl>
                                          <p:spTgt spid="5133"/>
                                        </p:tgtEl>
                                        <p:attrNameLst>
                                          <p:attrName>style.visibility</p:attrName>
                                        </p:attrNameLst>
                                      </p:cBhvr>
                                      <p:to>
                                        <p:strVal val="visible"/>
                                      </p:to>
                                    </p:set>
                                    <p:anim calcmode="lin" valueType="num">
                                      <p:cBhvr>
                                        <p:cTn id="63" dur="500" fill="hold"/>
                                        <p:tgtEl>
                                          <p:spTgt spid="5133"/>
                                        </p:tgtEl>
                                        <p:attrNameLst>
                                          <p:attrName>ppt_w</p:attrName>
                                        </p:attrNameLst>
                                      </p:cBhvr>
                                      <p:tavLst>
                                        <p:tav tm="0">
                                          <p:val>
                                            <p:fltVal val="0"/>
                                          </p:val>
                                        </p:tav>
                                        <p:tav tm="100000">
                                          <p:val>
                                            <p:strVal val="#ppt_w"/>
                                          </p:val>
                                        </p:tav>
                                      </p:tavLst>
                                    </p:anim>
                                    <p:anim calcmode="lin" valueType="num">
                                      <p:cBhvr>
                                        <p:cTn id="64" dur="500" fill="hold"/>
                                        <p:tgtEl>
                                          <p:spTgt spid="5133"/>
                                        </p:tgtEl>
                                        <p:attrNameLst>
                                          <p:attrName>ppt_h</p:attrName>
                                        </p:attrNameLst>
                                      </p:cBhvr>
                                      <p:tavLst>
                                        <p:tav tm="0">
                                          <p:val>
                                            <p:fltVal val="0"/>
                                          </p:val>
                                        </p:tav>
                                        <p:tav tm="100000">
                                          <p:val>
                                            <p:strVal val="#ppt_h"/>
                                          </p:val>
                                        </p:tav>
                                      </p:tavLst>
                                    </p:anim>
                                    <p:animEffect transition="in" filter="fade">
                                      <p:cBhvr>
                                        <p:cTn id="65" dur="500"/>
                                        <p:tgtEl>
                                          <p:spTgt spid="5133"/>
                                        </p:tgtEl>
                                      </p:cBhvr>
                                    </p:animEffect>
                                  </p:childTnLst>
                                </p:cTn>
                              </p:par>
                              <p:par>
                                <p:cTn id="66" presetID="53" presetClass="entr" presetSubtype="0" fill="hold" grpId="0" nodeType="withEffect">
                                  <p:stCondLst>
                                    <p:cond delay="0"/>
                                  </p:stCondLst>
                                  <p:childTnLst>
                                    <p:set>
                                      <p:cBhvr>
                                        <p:cTn id="67" dur="1" fill="hold">
                                          <p:stCondLst>
                                            <p:cond delay="0"/>
                                          </p:stCondLst>
                                        </p:cTn>
                                        <p:tgtEl>
                                          <p:spTgt spid="5131"/>
                                        </p:tgtEl>
                                        <p:attrNameLst>
                                          <p:attrName>style.visibility</p:attrName>
                                        </p:attrNameLst>
                                      </p:cBhvr>
                                      <p:to>
                                        <p:strVal val="visible"/>
                                      </p:to>
                                    </p:set>
                                    <p:anim calcmode="lin" valueType="num">
                                      <p:cBhvr>
                                        <p:cTn id="68" dur="500" fill="hold"/>
                                        <p:tgtEl>
                                          <p:spTgt spid="5131"/>
                                        </p:tgtEl>
                                        <p:attrNameLst>
                                          <p:attrName>ppt_w</p:attrName>
                                        </p:attrNameLst>
                                      </p:cBhvr>
                                      <p:tavLst>
                                        <p:tav tm="0">
                                          <p:val>
                                            <p:fltVal val="0"/>
                                          </p:val>
                                        </p:tav>
                                        <p:tav tm="100000">
                                          <p:val>
                                            <p:strVal val="#ppt_w"/>
                                          </p:val>
                                        </p:tav>
                                      </p:tavLst>
                                    </p:anim>
                                    <p:anim calcmode="lin" valueType="num">
                                      <p:cBhvr>
                                        <p:cTn id="69" dur="500" fill="hold"/>
                                        <p:tgtEl>
                                          <p:spTgt spid="5131"/>
                                        </p:tgtEl>
                                        <p:attrNameLst>
                                          <p:attrName>ppt_h</p:attrName>
                                        </p:attrNameLst>
                                      </p:cBhvr>
                                      <p:tavLst>
                                        <p:tav tm="0">
                                          <p:val>
                                            <p:fltVal val="0"/>
                                          </p:val>
                                        </p:tav>
                                        <p:tav tm="100000">
                                          <p:val>
                                            <p:strVal val="#ppt_h"/>
                                          </p:val>
                                        </p:tav>
                                      </p:tavLst>
                                    </p:anim>
                                    <p:animEffect transition="in" filter="fade">
                                      <p:cBhvr>
                                        <p:cTn id="70" dur="500"/>
                                        <p:tgtEl>
                                          <p:spTgt spid="5131"/>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3" presetClass="entr" presetSubtype="0" fill="hold" nodeType="clickEffect">
                                  <p:stCondLst>
                                    <p:cond delay="0"/>
                                  </p:stCondLst>
                                  <p:childTnLst>
                                    <p:set>
                                      <p:cBhvr>
                                        <p:cTn id="74" dur="1" fill="hold">
                                          <p:stCondLst>
                                            <p:cond delay="0"/>
                                          </p:stCondLst>
                                        </p:cTn>
                                        <p:tgtEl>
                                          <p:spTgt spid="5135"/>
                                        </p:tgtEl>
                                        <p:attrNameLst>
                                          <p:attrName>style.visibility</p:attrName>
                                        </p:attrNameLst>
                                      </p:cBhvr>
                                      <p:to>
                                        <p:strVal val="visible"/>
                                      </p:to>
                                    </p:set>
                                    <p:anim calcmode="lin" valueType="num">
                                      <p:cBhvr>
                                        <p:cTn id="75" dur="500" fill="hold"/>
                                        <p:tgtEl>
                                          <p:spTgt spid="5135"/>
                                        </p:tgtEl>
                                        <p:attrNameLst>
                                          <p:attrName>ppt_w</p:attrName>
                                        </p:attrNameLst>
                                      </p:cBhvr>
                                      <p:tavLst>
                                        <p:tav tm="0">
                                          <p:val>
                                            <p:fltVal val="0"/>
                                          </p:val>
                                        </p:tav>
                                        <p:tav tm="100000">
                                          <p:val>
                                            <p:strVal val="#ppt_w"/>
                                          </p:val>
                                        </p:tav>
                                      </p:tavLst>
                                    </p:anim>
                                    <p:anim calcmode="lin" valueType="num">
                                      <p:cBhvr>
                                        <p:cTn id="76" dur="500" fill="hold"/>
                                        <p:tgtEl>
                                          <p:spTgt spid="5135"/>
                                        </p:tgtEl>
                                        <p:attrNameLst>
                                          <p:attrName>ppt_h</p:attrName>
                                        </p:attrNameLst>
                                      </p:cBhvr>
                                      <p:tavLst>
                                        <p:tav tm="0">
                                          <p:val>
                                            <p:fltVal val="0"/>
                                          </p:val>
                                        </p:tav>
                                        <p:tav tm="100000">
                                          <p:val>
                                            <p:strVal val="#ppt_h"/>
                                          </p:val>
                                        </p:tav>
                                      </p:tavLst>
                                    </p:anim>
                                    <p:animEffect transition="in" filter="fade">
                                      <p:cBhvr>
                                        <p:cTn id="77" dur="500"/>
                                        <p:tgtEl>
                                          <p:spTgt spid="5135"/>
                                        </p:tgtEl>
                                      </p:cBhvr>
                                    </p:animEffect>
                                  </p:childTnLst>
                                </p:cTn>
                              </p:par>
                              <p:par>
                                <p:cTn id="78" presetID="53" presetClass="entr" presetSubtype="0" fill="hold" grpId="0" nodeType="withEffect">
                                  <p:stCondLst>
                                    <p:cond delay="0"/>
                                  </p:stCondLst>
                                  <p:childTnLst>
                                    <p:set>
                                      <p:cBhvr>
                                        <p:cTn id="79" dur="1" fill="hold">
                                          <p:stCondLst>
                                            <p:cond delay="0"/>
                                          </p:stCondLst>
                                        </p:cTn>
                                        <p:tgtEl>
                                          <p:spTgt spid="5134"/>
                                        </p:tgtEl>
                                        <p:attrNameLst>
                                          <p:attrName>style.visibility</p:attrName>
                                        </p:attrNameLst>
                                      </p:cBhvr>
                                      <p:to>
                                        <p:strVal val="visible"/>
                                      </p:to>
                                    </p:set>
                                    <p:anim calcmode="lin" valueType="num">
                                      <p:cBhvr>
                                        <p:cTn id="80" dur="500" fill="hold"/>
                                        <p:tgtEl>
                                          <p:spTgt spid="5134"/>
                                        </p:tgtEl>
                                        <p:attrNameLst>
                                          <p:attrName>ppt_w</p:attrName>
                                        </p:attrNameLst>
                                      </p:cBhvr>
                                      <p:tavLst>
                                        <p:tav tm="0">
                                          <p:val>
                                            <p:fltVal val="0"/>
                                          </p:val>
                                        </p:tav>
                                        <p:tav tm="100000">
                                          <p:val>
                                            <p:strVal val="#ppt_w"/>
                                          </p:val>
                                        </p:tav>
                                      </p:tavLst>
                                    </p:anim>
                                    <p:anim calcmode="lin" valueType="num">
                                      <p:cBhvr>
                                        <p:cTn id="81" dur="500" fill="hold"/>
                                        <p:tgtEl>
                                          <p:spTgt spid="5134"/>
                                        </p:tgtEl>
                                        <p:attrNameLst>
                                          <p:attrName>ppt_h</p:attrName>
                                        </p:attrNameLst>
                                      </p:cBhvr>
                                      <p:tavLst>
                                        <p:tav tm="0">
                                          <p:val>
                                            <p:fltVal val="0"/>
                                          </p:val>
                                        </p:tav>
                                        <p:tav tm="100000">
                                          <p:val>
                                            <p:strVal val="#ppt_h"/>
                                          </p:val>
                                        </p:tav>
                                      </p:tavLst>
                                    </p:anim>
                                    <p:animEffect transition="in" filter="fade">
                                      <p:cBhvr>
                                        <p:cTn id="82" dur="500"/>
                                        <p:tgtEl>
                                          <p:spTgt spid="5134"/>
                                        </p:tgtEl>
                                      </p:cBhvr>
                                    </p:animEffect>
                                  </p:childTnLst>
                                </p:cTn>
                              </p:par>
                              <p:par>
                                <p:cTn id="83" presetID="53" presetClass="entr" presetSubtype="0" fill="hold" nodeType="withEffect">
                                  <p:stCondLst>
                                    <p:cond delay="0"/>
                                  </p:stCondLst>
                                  <p:childTnLst>
                                    <p:set>
                                      <p:cBhvr>
                                        <p:cTn id="84" dur="1" fill="hold">
                                          <p:stCondLst>
                                            <p:cond delay="0"/>
                                          </p:stCondLst>
                                        </p:cTn>
                                        <p:tgtEl>
                                          <p:spTgt spid="5177"/>
                                        </p:tgtEl>
                                        <p:attrNameLst>
                                          <p:attrName>style.visibility</p:attrName>
                                        </p:attrNameLst>
                                      </p:cBhvr>
                                      <p:to>
                                        <p:strVal val="visible"/>
                                      </p:to>
                                    </p:set>
                                    <p:anim calcmode="lin" valueType="num">
                                      <p:cBhvr>
                                        <p:cTn id="85" dur="500" fill="hold"/>
                                        <p:tgtEl>
                                          <p:spTgt spid="5177"/>
                                        </p:tgtEl>
                                        <p:attrNameLst>
                                          <p:attrName>ppt_w</p:attrName>
                                        </p:attrNameLst>
                                      </p:cBhvr>
                                      <p:tavLst>
                                        <p:tav tm="0">
                                          <p:val>
                                            <p:fltVal val="0"/>
                                          </p:val>
                                        </p:tav>
                                        <p:tav tm="100000">
                                          <p:val>
                                            <p:strVal val="#ppt_w"/>
                                          </p:val>
                                        </p:tav>
                                      </p:tavLst>
                                    </p:anim>
                                    <p:anim calcmode="lin" valueType="num">
                                      <p:cBhvr>
                                        <p:cTn id="86" dur="500" fill="hold"/>
                                        <p:tgtEl>
                                          <p:spTgt spid="5177"/>
                                        </p:tgtEl>
                                        <p:attrNameLst>
                                          <p:attrName>ppt_h</p:attrName>
                                        </p:attrNameLst>
                                      </p:cBhvr>
                                      <p:tavLst>
                                        <p:tav tm="0">
                                          <p:val>
                                            <p:fltVal val="0"/>
                                          </p:val>
                                        </p:tav>
                                        <p:tav tm="100000">
                                          <p:val>
                                            <p:strVal val="#ppt_h"/>
                                          </p:val>
                                        </p:tav>
                                      </p:tavLst>
                                    </p:anim>
                                    <p:animEffect transition="in" filter="fade">
                                      <p:cBhvr>
                                        <p:cTn id="87" dur="500"/>
                                        <p:tgtEl>
                                          <p:spTgt spid="5177"/>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53" presetClass="entr" presetSubtype="0" fill="hold" nodeType="clickEffect">
                                  <p:stCondLst>
                                    <p:cond delay="0"/>
                                  </p:stCondLst>
                                  <p:childTnLst>
                                    <p:set>
                                      <p:cBhvr>
                                        <p:cTn id="91" dur="1" fill="hold">
                                          <p:stCondLst>
                                            <p:cond delay="0"/>
                                          </p:stCondLst>
                                        </p:cTn>
                                        <p:tgtEl>
                                          <p:spTgt spid="2"/>
                                        </p:tgtEl>
                                        <p:attrNameLst>
                                          <p:attrName>style.visibility</p:attrName>
                                        </p:attrNameLst>
                                      </p:cBhvr>
                                      <p:to>
                                        <p:strVal val="visible"/>
                                      </p:to>
                                    </p:set>
                                    <p:anim calcmode="lin" valueType="num">
                                      <p:cBhvr>
                                        <p:cTn id="92" dur="500" fill="hold"/>
                                        <p:tgtEl>
                                          <p:spTgt spid="2"/>
                                        </p:tgtEl>
                                        <p:attrNameLst>
                                          <p:attrName>ppt_w</p:attrName>
                                        </p:attrNameLst>
                                      </p:cBhvr>
                                      <p:tavLst>
                                        <p:tav tm="0">
                                          <p:val>
                                            <p:fltVal val="0"/>
                                          </p:val>
                                        </p:tav>
                                        <p:tav tm="100000">
                                          <p:val>
                                            <p:strVal val="#ppt_w"/>
                                          </p:val>
                                        </p:tav>
                                      </p:tavLst>
                                    </p:anim>
                                    <p:anim calcmode="lin" valueType="num">
                                      <p:cBhvr>
                                        <p:cTn id="93" dur="500" fill="hold"/>
                                        <p:tgtEl>
                                          <p:spTgt spid="2"/>
                                        </p:tgtEl>
                                        <p:attrNameLst>
                                          <p:attrName>ppt_h</p:attrName>
                                        </p:attrNameLst>
                                      </p:cBhvr>
                                      <p:tavLst>
                                        <p:tav tm="0">
                                          <p:val>
                                            <p:fltVal val="0"/>
                                          </p:val>
                                        </p:tav>
                                        <p:tav tm="100000">
                                          <p:val>
                                            <p:strVal val="#ppt_h"/>
                                          </p:val>
                                        </p:tav>
                                      </p:tavLst>
                                    </p:anim>
                                    <p:animEffect transition="in" filter="fade">
                                      <p:cBhvr>
                                        <p:cTn id="94" dur="500"/>
                                        <p:tgtEl>
                                          <p:spTgt spid="2"/>
                                        </p:tgtEl>
                                      </p:cBhvr>
                                    </p:animEffect>
                                  </p:childTnLst>
                                </p:cTn>
                              </p:par>
                              <p:par>
                                <p:cTn id="95" presetID="53" presetClass="entr" presetSubtype="0" fill="hold" nodeType="withEffect">
                                  <p:stCondLst>
                                    <p:cond delay="0"/>
                                  </p:stCondLst>
                                  <p:childTnLst>
                                    <p:set>
                                      <p:cBhvr>
                                        <p:cTn id="96" dur="1" fill="hold">
                                          <p:stCondLst>
                                            <p:cond delay="0"/>
                                          </p:stCondLst>
                                        </p:cTn>
                                        <p:tgtEl>
                                          <p:spTgt spid="5178"/>
                                        </p:tgtEl>
                                        <p:attrNameLst>
                                          <p:attrName>style.visibility</p:attrName>
                                        </p:attrNameLst>
                                      </p:cBhvr>
                                      <p:to>
                                        <p:strVal val="visible"/>
                                      </p:to>
                                    </p:set>
                                    <p:anim calcmode="lin" valueType="num">
                                      <p:cBhvr>
                                        <p:cTn id="97" dur="500" fill="hold"/>
                                        <p:tgtEl>
                                          <p:spTgt spid="5178"/>
                                        </p:tgtEl>
                                        <p:attrNameLst>
                                          <p:attrName>ppt_w</p:attrName>
                                        </p:attrNameLst>
                                      </p:cBhvr>
                                      <p:tavLst>
                                        <p:tav tm="0">
                                          <p:val>
                                            <p:fltVal val="0"/>
                                          </p:val>
                                        </p:tav>
                                        <p:tav tm="100000">
                                          <p:val>
                                            <p:strVal val="#ppt_w"/>
                                          </p:val>
                                        </p:tav>
                                      </p:tavLst>
                                    </p:anim>
                                    <p:anim calcmode="lin" valueType="num">
                                      <p:cBhvr>
                                        <p:cTn id="98" dur="500" fill="hold"/>
                                        <p:tgtEl>
                                          <p:spTgt spid="5178"/>
                                        </p:tgtEl>
                                        <p:attrNameLst>
                                          <p:attrName>ppt_h</p:attrName>
                                        </p:attrNameLst>
                                      </p:cBhvr>
                                      <p:tavLst>
                                        <p:tav tm="0">
                                          <p:val>
                                            <p:fltVal val="0"/>
                                          </p:val>
                                        </p:tav>
                                        <p:tav tm="100000">
                                          <p:val>
                                            <p:strVal val="#ppt_h"/>
                                          </p:val>
                                        </p:tav>
                                      </p:tavLst>
                                    </p:anim>
                                    <p:animEffect transition="in" filter="fade">
                                      <p:cBhvr>
                                        <p:cTn id="99" dur="500"/>
                                        <p:tgtEl>
                                          <p:spTgt spid="5178"/>
                                        </p:tgtEl>
                                      </p:cBhvr>
                                    </p:animEffect>
                                  </p:childTnLst>
                                </p:cTn>
                              </p:par>
                            </p:childTnLst>
                          </p:cTn>
                        </p:par>
                        <p:par>
                          <p:cTn id="100" fill="hold" nodeType="afterGroup">
                            <p:stCondLst>
                              <p:cond delay="500"/>
                            </p:stCondLst>
                            <p:childTnLst>
                              <p:par>
                                <p:cTn id="101" presetID="6" presetClass="entr" presetSubtype="16" fill="hold" nodeType="after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circle(in)">
                                      <p:cBhvr>
                                        <p:cTn id="10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animBg="1"/>
      <p:bldP spid="5131" grpId="0" animBg="1"/>
      <p:bldP spid="5134" grpId="0" animBg="1"/>
      <p:bldP spid="5136" grpId="0" animBg="1"/>
      <p:bldP spid="515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37136" y="881949"/>
            <a:ext cx="3993226" cy="5474682"/>
          </a:xfrm>
          <a:prstGeom prst="rect">
            <a:avLst/>
          </a:prstGeom>
        </p:spPr>
      </p:pic>
      <p:sp>
        <p:nvSpPr>
          <p:cNvPr id="3" name="2 CuadroTexto"/>
          <p:cNvSpPr txBox="1">
            <a:spLocks noChangeArrowheads="1"/>
          </p:cNvSpPr>
          <p:nvPr/>
        </p:nvSpPr>
        <p:spPr bwMode="auto">
          <a:xfrm>
            <a:off x="651741" y="155268"/>
            <a:ext cx="77866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s-MX" sz="24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rPr>
              <a:t>Dialogo molecular</a:t>
            </a:r>
            <a:endParaRPr kumimoji="0" lang="es-ES" altLang="es-MX" sz="24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Imagen 3"/>
          <p:cNvPicPr>
            <a:picLocks noChangeAspect="1"/>
          </p:cNvPicPr>
          <p:nvPr/>
        </p:nvPicPr>
        <p:blipFill>
          <a:blip r:embed="rId3"/>
          <a:stretch>
            <a:fillRect/>
          </a:stretch>
        </p:blipFill>
        <p:spPr>
          <a:xfrm>
            <a:off x="4871655" y="881949"/>
            <a:ext cx="3680884" cy="2783107"/>
          </a:xfrm>
          <a:prstGeom prst="rect">
            <a:avLst/>
          </a:prstGeom>
        </p:spPr>
      </p:pic>
      <p:pic>
        <p:nvPicPr>
          <p:cNvPr id="5" name="Imagen 4"/>
          <p:cNvPicPr>
            <a:picLocks noChangeAspect="1"/>
          </p:cNvPicPr>
          <p:nvPr/>
        </p:nvPicPr>
        <p:blipFill>
          <a:blip r:embed="rId4"/>
          <a:stretch>
            <a:fillRect/>
          </a:stretch>
        </p:blipFill>
        <p:spPr>
          <a:xfrm>
            <a:off x="4618621" y="4489722"/>
            <a:ext cx="4186951" cy="1866909"/>
          </a:xfrm>
          <a:prstGeom prst="rect">
            <a:avLst/>
          </a:prstGeom>
        </p:spPr>
      </p:pic>
    </p:spTree>
    <p:extLst>
      <p:ext uri="{BB962C8B-B14F-4D97-AF65-F5344CB8AC3E}">
        <p14:creationId xmlns:p14="http://schemas.microsoft.com/office/powerpoint/2010/main" val="39008786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0" y="0"/>
            <a:ext cx="4333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n-US" sz="2400" b="0" i="0" u="none" strike="noStrike" kern="1200" cap="none" spc="0" normalizeH="0" baseline="0" noProof="0" smtClean="0">
                <a:ln>
                  <a:noFill/>
                </a:ln>
                <a:solidFill>
                  <a:srgbClr val="FF3300"/>
                </a:solidFill>
                <a:effectLst/>
                <a:uLnTx/>
                <a:uFillTx/>
                <a:latin typeface="Arial" panose="020B0604020202020204" pitchFamily="34" charset="0"/>
                <a:ea typeface="+mn-ea"/>
                <a:cs typeface="+mn-cs"/>
              </a:rPr>
              <a:t>Flavonoides y otros</a:t>
            </a:r>
            <a:r>
              <a:rPr kumimoji="0" lang="es-AR" altLang="en-US" sz="2000" b="0" i="0" u="none" strike="noStrike" kern="1200" cap="none" spc="0" normalizeH="0" baseline="0" noProof="0" smtClean="0">
                <a:ln>
                  <a:noFill/>
                </a:ln>
                <a:solidFill>
                  <a:srgbClr val="FF3300"/>
                </a:solidFill>
                <a:effectLst/>
                <a:uLnTx/>
                <a:uFillTx/>
                <a:latin typeface="Arial" panose="020B0604020202020204" pitchFamily="34" charset="0"/>
                <a:ea typeface="+mn-ea"/>
                <a:cs typeface="+mn-cs"/>
              </a:rPr>
              <a:t> </a:t>
            </a:r>
            <a:endParaRPr kumimoji="0" lang="es-ES" altLang="en-US" sz="2000" b="0" i="0" u="none" strike="noStrike" kern="1200" cap="none" spc="0" normalizeH="0" baseline="0" noProof="0" smtClean="0">
              <a:ln>
                <a:noFill/>
              </a:ln>
              <a:solidFill>
                <a:srgbClr val="FF3300"/>
              </a:solidFill>
              <a:effectLst/>
              <a:uLnTx/>
              <a:uFillTx/>
              <a:latin typeface="Arial" panose="020B0604020202020204" pitchFamily="34" charset="0"/>
              <a:ea typeface="+mn-ea"/>
              <a:cs typeface="+mn-cs"/>
            </a:endParaRPr>
          </a:p>
        </p:txBody>
      </p:sp>
      <p:pic>
        <p:nvPicPr>
          <p:cNvPr id="20483" name="Picture 3" descr="C:\Documents and Settings\Usuario\Mis documentos\Ramiro\Biliografia\LIbros\Buchanan\Images\Chap16\fig16_2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404813"/>
            <a:ext cx="6481762" cy="6307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19427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762000" y="0"/>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La bacteria induce los genes nod los cuales codifican enzimas para la sinntesis de </a:t>
            </a:r>
            <a:r>
              <a:rPr kumimoji="0" lang="es-AR" altLang="en-US" sz="2000" b="0" i="0" u="none" strike="noStrike" kern="1200" cap="none" spc="0" normalizeH="0" baseline="0" noProof="0" smtClean="0">
                <a:ln>
                  <a:noFill/>
                </a:ln>
                <a:solidFill>
                  <a:srgbClr val="FF3300"/>
                </a:solidFill>
                <a:effectLst/>
                <a:uLnTx/>
                <a:uFillTx/>
                <a:latin typeface="Arial" panose="020B0604020202020204" pitchFamily="34" charset="0"/>
                <a:ea typeface="+mn-ea"/>
                <a:cs typeface="+mn-cs"/>
              </a:rPr>
              <a:t>Factores Nod…</a:t>
            </a:r>
            <a:endParaRPr kumimoji="0" lang="es-ES" altLang="en-US" sz="2000" b="0" i="0" u="none" strike="noStrike" kern="1200" cap="none" spc="0" normalizeH="0" baseline="0" noProof="0" smtClean="0">
              <a:ln>
                <a:noFill/>
              </a:ln>
              <a:solidFill>
                <a:srgbClr val="FF3300"/>
              </a:solidFill>
              <a:effectLst/>
              <a:uLnTx/>
              <a:uFillTx/>
              <a:latin typeface="Arial" panose="020B0604020202020204" pitchFamily="34" charset="0"/>
              <a:ea typeface="+mn-ea"/>
              <a:cs typeface="+mn-cs"/>
            </a:endParaRPr>
          </a:p>
        </p:txBody>
      </p:sp>
      <p:pic>
        <p:nvPicPr>
          <p:cNvPr id="21507" name="Picture 3" descr="C:\Documents and Settings\Usuario\Mis documentos\Ramiro\Biliografia\LIbros\Buchanan\Images\Chap16\fig16_2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925" y="1000125"/>
            <a:ext cx="5553075"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3 CuadroTexto"/>
          <p:cNvSpPr txBox="1">
            <a:spLocks noChangeArrowheads="1"/>
          </p:cNvSpPr>
          <p:nvPr/>
        </p:nvSpPr>
        <p:spPr bwMode="auto">
          <a:xfrm>
            <a:off x="428625" y="1214438"/>
            <a:ext cx="2143125"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28600"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228600" algn="l" defTabSz="914400" rtl="0" eaLnBrk="0" fontAlgn="base" latinLnBrk="0" hangingPunct="0">
              <a:lnSpc>
                <a:spcPct val="100000"/>
              </a:lnSpc>
              <a:spcBef>
                <a:spcPct val="0"/>
              </a:spcBef>
              <a:spcAft>
                <a:spcPct val="0"/>
              </a:spcAft>
              <a:buClrTx/>
              <a:buSzTx/>
              <a:buFontTx/>
              <a:buNone/>
              <a:tabLst/>
              <a:defRPr/>
            </a:pP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que son lipoquitooligosacáridos constituido por una estructura núcleo de dos a seis β1-4 N-acetilglucosamina y diferentes ácidos grasos y sustituyentes orgánicos o monosacáridos en el extremo no reductor</a:t>
            </a:r>
          </a:p>
        </p:txBody>
      </p:sp>
    </p:spTree>
    <p:extLst>
      <p:ext uri="{BB962C8B-B14F-4D97-AF65-F5344CB8AC3E}">
        <p14:creationId xmlns:p14="http://schemas.microsoft.com/office/powerpoint/2010/main" val="38396010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Usuario\Mis documentos\Ramiro\Biliografia\LIbros\Buchanan\Images\Chap16\fig16_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55562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2133600" y="152400"/>
            <a:ext cx="457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s-MX" sz="2800" b="0" i="0" u="none" strike="noStrike" kern="1200" cap="none" spc="0" normalizeH="0" baseline="0" noProof="0" smtClean="0">
                <a:ln>
                  <a:noFill/>
                </a:ln>
                <a:solidFill>
                  <a:srgbClr val="FFFFFF"/>
                </a:solidFill>
                <a:effectLst/>
                <a:uLnTx/>
                <a:uFillTx/>
                <a:latin typeface="Arial" pitchFamily="34" charset="0"/>
                <a:ea typeface="+mn-ea"/>
                <a:cs typeface="+mn-cs"/>
              </a:rPr>
              <a:t>Ciclo del nitrógeno</a:t>
            </a:r>
            <a:endParaRPr kumimoji="0" lang="es-ES" altLang="es-MX" sz="2800" b="0" i="0" u="none" strike="noStrike" kern="1200" cap="none" spc="0" normalizeH="0" baseline="0" noProof="0" smtClean="0">
              <a:ln>
                <a:noFill/>
              </a:ln>
              <a:solidFill>
                <a:srgbClr val="FFFFFF"/>
              </a:solidFill>
              <a:effectLst/>
              <a:uLnTx/>
              <a:uFillTx/>
              <a:latin typeface="Arial" pitchFamily="34" charset="0"/>
              <a:ea typeface="+mn-ea"/>
              <a:cs typeface="+mn-cs"/>
            </a:endParaRPr>
          </a:p>
        </p:txBody>
      </p:sp>
      <p:sp>
        <p:nvSpPr>
          <p:cNvPr id="4100" name="Text Box 4"/>
          <p:cNvSpPr txBox="1">
            <a:spLocks noChangeArrowheads="1"/>
          </p:cNvSpPr>
          <p:nvPr/>
        </p:nvSpPr>
        <p:spPr bwMode="auto">
          <a:xfrm>
            <a:off x="5867400" y="685831"/>
            <a:ext cx="304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AR" altLang="es-MX" sz="2400" b="1" i="0" u="none" strike="noStrike" kern="1200" cap="none" spc="0" normalizeH="0" baseline="0" noProof="0" smtClean="0">
                <a:ln>
                  <a:noFill/>
                </a:ln>
                <a:solidFill>
                  <a:srgbClr val="FFFFFF"/>
                </a:solidFill>
                <a:effectLst/>
                <a:uLnTx/>
                <a:uFillTx/>
                <a:latin typeface="Arial" pitchFamily="34" charset="0"/>
                <a:ea typeface="+mn-ea"/>
                <a:cs typeface="+mn-cs"/>
              </a:rPr>
              <a:t>Puntos de ingreso</a:t>
            </a:r>
            <a:endParaRPr kumimoji="0" lang="es-ES" altLang="es-MX" sz="2400" b="1" i="0" u="none" strike="noStrike" kern="1200" cap="none" spc="0" normalizeH="0" baseline="0" noProof="0" smtClean="0">
              <a:ln>
                <a:noFill/>
              </a:ln>
              <a:solidFill>
                <a:srgbClr val="FFFFFF"/>
              </a:solidFill>
              <a:effectLst/>
              <a:uLnTx/>
              <a:uFillTx/>
              <a:latin typeface="Arial" pitchFamily="34" charset="0"/>
              <a:ea typeface="+mn-ea"/>
              <a:cs typeface="+mn-cs"/>
            </a:endParaRPr>
          </a:p>
        </p:txBody>
      </p:sp>
      <p:sp>
        <p:nvSpPr>
          <p:cNvPr id="4101" name="Text Box 5"/>
          <p:cNvSpPr txBox="1">
            <a:spLocks noChangeArrowheads="1"/>
          </p:cNvSpPr>
          <p:nvPr/>
        </p:nvSpPr>
        <p:spPr bwMode="auto">
          <a:xfrm>
            <a:off x="5943600" y="1219201"/>
            <a:ext cx="2971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itchFamily="2" charset="2"/>
              <a:buChar char="v"/>
              <a:tabLst/>
              <a:defRPr/>
            </a:pPr>
            <a:r>
              <a:rPr kumimoji="0" lang="es-AR" altLang="es-MX" sz="2000" b="0" i="0" u="none" strike="noStrike" kern="1200" cap="none" spc="0" normalizeH="0" baseline="0" noProof="0" smtClean="0">
                <a:ln>
                  <a:noFill/>
                </a:ln>
                <a:solidFill>
                  <a:srgbClr val="FFFFFF"/>
                </a:solidFill>
                <a:effectLst/>
                <a:uLnTx/>
                <a:uFillTx/>
                <a:latin typeface="Arial" pitchFamily="34" charset="0"/>
                <a:ea typeface="+mn-ea"/>
                <a:cs typeface="+mn-cs"/>
              </a:rPr>
              <a:t>Fertilización</a:t>
            </a:r>
            <a:endParaRPr kumimoji="0" lang="es-ES" altLang="es-MX" sz="2000" b="0" i="0" u="none" strike="noStrike" kern="1200" cap="none" spc="0" normalizeH="0" baseline="0" noProof="0" smtClean="0">
              <a:ln>
                <a:noFill/>
              </a:ln>
              <a:solidFill>
                <a:srgbClr val="FFFFFF"/>
              </a:solidFill>
              <a:effectLst/>
              <a:uLnTx/>
              <a:uFillTx/>
              <a:latin typeface="Arial" pitchFamily="34" charset="0"/>
              <a:ea typeface="+mn-ea"/>
              <a:cs typeface="+mn-cs"/>
            </a:endParaRPr>
          </a:p>
        </p:txBody>
      </p:sp>
      <p:grpSp>
        <p:nvGrpSpPr>
          <p:cNvPr id="4102" name="Group 8"/>
          <p:cNvGrpSpPr>
            <a:grpSpLocks/>
          </p:cNvGrpSpPr>
          <p:nvPr/>
        </p:nvGrpSpPr>
        <p:grpSpPr bwMode="auto">
          <a:xfrm>
            <a:off x="5943600" y="1752642"/>
            <a:ext cx="2971800" cy="1570039"/>
            <a:chOff x="3744" y="1248"/>
            <a:chExt cx="1872" cy="989"/>
          </a:xfrm>
        </p:grpSpPr>
        <p:sp>
          <p:nvSpPr>
            <p:cNvPr id="4104" name="Text Box 6"/>
            <p:cNvSpPr txBox="1">
              <a:spLocks noChangeArrowheads="1"/>
            </p:cNvSpPr>
            <p:nvPr/>
          </p:nvSpPr>
          <p:spPr bwMode="auto">
            <a:xfrm>
              <a:off x="3744" y="1248"/>
              <a:ext cx="1872"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itchFamily="2" charset="2"/>
                <a:buChar char="v"/>
                <a:tabLst/>
                <a:defRPr/>
              </a:pPr>
              <a:r>
                <a:rPr kumimoji="0" lang="es-AR" altLang="es-MX" sz="2400" b="0" i="0" u="none" strike="noStrike" kern="1200" cap="none" spc="0" normalizeH="0" baseline="0" noProof="0" smtClean="0">
                  <a:ln>
                    <a:noFill/>
                  </a:ln>
                  <a:solidFill>
                    <a:srgbClr val="99FF33"/>
                  </a:solidFill>
                  <a:effectLst/>
                  <a:uLnTx/>
                  <a:uFillTx/>
                  <a:latin typeface="Arial" pitchFamily="34" charset="0"/>
                  <a:ea typeface="+mn-ea"/>
                  <a:cs typeface="+mn-cs"/>
                </a:rPr>
                <a:t>Fijación biológica</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s-MX" sz="2400" b="0" i="0" u="none" strike="noStrike" kern="1200" cap="none" spc="0" normalizeH="0" baseline="0" noProof="0" smtClean="0">
                  <a:ln>
                    <a:noFill/>
                  </a:ln>
                  <a:solidFill>
                    <a:srgbClr val="99FF33"/>
                  </a:solidFill>
                  <a:effectLst/>
                  <a:uLnTx/>
                  <a:uFillTx/>
                  <a:latin typeface="Arial" pitchFamily="34" charset="0"/>
                  <a:ea typeface="+mn-ea"/>
                  <a:cs typeface="+mn-cs"/>
                </a:rPr>
                <a:t>N</a:t>
              </a:r>
              <a:r>
                <a:rPr kumimoji="0" lang="es-AR" altLang="es-MX" sz="2400" b="0" i="0" u="none" strike="noStrike" kern="1200" cap="none" spc="0" normalizeH="0" baseline="-25000" noProof="0" smtClean="0">
                  <a:ln>
                    <a:noFill/>
                  </a:ln>
                  <a:solidFill>
                    <a:srgbClr val="99FF33"/>
                  </a:solidFill>
                  <a:effectLst/>
                  <a:uLnTx/>
                  <a:uFillTx/>
                  <a:latin typeface="Arial" pitchFamily="34" charset="0"/>
                  <a:ea typeface="+mn-ea"/>
                  <a:cs typeface="+mn-cs"/>
                </a:rPr>
                <a:t>2</a:t>
              </a:r>
              <a:r>
                <a:rPr kumimoji="0" lang="es-AR" altLang="es-MX" sz="2400" b="0" i="0" u="none" strike="noStrike" kern="1200" cap="none" spc="0" normalizeH="0" baseline="0" noProof="0" smtClean="0">
                  <a:ln>
                    <a:noFill/>
                  </a:ln>
                  <a:solidFill>
                    <a:srgbClr val="99FF33"/>
                  </a:solidFill>
                  <a:effectLst/>
                  <a:uLnTx/>
                  <a:uFillTx/>
                  <a:latin typeface="Arial" pitchFamily="34" charset="0"/>
                  <a:ea typeface="+mn-ea"/>
                  <a:cs typeface="+mn-cs"/>
                </a:rPr>
                <a:t>        NH</a:t>
              </a:r>
              <a:r>
                <a:rPr kumimoji="0" lang="es-AR" altLang="es-MX" sz="2400" b="0" i="0" u="none" strike="noStrike" kern="1200" cap="none" spc="0" normalizeH="0" baseline="-25000" noProof="0" smtClean="0">
                  <a:ln>
                    <a:noFill/>
                  </a:ln>
                  <a:solidFill>
                    <a:srgbClr val="99FF33"/>
                  </a:solidFill>
                  <a:effectLst/>
                  <a:uLnTx/>
                  <a:uFillTx/>
                  <a:latin typeface="Arial" pitchFamily="34" charset="0"/>
                  <a:ea typeface="+mn-ea"/>
                  <a:cs typeface="+mn-cs"/>
                </a:rPr>
                <a:t>3</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s-MX" sz="2400" b="0" i="0" u="none" strike="noStrike" kern="1200" cap="none" spc="0" normalizeH="0" baseline="0" noProof="0" smtClean="0">
                  <a:ln>
                    <a:noFill/>
                  </a:ln>
                  <a:solidFill>
                    <a:srgbClr val="99FF33"/>
                  </a:solidFill>
                  <a:effectLst/>
                  <a:uLnTx/>
                  <a:uFillTx/>
                  <a:latin typeface="Arial" pitchFamily="34" charset="0"/>
                  <a:ea typeface="+mn-ea"/>
                  <a:cs typeface="+mn-cs"/>
                </a:rPr>
                <a:t>Procariotes</a:t>
              </a:r>
              <a:endParaRPr kumimoji="0" lang="es-ES" altLang="es-MX" sz="2400" b="0" i="0" u="none" strike="noStrike" kern="1200" cap="none" spc="0" normalizeH="0" baseline="0" noProof="0" smtClean="0">
                <a:ln>
                  <a:noFill/>
                </a:ln>
                <a:solidFill>
                  <a:srgbClr val="99FF33"/>
                </a:solidFill>
                <a:effectLst/>
                <a:uLnTx/>
                <a:uFillTx/>
                <a:latin typeface="Arial" pitchFamily="34" charset="0"/>
                <a:ea typeface="+mn-ea"/>
                <a:cs typeface="+mn-cs"/>
              </a:endParaRPr>
            </a:p>
          </p:txBody>
        </p:sp>
        <p:sp>
          <p:nvSpPr>
            <p:cNvPr id="4105" name="Line 7"/>
            <p:cNvSpPr>
              <a:spLocks noChangeShapeType="1"/>
            </p:cNvSpPr>
            <p:nvPr/>
          </p:nvSpPr>
          <p:spPr bwMode="auto">
            <a:xfrm>
              <a:off x="4512" y="1776"/>
              <a:ext cx="240" cy="0"/>
            </a:xfrm>
            <a:prstGeom prst="line">
              <a:avLst/>
            </a:prstGeom>
            <a:noFill/>
            <a:ln w="635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itchFamily="34" charset="0"/>
                <a:ea typeface="+mn-ea"/>
                <a:cs typeface="+mn-cs"/>
              </a:endParaRPr>
            </a:p>
          </p:txBody>
        </p:sp>
      </p:grpSp>
      <p:sp>
        <p:nvSpPr>
          <p:cNvPr id="4103" name="Text Box 9"/>
          <p:cNvSpPr txBox="1">
            <a:spLocks noChangeArrowheads="1"/>
          </p:cNvSpPr>
          <p:nvPr/>
        </p:nvSpPr>
        <p:spPr bwMode="auto">
          <a:xfrm>
            <a:off x="5638800" y="3352841"/>
            <a:ext cx="3352800" cy="31085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s-MX" sz="2400" b="0" i="0" u="none" strike="noStrike" kern="1200" cap="none" spc="0" normalizeH="0" baseline="0" noProof="0" smtClean="0">
                <a:ln>
                  <a:noFill/>
                </a:ln>
                <a:solidFill>
                  <a:srgbClr val="000000"/>
                </a:solidFill>
                <a:effectLst/>
                <a:uLnTx/>
                <a:uFillTx/>
                <a:latin typeface="Arial" pitchFamily="34" charset="0"/>
                <a:ea typeface="+mn-ea"/>
                <a:cs typeface="+mn-cs"/>
              </a:rPr>
              <a:t>Destinos del NH</a:t>
            </a:r>
            <a:r>
              <a:rPr kumimoji="0" lang="es-AR" altLang="es-MX" sz="2400" b="0" i="0" u="none" strike="noStrike" kern="1200" cap="none" spc="0" normalizeH="0" baseline="-25000" noProof="0" smtClean="0">
                <a:ln>
                  <a:noFill/>
                </a:ln>
                <a:solidFill>
                  <a:srgbClr val="000000"/>
                </a:solidFill>
                <a:effectLst/>
                <a:uLnTx/>
                <a:uFillTx/>
                <a:latin typeface="Arial" pitchFamily="34" charset="0"/>
                <a:ea typeface="+mn-ea"/>
                <a:cs typeface="+mn-cs"/>
              </a:rPr>
              <a:t>3</a:t>
            </a:r>
            <a:r>
              <a:rPr kumimoji="0" lang="es-AR" altLang="es-MX" sz="2400" b="0" i="0" u="none" strike="noStrike" kern="1200" cap="none" spc="0" normalizeH="0" baseline="0" noProof="0" smtClean="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es-AR" altLang="es-MX" sz="2000" b="0" i="0" u="none" strike="noStrike" kern="1200" cap="none" spc="0" normalizeH="0" baseline="0" noProof="0" smtClean="0">
                <a:ln>
                  <a:noFill/>
                </a:ln>
                <a:solidFill>
                  <a:srgbClr val="000000"/>
                </a:solidFill>
                <a:effectLst/>
                <a:uLnTx/>
                <a:uFillTx/>
                <a:latin typeface="Arial" pitchFamily="34" charset="0"/>
                <a:ea typeface="+mn-ea"/>
                <a:cs typeface="+mn-cs"/>
              </a:rPr>
              <a:t>amino ácidos</a:t>
            </a:r>
          </a:p>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es-AR" altLang="es-MX" sz="2000" b="0" i="0" u="none" strike="noStrike" kern="1200" cap="none" spc="0" normalizeH="0" baseline="0" noProof="0" smtClean="0">
                <a:ln>
                  <a:noFill/>
                </a:ln>
                <a:solidFill>
                  <a:srgbClr val="000000"/>
                </a:solidFill>
                <a:effectLst/>
                <a:uLnTx/>
                <a:uFillTx/>
                <a:latin typeface="Arial" pitchFamily="34" charset="0"/>
                <a:ea typeface="+mn-ea"/>
                <a:cs typeface="+mn-cs"/>
              </a:rPr>
              <a:t>Ácidos nucleicos</a:t>
            </a:r>
          </a:p>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es-AR" altLang="es-MX" sz="2000" b="0" i="0" u="none" strike="noStrike" kern="1200" cap="none" spc="0" normalizeH="0" baseline="0" noProof="0" smtClean="0">
                <a:ln>
                  <a:noFill/>
                </a:ln>
                <a:solidFill>
                  <a:srgbClr val="009900"/>
                </a:solidFill>
                <a:effectLst/>
                <a:uLnTx/>
                <a:uFillTx/>
                <a:latin typeface="Arial" pitchFamily="34" charset="0"/>
                <a:ea typeface="+mn-ea"/>
                <a:cs typeface="+mn-cs"/>
              </a:rPr>
              <a:t>Clorofilas</a:t>
            </a:r>
          </a:p>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es-AR" altLang="es-MX" sz="2000" b="0" i="0" u="none" strike="noStrike" kern="1200" cap="none" spc="0" normalizeH="0" baseline="0" noProof="0" smtClean="0">
                <a:ln>
                  <a:noFill/>
                </a:ln>
                <a:solidFill>
                  <a:srgbClr val="000000"/>
                </a:solidFill>
                <a:effectLst/>
                <a:uLnTx/>
                <a:uFillTx/>
                <a:latin typeface="Arial" pitchFamily="34" charset="0"/>
                <a:ea typeface="+mn-ea"/>
                <a:cs typeface="+mn-cs"/>
              </a:rPr>
              <a:t>Hormonas</a:t>
            </a:r>
          </a:p>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es-AR" altLang="es-MX" sz="2000" b="0" i="0" u="none" strike="noStrike" kern="1200" cap="none" spc="0" normalizeH="0" baseline="0" noProof="0" smtClean="0">
                <a:ln>
                  <a:noFill/>
                </a:ln>
                <a:solidFill>
                  <a:srgbClr val="3399FF"/>
                </a:solidFill>
                <a:effectLst/>
                <a:uLnTx/>
                <a:uFillTx/>
                <a:latin typeface="Arial" pitchFamily="34" charset="0"/>
                <a:ea typeface="+mn-ea"/>
                <a:cs typeface="+mn-cs"/>
              </a:rPr>
              <a:t>Conversión en NO</a:t>
            </a:r>
            <a:r>
              <a:rPr kumimoji="0" lang="es-AR" altLang="es-MX" sz="2000" b="0" i="0" u="none" strike="noStrike" kern="1200" cap="none" spc="0" normalizeH="0" baseline="-25000" noProof="0" smtClean="0">
                <a:ln>
                  <a:noFill/>
                </a:ln>
                <a:solidFill>
                  <a:srgbClr val="3399FF"/>
                </a:solidFill>
                <a:effectLst/>
                <a:uLnTx/>
                <a:uFillTx/>
                <a:latin typeface="Arial" pitchFamily="34" charset="0"/>
                <a:ea typeface="+mn-ea"/>
                <a:cs typeface="+mn-cs"/>
              </a:rPr>
              <a:t>2</a:t>
            </a:r>
            <a:r>
              <a:rPr kumimoji="0" lang="es-AR" altLang="es-MX" sz="2000" b="0" i="0" u="none" strike="noStrike" kern="1200" cap="none" spc="0" normalizeH="0" baseline="30000" noProof="0" smtClean="0">
                <a:ln>
                  <a:noFill/>
                </a:ln>
                <a:solidFill>
                  <a:srgbClr val="3399FF"/>
                </a:solidFill>
                <a:effectLst/>
                <a:uLnTx/>
                <a:uFillTx/>
                <a:latin typeface="Arial" pitchFamily="34" charset="0"/>
                <a:ea typeface="+mn-ea"/>
                <a:cs typeface="+mn-cs"/>
              </a:rPr>
              <a:t> -</a:t>
            </a:r>
            <a:r>
              <a:rPr kumimoji="0" lang="es-AR" altLang="es-MX" sz="2000" b="0" i="0" u="none" strike="noStrike" kern="1200" cap="none" spc="0" normalizeH="0" baseline="-25000" noProof="0" smtClean="0">
                <a:ln>
                  <a:noFill/>
                </a:ln>
                <a:solidFill>
                  <a:srgbClr val="3399FF"/>
                </a:solidFill>
                <a:effectLst/>
                <a:uLnTx/>
                <a:uFillTx/>
                <a:latin typeface="Arial" pitchFamily="34" charset="0"/>
                <a:ea typeface="+mn-ea"/>
                <a:cs typeface="+mn-cs"/>
              </a:rPr>
              <a:t> </a:t>
            </a:r>
            <a:r>
              <a:rPr kumimoji="0" lang="es-AR" altLang="es-MX" sz="2000" b="0" i="0" u="none" strike="noStrike" kern="1200" cap="none" spc="0" normalizeH="0" baseline="0" noProof="0" smtClean="0">
                <a:ln>
                  <a:noFill/>
                </a:ln>
                <a:solidFill>
                  <a:srgbClr val="3399FF"/>
                </a:solidFill>
                <a:effectLst/>
                <a:uLnTx/>
                <a:uFillTx/>
                <a:latin typeface="Arial" pitchFamily="34" charset="0"/>
                <a:ea typeface="+mn-ea"/>
                <a:cs typeface="+mn-cs"/>
              </a:rPr>
              <a:t>y</a:t>
            </a:r>
            <a:r>
              <a:rPr kumimoji="0" lang="es-AR" altLang="es-MX" sz="2000" b="0" i="0" u="none" strike="noStrike" kern="1200" cap="none" spc="0" normalizeH="0" baseline="-25000" noProof="0" smtClean="0">
                <a:ln>
                  <a:noFill/>
                </a:ln>
                <a:solidFill>
                  <a:srgbClr val="3399FF"/>
                </a:solidFill>
                <a:effectLst/>
                <a:uLnTx/>
                <a:uFillTx/>
                <a:latin typeface="Arial" pitchFamily="34" charset="0"/>
                <a:ea typeface="+mn-ea"/>
                <a:cs typeface="+mn-cs"/>
              </a:rPr>
              <a:t> </a:t>
            </a:r>
            <a:r>
              <a:rPr kumimoji="0" lang="es-AR" altLang="es-MX" sz="2000" b="0" i="0" u="none" strike="noStrike" kern="1200" cap="none" spc="0" normalizeH="0" baseline="0" noProof="0" smtClean="0">
                <a:ln>
                  <a:noFill/>
                </a:ln>
                <a:solidFill>
                  <a:srgbClr val="3399FF"/>
                </a:solidFill>
                <a:effectLst/>
                <a:uLnTx/>
                <a:uFillTx/>
                <a:latin typeface="Arial" pitchFamily="34" charset="0"/>
                <a:ea typeface="+mn-ea"/>
                <a:cs typeface="+mn-cs"/>
              </a:rPr>
              <a:t>NO</a:t>
            </a:r>
            <a:r>
              <a:rPr kumimoji="0" lang="es-AR" altLang="es-MX" sz="2000" b="0" i="0" u="none" strike="noStrike" kern="1200" cap="none" spc="0" normalizeH="0" baseline="-25000" noProof="0" smtClean="0">
                <a:ln>
                  <a:noFill/>
                </a:ln>
                <a:solidFill>
                  <a:srgbClr val="3399FF"/>
                </a:solidFill>
                <a:effectLst/>
                <a:uLnTx/>
                <a:uFillTx/>
                <a:latin typeface="Arial" pitchFamily="34" charset="0"/>
                <a:ea typeface="+mn-ea"/>
                <a:cs typeface="+mn-cs"/>
              </a:rPr>
              <a:t>3 </a:t>
            </a:r>
            <a:r>
              <a:rPr kumimoji="0" lang="es-AR" altLang="es-MX" sz="2000" b="0" i="0" u="none" strike="noStrike" kern="1200" cap="none" spc="0" normalizeH="0" baseline="30000" noProof="0" smtClean="0">
                <a:ln>
                  <a:noFill/>
                </a:ln>
                <a:solidFill>
                  <a:srgbClr val="3399FF"/>
                </a:solidFill>
                <a:effectLst/>
                <a:uLnTx/>
                <a:uFillTx/>
                <a:latin typeface="Arial" pitchFamily="34" charset="0"/>
                <a:ea typeface="+mn-ea"/>
                <a:cs typeface="+mn-cs"/>
              </a:rPr>
              <a:t>– </a:t>
            </a:r>
            <a:r>
              <a:rPr kumimoji="0" lang="es-AR" altLang="es-MX" sz="2000" b="0" i="0" u="none" strike="noStrike" kern="1200" cap="none" spc="0" normalizeH="0" baseline="0" noProof="0" smtClean="0">
                <a:ln>
                  <a:noFill/>
                </a:ln>
                <a:solidFill>
                  <a:srgbClr val="3399FF"/>
                </a:solidFill>
                <a:effectLst/>
                <a:uLnTx/>
                <a:uFillTx/>
                <a:latin typeface="Arial" pitchFamily="34" charset="0"/>
                <a:ea typeface="+mn-ea"/>
                <a:cs typeface="+mn-cs"/>
              </a:rPr>
              <a:t>por bacterias nitrificantes</a:t>
            </a:r>
          </a:p>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es-AR" altLang="es-MX" sz="2000" b="0" i="0" u="none" strike="noStrike" kern="1200" cap="none" spc="0" normalizeH="0" baseline="0" noProof="0" smtClean="0">
                <a:ln>
                  <a:noFill/>
                </a:ln>
                <a:solidFill>
                  <a:srgbClr val="FF3300"/>
                </a:solidFill>
                <a:effectLst/>
                <a:uLnTx/>
                <a:uFillTx/>
                <a:latin typeface="Arial" pitchFamily="34" charset="0"/>
                <a:ea typeface="+mn-ea"/>
                <a:cs typeface="+mn-cs"/>
              </a:rPr>
              <a:t>Conversión en N</a:t>
            </a:r>
            <a:r>
              <a:rPr kumimoji="0" lang="es-AR" altLang="es-MX" sz="2000" b="0" i="0" u="none" strike="noStrike" kern="1200" cap="none" spc="0" normalizeH="0" baseline="-25000" noProof="0" smtClean="0">
                <a:ln>
                  <a:noFill/>
                </a:ln>
                <a:solidFill>
                  <a:srgbClr val="FF3300"/>
                </a:solidFill>
                <a:effectLst/>
                <a:uLnTx/>
                <a:uFillTx/>
                <a:latin typeface="Arial" pitchFamily="34" charset="0"/>
                <a:ea typeface="+mn-ea"/>
                <a:cs typeface="+mn-cs"/>
              </a:rPr>
              <a:t>2 </a:t>
            </a:r>
            <a:r>
              <a:rPr kumimoji="0" lang="es-AR" altLang="es-MX" sz="2000" b="0" i="0" u="none" strike="noStrike" kern="1200" cap="none" spc="0" normalizeH="0" baseline="0" noProof="0" smtClean="0">
                <a:ln>
                  <a:noFill/>
                </a:ln>
                <a:solidFill>
                  <a:srgbClr val="FF3300"/>
                </a:solidFill>
                <a:effectLst/>
                <a:uLnTx/>
                <a:uFillTx/>
                <a:latin typeface="Arial" pitchFamily="34" charset="0"/>
                <a:ea typeface="+mn-ea"/>
                <a:cs typeface="+mn-cs"/>
              </a:rPr>
              <a:t>por bacterias desnitrificantes</a:t>
            </a:r>
            <a:endParaRPr kumimoji="0" lang="es-ES" altLang="es-MX" sz="2000" b="0" i="0" u="none" strike="noStrike" kern="1200" cap="none" spc="0" normalizeH="0" baseline="0" noProof="0" smtClean="0">
              <a:ln>
                <a:noFill/>
              </a:ln>
              <a:solidFill>
                <a:srgbClr val="FF3300"/>
              </a:solidFill>
              <a:effectLst/>
              <a:uLnTx/>
              <a:uFillTx/>
              <a:latin typeface="Arial" pitchFamily="34" charset="0"/>
              <a:ea typeface="+mn-ea"/>
              <a:cs typeface="+mn-cs"/>
            </a:endParaRPr>
          </a:p>
        </p:txBody>
      </p:sp>
    </p:spTree>
    <p:extLst>
      <p:ext uri="{BB962C8B-B14F-4D97-AF65-F5344CB8AC3E}">
        <p14:creationId xmlns:p14="http://schemas.microsoft.com/office/powerpoint/2010/main" val="28248211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026" descr="C:\Documents and Settings\Usuario\Mis documentos\Ramiro\Biliografia\LIbros\Buchanan\Images\Chap16\fig16_2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371600"/>
            <a:ext cx="6248400"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1027"/>
          <p:cNvSpPr txBox="1">
            <a:spLocks noChangeArrowheads="1"/>
          </p:cNvSpPr>
          <p:nvPr/>
        </p:nvSpPr>
        <p:spPr bwMode="auto">
          <a:xfrm>
            <a:off x="914400" y="304800"/>
            <a:ext cx="7010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anose="05000000000000000000" pitchFamily="2" charset="2"/>
              <a:buChar char="ü"/>
              <a:tabLst/>
              <a:defRPr/>
            </a:pP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La bacteria responde a los inductores  de la planta y a otras condiciones ambientales y de disponibilidad de N</a:t>
            </a:r>
            <a:endParaRPr kumimoji="0" lang="es-ES"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21825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026"/>
          <p:cNvSpPr txBox="1">
            <a:spLocks noChangeArrowheads="1"/>
          </p:cNvSpPr>
          <p:nvPr/>
        </p:nvSpPr>
        <p:spPr bwMode="auto">
          <a:xfrm>
            <a:off x="304800" y="228600"/>
            <a:ext cx="3962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anose="05000000000000000000" pitchFamily="2" charset="2"/>
              <a:buChar char="ü"/>
              <a:tabLst/>
              <a:defRPr/>
            </a:pP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Mapas de genes </a:t>
            </a:r>
            <a:r>
              <a:rPr kumimoji="0" lang="es-AR" altLang="en-US" sz="2000" b="0" i="1"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nod</a:t>
            </a: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de diferentes bacterias</a:t>
            </a:r>
            <a:endParaRPr kumimoji="0" lang="es-ES"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pic>
        <p:nvPicPr>
          <p:cNvPr id="23555" name="Picture 1027" descr="C:\Documents and Settings\Usuario\Mis documentos\Ramiro\Biliografia\LIbros\Buchanan\Images\Chap16\fig16_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7063" y="0"/>
            <a:ext cx="4706937"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13520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2 CuadroTexto"/>
          <p:cNvSpPr txBox="1">
            <a:spLocks noChangeArrowheads="1"/>
          </p:cNvSpPr>
          <p:nvPr/>
        </p:nvSpPr>
        <p:spPr bwMode="auto">
          <a:xfrm>
            <a:off x="1056689" y="181393"/>
            <a:ext cx="77866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s-MX" sz="20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rPr>
              <a:t>Eventos  epidérmicos y corticales durante la </a:t>
            </a:r>
            <a:r>
              <a:rPr kumimoji="0" lang="es-AR" altLang="es-MX" sz="2000" b="1" i="0" u="none" strike="noStrike" kern="1200" cap="none" spc="0" normalizeH="0" baseline="0" noProof="0" dirty="0" err="1" smtClean="0">
                <a:ln>
                  <a:noFill/>
                </a:ln>
                <a:solidFill>
                  <a:srgbClr val="FF0000"/>
                </a:solidFill>
                <a:effectLst/>
                <a:uLnTx/>
                <a:uFillTx/>
                <a:latin typeface="Calibri" panose="020F0502020204030204" pitchFamily="34" charset="0"/>
                <a:ea typeface="+mn-ea"/>
                <a:cs typeface="Calibri" panose="020F0502020204030204" pitchFamily="34" charset="0"/>
              </a:rPr>
              <a:t>nodulación</a:t>
            </a:r>
            <a:endParaRPr kumimoji="0" lang="es-ES" altLang="es-MX" sz="20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942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503"/>
            <a:ext cx="8858250" cy="355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n 1"/>
          <p:cNvPicPr>
            <a:picLocks noChangeAspect="1"/>
          </p:cNvPicPr>
          <p:nvPr/>
        </p:nvPicPr>
        <p:blipFill>
          <a:blip r:embed="rId3"/>
          <a:stretch>
            <a:fillRect/>
          </a:stretch>
        </p:blipFill>
        <p:spPr>
          <a:xfrm>
            <a:off x="715687" y="4036423"/>
            <a:ext cx="7635881" cy="2717074"/>
          </a:xfrm>
          <a:prstGeom prst="rect">
            <a:avLst/>
          </a:prstGeom>
        </p:spPr>
      </p:pic>
    </p:spTree>
    <p:extLst>
      <p:ext uri="{BB962C8B-B14F-4D97-AF65-F5344CB8AC3E}">
        <p14:creationId xmlns:p14="http://schemas.microsoft.com/office/powerpoint/2010/main" val="38037113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381" y="928688"/>
            <a:ext cx="6876879" cy="523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4 CuadroTexto"/>
          <p:cNvSpPr txBox="1">
            <a:spLocks noChangeArrowheads="1"/>
          </p:cNvSpPr>
          <p:nvPr/>
        </p:nvSpPr>
        <p:spPr bwMode="auto">
          <a:xfrm>
            <a:off x="1763689" y="214313"/>
            <a:ext cx="57606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n-US" sz="20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rPr>
              <a:t>Percepción de factores </a:t>
            </a:r>
            <a:r>
              <a:rPr kumimoji="0" lang="es-AR" altLang="en-US" sz="2000" b="1" i="0" u="none" strike="noStrike" kern="1200" cap="none" spc="0" normalizeH="0" baseline="0" noProof="0" dirty="0" err="1" smtClean="0">
                <a:ln>
                  <a:noFill/>
                </a:ln>
                <a:solidFill>
                  <a:srgbClr val="FF0000"/>
                </a:solidFill>
                <a:effectLst/>
                <a:uLnTx/>
                <a:uFillTx/>
                <a:latin typeface="Calibri" panose="020F0502020204030204" pitchFamily="34" charset="0"/>
                <a:ea typeface="+mn-ea"/>
                <a:cs typeface="Calibri" panose="020F0502020204030204" pitchFamily="34" charset="0"/>
              </a:rPr>
              <a:t>Nod</a:t>
            </a:r>
            <a:r>
              <a:rPr kumimoji="0" lang="es-AR" altLang="en-US" sz="20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rPr>
              <a:t> a nivel de la epidermis</a:t>
            </a:r>
            <a:endParaRPr kumimoji="0" lang="es-ES" altLang="en-US" sz="20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925635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00063" y="642938"/>
            <a:ext cx="8215312" cy="5632450"/>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
                <a:srgbClr val="FF0000"/>
              </a:buClr>
              <a:buSzTx/>
              <a:buFont typeface="Wingdings" pitchFamily="2" charset="2"/>
              <a:buChar char="Ø"/>
              <a:tabLst/>
              <a:defRPr/>
            </a:pPr>
            <a:r>
              <a:rPr kumimoji="0" lang="es-AR" sz="2000" b="0" i="0" u="none" strike="noStrike" kern="1200" cap="none" spc="0" normalizeH="0" baseline="0" noProof="0" dirty="0">
                <a:ln>
                  <a:noFill/>
                </a:ln>
                <a:solidFill>
                  <a:srgbClr val="FFFFFF"/>
                </a:solidFill>
                <a:effectLst/>
                <a:uLnTx/>
                <a:uFillTx/>
                <a:latin typeface="Arial" charset="0"/>
                <a:ea typeface="+mn-ea"/>
                <a:cs typeface="+mn-cs"/>
              </a:rPr>
              <a:t>Aumentos en la generación de EAO  mediados por la actividad del complejo NADPH oxidasa </a:t>
            </a:r>
          </a:p>
          <a:p>
            <a:pPr marL="0" marR="0" lvl="0" indent="0" algn="ctr" defTabSz="914400" rtl="0" eaLnBrk="1" fontAlgn="base" latinLnBrk="0" hangingPunct="1">
              <a:lnSpc>
                <a:spcPct val="100000"/>
              </a:lnSpc>
              <a:spcBef>
                <a:spcPct val="0"/>
              </a:spcBef>
              <a:spcAft>
                <a:spcPct val="0"/>
              </a:spcAft>
              <a:buClr>
                <a:srgbClr val="FF0000"/>
              </a:buClr>
              <a:buSzTx/>
              <a:buFont typeface="Wingdings" pitchFamily="2" charset="2"/>
              <a:buChar char="Ø"/>
              <a:tabLst/>
              <a:defRPr/>
            </a:pPr>
            <a:endParaRPr kumimoji="0" lang="es-AR" sz="20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
                <a:srgbClr val="FF0000"/>
              </a:buClr>
              <a:buSzTx/>
              <a:buFont typeface="Wingdings" pitchFamily="2" charset="2"/>
              <a:buChar char="Ø"/>
              <a:tabLst/>
              <a:defRPr/>
            </a:pPr>
            <a:r>
              <a:rPr kumimoji="0" lang="es-AR" sz="2000" b="0" i="0" u="none" strike="noStrike" kern="1200" cap="none" spc="0" normalizeH="0" baseline="0" noProof="0" dirty="0">
                <a:ln>
                  <a:noFill/>
                </a:ln>
                <a:solidFill>
                  <a:srgbClr val="FFFFFF"/>
                </a:solidFill>
                <a:effectLst/>
                <a:uLnTx/>
                <a:uFillTx/>
                <a:latin typeface="Arial" charset="0"/>
                <a:ea typeface="+mn-ea"/>
                <a:cs typeface="+mn-cs"/>
              </a:rPr>
              <a:t>Despolarización de membrana plasmática</a:t>
            </a:r>
          </a:p>
          <a:p>
            <a:pPr marL="0" marR="0" lvl="0" indent="0" algn="ctr" defTabSz="914400" rtl="0" eaLnBrk="1" fontAlgn="base" latinLnBrk="0" hangingPunct="1">
              <a:lnSpc>
                <a:spcPct val="100000"/>
              </a:lnSpc>
              <a:spcBef>
                <a:spcPct val="0"/>
              </a:spcBef>
              <a:spcAft>
                <a:spcPct val="0"/>
              </a:spcAft>
              <a:buClr>
                <a:srgbClr val="FF0000"/>
              </a:buClr>
              <a:buSzTx/>
              <a:buFont typeface="Wingdings" pitchFamily="2" charset="2"/>
              <a:buChar char="Ø"/>
              <a:tabLst/>
              <a:defRPr/>
            </a:pPr>
            <a:endParaRPr kumimoji="0" lang="es-AR" sz="20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
                <a:srgbClr val="FF0000"/>
              </a:buClr>
              <a:buSzTx/>
              <a:buFont typeface="Wingdings" pitchFamily="2" charset="2"/>
              <a:buChar char="Ø"/>
              <a:tabLst/>
              <a:defRPr/>
            </a:pPr>
            <a:r>
              <a:rPr kumimoji="0" lang="es-AR" sz="2000" b="0" i="0" u="none" strike="noStrike" kern="1200" cap="none" spc="0" normalizeH="0" baseline="0" noProof="0" dirty="0">
                <a:ln>
                  <a:noFill/>
                </a:ln>
                <a:solidFill>
                  <a:srgbClr val="FFFFFF"/>
                </a:solidFill>
                <a:effectLst/>
                <a:uLnTx/>
                <a:uFillTx/>
                <a:latin typeface="Arial" charset="0"/>
                <a:ea typeface="+mn-ea"/>
                <a:cs typeface="+mn-cs"/>
              </a:rPr>
              <a:t>Alcalinización intracelular</a:t>
            </a:r>
          </a:p>
          <a:p>
            <a:pPr marL="0" marR="0" lvl="0" indent="0" algn="ctr" defTabSz="914400" rtl="0" eaLnBrk="1" fontAlgn="base" latinLnBrk="0" hangingPunct="1">
              <a:lnSpc>
                <a:spcPct val="100000"/>
              </a:lnSpc>
              <a:spcBef>
                <a:spcPct val="0"/>
              </a:spcBef>
              <a:spcAft>
                <a:spcPct val="0"/>
              </a:spcAft>
              <a:buClr>
                <a:srgbClr val="FF0000"/>
              </a:buClr>
              <a:buSzTx/>
              <a:buFontTx/>
              <a:buNone/>
              <a:tabLst/>
              <a:defRPr/>
            </a:pPr>
            <a:endParaRPr kumimoji="0" lang="es-AR" sz="20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
                <a:srgbClr val="FF0000"/>
              </a:buClr>
              <a:buSzTx/>
              <a:buFont typeface="Wingdings" pitchFamily="2" charset="2"/>
              <a:buChar char="Ø"/>
              <a:tabLst/>
              <a:defRPr/>
            </a:pPr>
            <a:r>
              <a:rPr kumimoji="0" lang="es-AR" sz="2000" b="0" i="0" u="none" strike="noStrike" kern="1200" cap="none" spc="0" normalizeH="0" baseline="0" noProof="0" dirty="0">
                <a:ln>
                  <a:noFill/>
                </a:ln>
                <a:solidFill>
                  <a:srgbClr val="FFFFFF"/>
                </a:solidFill>
                <a:effectLst/>
                <a:uLnTx/>
                <a:uFillTx/>
                <a:latin typeface="Arial" charset="0"/>
                <a:ea typeface="+mn-ea"/>
                <a:cs typeface="+mn-cs"/>
              </a:rPr>
              <a:t>Influjo de calcio apoplástico</a:t>
            </a:r>
          </a:p>
          <a:p>
            <a:pPr marL="0" marR="0" lvl="0" indent="0" algn="ctr" defTabSz="914400" rtl="0" eaLnBrk="1" fontAlgn="base" latinLnBrk="0" hangingPunct="1">
              <a:lnSpc>
                <a:spcPct val="100000"/>
              </a:lnSpc>
              <a:spcBef>
                <a:spcPct val="0"/>
              </a:spcBef>
              <a:spcAft>
                <a:spcPct val="0"/>
              </a:spcAft>
              <a:buClr>
                <a:srgbClr val="FF0000"/>
              </a:buClr>
              <a:buSzTx/>
              <a:buFontTx/>
              <a:buNone/>
              <a:tabLst/>
              <a:defRPr/>
            </a:pPr>
            <a:endParaRPr kumimoji="0" lang="es-AR" sz="20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
                <a:srgbClr val="FF0000"/>
              </a:buClr>
              <a:buSzTx/>
              <a:buFont typeface="Wingdings" pitchFamily="2" charset="2"/>
              <a:buChar char="Ø"/>
              <a:tabLst/>
              <a:defRPr/>
            </a:pPr>
            <a:r>
              <a:rPr kumimoji="0" lang="es-AR" sz="2000" b="0" i="0" u="none" strike="noStrike" kern="1200" cap="none" spc="0" normalizeH="0" baseline="0" noProof="0" dirty="0" err="1">
                <a:ln>
                  <a:noFill/>
                </a:ln>
                <a:solidFill>
                  <a:srgbClr val="FFFFFF"/>
                </a:solidFill>
                <a:effectLst/>
                <a:uLnTx/>
                <a:uFillTx/>
                <a:latin typeface="Arial" charset="0"/>
                <a:ea typeface="+mn-ea"/>
                <a:cs typeface="+mn-cs"/>
              </a:rPr>
              <a:t>Spiking</a:t>
            </a:r>
            <a:r>
              <a:rPr kumimoji="0" lang="es-AR" sz="2000" b="0" i="0" u="none" strike="noStrike" kern="1200" cap="none" spc="0" normalizeH="0" baseline="0" noProof="0" dirty="0">
                <a:ln>
                  <a:noFill/>
                </a:ln>
                <a:solidFill>
                  <a:srgbClr val="FFFFFF"/>
                </a:solidFill>
                <a:effectLst/>
                <a:uLnTx/>
                <a:uFillTx/>
                <a:latin typeface="Arial" charset="0"/>
                <a:ea typeface="+mn-ea"/>
                <a:cs typeface="+mn-cs"/>
              </a:rPr>
              <a:t> de calcio en cercanías del núcleo y producción</a:t>
            </a:r>
          </a:p>
          <a:p>
            <a:pPr marL="0" marR="0" lvl="0" indent="0" algn="ctr" defTabSz="914400" rtl="0" eaLnBrk="1" fontAlgn="base" latinLnBrk="0" hangingPunct="1">
              <a:lnSpc>
                <a:spcPct val="100000"/>
              </a:lnSpc>
              <a:spcBef>
                <a:spcPct val="0"/>
              </a:spcBef>
              <a:spcAft>
                <a:spcPct val="0"/>
              </a:spcAft>
              <a:buClr>
                <a:srgbClr val="FF0000"/>
              </a:buClr>
              <a:buSzTx/>
              <a:buFontTx/>
              <a:buNone/>
              <a:tabLst/>
              <a:defRPr/>
            </a:pPr>
            <a:r>
              <a:rPr kumimoji="0" lang="es-AR" sz="2000" b="0"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0"/>
              </a:spcBef>
              <a:spcAft>
                <a:spcPct val="0"/>
              </a:spcAft>
              <a:buClr>
                <a:srgbClr val="FF0000"/>
              </a:buClr>
              <a:buSzTx/>
              <a:buFont typeface="Wingdings" pitchFamily="2" charset="2"/>
              <a:buChar char="Ø"/>
              <a:tabLst/>
              <a:defRPr/>
            </a:pPr>
            <a:r>
              <a:rPr kumimoji="0" lang="es-AR" sz="2000" b="0" i="0" u="none" strike="noStrike" kern="1200" cap="none" spc="0" normalizeH="0" baseline="0" noProof="0" dirty="0">
                <a:ln>
                  <a:noFill/>
                </a:ln>
                <a:solidFill>
                  <a:srgbClr val="FFFFFF"/>
                </a:solidFill>
                <a:effectLst/>
                <a:uLnTx/>
                <a:uFillTx/>
                <a:latin typeface="Arial" charset="0"/>
                <a:ea typeface="+mn-ea"/>
                <a:cs typeface="+mn-cs"/>
              </a:rPr>
              <a:t>Cambios en fosfolípidos, vesiculización y citoesqueleto</a:t>
            </a:r>
          </a:p>
          <a:p>
            <a:pPr marL="0" marR="0" lvl="0" indent="0" algn="ctr" defTabSz="914400" rtl="0" eaLnBrk="1" fontAlgn="base" latinLnBrk="0" hangingPunct="1">
              <a:lnSpc>
                <a:spcPct val="100000"/>
              </a:lnSpc>
              <a:spcBef>
                <a:spcPct val="0"/>
              </a:spcBef>
              <a:spcAft>
                <a:spcPct val="0"/>
              </a:spcAft>
              <a:buClr>
                <a:srgbClr val="FF0000"/>
              </a:buClr>
              <a:buSzTx/>
              <a:buFontTx/>
              <a:buNone/>
              <a:tabLst/>
              <a:defRPr/>
            </a:pPr>
            <a:endParaRPr kumimoji="0" lang="es-AR" sz="20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
                <a:srgbClr val="FF0000"/>
              </a:buClr>
              <a:buSzTx/>
              <a:buFont typeface="Wingdings" pitchFamily="2" charset="2"/>
              <a:buChar char="Ø"/>
              <a:tabLst/>
              <a:defRPr/>
            </a:pPr>
            <a:r>
              <a:rPr kumimoji="0" lang="es-AR" sz="2000" b="0" i="0" u="none" strike="noStrike" kern="1200" cap="none" spc="0" normalizeH="0" baseline="0" noProof="0" dirty="0">
                <a:ln>
                  <a:noFill/>
                </a:ln>
                <a:solidFill>
                  <a:srgbClr val="FFFFFF"/>
                </a:solidFill>
                <a:effectLst/>
                <a:uLnTx/>
                <a:uFillTx/>
                <a:latin typeface="Arial" charset="0"/>
                <a:ea typeface="+mn-ea"/>
                <a:cs typeface="+mn-cs"/>
              </a:rPr>
              <a:t> expresión de genes específicos </a:t>
            </a:r>
          </a:p>
          <a:p>
            <a:pPr marL="0" marR="0" lvl="0" indent="0" algn="ctr" defTabSz="914400" rtl="0" eaLnBrk="1" fontAlgn="base" latinLnBrk="0" hangingPunct="1">
              <a:lnSpc>
                <a:spcPct val="100000"/>
              </a:lnSpc>
              <a:spcBef>
                <a:spcPct val="0"/>
              </a:spcBef>
              <a:spcAft>
                <a:spcPct val="0"/>
              </a:spcAft>
              <a:buClr>
                <a:srgbClr val="FF0000"/>
              </a:buClr>
              <a:buSzTx/>
              <a:buFont typeface="Wingdings" pitchFamily="2" charset="2"/>
              <a:buChar char="Ø"/>
              <a:tabLst/>
              <a:defRPr/>
            </a:pPr>
            <a:endParaRPr kumimoji="0" lang="es-AR" sz="20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
                <a:srgbClr val="FF0000"/>
              </a:buClr>
              <a:buSzTx/>
              <a:buFont typeface="Wingdings" pitchFamily="2" charset="2"/>
              <a:buChar char="Ø"/>
              <a:tabLst/>
              <a:defRPr/>
            </a:pPr>
            <a:r>
              <a:rPr kumimoji="0" lang="es-AR" sz="2000" b="0" i="0" u="none" strike="noStrike" kern="1200" cap="none" spc="0" normalizeH="0" baseline="0" noProof="0" dirty="0">
                <a:ln>
                  <a:noFill/>
                </a:ln>
                <a:solidFill>
                  <a:srgbClr val="FFFFFF"/>
                </a:solidFill>
                <a:effectLst/>
                <a:uLnTx/>
                <a:uFillTx/>
                <a:latin typeface="Arial" charset="0"/>
                <a:ea typeface="+mn-ea"/>
                <a:cs typeface="+mn-cs"/>
              </a:rPr>
              <a:t>Estas respuestas ocurren en los minutos posteriores a la aplicación de factores Nod  y son comunes a las que desencadenan </a:t>
            </a:r>
            <a:r>
              <a:rPr kumimoji="0" lang="es-AR" sz="2000" b="0" i="0" u="none" strike="noStrike" kern="1200" cap="none" spc="0" normalizeH="0" baseline="0" noProof="0" dirty="0" err="1">
                <a:ln>
                  <a:noFill/>
                </a:ln>
                <a:solidFill>
                  <a:srgbClr val="FFFFFF"/>
                </a:solidFill>
                <a:effectLst/>
                <a:uLnTx/>
                <a:uFillTx/>
                <a:latin typeface="Arial" charset="0"/>
                <a:ea typeface="+mn-ea"/>
                <a:cs typeface="+mn-cs"/>
              </a:rPr>
              <a:t>elicitores</a:t>
            </a:r>
            <a:r>
              <a:rPr kumimoji="0" lang="es-AR" sz="2000" b="0" i="0" u="none" strike="noStrike" kern="1200" cap="none" spc="0" normalizeH="0" baseline="0" noProof="0" dirty="0">
                <a:ln>
                  <a:noFill/>
                </a:ln>
                <a:solidFill>
                  <a:srgbClr val="FFFFFF"/>
                </a:solidFill>
                <a:effectLst/>
                <a:uLnTx/>
                <a:uFillTx/>
                <a:latin typeface="Arial" charset="0"/>
                <a:ea typeface="+mn-ea"/>
                <a:cs typeface="+mn-cs"/>
              </a:rPr>
              <a:t> de patógenos</a:t>
            </a:r>
            <a:endParaRPr kumimoji="0" lang="es-AR" sz="20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4579" name="2 Rectángulo"/>
          <p:cNvSpPr>
            <a:spLocks noChangeArrowheads="1"/>
          </p:cNvSpPr>
          <p:nvPr/>
        </p:nvSpPr>
        <p:spPr bwMode="auto">
          <a:xfrm>
            <a:off x="2428875" y="0"/>
            <a:ext cx="4786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AR" altLang="en-US" sz="2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Los factores Nod inducen </a:t>
            </a:r>
            <a:endParaRPr kumimoji="0" lang="es-ES" altLang="en-US" sz="2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22170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7"/>
          <p:cNvSpPr txBox="1">
            <a:spLocks noChangeArrowheads="1"/>
          </p:cNvSpPr>
          <p:nvPr/>
        </p:nvSpPr>
        <p:spPr bwMode="auto">
          <a:xfrm>
            <a:off x="179388" y="908050"/>
            <a:ext cx="874871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s-ES" altLang="en-US" sz="2000" b="0" i="0" u="none" strike="noStrike" kern="1200" cap="none" spc="0" normalizeH="0" baseline="0" noProof="0" smtClean="0">
                <a:ln>
                  <a:noFill/>
                </a:ln>
                <a:solidFill>
                  <a:srgbClr val="FF3300"/>
                </a:solidFill>
                <a:effectLst/>
                <a:uLnTx/>
                <a:uFillTx/>
                <a:latin typeface="Arial" panose="020B0604020202020204" pitchFamily="34" charset="0"/>
                <a:ea typeface="+mn-ea"/>
                <a:cs typeface="+mn-cs"/>
              </a:rPr>
              <a:t>Ca </a:t>
            </a:r>
            <a:r>
              <a:rPr kumimoji="0" lang="es-ES" altLang="en-US" sz="2000" b="0" i="0" u="none" strike="noStrike" kern="1200" cap="none" spc="0" normalizeH="0" baseline="30000" noProof="0" smtClean="0">
                <a:ln>
                  <a:noFill/>
                </a:ln>
                <a:solidFill>
                  <a:srgbClr val="FF3300"/>
                </a:solidFill>
                <a:effectLst/>
                <a:uLnTx/>
                <a:uFillTx/>
                <a:latin typeface="Arial" panose="020B0604020202020204" pitchFamily="34" charset="0"/>
                <a:ea typeface="+mn-ea"/>
                <a:cs typeface="+mn-cs"/>
              </a:rPr>
              <a:t>2+</a:t>
            </a:r>
            <a:r>
              <a:rPr kumimoji="0" lang="es-ES" altLang="en-US" sz="2000" b="0" i="0" u="none" strike="noStrike" kern="1200" cap="none" spc="0" normalizeH="0" baseline="0" noProof="0" smtClean="0">
                <a:ln>
                  <a:noFill/>
                </a:ln>
                <a:solidFill>
                  <a:srgbClr val="FF3300"/>
                </a:solidFill>
                <a:effectLst/>
                <a:uLnTx/>
                <a:uFillTx/>
                <a:latin typeface="Arial" panose="020B0604020202020204" pitchFamily="34" charset="0"/>
                <a:ea typeface="+mn-ea"/>
                <a:cs typeface="+mn-cs"/>
              </a:rPr>
              <a:t> Flux.</a:t>
            </a:r>
            <a:r>
              <a:rPr kumimoji="0" lang="es-ES"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Entrada de Ca </a:t>
            </a:r>
            <a:r>
              <a:rPr kumimoji="0" lang="es-ES" altLang="en-US" sz="2000" b="0" i="0" u="none" strike="noStrike" kern="1200" cap="none" spc="0" normalizeH="0" baseline="30000" noProof="0" smtClean="0">
                <a:ln>
                  <a:noFill/>
                </a:ln>
                <a:solidFill>
                  <a:srgbClr val="FFFFFF"/>
                </a:solidFill>
                <a:effectLst/>
                <a:uLnTx/>
                <a:uFillTx/>
                <a:latin typeface="Arial" panose="020B0604020202020204" pitchFamily="34" charset="0"/>
                <a:ea typeface="+mn-ea"/>
                <a:cs typeface="+mn-cs"/>
              </a:rPr>
              <a:t>2+</a:t>
            </a:r>
            <a:r>
              <a:rPr kumimoji="0" lang="es-ES"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 depolarización de membrana, eflujo de Cl</a:t>
            </a:r>
            <a:r>
              <a:rPr kumimoji="0" lang="es-ES" altLang="en-US" sz="2000" b="0" i="0" u="none" strike="noStrike" kern="1200" cap="none" spc="0" normalizeH="0" baseline="30000" noProof="0" smtClean="0">
                <a:ln>
                  <a:noFill/>
                </a:ln>
                <a:solidFill>
                  <a:srgbClr val="FFFFFF"/>
                </a:solidFill>
                <a:effectLst/>
                <a:uLnTx/>
                <a:uFillTx/>
                <a:latin typeface="Arial" panose="020B0604020202020204" pitchFamily="34" charset="0"/>
                <a:ea typeface="+mn-ea"/>
                <a:cs typeface="+mn-cs"/>
              </a:rPr>
              <a:t>-</a:t>
            </a:r>
            <a:r>
              <a:rPr kumimoji="0" lang="es-ES"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y luego K</a:t>
            </a:r>
            <a:r>
              <a:rPr kumimoji="0" lang="es-ES" altLang="en-US" sz="2000" b="0" i="0" u="none" strike="noStrike" kern="1200" cap="none" spc="0" normalizeH="0" baseline="30000" noProof="0" smtClean="0">
                <a:ln>
                  <a:noFill/>
                </a:ln>
                <a:solidFill>
                  <a:srgbClr val="FFFFFF"/>
                </a:solidFill>
                <a:effectLst/>
                <a:uLnTx/>
                <a:uFillTx/>
                <a:latin typeface="Arial" panose="020B0604020202020204" pitchFamily="34" charset="0"/>
                <a:ea typeface="+mn-ea"/>
                <a:cs typeface="+mn-cs"/>
              </a:rPr>
              <a:t>+</a:t>
            </a:r>
            <a:r>
              <a:rPr kumimoji="0" lang="es-ES"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y alcalinización de citoplasma</a:t>
            </a:r>
            <a:r>
              <a:rPr kumimoji="0" lang="es-ES" altLang="en-US" sz="2000" b="0" i="0" u="none" strike="noStrike" kern="1200" cap="none" spc="0" normalizeH="0" baseline="0" noProof="0" smtClean="0">
                <a:ln>
                  <a:noFill/>
                </a:ln>
                <a:solidFill>
                  <a:srgbClr val="FF66CC"/>
                </a:solidFill>
                <a:effectLst/>
                <a:uLnTx/>
                <a:uFillTx/>
                <a:latin typeface="Arial" panose="020B0604020202020204" pitchFamily="34" charset="0"/>
                <a:ea typeface="+mn-ea"/>
                <a:cs typeface="+mn-cs"/>
              </a:rPr>
              <a:t> </a:t>
            </a:r>
            <a:r>
              <a:rPr kumimoji="0" lang="es-ES" altLang="en-US" sz="2000" b="0" i="0" u="none" strike="noStrike" kern="1200" cap="none" spc="0" normalizeH="0" baseline="0" noProof="0" smtClean="0">
                <a:ln>
                  <a:noFill/>
                </a:ln>
                <a:solidFill>
                  <a:srgbClr val="FF3300"/>
                </a:solidFill>
                <a:effectLst/>
                <a:uLnTx/>
                <a:uFillTx/>
                <a:latin typeface="Arial" panose="020B0604020202020204" pitchFamily="34" charset="0"/>
                <a:ea typeface="+mn-ea"/>
                <a:cs typeface="+mn-cs"/>
              </a:rPr>
              <a:t>1min</a:t>
            </a:r>
            <a:r>
              <a:rPr kumimoji="0" lang="es-ES" altLang="en-US" sz="2000" b="0" i="0" u="none" strike="noStrike" kern="1200" cap="none" spc="0" normalizeH="0" baseline="0" noProof="0" smtClean="0">
                <a:ln>
                  <a:noFill/>
                </a:ln>
                <a:solidFill>
                  <a:srgbClr val="FF66CC"/>
                </a:solidFill>
                <a:effectLst/>
                <a:uLnTx/>
                <a:uFillTx/>
                <a:latin typeface="Arial" panose="020B0604020202020204" pitchFamily="34" charset="0"/>
                <a:ea typeface="+mn-ea"/>
                <a:cs typeface="+mn-cs"/>
              </a:rPr>
              <a:t> </a:t>
            </a:r>
            <a:r>
              <a:rPr kumimoji="0" lang="es-ES"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(10</a:t>
            </a:r>
            <a:r>
              <a:rPr kumimoji="0" lang="es-ES" altLang="en-US" sz="2000" b="0" i="0" u="none" strike="noStrike" kern="1200" cap="none" spc="0" normalizeH="0" baseline="30000" noProof="0" smtClean="0">
                <a:ln>
                  <a:noFill/>
                </a:ln>
                <a:solidFill>
                  <a:srgbClr val="FFFFFF"/>
                </a:solidFill>
                <a:effectLst/>
                <a:uLnTx/>
                <a:uFillTx/>
                <a:latin typeface="Arial" panose="020B0604020202020204" pitchFamily="34" charset="0"/>
                <a:ea typeface="+mn-ea"/>
                <a:cs typeface="+mn-cs"/>
              </a:rPr>
              <a:t>-10</a:t>
            </a:r>
            <a:r>
              <a:rPr kumimoji="0" lang="es-ES"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- 10</a:t>
            </a:r>
            <a:r>
              <a:rPr kumimoji="0" lang="es-ES" altLang="en-US" sz="2000" b="0" i="0" u="none" strike="noStrike" kern="1200" cap="none" spc="0" normalizeH="0" baseline="30000" noProof="0" smtClean="0">
                <a:ln>
                  <a:noFill/>
                </a:ln>
                <a:solidFill>
                  <a:srgbClr val="FFFFFF"/>
                </a:solidFill>
                <a:effectLst/>
                <a:uLnTx/>
                <a:uFillTx/>
                <a:latin typeface="Arial" panose="020B0604020202020204" pitchFamily="34" charset="0"/>
                <a:ea typeface="+mn-ea"/>
                <a:cs typeface="+mn-cs"/>
              </a:rPr>
              <a:t>-7</a:t>
            </a:r>
            <a:r>
              <a:rPr kumimoji="0" lang="es-ES"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M NF inducen) </a:t>
            </a:r>
            <a:endParaRPr kumimoji="0" lang="es-ES" altLang="en-US" sz="2000" b="0" i="0" u="none" strike="noStrike" kern="1200" cap="none" spc="0" normalizeH="0" baseline="0" noProof="0" smtClean="0">
              <a:ln>
                <a:noFill/>
              </a:ln>
              <a:solidFill>
                <a:srgbClr val="FF66CC"/>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50000"/>
              </a:spcBef>
              <a:spcAft>
                <a:spcPct val="0"/>
              </a:spcAft>
              <a:buClrTx/>
              <a:buSzPct val="120000"/>
              <a:buFont typeface="Wingdings" panose="05000000000000000000" pitchFamily="2" charset="2"/>
              <a:buChar char="v"/>
              <a:tabLst/>
              <a:defRPr/>
            </a:pPr>
            <a:r>
              <a:rPr kumimoji="0" lang="es-ES" altLang="en-US" sz="2000" b="0" i="0" u="none" strike="noStrike" kern="1200" cap="none" spc="0" normalizeH="0" baseline="0" noProof="0" smtClean="0">
                <a:ln>
                  <a:noFill/>
                </a:ln>
                <a:solidFill>
                  <a:srgbClr val="FF3300"/>
                </a:solidFill>
                <a:effectLst/>
                <a:uLnTx/>
                <a:uFillTx/>
                <a:latin typeface="Arial" panose="020B0604020202020204" pitchFamily="34" charset="0"/>
                <a:ea typeface="+mn-ea"/>
                <a:cs typeface="+mn-cs"/>
              </a:rPr>
              <a:t>Ca </a:t>
            </a:r>
            <a:r>
              <a:rPr kumimoji="0" lang="es-ES" altLang="en-US" sz="2000" b="0" i="0" u="none" strike="noStrike" kern="1200" cap="none" spc="0" normalizeH="0" baseline="30000" noProof="0" smtClean="0">
                <a:ln>
                  <a:noFill/>
                </a:ln>
                <a:solidFill>
                  <a:srgbClr val="FF3300"/>
                </a:solidFill>
                <a:effectLst/>
                <a:uLnTx/>
                <a:uFillTx/>
                <a:latin typeface="Arial" panose="020B0604020202020204" pitchFamily="34" charset="0"/>
                <a:ea typeface="+mn-ea"/>
                <a:cs typeface="+mn-cs"/>
              </a:rPr>
              <a:t>2+</a:t>
            </a:r>
            <a:r>
              <a:rPr kumimoji="0" lang="es-ES" altLang="en-US" sz="2000" b="0" i="0" u="none" strike="noStrike" kern="1200" cap="none" spc="0" normalizeH="0" baseline="0" noProof="0" smtClean="0">
                <a:ln>
                  <a:noFill/>
                </a:ln>
                <a:solidFill>
                  <a:srgbClr val="FF3300"/>
                </a:solidFill>
                <a:effectLst/>
                <a:uLnTx/>
                <a:uFillTx/>
                <a:latin typeface="Arial" panose="020B0604020202020204" pitchFamily="34" charset="0"/>
                <a:ea typeface="+mn-ea"/>
                <a:cs typeface="+mn-cs"/>
              </a:rPr>
              <a:t> Spiking</a:t>
            </a:r>
            <a:r>
              <a:rPr kumimoji="0" lang="es-ES"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Oscilaciones en los niveles Ca </a:t>
            </a:r>
            <a:r>
              <a:rPr kumimoji="0" lang="es-ES" altLang="en-US" sz="2000" b="0" i="0" u="none" strike="noStrike" kern="1200" cap="none" spc="0" normalizeH="0" baseline="30000" noProof="0" smtClean="0">
                <a:ln>
                  <a:noFill/>
                </a:ln>
                <a:solidFill>
                  <a:srgbClr val="FFFFFF"/>
                </a:solidFill>
                <a:effectLst/>
                <a:uLnTx/>
                <a:uFillTx/>
                <a:latin typeface="Arial" panose="020B0604020202020204" pitchFamily="34" charset="0"/>
                <a:ea typeface="+mn-ea"/>
                <a:cs typeface="+mn-cs"/>
              </a:rPr>
              <a:t>2+</a:t>
            </a:r>
            <a:r>
              <a:rPr kumimoji="0" lang="es-ES"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con un lag de aprox. </a:t>
            </a:r>
            <a:r>
              <a:rPr kumimoji="0" lang="es-ES" altLang="en-US" sz="2000" b="0" i="0" u="none" strike="noStrike" kern="1200" cap="none" spc="0" normalizeH="0" baseline="0" noProof="0" smtClean="0">
                <a:ln>
                  <a:noFill/>
                </a:ln>
                <a:solidFill>
                  <a:srgbClr val="FF3300"/>
                </a:solidFill>
                <a:effectLst/>
                <a:uLnTx/>
                <a:uFillTx/>
                <a:latin typeface="Arial" panose="020B0604020202020204" pitchFamily="34" charset="0"/>
                <a:ea typeface="+mn-ea"/>
                <a:cs typeface="+mn-cs"/>
              </a:rPr>
              <a:t>10 min</a:t>
            </a:r>
            <a:r>
              <a:rPr kumimoji="0" lang="es-ES" altLang="en-US" sz="2000" b="0" i="0" u="none" strike="noStrike" kern="1200" cap="none" spc="0" normalizeH="0" baseline="0" noProof="0" smtClean="0">
                <a:ln>
                  <a:noFill/>
                </a:ln>
                <a:solidFill>
                  <a:srgbClr val="FF66CC"/>
                </a:solidFill>
                <a:effectLst/>
                <a:uLnTx/>
                <a:uFillTx/>
                <a:latin typeface="Arial" panose="020B0604020202020204" pitchFamily="34" charset="0"/>
                <a:ea typeface="+mn-ea"/>
                <a:cs typeface="+mn-cs"/>
              </a:rPr>
              <a:t>. </a:t>
            </a:r>
            <a:r>
              <a:rPr kumimoji="0" lang="es-ES"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Incremento inicial rápido y declinamiento lento (apertura de canales y reservorios intracelulares)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s-ES"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10</a:t>
            </a:r>
            <a:r>
              <a:rPr kumimoji="0" lang="es-ES" altLang="en-US" sz="2000" b="0" i="0" u="none" strike="noStrike" kern="1200" cap="none" spc="0" normalizeH="0" baseline="30000" noProof="0" smtClean="0">
                <a:ln>
                  <a:noFill/>
                </a:ln>
                <a:solidFill>
                  <a:srgbClr val="FFFFFF"/>
                </a:solidFill>
                <a:effectLst/>
                <a:uLnTx/>
                <a:uFillTx/>
                <a:latin typeface="Arial" panose="020B0604020202020204" pitchFamily="34" charset="0"/>
                <a:ea typeface="+mn-ea"/>
                <a:cs typeface="+mn-cs"/>
              </a:rPr>
              <a:t>-11 </a:t>
            </a:r>
            <a:r>
              <a:rPr kumimoji="0" lang="es-ES"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M NF[ ]similares inducen deformación de pelo e inducción de genes</a:t>
            </a:r>
          </a:p>
        </p:txBody>
      </p:sp>
      <p:sp>
        <p:nvSpPr>
          <p:cNvPr id="26627" name="Text Box 9"/>
          <p:cNvSpPr txBox="1">
            <a:spLocks noChangeArrowheads="1"/>
          </p:cNvSpPr>
          <p:nvPr/>
        </p:nvSpPr>
        <p:spPr bwMode="auto">
          <a:xfrm>
            <a:off x="468313" y="188913"/>
            <a:ext cx="8675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smtClean="0">
                <a:ln>
                  <a:noFill/>
                </a:ln>
                <a:solidFill>
                  <a:srgbClr val="FFFFCC"/>
                </a:solidFill>
                <a:effectLst/>
                <a:uLnTx/>
                <a:uFillTx/>
                <a:latin typeface="Arial" panose="020B0604020202020204" pitchFamily="34" charset="0"/>
                <a:ea typeface="+mn-ea"/>
                <a:cs typeface="+mn-cs"/>
              </a:rPr>
              <a:t>Cambios iónicos asociados a la percepción de factores Nod</a:t>
            </a:r>
          </a:p>
        </p:txBody>
      </p:sp>
      <p:pic>
        <p:nvPicPr>
          <p:cNvPr id="266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25" y="3500438"/>
            <a:ext cx="3576638"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4 CuadroTexto"/>
          <p:cNvSpPr txBox="1">
            <a:spLocks noChangeArrowheads="1"/>
          </p:cNvSpPr>
          <p:nvPr/>
        </p:nvSpPr>
        <p:spPr bwMode="auto">
          <a:xfrm>
            <a:off x="5214938" y="6000750"/>
            <a:ext cx="3476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Spiking de calcio alrededor del núcleo</a:t>
            </a:r>
            <a:endParaRPr kumimoji="0" lang="es-ES"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23556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1 Imagen" descr="fig16_2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90588"/>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21592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1 Imagen" descr="fig16_2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3913" y="503238"/>
            <a:ext cx="7496175"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4513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CuadroTexto"/>
          <p:cNvSpPr txBox="1">
            <a:spLocks noChangeArrowheads="1"/>
          </p:cNvSpPr>
          <p:nvPr/>
        </p:nvSpPr>
        <p:spPr bwMode="auto">
          <a:xfrm>
            <a:off x="642938" y="214313"/>
            <a:ext cx="77866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n-US" sz="2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La interacción rizobio leguminosas ocurre sobre pelos radicales en activos crecimiento</a:t>
            </a:r>
            <a:endParaRPr kumimoji="0" lang="es-ES" altLang="en-US" sz="2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4" name="3 CuadroTexto"/>
          <p:cNvSpPr txBox="1"/>
          <p:nvPr/>
        </p:nvSpPr>
        <p:spPr>
          <a:xfrm>
            <a:off x="0" y="1700213"/>
            <a:ext cx="9144000" cy="3170237"/>
          </a:xfrm>
          <a:prstGeom prst="rect">
            <a:avLst/>
          </a:prstGeom>
          <a:solidFill>
            <a:schemeClr val="bg1"/>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AR" sz="2000" b="0" i="0" u="none" strike="noStrike" kern="1200" cap="none" spc="0" normalizeH="0" baseline="0" noProof="0" dirty="0">
                <a:ln>
                  <a:noFill/>
                </a:ln>
                <a:solidFill>
                  <a:srgbClr val="000000"/>
                </a:solidFill>
                <a:effectLst/>
                <a:uLnTx/>
                <a:uFillTx/>
                <a:latin typeface="Arial" charset="0"/>
                <a:ea typeface="+mn-ea"/>
                <a:cs typeface="+mn-cs"/>
              </a:rPr>
              <a:t>Desarrollo normal de pelos: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sz="20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romanLcParenR"/>
              <a:tabLst/>
              <a:defRPr/>
            </a:pPr>
            <a:r>
              <a:rPr kumimoji="0" lang="es-AR" sz="2000" b="0" i="0" u="none" strike="noStrike" kern="1200" cap="none" spc="0" normalizeH="0" baseline="0" noProof="0" dirty="0">
                <a:ln>
                  <a:noFill/>
                </a:ln>
                <a:solidFill>
                  <a:srgbClr val="000000"/>
                </a:solidFill>
                <a:effectLst/>
                <a:uLnTx/>
                <a:uFillTx/>
                <a:latin typeface="Arial" charset="0"/>
                <a:ea typeface="+mn-ea"/>
                <a:cs typeface="+mn-cs"/>
              </a:rPr>
              <a:t>inducción localizada de la expansión celular de células epidérmicas de la raíz </a:t>
            </a:r>
          </a:p>
          <a:p>
            <a:pPr marL="342900" marR="0" lvl="0" indent="-342900" algn="l" defTabSz="914400" rtl="0" eaLnBrk="1" fontAlgn="base" latinLnBrk="0" hangingPunct="1">
              <a:lnSpc>
                <a:spcPct val="100000"/>
              </a:lnSpc>
              <a:spcBef>
                <a:spcPct val="0"/>
              </a:spcBef>
              <a:spcAft>
                <a:spcPct val="0"/>
              </a:spcAft>
              <a:buClrTx/>
              <a:buSzTx/>
              <a:buFontTx/>
              <a:buAutoNum type="romanLcParenR"/>
              <a:tabLst/>
              <a:defRPr/>
            </a:pPr>
            <a:endParaRPr kumimoji="0" lang="es-AR" sz="20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romanLcParenR"/>
              <a:tabLst/>
              <a:defRPr/>
            </a:pPr>
            <a:r>
              <a:rPr kumimoji="0" lang="es-AR" sz="2000" b="0" i="0" u="none" strike="noStrike" kern="1200" cap="none" spc="0" normalizeH="0" baseline="0" noProof="0" dirty="0" err="1">
                <a:ln>
                  <a:noFill/>
                </a:ln>
                <a:solidFill>
                  <a:srgbClr val="000000"/>
                </a:solidFill>
                <a:effectLst/>
                <a:uLnTx/>
                <a:uFillTx/>
                <a:latin typeface="Arial" charset="0"/>
                <a:ea typeface="+mn-ea"/>
                <a:cs typeface="+mn-cs"/>
              </a:rPr>
              <a:t>ii</a:t>
            </a:r>
            <a:r>
              <a:rPr kumimoji="0" lang="es-AR" sz="2000" b="0" i="0" u="none" strike="noStrike" kern="1200" cap="none" spc="0" normalizeH="0" baseline="0" noProof="0" dirty="0">
                <a:ln>
                  <a:noFill/>
                </a:ln>
                <a:solidFill>
                  <a:srgbClr val="000000"/>
                </a:solidFill>
                <a:effectLst/>
                <a:uLnTx/>
                <a:uFillTx/>
                <a:latin typeface="Arial" charset="0"/>
                <a:ea typeface="+mn-ea"/>
                <a:cs typeface="+mn-cs"/>
              </a:rPr>
              <a:t>) crecimiento polar localizado  (“</a:t>
            </a:r>
            <a:r>
              <a:rPr kumimoji="0" lang="es-AR" sz="2000" b="0" i="0" u="none" strike="noStrike" kern="1200" cap="none" spc="0" normalizeH="0" baseline="0" noProof="0" dirty="0" err="1">
                <a:ln>
                  <a:noFill/>
                </a:ln>
                <a:solidFill>
                  <a:srgbClr val="000000"/>
                </a:solidFill>
                <a:effectLst/>
                <a:uLnTx/>
                <a:uFillTx/>
                <a:latin typeface="Arial" charset="0"/>
                <a:ea typeface="+mn-ea"/>
                <a:cs typeface="+mn-cs"/>
              </a:rPr>
              <a:t>tip</a:t>
            </a:r>
            <a:r>
              <a:rPr kumimoji="0" lang="es-AR" sz="2000" b="0" i="0" u="none" strike="noStrike" kern="1200" cap="none" spc="0" normalizeH="0" baseline="0" noProof="0" dirty="0">
                <a:ln>
                  <a:noFill/>
                </a:ln>
                <a:solidFill>
                  <a:srgbClr val="000000"/>
                </a:solidFill>
                <a:effectLst/>
                <a:uLnTx/>
                <a:uFillTx/>
                <a:latin typeface="Arial" charset="0"/>
                <a:ea typeface="+mn-ea"/>
                <a:cs typeface="+mn-cs"/>
              </a:rPr>
              <a:t> </a:t>
            </a:r>
            <a:r>
              <a:rPr kumimoji="0" lang="es-AR" sz="2000" b="0" i="0" u="none" strike="noStrike" kern="1200" cap="none" spc="0" normalizeH="0" baseline="0" noProof="0" dirty="0" err="1">
                <a:ln>
                  <a:noFill/>
                </a:ln>
                <a:solidFill>
                  <a:srgbClr val="000000"/>
                </a:solidFill>
                <a:effectLst/>
                <a:uLnTx/>
                <a:uFillTx/>
                <a:latin typeface="Arial" charset="0"/>
                <a:ea typeface="+mn-ea"/>
                <a:cs typeface="+mn-cs"/>
              </a:rPr>
              <a:t>growth</a:t>
            </a:r>
            <a:r>
              <a:rPr kumimoji="0" lang="es-AR" sz="2000" b="0" i="0" u="none" strike="noStrike" kern="1200" cap="none" spc="0" normalizeH="0" baseline="0" noProof="0" dirty="0">
                <a:ln>
                  <a:noFill/>
                </a:ln>
                <a:solidFill>
                  <a:srgbClr val="000000"/>
                </a:solidFill>
                <a:effectLst/>
                <a:uLnTx/>
                <a:uFillTx/>
                <a:latin typeface="Arial" charset="0"/>
                <a:ea typeface="+mn-ea"/>
                <a:cs typeface="+mn-cs"/>
              </a:rPr>
              <a:t>”) sustentado por producción de EAOs (NADPH oxidasa), pequeñas </a:t>
            </a:r>
            <a:r>
              <a:rPr kumimoji="0" lang="es-AR" sz="2000" b="0" i="0" u="none" strike="noStrike" kern="1200" cap="none" spc="0" normalizeH="0" baseline="0" noProof="0" dirty="0" err="1">
                <a:ln>
                  <a:noFill/>
                </a:ln>
                <a:solidFill>
                  <a:srgbClr val="000000"/>
                </a:solidFill>
                <a:effectLst/>
                <a:uLnTx/>
                <a:uFillTx/>
                <a:latin typeface="Arial" charset="0"/>
                <a:ea typeface="+mn-ea"/>
                <a:cs typeface="+mn-cs"/>
              </a:rPr>
              <a:t>GTPasas</a:t>
            </a:r>
            <a:r>
              <a:rPr kumimoji="0" lang="es-AR" sz="2000" b="0" i="0" u="none" strike="noStrike" kern="1200" cap="none" spc="0" normalizeH="0" baseline="0" noProof="0" dirty="0">
                <a:ln>
                  <a:noFill/>
                </a:ln>
                <a:solidFill>
                  <a:srgbClr val="000000"/>
                </a:solidFill>
                <a:effectLst/>
                <a:uLnTx/>
                <a:uFillTx/>
                <a:latin typeface="Arial" charset="0"/>
                <a:ea typeface="+mn-ea"/>
                <a:cs typeface="+mn-cs"/>
              </a:rPr>
              <a:t>, ROP-</a:t>
            </a:r>
            <a:r>
              <a:rPr kumimoji="0" lang="es-AR" sz="2000" b="0" i="0" u="none" strike="noStrike" kern="1200" cap="none" spc="0" normalizeH="0" baseline="0" noProof="0" dirty="0" err="1">
                <a:ln>
                  <a:noFill/>
                </a:ln>
                <a:solidFill>
                  <a:srgbClr val="000000"/>
                </a:solidFill>
                <a:effectLst/>
                <a:uLnTx/>
                <a:uFillTx/>
                <a:latin typeface="Arial" charset="0"/>
                <a:ea typeface="+mn-ea"/>
                <a:cs typeface="+mn-cs"/>
              </a:rPr>
              <a:t>GTPasa</a:t>
            </a:r>
            <a:r>
              <a:rPr kumimoji="0" lang="es-AR" sz="2000" b="0" i="0" u="none" strike="noStrike" kern="1200" cap="none" spc="0" normalizeH="0" baseline="0" noProof="0" dirty="0">
                <a:ln>
                  <a:noFill/>
                </a:ln>
                <a:solidFill>
                  <a:srgbClr val="000000"/>
                </a:solidFill>
                <a:effectLst/>
                <a:uLnTx/>
                <a:uFillTx/>
                <a:latin typeface="Arial" charset="0"/>
                <a:ea typeface="+mn-ea"/>
                <a:cs typeface="+mn-cs"/>
              </a:rPr>
              <a:t>, fosfolípidos,  flujo de iones,  modificaciones en los pH intracelulares y apoplásticos, activos procesos de endo y exocitosis en estrecha asociación con el citoesqueleto  y formación de nueva pared celular </a:t>
            </a:r>
            <a:endParaRPr kumimoji="0" lang="es-ES" sz="20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110314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fig18_5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912813" y="1131888"/>
            <a:ext cx="7472362" cy="4494212"/>
          </a:xfrm>
        </p:spPr>
      </p:pic>
      <p:sp>
        <p:nvSpPr>
          <p:cNvPr id="30723" name="Text Box 3"/>
          <p:cNvSpPr txBox="1">
            <a:spLocks noChangeArrowheads="1"/>
          </p:cNvSpPr>
          <p:nvPr/>
        </p:nvSpPr>
        <p:spPr bwMode="auto">
          <a:xfrm>
            <a:off x="755650" y="260350"/>
            <a:ext cx="81375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Oscilaciones en el Ca </a:t>
            </a:r>
            <a:r>
              <a:rPr kumimoji="0" lang="en-US" altLang="en-US" sz="2400" b="0" i="0" u="none" strike="noStrike" kern="1200" cap="none" spc="0" normalizeH="0" baseline="30000" noProof="0" smtClean="0">
                <a:ln>
                  <a:noFill/>
                </a:ln>
                <a:solidFill>
                  <a:srgbClr val="FFFFFF"/>
                </a:solidFill>
                <a:effectLst/>
                <a:uLnTx/>
                <a:uFillTx/>
                <a:latin typeface="Arial" panose="020B0604020202020204" pitchFamily="34" charset="0"/>
                <a:ea typeface="+mn-ea"/>
                <a:cs typeface="+mn-cs"/>
              </a:rPr>
              <a:t>2+ </a:t>
            </a:r>
            <a:r>
              <a:rPr kumimoji="0" lang="en-US" altLang="en-US" sz="2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citoplásmico responden a la función de capacitor (llenado y vaciamiento) del ER</a:t>
            </a:r>
          </a:p>
        </p:txBody>
      </p:sp>
      <p:sp>
        <p:nvSpPr>
          <p:cNvPr id="30724" name="Text Box 4"/>
          <p:cNvSpPr txBox="1">
            <a:spLocks noChangeArrowheads="1"/>
          </p:cNvSpPr>
          <p:nvPr/>
        </p:nvSpPr>
        <p:spPr bwMode="auto">
          <a:xfrm>
            <a:off x="1116013" y="5876925"/>
            <a:ext cx="71278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Crecimiento del ápice del tubo polínico es acompañado por oscilaciones de Ca </a:t>
            </a:r>
            <a:r>
              <a:rPr kumimoji="0" lang="en-US" altLang="en-US" sz="2000" b="0" i="0" u="none" strike="noStrike" kern="1200" cap="none" spc="0" normalizeH="0" baseline="30000" noProof="0" smtClean="0">
                <a:ln>
                  <a:noFill/>
                </a:ln>
                <a:solidFill>
                  <a:srgbClr val="FFFFFF"/>
                </a:solidFill>
                <a:effectLst/>
                <a:uLnTx/>
                <a:uFillTx/>
                <a:latin typeface="Arial" panose="020B0604020202020204" pitchFamily="34" charset="0"/>
                <a:ea typeface="+mn-ea"/>
                <a:cs typeface="+mn-cs"/>
              </a:rPr>
              <a:t>2+</a:t>
            </a:r>
          </a:p>
        </p:txBody>
      </p:sp>
    </p:spTree>
    <p:extLst>
      <p:ext uri="{BB962C8B-B14F-4D97-AF65-F5344CB8AC3E}">
        <p14:creationId xmlns:p14="http://schemas.microsoft.com/office/powerpoint/2010/main" val="30760707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60768" y="1196752"/>
            <a:ext cx="5410010" cy="4825933"/>
          </a:xfrm>
          <a:prstGeom prst="rect">
            <a:avLst/>
          </a:prstGeom>
        </p:spPr>
      </p:pic>
      <p:sp>
        <p:nvSpPr>
          <p:cNvPr id="3" name="TextBox 2"/>
          <p:cNvSpPr txBox="1"/>
          <p:nvPr/>
        </p:nvSpPr>
        <p:spPr>
          <a:xfrm>
            <a:off x="114372" y="332656"/>
            <a:ext cx="8702802" cy="507831"/>
          </a:xfrm>
          <a:prstGeom prst="rect">
            <a:avLst/>
          </a:prstGeom>
          <a:noFill/>
        </p:spPr>
        <p:txBody>
          <a:bodyPr wrap="square" rtlCol="0">
            <a:spAutoFit/>
          </a:bodyPr>
          <a:lstStyle/>
          <a:p>
            <a:pPr defTabSz="685800"/>
            <a:r>
              <a:rPr lang="es-AR" sz="2700" dirty="0">
                <a:solidFill>
                  <a:prstClr val="white"/>
                </a:solidFill>
                <a:latin typeface="Calibri"/>
              </a:rPr>
              <a:t>Fuentes de nitrógeno reducido: biológicas y antropogénicas</a:t>
            </a:r>
            <a:endParaRPr lang="es-AR" sz="2700" dirty="0">
              <a:solidFill>
                <a:prstClr val="white"/>
              </a:solidFill>
              <a:latin typeface="Calibri"/>
            </a:endParaRPr>
          </a:p>
        </p:txBody>
      </p:sp>
    </p:spTree>
    <p:extLst>
      <p:ext uri="{BB962C8B-B14F-4D97-AF65-F5344CB8AC3E}">
        <p14:creationId xmlns:p14="http://schemas.microsoft.com/office/powerpoint/2010/main" val="606575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446102" y="4034040"/>
            <a:ext cx="2209154" cy="1822490"/>
          </a:xfrm>
          <a:prstGeom prst="rect">
            <a:avLst/>
          </a:prstGeom>
        </p:spPr>
      </p:pic>
      <p:pic>
        <p:nvPicPr>
          <p:cNvPr id="16386" name="Picture 2" descr="http://www.cell.com/cms/attachment/609094/4861568/gr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761" y="1631510"/>
            <a:ext cx="7472271" cy="24025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2020" y="4403848"/>
            <a:ext cx="3674877" cy="13157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“Genes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reporteros</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100" b="0" i="0" u="none" strike="noStrike" kern="1200" cap="none" spc="0" normalizeH="0" baseline="0" noProof="0" dirty="0">
                <a:ln>
                  <a:noFill/>
                </a:ln>
                <a:solidFill>
                  <a:prstClr val="white"/>
                </a:solidFill>
                <a:effectLst/>
                <a:uLnTx/>
                <a:uFillTx/>
                <a:latin typeface="Calibri" panose="020F0502020204030204"/>
                <a:ea typeface="+mn-ea"/>
                <a:cs typeface="+mn-cs"/>
              </a:rPr>
              <a:t>GUS: </a:t>
            </a:r>
            <a:r>
              <a:rPr kumimoji="0" lang="el-GR" sz="2100" b="0" i="0" u="none" strike="noStrike" kern="1200" cap="none" spc="0" normalizeH="0" baseline="0" noProof="0" dirty="0">
                <a:ln>
                  <a:noFill/>
                </a:ln>
                <a:solidFill>
                  <a:prstClr val="white"/>
                </a:solidFill>
                <a:effectLst/>
                <a:uLnTx/>
                <a:uFillTx/>
                <a:latin typeface="Calibri" panose="020F0502020204030204"/>
                <a:ea typeface="+mn-ea"/>
                <a:cs typeface="+mn-cs"/>
              </a:rPr>
              <a:t>β-</a:t>
            </a:r>
            <a:r>
              <a:rPr kumimoji="0" lang="es-AR" sz="2100" b="0" i="0" u="none" strike="noStrike" kern="1200" cap="none" spc="0" normalizeH="0" baseline="0" noProof="0" dirty="0" err="1">
                <a:ln>
                  <a:noFill/>
                </a:ln>
                <a:solidFill>
                  <a:prstClr val="white"/>
                </a:solidFill>
                <a:effectLst/>
                <a:uLnTx/>
                <a:uFillTx/>
                <a:latin typeface="Calibri" panose="020F0502020204030204"/>
                <a:ea typeface="+mn-ea"/>
                <a:cs typeface="+mn-cs"/>
              </a:rPr>
              <a:t>glucuronidase</a:t>
            </a:r>
            <a:endParaRPr kumimoji="0" lang="es-AR" sz="21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mn-cs"/>
              </a:rPr>
              <a:t>GFP: Green fluorescent protein</a:t>
            </a:r>
            <a:endParaRPr kumimoji="0" lang="es-AR" sz="21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388" name="Picture 4" descr="https://encrypted-tbn1.gstatic.com/images?q=tbn:ANd9GcRv_Jnq4ZQ0e-QM7MRuyt8HvjShj6xxzhm4sis28kiyBIPRmP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0294" y="4034040"/>
            <a:ext cx="1407319" cy="18216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1460" y="927887"/>
            <a:ext cx="8458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rPr>
              <a:t>Infección a través de hilos de infección es una de las mas comunes y evolucionadas formas de infección (aunque no la única): Proceso de endocitosis</a:t>
            </a:r>
          </a:p>
        </p:txBody>
      </p:sp>
    </p:spTree>
    <p:extLst>
      <p:ext uri="{BB962C8B-B14F-4D97-AF65-F5344CB8AC3E}">
        <p14:creationId xmlns:p14="http://schemas.microsoft.com/office/powerpoint/2010/main" val="14748020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44654" y="351353"/>
            <a:ext cx="8503389"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a:ln>
                  <a:noFill/>
                </a:ln>
                <a:solidFill>
                  <a:srgbClr val="FF0000"/>
                </a:solidFill>
                <a:effectLst/>
                <a:uLnTx/>
                <a:uFillTx/>
                <a:latin typeface="Calibri" panose="020F0502020204030204"/>
                <a:ea typeface="+mn-ea"/>
                <a:cs typeface="+mn-cs"/>
              </a:rPr>
              <a:t>No todas las interacciones con </a:t>
            </a:r>
            <a:r>
              <a:rPr kumimoji="0" lang="es-AR" sz="2800" b="0" i="0" u="none" strike="noStrike" kern="1200" cap="none" spc="0" normalizeH="0" baseline="0" noProof="0" dirty="0" err="1">
                <a:ln>
                  <a:noFill/>
                </a:ln>
                <a:solidFill>
                  <a:srgbClr val="FF0000"/>
                </a:solidFill>
                <a:effectLst/>
                <a:uLnTx/>
                <a:uFillTx/>
                <a:latin typeface="Calibri" panose="020F0502020204030204"/>
                <a:ea typeface="+mn-ea"/>
                <a:cs typeface="+mn-cs"/>
              </a:rPr>
              <a:t>rizobios</a:t>
            </a:r>
            <a:r>
              <a:rPr kumimoji="0" lang="es-AR" sz="2800" b="0" i="0" u="none" strike="noStrike" kern="1200" cap="none" spc="0" normalizeH="0" baseline="0" noProof="0" dirty="0">
                <a:ln>
                  <a:noFill/>
                </a:ln>
                <a:solidFill>
                  <a:srgbClr val="FF0000"/>
                </a:solidFill>
                <a:effectLst/>
                <a:uLnTx/>
                <a:uFillTx/>
                <a:latin typeface="Calibri" panose="020F0502020204030204"/>
                <a:ea typeface="+mn-ea"/>
                <a:cs typeface="+mn-cs"/>
              </a:rPr>
              <a:t> se dan a través del pelo radical</a:t>
            </a:r>
          </a:p>
        </p:txBody>
      </p:sp>
      <p:pic>
        <p:nvPicPr>
          <p:cNvPr id="5" name="Picture 4"/>
          <p:cNvPicPr>
            <a:picLocks noChangeAspect="1"/>
          </p:cNvPicPr>
          <p:nvPr/>
        </p:nvPicPr>
        <p:blipFill>
          <a:blip r:embed="rId2"/>
          <a:stretch>
            <a:fillRect/>
          </a:stretch>
        </p:blipFill>
        <p:spPr>
          <a:xfrm>
            <a:off x="239978" y="2188364"/>
            <a:ext cx="8508065" cy="3781362"/>
          </a:xfrm>
          <a:prstGeom prst="rect">
            <a:avLst/>
          </a:prstGeom>
        </p:spPr>
      </p:pic>
    </p:spTree>
    <p:extLst>
      <p:ext uri="{BB962C8B-B14F-4D97-AF65-F5344CB8AC3E}">
        <p14:creationId xmlns:p14="http://schemas.microsoft.com/office/powerpoint/2010/main" val="11105709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Documents and Settings\Usuario\Mis documentos\Ramiro\Biliografia\LIbros\Buchanan\Images\Chap16\fig16_1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692150"/>
            <a:ext cx="5184775" cy="33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4"/>
          <p:cNvSpPr txBox="1">
            <a:spLocks noChangeArrowheads="1"/>
          </p:cNvSpPr>
          <p:nvPr/>
        </p:nvSpPr>
        <p:spPr bwMode="auto">
          <a:xfrm>
            <a:off x="395288" y="0"/>
            <a:ext cx="7772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Liberación de bacterias desde el hilo de infección a la célula blanco: generación del simbiosoma</a:t>
            </a:r>
            <a:endParaRPr kumimoji="0" lang="es-ES"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pic>
        <p:nvPicPr>
          <p:cNvPr id="34820" name="Picture 2" descr="C:\Documents and Settings\Usuario\Mis documentos\Ramiro\Biliografia\LIbros\Buchanan\Images\Chap16\fig16_1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763" y="3498850"/>
            <a:ext cx="4567237"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3"/>
          <p:cNvSpPr txBox="1">
            <a:spLocks noChangeArrowheads="1"/>
          </p:cNvSpPr>
          <p:nvPr/>
        </p:nvSpPr>
        <p:spPr bwMode="auto">
          <a:xfrm>
            <a:off x="0" y="4941888"/>
            <a:ext cx="49323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En el </a:t>
            </a:r>
            <a:r>
              <a:rPr kumimoji="0" lang="es-AR" altLang="en-US" sz="2000" b="0" i="0" u="none" strike="noStrike" kern="1200" cap="none" spc="0" normalizeH="0" baseline="0" noProof="0" smtClean="0">
                <a:ln>
                  <a:noFill/>
                </a:ln>
                <a:solidFill>
                  <a:srgbClr val="FF3300"/>
                </a:solidFill>
                <a:effectLst/>
                <a:uLnTx/>
                <a:uFillTx/>
                <a:latin typeface="Arial" panose="020B0604020202020204" pitchFamily="34" charset="0"/>
                <a:ea typeface="+mn-ea"/>
                <a:cs typeface="+mn-cs"/>
              </a:rPr>
              <a:t>simbiosoma</a:t>
            </a: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la bacteria se diferencia en </a:t>
            </a:r>
            <a:r>
              <a:rPr kumimoji="0" lang="es-AR" altLang="en-US" sz="2000" b="0" i="0" u="none" strike="noStrike" kern="1200" cap="none" spc="0" normalizeH="0" baseline="0" noProof="0" smtClean="0">
                <a:ln>
                  <a:noFill/>
                </a:ln>
                <a:solidFill>
                  <a:srgbClr val="FF3300"/>
                </a:solidFill>
                <a:effectLst/>
                <a:uLnTx/>
                <a:uFillTx/>
                <a:latin typeface="Arial" panose="020B0604020202020204" pitchFamily="34" charset="0"/>
                <a:ea typeface="+mn-ea"/>
                <a:cs typeface="+mn-cs"/>
              </a:rPr>
              <a:t>bacteroide</a:t>
            </a:r>
            <a:endParaRPr kumimoji="0" lang="es-ES" altLang="en-US" sz="2000" b="0" i="0" u="none" strike="noStrike" kern="1200" cap="none" spc="0" normalizeH="0" baseline="0" noProof="0" smtClean="0">
              <a:ln>
                <a:noFill/>
              </a:ln>
              <a:solidFill>
                <a:srgbClr val="FF3300"/>
              </a:solidFill>
              <a:effectLst/>
              <a:uLnTx/>
              <a:uFillTx/>
              <a:latin typeface="Arial" panose="020B0604020202020204" pitchFamily="34" charset="0"/>
              <a:ea typeface="+mn-ea"/>
              <a:cs typeface="+mn-cs"/>
            </a:endParaRPr>
          </a:p>
        </p:txBody>
      </p:sp>
      <p:sp>
        <p:nvSpPr>
          <p:cNvPr id="34822" name="Text Box 3"/>
          <p:cNvSpPr txBox="1">
            <a:spLocks noChangeArrowheads="1"/>
          </p:cNvSpPr>
          <p:nvPr/>
        </p:nvSpPr>
        <p:spPr bwMode="auto">
          <a:xfrm>
            <a:off x="5668963" y="908050"/>
            <a:ext cx="3475037"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anose="05000000000000000000" pitchFamily="2" charset="2"/>
              <a:buChar char="ü"/>
              <a:tabLst/>
              <a:defRPr/>
            </a:pP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La </a:t>
            </a:r>
            <a:r>
              <a:rPr kumimoji="0" lang="es-AR" altLang="en-US" sz="2000" b="0" i="0" u="none" strike="noStrike" kern="1200" cap="none" spc="0" normalizeH="0" baseline="0" noProof="0" smtClean="0">
                <a:ln>
                  <a:noFill/>
                </a:ln>
                <a:solidFill>
                  <a:srgbClr val="FF3300"/>
                </a:solidFill>
                <a:effectLst/>
                <a:uLnTx/>
                <a:uFillTx/>
                <a:latin typeface="Arial" panose="020B0604020202020204" pitchFamily="34" charset="0"/>
                <a:ea typeface="+mn-ea"/>
                <a:cs typeface="+mn-cs"/>
              </a:rPr>
              <a:t>membrana de simbiosoma</a:t>
            </a: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es el principal determinante del flujo de materia y energía entre la planta y el simbionte y el lugar de inserción de numerosa proteínas sintetizadas por la planta</a:t>
            </a:r>
          </a:p>
        </p:txBody>
      </p:sp>
    </p:spTree>
    <p:extLst>
      <p:ext uri="{BB962C8B-B14F-4D97-AF65-F5344CB8AC3E}">
        <p14:creationId xmlns:p14="http://schemas.microsoft.com/office/powerpoint/2010/main" val="19941492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9950" y="2200534"/>
            <a:ext cx="3720086" cy="2748656"/>
          </a:xfrm>
          <a:prstGeom prst="rect">
            <a:avLst/>
          </a:prstGeom>
        </p:spPr>
      </p:pic>
      <p:pic>
        <p:nvPicPr>
          <p:cNvPr id="8194" name="Picture 2" descr="http://images.slideplayer.com/19/5845312/slides/slide_53.jpg"/>
          <p:cNvPicPr>
            <a:picLocks noChangeAspect="1" noChangeArrowheads="1"/>
          </p:cNvPicPr>
          <p:nvPr/>
        </p:nvPicPr>
        <p:blipFill rotWithShape="1">
          <a:blip r:embed="rId3">
            <a:extLst>
              <a:ext uri="{28A0092B-C50C-407E-A947-70E740481C1C}">
                <a14:useLocalDpi xmlns:a14="http://schemas.microsoft.com/office/drawing/2010/main" val="0"/>
              </a:ext>
            </a:extLst>
          </a:blip>
          <a:srcRect l="3193" t="14453" r="3779" b="16879"/>
          <a:stretch/>
        </p:blipFill>
        <p:spPr bwMode="auto">
          <a:xfrm>
            <a:off x="3977640" y="2198371"/>
            <a:ext cx="4968872" cy="275081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flipV="1">
            <a:off x="2644141" y="3573780"/>
            <a:ext cx="1225895" cy="18630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870035" y="4360545"/>
            <a:ext cx="793406" cy="10763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434128" y="1712854"/>
            <a:ext cx="1253953" cy="13008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688081" y="1710691"/>
            <a:ext cx="1689533" cy="154685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061103" y="5406391"/>
            <a:ext cx="303276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white"/>
                </a:solidFill>
                <a:effectLst/>
                <a:uLnTx/>
                <a:uFillTx/>
                <a:latin typeface="Calibri" panose="020F0502020204030204"/>
                <a:ea typeface="+mn-ea"/>
                <a:cs typeface="+mn-cs"/>
              </a:rPr>
              <a:t>Simbiosoma</a:t>
            </a:r>
            <a:endParaRPr kumimoji="0" lang="es-AR"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3016466" y="1150621"/>
            <a:ext cx="303276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white"/>
                </a:solidFill>
                <a:effectLst/>
                <a:uLnTx/>
                <a:uFillTx/>
                <a:latin typeface="Calibri" panose="020F0502020204030204"/>
                <a:ea typeface="+mn-ea"/>
                <a:cs typeface="+mn-cs"/>
              </a:rPr>
              <a:t>Bacteroide</a:t>
            </a:r>
            <a:endParaRPr kumimoji="0" lang="es-AR"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6917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fig16_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349375"/>
            <a:ext cx="5402263"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609600" y="304800"/>
            <a:ext cx="8077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anose="05000000000000000000" pitchFamily="2" charset="2"/>
              <a:buChar char="ü"/>
              <a:tabLst/>
              <a:defRPr/>
            </a:pPr>
            <a:r>
              <a:rPr kumimoji="0" lang="es-AR" altLang="en-US" sz="2000" b="0" i="0" u="none" strike="noStrike" kern="1200" cap="none" spc="0" normalizeH="0" baseline="0" noProof="0" smtClean="0">
                <a:ln>
                  <a:noFill/>
                </a:ln>
                <a:solidFill>
                  <a:srgbClr val="FF3300"/>
                </a:solidFill>
                <a:effectLst/>
                <a:uLnTx/>
                <a:uFillTx/>
                <a:latin typeface="Arial" panose="020B0604020202020204" pitchFamily="34" charset="0"/>
                <a:ea typeface="+mn-ea"/>
                <a:cs typeface="+mn-cs"/>
              </a:rPr>
              <a:t>Nodulinas</a:t>
            </a: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proteínas sintetizadas por la planta implicada en el metabolismo del carbono y nitrógeno, en el transporte y en la regulación de los niveles de oxígeno</a:t>
            </a:r>
            <a:endParaRPr kumimoji="0" lang="es-ES"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93288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Documents and Settings\Usuario\Mis documentos\Ramiro\Biliografia\LIbros\Buchanan\Images\Chap16\fig16_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51435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3"/>
          <p:cNvSpPr txBox="1">
            <a:spLocks noChangeArrowheads="1"/>
          </p:cNvSpPr>
          <p:nvPr/>
        </p:nvSpPr>
        <p:spPr bwMode="auto">
          <a:xfrm>
            <a:off x="1828800" y="0"/>
            <a:ext cx="609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n-US" sz="2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Formación de nódulos</a:t>
            </a:r>
            <a:endParaRPr kumimoji="0" lang="es-ES" altLang="en-US" sz="2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39940" name="Line 4"/>
          <p:cNvSpPr>
            <a:spLocks noChangeShapeType="1"/>
          </p:cNvSpPr>
          <p:nvPr/>
        </p:nvSpPr>
        <p:spPr bwMode="auto">
          <a:xfrm>
            <a:off x="5105400" y="1981200"/>
            <a:ext cx="1143000"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39941" name="Text Box 5"/>
          <p:cNvSpPr txBox="1">
            <a:spLocks noChangeArrowheads="1"/>
          </p:cNvSpPr>
          <p:nvPr/>
        </p:nvSpPr>
        <p:spPr bwMode="auto">
          <a:xfrm>
            <a:off x="6096000" y="1447800"/>
            <a:ext cx="3048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Crecimiento</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Indeterminado</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Ej. Alfalfa , trebol arveja </a:t>
            </a:r>
            <a:endParaRPr kumimoji="0" lang="es-ES"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39942" name="Text Box 6"/>
          <p:cNvSpPr txBox="1">
            <a:spLocks noChangeArrowheads="1"/>
          </p:cNvSpPr>
          <p:nvPr/>
        </p:nvSpPr>
        <p:spPr bwMode="auto">
          <a:xfrm>
            <a:off x="6096000" y="3870325"/>
            <a:ext cx="3048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Crecimiento</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Determinado</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Ej. Soja, poroto </a:t>
            </a:r>
            <a:endParaRPr kumimoji="0" lang="es-ES"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39943" name="Line 7"/>
          <p:cNvSpPr>
            <a:spLocks noChangeShapeType="1"/>
          </p:cNvSpPr>
          <p:nvPr/>
        </p:nvSpPr>
        <p:spPr bwMode="auto">
          <a:xfrm>
            <a:off x="5181600" y="4495800"/>
            <a:ext cx="1143000"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31221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44780" y="1002030"/>
            <a:ext cx="8481060"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700" b="0" i="0" u="none" strike="noStrike" kern="1200" cap="none" spc="0" normalizeH="0" baseline="0" noProof="0" dirty="0">
                <a:ln>
                  <a:noFill/>
                </a:ln>
                <a:solidFill>
                  <a:prstClr val="white"/>
                </a:solidFill>
                <a:effectLst/>
                <a:uLnTx/>
                <a:uFillTx/>
                <a:latin typeface="Calibri" panose="020F0502020204030204"/>
                <a:ea typeface="+mn-ea"/>
                <a:cs typeface="+mn-cs"/>
              </a:rPr>
              <a:t>Morfología nodular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28625" marR="0" lvl="0" indent="-428625"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AR" sz="2700" b="0" i="0" u="none" strike="noStrike" kern="1200" cap="none" spc="0" normalizeH="0" baseline="0" noProof="0" dirty="0">
                <a:ln>
                  <a:noFill/>
                </a:ln>
                <a:solidFill>
                  <a:prstClr val="white"/>
                </a:solidFill>
                <a:effectLst/>
                <a:uLnTx/>
                <a:uFillTx/>
                <a:latin typeface="Calibri" panose="020F0502020204030204"/>
                <a:ea typeface="+mn-ea"/>
                <a:cs typeface="+mn-cs"/>
              </a:rPr>
              <a:t>Nódulo determinado esta formado por células infectadas y por células no infectadas con </a:t>
            </a:r>
            <a:r>
              <a:rPr kumimoji="0" lang="es-AR" sz="2700" b="0" i="0" u="none" strike="noStrike" kern="1200" cap="none" spc="0" normalizeH="0" baseline="0" noProof="0" dirty="0" err="1">
                <a:ln>
                  <a:noFill/>
                </a:ln>
                <a:solidFill>
                  <a:prstClr val="white"/>
                </a:solidFill>
                <a:effectLst/>
                <a:uLnTx/>
                <a:uFillTx/>
                <a:latin typeface="Calibri" panose="020F0502020204030204"/>
                <a:ea typeface="+mn-ea"/>
                <a:cs typeface="+mn-cs"/>
              </a:rPr>
              <a:t>rizobios</a:t>
            </a:r>
            <a:r>
              <a:rPr kumimoji="0" lang="es-AR" sz="2700" b="0" i="0" u="none" strike="noStrike" kern="1200" cap="none" spc="0" normalizeH="0" baseline="0" noProof="0" dirty="0">
                <a:ln>
                  <a:noFill/>
                </a:ln>
                <a:solidFill>
                  <a:prstClr val="white"/>
                </a:solidFill>
                <a:effectLst/>
                <a:uLnTx/>
                <a:uFillTx/>
                <a:latin typeface="Calibri" panose="020F0502020204030204"/>
                <a:ea typeface="+mn-ea"/>
                <a:cs typeface="+mn-cs"/>
              </a:rPr>
              <a:t>. Uno o mas </a:t>
            </a:r>
            <a:r>
              <a:rPr kumimoji="0" lang="es-AR" sz="2700" b="0" i="0" u="none" strike="noStrike" kern="1200" cap="none" spc="0" normalizeH="0" baseline="0" noProof="0" dirty="0" err="1">
                <a:ln>
                  <a:noFill/>
                </a:ln>
                <a:solidFill>
                  <a:prstClr val="white"/>
                </a:solidFill>
                <a:effectLst/>
                <a:uLnTx/>
                <a:uFillTx/>
                <a:latin typeface="Calibri" panose="020F0502020204030204"/>
                <a:ea typeface="+mn-ea"/>
                <a:cs typeface="+mn-cs"/>
              </a:rPr>
              <a:t>bacteroides</a:t>
            </a:r>
            <a:r>
              <a:rPr kumimoji="0" lang="es-AR" sz="2700" b="0" i="0" u="none" strike="noStrike" kern="1200" cap="none" spc="0" normalizeH="0" baseline="0" noProof="0" dirty="0">
                <a:ln>
                  <a:noFill/>
                </a:ln>
                <a:solidFill>
                  <a:prstClr val="white"/>
                </a:solidFill>
                <a:effectLst/>
                <a:uLnTx/>
                <a:uFillTx/>
                <a:latin typeface="Calibri" panose="020F0502020204030204"/>
                <a:ea typeface="+mn-ea"/>
                <a:cs typeface="+mn-cs"/>
              </a:rPr>
              <a:t> por </a:t>
            </a:r>
            <a:r>
              <a:rPr kumimoji="0" lang="es-AR" sz="2700" b="0" i="0" u="none" strike="noStrike" kern="1200" cap="none" spc="0" normalizeH="0" baseline="0" noProof="0" dirty="0" err="1">
                <a:ln>
                  <a:noFill/>
                </a:ln>
                <a:solidFill>
                  <a:prstClr val="white"/>
                </a:solidFill>
                <a:effectLst/>
                <a:uLnTx/>
                <a:uFillTx/>
                <a:latin typeface="Calibri" panose="020F0502020204030204"/>
                <a:ea typeface="+mn-ea"/>
                <a:cs typeface="+mn-cs"/>
              </a:rPr>
              <a:t>simbiosoma</a:t>
            </a:r>
            <a:r>
              <a:rPr kumimoji="0" lang="es-AR" sz="2700" b="0" i="0" u="none" strike="noStrike" kern="1200" cap="none" spc="0" normalizeH="0" baseline="0" noProof="0" dirty="0">
                <a:ln>
                  <a:noFill/>
                </a:ln>
                <a:solidFill>
                  <a:prstClr val="white"/>
                </a:solidFill>
                <a:effectLst/>
                <a:uLnTx/>
                <a:uFillTx/>
                <a:latin typeface="Calibri" panose="020F0502020204030204"/>
                <a:ea typeface="+mn-ea"/>
                <a:cs typeface="+mn-cs"/>
              </a:rPr>
              <a:t>. Se forman y no pueden seguir creciendo.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27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28625" marR="0" lvl="0" indent="-428625"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AR" sz="2700" b="0" i="0" u="none" strike="noStrike" kern="1200" cap="none" spc="0" normalizeH="0" baseline="0" noProof="0" dirty="0">
                <a:ln>
                  <a:noFill/>
                </a:ln>
                <a:solidFill>
                  <a:prstClr val="white"/>
                </a:solidFill>
                <a:effectLst/>
                <a:uLnTx/>
                <a:uFillTx/>
                <a:latin typeface="Calibri" panose="020F0502020204030204"/>
                <a:ea typeface="+mn-ea"/>
                <a:cs typeface="+mn-cs"/>
              </a:rPr>
              <a:t>Nódulos indeterminados tienen una morfología por zonas, sostienen capacidad de crecer (</a:t>
            </a:r>
            <a:r>
              <a:rPr kumimoji="0" lang="es-AR" sz="2700" b="0" i="0" u="none" strike="noStrike" kern="1200" cap="none" spc="0" normalizeH="0" baseline="0" noProof="0" dirty="0" err="1">
                <a:ln>
                  <a:noFill/>
                </a:ln>
                <a:solidFill>
                  <a:prstClr val="white"/>
                </a:solidFill>
                <a:effectLst/>
                <a:uLnTx/>
                <a:uFillTx/>
                <a:latin typeface="Calibri" panose="020F0502020204030204"/>
                <a:ea typeface="+mn-ea"/>
                <a:cs typeface="+mn-cs"/>
              </a:rPr>
              <a:t>meristema</a:t>
            </a:r>
            <a:r>
              <a:rPr kumimoji="0" lang="es-AR" sz="2700" b="0" i="0" u="none" strike="noStrike" kern="1200" cap="none" spc="0" normalizeH="0" baseline="0" noProof="0" dirty="0">
                <a:ln>
                  <a:noFill/>
                </a:ln>
                <a:solidFill>
                  <a:prstClr val="white"/>
                </a:solidFill>
                <a:effectLst/>
                <a:uLnTx/>
                <a:uFillTx/>
                <a:latin typeface="Calibri" panose="020F0502020204030204"/>
                <a:ea typeface="+mn-ea"/>
                <a:cs typeface="+mn-cs"/>
              </a:rPr>
              <a:t>). En general tienen un </a:t>
            </a:r>
            <a:r>
              <a:rPr kumimoji="0" lang="es-AR" sz="2700" b="0" i="0" u="none" strike="noStrike" kern="1200" cap="none" spc="0" normalizeH="0" baseline="0" noProof="0" dirty="0" err="1">
                <a:ln>
                  <a:noFill/>
                </a:ln>
                <a:solidFill>
                  <a:prstClr val="white"/>
                </a:solidFill>
                <a:effectLst/>
                <a:uLnTx/>
                <a:uFillTx/>
                <a:latin typeface="Calibri" panose="020F0502020204030204"/>
                <a:ea typeface="+mn-ea"/>
                <a:cs typeface="+mn-cs"/>
              </a:rPr>
              <a:t>bacteroide</a:t>
            </a:r>
            <a:r>
              <a:rPr kumimoji="0" lang="es-AR" sz="2700" b="0" i="0" u="none" strike="noStrike" kern="1200" cap="none" spc="0" normalizeH="0" baseline="0" noProof="0" dirty="0">
                <a:ln>
                  <a:noFill/>
                </a:ln>
                <a:solidFill>
                  <a:prstClr val="white"/>
                </a:solidFill>
                <a:effectLst/>
                <a:uLnTx/>
                <a:uFillTx/>
                <a:latin typeface="Calibri" panose="020F0502020204030204"/>
                <a:ea typeface="+mn-ea"/>
                <a:cs typeface="+mn-cs"/>
              </a:rPr>
              <a:t> por </a:t>
            </a:r>
            <a:r>
              <a:rPr kumimoji="0" lang="es-AR" sz="2700" b="0" i="0" u="none" strike="noStrike" kern="1200" cap="none" spc="0" normalizeH="0" baseline="0" noProof="0" dirty="0" err="1">
                <a:ln>
                  <a:noFill/>
                </a:ln>
                <a:solidFill>
                  <a:prstClr val="white"/>
                </a:solidFill>
                <a:effectLst/>
                <a:uLnTx/>
                <a:uFillTx/>
                <a:latin typeface="Calibri" panose="020F0502020204030204"/>
                <a:ea typeface="+mn-ea"/>
                <a:cs typeface="+mn-cs"/>
              </a:rPr>
              <a:t>simbiosoma</a:t>
            </a: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s-AR"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8170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
          <p:cNvSpPr txBox="1">
            <a:spLocks noChangeArrowheads="1"/>
          </p:cNvSpPr>
          <p:nvPr/>
        </p:nvSpPr>
        <p:spPr bwMode="auto">
          <a:xfrm>
            <a:off x="1066800" y="457200"/>
            <a:ext cx="655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36867" name="Text Box 4"/>
          <p:cNvSpPr txBox="1">
            <a:spLocks noChangeArrowheads="1"/>
          </p:cNvSpPr>
          <p:nvPr/>
        </p:nvSpPr>
        <p:spPr bwMode="auto">
          <a:xfrm>
            <a:off x="1447800" y="4572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n-US" sz="2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Generación de un ambiente microaeróbico</a:t>
            </a:r>
            <a:endParaRPr kumimoji="0" lang="es-ES" altLang="en-US" sz="2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36868" name="Text Box 5"/>
          <p:cNvSpPr txBox="1">
            <a:spLocks noChangeArrowheads="1"/>
          </p:cNvSpPr>
          <p:nvPr/>
        </p:nvSpPr>
        <p:spPr bwMode="auto">
          <a:xfrm>
            <a:off x="533400" y="1295400"/>
            <a:ext cx="822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anose="05000000000000000000" pitchFamily="2" charset="2"/>
              <a:buChar char="ü"/>
              <a:tabLst/>
              <a:defRPr/>
            </a:pP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La entrada al oxígeno es controlada por una barrera de permiabilidad variable dada por el parenquima nodular</a:t>
            </a:r>
            <a:endParaRPr kumimoji="0" lang="es-ES"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36869" name="Text Box 6"/>
          <p:cNvSpPr txBox="1">
            <a:spLocks noChangeArrowheads="1"/>
          </p:cNvSpPr>
          <p:nvPr/>
        </p:nvSpPr>
        <p:spPr bwMode="auto">
          <a:xfrm>
            <a:off x="457200" y="2362200"/>
            <a:ext cx="83820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anose="05000000000000000000" pitchFamily="2" charset="2"/>
              <a:buChar char="ü"/>
              <a:tabLst/>
              <a:defRPr/>
            </a:pP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Leghemoglobina: proteína de unión al oxigeno sintetizada por la planta</a:t>
            </a:r>
          </a:p>
          <a:p>
            <a:pPr marL="0" marR="0" lvl="0" indent="0" algn="ctr" defTabSz="914400" rtl="0" eaLnBrk="1" fontAlgn="base" latinLnBrk="0" hangingPunct="1">
              <a:lnSpc>
                <a:spcPct val="100000"/>
              </a:lnSpc>
              <a:spcBef>
                <a:spcPct val="50000"/>
              </a:spcBef>
              <a:spcAft>
                <a:spcPct val="0"/>
              </a:spcAft>
              <a:buClr>
                <a:srgbClr val="FF3300"/>
              </a:buClr>
              <a:buSzTx/>
              <a:buFont typeface="Wingdings" panose="05000000000000000000" pitchFamily="2" charset="2"/>
              <a:buNone/>
              <a:tabLst/>
              <a:defRPr/>
            </a:pP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Sistema Buffer de oxigeno</a:t>
            </a:r>
          </a:p>
          <a:p>
            <a:pPr marL="0" marR="0" lvl="0" indent="0" algn="ctr" defTabSz="914400" rtl="0" eaLnBrk="1" fontAlgn="base" latinLnBrk="0" hangingPunct="1">
              <a:lnSpc>
                <a:spcPct val="100000"/>
              </a:lnSpc>
              <a:spcBef>
                <a:spcPct val="50000"/>
              </a:spcBef>
              <a:spcAft>
                <a:spcPct val="0"/>
              </a:spcAft>
              <a:buClr>
                <a:srgbClr val="FF3300"/>
              </a:buClr>
              <a:buSzTx/>
              <a:buFont typeface="Wingdings" panose="05000000000000000000" pitchFamily="2" charset="2"/>
              <a:buNone/>
              <a:tabLst/>
              <a:defRPr/>
            </a:pP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Permite la generación de ATP aeróbico a muy bajas concentraciones de oxígeno</a:t>
            </a:r>
            <a:endParaRPr kumimoji="0" lang="es-ES"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36870" name="Text Box 8"/>
          <p:cNvSpPr txBox="1">
            <a:spLocks noChangeArrowheads="1"/>
          </p:cNvSpPr>
          <p:nvPr/>
        </p:nvSpPr>
        <p:spPr bwMode="auto">
          <a:xfrm>
            <a:off x="533400" y="4495800"/>
            <a:ext cx="830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anose="05000000000000000000" pitchFamily="2" charset="2"/>
              <a:buChar char="ü"/>
              <a:tabLst/>
              <a:defRPr/>
            </a:pP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La citocromo oxidasa del bacteroide tiene una alta afinidad por el oxigeno, que permite respirar a bajas concentraciones del mismo</a:t>
            </a:r>
            <a:endParaRPr kumimoji="0" lang="es-ES"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694175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Documents and Settings\Usuario\Mis documentos\Ramiro\Biliografia\LIbros\Buchanan\Images\Chap16\fig16_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14400"/>
            <a:ext cx="833120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74026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1 Imagen" descr="fig16_3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188913"/>
            <a:ext cx="3963988" cy="647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53957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438150" y="6092825"/>
            <a:ext cx="154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s-MX" sz="2400" dirty="0" err="1">
                <a:solidFill>
                  <a:srgbClr val="000000"/>
                </a:solidFill>
              </a:rPr>
              <a:t>Absorción</a:t>
            </a:r>
            <a:endParaRPr lang="es-ES" altLang="es-MX" sz="2400" dirty="0">
              <a:solidFill>
                <a:srgbClr val="000000"/>
              </a:solidFill>
            </a:endParaRPr>
          </a:p>
        </p:txBody>
      </p:sp>
      <p:sp>
        <p:nvSpPr>
          <p:cNvPr id="2053" name="Line 5"/>
          <p:cNvSpPr>
            <a:spLocks noChangeShapeType="1"/>
          </p:cNvSpPr>
          <p:nvPr/>
        </p:nvSpPr>
        <p:spPr bwMode="auto">
          <a:xfrm>
            <a:off x="2411413" y="6321425"/>
            <a:ext cx="7921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endParaRPr>
          </a:p>
        </p:txBody>
      </p:sp>
      <p:sp>
        <p:nvSpPr>
          <p:cNvPr id="2054" name="Text Box 6"/>
          <p:cNvSpPr txBox="1">
            <a:spLocks noChangeArrowheads="1"/>
          </p:cNvSpPr>
          <p:nvPr/>
        </p:nvSpPr>
        <p:spPr bwMode="auto">
          <a:xfrm>
            <a:off x="3563938" y="6092825"/>
            <a:ext cx="1627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s-MX" sz="2400" dirty="0" err="1">
                <a:solidFill>
                  <a:srgbClr val="000000"/>
                </a:solidFill>
              </a:rPr>
              <a:t>Reducción</a:t>
            </a:r>
            <a:endParaRPr lang="es-ES" altLang="es-MX" sz="2400" dirty="0">
              <a:solidFill>
                <a:srgbClr val="000000"/>
              </a:solidFill>
            </a:endParaRPr>
          </a:p>
        </p:txBody>
      </p:sp>
      <p:sp>
        <p:nvSpPr>
          <p:cNvPr id="2055" name="Text Box 7"/>
          <p:cNvSpPr txBox="1">
            <a:spLocks noChangeArrowheads="1"/>
          </p:cNvSpPr>
          <p:nvPr/>
        </p:nvSpPr>
        <p:spPr bwMode="auto">
          <a:xfrm>
            <a:off x="6732588" y="6091238"/>
            <a:ext cx="17287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s-MX" sz="2400" dirty="0" err="1">
                <a:solidFill>
                  <a:srgbClr val="000000"/>
                </a:solidFill>
              </a:rPr>
              <a:t>Asimilación</a:t>
            </a:r>
            <a:endParaRPr lang="es-ES" altLang="es-MX" sz="2400" dirty="0">
              <a:solidFill>
                <a:srgbClr val="000000"/>
              </a:solidFill>
            </a:endParaRPr>
          </a:p>
        </p:txBody>
      </p:sp>
      <p:sp>
        <p:nvSpPr>
          <p:cNvPr id="2056" name="Line 8"/>
          <p:cNvSpPr>
            <a:spLocks noChangeShapeType="1"/>
          </p:cNvSpPr>
          <p:nvPr/>
        </p:nvSpPr>
        <p:spPr bwMode="auto">
          <a:xfrm>
            <a:off x="5580063" y="6308725"/>
            <a:ext cx="7921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endParaRPr>
          </a:p>
        </p:txBody>
      </p:sp>
      <p:pic>
        <p:nvPicPr>
          <p:cNvPr id="205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2216150"/>
            <a:ext cx="1431925" cy="85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143125"/>
            <a:ext cx="144145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61" name="Text Box 13"/>
          <p:cNvSpPr txBox="1">
            <a:spLocks noChangeArrowheads="1"/>
          </p:cNvSpPr>
          <p:nvPr/>
        </p:nvSpPr>
        <p:spPr bwMode="auto">
          <a:xfrm>
            <a:off x="2284413" y="2290763"/>
            <a:ext cx="1190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s-MX" sz="1200">
                <a:solidFill>
                  <a:srgbClr val="FF0000"/>
                </a:solidFill>
              </a:rPr>
              <a:t>Equiv 12 ATPs</a:t>
            </a:r>
            <a:endParaRPr lang="es-ES" altLang="es-MX" sz="1200">
              <a:solidFill>
                <a:srgbClr val="FF0000"/>
              </a:solidFill>
            </a:endParaRPr>
          </a:p>
        </p:txBody>
      </p:sp>
      <p:pic>
        <p:nvPicPr>
          <p:cNvPr id="206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4507012"/>
            <a:ext cx="80010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4594324"/>
            <a:ext cx="1431925" cy="85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0"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44450"/>
            <a:ext cx="8351837"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71" name="Line 23"/>
          <p:cNvSpPr>
            <a:spLocks noChangeShapeType="1"/>
          </p:cNvSpPr>
          <p:nvPr/>
        </p:nvSpPr>
        <p:spPr bwMode="auto">
          <a:xfrm>
            <a:off x="2492375" y="2636838"/>
            <a:ext cx="790575"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endParaRPr>
          </a:p>
        </p:txBody>
      </p:sp>
      <p:sp>
        <p:nvSpPr>
          <p:cNvPr id="2072" name="Line 24"/>
          <p:cNvSpPr>
            <a:spLocks noChangeShapeType="1"/>
          </p:cNvSpPr>
          <p:nvPr/>
        </p:nvSpPr>
        <p:spPr bwMode="auto">
          <a:xfrm>
            <a:off x="2492375" y="5145187"/>
            <a:ext cx="790575"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endParaRPr>
          </a:p>
        </p:txBody>
      </p:sp>
      <p:pic>
        <p:nvPicPr>
          <p:cNvPr id="2074" name="Picture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5600" y="1862138"/>
            <a:ext cx="3371850" cy="423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76" name="Oval 28"/>
          <p:cNvSpPr>
            <a:spLocks noChangeArrowheads="1"/>
          </p:cNvSpPr>
          <p:nvPr/>
        </p:nvSpPr>
        <p:spPr bwMode="auto">
          <a:xfrm>
            <a:off x="5364163" y="4292600"/>
            <a:ext cx="3455987" cy="360363"/>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2079" name="Text Box 31"/>
          <p:cNvSpPr txBox="1">
            <a:spLocks noChangeArrowheads="1"/>
          </p:cNvSpPr>
          <p:nvPr/>
        </p:nvSpPr>
        <p:spPr bwMode="auto">
          <a:xfrm>
            <a:off x="2052638" y="4374833"/>
            <a:ext cx="151259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s-MX" sz="1600" dirty="0" err="1">
                <a:solidFill>
                  <a:srgbClr val="FF0000"/>
                </a:solidFill>
              </a:rPr>
              <a:t>Equiv</a:t>
            </a:r>
            <a:r>
              <a:rPr lang="en-US" altLang="es-MX" sz="1600" dirty="0">
                <a:solidFill>
                  <a:srgbClr val="FF0000"/>
                </a:solidFill>
              </a:rPr>
              <a:t> 16 ATPs</a:t>
            </a:r>
            <a:endParaRPr lang="es-ES" altLang="es-MX" sz="1600" dirty="0">
              <a:solidFill>
                <a:srgbClr val="FF0000"/>
              </a:solidFill>
            </a:endParaRPr>
          </a:p>
        </p:txBody>
      </p:sp>
    </p:spTree>
    <p:extLst>
      <p:ext uri="{BB962C8B-B14F-4D97-AF65-F5344CB8AC3E}">
        <p14:creationId xmlns:p14="http://schemas.microsoft.com/office/powerpoint/2010/main" val="1949556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061"/>
                                        </p:tgtEl>
                                        <p:attrNameLst>
                                          <p:attrName>style.visibility</p:attrName>
                                        </p:attrNameLst>
                                      </p:cBhvr>
                                      <p:to>
                                        <p:strVal val="visible"/>
                                      </p:to>
                                    </p:set>
                                    <p:anim calcmode="lin" valueType="num">
                                      <p:cBhvr>
                                        <p:cTn id="7" dur="1000" fill="hold"/>
                                        <p:tgtEl>
                                          <p:spTgt spid="2061"/>
                                        </p:tgtEl>
                                        <p:attrNameLst>
                                          <p:attrName>ppt_w</p:attrName>
                                        </p:attrNameLst>
                                      </p:cBhvr>
                                      <p:tavLst>
                                        <p:tav tm="0">
                                          <p:val>
                                            <p:fltVal val="0"/>
                                          </p:val>
                                        </p:tav>
                                        <p:tav tm="100000">
                                          <p:val>
                                            <p:strVal val="#ppt_w"/>
                                          </p:val>
                                        </p:tav>
                                      </p:tavLst>
                                    </p:anim>
                                    <p:anim calcmode="lin" valueType="num">
                                      <p:cBhvr>
                                        <p:cTn id="8" dur="1000" fill="hold"/>
                                        <p:tgtEl>
                                          <p:spTgt spid="2061"/>
                                        </p:tgtEl>
                                        <p:attrNameLst>
                                          <p:attrName>ppt_h</p:attrName>
                                        </p:attrNameLst>
                                      </p:cBhvr>
                                      <p:tavLst>
                                        <p:tav tm="0">
                                          <p:val>
                                            <p:fltVal val="0"/>
                                          </p:val>
                                        </p:tav>
                                        <p:tav tm="100000">
                                          <p:val>
                                            <p:strVal val="#ppt_h"/>
                                          </p:val>
                                        </p:tav>
                                      </p:tavLst>
                                    </p:anim>
                                    <p:animEffect transition="in" filter="fade">
                                      <p:cBhvr>
                                        <p:cTn id="9" dur="1000"/>
                                        <p:tgtEl>
                                          <p:spTgt spid="206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079"/>
                                        </p:tgtEl>
                                        <p:attrNameLst>
                                          <p:attrName>style.visibility</p:attrName>
                                        </p:attrNameLst>
                                      </p:cBhvr>
                                      <p:to>
                                        <p:strVal val="visible"/>
                                      </p:to>
                                    </p:set>
                                    <p:anim calcmode="lin" valueType="num">
                                      <p:cBhvr>
                                        <p:cTn id="14" dur="1000" fill="hold"/>
                                        <p:tgtEl>
                                          <p:spTgt spid="2079"/>
                                        </p:tgtEl>
                                        <p:attrNameLst>
                                          <p:attrName>ppt_w</p:attrName>
                                        </p:attrNameLst>
                                      </p:cBhvr>
                                      <p:tavLst>
                                        <p:tav tm="0">
                                          <p:val>
                                            <p:fltVal val="0"/>
                                          </p:val>
                                        </p:tav>
                                        <p:tav tm="100000">
                                          <p:val>
                                            <p:strVal val="#ppt_w"/>
                                          </p:val>
                                        </p:tav>
                                      </p:tavLst>
                                    </p:anim>
                                    <p:anim calcmode="lin" valueType="num">
                                      <p:cBhvr>
                                        <p:cTn id="15" dur="1000" fill="hold"/>
                                        <p:tgtEl>
                                          <p:spTgt spid="2079"/>
                                        </p:tgtEl>
                                        <p:attrNameLst>
                                          <p:attrName>ppt_h</p:attrName>
                                        </p:attrNameLst>
                                      </p:cBhvr>
                                      <p:tavLst>
                                        <p:tav tm="0">
                                          <p:val>
                                            <p:fltVal val="0"/>
                                          </p:val>
                                        </p:tav>
                                        <p:tav tm="100000">
                                          <p:val>
                                            <p:strVal val="#ppt_h"/>
                                          </p:val>
                                        </p:tav>
                                      </p:tavLst>
                                    </p:anim>
                                    <p:animEffect transition="in" filter="fade">
                                      <p:cBhvr>
                                        <p:cTn id="16" dur="1000"/>
                                        <p:tgtEl>
                                          <p:spTgt spid="2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1" grpId="0"/>
      <p:bldP spid="2079"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0367" y="115888"/>
            <a:ext cx="4968552" cy="6750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6137151" y="-14741"/>
            <a:ext cx="340940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rgbClr val="FF0000"/>
                </a:solidFill>
                <a:effectLst/>
                <a:uLnTx/>
                <a:uFillTx/>
                <a:latin typeface="Arial"/>
                <a:ea typeface="+mn-ea"/>
                <a:cs typeface="+mn-cs"/>
              </a:rPr>
              <a:t>Interacción</a:t>
            </a:r>
            <a:r>
              <a:rPr kumimoji="0" lang="en-US" sz="2400" b="0" i="0" u="none" strike="noStrike" kern="1200" cap="none" spc="0" normalizeH="0" baseline="0" noProof="0" dirty="0" smtClean="0">
                <a:ln>
                  <a:noFill/>
                </a:ln>
                <a:solidFill>
                  <a:srgbClr val="FF0000"/>
                </a:solidFill>
                <a:effectLst/>
                <a:uLnTx/>
                <a:uFillTx/>
                <a:latin typeface="Arial"/>
                <a:ea typeface="+mn-ea"/>
                <a:cs typeface="+mn-cs"/>
              </a:rPr>
              <a:t> </a:t>
            </a:r>
            <a:r>
              <a:rPr kumimoji="0" lang="en-US" sz="2400" b="0" i="0" u="none" strike="noStrike" kern="1200" cap="none" spc="0" normalizeH="0" baseline="0" noProof="0" dirty="0" err="1" smtClean="0">
                <a:ln>
                  <a:noFill/>
                </a:ln>
                <a:solidFill>
                  <a:srgbClr val="FF0000"/>
                </a:solidFill>
                <a:effectLst/>
                <a:uLnTx/>
                <a:uFillTx/>
                <a:latin typeface="Arial"/>
                <a:ea typeface="+mn-ea"/>
                <a:cs typeface="+mn-cs"/>
              </a:rPr>
              <a:t>leguminosa-rizobio</a:t>
            </a:r>
            <a:endParaRPr kumimoji="0" lang="en-US" sz="2400" b="0" i="0" u="none" strike="noStrike" kern="1200" cap="none" spc="0" normalizeH="0" baseline="0" noProof="0" dirty="0" smtClean="0">
              <a:ln>
                <a:noFill/>
              </a:ln>
              <a:solidFill>
                <a:srgbClr val="FF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rgbClr val="FF0000"/>
                </a:solidFill>
                <a:effectLst/>
                <a:uLnTx/>
                <a:uFillTx/>
                <a:latin typeface="Arial"/>
                <a:ea typeface="+mn-ea"/>
                <a:cs typeface="+mn-cs"/>
              </a:rPr>
              <a:t>Sistemas</a:t>
            </a:r>
            <a:r>
              <a:rPr kumimoji="0" lang="en-US" sz="2400" b="0" i="0" u="none" strike="noStrike" kern="1200" cap="none" spc="0" normalizeH="0" baseline="0" noProof="0" dirty="0" smtClean="0">
                <a:ln>
                  <a:noFill/>
                </a:ln>
                <a:solidFill>
                  <a:srgbClr val="FF0000"/>
                </a:solidFill>
                <a:effectLst/>
                <a:uLnTx/>
                <a:uFillTx/>
                <a:latin typeface="Arial"/>
                <a:ea typeface="+mn-ea"/>
                <a:cs typeface="+mn-cs"/>
              </a:rPr>
              <a:t> </a:t>
            </a:r>
            <a:r>
              <a:rPr kumimoji="0" lang="en-US" sz="2400" b="0" i="0" u="none" strike="noStrike" kern="1200" cap="none" spc="0" normalizeH="0" baseline="0" noProof="0" dirty="0" err="1" smtClean="0">
                <a:ln>
                  <a:noFill/>
                </a:ln>
                <a:solidFill>
                  <a:srgbClr val="FF0000"/>
                </a:solidFill>
                <a:effectLst/>
                <a:uLnTx/>
                <a:uFillTx/>
                <a:latin typeface="Arial"/>
                <a:ea typeface="+mn-ea"/>
                <a:cs typeface="+mn-cs"/>
              </a:rPr>
              <a:t>modelos</a:t>
            </a:r>
            <a:endParaRPr kumimoji="0" lang="en-US" sz="2400" b="0" i="0" u="none" strike="noStrike" kern="1200" cap="none" spc="0" normalizeH="0" baseline="0" noProof="0" dirty="0">
              <a:ln>
                <a:noFill/>
              </a:ln>
              <a:solidFill>
                <a:srgbClr val="FF0000"/>
              </a:solidFill>
              <a:effectLst/>
              <a:uLnTx/>
              <a:uFillTx/>
              <a:latin typeface="Arial"/>
              <a:ea typeface="+mn-ea"/>
              <a:cs typeface="+mn-cs"/>
            </a:endParaRPr>
          </a:p>
        </p:txBody>
      </p:sp>
      <p:sp>
        <p:nvSpPr>
          <p:cNvPr id="5" name="AutoShape 5"/>
          <p:cNvSpPr>
            <a:spLocks/>
          </p:cNvSpPr>
          <p:nvPr/>
        </p:nvSpPr>
        <p:spPr bwMode="auto">
          <a:xfrm>
            <a:off x="6084888" y="115888"/>
            <a:ext cx="290512" cy="4264025"/>
          </a:xfrm>
          <a:prstGeom prst="rightBrace">
            <a:avLst>
              <a:gd name="adj1" fmla="val 122314"/>
              <a:gd name="adj2" fmla="val 50000"/>
            </a:avLst>
          </a:prstGeom>
          <a:solidFill>
            <a:schemeClr val="bg1"/>
          </a:solidFill>
          <a:ln w="28575">
            <a:solidFill>
              <a:srgbClr val="FF0000"/>
            </a:solidFill>
            <a:round/>
            <a:headEnd/>
            <a:tailEnd/>
          </a:ln>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a:ln>
                <a:noFill/>
              </a:ln>
              <a:solidFill>
                <a:srgbClr val="FF0000"/>
              </a:solidFill>
              <a:effectLst/>
              <a:uLnTx/>
              <a:uFillTx/>
              <a:latin typeface="Times New Roman" panose="02020603050405020304" pitchFamily="18" charset="0"/>
              <a:ea typeface="MS PGothic" panose="020B0600070205080204" pitchFamily="34" charset="-128"/>
              <a:cs typeface="+mn-cs"/>
            </a:endParaRPr>
          </a:p>
        </p:txBody>
      </p:sp>
      <p:sp>
        <p:nvSpPr>
          <p:cNvPr id="6" name="Text Box 6"/>
          <p:cNvSpPr txBox="1">
            <a:spLocks noChangeArrowheads="1"/>
          </p:cNvSpPr>
          <p:nvPr/>
        </p:nvSpPr>
        <p:spPr bwMode="auto">
          <a:xfrm>
            <a:off x="6316663" y="1792288"/>
            <a:ext cx="2640466"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MX" altLang="en-US" sz="2200" b="1" i="0" u="none" strike="noStrike" kern="1200" cap="none" spc="0" normalizeH="0" baseline="0" noProof="0" dirty="0" err="1">
                <a:ln>
                  <a:noFill/>
                </a:ln>
                <a:solidFill>
                  <a:srgbClr val="0000FF"/>
                </a:solidFill>
                <a:effectLst/>
                <a:uLnTx/>
                <a:uFillTx/>
                <a:latin typeface="Arial Narrow" panose="020B0606020202030204" pitchFamily="34" charset="0"/>
                <a:ea typeface="MS PGothic" panose="020B0600070205080204" pitchFamily="34" charset="-128"/>
                <a:cs typeface="+mn-cs"/>
              </a:rPr>
              <a:t>Nodulinas</a:t>
            </a:r>
            <a:r>
              <a:rPr kumimoji="0" lang="es-MX" altLang="en-US" sz="2200" b="1" i="0" u="none" strike="noStrike" kern="1200" cap="none" spc="0" normalizeH="0" baseline="0" noProof="0" dirty="0">
                <a:ln>
                  <a:noFill/>
                </a:ln>
                <a:solidFill>
                  <a:srgbClr val="0000FF"/>
                </a:solidFill>
                <a:effectLst/>
                <a:uLnTx/>
                <a:uFillTx/>
                <a:latin typeface="Arial Narrow" panose="020B0606020202030204" pitchFamily="34" charset="0"/>
                <a:ea typeface="MS PGothic" panose="020B0600070205080204" pitchFamily="34" charset="-128"/>
                <a:cs typeface="+mn-cs"/>
              </a:rPr>
              <a:t> tempranas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MX" altLang="en-US" sz="2400" b="1" i="0" u="none" strike="noStrike" kern="1200" cap="none" spc="0" normalizeH="0" baseline="0" noProof="0" dirty="0">
              <a:ln>
                <a:noFill/>
              </a:ln>
              <a:solidFill>
                <a:srgbClr val="0000FF"/>
              </a:solidFill>
              <a:effectLst/>
              <a:uLnTx/>
              <a:uFillTx/>
              <a:latin typeface="Arial Narrow" panose="020B0606020202030204" pitchFamily="34" charset="0"/>
              <a:ea typeface="MS PGothic"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altLang="en-US" sz="1800" b="1" i="0" u="none" strike="noStrike" kern="1200" cap="none" spc="0" normalizeH="0" baseline="0" noProof="0" dirty="0" err="1">
                <a:ln>
                  <a:noFill/>
                </a:ln>
                <a:solidFill>
                  <a:srgbClr val="0000FF"/>
                </a:solidFill>
                <a:effectLst/>
                <a:uLnTx/>
                <a:uFillTx/>
                <a:latin typeface="Arial Narrow" panose="020B0606020202030204" pitchFamily="34" charset="0"/>
                <a:ea typeface="MS PGothic" panose="020B0600070205080204" pitchFamily="34" charset="-128"/>
                <a:cs typeface="+mn-cs"/>
              </a:rPr>
              <a:t>Eventos</a:t>
            </a:r>
            <a:r>
              <a:rPr kumimoji="0" lang="en-US" altLang="en-US" sz="1800" b="1" i="0" u="none" strike="noStrike" kern="1200" cap="none" spc="0" normalizeH="0" baseline="0" noProof="0" dirty="0">
                <a:ln>
                  <a:noFill/>
                </a:ln>
                <a:solidFill>
                  <a:srgbClr val="0000FF"/>
                </a:solidFill>
                <a:effectLst/>
                <a:uLnTx/>
                <a:uFillTx/>
                <a:latin typeface="Arial Narrow" panose="020B0606020202030204" pitchFamily="34" charset="0"/>
                <a:ea typeface="MS PGothic" panose="020B0600070205080204" pitchFamily="34" charset="-128"/>
                <a:cs typeface="+mn-cs"/>
              </a:rPr>
              <a:t> </a:t>
            </a:r>
            <a:r>
              <a:rPr kumimoji="0" lang="en-US" altLang="en-US" sz="1800" b="1" i="0" u="none" strike="noStrike" kern="1200" cap="none" spc="0" normalizeH="0" baseline="0" noProof="0" dirty="0" err="1">
                <a:ln>
                  <a:noFill/>
                </a:ln>
                <a:solidFill>
                  <a:srgbClr val="0000FF"/>
                </a:solidFill>
                <a:effectLst/>
                <a:uLnTx/>
                <a:uFillTx/>
                <a:latin typeface="Arial Narrow" panose="020B0606020202030204" pitchFamily="34" charset="0"/>
                <a:ea typeface="MS PGothic" panose="020B0600070205080204" pitchFamily="34" charset="-128"/>
                <a:cs typeface="+mn-cs"/>
              </a:rPr>
              <a:t>iniciales</a:t>
            </a:r>
            <a:r>
              <a:rPr kumimoji="0" lang="en-US" altLang="en-US" sz="1800" b="1" i="0" u="none" strike="noStrike" kern="1200" cap="none" spc="0" normalizeH="0" baseline="0" noProof="0" dirty="0">
                <a:ln>
                  <a:noFill/>
                </a:ln>
                <a:solidFill>
                  <a:srgbClr val="0000FF"/>
                </a:solidFill>
                <a:effectLst/>
                <a:uLnTx/>
                <a:uFillTx/>
                <a:latin typeface="Arial Narrow" panose="020B0606020202030204" pitchFamily="34" charset="0"/>
                <a:ea typeface="MS PGothic" panose="020B0600070205080204" pitchFamily="34" charset="-128"/>
                <a:cs typeface="+mn-cs"/>
              </a:rPr>
              <a:t> de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srgbClr val="0000FF"/>
                </a:solidFill>
                <a:effectLst/>
                <a:uLnTx/>
                <a:uFillTx/>
                <a:latin typeface="Arial Narrow" panose="020B0606020202030204" pitchFamily="34" charset="0"/>
                <a:ea typeface="MS PGothic" panose="020B0600070205080204" pitchFamily="34" charset="-128"/>
                <a:cs typeface="+mn-cs"/>
              </a:rPr>
              <a:t> </a:t>
            </a:r>
            <a:r>
              <a:rPr kumimoji="0" lang="en-US" altLang="en-US" sz="1800" b="1" i="0" u="none" strike="noStrike" kern="1200" cap="none" spc="0" normalizeH="0" baseline="0" noProof="0" dirty="0" err="1">
                <a:ln>
                  <a:noFill/>
                </a:ln>
                <a:solidFill>
                  <a:srgbClr val="0000FF"/>
                </a:solidFill>
                <a:effectLst/>
                <a:uLnTx/>
                <a:uFillTx/>
                <a:latin typeface="Arial Narrow" panose="020B0606020202030204" pitchFamily="34" charset="0"/>
                <a:ea typeface="MS PGothic" panose="020B0600070205080204" pitchFamily="34" charset="-128"/>
                <a:cs typeface="+mn-cs"/>
              </a:rPr>
              <a:t>señalización</a:t>
            </a:r>
            <a:endParaRPr kumimoji="0" lang="en-US" altLang="en-US" sz="1800" b="1" i="0" u="none" strike="noStrike" kern="1200" cap="none" spc="0" normalizeH="0" baseline="0" noProof="0" dirty="0">
              <a:ln>
                <a:noFill/>
              </a:ln>
              <a:solidFill>
                <a:srgbClr val="0000FF"/>
              </a:solidFill>
              <a:effectLst/>
              <a:uLnTx/>
              <a:uFillTx/>
              <a:latin typeface="Arial Narrow" panose="020B0606020202030204" pitchFamily="34" charset="0"/>
              <a:ea typeface="MS PGothic"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altLang="en-US" sz="1800" b="1" i="0" u="none" strike="noStrike" kern="1200" cap="none" spc="0" normalizeH="0" baseline="0" noProof="0" dirty="0" err="1">
                <a:ln>
                  <a:noFill/>
                </a:ln>
                <a:solidFill>
                  <a:srgbClr val="0000FF"/>
                </a:solidFill>
                <a:effectLst/>
                <a:uLnTx/>
                <a:uFillTx/>
                <a:latin typeface="Arial Narrow" panose="020B0606020202030204" pitchFamily="34" charset="0"/>
                <a:ea typeface="MS PGothic" panose="020B0600070205080204" pitchFamily="34" charset="-128"/>
                <a:cs typeface="+mn-cs"/>
              </a:rPr>
              <a:t>Proceso</a:t>
            </a:r>
            <a:r>
              <a:rPr kumimoji="0" lang="en-US" altLang="en-US" sz="1800" b="1" i="0" u="none" strike="noStrike" kern="1200" cap="none" spc="0" normalizeH="0" baseline="0" noProof="0" dirty="0">
                <a:ln>
                  <a:noFill/>
                </a:ln>
                <a:solidFill>
                  <a:srgbClr val="0000FF"/>
                </a:solidFill>
                <a:effectLst/>
                <a:uLnTx/>
                <a:uFillTx/>
                <a:latin typeface="Arial Narrow" panose="020B0606020202030204" pitchFamily="34" charset="0"/>
                <a:ea typeface="MS PGothic" panose="020B0600070205080204" pitchFamily="34" charset="-128"/>
                <a:cs typeface="+mn-cs"/>
              </a:rPr>
              <a:t> de </a:t>
            </a:r>
            <a:r>
              <a:rPr kumimoji="0" lang="en-US" altLang="en-US" sz="1800" b="1" i="0" u="none" strike="noStrike" kern="1200" cap="none" spc="0" normalizeH="0" baseline="0" noProof="0" dirty="0" err="1">
                <a:ln>
                  <a:noFill/>
                </a:ln>
                <a:solidFill>
                  <a:srgbClr val="0000FF"/>
                </a:solidFill>
                <a:effectLst/>
                <a:uLnTx/>
                <a:uFillTx/>
                <a:latin typeface="Arial Narrow" panose="020B0606020202030204" pitchFamily="34" charset="0"/>
                <a:ea typeface="MS PGothic" panose="020B0600070205080204" pitchFamily="34" charset="-128"/>
                <a:cs typeface="+mn-cs"/>
              </a:rPr>
              <a:t>infección</a:t>
            </a:r>
            <a:endParaRPr kumimoji="0" lang="en-US" altLang="en-US" sz="1800" b="1" i="0" u="none" strike="noStrike" kern="1200" cap="none" spc="0" normalizeH="0" baseline="0" noProof="0" dirty="0">
              <a:ln>
                <a:noFill/>
              </a:ln>
              <a:solidFill>
                <a:srgbClr val="0000FF"/>
              </a:solidFill>
              <a:effectLst/>
              <a:uLnTx/>
              <a:uFillTx/>
              <a:latin typeface="Arial Narrow" panose="020B0606020202030204" pitchFamily="34" charset="0"/>
              <a:ea typeface="MS PGothic"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s-ES" altLang="en-US" sz="1800" b="1" i="0" u="none" strike="noStrike" kern="1200" cap="none" spc="0" normalizeH="0" baseline="0" noProof="0" dirty="0">
                <a:ln>
                  <a:noFill/>
                </a:ln>
                <a:solidFill>
                  <a:srgbClr val="0000FF"/>
                </a:solidFill>
                <a:effectLst/>
                <a:uLnTx/>
                <a:uFillTx/>
                <a:latin typeface="Arial Narrow" panose="020B0606020202030204" pitchFamily="34" charset="0"/>
                <a:ea typeface="MS PGothic" panose="020B0600070205080204" pitchFamily="34" charset="-128"/>
                <a:cs typeface="+mn-cs"/>
              </a:rPr>
              <a:t>Organogénesis del nódulo</a:t>
            </a:r>
          </a:p>
        </p:txBody>
      </p:sp>
      <p:sp>
        <p:nvSpPr>
          <p:cNvPr id="7" name="AutoShape 7"/>
          <p:cNvSpPr>
            <a:spLocks/>
          </p:cNvSpPr>
          <p:nvPr/>
        </p:nvSpPr>
        <p:spPr bwMode="auto">
          <a:xfrm>
            <a:off x="6802438" y="4351338"/>
            <a:ext cx="290512" cy="2376487"/>
          </a:xfrm>
          <a:prstGeom prst="rightBrace">
            <a:avLst>
              <a:gd name="adj1" fmla="val 68170"/>
              <a:gd name="adj2" fmla="val 50000"/>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a:ln>
                <a:noFill/>
              </a:ln>
              <a:solidFill>
                <a:srgbClr val="92D050"/>
              </a:solidFill>
              <a:effectLst/>
              <a:uLnTx/>
              <a:uFillTx/>
              <a:latin typeface="Times New Roman" panose="02020603050405020304" pitchFamily="18" charset="0"/>
              <a:ea typeface="MS PGothic" panose="020B0600070205080204" pitchFamily="34" charset="-128"/>
              <a:cs typeface="+mn-cs"/>
            </a:endParaRPr>
          </a:p>
        </p:txBody>
      </p:sp>
      <p:sp>
        <p:nvSpPr>
          <p:cNvPr id="8" name="Text Box 8"/>
          <p:cNvSpPr txBox="1">
            <a:spLocks noChangeArrowheads="1"/>
          </p:cNvSpPr>
          <p:nvPr/>
        </p:nvSpPr>
        <p:spPr bwMode="auto">
          <a:xfrm>
            <a:off x="7022907" y="4698955"/>
            <a:ext cx="212109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MX" altLang="en-US" sz="2200" b="1" i="0" u="none" strike="noStrike" kern="1200" cap="none" spc="0" normalizeH="0" baseline="0" noProof="0" dirty="0" err="1">
                <a:ln>
                  <a:noFill/>
                </a:ln>
                <a:solidFill>
                  <a:srgbClr val="92D050"/>
                </a:solidFill>
                <a:effectLst/>
                <a:uLnTx/>
                <a:uFillTx/>
                <a:latin typeface="Arial Narrow" panose="020B0606020202030204" pitchFamily="34" charset="0"/>
                <a:ea typeface="MS PGothic" panose="020B0600070205080204" pitchFamily="34" charset="-128"/>
                <a:cs typeface="+mn-cs"/>
              </a:rPr>
              <a:t>Nodulinas</a:t>
            </a:r>
            <a:r>
              <a:rPr kumimoji="0" lang="es-MX" altLang="en-US" sz="2200" b="1" i="0" u="none" strike="noStrike" kern="1200" cap="none" spc="0" normalizeH="0" baseline="0" noProof="0" dirty="0">
                <a:ln>
                  <a:noFill/>
                </a:ln>
                <a:solidFill>
                  <a:srgbClr val="92D050"/>
                </a:solidFill>
                <a:effectLst/>
                <a:uLnTx/>
                <a:uFillTx/>
                <a:latin typeface="Arial Narrow" panose="020B0606020202030204" pitchFamily="34" charset="0"/>
                <a:ea typeface="MS PGothic" panose="020B0600070205080204" pitchFamily="34" charset="-128"/>
                <a:cs typeface="+mn-cs"/>
              </a:rPr>
              <a:t> tardías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ES" altLang="en-US" sz="2200" b="1" i="0" u="none" strike="noStrike" kern="1200" cap="none" spc="0" normalizeH="0" baseline="0" noProof="0" dirty="0">
              <a:ln>
                <a:noFill/>
              </a:ln>
              <a:solidFill>
                <a:srgbClr val="92D050"/>
              </a:solidFill>
              <a:effectLst/>
              <a:uLnTx/>
              <a:uFillTx/>
              <a:latin typeface="Arial Narrow" panose="020B0606020202030204" pitchFamily="34" charset="0"/>
              <a:ea typeface="MS PGothic"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s-ES" altLang="en-US" sz="2200" b="1" i="0" u="none" strike="noStrike" kern="1200" cap="none" spc="0" normalizeH="0" baseline="0" noProof="0" dirty="0">
                <a:ln>
                  <a:noFill/>
                </a:ln>
                <a:solidFill>
                  <a:srgbClr val="92D050"/>
                </a:solidFill>
                <a:effectLst/>
                <a:uLnTx/>
                <a:uFillTx/>
                <a:latin typeface="Arial Narrow" panose="020B0606020202030204" pitchFamily="34" charset="0"/>
                <a:ea typeface="MS PGothic" panose="020B0600070205080204" pitchFamily="34" charset="-128"/>
                <a:cs typeface="+mn-cs"/>
              </a:rPr>
              <a:t>Metabolismo del</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n-US" sz="2200" b="1" i="0" u="none" strike="noStrike" kern="1200" cap="none" spc="0" normalizeH="0" baseline="0" noProof="0" dirty="0">
                <a:ln>
                  <a:noFill/>
                </a:ln>
                <a:solidFill>
                  <a:srgbClr val="92D050"/>
                </a:solidFill>
                <a:effectLst/>
                <a:uLnTx/>
                <a:uFillTx/>
                <a:latin typeface="Arial Narrow" panose="020B0606020202030204" pitchFamily="34" charset="0"/>
                <a:ea typeface="MS PGothic" panose="020B0600070205080204" pitchFamily="34" charset="-128"/>
                <a:cs typeface="+mn-cs"/>
              </a:rPr>
              <a:t> nódulo</a:t>
            </a:r>
          </a:p>
        </p:txBody>
      </p:sp>
    </p:spTree>
    <p:extLst>
      <p:ext uri="{BB962C8B-B14F-4D97-AF65-F5344CB8AC3E}">
        <p14:creationId xmlns:p14="http://schemas.microsoft.com/office/powerpoint/2010/main" val="40555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Documents and Settings\Usuario\Mis documentos\Ramiro\Biliografia\LIbros\Buchanan\Images\Chap16\fig16_3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28600"/>
            <a:ext cx="52832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3"/>
          <p:cNvSpPr txBox="1">
            <a:spLocks noChangeArrowheads="1"/>
          </p:cNvSpPr>
          <p:nvPr/>
        </p:nvSpPr>
        <p:spPr bwMode="auto">
          <a:xfrm>
            <a:off x="228600" y="381000"/>
            <a:ext cx="3200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Inercambio de C y N entre la planta y el nódulo</a:t>
            </a:r>
            <a:endParaRPr kumimoji="0" lang="es-ES"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74554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219200" y="381000"/>
            <a:ext cx="678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n-US" sz="2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Formas de exportación de nitrógeno</a:t>
            </a:r>
            <a:endParaRPr kumimoji="0" lang="es-ES" altLang="en-US" sz="2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41987" name="Text Box 4"/>
          <p:cNvSpPr txBox="1">
            <a:spLocks noChangeArrowheads="1"/>
          </p:cNvSpPr>
          <p:nvPr/>
        </p:nvSpPr>
        <p:spPr bwMode="auto">
          <a:xfrm>
            <a:off x="609600" y="1524000"/>
            <a:ext cx="739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
                <a:srgbClr val="99FF33"/>
              </a:buClr>
              <a:buSzTx/>
              <a:buFont typeface="Wingdings" panose="05000000000000000000" pitchFamily="2" charset="2"/>
              <a:buChar char="Ø"/>
              <a:tabLst/>
              <a:defRPr/>
            </a:pP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Amidas: glutamina y asparagina (Lotus, alfalfa, arveja)</a:t>
            </a:r>
            <a:endParaRPr kumimoji="0" lang="es-ES"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41988" name="Text Box 5"/>
          <p:cNvSpPr txBox="1">
            <a:spLocks noChangeArrowheads="1"/>
          </p:cNvSpPr>
          <p:nvPr/>
        </p:nvSpPr>
        <p:spPr bwMode="auto">
          <a:xfrm>
            <a:off x="609600" y="3032125"/>
            <a:ext cx="739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
                <a:srgbClr val="99FF33"/>
              </a:buClr>
              <a:buSzTx/>
              <a:buFont typeface="Wingdings" panose="05000000000000000000" pitchFamily="2" charset="2"/>
              <a:buChar char="Ø"/>
              <a:tabLst/>
              <a:defRPr/>
            </a:pP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Ureídos: allantoina, ác, lantoico y citrulina (soja, mani, Vigna)</a:t>
            </a:r>
            <a:endParaRPr kumimoji="0" lang="es-ES"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9712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1835150" y="796925"/>
          <a:ext cx="6053138" cy="5821363"/>
        </p:xfrm>
        <a:graphic>
          <a:graphicData uri="http://schemas.openxmlformats.org/presentationml/2006/ole">
            <mc:AlternateContent xmlns:mc="http://schemas.openxmlformats.org/markup-compatibility/2006">
              <mc:Choice xmlns:v="urn:schemas-microsoft-com:vml" Requires="v">
                <p:oleObj spid="_x0000_s4100" name="Image" r:id="rId3" imgW="6630910" imgH="6376853" progId="">
                  <p:embed/>
                </p:oleObj>
              </mc:Choice>
              <mc:Fallback>
                <p:oleObj name="Image" r:id="rId3" imgW="6630910" imgH="6376853" progId="">
                  <p:embed/>
                  <p:pic>
                    <p:nvPicPr>
                      <p:cNvPr id="205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796925"/>
                        <a:ext cx="6053138" cy="582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1" name="Text Box 3"/>
          <p:cNvSpPr txBox="1">
            <a:spLocks noChangeArrowheads="1"/>
          </p:cNvSpPr>
          <p:nvPr/>
        </p:nvSpPr>
        <p:spPr bwMode="auto">
          <a:xfrm>
            <a:off x="250825" y="188913"/>
            <a:ext cx="8135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Amidas</a:t>
            </a:r>
            <a:r>
              <a:rPr kumimoji="0" lang="en-US" alt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Leg de climas templados: Vicia trébol, lentejas, poroto</a:t>
            </a:r>
          </a:p>
        </p:txBody>
      </p:sp>
    </p:spTree>
    <p:extLst>
      <p:ext uri="{BB962C8B-B14F-4D97-AF65-F5344CB8AC3E}">
        <p14:creationId xmlns:p14="http://schemas.microsoft.com/office/powerpoint/2010/main" val="12802264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Documents and Settings\Usuario\Mis documentos\Ramiro\Biliografia\LIbros\Buchanan\Images\Chap16\fig16_3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0"/>
            <a:ext cx="5319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3"/>
          <p:cNvSpPr txBox="1">
            <a:spLocks noChangeArrowheads="1"/>
          </p:cNvSpPr>
          <p:nvPr/>
        </p:nvSpPr>
        <p:spPr bwMode="auto">
          <a:xfrm>
            <a:off x="0" y="0"/>
            <a:ext cx="259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Síntesis de ureídos</a:t>
            </a:r>
            <a:endParaRPr kumimoji="0" lang="es-ES"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76887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71117" y="1050221"/>
            <a:ext cx="8447103" cy="4524315"/>
          </a:xfrm>
          <a:prstGeom prst="rect">
            <a:avLst/>
          </a:prstGeom>
        </p:spPr>
        <p:txBody>
          <a:bodyPr wrap="square">
            <a:spAutoFit/>
          </a:bodyPr>
          <a:lstStyle/>
          <a:p>
            <a:pPr defTabSz="685800"/>
            <a:r>
              <a:rPr lang="es-AR" sz="2100" dirty="0">
                <a:solidFill>
                  <a:prstClr val="white"/>
                </a:solidFill>
                <a:latin typeface="Calibri"/>
              </a:rPr>
              <a:t>Fisiología </a:t>
            </a:r>
            <a:r>
              <a:rPr lang="es-AR" sz="1050" dirty="0">
                <a:solidFill>
                  <a:prstClr val="white"/>
                </a:solidFill>
                <a:latin typeface="Calibri"/>
              </a:rPr>
              <a:t> </a:t>
            </a:r>
            <a:r>
              <a:rPr lang="es-AR" sz="2100" dirty="0">
                <a:solidFill>
                  <a:prstClr val="white"/>
                </a:solidFill>
                <a:latin typeface="Calibri"/>
              </a:rPr>
              <a:t>nodular dependiendo de la composición del fluido </a:t>
            </a:r>
            <a:r>
              <a:rPr lang="es-AR" sz="2100" dirty="0" err="1">
                <a:solidFill>
                  <a:prstClr val="white"/>
                </a:solidFill>
                <a:latin typeface="Calibri"/>
              </a:rPr>
              <a:t>xilematico</a:t>
            </a:r>
            <a:endParaRPr lang="es-AR" sz="2100" dirty="0">
              <a:solidFill>
                <a:prstClr val="white"/>
              </a:solidFill>
              <a:latin typeface="Calibri"/>
            </a:endParaRPr>
          </a:p>
          <a:p>
            <a:pPr defTabSz="685800"/>
            <a:endParaRPr lang="en-US" sz="2700" dirty="0">
              <a:solidFill>
                <a:prstClr val="white"/>
              </a:solidFill>
              <a:latin typeface="Calibri"/>
            </a:endParaRPr>
          </a:p>
          <a:p>
            <a:pPr marL="342900" indent="-342900" defTabSz="685800">
              <a:buFont typeface="Wingdings" panose="05000000000000000000" pitchFamily="2" charset="2"/>
              <a:buChar char="ü"/>
            </a:pPr>
            <a:r>
              <a:rPr lang="es-AR" sz="2700" dirty="0">
                <a:solidFill>
                  <a:prstClr val="white"/>
                </a:solidFill>
                <a:latin typeface="Calibri"/>
              </a:rPr>
              <a:t>Leguminosas transportadoras de amidas (glutamina/</a:t>
            </a:r>
            <a:r>
              <a:rPr lang="es-AR" sz="2700" dirty="0" err="1">
                <a:solidFill>
                  <a:prstClr val="white"/>
                </a:solidFill>
                <a:latin typeface="Calibri"/>
              </a:rPr>
              <a:t>asparagina</a:t>
            </a:r>
            <a:r>
              <a:rPr lang="es-AR" sz="2700" dirty="0">
                <a:solidFill>
                  <a:prstClr val="white"/>
                </a:solidFill>
                <a:latin typeface="Calibri"/>
              </a:rPr>
              <a:t>), en general de </a:t>
            </a:r>
            <a:r>
              <a:rPr lang="es-AR" sz="2700" b="1" u="sng" dirty="0">
                <a:solidFill>
                  <a:prstClr val="white"/>
                </a:solidFill>
                <a:latin typeface="Calibri"/>
              </a:rPr>
              <a:t>climas templados </a:t>
            </a:r>
          </a:p>
          <a:p>
            <a:pPr defTabSz="685800"/>
            <a:r>
              <a:rPr lang="en-US" sz="2700" dirty="0">
                <a:solidFill>
                  <a:prstClr val="white"/>
                </a:solidFill>
                <a:latin typeface="Calibri"/>
              </a:rPr>
              <a:t> </a:t>
            </a:r>
            <a:r>
              <a:rPr lang="en-US" sz="2700" dirty="0">
                <a:solidFill>
                  <a:prstClr val="white"/>
                </a:solidFill>
                <a:latin typeface="Calibri"/>
              </a:rPr>
              <a:t>    (</a:t>
            </a:r>
            <a:r>
              <a:rPr lang="es-AR" sz="2700" dirty="0">
                <a:solidFill>
                  <a:prstClr val="white"/>
                </a:solidFill>
                <a:latin typeface="Calibri"/>
              </a:rPr>
              <a:t>relación</a:t>
            </a:r>
            <a:r>
              <a:rPr lang="en-US" sz="2700" dirty="0">
                <a:solidFill>
                  <a:prstClr val="white"/>
                </a:solidFill>
                <a:latin typeface="Calibri"/>
              </a:rPr>
              <a:t> carbon </a:t>
            </a:r>
            <a:r>
              <a:rPr lang="es-AR" sz="2700" dirty="0">
                <a:solidFill>
                  <a:prstClr val="white"/>
                </a:solidFill>
                <a:latin typeface="Calibri"/>
              </a:rPr>
              <a:t>nitrógeno</a:t>
            </a:r>
            <a:r>
              <a:rPr lang="en-US" sz="2700" dirty="0">
                <a:solidFill>
                  <a:prstClr val="white"/>
                </a:solidFill>
                <a:latin typeface="Calibri"/>
              </a:rPr>
              <a:t> </a:t>
            </a:r>
            <a:r>
              <a:rPr lang="en-US" sz="2700" dirty="0">
                <a:solidFill>
                  <a:prstClr val="white"/>
                </a:solidFill>
                <a:latin typeface="Calibri"/>
              </a:rPr>
              <a:t>5:2, </a:t>
            </a:r>
            <a:r>
              <a:rPr lang="en-US" sz="2700" dirty="0">
                <a:solidFill>
                  <a:prstClr val="white"/>
                </a:solidFill>
                <a:latin typeface="Calibri"/>
              </a:rPr>
              <a:t>4:2)</a:t>
            </a:r>
            <a:endParaRPr lang="en-US" sz="2700" dirty="0">
              <a:solidFill>
                <a:prstClr val="white"/>
              </a:solidFill>
              <a:latin typeface="Calibri"/>
            </a:endParaRPr>
          </a:p>
          <a:p>
            <a:pPr defTabSz="685800"/>
            <a:endParaRPr lang="en-US" sz="2700" dirty="0">
              <a:solidFill>
                <a:prstClr val="white"/>
              </a:solidFill>
              <a:latin typeface="Calibri"/>
            </a:endParaRPr>
          </a:p>
          <a:p>
            <a:pPr defTabSz="685800"/>
            <a:endParaRPr lang="es-AR" sz="2700" dirty="0">
              <a:solidFill>
                <a:prstClr val="white"/>
              </a:solidFill>
              <a:latin typeface="Calibri"/>
            </a:endParaRPr>
          </a:p>
          <a:p>
            <a:pPr marL="342900" indent="-342900" defTabSz="685800">
              <a:buFont typeface="Wingdings" panose="05000000000000000000" pitchFamily="2" charset="2"/>
              <a:buChar char="ü"/>
            </a:pPr>
            <a:r>
              <a:rPr lang="es-AR" sz="2700" dirty="0">
                <a:solidFill>
                  <a:prstClr val="white"/>
                </a:solidFill>
                <a:latin typeface="Calibri"/>
              </a:rPr>
              <a:t>Leguminosas transportadoras de ureidos (</a:t>
            </a:r>
            <a:r>
              <a:rPr lang="es-AR" sz="2700" dirty="0" err="1">
                <a:solidFill>
                  <a:prstClr val="white"/>
                </a:solidFill>
                <a:latin typeface="Calibri"/>
              </a:rPr>
              <a:t>alantoina</a:t>
            </a:r>
            <a:r>
              <a:rPr lang="es-AR" sz="2700" dirty="0">
                <a:solidFill>
                  <a:prstClr val="white"/>
                </a:solidFill>
                <a:latin typeface="Calibri"/>
              </a:rPr>
              <a:t> y acido </a:t>
            </a:r>
            <a:r>
              <a:rPr lang="es-AR" sz="2700" dirty="0" err="1">
                <a:solidFill>
                  <a:prstClr val="white"/>
                </a:solidFill>
                <a:latin typeface="Calibri"/>
              </a:rPr>
              <a:t>alantoico</a:t>
            </a:r>
            <a:r>
              <a:rPr lang="es-AR" sz="2700" dirty="0">
                <a:solidFill>
                  <a:prstClr val="white"/>
                </a:solidFill>
                <a:latin typeface="Calibri"/>
              </a:rPr>
              <a:t>), en general de </a:t>
            </a:r>
            <a:r>
              <a:rPr lang="es-AR" sz="2700" b="1" u="sng" dirty="0">
                <a:solidFill>
                  <a:prstClr val="white"/>
                </a:solidFill>
                <a:latin typeface="Calibri"/>
              </a:rPr>
              <a:t>climas tropicales</a:t>
            </a:r>
          </a:p>
          <a:p>
            <a:pPr defTabSz="685800"/>
            <a:r>
              <a:rPr lang="en-US" sz="2700" b="1" dirty="0">
                <a:solidFill>
                  <a:prstClr val="white"/>
                </a:solidFill>
                <a:latin typeface="Calibri"/>
              </a:rPr>
              <a:t> </a:t>
            </a:r>
            <a:r>
              <a:rPr lang="en-US" sz="2700" b="1" dirty="0">
                <a:solidFill>
                  <a:prstClr val="white"/>
                </a:solidFill>
                <a:latin typeface="Calibri"/>
              </a:rPr>
              <a:t>   </a:t>
            </a:r>
            <a:r>
              <a:rPr lang="en-US" sz="2400" dirty="0">
                <a:solidFill>
                  <a:prstClr val="white"/>
                </a:solidFill>
                <a:latin typeface="Calibri"/>
              </a:rPr>
              <a:t>(</a:t>
            </a:r>
            <a:r>
              <a:rPr lang="es-AR" sz="2400" dirty="0">
                <a:solidFill>
                  <a:prstClr val="white"/>
                </a:solidFill>
                <a:latin typeface="Calibri"/>
              </a:rPr>
              <a:t>relación</a:t>
            </a:r>
            <a:r>
              <a:rPr lang="en-US" sz="2400" dirty="0">
                <a:solidFill>
                  <a:prstClr val="white"/>
                </a:solidFill>
                <a:latin typeface="Calibri"/>
              </a:rPr>
              <a:t> carbon </a:t>
            </a:r>
            <a:r>
              <a:rPr lang="es-AR" sz="2400" dirty="0">
                <a:solidFill>
                  <a:prstClr val="white"/>
                </a:solidFill>
                <a:latin typeface="Calibri"/>
              </a:rPr>
              <a:t>nitrógeno</a:t>
            </a:r>
            <a:r>
              <a:rPr lang="en-US" sz="2400" dirty="0">
                <a:solidFill>
                  <a:prstClr val="white"/>
                </a:solidFill>
                <a:latin typeface="Calibri"/>
              </a:rPr>
              <a:t> </a:t>
            </a:r>
            <a:r>
              <a:rPr lang="en-US" sz="2400" dirty="0">
                <a:solidFill>
                  <a:prstClr val="white"/>
                </a:solidFill>
                <a:latin typeface="Calibri"/>
              </a:rPr>
              <a:t>1:1)</a:t>
            </a:r>
            <a:endParaRPr lang="en-US" sz="2400" dirty="0">
              <a:solidFill>
                <a:prstClr val="white"/>
              </a:solidFill>
              <a:latin typeface="Calibri"/>
            </a:endParaRPr>
          </a:p>
          <a:p>
            <a:pPr defTabSz="685800"/>
            <a:endParaRPr lang="es-AR" sz="2400" b="1" u="sng" dirty="0">
              <a:solidFill>
                <a:prstClr val="white"/>
              </a:solidFill>
              <a:latin typeface="Calibri"/>
            </a:endParaRPr>
          </a:p>
        </p:txBody>
      </p:sp>
    </p:spTree>
    <p:extLst>
      <p:ext uri="{BB962C8B-B14F-4D97-AF65-F5344CB8AC3E}">
        <p14:creationId xmlns:p14="http://schemas.microsoft.com/office/powerpoint/2010/main" val="17183253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Documents and Settings\Usuario\Mis documentos\Ramiro\Biliografia\LIbros\Buchanan\Images\Chap16\fig16_0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52400"/>
            <a:ext cx="5237163"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3"/>
          <p:cNvSpPr txBox="1">
            <a:spLocks noChangeArrowheads="1"/>
          </p:cNvSpPr>
          <p:nvPr/>
        </p:nvSpPr>
        <p:spPr bwMode="auto">
          <a:xfrm>
            <a:off x="228600" y="304800"/>
            <a:ext cx="3429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Incorporación de N en plantas no noduladas y noduladas</a:t>
            </a:r>
            <a:endParaRPr kumimoji="0" lang="es-ES"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23824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174275" y="196202"/>
            <a:ext cx="5630090" cy="6661798"/>
          </a:xfrm>
          <a:prstGeom prst="rect">
            <a:avLst/>
          </a:prstGeom>
        </p:spPr>
      </p:pic>
      <p:sp>
        <p:nvSpPr>
          <p:cNvPr id="2" name="Título 1"/>
          <p:cNvSpPr>
            <a:spLocks noGrp="1"/>
          </p:cNvSpPr>
          <p:nvPr>
            <p:ph type="title"/>
          </p:nvPr>
        </p:nvSpPr>
        <p:spPr>
          <a:xfrm>
            <a:off x="0" y="138793"/>
            <a:ext cx="7886700" cy="994172"/>
          </a:xfrm>
        </p:spPr>
        <p:txBody>
          <a:bodyPr>
            <a:noAutofit/>
          </a:bodyPr>
          <a:lstStyle/>
          <a:p>
            <a:pPr marL="342900" indent="-342900">
              <a:buClr>
                <a:srgbClr val="FF0000"/>
              </a:buClr>
              <a:buFont typeface="Wingdings" panose="05000000000000000000" pitchFamily="2" charset="2"/>
              <a:buChar char="Ø"/>
            </a:pPr>
            <a:r>
              <a:rPr lang="en-US" sz="2700" dirty="0" err="1"/>
              <a:t>Organogénesis</a:t>
            </a:r>
            <a:r>
              <a:rPr lang="en-US" sz="2700" dirty="0"/>
              <a:t> nodular</a:t>
            </a:r>
            <a:r>
              <a:rPr lang="en-US" sz="2400" dirty="0"/>
              <a:t/>
            </a:r>
            <a:br>
              <a:rPr lang="en-US" sz="2400" dirty="0"/>
            </a:br>
            <a:r>
              <a:rPr lang="en-US" sz="2400" dirty="0"/>
              <a:t>	</a:t>
            </a:r>
            <a:r>
              <a:rPr lang="en-US" sz="2400" dirty="0" err="1"/>
              <a:t>Regulación</a:t>
            </a:r>
            <a:r>
              <a:rPr lang="en-US" sz="2400" dirty="0"/>
              <a:t> </a:t>
            </a:r>
            <a:r>
              <a:rPr lang="en-US" sz="2400" dirty="0" smtClean="0"/>
              <a:t>hormonal local</a:t>
            </a:r>
            <a:r>
              <a:rPr lang="en-US" sz="2400" dirty="0"/>
              <a:t/>
            </a:r>
            <a:br>
              <a:rPr lang="en-US" sz="2400" dirty="0"/>
            </a:br>
            <a:r>
              <a:rPr lang="en-US" sz="2400" dirty="0"/>
              <a:t>		</a:t>
            </a:r>
            <a:endParaRPr lang="en-US" sz="2100" dirty="0"/>
          </a:p>
        </p:txBody>
      </p:sp>
    </p:spTree>
    <p:extLst>
      <p:ext uri="{BB962C8B-B14F-4D97-AF65-F5344CB8AC3E}">
        <p14:creationId xmlns:p14="http://schemas.microsoft.com/office/powerpoint/2010/main" val="10229480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97180" y="2117357"/>
            <a:ext cx="2067197" cy="27930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panose="020F0502020204030204"/>
                <a:ea typeface="+mn-ea"/>
                <a:cs typeface="+mn-cs"/>
              </a:rPr>
              <a:t>Cytokinin</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signal transduction results in activation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transcription via phosphorylation of B-type response regulators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(RRs). DNA binding domains of B-type Arabidopsis RRs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(ARRs) are highly conserved and bind a common DNA motif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(A/G)GAT(T/C)</a:t>
            </a:r>
          </a:p>
        </p:txBody>
      </p:sp>
      <p:sp>
        <p:nvSpPr>
          <p:cNvPr id="4" name="CuadroTexto 3"/>
          <p:cNvSpPr txBox="1"/>
          <p:nvPr/>
        </p:nvSpPr>
        <p:spPr>
          <a:xfrm>
            <a:off x="117566" y="73973"/>
            <a:ext cx="8169185" cy="1323439"/>
          </a:xfrm>
          <a:prstGeom prst="rect">
            <a:avLst/>
          </a:prstGeom>
          <a:noFill/>
        </p:spPr>
        <p:txBody>
          <a:bodyPr wrap="square" rtlCol="0">
            <a:spAutoFit/>
          </a:bodyPr>
          <a:lstStyle/>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3200" b="0" i="0" u="none" strike="noStrike" kern="1200" cap="none" spc="0" normalizeH="0" baseline="0" noProof="0" dirty="0">
                <a:ln>
                  <a:noFill/>
                </a:ln>
                <a:solidFill>
                  <a:prstClr val="black"/>
                </a:solidFill>
                <a:effectLst/>
                <a:uLnTx/>
                <a:uFillTx/>
                <a:latin typeface="Calibri" panose="020F0502020204030204"/>
                <a:ea typeface="+mn-ea"/>
                <a:cs typeface="+mn-cs"/>
              </a:rPr>
              <a:t>Organogénesis nodular</a:t>
            </a:r>
          </a:p>
          <a:p>
            <a:pPr marL="557213" marR="0" lvl="1"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400" b="0" i="0" u="none" strike="noStrike" kern="1200" cap="none" spc="0" normalizeH="0" baseline="0" noProof="0" dirty="0">
                <a:ln>
                  <a:noFill/>
                </a:ln>
                <a:solidFill>
                  <a:prstClr val="black"/>
                </a:solidFill>
                <a:effectLst/>
                <a:uLnTx/>
                <a:uFillTx/>
                <a:latin typeface="Calibri" panose="020F0502020204030204"/>
                <a:ea typeface="+mn-ea"/>
                <a:cs typeface="+mn-cs"/>
              </a:rPr>
              <a:t>Regulación </a:t>
            </a:r>
            <a:r>
              <a:rPr kumimoji="0" lang="es-MX" sz="2400" b="0" i="0" u="none" strike="noStrike" kern="1200" cap="none" spc="0" normalizeH="0" baseline="0" noProof="0" dirty="0" smtClean="0">
                <a:ln>
                  <a:noFill/>
                </a:ln>
                <a:solidFill>
                  <a:prstClr val="black"/>
                </a:solidFill>
                <a:effectLst/>
                <a:uLnTx/>
                <a:uFillTx/>
                <a:latin typeface="Calibri" panose="020F0502020204030204"/>
                <a:ea typeface="+mn-ea"/>
                <a:cs typeface="+mn-cs"/>
              </a:rPr>
              <a:t>hormonal: </a:t>
            </a:r>
            <a:r>
              <a:rPr kumimoji="0" lang="es-MX" sz="2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citoquininas</a:t>
            </a:r>
            <a:r>
              <a:rPr kumimoji="0" lang="es-MX" sz="24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s-MX"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s-MX"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MX"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agen 5"/>
          <p:cNvPicPr>
            <a:picLocks noChangeAspect="1"/>
          </p:cNvPicPr>
          <p:nvPr/>
        </p:nvPicPr>
        <p:blipFill>
          <a:blip r:embed="rId2"/>
          <a:stretch>
            <a:fillRect/>
          </a:stretch>
        </p:blipFill>
        <p:spPr>
          <a:xfrm>
            <a:off x="2622231" y="1081577"/>
            <a:ext cx="6276975" cy="5495925"/>
          </a:xfrm>
          <a:prstGeom prst="rect">
            <a:avLst/>
          </a:prstGeom>
        </p:spPr>
      </p:pic>
    </p:spTree>
    <p:extLst>
      <p:ext uri="{BB962C8B-B14F-4D97-AF65-F5344CB8AC3E}">
        <p14:creationId xmlns:p14="http://schemas.microsoft.com/office/powerpoint/2010/main" val="9774932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17566" y="73973"/>
            <a:ext cx="8169185" cy="1323439"/>
          </a:xfrm>
          <a:prstGeom prst="rect">
            <a:avLst/>
          </a:prstGeom>
          <a:noFill/>
        </p:spPr>
        <p:txBody>
          <a:bodyPr wrap="square" rtlCol="0">
            <a:spAutoFit/>
          </a:bodyPr>
          <a:lstStyle/>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3200" b="0" i="0" u="none" strike="noStrike" kern="1200" cap="none" spc="0" normalizeH="0" baseline="0" noProof="0" dirty="0">
                <a:ln>
                  <a:noFill/>
                </a:ln>
                <a:solidFill>
                  <a:prstClr val="black"/>
                </a:solidFill>
                <a:effectLst/>
                <a:uLnTx/>
                <a:uFillTx/>
                <a:latin typeface="Calibri" panose="020F0502020204030204"/>
                <a:ea typeface="+mn-ea"/>
                <a:cs typeface="+mn-cs"/>
              </a:rPr>
              <a:t>Organogénesis nodular</a:t>
            </a:r>
          </a:p>
          <a:p>
            <a:pPr marL="557213" marR="0" lvl="1"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400" b="0" i="0" u="none" strike="noStrike" kern="1200" cap="none" spc="0" normalizeH="0" baseline="0" noProof="0" dirty="0">
                <a:ln>
                  <a:noFill/>
                </a:ln>
                <a:solidFill>
                  <a:prstClr val="black"/>
                </a:solidFill>
                <a:effectLst/>
                <a:uLnTx/>
                <a:uFillTx/>
                <a:latin typeface="Calibri" panose="020F0502020204030204"/>
                <a:ea typeface="+mn-ea"/>
                <a:cs typeface="+mn-cs"/>
              </a:rPr>
              <a:t>Regulación </a:t>
            </a:r>
            <a:r>
              <a:rPr kumimoji="0" lang="es-MX" sz="2400" b="0" i="0" u="none" strike="noStrike" kern="1200" cap="none" spc="0" normalizeH="0" baseline="0" noProof="0" dirty="0" smtClean="0">
                <a:ln>
                  <a:noFill/>
                </a:ln>
                <a:solidFill>
                  <a:prstClr val="black"/>
                </a:solidFill>
                <a:effectLst/>
                <a:uLnTx/>
                <a:uFillTx/>
                <a:latin typeface="Calibri" panose="020F0502020204030204"/>
                <a:ea typeface="+mn-ea"/>
                <a:cs typeface="+mn-cs"/>
              </a:rPr>
              <a:t>hormonal: auxinas</a:t>
            </a:r>
            <a:r>
              <a:rPr kumimoji="0" lang="es-MX" sz="24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s-MX"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s-MX"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MX"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agen 1"/>
          <p:cNvPicPr>
            <a:picLocks noChangeAspect="1"/>
          </p:cNvPicPr>
          <p:nvPr/>
        </p:nvPicPr>
        <p:blipFill rotWithShape="1">
          <a:blip r:embed="rId2"/>
          <a:srcRect l="6893" t="801" r="8354" b="11815"/>
          <a:stretch/>
        </p:blipFill>
        <p:spPr>
          <a:xfrm>
            <a:off x="4202158" y="921616"/>
            <a:ext cx="5300252" cy="5695406"/>
          </a:xfrm>
          <a:prstGeom prst="rect">
            <a:avLst/>
          </a:prstGeom>
        </p:spPr>
      </p:pic>
      <p:sp>
        <p:nvSpPr>
          <p:cNvPr id="8" name="Rectángulo 7"/>
          <p:cNvSpPr/>
          <p:nvPr/>
        </p:nvSpPr>
        <p:spPr>
          <a:xfrm>
            <a:off x="0" y="4725817"/>
            <a:ext cx="4741817" cy="240065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42021"/>
                </a:solidFill>
                <a:effectLst/>
                <a:uLnTx/>
                <a:uFillTx/>
                <a:latin typeface="HelveticaNeueLTStd-Bd"/>
                <a:ea typeface="+mn-ea"/>
                <a:cs typeface="+mn-cs"/>
              </a:rPr>
              <a:t>FIGURE 4 | </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DR5 activity in root and nodule development. </a:t>
            </a:r>
            <a:r>
              <a:rPr kumimoji="0" lang="en-US" sz="1200" b="0" i="0" u="none" strike="noStrike" kern="1200" cap="none" spc="0" normalizeH="0" baseline="0" noProof="0" dirty="0">
                <a:ln>
                  <a:noFill/>
                </a:ln>
                <a:solidFill>
                  <a:srgbClr val="242021"/>
                </a:solidFill>
                <a:effectLst/>
                <a:uLnTx/>
                <a:uFillTx/>
                <a:latin typeface="HelveticaNeueLTStd-Bd"/>
                <a:ea typeface="+mn-ea"/>
                <a:cs typeface="+mn-cs"/>
              </a:rPr>
              <a:t>(A–H) </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Whole mounts, cleared; </a:t>
            </a:r>
            <a:r>
              <a:rPr kumimoji="0" lang="en-US" sz="1200" b="0" i="0" u="none" strike="noStrike" kern="1200" cap="none" spc="0" normalizeH="0" baseline="0" noProof="0" dirty="0">
                <a:ln>
                  <a:noFill/>
                </a:ln>
                <a:solidFill>
                  <a:srgbClr val="242021"/>
                </a:solidFill>
                <a:effectLst/>
                <a:uLnTx/>
                <a:uFillTx/>
                <a:latin typeface="HelveticaNeueLTStd-Bd"/>
                <a:ea typeface="+mn-ea"/>
                <a:cs typeface="+mn-cs"/>
              </a:rPr>
              <a:t>(I) </a:t>
            </a:r>
            <a:r>
              <a:rPr kumimoji="0" lang="en-US" sz="1200" b="0" i="0" u="none" strike="noStrike" kern="1200" cap="none" spc="0" normalizeH="0" baseline="0" noProof="0" dirty="0" err="1">
                <a:ln>
                  <a:noFill/>
                </a:ln>
                <a:solidFill>
                  <a:srgbClr val="242021"/>
                </a:solidFill>
                <a:effectLst/>
                <a:uLnTx/>
                <a:uFillTx/>
                <a:latin typeface="HelveticaNeueLTStd-Lt"/>
                <a:ea typeface="+mn-ea"/>
                <a:cs typeface="+mn-cs"/>
              </a:rPr>
              <a:t>vibratome</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 section. </a:t>
            </a:r>
            <a:r>
              <a:rPr kumimoji="0" lang="en-US" sz="1200" b="0" i="0" u="none" strike="noStrike" kern="1200" cap="none" spc="0" normalizeH="0" baseline="0" noProof="0" dirty="0">
                <a:ln>
                  <a:noFill/>
                </a:ln>
                <a:solidFill>
                  <a:srgbClr val="242021"/>
                </a:solidFill>
                <a:effectLst/>
                <a:uLnTx/>
                <a:uFillTx/>
                <a:latin typeface="HelveticaNeueLTStd-Bd"/>
                <a:ea typeface="+mn-ea"/>
                <a:cs typeface="+mn-cs"/>
              </a:rPr>
              <a:t>(A) </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Projection of RAM, </a:t>
            </a:r>
            <a:r>
              <a:rPr kumimoji="0" lang="en-US" sz="1200" b="0" i="0" u="none" strike="noStrike" kern="1200" cap="none" spc="0" normalizeH="0" baseline="0" noProof="0" dirty="0">
                <a:ln>
                  <a:noFill/>
                </a:ln>
                <a:solidFill>
                  <a:srgbClr val="242021"/>
                </a:solidFill>
                <a:effectLst/>
                <a:uLnTx/>
                <a:uFillTx/>
                <a:latin typeface="HelveticaNeueLTStd-Bd"/>
                <a:ea typeface="+mn-ea"/>
                <a:cs typeface="+mn-cs"/>
              </a:rPr>
              <a:t>(B) </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Confocal section </a:t>
            </a:r>
            <a:r>
              <a:rPr kumimoji="0" lang="en-US" sz="1200" b="0" i="0" u="none" strike="noStrike" kern="1200" cap="none" spc="0" normalizeH="0" baseline="0" noProof="0" dirty="0" smtClean="0">
                <a:ln>
                  <a:noFill/>
                </a:ln>
                <a:solidFill>
                  <a:srgbClr val="242021"/>
                </a:solidFill>
                <a:effectLst/>
                <a:uLnTx/>
                <a:uFillTx/>
                <a:latin typeface="HelveticaNeueLTStd-Lt"/>
                <a:ea typeface="+mn-ea"/>
                <a:cs typeface="+mn-cs"/>
              </a:rPr>
              <a:t>dissecting middle </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of the root, </a:t>
            </a:r>
            <a:r>
              <a:rPr kumimoji="0" lang="en-US" sz="1200" b="0" i="0" u="none" strike="noStrike" kern="1200" cap="none" spc="0" normalizeH="0" baseline="0" noProof="0" dirty="0">
                <a:ln>
                  <a:noFill/>
                </a:ln>
                <a:solidFill>
                  <a:srgbClr val="242021"/>
                </a:solidFill>
                <a:effectLst/>
                <a:uLnTx/>
                <a:uFillTx/>
                <a:latin typeface="HelveticaNeueLTStd-Bd"/>
                <a:ea typeface="+mn-ea"/>
                <a:cs typeface="+mn-cs"/>
              </a:rPr>
              <a:t>(C) </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LR at stage </a:t>
            </a:r>
            <a:r>
              <a:rPr kumimoji="0" lang="en-US" sz="1200" b="0" i="0" u="none" strike="noStrike" kern="1200" cap="none" spc="0" normalizeH="0" baseline="0" noProof="0" dirty="0" err="1">
                <a:ln>
                  <a:noFill/>
                </a:ln>
                <a:solidFill>
                  <a:srgbClr val="242021"/>
                </a:solidFill>
                <a:effectLst/>
                <a:uLnTx/>
                <a:uFillTx/>
                <a:latin typeface="HelveticaNeueLTStd-Lt"/>
                <a:ea typeface="+mn-ea"/>
                <a:cs typeface="+mn-cs"/>
              </a:rPr>
              <a:t>Ib</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/II, </a:t>
            </a:r>
            <a:r>
              <a:rPr kumimoji="0" lang="en-US" sz="1200" b="0" i="0" u="none" strike="noStrike" kern="1200" cap="none" spc="0" normalizeH="0" baseline="0" noProof="0" dirty="0">
                <a:ln>
                  <a:noFill/>
                </a:ln>
                <a:solidFill>
                  <a:srgbClr val="242021"/>
                </a:solidFill>
                <a:effectLst/>
                <a:uLnTx/>
                <a:uFillTx/>
                <a:latin typeface="HelveticaNeueLTStd-Bd"/>
                <a:ea typeface="+mn-ea"/>
                <a:cs typeface="+mn-cs"/>
              </a:rPr>
              <a:t>(D) </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Emerging LR, </a:t>
            </a:r>
            <a:r>
              <a:rPr kumimoji="0" lang="en-US" sz="1200" b="0" i="0" u="none" strike="noStrike" kern="1200" cap="none" spc="0" normalizeH="0" baseline="0" noProof="0" dirty="0">
                <a:ln>
                  <a:noFill/>
                </a:ln>
                <a:solidFill>
                  <a:srgbClr val="242021"/>
                </a:solidFill>
                <a:effectLst/>
                <a:uLnTx/>
                <a:uFillTx/>
                <a:latin typeface="HelveticaNeueLTStd-Bd"/>
                <a:ea typeface="+mn-ea"/>
                <a:cs typeface="+mn-cs"/>
              </a:rPr>
              <a:t>(E) </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Base of LR, </a:t>
            </a:r>
            <a:r>
              <a:rPr kumimoji="0" lang="en-US" sz="1200" b="0" i="0" u="none" strike="noStrike" kern="1200" cap="none" spc="0" normalizeH="0" baseline="0" noProof="0" dirty="0">
                <a:ln>
                  <a:noFill/>
                </a:ln>
                <a:solidFill>
                  <a:srgbClr val="242021"/>
                </a:solidFill>
                <a:effectLst/>
                <a:uLnTx/>
                <a:uFillTx/>
                <a:latin typeface="HelveticaNeueLTStd-Bd"/>
                <a:ea typeface="+mn-ea"/>
                <a:cs typeface="+mn-cs"/>
              </a:rPr>
              <a:t>(F) </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Tile scan of LR breaching epidermis, arrowheads—delaminating epidermal cells, </a:t>
            </a:r>
            <a:r>
              <a:rPr kumimoji="0" lang="en-US" sz="1200" b="0" i="0" u="none" strike="noStrike" kern="1200" cap="none" spc="0" normalizeH="0" baseline="0" noProof="0" dirty="0">
                <a:ln>
                  <a:noFill/>
                </a:ln>
                <a:solidFill>
                  <a:srgbClr val="242021"/>
                </a:solidFill>
                <a:effectLst/>
                <a:uLnTx/>
                <a:uFillTx/>
                <a:latin typeface="HelveticaNeueLTStd-Bd"/>
                <a:ea typeface="+mn-ea"/>
                <a:cs typeface="+mn-cs"/>
              </a:rPr>
              <a:t>(G</a:t>
            </a:r>
            <a:r>
              <a:rPr kumimoji="0" lang="en-US" sz="1200" b="0" i="0" u="none" strike="noStrike" kern="1200" cap="none" spc="0" normalizeH="0" baseline="0" noProof="0" dirty="0" smtClean="0">
                <a:ln>
                  <a:noFill/>
                </a:ln>
                <a:solidFill>
                  <a:srgbClr val="242021"/>
                </a:solidFill>
                <a:effectLst/>
                <a:uLnTx/>
                <a:uFillTx/>
                <a:latin typeface="HelveticaNeueLTStd-Bd"/>
                <a:ea typeface="+mn-ea"/>
                <a:cs typeface="+mn-cs"/>
              </a:rPr>
              <a:t>) </a:t>
            </a:r>
            <a:r>
              <a:rPr kumimoji="0" lang="en-US" sz="1200" b="0" i="0" u="none" strike="noStrike" kern="1200" cap="none" spc="0" normalizeH="0" baseline="0" noProof="0" dirty="0" smtClean="0">
                <a:ln>
                  <a:noFill/>
                </a:ln>
                <a:solidFill>
                  <a:srgbClr val="242021"/>
                </a:solidFill>
                <a:effectLst/>
                <a:uLnTx/>
                <a:uFillTx/>
                <a:latin typeface="HelveticaNeueLTStd-Lt"/>
                <a:ea typeface="+mn-ea"/>
                <a:cs typeface="+mn-cs"/>
              </a:rPr>
              <a:t>Nodule </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primordium at 6 dpi, </a:t>
            </a:r>
            <a:r>
              <a:rPr kumimoji="0" lang="en-US" sz="1200" b="0" i="0" u="none" strike="noStrike" kern="1200" cap="none" spc="0" normalizeH="0" baseline="0" noProof="0" dirty="0">
                <a:ln>
                  <a:noFill/>
                </a:ln>
                <a:solidFill>
                  <a:srgbClr val="242021"/>
                </a:solidFill>
                <a:effectLst/>
                <a:uLnTx/>
                <a:uFillTx/>
                <a:latin typeface="HelveticaNeueLTStd-Bd"/>
                <a:ea typeface="+mn-ea"/>
                <a:cs typeface="+mn-cs"/>
              </a:rPr>
              <a:t>(H) </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Nodule with no cortical DR5 activation, </a:t>
            </a:r>
            <a:r>
              <a:rPr kumimoji="0" lang="en-US" sz="1200" b="0" i="0" u="none" strike="noStrike" kern="1200" cap="none" spc="0" normalizeH="0" baseline="0" noProof="0" dirty="0">
                <a:ln>
                  <a:noFill/>
                </a:ln>
                <a:solidFill>
                  <a:srgbClr val="242021"/>
                </a:solidFill>
                <a:effectLst/>
                <a:uLnTx/>
                <a:uFillTx/>
                <a:latin typeface="HelveticaNeueLTStd-Bd"/>
                <a:ea typeface="+mn-ea"/>
                <a:cs typeface="+mn-cs"/>
              </a:rPr>
              <a:t>(I) </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Section through 14 dpi nodule, inner cells containing </a:t>
            </a:r>
            <a:r>
              <a:rPr kumimoji="0" lang="en-US" sz="1200" b="0" i="0" u="none" strike="noStrike" kern="1200" cap="none" spc="0" normalizeH="0" baseline="0" noProof="0" dirty="0" err="1">
                <a:ln>
                  <a:noFill/>
                </a:ln>
                <a:solidFill>
                  <a:srgbClr val="242021"/>
                </a:solidFill>
                <a:effectLst/>
                <a:uLnTx/>
                <a:uFillTx/>
                <a:latin typeface="HelveticaNeueLTStd-Lt"/>
                <a:ea typeface="+mn-ea"/>
                <a:cs typeface="+mn-cs"/>
              </a:rPr>
              <a:t>symbiosomes</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 </a:t>
            </a:r>
            <a:r>
              <a:rPr kumimoji="0" lang="en-US" sz="1200" b="0" i="0" u="none" strike="noStrike" kern="1200" cap="none" spc="0" normalizeH="0" baseline="0" noProof="0" dirty="0">
                <a:ln>
                  <a:noFill/>
                </a:ln>
                <a:solidFill>
                  <a:srgbClr val="242021"/>
                </a:solidFill>
                <a:effectLst/>
                <a:uLnTx/>
                <a:uFillTx/>
                <a:latin typeface="HelveticaNeueLTStd-Bd"/>
                <a:ea typeface="+mn-ea"/>
                <a:cs typeface="+mn-cs"/>
              </a:rPr>
              <a:t>(A–E,G,H</a:t>
            </a:r>
            <a:r>
              <a:rPr kumimoji="0" lang="en-US" sz="1200" b="0" i="0" u="none" strike="noStrike" kern="1200" cap="none" spc="0" normalizeH="0" baseline="0" noProof="0" dirty="0" smtClean="0">
                <a:ln>
                  <a:noFill/>
                </a:ln>
                <a:solidFill>
                  <a:srgbClr val="242021"/>
                </a:solidFill>
                <a:effectLst/>
                <a:uLnTx/>
                <a:uFillTx/>
                <a:latin typeface="HelveticaNeueLTStd-Bd"/>
                <a:ea typeface="+mn-ea"/>
                <a:cs typeface="+mn-cs"/>
              </a:rPr>
              <a:t>) </a:t>
            </a:r>
            <a:r>
              <a:rPr kumimoji="0" lang="en-US" sz="1200" b="0" i="0" u="none" strike="noStrike" kern="1200" cap="none" spc="0" normalizeH="0" baseline="0" noProof="0" dirty="0" smtClean="0">
                <a:ln>
                  <a:noFill/>
                </a:ln>
                <a:solidFill>
                  <a:srgbClr val="242021"/>
                </a:solidFill>
                <a:effectLst/>
                <a:uLnTx/>
                <a:uFillTx/>
                <a:latin typeface="HelveticaNeueLTStd-Lt"/>
                <a:ea typeface="+mn-ea"/>
                <a:cs typeface="+mn-cs"/>
              </a:rPr>
              <a:t>DR5-tYFPnls</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 </a:t>
            </a:r>
            <a:r>
              <a:rPr kumimoji="0" lang="en-US" sz="1200" b="0" i="0" u="none" strike="noStrike" kern="1200" cap="none" spc="0" normalizeH="0" baseline="0" noProof="0" dirty="0">
                <a:ln>
                  <a:noFill/>
                </a:ln>
                <a:solidFill>
                  <a:srgbClr val="242021"/>
                </a:solidFill>
                <a:effectLst/>
                <a:uLnTx/>
                <a:uFillTx/>
                <a:latin typeface="HelveticaNeueLTStd-Bd"/>
                <a:ea typeface="+mn-ea"/>
                <a:cs typeface="+mn-cs"/>
              </a:rPr>
              <a:t>(F,I) </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DR5-mCherry. </a:t>
            </a:r>
            <a:r>
              <a:rPr kumimoji="0" lang="en-US" sz="1200" b="0" i="0" u="none" strike="noStrike" kern="1200" cap="none" spc="0" normalizeH="0" baseline="0" noProof="0" dirty="0">
                <a:ln>
                  <a:noFill/>
                </a:ln>
                <a:solidFill>
                  <a:srgbClr val="242021"/>
                </a:solidFill>
                <a:effectLst/>
                <a:uLnTx/>
                <a:uFillTx/>
                <a:latin typeface="HelveticaNeueLTStd-Bd"/>
                <a:ea typeface="+mn-ea"/>
                <a:cs typeface="+mn-cs"/>
              </a:rPr>
              <a:t>(G,H) </a:t>
            </a:r>
            <a:r>
              <a:rPr kumimoji="0" lang="en-US" sz="1200" b="0" i="0" u="none" strike="noStrike" kern="1200" cap="none" spc="0" normalizeH="0" baseline="0" noProof="0" dirty="0" err="1">
                <a:ln>
                  <a:noFill/>
                </a:ln>
                <a:solidFill>
                  <a:srgbClr val="242021"/>
                </a:solidFill>
                <a:effectLst/>
                <a:uLnTx/>
                <a:uFillTx/>
                <a:latin typeface="HelveticaNeueLTStd-Lt"/>
                <a:ea typeface="+mn-ea"/>
                <a:cs typeface="+mn-cs"/>
              </a:rPr>
              <a:t>DsRed</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 labeled </a:t>
            </a:r>
            <a:r>
              <a:rPr kumimoji="0" lang="en-US" sz="1200" b="0" i="1" u="none" strike="noStrike" kern="1200" cap="none" spc="0" normalizeH="0" baseline="0" noProof="0" dirty="0">
                <a:ln>
                  <a:noFill/>
                </a:ln>
                <a:solidFill>
                  <a:srgbClr val="242021"/>
                </a:solidFill>
                <a:effectLst/>
                <a:uLnTx/>
                <a:uFillTx/>
                <a:latin typeface="HelveticaNeueLTStd-LtIt"/>
                <a:ea typeface="+mn-ea"/>
                <a:cs typeface="+mn-cs"/>
              </a:rPr>
              <a:t>M. loti </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MAFF303099, </a:t>
            </a:r>
            <a:r>
              <a:rPr kumimoji="0" lang="en-US" sz="1200" b="0" i="0" u="none" strike="noStrike" kern="1200" cap="none" spc="0" normalizeH="0" baseline="0" noProof="0" dirty="0">
                <a:ln>
                  <a:noFill/>
                </a:ln>
                <a:solidFill>
                  <a:srgbClr val="242021"/>
                </a:solidFill>
                <a:effectLst/>
                <a:uLnTx/>
                <a:uFillTx/>
                <a:latin typeface="HelveticaNeueLTStd-Bd"/>
                <a:ea typeface="+mn-ea"/>
                <a:cs typeface="+mn-cs"/>
              </a:rPr>
              <a:t>(I) </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GFP labeled </a:t>
            </a:r>
            <a:r>
              <a:rPr kumimoji="0" lang="en-US" sz="1200" b="0" i="1" u="none" strike="noStrike" kern="1200" cap="none" spc="0" normalizeH="0" baseline="0" noProof="0" dirty="0">
                <a:ln>
                  <a:noFill/>
                </a:ln>
                <a:solidFill>
                  <a:srgbClr val="242021"/>
                </a:solidFill>
                <a:effectLst/>
                <a:uLnTx/>
                <a:uFillTx/>
                <a:latin typeface="HelveticaNeueLTStd-LtIt"/>
                <a:ea typeface="+mn-ea"/>
                <a:cs typeface="+mn-cs"/>
              </a:rPr>
              <a:t>M. loti </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R7A. Scale bars 50 </a:t>
            </a:r>
            <a:r>
              <a:rPr kumimoji="0" lang="en-US" sz="1200" b="0" i="0" u="none" strike="noStrike" kern="1200" cap="none" spc="0" normalizeH="0" baseline="0" noProof="0" dirty="0">
                <a:ln>
                  <a:noFill/>
                </a:ln>
                <a:solidFill>
                  <a:srgbClr val="242021"/>
                </a:solidFill>
                <a:effectLst/>
                <a:uLnTx/>
                <a:uFillTx/>
                <a:latin typeface="MTGU"/>
                <a:ea typeface="+mn-ea"/>
                <a:cs typeface="+mn-cs"/>
              </a:rPr>
              <a:t>µ</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m. col, </a:t>
            </a:r>
            <a:r>
              <a:rPr kumimoji="0" lang="en-US" sz="1200" b="0" i="0" u="none" strike="noStrike" kern="1200" cap="none" spc="0" normalizeH="0" baseline="0" noProof="0" dirty="0" err="1">
                <a:ln>
                  <a:noFill/>
                </a:ln>
                <a:solidFill>
                  <a:srgbClr val="242021"/>
                </a:solidFill>
                <a:effectLst/>
                <a:uLnTx/>
                <a:uFillTx/>
                <a:latin typeface="HelveticaNeueLTStd-Lt"/>
                <a:ea typeface="+mn-ea"/>
                <a:cs typeface="+mn-cs"/>
              </a:rPr>
              <a:t>columella</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 </a:t>
            </a:r>
            <a:r>
              <a:rPr kumimoji="0" lang="en-US" sz="1200" b="0" i="0" u="none" strike="noStrike" kern="1200" cap="none" spc="0" normalizeH="0" baseline="0" noProof="0" dirty="0" err="1">
                <a:ln>
                  <a:noFill/>
                </a:ln>
                <a:solidFill>
                  <a:srgbClr val="242021"/>
                </a:solidFill>
                <a:effectLst/>
                <a:uLnTx/>
                <a:uFillTx/>
                <a:latin typeface="HelveticaNeueLTStd-Lt"/>
                <a:ea typeface="+mn-ea"/>
                <a:cs typeface="+mn-cs"/>
              </a:rPr>
              <a:t>st</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 stele; LRC, lateral </a:t>
            </a:r>
            <a:r>
              <a:rPr kumimoji="0" lang="en-US" sz="1200" b="0" i="0" u="none" strike="noStrike" kern="1200" cap="none" spc="0" normalizeH="0" baseline="0" noProof="0" dirty="0" smtClean="0">
                <a:ln>
                  <a:noFill/>
                </a:ln>
                <a:solidFill>
                  <a:srgbClr val="242021"/>
                </a:solidFill>
                <a:effectLst/>
                <a:uLnTx/>
                <a:uFillTx/>
                <a:latin typeface="HelveticaNeueLTStd-Lt"/>
                <a:ea typeface="+mn-ea"/>
                <a:cs typeface="+mn-cs"/>
              </a:rPr>
              <a:t>root  cap; QC</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 quiescent center.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3539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51520" y="143565"/>
            <a:ext cx="8702802" cy="507831"/>
          </a:xfrm>
          <a:prstGeom prst="rect">
            <a:avLst/>
          </a:prstGeom>
          <a:noFill/>
        </p:spPr>
        <p:txBody>
          <a:bodyPr wrap="square" rtlCol="0">
            <a:spAutoFit/>
          </a:bodyPr>
          <a:lstStyle/>
          <a:p>
            <a:pPr defTabSz="685800"/>
            <a:r>
              <a:rPr lang="es-AR" sz="2700" dirty="0">
                <a:solidFill>
                  <a:prstClr val="white"/>
                </a:solidFill>
                <a:latin typeface="Calibri"/>
              </a:rPr>
              <a:t>FBN</a:t>
            </a:r>
            <a:r>
              <a:rPr lang="en-US" sz="2700" dirty="0">
                <a:solidFill>
                  <a:prstClr val="white"/>
                </a:solidFill>
                <a:latin typeface="Calibri"/>
              </a:rPr>
              <a:t> </a:t>
            </a:r>
            <a:r>
              <a:rPr lang="en-US" sz="2700" dirty="0" err="1">
                <a:solidFill>
                  <a:prstClr val="white"/>
                </a:solidFill>
                <a:latin typeface="Calibri"/>
              </a:rPr>
              <a:t>es</a:t>
            </a:r>
            <a:r>
              <a:rPr lang="en-US" sz="2700" dirty="0">
                <a:solidFill>
                  <a:prstClr val="white"/>
                </a:solidFill>
                <a:latin typeface="Calibri"/>
              </a:rPr>
              <a:t> parte del </a:t>
            </a:r>
            <a:r>
              <a:rPr lang="es-AR" sz="2700" dirty="0">
                <a:solidFill>
                  <a:prstClr val="white"/>
                </a:solidFill>
                <a:latin typeface="Calibri"/>
              </a:rPr>
              <a:t>ciclo</a:t>
            </a:r>
            <a:r>
              <a:rPr lang="en-US" sz="2700" dirty="0">
                <a:solidFill>
                  <a:prstClr val="white"/>
                </a:solidFill>
                <a:latin typeface="Calibri"/>
              </a:rPr>
              <a:t> del </a:t>
            </a:r>
            <a:r>
              <a:rPr lang="es-AR" sz="2700" dirty="0">
                <a:solidFill>
                  <a:prstClr val="white"/>
                </a:solidFill>
                <a:latin typeface="Calibri"/>
              </a:rPr>
              <a:t>nitrógeno</a:t>
            </a:r>
            <a:endParaRPr lang="es-AR" sz="2700" dirty="0">
              <a:solidFill>
                <a:prstClr val="white"/>
              </a:solidFill>
              <a:latin typeface="Calibri"/>
            </a:endParaRPr>
          </a:p>
        </p:txBody>
      </p:sp>
      <p:sp>
        <p:nvSpPr>
          <p:cNvPr id="3" name="TextBox 2"/>
          <p:cNvSpPr txBox="1"/>
          <p:nvPr/>
        </p:nvSpPr>
        <p:spPr>
          <a:xfrm>
            <a:off x="2455164" y="997501"/>
            <a:ext cx="3675888" cy="369332"/>
          </a:xfrm>
          <a:prstGeom prst="rect">
            <a:avLst/>
          </a:prstGeom>
          <a:noFill/>
        </p:spPr>
        <p:txBody>
          <a:bodyPr wrap="square" rtlCol="0">
            <a:spAutoFit/>
          </a:bodyPr>
          <a:lstStyle/>
          <a:p>
            <a:pPr defTabSz="685800"/>
            <a:r>
              <a:rPr lang="es-AR" dirty="0">
                <a:solidFill>
                  <a:prstClr val="white"/>
                </a:solidFill>
                <a:latin typeface="Calibri"/>
              </a:rPr>
              <a:t>Reducción</a:t>
            </a:r>
            <a:r>
              <a:rPr lang="en-US" dirty="0">
                <a:solidFill>
                  <a:prstClr val="white"/>
                </a:solidFill>
                <a:latin typeface="Calibri"/>
              </a:rPr>
              <a:t> del gas N2 a </a:t>
            </a:r>
            <a:r>
              <a:rPr lang="en-US" dirty="0" err="1">
                <a:solidFill>
                  <a:prstClr val="white"/>
                </a:solidFill>
                <a:latin typeface="Calibri"/>
              </a:rPr>
              <a:t>amonio</a:t>
            </a:r>
            <a:r>
              <a:rPr lang="en-US" dirty="0">
                <a:solidFill>
                  <a:prstClr val="white"/>
                </a:solidFill>
                <a:latin typeface="Calibri"/>
              </a:rPr>
              <a:t> NH3</a:t>
            </a:r>
            <a:endParaRPr lang="es-AR" dirty="0">
              <a:solidFill>
                <a:prstClr val="white"/>
              </a:solidFill>
              <a:latin typeface="Calibri"/>
            </a:endParaRPr>
          </a:p>
        </p:txBody>
      </p:sp>
      <p:pic>
        <p:nvPicPr>
          <p:cNvPr id="1026" name="Picture 2" descr="http://definicion.de/wp-content/uploads/2009/11/nitroge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932" y="2472904"/>
            <a:ext cx="1650206" cy="12358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windows2universe.org/physical_science/chemistry/nh3_molecule_s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5046" y="2443068"/>
            <a:ext cx="1727390" cy="1295543"/>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3099816" y="2837093"/>
            <a:ext cx="1940814" cy="50749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AR" sz="1350">
              <a:solidFill>
                <a:prstClr val="white"/>
              </a:solidFill>
              <a:latin typeface="Calibri"/>
            </a:endParaRPr>
          </a:p>
        </p:txBody>
      </p:sp>
      <p:sp>
        <p:nvSpPr>
          <p:cNvPr id="5" name="TextBox 4"/>
          <p:cNvSpPr txBox="1"/>
          <p:nvPr/>
        </p:nvSpPr>
        <p:spPr>
          <a:xfrm>
            <a:off x="3869127" y="2822871"/>
            <a:ext cx="582930" cy="553998"/>
          </a:xfrm>
          <a:prstGeom prst="rect">
            <a:avLst/>
          </a:prstGeom>
          <a:noFill/>
        </p:spPr>
        <p:txBody>
          <a:bodyPr wrap="square" rtlCol="0">
            <a:spAutoFit/>
          </a:bodyPr>
          <a:lstStyle/>
          <a:p>
            <a:pPr defTabSz="685800"/>
            <a:r>
              <a:rPr lang="en-US" sz="3000" dirty="0">
                <a:solidFill>
                  <a:srgbClr val="FFFF00"/>
                </a:solidFill>
                <a:latin typeface="Calibri"/>
              </a:rPr>
              <a:t>E</a:t>
            </a:r>
            <a:endParaRPr lang="es-AR" sz="3000" dirty="0">
              <a:solidFill>
                <a:srgbClr val="FFFF00"/>
              </a:solidFill>
              <a:latin typeface="Calibri"/>
            </a:endParaRPr>
          </a:p>
        </p:txBody>
      </p:sp>
      <p:sp>
        <p:nvSpPr>
          <p:cNvPr id="6" name="TextBox 5"/>
          <p:cNvSpPr txBox="1"/>
          <p:nvPr/>
        </p:nvSpPr>
        <p:spPr>
          <a:xfrm>
            <a:off x="1172718" y="4054878"/>
            <a:ext cx="6240780" cy="1200329"/>
          </a:xfrm>
          <a:prstGeom prst="rect">
            <a:avLst/>
          </a:prstGeom>
          <a:noFill/>
        </p:spPr>
        <p:txBody>
          <a:bodyPr wrap="square" rtlCol="0">
            <a:spAutoFit/>
          </a:bodyPr>
          <a:lstStyle/>
          <a:p>
            <a:pPr defTabSz="685800"/>
            <a:r>
              <a:rPr lang="es-ES" altLang="es-AR" sz="2400" dirty="0">
                <a:solidFill>
                  <a:prstClr val="white"/>
                </a:solidFill>
                <a:latin typeface="Calibri"/>
              </a:rPr>
              <a:t>La reducción de nitrógeno a amonio es llevada a cabo por bacterias </a:t>
            </a:r>
            <a:r>
              <a:rPr lang="es-ES" altLang="es-AR" sz="2400" b="1" dirty="0">
                <a:solidFill>
                  <a:prstClr val="white"/>
                </a:solidFill>
                <a:latin typeface="Calibri"/>
              </a:rPr>
              <a:t>en vida libre</a:t>
            </a:r>
            <a:r>
              <a:rPr lang="es-ES" altLang="es-AR" sz="2400" dirty="0">
                <a:solidFill>
                  <a:prstClr val="white"/>
                </a:solidFill>
                <a:latin typeface="Calibri"/>
              </a:rPr>
              <a:t> o </a:t>
            </a:r>
            <a:r>
              <a:rPr lang="es-ES" altLang="es-AR" sz="2400" b="1" dirty="0">
                <a:solidFill>
                  <a:prstClr val="white"/>
                </a:solidFill>
                <a:latin typeface="Calibri"/>
              </a:rPr>
              <a:t>en simbiosis</a:t>
            </a:r>
          </a:p>
          <a:p>
            <a:pPr defTabSz="685800"/>
            <a:endParaRPr lang="es-AR" sz="2400" dirty="0">
              <a:solidFill>
                <a:prstClr val="white"/>
              </a:solidFill>
              <a:latin typeface="Calibri"/>
            </a:endParaRPr>
          </a:p>
        </p:txBody>
      </p:sp>
    </p:spTree>
    <p:extLst>
      <p:ext uri="{BB962C8B-B14F-4D97-AF65-F5344CB8AC3E}">
        <p14:creationId xmlns:p14="http://schemas.microsoft.com/office/powerpoint/2010/main" val="9185369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38793"/>
            <a:ext cx="7886700" cy="994172"/>
          </a:xfrm>
        </p:spPr>
        <p:txBody>
          <a:bodyPr>
            <a:noAutofit/>
          </a:bodyPr>
          <a:lstStyle/>
          <a:p>
            <a:pPr marL="342900" indent="-342900">
              <a:buClr>
                <a:srgbClr val="FF0000"/>
              </a:buClr>
              <a:buFont typeface="Wingdings" panose="05000000000000000000" pitchFamily="2" charset="2"/>
              <a:buChar char="Ø"/>
            </a:pPr>
            <a:r>
              <a:rPr lang="en-US" sz="2700" dirty="0" err="1"/>
              <a:t>Organogénesis</a:t>
            </a:r>
            <a:r>
              <a:rPr lang="en-US" sz="2700" dirty="0"/>
              <a:t> nodular</a:t>
            </a:r>
            <a:r>
              <a:rPr lang="en-US" sz="2400" dirty="0"/>
              <a:t/>
            </a:r>
            <a:br>
              <a:rPr lang="en-US" sz="2400" dirty="0"/>
            </a:br>
            <a:r>
              <a:rPr lang="en-US" sz="2400" dirty="0"/>
              <a:t>	</a:t>
            </a:r>
            <a:r>
              <a:rPr lang="en-US" sz="2400" dirty="0" err="1"/>
              <a:t>Regulación</a:t>
            </a:r>
            <a:r>
              <a:rPr lang="en-US" sz="2400" dirty="0"/>
              <a:t> hormonal</a:t>
            </a:r>
            <a:br>
              <a:rPr lang="en-US" sz="2400" dirty="0"/>
            </a:br>
            <a:r>
              <a:rPr lang="en-US" sz="2400" dirty="0"/>
              <a:t>		</a:t>
            </a:r>
            <a:r>
              <a:rPr lang="en-US" sz="2100" dirty="0" err="1"/>
              <a:t>Auxinas</a:t>
            </a:r>
            <a:r>
              <a:rPr lang="en-US" sz="2100" dirty="0"/>
              <a:t> y </a:t>
            </a:r>
            <a:r>
              <a:rPr lang="en-US" sz="2100" dirty="0" err="1"/>
              <a:t>citoquininas</a:t>
            </a:r>
            <a:r>
              <a:rPr lang="en-US" sz="2100" dirty="0"/>
              <a:t>: </a:t>
            </a:r>
            <a:r>
              <a:rPr lang="en-US" sz="2100" dirty="0" err="1" smtClean="0"/>
              <a:t>colocalización</a:t>
            </a:r>
            <a:endParaRPr lang="en-US" sz="2100" dirty="0"/>
          </a:p>
        </p:txBody>
      </p:sp>
      <p:pic>
        <p:nvPicPr>
          <p:cNvPr id="4" name="Imagen 3"/>
          <p:cNvPicPr>
            <a:picLocks noChangeAspect="1"/>
          </p:cNvPicPr>
          <p:nvPr/>
        </p:nvPicPr>
        <p:blipFill>
          <a:blip r:embed="rId2"/>
          <a:stretch>
            <a:fillRect/>
          </a:stretch>
        </p:blipFill>
        <p:spPr>
          <a:xfrm>
            <a:off x="1938337" y="1661296"/>
            <a:ext cx="5267325" cy="5076825"/>
          </a:xfrm>
          <a:prstGeom prst="rect">
            <a:avLst/>
          </a:prstGeom>
        </p:spPr>
      </p:pic>
    </p:spTree>
    <p:extLst>
      <p:ext uri="{BB962C8B-B14F-4D97-AF65-F5344CB8AC3E}">
        <p14:creationId xmlns:p14="http://schemas.microsoft.com/office/powerpoint/2010/main" val="23487639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5"/>
          <p:cNvSpPr txBox="1">
            <a:spLocks noChangeArrowheads="1"/>
          </p:cNvSpPr>
          <p:nvPr/>
        </p:nvSpPr>
        <p:spPr bwMode="auto">
          <a:xfrm>
            <a:off x="1908175" y="41"/>
            <a:ext cx="525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ES" altLang="es-MX" sz="2400" b="0" i="0" u="none" strike="noStrike" kern="1200" cap="none" spc="0" normalizeH="0" baseline="0" noProof="0" smtClean="0">
                <a:ln>
                  <a:noFill/>
                </a:ln>
                <a:solidFill>
                  <a:srgbClr val="FFFFFF"/>
                </a:solidFill>
                <a:effectLst/>
                <a:uLnTx/>
                <a:uFillTx/>
                <a:latin typeface="Arial" pitchFamily="34" charset="0"/>
                <a:ea typeface="+mn-ea"/>
                <a:cs typeface="+mn-cs"/>
              </a:rPr>
              <a:t>EAOs y nodulación.</a:t>
            </a:r>
          </a:p>
        </p:txBody>
      </p:sp>
      <p:sp>
        <p:nvSpPr>
          <p:cNvPr id="114691" name="Text Box 6"/>
          <p:cNvSpPr txBox="1">
            <a:spLocks noChangeArrowheads="1"/>
          </p:cNvSpPr>
          <p:nvPr/>
        </p:nvSpPr>
        <p:spPr bwMode="auto">
          <a:xfrm>
            <a:off x="468321" y="620754"/>
            <a:ext cx="86756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
                <a:srgbClr val="FF3300"/>
              </a:buClr>
              <a:buSzTx/>
              <a:buFont typeface="Wingdings" pitchFamily="2" charset="2"/>
              <a:buChar char="v"/>
              <a:tabLst/>
              <a:defRPr/>
            </a:pPr>
            <a:r>
              <a:rPr kumimoji="0" lang="es-ES" altLang="es-MX" sz="2200" b="0" i="0" u="none" strike="noStrike" kern="1200" cap="none" spc="0" normalizeH="0" baseline="0" noProof="0" smtClean="0">
                <a:ln>
                  <a:noFill/>
                </a:ln>
                <a:solidFill>
                  <a:srgbClr val="FFCC00"/>
                </a:solidFill>
                <a:effectLst/>
                <a:uLnTx/>
                <a:uFillTx/>
                <a:latin typeface="Arial" pitchFamily="34" charset="0"/>
                <a:ea typeface="+mn-ea"/>
                <a:cs typeface="+mn-cs"/>
              </a:rPr>
              <a:t>Las EAO juegan un rol clave en todas las etapas de la nodulación </a:t>
            </a:r>
          </a:p>
        </p:txBody>
      </p:sp>
      <p:sp>
        <p:nvSpPr>
          <p:cNvPr id="114692" name="Text Box 7"/>
          <p:cNvSpPr txBox="1">
            <a:spLocks noChangeArrowheads="1"/>
          </p:cNvSpPr>
          <p:nvPr/>
        </p:nvSpPr>
        <p:spPr bwMode="auto">
          <a:xfrm>
            <a:off x="250825" y="1268413"/>
            <a:ext cx="8280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itchFamily="2" charset="2"/>
              <a:buChar char="ü"/>
              <a:tabLst/>
              <a:defRPr/>
            </a:pPr>
            <a:r>
              <a:rPr kumimoji="0" lang="es-AR" altLang="es-MX" sz="2000" b="0" i="0" u="none" strike="noStrike" kern="1200" cap="none" spc="0" normalizeH="0" baseline="0" noProof="0" smtClean="0">
                <a:ln>
                  <a:noFill/>
                </a:ln>
                <a:solidFill>
                  <a:srgbClr val="FFCC00"/>
                </a:solidFill>
                <a:effectLst/>
                <a:uLnTx/>
                <a:uFillTx/>
                <a:latin typeface="Arial" pitchFamily="34" charset="0"/>
                <a:ea typeface="+mn-ea"/>
                <a:cs typeface="+mn-cs"/>
              </a:rPr>
              <a:t>Reconocimiento planta-bacteria:</a:t>
            </a:r>
            <a:r>
              <a:rPr kumimoji="0" lang="es-AR" altLang="es-MX" sz="2000" b="0" i="0" u="none" strike="noStrike" kern="1200" cap="none" spc="0" normalizeH="0" baseline="0" noProof="0" smtClean="0">
                <a:ln>
                  <a:noFill/>
                </a:ln>
                <a:solidFill>
                  <a:srgbClr val="FFFFFF"/>
                </a:solidFill>
                <a:effectLst/>
                <a:uLnTx/>
                <a:uFillTx/>
                <a:latin typeface="Arial" pitchFamily="34" charset="0"/>
                <a:ea typeface="+mn-ea"/>
                <a:cs typeface="+mn-cs"/>
              </a:rPr>
              <a:t> la planta induce respuestas  tipo hipersensible. Generadas de EAO por NADPH oxidasa</a:t>
            </a:r>
            <a:endParaRPr kumimoji="0" lang="es-ES" altLang="es-MX" sz="2000" b="0" i="0" u="none" strike="noStrike" kern="1200" cap="none" spc="0" normalizeH="0" baseline="0" noProof="0" smtClean="0">
              <a:ln>
                <a:noFill/>
              </a:ln>
              <a:solidFill>
                <a:srgbClr val="FFFFFF"/>
              </a:solidFill>
              <a:effectLst/>
              <a:uLnTx/>
              <a:uFillTx/>
              <a:latin typeface="Arial" pitchFamily="34" charset="0"/>
              <a:ea typeface="+mn-ea"/>
              <a:cs typeface="+mn-cs"/>
            </a:endParaRPr>
          </a:p>
        </p:txBody>
      </p:sp>
      <p:sp>
        <p:nvSpPr>
          <p:cNvPr id="114693" name="Rectangle 8"/>
          <p:cNvSpPr>
            <a:spLocks noChangeArrowheads="1"/>
          </p:cNvSpPr>
          <p:nvPr/>
        </p:nvSpPr>
        <p:spPr bwMode="auto">
          <a:xfrm>
            <a:off x="0" y="3068639"/>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itchFamily="2" charset="2"/>
              <a:buChar char="ü"/>
              <a:tabLst/>
              <a:defRPr/>
            </a:pPr>
            <a:r>
              <a:rPr kumimoji="0" lang="es-AR" altLang="es-MX" sz="2000" b="0" i="0" u="none" strike="noStrike" kern="1200" cap="none" spc="0" normalizeH="0" baseline="0" noProof="0" smtClean="0">
                <a:ln>
                  <a:noFill/>
                </a:ln>
                <a:solidFill>
                  <a:srgbClr val="FFCC00"/>
                </a:solidFill>
                <a:effectLst/>
                <a:uLnTx/>
                <a:uFillTx/>
                <a:latin typeface="Arial" pitchFamily="34" charset="0"/>
                <a:ea typeface="+mn-ea"/>
                <a:cs typeface="+mn-cs"/>
              </a:rPr>
              <a:t>Crecimiento y viabilidad del  cordón de infección: </a:t>
            </a:r>
            <a:r>
              <a:rPr kumimoji="0" lang="es-AR" altLang="es-MX" sz="2000" b="0" i="0" u="none" strike="noStrike" kern="1200" cap="none" spc="0" normalizeH="0" baseline="0" noProof="0" smtClean="0">
                <a:ln>
                  <a:noFill/>
                </a:ln>
                <a:solidFill>
                  <a:srgbClr val="FFFFFF"/>
                </a:solidFill>
                <a:effectLst/>
                <a:uLnTx/>
                <a:uFillTx/>
                <a:latin typeface="Arial" pitchFamily="34" charset="0"/>
                <a:ea typeface="+mn-ea"/>
                <a:cs typeface="+mn-cs"/>
              </a:rPr>
              <a:t>cross linking de proteínas ricas en hidroxiprolina (extensinas),  o respuestas de tipo hipersensible</a:t>
            </a:r>
            <a:r>
              <a:rPr kumimoji="0" lang="es-ES" altLang="es-MX" sz="2000" b="0" i="0" u="none" strike="noStrike" kern="1200" cap="none" spc="0" normalizeH="0" baseline="0" noProof="0" smtClean="0">
                <a:ln>
                  <a:noFill/>
                </a:ln>
                <a:solidFill>
                  <a:srgbClr val="FFFFFF"/>
                </a:solidFill>
                <a:effectLst/>
                <a:uLnTx/>
                <a:uFillTx/>
                <a:latin typeface="Arial" pitchFamily="34" charset="0"/>
                <a:ea typeface="+mn-ea"/>
                <a:cs typeface="+mn-cs"/>
              </a:rPr>
              <a:t> </a:t>
            </a:r>
            <a:endParaRPr kumimoji="0" lang="es-AR" altLang="es-MX" sz="2000" b="0" i="0" u="none" strike="noStrike" kern="1200" cap="none" spc="0" normalizeH="0" baseline="0" noProof="0" smtClean="0">
              <a:ln>
                <a:noFill/>
              </a:ln>
              <a:solidFill>
                <a:srgbClr val="FFCC00"/>
              </a:solidFill>
              <a:effectLst/>
              <a:uLnTx/>
              <a:uFillTx/>
              <a:latin typeface="Arial" pitchFamily="34" charset="0"/>
              <a:ea typeface="+mn-ea"/>
              <a:cs typeface="+mn-cs"/>
            </a:endParaRPr>
          </a:p>
        </p:txBody>
      </p:sp>
      <p:sp>
        <p:nvSpPr>
          <p:cNvPr id="114694" name="Rectangle 9"/>
          <p:cNvSpPr>
            <a:spLocks noChangeArrowheads="1"/>
          </p:cNvSpPr>
          <p:nvPr/>
        </p:nvSpPr>
        <p:spPr bwMode="auto">
          <a:xfrm>
            <a:off x="0" y="2133601"/>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
                <a:srgbClr val="FF3300"/>
              </a:buClr>
              <a:buSzTx/>
              <a:buFont typeface="Wingdings" pitchFamily="2" charset="2"/>
              <a:buChar char="ü"/>
              <a:tabLst/>
              <a:defRPr/>
            </a:pPr>
            <a:r>
              <a:rPr kumimoji="0" lang="es-AR" altLang="es-MX" sz="2000" b="0" i="0" u="none" strike="noStrike" kern="1200" cap="none" spc="0" normalizeH="0" baseline="0" noProof="0" smtClean="0">
                <a:ln>
                  <a:noFill/>
                </a:ln>
                <a:solidFill>
                  <a:srgbClr val="FFCC00"/>
                </a:solidFill>
                <a:effectLst/>
                <a:uLnTx/>
                <a:uFillTx/>
                <a:latin typeface="Arial" pitchFamily="34" charset="0"/>
                <a:ea typeface="+mn-ea"/>
                <a:cs typeface="+mn-cs"/>
              </a:rPr>
              <a:t>Crecimiento y enrollamiento de pelos radicales: </a:t>
            </a:r>
            <a:r>
              <a:rPr kumimoji="0" lang="es-AR" altLang="es-MX" sz="2000" b="0" i="0" u="none" strike="noStrike" kern="1200" cap="none" spc="0" normalizeH="0" baseline="0" noProof="0" smtClean="0">
                <a:ln>
                  <a:noFill/>
                </a:ln>
                <a:solidFill>
                  <a:srgbClr val="FFFFFF"/>
                </a:solidFill>
                <a:effectLst/>
                <a:uLnTx/>
                <a:uFillTx/>
                <a:latin typeface="Arial" pitchFamily="34" charset="0"/>
                <a:ea typeface="+mn-ea"/>
                <a:cs typeface="+mn-cs"/>
              </a:rPr>
              <a:t> solo pelos  en activo crecimiento son infectados por los rizobios</a:t>
            </a:r>
            <a:endParaRPr kumimoji="0" lang="es-ES" altLang="es-MX" sz="2000" b="0" i="0" u="none" strike="noStrike" kern="1200" cap="none" spc="0" normalizeH="0" baseline="0" noProof="0" smtClean="0">
              <a:ln>
                <a:noFill/>
              </a:ln>
              <a:solidFill>
                <a:srgbClr val="FFFFFF"/>
              </a:solidFill>
              <a:effectLst/>
              <a:uLnTx/>
              <a:uFillTx/>
              <a:latin typeface="Arial" pitchFamily="34" charset="0"/>
              <a:ea typeface="+mn-ea"/>
              <a:cs typeface="+mn-cs"/>
            </a:endParaRPr>
          </a:p>
        </p:txBody>
      </p:sp>
      <p:sp>
        <p:nvSpPr>
          <p:cNvPr id="114695" name="Rectangle 10"/>
          <p:cNvSpPr>
            <a:spLocks noChangeArrowheads="1"/>
          </p:cNvSpPr>
          <p:nvPr/>
        </p:nvSpPr>
        <p:spPr bwMode="auto">
          <a:xfrm>
            <a:off x="0" y="4005320"/>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itchFamily="2" charset="2"/>
              <a:buChar char="ü"/>
              <a:tabLst/>
              <a:defRPr/>
            </a:pPr>
            <a:r>
              <a:rPr kumimoji="0" lang="es-AR" altLang="es-MX" sz="2000" b="0" i="0" u="none" strike="noStrike" kern="1200" cap="none" spc="0" normalizeH="0" baseline="0" noProof="0" smtClean="0">
                <a:ln>
                  <a:noFill/>
                </a:ln>
                <a:solidFill>
                  <a:srgbClr val="FFCC00"/>
                </a:solidFill>
                <a:effectLst/>
                <a:uLnTx/>
                <a:uFillTx/>
                <a:latin typeface="Arial" pitchFamily="34" charset="0"/>
                <a:ea typeface="+mn-ea"/>
                <a:cs typeface="+mn-cs"/>
              </a:rPr>
              <a:t>Crecimiento y viavilidad del  cordón de infección: </a:t>
            </a:r>
            <a:r>
              <a:rPr kumimoji="0" lang="es-AR" altLang="es-MX" sz="2000" b="0" i="0" u="none" strike="noStrike" kern="1200" cap="none" spc="0" normalizeH="0" baseline="0" noProof="0" smtClean="0">
                <a:ln>
                  <a:noFill/>
                </a:ln>
                <a:solidFill>
                  <a:srgbClr val="FFFFFF"/>
                </a:solidFill>
                <a:effectLst/>
                <a:uLnTx/>
                <a:uFillTx/>
                <a:latin typeface="Arial" pitchFamily="34" charset="0"/>
                <a:ea typeface="+mn-ea"/>
                <a:cs typeface="+mn-cs"/>
              </a:rPr>
              <a:t>cross linking) de proteínas ricas en hidroxiprolina (extensinas) necesario para la progresión del cordón,  o respuestas de tipo hipersensible</a:t>
            </a:r>
            <a:r>
              <a:rPr kumimoji="0" lang="es-ES" altLang="es-MX" sz="2000" b="0" i="0" u="none" strike="noStrike" kern="1200" cap="none" spc="0" normalizeH="0" baseline="0" noProof="0" smtClean="0">
                <a:ln>
                  <a:noFill/>
                </a:ln>
                <a:solidFill>
                  <a:srgbClr val="FFFFFF"/>
                </a:solidFill>
                <a:effectLst/>
                <a:uLnTx/>
                <a:uFillTx/>
                <a:latin typeface="Arial" pitchFamily="34" charset="0"/>
                <a:ea typeface="+mn-ea"/>
                <a:cs typeface="+mn-cs"/>
              </a:rPr>
              <a:t> </a:t>
            </a:r>
            <a:endParaRPr kumimoji="0" lang="es-AR" altLang="es-MX" sz="2000" b="0" i="0" u="none" strike="noStrike" kern="1200" cap="none" spc="0" normalizeH="0" baseline="0" noProof="0" smtClean="0">
              <a:ln>
                <a:noFill/>
              </a:ln>
              <a:solidFill>
                <a:srgbClr val="FFCC00"/>
              </a:solidFill>
              <a:effectLst/>
              <a:uLnTx/>
              <a:uFillTx/>
              <a:latin typeface="Arial" pitchFamily="34" charset="0"/>
              <a:ea typeface="+mn-ea"/>
              <a:cs typeface="+mn-cs"/>
            </a:endParaRPr>
          </a:p>
        </p:txBody>
      </p:sp>
      <p:sp>
        <p:nvSpPr>
          <p:cNvPr id="114696" name="Rectangle 11"/>
          <p:cNvSpPr>
            <a:spLocks noChangeArrowheads="1"/>
          </p:cNvSpPr>
          <p:nvPr/>
        </p:nvSpPr>
        <p:spPr bwMode="auto">
          <a:xfrm>
            <a:off x="0" y="5305637"/>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
                <a:srgbClr val="FF3300"/>
              </a:buClr>
              <a:buSzTx/>
              <a:buFont typeface="Wingdings" pitchFamily="2" charset="2"/>
              <a:buChar char="ü"/>
              <a:tabLst/>
              <a:defRPr/>
            </a:pPr>
            <a:r>
              <a:rPr kumimoji="0" lang="es-AR" altLang="es-MX" sz="2000" b="0" i="0" u="none" strike="noStrike" kern="1200" cap="none" spc="0" normalizeH="0" baseline="0" noProof="0" smtClean="0">
                <a:ln>
                  <a:noFill/>
                </a:ln>
                <a:solidFill>
                  <a:srgbClr val="FFCC00"/>
                </a:solidFill>
                <a:effectLst/>
                <a:uLnTx/>
                <a:uFillTx/>
                <a:latin typeface="Arial" pitchFamily="34" charset="0"/>
                <a:ea typeface="+mn-ea"/>
                <a:cs typeface="+mn-cs"/>
              </a:rPr>
              <a:t>Desarrollo del primordio nodular</a:t>
            </a:r>
            <a:r>
              <a:rPr kumimoji="0" lang="es-AR" altLang="es-MX" sz="2000" b="0" i="0" u="none" strike="noStrike" kern="1200" cap="none" spc="0" normalizeH="0" baseline="0" noProof="0" smtClean="0">
                <a:ln>
                  <a:noFill/>
                </a:ln>
                <a:solidFill>
                  <a:srgbClr val="FFFFFF"/>
                </a:solidFill>
                <a:effectLst/>
                <a:uLnTx/>
                <a:uFillTx/>
                <a:latin typeface="Arial" pitchFamily="34" charset="0"/>
                <a:ea typeface="+mn-ea"/>
                <a:cs typeface="+mn-cs"/>
              </a:rPr>
              <a:t>: la entrada en ciclo celular del periciclo y de las células corticales de la raíz, es altamente dependiente del balance redox celular, dado por la relación EAO y antioxidantes solubles como glutatión</a:t>
            </a:r>
          </a:p>
        </p:txBody>
      </p:sp>
    </p:spTree>
    <p:extLst>
      <p:ext uri="{BB962C8B-B14F-4D97-AF65-F5344CB8AC3E}">
        <p14:creationId xmlns:p14="http://schemas.microsoft.com/office/powerpoint/2010/main" val="423575008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5"/>
          <p:cNvSpPr txBox="1">
            <a:spLocks noChangeArrowheads="1"/>
          </p:cNvSpPr>
          <p:nvPr/>
        </p:nvSpPr>
        <p:spPr bwMode="auto">
          <a:xfrm>
            <a:off x="142884" y="2193966"/>
            <a:ext cx="900112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
                <a:srgbClr val="FF3300"/>
              </a:buClr>
              <a:buSzTx/>
              <a:buFont typeface="Wingdings" pitchFamily="2" charset="2"/>
              <a:buChar char="ü"/>
              <a:tabLst/>
              <a:defRPr/>
            </a:pPr>
            <a:r>
              <a:rPr kumimoji="0" lang="es-AR" altLang="es-MX" sz="2000" b="0" i="0" u="none" strike="noStrike" kern="1200" cap="none" spc="0" normalizeH="0" baseline="0" noProof="0" smtClean="0">
                <a:ln>
                  <a:noFill/>
                </a:ln>
                <a:solidFill>
                  <a:srgbClr val="FFCC00"/>
                </a:solidFill>
                <a:effectLst/>
                <a:uLnTx/>
                <a:uFillTx/>
                <a:latin typeface="Arial" pitchFamily="34" charset="0"/>
                <a:ea typeface="+mn-ea"/>
                <a:cs typeface="+mn-cs"/>
              </a:rPr>
              <a:t>Generación de EAOs  en nódulos fijadores:</a:t>
            </a:r>
            <a:r>
              <a:rPr kumimoji="0" lang="es-AR" altLang="es-MX" sz="2000" b="0" i="0" u="none" strike="noStrike" kern="1200" cap="none" spc="0" normalizeH="0" baseline="0" noProof="0" smtClean="0">
                <a:ln>
                  <a:noFill/>
                </a:ln>
                <a:solidFill>
                  <a:srgbClr val="FFFFFF"/>
                </a:solidFill>
                <a:effectLst/>
                <a:uLnTx/>
                <a:uFillTx/>
                <a:latin typeface="Arial" pitchFamily="34" charset="0"/>
                <a:ea typeface="+mn-ea"/>
                <a:cs typeface="+mn-cs"/>
              </a:rPr>
              <a:t> </a:t>
            </a:r>
          </a:p>
          <a:p>
            <a:pPr marL="0" marR="0" lvl="0" indent="0" algn="l" defTabSz="914400" rtl="0" eaLnBrk="1" fontAlgn="base" latinLnBrk="0" hangingPunct="1">
              <a:lnSpc>
                <a:spcPct val="100000"/>
              </a:lnSpc>
              <a:spcBef>
                <a:spcPct val="50000"/>
              </a:spcBef>
              <a:spcAft>
                <a:spcPct val="0"/>
              </a:spcAft>
              <a:buClr>
                <a:srgbClr val="FFCC00"/>
              </a:buClr>
              <a:buSzTx/>
              <a:buFontTx/>
              <a:buChar char="•"/>
              <a:tabLst/>
              <a:defRPr/>
            </a:pPr>
            <a:r>
              <a:rPr kumimoji="0" lang="es-AR" altLang="es-MX" sz="2000" b="0" i="0" u="none" strike="noStrike" kern="1200" cap="none" spc="0" normalizeH="0" baseline="0" noProof="0" smtClean="0">
                <a:ln>
                  <a:noFill/>
                </a:ln>
                <a:solidFill>
                  <a:srgbClr val="FFFFFF"/>
                </a:solidFill>
                <a:effectLst/>
                <a:uLnTx/>
                <a:uFillTx/>
                <a:latin typeface="Arial" pitchFamily="34" charset="0"/>
                <a:ea typeface="+mn-ea"/>
                <a:cs typeface="+mn-cs"/>
              </a:rPr>
              <a:t>	altas tasas respiratorias</a:t>
            </a:r>
          </a:p>
          <a:p>
            <a:pPr marL="0" marR="0" lvl="0" indent="0" algn="l" defTabSz="914400" rtl="0" eaLnBrk="1" fontAlgn="base" latinLnBrk="0" hangingPunct="1">
              <a:lnSpc>
                <a:spcPct val="100000"/>
              </a:lnSpc>
              <a:spcBef>
                <a:spcPct val="50000"/>
              </a:spcBef>
              <a:spcAft>
                <a:spcPct val="0"/>
              </a:spcAft>
              <a:buClr>
                <a:srgbClr val="FFCC00"/>
              </a:buClr>
              <a:buSzTx/>
              <a:buFontTx/>
              <a:buChar char="•"/>
              <a:tabLst/>
              <a:defRPr/>
            </a:pPr>
            <a:r>
              <a:rPr kumimoji="0" lang="es-AR" altLang="es-MX" sz="2000" b="0" i="0" u="none" strike="noStrike" kern="1200" cap="none" spc="0" normalizeH="0" baseline="0" noProof="0" smtClean="0">
                <a:ln>
                  <a:noFill/>
                </a:ln>
                <a:solidFill>
                  <a:srgbClr val="FFFFFF"/>
                </a:solidFill>
                <a:effectLst/>
                <a:uLnTx/>
                <a:uFillTx/>
                <a:latin typeface="Arial" pitchFamily="34" charset="0"/>
                <a:ea typeface="+mn-ea"/>
                <a:cs typeface="+mn-cs"/>
              </a:rPr>
              <a:t>	autooxidación de la leghemoglobina </a:t>
            </a:r>
          </a:p>
          <a:p>
            <a:pPr marL="0" marR="0" lvl="0" indent="0" algn="l" defTabSz="914400" rtl="0" eaLnBrk="1" fontAlgn="base" latinLnBrk="0" hangingPunct="1">
              <a:lnSpc>
                <a:spcPct val="100000"/>
              </a:lnSpc>
              <a:spcBef>
                <a:spcPct val="50000"/>
              </a:spcBef>
              <a:spcAft>
                <a:spcPct val="0"/>
              </a:spcAft>
              <a:buClr>
                <a:srgbClr val="FFCC00"/>
              </a:buClr>
              <a:buSzTx/>
              <a:buFontTx/>
              <a:buChar char="•"/>
              <a:tabLst/>
              <a:defRPr/>
            </a:pPr>
            <a:r>
              <a:rPr kumimoji="0" lang="es-AR" altLang="es-MX" sz="2000" b="0" i="0" u="none" strike="noStrike" kern="1200" cap="none" spc="0" normalizeH="0" baseline="0" noProof="0" smtClean="0">
                <a:ln>
                  <a:noFill/>
                </a:ln>
                <a:solidFill>
                  <a:srgbClr val="FFFFFF"/>
                </a:solidFill>
                <a:effectLst/>
                <a:uLnTx/>
                <a:uFillTx/>
                <a:latin typeface="Arial" pitchFamily="34" charset="0"/>
                <a:ea typeface="+mn-ea"/>
                <a:cs typeface="+mn-cs"/>
              </a:rPr>
              <a:t>	potencial capacidad de la Nitrogenasa de reducir directamente al O</a:t>
            </a:r>
            <a:r>
              <a:rPr kumimoji="0" lang="es-AR" altLang="es-MX" sz="2000" b="0" i="0" u="none" strike="noStrike" kern="1200" cap="none" spc="0" normalizeH="0" baseline="-25000" noProof="0" smtClean="0">
                <a:ln>
                  <a:noFill/>
                </a:ln>
                <a:solidFill>
                  <a:srgbClr val="FFFFFF"/>
                </a:solidFill>
                <a:effectLst/>
                <a:uLnTx/>
                <a:uFillTx/>
                <a:latin typeface="Arial" pitchFamily="34" charset="0"/>
                <a:ea typeface="+mn-ea"/>
                <a:cs typeface="+mn-cs"/>
              </a:rPr>
              <a:t>2</a:t>
            </a:r>
            <a:r>
              <a:rPr kumimoji="0" lang="es-AR" altLang="es-MX" sz="2000" b="0" i="0" u="none" strike="noStrike" kern="1200" cap="none" spc="0" normalizeH="0" baseline="0" noProof="0" smtClean="0">
                <a:ln>
                  <a:noFill/>
                </a:ln>
                <a:solidFill>
                  <a:srgbClr val="FFFFFF"/>
                </a:solidFill>
                <a:effectLst/>
                <a:uLnTx/>
                <a:uFillTx/>
                <a:latin typeface="Arial" pitchFamily="34" charset="0"/>
                <a:ea typeface="+mn-ea"/>
                <a:cs typeface="+mn-cs"/>
              </a:rPr>
              <a:t> </a:t>
            </a:r>
          </a:p>
          <a:p>
            <a:pPr marL="0" marR="0" lvl="0" indent="0" algn="l" defTabSz="914400" rtl="0" eaLnBrk="1" fontAlgn="base" latinLnBrk="0" hangingPunct="1">
              <a:lnSpc>
                <a:spcPct val="100000"/>
              </a:lnSpc>
              <a:spcBef>
                <a:spcPct val="50000"/>
              </a:spcBef>
              <a:spcAft>
                <a:spcPct val="0"/>
              </a:spcAft>
              <a:buClr>
                <a:srgbClr val="FFCC00"/>
              </a:buClr>
              <a:buSzTx/>
              <a:buFontTx/>
              <a:buChar char="•"/>
              <a:tabLst/>
              <a:defRPr/>
            </a:pPr>
            <a:r>
              <a:rPr kumimoji="0" lang="es-AR" altLang="es-MX" sz="2000" b="0" i="0" u="none" strike="noStrike" kern="1200" cap="none" spc="0" normalizeH="0" baseline="0" noProof="0" smtClean="0">
                <a:ln>
                  <a:noFill/>
                </a:ln>
                <a:solidFill>
                  <a:srgbClr val="FFFFFF"/>
                </a:solidFill>
                <a:effectLst/>
                <a:uLnTx/>
                <a:uFillTx/>
                <a:latin typeface="Arial" pitchFamily="34" charset="0"/>
                <a:ea typeface="+mn-ea"/>
                <a:cs typeface="+mn-cs"/>
              </a:rPr>
              <a:t>	producción de H</a:t>
            </a:r>
            <a:r>
              <a:rPr kumimoji="0" lang="es-AR" altLang="es-MX" sz="2000" b="0" i="0" u="none" strike="noStrike" kern="1200" cap="none" spc="0" normalizeH="0" baseline="-25000" noProof="0" smtClean="0">
                <a:ln>
                  <a:noFill/>
                </a:ln>
                <a:solidFill>
                  <a:srgbClr val="FFFFFF"/>
                </a:solidFill>
                <a:effectLst/>
                <a:uLnTx/>
                <a:uFillTx/>
                <a:latin typeface="Arial" pitchFamily="34" charset="0"/>
                <a:ea typeface="+mn-ea"/>
                <a:cs typeface="+mn-cs"/>
              </a:rPr>
              <a:t>2</a:t>
            </a:r>
            <a:r>
              <a:rPr kumimoji="0" lang="es-AR" altLang="es-MX" sz="2000" b="0" i="0" u="none" strike="noStrike" kern="1200" cap="none" spc="0" normalizeH="0" baseline="0" noProof="0" smtClean="0">
                <a:ln>
                  <a:noFill/>
                </a:ln>
                <a:solidFill>
                  <a:srgbClr val="FFFFFF"/>
                </a:solidFill>
                <a:effectLst/>
                <a:uLnTx/>
                <a:uFillTx/>
                <a:latin typeface="Arial" pitchFamily="34" charset="0"/>
                <a:ea typeface="+mn-ea"/>
                <a:cs typeface="+mn-cs"/>
              </a:rPr>
              <a:t>O</a:t>
            </a:r>
            <a:r>
              <a:rPr kumimoji="0" lang="es-AR" altLang="es-MX" sz="2000" b="0" i="0" u="none" strike="noStrike" kern="1200" cap="none" spc="0" normalizeH="0" baseline="-25000" noProof="0" smtClean="0">
                <a:ln>
                  <a:noFill/>
                </a:ln>
                <a:solidFill>
                  <a:srgbClr val="FFFFFF"/>
                </a:solidFill>
                <a:effectLst/>
                <a:uLnTx/>
                <a:uFillTx/>
                <a:latin typeface="Arial" pitchFamily="34" charset="0"/>
                <a:ea typeface="+mn-ea"/>
                <a:cs typeface="+mn-cs"/>
              </a:rPr>
              <a:t>2</a:t>
            </a:r>
            <a:r>
              <a:rPr kumimoji="0" lang="es-AR" altLang="es-MX" sz="2000" b="0" i="0" u="none" strike="noStrike" kern="1200" cap="none" spc="0" normalizeH="0" baseline="0" noProof="0" smtClean="0">
                <a:ln>
                  <a:noFill/>
                </a:ln>
                <a:solidFill>
                  <a:srgbClr val="FFFFFF"/>
                </a:solidFill>
                <a:effectLst/>
                <a:uLnTx/>
                <a:uFillTx/>
                <a:latin typeface="Arial" pitchFamily="34" charset="0"/>
                <a:ea typeface="+mn-ea"/>
                <a:cs typeface="+mn-cs"/>
              </a:rPr>
              <a:t> asociada  a la senescencia nodular </a:t>
            </a:r>
          </a:p>
        </p:txBody>
      </p:sp>
      <p:sp>
        <p:nvSpPr>
          <p:cNvPr id="115715" name="Rectangle 6"/>
          <p:cNvSpPr>
            <a:spLocks noChangeArrowheads="1"/>
          </p:cNvSpPr>
          <p:nvPr/>
        </p:nvSpPr>
        <p:spPr bwMode="auto">
          <a:xfrm>
            <a:off x="0" y="404870"/>
            <a:ext cx="88201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
                <a:srgbClr val="FF3300"/>
              </a:buClr>
              <a:buSzTx/>
              <a:buFont typeface="Wingdings" pitchFamily="2" charset="2"/>
              <a:buChar char="ü"/>
              <a:tabLst/>
              <a:defRPr/>
            </a:pPr>
            <a:r>
              <a:rPr kumimoji="0" lang="es-AR" altLang="es-MX" sz="2000" b="0" i="0" u="none" strike="noStrike" kern="1200" cap="none" spc="0" normalizeH="0" baseline="0" noProof="0" smtClean="0">
                <a:ln>
                  <a:noFill/>
                </a:ln>
                <a:solidFill>
                  <a:srgbClr val="FFCC00"/>
                </a:solidFill>
                <a:effectLst/>
                <a:uLnTx/>
                <a:uFillTx/>
                <a:latin typeface="Arial" pitchFamily="34" charset="0"/>
                <a:ea typeface="+mn-ea"/>
                <a:cs typeface="+mn-cs"/>
              </a:rPr>
              <a:t>Senescencia nodular:  </a:t>
            </a:r>
            <a:r>
              <a:rPr kumimoji="0" lang="es-AR" altLang="es-MX" sz="2000" b="0" i="0" u="none" strike="noStrike" kern="1200" cap="none" spc="0" normalizeH="0" baseline="0" noProof="0" smtClean="0">
                <a:ln>
                  <a:noFill/>
                </a:ln>
                <a:solidFill>
                  <a:srgbClr val="FFFFFF"/>
                </a:solidFill>
                <a:effectLst/>
                <a:uLnTx/>
                <a:uFillTx/>
                <a:latin typeface="Arial" pitchFamily="34" charset="0"/>
                <a:ea typeface="+mn-ea"/>
                <a:cs typeface="+mn-cs"/>
              </a:rPr>
              <a:t>desbalance entre producción/degradación de EAO </a:t>
            </a:r>
          </a:p>
          <a:p>
            <a:pPr marL="0" marR="0" lvl="0" indent="0" algn="l" defTabSz="914400" rtl="0" eaLnBrk="1" fontAlgn="base" latinLnBrk="0" hangingPunct="1">
              <a:lnSpc>
                <a:spcPct val="100000"/>
              </a:lnSpc>
              <a:spcBef>
                <a:spcPct val="0"/>
              </a:spcBef>
              <a:spcAft>
                <a:spcPct val="0"/>
              </a:spcAft>
              <a:buClr>
                <a:srgbClr val="FF3300"/>
              </a:buClr>
              <a:buSzTx/>
              <a:buFont typeface="Wingdings" pitchFamily="2" charset="2"/>
              <a:buNone/>
              <a:tabLst/>
              <a:defRPr/>
            </a:pPr>
            <a:r>
              <a:rPr kumimoji="0" lang="es-AR" altLang="es-MX" sz="2000" b="0" i="0" u="none" strike="noStrike" kern="1200" cap="none" spc="0" normalizeH="0" baseline="0" noProof="0" smtClean="0">
                <a:ln>
                  <a:noFill/>
                </a:ln>
                <a:solidFill>
                  <a:srgbClr val="FFFFFF"/>
                </a:solidFill>
                <a:effectLst/>
                <a:uLnTx/>
                <a:uFillTx/>
                <a:latin typeface="Arial" pitchFamily="34" charset="0"/>
                <a:ea typeface="+mn-ea"/>
                <a:cs typeface="+mn-cs"/>
              </a:rPr>
              <a:t>	- pérdida de la capacidad de fijar N</a:t>
            </a:r>
            <a:r>
              <a:rPr kumimoji="0" lang="es-AR" altLang="es-MX" sz="2000" b="0" i="0" u="none" strike="noStrike" kern="1200" cap="none" spc="0" normalizeH="0" baseline="-25000" noProof="0" smtClean="0">
                <a:ln>
                  <a:noFill/>
                </a:ln>
                <a:solidFill>
                  <a:srgbClr val="FFFFFF"/>
                </a:solidFill>
                <a:effectLst/>
                <a:uLnTx/>
                <a:uFillTx/>
                <a:latin typeface="Arial" pitchFamily="34" charset="0"/>
                <a:ea typeface="+mn-ea"/>
                <a:cs typeface="+mn-cs"/>
              </a:rPr>
              <a:t>2</a:t>
            </a:r>
            <a:r>
              <a:rPr kumimoji="0" lang="es-AR" altLang="es-MX" sz="2000" b="0" i="0" u="none" strike="noStrike" kern="1200" cap="none" spc="0" normalizeH="0" baseline="0" noProof="0" smtClean="0">
                <a:ln>
                  <a:noFill/>
                </a:ln>
                <a:solidFill>
                  <a:srgbClr val="FFFFFF"/>
                </a:solidFill>
                <a:effectLst/>
                <a:uLnTx/>
                <a:uFillTx/>
                <a:latin typeface="Arial" pitchFamily="34" charset="0"/>
                <a:ea typeface="+mn-ea"/>
                <a:cs typeface="+mn-cs"/>
              </a:rPr>
              <a:t> atmosférico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AR" altLang="es-MX" sz="2000" b="0" i="0" u="none" strike="noStrike" kern="1200" cap="none" spc="0" normalizeH="0" baseline="0" noProof="0" smtClean="0">
                <a:ln>
                  <a:noFill/>
                </a:ln>
                <a:solidFill>
                  <a:srgbClr val="FFFFFF"/>
                </a:solidFill>
                <a:effectLst/>
                <a:uLnTx/>
                <a:uFillTx/>
                <a:latin typeface="Arial" pitchFamily="34" charset="0"/>
                <a:ea typeface="+mn-ea"/>
                <a:cs typeface="+mn-cs"/>
              </a:rPr>
              <a:t>	- inducción de actividades líticas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AR" altLang="es-MX" sz="2000" b="0" i="0" u="none" strike="noStrike" kern="1200" cap="none" spc="0" normalizeH="0" baseline="0" noProof="0" smtClean="0">
                <a:ln>
                  <a:noFill/>
                </a:ln>
                <a:solidFill>
                  <a:srgbClr val="FFFFFF"/>
                </a:solidFill>
                <a:effectLst/>
                <a:uLnTx/>
                <a:uFillTx/>
                <a:latin typeface="Arial" pitchFamily="34" charset="0"/>
                <a:ea typeface="+mn-ea"/>
                <a:cs typeface="+mn-cs"/>
              </a:rPr>
              <a:t>	- formación de pigmentos verdes (leghemoglobina oxidada)</a:t>
            </a:r>
            <a:endParaRPr kumimoji="0" lang="es-ES" altLang="es-MX" sz="2000" b="0" i="0" u="none" strike="noStrike" kern="1200" cap="none" spc="0" normalizeH="0" baseline="0" noProof="0" smtClean="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148447880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1 Rectángulo"/>
          <p:cNvSpPr>
            <a:spLocks noChangeArrowheads="1"/>
          </p:cNvSpPr>
          <p:nvPr/>
        </p:nvSpPr>
        <p:spPr bwMode="auto">
          <a:xfrm>
            <a:off x="500125" y="714375"/>
            <a:ext cx="75009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
                <a:srgbClr val="C00000"/>
              </a:buClr>
              <a:buSzTx/>
              <a:buFont typeface="Wingdings" pitchFamily="2" charset="2"/>
              <a:buChar char="v"/>
              <a:tabLst/>
              <a:defRPr/>
            </a:pPr>
            <a:r>
              <a:rPr kumimoji="0" lang="es-AR" altLang="es-MX" sz="2400" b="0" i="0" u="none" strike="noStrike" kern="1200" cap="none" spc="0" normalizeH="0" baseline="0" noProof="0" smtClean="0">
                <a:ln>
                  <a:noFill/>
                </a:ln>
                <a:solidFill>
                  <a:srgbClr val="FFFFFF"/>
                </a:solidFill>
                <a:effectLst/>
                <a:uLnTx/>
                <a:uFillTx/>
                <a:latin typeface="Arial" pitchFamily="34" charset="0"/>
                <a:ea typeface="+mn-ea"/>
                <a:cs typeface="+mn-cs"/>
              </a:rPr>
              <a:t>Para que el establecimiento de la simbiosis sea efectivo, se requiere que la producción de EAOs sea controlada o bien que el microsimbionte tolere sus efectos (Ramu et al., 2002).</a:t>
            </a:r>
            <a:endParaRPr kumimoji="0" lang="es-ES" altLang="es-MX" sz="2400" b="0" i="0" u="none" strike="noStrike" kern="1200" cap="none" spc="0" normalizeH="0" baseline="0" noProof="0" smtClean="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14051660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C:\Users\fagiani.miguel\Desktop\Puppo 20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30" y="116633"/>
            <a:ext cx="6082501" cy="6446795"/>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8518" y="6488668"/>
            <a:ext cx="9138533"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err="1" smtClean="0">
                <a:ln>
                  <a:noFill/>
                </a:ln>
                <a:solidFill>
                  <a:prstClr val="black"/>
                </a:solidFill>
                <a:effectLst/>
                <a:uLnTx/>
                <a:uFillTx/>
                <a:latin typeface="Calibri"/>
                <a:ea typeface="+mn-ea"/>
                <a:cs typeface="+mn-cs"/>
              </a:rPr>
              <a:t>Puppo</a:t>
            </a:r>
            <a:r>
              <a:rPr kumimoji="0" lang="es-E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s-ES" sz="1800" b="0" i="1" u="none" strike="noStrike" kern="1200" cap="none" spc="0" normalizeH="0" baseline="0" noProof="0" dirty="0" smtClean="0">
                <a:ln>
                  <a:noFill/>
                </a:ln>
                <a:solidFill>
                  <a:prstClr val="black"/>
                </a:solidFill>
                <a:effectLst/>
                <a:uLnTx/>
                <a:uFillTx/>
                <a:latin typeface="Calibri"/>
                <a:ea typeface="+mn-ea"/>
                <a:cs typeface="+mn-cs"/>
              </a:rPr>
              <a:t>et al. </a:t>
            </a:r>
            <a:r>
              <a:rPr kumimoji="0" lang="es-ES" sz="1800" b="0" i="0" u="none" strike="noStrike" kern="1200" cap="none" spc="0" normalizeH="0" baseline="0" noProof="0" dirty="0" smtClean="0">
                <a:ln>
                  <a:noFill/>
                </a:ln>
                <a:solidFill>
                  <a:prstClr val="black"/>
                </a:solidFill>
                <a:effectLst/>
                <a:uLnTx/>
                <a:uFillTx/>
                <a:latin typeface="Calibri"/>
                <a:ea typeface="+mn-ea"/>
                <a:cs typeface="+mn-cs"/>
              </a:rPr>
              <a:t>2013 </a:t>
            </a:r>
            <a:r>
              <a:rPr kumimoji="0" lang="es-ES" sz="1200" b="0" i="0" u="none" strike="noStrike" kern="1200" cap="none" spc="0" normalizeH="0" baseline="0" noProof="0" dirty="0">
                <a:ln>
                  <a:noFill/>
                </a:ln>
                <a:solidFill>
                  <a:prstClr val="black"/>
                </a:solidFill>
                <a:effectLst/>
                <a:uLnTx/>
                <a:uFillTx/>
                <a:latin typeface="Calibri"/>
                <a:ea typeface="+mn-ea"/>
                <a:cs typeface="+mn-cs"/>
              </a:rPr>
              <a:t>ANTIOXIDANTS &amp; REDOX SIGNALING</a:t>
            </a: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17532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226136" y="996432"/>
            <a:ext cx="7015425" cy="5234468"/>
          </a:xfrm>
          <a:prstGeom prst="rect">
            <a:avLst/>
          </a:prstGeom>
        </p:spPr>
      </p:pic>
      <p:sp>
        <p:nvSpPr>
          <p:cNvPr id="4" name="Título 1"/>
          <p:cNvSpPr txBox="1">
            <a:spLocks/>
          </p:cNvSpPr>
          <p:nvPr/>
        </p:nvSpPr>
        <p:spPr>
          <a:xfrm>
            <a:off x="0" y="138793"/>
            <a:ext cx="7886700" cy="9941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marR="0" lvl="0" indent="-342900" algn="l" defTabSz="914400" rtl="0" eaLnBrk="1" fontAlgn="auto" latinLnBrk="0" hangingPunct="1">
              <a:lnSpc>
                <a:spcPct val="90000"/>
              </a:lnSpc>
              <a:spcBef>
                <a:spcPct val="0"/>
              </a:spcBef>
              <a:spcAft>
                <a:spcPts val="0"/>
              </a:spcAft>
              <a:buClr>
                <a:srgbClr val="FF0000"/>
              </a:buClr>
              <a:buSzTx/>
              <a:buFont typeface="Wingdings" panose="05000000000000000000" pitchFamily="2" charset="2"/>
              <a:buChar char="Ø"/>
              <a:tabLst/>
              <a:defRPr/>
            </a:pPr>
            <a:r>
              <a:rPr kumimoji="0" lang="en-US" sz="27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Organogénesis</a:t>
            </a:r>
            <a:r>
              <a:rPr kumimoji="0" lang="en-US" sz="27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nodular</a:t>
            </a:r>
            <a:r>
              <a:rPr kumimoji="0" lang="en-US" sz="2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a:r>
            <a:br>
              <a:rPr kumimoji="0" lang="en-US" sz="2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br>
            <a:r>
              <a:rPr kumimoji="0" lang="en-US" sz="2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a:t>
            </a:r>
            <a:r>
              <a:rPr kumimoji="0" lang="en-US" sz="2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Regulación</a:t>
            </a:r>
            <a:r>
              <a:rPr kumimoji="0" lang="en-US" sz="2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local </a:t>
            </a:r>
            <a:r>
              <a:rPr kumimoji="0" lang="en-US" sz="2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por</a:t>
            </a:r>
            <a:r>
              <a:rPr kumimoji="0" lang="en-US" sz="2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microRNA</a:t>
            </a:r>
            <a:br>
              <a:rPr kumimoji="0" lang="en-US" sz="2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br>
            <a:r>
              <a:rPr kumimoji="0" lang="en-US" sz="2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a:t>
            </a:r>
            <a:endParaRPr kumimoji="0" lang="en-US" sz="21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5" name="Rectángulo 4"/>
          <p:cNvSpPr/>
          <p:nvPr/>
        </p:nvSpPr>
        <p:spPr>
          <a:xfrm>
            <a:off x="6234505" y="6488668"/>
            <a:ext cx="265777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Valdés-López et al.(2019)</a:t>
            </a: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5303058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411480" y="128996"/>
            <a:ext cx="2286000" cy="3543300"/>
          </a:xfrm>
          <a:prstGeom prst="rect">
            <a:avLst/>
          </a:prstGeom>
        </p:spPr>
      </p:pic>
      <p:pic>
        <p:nvPicPr>
          <p:cNvPr id="6" name="Imagen 5"/>
          <p:cNvPicPr>
            <a:picLocks noChangeAspect="1"/>
          </p:cNvPicPr>
          <p:nvPr/>
        </p:nvPicPr>
        <p:blipFill>
          <a:blip r:embed="rId3"/>
          <a:stretch>
            <a:fillRect/>
          </a:stretch>
        </p:blipFill>
        <p:spPr>
          <a:xfrm>
            <a:off x="3930423" y="385898"/>
            <a:ext cx="4338365" cy="5643057"/>
          </a:xfrm>
          <a:prstGeom prst="rect">
            <a:avLst/>
          </a:prstGeom>
        </p:spPr>
      </p:pic>
    </p:spTree>
    <p:extLst>
      <p:ext uri="{BB962C8B-B14F-4D97-AF65-F5344CB8AC3E}">
        <p14:creationId xmlns:p14="http://schemas.microsoft.com/office/powerpoint/2010/main" val="36344288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76444"/>
            <a:ext cx="7886700" cy="994172"/>
          </a:xfrm>
        </p:spPr>
        <p:txBody>
          <a:bodyPr>
            <a:noAutofit/>
          </a:bodyPr>
          <a:lstStyle/>
          <a:p>
            <a:pPr marL="342900" indent="-342900">
              <a:buClr>
                <a:srgbClr val="FF0000"/>
              </a:buClr>
              <a:buFont typeface="Wingdings" panose="05000000000000000000" pitchFamily="2" charset="2"/>
              <a:buChar char="Ø"/>
            </a:pPr>
            <a:r>
              <a:rPr lang="en-US" sz="2700" dirty="0" err="1"/>
              <a:t>Organogénesis</a:t>
            </a:r>
            <a:r>
              <a:rPr lang="en-US" sz="2700" dirty="0"/>
              <a:t> nodular</a:t>
            </a:r>
            <a:r>
              <a:rPr lang="en-US" sz="2400" dirty="0"/>
              <a:t/>
            </a:r>
            <a:br>
              <a:rPr lang="en-US" sz="2400" dirty="0"/>
            </a:br>
            <a:r>
              <a:rPr lang="en-US" sz="2400" dirty="0"/>
              <a:t>	</a:t>
            </a:r>
            <a:r>
              <a:rPr lang="en-US" sz="2400" dirty="0" err="1"/>
              <a:t>Regulación</a:t>
            </a:r>
            <a:r>
              <a:rPr lang="en-US" sz="2400" dirty="0"/>
              <a:t> </a:t>
            </a:r>
            <a:r>
              <a:rPr lang="en-US" sz="2400" dirty="0" err="1" smtClean="0"/>
              <a:t>sistemica</a:t>
            </a:r>
            <a:r>
              <a:rPr lang="en-US" sz="2400" dirty="0"/>
              <a:t>		</a:t>
            </a:r>
            <a:endParaRPr lang="en-US" sz="2100" dirty="0"/>
          </a:p>
        </p:txBody>
      </p:sp>
      <p:pic>
        <p:nvPicPr>
          <p:cNvPr id="4" name="Imagen 3"/>
          <p:cNvPicPr>
            <a:picLocks noChangeAspect="1"/>
          </p:cNvPicPr>
          <p:nvPr/>
        </p:nvPicPr>
        <p:blipFill>
          <a:blip r:embed="rId2"/>
          <a:stretch>
            <a:fillRect/>
          </a:stretch>
        </p:blipFill>
        <p:spPr>
          <a:xfrm>
            <a:off x="1031966" y="1070616"/>
            <a:ext cx="7256355" cy="5539909"/>
          </a:xfrm>
          <a:prstGeom prst="rect">
            <a:avLst/>
          </a:prstGeom>
        </p:spPr>
      </p:pic>
    </p:spTree>
    <p:extLst>
      <p:ext uri="{BB962C8B-B14F-4D97-AF65-F5344CB8AC3E}">
        <p14:creationId xmlns:p14="http://schemas.microsoft.com/office/powerpoint/2010/main" val="20967143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53975"/>
            <a:ext cx="9144000" cy="707886"/>
          </a:xfrm>
          <a:prstGeom prst="rect">
            <a:avLst/>
          </a:prstGeom>
          <a:solidFill>
            <a:srgbClr val="39639D"/>
          </a:solidFill>
          <a:ln w="28575" cap="flat" cmpd="sng" algn="ctr">
            <a:solidFill>
              <a:sysClr val="window" lastClr="FFFFFF">
                <a:hueOff val="0"/>
                <a:satOff val="0"/>
                <a:lumOff val="0"/>
                <a:alphaOff val="0"/>
              </a:sysClr>
            </a:solidFill>
            <a:prstDash val="solid"/>
          </a:ln>
          <a:effectLst/>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Systemic</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Inducesd</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Responses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during</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the</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legume-rhizobium</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symbiotic</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interaction</a:t>
            </a:r>
            <a:endParaRPr kumimoji="0" lang="es-MX" sz="2000" b="1" i="0" u="none" strike="noStrike" kern="0" cap="none" spc="0" normalizeH="0" baseline="0" noProof="0" dirty="0" smtClean="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Autoregulation</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of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Nodulation</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(AON)  </a:t>
            </a:r>
            <a:endParaRPr kumimoji="0" lang="es-MX" sz="2000" b="1" i="0" u="none" strike="noStrike" kern="0" cap="none" spc="0" normalizeH="0" baseline="0" noProof="0" dirty="0">
              <a:ln>
                <a:noFill/>
              </a:ln>
              <a:solidFill>
                <a:prstClr val="white"/>
              </a:solidFill>
              <a:effectLst/>
              <a:uLnTx/>
              <a:uFillTx/>
              <a:latin typeface="Calibri"/>
              <a:ea typeface="+mn-ea"/>
              <a:cs typeface="+mn-cs"/>
            </a:endParaRP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993851"/>
            <a:ext cx="5331718" cy="5655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6954543" y="6469312"/>
            <a:ext cx="19790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smtClean="0">
                <a:ln>
                  <a:noFill/>
                </a:ln>
                <a:solidFill>
                  <a:prstClr val="black"/>
                </a:solidFill>
                <a:effectLst/>
                <a:uLnTx/>
                <a:uFillTx/>
                <a:latin typeface="Calibri"/>
                <a:ea typeface="+mn-ea"/>
                <a:cs typeface="+mn-cs"/>
              </a:rPr>
              <a:t>Fergunson</a:t>
            </a:r>
            <a:r>
              <a:rPr kumimoji="0" lang="en-US" sz="1600" b="0" i="1" u="none" strike="noStrike" kern="1200" cap="none" spc="0" normalizeH="0" baseline="0" noProof="0" dirty="0" smtClean="0">
                <a:ln>
                  <a:noFill/>
                </a:ln>
                <a:solidFill>
                  <a:prstClr val="black"/>
                </a:solidFill>
                <a:effectLst/>
                <a:uLnTx/>
                <a:uFillTx/>
                <a:latin typeface="Calibri"/>
                <a:ea typeface="+mn-ea"/>
                <a:cs typeface="+mn-cs"/>
              </a:rPr>
              <a:t> et al, 2010</a:t>
            </a:r>
            <a:endParaRPr kumimoji="0" lang="en-US" sz="16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91573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spTree>
    <p:extLst>
      <p:ext uri="{BB962C8B-B14F-4D97-AF65-F5344CB8AC3E}">
        <p14:creationId xmlns:p14="http://schemas.microsoft.com/office/powerpoint/2010/main" val="3658257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1 Imagen" descr="fig16_0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9985" y="846178"/>
            <a:ext cx="7621587" cy="422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2 CuadroTexto"/>
          <p:cNvSpPr txBox="1">
            <a:spLocks noChangeArrowheads="1"/>
          </p:cNvSpPr>
          <p:nvPr/>
        </p:nvSpPr>
        <p:spPr bwMode="auto">
          <a:xfrm>
            <a:off x="20660" y="74654"/>
            <a:ext cx="95202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AR" altLang="es-MX" sz="2400" b="0" i="0" u="none" strike="noStrike" kern="1200" cap="none" spc="0" normalizeH="0" baseline="0" noProof="0" smtClean="0">
                <a:ln>
                  <a:noFill/>
                </a:ln>
                <a:solidFill>
                  <a:srgbClr val="FF0000"/>
                </a:solidFill>
                <a:effectLst/>
                <a:uLnTx/>
                <a:uFillTx/>
                <a:latin typeface="Arial" pitchFamily="34" charset="0"/>
                <a:ea typeface="+mn-ea"/>
                <a:cs typeface="+mn-cs"/>
              </a:rPr>
              <a:t>La FBN es una capacidad metabólica estrictamente procariota…</a:t>
            </a:r>
            <a:endParaRPr kumimoji="0" lang="es-ES" altLang="es-MX" sz="2400" b="0" i="0" u="none" strike="noStrike" kern="1200" cap="none" spc="0" normalizeH="0" baseline="0" noProof="0" smtClean="0">
              <a:ln>
                <a:noFill/>
              </a:ln>
              <a:solidFill>
                <a:srgbClr val="FF0000"/>
              </a:solidFill>
              <a:effectLst/>
              <a:uLnTx/>
              <a:uFillTx/>
              <a:latin typeface="Arial" pitchFamily="34" charset="0"/>
              <a:ea typeface="+mn-ea"/>
              <a:cs typeface="+mn-cs"/>
            </a:endParaRPr>
          </a:p>
        </p:txBody>
      </p:sp>
      <p:sp>
        <p:nvSpPr>
          <p:cNvPr id="55300" name="2 CuadroTexto"/>
          <p:cNvSpPr txBox="1">
            <a:spLocks noChangeArrowheads="1"/>
          </p:cNvSpPr>
          <p:nvPr/>
        </p:nvSpPr>
        <p:spPr bwMode="auto">
          <a:xfrm>
            <a:off x="604838" y="5068930"/>
            <a:ext cx="810101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s-MX" sz="2800" b="0" i="0" u="none" strike="noStrike" kern="1200" cap="none" spc="0" normalizeH="0" baseline="0" noProof="0" smtClean="0">
                <a:ln>
                  <a:noFill/>
                </a:ln>
                <a:solidFill>
                  <a:srgbClr val="FF0000"/>
                </a:solidFill>
                <a:effectLst/>
                <a:uLnTx/>
                <a:uFillTx/>
                <a:latin typeface="Arial" pitchFamily="34" charset="0"/>
                <a:ea typeface="+mn-ea"/>
                <a:cs typeface="+mn-cs"/>
              </a:rPr>
              <a:t>Vida libre</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s-MX" sz="2800" b="0" i="0" u="none" strike="noStrike" kern="1200" cap="none" spc="0" normalizeH="0" baseline="0" noProof="0" smtClean="0">
                <a:ln>
                  <a:noFill/>
                </a:ln>
                <a:solidFill>
                  <a:srgbClr val="FF0000"/>
                </a:solidFill>
                <a:effectLst/>
                <a:uLnTx/>
                <a:uFillTx/>
                <a:latin typeface="Arial" pitchFamily="34" charset="0"/>
                <a:ea typeface="+mn-ea"/>
                <a:cs typeface="+mn-cs"/>
              </a:rPr>
              <a:t>Simbiosis  extra celular (ectosimbiosis)</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s-MX" sz="2800" b="0" i="0" u="none" strike="noStrike" kern="1200" cap="none" spc="0" normalizeH="0" baseline="0" noProof="0" smtClean="0">
                <a:ln>
                  <a:noFill/>
                </a:ln>
                <a:solidFill>
                  <a:srgbClr val="FF0000"/>
                </a:solidFill>
                <a:effectLst/>
                <a:uLnTx/>
                <a:uFillTx/>
                <a:latin typeface="Arial" pitchFamily="34" charset="0"/>
                <a:ea typeface="+mn-ea"/>
                <a:cs typeface="+mn-cs"/>
              </a:rPr>
              <a:t>Simbiosis   intracelular (endosimbiosis)</a:t>
            </a:r>
          </a:p>
        </p:txBody>
      </p:sp>
    </p:spTree>
    <p:extLst>
      <p:ext uri="{BB962C8B-B14F-4D97-AF65-F5344CB8AC3E}">
        <p14:creationId xmlns:p14="http://schemas.microsoft.com/office/powerpoint/2010/main" val="200179224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0"/>
            <a:ext cx="784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59510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Rocío\Tesina\Papeles para Tesina\Presentación final\Fotos para presentación\PGPR de Arabidops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138" y="985838"/>
            <a:ext cx="6646863" cy="587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Estrella de 32 puntas"/>
          <p:cNvSpPr/>
          <p:nvPr/>
        </p:nvSpPr>
        <p:spPr>
          <a:xfrm>
            <a:off x="993775" y="2565400"/>
            <a:ext cx="863600" cy="287338"/>
          </a:xfrm>
          <a:prstGeom prst="star32">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0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7 Estrella de 32 puntas"/>
          <p:cNvSpPr/>
          <p:nvPr/>
        </p:nvSpPr>
        <p:spPr>
          <a:xfrm>
            <a:off x="1425575" y="4221163"/>
            <a:ext cx="936625" cy="360362"/>
          </a:xfrm>
          <a:prstGeom prst="star32">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0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7169" name="Picture 1" descr="C:\Users\Rocío\Tesina\Papeles para Tesina\Presentación final\Fotos para presentación\EA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6925" y="2346325"/>
            <a:ext cx="4537075"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5 CuadroTexto"/>
          <p:cNvSpPr txBox="1">
            <a:spLocks noChangeArrowheads="1"/>
          </p:cNvSpPr>
          <p:nvPr/>
        </p:nvSpPr>
        <p:spPr bwMode="auto">
          <a:xfrm>
            <a:off x="1476375" y="188913"/>
            <a:ext cx="6983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Efectos sistémicos inducidos por rizobacterias</a:t>
            </a:r>
            <a:endParaRPr kumimoji="0" lang="es-ES" altLang="en-US" sz="2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6151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69"/>
                                        </p:tgtEl>
                                        <p:attrNameLst>
                                          <p:attrName>style.visibility</p:attrName>
                                        </p:attrNameLst>
                                      </p:cBhvr>
                                      <p:to>
                                        <p:strVal val="visible"/>
                                      </p:to>
                                    </p:set>
                                    <p:animEffect transition="in" filter="fade">
                                      <p:cBhvr>
                                        <p:cTn id="22" dur="500"/>
                                        <p:tgtEl>
                                          <p:spTgt spid="7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18564" y="477994"/>
            <a:ext cx="8312243" cy="2857997"/>
          </a:xfrm>
          <a:prstGeom prst="rect">
            <a:avLst/>
          </a:prstGeom>
        </p:spPr>
      </p:pic>
    </p:spTree>
    <p:extLst>
      <p:ext uri="{BB962C8B-B14F-4D97-AF65-F5344CB8AC3E}">
        <p14:creationId xmlns:p14="http://schemas.microsoft.com/office/powerpoint/2010/main" val="16397958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p:cNvSpPr txBox="1">
            <a:spLocks noChangeArrowheads="1"/>
          </p:cNvSpPr>
          <p:nvPr/>
        </p:nvSpPr>
        <p:spPr bwMode="auto">
          <a:xfrm>
            <a:off x="0" y="5760"/>
            <a:ext cx="9144000" cy="461665"/>
          </a:xfrm>
          <a:prstGeom prst="rect">
            <a:avLst/>
          </a:prstGeom>
          <a:solidFill>
            <a:srgbClr val="002060">
              <a:alpha val="60000"/>
            </a:srgbClr>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marL="342900" indent="-342900" algn="ctr" fontAlgn="base">
              <a:spcBef>
                <a:spcPts val="600"/>
              </a:spcBef>
              <a:spcAft>
                <a:spcPct val="0"/>
              </a:spcAft>
              <a:buClr>
                <a:srgbClr val="FF0000"/>
              </a:buClr>
              <a:buFont typeface="Wingdings" panose="05000000000000000000" pitchFamily="2" charset="2"/>
              <a:buChar char="ü"/>
              <a:defRPr sz="2400">
                <a:solidFill>
                  <a:prstClr val="white"/>
                </a:solidFill>
                <a:latin typeface="Calibri" panose="020F0502020204030204" pitchFamily="34" charset="0"/>
                <a:cs typeface="Calibri" panose="020F0502020204030204" pitchFamily="34" charset="0"/>
              </a:defRPr>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marL="342900" marR="0" lvl="0" indent="-342900" algn="ctr" defTabSz="914400" rtl="0" eaLnBrk="1" fontAlgn="base" latinLnBrk="0" hangingPunct="1">
              <a:lnSpc>
                <a:spcPct val="100000"/>
              </a:lnSpc>
              <a:spcBef>
                <a:spcPts val="600"/>
              </a:spcBef>
              <a:spcAft>
                <a:spcPct val="0"/>
              </a:spcAft>
              <a:buClr>
                <a:srgbClr val="FF0000"/>
              </a:buClr>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Legume-rhizobia  symbiotic interaction:  local and systemic responses</a:t>
            </a:r>
          </a:p>
        </p:txBody>
      </p:sp>
      <p:pic>
        <p:nvPicPr>
          <p:cNvPr id="3" name="Imagen 2"/>
          <p:cNvPicPr>
            <a:picLocks noChangeAspect="1"/>
          </p:cNvPicPr>
          <p:nvPr/>
        </p:nvPicPr>
        <p:blipFill>
          <a:blip r:embed="rId3"/>
          <a:stretch>
            <a:fillRect/>
          </a:stretch>
        </p:blipFill>
        <p:spPr>
          <a:xfrm>
            <a:off x="4025381" y="1067583"/>
            <a:ext cx="5383235" cy="5456393"/>
          </a:xfrm>
          <a:prstGeom prst="rect">
            <a:avLst/>
          </a:prstGeom>
        </p:spPr>
      </p:pic>
      <p:pic>
        <p:nvPicPr>
          <p:cNvPr id="2" name="Imagen 1"/>
          <p:cNvPicPr>
            <a:picLocks noChangeAspect="1"/>
          </p:cNvPicPr>
          <p:nvPr/>
        </p:nvPicPr>
        <p:blipFill>
          <a:blip r:embed="rId4"/>
          <a:stretch>
            <a:fillRect/>
          </a:stretch>
        </p:blipFill>
        <p:spPr>
          <a:xfrm>
            <a:off x="323528" y="854081"/>
            <a:ext cx="4043190" cy="5510845"/>
          </a:xfrm>
          <a:prstGeom prst="rect">
            <a:avLst/>
          </a:prstGeom>
        </p:spPr>
      </p:pic>
      <p:grpSp>
        <p:nvGrpSpPr>
          <p:cNvPr id="10" name="Group 92"/>
          <p:cNvGrpSpPr>
            <a:grpSpLocks/>
          </p:cNvGrpSpPr>
          <p:nvPr/>
        </p:nvGrpSpPr>
        <p:grpSpPr bwMode="auto">
          <a:xfrm>
            <a:off x="3059832" y="2709168"/>
            <a:ext cx="3314068" cy="2173224"/>
            <a:chOff x="1626" y="1669"/>
            <a:chExt cx="3492" cy="2450"/>
          </a:xfrm>
        </p:grpSpPr>
        <p:sp>
          <p:nvSpPr>
            <p:cNvPr id="11" name="AutoShape 93"/>
            <p:cNvSpPr>
              <a:spLocks noChangeArrowheads="1"/>
            </p:cNvSpPr>
            <p:nvPr/>
          </p:nvSpPr>
          <p:spPr bwMode="auto">
            <a:xfrm>
              <a:off x="1626" y="1669"/>
              <a:ext cx="3492" cy="2450"/>
            </a:xfrm>
            <a:prstGeom prst="irregularSeal1">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AR" altLang="es-MX"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 name="Text Box 94"/>
            <p:cNvSpPr txBox="1">
              <a:spLocks noChangeArrowheads="1"/>
            </p:cNvSpPr>
            <p:nvPr/>
          </p:nvSpPr>
          <p:spPr bwMode="auto">
            <a:xfrm>
              <a:off x="2637" y="2451"/>
              <a:ext cx="1270" cy="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AR" altLang="es-MX" sz="2800" b="0" i="0" u="none" strike="noStrike" kern="1200" cap="none" spc="0" normalizeH="0" baseline="0" noProof="0" dirty="0" smtClean="0">
                  <a:ln>
                    <a:noFill/>
                  </a:ln>
                  <a:solidFill>
                    <a:srgbClr val="FFFFFF"/>
                  </a:solidFill>
                  <a:effectLst/>
                  <a:uLnTx/>
                  <a:uFillTx/>
                  <a:latin typeface="Arial" charset="0"/>
                  <a:ea typeface="+mn-ea"/>
                  <a:cs typeface="+mn-cs"/>
                </a:rPr>
                <a:t>Stress</a:t>
              </a:r>
              <a:endParaRPr kumimoji="0" lang="es-ES" altLang="es-MX" sz="2800" b="0" i="0" u="none" strike="noStrike" kern="1200" cap="none" spc="0" normalizeH="0" baseline="0" noProof="0" dirty="0">
                <a:ln>
                  <a:noFill/>
                </a:ln>
                <a:solidFill>
                  <a:srgbClr val="FFFFFF"/>
                </a:solidFill>
                <a:effectLst/>
                <a:uLnTx/>
                <a:uFillTx/>
                <a:latin typeface="Arial" charset="0"/>
                <a:ea typeface="+mn-ea"/>
                <a:cs typeface="+mn-cs"/>
              </a:endParaRPr>
            </a:p>
          </p:txBody>
        </p:sp>
      </p:grpSp>
      <p:sp>
        <p:nvSpPr>
          <p:cNvPr id="4" name="CuadroTexto 3"/>
          <p:cNvSpPr txBox="1"/>
          <p:nvPr/>
        </p:nvSpPr>
        <p:spPr>
          <a:xfrm>
            <a:off x="71500" y="6523977"/>
            <a:ext cx="21602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1" u="none" strike="noStrike" kern="1200" cap="none" spc="0" normalizeH="0" baseline="0" noProof="0" dirty="0" err="1" smtClean="0">
                <a:ln>
                  <a:noFill/>
                </a:ln>
                <a:solidFill>
                  <a:prstClr val="black"/>
                </a:solidFill>
                <a:effectLst/>
                <a:uLnTx/>
                <a:uFillTx/>
                <a:latin typeface="Calibri"/>
                <a:ea typeface="+mn-ea"/>
                <a:cs typeface="+mn-cs"/>
              </a:rPr>
              <a:t>Oldroy</a:t>
            </a:r>
            <a:r>
              <a:rPr kumimoji="0" lang="es-AR" sz="1400" b="0" i="1" u="none" strike="noStrike" kern="1200" cap="none" spc="0" normalizeH="0" baseline="0" noProof="0" dirty="0" smtClean="0">
                <a:ln>
                  <a:noFill/>
                </a:ln>
                <a:solidFill>
                  <a:prstClr val="black"/>
                </a:solidFill>
                <a:effectLst/>
                <a:uLnTx/>
                <a:uFillTx/>
                <a:latin typeface="Calibri"/>
                <a:ea typeface="+mn-ea"/>
                <a:cs typeface="+mn-cs"/>
              </a:rPr>
              <a:t>, et al. 2008 </a:t>
            </a:r>
            <a:endParaRPr kumimoji="0" lang="en-US" sz="1400" b="0" i="1" u="none" strike="noStrike" kern="1200" cap="none" spc="0" normalizeH="0" baseline="0" noProof="0" dirty="0">
              <a:ln>
                <a:noFill/>
              </a:ln>
              <a:solidFill>
                <a:prstClr val="black"/>
              </a:solidFill>
              <a:effectLst/>
              <a:uLnTx/>
              <a:uFillTx/>
              <a:latin typeface="Calibri"/>
              <a:ea typeface="+mn-ea"/>
              <a:cs typeface="+mn-cs"/>
            </a:endParaRPr>
          </a:p>
        </p:txBody>
      </p:sp>
      <p:sp>
        <p:nvSpPr>
          <p:cNvPr id="15" name="CuadroTexto 14"/>
          <p:cNvSpPr txBox="1"/>
          <p:nvPr/>
        </p:nvSpPr>
        <p:spPr>
          <a:xfrm>
            <a:off x="7308304" y="6550223"/>
            <a:ext cx="21602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1" u="none" strike="noStrike" kern="1200" cap="none" spc="0" normalizeH="0" baseline="0" noProof="0" dirty="0" smtClean="0">
                <a:ln>
                  <a:noFill/>
                </a:ln>
                <a:solidFill>
                  <a:prstClr val="black"/>
                </a:solidFill>
                <a:effectLst/>
                <a:uLnTx/>
                <a:uFillTx/>
                <a:latin typeface="Calibri"/>
                <a:ea typeface="+mn-ea"/>
                <a:cs typeface="+mn-cs"/>
              </a:rPr>
              <a:t>Wang, et al. 2014 </a:t>
            </a:r>
            <a:endParaRPr kumimoji="0" lang="en-US" sz="14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814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1798"/>
          <a:stretch/>
        </p:blipFill>
        <p:spPr bwMode="auto">
          <a:xfrm>
            <a:off x="179512" y="17269"/>
            <a:ext cx="8451900" cy="2691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33698"/>
          <a:stretch/>
        </p:blipFill>
        <p:spPr bwMode="auto">
          <a:xfrm>
            <a:off x="251520" y="2780928"/>
            <a:ext cx="8379892"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16216"/>
          <a:stretch/>
        </p:blipFill>
        <p:spPr bwMode="auto">
          <a:xfrm>
            <a:off x="179512" y="4725145"/>
            <a:ext cx="8424936" cy="2132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986355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2" y="29"/>
            <a:ext cx="9147175" cy="830997"/>
          </a:xfrm>
          <a:prstGeom prst="rect">
            <a:avLst/>
          </a:prstGeom>
          <a:solidFill>
            <a:srgbClr val="002060">
              <a:alpha val="60000"/>
            </a:srgbClr>
          </a:solidFill>
          <a:ln w="9525">
            <a:noFill/>
            <a:miter lim="800000"/>
            <a:headEnd/>
            <a:tailEnd/>
          </a:ln>
          <a:effectLst/>
        </p:spPr>
        <p:txBody>
          <a:bodyPr wrap="square">
            <a:spAutoFit/>
          </a:bodyPr>
          <a:lstStyle/>
          <a:p>
            <a:pPr marL="342900" marR="0" lvl="0" indent="-342900" algn="ctr" defTabSz="914400" rtl="0" eaLnBrk="1" fontAlgn="base" latinLnBrk="0" hangingPunct="1">
              <a:lnSpc>
                <a:spcPct val="100000"/>
              </a:lnSpc>
              <a:spcBef>
                <a:spcPts val="600"/>
              </a:spcBef>
              <a:spcAft>
                <a:spcPct val="0"/>
              </a:spcAft>
              <a:buClr>
                <a:srgbClr val="FF0000"/>
              </a:buClr>
              <a:buSzTx/>
              <a:buFont typeface="Wingdings" panose="05000000000000000000" pitchFamily="2" charset="2"/>
              <a:buChar char="ü"/>
              <a:tabLst/>
              <a:defRPr/>
            </a:pPr>
            <a:r>
              <a:rPr kumimoji="0" lang="es-MX" sz="2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Expression</a:t>
            </a:r>
            <a:r>
              <a:rPr kumimoji="0" lang="es-MX"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of animal </a:t>
            </a:r>
            <a:r>
              <a:rPr kumimoji="0" lang="es-MX" sz="2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antiapoptotic</a:t>
            </a:r>
            <a:r>
              <a:rPr kumimoji="0" lang="es-MX"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gene Ced-9  in </a:t>
            </a:r>
            <a:r>
              <a:rPr kumimoji="0" lang="es-MX" sz="2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soybean</a:t>
            </a:r>
            <a:r>
              <a:rPr kumimoji="0" lang="es-MX"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s-MX" sz="2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hairy</a:t>
            </a:r>
            <a:r>
              <a:rPr kumimoji="0" lang="es-MX"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s-MX" sz="2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roots</a:t>
            </a:r>
            <a:r>
              <a:rPr kumimoji="0" lang="es-MX"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s-MX" sz="2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effect</a:t>
            </a:r>
            <a:r>
              <a:rPr kumimoji="0" lang="es-MX"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s-MX" sz="2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on</a:t>
            </a:r>
            <a:r>
              <a:rPr kumimoji="0" lang="es-MX"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s-MX" sz="2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tolerance</a:t>
            </a:r>
            <a:r>
              <a:rPr kumimoji="0" lang="es-MX"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and </a:t>
            </a:r>
            <a:r>
              <a:rPr kumimoji="0" lang="es-MX" sz="2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nodulation</a:t>
            </a:r>
            <a:endParaRPr kumimoji="0" lang="es-MX"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7" name="Grupo 6"/>
          <p:cNvGrpSpPr/>
          <p:nvPr/>
        </p:nvGrpSpPr>
        <p:grpSpPr>
          <a:xfrm>
            <a:off x="177283" y="831021"/>
            <a:ext cx="8715071" cy="6137499"/>
            <a:chOff x="177283" y="831021"/>
            <a:chExt cx="8715071" cy="6137499"/>
          </a:xfrm>
        </p:grpSpPr>
        <p:grpSp>
          <p:nvGrpSpPr>
            <p:cNvPr id="6" name="Grupo 5"/>
            <p:cNvGrpSpPr/>
            <p:nvPr/>
          </p:nvGrpSpPr>
          <p:grpSpPr>
            <a:xfrm>
              <a:off x="270644" y="965656"/>
              <a:ext cx="8621710" cy="6002864"/>
              <a:chOff x="2697747" y="-978573"/>
              <a:chExt cx="8621710" cy="6002864"/>
            </a:xfrm>
          </p:grpSpPr>
          <p:pic>
            <p:nvPicPr>
              <p:cNvPr id="3" name="Imagen 2"/>
              <p:cNvPicPr>
                <a:picLocks noChangeAspect="1"/>
              </p:cNvPicPr>
              <p:nvPr/>
            </p:nvPicPr>
            <p:blipFill>
              <a:blip r:embed="rId3"/>
              <a:stretch>
                <a:fillRect/>
              </a:stretch>
            </p:blipFill>
            <p:spPr>
              <a:xfrm>
                <a:off x="7522283" y="-978573"/>
                <a:ext cx="3797174" cy="2135592"/>
              </a:xfrm>
              <a:prstGeom prst="rect">
                <a:avLst/>
              </a:prstGeom>
            </p:spPr>
          </p:pic>
          <p:grpSp>
            <p:nvGrpSpPr>
              <p:cNvPr id="242692" name="29 Grupo"/>
              <p:cNvGrpSpPr>
                <a:grpSpLocks/>
              </p:cNvGrpSpPr>
              <p:nvPr/>
            </p:nvGrpSpPr>
            <p:grpSpPr bwMode="auto">
              <a:xfrm>
                <a:off x="2697747" y="1018041"/>
                <a:ext cx="7992888" cy="4006250"/>
                <a:chOff x="108199" y="548680"/>
                <a:chExt cx="8136904" cy="4738002"/>
              </a:xfrm>
            </p:grpSpPr>
            <p:pic>
              <p:nvPicPr>
                <p:cNvPr id="31" name="Picture 2" descr="D:\Archivos German\TESIS\Resultados.DOC\Imágenes\Sist en hidroponia\Roberts planta inoculo 24-05-2012\1.JPG"/>
                <p:cNvPicPr>
                  <a:picLocks noChangeAspect="1" noChangeArrowheads="1"/>
                </p:cNvPicPr>
                <p:nvPr/>
              </p:nvPicPr>
              <p:blipFill>
                <a:blip r:embed="rId4" cstate="print"/>
                <a:srcRect/>
                <a:stretch>
                  <a:fillRect/>
                </a:stretch>
              </p:blipFill>
              <p:spPr bwMode="auto">
                <a:xfrm>
                  <a:off x="1728230" y="548680"/>
                  <a:ext cx="1531700" cy="2470713"/>
                </a:xfrm>
                <a:prstGeom prst="rect">
                  <a:avLst/>
                </a:prstGeom>
                <a:ln>
                  <a:noFill/>
                </a:ln>
                <a:effectLst>
                  <a:softEdge rad="112500"/>
                </a:effectLst>
              </p:spPr>
            </p:pic>
            <p:pic>
              <p:nvPicPr>
                <p:cNvPr id="32" name="Picture 3" descr="D:\Archivos German\TESIS\Resultados.DOC\Imágenes\Sist en hidroponia\Roberts planta inoculo 24-05-2012\4.JPG"/>
                <p:cNvPicPr>
                  <a:picLocks noChangeAspect="1" noChangeArrowheads="1"/>
                </p:cNvPicPr>
                <p:nvPr/>
              </p:nvPicPr>
              <p:blipFill>
                <a:blip r:embed="rId5" cstate="print"/>
                <a:srcRect/>
                <a:stretch>
                  <a:fillRect/>
                </a:stretch>
              </p:blipFill>
              <p:spPr bwMode="auto">
                <a:xfrm>
                  <a:off x="3967619" y="660866"/>
                  <a:ext cx="1336948" cy="2103187"/>
                </a:xfrm>
                <a:prstGeom prst="rect">
                  <a:avLst/>
                </a:prstGeom>
                <a:ln>
                  <a:noFill/>
                </a:ln>
                <a:effectLst>
                  <a:softEdge rad="112500"/>
                </a:effectLst>
              </p:spPr>
            </p:pic>
            <p:pic>
              <p:nvPicPr>
                <p:cNvPr id="24269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9710" y="4058756"/>
                  <a:ext cx="3240360" cy="122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2696" name="32 Grupo"/>
                <p:cNvGrpSpPr>
                  <a:grpSpLocks/>
                </p:cNvGrpSpPr>
                <p:nvPr/>
              </p:nvGrpSpPr>
              <p:grpSpPr bwMode="auto">
                <a:xfrm>
                  <a:off x="108199" y="2866477"/>
                  <a:ext cx="8136904" cy="932899"/>
                  <a:chOff x="467544" y="3562823"/>
                  <a:chExt cx="8280920" cy="1106338"/>
                </a:xfrm>
              </p:grpSpPr>
              <p:grpSp>
                <p:nvGrpSpPr>
                  <p:cNvPr id="242698" name="24 Grupo"/>
                  <p:cNvGrpSpPr>
                    <a:grpSpLocks/>
                  </p:cNvGrpSpPr>
                  <p:nvPr/>
                </p:nvGrpSpPr>
                <p:grpSpPr bwMode="auto">
                  <a:xfrm>
                    <a:off x="467544" y="3858999"/>
                    <a:ext cx="8280920" cy="810162"/>
                    <a:chOff x="611560" y="5445224"/>
                    <a:chExt cx="8280920" cy="810162"/>
                  </a:xfrm>
                </p:grpSpPr>
                <p:grpSp>
                  <p:nvGrpSpPr>
                    <p:cNvPr id="242703" name="13 Grupo"/>
                    <p:cNvGrpSpPr>
                      <a:grpSpLocks/>
                    </p:cNvGrpSpPr>
                    <p:nvPr/>
                  </p:nvGrpSpPr>
                  <p:grpSpPr bwMode="auto">
                    <a:xfrm>
                      <a:off x="755576" y="5445224"/>
                      <a:ext cx="7992888" cy="144016"/>
                      <a:chOff x="1403648" y="5445224"/>
                      <a:chExt cx="5976664" cy="144016"/>
                    </a:xfrm>
                  </p:grpSpPr>
                  <p:cxnSp>
                    <p:nvCxnSpPr>
                      <p:cNvPr id="242711" name="48 Conector recto"/>
                      <p:cNvCxnSpPr>
                        <a:cxnSpLocks noChangeShapeType="1"/>
                      </p:cNvCxnSpPr>
                      <p:nvPr/>
                    </p:nvCxnSpPr>
                    <p:spPr bwMode="auto">
                      <a:xfrm>
                        <a:off x="1403648" y="5517232"/>
                        <a:ext cx="5976664" cy="0"/>
                      </a:xfrm>
                      <a:prstGeom prst="line">
                        <a:avLst/>
                      </a:prstGeom>
                      <a:noFill/>
                      <a:ln w="19050" algn="ctr">
                        <a:solidFill>
                          <a:srgbClr val="4A7EBB"/>
                        </a:solidFill>
                        <a:round/>
                        <a:headEnd/>
                        <a:tailEnd/>
                      </a:ln>
                      <a:extLst>
                        <a:ext uri="{909E8E84-426E-40DD-AFC4-6F175D3DCCD1}">
                          <a14:hiddenFill xmlns:a14="http://schemas.microsoft.com/office/drawing/2010/main">
                            <a:noFill/>
                          </a14:hiddenFill>
                        </a:ext>
                      </a:extLst>
                    </p:spPr>
                  </p:cxnSp>
                  <p:cxnSp>
                    <p:nvCxnSpPr>
                      <p:cNvPr id="242712" name="49 Conector recto"/>
                      <p:cNvCxnSpPr>
                        <a:cxnSpLocks noChangeShapeType="1"/>
                      </p:cNvCxnSpPr>
                      <p:nvPr/>
                    </p:nvCxnSpPr>
                    <p:spPr bwMode="auto">
                      <a:xfrm>
                        <a:off x="1403648" y="5445224"/>
                        <a:ext cx="0" cy="144016"/>
                      </a:xfrm>
                      <a:prstGeom prst="line">
                        <a:avLst/>
                      </a:prstGeom>
                      <a:noFill/>
                      <a:ln w="19050" algn="ctr">
                        <a:solidFill>
                          <a:srgbClr val="4A7EBB"/>
                        </a:solidFill>
                        <a:round/>
                        <a:headEnd/>
                        <a:tailEnd/>
                      </a:ln>
                      <a:extLst>
                        <a:ext uri="{909E8E84-426E-40DD-AFC4-6F175D3DCCD1}">
                          <a14:hiddenFill xmlns:a14="http://schemas.microsoft.com/office/drawing/2010/main">
                            <a:noFill/>
                          </a14:hiddenFill>
                        </a:ext>
                      </a:extLst>
                    </p:spPr>
                  </p:cxnSp>
                </p:grpSp>
                <p:sp>
                  <p:nvSpPr>
                    <p:cNvPr id="42" name="41 CuadroTexto"/>
                    <p:cNvSpPr txBox="1"/>
                    <p:nvPr/>
                  </p:nvSpPr>
                  <p:spPr>
                    <a:xfrm>
                      <a:off x="611560" y="5588272"/>
                      <a:ext cx="1482333" cy="3924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smtClean="0">
                          <a:ln>
                            <a:noFill/>
                          </a:ln>
                          <a:solidFill>
                            <a:prstClr val="black"/>
                          </a:solidFill>
                          <a:effectLst/>
                          <a:uLnTx/>
                          <a:uFillTx/>
                          <a:latin typeface="Calibri"/>
                          <a:ea typeface="+mn-ea"/>
                          <a:cs typeface="Arial" pitchFamily="34" charset="0"/>
                        </a:rPr>
                        <a:t> </a:t>
                      </a:r>
                      <a:r>
                        <a:rPr kumimoji="0" lang="es-ES" sz="1400" b="0" i="1" u="none" strike="noStrike" kern="0" cap="none" spc="0" normalizeH="0" baseline="0" noProof="0" dirty="0">
                          <a:ln>
                            <a:noFill/>
                          </a:ln>
                          <a:solidFill>
                            <a:prstClr val="black"/>
                          </a:solidFill>
                          <a:effectLst/>
                          <a:uLnTx/>
                          <a:uFillTx/>
                          <a:latin typeface="Calibri"/>
                          <a:ea typeface="+mn-ea"/>
                          <a:cs typeface="Arial" pitchFamily="34" charset="0"/>
                        </a:rPr>
                        <a:t>A. </a:t>
                      </a:r>
                      <a:r>
                        <a:rPr kumimoji="0" lang="es-ES" sz="1400" b="0" i="1" u="none" strike="noStrike" kern="0" cap="none" spc="0" normalizeH="0" baseline="0" noProof="0" dirty="0" err="1">
                          <a:ln>
                            <a:noFill/>
                          </a:ln>
                          <a:solidFill>
                            <a:prstClr val="black"/>
                          </a:solidFill>
                          <a:effectLst/>
                          <a:uLnTx/>
                          <a:uFillTx/>
                          <a:latin typeface="Calibri"/>
                          <a:ea typeface="+mn-ea"/>
                          <a:cs typeface="Arial" pitchFamily="34" charset="0"/>
                        </a:rPr>
                        <a:t>rhizogenes</a:t>
                      </a:r>
                      <a:r>
                        <a:rPr kumimoji="0" lang="es-ES" sz="1400" b="0" i="1" u="none" strike="noStrike" kern="0" cap="none" spc="0" normalizeH="0" baseline="0" noProof="0" dirty="0">
                          <a:ln>
                            <a:noFill/>
                          </a:ln>
                          <a:solidFill>
                            <a:prstClr val="black"/>
                          </a:solidFill>
                          <a:effectLst/>
                          <a:uLnTx/>
                          <a:uFillTx/>
                          <a:latin typeface="Calibri"/>
                          <a:ea typeface="+mn-ea"/>
                          <a:cs typeface="Arial" pitchFamily="34" charset="0"/>
                        </a:rPr>
                        <a:t> </a:t>
                      </a:r>
                      <a:endParaRPr kumimoji="0" lang="es-ES" sz="1400" b="0" i="0" u="none" strike="noStrike" kern="0" cap="none" spc="0" normalizeH="0" baseline="0" noProof="0" dirty="0">
                        <a:ln>
                          <a:noFill/>
                        </a:ln>
                        <a:solidFill>
                          <a:prstClr val="black"/>
                        </a:solidFill>
                        <a:effectLst/>
                        <a:uLnTx/>
                        <a:uFillTx/>
                        <a:latin typeface="Calibri"/>
                        <a:ea typeface="+mn-ea"/>
                        <a:cs typeface="Arial" pitchFamily="34" charset="0"/>
                      </a:endParaRPr>
                    </a:p>
                  </p:txBody>
                </p:sp>
                <p:cxnSp>
                  <p:nvCxnSpPr>
                    <p:cNvPr id="242705" name="42 Conector recto"/>
                    <p:cNvCxnSpPr>
                      <a:cxnSpLocks noChangeShapeType="1"/>
                    </p:cNvCxnSpPr>
                    <p:nvPr/>
                  </p:nvCxnSpPr>
                  <p:spPr bwMode="auto">
                    <a:xfrm>
                      <a:off x="2843808" y="5445224"/>
                      <a:ext cx="0" cy="144016"/>
                    </a:xfrm>
                    <a:prstGeom prst="line">
                      <a:avLst/>
                    </a:prstGeom>
                    <a:noFill/>
                    <a:ln w="19050" algn="ctr">
                      <a:solidFill>
                        <a:srgbClr val="4A7EBB"/>
                      </a:solidFill>
                      <a:round/>
                      <a:headEnd/>
                      <a:tailEnd/>
                    </a:ln>
                    <a:extLst>
                      <a:ext uri="{909E8E84-426E-40DD-AFC4-6F175D3DCCD1}">
                        <a14:hiddenFill xmlns:a14="http://schemas.microsoft.com/office/drawing/2010/main">
                          <a:noFill/>
                        </a14:hiddenFill>
                      </a:ext>
                    </a:extLst>
                  </p:spPr>
                </p:cxnSp>
                <p:cxnSp>
                  <p:nvCxnSpPr>
                    <p:cNvPr id="242706" name="43 Conector recto"/>
                    <p:cNvCxnSpPr>
                      <a:cxnSpLocks noChangeShapeType="1"/>
                    </p:cNvCxnSpPr>
                    <p:nvPr/>
                  </p:nvCxnSpPr>
                  <p:spPr bwMode="auto">
                    <a:xfrm>
                      <a:off x="5076056" y="5445224"/>
                      <a:ext cx="0" cy="144016"/>
                    </a:xfrm>
                    <a:prstGeom prst="line">
                      <a:avLst/>
                    </a:prstGeom>
                    <a:noFill/>
                    <a:ln w="19050" algn="ctr">
                      <a:solidFill>
                        <a:srgbClr val="4A7EBB"/>
                      </a:solidFill>
                      <a:round/>
                      <a:headEnd/>
                      <a:tailEnd/>
                    </a:ln>
                    <a:extLst>
                      <a:ext uri="{909E8E84-426E-40DD-AFC4-6F175D3DCCD1}">
                        <a14:hiddenFill xmlns:a14="http://schemas.microsoft.com/office/drawing/2010/main">
                          <a:noFill/>
                        </a14:hiddenFill>
                      </a:ext>
                    </a:extLst>
                  </p:spPr>
                </p:cxnSp>
                <p:cxnSp>
                  <p:nvCxnSpPr>
                    <p:cNvPr id="242707" name="44 Conector recto"/>
                    <p:cNvCxnSpPr>
                      <a:cxnSpLocks noChangeShapeType="1"/>
                    </p:cNvCxnSpPr>
                    <p:nvPr/>
                  </p:nvCxnSpPr>
                  <p:spPr bwMode="auto">
                    <a:xfrm>
                      <a:off x="8748464" y="5445224"/>
                      <a:ext cx="0" cy="144016"/>
                    </a:xfrm>
                    <a:prstGeom prst="line">
                      <a:avLst/>
                    </a:prstGeom>
                    <a:noFill/>
                    <a:ln w="19050" algn="ctr">
                      <a:solidFill>
                        <a:srgbClr val="4A7EBB"/>
                      </a:solidFill>
                      <a:round/>
                      <a:headEnd/>
                      <a:tailEnd/>
                    </a:ln>
                    <a:extLst>
                      <a:ext uri="{909E8E84-426E-40DD-AFC4-6F175D3DCCD1}">
                        <a14:hiddenFill xmlns:a14="http://schemas.microsoft.com/office/drawing/2010/main">
                          <a:noFill/>
                        </a14:hiddenFill>
                      </a:ext>
                    </a:extLst>
                  </p:spPr>
                </p:cxnSp>
                <p:sp>
                  <p:nvSpPr>
                    <p:cNvPr id="46" name="45 CuadroTexto"/>
                    <p:cNvSpPr txBox="1"/>
                    <p:nvPr/>
                  </p:nvSpPr>
                  <p:spPr>
                    <a:xfrm>
                      <a:off x="2628157" y="5588272"/>
                      <a:ext cx="2447311" cy="39242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err="1" smtClean="0">
                          <a:ln>
                            <a:noFill/>
                          </a:ln>
                          <a:solidFill>
                            <a:prstClr val="black"/>
                          </a:solidFill>
                          <a:effectLst/>
                          <a:uLnTx/>
                          <a:uFillTx/>
                          <a:latin typeface="Calibri"/>
                          <a:ea typeface="+mn-ea"/>
                          <a:cs typeface="Arial" pitchFamily="34" charset="0"/>
                        </a:rPr>
                        <a:t>Hydroponic</a:t>
                      </a:r>
                      <a:r>
                        <a:rPr kumimoji="0" lang="es-ES" sz="1400" b="0" i="0" u="none" strike="noStrike" kern="0" cap="none" spc="0" normalizeH="0" baseline="0" noProof="0" dirty="0" smtClean="0">
                          <a:ln>
                            <a:noFill/>
                          </a:ln>
                          <a:solidFill>
                            <a:prstClr val="black"/>
                          </a:solidFill>
                          <a:effectLst/>
                          <a:uLnTx/>
                          <a:uFillTx/>
                          <a:latin typeface="Calibri"/>
                          <a:ea typeface="+mn-ea"/>
                          <a:cs typeface="Arial" pitchFamily="34" charset="0"/>
                        </a:rPr>
                        <a:t> </a:t>
                      </a:r>
                      <a:r>
                        <a:rPr kumimoji="0" lang="es-ES" sz="1400" b="0" i="0" u="none" strike="noStrike" kern="0" cap="none" spc="0" normalizeH="0" baseline="0" noProof="0" dirty="0" err="1" smtClean="0">
                          <a:ln>
                            <a:noFill/>
                          </a:ln>
                          <a:solidFill>
                            <a:prstClr val="black"/>
                          </a:solidFill>
                          <a:effectLst/>
                          <a:uLnTx/>
                          <a:uFillTx/>
                          <a:latin typeface="Calibri"/>
                          <a:ea typeface="+mn-ea"/>
                          <a:cs typeface="Arial" pitchFamily="34" charset="0"/>
                        </a:rPr>
                        <a:t>system</a:t>
                      </a:r>
                      <a:r>
                        <a:rPr kumimoji="0" lang="es-ES" sz="1400" b="0" i="0" u="none" strike="noStrike" kern="0" cap="none" spc="0" normalizeH="0" baseline="0" noProof="0" dirty="0" smtClean="0">
                          <a:ln>
                            <a:noFill/>
                          </a:ln>
                          <a:solidFill>
                            <a:prstClr val="black"/>
                          </a:solidFill>
                          <a:effectLst/>
                          <a:uLnTx/>
                          <a:uFillTx/>
                          <a:latin typeface="Calibri"/>
                          <a:ea typeface="+mn-ea"/>
                          <a:cs typeface="Arial" pitchFamily="34" charset="0"/>
                        </a:rPr>
                        <a:t> </a:t>
                      </a:r>
                      <a:endParaRPr kumimoji="0" lang="es-ES" sz="1400" b="0" i="0" u="none" strike="noStrike" kern="0" cap="none" spc="0" normalizeH="0" baseline="0" noProof="0" dirty="0">
                        <a:ln>
                          <a:noFill/>
                        </a:ln>
                        <a:solidFill>
                          <a:prstClr val="black"/>
                        </a:solidFill>
                        <a:effectLst/>
                        <a:uLnTx/>
                        <a:uFillTx/>
                        <a:latin typeface="Calibri"/>
                        <a:ea typeface="+mn-ea"/>
                        <a:cs typeface="Arial" pitchFamily="34" charset="0"/>
                      </a:endParaRPr>
                    </a:p>
                  </p:txBody>
                </p:sp>
                <p:sp>
                  <p:nvSpPr>
                    <p:cNvPr id="47" name="46 CuadroTexto"/>
                    <p:cNvSpPr txBox="1"/>
                    <p:nvPr/>
                  </p:nvSpPr>
                  <p:spPr>
                    <a:xfrm>
                      <a:off x="4859286" y="5588272"/>
                      <a:ext cx="2592532" cy="667114"/>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1" u="none" strike="noStrike" kern="0" cap="none" spc="0" normalizeH="0" baseline="0" noProof="0" dirty="0" err="1" smtClean="0">
                          <a:ln>
                            <a:noFill/>
                          </a:ln>
                          <a:solidFill>
                            <a:prstClr val="black"/>
                          </a:solidFill>
                          <a:effectLst/>
                          <a:uLnTx/>
                          <a:uFillTx/>
                          <a:latin typeface="Calibri"/>
                          <a:ea typeface="+mn-ea"/>
                          <a:cs typeface="Arial" pitchFamily="34" charset="0"/>
                        </a:rPr>
                        <a:t>Bj</a:t>
                      </a:r>
                      <a:r>
                        <a:rPr kumimoji="0" lang="es-ES" sz="1400" b="0" i="1" u="none" strike="noStrike" kern="0" cap="none" spc="0" normalizeH="0" baseline="0" noProof="0" dirty="0" smtClean="0">
                          <a:ln>
                            <a:noFill/>
                          </a:ln>
                          <a:solidFill>
                            <a:prstClr val="black"/>
                          </a:solidFill>
                          <a:effectLst/>
                          <a:uLnTx/>
                          <a:uFillTx/>
                          <a:latin typeface="Calibri"/>
                          <a:ea typeface="+mn-ea"/>
                          <a:cs typeface="Arial" pitchFamily="34" charset="0"/>
                        </a:rPr>
                        <a:t> </a:t>
                      </a:r>
                      <a:r>
                        <a:rPr kumimoji="0" lang="es-ES" sz="1400" b="0" i="0" u="none" strike="noStrike" kern="0" cap="none" spc="0" normalizeH="0" baseline="0" noProof="0" dirty="0">
                          <a:ln>
                            <a:noFill/>
                          </a:ln>
                          <a:solidFill>
                            <a:prstClr val="black"/>
                          </a:solidFill>
                          <a:effectLst/>
                          <a:uLnTx/>
                          <a:uFillTx/>
                          <a:latin typeface="Calibri"/>
                          <a:ea typeface="+mn-ea"/>
                          <a:cs typeface="Arial" pitchFamily="34" charset="0"/>
                        </a:rPr>
                        <a:t>USDA138 (E109</a:t>
                      </a:r>
                      <a:r>
                        <a:rPr kumimoji="0" lang="es-ES" sz="1400" b="0" i="0" u="none" strike="noStrike" kern="0" cap="none" spc="0" normalizeH="0" baseline="0" noProof="0" dirty="0" smtClean="0">
                          <a:ln>
                            <a:noFill/>
                          </a:ln>
                          <a:solidFill>
                            <a:prstClr val="black"/>
                          </a:solidFill>
                          <a:effectLst/>
                          <a:uLnTx/>
                          <a:uFillTx/>
                          <a:latin typeface="Calibri"/>
                          <a:ea typeface="+mn-ea"/>
                          <a:cs typeface="Arial"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err="1" smtClean="0">
                          <a:ln>
                            <a:noFill/>
                          </a:ln>
                          <a:solidFill>
                            <a:prstClr val="black"/>
                          </a:solidFill>
                          <a:effectLst/>
                          <a:uLnTx/>
                          <a:uFillTx/>
                          <a:latin typeface="Calibri"/>
                          <a:ea typeface="+mn-ea"/>
                          <a:cs typeface="Arial" pitchFamily="34" charset="0"/>
                        </a:rPr>
                        <a:t>Inoculation</a:t>
                      </a:r>
                      <a:endParaRPr kumimoji="0" lang="es-ES" sz="1400" b="0" i="0" u="none" strike="noStrike" kern="0" cap="none" spc="0" normalizeH="0" baseline="0" noProof="0" dirty="0">
                        <a:ln>
                          <a:noFill/>
                        </a:ln>
                        <a:solidFill>
                          <a:prstClr val="black"/>
                        </a:solidFill>
                        <a:effectLst/>
                        <a:uLnTx/>
                        <a:uFillTx/>
                        <a:latin typeface="Calibri"/>
                        <a:ea typeface="+mn-ea"/>
                        <a:cs typeface="Arial" pitchFamily="34" charset="0"/>
                      </a:endParaRPr>
                    </a:p>
                  </p:txBody>
                </p:sp>
                <p:sp>
                  <p:nvSpPr>
                    <p:cNvPr id="48" name="47 CuadroTexto"/>
                    <p:cNvSpPr txBox="1"/>
                    <p:nvPr/>
                  </p:nvSpPr>
                  <p:spPr>
                    <a:xfrm>
                      <a:off x="7092065" y="5588272"/>
                      <a:ext cx="1800415" cy="392420"/>
                    </a:xfrm>
                    <a:prstGeom prst="rect">
                      <a:avLst/>
                    </a:prstGeom>
                    <a:noFill/>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err="1" smtClean="0">
                          <a:ln>
                            <a:noFill/>
                          </a:ln>
                          <a:solidFill>
                            <a:prstClr val="black"/>
                          </a:solidFill>
                          <a:effectLst/>
                          <a:uLnTx/>
                          <a:uFillTx/>
                          <a:latin typeface="Calibri"/>
                          <a:ea typeface="+mn-ea"/>
                          <a:cs typeface="Arial" pitchFamily="34" charset="0"/>
                        </a:rPr>
                        <a:t>Nodulation</a:t>
                      </a:r>
                      <a:endParaRPr kumimoji="0" lang="es-ES" sz="1400" b="0" i="0" u="none" strike="noStrike" kern="0" cap="none" spc="0" normalizeH="0" baseline="0" noProof="0" dirty="0">
                        <a:ln>
                          <a:noFill/>
                        </a:ln>
                        <a:solidFill>
                          <a:prstClr val="black"/>
                        </a:solidFill>
                        <a:effectLst/>
                        <a:uLnTx/>
                        <a:uFillTx/>
                        <a:latin typeface="Calibri"/>
                        <a:ea typeface="+mn-ea"/>
                        <a:cs typeface="Arial" pitchFamily="34" charset="0"/>
                      </a:endParaRPr>
                    </a:p>
                  </p:txBody>
                </p:sp>
              </p:grpSp>
              <p:sp>
                <p:nvSpPr>
                  <p:cNvPr id="37" name="36 CuadroTexto"/>
                  <p:cNvSpPr txBox="1"/>
                  <p:nvPr/>
                </p:nvSpPr>
                <p:spPr>
                  <a:xfrm>
                    <a:off x="467544" y="3562823"/>
                    <a:ext cx="719506" cy="470904"/>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a:ln>
                          <a:noFill/>
                        </a:ln>
                        <a:solidFill>
                          <a:srgbClr val="0070C0"/>
                        </a:solidFill>
                        <a:effectLst/>
                        <a:uLnTx/>
                        <a:uFillTx/>
                        <a:latin typeface="Calibri"/>
                        <a:ea typeface="+mn-ea"/>
                        <a:cs typeface="Arial" pitchFamily="34" charset="0"/>
                      </a:rPr>
                      <a:t>Día 0</a:t>
                    </a:r>
                  </a:p>
                </p:txBody>
              </p:sp>
              <p:sp>
                <p:nvSpPr>
                  <p:cNvPr id="38" name="37 CuadroTexto"/>
                  <p:cNvSpPr txBox="1"/>
                  <p:nvPr/>
                </p:nvSpPr>
                <p:spPr>
                  <a:xfrm>
                    <a:off x="2484141" y="3562823"/>
                    <a:ext cx="1224480" cy="470904"/>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a:ln>
                          <a:noFill/>
                        </a:ln>
                        <a:solidFill>
                          <a:srgbClr val="0070C0"/>
                        </a:solidFill>
                        <a:effectLst/>
                        <a:uLnTx/>
                        <a:uFillTx/>
                        <a:latin typeface="Calibri"/>
                        <a:ea typeface="+mn-ea"/>
                        <a:cs typeface="Arial" pitchFamily="34" charset="0"/>
                      </a:rPr>
                      <a:t>Día 10 - 12</a:t>
                    </a:r>
                  </a:p>
                </p:txBody>
              </p:sp>
              <p:sp>
                <p:nvSpPr>
                  <p:cNvPr id="39" name="38 CuadroTexto"/>
                  <p:cNvSpPr txBox="1"/>
                  <p:nvPr/>
                </p:nvSpPr>
                <p:spPr>
                  <a:xfrm>
                    <a:off x="4715270" y="3562823"/>
                    <a:ext cx="1224480" cy="470904"/>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a:ln>
                          <a:noFill/>
                        </a:ln>
                        <a:solidFill>
                          <a:srgbClr val="0070C0"/>
                        </a:solidFill>
                        <a:effectLst/>
                        <a:uLnTx/>
                        <a:uFillTx/>
                        <a:latin typeface="Calibri"/>
                        <a:ea typeface="+mn-ea"/>
                        <a:cs typeface="Arial" pitchFamily="34" charset="0"/>
                      </a:rPr>
                      <a:t>Día 14 - 15</a:t>
                    </a:r>
                  </a:p>
                </p:txBody>
              </p:sp>
              <p:sp>
                <p:nvSpPr>
                  <p:cNvPr id="40" name="39 CuadroTexto"/>
                  <p:cNvSpPr txBox="1"/>
                  <p:nvPr/>
                </p:nvSpPr>
                <p:spPr>
                  <a:xfrm>
                    <a:off x="7523984" y="3562823"/>
                    <a:ext cx="1224480" cy="470904"/>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a:ln>
                          <a:noFill/>
                        </a:ln>
                        <a:solidFill>
                          <a:srgbClr val="0070C0"/>
                        </a:solidFill>
                        <a:effectLst/>
                        <a:uLnTx/>
                        <a:uFillTx/>
                        <a:latin typeface="Calibri"/>
                        <a:ea typeface="+mn-ea"/>
                        <a:cs typeface="Arial" pitchFamily="34" charset="0"/>
                      </a:rPr>
                      <a:t>Día 33 - 35</a:t>
                    </a:r>
                  </a:p>
                </p:txBody>
              </p:sp>
            </p:grpSp>
            <p:pic>
              <p:nvPicPr>
                <p:cNvPr id="242697" name="34 Imagen" descr="OK.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28184" y="764051"/>
                  <a:ext cx="2002204" cy="201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 name="1 Grupo"/>
            <p:cNvGrpSpPr/>
            <p:nvPr/>
          </p:nvGrpSpPr>
          <p:grpSpPr>
            <a:xfrm>
              <a:off x="177283" y="831021"/>
              <a:ext cx="5028363" cy="442703"/>
              <a:chOff x="1629712" y="5734244"/>
              <a:chExt cx="6095092" cy="537745"/>
            </a:xfrm>
          </p:grpSpPr>
          <p:pic>
            <p:nvPicPr>
              <p:cNvPr id="25" name="Picture 2"/>
              <p:cNvPicPr>
                <a:picLocks noChangeAspect="1" noChangeArrowheads="1"/>
              </p:cNvPicPr>
              <p:nvPr/>
            </p:nvPicPr>
            <p:blipFill>
              <a:blip r:embed="rId8" cstate="print"/>
              <a:srcRect/>
              <a:stretch>
                <a:fillRect/>
              </a:stretch>
            </p:blipFill>
            <p:spPr bwMode="auto">
              <a:xfrm>
                <a:off x="1629712" y="5805264"/>
                <a:ext cx="4729163" cy="466725"/>
              </a:xfrm>
              <a:prstGeom prst="rect">
                <a:avLst/>
              </a:prstGeom>
              <a:noFill/>
              <a:ln w="9525">
                <a:noFill/>
                <a:miter lim="800000"/>
                <a:headEnd/>
                <a:tailEnd/>
              </a:ln>
              <a:effectLst/>
            </p:spPr>
          </p:pic>
          <p:sp>
            <p:nvSpPr>
              <p:cNvPr id="26" name="25 CuadroTexto"/>
              <p:cNvSpPr txBox="1"/>
              <p:nvPr/>
            </p:nvSpPr>
            <p:spPr>
              <a:xfrm>
                <a:off x="5996611" y="5734244"/>
                <a:ext cx="1728193" cy="4486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smtClean="0">
                    <a:ln>
                      <a:noFill/>
                    </a:ln>
                    <a:solidFill>
                      <a:prstClr val="black"/>
                    </a:solidFill>
                    <a:effectLst/>
                    <a:uLnTx/>
                    <a:uFillTx/>
                    <a:latin typeface="Calibri"/>
                    <a:ea typeface="+mn-ea"/>
                    <a:cs typeface="+mn-cs"/>
                  </a:rPr>
                  <a:t>pBI121</a:t>
                </a:r>
              </a:p>
            </p:txBody>
          </p:sp>
        </p:grpSp>
      </p:grpSp>
      <p:pic>
        <p:nvPicPr>
          <p:cNvPr id="29"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282" y="1718365"/>
            <a:ext cx="3759670" cy="2060793"/>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pic>
      <p:graphicFrame>
        <p:nvGraphicFramePr>
          <p:cNvPr id="30" name="29 Tabla"/>
          <p:cNvGraphicFramePr>
            <a:graphicFrameLocks noGrp="1"/>
          </p:cNvGraphicFramePr>
          <p:nvPr>
            <p:extLst/>
          </p:nvPr>
        </p:nvGraphicFramePr>
        <p:xfrm>
          <a:off x="251520" y="5209551"/>
          <a:ext cx="2600068" cy="1517064"/>
        </p:xfrm>
        <a:graphic>
          <a:graphicData uri="http://schemas.openxmlformats.org/drawingml/2006/table">
            <a:tbl>
              <a:tblPr bandRow="1">
                <a:tableStyleId>{F5AB1C69-6EDB-4FF4-983F-18BD219EF322}</a:tableStyleId>
              </a:tblPr>
              <a:tblGrid>
                <a:gridCol w="1300034">
                  <a:extLst>
                    <a:ext uri="{9D8B030D-6E8A-4147-A177-3AD203B41FA5}">
                      <a16:colId xmlns:a16="http://schemas.microsoft.com/office/drawing/2014/main" val="20000"/>
                    </a:ext>
                  </a:extLst>
                </a:gridCol>
                <a:gridCol w="1300034">
                  <a:extLst>
                    <a:ext uri="{9D8B030D-6E8A-4147-A177-3AD203B41FA5}">
                      <a16:colId xmlns:a16="http://schemas.microsoft.com/office/drawing/2014/main" val="20001"/>
                    </a:ext>
                  </a:extLst>
                </a:gridCol>
              </a:tblGrid>
              <a:tr h="505688">
                <a:tc>
                  <a:txBody>
                    <a:bodyPr/>
                    <a:lstStyle/>
                    <a:p>
                      <a:pPr algn="l"/>
                      <a:r>
                        <a:rPr lang="es-ES_tradnl" sz="2000" b="1" dirty="0" smtClean="0">
                          <a:solidFill>
                            <a:srgbClr val="FF0000"/>
                          </a:solidFill>
                          <a:latin typeface="+mn-lt"/>
                          <a:cs typeface="Arial" panose="020B0604020202020204" pitchFamily="34" charset="0"/>
                        </a:rPr>
                        <a:t>- MDA</a:t>
                      </a:r>
                      <a:endParaRPr lang="es-AR" sz="2000" b="1" dirty="0">
                        <a:solidFill>
                          <a:srgbClr val="FF0000"/>
                        </a:solidFill>
                        <a:latin typeface="+mn-lt"/>
                        <a:cs typeface="Arial" panose="020B0604020202020204" pitchFamily="34" charset="0"/>
                      </a:endParaRPr>
                    </a:p>
                  </a:txBody>
                  <a:tcPr marL="0" marR="0" marT="0" marB="0" anchor="ctr"/>
                </a:tc>
                <a:tc>
                  <a:txBody>
                    <a:bodyPr/>
                    <a:lstStyle/>
                    <a:p>
                      <a:pPr algn="l">
                        <a:buFontTx/>
                        <a:buNone/>
                      </a:pPr>
                      <a:r>
                        <a:rPr lang="es-ES_tradnl" sz="2000" b="1" dirty="0" smtClean="0">
                          <a:latin typeface="+mn-lt"/>
                          <a:cs typeface="Arial" panose="020B0604020202020204" pitchFamily="34" charset="0"/>
                        </a:rPr>
                        <a:t>-</a:t>
                      </a:r>
                      <a:r>
                        <a:rPr lang="es-ES_tradnl" sz="2000" dirty="0" smtClean="0">
                          <a:latin typeface="+mn-lt"/>
                          <a:cs typeface="Arial" panose="020B0604020202020204" pitchFamily="34" charset="0"/>
                        </a:rPr>
                        <a:t> MDA</a:t>
                      </a:r>
                      <a:endParaRPr lang="es-AR" sz="2000" dirty="0">
                        <a:latin typeface="+mn-lt"/>
                        <a:cs typeface="Arial" panose="020B0604020202020204" pitchFamily="34" charset="0"/>
                      </a:endParaRPr>
                    </a:p>
                  </a:txBody>
                  <a:tcPr marL="0" marR="0" marT="0" marB="0" anchor="ctr"/>
                </a:tc>
                <a:extLst>
                  <a:ext uri="{0D108BD9-81ED-4DB2-BD59-A6C34878D82A}">
                    <a16:rowId xmlns:a16="http://schemas.microsoft.com/office/drawing/2014/main" val="10000"/>
                  </a:ext>
                </a:extLst>
              </a:tr>
              <a:tr h="505688">
                <a:tc>
                  <a:txBody>
                    <a:bodyPr/>
                    <a:lstStyle/>
                    <a:p>
                      <a:pPr algn="l"/>
                      <a:r>
                        <a:rPr lang="es-ES_tradnl" sz="2000" b="1" dirty="0" smtClean="0">
                          <a:latin typeface="+mn-lt"/>
                          <a:cs typeface="Arial" panose="020B0604020202020204" pitchFamily="34" charset="0"/>
                        </a:rPr>
                        <a:t>+</a:t>
                      </a:r>
                      <a:r>
                        <a:rPr lang="es-ES_tradnl" sz="2000" dirty="0" smtClean="0">
                          <a:latin typeface="+mn-lt"/>
                          <a:cs typeface="Arial" panose="020B0604020202020204" pitchFamily="34" charset="0"/>
                        </a:rPr>
                        <a:t> ATP</a:t>
                      </a:r>
                      <a:endParaRPr lang="es-AR" sz="2000" dirty="0">
                        <a:latin typeface="+mn-lt"/>
                        <a:cs typeface="Arial" panose="020B0604020202020204" pitchFamily="34" charset="0"/>
                      </a:endParaRPr>
                    </a:p>
                  </a:txBody>
                  <a:tcPr marL="0" marR="0" marT="0" marB="0" anchor="ctr"/>
                </a:tc>
                <a:tc>
                  <a:txBody>
                    <a:bodyPr/>
                    <a:lstStyle/>
                    <a:p>
                      <a:pPr algn="l"/>
                      <a:r>
                        <a:rPr lang="es-ES_tradnl" sz="2000" b="1" dirty="0" smtClean="0">
                          <a:solidFill>
                            <a:srgbClr val="FF0000"/>
                          </a:solidFill>
                          <a:latin typeface="+mn-lt"/>
                          <a:cs typeface="Arial" panose="020B0604020202020204" pitchFamily="34" charset="0"/>
                        </a:rPr>
                        <a:t>+ ATP</a:t>
                      </a:r>
                      <a:endParaRPr lang="es-AR" sz="2000" b="1" dirty="0">
                        <a:solidFill>
                          <a:srgbClr val="FF0000"/>
                        </a:solidFill>
                        <a:latin typeface="+mn-lt"/>
                        <a:cs typeface="Arial" panose="020B0604020202020204" pitchFamily="34" charset="0"/>
                      </a:endParaRPr>
                    </a:p>
                  </a:txBody>
                  <a:tcPr marL="0" marR="0" marT="0" marB="0" anchor="ctr"/>
                </a:tc>
                <a:extLst>
                  <a:ext uri="{0D108BD9-81ED-4DB2-BD59-A6C34878D82A}">
                    <a16:rowId xmlns:a16="http://schemas.microsoft.com/office/drawing/2014/main" val="10001"/>
                  </a:ext>
                </a:extLst>
              </a:tr>
              <a:tr h="505688">
                <a:tc>
                  <a:txBody>
                    <a:bodyPr/>
                    <a:lstStyle/>
                    <a:p>
                      <a:pPr algn="l"/>
                      <a:r>
                        <a:rPr lang="es-ES_tradnl" sz="2000" b="1" dirty="0" smtClean="0">
                          <a:latin typeface="+mn-lt"/>
                          <a:cs typeface="Arial" panose="020B0604020202020204" pitchFamily="34" charset="0"/>
                        </a:rPr>
                        <a:t>=</a:t>
                      </a:r>
                      <a:r>
                        <a:rPr lang="es-ES_tradnl" sz="2000" dirty="0" smtClean="0">
                          <a:latin typeface="+mn-lt"/>
                          <a:cs typeface="Arial" panose="020B0604020202020204" pitchFamily="34" charset="0"/>
                        </a:rPr>
                        <a:t> K</a:t>
                      </a:r>
                      <a:r>
                        <a:rPr lang="es-ES_tradnl" sz="2000" baseline="30000" dirty="0" smtClean="0">
                          <a:latin typeface="+mn-lt"/>
                          <a:cs typeface="Arial" panose="020B0604020202020204" pitchFamily="34" charset="0"/>
                        </a:rPr>
                        <a:t>+</a:t>
                      </a:r>
                      <a:endParaRPr lang="es-AR" sz="2000" baseline="30000" dirty="0">
                        <a:latin typeface="+mn-lt"/>
                        <a:cs typeface="Arial" panose="020B0604020202020204" pitchFamily="34" charset="0"/>
                      </a:endParaRPr>
                    </a:p>
                  </a:txBody>
                  <a:tcPr marL="0" marR="0" marT="0" marB="0" anchor="ctr"/>
                </a:tc>
                <a:tc>
                  <a:txBody>
                    <a:bodyPr/>
                    <a:lstStyle/>
                    <a:p>
                      <a:pPr algn="l"/>
                      <a:r>
                        <a:rPr lang="es-ES_tradnl" sz="2000" b="1" dirty="0" smtClean="0">
                          <a:solidFill>
                            <a:srgbClr val="FF0000"/>
                          </a:solidFill>
                          <a:latin typeface="+mn-lt"/>
                          <a:cs typeface="Arial" panose="020B0604020202020204" pitchFamily="34" charset="0"/>
                        </a:rPr>
                        <a:t>≈</a:t>
                      </a:r>
                      <a:r>
                        <a:rPr lang="es-ES_tradnl" sz="2000" b="1" baseline="0" dirty="0" smtClean="0">
                          <a:solidFill>
                            <a:srgbClr val="FF0000"/>
                          </a:solidFill>
                          <a:latin typeface="+mn-lt"/>
                          <a:cs typeface="Arial" panose="020B0604020202020204" pitchFamily="34" charset="0"/>
                        </a:rPr>
                        <a:t> K</a:t>
                      </a:r>
                      <a:r>
                        <a:rPr lang="es-ES_tradnl" sz="2000" b="1" baseline="30000" dirty="0" smtClean="0">
                          <a:solidFill>
                            <a:srgbClr val="FF0000"/>
                          </a:solidFill>
                          <a:latin typeface="+mn-lt"/>
                          <a:cs typeface="Arial" panose="020B0604020202020204" pitchFamily="34" charset="0"/>
                        </a:rPr>
                        <a:t>+</a:t>
                      </a:r>
                      <a:endParaRPr lang="es-AR" sz="2000" b="1" baseline="30000" dirty="0">
                        <a:solidFill>
                          <a:srgbClr val="FF0000"/>
                        </a:solidFill>
                        <a:latin typeface="+mn-lt"/>
                        <a:cs typeface="Arial" panose="020B0604020202020204" pitchFamily="34" charset="0"/>
                      </a:endParaRPr>
                    </a:p>
                  </a:txBody>
                  <a:tcPr marL="0" marR="0" marT="0" marB="0" anchor="ctr"/>
                </a:tc>
                <a:extLst>
                  <a:ext uri="{0D108BD9-81ED-4DB2-BD59-A6C34878D82A}">
                    <a16:rowId xmlns:a16="http://schemas.microsoft.com/office/drawing/2014/main" val="10002"/>
                  </a:ext>
                </a:extLst>
              </a:tr>
            </a:tbl>
          </a:graphicData>
        </a:graphic>
      </p:graphicFrame>
      <p:grpSp>
        <p:nvGrpSpPr>
          <p:cNvPr id="33" name="32 Grupo"/>
          <p:cNvGrpSpPr/>
          <p:nvPr/>
        </p:nvGrpSpPr>
        <p:grpSpPr>
          <a:xfrm>
            <a:off x="679858" y="3715787"/>
            <a:ext cx="1713025" cy="1650597"/>
            <a:chOff x="2363891" y="1415568"/>
            <a:chExt cx="1713025" cy="1650597"/>
          </a:xfrm>
        </p:grpSpPr>
        <p:sp>
          <p:nvSpPr>
            <p:cNvPr id="34" name="33 Circular"/>
            <p:cNvSpPr/>
            <p:nvPr/>
          </p:nvSpPr>
          <p:spPr bwMode="auto">
            <a:xfrm rot="8196529">
              <a:off x="2363891" y="1415568"/>
              <a:ext cx="1713025" cy="1650597"/>
            </a:xfrm>
            <a:prstGeom prst="pie">
              <a:avLst>
                <a:gd name="adj1" fmla="val 0"/>
                <a:gd name="adj2" fmla="val 16111139"/>
              </a:avLst>
            </a:prstGeom>
            <a:solidFill>
              <a:srgbClr val="FF000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34 CuadroTexto"/>
            <p:cNvSpPr txBox="1"/>
            <p:nvPr/>
          </p:nvSpPr>
          <p:spPr bwMode="auto">
            <a:xfrm>
              <a:off x="2381267" y="1681079"/>
              <a:ext cx="167827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Calibri"/>
                  <a:ea typeface="+mn-ea"/>
                  <a:cs typeface="+mn-cs"/>
                </a:rPr>
                <a:t>CED-9</a:t>
              </a:r>
            </a:p>
          </p:txBody>
        </p:sp>
      </p:grpSp>
      <p:grpSp>
        <p:nvGrpSpPr>
          <p:cNvPr id="64" name="63 Grupo"/>
          <p:cNvGrpSpPr/>
          <p:nvPr/>
        </p:nvGrpSpPr>
        <p:grpSpPr>
          <a:xfrm>
            <a:off x="1187624" y="1273596"/>
            <a:ext cx="9144000" cy="4694487"/>
            <a:chOff x="144463" y="900113"/>
            <a:chExt cx="9144000" cy="4694487"/>
          </a:xfrm>
        </p:grpSpPr>
        <p:sp>
          <p:nvSpPr>
            <p:cNvPr id="65" name="1 CuadroTexto"/>
            <p:cNvSpPr txBox="1">
              <a:spLocks noChangeArrowheads="1"/>
            </p:cNvSpPr>
            <p:nvPr/>
          </p:nvSpPr>
          <p:spPr bwMode="auto">
            <a:xfrm>
              <a:off x="144463" y="900113"/>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_tradnl" altLang="es-MX" sz="2000" b="1" i="0" u="none" strike="noStrike" kern="1200" cap="none" spc="0" normalizeH="0" baseline="0" noProof="0" dirty="0" err="1" smtClean="0">
                  <a:ln>
                    <a:noFill/>
                  </a:ln>
                  <a:solidFill>
                    <a:srgbClr val="FF0000"/>
                  </a:solidFill>
                  <a:effectLst/>
                  <a:uLnTx/>
                  <a:uFillTx/>
                  <a:latin typeface="Calibri" pitchFamily="34" charset="0"/>
                  <a:ea typeface="+mn-ea"/>
                  <a:cs typeface="+mn-cs"/>
                </a:rPr>
                <a:t>Ced</a:t>
              </a:r>
              <a:r>
                <a:rPr kumimoji="0" lang="es-ES_tradnl" altLang="es-MX" sz="2000" b="1" i="0" u="none" strike="noStrike" kern="1200" cap="none" spc="0" normalizeH="0" baseline="0" noProof="0" dirty="0" smtClean="0">
                  <a:ln>
                    <a:noFill/>
                  </a:ln>
                  <a:solidFill>
                    <a:srgbClr val="FF0000"/>
                  </a:solidFill>
                  <a:effectLst/>
                  <a:uLnTx/>
                  <a:uFillTx/>
                  <a:latin typeface="Calibri" pitchFamily="34" charset="0"/>
                  <a:ea typeface="+mn-ea"/>
                  <a:cs typeface="+mn-cs"/>
                </a:rPr>
                <a:t> </a:t>
              </a:r>
              <a:r>
                <a:rPr kumimoji="0" lang="es-ES_tradnl" altLang="es-MX" sz="2000" b="1" i="0" u="none" strike="noStrike" kern="1200" cap="none" spc="0" normalizeH="0" baseline="0" noProof="0" dirty="0">
                  <a:ln>
                    <a:noFill/>
                  </a:ln>
                  <a:solidFill>
                    <a:srgbClr val="FF0000"/>
                  </a:solidFill>
                  <a:effectLst/>
                  <a:uLnTx/>
                  <a:uFillTx/>
                  <a:latin typeface="Calibri" pitchFamily="34" charset="0"/>
                  <a:ea typeface="+mn-ea"/>
                  <a:cs typeface="+mn-cs"/>
                </a:rPr>
                <a:t>9 </a:t>
              </a:r>
              <a:r>
                <a:rPr kumimoji="0" lang="es-ES_tradnl" altLang="es-MX" sz="2000" b="1" i="0" u="none" strike="noStrike" kern="1200" cap="none" spc="0" normalizeH="0" baseline="0" noProof="0" dirty="0" err="1" smtClean="0">
                  <a:ln>
                    <a:noFill/>
                  </a:ln>
                  <a:solidFill>
                    <a:srgbClr val="FF0000"/>
                  </a:solidFill>
                  <a:effectLst/>
                  <a:uLnTx/>
                  <a:uFillTx/>
                  <a:latin typeface="Calibri" pitchFamily="34" charset="0"/>
                  <a:ea typeface="+mn-ea"/>
                  <a:cs typeface="+mn-cs"/>
                </a:rPr>
                <a:t>expression</a:t>
              </a:r>
              <a:r>
                <a:rPr kumimoji="0" lang="es-ES_tradnl" altLang="es-MX" sz="2000" b="1" i="0" u="none" strike="noStrike" kern="1200" cap="none" spc="0" normalizeH="0" baseline="0" noProof="0" dirty="0" smtClean="0">
                  <a:ln>
                    <a:noFill/>
                  </a:ln>
                  <a:solidFill>
                    <a:srgbClr val="FF0000"/>
                  </a:solidFill>
                  <a:effectLst/>
                  <a:uLnTx/>
                  <a:uFillTx/>
                  <a:latin typeface="Calibri" pitchFamily="34" charset="0"/>
                  <a:ea typeface="+mn-ea"/>
                  <a:cs typeface="+mn-cs"/>
                </a:rPr>
                <a:t> </a:t>
              </a:r>
              <a:r>
                <a:rPr kumimoji="0" lang="es-ES_tradnl" altLang="es-MX" sz="2000" b="1" i="0" u="none" strike="noStrike" kern="1200" cap="none" spc="0" normalizeH="0" baseline="0" noProof="0" dirty="0" err="1" smtClean="0">
                  <a:ln>
                    <a:noFill/>
                  </a:ln>
                  <a:solidFill>
                    <a:srgbClr val="FF0000"/>
                  </a:solidFill>
                  <a:effectLst/>
                  <a:uLnTx/>
                  <a:uFillTx/>
                  <a:latin typeface="Calibri" pitchFamily="34" charset="0"/>
                  <a:ea typeface="+mn-ea"/>
                  <a:cs typeface="+mn-cs"/>
                </a:rPr>
                <a:t>markely</a:t>
              </a:r>
              <a:r>
                <a:rPr kumimoji="0" lang="es-ES_tradnl" altLang="es-MX" sz="2000" b="1" i="0" u="none" strike="noStrike" kern="1200" cap="none" spc="0" normalizeH="0" baseline="0" noProof="0" dirty="0" smtClean="0">
                  <a:ln>
                    <a:noFill/>
                  </a:ln>
                  <a:solidFill>
                    <a:srgbClr val="FF0000"/>
                  </a:solidFill>
                  <a:effectLst/>
                  <a:uLnTx/>
                  <a:uFillTx/>
                  <a:latin typeface="Calibri" pitchFamily="34" charset="0"/>
                  <a:ea typeface="+mn-ea"/>
                  <a:cs typeface="+mn-cs"/>
                </a:rPr>
                <a:t> </a:t>
              </a:r>
              <a:r>
                <a:rPr kumimoji="0" lang="es-ES_tradnl" altLang="es-MX" sz="2000" b="1" i="0" u="none" strike="noStrike" kern="1200" cap="none" spc="0" normalizeH="0" baseline="0" noProof="0" dirty="0" err="1" smtClean="0">
                  <a:ln>
                    <a:noFill/>
                  </a:ln>
                  <a:solidFill>
                    <a:srgbClr val="FF0000"/>
                  </a:solidFill>
                  <a:effectLst/>
                  <a:uLnTx/>
                  <a:uFillTx/>
                  <a:latin typeface="Calibri" pitchFamily="34" charset="0"/>
                  <a:ea typeface="+mn-ea"/>
                  <a:cs typeface="+mn-cs"/>
                </a:rPr>
                <a:t>inhibited</a:t>
              </a:r>
              <a:r>
                <a:rPr kumimoji="0" lang="es-ES_tradnl" altLang="es-MX" sz="2000" b="1" i="0" u="none" strike="noStrike" kern="1200" cap="none" spc="0" normalizeH="0" baseline="0" noProof="0" dirty="0" smtClean="0">
                  <a:ln>
                    <a:noFill/>
                  </a:ln>
                  <a:solidFill>
                    <a:srgbClr val="FF0000"/>
                  </a:solidFill>
                  <a:effectLst/>
                  <a:uLnTx/>
                  <a:uFillTx/>
                  <a:latin typeface="Calibri" pitchFamily="34" charset="0"/>
                  <a:ea typeface="+mn-ea"/>
                  <a:cs typeface="+mn-cs"/>
                </a:rPr>
                <a:t> </a:t>
              </a:r>
              <a:r>
                <a:rPr kumimoji="0" lang="es-ES_tradnl" altLang="es-MX" sz="2000" b="1" i="0" u="none" strike="noStrike" kern="1200" cap="none" spc="0" normalizeH="0" baseline="0" noProof="0" dirty="0" err="1" smtClean="0">
                  <a:ln>
                    <a:noFill/>
                  </a:ln>
                  <a:solidFill>
                    <a:srgbClr val="FF0000"/>
                  </a:solidFill>
                  <a:effectLst/>
                  <a:uLnTx/>
                  <a:uFillTx/>
                  <a:latin typeface="Calibri" pitchFamily="34" charset="0"/>
                  <a:ea typeface="+mn-ea"/>
                  <a:cs typeface="+mn-cs"/>
                </a:rPr>
                <a:t>nodulation</a:t>
              </a:r>
              <a:endParaRPr kumimoji="0" lang="es-ES_tradnl" altLang="es-MX" sz="2000" b="1" i="0" u="none" strike="noStrike" kern="1200" cap="none" spc="0" normalizeH="0" baseline="0" noProof="0" dirty="0">
                <a:ln>
                  <a:noFill/>
                </a:ln>
                <a:solidFill>
                  <a:srgbClr val="000000"/>
                </a:solidFill>
                <a:effectLst/>
                <a:uLnTx/>
                <a:uFillTx/>
                <a:latin typeface="Calibri" pitchFamily="34" charset="0"/>
                <a:ea typeface="+mn-ea"/>
                <a:cs typeface="+mn-cs"/>
              </a:endParaRPr>
            </a:p>
          </p:txBody>
        </p:sp>
        <p:grpSp>
          <p:nvGrpSpPr>
            <p:cNvPr id="66" name="23 Grupo"/>
            <p:cNvGrpSpPr>
              <a:grpSpLocks noChangeAspect="1"/>
            </p:cNvGrpSpPr>
            <p:nvPr/>
          </p:nvGrpSpPr>
          <p:grpSpPr bwMode="auto">
            <a:xfrm>
              <a:off x="2968627" y="1270633"/>
              <a:ext cx="3403601" cy="2917821"/>
              <a:chOff x="4921200" y="1988837"/>
              <a:chExt cx="2732215" cy="2339997"/>
            </a:xfrm>
            <a:effectLst/>
          </p:grpSpPr>
          <p:pic>
            <p:nvPicPr>
              <p:cNvPr id="82" name="Picture 2"/>
              <p:cNvPicPr>
                <a:picLocks noChangeAspect="1" noChangeArrowheads="1"/>
              </p:cNvPicPr>
              <p:nvPr/>
            </p:nvPicPr>
            <p:blipFill>
              <a:blip r:embed="rId10">
                <a:lum bright="20000" contrast="20000"/>
              </a:blip>
              <a:srcRect/>
              <a:stretch>
                <a:fillRect/>
              </a:stretch>
            </p:blipFill>
            <p:spPr bwMode="auto">
              <a:xfrm>
                <a:off x="4921200" y="1988837"/>
                <a:ext cx="2732215" cy="2339997"/>
              </a:xfrm>
              <a:prstGeom prst="rect">
                <a:avLst/>
              </a:prstGeom>
              <a:ln>
                <a:noFill/>
              </a:ln>
              <a:effectLst>
                <a:outerShdw blurRad="292100" dist="139700" dir="2700000" algn="tl" rotWithShape="0">
                  <a:srgbClr val="333333">
                    <a:alpha val="65000"/>
                  </a:srgbClr>
                </a:outerShdw>
              </a:effectLst>
            </p:spPr>
          </p:pic>
          <p:sp>
            <p:nvSpPr>
              <p:cNvPr id="83" name="82 CuadroTexto"/>
              <p:cNvSpPr txBox="1"/>
              <p:nvPr/>
            </p:nvSpPr>
            <p:spPr>
              <a:xfrm>
                <a:off x="6558742" y="2928404"/>
                <a:ext cx="426909" cy="222144"/>
              </a:xfrm>
              <a:prstGeom prst="rect">
                <a:avLst/>
              </a:prstGeom>
              <a:solidFill>
                <a:schemeClr val="bg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Calibri"/>
                    <a:ea typeface="+mn-ea"/>
                    <a:cs typeface="+mn-cs"/>
                  </a:rPr>
                  <a:t>*</a:t>
                </a:r>
              </a:p>
            </p:txBody>
          </p:sp>
        </p:grpSp>
        <p:grpSp>
          <p:nvGrpSpPr>
            <p:cNvPr id="67" name="66 Grupo"/>
            <p:cNvGrpSpPr>
              <a:grpSpLocks/>
            </p:cNvGrpSpPr>
            <p:nvPr/>
          </p:nvGrpSpPr>
          <p:grpSpPr bwMode="auto">
            <a:xfrm>
              <a:off x="1835696" y="4235699"/>
              <a:ext cx="6528880" cy="1358901"/>
              <a:chOff x="1189177" y="4585888"/>
              <a:chExt cx="6811213" cy="1358406"/>
            </a:xfrm>
          </p:grpSpPr>
          <p:grpSp>
            <p:nvGrpSpPr>
              <p:cNvPr id="68" name="30 Grupo"/>
              <p:cNvGrpSpPr>
                <a:grpSpLocks/>
              </p:cNvGrpSpPr>
              <p:nvPr/>
            </p:nvGrpSpPr>
            <p:grpSpPr bwMode="auto">
              <a:xfrm>
                <a:off x="1189177" y="4585888"/>
                <a:ext cx="6811213" cy="1217200"/>
                <a:chOff x="1261185" y="4657896"/>
                <a:chExt cx="6811213" cy="1217200"/>
              </a:xfrm>
            </p:grpSpPr>
            <p:grpSp>
              <p:nvGrpSpPr>
                <p:cNvPr id="70" name="36 Grupo"/>
                <p:cNvGrpSpPr>
                  <a:grpSpLocks/>
                </p:cNvGrpSpPr>
                <p:nvPr/>
              </p:nvGrpSpPr>
              <p:grpSpPr bwMode="auto">
                <a:xfrm>
                  <a:off x="1261185" y="5008606"/>
                  <a:ext cx="6811213" cy="866490"/>
                  <a:chOff x="1477209" y="5066406"/>
                  <a:chExt cx="6811213" cy="866490"/>
                </a:xfrm>
              </p:grpSpPr>
              <p:grpSp>
                <p:nvGrpSpPr>
                  <p:cNvPr id="73" name="34 Grupo"/>
                  <p:cNvGrpSpPr>
                    <a:grpSpLocks/>
                  </p:cNvGrpSpPr>
                  <p:nvPr/>
                </p:nvGrpSpPr>
                <p:grpSpPr bwMode="auto">
                  <a:xfrm>
                    <a:off x="1477209" y="5066406"/>
                    <a:ext cx="5731838" cy="666508"/>
                    <a:chOff x="2152072" y="5066406"/>
                    <a:chExt cx="5731838" cy="666508"/>
                  </a:xfrm>
                </p:grpSpPr>
                <p:grpSp>
                  <p:nvGrpSpPr>
                    <p:cNvPr id="75" name="25 Grupo"/>
                    <p:cNvGrpSpPr>
                      <a:grpSpLocks/>
                    </p:cNvGrpSpPr>
                    <p:nvPr/>
                  </p:nvGrpSpPr>
                  <p:grpSpPr bwMode="auto">
                    <a:xfrm>
                      <a:off x="2411760" y="5363924"/>
                      <a:ext cx="4995343" cy="9292"/>
                      <a:chOff x="2456977" y="5219908"/>
                      <a:chExt cx="4995343" cy="9292"/>
                    </a:xfrm>
                  </p:grpSpPr>
                  <p:cxnSp>
                    <p:nvCxnSpPr>
                      <p:cNvPr id="80" name="79 Conector recto"/>
                      <p:cNvCxnSpPr/>
                      <p:nvPr/>
                    </p:nvCxnSpPr>
                    <p:spPr>
                      <a:xfrm flipV="1">
                        <a:off x="2457644" y="5219145"/>
                        <a:ext cx="2185736" cy="9522"/>
                      </a:xfrm>
                      <a:prstGeom prst="line">
                        <a:avLst/>
                      </a:prstGeom>
                      <a:ln w="19050"/>
                    </p:spPr>
                    <p:style>
                      <a:lnRef idx="2">
                        <a:schemeClr val="dk1"/>
                      </a:lnRef>
                      <a:fillRef idx="0">
                        <a:schemeClr val="dk1"/>
                      </a:fillRef>
                      <a:effectRef idx="1">
                        <a:schemeClr val="dk1"/>
                      </a:effectRef>
                      <a:fontRef idx="minor">
                        <a:schemeClr val="tx1"/>
                      </a:fontRef>
                    </p:style>
                  </p:cxnSp>
                  <p:cxnSp>
                    <p:nvCxnSpPr>
                      <p:cNvPr id="81" name="80 Conector recto"/>
                      <p:cNvCxnSpPr/>
                      <p:nvPr/>
                    </p:nvCxnSpPr>
                    <p:spPr>
                      <a:xfrm>
                        <a:off x="5148147" y="5228667"/>
                        <a:ext cx="229050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76" name="75 CuadroTexto"/>
                    <p:cNvSpPr txBox="1"/>
                    <p:nvPr/>
                  </p:nvSpPr>
                  <p:spPr>
                    <a:xfrm>
                      <a:off x="2152072" y="5066406"/>
                      <a:ext cx="2663519" cy="338431"/>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err="1" smtClean="0">
                          <a:ln>
                            <a:noFill/>
                          </a:ln>
                          <a:solidFill>
                            <a:prstClr val="black"/>
                          </a:solidFill>
                          <a:effectLst/>
                          <a:uLnTx/>
                          <a:uFillTx/>
                          <a:latin typeface="Calibri"/>
                          <a:ea typeface="+mn-ea"/>
                          <a:cs typeface="+mn-cs"/>
                        </a:rPr>
                        <a:t>Root</a:t>
                      </a:r>
                      <a:r>
                        <a:rPr kumimoji="0" lang="es-ES" sz="1600" b="0" i="0" u="none" strike="noStrike" kern="1200" cap="none" spc="0" normalizeH="0" baseline="0" noProof="0" dirty="0" smtClean="0">
                          <a:ln>
                            <a:noFill/>
                          </a:ln>
                          <a:solidFill>
                            <a:prstClr val="black"/>
                          </a:solidFill>
                          <a:effectLst/>
                          <a:uLnTx/>
                          <a:uFillTx/>
                          <a:latin typeface="Calibri"/>
                          <a:ea typeface="+mn-ea"/>
                          <a:cs typeface="+mn-cs"/>
                        </a:rPr>
                        <a:t> </a:t>
                      </a:r>
                      <a:r>
                        <a:rPr kumimoji="0" lang="es-ES" sz="1600" b="0" i="0" u="none" strike="noStrike" kern="1200" cap="none" spc="0" normalizeH="0" baseline="0" noProof="0" dirty="0" err="1" smtClean="0">
                          <a:ln>
                            <a:noFill/>
                          </a:ln>
                          <a:solidFill>
                            <a:prstClr val="black"/>
                          </a:solidFill>
                          <a:effectLst/>
                          <a:uLnTx/>
                          <a:uFillTx/>
                          <a:latin typeface="Calibri"/>
                          <a:ea typeface="+mn-ea"/>
                          <a:cs typeface="+mn-cs"/>
                        </a:rPr>
                        <a:t>without</a:t>
                      </a:r>
                      <a:r>
                        <a:rPr kumimoji="0" lang="es-ES" sz="1600" b="0" i="0" u="none" strike="noStrike" kern="1200" cap="none" spc="0" normalizeH="0" baseline="0" noProof="0" dirty="0" smtClean="0">
                          <a:ln>
                            <a:noFill/>
                          </a:ln>
                          <a:solidFill>
                            <a:prstClr val="black"/>
                          </a:solidFill>
                          <a:effectLst/>
                          <a:uLnTx/>
                          <a:uFillTx/>
                          <a:latin typeface="Calibri"/>
                          <a:ea typeface="+mn-ea"/>
                          <a:cs typeface="+mn-cs"/>
                        </a:rPr>
                        <a:t> </a:t>
                      </a:r>
                      <a:r>
                        <a:rPr kumimoji="0" lang="es-ES" sz="1600" b="0" i="0" u="none" strike="noStrike" kern="1200" cap="none" spc="0" normalizeH="0" baseline="0" noProof="0" dirty="0" err="1" smtClean="0">
                          <a:ln>
                            <a:noFill/>
                          </a:ln>
                          <a:solidFill>
                            <a:prstClr val="black"/>
                          </a:solidFill>
                          <a:effectLst/>
                          <a:uLnTx/>
                          <a:uFillTx/>
                          <a:latin typeface="Calibri"/>
                          <a:ea typeface="+mn-ea"/>
                          <a:cs typeface="+mn-cs"/>
                        </a:rPr>
                        <a:t>nodules</a:t>
                      </a:r>
                      <a:endParaRPr kumimoji="0" lang="es-E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77" name="76 CuadroTexto"/>
                    <p:cNvSpPr txBox="1"/>
                    <p:nvPr/>
                  </p:nvSpPr>
                  <p:spPr>
                    <a:xfrm>
                      <a:off x="4958484" y="5075928"/>
                      <a:ext cx="2663519" cy="338431"/>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err="1" smtClean="0">
                          <a:ln>
                            <a:noFill/>
                          </a:ln>
                          <a:solidFill>
                            <a:prstClr val="black"/>
                          </a:solidFill>
                          <a:effectLst/>
                          <a:uLnTx/>
                          <a:uFillTx/>
                          <a:latin typeface="Calibri"/>
                          <a:ea typeface="+mn-ea"/>
                          <a:cs typeface="+mn-cs"/>
                        </a:rPr>
                        <a:t>Root</a:t>
                      </a:r>
                      <a:r>
                        <a:rPr kumimoji="0" lang="es-ES" sz="1600" b="0" i="0" u="none" strike="noStrike" kern="1200" cap="none" spc="0" normalizeH="0" baseline="0" noProof="0" dirty="0" smtClean="0">
                          <a:ln>
                            <a:noFill/>
                          </a:ln>
                          <a:solidFill>
                            <a:prstClr val="black"/>
                          </a:solidFill>
                          <a:effectLst/>
                          <a:uLnTx/>
                          <a:uFillTx/>
                          <a:latin typeface="Calibri"/>
                          <a:ea typeface="+mn-ea"/>
                          <a:cs typeface="+mn-cs"/>
                        </a:rPr>
                        <a:t> </a:t>
                      </a:r>
                      <a:r>
                        <a:rPr kumimoji="0" lang="es-ES" sz="1600" b="0" i="0" u="none" strike="noStrike" kern="1200" cap="none" spc="0" normalizeH="0" baseline="0" noProof="0" dirty="0" err="1" smtClean="0">
                          <a:ln>
                            <a:noFill/>
                          </a:ln>
                          <a:solidFill>
                            <a:prstClr val="black"/>
                          </a:solidFill>
                          <a:effectLst/>
                          <a:uLnTx/>
                          <a:uFillTx/>
                          <a:latin typeface="Calibri"/>
                          <a:ea typeface="+mn-ea"/>
                          <a:cs typeface="+mn-cs"/>
                        </a:rPr>
                        <a:t>with</a:t>
                      </a:r>
                      <a:r>
                        <a:rPr kumimoji="0" lang="es-ES" sz="1600" b="0" i="0" u="none" strike="noStrike" kern="1200" cap="none" spc="0" normalizeH="0" baseline="0" noProof="0" dirty="0" smtClean="0">
                          <a:ln>
                            <a:noFill/>
                          </a:ln>
                          <a:solidFill>
                            <a:prstClr val="black"/>
                          </a:solidFill>
                          <a:effectLst/>
                          <a:uLnTx/>
                          <a:uFillTx/>
                          <a:latin typeface="Calibri"/>
                          <a:ea typeface="+mn-ea"/>
                          <a:cs typeface="+mn-cs"/>
                        </a:rPr>
                        <a:t> </a:t>
                      </a:r>
                      <a:r>
                        <a:rPr kumimoji="0" lang="es-ES" sz="1600" b="0" i="0" u="none" strike="noStrike" kern="1200" cap="none" spc="0" normalizeH="0" baseline="0" noProof="0" dirty="0" err="1" smtClean="0">
                          <a:ln>
                            <a:noFill/>
                          </a:ln>
                          <a:solidFill>
                            <a:prstClr val="black"/>
                          </a:solidFill>
                          <a:effectLst/>
                          <a:uLnTx/>
                          <a:uFillTx/>
                          <a:latin typeface="Calibri"/>
                          <a:ea typeface="+mn-ea"/>
                          <a:cs typeface="+mn-cs"/>
                        </a:rPr>
                        <a:t>nodules</a:t>
                      </a:r>
                      <a:endParaRPr kumimoji="0" lang="es-E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78" name="77 CuadroTexto"/>
                    <p:cNvSpPr txBox="1"/>
                    <p:nvPr/>
                  </p:nvSpPr>
                  <p:spPr>
                    <a:xfrm>
                      <a:off x="4598163" y="5085448"/>
                      <a:ext cx="504767" cy="36919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M</a:t>
                      </a:r>
                    </a:p>
                  </p:txBody>
                </p:sp>
                <p:cxnSp>
                  <p:nvCxnSpPr>
                    <p:cNvPr id="79" name="78 Conector recto de flecha"/>
                    <p:cNvCxnSpPr/>
                    <p:nvPr/>
                  </p:nvCxnSpPr>
                  <p:spPr>
                    <a:xfrm flipH="1">
                      <a:off x="7523589" y="5732914"/>
                      <a:ext cx="360321"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grpSp>
              <p:sp>
                <p:nvSpPr>
                  <p:cNvPr id="74" name="73 CuadroTexto"/>
                  <p:cNvSpPr txBox="1"/>
                  <p:nvPr/>
                </p:nvSpPr>
                <p:spPr>
                  <a:xfrm>
                    <a:off x="7209047" y="5532932"/>
                    <a:ext cx="1079375" cy="399964"/>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C00000"/>
                        </a:solidFill>
                        <a:effectLst/>
                        <a:uLnTx/>
                        <a:uFillTx/>
                        <a:latin typeface="Calibri"/>
                        <a:ea typeface="+mn-ea"/>
                        <a:cs typeface="+mn-cs"/>
                      </a:rPr>
                      <a:t>Ced-9</a:t>
                    </a:r>
                  </a:p>
                </p:txBody>
              </p:sp>
            </p:grpSp>
            <p:sp>
              <p:nvSpPr>
                <p:cNvPr id="71" name="70 CuadroTexto"/>
                <p:cNvSpPr txBox="1"/>
                <p:nvPr/>
              </p:nvSpPr>
              <p:spPr>
                <a:xfrm>
                  <a:off x="1605669" y="4657896"/>
                  <a:ext cx="4896874" cy="36919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s-ES" sz="1600" b="0" i="0" u="none" strike="noStrike" kern="1200" cap="none" spc="0" normalizeH="0" baseline="0" noProof="0" dirty="0" err="1" smtClean="0">
                      <a:ln>
                        <a:noFill/>
                      </a:ln>
                      <a:solidFill>
                        <a:prstClr val="black"/>
                      </a:solidFill>
                      <a:effectLst/>
                      <a:uLnTx/>
                      <a:uFillTx/>
                      <a:latin typeface="Calibri"/>
                      <a:ea typeface="+mn-ea"/>
                      <a:cs typeface="+mn-cs"/>
                    </a:rPr>
                    <a:t>Hairy</a:t>
                  </a:r>
                  <a:r>
                    <a:rPr kumimoji="0" lang="es-ES" sz="1600" b="0" i="0" u="none" strike="noStrike" kern="1200" cap="none" spc="0" normalizeH="0" baseline="0" noProof="0" dirty="0" smtClean="0">
                      <a:ln>
                        <a:noFill/>
                      </a:ln>
                      <a:solidFill>
                        <a:prstClr val="black"/>
                      </a:solidFill>
                      <a:effectLst/>
                      <a:uLnTx/>
                      <a:uFillTx/>
                      <a:latin typeface="Calibri"/>
                      <a:ea typeface="+mn-ea"/>
                      <a:cs typeface="+mn-cs"/>
                    </a:rPr>
                    <a:t> </a:t>
                  </a:r>
                  <a:r>
                    <a:rPr kumimoji="0" lang="es-ES" sz="1600" b="0" i="0" u="none" strike="noStrike" kern="1200" cap="none" spc="0" normalizeH="0" baseline="0" noProof="0" dirty="0" err="1" smtClean="0">
                      <a:ln>
                        <a:noFill/>
                      </a:ln>
                      <a:solidFill>
                        <a:prstClr val="black"/>
                      </a:solidFill>
                      <a:effectLst/>
                      <a:uLnTx/>
                      <a:uFillTx/>
                      <a:latin typeface="Calibri"/>
                      <a:ea typeface="+mn-ea"/>
                      <a:cs typeface="+mn-cs"/>
                    </a:rPr>
                    <a:t>roots</a:t>
                  </a:r>
                  <a:r>
                    <a:rPr kumimoji="0" lang="es-ES" sz="1600" b="0" i="0" u="none" strike="noStrike" kern="1200" cap="none" spc="0" normalizeH="0" baseline="0" noProof="0" dirty="0" smtClean="0">
                      <a:ln>
                        <a:noFill/>
                      </a:ln>
                      <a:solidFill>
                        <a:prstClr val="black"/>
                      </a:solidFill>
                      <a:effectLst/>
                      <a:uLnTx/>
                      <a:uFillTx/>
                      <a:latin typeface="Calibri"/>
                      <a:ea typeface="+mn-ea"/>
                      <a:cs typeface="+mn-cs"/>
                    </a:rPr>
                    <a:t> </a:t>
                  </a:r>
                  <a:r>
                    <a:rPr kumimoji="0" lang="es-ES" sz="1600" b="0" i="0" u="none" strike="noStrike" kern="1200" cap="none" spc="0" normalizeH="0" baseline="0" noProof="0" dirty="0">
                      <a:ln>
                        <a:noFill/>
                      </a:ln>
                      <a:solidFill>
                        <a:prstClr val="black"/>
                      </a:solidFill>
                      <a:effectLst/>
                      <a:uLnTx/>
                      <a:uFillTx/>
                      <a:latin typeface="Calibri"/>
                      <a:ea typeface="+mn-ea"/>
                      <a:cs typeface="+mn-cs"/>
                    </a:rPr>
                    <a:t>pBE-Ced-9</a:t>
                  </a:r>
                </a:p>
              </p:txBody>
            </p:sp>
            <p:cxnSp>
              <p:nvCxnSpPr>
                <p:cNvPr id="72" name="71 Conector recto"/>
                <p:cNvCxnSpPr/>
                <p:nvPr/>
              </p:nvCxnSpPr>
              <p:spPr>
                <a:xfrm>
                  <a:off x="1546937" y="5013368"/>
                  <a:ext cx="4969890" cy="0"/>
                </a:xfrm>
                <a:prstGeom prst="line">
                  <a:avLst/>
                </a:prstGeom>
                <a:ln w="12700"/>
              </p:spPr>
              <p:style>
                <a:lnRef idx="1">
                  <a:schemeClr val="dk1"/>
                </a:lnRef>
                <a:fillRef idx="0">
                  <a:schemeClr val="dk1"/>
                </a:fillRef>
                <a:effectRef idx="0">
                  <a:schemeClr val="dk1"/>
                </a:effectRef>
                <a:fontRef idx="minor">
                  <a:schemeClr val="tx1"/>
                </a:fontRef>
              </p:style>
            </p:cxnSp>
          </p:grpSp>
          <p:pic>
            <p:nvPicPr>
              <p:cNvPr id="69" name="32 Imagen" descr="okk3.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403648" y="5301208"/>
                <a:ext cx="5040000" cy="64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56" name="38 CuadroTexto"/>
          <p:cNvSpPr txBox="1"/>
          <p:nvPr/>
        </p:nvSpPr>
        <p:spPr>
          <a:xfrm>
            <a:off x="5095180" y="6540396"/>
            <a:ext cx="415897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Robert, G et al. 2014 </a:t>
            </a:r>
            <a:r>
              <a:rPr kumimoji="0" lang="en-US" sz="1400" b="0" i="1" u="none" strike="noStrike" kern="1200" cap="none" spc="0" normalizeH="0" baseline="0" noProof="0" dirty="0" err="1" smtClean="0">
                <a:ln>
                  <a:noFill/>
                </a:ln>
                <a:solidFill>
                  <a:prstClr val="black"/>
                </a:solidFill>
                <a:effectLst/>
                <a:uLnTx/>
                <a:uFillTx/>
                <a:latin typeface="Calibri"/>
                <a:ea typeface="+mn-ea"/>
                <a:cs typeface="+mn-cs"/>
              </a:rPr>
              <a:t>Plos</a:t>
            </a: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 One </a:t>
            </a:r>
            <a:endParaRPr kumimoji="0" lang="en-US" sz="14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488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4 Grupo"/>
          <p:cNvGrpSpPr>
            <a:grpSpLocks/>
          </p:cNvGrpSpPr>
          <p:nvPr/>
        </p:nvGrpSpPr>
        <p:grpSpPr bwMode="auto">
          <a:xfrm>
            <a:off x="600075" y="1213173"/>
            <a:ext cx="1450975" cy="1498600"/>
            <a:chOff x="1031936" y="-456329"/>
            <a:chExt cx="1451832" cy="1498401"/>
          </a:xfrm>
        </p:grpSpPr>
        <p:sp>
          <p:nvSpPr>
            <p:cNvPr id="10" name="9 Circular"/>
            <p:cNvSpPr/>
            <p:nvPr/>
          </p:nvSpPr>
          <p:spPr>
            <a:xfrm rot="8196529">
              <a:off x="1031936" y="-456329"/>
              <a:ext cx="1443736" cy="1498401"/>
            </a:xfrm>
            <a:prstGeom prst="pie">
              <a:avLst>
                <a:gd name="adj1" fmla="val 0"/>
                <a:gd name="adj2" fmla="val 16027442"/>
              </a:avLst>
            </a:prstGeom>
            <a:solidFill>
              <a:srgbClr val="FF000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10 CuadroTexto"/>
            <p:cNvSpPr txBox="1"/>
            <p:nvPr/>
          </p:nvSpPr>
          <p:spPr>
            <a:xfrm>
              <a:off x="1043056" y="-99189"/>
              <a:ext cx="1440712" cy="369839"/>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a:ea typeface="+mn-ea"/>
                  <a:cs typeface="+mn-cs"/>
                </a:rPr>
                <a:t>CED-9/BCL-2</a:t>
              </a:r>
            </a:p>
          </p:txBody>
        </p:sp>
      </p:grpSp>
      <p:grpSp>
        <p:nvGrpSpPr>
          <p:cNvPr id="4" name="15 Grupo"/>
          <p:cNvGrpSpPr>
            <a:grpSpLocks/>
          </p:cNvGrpSpPr>
          <p:nvPr/>
        </p:nvGrpSpPr>
        <p:grpSpPr bwMode="auto">
          <a:xfrm>
            <a:off x="468313" y="2565623"/>
            <a:ext cx="3024187" cy="1081088"/>
            <a:chOff x="899592" y="1124744"/>
            <a:chExt cx="3024336" cy="1080120"/>
          </a:xfrm>
        </p:grpSpPr>
        <p:sp>
          <p:nvSpPr>
            <p:cNvPr id="5" name="4 Rectángulo redondeado"/>
            <p:cNvSpPr/>
            <p:nvPr/>
          </p:nvSpPr>
          <p:spPr>
            <a:xfrm>
              <a:off x="899592" y="1628800"/>
              <a:ext cx="3024336" cy="576064"/>
            </a:xfrm>
            <a:prstGeom prst="roundRect">
              <a:avLst/>
            </a:prstGeom>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5 CuadroTexto"/>
            <p:cNvSpPr txBox="1"/>
            <p:nvPr/>
          </p:nvSpPr>
          <p:spPr>
            <a:xfrm>
              <a:off x="971033" y="1700491"/>
              <a:ext cx="2881455" cy="39969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smtClean="0">
                  <a:ln>
                    <a:noFill/>
                  </a:ln>
                  <a:solidFill>
                    <a:prstClr val="black"/>
                  </a:solidFill>
                  <a:effectLst/>
                  <a:uLnTx/>
                  <a:uFillTx/>
                  <a:latin typeface="Calibri"/>
                  <a:ea typeface="+mn-ea"/>
                  <a:cs typeface="+mn-cs"/>
                </a:rPr>
                <a:t>BECLIN-1/ATG6</a:t>
              </a:r>
              <a:endParaRPr kumimoji="0" lang="es-E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6 Triángulo isósceles"/>
            <p:cNvSpPr/>
            <p:nvPr/>
          </p:nvSpPr>
          <p:spPr>
            <a:xfrm>
              <a:off x="971600" y="1124744"/>
              <a:ext cx="1584176" cy="720080"/>
            </a:xfrm>
            <a:prstGeom prst="triangle">
              <a:avLst/>
            </a:prstGeom>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7 CuadroTexto"/>
            <p:cNvSpPr txBox="1"/>
            <p:nvPr/>
          </p:nvSpPr>
          <p:spPr>
            <a:xfrm>
              <a:off x="1404442" y="1340451"/>
              <a:ext cx="719172" cy="36955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a:ea typeface="+mn-ea"/>
                  <a:cs typeface="+mn-cs"/>
                </a:rPr>
                <a:t>BH3</a:t>
              </a:r>
            </a:p>
          </p:txBody>
        </p:sp>
      </p:grpSp>
      <p:grpSp>
        <p:nvGrpSpPr>
          <p:cNvPr id="9" name="13 Grupo"/>
          <p:cNvGrpSpPr>
            <a:grpSpLocks/>
          </p:cNvGrpSpPr>
          <p:nvPr/>
        </p:nvGrpSpPr>
        <p:grpSpPr bwMode="auto">
          <a:xfrm>
            <a:off x="2060339" y="2159581"/>
            <a:ext cx="1368425" cy="935038"/>
            <a:chOff x="2555776" y="764704"/>
            <a:chExt cx="1368152" cy="936104"/>
          </a:xfrm>
        </p:grpSpPr>
        <p:sp>
          <p:nvSpPr>
            <p:cNvPr id="12" name="11 Rectángulo redondeado"/>
            <p:cNvSpPr/>
            <p:nvPr/>
          </p:nvSpPr>
          <p:spPr>
            <a:xfrm>
              <a:off x="2555776" y="764704"/>
              <a:ext cx="1368152" cy="936104"/>
            </a:xfrm>
            <a:prstGeom prst="roundRect">
              <a:avLst/>
            </a:prstGeom>
            <a:solidFill>
              <a:srgbClr val="00B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12 CuadroTexto"/>
            <p:cNvSpPr txBox="1"/>
            <p:nvPr/>
          </p:nvSpPr>
          <p:spPr>
            <a:xfrm>
              <a:off x="2555776" y="1042834"/>
              <a:ext cx="1368152" cy="646849"/>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a:ea typeface="+mn-ea"/>
                  <a:cs typeface="+mn-cs"/>
                </a:rPr>
                <a:t>PI3K/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a:ea typeface="+mn-ea"/>
                  <a:cs typeface="+mn-cs"/>
                </a:rPr>
                <a:t>VPS34</a:t>
              </a:r>
            </a:p>
          </p:txBody>
        </p:sp>
      </p:grpSp>
      <p:sp>
        <p:nvSpPr>
          <p:cNvPr id="247813" name="19 CuadroTexto"/>
          <p:cNvSpPr txBox="1">
            <a:spLocks noChangeArrowheads="1"/>
          </p:cNvSpPr>
          <p:nvPr/>
        </p:nvSpPr>
        <p:spPr bwMode="auto">
          <a:xfrm>
            <a:off x="-107950" y="11219"/>
            <a:ext cx="92519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es-MX" sz="2000" b="1" i="0" u="none" strike="noStrike" kern="1200" cap="none" spc="0" normalizeH="0" baseline="0" noProof="0" dirty="0" smtClean="0">
                <a:ln>
                  <a:noFill/>
                </a:ln>
                <a:solidFill>
                  <a:srgbClr val="FF0000"/>
                </a:solidFill>
                <a:effectLst/>
                <a:uLnTx/>
                <a:uFillTx/>
                <a:latin typeface="Calibri" pitchFamily="34" charset="0"/>
                <a:ea typeface="+mn-ea"/>
                <a:cs typeface="+mn-cs"/>
              </a:rPr>
              <a:t>In </a:t>
            </a:r>
            <a:r>
              <a:rPr kumimoji="0" lang="es-ES" altLang="es-MX" sz="2000" b="1" i="0" u="none" strike="noStrike" kern="1200" cap="none" spc="0" normalizeH="0" baseline="0" noProof="0" dirty="0" err="1" smtClean="0">
                <a:ln>
                  <a:noFill/>
                </a:ln>
                <a:solidFill>
                  <a:srgbClr val="FF0000"/>
                </a:solidFill>
                <a:effectLst/>
                <a:uLnTx/>
                <a:uFillTx/>
                <a:latin typeface="Calibri" pitchFamily="34" charset="0"/>
                <a:ea typeface="+mn-ea"/>
                <a:cs typeface="+mn-cs"/>
              </a:rPr>
              <a:t>animals</a:t>
            </a:r>
            <a:r>
              <a:rPr kumimoji="0" lang="es-ES" altLang="es-MX" sz="2000" b="1" i="0" u="none" strike="noStrike" kern="1200" cap="none" spc="0" normalizeH="0" baseline="0" noProof="0" dirty="0" smtClean="0">
                <a:ln>
                  <a:noFill/>
                </a:ln>
                <a:solidFill>
                  <a:srgbClr val="FF0000"/>
                </a:solidFill>
                <a:effectLst/>
                <a:uLnTx/>
                <a:uFillTx/>
                <a:latin typeface="Calibri" pitchFamily="34" charset="0"/>
                <a:ea typeface="+mn-ea"/>
                <a:cs typeface="+mn-cs"/>
              </a:rPr>
              <a:t>  BCL-2 proteins </a:t>
            </a:r>
            <a:r>
              <a:rPr kumimoji="0" lang="es-ES" altLang="es-MX" sz="2000" b="1" i="0" u="none" strike="noStrike" kern="1200" cap="none" spc="0" normalizeH="0" baseline="0" noProof="0" dirty="0" err="1" smtClean="0">
                <a:ln>
                  <a:noFill/>
                </a:ln>
                <a:solidFill>
                  <a:srgbClr val="FF0000"/>
                </a:solidFill>
                <a:effectLst/>
                <a:uLnTx/>
                <a:uFillTx/>
                <a:latin typeface="Calibri" pitchFamily="34" charset="0"/>
                <a:ea typeface="+mn-ea"/>
                <a:cs typeface="+mn-cs"/>
              </a:rPr>
              <a:t>interact</a:t>
            </a:r>
            <a:r>
              <a:rPr kumimoji="0" lang="es-ES" altLang="es-MX" sz="2000" b="1" i="0" u="none" strike="noStrike" kern="1200" cap="none" spc="0" normalizeH="0" baseline="0" noProof="0" dirty="0" smtClean="0">
                <a:ln>
                  <a:noFill/>
                </a:ln>
                <a:solidFill>
                  <a:srgbClr val="FF0000"/>
                </a:solidFill>
                <a:effectLst/>
                <a:uLnTx/>
                <a:uFillTx/>
                <a:latin typeface="Calibri" pitchFamily="34" charset="0"/>
                <a:ea typeface="+mn-ea"/>
                <a:cs typeface="+mn-cs"/>
              </a:rPr>
              <a:t>  </a:t>
            </a:r>
            <a:r>
              <a:rPr kumimoji="0" lang="es-ES" altLang="es-MX" sz="2000" b="1" i="0" u="none" strike="noStrike" kern="1200" cap="none" spc="0" normalizeH="0" baseline="0" noProof="0" dirty="0" err="1" smtClean="0">
                <a:ln>
                  <a:noFill/>
                </a:ln>
                <a:solidFill>
                  <a:srgbClr val="FF0000"/>
                </a:solidFill>
                <a:effectLst/>
                <a:uLnTx/>
                <a:uFillTx/>
                <a:latin typeface="Calibri" pitchFamily="34" charset="0"/>
                <a:ea typeface="+mn-ea"/>
                <a:cs typeface="+mn-cs"/>
              </a:rPr>
              <a:t>with</a:t>
            </a:r>
            <a:r>
              <a:rPr kumimoji="0" lang="es-ES" altLang="es-MX" sz="2000" b="1" i="0" u="none" strike="noStrike" kern="1200" cap="none" spc="0" normalizeH="0" baseline="0" noProof="0" dirty="0" smtClean="0">
                <a:ln>
                  <a:noFill/>
                </a:ln>
                <a:solidFill>
                  <a:srgbClr val="FF0000"/>
                </a:solidFill>
                <a:effectLst/>
                <a:uLnTx/>
                <a:uFillTx/>
                <a:latin typeface="Calibri" pitchFamily="34" charset="0"/>
                <a:ea typeface="+mn-ea"/>
                <a:cs typeface="+mn-cs"/>
              </a:rPr>
              <a:t> Bec1/Atg6 and  </a:t>
            </a:r>
            <a:r>
              <a:rPr kumimoji="0" lang="es-ES" altLang="es-MX" sz="2000" b="1" i="0" u="none" strike="noStrike" kern="1200" cap="none" spc="0" normalizeH="0" baseline="0" noProof="0" dirty="0" err="1" smtClean="0">
                <a:ln>
                  <a:noFill/>
                </a:ln>
                <a:solidFill>
                  <a:srgbClr val="FF0000"/>
                </a:solidFill>
                <a:effectLst/>
                <a:uLnTx/>
                <a:uFillTx/>
                <a:latin typeface="Calibri" pitchFamily="34" charset="0"/>
                <a:ea typeface="+mn-ea"/>
                <a:cs typeface="+mn-cs"/>
              </a:rPr>
              <a:t>inhibit</a:t>
            </a:r>
            <a:r>
              <a:rPr kumimoji="0" lang="es-ES" altLang="es-MX" sz="2000" b="1" i="0" u="none" strike="noStrike" kern="1200" cap="none" spc="0" normalizeH="0" baseline="0" noProof="0" dirty="0" smtClean="0">
                <a:ln>
                  <a:noFill/>
                </a:ln>
                <a:solidFill>
                  <a:srgbClr val="FF0000"/>
                </a:solidFill>
                <a:effectLst/>
                <a:uLnTx/>
                <a:uFillTx/>
                <a:latin typeface="Calibri" pitchFamily="34" charset="0"/>
                <a:ea typeface="+mn-ea"/>
                <a:cs typeface="+mn-cs"/>
              </a:rPr>
              <a:t> </a:t>
            </a:r>
            <a:r>
              <a:rPr kumimoji="0" lang="es-ES" altLang="es-MX" sz="2000" b="1" i="0" u="none" strike="noStrike" kern="1200" cap="none" spc="0" normalizeH="0" baseline="0" noProof="0" dirty="0" err="1" smtClean="0">
                <a:ln>
                  <a:noFill/>
                </a:ln>
                <a:solidFill>
                  <a:srgbClr val="FF0000"/>
                </a:solidFill>
                <a:effectLst/>
                <a:uLnTx/>
                <a:uFillTx/>
                <a:latin typeface="Calibri" pitchFamily="34" charset="0"/>
                <a:ea typeface="+mn-ea"/>
                <a:cs typeface="+mn-cs"/>
              </a:rPr>
              <a:t>autophagy</a:t>
            </a:r>
            <a:r>
              <a:rPr kumimoji="0" lang="es-ES" altLang="es-MX" sz="2000" b="1" i="0" u="none" strike="noStrike" kern="1200" cap="none" spc="0" normalizeH="0" baseline="0" noProof="0" dirty="0" smtClean="0">
                <a:ln>
                  <a:noFill/>
                </a:ln>
                <a:solidFill>
                  <a:srgbClr val="FF0000"/>
                </a:solidFill>
                <a:effectLst/>
                <a:uLnTx/>
                <a:uFillTx/>
                <a:latin typeface="Calibri" pitchFamily="34" charset="0"/>
                <a:ea typeface="+mn-ea"/>
                <a:cs typeface="+mn-cs"/>
              </a:rPr>
              <a:t> </a:t>
            </a:r>
            <a:endParaRPr kumimoji="0" lang="es-ES" altLang="es-MX" sz="2000" b="1" i="0" u="none" strike="noStrike" kern="1200" cap="none" spc="0" normalizeH="0" baseline="0" noProof="0" dirty="0">
              <a:ln>
                <a:noFill/>
              </a:ln>
              <a:solidFill>
                <a:srgbClr val="FF0000"/>
              </a:solidFill>
              <a:effectLst/>
              <a:uLnTx/>
              <a:uFillTx/>
              <a:latin typeface="Calibri" pitchFamily="34" charset="0"/>
              <a:ea typeface="+mn-ea"/>
              <a:cs typeface="+mn-cs"/>
            </a:endParaRPr>
          </a:p>
        </p:txBody>
      </p:sp>
      <p:sp>
        <p:nvSpPr>
          <p:cNvPr id="24" name="23 Flecha abajo"/>
          <p:cNvSpPr/>
          <p:nvPr/>
        </p:nvSpPr>
        <p:spPr>
          <a:xfrm>
            <a:off x="1547664" y="3753036"/>
            <a:ext cx="864096" cy="720080"/>
          </a:xfrm>
          <a:prstGeom prst="down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24 CuadroTexto"/>
          <p:cNvSpPr txBox="1"/>
          <p:nvPr/>
        </p:nvSpPr>
        <p:spPr>
          <a:xfrm>
            <a:off x="612155" y="4708575"/>
            <a:ext cx="2879725" cy="46166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dirty="0" smtClean="0">
                <a:ln>
                  <a:noFill/>
                </a:ln>
                <a:solidFill>
                  <a:prstClr val="black"/>
                </a:solidFill>
                <a:effectLst/>
                <a:uLnTx/>
                <a:uFillTx/>
                <a:latin typeface="Calibri"/>
                <a:ea typeface="+mn-ea"/>
                <a:cs typeface="+mn-cs"/>
              </a:rPr>
              <a:t>AUTOPHAGY</a:t>
            </a:r>
            <a:endParaRPr kumimoji="0" lang="es-AR"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26 Señal de prohibido"/>
          <p:cNvSpPr/>
          <p:nvPr/>
        </p:nvSpPr>
        <p:spPr>
          <a:xfrm>
            <a:off x="1115616" y="4437112"/>
            <a:ext cx="1872208" cy="864740"/>
          </a:xfrm>
          <a:prstGeom prst="noSmoking">
            <a:avLst>
              <a:gd name="adj" fmla="val 83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851916"/>
            <a:ext cx="5143500" cy="480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5875356" y="6550223"/>
            <a:ext cx="324576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Li and </a:t>
            </a:r>
            <a:r>
              <a:rPr kumimoji="0" lang="en-US" sz="1400" b="0" i="1" u="none" strike="noStrike" kern="1200" cap="none" spc="0" normalizeH="0" baseline="0" noProof="0" dirty="0" err="1" smtClean="0">
                <a:ln>
                  <a:noFill/>
                </a:ln>
                <a:solidFill>
                  <a:prstClr val="black"/>
                </a:solidFill>
                <a:effectLst/>
                <a:uLnTx/>
                <a:uFillTx/>
                <a:latin typeface="Calibri"/>
                <a:ea typeface="+mn-ea"/>
                <a:cs typeface="+mn-cs"/>
              </a:rPr>
              <a:t>Viestra</a:t>
            </a: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 2012 Trend in Plant Science</a:t>
            </a:r>
            <a:endParaRPr kumimoji="0" lang="en-US" sz="1400" b="0" i="1" u="none" strike="noStrike" kern="1200" cap="none" spc="0" normalizeH="0" baseline="0" noProof="0" dirty="0">
              <a:ln>
                <a:noFill/>
              </a:ln>
              <a:solidFill>
                <a:prstClr val="black"/>
              </a:solidFill>
              <a:effectLst/>
              <a:uLnTx/>
              <a:uFillTx/>
              <a:latin typeface="Calibri"/>
              <a:ea typeface="+mn-ea"/>
              <a:cs typeface="+mn-cs"/>
            </a:endParaRPr>
          </a:p>
        </p:txBody>
      </p:sp>
      <p:sp>
        <p:nvSpPr>
          <p:cNvPr id="15" name="14 Rectángulo redondeado"/>
          <p:cNvSpPr/>
          <p:nvPr/>
        </p:nvSpPr>
        <p:spPr>
          <a:xfrm rot="3019754">
            <a:off x="6516216" y="3358421"/>
            <a:ext cx="1152128" cy="934675"/>
          </a:xfrm>
          <a:prstGeom prst="roundRect">
            <a:avLst/>
          </a:prstGeom>
          <a:no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887358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par>
                          <p:cTn id="12" fill="hold" nodeType="afterGroup">
                            <p:stCondLst>
                              <p:cond delay="500"/>
                            </p:stCondLst>
                            <p:childTnLst>
                              <p:par>
                                <p:cTn id="13" presetID="9"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dissolve">
                                      <p:cBhvr>
                                        <p:cTn id="15" dur="500"/>
                                        <p:tgtEl>
                                          <p:spTgt spid="2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dissolve">
                                      <p:cBhvr>
                                        <p:cTn id="18" dur="500"/>
                                        <p:tgtEl>
                                          <p:spTgt spid="2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par>
                          <p:cTn id="23" fill="hold" nodeType="afterGroup">
                            <p:stCondLst>
                              <p:cond delay="0"/>
                            </p:stCondLst>
                            <p:childTnLst>
                              <p:par>
                                <p:cTn id="24" presetID="42" presetClass="path" presetSubtype="0" accel="50000" decel="50000" fill="hold" nodeType="afterEffect">
                                  <p:stCondLst>
                                    <p:cond delay="0"/>
                                  </p:stCondLst>
                                  <p:childTnLst>
                                    <p:animMotion origin="layout" path="M -2.22222E-6 -3.81129E-6 L 0.0007 0.10061 " pathEditMode="relative" rAng="0" ptsTypes="AA">
                                      <p:cBhvr>
                                        <p:cTn id="25" dur="1000" fill="hold"/>
                                        <p:tgtEl>
                                          <p:spTgt spid="2"/>
                                        </p:tgtEl>
                                        <p:attrNameLst>
                                          <p:attrName>ppt_x</p:attrName>
                                          <p:attrName>ppt_y</p:attrName>
                                        </p:attrNameLst>
                                      </p:cBhvr>
                                      <p:rCtr x="0" y="50"/>
                                    </p:animMotion>
                                  </p:childTnLst>
                                </p:cTn>
                              </p:par>
                            </p:childTnLst>
                          </p:cTn>
                        </p:par>
                        <p:par>
                          <p:cTn id="26" fill="hold">
                            <p:stCondLst>
                              <p:cond delay="1000"/>
                            </p:stCondLst>
                            <p:childTnLst>
                              <p:par>
                                <p:cTn id="27" presetID="9" presetClass="entr" presetSubtype="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dissolv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8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4 Grupo"/>
          <p:cNvGrpSpPr>
            <a:grpSpLocks/>
          </p:cNvGrpSpPr>
          <p:nvPr/>
        </p:nvGrpSpPr>
        <p:grpSpPr bwMode="auto">
          <a:xfrm>
            <a:off x="600107" y="1213173"/>
            <a:ext cx="1450975" cy="1498600"/>
            <a:chOff x="1031936" y="-456329"/>
            <a:chExt cx="1451832" cy="1498401"/>
          </a:xfrm>
        </p:grpSpPr>
        <p:sp>
          <p:nvSpPr>
            <p:cNvPr id="10" name="9 Circular"/>
            <p:cNvSpPr/>
            <p:nvPr/>
          </p:nvSpPr>
          <p:spPr>
            <a:xfrm rot="8196529">
              <a:off x="1031936" y="-456329"/>
              <a:ext cx="1443736" cy="1498401"/>
            </a:xfrm>
            <a:prstGeom prst="pie">
              <a:avLst>
                <a:gd name="adj1" fmla="val 0"/>
                <a:gd name="adj2" fmla="val 16027442"/>
              </a:avLst>
            </a:prstGeom>
            <a:solidFill>
              <a:srgbClr val="FF000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10 CuadroTexto"/>
            <p:cNvSpPr txBox="1"/>
            <p:nvPr/>
          </p:nvSpPr>
          <p:spPr>
            <a:xfrm>
              <a:off x="1043056" y="-99188"/>
              <a:ext cx="1440712" cy="36928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a:ea typeface="+mn-ea"/>
                  <a:cs typeface="+mn-cs"/>
                </a:rPr>
                <a:t>CED-9/BCL-2</a:t>
              </a:r>
            </a:p>
          </p:txBody>
        </p:sp>
      </p:grpSp>
      <p:grpSp>
        <p:nvGrpSpPr>
          <p:cNvPr id="4" name="15 Grupo"/>
          <p:cNvGrpSpPr>
            <a:grpSpLocks/>
          </p:cNvGrpSpPr>
          <p:nvPr/>
        </p:nvGrpSpPr>
        <p:grpSpPr bwMode="auto">
          <a:xfrm>
            <a:off x="468318" y="2565623"/>
            <a:ext cx="3024187" cy="1081088"/>
            <a:chOff x="899592" y="1124744"/>
            <a:chExt cx="3024336" cy="1080120"/>
          </a:xfrm>
        </p:grpSpPr>
        <p:sp>
          <p:nvSpPr>
            <p:cNvPr id="5" name="4 Rectángulo redondeado"/>
            <p:cNvSpPr/>
            <p:nvPr/>
          </p:nvSpPr>
          <p:spPr>
            <a:xfrm>
              <a:off x="899592" y="1628800"/>
              <a:ext cx="3024336" cy="576064"/>
            </a:xfrm>
            <a:prstGeom prst="roundRect">
              <a:avLst/>
            </a:prstGeom>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5 CuadroTexto"/>
            <p:cNvSpPr txBox="1"/>
            <p:nvPr/>
          </p:nvSpPr>
          <p:spPr>
            <a:xfrm>
              <a:off x="971033" y="1700491"/>
              <a:ext cx="2881455" cy="39975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smtClean="0">
                  <a:ln>
                    <a:noFill/>
                  </a:ln>
                  <a:solidFill>
                    <a:prstClr val="black"/>
                  </a:solidFill>
                  <a:effectLst/>
                  <a:uLnTx/>
                  <a:uFillTx/>
                  <a:latin typeface="Calibri"/>
                  <a:ea typeface="+mn-ea"/>
                  <a:cs typeface="+mn-cs"/>
                </a:rPr>
                <a:t>BECLIN-1/ATG6</a:t>
              </a:r>
              <a:endParaRPr kumimoji="0" lang="es-E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6 Triángulo isósceles"/>
            <p:cNvSpPr/>
            <p:nvPr/>
          </p:nvSpPr>
          <p:spPr>
            <a:xfrm>
              <a:off x="971600" y="1124744"/>
              <a:ext cx="1584176" cy="720080"/>
            </a:xfrm>
            <a:prstGeom prst="triangle">
              <a:avLst/>
            </a:prstGeom>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7 CuadroTexto"/>
            <p:cNvSpPr txBox="1"/>
            <p:nvPr/>
          </p:nvSpPr>
          <p:spPr>
            <a:xfrm>
              <a:off x="1404442" y="1340451"/>
              <a:ext cx="719172" cy="369001"/>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a:ea typeface="+mn-ea"/>
                  <a:cs typeface="+mn-cs"/>
                </a:rPr>
                <a:t>BH3</a:t>
              </a:r>
            </a:p>
          </p:txBody>
        </p:sp>
      </p:grpSp>
      <p:grpSp>
        <p:nvGrpSpPr>
          <p:cNvPr id="9" name="13 Grupo"/>
          <p:cNvGrpSpPr>
            <a:grpSpLocks/>
          </p:cNvGrpSpPr>
          <p:nvPr/>
        </p:nvGrpSpPr>
        <p:grpSpPr bwMode="auto">
          <a:xfrm>
            <a:off x="2060340" y="2159582"/>
            <a:ext cx="1368425" cy="935038"/>
            <a:chOff x="2555776" y="764704"/>
            <a:chExt cx="1368152" cy="936104"/>
          </a:xfrm>
        </p:grpSpPr>
        <p:sp>
          <p:nvSpPr>
            <p:cNvPr id="12" name="11 Rectángulo redondeado"/>
            <p:cNvSpPr/>
            <p:nvPr/>
          </p:nvSpPr>
          <p:spPr>
            <a:xfrm>
              <a:off x="2555776" y="764704"/>
              <a:ext cx="1368152" cy="936104"/>
            </a:xfrm>
            <a:prstGeom prst="roundRect">
              <a:avLst/>
            </a:prstGeom>
            <a:solidFill>
              <a:srgbClr val="00B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12 CuadroTexto"/>
            <p:cNvSpPr txBox="1"/>
            <p:nvPr/>
          </p:nvSpPr>
          <p:spPr>
            <a:xfrm>
              <a:off x="2555776" y="1042834"/>
              <a:ext cx="1368152" cy="64706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a:ea typeface="+mn-ea"/>
                  <a:cs typeface="+mn-cs"/>
                </a:rPr>
                <a:t>PI3K/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a:ea typeface="+mn-ea"/>
                  <a:cs typeface="+mn-cs"/>
                </a:rPr>
                <a:t>VPS34</a:t>
              </a:r>
            </a:p>
          </p:txBody>
        </p:sp>
      </p:grpSp>
      <p:sp>
        <p:nvSpPr>
          <p:cNvPr id="247813" name="19 CuadroTexto"/>
          <p:cNvSpPr txBox="1">
            <a:spLocks noChangeArrowheads="1"/>
          </p:cNvSpPr>
          <p:nvPr/>
        </p:nvSpPr>
        <p:spPr bwMode="auto">
          <a:xfrm>
            <a:off x="-107950" y="188640"/>
            <a:ext cx="43195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es-MX" sz="2000" b="1" i="0" u="none" strike="noStrike" kern="1200" cap="none" spc="0" normalizeH="0" baseline="0" noProof="0" dirty="0" smtClean="0">
                <a:ln>
                  <a:noFill/>
                </a:ln>
                <a:solidFill>
                  <a:srgbClr val="FF0000"/>
                </a:solidFill>
                <a:effectLst/>
                <a:uLnTx/>
                <a:uFillTx/>
                <a:latin typeface="Calibri" pitchFamily="34" charset="0"/>
                <a:ea typeface="+mn-ea"/>
                <a:cs typeface="+mn-cs"/>
              </a:rPr>
              <a:t>In </a:t>
            </a:r>
            <a:r>
              <a:rPr kumimoji="0" lang="es-ES" altLang="es-MX" sz="2000" b="1" i="0" u="none" strike="noStrike" kern="1200" cap="none" spc="0" normalizeH="0" baseline="0" noProof="0" dirty="0" err="1" smtClean="0">
                <a:ln>
                  <a:noFill/>
                </a:ln>
                <a:solidFill>
                  <a:srgbClr val="FF0000"/>
                </a:solidFill>
                <a:effectLst/>
                <a:uLnTx/>
                <a:uFillTx/>
                <a:latin typeface="Calibri" pitchFamily="34" charset="0"/>
                <a:ea typeface="+mn-ea"/>
                <a:cs typeface="+mn-cs"/>
              </a:rPr>
              <a:t>animals</a:t>
            </a:r>
            <a:r>
              <a:rPr kumimoji="0" lang="es-ES" altLang="es-MX" sz="2000" b="1" i="0" u="none" strike="noStrike" kern="1200" cap="none" spc="0" normalizeH="0" baseline="0" noProof="0" dirty="0" smtClean="0">
                <a:ln>
                  <a:noFill/>
                </a:ln>
                <a:solidFill>
                  <a:srgbClr val="FF0000"/>
                </a:solidFill>
                <a:effectLst/>
                <a:uLnTx/>
                <a:uFillTx/>
                <a:latin typeface="Calibri" pitchFamily="34" charset="0"/>
                <a:ea typeface="+mn-ea"/>
                <a:cs typeface="+mn-cs"/>
              </a:rPr>
              <a:t>  BCL-2 proteins </a:t>
            </a:r>
            <a:r>
              <a:rPr kumimoji="0" lang="es-ES" altLang="es-MX" sz="2000" b="1" i="0" u="none" strike="noStrike" kern="1200" cap="none" spc="0" normalizeH="0" baseline="0" noProof="0" dirty="0" err="1" smtClean="0">
                <a:ln>
                  <a:noFill/>
                </a:ln>
                <a:solidFill>
                  <a:srgbClr val="FF0000"/>
                </a:solidFill>
                <a:effectLst/>
                <a:uLnTx/>
                <a:uFillTx/>
                <a:latin typeface="Calibri" pitchFamily="34" charset="0"/>
                <a:ea typeface="+mn-ea"/>
                <a:cs typeface="+mn-cs"/>
              </a:rPr>
              <a:t>interact</a:t>
            </a:r>
            <a:r>
              <a:rPr kumimoji="0" lang="es-ES" altLang="es-MX" sz="2000" b="1" i="0" u="none" strike="noStrike" kern="1200" cap="none" spc="0" normalizeH="0" baseline="0" noProof="0" dirty="0" smtClean="0">
                <a:ln>
                  <a:noFill/>
                </a:ln>
                <a:solidFill>
                  <a:srgbClr val="FF0000"/>
                </a:solidFill>
                <a:effectLst/>
                <a:uLnTx/>
                <a:uFillTx/>
                <a:latin typeface="Calibri" pitchFamily="34" charset="0"/>
                <a:ea typeface="+mn-ea"/>
                <a:cs typeface="+mn-cs"/>
              </a:rPr>
              <a:t>  </a:t>
            </a:r>
            <a:r>
              <a:rPr kumimoji="0" lang="es-ES" altLang="es-MX" sz="2000" b="1" i="0" u="none" strike="noStrike" kern="1200" cap="none" spc="0" normalizeH="0" baseline="0" noProof="0" dirty="0" err="1" smtClean="0">
                <a:ln>
                  <a:noFill/>
                </a:ln>
                <a:solidFill>
                  <a:srgbClr val="FF0000"/>
                </a:solidFill>
                <a:effectLst/>
                <a:uLnTx/>
                <a:uFillTx/>
                <a:latin typeface="Calibri" pitchFamily="34" charset="0"/>
                <a:ea typeface="+mn-ea"/>
                <a:cs typeface="+mn-cs"/>
              </a:rPr>
              <a:t>with</a:t>
            </a:r>
            <a:r>
              <a:rPr kumimoji="0" lang="es-ES" altLang="es-MX" sz="2000" b="1" i="0" u="none" strike="noStrike" kern="1200" cap="none" spc="0" normalizeH="0" baseline="0" noProof="0" dirty="0" smtClean="0">
                <a:ln>
                  <a:noFill/>
                </a:ln>
                <a:solidFill>
                  <a:srgbClr val="FF0000"/>
                </a:solidFill>
                <a:effectLst/>
                <a:uLnTx/>
                <a:uFillTx/>
                <a:latin typeface="Calibri" pitchFamily="34" charset="0"/>
                <a:ea typeface="+mn-ea"/>
                <a:cs typeface="+mn-cs"/>
              </a:rPr>
              <a:t> Bec1/Atg6 and </a:t>
            </a:r>
            <a:r>
              <a:rPr kumimoji="0" lang="es-ES" altLang="es-MX" sz="2000" b="1" i="0" u="none" strike="noStrike" kern="1200" cap="none" spc="0" normalizeH="0" baseline="0" noProof="0" dirty="0" err="1" smtClean="0">
                <a:ln>
                  <a:noFill/>
                </a:ln>
                <a:solidFill>
                  <a:srgbClr val="FF0000"/>
                </a:solidFill>
                <a:effectLst/>
                <a:uLnTx/>
                <a:uFillTx/>
                <a:latin typeface="Calibri" pitchFamily="34" charset="0"/>
                <a:ea typeface="+mn-ea"/>
                <a:cs typeface="+mn-cs"/>
              </a:rPr>
              <a:t>autophagy</a:t>
            </a:r>
            <a:r>
              <a:rPr kumimoji="0" lang="es-ES" altLang="es-MX" sz="2000" b="1" i="0" u="none" strike="noStrike" kern="1200" cap="none" spc="0" normalizeH="0" baseline="0" noProof="0" dirty="0" smtClean="0">
                <a:ln>
                  <a:noFill/>
                </a:ln>
                <a:solidFill>
                  <a:srgbClr val="FF0000"/>
                </a:solidFill>
                <a:effectLst/>
                <a:uLnTx/>
                <a:uFillTx/>
                <a:latin typeface="Calibri" pitchFamily="34" charset="0"/>
                <a:ea typeface="+mn-ea"/>
                <a:cs typeface="+mn-cs"/>
              </a:rPr>
              <a:t> </a:t>
            </a:r>
            <a:endParaRPr kumimoji="0" lang="es-ES" altLang="es-MX" sz="2000" b="1" i="0" u="none" strike="noStrike" kern="1200" cap="none" spc="0" normalizeH="0" baseline="0" noProof="0" dirty="0">
              <a:ln>
                <a:noFill/>
              </a:ln>
              <a:solidFill>
                <a:srgbClr val="FF0000"/>
              </a:solidFill>
              <a:effectLst/>
              <a:uLnTx/>
              <a:uFillTx/>
              <a:latin typeface="Calibri" pitchFamily="34" charset="0"/>
              <a:ea typeface="+mn-ea"/>
              <a:cs typeface="+mn-cs"/>
            </a:endParaRPr>
          </a:p>
        </p:txBody>
      </p:sp>
      <p:sp>
        <p:nvSpPr>
          <p:cNvPr id="24" name="23 Flecha abajo"/>
          <p:cNvSpPr/>
          <p:nvPr/>
        </p:nvSpPr>
        <p:spPr>
          <a:xfrm>
            <a:off x="1547664" y="3753036"/>
            <a:ext cx="864096" cy="720080"/>
          </a:xfrm>
          <a:prstGeom prst="down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24 CuadroTexto"/>
          <p:cNvSpPr txBox="1"/>
          <p:nvPr/>
        </p:nvSpPr>
        <p:spPr>
          <a:xfrm>
            <a:off x="612157" y="4708605"/>
            <a:ext cx="2879725" cy="46166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dirty="0" smtClean="0">
                <a:ln>
                  <a:noFill/>
                </a:ln>
                <a:solidFill>
                  <a:prstClr val="black"/>
                </a:solidFill>
                <a:effectLst/>
                <a:uLnTx/>
                <a:uFillTx/>
                <a:latin typeface="Calibri"/>
                <a:ea typeface="+mn-ea"/>
                <a:cs typeface="+mn-cs"/>
              </a:rPr>
              <a:t>AUTOPHAGY</a:t>
            </a:r>
            <a:endParaRPr kumimoji="0" lang="es-AR"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26 Señal de prohibido"/>
          <p:cNvSpPr/>
          <p:nvPr/>
        </p:nvSpPr>
        <p:spPr>
          <a:xfrm>
            <a:off x="1115616" y="4437115"/>
            <a:ext cx="1872208" cy="864740"/>
          </a:xfrm>
          <a:prstGeom prst="noSmoking">
            <a:avLst>
              <a:gd name="adj" fmla="val 83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13 Grupo"/>
          <p:cNvGrpSpPr/>
          <p:nvPr/>
        </p:nvGrpSpPr>
        <p:grpSpPr>
          <a:xfrm>
            <a:off x="4500012" y="764733"/>
            <a:ext cx="4476719" cy="5984937"/>
            <a:chOff x="4991825" y="820601"/>
            <a:chExt cx="4476719" cy="5984937"/>
          </a:xfrm>
        </p:grpSpPr>
        <p:grpSp>
          <p:nvGrpSpPr>
            <p:cNvPr id="247823" name="25 Grupo"/>
            <p:cNvGrpSpPr>
              <a:grpSpLocks/>
            </p:cNvGrpSpPr>
            <p:nvPr/>
          </p:nvGrpSpPr>
          <p:grpSpPr bwMode="auto">
            <a:xfrm>
              <a:off x="4991825" y="820601"/>
              <a:ext cx="3863106" cy="3383620"/>
              <a:chOff x="2339752" y="1396435"/>
              <a:chExt cx="4032448" cy="3744416"/>
            </a:xfrm>
          </p:grpSpPr>
          <p:pic>
            <p:nvPicPr>
              <p:cNvPr id="24782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1782107"/>
                <a:ext cx="3672408" cy="335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7825" name="28 Grupo"/>
              <p:cNvGrpSpPr>
                <a:grpSpLocks/>
              </p:cNvGrpSpPr>
              <p:nvPr/>
            </p:nvGrpSpPr>
            <p:grpSpPr bwMode="auto">
              <a:xfrm>
                <a:off x="2339752" y="1396435"/>
                <a:ext cx="4032448" cy="669358"/>
                <a:chOff x="2339752" y="1396435"/>
                <a:chExt cx="4032448" cy="669358"/>
              </a:xfrm>
            </p:grpSpPr>
            <p:sp>
              <p:nvSpPr>
                <p:cNvPr id="30" name="29 CuadroTexto"/>
                <p:cNvSpPr txBox="1"/>
                <p:nvPr/>
              </p:nvSpPr>
              <p:spPr>
                <a:xfrm>
                  <a:off x="3492394" y="1418664"/>
                  <a:ext cx="2879806" cy="647129"/>
                </a:xfrm>
                <a:prstGeom prst="rect">
                  <a:avLst/>
                </a:prstGeom>
                <a:solidFill>
                  <a:schemeClr val="tx1">
                    <a:lumMod val="95000"/>
                    <a:lumOff val="5000"/>
                  </a:schemeClr>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Hf</a:t>
                  </a:r>
                  <a:r>
                    <a:rPr kumimoji="0" lang="es-AR"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-X-X-X-</a:t>
                  </a:r>
                  <a:r>
                    <a:rPr kumimoji="0" lang="es-AR"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Hf</a:t>
                  </a:r>
                  <a:r>
                    <a:rPr kumimoji="0" lang="es-AR"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r>
                    <a:rPr kumimoji="0" lang="es-AR" sz="1600" b="0" i="0" u="none" strike="noStrike" kern="1200" cap="none" spc="0" normalizeH="0" baseline="0" noProof="0" dirty="0">
                      <a:ln>
                        <a:noFill/>
                      </a:ln>
                      <a:solidFill>
                        <a:srgbClr val="464646">
                          <a:lumMod val="40000"/>
                          <a:lumOff val="60000"/>
                        </a:srgbClr>
                      </a:solidFill>
                      <a:effectLst/>
                      <a:uLnTx/>
                      <a:uFillTx/>
                      <a:latin typeface="Arial" pitchFamily="34" charset="0"/>
                      <a:ea typeface="+mn-ea"/>
                      <a:cs typeface="Arial" pitchFamily="34" charset="0"/>
                    </a:rPr>
                    <a:t>K/R</a:t>
                  </a:r>
                  <a:r>
                    <a:rPr kumimoji="0" lang="es-AR"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-X-X-</a:t>
                  </a:r>
                  <a:r>
                    <a:rPr kumimoji="0" lang="es-AR" sz="1600" b="0" i="0" u="none" strike="noStrike" kern="1200" cap="none" spc="0" normalizeH="0" baseline="0" noProof="0" dirty="0" err="1">
                      <a:ln>
                        <a:noFill/>
                      </a:ln>
                      <a:solidFill>
                        <a:srgbClr val="21D802"/>
                      </a:solidFill>
                      <a:effectLst/>
                      <a:uLnTx/>
                      <a:uFillTx/>
                      <a:latin typeface="Arial" pitchFamily="34" charset="0"/>
                      <a:ea typeface="+mn-ea"/>
                      <a:cs typeface="Arial" pitchFamily="34" charset="0"/>
                    </a:rPr>
                    <a:t>Pq</a:t>
                  </a:r>
                  <a:r>
                    <a:rPr kumimoji="0" lang="es-AR"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r>
                    <a:rPr kumimoji="0" lang="es-AR" sz="1600" b="0" i="0" u="none" strike="noStrike" kern="1200" cap="none" spc="0" normalizeH="0" baseline="0" noProof="0" dirty="0">
                      <a:ln>
                        <a:noFill/>
                      </a:ln>
                      <a:solidFill>
                        <a:prstClr val="white">
                          <a:lumMod val="65000"/>
                        </a:prstClr>
                      </a:solidFill>
                      <a:effectLst/>
                      <a:uLnTx/>
                      <a:uFillTx/>
                      <a:latin typeface="Arial" pitchFamily="34" charset="0"/>
                      <a:ea typeface="+mn-ea"/>
                      <a:cs typeface="Arial" pitchFamily="34" charset="0"/>
                    </a:rPr>
                    <a:t>D/E</a:t>
                  </a:r>
                  <a:r>
                    <a:rPr kumimoji="0" lang="es-AR"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-X-</a:t>
                  </a:r>
                  <a:r>
                    <a:rPr kumimoji="0" lang="es-AR"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Hf</a:t>
                  </a:r>
                </a:p>
              </p:txBody>
            </p:sp>
            <p:sp>
              <p:nvSpPr>
                <p:cNvPr id="247827" name="30 CuadroTexto"/>
                <p:cNvSpPr txBox="1">
                  <a:spLocks noChangeArrowheads="1"/>
                </p:cNvSpPr>
                <p:nvPr/>
              </p:nvSpPr>
              <p:spPr bwMode="auto">
                <a:xfrm>
                  <a:off x="2339752" y="1396435"/>
                  <a:ext cx="1224136" cy="40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s-ES_tradnl" altLang="es-MX" sz="1800" b="0" i="0" u="none" strike="noStrike" kern="1200" cap="none" spc="0" normalizeH="0" baseline="0" noProof="0">
                      <a:ln>
                        <a:noFill/>
                      </a:ln>
                      <a:solidFill>
                        <a:prstClr val="black"/>
                      </a:solidFill>
                      <a:effectLst/>
                      <a:uLnTx/>
                      <a:uFillTx/>
                      <a:latin typeface="Georgia" pitchFamily="18" charset="0"/>
                      <a:ea typeface="+mn-ea"/>
                      <a:cs typeface="+mn-cs"/>
                    </a:rPr>
                    <a:t>BH3 </a:t>
                  </a:r>
                  <a:r>
                    <a:rPr kumimoji="0" lang="es-ES_tradnl" altLang="es-MX" sz="1800" b="0" i="0" u="none" strike="noStrike" kern="1200" cap="none" spc="0" normalizeH="0" baseline="0" noProof="0">
                      <a:ln>
                        <a:noFill/>
                      </a:ln>
                      <a:solidFill>
                        <a:prstClr val="black"/>
                      </a:solidFill>
                      <a:effectLst/>
                      <a:uLnTx/>
                      <a:uFillTx/>
                      <a:latin typeface="Georgia" pitchFamily="18" charset="0"/>
                      <a:ea typeface="+mn-ea"/>
                      <a:cs typeface="+mn-cs"/>
                      <a:sym typeface="Wingdings" pitchFamily="2" charset="2"/>
                    </a:rPr>
                    <a:t>--</a:t>
                  </a:r>
                  <a:endParaRPr kumimoji="0" lang="es-AR" altLang="es-MX" sz="1800" b="0" i="0" u="none" strike="noStrike" kern="1200" cap="none" spc="0" normalizeH="0" baseline="0" noProof="0">
                    <a:ln>
                      <a:noFill/>
                    </a:ln>
                    <a:solidFill>
                      <a:prstClr val="black"/>
                    </a:solidFill>
                    <a:effectLst/>
                    <a:uLnTx/>
                    <a:uFillTx/>
                    <a:latin typeface="Georgia" pitchFamily="18" charset="0"/>
                    <a:ea typeface="+mn-ea"/>
                    <a:cs typeface="+mn-cs"/>
                  </a:endParaRPr>
                </a:p>
              </p:txBody>
            </p:sp>
          </p:grpSp>
        </p:gr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6244" y="4221088"/>
              <a:ext cx="4432300" cy="258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1" name="18 CuadroTexto"/>
          <p:cNvSpPr txBox="1">
            <a:spLocks noChangeArrowheads="1"/>
          </p:cNvSpPr>
          <p:nvPr/>
        </p:nvSpPr>
        <p:spPr bwMode="auto">
          <a:xfrm>
            <a:off x="4650459" y="275459"/>
            <a:ext cx="39070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es-MX" sz="2000" b="1" i="0" u="none" strike="noStrike" kern="1200" cap="none" spc="0" normalizeH="0" baseline="0" noProof="0" dirty="0" err="1" smtClean="0">
                <a:ln>
                  <a:noFill/>
                </a:ln>
                <a:solidFill>
                  <a:srgbClr val="FF0000"/>
                </a:solidFill>
                <a:effectLst/>
                <a:uLnTx/>
                <a:uFillTx/>
                <a:latin typeface="Calibri"/>
                <a:ea typeface="+mn-ea"/>
                <a:cs typeface="+mn-cs"/>
              </a:rPr>
              <a:t>Silencing</a:t>
            </a:r>
            <a:r>
              <a:rPr kumimoji="0" lang="es-ES" altLang="es-MX" sz="2000" b="1" i="0" u="none" strike="noStrike" kern="1200" cap="none" spc="0" normalizeH="0" baseline="0" noProof="0" dirty="0" smtClean="0">
                <a:ln>
                  <a:noFill/>
                </a:ln>
                <a:solidFill>
                  <a:srgbClr val="FF0000"/>
                </a:solidFill>
                <a:effectLst/>
                <a:uLnTx/>
                <a:uFillTx/>
                <a:latin typeface="Calibri"/>
                <a:ea typeface="+mn-ea"/>
                <a:cs typeface="+mn-cs"/>
              </a:rPr>
              <a:t> </a:t>
            </a:r>
            <a:r>
              <a:rPr kumimoji="0" lang="es-ES" altLang="es-MX" sz="2000" b="1" i="0" u="none" strike="noStrike" kern="1200" cap="none" spc="0" normalizeH="0" baseline="0" noProof="0" dirty="0" err="1" smtClean="0">
                <a:ln>
                  <a:noFill/>
                </a:ln>
                <a:solidFill>
                  <a:srgbClr val="FF0000"/>
                </a:solidFill>
                <a:effectLst/>
                <a:uLnTx/>
                <a:uFillTx/>
                <a:latin typeface="Calibri"/>
                <a:ea typeface="+mn-ea"/>
                <a:cs typeface="+mn-cs"/>
              </a:rPr>
              <a:t>by</a:t>
            </a:r>
            <a:r>
              <a:rPr kumimoji="0" lang="es-ES" altLang="es-MX" sz="2000" b="1" i="0" u="none" strike="noStrike" kern="1200" cap="none" spc="0" normalizeH="0" baseline="0" noProof="0" dirty="0" smtClean="0">
                <a:ln>
                  <a:noFill/>
                </a:ln>
                <a:solidFill>
                  <a:srgbClr val="FF0000"/>
                </a:solidFill>
                <a:effectLst/>
                <a:uLnTx/>
                <a:uFillTx/>
                <a:latin typeface="Calibri"/>
                <a:ea typeface="+mn-ea"/>
                <a:cs typeface="+mn-cs"/>
              </a:rPr>
              <a:t> </a:t>
            </a:r>
            <a:r>
              <a:rPr kumimoji="0" lang="es-ES" altLang="es-MX" sz="2000" b="1" i="0" u="none" strike="noStrike" kern="1200" cap="none" spc="0" normalizeH="0" baseline="0" noProof="0" dirty="0" err="1" smtClean="0">
                <a:ln>
                  <a:noFill/>
                </a:ln>
                <a:solidFill>
                  <a:srgbClr val="FF0000"/>
                </a:solidFill>
                <a:effectLst/>
                <a:uLnTx/>
                <a:uFillTx/>
                <a:latin typeface="Calibri"/>
                <a:ea typeface="+mn-ea"/>
                <a:cs typeface="+mn-cs"/>
              </a:rPr>
              <a:t>RNAi</a:t>
            </a:r>
            <a:endParaRPr kumimoji="0" lang="es-ES" altLang="es-MX" sz="2000" b="1" i="0" u="none" strike="noStrike" kern="1200" cap="none" spc="0" normalizeH="0" baseline="0" noProof="0" dirty="0">
              <a:ln>
                <a:noFill/>
              </a:ln>
              <a:solidFill>
                <a:srgbClr val="FF0000"/>
              </a:solidFill>
              <a:effectLst/>
              <a:uLnTx/>
              <a:uFillTx/>
              <a:latin typeface="Calibri"/>
              <a:ea typeface="+mn-ea"/>
              <a:cs typeface="+mn-cs"/>
            </a:endParaRPr>
          </a:p>
        </p:txBody>
      </p:sp>
      <p:grpSp>
        <p:nvGrpSpPr>
          <p:cNvPr id="43" name="42 Grupo"/>
          <p:cNvGrpSpPr>
            <a:grpSpLocks/>
          </p:cNvGrpSpPr>
          <p:nvPr/>
        </p:nvGrpSpPr>
        <p:grpSpPr bwMode="auto">
          <a:xfrm>
            <a:off x="3562375" y="4941885"/>
            <a:ext cx="7272338" cy="1686658"/>
            <a:chOff x="1403648" y="5237911"/>
            <a:chExt cx="7272808" cy="1687008"/>
          </a:xfrm>
        </p:grpSpPr>
        <p:sp>
          <p:nvSpPr>
            <p:cNvPr id="44" name="43 Flecha abajo"/>
            <p:cNvSpPr/>
            <p:nvPr/>
          </p:nvSpPr>
          <p:spPr>
            <a:xfrm>
              <a:off x="4285723" y="5237911"/>
              <a:ext cx="864096" cy="720080"/>
            </a:xfrm>
            <a:prstGeom prst="down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44 CuadroTexto"/>
            <p:cNvSpPr txBox="1"/>
            <p:nvPr/>
          </p:nvSpPr>
          <p:spPr>
            <a:xfrm>
              <a:off x="1403648" y="6093750"/>
              <a:ext cx="7272808" cy="831169"/>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smtClean="0">
                  <a:ln>
                    <a:noFill/>
                  </a:ln>
                  <a:solidFill>
                    <a:prstClr val="black"/>
                  </a:solidFill>
                  <a:effectLst/>
                  <a:uLnTx/>
                  <a:uFillTx/>
                  <a:latin typeface="Calibri"/>
                  <a:ea typeface="+mn-ea"/>
                  <a:cs typeface="+mn-cs"/>
                </a:rPr>
                <a:t>LEGUME-RHIZOBIUM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smtClean="0">
                  <a:ln>
                    <a:noFill/>
                  </a:ln>
                  <a:solidFill>
                    <a:prstClr val="black"/>
                  </a:solidFill>
                  <a:effectLst/>
                  <a:uLnTx/>
                  <a:uFillTx/>
                  <a:latin typeface="Calibri"/>
                  <a:ea typeface="+mn-ea"/>
                  <a:cs typeface="+mn-cs"/>
                </a:rPr>
                <a:t>INTERACTION</a:t>
              </a:r>
              <a:endParaRPr kumimoji="0" lang="es-AR" sz="24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6" name="45 Señal de prohibido"/>
          <p:cNvSpPr/>
          <p:nvPr/>
        </p:nvSpPr>
        <p:spPr>
          <a:xfrm>
            <a:off x="4786809" y="5570540"/>
            <a:ext cx="4151312" cy="1076325"/>
          </a:xfrm>
          <a:prstGeom prst="noSmoking">
            <a:avLst>
              <a:gd name="adj" fmla="val 83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7" name="15 Grupo"/>
          <p:cNvGrpSpPr>
            <a:grpSpLocks/>
          </p:cNvGrpSpPr>
          <p:nvPr/>
        </p:nvGrpSpPr>
        <p:grpSpPr bwMode="auto">
          <a:xfrm>
            <a:off x="5292235" y="2565623"/>
            <a:ext cx="3024187" cy="1081088"/>
            <a:chOff x="899592" y="1124744"/>
            <a:chExt cx="3024336" cy="1080120"/>
          </a:xfrm>
        </p:grpSpPr>
        <p:sp>
          <p:nvSpPr>
            <p:cNvPr id="48" name="47 Rectángulo redondeado"/>
            <p:cNvSpPr/>
            <p:nvPr/>
          </p:nvSpPr>
          <p:spPr>
            <a:xfrm>
              <a:off x="899592" y="1628800"/>
              <a:ext cx="3024336" cy="576064"/>
            </a:xfrm>
            <a:prstGeom prst="roundRect">
              <a:avLst/>
            </a:prstGeom>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48 CuadroTexto"/>
            <p:cNvSpPr txBox="1"/>
            <p:nvPr/>
          </p:nvSpPr>
          <p:spPr>
            <a:xfrm>
              <a:off x="971033" y="1700491"/>
              <a:ext cx="2881455" cy="39975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smtClean="0">
                  <a:ln>
                    <a:noFill/>
                  </a:ln>
                  <a:solidFill>
                    <a:prstClr val="black"/>
                  </a:solidFill>
                  <a:effectLst/>
                  <a:uLnTx/>
                  <a:uFillTx/>
                  <a:latin typeface="Calibri"/>
                  <a:ea typeface="+mn-ea"/>
                  <a:cs typeface="+mn-cs"/>
                </a:rPr>
                <a:t>BECLIN-1/ATG6</a:t>
              </a:r>
              <a:endParaRPr kumimoji="0" lang="es-E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49 Triángulo isósceles"/>
            <p:cNvSpPr/>
            <p:nvPr/>
          </p:nvSpPr>
          <p:spPr>
            <a:xfrm>
              <a:off x="971600" y="1124744"/>
              <a:ext cx="1584176" cy="720080"/>
            </a:xfrm>
            <a:prstGeom prst="triangle">
              <a:avLst/>
            </a:prstGeom>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50 CuadroTexto"/>
            <p:cNvSpPr txBox="1"/>
            <p:nvPr/>
          </p:nvSpPr>
          <p:spPr>
            <a:xfrm>
              <a:off x="1404442" y="1340451"/>
              <a:ext cx="719172" cy="369001"/>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a:ea typeface="+mn-ea"/>
                  <a:cs typeface="+mn-cs"/>
                </a:rPr>
                <a:t>BH3</a:t>
              </a:r>
            </a:p>
          </p:txBody>
        </p:sp>
      </p:grpSp>
      <p:grpSp>
        <p:nvGrpSpPr>
          <p:cNvPr id="52" name="13 Grupo"/>
          <p:cNvGrpSpPr>
            <a:grpSpLocks/>
          </p:cNvGrpSpPr>
          <p:nvPr/>
        </p:nvGrpSpPr>
        <p:grpSpPr bwMode="auto">
          <a:xfrm>
            <a:off x="6875987" y="2206699"/>
            <a:ext cx="1368425" cy="935038"/>
            <a:chOff x="2555776" y="764704"/>
            <a:chExt cx="1368152" cy="936104"/>
          </a:xfrm>
        </p:grpSpPr>
        <p:sp>
          <p:nvSpPr>
            <p:cNvPr id="53" name="52 Rectángulo redondeado"/>
            <p:cNvSpPr/>
            <p:nvPr/>
          </p:nvSpPr>
          <p:spPr>
            <a:xfrm>
              <a:off x="2555776" y="764704"/>
              <a:ext cx="1368152" cy="936104"/>
            </a:xfrm>
            <a:prstGeom prst="roundRect">
              <a:avLst/>
            </a:prstGeom>
            <a:solidFill>
              <a:srgbClr val="00B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53 CuadroTexto"/>
            <p:cNvSpPr txBox="1"/>
            <p:nvPr/>
          </p:nvSpPr>
          <p:spPr>
            <a:xfrm>
              <a:off x="2555776" y="1042834"/>
              <a:ext cx="1368152" cy="64706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a:ea typeface="+mn-ea"/>
                  <a:cs typeface="+mn-cs"/>
                </a:rPr>
                <a:t>PI3K/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a:ea typeface="+mn-ea"/>
                  <a:cs typeface="+mn-cs"/>
                </a:rPr>
                <a:t>VPS34</a:t>
              </a:r>
            </a:p>
          </p:txBody>
        </p:sp>
      </p:grpSp>
      <p:sp>
        <p:nvSpPr>
          <p:cNvPr id="55" name="54 Flecha abajo"/>
          <p:cNvSpPr/>
          <p:nvPr/>
        </p:nvSpPr>
        <p:spPr>
          <a:xfrm>
            <a:off x="6430417" y="3753036"/>
            <a:ext cx="864096" cy="720080"/>
          </a:xfrm>
          <a:prstGeom prst="down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55 CuadroTexto"/>
          <p:cNvSpPr txBox="1"/>
          <p:nvPr/>
        </p:nvSpPr>
        <p:spPr>
          <a:xfrm>
            <a:off x="5422617" y="4455082"/>
            <a:ext cx="2879725" cy="46166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dirty="0" smtClean="0">
                <a:ln>
                  <a:noFill/>
                </a:ln>
                <a:solidFill>
                  <a:prstClr val="black"/>
                </a:solidFill>
                <a:effectLst/>
                <a:uLnTx/>
                <a:uFillTx/>
                <a:latin typeface="Calibri"/>
                <a:ea typeface="+mn-ea"/>
                <a:cs typeface="+mn-cs"/>
              </a:rPr>
              <a:t>AUTOPHAGY</a:t>
            </a:r>
            <a:endParaRPr kumimoji="0" lang="es-AR"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41 Cruz"/>
          <p:cNvSpPr/>
          <p:nvPr/>
        </p:nvSpPr>
        <p:spPr>
          <a:xfrm rot="18894560">
            <a:off x="7057183" y="2090498"/>
            <a:ext cx="1115657" cy="1108622"/>
          </a:xfrm>
          <a:prstGeom prst="plus">
            <a:avLst>
              <a:gd name="adj" fmla="val 4529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58 Cruz"/>
          <p:cNvSpPr/>
          <p:nvPr/>
        </p:nvSpPr>
        <p:spPr>
          <a:xfrm rot="18894560">
            <a:off x="5567573" y="2597100"/>
            <a:ext cx="1115657" cy="1108622"/>
          </a:xfrm>
          <a:prstGeom prst="plus">
            <a:avLst>
              <a:gd name="adj" fmla="val 4529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0" name="3 Grupo"/>
          <p:cNvGrpSpPr>
            <a:grpSpLocks/>
          </p:cNvGrpSpPr>
          <p:nvPr/>
        </p:nvGrpSpPr>
        <p:grpSpPr bwMode="auto">
          <a:xfrm>
            <a:off x="3496543" y="899429"/>
            <a:ext cx="2587625" cy="2520951"/>
            <a:chOff x="1041883" y="1120852"/>
            <a:chExt cx="2630030" cy="2656837"/>
          </a:xfrm>
        </p:grpSpPr>
        <p:pic>
          <p:nvPicPr>
            <p:cNvPr id="61" name="Picture 2"/>
            <p:cNvPicPr>
              <a:picLocks noChangeAspect="1" noChangeArrowheads="1"/>
            </p:cNvPicPr>
            <p:nvPr/>
          </p:nvPicPr>
          <p:blipFill>
            <a:blip r:embed="rId5"/>
            <a:srcRect/>
            <a:stretch>
              <a:fillRect/>
            </a:stretch>
          </p:blipFill>
          <p:spPr bwMode="auto">
            <a:xfrm>
              <a:off x="1041883" y="1120852"/>
              <a:ext cx="2630030" cy="2656837"/>
            </a:xfrm>
            <a:prstGeom prst="rect">
              <a:avLst/>
            </a:prstGeom>
            <a:ln>
              <a:noFill/>
            </a:ln>
            <a:effectLst>
              <a:outerShdw blurRad="292100" dist="139700" dir="2700000" algn="tl" rotWithShape="0">
                <a:srgbClr val="333333">
                  <a:alpha val="65000"/>
                </a:srgbClr>
              </a:outerShdw>
            </a:effectLst>
          </p:spPr>
        </p:pic>
        <p:sp>
          <p:nvSpPr>
            <p:cNvPr id="62" name="61 CuadroTexto"/>
            <p:cNvSpPr txBox="1"/>
            <p:nvPr/>
          </p:nvSpPr>
          <p:spPr>
            <a:xfrm>
              <a:off x="1780873" y="2134733"/>
              <a:ext cx="432422" cy="29193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Calibri"/>
                  <a:ea typeface="+mn-ea"/>
                  <a:cs typeface="+mn-cs"/>
                </a:rPr>
                <a:t>*</a:t>
              </a:r>
            </a:p>
          </p:txBody>
        </p:sp>
        <p:sp>
          <p:nvSpPr>
            <p:cNvPr id="63" name="62 CuadroTexto"/>
            <p:cNvSpPr txBox="1"/>
            <p:nvPr/>
          </p:nvSpPr>
          <p:spPr>
            <a:xfrm>
              <a:off x="2292357" y="2107964"/>
              <a:ext cx="432422" cy="29193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Calibri"/>
                  <a:ea typeface="+mn-ea"/>
                  <a:cs typeface="+mn-cs"/>
                </a:rPr>
                <a:t>*</a:t>
              </a:r>
            </a:p>
          </p:txBody>
        </p:sp>
      </p:grpSp>
      <p:sp>
        <p:nvSpPr>
          <p:cNvPr id="16" name="15 CuadroTexto"/>
          <p:cNvSpPr txBox="1"/>
          <p:nvPr/>
        </p:nvSpPr>
        <p:spPr>
          <a:xfrm>
            <a:off x="8401393" y="3775433"/>
            <a:ext cx="90541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smtClean="0">
                <a:ln>
                  <a:noFill/>
                </a:ln>
                <a:solidFill>
                  <a:srgbClr val="FF0000"/>
                </a:solidFill>
                <a:effectLst/>
                <a:uLnTx/>
                <a:uFillTx/>
                <a:latin typeface="Calibri"/>
                <a:ea typeface="+mn-ea"/>
                <a:cs typeface="+mn-cs"/>
              </a:rPr>
              <a:t>?</a:t>
            </a:r>
            <a:endParaRPr kumimoji="0" lang="en-GB" sz="8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57" name="38 CuadroTexto"/>
          <p:cNvSpPr txBox="1"/>
          <p:nvPr/>
        </p:nvSpPr>
        <p:spPr>
          <a:xfrm>
            <a:off x="-19024" y="6535218"/>
            <a:ext cx="41589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Robert, G et al. 2014 </a:t>
            </a:r>
            <a:r>
              <a:rPr kumimoji="0" lang="en-US" sz="1400" b="0" i="1" u="none" strike="noStrike" kern="1200" cap="none" spc="0" normalizeH="0" baseline="0" noProof="0" dirty="0" err="1" smtClean="0">
                <a:ln>
                  <a:noFill/>
                </a:ln>
                <a:solidFill>
                  <a:prstClr val="black"/>
                </a:solidFill>
                <a:effectLst/>
                <a:uLnTx/>
                <a:uFillTx/>
                <a:latin typeface="Calibri"/>
                <a:ea typeface="+mn-ea"/>
                <a:cs typeface="+mn-cs"/>
              </a:rPr>
              <a:t>Plos</a:t>
            </a: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 One </a:t>
            </a:r>
            <a:endParaRPr kumimoji="0" lang="en-US" sz="14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49457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par>
                          <p:cTn id="12" fill="hold" nodeType="afterGroup">
                            <p:stCondLst>
                              <p:cond delay="500"/>
                            </p:stCondLst>
                            <p:childTnLst>
                              <p:par>
                                <p:cTn id="13" presetID="9"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dissolve">
                                      <p:cBhvr>
                                        <p:cTn id="15" dur="500"/>
                                        <p:tgtEl>
                                          <p:spTgt spid="2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dissolve">
                                      <p:cBhvr>
                                        <p:cTn id="18" dur="500"/>
                                        <p:tgtEl>
                                          <p:spTgt spid="2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par>
                          <p:cTn id="23" fill="hold" nodeType="afterGroup">
                            <p:stCondLst>
                              <p:cond delay="0"/>
                            </p:stCondLst>
                            <p:childTnLst>
                              <p:par>
                                <p:cTn id="24" presetID="42" presetClass="path" presetSubtype="0" accel="50000" decel="50000" fill="hold" nodeType="afterEffect">
                                  <p:stCondLst>
                                    <p:cond delay="0"/>
                                  </p:stCondLst>
                                  <p:childTnLst>
                                    <p:animMotion origin="layout" path="M -2.22222E-6 -3.81129E-6 L 0.0007 0.10061 " pathEditMode="relative" rAng="0" ptsTypes="AA">
                                      <p:cBhvr>
                                        <p:cTn id="25" dur="1000" fill="hold"/>
                                        <p:tgtEl>
                                          <p:spTgt spid="2"/>
                                        </p:tgtEl>
                                        <p:attrNameLst>
                                          <p:attrName>ppt_x</p:attrName>
                                          <p:attrName>ppt_y</p:attrName>
                                        </p:attrNameLst>
                                      </p:cBhvr>
                                      <p:rCtr x="0" y="50"/>
                                    </p:animMotion>
                                  </p:childTnLst>
                                </p:cTn>
                              </p:par>
                            </p:childTnLst>
                          </p:cTn>
                        </p:par>
                        <p:par>
                          <p:cTn id="26" fill="hold">
                            <p:stCondLst>
                              <p:cond delay="1000"/>
                            </p:stCondLst>
                            <p:childTnLst>
                              <p:par>
                                <p:cTn id="27" presetID="9" presetClass="entr" presetSubtype="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dissolv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60"/>
                                        </p:tgtEl>
                                      </p:cBhvr>
                                    </p:animEffect>
                                    <p:set>
                                      <p:cBhvr>
                                        <p:cTn id="45" dur="1" fill="hold">
                                          <p:stCondLst>
                                            <p:cond delay="499"/>
                                          </p:stCondLst>
                                        </p:cTn>
                                        <p:tgtEl>
                                          <p:spTgt spid="6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43"/>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47"/>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5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5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4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59"/>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1" grpId="0"/>
      <p:bldP spid="46" grpId="0" animBg="1"/>
      <p:bldP spid="55" grpId="0" animBg="1"/>
      <p:bldP spid="56" grpId="0"/>
      <p:bldP spid="42" grpId="0" animBg="1"/>
      <p:bldP spid="59" grpId="0" animBg="1"/>
      <p:bldP spid="1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2" y="29"/>
            <a:ext cx="9147175" cy="830997"/>
          </a:xfrm>
          <a:prstGeom prst="rect">
            <a:avLst/>
          </a:prstGeom>
          <a:solidFill>
            <a:schemeClr val="accent4"/>
          </a:solidFill>
        </p:spPr>
        <p:style>
          <a:lnRef idx="2">
            <a:schemeClr val="lt1">
              <a:hueOff val="0"/>
              <a:satOff val="0"/>
              <a:lumOff val="0"/>
              <a:alphaOff val="0"/>
            </a:schemeClr>
          </a:lnRef>
          <a:fillRef idx="1">
            <a:scrgbClr r="0" g="0" b="0"/>
          </a:fillRef>
          <a:effectRef idx="0">
            <a:schemeClr val="accent2">
              <a:hueOff val="-10081594"/>
              <a:satOff val="4384"/>
              <a:lumOff val="1275"/>
              <a:alphaOff val="0"/>
            </a:schemeClr>
          </a:effectRef>
          <a:fontRef idx="minor">
            <a:schemeClr val="lt1"/>
          </a:fontRef>
        </p:style>
        <p:txBody>
          <a:bodyPr>
            <a:spAutoFit/>
          </a:bodyPr>
          <a:lstStyle/>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1" u="none" strike="noStrike" kern="1200" cap="none" spc="0" normalizeH="0" baseline="0" noProof="0" dirty="0" smtClean="0">
                <a:ln>
                  <a:noFill/>
                </a:ln>
                <a:solidFill>
                  <a:prstClr val="white"/>
                </a:solidFill>
                <a:effectLst/>
                <a:uLnTx/>
                <a:uFillTx/>
                <a:latin typeface="Calibri"/>
                <a:ea typeface="+mn-ea"/>
                <a:cs typeface="+mn-cs"/>
              </a:rPr>
              <a:t>Phosphatidylinositol 3-kinase</a:t>
            </a: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 participation on symbiotic interaction: ROS connection </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6" name="15 Grupo"/>
          <p:cNvGrpSpPr/>
          <p:nvPr/>
        </p:nvGrpSpPr>
        <p:grpSpPr>
          <a:xfrm>
            <a:off x="52985" y="1126269"/>
            <a:ext cx="3451476" cy="5096093"/>
            <a:chOff x="244800" y="1104999"/>
            <a:chExt cx="3103064" cy="4344467"/>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51" y="1382291"/>
              <a:ext cx="3084513"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Rectángulo"/>
            <p:cNvSpPr/>
            <p:nvPr/>
          </p:nvSpPr>
          <p:spPr>
            <a:xfrm>
              <a:off x="2569248" y="1104999"/>
              <a:ext cx="418576" cy="27578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altLang="es-MX" sz="1400" b="1" i="0" u="none" strike="noStrike" kern="1200" cap="none" spc="0" normalizeH="0" baseline="0" noProof="0" dirty="0" err="1" smtClean="0">
                  <a:ln>
                    <a:noFill/>
                  </a:ln>
                  <a:solidFill>
                    <a:prstClr val="black"/>
                  </a:solidFill>
                  <a:effectLst/>
                  <a:uLnTx/>
                  <a:uFillTx/>
                  <a:latin typeface="Calibri"/>
                  <a:ea typeface="+mn-ea"/>
                  <a:cs typeface="+mn-cs"/>
                </a:rPr>
                <a:t>Tdt</a:t>
              </a:r>
              <a:endParaRPr kumimoji="0" lang="es-ES" altLang="es-MX"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13 Rectángulo"/>
            <p:cNvSpPr/>
            <p:nvPr/>
          </p:nvSpPr>
          <p:spPr>
            <a:xfrm>
              <a:off x="1328855" y="1104999"/>
              <a:ext cx="926453" cy="26238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altLang="es-MX" sz="1400" b="1" i="0" u="none" strike="noStrike" kern="1200" cap="none" spc="0" normalizeH="0" baseline="0" noProof="0" dirty="0" smtClean="0">
                  <a:ln>
                    <a:noFill/>
                  </a:ln>
                  <a:solidFill>
                    <a:prstClr val="black"/>
                  </a:solidFill>
                  <a:effectLst/>
                  <a:uLnTx/>
                  <a:uFillTx/>
                  <a:latin typeface="Calibri"/>
                  <a:ea typeface="+mn-ea"/>
                  <a:cs typeface="+mn-cs"/>
                </a:rPr>
                <a:t>CMH</a:t>
              </a:r>
              <a:r>
                <a:rPr kumimoji="0" lang="es-ES" altLang="es-MX" sz="1400" b="1" i="0" u="none" strike="noStrike" kern="1200" cap="none" spc="0" normalizeH="0" baseline="-25000" noProof="0" dirty="0" smtClean="0">
                  <a:ln>
                    <a:noFill/>
                  </a:ln>
                  <a:solidFill>
                    <a:prstClr val="black"/>
                  </a:solidFill>
                  <a:effectLst/>
                  <a:uLnTx/>
                  <a:uFillTx/>
                  <a:latin typeface="Calibri"/>
                  <a:ea typeface="+mn-ea"/>
                  <a:cs typeface="+mn-cs"/>
                </a:rPr>
                <a:t>2</a:t>
              </a:r>
              <a:r>
                <a:rPr kumimoji="0" lang="es-ES" altLang="es-MX" sz="1400" b="1" i="0" u="none" strike="noStrike" kern="1200" cap="none" spc="0" normalizeH="0" baseline="0" noProof="0" dirty="0" smtClean="0">
                  <a:ln>
                    <a:noFill/>
                  </a:ln>
                  <a:solidFill>
                    <a:prstClr val="black"/>
                  </a:solidFill>
                  <a:effectLst/>
                  <a:uLnTx/>
                  <a:uFillTx/>
                  <a:latin typeface="Calibri"/>
                  <a:ea typeface="+mn-ea"/>
                  <a:cs typeface="+mn-cs"/>
                </a:rPr>
                <a:t>DCFA</a:t>
              </a:r>
              <a:endParaRPr kumimoji="0" lang="es-ES" altLang="es-MX"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14 CuadroTexto"/>
            <p:cNvSpPr txBox="1"/>
            <p:nvPr/>
          </p:nvSpPr>
          <p:spPr>
            <a:xfrm>
              <a:off x="263351" y="1371489"/>
              <a:ext cx="645626" cy="24820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Control</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16 CuadroTexto"/>
            <p:cNvSpPr txBox="1"/>
            <p:nvPr/>
          </p:nvSpPr>
          <p:spPr>
            <a:xfrm>
              <a:off x="251520" y="2348880"/>
              <a:ext cx="825354" cy="24820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Empty-</a:t>
              </a:r>
              <a:r>
                <a:rPr kumimoji="0" lang="en-US" sz="1200" b="0" i="0" u="none" strike="noStrike" kern="1200" cap="none" spc="0" normalizeH="0" baseline="0" noProof="0" dirty="0" err="1" smtClean="0">
                  <a:ln>
                    <a:noFill/>
                  </a:ln>
                  <a:solidFill>
                    <a:prstClr val="white"/>
                  </a:solidFill>
                  <a:effectLst/>
                  <a:uLnTx/>
                  <a:uFillTx/>
                  <a:latin typeface="Calibri"/>
                  <a:ea typeface="+mn-ea"/>
                  <a:cs typeface="+mn-cs"/>
                </a:rPr>
                <a:t>Tdt</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17 CuadroTexto"/>
            <p:cNvSpPr txBox="1"/>
            <p:nvPr/>
          </p:nvSpPr>
          <p:spPr>
            <a:xfrm>
              <a:off x="244800" y="3512041"/>
              <a:ext cx="763542" cy="24820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PI3Ki-TdT</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18 CuadroTexto"/>
            <p:cNvSpPr txBox="1"/>
            <p:nvPr/>
          </p:nvSpPr>
          <p:spPr>
            <a:xfrm>
              <a:off x="323528" y="4736177"/>
              <a:ext cx="798808" cy="24820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PI3Ki-TdTl</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3" name="2 Conector recto"/>
          <p:cNvCxnSpPr/>
          <p:nvPr/>
        </p:nvCxnSpPr>
        <p:spPr>
          <a:xfrm>
            <a:off x="1475656" y="1124744"/>
            <a:ext cx="6336704" cy="0"/>
          </a:xfrm>
          <a:prstGeom prst="line">
            <a:avLst/>
          </a:prstGeom>
        </p:spPr>
        <p:style>
          <a:lnRef idx="2">
            <a:schemeClr val="dk1"/>
          </a:lnRef>
          <a:fillRef idx="0">
            <a:schemeClr val="dk1"/>
          </a:fillRef>
          <a:effectRef idx="1">
            <a:schemeClr val="dk1"/>
          </a:effectRef>
          <a:fontRef idx="minor">
            <a:schemeClr val="tx1"/>
          </a:fontRef>
        </p:style>
      </p:cxnSp>
      <p:sp>
        <p:nvSpPr>
          <p:cNvPr id="5" name="4 CuadroTexto"/>
          <p:cNvSpPr txBox="1"/>
          <p:nvPr/>
        </p:nvSpPr>
        <p:spPr>
          <a:xfrm>
            <a:off x="2267744" y="764704"/>
            <a:ext cx="49685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Intracellular ROS generation at </a:t>
            </a:r>
            <a:r>
              <a:rPr kumimoji="0" lang="en-US" sz="1800" b="0" i="0" u="none" strike="noStrike" kern="1200" cap="none" spc="0" normalizeH="0" baseline="0" noProof="0" dirty="0">
                <a:ln>
                  <a:noFill/>
                </a:ln>
                <a:solidFill>
                  <a:prstClr val="black"/>
                </a:solidFill>
                <a:effectLst/>
                <a:uLnTx/>
                <a:uFillTx/>
                <a:latin typeface="Calibri"/>
                <a:ea typeface="+mn-ea"/>
                <a:cs typeface="+mn-cs"/>
              </a:rPr>
              <a:t>endosomes levels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38 CuadroTexto"/>
          <p:cNvSpPr txBox="1"/>
          <p:nvPr/>
        </p:nvSpPr>
        <p:spPr>
          <a:xfrm>
            <a:off x="52984" y="6516081"/>
            <a:ext cx="41589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Robert, G et al. 2018 Journal of Experimental Botany </a:t>
            </a:r>
            <a:endParaRPr kumimoji="0" lang="en-US" sz="14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0778" y="1761230"/>
            <a:ext cx="5241458"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565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2" y="29"/>
            <a:ext cx="9147175" cy="830997"/>
          </a:xfrm>
          <a:prstGeom prst="rect">
            <a:avLst/>
          </a:prstGeom>
          <a:solidFill>
            <a:schemeClr val="accent4"/>
          </a:solidFill>
        </p:spPr>
        <p:style>
          <a:lnRef idx="2">
            <a:schemeClr val="lt1">
              <a:hueOff val="0"/>
              <a:satOff val="0"/>
              <a:lumOff val="0"/>
              <a:alphaOff val="0"/>
            </a:schemeClr>
          </a:lnRef>
          <a:fillRef idx="1">
            <a:scrgbClr r="0" g="0" b="0"/>
          </a:fillRef>
          <a:effectRef idx="0">
            <a:schemeClr val="accent2">
              <a:hueOff val="-10081594"/>
              <a:satOff val="4384"/>
              <a:lumOff val="1275"/>
              <a:alphaOff val="0"/>
            </a:schemeClr>
          </a:effectRef>
          <a:fontRef idx="minor">
            <a:schemeClr val="lt1"/>
          </a:fontRef>
        </p:style>
        <p:txBody>
          <a:bodyPr>
            <a:spAutoFit/>
          </a:bodyPr>
          <a:lstStyle/>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1" u="none" strike="noStrike" kern="1200" cap="none" spc="0" normalizeH="0" baseline="0" noProof="0" dirty="0" smtClean="0">
                <a:ln>
                  <a:noFill/>
                </a:ln>
                <a:solidFill>
                  <a:prstClr val="white"/>
                </a:solidFill>
                <a:effectLst/>
                <a:uLnTx/>
                <a:uFillTx/>
                <a:latin typeface="Calibri"/>
                <a:ea typeface="+mn-ea"/>
                <a:cs typeface="+mn-cs"/>
              </a:rPr>
              <a:t>Phosphatidylinositol 3-kinase</a:t>
            </a: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 participation on symbiotic interaction: ROS connection </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 name="2 Conector recto"/>
          <p:cNvCxnSpPr/>
          <p:nvPr/>
        </p:nvCxnSpPr>
        <p:spPr>
          <a:xfrm>
            <a:off x="1475656" y="1124744"/>
            <a:ext cx="6336704" cy="0"/>
          </a:xfrm>
          <a:prstGeom prst="line">
            <a:avLst/>
          </a:prstGeom>
        </p:spPr>
        <p:style>
          <a:lnRef idx="2">
            <a:schemeClr val="dk1"/>
          </a:lnRef>
          <a:fillRef idx="0">
            <a:schemeClr val="dk1"/>
          </a:fillRef>
          <a:effectRef idx="1">
            <a:schemeClr val="dk1"/>
          </a:effectRef>
          <a:fontRef idx="minor">
            <a:schemeClr val="tx1"/>
          </a:fontRef>
        </p:style>
      </p:cxnSp>
      <p:sp>
        <p:nvSpPr>
          <p:cNvPr id="5" name="4 CuadroTexto"/>
          <p:cNvSpPr txBox="1"/>
          <p:nvPr/>
        </p:nvSpPr>
        <p:spPr>
          <a:xfrm>
            <a:off x="2267744" y="764704"/>
            <a:ext cx="496855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Intracellular ROS generation and nodulation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24 CuadroTexto"/>
          <p:cNvSpPr txBox="1"/>
          <p:nvPr/>
        </p:nvSpPr>
        <p:spPr>
          <a:xfrm>
            <a:off x="242207" y="3371664"/>
            <a:ext cx="482453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smtClean="0">
                <a:ln>
                  <a:noFill/>
                </a:ln>
                <a:solidFill>
                  <a:prstClr val="black"/>
                </a:solidFill>
                <a:effectLst/>
                <a:uLnTx/>
                <a:uFillTx/>
                <a:latin typeface="Calibri"/>
                <a:ea typeface="+mn-ea"/>
                <a:cs typeface="+mn-cs"/>
              </a:rPr>
              <a:t>NADPH oxidase</a:t>
            </a:r>
            <a:r>
              <a:rPr kumimoji="0" lang="es-ES" sz="1400" b="1" i="0" u="none" strike="noStrike" kern="1200" cap="none" spc="0" normalizeH="0" baseline="0" noProof="0" dirty="0">
                <a:ln>
                  <a:noFill/>
                </a:ln>
                <a:solidFill>
                  <a:prstClr val="black"/>
                </a:solidFill>
                <a:effectLst/>
                <a:uLnTx/>
                <a:uFillTx/>
                <a:latin typeface="Calibri"/>
                <a:ea typeface="+mn-ea"/>
                <a:cs typeface="+mn-cs"/>
              </a:rPr>
              <a:t> </a:t>
            </a:r>
            <a:r>
              <a:rPr kumimoji="0" lang="es-ES" sz="1400" b="1" i="0" u="none" strike="noStrike" kern="1200" cap="none" spc="0" normalizeH="0" baseline="0" noProof="0" dirty="0" err="1" smtClean="0">
                <a:ln>
                  <a:noFill/>
                </a:ln>
                <a:solidFill>
                  <a:prstClr val="black"/>
                </a:solidFill>
                <a:effectLst/>
                <a:uLnTx/>
                <a:uFillTx/>
                <a:latin typeface="Calibri"/>
                <a:ea typeface="+mn-ea"/>
                <a:cs typeface="+mn-cs"/>
              </a:rPr>
              <a:t>inhibition</a:t>
            </a:r>
            <a:endParaRPr kumimoji="0" lang="es-ES"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smtClean="0">
                <a:ln>
                  <a:noFill/>
                </a:ln>
                <a:solidFill>
                  <a:prstClr val="black"/>
                </a:solidFill>
                <a:effectLst/>
                <a:uLnTx/>
                <a:uFillTx/>
                <a:latin typeface="Calibri"/>
                <a:ea typeface="+mn-ea"/>
                <a:cs typeface="+mn-cs"/>
              </a:rPr>
              <a:t>DPI (50 µM) </a:t>
            </a:r>
            <a:r>
              <a:rPr kumimoji="0" lang="es-ES" sz="1400" b="0" i="0" u="none" strike="noStrike" kern="1200" cap="none" spc="0" normalizeH="0" baseline="0" noProof="0" dirty="0" smtClean="0">
                <a:ln>
                  <a:noFill/>
                </a:ln>
                <a:solidFill>
                  <a:prstClr val="black"/>
                </a:solidFill>
                <a:effectLst/>
                <a:uLnTx/>
                <a:uFillTx/>
                <a:latin typeface="Calibri"/>
                <a:ea typeface="+mn-ea"/>
                <a:cs typeface="+mn-cs"/>
                <a:sym typeface="Wingdings" pitchFamily="2" charset="2"/>
              </a:rPr>
              <a:t> </a:t>
            </a:r>
            <a:r>
              <a:rPr kumimoji="0" lang="es-ES" sz="1400" b="0" i="1" u="none" strike="noStrike" kern="1200" cap="none" spc="0" normalizeH="0" baseline="0" noProof="0" dirty="0" smtClean="0">
                <a:ln>
                  <a:noFill/>
                </a:ln>
                <a:solidFill>
                  <a:prstClr val="black"/>
                </a:solidFill>
                <a:effectLst/>
                <a:uLnTx/>
                <a:uFillTx/>
                <a:latin typeface="Calibri"/>
                <a:ea typeface="+mn-ea"/>
                <a:cs typeface="+mn-cs"/>
                <a:sym typeface="Wingdings" pitchFamily="2" charset="2"/>
              </a:rPr>
              <a:t>B. </a:t>
            </a:r>
            <a:r>
              <a:rPr kumimoji="0" lang="es-ES" sz="1400" b="0" i="1" u="none" strike="noStrike" kern="1200" cap="none" spc="0" normalizeH="0" baseline="0" noProof="0" dirty="0" err="1" smtClean="0">
                <a:ln>
                  <a:noFill/>
                </a:ln>
                <a:solidFill>
                  <a:prstClr val="black"/>
                </a:solidFill>
                <a:effectLst/>
                <a:uLnTx/>
                <a:uFillTx/>
                <a:latin typeface="Calibri"/>
                <a:ea typeface="+mn-ea"/>
                <a:cs typeface="+mn-cs"/>
                <a:sym typeface="Wingdings" pitchFamily="2" charset="2"/>
              </a:rPr>
              <a:t>japonicum</a:t>
            </a:r>
            <a:r>
              <a:rPr kumimoji="0" lang="es-ES" sz="1400" b="0" i="0" u="none" strike="noStrike" kern="1200" cap="none" spc="0" normalizeH="0" baseline="0" noProof="0" dirty="0" smtClean="0">
                <a:ln>
                  <a:noFill/>
                </a:ln>
                <a:solidFill>
                  <a:prstClr val="black"/>
                </a:solidFill>
                <a:effectLst/>
                <a:uLnTx/>
                <a:uFillTx/>
                <a:latin typeface="Calibri"/>
                <a:ea typeface="+mn-ea"/>
                <a:cs typeface="+mn-cs"/>
                <a:sym typeface="Wingdings" pitchFamily="2" charset="2"/>
              </a:rPr>
              <a:t> </a:t>
            </a:r>
            <a:r>
              <a:rPr kumimoji="0" lang="es-ES" sz="1400" b="0" i="0" u="none" strike="noStrike" kern="1200" cap="none" spc="0" normalizeH="0" baseline="0" noProof="0" dirty="0" err="1" smtClean="0">
                <a:ln>
                  <a:noFill/>
                </a:ln>
                <a:solidFill>
                  <a:prstClr val="black"/>
                </a:solidFill>
                <a:effectLst/>
                <a:uLnTx/>
                <a:uFillTx/>
                <a:latin typeface="Calibri"/>
                <a:ea typeface="+mn-ea"/>
                <a:cs typeface="+mn-cs"/>
                <a:sym typeface="Wingdings" pitchFamily="2" charset="2"/>
              </a:rPr>
              <a:t>inoculation</a:t>
            </a:r>
            <a:r>
              <a:rPr kumimoji="0" lang="es-ES" sz="1400" b="0" i="0" u="none" strike="noStrike" kern="1200" cap="none" spc="0" normalizeH="0" baseline="0" noProof="0" dirty="0" smtClean="0">
                <a:ln>
                  <a:noFill/>
                </a:ln>
                <a:solidFill>
                  <a:prstClr val="black"/>
                </a:solidFill>
                <a:effectLst/>
                <a:uLnTx/>
                <a:uFillTx/>
                <a:latin typeface="Calibri"/>
                <a:ea typeface="+mn-ea"/>
                <a:cs typeface="+mn-cs"/>
                <a:sym typeface="Wingdings" pitchFamily="2" charset="2"/>
              </a:rPr>
              <a:t>(5 min)</a:t>
            </a:r>
            <a:endParaRPr kumimoji="0" lang="es-ES" sz="1400" b="0" i="0" u="none" strike="noStrike" kern="1200" cap="none" spc="0" normalizeH="0" baseline="0" noProof="0" dirty="0" smtClean="0">
              <a:ln>
                <a:noFill/>
              </a:ln>
              <a:solidFill>
                <a:prstClr val="black"/>
              </a:solidFill>
              <a:effectLst/>
              <a:uLnTx/>
              <a:uFillTx/>
              <a:latin typeface="Calibri"/>
              <a:ea typeface="+mn-ea"/>
              <a:cs typeface="+mn-cs"/>
            </a:endParaRPr>
          </a:p>
        </p:txBody>
      </p:sp>
      <p:pic>
        <p:nvPicPr>
          <p:cNvPr id="22" name="Picture 2"/>
          <p:cNvPicPr>
            <a:picLocks noChangeAspect="1" noChangeArrowheads="1"/>
          </p:cNvPicPr>
          <p:nvPr/>
        </p:nvPicPr>
        <p:blipFill>
          <a:blip r:embed="rId3" cstate="print"/>
          <a:srcRect/>
          <a:stretch>
            <a:fillRect/>
          </a:stretch>
        </p:blipFill>
        <p:spPr bwMode="auto">
          <a:xfrm>
            <a:off x="-47580" y="1412776"/>
            <a:ext cx="5627692" cy="1728193"/>
          </a:xfrm>
          <a:prstGeom prst="rect">
            <a:avLst/>
          </a:prstGeom>
          <a:noFill/>
          <a:ln w="9525">
            <a:noFill/>
            <a:miter lim="800000"/>
            <a:headEnd/>
            <a:tailEnd/>
          </a:ln>
          <a:effectLst/>
        </p:spPr>
      </p:pic>
      <p:sp>
        <p:nvSpPr>
          <p:cNvPr id="23" name="22 CuadroTexto"/>
          <p:cNvSpPr txBox="1"/>
          <p:nvPr/>
        </p:nvSpPr>
        <p:spPr>
          <a:xfrm>
            <a:off x="-108520" y="1052736"/>
            <a:ext cx="552599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smtClean="0">
                <a:ln>
                  <a:noFill/>
                </a:ln>
                <a:solidFill>
                  <a:prstClr val="black"/>
                </a:solidFill>
                <a:effectLst/>
                <a:uLnTx/>
                <a:uFillTx/>
                <a:latin typeface="Calibri"/>
                <a:ea typeface="+mn-ea"/>
                <a:cs typeface="+mn-cs"/>
              </a:rPr>
              <a:t>PI3K </a:t>
            </a:r>
            <a:r>
              <a:rPr kumimoji="0" lang="es-ES" sz="1600" b="1" i="0" u="none" strike="noStrike" kern="1200" cap="none" spc="0" normalizeH="0" baseline="0" noProof="0" dirty="0" err="1" smtClean="0">
                <a:ln>
                  <a:noFill/>
                </a:ln>
                <a:solidFill>
                  <a:prstClr val="black"/>
                </a:solidFill>
                <a:effectLst/>
                <a:uLnTx/>
                <a:uFillTx/>
                <a:latin typeface="Calibri"/>
                <a:ea typeface="+mn-ea"/>
                <a:cs typeface="+mn-cs"/>
              </a:rPr>
              <a:t>inhibition</a:t>
            </a:r>
            <a:endParaRPr kumimoji="0" lang="es-ES" sz="16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smtClean="0">
                <a:ln>
                  <a:noFill/>
                </a:ln>
                <a:solidFill>
                  <a:prstClr val="black"/>
                </a:solidFill>
                <a:effectLst/>
                <a:uLnTx/>
                <a:uFillTx/>
                <a:latin typeface="Calibri"/>
                <a:ea typeface="+mn-ea"/>
                <a:cs typeface="+mn-cs"/>
              </a:rPr>
              <a:t>LY294002</a:t>
            </a:r>
            <a:r>
              <a:rPr kumimoji="0" lang="es-ES" sz="1400" b="1" i="0" u="none" strike="noStrike" kern="1200" cap="none" spc="0" normalizeH="0" baseline="0" noProof="0" dirty="0" smtClean="0">
                <a:ln>
                  <a:noFill/>
                </a:ln>
                <a:solidFill>
                  <a:prstClr val="black"/>
                </a:solidFill>
                <a:effectLst/>
                <a:uLnTx/>
                <a:uFillTx/>
                <a:latin typeface="Calibri"/>
                <a:ea typeface="+mn-ea"/>
                <a:cs typeface="+mn-cs"/>
              </a:rPr>
              <a:t> </a:t>
            </a:r>
            <a:r>
              <a:rPr kumimoji="0" lang="es-ES" sz="1400" b="0" i="0" u="none" strike="noStrike" kern="1200" cap="none" spc="0" normalizeH="0" baseline="0" noProof="0" dirty="0" smtClean="0">
                <a:ln>
                  <a:noFill/>
                </a:ln>
                <a:solidFill>
                  <a:prstClr val="black"/>
                </a:solidFill>
                <a:effectLst/>
                <a:uLnTx/>
                <a:uFillTx/>
                <a:latin typeface="Calibri"/>
                <a:ea typeface="+mn-ea"/>
                <a:cs typeface="+mn-cs"/>
              </a:rPr>
              <a:t>(30 µM) </a:t>
            </a:r>
            <a:r>
              <a:rPr kumimoji="0" lang="es-ES" sz="1400" b="0" i="0" u="none" strike="noStrike" kern="1200" cap="none" spc="0" normalizeH="0" baseline="0" noProof="0" dirty="0" smtClean="0">
                <a:ln>
                  <a:noFill/>
                </a:ln>
                <a:solidFill>
                  <a:prstClr val="black"/>
                </a:solidFill>
                <a:effectLst/>
                <a:uLnTx/>
                <a:uFillTx/>
                <a:latin typeface="Calibri"/>
                <a:ea typeface="+mn-ea"/>
                <a:cs typeface="+mn-cs"/>
                <a:sym typeface="Wingdings" pitchFamily="2" charset="2"/>
              </a:rPr>
              <a:t> </a:t>
            </a:r>
            <a:r>
              <a:rPr kumimoji="0" lang="es-ES" sz="1400" b="0" i="1" u="none" strike="noStrike" kern="1200" cap="none" spc="0" normalizeH="0" baseline="0" noProof="0" dirty="0" smtClean="0">
                <a:ln>
                  <a:noFill/>
                </a:ln>
                <a:solidFill>
                  <a:prstClr val="black"/>
                </a:solidFill>
                <a:effectLst/>
                <a:uLnTx/>
                <a:uFillTx/>
                <a:latin typeface="Calibri"/>
                <a:ea typeface="+mn-ea"/>
                <a:cs typeface="+mn-cs"/>
                <a:sym typeface="Wingdings" pitchFamily="2" charset="2"/>
              </a:rPr>
              <a:t>B. </a:t>
            </a:r>
            <a:r>
              <a:rPr kumimoji="0" lang="es-ES" sz="1400" b="0" i="1" u="none" strike="noStrike" kern="1200" cap="none" spc="0" normalizeH="0" baseline="0" noProof="0" dirty="0" err="1" smtClean="0">
                <a:ln>
                  <a:noFill/>
                </a:ln>
                <a:solidFill>
                  <a:prstClr val="black"/>
                </a:solidFill>
                <a:effectLst/>
                <a:uLnTx/>
                <a:uFillTx/>
                <a:latin typeface="Calibri"/>
                <a:ea typeface="+mn-ea"/>
                <a:cs typeface="+mn-cs"/>
                <a:sym typeface="Wingdings" pitchFamily="2" charset="2"/>
              </a:rPr>
              <a:t>japonicum</a:t>
            </a:r>
            <a:r>
              <a:rPr kumimoji="0" lang="es-ES" sz="1400" b="0" i="0" u="none" strike="noStrike" kern="1200" cap="none" spc="0" normalizeH="0" baseline="0" noProof="0" dirty="0" smtClean="0">
                <a:ln>
                  <a:noFill/>
                </a:ln>
                <a:solidFill>
                  <a:prstClr val="black"/>
                </a:solidFill>
                <a:effectLst/>
                <a:uLnTx/>
                <a:uFillTx/>
                <a:latin typeface="Calibri"/>
                <a:ea typeface="+mn-ea"/>
                <a:cs typeface="+mn-cs"/>
                <a:sym typeface="Wingdings" pitchFamily="2" charset="2"/>
              </a:rPr>
              <a:t>  </a:t>
            </a:r>
            <a:r>
              <a:rPr kumimoji="0" lang="es-ES" sz="1400" b="0" i="0" u="none" strike="noStrike" kern="1200" cap="none" spc="0" normalizeH="0" baseline="0" noProof="0" dirty="0" err="1" smtClean="0">
                <a:ln>
                  <a:noFill/>
                </a:ln>
                <a:solidFill>
                  <a:prstClr val="black"/>
                </a:solidFill>
                <a:effectLst/>
                <a:uLnTx/>
                <a:uFillTx/>
                <a:latin typeface="Calibri"/>
                <a:ea typeface="+mn-ea"/>
                <a:cs typeface="+mn-cs"/>
                <a:sym typeface="Wingdings" pitchFamily="2" charset="2"/>
              </a:rPr>
              <a:t>inoculation</a:t>
            </a:r>
            <a:r>
              <a:rPr kumimoji="0" lang="es-ES" sz="1400" b="0" i="0" u="none" strike="noStrike" kern="1200" cap="none" spc="0" normalizeH="0" baseline="0" noProof="0" dirty="0" smtClean="0">
                <a:ln>
                  <a:noFill/>
                </a:ln>
                <a:solidFill>
                  <a:prstClr val="black"/>
                </a:solidFill>
                <a:effectLst/>
                <a:uLnTx/>
                <a:uFillTx/>
                <a:latin typeface="Calibri"/>
                <a:ea typeface="+mn-ea"/>
                <a:cs typeface="+mn-cs"/>
                <a:sym typeface="Wingdings" pitchFamily="2" charset="2"/>
              </a:rPr>
              <a:t>(5 min)</a:t>
            </a:r>
            <a:endParaRPr kumimoji="0" lang="es-ES" sz="1400" b="0" i="0" u="none" strike="noStrike" kern="1200" cap="none" spc="0" normalizeH="0" baseline="0" noProof="0" dirty="0" smtClean="0">
              <a:ln>
                <a:noFill/>
              </a:ln>
              <a:solidFill>
                <a:prstClr val="black"/>
              </a:solidFill>
              <a:effectLst/>
              <a:uLnTx/>
              <a:uFillTx/>
              <a:latin typeface="Calibri"/>
              <a:ea typeface="+mn-ea"/>
              <a:cs typeface="+mn-cs"/>
            </a:endParaRPr>
          </a:p>
        </p:txBody>
      </p:sp>
      <p:pic>
        <p:nvPicPr>
          <p:cNvPr id="24" name="Picture 2"/>
          <p:cNvPicPr>
            <a:picLocks noChangeAspect="1" noChangeArrowheads="1"/>
          </p:cNvPicPr>
          <p:nvPr/>
        </p:nvPicPr>
        <p:blipFill>
          <a:blip r:embed="rId4" cstate="print"/>
          <a:srcRect/>
          <a:stretch>
            <a:fillRect/>
          </a:stretch>
        </p:blipFill>
        <p:spPr bwMode="auto">
          <a:xfrm>
            <a:off x="-129304" y="3701794"/>
            <a:ext cx="5791140" cy="1815438"/>
          </a:xfrm>
          <a:prstGeom prst="rect">
            <a:avLst/>
          </a:prstGeom>
          <a:noFill/>
          <a:ln w="9525">
            <a:noFill/>
            <a:miter lim="800000"/>
            <a:headEnd/>
            <a:tailEnd/>
          </a:ln>
          <a:effectLst/>
        </p:spPr>
      </p:pic>
      <p:sp>
        <p:nvSpPr>
          <p:cNvPr id="39" name="38 CuadroTexto"/>
          <p:cNvSpPr txBox="1"/>
          <p:nvPr/>
        </p:nvSpPr>
        <p:spPr>
          <a:xfrm>
            <a:off x="52984" y="6516081"/>
            <a:ext cx="41589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Robert, G et al. 2018 Journal of Experimental Botany </a:t>
            </a:r>
            <a:endParaRPr kumimoji="0" lang="en-US" sz="14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8" name="Imagen 7"/>
          <p:cNvPicPr>
            <a:picLocks noChangeAspect="1"/>
          </p:cNvPicPr>
          <p:nvPr/>
        </p:nvPicPr>
        <p:blipFill>
          <a:blip r:embed="rId5"/>
          <a:stretch>
            <a:fillRect/>
          </a:stretch>
        </p:blipFill>
        <p:spPr>
          <a:xfrm>
            <a:off x="5536391" y="1393845"/>
            <a:ext cx="3600400" cy="4615898"/>
          </a:xfrm>
          <a:prstGeom prst="rect">
            <a:avLst/>
          </a:prstGeom>
        </p:spPr>
      </p:pic>
    </p:spTree>
    <p:extLst>
      <p:ext uri="{BB962C8B-B14F-4D97-AF65-F5344CB8AC3E}">
        <p14:creationId xmlns:p14="http://schemas.microsoft.com/office/powerpoint/2010/main" val="16437682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600200" y="41"/>
            <a:ext cx="640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s-MX" sz="2400" b="0" i="0" u="none" strike="noStrike" kern="1200" cap="none" spc="0" normalizeH="0" baseline="0" noProof="0" smtClean="0">
                <a:ln>
                  <a:noFill/>
                </a:ln>
                <a:solidFill>
                  <a:srgbClr val="FFFFFF"/>
                </a:solidFill>
                <a:effectLst/>
                <a:uLnTx/>
                <a:uFillTx/>
                <a:latin typeface="Arial" pitchFamily="34" charset="0"/>
                <a:ea typeface="+mn-ea"/>
                <a:cs typeface="+mn-cs"/>
              </a:rPr>
              <a:t>Fijación Biológica del Nitrógeno</a:t>
            </a:r>
            <a:endParaRPr kumimoji="0" lang="es-ES" altLang="es-MX" sz="2400" b="0" i="0" u="none" strike="noStrike" kern="1200" cap="none" spc="0" normalizeH="0" baseline="0" noProof="0" smtClean="0">
              <a:ln>
                <a:noFill/>
              </a:ln>
              <a:solidFill>
                <a:srgbClr val="FFFFFF"/>
              </a:solidFill>
              <a:effectLst/>
              <a:uLnTx/>
              <a:uFillTx/>
              <a:latin typeface="Arial" pitchFamily="34" charset="0"/>
              <a:ea typeface="+mn-ea"/>
              <a:cs typeface="+mn-cs"/>
            </a:endParaRPr>
          </a:p>
        </p:txBody>
      </p:sp>
      <p:sp>
        <p:nvSpPr>
          <p:cNvPr id="54275" name="Text Box 3"/>
          <p:cNvSpPr txBox="1">
            <a:spLocks noChangeArrowheads="1"/>
          </p:cNvSpPr>
          <p:nvPr/>
        </p:nvSpPr>
        <p:spPr bwMode="auto">
          <a:xfrm>
            <a:off x="228600" y="1371601"/>
            <a:ext cx="6858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s-MX" altLang="es-MX" sz="2000" b="0" i="0" u="none" strike="noStrike" kern="1200" cap="none" spc="0" normalizeH="0" baseline="0" noProof="0" smtClean="0">
              <a:ln>
                <a:noFill/>
              </a:ln>
              <a:solidFill>
                <a:srgbClr val="FFFFFF"/>
              </a:solidFill>
              <a:effectLst/>
              <a:uLnTx/>
              <a:uFillTx/>
              <a:latin typeface="Arial" pitchFamily="34" charset="0"/>
              <a:ea typeface="+mn-ea"/>
              <a:cs typeface="+mn-cs"/>
            </a:endParaRPr>
          </a:p>
        </p:txBody>
      </p:sp>
      <p:sp>
        <p:nvSpPr>
          <p:cNvPr id="54276" name="Text Box 5"/>
          <p:cNvSpPr txBox="1">
            <a:spLocks noChangeArrowheads="1"/>
          </p:cNvSpPr>
          <p:nvPr/>
        </p:nvSpPr>
        <p:spPr bwMode="auto">
          <a:xfrm>
            <a:off x="436563" y="466766"/>
            <a:ext cx="8763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
                <a:srgbClr val="FF3300"/>
              </a:buClr>
              <a:buSzTx/>
              <a:buFont typeface="Wingdings" pitchFamily="2" charset="2"/>
              <a:buChar char="v"/>
              <a:tabLst/>
              <a:defRPr/>
            </a:pPr>
            <a:r>
              <a:rPr kumimoji="0" lang="es-AR" altLang="es-MX" sz="2000" b="0" i="0" u="none" strike="noStrike" kern="1200" cap="none" spc="0" normalizeH="0" baseline="0" noProof="0" smtClean="0">
                <a:ln>
                  <a:noFill/>
                </a:ln>
                <a:solidFill>
                  <a:srgbClr val="FFFFFF"/>
                </a:solidFill>
                <a:effectLst/>
                <a:uLnTx/>
                <a:uFillTx/>
                <a:latin typeface="Arial" pitchFamily="34" charset="0"/>
                <a:ea typeface="+mn-ea"/>
                <a:cs typeface="+mn-cs"/>
              </a:rPr>
              <a:t>La fijación se lleva a cabo por la actividad </a:t>
            </a:r>
            <a:r>
              <a:rPr kumimoji="0" lang="es-AR" altLang="es-MX" sz="2400" b="0" i="0" u="none" strike="noStrike" kern="1200" cap="none" spc="0" normalizeH="0" baseline="0" noProof="0" smtClean="0">
                <a:ln>
                  <a:noFill/>
                </a:ln>
                <a:solidFill>
                  <a:srgbClr val="FFFFFF"/>
                </a:solidFill>
                <a:effectLst/>
                <a:uLnTx/>
                <a:uFillTx/>
                <a:latin typeface="Arial" pitchFamily="34" charset="0"/>
                <a:ea typeface="+mn-ea"/>
                <a:cs typeface="+mn-cs"/>
              </a:rPr>
              <a:t>Nitrogenasa </a:t>
            </a:r>
            <a:r>
              <a:rPr kumimoji="0" lang="es-AR" altLang="es-MX" sz="2000" b="0" i="0" u="none" strike="noStrike" kern="1200" cap="none" spc="0" normalizeH="0" baseline="0" noProof="0" smtClean="0">
                <a:ln>
                  <a:noFill/>
                </a:ln>
                <a:solidFill>
                  <a:srgbClr val="FFFFFF"/>
                </a:solidFill>
                <a:effectLst/>
                <a:uLnTx/>
                <a:uFillTx/>
                <a:latin typeface="Arial" pitchFamily="34" charset="0"/>
                <a:ea typeface="+mn-ea"/>
                <a:cs typeface="+mn-cs"/>
              </a:rPr>
              <a:t>de procariotas</a:t>
            </a:r>
          </a:p>
          <a:p>
            <a:pPr marL="0" marR="0" lvl="0" indent="0" algn="ctr" defTabSz="914400" rtl="0" eaLnBrk="1" fontAlgn="base" latinLnBrk="0" hangingPunct="1">
              <a:lnSpc>
                <a:spcPct val="100000"/>
              </a:lnSpc>
              <a:spcBef>
                <a:spcPct val="50000"/>
              </a:spcBef>
              <a:spcAft>
                <a:spcPct val="0"/>
              </a:spcAft>
              <a:buClr>
                <a:srgbClr val="FF3300"/>
              </a:buClr>
              <a:buSzTx/>
              <a:buFontTx/>
              <a:buNone/>
              <a:tabLst/>
              <a:defRPr/>
            </a:pPr>
            <a:r>
              <a:rPr kumimoji="0" lang="es-AR" altLang="es-MX" sz="2000" b="0" i="0" u="none" strike="noStrike" kern="1200" cap="none" spc="0" normalizeH="0" baseline="0" noProof="0" smtClean="0">
                <a:ln>
                  <a:noFill/>
                </a:ln>
                <a:solidFill>
                  <a:srgbClr val="FFFFFF"/>
                </a:solidFill>
                <a:effectLst/>
                <a:uLnTx/>
                <a:uFillTx/>
                <a:latin typeface="Arial" pitchFamily="34" charset="0"/>
                <a:ea typeface="+mn-ea"/>
                <a:cs typeface="+mn-cs"/>
              </a:rPr>
              <a:t> Dinitrogenasa (tetramero de 240 kDa)</a:t>
            </a:r>
          </a:p>
          <a:p>
            <a:pPr marL="0" marR="0" lvl="0" indent="0" algn="ctr" defTabSz="914400" rtl="0" eaLnBrk="1" fontAlgn="base" latinLnBrk="0" hangingPunct="1">
              <a:lnSpc>
                <a:spcPct val="100000"/>
              </a:lnSpc>
              <a:spcBef>
                <a:spcPct val="50000"/>
              </a:spcBef>
              <a:spcAft>
                <a:spcPct val="0"/>
              </a:spcAft>
              <a:buClr>
                <a:srgbClr val="FF3300"/>
              </a:buClr>
              <a:buSzTx/>
              <a:buFontTx/>
              <a:buNone/>
              <a:tabLst/>
              <a:defRPr/>
            </a:pPr>
            <a:r>
              <a:rPr kumimoji="0" lang="es-AR" altLang="es-MX" sz="2000" b="0" i="0" u="none" strike="noStrike" kern="1200" cap="none" spc="0" normalizeH="0" baseline="0" noProof="0" smtClean="0">
                <a:ln>
                  <a:noFill/>
                </a:ln>
                <a:solidFill>
                  <a:srgbClr val="FFFFFF"/>
                </a:solidFill>
                <a:effectLst/>
                <a:uLnTx/>
                <a:uFillTx/>
                <a:latin typeface="Arial" pitchFamily="34" charset="0"/>
                <a:ea typeface="+mn-ea"/>
                <a:cs typeface="+mn-cs"/>
              </a:rPr>
              <a:t>Dinitrogenasa reductasa (homodimero de 64  kDa) </a:t>
            </a:r>
            <a:endParaRPr kumimoji="0" lang="es-ES" altLang="es-MX" sz="2000" b="0" i="0" u="none" strike="noStrike" kern="1200" cap="none" spc="0" normalizeH="0" baseline="0" noProof="0" smtClean="0">
              <a:ln>
                <a:noFill/>
              </a:ln>
              <a:solidFill>
                <a:srgbClr val="FFFFFF"/>
              </a:solidFill>
              <a:effectLst/>
              <a:uLnTx/>
              <a:uFillTx/>
              <a:latin typeface="Arial" pitchFamily="34" charset="0"/>
              <a:ea typeface="+mn-ea"/>
              <a:cs typeface="+mn-cs"/>
            </a:endParaRPr>
          </a:p>
        </p:txBody>
      </p:sp>
      <p:grpSp>
        <p:nvGrpSpPr>
          <p:cNvPr id="54277" name="Group 9"/>
          <p:cNvGrpSpPr>
            <a:grpSpLocks/>
          </p:cNvGrpSpPr>
          <p:nvPr/>
        </p:nvGrpSpPr>
        <p:grpSpPr bwMode="auto">
          <a:xfrm>
            <a:off x="914400" y="1905202"/>
            <a:ext cx="7772400" cy="400051"/>
            <a:chOff x="528" y="2160"/>
            <a:chExt cx="4896" cy="252"/>
          </a:xfrm>
        </p:grpSpPr>
        <p:sp>
          <p:nvSpPr>
            <p:cNvPr id="54285" name="Text Box 7"/>
            <p:cNvSpPr txBox="1">
              <a:spLocks noChangeArrowheads="1"/>
            </p:cNvSpPr>
            <p:nvPr/>
          </p:nvSpPr>
          <p:spPr bwMode="auto">
            <a:xfrm>
              <a:off x="528" y="2160"/>
              <a:ext cx="489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AR" altLang="es-MX" sz="2000" b="0" i="0" u="none" strike="noStrike" kern="1200" cap="none" spc="0" normalizeH="0" baseline="0" noProof="0" smtClean="0">
                  <a:ln>
                    <a:noFill/>
                  </a:ln>
                  <a:solidFill>
                    <a:srgbClr val="FFFFFF"/>
                  </a:solidFill>
                  <a:effectLst/>
                  <a:uLnTx/>
                  <a:uFillTx/>
                  <a:latin typeface="Arial" pitchFamily="34" charset="0"/>
                  <a:ea typeface="+mn-ea"/>
                  <a:cs typeface="+mn-cs"/>
                </a:rPr>
                <a:t>N</a:t>
              </a:r>
              <a:r>
                <a:rPr kumimoji="0" lang="es-AR" altLang="es-MX" sz="2000" b="0" i="0" u="none" strike="noStrike" kern="1200" cap="none" spc="0" normalizeH="0" baseline="-25000" noProof="0" smtClean="0">
                  <a:ln>
                    <a:noFill/>
                  </a:ln>
                  <a:solidFill>
                    <a:srgbClr val="FFFFFF"/>
                  </a:solidFill>
                  <a:effectLst/>
                  <a:uLnTx/>
                  <a:uFillTx/>
                  <a:latin typeface="Arial" pitchFamily="34" charset="0"/>
                  <a:ea typeface="+mn-ea"/>
                  <a:cs typeface="+mn-cs"/>
                </a:rPr>
                <a:t>2 </a:t>
              </a:r>
              <a:r>
                <a:rPr kumimoji="0" lang="es-AR" altLang="es-MX" sz="2000" b="0" i="0" u="none" strike="noStrike" kern="1200" cap="none" spc="0" normalizeH="0" baseline="0" noProof="0" smtClean="0">
                  <a:ln>
                    <a:noFill/>
                  </a:ln>
                  <a:solidFill>
                    <a:srgbClr val="FFFFFF"/>
                  </a:solidFill>
                  <a:effectLst/>
                  <a:uLnTx/>
                  <a:uFillTx/>
                  <a:latin typeface="Arial" pitchFamily="34" charset="0"/>
                  <a:ea typeface="+mn-ea"/>
                  <a:cs typeface="+mn-cs"/>
                </a:rPr>
                <a:t>+ 16 ATP + 8 e</a:t>
              </a:r>
              <a:r>
                <a:rPr kumimoji="0" lang="es-AR" altLang="es-MX" sz="2000" b="0" i="0" u="none" strike="noStrike" kern="1200" cap="none" spc="0" normalizeH="0" baseline="30000" noProof="0" smtClean="0">
                  <a:ln>
                    <a:noFill/>
                  </a:ln>
                  <a:solidFill>
                    <a:srgbClr val="FFFFFF"/>
                  </a:solidFill>
                  <a:effectLst/>
                  <a:uLnTx/>
                  <a:uFillTx/>
                  <a:latin typeface="Arial" pitchFamily="34" charset="0"/>
                  <a:ea typeface="+mn-ea"/>
                  <a:cs typeface="+mn-cs"/>
                </a:rPr>
                <a:t>-  </a:t>
              </a:r>
              <a:r>
                <a:rPr kumimoji="0" lang="es-AR" altLang="es-MX" sz="2000" b="0" i="0" u="none" strike="noStrike" kern="1200" cap="none" spc="0" normalizeH="0" baseline="0" noProof="0" smtClean="0">
                  <a:ln>
                    <a:noFill/>
                  </a:ln>
                  <a:solidFill>
                    <a:srgbClr val="FFFFFF"/>
                  </a:solidFill>
                  <a:effectLst/>
                  <a:uLnTx/>
                  <a:uFillTx/>
                  <a:latin typeface="Arial" pitchFamily="34" charset="0"/>
                  <a:ea typeface="+mn-ea"/>
                  <a:cs typeface="+mn-cs"/>
                </a:rPr>
                <a:t>+8 H              2 NH</a:t>
              </a:r>
              <a:r>
                <a:rPr kumimoji="0" lang="es-AR" altLang="es-MX" sz="2000" b="0" i="0" u="none" strike="noStrike" kern="1200" cap="none" spc="0" normalizeH="0" baseline="-25000" noProof="0" smtClean="0">
                  <a:ln>
                    <a:noFill/>
                  </a:ln>
                  <a:solidFill>
                    <a:srgbClr val="FFFFFF"/>
                  </a:solidFill>
                  <a:effectLst/>
                  <a:uLnTx/>
                  <a:uFillTx/>
                  <a:latin typeface="Arial" pitchFamily="34" charset="0"/>
                  <a:ea typeface="+mn-ea"/>
                  <a:cs typeface="+mn-cs"/>
                </a:rPr>
                <a:t>3</a:t>
              </a:r>
              <a:r>
                <a:rPr kumimoji="0" lang="es-AR" altLang="es-MX" sz="2000" b="0" i="0" u="none" strike="noStrike" kern="1200" cap="none" spc="0" normalizeH="0" baseline="0" noProof="0" smtClean="0">
                  <a:ln>
                    <a:noFill/>
                  </a:ln>
                  <a:solidFill>
                    <a:srgbClr val="FFFFFF"/>
                  </a:solidFill>
                  <a:effectLst/>
                  <a:uLnTx/>
                  <a:uFillTx/>
                  <a:latin typeface="Arial" pitchFamily="34" charset="0"/>
                  <a:ea typeface="+mn-ea"/>
                  <a:cs typeface="+mn-cs"/>
                </a:rPr>
                <a:t> + H</a:t>
              </a:r>
              <a:r>
                <a:rPr kumimoji="0" lang="es-AR" altLang="es-MX" sz="2000" b="0" i="0" u="none" strike="noStrike" kern="1200" cap="none" spc="0" normalizeH="0" baseline="-25000" noProof="0" smtClean="0">
                  <a:ln>
                    <a:noFill/>
                  </a:ln>
                  <a:solidFill>
                    <a:srgbClr val="FFFFFF"/>
                  </a:solidFill>
                  <a:effectLst/>
                  <a:uLnTx/>
                  <a:uFillTx/>
                  <a:latin typeface="Arial" pitchFamily="34" charset="0"/>
                  <a:ea typeface="+mn-ea"/>
                  <a:cs typeface="+mn-cs"/>
                </a:rPr>
                <a:t>2</a:t>
              </a:r>
              <a:r>
                <a:rPr kumimoji="0" lang="es-AR" altLang="es-MX" sz="2000" b="0" i="0" u="none" strike="noStrike" kern="1200" cap="none" spc="0" normalizeH="0" baseline="0" noProof="0" smtClean="0">
                  <a:ln>
                    <a:noFill/>
                  </a:ln>
                  <a:solidFill>
                    <a:srgbClr val="FFFFFF"/>
                  </a:solidFill>
                  <a:effectLst/>
                  <a:uLnTx/>
                  <a:uFillTx/>
                  <a:latin typeface="Arial" pitchFamily="34" charset="0"/>
                  <a:ea typeface="+mn-ea"/>
                  <a:cs typeface="+mn-cs"/>
                </a:rPr>
                <a:t> + 16 ADP +16 Pi</a:t>
              </a:r>
              <a:endParaRPr kumimoji="0" lang="es-ES" altLang="es-MX" sz="2000" b="0" i="0" u="none" strike="noStrike" kern="1200" cap="none" spc="0" normalizeH="0" baseline="0" noProof="0" smtClean="0">
                <a:ln>
                  <a:noFill/>
                </a:ln>
                <a:solidFill>
                  <a:srgbClr val="FFFFFF"/>
                </a:solidFill>
                <a:effectLst/>
                <a:uLnTx/>
                <a:uFillTx/>
                <a:latin typeface="Arial" pitchFamily="34" charset="0"/>
                <a:ea typeface="+mn-ea"/>
                <a:cs typeface="+mn-cs"/>
              </a:endParaRPr>
            </a:p>
          </p:txBody>
        </p:sp>
        <p:sp>
          <p:nvSpPr>
            <p:cNvPr id="54286" name="Line 8"/>
            <p:cNvSpPr>
              <a:spLocks noChangeShapeType="1"/>
            </p:cNvSpPr>
            <p:nvPr/>
          </p:nvSpPr>
          <p:spPr bwMode="auto">
            <a:xfrm>
              <a:off x="2400" y="2304"/>
              <a:ext cx="480" cy="0"/>
            </a:xfrm>
            <a:prstGeom prst="line">
              <a:avLst/>
            </a:prstGeom>
            <a:noFill/>
            <a:ln w="254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FF"/>
                </a:solidFill>
                <a:effectLst/>
                <a:uLnTx/>
                <a:uFillTx/>
                <a:latin typeface="Arial" pitchFamily="34" charset="0"/>
                <a:ea typeface="+mn-ea"/>
                <a:cs typeface="+mn-cs"/>
              </a:endParaRPr>
            </a:p>
          </p:txBody>
        </p:sp>
      </p:grpSp>
      <p:pic>
        <p:nvPicPr>
          <p:cNvPr id="54278" name="Picture 10" descr="C:\Documents and Settings\Usuario\Mis documentos\Ramiro\Biliografia\LIbros\Buchanan\Images\Chap16\fig16_0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590801"/>
            <a:ext cx="8439150" cy="3894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1 CuadroTexto"/>
          <p:cNvSpPr txBox="1">
            <a:spLocks noChangeArrowheads="1"/>
          </p:cNvSpPr>
          <p:nvPr/>
        </p:nvSpPr>
        <p:spPr bwMode="auto">
          <a:xfrm>
            <a:off x="436578" y="5445166"/>
            <a:ext cx="6064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400" b="0" i="1" u="none" strike="noStrike" kern="1200" cap="none" spc="0" normalizeH="0" baseline="0" noProof="0" smtClean="0">
                <a:ln>
                  <a:noFill/>
                </a:ln>
                <a:solidFill>
                  <a:srgbClr val="FF0000"/>
                </a:solidFill>
                <a:effectLst/>
                <a:uLnTx/>
                <a:uFillTx/>
                <a:latin typeface="Arial" pitchFamily="34" charset="0"/>
                <a:ea typeface="+mn-ea"/>
                <a:cs typeface="+mn-cs"/>
              </a:rPr>
              <a:t>nifH</a:t>
            </a:r>
          </a:p>
        </p:txBody>
      </p:sp>
      <p:cxnSp>
        <p:nvCxnSpPr>
          <p:cNvPr id="4" name="3 Conector recto de flecha"/>
          <p:cNvCxnSpPr/>
          <p:nvPr/>
        </p:nvCxnSpPr>
        <p:spPr bwMode="auto">
          <a:xfrm flipV="1">
            <a:off x="1042990" y="5084765"/>
            <a:ext cx="433387" cy="360363"/>
          </a:xfrm>
          <a:prstGeom prst="straightConnector1">
            <a:avLst/>
          </a:prstGeom>
          <a:ln>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4281" name="12 CuadroTexto"/>
          <p:cNvSpPr txBox="1">
            <a:spLocks noChangeArrowheads="1"/>
          </p:cNvSpPr>
          <p:nvPr/>
        </p:nvSpPr>
        <p:spPr bwMode="auto">
          <a:xfrm>
            <a:off x="4041837" y="5265780"/>
            <a:ext cx="6064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400" b="0" i="1" u="none" strike="noStrike" kern="1200" cap="none" spc="0" normalizeH="0" baseline="0" noProof="0" smtClean="0">
                <a:ln>
                  <a:noFill/>
                </a:ln>
                <a:solidFill>
                  <a:srgbClr val="FF0000"/>
                </a:solidFill>
                <a:effectLst/>
                <a:uLnTx/>
                <a:uFillTx/>
                <a:latin typeface="Arial" pitchFamily="34" charset="0"/>
                <a:ea typeface="+mn-ea"/>
                <a:cs typeface="+mn-cs"/>
              </a:rPr>
              <a:t>nifK</a:t>
            </a:r>
          </a:p>
        </p:txBody>
      </p:sp>
      <p:sp>
        <p:nvSpPr>
          <p:cNvPr id="54282" name="13 CuadroTexto"/>
          <p:cNvSpPr txBox="1">
            <a:spLocks noChangeArrowheads="1"/>
          </p:cNvSpPr>
          <p:nvPr/>
        </p:nvSpPr>
        <p:spPr bwMode="auto">
          <a:xfrm>
            <a:off x="4103750" y="3768766"/>
            <a:ext cx="669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400" b="0" i="1" u="none" strike="noStrike" kern="1200" cap="none" spc="0" normalizeH="0" baseline="0" noProof="0" smtClean="0">
                <a:ln>
                  <a:noFill/>
                </a:ln>
                <a:solidFill>
                  <a:srgbClr val="FF0000"/>
                </a:solidFill>
                <a:effectLst/>
                <a:uLnTx/>
                <a:uFillTx/>
                <a:latin typeface="Arial" pitchFamily="34" charset="0"/>
                <a:ea typeface="+mn-ea"/>
                <a:cs typeface="+mn-cs"/>
              </a:rPr>
              <a:t>nifD</a:t>
            </a:r>
          </a:p>
        </p:txBody>
      </p:sp>
      <p:cxnSp>
        <p:nvCxnSpPr>
          <p:cNvPr id="15" name="14 Conector recto de flecha"/>
          <p:cNvCxnSpPr/>
          <p:nvPr/>
        </p:nvCxnSpPr>
        <p:spPr bwMode="auto">
          <a:xfrm flipV="1">
            <a:off x="3671888" y="4024313"/>
            <a:ext cx="431800" cy="360363"/>
          </a:xfrm>
          <a:prstGeom prst="straightConnector1">
            <a:avLst/>
          </a:prstGeom>
          <a:ln>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a:endCxn id="54281" idx="1"/>
          </p:cNvCxnSpPr>
          <p:nvPr/>
        </p:nvCxnSpPr>
        <p:spPr bwMode="auto">
          <a:xfrm flipV="1">
            <a:off x="3402068" y="5419669"/>
            <a:ext cx="639769" cy="25497"/>
          </a:xfrm>
          <a:prstGeom prst="straightConnector1">
            <a:avLst/>
          </a:prstGeom>
          <a:ln>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925431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2" y="29"/>
            <a:ext cx="9147175" cy="461665"/>
          </a:xfrm>
          <a:prstGeom prst="rect">
            <a:avLst/>
          </a:prstGeom>
          <a:solidFill>
            <a:schemeClr val="accent4"/>
          </a:solidFill>
        </p:spPr>
        <p:style>
          <a:lnRef idx="2">
            <a:schemeClr val="lt1">
              <a:hueOff val="0"/>
              <a:satOff val="0"/>
              <a:lumOff val="0"/>
              <a:alphaOff val="0"/>
            </a:schemeClr>
          </a:lnRef>
          <a:fillRef idx="1">
            <a:scrgbClr r="0" g="0" b="0"/>
          </a:fillRef>
          <a:effectRef idx="0">
            <a:schemeClr val="accent2">
              <a:hueOff val="-10081594"/>
              <a:satOff val="4384"/>
              <a:lumOff val="1275"/>
              <a:alphaOff val="0"/>
            </a:schemeClr>
          </a:effectRef>
          <a:fontRef idx="minor">
            <a:schemeClr val="lt1"/>
          </a:fontRef>
        </p:style>
        <p:txBody>
          <a:bodyPr>
            <a:spAutoFit/>
          </a:bodyPr>
          <a:lstStyle/>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tab pos="4489450" algn="l"/>
              </a:tabLst>
              <a:defRPr/>
            </a:pPr>
            <a:r>
              <a:rPr kumimoji="0" lang="en-US" sz="2400" b="1" i="1" u="none" strike="noStrike" kern="1200" cap="none" spc="0" normalizeH="0" baseline="0" noProof="0" dirty="0" smtClean="0">
                <a:ln>
                  <a:noFill/>
                </a:ln>
                <a:solidFill>
                  <a:prstClr val="white"/>
                </a:solidFill>
                <a:effectLst/>
                <a:uLnTx/>
                <a:uFillTx/>
                <a:latin typeface="Calibri"/>
                <a:ea typeface="+mn-ea"/>
                <a:cs typeface="+mn-cs"/>
              </a:rPr>
              <a:t>Phosphatidylinositol 3-kinase</a:t>
            </a: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 participation on symbiotic interaction.  </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 name="3 Grupo"/>
          <p:cNvGrpSpPr/>
          <p:nvPr/>
        </p:nvGrpSpPr>
        <p:grpSpPr>
          <a:xfrm>
            <a:off x="467587" y="437583"/>
            <a:ext cx="7492141" cy="2847404"/>
            <a:chOff x="467543" y="437580"/>
            <a:chExt cx="7492141" cy="2847404"/>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3" y="692696"/>
              <a:ext cx="1862477"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032" y="694254"/>
              <a:ext cx="5566652" cy="2590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Rectángulo"/>
            <p:cNvSpPr/>
            <p:nvPr/>
          </p:nvSpPr>
          <p:spPr>
            <a:xfrm>
              <a:off x="971600" y="437580"/>
              <a:ext cx="655272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Loss-of-function of </a:t>
              </a:r>
              <a:r>
                <a:rPr kumimoji="0" lang="en-US" sz="1800" b="1" i="0" u="none" strike="noStrike" kern="1200" cap="none" spc="0" normalizeH="0" baseline="0" noProof="0" dirty="0" smtClean="0">
                  <a:ln>
                    <a:noFill/>
                  </a:ln>
                  <a:solidFill>
                    <a:srgbClr val="FF0000"/>
                  </a:solidFill>
                  <a:effectLst/>
                  <a:uLnTx/>
                  <a:uFillTx/>
                  <a:latin typeface="Calibri"/>
                  <a:ea typeface="+mn-ea"/>
                  <a:cs typeface="+mn-cs"/>
                </a:rPr>
                <a:t>PI3K </a:t>
              </a:r>
              <a:r>
                <a:rPr kumimoji="0" lang="en-US" sz="1800" b="1" i="0" u="none" strike="noStrike" kern="1200" cap="none" spc="0" normalizeH="0" baseline="0" noProof="0" dirty="0">
                  <a:ln>
                    <a:noFill/>
                  </a:ln>
                  <a:solidFill>
                    <a:srgbClr val="FF0000"/>
                  </a:solidFill>
                  <a:effectLst/>
                  <a:uLnTx/>
                  <a:uFillTx/>
                  <a:latin typeface="Calibri"/>
                  <a:ea typeface="+mn-ea"/>
                  <a:cs typeface="+mn-cs"/>
                </a:rPr>
                <a:t>impairs </a:t>
              </a:r>
              <a:r>
                <a:rPr kumimoji="0" lang="en-US" sz="1800" b="1" i="0" u="none" strike="noStrike" kern="1200" cap="none" spc="0" normalizeH="0" baseline="0" noProof="0" dirty="0" smtClean="0">
                  <a:ln>
                    <a:noFill/>
                  </a:ln>
                  <a:solidFill>
                    <a:srgbClr val="FF0000"/>
                  </a:solidFill>
                  <a:effectLst/>
                  <a:uLnTx/>
                  <a:uFillTx/>
                  <a:latin typeface="Calibri"/>
                  <a:ea typeface="+mn-ea"/>
                  <a:cs typeface="+mn-cs"/>
                </a:rPr>
                <a:t>root hair growth and curling </a:t>
              </a:r>
              <a:endParaRPr kumimoji="0" lang="en-US" sz="1800" b="1" i="0" u="none" strike="noStrike" kern="1200" cap="none" spc="0" normalizeH="0" baseline="0" noProof="0" dirty="0">
                <a:ln>
                  <a:noFill/>
                </a:ln>
                <a:solidFill>
                  <a:srgbClr val="FF0000"/>
                </a:solidFill>
                <a:effectLst/>
                <a:uLnTx/>
                <a:uFillTx/>
                <a:latin typeface="Calibri"/>
                <a:ea typeface="+mn-ea"/>
                <a:cs typeface="+mn-cs"/>
              </a:endParaRPr>
            </a:p>
          </p:txBody>
        </p:sp>
      </p:grpSp>
      <p:grpSp>
        <p:nvGrpSpPr>
          <p:cNvPr id="12" name="11 Grupo"/>
          <p:cNvGrpSpPr/>
          <p:nvPr/>
        </p:nvGrpSpPr>
        <p:grpSpPr>
          <a:xfrm>
            <a:off x="524467" y="3442613"/>
            <a:ext cx="7351058" cy="3298785"/>
            <a:chOff x="-264804" y="2898053"/>
            <a:chExt cx="7351058" cy="3483451"/>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804" y="3285159"/>
              <a:ext cx="4974794" cy="3096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2629" y="3429176"/>
              <a:ext cx="2333625"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38313" y="2898053"/>
              <a:ext cx="6552728" cy="3900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Loss-of-function of Pv-PI3K impairs infection thread </a:t>
              </a:r>
              <a:r>
                <a:rPr kumimoji="0" lang="en-US" sz="1800" b="1" i="0" u="none" strike="noStrike" kern="1200" cap="none" spc="0" normalizeH="0" baseline="0" noProof="0" dirty="0" smtClean="0">
                  <a:ln>
                    <a:noFill/>
                  </a:ln>
                  <a:solidFill>
                    <a:srgbClr val="FF0000"/>
                  </a:solidFill>
                  <a:effectLst/>
                  <a:uLnTx/>
                  <a:uFillTx/>
                  <a:latin typeface="Calibri"/>
                  <a:ea typeface="+mn-ea"/>
                  <a:cs typeface="+mn-cs"/>
                </a:rPr>
                <a:t>growth</a:t>
              </a:r>
              <a:endParaRPr kumimoji="0" lang="en-US" sz="1800" b="1"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14" name="38 CuadroTexto"/>
          <p:cNvSpPr txBox="1"/>
          <p:nvPr/>
        </p:nvSpPr>
        <p:spPr>
          <a:xfrm>
            <a:off x="4932040" y="6540396"/>
            <a:ext cx="415897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Estrada-Navarrete et al. 2016 Plant Cell </a:t>
            </a:r>
            <a:endParaRPr kumimoji="0" lang="en-US" sz="14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907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7669088" y="1587211"/>
            <a:ext cx="1295400" cy="707886"/>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4000" b="1" i="1" u="none" strike="noStrike" kern="1200" cap="none" spc="0" normalizeH="0" baseline="0" noProof="0" dirty="0">
                <a:ln>
                  <a:noFill/>
                </a:ln>
                <a:solidFill>
                  <a:srgbClr val="9BBB59">
                    <a:lumMod val="75000"/>
                  </a:srgbClr>
                </a:solidFill>
                <a:effectLst>
                  <a:outerShdw blurRad="38100" dist="38100" dir="2700000" algn="tl">
                    <a:srgbClr val="000000">
                      <a:alpha val="43137"/>
                    </a:srgbClr>
                  </a:outerShdw>
                </a:effectLst>
                <a:uLnTx/>
                <a:uFillTx/>
                <a:latin typeface="Calibri"/>
                <a:ea typeface="+mn-ea"/>
                <a:cs typeface="Arial" charset="0"/>
              </a:rPr>
              <a:t>H</a:t>
            </a:r>
            <a:r>
              <a:rPr kumimoji="0" lang="es-AR" sz="4000" b="1" i="1" u="none" strike="noStrike" kern="1200" cap="none" spc="0" normalizeH="0" baseline="-25000" noProof="0" dirty="0">
                <a:ln>
                  <a:noFill/>
                </a:ln>
                <a:solidFill>
                  <a:srgbClr val="9BBB59">
                    <a:lumMod val="75000"/>
                  </a:srgbClr>
                </a:solidFill>
                <a:effectLst>
                  <a:outerShdw blurRad="38100" dist="38100" dir="2700000" algn="tl">
                    <a:srgbClr val="000000">
                      <a:alpha val="43137"/>
                    </a:srgbClr>
                  </a:outerShdw>
                </a:effectLst>
                <a:uLnTx/>
                <a:uFillTx/>
                <a:latin typeface="Calibri"/>
                <a:ea typeface="+mn-ea"/>
                <a:cs typeface="Arial" charset="0"/>
              </a:rPr>
              <a:t>2</a:t>
            </a:r>
            <a:r>
              <a:rPr kumimoji="0" lang="es-AR" sz="4000" b="1" i="1" u="none" strike="noStrike" kern="1200" cap="none" spc="0" normalizeH="0" baseline="0" noProof="0" dirty="0">
                <a:ln>
                  <a:noFill/>
                </a:ln>
                <a:solidFill>
                  <a:srgbClr val="9BBB59">
                    <a:lumMod val="75000"/>
                  </a:srgbClr>
                </a:solidFill>
                <a:effectLst>
                  <a:outerShdw blurRad="38100" dist="38100" dir="2700000" algn="tl">
                    <a:srgbClr val="000000">
                      <a:alpha val="43137"/>
                    </a:srgbClr>
                  </a:outerShdw>
                </a:effectLst>
                <a:uLnTx/>
                <a:uFillTx/>
                <a:latin typeface="Calibri"/>
                <a:ea typeface="+mn-ea"/>
                <a:cs typeface="Arial" charset="0"/>
              </a:rPr>
              <a:t>O</a:t>
            </a:r>
            <a:r>
              <a:rPr kumimoji="0" lang="es-AR" sz="4000" b="1" i="1" u="none" strike="noStrike" kern="1200" cap="none" spc="0" normalizeH="0" baseline="-25000" noProof="0" dirty="0">
                <a:ln>
                  <a:noFill/>
                </a:ln>
                <a:solidFill>
                  <a:srgbClr val="9BBB59">
                    <a:lumMod val="75000"/>
                  </a:srgbClr>
                </a:solidFill>
                <a:effectLst>
                  <a:outerShdw blurRad="38100" dist="38100" dir="2700000" algn="tl">
                    <a:srgbClr val="000000">
                      <a:alpha val="43137"/>
                    </a:srgbClr>
                  </a:outerShdw>
                </a:effectLst>
                <a:uLnTx/>
                <a:uFillTx/>
                <a:latin typeface="Calibri"/>
                <a:ea typeface="+mn-ea"/>
                <a:cs typeface="Arial" charset="0"/>
              </a:rPr>
              <a:t>2</a:t>
            </a:r>
          </a:p>
        </p:txBody>
      </p:sp>
      <p:sp>
        <p:nvSpPr>
          <p:cNvPr id="15" name="14 Rectángulo"/>
          <p:cNvSpPr/>
          <p:nvPr/>
        </p:nvSpPr>
        <p:spPr>
          <a:xfrm>
            <a:off x="5076700" y="1587211"/>
            <a:ext cx="1296988" cy="707886"/>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4000" b="1" i="1" u="none" strike="noStrike" kern="1200" cap="none" spc="0" normalizeH="0" baseline="0" noProof="0" dirty="0">
                <a:ln>
                  <a:noFill/>
                </a:ln>
                <a:solidFill>
                  <a:srgbClr val="9BBB59">
                    <a:lumMod val="75000"/>
                  </a:srgbClr>
                </a:solidFill>
                <a:effectLst>
                  <a:outerShdw blurRad="38100" dist="38100" dir="2700000" algn="tl">
                    <a:srgbClr val="000000">
                      <a:alpha val="43137"/>
                    </a:srgbClr>
                  </a:outerShdw>
                </a:effectLst>
                <a:uLnTx/>
                <a:uFillTx/>
                <a:latin typeface="Calibri"/>
                <a:ea typeface="+mn-ea"/>
                <a:cs typeface="Arial" charset="0"/>
              </a:rPr>
              <a:t>O</a:t>
            </a:r>
            <a:r>
              <a:rPr kumimoji="0" lang="es-AR" sz="4000" b="1" i="1" u="none" strike="noStrike" kern="1200" cap="none" spc="0" normalizeH="0" baseline="-25000" noProof="0" dirty="0">
                <a:ln>
                  <a:noFill/>
                </a:ln>
                <a:solidFill>
                  <a:srgbClr val="9BBB59">
                    <a:lumMod val="75000"/>
                  </a:srgbClr>
                </a:solidFill>
                <a:effectLst>
                  <a:outerShdw blurRad="38100" dist="38100" dir="2700000" algn="tl">
                    <a:srgbClr val="000000">
                      <a:alpha val="43137"/>
                    </a:srgbClr>
                  </a:outerShdw>
                </a:effectLst>
                <a:uLnTx/>
                <a:uFillTx/>
                <a:latin typeface="Calibri"/>
                <a:ea typeface="+mn-ea"/>
                <a:cs typeface="Arial" charset="0"/>
              </a:rPr>
              <a:t>2</a:t>
            </a:r>
            <a:r>
              <a:rPr kumimoji="0" lang="es-AR" sz="4000" b="1" i="1" u="none" strike="noStrike" kern="1200" cap="none" spc="0" normalizeH="0" baseline="30000" noProof="0" dirty="0">
                <a:ln>
                  <a:noFill/>
                </a:ln>
                <a:solidFill>
                  <a:srgbClr val="9BBB59">
                    <a:lumMod val="75000"/>
                  </a:srgbClr>
                </a:solidFill>
                <a:effectLst>
                  <a:outerShdw blurRad="38100" dist="38100" dir="2700000" algn="tl">
                    <a:srgbClr val="000000">
                      <a:alpha val="43137"/>
                    </a:srgbClr>
                  </a:outerShdw>
                </a:effectLst>
                <a:uLnTx/>
                <a:uFillTx/>
                <a:latin typeface="Calibri"/>
                <a:ea typeface="+mn-ea"/>
                <a:cs typeface="Arial" charset="0"/>
              </a:rPr>
              <a:t>-</a:t>
            </a:r>
          </a:p>
        </p:txBody>
      </p:sp>
      <p:sp>
        <p:nvSpPr>
          <p:cNvPr id="16" name="15 Flecha derecha"/>
          <p:cNvSpPr/>
          <p:nvPr/>
        </p:nvSpPr>
        <p:spPr>
          <a:xfrm>
            <a:off x="6156200" y="1658676"/>
            <a:ext cx="1081088" cy="649287"/>
          </a:xfrm>
          <a:prstGeom prst="rightArrow">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16 Rectángulo"/>
          <p:cNvSpPr/>
          <p:nvPr/>
        </p:nvSpPr>
        <p:spPr>
          <a:xfrm>
            <a:off x="6229225" y="1371339"/>
            <a:ext cx="686406"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small" spc="0" normalizeH="0" baseline="0" noProof="0" dirty="0">
                <a:ln>
                  <a:noFill/>
                </a:ln>
                <a:solidFill>
                  <a:srgbClr val="FFC000"/>
                </a:solidFill>
                <a:effectLst/>
                <a:uLnTx/>
                <a:uFillTx/>
                <a:latin typeface="Calibri"/>
                <a:ea typeface="+mn-ea"/>
                <a:cs typeface="Arial" charset="0"/>
              </a:rPr>
              <a:t>SOD</a:t>
            </a:r>
          </a:p>
        </p:txBody>
      </p:sp>
      <p:cxnSp>
        <p:nvCxnSpPr>
          <p:cNvPr id="31" name="30 Conector recto de flecha"/>
          <p:cNvCxnSpPr/>
          <p:nvPr/>
        </p:nvCxnSpPr>
        <p:spPr>
          <a:xfrm rot="5400000" flipH="1" flipV="1">
            <a:off x="4896551" y="1910290"/>
            <a:ext cx="504825" cy="1587"/>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31 Conector recto de flecha"/>
          <p:cNvCxnSpPr/>
          <p:nvPr/>
        </p:nvCxnSpPr>
        <p:spPr>
          <a:xfrm rot="5400000" flipH="1" flipV="1">
            <a:off x="7273815" y="1982498"/>
            <a:ext cx="503237" cy="15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6" name="5 Grupo"/>
          <p:cNvGrpSpPr/>
          <p:nvPr/>
        </p:nvGrpSpPr>
        <p:grpSpPr>
          <a:xfrm>
            <a:off x="42898" y="842164"/>
            <a:ext cx="2080830" cy="5251135"/>
            <a:chOff x="42898" y="842161"/>
            <a:chExt cx="2080830" cy="5251135"/>
          </a:xfrm>
        </p:grpSpPr>
        <p:pic>
          <p:nvPicPr>
            <p:cNvPr id="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98" y="842161"/>
              <a:ext cx="2080830" cy="323491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785" y="5121386"/>
              <a:ext cx="817366" cy="971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369" y="4019424"/>
              <a:ext cx="816774" cy="453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4810880"/>
              <a:ext cx="136585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2 Conector recto de flecha"/>
            <p:cNvCxnSpPr/>
            <p:nvPr/>
          </p:nvCxnSpPr>
          <p:spPr>
            <a:xfrm>
              <a:off x="1065103" y="4353907"/>
              <a:ext cx="0" cy="407439"/>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cxnSp>
        <p:nvCxnSpPr>
          <p:cNvPr id="35" name="34 Conector recto de flecha"/>
          <p:cNvCxnSpPr/>
          <p:nvPr/>
        </p:nvCxnSpPr>
        <p:spPr>
          <a:xfrm flipV="1">
            <a:off x="2195780" y="2226539"/>
            <a:ext cx="1587" cy="837052"/>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21 Rectángulo"/>
          <p:cNvSpPr/>
          <p:nvPr/>
        </p:nvSpPr>
        <p:spPr>
          <a:xfrm>
            <a:off x="44" y="53975"/>
            <a:ext cx="9143956" cy="707886"/>
          </a:xfrm>
          <a:prstGeom prst="rect">
            <a:avLst/>
          </a:prstGeom>
          <a:solidFill>
            <a:srgbClr val="39639D"/>
          </a:solidFill>
          <a:ln w="28575" cap="flat" cmpd="sng" algn="ctr">
            <a:solidFill>
              <a:sysClr val="window" lastClr="FFFFFF">
                <a:hueOff val="0"/>
                <a:satOff val="0"/>
                <a:lumOff val="0"/>
                <a:alphaOff val="0"/>
              </a:sysClr>
            </a:solidFill>
            <a:prstDash val="solid"/>
          </a:ln>
          <a:effectLst/>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Systemic</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Induced</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Responses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during</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the</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legume-rhizobium</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symbiotic</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interaction</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redox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changes</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endParaRPr kumimoji="0" lang="es-MX" sz="2000" b="1" i="0" u="none" strike="noStrike" kern="0" cap="none" spc="0" normalizeH="0" baseline="0" noProof="0" dirty="0">
              <a:ln>
                <a:noFill/>
              </a:ln>
              <a:solidFill>
                <a:prstClr val="white"/>
              </a:solidFill>
              <a:effectLst/>
              <a:uLnTx/>
              <a:uFillTx/>
              <a:latin typeface="Calibri"/>
              <a:ea typeface="+mn-ea"/>
              <a:cs typeface="+mn-cs"/>
            </a:endParaRPr>
          </a:p>
        </p:txBody>
      </p:sp>
      <p:graphicFrame>
        <p:nvGraphicFramePr>
          <p:cNvPr id="2" name="1 Objeto"/>
          <p:cNvGraphicFramePr>
            <a:graphicFrameLocks noChangeAspect="1"/>
          </p:cNvGraphicFramePr>
          <p:nvPr>
            <p:extLst/>
          </p:nvPr>
        </p:nvGraphicFramePr>
        <p:xfrm>
          <a:off x="4157682" y="2962101"/>
          <a:ext cx="4500563" cy="3851275"/>
        </p:xfrm>
        <a:graphic>
          <a:graphicData uri="http://schemas.openxmlformats.org/presentationml/2006/ole">
            <mc:AlternateContent xmlns:mc="http://schemas.openxmlformats.org/markup-compatibility/2006">
              <mc:Choice xmlns:v="urn:schemas-microsoft-com:vml" Requires="v">
                <p:oleObj spid="_x0000_s5124" name="SPW 11.0 Graph" r:id="rId8" imgW="5448910" imgH="4663440" progId="SigmaPlotGraphicObject.10">
                  <p:embed/>
                </p:oleObj>
              </mc:Choice>
              <mc:Fallback>
                <p:oleObj name="SPW 11.0 Graph" r:id="rId8" imgW="5448910" imgH="4663440" progId="SigmaPlotGraphicObject.10">
                  <p:embed/>
                  <p:pic>
                    <p:nvPicPr>
                      <p:cNvPr id="2" name="1 Objet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57682" y="2962101"/>
                        <a:ext cx="4500563"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7" name="Picture 1" descr="C:\Users\Rocío\Tesina\Papeles para Tesina\Presentación final\Fotos para presentación\NADPH.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28552" y="1227293"/>
            <a:ext cx="2232248" cy="176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37940" y="3183617"/>
            <a:ext cx="2917621" cy="3562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38 CuadroTexto"/>
          <p:cNvSpPr txBox="1"/>
          <p:nvPr/>
        </p:nvSpPr>
        <p:spPr>
          <a:xfrm>
            <a:off x="52984" y="6516081"/>
            <a:ext cx="41589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smtClean="0">
                <a:ln>
                  <a:noFill/>
                </a:ln>
                <a:solidFill>
                  <a:prstClr val="black"/>
                </a:solidFill>
                <a:effectLst/>
                <a:uLnTx/>
                <a:uFillTx/>
                <a:latin typeface="Calibri"/>
                <a:ea typeface="+mn-ea"/>
                <a:cs typeface="+mn-cs"/>
              </a:rPr>
              <a:t>Fernádez-Gobell</a:t>
            </a: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 et al. 2019 Frontier in Plant Science</a:t>
            </a:r>
            <a:endParaRPr kumimoji="0" lang="en-US" sz="1400" b="0" i="1"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upo 4"/>
          <p:cNvGrpSpPr/>
          <p:nvPr/>
        </p:nvGrpSpPr>
        <p:grpSpPr>
          <a:xfrm>
            <a:off x="2950824" y="1283844"/>
            <a:ext cx="1574685" cy="1643631"/>
            <a:chOff x="2950824" y="1283844"/>
            <a:chExt cx="1574685" cy="1643631"/>
          </a:xfrm>
        </p:grpSpPr>
        <p:pic>
          <p:nvPicPr>
            <p:cNvPr id="717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50824" y="1283844"/>
              <a:ext cx="1574685" cy="1643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p:cNvSpPr txBox="1"/>
            <p:nvPr/>
          </p:nvSpPr>
          <p:spPr>
            <a:xfrm>
              <a:off x="3111449" y="1781214"/>
              <a:ext cx="120685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DPI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RNAi</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04219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7669088" y="1587211"/>
            <a:ext cx="1295400" cy="707886"/>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4000" b="1" i="1" u="none" strike="noStrike" kern="1200" cap="none" spc="0" normalizeH="0" baseline="0" noProof="0" dirty="0">
                <a:ln>
                  <a:noFill/>
                </a:ln>
                <a:solidFill>
                  <a:srgbClr val="9BBB59">
                    <a:lumMod val="75000"/>
                  </a:srgbClr>
                </a:solidFill>
                <a:effectLst>
                  <a:outerShdw blurRad="38100" dist="38100" dir="2700000" algn="tl">
                    <a:srgbClr val="000000">
                      <a:alpha val="43137"/>
                    </a:srgbClr>
                  </a:outerShdw>
                </a:effectLst>
                <a:uLnTx/>
                <a:uFillTx/>
                <a:latin typeface="Calibri"/>
                <a:ea typeface="+mn-ea"/>
                <a:cs typeface="Arial" charset="0"/>
              </a:rPr>
              <a:t>H</a:t>
            </a:r>
            <a:r>
              <a:rPr kumimoji="0" lang="es-AR" sz="4000" b="1" i="1" u="none" strike="noStrike" kern="1200" cap="none" spc="0" normalizeH="0" baseline="-25000" noProof="0" dirty="0">
                <a:ln>
                  <a:noFill/>
                </a:ln>
                <a:solidFill>
                  <a:srgbClr val="9BBB59">
                    <a:lumMod val="75000"/>
                  </a:srgbClr>
                </a:solidFill>
                <a:effectLst>
                  <a:outerShdw blurRad="38100" dist="38100" dir="2700000" algn="tl">
                    <a:srgbClr val="000000">
                      <a:alpha val="43137"/>
                    </a:srgbClr>
                  </a:outerShdw>
                </a:effectLst>
                <a:uLnTx/>
                <a:uFillTx/>
                <a:latin typeface="Calibri"/>
                <a:ea typeface="+mn-ea"/>
                <a:cs typeface="Arial" charset="0"/>
              </a:rPr>
              <a:t>2</a:t>
            </a:r>
            <a:r>
              <a:rPr kumimoji="0" lang="es-AR" sz="4000" b="1" i="1" u="none" strike="noStrike" kern="1200" cap="none" spc="0" normalizeH="0" baseline="0" noProof="0" dirty="0">
                <a:ln>
                  <a:noFill/>
                </a:ln>
                <a:solidFill>
                  <a:srgbClr val="9BBB59">
                    <a:lumMod val="75000"/>
                  </a:srgbClr>
                </a:solidFill>
                <a:effectLst>
                  <a:outerShdw blurRad="38100" dist="38100" dir="2700000" algn="tl">
                    <a:srgbClr val="000000">
                      <a:alpha val="43137"/>
                    </a:srgbClr>
                  </a:outerShdw>
                </a:effectLst>
                <a:uLnTx/>
                <a:uFillTx/>
                <a:latin typeface="Calibri"/>
                <a:ea typeface="+mn-ea"/>
                <a:cs typeface="Arial" charset="0"/>
              </a:rPr>
              <a:t>O</a:t>
            </a:r>
            <a:r>
              <a:rPr kumimoji="0" lang="es-AR" sz="4000" b="1" i="1" u="none" strike="noStrike" kern="1200" cap="none" spc="0" normalizeH="0" baseline="-25000" noProof="0" dirty="0">
                <a:ln>
                  <a:noFill/>
                </a:ln>
                <a:solidFill>
                  <a:srgbClr val="9BBB59">
                    <a:lumMod val="75000"/>
                  </a:srgbClr>
                </a:solidFill>
                <a:effectLst>
                  <a:outerShdw blurRad="38100" dist="38100" dir="2700000" algn="tl">
                    <a:srgbClr val="000000">
                      <a:alpha val="43137"/>
                    </a:srgbClr>
                  </a:outerShdw>
                </a:effectLst>
                <a:uLnTx/>
                <a:uFillTx/>
                <a:latin typeface="Calibri"/>
                <a:ea typeface="+mn-ea"/>
                <a:cs typeface="Arial" charset="0"/>
              </a:rPr>
              <a:t>2</a:t>
            </a:r>
          </a:p>
        </p:txBody>
      </p:sp>
      <p:sp>
        <p:nvSpPr>
          <p:cNvPr id="15" name="14 Rectángulo"/>
          <p:cNvSpPr/>
          <p:nvPr/>
        </p:nvSpPr>
        <p:spPr>
          <a:xfrm>
            <a:off x="5076700" y="1587211"/>
            <a:ext cx="1296988" cy="707886"/>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4000" b="1" i="1" u="none" strike="noStrike" kern="1200" cap="none" spc="0" normalizeH="0" baseline="0" noProof="0" dirty="0">
                <a:ln>
                  <a:noFill/>
                </a:ln>
                <a:solidFill>
                  <a:srgbClr val="9BBB59">
                    <a:lumMod val="75000"/>
                  </a:srgbClr>
                </a:solidFill>
                <a:effectLst>
                  <a:outerShdw blurRad="38100" dist="38100" dir="2700000" algn="tl">
                    <a:srgbClr val="000000">
                      <a:alpha val="43137"/>
                    </a:srgbClr>
                  </a:outerShdw>
                </a:effectLst>
                <a:uLnTx/>
                <a:uFillTx/>
                <a:latin typeface="Calibri"/>
                <a:ea typeface="+mn-ea"/>
                <a:cs typeface="Arial" charset="0"/>
              </a:rPr>
              <a:t>O</a:t>
            </a:r>
            <a:r>
              <a:rPr kumimoji="0" lang="es-AR" sz="4000" b="1" i="1" u="none" strike="noStrike" kern="1200" cap="none" spc="0" normalizeH="0" baseline="-25000" noProof="0" dirty="0">
                <a:ln>
                  <a:noFill/>
                </a:ln>
                <a:solidFill>
                  <a:srgbClr val="9BBB59">
                    <a:lumMod val="75000"/>
                  </a:srgbClr>
                </a:solidFill>
                <a:effectLst>
                  <a:outerShdw blurRad="38100" dist="38100" dir="2700000" algn="tl">
                    <a:srgbClr val="000000">
                      <a:alpha val="43137"/>
                    </a:srgbClr>
                  </a:outerShdw>
                </a:effectLst>
                <a:uLnTx/>
                <a:uFillTx/>
                <a:latin typeface="Calibri"/>
                <a:ea typeface="+mn-ea"/>
                <a:cs typeface="Arial" charset="0"/>
              </a:rPr>
              <a:t>2</a:t>
            </a:r>
            <a:r>
              <a:rPr kumimoji="0" lang="es-AR" sz="4000" b="1" i="1" u="none" strike="noStrike" kern="1200" cap="none" spc="0" normalizeH="0" baseline="30000" noProof="0" dirty="0">
                <a:ln>
                  <a:noFill/>
                </a:ln>
                <a:solidFill>
                  <a:srgbClr val="9BBB59">
                    <a:lumMod val="75000"/>
                  </a:srgbClr>
                </a:solidFill>
                <a:effectLst>
                  <a:outerShdw blurRad="38100" dist="38100" dir="2700000" algn="tl">
                    <a:srgbClr val="000000">
                      <a:alpha val="43137"/>
                    </a:srgbClr>
                  </a:outerShdw>
                </a:effectLst>
                <a:uLnTx/>
                <a:uFillTx/>
                <a:latin typeface="Calibri"/>
                <a:ea typeface="+mn-ea"/>
                <a:cs typeface="Arial" charset="0"/>
              </a:rPr>
              <a:t>-</a:t>
            </a:r>
          </a:p>
        </p:txBody>
      </p:sp>
      <p:sp>
        <p:nvSpPr>
          <p:cNvPr id="16" name="15 Flecha derecha"/>
          <p:cNvSpPr/>
          <p:nvPr/>
        </p:nvSpPr>
        <p:spPr>
          <a:xfrm>
            <a:off x="6156200" y="1658676"/>
            <a:ext cx="1081088" cy="649287"/>
          </a:xfrm>
          <a:prstGeom prst="rightArrow">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16 Rectángulo"/>
          <p:cNvSpPr/>
          <p:nvPr/>
        </p:nvSpPr>
        <p:spPr>
          <a:xfrm>
            <a:off x="6229225" y="1371339"/>
            <a:ext cx="686406"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small" spc="0" normalizeH="0" baseline="0" noProof="0" dirty="0">
                <a:ln>
                  <a:noFill/>
                </a:ln>
                <a:solidFill>
                  <a:srgbClr val="FFC000"/>
                </a:solidFill>
                <a:effectLst/>
                <a:uLnTx/>
                <a:uFillTx/>
                <a:latin typeface="Calibri"/>
                <a:ea typeface="+mn-ea"/>
                <a:cs typeface="Arial" charset="0"/>
              </a:rPr>
              <a:t>SOD</a:t>
            </a:r>
          </a:p>
        </p:txBody>
      </p:sp>
      <p:cxnSp>
        <p:nvCxnSpPr>
          <p:cNvPr id="31" name="30 Conector recto de flecha"/>
          <p:cNvCxnSpPr/>
          <p:nvPr/>
        </p:nvCxnSpPr>
        <p:spPr>
          <a:xfrm rot="5400000" flipH="1" flipV="1">
            <a:off x="4896551" y="1910290"/>
            <a:ext cx="504825" cy="1587"/>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31 Conector recto de flecha"/>
          <p:cNvCxnSpPr/>
          <p:nvPr/>
        </p:nvCxnSpPr>
        <p:spPr>
          <a:xfrm rot="5400000" flipH="1" flipV="1">
            <a:off x="7273815" y="1982498"/>
            <a:ext cx="503237" cy="15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6" name="5 Grupo"/>
          <p:cNvGrpSpPr/>
          <p:nvPr/>
        </p:nvGrpSpPr>
        <p:grpSpPr>
          <a:xfrm>
            <a:off x="42898" y="842164"/>
            <a:ext cx="2080830" cy="5251135"/>
            <a:chOff x="42898" y="842161"/>
            <a:chExt cx="2080830" cy="5251135"/>
          </a:xfrm>
        </p:grpSpPr>
        <p:pic>
          <p:nvPicPr>
            <p:cNvPr id="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98" y="842161"/>
              <a:ext cx="2080830" cy="323491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785" y="5121386"/>
              <a:ext cx="817366" cy="971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369" y="4019424"/>
              <a:ext cx="816774" cy="453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4810880"/>
              <a:ext cx="136585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2 Conector recto de flecha"/>
            <p:cNvCxnSpPr/>
            <p:nvPr/>
          </p:nvCxnSpPr>
          <p:spPr>
            <a:xfrm>
              <a:off x="1065103" y="4353907"/>
              <a:ext cx="0" cy="407439"/>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cxnSp>
        <p:nvCxnSpPr>
          <p:cNvPr id="35" name="34 Conector recto de flecha"/>
          <p:cNvCxnSpPr/>
          <p:nvPr/>
        </p:nvCxnSpPr>
        <p:spPr>
          <a:xfrm flipV="1">
            <a:off x="2195780" y="2226539"/>
            <a:ext cx="1587" cy="837052"/>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21 Rectángulo"/>
          <p:cNvSpPr/>
          <p:nvPr/>
        </p:nvSpPr>
        <p:spPr>
          <a:xfrm>
            <a:off x="44" y="53975"/>
            <a:ext cx="9143956" cy="707886"/>
          </a:xfrm>
          <a:prstGeom prst="rect">
            <a:avLst/>
          </a:prstGeom>
          <a:solidFill>
            <a:srgbClr val="39639D"/>
          </a:solidFill>
          <a:ln w="28575" cap="flat" cmpd="sng" algn="ctr">
            <a:solidFill>
              <a:sysClr val="window" lastClr="FFFFFF">
                <a:hueOff val="0"/>
                <a:satOff val="0"/>
                <a:lumOff val="0"/>
                <a:alphaOff val="0"/>
              </a:sysClr>
            </a:solidFill>
            <a:prstDash val="solid"/>
          </a:ln>
          <a:effectLst/>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1" i="0" u="none" strike="noStrike" kern="0" cap="none" spc="0" normalizeH="0" baseline="0" noProof="0" dirty="0" smtClean="0">
                <a:ln>
                  <a:noFill/>
                </a:ln>
                <a:solidFill>
                  <a:prstClr val="white"/>
                </a:solidFill>
                <a:effectLst/>
                <a:uLnTx/>
                <a:uFillTx/>
                <a:latin typeface="Calibri"/>
                <a:ea typeface="+mn-ea"/>
                <a:cs typeface="+mn-cs"/>
              </a:rPr>
              <a:t>Systemic Induced Responses during the legume-rhizobium symbiotic interaction: redox changes were not accompanied by hormonal changes  </a:t>
            </a:r>
            <a:endParaRPr kumimoji="0" lang="en-US" sz="2000" b="1" i="0" u="none" strike="noStrike" kern="0" cap="none" spc="0" normalizeH="0" baseline="0" noProof="0" dirty="0">
              <a:ln>
                <a:noFill/>
              </a:ln>
              <a:solidFill>
                <a:prstClr val="white"/>
              </a:solidFill>
              <a:effectLst/>
              <a:uLnTx/>
              <a:uFillTx/>
              <a:latin typeface="Calibri"/>
              <a:ea typeface="+mn-ea"/>
              <a:cs typeface="+mn-cs"/>
            </a:endParaRPr>
          </a:p>
        </p:txBody>
      </p:sp>
      <p:pic>
        <p:nvPicPr>
          <p:cNvPr id="27" name="Picture 1" descr="C:\Users\Rocío\Tesina\Papeles para Tesina\Presentación final\Fotos para presentación\NADPH.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28552" y="1227293"/>
            <a:ext cx="2232248" cy="176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8"/>
          <a:stretch>
            <a:fillRect/>
          </a:stretch>
        </p:blipFill>
        <p:spPr>
          <a:xfrm>
            <a:off x="1990614" y="3319530"/>
            <a:ext cx="6948513" cy="3308720"/>
          </a:xfrm>
          <a:prstGeom prst="rect">
            <a:avLst/>
          </a:prstGeom>
        </p:spPr>
      </p:pic>
      <p:sp>
        <p:nvSpPr>
          <p:cNvPr id="5" name="CuadroTexto 4"/>
          <p:cNvSpPr txBox="1"/>
          <p:nvPr/>
        </p:nvSpPr>
        <p:spPr>
          <a:xfrm>
            <a:off x="3122878" y="3059668"/>
            <a:ext cx="56975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s-AR" sz="2800" b="0" i="0" u="none" strike="noStrike" kern="1200" cap="none" spc="0" normalizeH="0" baseline="0" noProof="0" dirty="0" smtClean="0">
                <a:ln>
                  <a:noFill/>
                </a:ln>
                <a:solidFill>
                  <a:srgbClr val="0070C0"/>
                </a:solidFill>
                <a:effectLst/>
                <a:uLnTx/>
                <a:uFillTx/>
                <a:latin typeface="Calibri"/>
                <a:ea typeface="+mn-ea"/>
                <a:cs typeface="+mn-cs"/>
              </a:rPr>
              <a:t>JA                    SA                     ET</a:t>
            </a:r>
            <a:endParaRPr kumimoji="0" lang="en-US" sz="2800" b="0" i="0" u="none" strike="noStrike" kern="1200" cap="none" spc="0" normalizeH="0" baseline="0" noProof="0" dirty="0">
              <a:ln>
                <a:noFill/>
              </a:ln>
              <a:solidFill>
                <a:srgbClr val="0070C0"/>
              </a:solidFill>
              <a:effectLst/>
              <a:uLnTx/>
              <a:uFillTx/>
              <a:latin typeface="Calibri"/>
              <a:ea typeface="+mn-ea"/>
              <a:cs typeface="+mn-cs"/>
            </a:endParaRPr>
          </a:p>
        </p:txBody>
      </p:sp>
    </p:spTree>
    <p:extLst>
      <p:ext uri="{BB962C8B-B14F-4D97-AF65-F5344CB8AC3E}">
        <p14:creationId xmlns:p14="http://schemas.microsoft.com/office/powerpoint/2010/main" val="80478088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7380288" y="2323173"/>
            <a:ext cx="1295400" cy="707886"/>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4000" b="1" i="1" u="none" strike="noStrike" kern="1200" cap="none" spc="0" normalizeH="0" baseline="0" noProof="0" dirty="0">
                <a:ln>
                  <a:noFill/>
                </a:ln>
                <a:solidFill>
                  <a:srgbClr val="9BBB59">
                    <a:lumMod val="75000"/>
                  </a:srgbClr>
                </a:solidFill>
                <a:effectLst>
                  <a:outerShdw blurRad="38100" dist="38100" dir="2700000" algn="tl">
                    <a:srgbClr val="000000">
                      <a:alpha val="43137"/>
                    </a:srgbClr>
                  </a:outerShdw>
                </a:effectLst>
                <a:uLnTx/>
                <a:uFillTx/>
                <a:latin typeface="Calibri"/>
                <a:ea typeface="+mn-ea"/>
                <a:cs typeface="Arial" charset="0"/>
              </a:rPr>
              <a:t>H</a:t>
            </a:r>
            <a:r>
              <a:rPr kumimoji="0" lang="es-AR" sz="4000" b="1" i="1" u="none" strike="noStrike" kern="1200" cap="none" spc="0" normalizeH="0" baseline="-25000" noProof="0" dirty="0">
                <a:ln>
                  <a:noFill/>
                </a:ln>
                <a:solidFill>
                  <a:srgbClr val="9BBB59">
                    <a:lumMod val="75000"/>
                  </a:srgbClr>
                </a:solidFill>
                <a:effectLst>
                  <a:outerShdw blurRad="38100" dist="38100" dir="2700000" algn="tl">
                    <a:srgbClr val="000000">
                      <a:alpha val="43137"/>
                    </a:srgbClr>
                  </a:outerShdw>
                </a:effectLst>
                <a:uLnTx/>
                <a:uFillTx/>
                <a:latin typeface="Calibri"/>
                <a:ea typeface="+mn-ea"/>
                <a:cs typeface="Arial" charset="0"/>
              </a:rPr>
              <a:t>2</a:t>
            </a:r>
            <a:r>
              <a:rPr kumimoji="0" lang="es-AR" sz="4000" b="1" i="1" u="none" strike="noStrike" kern="1200" cap="none" spc="0" normalizeH="0" baseline="0" noProof="0" dirty="0">
                <a:ln>
                  <a:noFill/>
                </a:ln>
                <a:solidFill>
                  <a:srgbClr val="9BBB59">
                    <a:lumMod val="75000"/>
                  </a:srgbClr>
                </a:solidFill>
                <a:effectLst>
                  <a:outerShdw blurRad="38100" dist="38100" dir="2700000" algn="tl">
                    <a:srgbClr val="000000">
                      <a:alpha val="43137"/>
                    </a:srgbClr>
                  </a:outerShdw>
                </a:effectLst>
                <a:uLnTx/>
                <a:uFillTx/>
                <a:latin typeface="Calibri"/>
                <a:ea typeface="+mn-ea"/>
                <a:cs typeface="Arial" charset="0"/>
              </a:rPr>
              <a:t>O</a:t>
            </a:r>
            <a:r>
              <a:rPr kumimoji="0" lang="es-AR" sz="4000" b="1" i="1" u="none" strike="noStrike" kern="1200" cap="none" spc="0" normalizeH="0" baseline="-25000" noProof="0" dirty="0">
                <a:ln>
                  <a:noFill/>
                </a:ln>
                <a:solidFill>
                  <a:srgbClr val="9BBB59">
                    <a:lumMod val="75000"/>
                  </a:srgbClr>
                </a:solidFill>
                <a:effectLst>
                  <a:outerShdw blurRad="38100" dist="38100" dir="2700000" algn="tl">
                    <a:srgbClr val="000000">
                      <a:alpha val="43137"/>
                    </a:srgbClr>
                  </a:outerShdw>
                </a:effectLst>
                <a:uLnTx/>
                <a:uFillTx/>
                <a:latin typeface="Calibri"/>
                <a:ea typeface="+mn-ea"/>
                <a:cs typeface="Arial" charset="0"/>
              </a:rPr>
              <a:t>2</a:t>
            </a:r>
          </a:p>
        </p:txBody>
      </p:sp>
      <p:sp>
        <p:nvSpPr>
          <p:cNvPr id="15" name="14 Rectángulo"/>
          <p:cNvSpPr/>
          <p:nvPr/>
        </p:nvSpPr>
        <p:spPr>
          <a:xfrm>
            <a:off x="4787900" y="2323173"/>
            <a:ext cx="1296988" cy="707886"/>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4000" b="1" i="1" u="none" strike="noStrike" kern="1200" cap="none" spc="0" normalizeH="0" baseline="0" noProof="0" dirty="0">
                <a:ln>
                  <a:noFill/>
                </a:ln>
                <a:solidFill>
                  <a:srgbClr val="9BBB59">
                    <a:lumMod val="75000"/>
                  </a:srgbClr>
                </a:solidFill>
                <a:effectLst>
                  <a:outerShdw blurRad="38100" dist="38100" dir="2700000" algn="tl">
                    <a:srgbClr val="000000">
                      <a:alpha val="43137"/>
                    </a:srgbClr>
                  </a:outerShdw>
                </a:effectLst>
                <a:uLnTx/>
                <a:uFillTx/>
                <a:latin typeface="Calibri"/>
                <a:ea typeface="+mn-ea"/>
                <a:cs typeface="Arial" charset="0"/>
              </a:rPr>
              <a:t>O</a:t>
            </a:r>
            <a:r>
              <a:rPr kumimoji="0" lang="es-AR" sz="4000" b="1" i="1" u="none" strike="noStrike" kern="1200" cap="none" spc="0" normalizeH="0" baseline="-25000" noProof="0" dirty="0">
                <a:ln>
                  <a:noFill/>
                </a:ln>
                <a:solidFill>
                  <a:srgbClr val="9BBB59">
                    <a:lumMod val="75000"/>
                  </a:srgbClr>
                </a:solidFill>
                <a:effectLst>
                  <a:outerShdw blurRad="38100" dist="38100" dir="2700000" algn="tl">
                    <a:srgbClr val="000000">
                      <a:alpha val="43137"/>
                    </a:srgbClr>
                  </a:outerShdw>
                </a:effectLst>
                <a:uLnTx/>
                <a:uFillTx/>
                <a:latin typeface="Calibri"/>
                <a:ea typeface="+mn-ea"/>
                <a:cs typeface="Arial" charset="0"/>
              </a:rPr>
              <a:t>2</a:t>
            </a:r>
            <a:r>
              <a:rPr kumimoji="0" lang="es-AR" sz="4000" b="1" i="1" u="none" strike="noStrike" kern="1200" cap="none" spc="0" normalizeH="0" baseline="30000" noProof="0" dirty="0">
                <a:ln>
                  <a:noFill/>
                </a:ln>
                <a:solidFill>
                  <a:srgbClr val="9BBB59">
                    <a:lumMod val="75000"/>
                  </a:srgbClr>
                </a:solidFill>
                <a:effectLst>
                  <a:outerShdw blurRad="38100" dist="38100" dir="2700000" algn="tl">
                    <a:srgbClr val="000000">
                      <a:alpha val="43137"/>
                    </a:srgbClr>
                  </a:outerShdw>
                </a:effectLst>
                <a:uLnTx/>
                <a:uFillTx/>
                <a:latin typeface="Calibri"/>
                <a:ea typeface="+mn-ea"/>
                <a:cs typeface="Arial" charset="0"/>
              </a:rPr>
              <a:t>-</a:t>
            </a:r>
          </a:p>
        </p:txBody>
      </p:sp>
      <p:sp>
        <p:nvSpPr>
          <p:cNvPr id="16" name="15 Flecha derecha"/>
          <p:cNvSpPr/>
          <p:nvPr/>
        </p:nvSpPr>
        <p:spPr>
          <a:xfrm>
            <a:off x="5867400" y="2394641"/>
            <a:ext cx="1081088" cy="649287"/>
          </a:xfrm>
          <a:prstGeom prst="rightArrow">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16 Rectángulo"/>
          <p:cNvSpPr/>
          <p:nvPr/>
        </p:nvSpPr>
        <p:spPr>
          <a:xfrm>
            <a:off x="5940425" y="2107302"/>
            <a:ext cx="686406"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small" spc="0" normalizeH="0" baseline="0" noProof="0" dirty="0">
                <a:ln>
                  <a:noFill/>
                </a:ln>
                <a:solidFill>
                  <a:srgbClr val="FFC000"/>
                </a:solidFill>
                <a:effectLst/>
                <a:uLnTx/>
                <a:uFillTx/>
                <a:latin typeface="Calibri"/>
                <a:ea typeface="+mn-ea"/>
                <a:cs typeface="Arial" charset="0"/>
              </a:rPr>
              <a:t>SOD</a:t>
            </a:r>
          </a:p>
        </p:txBody>
      </p:sp>
      <p:sp>
        <p:nvSpPr>
          <p:cNvPr id="21" name="20 Flecha abajo"/>
          <p:cNvSpPr/>
          <p:nvPr/>
        </p:nvSpPr>
        <p:spPr>
          <a:xfrm>
            <a:off x="7380305" y="3186773"/>
            <a:ext cx="720725" cy="792163"/>
          </a:xfrm>
          <a:prstGeom prst="downArrow">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solidFill>
                  <a:srgbClr val="92D050"/>
                </a:solidFill>
              </a:ln>
              <a:solidFill>
                <a:prstClr val="white"/>
              </a:solidFill>
              <a:effectLst/>
              <a:uLnTx/>
              <a:uFillTx/>
              <a:latin typeface="Calibri"/>
              <a:ea typeface="+mn-ea"/>
              <a:cs typeface="+mn-cs"/>
            </a:endParaRPr>
          </a:p>
        </p:txBody>
      </p:sp>
      <p:sp>
        <p:nvSpPr>
          <p:cNvPr id="23" name="22 Rectángulo"/>
          <p:cNvSpPr>
            <a:spLocks noChangeArrowheads="1"/>
          </p:cNvSpPr>
          <p:nvPr/>
        </p:nvSpPr>
        <p:spPr bwMode="auto">
          <a:xfrm>
            <a:off x="4572000" y="4005064"/>
            <a:ext cx="1295400"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sz="3500" b="1" i="1" u="none" strike="noStrike" kern="1200" cap="none" spc="0" normalizeH="0" baseline="0" noProof="0" dirty="0" smtClean="0">
                <a:ln>
                  <a:noFill/>
                </a:ln>
                <a:solidFill>
                  <a:srgbClr val="FFC000"/>
                </a:solidFill>
                <a:effectLst/>
                <a:uLnTx/>
                <a:uFillTx/>
                <a:latin typeface="Calibri"/>
                <a:ea typeface="+mn-ea"/>
                <a:cs typeface="Arial" charset="0"/>
              </a:rPr>
              <a:t>SOD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sz="3500" b="1" i="1" u="none" strike="noStrike" kern="1200" cap="none" spc="0" normalizeH="0" baseline="0" noProof="0" dirty="0" smtClean="0">
                <a:ln>
                  <a:noFill/>
                </a:ln>
                <a:solidFill>
                  <a:srgbClr val="FFC000"/>
                </a:solidFill>
                <a:effectLst/>
                <a:uLnTx/>
                <a:uFillTx/>
                <a:latin typeface="Calibri"/>
                <a:ea typeface="+mn-ea"/>
                <a:cs typeface="Arial" charset="0"/>
              </a:rPr>
              <a:t>APX</a:t>
            </a:r>
            <a:endParaRPr kumimoji="0" lang="es-AR" sz="3500" b="1" i="1" u="none" strike="noStrike" kern="1200" cap="none" spc="0" normalizeH="0" baseline="0" noProof="0" dirty="0">
              <a:ln>
                <a:noFill/>
              </a:ln>
              <a:solidFill>
                <a:srgbClr val="FFC000"/>
              </a:solidFill>
              <a:effectLst/>
              <a:uLnTx/>
              <a:uFillTx/>
              <a:latin typeface="Calibri"/>
              <a:ea typeface="+mn-ea"/>
              <a:cs typeface="Arial" charset="0"/>
            </a:endParaRPr>
          </a:p>
          <a:p>
            <a:pPr marL="0" marR="0" lvl="0" indent="0" algn="ctr" defTabSz="914400" rtl="0" eaLnBrk="1" fontAlgn="base" latinLnBrk="0" hangingPunct="1">
              <a:lnSpc>
                <a:spcPct val="100000"/>
              </a:lnSpc>
              <a:spcBef>
                <a:spcPts val="1200"/>
              </a:spcBef>
              <a:spcAft>
                <a:spcPts val="600"/>
              </a:spcAft>
              <a:buClrTx/>
              <a:buSzTx/>
              <a:buFontTx/>
              <a:buNone/>
              <a:tabLst/>
              <a:defRPr/>
            </a:pPr>
            <a:r>
              <a:rPr kumimoji="0" lang="es-AR" sz="3500" b="1" i="1" u="none" strike="noStrike" kern="1200" cap="none" spc="0" normalizeH="0" baseline="0" noProof="0" dirty="0" smtClean="0">
                <a:ln>
                  <a:noFill/>
                </a:ln>
                <a:solidFill>
                  <a:srgbClr val="FFC000"/>
                </a:solidFill>
                <a:effectLst/>
                <a:uLnTx/>
                <a:uFillTx/>
                <a:latin typeface="Calibri"/>
                <a:ea typeface="+mn-ea"/>
                <a:cs typeface="Arial" charset="0"/>
              </a:rPr>
              <a:t>CAT</a:t>
            </a:r>
          </a:p>
          <a:p>
            <a:pPr marL="0" marR="0" lvl="0" indent="0" algn="ctr" defTabSz="914400" rtl="0" eaLnBrk="1" fontAlgn="base" latinLnBrk="0" hangingPunct="1">
              <a:lnSpc>
                <a:spcPct val="100000"/>
              </a:lnSpc>
              <a:spcBef>
                <a:spcPts val="1200"/>
              </a:spcBef>
              <a:spcAft>
                <a:spcPts val="600"/>
              </a:spcAft>
              <a:buClrTx/>
              <a:buSzTx/>
              <a:buFontTx/>
              <a:buNone/>
              <a:tabLst/>
              <a:defRPr/>
            </a:pPr>
            <a:r>
              <a:rPr kumimoji="0" lang="es-AR" sz="3500" b="1" i="1" u="none" strike="noStrike" kern="1200" cap="none" spc="0" normalizeH="0" baseline="0" noProof="0" dirty="0" smtClean="0">
                <a:ln>
                  <a:noFill/>
                </a:ln>
                <a:solidFill>
                  <a:srgbClr val="FFC000"/>
                </a:solidFill>
                <a:effectLst/>
                <a:uLnTx/>
                <a:uFillTx/>
                <a:latin typeface="Calibri"/>
                <a:ea typeface="+mn-ea"/>
                <a:cs typeface="Arial" charset="0"/>
              </a:rPr>
              <a:t>GR</a:t>
            </a:r>
            <a:endParaRPr kumimoji="0" lang="es-AR" sz="3500" b="1" i="1" u="none" strike="noStrike" kern="1200" cap="none" spc="0" normalizeH="0" baseline="0" noProof="0" dirty="0">
              <a:ln>
                <a:noFill/>
              </a:ln>
              <a:solidFill>
                <a:srgbClr val="FFC000"/>
              </a:solidFill>
              <a:effectLst/>
              <a:uLnTx/>
              <a:uFillTx/>
              <a:latin typeface="Calibri"/>
              <a:ea typeface="+mn-ea"/>
              <a:cs typeface="Arial" charset="0"/>
            </a:endParaRPr>
          </a:p>
        </p:txBody>
      </p:sp>
      <p:cxnSp>
        <p:nvCxnSpPr>
          <p:cNvPr id="31" name="30 Conector recto de flecha"/>
          <p:cNvCxnSpPr/>
          <p:nvPr/>
        </p:nvCxnSpPr>
        <p:spPr>
          <a:xfrm rot="5400000" flipH="1" flipV="1">
            <a:off x="4607731" y="2646259"/>
            <a:ext cx="504825" cy="1587"/>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31 Conector recto de flecha"/>
          <p:cNvCxnSpPr/>
          <p:nvPr/>
        </p:nvCxnSpPr>
        <p:spPr>
          <a:xfrm rot="5400000" flipH="1" flipV="1">
            <a:off x="6985002" y="2718461"/>
            <a:ext cx="503237" cy="15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33 Conector recto de flecha"/>
          <p:cNvCxnSpPr/>
          <p:nvPr/>
        </p:nvCxnSpPr>
        <p:spPr>
          <a:xfrm flipH="1" flipV="1">
            <a:off x="5940164" y="4693069"/>
            <a:ext cx="1" cy="864392"/>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6" name="5 Grupo"/>
          <p:cNvGrpSpPr/>
          <p:nvPr/>
        </p:nvGrpSpPr>
        <p:grpSpPr>
          <a:xfrm>
            <a:off x="42898" y="842164"/>
            <a:ext cx="2080830" cy="5251135"/>
            <a:chOff x="42898" y="842161"/>
            <a:chExt cx="2080830" cy="5251135"/>
          </a:xfrm>
        </p:grpSpPr>
        <p:pic>
          <p:nvPicPr>
            <p:cNvPr id="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98" y="842161"/>
              <a:ext cx="2080830" cy="323491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785" y="5121386"/>
              <a:ext cx="817366" cy="971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369" y="4019424"/>
              <a:ext cx="816774" cy="453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4810880"/>
              <a:ext cx="136585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2 Conector recto de flecha"/>
            <p:cNvCxnSpPr/>
            <p:nvPr/>
          </p:nvCxnSpPr>
          <p:spPr>
            <a:xfrm>
              <a:off x="1065103" y="4353907"/>
              <a:ext cx="0" cy="407439"/>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cxnSp>
        <p:nvCxnSpPr>
          <p:cNvPr id="35" name="34 Conector recto de flecha"/>
          <p:cNvCxnSpPr/>
          <p:nvPr/>
        </p:nvCxnSpPr>
        <p:spPr>
          <a:xfrm flipV="1">
            <a:off x="2195780" y="2226539"/>
            <a:ext cx="1587" cy="837052"/>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21 Rectángulo"/>
          <p:cNvSpPr/>
          <p:nvPr/>
        </p:nvSpPr>
        <p:spPr>
          <a:xfrm>
            <a:off x="0" y="-15192"/>
            <a:ext cx="9144000" cy="707886"/>
          </a:xfrm>
          <a:prstGeom prst="rect">
            <a:avLst/>
          </a:prstGeom>
          <a:solidFill>
            <a:srgbClr val="39639D"/>
          </a:solidFill>
          <a:ln w="28575" cap="flat" cmpd="sng" algn="ctr">
            <a:solidFill>
              <a:sysClr val="window" lastClr="FFFFFF">
                <a:hueOff val="0"/>
                <a:satOff val="0"/>
                <a:lumOff val="0"/>
                <a:alphaOff val="0"/>
              </a:sysClr>
            </a:solidFill>
            <a:prstDash val="solid"/>
          </a:ln>
          <a:effectLst/>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Systemic</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Induced</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Responses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during</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the</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legume-rhizobium</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symbiotic</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interaction</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redox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changes</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endParaRPr kumimoji="0" lang="es-MX" sz="2000" b="1" i="0" u="none" strike="noStrike" kern="0" cap="none" spc="0" normalizeH="0" baseline="0" noProof="0" dirty="0">
              <a:ln>
                <a:noFill/>
              </a:ln>
              <a:solidFill>
                <a:prstClr val="white"/>
              </a:solidFill>
              <a:effectLst/>
              <a:uLnTx/>
              <a:uFillTx/>
              <a:latin typeface="Calibri"/>
              <a:ea typeface="+mn-ea"/>
              <a:cs typeface="+mn-cs"/>
            </a:endParaRPr>
          </a:p>
        </p:txBody>
      </p:sp>
      <p:sp>
        <p:nvSpPr>
          <p:cNvPr id="24" name="23 CuadroTexto"/>
          <p:cNvSpPr txBox="1">
            <a:spLocks noChangeArrowheads="1"/>
          </p:cNvSpPr>
          <p:nvPr/>
        </p:nvSpPr>
        <p:spPr bwMode="auto">
          <a:xfrm>
            <a:off x="3816352" y="1052765"/>
            <a:ext cx="45370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altLang="es-MX" sz="3200" b="0" i="0" u="none" strike="noStrike" kern="1200" cap="none" spc="0" normalizeH="0" baseline="0" noProof="0" dirty="0">
                <a:ln>
                  <a:noFill/>
                </a:ln>
                <a:solidFill>
                  <a:srgbClr val="FF0000"/>
                </a:solidFill>
                <a:effectLst/>
                <a:uLnTx/>
                <a:uFillTx/>
                <a:latin typeface="Arial" charset="0"/>
                <a:ea typeface="+mn-ea"/>
                <a:cs typeface="+mn-cs"/>
              </a:rPr>
              <a:t>¿</a:t>
            </a:r>
            <a:r>
              <a:rPr kumimoji="0" lang="es-MX" altLang="es-MX" sz="3200" b="0" i="0" u="none" strike="noStrike" kern="1200" cap="none" spc="0" normalizeH="0" baseline="0" noProof="0" dirty="0" err="1" smtClean="0">
                <a:ln>
                  <a:noFill/>
                </a:ln>
                <a:solidFill>
                  <a:srgbClr val="FF0000"/>
                </a:solidFill>
                <a:effectLst/>
                <a:uLnTx/>
                <a:uFillTx/>
                <a:latin typeface="Arial" charset="0"/>
                <a:ea typeface="+mn-ea"/>
                <a:cs typeface="+mn-cs"/>
              </a:rPr>
              <a:t>Priming</a:t>
            </a:r>
            <a:r>
              <a:rPr kumimoji="0" lang="es-MX" altLang="es-MX" sz="3200" b="0" i="0" u="none" strike="noStrike" kern="1200" cap="none" spc="0" normalizeH="0" baseline="0" noProof="0" dirty="0" smtClean="0">
                <a:ln>
                  <a:noFill/>
                </a:ln>
                <a:solidFill>
                  <a:srgbClr val="FF0000"/>
                </a:solidFill>
                <a:effectLst/>
                <a:uLnTx/>
                <a:uFillTx/>
                <a:latin typeface="Arial" charset="0"/>
                <a:ea typeface="+mn-ea"/>
                <a:cs typeface="+mn-cs"/>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altLang="es-MX" sz="3200" b="0" i="0" u="none" strike="noStrike" kern="1200" cap="none" spc="0" normalizeH="0" baseline="0" noProof="0" dirty="0" smtClean="0">
                <a:ln>
                  <a:noFill/>
                </a:ln>
                <a:solidFill>
                  <a:srgbClr val="FF0000"/>
                </a:solidFill>
                <a:effectLst/>
                <a:uLnTx/>
                <a:uFillTx/>
                <a:latin typeface="Arial" charset="0"/>
                <a:ea typeface="+mn-ea"/>
                <a:cs typeface="+mn-cs"/>
              </a:rPr>
              <a:t>ISR-</a:t>
            </a:r>
            <a:r>
              <a:rPr kumimoji="0" lang="es-MX" altLang="es-MX" sz="3200" b="0" i="0" u="none" strike="noStrike" kern="1200" cap="none" spc="0" normalizeH="0" baseline="0" noProof="0" dirty="0" err="1" smtClean="0">
                <a:ln>
                  <a:noFill/>
                </a:ln>
                <a:solidFill>
                  <a:srgbClr val="FF0000"/>
                </a:solidFill>
                <a:effectLst/>
                <a:uLnTx/>
                <a:uFillTx/>
                <a:latin typeface="Arial" charset="0"/>
                <a:ea typeface="+mn-ea"/>
                <a:cs typeface="+mn-cs"/>
              </a:rPr>
              <a:t>like</a:t>
            </a:r>
            <a:r>
              <a:rPr kumimoji="0" lang="es-MX" altLang="es-MX" sz="3200" b="0" i="0" u="none" strike="noStrike" kern="1200" cap="none" spc="0" normalizeH="0" baseline="0" noProof="0" dirty="0" smtClean="0">
                <a:ln>
                  <a:noFill/>
                </a:ln>
                <a:solidFill>
                  <a:srgbClr val="FF0000"/>
                </a:solidFill>
                <a:effectLst/>
                <a:uLnTx/>
                <a:uFillTx/>
                <a:latin typeface="Arial" charset="0"/>
                <a:ea typeface="+mn-ea"/>
                <a:cs typeface="+mn-cs"/>
              </a:rPr>
              <a:t>? </a:t>
            </a:r>
            <a:endParaRPr kumimoji="0" lang="es-MX" altLang="es-MX" sz="3200" b="0" i="0" u="none" strike="noStrike" kern="1200" cap="none" spc="0" normalizeH="0" baseline="0" noProof="0" dirty="0">
              <a:ln>
                <a:noFill/>
              </a:ln>
              <a:solidFill>
                <a:srgbClr val="FF0000"/>
              </a:solidFill>
              <a:effectLst/>
              <a:uLnTx/>
              <a:uFillTx/>
              <a:latin typeface="Arial" charset="0"/>
              <a:ea typeface="+mn-ea"/>
              <a:cs typeface="+mn-cs"/>
            </a:endParaRPr>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8569" y="4462116"/>
            <a:ext cx="25479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6 Grupo"/>
          <p:cNvGrpSpPr/>
          <p:nvPr/>
        </p:nvGrpSpPr>
        <p:grpSpPr>
          <a:xfrm>
            <a:off x="2843808" y="4695334"/>
            <a:ext cx="1370012" cy="647700"/>
            <a:chOff x="2843808" y="4695334"/>
            <a:chExt cx="1370012" cy="647700"/>
          </a:xfrm>
        </p:grpSpPr>
        <p:sp>
          <p:nvSpPr>
            <p:cNvPr id="25" name="24 Rectángulo"/>
            <p:cNvSpPr/>
            <p:nvPr/>
          </p:nvSpPr>
          <p:spPr>
            <a:xfrm>
              <a:off x="2843808" y="4766773"/>
              <a:ext cx="1296987" cy="553998"/>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000" b="1" i="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a:ea typeface="+mn-ea"/>
                  <a:cs typeface="Arial" charset="0"/>
                </a:rPr>
                <a:t>PAL</a:t>
              </a:r>
              <a:endParaRPr kumimoji="0" lang="es-AR" sz="3000" b="1" i="1" u="none" strike="noStrike" kern="1200" cap="none" spc="0" normalizeH="0" baseline="-25000" noProof="0" dirty="0">
                <a:ln>
                  <a:noFill/>
                </a:ln>
                <a:solidFill>
                  <a:srgbClr val="FFC000"/>
                </a:solidFill>
                <a:effectLst>
                  <a:outerShdw blurRad="38100" dist="38100" dir="2700000" algn="tl">
                    <a:srgbClr val="000000">
                      <a:alpha val="43137"/>
                    </a:srgbClr>
                  </a:outerShdw>
                </a:effectLst>
                <a:uLnTx/>
                <a:uFillTx/>
                <a:latin typeface="Calibri"/>
                <a:ea typeface="+mn-ea"/>
                <a:cs typeface="Arial" charset="0"/>
              </a:endParaRPr>
            </a:p>
          </p:txBody>
        </p:sp>
        <p:cxnSp>
          <p:nvCxnSpPr>
            <p:cNvPr id="28" name="27 Conector recto de flecha"/>
            <p:cNvCxnSpPr/>
            <p:nvPr/>
          </p:nvCxnSpPr>
          <p:spPr>
            <a:xfrm rot="5400000" flipH="1" flipV="1">
              <a:off x="3889177" y="5018390"/>
              <a:ext cx="647700" cy="1587"/>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614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9477" y="1847717"/>
            <a:ext cx="2195513"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38 CuadroTexto"/>
          <p:cNvSpPr txBox="1"/>
          <p:nvPr/>
        </p:nvSpPr>
        <p:spPr>
          <a:xfrm>
            <a:off x="52984" y="6516081"/>
            <a:ext cx="41589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smtClean="0">
                <a:ln>
                  <a:noFill/>
                </a:ln>
                <a:solidFill>
                  <a:prstClr val="black"/>
                </a:solidFill>
                <a:effectLst/>
                <a:uLnTx/>
                <a:uFillTx/>
                <a:latin typeface="Calibri"/>
                <a:ea typeface="+mn-ea"/>
                <a:cs typeface="+mn-cs"/>
              </a:rPr>
              <a:t>Fernádez-Gobell</a:t>
            </a: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 et al. 2019 Frontier in Plant Science</a:t>
            </a:r>
            <a:endParaRPr kumimoji="0" lang="en-US" sz="14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040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circle(in)">
                                      <p:cBhvr>
                                        <p:cTn id="28"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9"/>
          <p:cNvGrpSpPr/>
          <p:nvPr/>
        </p:nvGrpSpPr>
        <p:grpSpPr>
          <a:xfrm>
            <a:off x="107507" y="1028736"/>
            <a:ext cx="2340979" cy="5715837"/>
            <a:chOff x="8383587" y="10934698"/>
            <a:chExt cx="4333875" cy="8715375"/>
          </a:xfrm>
        </p:grpSpPr>
        <p:pic>
          <p:nvPicPr>
            <p:cNvPr id="5" name="Imagen 4"/>
            <p:cNvPicPr>
              <a:picLocks noChangeAspect="1"/>
            </p:cNvPicPr>
            <p:nvPr/>
          </p:nvPicPr>
          <p:blipFill>
            <a:blip r:embed="rId3"/>
            <a:stretch>
              <a:fillRect/>
            </a:stretch>
          </p:blipFill>
          <p:spPr>
            <a:xfrm>
              <a:off x="8383587" y="10934698"/>
              <a:ext cx="4333875" cy="8715375"/>
            </a:xfrm>
            <a:prstGeom prst="rect">
              <a:avLst/>
            </a:prstGeom>
          </p:spPr>
        </p:pic>
        <p:pic>
          <p:nvPicPr>
            <p:cNvPr id="6" name="Imagen 7"/>
            <p:cNvPicPr>
              <a:picLocks noChangeAspect="1"/>
            </p:cNvPicPr>
            <p:nvPr/>
          </p:nvPicPr>
          <p:blipFill>
            <a:blip r:embed="rId4"/>
            <a:stretch>
              <a:fillRect/>
            </a:stretch>
          </p:blipFill>
          <p:spPr>
            <a:xfrm rot="7910115">
              <a:off x="11081657" y="18900569"/>
              <a:ext cx="590550" cy="390525"/>
            </a:xfrm>
            <a:prstGeom prst="rect">
              <a:avLst/>
            </a:prstGeom>
          </p:spPr>
        </p:pic>
        <p:pic>
          <p:nvPicPr>
            <p:cNvPr id="7" name="Imagen 8"/>
            <p:cNvPicPr>
              <a:picLocks noChangeAspect="1"/>
            </p:cNvPicPr>
            <p:nvPr/>
          </p:nvPicPr>
          <p:blipFill>
            <a:blip r:embed="rId4"/>
            <a:stretch>
              <a:fillRect/>
            </a:stretch>
          </p:blipFill>
          <p:spPr>
            <a:xfrm rot="8878379">
              <a:off x="10815707" y="17767006"/>
              <a:ext cx="590551" cy="390526"/>
            </a:xfrm>
            <a:prstGeom prst="rect">
              <a:avLst/>
            </a:prstGeom>
          </p:spPr>
        </p:pic>
        <p:pic>
          <p:nvPicPr>
            <p:cNvPr id="8" name="Imagen 11"/>
            <p:cNvPicPr>
              <a:picLocks noChangeAspect="1"/>
            </p:cNvPicPr>
            <p:nvPr/>
          </p:nvPicPr>
          <p:blipFill>
            <a:blip r:embed="rId4"/>
            <a:stretch>
              <a:fillRect/>
            </a:stretch>
          </p:blipFill>
          <p:spPr>
            <a:xfrm rot="1553161">
              <a:off x="10690213" y="18744003"/>
              <a:ext cx="590551" cy="390524"/>
            </a:xfrm>
            <a:prstGeom prst="rect">
              <a:avLst/>
            </a:prstGeom>
          </p:spPr>
        </p:pic>
        <p:pic>
          <p:nvPicPr>
            <p:cNvPr id="9" name="Imagen 12"/>
            <p:cNvPicPr>
              <a:picLocks noChangeAspect="1"/>
            </p:cNvPicPr>
            <p:nvPr/>
          </p:nvPicPr>
          <p:blipFill>
            <a:blip r:embed="rId4"/>
            <a:stretch>
              <a:fillRect/>
            </a:stretch>
          </p:blipFill>
          <p:spPr>
            <a:xfrm rot="18159964">
              <a:off x="10993437" y="18174619"/>
              <a:ext cx="590550" cy="390525"/>
            </a:xfrm>
            <a:prstGeom prst="rect">
              <a:avLst/>
            </a:prstGeom>
          </p:spPr>
        </p:pic>
        <p:pic>
          <p:nvPicPr>
            <p:cNvPr id="10" name="Imagen 13"/>
            <p:cNvPicPr>
              <a:picLocks noChangeAspect="1"/>
            </p:cNvPicPr>
            <p:nvPr/>
          </p:nvPicPr>
          <p:blipFill>
            <a:blip r:embed="rId5"/>
            <a:stretch>
              <a:fillRect/>
            </a:stretch>
          </p:blipFill>
          <p:spPr>
            <a:xfrm rot="3767846">
              <a:off x="10191892" y="18949137"/>
              <a:ext cx="742950" cy="361950"/>
            </a:xfrm>
            <a:prstGeom prst="rect">
              <a:avLst/>
            </a:prstGeom>
          </p:spPr>
        </p:pic>
        <p:pic>
          <p:nvPicPr>
            <p:cNvPr id="11" name="Imagen 14"/>
            <p:cNvPicPr>
              <a:picLocks noChangeAspect="1"/>
            </p:cNvPicPr>
            <p:nvPr/>
          </p:nvPicPr>
          <p:blipFill>
            <a:blip r:embed="rId5"/>
            <a:stretch>
              <a:fillRect/>
            </a:stretch>
          </p:blipFill>
          <p:spPr>
            <a:xfrm rot="11050023">
              <a:off x="8441449" y="18034795"/>
              <a:ext cx="742950" cy="361950"/>
            </a:xfrm>
            <a:prstGeom prst="rect">
              <a:avLst/>
            </a:prstGeom>
          </p:spPr>
        </p:pic>
        <p:pic>
          <p:nvPicPr>
            <p:cNvPr id="12" name="Imagen 18"/>
            <p:cNvPicPr>
              <a:picLocks noChangeAspect="1"/>
            </p:cNvPicPr>
            <p:nvPr/>
          </p:nvPicPr>
          <p:blipFill>
            <a:blip r:embed="rId6"/>
            <a:stretch>
              <a:fillRect/>
            </a:stretch>
          </p:blipFill>
          <p:spPr>
            <a:xfrm rot="9413799">
              <a:off x="9140371" y="18194807"/>
              <a:ext cx="734413" cy="409345"/>
            </a:xfrm>
            <a:prstGeom prst="rect">
              <a:avLst/>
            </a:prstGeom>
          </p:spPr>
        </p:pic>
      </p:grpSp>
      <p:sp>
        <p:nvSpPr>
          <p:cNvPr id="13" name="13 CuadroTexto"/>
          <p:cNvSpPr txBox="1"/>
          <p:nvPr/>
        </p:nvSpPr>
        <p:spPr>
          <a:xfrm>
            <a:off x="-36512" y="3898265"/>
            <a:ext cx="33843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smtClean="0">
                <a:ln>
                  <a:noFill/>
                </a:ln>
                <a:solidFill>
                  <a:prstClr val="black"/>
                </a:solidFill>
                <a:effectLst/>
                <a:uLnTx/>
                <a:uFillTx/>
                <a:latin typeface="Calibri"/>
                <a:ea typeface="+mn-ea"/>
                <a:cs typeface="+mn-cs"/>
              </a:rPr>
              <a:t>- - - - - - - - - - - - - - - - - - - - - -  </a:t>
            </a:r>
            <a:endParaRPr kumimoji="0" lang="es-AR"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15 Flecha curvada hacia arriba"/>
          <p:cNvSpPr/>
          <p:nvPr/>
        </p:nvSpPr>
        <p:spPr>
          <a:xfrm rot="16200000">
            <a:off x="354140" y="3555621"/>
            <a:ext cx="3755203" cy="79208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19 Elipse"/>
          <p:cNvSpPr/>
          <p:nvPr/>
        </p:nvSpPr>
        <p:spPr>
          <a:xfrm>
            <a:off x="2411760" y="3278874"/>
            <a:ext cx="720080" cy="630183"/>
          </a:xfrm>
          <a:prstGeom prst="ellipse">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smtClean="0">
                <a:ln>
                  <a:noFill/>
                </a:ln>
                <a:solidFill>
                  <a:prstClr val="black"/>
                </a:solidFill>
                <a:effectLst/>
                <a:uLnTx/>
                <a:uFillTx/>
                <a:latin typeface="Calibri"/>
                <a:ea typeface="+mn-ea"/>
                <a:cs typeface="+mn-cs"/>
              </a:rPr>
              <a:t>30´</a:t>
            </a:r>
            <a:endParaRPr kumimoji="0" lang="es-AR"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6" name="Grupo 15"/>
          <p:cNvGrpSpPr/>
          <p:nvPr/>
        </p:nvGrpSpPr>
        <p:grpSpPr>
          <a:xfrm>
            <a:off x="3275856" y="932724"/>
            <a:ext cx="5832648" cy="3264363"/>
            <a:chOff x="3059832" y="676036"/>
            <a:chExt cx="6048671" cy="2568134"/>
          </a:xfrm>
        </p:grpSpPr>
        <p:grpSp>
          <p:nvGrpSpPr>
            <p:cNvPr id="17" name="Grupo 16"/>
            <p:cNvGrpSpPr/>
            <p:nvPr/>
          </p:nvGrpSpPr>
          <p:grpSpPr>
            <a:xfrm>
              <a:off x="3059832" y="676036"/>
              <a:ext cx="3001438" cy="2568134"/>
              <a:chOff x="3059832" y="676036"/>
              <a:chExt cx="3001438" cy="2568134"/>
            </a:xfrm>
          </p:grpSpPr>
          <p:pic>
            <p:nvPicPr>
              <p:cNvPr id="21" name="16 Imagen"/>
              <p:cNvPicPr/>
              <p:nvPr/>
            </p:nvPicPr>
            <p:blipFill rotWithShape="1">
              <a:blip r:embed="rId7">
                <a:extLst>
                  <a:ext uri="{28A0092B-C50C-407E-A947-70E740481C1C}">
                    <a14:useLocalDpi xmlns:a14="http://schemas.microsoft.com/office/drawing/2010/main" val="0"/>
                  </a:ext>
                </a:extLst>
              </a:blip>
              <a:srcRect b="5566"/>
              <a:stretch/>
            </p:blipFill>
            <p:spPr bwMode="auto">
              <a:xfrm>
                <a:off x="3059832" y="983711"/>
                <a:ext cx="3001438" cy="2260459"/>
              </a:xfrm>
              <a:prstGeom prst="rect">
                <a:avLst/>
              </a:prstGeom>
              <a:noFill/>
              <a:ln>
                <a:noFill/>
              </a:ln>
            </p:spPr>
          </p:pic>
          <p:sp>
            <p:nvSpPr>
              <p:cNvPr id="22" name="CuadroTexto 21"/>
              <p:cNvSpPr txBox="1"/>
              <p:nvPr/>
            </p:nvSpPr>
            <p:spPr>
              <a:xfrm>
                <a:off x="4283968" y="676036"/>
                <a:ext cx="864095" cy="2905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smtClean="0">
                    <a:ln>
                      <a:noFill/>
                    </a:ln>
                    <a:solidFill>
                      <a:prstClr val="black"/>
                    </a:solidFill>
                    <a:effectLst/>
                    <a:uLnTx/>
                    <a:uFillTx/>
                    <a:latin typeface="Calibri"/>
                    <a:ea typeface="+mn-ea"/>
                    <a:cs typeface="+mn-cs"/>
                  </a:rPr>
                  <a:t>H</a:t>
                </a:r>
                <a:r>
                  <a:rPr kumimoji="0" lang="es-AR" sz="1800" b="1" i="0" u="none" strike="noStrike" kern="1200" cap="none" spc="0" normalizeH="0" baseline="-14000" noProof="0" dirty="0" smtClean="0">
                    <a:ln>
                      <a:noFill/>
                    </a:ln>
                    <a:solidFill>
                      <a:prstClr val="black"/>
                    </a:solidFill>
                    <a:effectLst/>
                    <a:uLnTx/>
                    <a:uFillTx/>
                    <a:latin typeface="Calibri"/>
                    <a:ea typeface="+mn-ea"/>
                    <a:cs typeface="+mn-cs"/>
                  </a:rPr>
                  <a:t>2</a:t>
                </a:r>
                <a:r>
                  <a:rPr kumimoji="0" lang="es-AR" sz="1800" b="1" i="0" u="none" strike="noStrike" kern="1200" cap="none" spc="0" normalizeH="0" baseline="0" noProof="0" dirty="0" smtClean="0">
                    <a:ln>
                      <a:noFill/>
                    </a:ln>
                    <a:solidFill>
                      <a:prstClr val="black"/>
                    </a:solidFill>
                    <a:effectLst/>
                    <a:uLnTx/>
                    <a:uFillTx/>
                    <a:latin typeface="Calibri"/>
                    <a:ea typeface="+mn-ea"/>
                    <a:cs typeface="+mn-cs"/>
                  </a:rPr>
                  <a:t>O</a:t>
                </a:r>
                <a:r>
                  <a:rPr kumimoji="0" lang="es-AR" sz="1800" b="1" i="0" u="none" strike="noStrike" kern="1200" cap="none" spc="0" normalizeH="0" baseline="-14000" noProof="0" dirty="0" smtClean="0">
                    <a:ln>
                      <a:noFill/>
                    </a:ln>
                    <a:solidFill>
                      <a:prstClr val="black"/>
                    </a:solidFill>
                    <a:effectLst/>
                    <a:uLnTx/>
                    <a:uFillTx/>
                    <a:latin typeface="Calibri"/>
                    <a:ea typeface="+mn-ea"/>
                    <a:cs typeface="+mn-cs"/>
                  </a:rPr>
                  <a:t>2</a:t>
                </a:r>
                <a:endParaRPr kumimoji="0" lang="es-AR" sz="1800" b="1" i="0" u="none" strike="noStrike" kern="1200" cap="none" spc="0" normalizeH="0" baseline="-14000" noProof="0" dirty="0">
                  <a:ln>
                    <a:noFill/>
                  </a:ln>
                  <a:solidFill>
                    <a:prstClr val="black"/>
                  </a:solidFill>
                  <a:effectLst/>
                  <a:uLnTx/>
                  <a:uFillTx/>
                  <a:latin typeface="Calibri"/>
                  <a:ea typeface="+mn-ea"/>
                  <a:cs typeface="+mn-cs"/>
                </a:endParaRPr>
              </a:p>
            </p:txBody>
          </p:sp>
        </p:grpSp>
        <p:grpSp>
          <p:nvGrpSpPr>
            <p:cNvPr id="18" name="Grupo 17"/>
            <p:cNvGrpSpPr/>
            <p:nvPr/>
          </p:nvGrpSpPr>
          <p:grpSpPr>
            <a:xfrm>
              <a:off x="6037362" y="751570"/>
              <a:ext cx="3071141" cy="2492600"/>
              <a:chOff x="6037362" y="751570"/>
              <a:chExt cx="3071141" cy="2492600"/>
            </a:xfrm>
          </p:grpSpPr>
          <p:pic>
            <p:nvPicPr>
              <p:cNvPr id="19" name="17 Imagen"/>
              <p:cNvPicPr/>
              <p:nvPr/>
            </p:nvPicPr>
            <p:blipFill rotWithShape="1">
              <a:blip r:embed="rId8">
                <a:extLst>
                  <a:ext uri="{28A0092B-C50C-407E-A947-70E740481C1C}">
                    <a14:useLocalDpi xmlns:a14="http://schemas.microsoft.com/office/drawing/2010/main" val="0"/>
                  </a:ext>
                </a:extLst>
              </a:blip>
              <a:srcRect b="5566"/>
              <a:stretch/>
            </p:blipFill>
            <p:spPr bwMode="auto">
              <a:xfrm>
                <a:off x="6037362" y="967726"/>
                <a:ext cx="3071141" cy="2276444"/>
              </a:xfrm>
              <a:prstGeom prst="rect">
                <a:avLst/>
              </a:prstGeom>
              <a:noFill/>
              <a:ln>
                <a:noFill/>
              </a:ln>
            </p:spPr>
          </p:pic>
          <p:sp>
            <p:nvSpPr>
              <p:cNvPr id="20" name="CuadroTexto 19"/>
              <p:cNvSpPr txBox="1"/>
              <p:nvPr/>
            </p:nvSpPr>
            <p:spPr>
              <a:xfrm>
                <a:off x="7140884" y="751570"/>
                <a:ext cx="864096" cy="2905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smtClean="0">
                    <a:ln>
                      <a:noFill/>
                    </a:ln>
                    <a:solidFill>
                      <a:prstClr val="black"/>
                    </a:solidFill>
                    <a:effectLst/>
                    <a:uLnTx/>
                    <a:uFillTx/>
                    <a:latin typeface="Calibri"/>
                    <a:ea typeface="+mn-ea"/>
                    <a:cs typeface="+mn-cs"/>
                  </a:rPr>
                  <a:t>O</a:t>
                </a:r>
                <a:r>
                  <a:rPr kumimoji="0" lang="es-AR" sz="1800" b="1" i="0" u="none" strike="noStrike" kern="1200" cap="none" spc="0" normalizeH="0" baseline="-14000" noProof="0" dirty="0" smtClean="0">
                    <a:ln>
                      <a:noFill/>
                    </a:ln>
                    <a:solidFill>
                      <a:prstClr val="black"/>
                    </a:solidFill>
                    <a:effectLst/>
                    <a:uLnTx/>
                    <a:uFillTx/>
                    <a:latin typeface="Calibri"/>
                    <a:ea typeface="+mn-ea"/>
                    <a:cs typeface="+mn-cs"/>
                  </a:rPr>
                  <a:t>2</a:t>
                </a:r>
                <a:r>
                  <a:rPr kumimoji="0" lang="es-AR" sz="1800" b="1" i="0" u="none" strike="noStrike" kern="1200" cap="none" spc="0" normalizeH="0" baseline="24000" noProof="0" dirty="0" smtClean="0">
                    <a:ln>
                      <a:noFill/>
                    </a:ln>
                    <a:solidFill>
                      <a:prstClr val="black"/>
                    </a:solidFill>
                    <a:effectLst/>
                    <a:uLnTx/>
                    <a:uFillTx/>
                    <a:latin typeface="Calibri"/>
                    <a:ea typeface="+mn-ea"/>
                    <a:cs typeface="+mn-cs"/>
                  </a:rPr>
                  <a:t>-</a:t>
                </a:r>
                <a:endParaRPr kumimoji="0" lang="es-AR" sz="1800" b="1" i="0" u="none" strike="noStrike" kern="1200" cap="none" spc="0" normalizeH="0" baseline="24000" noProof="0" dirty="0">
                  <a:ln>
                    <a:noFill/>
                  </a:ln>
                  <a:solidFill>
                    <a:prstClr val="black"/>
                  </a:solidFill>
                  <a:effectLst/>
                  <a:uLnTx/>
                  <a:uFillTx/>
                  <a:latin typeface="Calibri"/>
                  <a:ea typeface="+mn-ea"/>
                  <a:cs typeface="+mn-cs"/>
                </a:endParaRPr>
              </a:p>
            </p:txBody>
          </p:sp>
        </p:grpSp>
      </p:grpSp>
      <p:grpSp>
        <p:nvGrpSpPr>
          <p:cNvPr id="39" name="Grupo 38"/>
          <p:cNvGrpSpPr/>
          <p:nvPr/>
        </p:nvGrpSpPr>
        <p:grpSpPr>
          <a:xfrm>
            <a:off x="4606146" y="1452295"/>
            <a:ext cx="4146618" cy="2445680"/>
            <a:chOff x="4572930" y="1311657"/>
            <a:chExt cx="4146618" cy="1834260"/>
          </a:xfrm>
        </p:grpSpPr>
        <p:grpSp>
          <p:nvGrpSpPr>
            <p:cNvPr id="35" name="Grupo 34"/>
            <p:cNvGrpSpPr/>
            <p:nvPr/>
          </p:nvGrpSpPr>
          <p:grpSpPr>
            <a:xfrm>
              <a:off x="4572930" y="1311657"/>
              <a:ext cx="1205304" cy="1825001"/>
              <a:chOff x="4585895" y="1335717"/>
              <a:chExt cx="1205304" cy="1812097"/>
            </a:xfrm>
          </p:grpSpPr>
          <p:sp>
            <p:nvSpPr>
              <p:cNvPr id="33" name="Rectángulo 32"/>
              <p:cNvSpPr/>
              <p:nvPr/>
            </p:nvSpPr>
            <p:spPr>
              <a:xfrm>
                <a:off x="4585895" y="1335717"/>
                <a:ext cx="576064" cy="1812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ángulo 33"/>
              <p:cNvSpPr/>
              <p:nvPr/>
            </p:nvSpPr>
            <p:spPr>
              <a:xfrm>
                <a:off x="5215135" y="2143239"/>
                <a:ext cx="576064" cy="1004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6" name="Grupo 35"/>
            <p:cNvGrpSpPr/>
            <p:nvPr/>
          </p:nvGrpSpPr>
          <p:grpSpPr>
            <a:xfrm>
              <a:off x="7544406" y="1333134"/>
              <a:ext cx="1175142" cy="1812783"/>
              <a:chOff x="4582986" y="1329151"/>
              <a:chExt cx="1175142" cy="1821402"/>
            </a:xfrm>
          </p:grpSpPr>
          <p:sp>
            <p:nvSpPr>
              <p:cNvPr id="37" name="Rectángulo 36"/>
              <p:cNvSpPr/>
              <p:nvPr/>
            </p:nvSpPr>
            <p:spPr>
              <a:xfrm>
                <a:off x="4582986" y="1329151"/>
                <a:ext cx="576064" cy="1812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ángulo 37"/>
              <p:cNvSpPr/>
              <p:nvPr/>
            </p:nvSpPr>
            <p:spPr>
              <a:xfrm>
                <a:off x="5182064" y="2145978"/>
                <a:ext cx="576064" cy="1004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47" name="Grupo 46"/>
          <p:cNvGrpSpPr/>
          <p:nvPr/>
        </p:nvGrpSpPr>
        <p:grpSpPr>
          <a:xfrm>
            <a:off x="3851920" y="4197085"/>
            <a:ext cx="5040560" cy="1621211"/>
            <a:chOff x="3851920" y="3147814"/>
            <a:chExt cx="5040560" cy="1215908"/>
          </a:xfrm>
        </p:grpSpPr>
        <p:grpSp>
          <p:nvGrpSpPr>
            <p:cNvPr id="26" name="Grupo 25"/>
            <p:cNvGrpSpPr/>
            <p:nvPr/>
          </p:nvGrpSpPr>
          <p:grpSpPr>
            <a:xfrm>
              <a:off x="3851920" y="3147814"/>
              <a:ext cx="2074950" cy="1215908"/>
              <a:chOff x="3937122" y="3147814"/>
              <a:chExt cx="2074950" cy="1215908"/>
            </a:xfrm>
          </p:grpSpPr>
          <p:grpSp>
            <p:nvGrpSpPr>
              <p:cNvPr id="44" name="Grupo 43"/>
              <p:cNvGrpSpPr/>
              <p:nvPr/>
            </p:nvGrpSpPr>
            <p:grpSpPr>
              <a:xfrm>
                <a:off x="3957731" y="3731221"/>
                <a:ext cx="2054341" cy="632501"/>
                <a:chOff x="2954575" y="3471054"/>
                <a:chExt cx="2829253" cy="926851"/>
              </a:xfrm>
            </p:grpSpPr>
            <p:pic>
              <p:nvPicPr>
                <p:cNvPr id="41" name="Imagen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390083">
                  <a:off x="2954575" y="3478663"/>
                  <a:ext cx="850670" cy="919242"/>
                </a:xfrm>
                <a:prstGeom prst="rect">
                  <a:avLst/>
                </a:prstGeom>
              </p:spPr>
            </p:pic>
            <p:pic>
              <p:nvPicPr>
                <p:cNvPr id="42" name="Imagen 4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848285" flipH="1">
                  <a:off x="4986873" y="3564974"/>
                  <a:ext cx="794307" cy="799602"/>
                </a:xfrm>
                <a:prstGeom prst="rect">
                  <a:avLst/>
                </a:prstGeom>
              </p:spPr>
            </p:pic>
            <p:pic>
              <p:nvPicPr>
                <p:cNvPr id="43" name="Imagen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460982">
                  <a:off x="4061083" y="3471054"/>
                  <a:ext cx="886801" cy="838059"/>
                </a:xfrm>
                <a:prstGeom prst="rect">
                  <a:avLst/>
                </a:prstGeom>
              </p:spPr>
            </p:pic>
          </p:grpSp>
          <p:grpSp>
            <p:nvGrpSpPr>
              <p:cNvPr id="48" name="Grupo 47"/>
              <p:cNvGrpSpPr/>
              <p:nvPr/>
            </p:nvGrpSpPr>
            <p:grpSpPr>
              <a:xfrm>
                <a:off x="3937122" y="3147814"/>
                <a:ext cx="1473151" cy="637377"/>
                <a:chOff x="3369247" y="3464514"/>
                <a:chExt cx="1810957" cy="833574"/>
              </a:xfrm>
            </p:grpSpPr>
            <p:pic>
              <p:nvPicPr>
                <p:cNvPr id="45" name="Imagen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278637">
                  <a:off x="3369247" y="3464514"/>
                  <a:ext cx="854975" cy="802165"/>
                </a:xfrm>
                <a:prstGeom prst="rect">
                  <a:avLst/>
                </a:prstGeom>
              </p:spPr>
            </p:pic>
            <p:pic>
              <p:nvPicPr>
                <p:cNvPr id="46" name="Imagen 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852997">
                  <a:off x="4408261" y="3492337"/>
                  <a:ext cx="771943" cy="805751"/>
                </a:xfrm>
                <a:prstGeom prst="rect">
                  <a:avLst/>
                </a:prstGeom>
              </p:spPr>
            </p:pic>
          </p:grpSp>
          <p:pic>
            <p:nvPicPr>
              <p:cNvPr id="49" name="Imagen 4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68471" y="3193599"/>
                <a:ext cx="608034" cy="507145"/>
              </a:xfrm>
              <a:prstGeom prst="rect">
                <a:avLst/>
              </a:prstGeom>
            </p:spPr>
          </p:pic>
        </p:grpSp>
        <p:grpSp>
          <p:nvGrpSpPr>
            <p:cNvPr id="51" name="Grupo 50"/>
            <p:cNvGrpSpPr/>
            <p:nvPr/>
          </p:nvGrpSpPr>
          <p:grpSpPr>
            <a:xfrm>
              <a:off x="6619049" y="3147814"/>
              <a:ext cx="2273431" cy="1166813"/>
              <a:chOff x="6516254" y="3363838"/>
              <a:chExt cx="2665413" cy="1404321"/>
            </a:xfrm>
          </p:grpSpPr>
          <p:grpSp>
            <p:nvGrpSpPr>
              <p:cNvPr id="40" name="Grupo 39"/>
              <p:cNvGrpSpPr/>
              <p:nvPr/>
            </p:nvGrpSpPr>
            <p:grpSpPr>
              <a:xfrm>
                <a:off x="6516254" y="3363838"/>
                <a:ext cx="2665413" cy="1404321"/>
                <a:chOff x="5508104" y="3291830"/>
                <a:chExt cx="3838756" cy="2069526"/>
              </a:xfrm>
            </p:grpSpPr>
            <p:grpSp>
              <p:nvGrpSpPr>
                <p:cNvPr id="23" name="Grupo 22"/>
                <p:cNvGrpSpPr/>
                <p:nvPr/>
              </p:nvGrpSpPr>
              <p:grpSpPr>
                <a:xfrm>
                  <a:off x="5940152" y="3291830"/>
                  <a:ext cx="2279204" cy="1166049"/>
                  <a:chOff x="-1425805" y="861714"/>
                  <a:chExt cx="4335547" cy="2276485"/>
                </a:xfrm>
              </p:grpSpPr>
              <p:pic>
                <p:nvPicPr>
                  <p:cNvPr id="27" name="Imagen 26"/>
                  <p:cNvPicPr>
                    <a:picLocks noChangeAspect="1"/>
                  </p:cNvPicPr>
                  <p:nvPr/>
                </p:nvPicPr>
                <p:blipFill rotWithShape="1">
                  <a:blip r:embed="rId15" cstate="print">
                    <a:extLst>
                      <a:ext uri="{28A0092B-C50C-407E-A947-70E740481C1C}">
                        <a14:useLocalDpi xmlns:a14="http://schemas.microsoft.com/office/drawing/2010/main" val="0"/>
                      </a:ext>
                    </a:extLst>
                  </a:blip>
                  <a:srcRect t="59800"/>
                  <a:stretch/>
                </p:blipFill>
                <p:spPr>
                  <a:xfrm rot="1926873">
                    <a:off x="778092" y="1070505"/>
                    <a:ext cx="2131650" cy="2067694"/>
                  </a:xfrm>
                  <a:prstGeom prst="rect">
                    <a:avLst/>
                  </a:prstGeom>
                </p:spPr>
              </p:pic>
              <p:pic>
                <p:nvPicPr>
                  <p:cNvPr id="25" name="Imagen 2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444408">
                    <a:off x="-1425805" y="861714"/>
                    <a:ext cx="1879432" cy="2188827"/>
                  </a:xfrm>
                  <a:prstGeom prst="rect">
                    <a:avLst/>
                  </a:prstGeom>
                </p:spPr>
              </p:pic>
            </p:grpSp>
            <p:grpSp>
              <p:nvGrpSpPr>
                <p:cNvPr id="28" name="Grupo 27"/>
                <p:cNvGrpSpPr/>
                <p:nvPr/>
              </p:nvGrpSpPr>
              <p:grpSpPr>
                <a:xfrm>
                  <a:off x="5508104" y="4148897"/>
                  <a:ext cx="3838756" cy="1212459"/>
                  <a:chOff x="8646533" y="4112643"/>
                  <a:chExt cx="7367111" cy="2186691"/>
                </a:xfrm>
              </p:grpSpPr>
              <p:grpSp>
                <p:nvGrpSpPr>
                  <p:cNvPr id="29" name="Grupo 28"/>
                  <p:cNvGrpSpPr/>
                  <p:nvPr/>
                </p:nvGrpSpPr>
                <p:grpSpPr>
                  <a:xfrm>
                    <a:off x="8646533" y="4112643"/>
                    <a:ext cx="4709915" cy="1941963"/>
                    <a:chOff x="8646533" y="4112643"/>
                    <a:chExt cx="4709915" cy="1941963"/>
                  </a:xfrm>
                </p:grpSpPr>
                <p:pic>
                  <p:nvPicPr>
                    <p:cNvPr id="31" name="Imagen 30"/>
                    <p:cNvPicPr>
                      <a:picLocks noChangeAspect="1"/>
                    </p:cNvPicPr>
                    <p:nvPr/>
                  </p:nvPicPr>
                  <p:blipFill rotWithShape="1">
                    <a:blip r:embed="rId17" cstate="print">
                      <a:extLst>
                        <a:ext uri="{28A0092B-C50C-407E-A947-70E740481C1C}">
                          <a14:useLocalDpi xmlns:a14="http://schemas.microsoft.com/office/drawing/2010/main" val="0"/>
                        </a:ext>
                      </a:extLst>
                    </a:blip>
                    <a:srcRect l="23638" b="56601"/>
                    <a:stretch/>
                  </p:blipFill>
                  <p:spPr>
                    <a:xfrm rot="21311929">
                      <a:off x="8646533" y="4112643"/>
                      <a:ext cx="2674316" cy="1941963"/>
                    </a:xfrm>
                    <a:prstGeom prst="rect">
                      <a:avLst/>
                    </a:prstGeom>
                  </p:spPr>
                </p:pic>
                <p:pic>
                  <p:nvPicPr>
                    <p:cNvPr id="32" name="Imagen 31"/>
                    <p:cNvPicPr>
                      <a:picLocks noChangeAspect="1"/>
                    </p:cNvPicPr>
                    <p:nvPr/>
                  </p:nvPicPr>
                  <p:blipFill rotWithShape="1">
                    <a:blip r:embed="rId18" cstate="print">
                      <a:extLst>
                        <a:ext uri="{28A0092B-C50C-407E-A947-70E740481C1C}">
                          <a14:useLocalDpi xmlns:a14="http://schemas.microsoft.com/office/drawing/2010/main" val="0"/>
                        </a:ext>
                      </a:extLst>
                    </a:blip>
                    <a:srcRect l="42845" t="45800" r="3494" b="19200"/>
                    <a:stretch/>
                  </p:blipFill>
                  <p:spPr>
                    <a:xfrm>
                      <a:off x="11196207" y="4241845"/>
                      <a:ext cx="2160241" cy="1800200"/>
                    </a:xfrm>
                    <a:prstGeom prst="rect">
                      <a:avLst/>
                    </a:prstGeom>
                  </p:spPr>
                </p:pic>
              </p:grpSp>
              <p:pic>
                <p:nvPicPr>
                  <p:cNvPr id="30" name="Imagen 2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20138741">
                    <a:off x="13474836" y="4268867"/>
                    <a:ext cx="2538808" cy="2030467"/>
                  </a:xfrm>
                  <a:prstGeom prst="rect">
                    <a:avLst/>
                  </a:prstGeom>
                </p:spPr>
              </p:pic>
            </p:grpSp>
          </p:grpSp>
          <p:pic>
            <p:nvPicPr>
              <p:cNvPr id="50" name="Imagen 49"/>
              <p:cNvPicPr>
                <a:picLocks noChangeAspect="1"/>
              </p:cNvPicPr>
              <p:nvPr/>
            </p:nvPicPr>
            <p:blipFill rotWithShape="1">
              <a:blip r:embed="rId20" cstate="print">
                <a:extLst>
                  <a:ext uri="{28A0092B-C50C-407E-A947-70E740481C1C}">
                    <a14:useLocalDpi xmlns:a14="http://schemas.microsoft.com/office/drawing/2010/main" val="0"/>
                  </a:ext>
                </a:extLst>
              </a:blip>
              <a:srcRect l="43561" t="46086" b="18915"/>
              <a:stretch/>
            </p:blipFill>
            <p:spPr>
              <a:xfrm>
                <a:off x="8361693" y="3363838"/>
                <a:ext cx="818819" cy="648768"/>
              </a:xfrm>
              <a:prstGeom prst="rect">
                <a:avLst/>
              </a:prstGeom>
            </p:spPr>
          </p:pic>
        </p:grpSp>
      </p:grpSp>
      <p:grpSp>
        <p:nvGrpSpPr>
          <p:cNvPr id="52" name="Grupo 51"/>
          <p:cNvGrpSpPr/>
          <p:nvPr/>
        </p:nvGrpSpPr>
        <p:grpSpPr>
          <a:xfrm>
            <a:off x="36596" y="5612761"/>
            <a:ext cx="1292851" cy="864762"/>
            <a:chOff x="35496" y="4581128"/>
            <a:chExt cx="1292851" cy="648572"/>
          </a:xfrm>
        </p:grpSpPr>
        <p:sp>
          <p:nvSpPr>
            <p:cNvPr id="53" name="55 Rectángulo redondeado"/>
            <p:cNvSpPr/>
            <p:nvPr/>
          </p:nvSpPr>
          <p:spPr>
            <a:xfrm>
              <a:off x="35496" y="4581128"/>
              <a:ext cx="1292851" cy="36004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smtClean="0">
                  <a:ln>
                    <a:noFill/>
                  </a:ln>
                  <a:solidFill>
                    <a:prstClr val="black"/>
                  </a:solidFill>
                  <a:effectLst/>
                  <a:uLnTx/>
                  <a:uFillTx/>
                  <a:latin typeface="Calibri"/>
                  <a:ea typeface="+mn-ea"/>
                  <a:cs typeface="+mn-cs"/>
                </a:rPr>
                <a:t>NFR1/NFR5</a:t>
              </a:r>
              <a:endParaRPr kumimoji="0" lang="es-A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CuadroTexto 53"/>
            <p:cNvSpPr txBox="1"/>
            <p:nvPr/>
          </p:nvSpPr>
          <p:spPr>
            <a:xfrm>
              <a:off x="139166" y="4975784"/>
              <a:ext cx="97645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err="1">
                  <a:ln>
                    <a:noFill/>
                  </a:ln>
                  <a:solidFill>
                    <a:prstClr val="black"/>
                  </a:solidFill>
                  <a:effectLst/>
                  <a:uLnTx/>
                  <a:uFillTx/>
                  <a:latin typeface="Calibri"/>
                  <a:ea typeface="+mn-ea"/>
                  <a:cs typeface="+mn-cs"/>
                </a:rPr>
                <a:t>n</a:t>
              </a:r>
              <a:r>
                <a:rPr kumimoji="0" lang="es-AR" sz="1600" b="1" i="0" u="none" strike="noStrike" kern="1200" cap="none" spc="0" normalizeH="0" baseline="0" noProof="0" dirty="0" err="1" smtClean="0">
                  <a:ln>
                    <a:noFill/>
                  </a:ln>
                  <a:solidFill>
                    <a:prstClr val="black"/>
                  </a:solidFill>
                  <a:effectLst/>
                  <a:uLnTx/>
                  <a:uFillTx/>
                  <a:latin typeface="Calibri"/>
                  <a:ea typeface="+mn-ea"/>
                  <a:cs typeface="+mn-cs"/>
                </a:rPr>
                <a:t>od</a:t>
              </a:r>
              <a:r>
                <a:rPr kumimoji="0" lang="es-AR" sz="1600" b="1" i="0" u="none" strike="noStrike" kern="1200" cap="none" spc="0" normalizeH="0" baseline="0" noProof="0" dirty="0" smtClean="0">
                  <a:ln>
                    <a:noFill/>
                  </a:ln>
                  <a:solidFill>
                    <a:prstClr val="black"/>
                  </a:solidFill>
                  <a:effectLst/>
                  <a:uLnTx/>
                  <a:uFillTx/>
                  <a:latin typeface="Calibri"/>
                  <a:ea typeface="+mn-ea"/>
                  <a:cs typeface="+mn-cs"/>
                </a:rPr>
                <a:t> 139</a:t>
              </a:r>
              <a:endParaRPr kumimoji="0" lang="es-AR" sz="16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55" name="Grupo 54"/>
          <p:cNvGrpSpPr/>
          <p:nvPr/>
        </p:nvGrpSpPr>
        <p:grpSpPr>
          <a:xfrm>
            <a:off x="90121" y="5455850"/>
            <a:ext cx="1229888" cy="923607"/>
            <a:chOff x="2593902" y="4509639"/>
            <a:chExt cx="1229888" cy="692705"/>
          </a:xfrm>
        </p:grpSpPr>
        <p:cxnSp>
          <p:nvCxnSpPr>
            <p:cNvPr id="56" name="Conector recto 55"/>
            <p:cNvCxnSpPr/>
            <p:nvPr/>
          </p:nvCxnSpPr>
          <p:spPr>
            <a:xfrm flipV="1">
              <a:off x="2593902" y="4581128"/>
              <a:ext cx="1229888" cy="4958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Conector recto 56"/>
            <p:cNvCxnSpPr/>
            <p:nvPr/>
          </p:nvCxnSpPr>
          <p:spPr>
            <a:xfrm>
              <a:off x="2654073" y="4509639"/>
              <a:ext cx="1143029" cy="69270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4" name="Grupo 63"/>
          <p:cNvGrpSpPr/>
          <p:nvPr/>
        </p:nvGrpSpPr>
        <p:grpSpPr>
          <a:xfrm>
            <a:off x="1835699" y="2084851"/>
            <a:ext cx="1234875" cy="1123280"/>
            <a:chOff x="1832925" y="1357796"/>
            <a:chExt cx="1234875" cy="842460"/>
          </a:xfrm>
        </p:grpSpPr>
        <p:grpSp>
          <p:nvGrpSpPr>
            <p:cNvPr id="61" name="Grupo 60"/>
            <p:cNvGrpSpPr/>
            <p:nvPr/>
          </p:nvGrpSpPr>
          <p:grpSpPr>
            <a:xfrm>
              <a:off x="1843664" y="1357796"/>
              <a:ext cx="1224136" cy="639183"/>
              <a:chOff x="1843664" y="1357796"/>
              <a:chExt cx="1224136" cy="639183"/>
            </a:xfrm>
          </p:grpSpPr>
          <p:sp>
            <p:nvSpPr>
              <p:cNvPr id="62" name="55 Rectángulo redondeado"/>
              <p:cNvSpPr/>
              <p:nvPr/>
            </p:nvSpPr>
            <p:spPr>
              <a:xfrm>
                <a:off x="1843664" y="1636939"/>
                <a:ext cx="1224136" cy="36004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smtClean="0">
                    <a:ln>
                      <a:noFill/>
                    </a:ln>
                    <a:solidFill>
                      <a:prstClr val="black"/>
                    </a:solidFill>
                    <a:effectLst/>
                    <a:uLnTx/>
                    <a:uFillTx/>
                    <a:latin typeface="Calibri"/>
                    <a:ea typeface="+mn-ea"/>
                    <a:cs typeface="+mn-cs"/>
                  </a:rPr>
                  <a:t>GmNARK</a:t>
                </a:r>
                <a:endParaRPr kumimoji="0" lang="es-A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 name="CuadroTexto 62"/>
              <p:cNvSpPr txBox="1"/>
              <p:nvPr/>
            </p:nvSpPr>
            <p:spPr>
              <a:xfrm>
                <a:off x="2044825" y="1357796"/>
                <a:ext cx="97645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err="1">
                    <a:ln>
                      <a:noFill/>
                    </a:ln>
                    <a:solidFill>
                      <a:prstClr val="black"/>
                    </a:solidFill>
                    <a:effectLst/>
                    <a:uLnTx/>
                    <a:uFillTx/>
                    <a:latin typeface="Calibri"/>
                    <a:ea typeface="+mn-ea"/>
                    <a:cs typeface="+mn-cs"/>
                  </a:rPr>
                  <a:t>n</a:t>
                </a:r>
                <a:r>
                  <a:rPr kumimoji="0" lang="es-AR" sz="1600" b="1" i="0" u="none" strike="noStrike" kern="1200" cap="none" spc="0" normalizeH="0" baseline="0" noProof="0" dirty="0" err="1" smtClean="0">
                    <a:ln>
                      <a:noFill/>
                    </a:ln>
                    <a:solidFill>
                      <a:prstClr val="black"/>
                    </a:solidFill>
                    <a:effectLst/>
                    <a:uLnTx/>
                    <a:uFillTx/>
                    <a:latin typeface="Calibri"/>
                    <a:ea typeface="+mn-ea"/>
                    <a:cs typeface="+mn-cs"/>
                  </a:rPr>
                  <a:t>ts</a:t>
                </a:r>
                <a:r>
                  <a:rPr kumimoji="0" lang="es-AR" sz="1600" b="1" i="0" u="none" strike="noStrike" kern="1200" cap="none" spc="0" normalizeH="0" baseline="0" noProof="0" dirty="0" smtClean="0">
                    <a:ln>
                      <a:noFill/>
                    </a:ln>
                    <a:solidFill>
                      <a:prstClr val="black"/>
                    </a:solidFill>
                    <a:effectLst/>
                    <a:uLnTx/>
                    <a:uFillTx/>
                    <a:latin typeface="Calibri"/>
                    <a:ea typeface="+mn-ea"/>
                    <a:cs typeface="+mn-cs"/>
                  </a:rPr>
                  <a:t> 1007</a:t>
                </a:r>
                <a:endParaRPr kumimoji="0" lang="es-AR" sz="16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58" name="Grupo 57"/>
            <p:cNvGrpSpPr/>
            <p:nvPr/>
          </p:nvGrpSpPr>
          <p:grpSpPr>
            <a:xfrm>
              <a:off x="1832925" y="1507551"/>
              <a:ext cx="1229888" cy="692705"/>
              <a:chOff x="2725208" y="3554216"/>
              <a:chExt cx="1229888" cy="692705"/>
            </a:xfrm>
          </p:grpSpPr>
          <p:cxnSp>
            <p:nvCxnSpPr>
              <p:cNvPr id="59" name="Conector recto 58"/>
              <p:cNvCxnSpPr/>
              <p:nvPr/>
            </p:nvCxnSpPr>
            <p:spPr>
              <a:xfrm flipV="1">
                <a:off x="2725208" y="3569118"/>
                <a:ext cx="1229888" cy="4958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Conector recto 59"/>
              <p:cNvCxnSpPr/>
              <p:nvPr/>
            </p:nvCxnSpPr>
            <p:spPr>
              <a:xfrm>
                <a:off x="2799655" y="3554216"/>
                <a:ext cx="1143029" cy="69270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65" name="64 Rectángulo"/>
          <p:cNvSpPr/>
          <p:nvPr/>
        </p:nvSpPr>
        <p:spPr>
          <a:xfrm>
            <a:off x="0" y="-15192"/>
            <a:ext cx="9144000" cy="707886"/>
          </a:xfrm>
          <a:prstGeom prst="rect">
            <a:avLst/>
          </a:prstGeom>
          <a:solidFill>
            <a:srgbClr val="39639D"/>
          </a:solidFill>
          <a:ln w="28575" cap="flat" cmpd="sng" algn="ctr">
            <a:solidFill>
              <a:sysClr val="window" lastClr="FFFFFF">
                <a:hueOff val="0"/>
                <a:satOff val="0"/>
                <a:lumOff val="0"/>
                <a:alphaOff val="0"/>
              </a:sysClr>
            </a:solidFill>
            <a:prstDash val="solid"/>
          </a:ln>
          <a:effectLst/>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Systemic</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Induced</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Responses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during</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the</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legume-rhizobium</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symbiotic</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interaction</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Nod</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Factor and AON </a:t>
            </a:r>
            <a:r>
              <a:rPr kumimoji="0" lang="es-MX" sz="2000" b="1" i="0" u="none" strike="noStrike" kern="0" cap="none" spc="0" normalizeH="0" baseline="0" noProof="0" dirty="0" err="1">
                <a:ln>
                  <a:noFill/>
                </a:ln>
                <a:solidFill>
                  <a:prstClr val="white"/>
                </a:solidFill>
                <a:effectLst/>
                <a:uLnTx/>
                <a:uFillTx/>
                <a:latin typeface="Calibri"/>
                <a:ea typeface="+mn-ea"/>
                <a:cs typeface="+mn-cs"/>
              </a:rPr>
              <a:t>involvement</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endParaRPr kumimoji="0" lang="es-MX" sz="2000" b="1" i="0" u="none" strike="noStrike" kern="0" cap="none" spc="0" normalizeH="0" baseline="0" noProof="0" dirty="0">
              <a:ln>
                <a:noFill/>
              </a:ln>
              <a:solidFill>
                <a:prstClr val="white"/>
              </a:solidFill>
              <a:effectLst/>
              <a:uLnTx/>
              <a:uFillTx/>
              <a:latin typeface="Calibri"/>
              <a:ea typeface="+mn-ea"/>
              <a:cs typeface="+mn-cs"/>
            </a:endParaRPr>
          </a:p>
        </p:txBody>
      </p:sp>
      <p:sp>
        <p:nvSpPr>
          <p:cNvPr id="66" name="38 CuadroTexto"/>
          <p:cNvSpPr txBox="1"/>
          <p:nvPr/>
        </p:nvSpPr>
        <p:spPr>
          <a:xfrm>
            <a:off x="52984" y="6516081"/>
            <a:ext cx="41589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smtClean="0">
                <a:ln>
                  <a:noFill/>
                </a:ln>
                <a:solidFill>
                  <a:prstClr val="black"/>
                </a:solidFill>
                <a:effectLst/>
                <a:uLnTx/>
                <a:uFillTx/>
                <a:latin typeface="Calibri"/>
                <a:ea typeface="+mn-ea"/>
                <a:cs typeface="+mn-cs"/>
              </a:rPr>
              <a:t>Fernádez-Gobell</a:t>
            </a: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 et al. 2019 Frontier in Plant Science</a:t>
            </a:r>
            <a:endParaRPr kumimoji="0" lang="en-US" sz="14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027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p:cNvGrpSpPr/>
          <p:nvPr/>
        </p:nvGrpSpPr>
        <p:grpSpPr>
          <a:xfrm>
            <a:off x="395536" y="893237"/>
            <a:ext cx="8208912" cy="5344075"/>
            <a:chOff x="4276680" y="828745"/>
            <a:chExt cx="4830344" cy="3510803"/>
          </a:xfrm>
        </p:grpSpPr>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38449" t="26061" r="22913" b="27576"/>
            <a:stretch/>
          </p:blipFill>
          <p:spPr bwMode="auto">
            <a:xfrm>
              <a:off x="4276680" y="2482516"/>
              <a:ext cx="2480799" cy="1857032"/>
            </a:xfrm>
            <a:prstGeom prst="rect">
              <a:avLst/>
            </a:prstGeom>
            <a:ln>
              <a:noFill/>
            </a:ln>
            <a:extLst>
              <a:ext uri="{53640926-AAD7-44D8-BBD7-CCE9431645EC}">
                <a14:shadowObscured xmlns:a14="http://schemas.microsoft.com/office/drawing/2010/main"/>
              </a:ext>
            </a:extLst>
          </p:spPr>
        </p:pic>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l="38260" t="25454" r="22345" b="30000"/>
            <a:stretch/>
          </p:blipFill>
          <p:spPr bwMode="auto">
            <a:xfrm>
              <a:off x="4276680" y="828745"/>
              <a:ext cx="2454537" cy="1734667"/>
            </a:xfrm>
            <a:prstGeom prst="rect">
              <a:avLst/>
            </a:prstGeom>
            <a:ln>
              <a:noFill/>
            </a:ln>
            <a:extLst>
              <a:ext uri="{53640926-AAD7-44D8-BBD7-CCE9431645EC}">
                <a14:shadowObscured xmlns:a14="http://schemas.microsoft.com/office/drawing/2010/main"/>
              </a:ext>
            </a:extLst>
          </p:spPr>
        </p:pic>
        <p:pic>
          <p:nvPicPr>
            <p:cNvPr id="8" name="Imagen 7"/>
            <p:cNvPicPr>
              <a:picLocks noChangeAspect="1"/>
            </p:cNvPicPr>
            <p:nvPr/>
          </p:nvPicPr>
          <p:blipFill rotWithShape="1">
            <a:blip r:embed="rId5" cstate="print">
              <a:extLst>
                <a:ext uri="{28A0092B-C50C-407E-A947-70E740481C1C}">
                  <a14:useLocalDpi xmlns:a14="http://schemas.microsoft.com/office/drawing/2010/main" val="0"/>
                </a:ext>
              </a:extLst>
            </a:blip>
            <a:srcRect l="35858" t="33333" r="24175" b="20861"/>
            <a:stretch/>
          </p:blipFill>
          <p:spPr bwMode="auto">
            <a:xfrm>
              <a:off x="6660322" y="2515849"/>
              <a:ext cx="2446702" cy="1749465"/>
            </a:xfrm>
            <a:prstGeom prst="rect">
              <a:avLst/>
            </a:prstGeom>
            <a:ln>
              <a:noFill/>
            </a:ln>
            <a:extLst>
              <a:ext uri="{53640926-AAD7-44D8-BBD7-CCE9431645EC}">
                <a14:shadowObscured xmlns:a14="http://schemas.microsoft.com/office/drawing/2010/main"/>
              </a:ext>
            </a:extLst>
          </p:spPr>
        </p:pic>
        <p:pic>
          <p:nvPicPr>
            <p:cNvPr id="9" name="Imagen 8"/>
            <p:cNvPicPr>
              <a:picLocks noChangeAspect="1"/>
            </p:cNvPicPr>
            <p:nvPr/>
          </p:nvPicPr>
          <p:blipFill rotWithShape="1">
            <a:blip r:embed="rId6" cstate="print">
              <a:extLst>
                <a:ext uri="{28A0092B-C50C-407E-A947-70E740481C1C}">
                  <a14:useLocalDpi xmlns:a14="http://schemas.microsoft.com/office/drawing/2010/main" val="0"/>
                </a:ext>
              </a:extLst>
            </a:blip>
            <a:srcRect l="36283" t="34240" r="25491" b="20408"/>
            <a:stretch/>
          </p:blipFill>
          <p:spPr bwMode="auto">
            <a:xfrm>
              <a:off x="6671240" y="841418"/>
              <a:ext cx="2384100" cy="1770125"/>
            </a:xfrm>
            <a:prstGeom prst="rect">
              <a:avLst/>
            </a:prstGeom>
            <a:ln>
              <a:noFill/>
            </a:ln>
            <a:extLst>
              <a:ext uri="{53640926-AAD7-44D8-BBD7-CCE9431645EC}">
                <a14:shadowObscured xmlns:a14="http://schemas.microsoft.com/office/drawing/2010/main"/>
              </a:ext>
            </a:extLst>
          </p:spPr>
        </p:pic>
      </p:grpSp>
      <p:sp>
        <p:nvSpPr>
          <p:cNvPr id="11" name="10 Rectángulo"/>
          <p:cNvSpPr/>
          <p:nvPr/>
        </p:nvSpPr>
        <p:spPr>
          <a:xfrm>
            <a:off x="0" y="-15192"/>
            <a:ext cx="9144000" cy="707886"/>
          </a:xfrm>
          <a:prstGeom prst="rect">
            <a:avLst/>
          </a:prstGeom>
          <a:solidFill>
            <a:srgbClr val="39639D"/>
          </a:solidFill>
          <a:ln w="28575" cap="flat" cmpd="sng" algn="ctr">
            <a:solidFill>
              <a:sysClr val="window" lastClr="FFFFFF">
                <a:hueOff val="0"/>
                <a:satOff val="0"/>
                <a:lumOff val="0"/>
                <a:alphaOff val="0"/>
              </a:sysClr>
            </a:solidFill>
            <a:prstDash val="solid"/>
          </a:ln>
          <a:effectLst/>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Systemic</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Induced</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Responses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during</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the</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legume-rhizobium</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symbiotic</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interaction</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Nod</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Factor and AON </a:t>
            </a:r>
            <a:r>
              <a:rPr kumimoji="0" lang="es-MX" sz="2000" b="1" i="0" u="none" strike="noStrike" kern="0" cap="none" spc="0" normalizeH="0" baseline="0" noProof="0" dirty="0" err="1">
                <a:ln>
                  <a:noFill/>
                </a:ln>
                <a:solidFill>
                  <a:prstClr val="white"/>
                </a:solidFill>
                <a:effectLst/>
                <a:uLnTx/>
                <a:uFillTx/>
                <a:latin typeface="Calibri"/>
                <a:ea typeface="+mn-ea"/>
                <a:cs typeface="+mn-cs"/>
              </a:rPr>
              <a:t>involvement</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endParaRPr kumimoji="0" lang="es-MX" sz="2000" b="1" i="0" u="none" strike="noStrike" kern="0" cap="none" spc="0" normalizeH="0" baseline="0" noProof="0" dirty="0">
              <a:ln>
                <a:noFill/>
              </a:ln>
              <a:solidFill>
                <a:prstClr val="white"/>
              </a:solidFill>
              <a:effectLst/>
              <a:uLnTx/>
              <a:uFillTx/>
              <a:latin typeface="Calibri"/>
              <a:ea typeface="+mn-ea"/>
              <a:cs typeface="+mn-cs"/>
            </a:endParaRPr>
          </a:p>
        </p:txBody>
      </p:sp>
      <p:sp>
        <p:nvSpPr>
          <p:cNvPr id="12" name="38 CuadroTexto"/>
          <p:cNvSpPr txBox="1"/>
          <p:nvPr/>
        </p:nvSpPr>
        <p:spPr>
          <a:xfrm>
            <a:off x="52984" y="6516081"/>
            <a:ext cx="41589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smtClean="0">
                <a:ln>
                  <a:noFill/>
                </a:ln>
                <a:solidFill>
                  <a:prstClr val="black"/>
                </a:solidFill>
                <a:effectLst/>
                <a:uLnTx/>
                <a:uFillTx/>
                <a:latin typeface="Calibri"/>
                <a:ea typeface="+mn-ea"/>
                <a:cs typeface="+mn-cs"/>
              </a:rPr>
              <a:t>Fernádez-Gobell</a:t>
            </a: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 et al. 2019 Frontier in Plant Science</a:t>
            </a:r>
            <a:endParaRPr kumimoji="0" lang="en-US" sz="14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424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5" name="1 Rectángulo"/>
          <p:cNvSpPr>
            <a:spLocks noChangeArrowheads="1"/>
          </p:cNvSpPr>
          <p:nvPr/>
        </p:nvSpPr>
        <p:spPr bwMode="auto">
          <a:xfrm>
            <a:off x="3635408" y="1700213"/>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MX" altLang="es-MX" sz="1800" b="0" i="0" u="none" strike="noStrike" kern="1200" cap="none" spc="0" normalizeH="0" baseline="0" noProof="0">
              <a:ln>
                <a:noFill/>
              </a:ln>
              <a:solidFill>
                <a:prstClr val="black"/>
              </a:solidFill>
              <a:effectLst/>
              <a:uLnTx/>
              <a:uFillTx/>
              <a:latin typeface="Arial" pitchFamily="34" charset="0"/>
              <a:ea typeface="+mn-ea"/>
              <a:cs typeface="+mn-cs"/>
            </a:endParaRPr>
          </a:p>
        </p:txBody>
      </p:sp>
      <p:pic>
        <p:nvPicPr>
          <p:cNvPr id="17715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10162" y="692715"/>
            <a:ext cx="4033838" cy="5761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Rectángulo"/>
          <p:cNvSpPr/>
          <p:nvPr/>
        </p:nvSpPr>
        <p:spPr>
          <a:xfrm>
            <a:off x="0" y="-15192"/>
            <a:ext cx="9144000" cy="707886"/>
          </a:xfrm>
          <a:prstGeom prst="rect">
            <a:avLst/>
          </a:prstGeom>
          <a:solidFill>
            <a:srgbClr val="39639D"/>
          </a:solidFill>
          <a:ln w="28575" cap="flat" cmpd="sng" algn="ctr">
            <a:noFill/>
            <a:prstDash val="solid"/>
          </a:ln>
          <a:effectLst/>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Systemic</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Induced</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Responses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during</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the</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legume-rhizobium</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symbiotic</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interaction</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microRNA</a:t>
            </a:r>
            <a:r>
              <a:rPr kumimoji="0" lang="es-MX" sz="2000" b="1" i="0" u="none" strike="noStrike" kern="0" cap="none" spc="0" normalizeH="0" baseline="0" noProof="0" dirty="0">
                <a:ln>
                  <a:noFill/>
                </a:ln>
                <a:solidFill>
                  <a:prstClr val="white"/>
                </a:solidFill>
                <a:effectLst/>
                <a:uLnTx/>
                <a:uFillTx/>
                <a:latin typeface="Calibri"/>
                <a:ea typeface="+mn-ea"/>
                <a:cs typeface="+mn-cs"/>
              </a:rPr>
              <a:t>  </a:t>
            </a:r>
            <a:r>
              <a:rPr kumimoji="0" lang="es-MX" sz="2000" b="1" i="0" u="none" strike="noStrike" kern="0" cap="none" spc="0" normalizeH="0" baseline="0" noProof="0" dirty="0" err="1">
                <a:ln>
                  <a:noFill/>
                </a:ln>
                <a:solidFill>
                  <a:prstClr val="white"/>
                </a:solidFill>
                <a:effectLst/>
                <a:uLnTx/>
                <a:uFillTx/>
                <a:latin typeface="Calibri"/>
                <a:ea typeface="+mn-ea"/>
                <a:cs typeface="+mn-cs"/>
              </a:rPr>
              <a:t>involvement</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endParaRPr kumimoji="0" lang="es-MX" sz="20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8" name="27 Grupo"/>
          <p:cNvGrpSpPr/>
          <p:nvPr/>
        </p:nvGrpSpPr>
        <p:grpSpPr>
          <a:xfrm>
            <a:off x="42898" y="842164"/>
            <a:ext cx="2080830" cy="5251135"/>
            <a:chOff x="42898" y="842161"/>
            <a:chExt cx="2080830" cy="5251135"/>
          </a:xfrm>
        </p:grpSpPr>
        <p:pic>
          <p:nvPicPr>
            <p:cNvPr id="2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98" y="842161"/>
              <a:ext cx="2080830" cy="323491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3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785" y="5121386"/>
              <a:ext cx="817366" cy="971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369" y="4019424"/>
              <a:ext cx="816774" cy="453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4810880"/>
              <a:ext cx="136585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3" name="32 Conector recto de flecha"/>
            <p:cNvCxnSpPr/>
            <p:nvPr/>
          </p:nvCxnSpPr>
          <p:spPr>
            <a:xfrm>
              <a:off x="1065103" y="4353907"/>
              <a:ext cx="0" cy="407439"/>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6" name="5 Flecha derecha"/>
          <p:cNvSpPr/>
          <p:nvPr/>
        </p:nvSpPr>
        <p:spPr>
          <a:xfrm>
            <a:off x="2411760" y="948457"/>
            <a:ext cx="1512168" cy="936699"/>
          </a:xfrm>
          <a:prstGeom prst="rightArrow">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15 Grupo"/>
          <p:cNvGrpSpPr/>
          <p:nvPr/>
        </p:nvGrpSpPr>
        <p:grpSpPr>
          <a:xfrm>
            <a:off x="-2" y="2070103"/>
            <a:ext cx="9009339" cy="4763020"/>
            <a:chOff x="-2" y="2070101"/>
            <a:chExt cx="9009339" cy="4763020"/>
          </a:xfrm>
        </p:grpSpPr>
        <p:sp>
          <p:nvSpPr>
            <p:cNvPr id="177157" name="3 CuadroTexto"/>
            <p:cNvSpPr txBox="1">
              <a:spLocks noChangeArrowheads="1"/>
            </p:cNvSpPr>
            <p:nvPr/>
          </p:nvSpPr>
          <p:spPr bwMode="auto">
            <a:xfrm>
              <a:off x="-2" y="6525344"/>
              <a:ext cx="71270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MX" altLang="es-MX" sz="1400" b="0" i="0" u="none" strike="noStrike" kern="1200" cap="none" spc="0" normalizeH="0" baseline="0" noProof="0" dirty="0" err="1" smtClean="0">
                  <a:ln>
                    <a:noFill/>
                  </a:ln>
                  <a:solidFill>
                    <a:prstClr val="black"/>
                  </a:solidFill>
                  <a:effectLst/>
                  <a:uLnTx/>
                  <a:uFillTx/>
                  <a:latin typeface="Arial" pitchFamily="34" charset="0"/>
                  <a:ea typeface="+mn-ea"/>
                  <a:cs typeface="+mn-cs"/>
                </a:rPr>
                <a:t>Collaboration</a:t>
              </a:r>
              <a:r>
                <a:rPr kumimoji="0" lang="es-MX" altLang="es-MX" sz="1400" b="0" i="0" u="none" strike="noStrike" kern="1200" cap="none" spc="0" normalizeH="0" baseline="0" noProof="0" dirty="0" smtClean="0">
                  <a:ln>
                    <a:noFill/>
                  </a:ln>
                  <a:solidFill>
                    <a:prstClr val="black"/>
                  </a:solidFill>
                  <a:effectLst/>
                  <a:uLnTx/>
                  <a:uFillTx/>
                  <a:latin typeface="Arial" pitchFamily="34" charset="0"/>
                  <a:ea typeface="+mn-ea"/>
                  <a:cs typeface="+mn-cs"/>
                </a:rPr>
                <a:t>: Dr. </a:t>
              </a:r>
              <a:r>
                <a:rPr kumimoji="0" lang="es-MX" altLang="es-MX" sz="1400" b="0" i="0" u="none" strike="noStrike" kern="1200" cap="none" spc="0" normalizeH="0" baseline="0" noProof="0" dirty="0" err="1" smtClean="0">
                  <a:ln>
                    <a:noFill/>
                  </a:ln>
                  <a:solidFill>
                    <a:prstClr val="black"/>
                  </a:solidFill>
                  <a:effectLst/>
                  <a:uLnTx/>
                  <a:uFillTx/>
                  <a:latin typeface="Arial" pitchFamily="34" charset="0"/>
                  <a:ea typeface="+mn-ea"/>
                  <a:cs typeface="+mn-cs"/>
                </a:rPr>
                <a:t>Asurmendi</a:t>
              </a:r>
              <a:r>
                <a:rPr kumimoji="0" lang="es-MX" altLang="es-MX" sz="1400" b="0" i="0" u="none" strike="noStrike" kern="1200" cap="none" spc="0" normalizeH="0" baseline="0" noProof="0" dirty="0" smtClean="0">
                  <a:ln>
                    <a:noFill/>
                  </a:ln>
                  <a:solidFill>
                    <a:prstClr val="black"/>
                  </a:solidFill>
                  <a:effectLst/>
                  <a:uLnTx/>
                  <a:uFillTx/>
                  <a:latin typeface="Arial" pitchFamily="34" charset="0"/>
                  <a:ea typeface="+mn-ea"/>
                  <a:cs typeface="+mn-cs"/>
                </a:rPr>
                <a:t>. Instituto </a:t>
              </a:r>
              <a:r>
                <a:rPr kumimoji="0" lang="es-MX" altLang="es-MX" sz="1400" b="0" i="0" u="none" strike="noStrike" kern="1200" cap="none" spc="0" normalizeH="0" baseline="0" noProof="0" dirty="0">
                  <a:ln>
                    <a:noFill/>
                  </a:ln>
                  <a:solidFill>
                    <a:prstClr val="black"/>
                  </a:solidFill>
                  <a:effectLst/>
                  <a:uLnTx/>
                  <a:uFillTx/>
                  <a:latin typeface="Arial" pitchFamily="34" charset="0"/>
                  <a:ea typeface="+mn-ea"/>
                  <a:cs typeface="+mn-cs"/>
                </a:rPr>
                <a:t>de </a:t>
              </a:r>
              <a:r>
                <a:rPr kumimoji="0" lang="es-MX" altLang="es-MX" sz="1400" b="0" i="0" u="none" strike="noStrike" kern="1200" cap="none" spc="0" normalizeH="0" baseline="0" noProof="0" dirty="0" smtClean="0">
                  <a:ln>
                    <a:noFill/>
                  </a:ln>
                  <a:solidFill>
                    <a:prstClr val="black"/>
                  </a:solidFill>
                  <a:effectLst/>
                  <a:uLnTx/>
                  <a:uFillTx/>
                  <a:latin typeface="Arial" pitchFamily="34" charset="0"/>
                  <a:ea typeface="+mn-ea"/>
                  <a:cs typeface="+mn-cs"/>
                </a:rPr>
                <a:t>Biotecnología (INTA-Castelar</a:t>
              </a:r>
              <a:r>
                <a:rPr kumimoji="0" lang="es-MX" altLang="es-MX" sz="1400" b="0" i="0" u="none" strike="noStrike" kern="1200" cap="none" spc="0" normalizeH="0" baseline="0" noProof="0" dirty="0">
                  <a:ln>
                    <a:noFill/>
                  </a:ln>
                  <a:solidFill>
                    <a:prstClr val="black"/>
                  </a:solidFill>
                  <a:effectLst/>
                  <a:uLnTx/>
                  <a:uFillTx/>
                  <a:latin typeface="Arial" pitchFamily="34" charset="0"/>
                  <a:ea typeface="+mn-ea"/>
                  <a:cs typeface="+mn-cs"/>
                </a:rPr>
                <a:t>) </a:t>
              </a:r>
            </a:p>
          </p:txBody>
        </p:sp>
        <p:pic>
          <p:nvPicPr>
            <p:cNvPr id="1126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2735" y="2070101"/>
              <a:ext cx="6866602" cy="3728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Rectángulo redondeado"/>
            <p:cNvSpPr/>
            <p:nvPr/>
          </p:nvSpPr>
          <p:spPr>
            <a:xfrm>
              <a:off x="6372200" y="2459616"/>
              <a:ext cx="1008112" cy="2301730"/>
            </a:xfrm>
            <a:prstGeom prst="roundRect">
              <a:avLst/>
            </a:prstGeom>
            <a:noFill/>
            <a:ln>
              <a:solidFill>
                <a:schemeClr val="accent2"/>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8" name="17 Grupo"/>
          <p:cNvGrpSpPr/>
          <p:nvPr/>
        </p:nvGrpSpPr>
        <p:grpSpPr>
          <a:xfrm>
            <a:off x="6012160" y="5899843"/>
            <a:ext cx="3131840" cy="933451"/>
            <a:chOff x="6012160" y="5899671"/>
            <a:chExt cx="3131840" cy="933450"/>
          </a:xfrm>
        </p:grpSpPr>
        <p:sp>
          <p:nvSpPr>
            <p:cNvPr id="41" name="40 CuadroTexto"/>
            <p:cNvSpPr txBox="1"/>
            <p:nvPr/>
          </p:nvSpPr>
          <p:spPr>
            <a:xfrm>
              <a:off x="6012160" y="6516052"/>
              <a:ext cx="2448272"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Fernandez </a:t>
              </a:r>
              <a:r>
                <a:rPr kumimoji="0" lang="en-US" sz="1400" b="0" i="1" u="none" strike="noStrike" kern="1200" cap="none" spc="0" normalizeH="0" baseline="0" noProof="0" dirty="0" err="1" smtClean="0">
                  <a:ln>
                    <a:noFill/>
                  </a:ln>
                  <a:solidFill>
                    <a:prstClr val="black"/>
                  </a:solidFill>
                  <a:effectLst/>
                  <a:uLnTx/>
                  <a:uFillTx/>
                  <a:latin typeface="Calibri"/>
                  <a:ea typeface="+mn-ea"/>
                  <a:cs typeface="+mn-cs"/>
                </a:rPr>
                <a:t>Gobel</a:t>
              </a: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 </a:t>
              </a:r>
              <a:r>
                <a:rPr kumimoji="0" lang="en-US" sz="1400" b="0" i="1" u="none" strike="noStrike" kern="1200" cap="none" spc="0" normalizeH="0" baseline="0" noProof="0" dirty="0" err="1" smtClean="0">
                  <a:ln>
                    <a:noFill/>
                  </a:ln>
                  <a:solidFill>
                    <a:prstClr val="black"/>
                  </a:solidFill>
                  <a:effectLst/>
                  <a:uLnTx/>
                  <a:uFillTx/>
                  <a:latin typeface="Calibri"/>
                  <a:ea typeface="+mn-ea"/>
                  <a:cs typeface="+mn-cs"/>
                </a:rPr>
                <a:t>Tadeo</a:t>
              </a: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  </a:t>
              </a:r>
              <a:endParaRPr kumimoji="0" lang="en-US" sz="14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1126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0" y="5899671"/>
              <a:ext cx="7620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044368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77156"/>
                                        </p:tgtEl>
                                        <p:attrNameLst>
                                          <p:attrName>style.visibility</p:attrName>
                                        </p:attrNameLst>
                                      </p:cBhvr>
                                      <p:to>
                                        <p:strVal val="visible"/>
                                      </p:to>
                                    </p:set>
                                    <p:animEffect transition="in" filter="wipe(up)">
                                      <p:cBhvr>
                                        <p:cTn id="17" dur="500"/>
                                        <p:tgtEl>
                                          <p:spTgt spid="17715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77156"/>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5" name="1 Rectángulo"/>
          <p:cNvSpPr>
            <a:spLocks noChangeArrowheads="1"/>
          </p:cNvSpPr>
          <p:nvPr/>
        </p:nvSpPr>
        <p:spPr bwMode="auto">
          <a:xfrm>
            <a:off x="3635408" y="1700213"/>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MX" altLang="es-MX" sz="1800" b="0" i="0" u="none" strike="noStrike" kern="1200" cap="none" spc="0" normalizeH="0" baseline="0" noProof="0">
              <a:ln>
                <a:noFill/>
              </a:ln>
              <a:solidFill>
                <a:prstClr val="black"/>
              </a:solidFill>
              <a:effectLst/>
              <a:uLnTx/>
              <a:uFillTx/>
              <a:latin typeface="Arial" pitchFamily="34" charset="0"/>
              <a:ea typeface="+mn-ea"/>
              <a:cs typeface="+mn-cs"/>
            </a:endParaRPr>
          </a:p>
        </p:txBody>
      </p:sp>
      <p:pic>
        <p:nvPicPr>
          <p:cNvPr id="17715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0162" y="692715"/>
            <a:ext cx="4033838" cy="5761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Rectángulo"/>
          <p:cNvSpPr/>
          <p:nvPr/>
        </p:nvSpPr>
        <p:spPr>
          <a:xfrm>
            <a:off x="0" y="-15192"/>
            <a:ext cx="9144000" cy="707886"/>
          </a:xfrm>
          <a:prstGeom prst="rect">
            <a:avLst/>
          </a:prstGeom>
          <a:solidFill>
            <a:srgbClr val="39639D"/>
          </a:solidFill>
          <a:ln w="28575" cap="flat" cmpd="sng" algn="ctr">
            <a:noFill/>
            <a:prstDash val="solid"/>
          </a:ln>
          <a:effectLst/>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Systemic</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Induced</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Responses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during</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the</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legume-rhizobium</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symbiotic</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interaction</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microRNA</a:t>
            </a:r>
            <a:r>
              <a:rPr kumimoji="0" lang="es-MX" sz="2000" b="1" i="0" u="none" strike="noStrike" kern="0" cap="none" spc="0" normalizeH="0" baseline="0" noProof="0" dirty="0">
                <a:ln>
                  <a:noFill/>
                </a:ln>
                <a:solidFill>
                  <a:prstClr val="white"/>
                </a:solidFill>
                <a:effectLst/>
                <a:uLnTx/>
                <a:uFillTx/>
                <a:latin typeface="Calibri"/>
                <a:ea typeface="+mn-ea"/>
                <a:cs typeface="+mn-cs"/>
              </a:rPr>
              <a:t>  </a:t>
            </a:r>
            <a:r>
              <a:rPr kumimoji="0" lang="es-MX" sz="2000" b="1" i="0" u="none" strike="noStrike" kern="0" cap="none" spc="0" normalizeH="0" baseline="0" noProof="0" dirty="0" err="1">
                <a:ln>
                  <a:noFill/>
                </a:ln>
                <a:solidFill>
                  <a:prstClr val="white"/>
                </a:solidFill>
                <a:effectLst/>
                <a:uLnTx/>
                <a:uFillTx/>
                <a:latin typeface="Calibri"/>
                <a:ea typeface="+mn-ea"/>
                <a:cs typeface="+mn-cs"/>
              </a:rPr>
              <a:t>involvement</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endParaRPr kumimoji="0" lang="es-MX" sz="20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8" name="27 Grupo"/>
          <p:cNvGrpSpPr/>
          <p:nvPr/>
        </p:nvGrpSpPr>
        <p:grpSpPr>
          <a:xfrm>
            <a:off x="42898" y="842164"/>
            <a:ext cx="2080830" cy="5251135"/>
            <a:chOff x="42898" y="842161"/>
            <a:chExt cx="2080830" cy="5251135"/>
          </a:xfrm>
        </p:grpSpPr>
        <p:pic>
          <p:nvPicPr>
            <p:cNvPr id="2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98" y="842161"/>
              <a:ext cx="2080830" cy="323491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3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785" y="5121386"/>
              <a:ext cx="817366" cy="971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369" y="4019424"/>
              <a:ext cx="816774" cy="453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4810880"/>
              <a:ext cx="136585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3" name="32 Conector recto de flecha"/>
            <p:cNvCxnSpPr/>
            <p:nvPr/>
          </p:nvCxnSpPr>
          <p:spPr>
            <a:xfrm>
              <a:off x="1065103" y="4353907"/>
              <a:ext cx="0" cy="407439"/>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6" name="5 Flecha derecha"/>
          <p:cNvSpPr/>
          <p:nvPr/>
        </p:nvSpPr>
        <p:spPr>
          <a:xfrm>
            <a:off x="2411760" y="948457"/>
            <a:ext cx="1512168" cy="936699"/>
          </a:xfrm>
          <a:prstGeom prst="rightArrow">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69998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77156"/>
                                        </p:tgtEl>
                                        <p:attrNameLst>
                                          <p:attrName>style.visibility</p:attrName>
                                        </p:attrNameLst>
                                      </p:cBhvr>
                                      <p:to>
                                        <p:strVal val="visible"/>
                                      </p:to>
                                    </p:set>
                                    <p:animEffect transition="in" filter="wipe(up)">
                                      <p:cBhvr>
                                        <p:cTn id="17" dur="500"/>
                                        <p:tgtEl>
                                          <p:spTgt spid="177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3">
            <a:extLst>
              <a:ext uri="{28A0092B-C50C-407E-A947-70E740481C1C}">
                <a14:useLocalDpi xmlns:a14="http://schemas.microsoft.com/office/drawing/2010/main" val="0"/>
              </a:ext>
            </a:extLst>
          </a:blip>
          <a:srcRect/>
          <a:stretch>
            <a:fillRect/>
          </a:stretch>
        </p:blipFill>
        <p:spPr bwMode="auto">
          <a:xfrm>
            <a:off x="338729" y="1107705"/>
            <a:ext cx="5116949" cy="4472237"/>
          </a:xfrm>
          <a:prstGeom prst="rect">
            <a:avLst/>
          </a:prstGeom>
          <a:noFill/>
          <a:ln>
            <a:noFill/>
          </a:ln>
        </p:spPr>
      </p:pic>
      <p:sp>
        <p:nvSpPr>
          <p:cNvPr id="5" name="4 Flecha derecha"/>
          <p:cNvSpPr/>
          <p:nvPr/>
        </p:nvSpPr>
        <p:spPr>
          <a:xfrm>
            <a:off x="5343970" y="2940392"/>
            <a:ext cx="915211" cy="978872"/>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prstClr val="black"/>
                </a:solidFill>
                <a:effectLst/>
                <a:uLnTx/>
                <a:uFillTx/>
                <a:latin typeface="Calibri"/>
                <a:ea typeface="+mn-ea"/>
                <a:cs typeface="+mn-cs"/>
              </a:rPr>
              <a:t>24 HPI</a:t>
            </a:r>
          </a:p>
        </p:txBody>
      </p:sp>
      <p:grpSp>
        <p:nvGrpSpPr>
          <p:cNvPr id="18" name="Grupo 17"/>
          <p:cNvGrpSpPr/>
          <p:nvPr/>
        </p:nvGrpSpPr>
        <p:grpSpPr>
          <a:xfrm>
            <a:off x="6643908" y="2872139"/>
            <a:ext cx="844429" cy="369332"/>
            <a:chOff x="7694566" y="3462326"/>
            <a:chExt cx="1125905" cy="369332"/>
          </a:xfrm>
        </p:grpSpPr>
        <p:sp>
          <p:nvSpPr>
            <p:cNvPr id="20" name="16 CuadroTexto"/>
            <p:cNvSpPr txBox="1"/>
            <p:nvPr/>
          </p:nvSpPr>
          <p:spPr>
            <a:xfrm>
              <a:off x="7694566" y="3462326"/>
              <a:ext cx="112590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900" b="0" i="0" u="none" strike="noStrike" kern="1200" cap="none" spc="0" normalizeH="0" baseline="0" noProof="0" dirty="0">
                  <a:ln>
                    <a:noFill/>
                  </a:ln>
                  <a:solidFill>
                    <a:prstClr val="black"/>
                  </a:solidFill>
                  <a:effectLst/>
                  <a:uLnTx/>
                  <a:uFillTx/>
                  <a:latin typeface="Calibri"/>
                  <a:ea typeface="+mn-ea"/>
                  <a:cs typeface="+mn-cs"/>
                </a:rPr>
                <a:t>miR4415a </a:t>
              </a:r>
            </a:p>
          </p:txBody>
        </p:sp>
        <p:cxnSp>
          <p:nvCxnSpPr>
            <p:cNvPr id="21" name="18 Conector recto de flecha"/>
            <p:cNvCxnSpPr/>
            <p:nvPr/>
          </p:nvCxnSpPr>
          <p:spPr>
            <a:xfrm flipV="1">
              <a:off x="7748737" y="3462326"/>
              <a:ext cx="0" cy="36933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3" name="Grupo 22"/>
          <p:cNvGrpSpPr/>
          <p:nvPr/>
        </p:nvGrpSpPr>
        <p:grpSpPr>
          <a:xfrm>
            <a:off x="6697238" y="4221091"/>
            <a:ext cx="844429" cy="369332"/>
            <a:chOff x="7694566" y="3462326"/>
            <a:chExt cx="1125905" cy="369332"/>
          </a:xfrm>
        </p:grpSpPr>
        <p:sp>
          <p:nvSpPr>
            <p:cNvPr id="24" name="16 CuadroTexto"/>
            <p:cNvSpPr txBox="1"/>
            <p:nvPr/>
          </p:nvSpPr>
          <p:spPr>
            <a:xfrm>
              <a:off x="7694566" y="3462326"/>
              <a:ext cx="112590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900" b="0" i="0" u="none" strike="noStrike" kern="1200" cap="none" spc="0" normalizeH="0" baseline="0" noProof="0" dirty="0">
                  <a:ln>
                    <a:noFill/>
                  </a:ln>
                  <a:solidFill>
                    <a:prstClr val="black"/>
                  </a:solidFill>
                  <a:effectLst/>
                  <a:uLnTx/>
                  <a:uFillTx/>
                  <a:latin typeface="Calibri"/>
                  <a:ea typeface="+mn-ea"/>
                  <a:cs typeface="+mn-cs"/>
                </a:rPr>
                <a:t>miR408 </a:t>
              </a:r>
            </a:p>
          </p:txBody>
        </p:sp>
        <p:cxnSp>
          <p:nvCxnSpPr>
            <p:cNvPr id="25" name="18 Conector recto de flecha"/>
            <p:cNvCxnSpPr/>
            <p:nvPr/>
          </p:nvCxnSpPr>
          <p:spPr>
            <a:xfrm flipV="1">
              <a:off x="7741249" y="3462326"/>
              <a:ext cx="0" cy="36933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6" name="Grupo 25"/>
          <p:cNvGrpSpPr/>
          <p:nvPr/>
        </p:nvGrpSpPr>
        <p:grpSpPr>
          <a:xfrm>
            <a:off x="6678261" y="3717034"/>
            <a:ext cx="844429" cy="369332"/>
            <a:chOff x="7694566" y="3462326"/>
            <a:chExt cx="1125905" cy="369332"/>
          </a:xfrm>
        </p:grpSpPr>
        <p:sp>
          <p:nvSpPr>
            <p:cNvPr id="27" name="16 CuadroTexto"/>
            <p:cNvSpPr txBox="1"/>
            <p:nvPr/>
          </p:nvSpPr>
          <p:spPr>
            <a:xfrm>
              <a:off x="7694566" y="3462326"/>
              <a:ext cx="112590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900" b="0" i="0" u="none" strike="noStrike" kern="1200" cap="none" spc="0" normalizeH="0" baseline="0" noProof="0" dirty="0">
                  <a:ln>
                    <a:noFill/>
                  </a:ln>
                  <a:solidFill>
                    <a:prstClr val="black"/>
                  </a:solidFill>
                  <a:effectLst/>
                  <a:uLnTx/>
                  <a:uFillTx/>
                  <a:latin typeface="Calibri"/>
                  <a:ea typeface="+mn-ea"/>
                  <a:cs typeface="+mn-cs"/>
                </a:rPr>
                <a:t>miR3522 </a:t>
              </a:r>
            </a:p>
          </p:txBody>
        </p:sp>
        <p:cxnSp>
          <p:nvCxnSpPr>
            <p:cNvPr id="28" name="18 Conector recto de flecha"/>
            <p:cNvCxnSpPr/>
            <p:nvPr/>
          </p:nvCxnSpPr>
          <p:spPr>
            <a:xfrm flipV="1">
              <a:off x="7748737" y="3462326"/>
              <a:ext cx="0" cy="36933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3" name="Grupo 32"/>
          <p:cNvGrpSpPr/>
          <p:nvPr/>
        </p:nvGrpSpPr>
        <p:grpSpPr>
          <a:xfrm>
            <a:off x="6661691" y="3284987"/>
            <a:ext cx="880665" cy="369332"/>
            <a:chOff x="7694566" y="3462326"/>
            <a:chExt cx="1125905" cy="369332"/>
          </a:xfrm>
        </p:grpSpPr>
        <p:sp>
          <p:nvSpPr>
            <p:cNvPr id="34" name="16 CuadroTexto"/>
            <p:cNvSpPr txBox="1"/>
            <p:nvPr/>
          </p:nvSpPr>
          <p:spPr>
            <a:xfrm>
              <a:off x="7694566" y="3462326"/>
              <a:ext cx="112590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900" b="0" i="0" u="none" strike="noStrike" kern="1200" cap="none" spc="0" normalizeH="0" baseline="0" noProof="0" dirty="0">
                  <a:ln>
                    <a:noFill/>
                  </a:ln>
                  <a:solidFill>
                    <a:prstClr val="black"/>
                  </a:solidFill>
                  <a:effectLst/>
                  <a:uLnTx/>
                  <a:uFillTx/>
                  <a:latin typeface="Calibri"/>
                  <a:ea typeface="+mn-ea"/>
                  <a:cs typeface="+mn-cs"/>
                </a:rPr>
                <a:t>miR4996 </a:t>
              </a:r>
            </a:p>
          </p:txBody>
        </p:sp>
        <p:cxnSp>
          <p:nvCxnSpPr>
            <p:cNvPr id="35" name="18 Conector recto de flecha"/>
            <p:cNvCxnSpPr/>
            <p:nvPr/>
          </p:nvCxnSpPr>
          <p:spPr>
            <a:xfrm flipV="1">
              <a:off x="7748737" y="3462326"/>
              <a:ext cx="0" cy="36933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8" name="Grupo 57"/>
          <p:cNvGrpSpPr/>
          <p:nvPr/>
        </p:nvGrpSpPr>
        <p:grpSpPr>
          <a:xfrm>
            <a:off x="7326307" y="2401695"/>
            <a:ext cx="540059" cy="451244"/>
            <a:chOff x="8316417" y="2401692"/>
            <a:chExt cx="720079" cy="451244"/>
          </a:xfrm>
        </p:grpSpPr>
        <p:sp>
          <p:nvSpPr>
            <p:cNvPr id="37" name="16 CuadroTexto"/>
            <p:cNvSpPr txBox="1"/>
            <p:nvPr/>
          </p:nvSpPr>
          <p:spPr>
            <a:xfrm>
              <a:off x="8316417" y="2401692"/>
              <a:ext cx="720079"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900" b="0" i="0" u="none" strike="noStrike" kern="1200" cap="none" spc="0" normalizeH="0" baseline="0" noProof="0" dirty="0">
                  <a:ln>
                    <a:noFill/>
                  </a:ln>
                  <a:solidFill>
                    <a:prstClr val="black"/>
                  </a:solidFill>
                  <a:effectLst/>
                  <a:uLnTx/>
                  <a:uFillTx/>
                  <a:latin typeface="Calibri"/>
                  <a:ea typeface="+mn-ea"/>
                  <a:cs typeface="+mn-cs"/>
                </a:rPr>
                <a:t>miR171</a:t>
              </a:r>
              <a:r>
                <a:rPr kumimoji="0" lang="es-AR" sz="1350" b="0" i="0" u="none" strike="noStrike" kern="1200" cap="none" spc="0" normalizeH="0" baseline="0" noProof="0" dirty="0">
                  <a:ln>
                    <a:noFill/>
                  </a:ln>
                  <a:solidFill>
                    <a:prstClr val="black"/>
                  </a:solidFill>
                  <a:effectLst/>
                  <a:uLnTx/>
                  <a:uFillTx/>
                  <a:latin typeface="Calibri"/>
                  <a:ea typeface="+mn-ea"/>
                  <a:cs typeface="+mn-cs"/>
                </a:rPr>
                <a:t> </a:t>
              </a:r>
            </a:p>
          </p:txBody>
        </p:sp>
        <p:cxnSp>
          <p:nvCxnSpPr>
            <p:cNvPr id="38" name="18 Conector recto de flecha"/>
            <p:cNvCxnSpPr/>
            <p:nvPr/>
          </p:nvCxnSpPr>
          <p:spPr>
            <a:xfrm>
              <a:off x="8385898" y="2503883"/>
              <a:ext cx="2526" cy="349053"/>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59" name="Grupo 58"/>
          <p:cNvGrpSpPr/>
          <p:nvPr/>
        </p:nvGrpSpPr>
        <p:grpSpPr>
          <a:xfrm>
            <a:off x="7326307" y="2780931"/>
            <a:ext cx="540059" cy="451244"/>
            <a:chOff x="8316417" y="2401692"/>
            <a:chExt cx="720079" cy="451244"/>
          </a:xfrm>
        </p:grpSpPr>
        <p:sp>
          <p:nvSpPr>
            <p:cNvPr id="60" name="16 CuadroTexto"/>
            <p:cNvSpPr txBox="1"/>
            <p:nvPr/>
          </p:nvSpPr>
          <p:spPr>
            <a:xfrm>
              <a:off x="8316417" y="2401692"/>
              <a:ext cx="720079"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900" b="0" i="0" u="none" strike="noStrike" kern="1200" cap="none" spc="0" normalizeH="0" baseline="0" noProof="0" dirty="0">
                  <a:ln>
                    <a:noFill/>
                  </a:ln>
                  <a:solidFill>
                    <a:prstClr val="black"/>
                  </a:solidFill>
                  <a:effectLst/>
                  <a:uLnTx/>
                  <a:uFillTx/>
                  <a:latin typeface="Calibri"/>
                  <a:ea typeface="+mn-ea"/>
                  <a:cs typeface="+mn-cs"/>
                </a:rPr>
                <a:t>miR482</a:t>
              </a:r>
              <a:r>
                <a:rPr kumimoji="0" lang="es-AR" sz="1350" b="0" i="0" u="none" strike="noStrike" kern="1200" cap="none" spc="0" normalizeH="0" baseline="0" noProof="0" dirty="0">
                  <a:ln>
                    <a:noFill/>
                  </a:ln>
                  <a:solidFill>
                    <a:prstClr val="black"/>
                  </a:solidFill>
                  <a:effectLst/>
                  <a:uLnTx/>
                  <a:uFillTx/>
                  <a:latin typeface="Calibri"/>
                  <a:ea typeface="+mn-ea"/>
                  <a:cs typeface="+mn-cs"/>
                </a:rPr>
                <a:t> </a:t>
              </a:r>
            </a:p>
          </p:txBody>
        </p:sp>
        <p:cxnSp>
          <p:nvCxnSpPr>
            <p:cNvPr id="61" name="18 Conector recto de flecha"/>
            <p:cNvCxnSpPr/>
            <p:nvPr/>
          </p:nvCxnSpPr>
          <p:spPr>
            <a:xfrm>
              <a:off x="8385898" y="2503883"/>
              <a:ext cx="2526" cy="349053"/>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62" name="Grupo 61"/>
          <p:cNvGrpSpPr/>
          <p:nvPr/>
        </p:nvGrpSpPr>
        <p:grpSpPr>
          <a:xfrm>
            <a:off x="7326306" y="3193783"/>
            <a:ext cx="620688" cy="451244"/>
            <a:chOff x="8316417" y="2401692"/>
            <a:chExt cx="720079" cy="451244"/>
          </a:xfrm>
        </p:grpSpPr>
        <p:sp>
          <p:nvSpPr>
            <p:cNvPr id="63" name="16 CuadroTexto"/>
            <p:cNvSpPr txBox="1"/>
            <p:nvPr/>
          </p:nvSpPr>
          <p:spPr>
            <a:xfrm>
              <a:off x="8316417" y="2401692"/>
              <a:ext cx="720079"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900" b="0" i="0" u="none" strike="noStrike" kern="1200" cap="none" spc="0" normalizeH="0" baseline="0" noProof="0" dirty="0">
                  <a:ln>
                    <a:noFill/>
                  </a:ln>
                  <a:solidFill>
                    <a:prstClr val="black"/>
                  </a:solidFill>
                  <a:effectLst/>
                  <a:uLnTx/>
                  <a:uFillTx/>
                  <a:latin typeface="Calibri"/>
                  <a:ea typeface="+mn-ea"/>
                  <a:cs typeface="+mn-cs"/>
                </a:rPr>
                <a:t>miR4408</a:t>
              </a:r>
              <a:r>
                <a:rPr kumimoji="0" lang="es-AR" sz="1350" b="0" i="0" u="none" strike="noStrike" kern="1200" cap="none" spc="0" normalizeH="0" baseline="0" noProof="0" dirty="0">
                  <a:ln>
                    <a:noFill/>
                  </a:ln>
                  <a:solidFill>
                    <a:prstClr val="black"/>
                  </a:solidFill>
                  <a:effectLst/>
                  <a:uLnTx/>
                  <a:uFillTx/>
                  <a:latin typeface="Calibri"/>
                  <a:ea typeface="+mn-ea"/>
                  <a:cs typeface="+mn-cs"/>
                </a:rPr>
                <a:t> </a:t>
              </a:r>
            </a:p>
          </p:txBody>
        </p:sp>
        <p:cxnSp>
          <p:nvCxnSpPr>
            <p:cNvPr id="64" name="18 Conector recto de flecha"/>
            <p:cNvCxnSpPr/>
            <p:nvPr/>
          </p:nvCxnSpPr>
          <p:spPr>
            <a:xfrm>
              <a:off x="8385898" y="2503883"/>
              <a:ext cx="2526" cy="349053"/>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65" name="Grupo 64"/>
          <p:cNvGrpSpPr/>
          <p:nvPr/>
        </p:nvGrpSpPr>
        <p:grpSpPr>
          <a:xfrm>
            <a:off x="7326306" y="3573019"/>
            <a:ext cx="620688" cy="451244"/>
            <a:chOff x="8316417" y="2401692"/>
            <a:chExt cx="720079" cy="451244"/>
          </a:xfrm>
        </p:grpSpPr>
        <p:sp>
          <p:nvSpPr>
            <p:cNvPr id="66" name="16 CuadroTexto"/>
            <p:cNvSpPr txBox="1"/>
            <p:nvPr/>
          </p:nvSpPr>
          <p:spPr>
            <a:xfrm>
              <a:off x="8316417" y="2401692"/>
              <a:ext cx="720079"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900" b="0" i="0" u="none" strike="noStrike" kern="1200" cap="none" spc="0" normalizeH="0" baseline="0" noProof="0" dirty="0">
                  <a:ln>
                    <a:noFill/>
                  </a:ln>
                  <a:solidFill>
                    <a:prstClr val="black"/>
                  </a:solidFill>
                  <a:effectLst/>
                  <a:uLnTx/>
                  <a:uFillTx/>
                  <a:latin typeface="Calibri"/>
                  <a:ea typeface="+mn-ea"/>
                  <a:cs typeface="+mn-cs"/>
                </a:rPr>
                <a:t>miR166</a:t>
              </a:r>
              <a:r>
                <a:rPr kumimoji="0" lang="es-AR" sz="1350" b="0" i="0" u="none" strike="noStrike" kern="1200" cap="none" spc="0" normalizeH="0" baseline="0" noProof="0" dirty="0">
                  <a:ln>
                    <a:noFill/>
                  </a:ln>
                  <a:solidFill>
                    <a:prstClr val="black"/>
                  </a:solidFill>
                  <a:effectLst/>
                  <a:uLnTx/>
                  <a:uFillTx/>
                  <a:latin typeface="Calibri"/>
                  <a:ea typeface="+mn-ea"/>
                  <a:cs typeface="+mn-cs"/>
                </a:rPr>
                <a:t> </a:t>
              </a:r>
            </a:p>
          </p:txBody>
        </p:sp>
        <p:cxnSp>
          <p:nvCxnSpPr>
            <p:cNvPr id="67" name="18 Conector recto de flecha"/>
            <p:cNvCxnSpPr/>
            <p:nvPr/>
          </p:nvCxnSpPr>
          <p:spPr>
            <a:xfrm>
              <a:off x="8385898" y="2503883"/>
              <a:ext cx="2526" cy="349053"/>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68" name="Grupo 67"/>
          <p:cNvGrpSpPr/>
          <p:nvPr/>
        </p:nvGrpSpPr>
        <p:grpSpPr>
          <a:xfrm>
            <a:off x="7326306" y="3985871"/>
            <a:ext cx="620688" cy="451244"/>
            <a:chOff x="8316417" y="2401692"/>
            <a:chExt cx="720079" cy="451244"/>
          </a:xfrm>
        </p:grpSpPr>
        <p:sp>
          <p:nvSpPr>
            <p:cNvPr id="69" name="16 CuadroTexto"/>
            <p:cNvSpPr txBox="1"/>
            <p:nvPr/>
          </p:nvSpPr>
          <p:spPr>
            <a:xfrm>
              <a:off x="8316417" y="2401692"/>
              <a:ext cx="720079"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900" b="0" i="0" u="none" strike="noStrike" kern="1200" cap="none" spc="0" normalizeH="0" baseline="0" noProof="0" dirty="0">
                  <a:ln>
                    <a:noFill/>
                  </a:ln>
                  <a:solidFill>
                    <a:prstClr val="black"/>
                  </a:solidFill>
                  <a:effectLst/>
                  <a:uLnTx/>
                  <a:uFillTx/>
                  <a:latin typeface="Calibri"/>
                  <a:ea typeface="+mn-ea"/>
                  <a:cs typeface="+mn-cs"/>
                </a:rPr>
                <a:t>miR395</a:t>
              </a:r>
              <a:r>
                <a:rPr kumimoji="0" lang="es-AR" sz="1350" b="0" i="0" u="none" strike="noStrike" kern="1200" cap="none" spc="0" normalizeH="0" baseline="0" noProof="0" dirty="0">
                  <a:ln>
                    <a:noFill/>
                  </a:ln>
                  <a:solidFill>
                    <a:prstClr val="black"/>
                  </a:solidFill>
                  <a:effectLst/>
                  <a:uLnTx/>
                  <a:uFillTx/>
                  <a:latin typeface="Calibri"/>
                  <a:ea typeface="+mn-ea"/>
                  <a:cs typeface="+mn-cs"/>
                </a:rPr>
                <a:t> </a:t>
              </a:r>
            </a:p>
          </p:txBody>
        </p:sp>
        <p:cxnSp>
          <p:nvCxnSpPr>
            <p:cNvPr id="70" name="18 Conector recto de flecha"/>
            <p:cNvCxnSpPr/>
            <p:nvPr/>
          </p:nvCxnSpPr>
          <p:spPr>
            <a:xfrm>
              <a:off x="8385898" y="2503883"/>
              <a:ext cx="2526" cy="349053"/>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71" name="Grupo 70"/>
          <p:cNvGrpSpPr/>
          <p:nvPr/>
        </p:nvGrpSpPr>
        <p:grpSpPr>
          <a:xfrm>
            <a:off x="7326306" y="4417919"/>
            <a:ext cx="620688" cy="451244"/>
            <a:chOff x="8316417" y="2401692"/>
            <a:chExt cx="720079" cy="451244"/>
          </a:xfrm>
        </p:grpSpPr>
        <p:sp>
          <p:nvSpPr>
            <p:cNvPr id="72" name="16 CuadroTexto"/>
            <p:cNvSpPr txBox="1"/>
            <p:nvPr/>
          </p:nvSpPr>
          <p:spPr>
            <a:xfrm>
              <a:off x="8316417" y="2401692"/>
              <a:ext cx="720079"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900" b="0" i="0" u="none" strike="noStrike" kern="1200" cap="none" spc="0" normalizeH="0" baseline="0" noProof="0" dirty="0">
                  <a:ln>
                    <a:noFill/>
                  </a:ln>
                  <a:solidFill>
                    <a:prstClr val="black"/>
                  </a:solidFill>
                  <a:effectLst/>
                  <a:uLnTx/>
                  <a:uFillTx/>
                  <a:latin typeface="Calibri"/>
                  <a:ea typeface="+mn-ea"/>
                  <a:cs typeface="+mn-cs"/>
                </a:rPr>
                <a:t>miR156</a:t>
              </a:r>
              <a:r>
                <a:rPr kumimoji="0" lang="es-AR" sz="1350" b="0" i="0" u="none" strike="noStrike" kern="1200" cap="none" spc="0" normalizeH="0" baseline="0" noProof="0" dirty="0">
                  <a:ln>
                    <a:noFill/>
                  </a:ln>
                  <a:solidFill>
                    <a:prstClr val="black"/>
                  </a:solidFill>
                  <a:effectLst/>
                  <a:uLnTx/>
                  <a:uFillTx/>
                  <a:latin typeface="Calibri"/>
                  <a:ea typeface="+mn-ea"/>
                  <a:cs typeface="+mn-cs"/>
                </a:rPr>
                <a:t> </a:t>
              </a:r>
            </a:p>
          </p:txBody>
        </p:sp>
        <p:cxnSp>
          <p:nvCxnSpPr>
            <p:cNvPr id="73" name="18 Conector recto de flecha"/>
            <p:cNvCxnSpPr/>
            <p:nvPr/>
          </p:nvCxnSpPr>
          <p:spPr>
            <a:xfrm>
              <a:off x="8385898" y="2503883"/>
              <a:ext cx="2526" cy="349053"/>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74" name="Grupo 73"/>
          <p:cNvGrpSpPr/>
          <p:nvPr/>
        </p:nvGrpSpPr>
        <p:grpSpPr>
          <a:xfrm>
            <a:off x="6678261" y="4643847"/>
            <a:ext cx="844429" cy="369332"/>
            <a:chOff x="7694566" y="3462326"/>
            <a:chExt cx="1125905" cy="369332"/>
          </a:xfrm>
        </p:grpSpPr>
        <p:sp>
          <p:nvSpPr>
            <p:cNvPr id="75" name="16 CuadroTexto"/>
            <p:cNvSpPr txBox="1"/>
            <p:nvPr/>
          </p:nvSpPr>
          <p:spPr>
            <a:xfrm>
              <a:off x="7694566" y="3462326"/>
              <a:ext cx="112590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900" b="0" i="0" u="none" strike="noStrike" kern="1200" cap="none" spc="0" normalizeH="0" baseline="0" noProof="0" dirty="0">
                  <a:ln>
                    <a:noFill/>
                  </a:ln>
                  <a:solidFill>
                    <a:prstClr val="black"/>
                  </a:solidFill>
                  <a:effectLst/>
                  <a:uLnTx/>
                  <a:uFillTx/>
                  <a:latin typeface="Calibri"/>
                  <a:ea typeface="+mn-ea"/>
                  <a:cs typeface="+mn-cs"/>
                </a:rPr>
                <a:t> miR397 </a:t>
              </a:r>
            </a:p>
          </p:txBody>
        </p:sp>
        <p:cxnSp>
          <p:nvCxnSpPr>
            <p:cNvPr id="76" name="18 Conector recto de flecha"/>
            <p:cNvCxnSpPr/>
            <p:nvPr/>
          </p:nvCxnSpPr>
          <p:spPr>
            <a:xfrm flipV="1">
              <a:off x="7766574" y="3462326"/>
              <a:ext cx="0" cy="36933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2" name="Grupo 31"/>
          <p:cNvGrpSpPr/>
          <p:nvPr/>
        </p:nvGrpSpPr>
        <p:grpSpPr>
          <a:xfrm>
            <a:off x="6644814" y="2421651"/>
            <a:ext cx="810090" cy="369332"/>
            <a:chOff x="7699637" y="2924944"/>
            <a:chExt cx="1080120" cy="369332"/>
          </a:xfrm>
        </p:grpSpPr>
        <p:sp>
          <p:nvSpPr>
            <p:cNvPr id="17" name="16 CuadroTexto"/>
            <p:cNvSpPr txBox="1"/>
            <p:nvPr/>
          </p:nvSpPr>
          <p:spPr>
            <a:xfrm>
              <a:off x="7699637" y="2924944"/>
              <a:ext cx="108012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900" b="0" i="0" u="none" strike="noStrike" kern="1200" cap="none" spc="0" normalizeH="0" baseline="0" noProof="0" dirty="0">
                  <a:ln>
                    <a:noFill/>
                  </a:ln>
                  <a:solidFill>
                    <a:prstClr val="black"/>
                  </a:solidFill>
                  <a:effectLst/>
                  <a:uLnTx/>
                  <a:uFillTx/>
                  <a:latin typeface="Calibri"/>
                  <a:ea typeface="+mn-ea"/>
                  <a:cs typeface="+mn-cs"/>
                </a:rPr>
                <a:t>miR172c</a:t>
              </a:r>
            </a:p>
          </p:txBody>
        </p:sp>
        <p:cxnSp>
          <p:nvCxnSpPr>
            <p:cNvPr id="19" name="18 Conector recto de flecha"/>
            <p:cNvCxnSpPr/>
            <p:nvPr/>
          </p:nvCxnSpPr>
          <p:spPr>
            <a:xfrm flipV="1">
              <a:off x="7740352" y="2924944"/>
              <a:ext cx="0" cy="36933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57" name="16 CuadroTexto"/>
          <p:cNvSpPr txBox="1"/>
          <p:nvPr/>
        </p:nvSpPr>
        <p:spPr>
          <a:xfrm>
            <a:off x="6138188" y="2870135"/>
            <a:ext cx="84442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9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81" name="16 CuadroTexto"/>
          <p:cNvSpPr txBox="1"/>
          <p:nvPr/>
        </p:nvSpPr>
        <p:spPr>
          <a:xfrm>
            <a:off x="5868168" y="3803848"/>
            <a:ext cx="84442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9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84" name="16 CuadroTexto"/>
          <p:cNvSpPr txBox="1"/>
          <p:nvPr/>
        </p:nvSpPr>
        <p:spPr>
          <a:xfrm>
            <a:off x="6769682" y="3282983"/>
            <a:ext cx="88066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9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78" name="Rectángulo 77"/>
          <p:cNvSpPr/>
          <p:nvPr/>
        </p:nvSpPr>
        <p:spPr>
          <a:xfrm>
            <a:off x="157418" y="5786151"/>
            <a:ext cx="8640929" cy="777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AON, antioxidant defense,  development of leaf and nodules, secondary metabolisms………….</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77" name="12 Rectángulo"/>
          <p:cNvSpPr/>
          <p:nvPr/>
        </p:nvSpPr>
        <p:spPr>
          <a:xfrm>
            <a:off x="0" y="-15192"/>
            <a:ext cx="9144000" cy="1015663"/>
          </a:xfrm>
          <a:prstGeom prst="rect">
            <a:avLst/>
          </a:prstGeom>
          <a:solidFill>
            <a:srgbClr val="39639D"/>
          </a:solidFill>
          <a:ln w="28575" cap="flat" cmpd="sng" algn="ctr">
            <a:noFill/>
            <a:prstDash val="solid"/>
          </a:ln>
          <a:effectLst/>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Systemic</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Induced</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Responses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during</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the</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legume-rhizobium</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symbiotic</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interaction</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microRNA</a:t>
            </a:r>
            <a:r>
              <a:rPr kumimoji="0" lang="es-MX" sz="2000" b="1" i="0" u="none" strike="noStrike" kern="0" cap="none" spc="0" normalizeH="0" baseline="0" noProof="0" dirty="0">
                <a:ln>
                  <a:noFill/>
                </a:ln>
                <a:solidFill>
                  <a:prstClr val="white"/>
                </a:solidFill>
                <a:effectLst/>
                <a:uLnTx/>
                <a:uFillTx/>
                <a:latin typeface="Calibri"/>
                <a:ea typeface="+mn-ea"/>
                <a:cs typeface="+mn-cs"/>
              </a:rPr>
              <a:t>  </a:t>
            </a:r>
            <a:r>
              <a:rPr kumimoji="0" lang="es-MX" sz="2000" b="1" i="0" u="none" strike="noStrike" kern="0" cap="none" spc="0" normalizeH="0" baseline="0" noProof="0" dirty="0" err="1">
                <a:ln>
                  <a:noFill/>
                </a:ln>
                <a:solidFill>
                  <a:prstClr val="white"/>
                </a:solidFill>
                <a:effectLst/>
                <a:uLnTx/>
                <a:uFillTx/>
                <a:latin typeface="Calibri"/>
                <a:ea typeface="+mn-ea"/>
                <a:cs typeface="+mn-cs"/>
              </a:rPr>
              <a:t>involvement</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RNAseq</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endParaRPr kumimoji="0" lang="es-MX" sz="2000" b="1"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6893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nvPr>
        </p:nvGraphicFramePr>
        <p:xfrm>
          <a:off x="179512" y="644696"/>
          <a:ext cx="8856984" cy="6339858"/>
        </p:xfrm>
        <a:graphic>
          <a:graphicData uri="http://schemas.openxmlformats.org/drawingml/2006/table">
            <a:tbl>
              <a:tblPr firstRow="1" bandRow="1">
                <a:tableStyleId>{5C22544A-7EE6-4342-B048-85BDC9FD1C3A}</a:tableStyleId>
              </a:tblPr>
              <a:tblGrid>
                <a:gridCol w="2074610">
                  <a:extLst>
                    <a:ext uri="{9D8B030D-6E8A-4147-A177-3AD203B41FA5}">
                      <a16:colId xmlns:a16="http://schemas.microsoft.com/office/drawing/2014/main" val="20000"/>
                    </a:ext>
                  </a:extLst>
                </a:gridCol>
                <a:gridCol w="2393072">
                  <a:extLst>
                    <a:ext uri="{9D8B030D-6E8A-4147-A177-3AD203B41FA5}">
                      <a16:colId xmlns:a16="http://schemas.microsoft.com/office/drawing/2014/main" val="20001"/>
                    </a:ext>
                  </a:extLst>
                </a:gridCol>
                <a:gridCol w="4389302">
                  <a:extLst>
                    <a:ext uri="{9D8B030D-6E8A-4147-A177-3AD203B41FA5}">
                      <a16:colId xmlns:a16="http://schemas.microsoft.com/office/drawing/2014/main" val="20002"/>
                    </a:ext>
                  </a:extLst>
                </a:gridCol>
              </a:tblGrid>
              <a:tr h="669041">
                <a:tc>
                  <a:txBody>
                    <a:bodyPr/>
                    <a:lstStyle/>
                    <a:p>
                      <a:pPr algn="ctr"/>
                      <a:r>
                        <a:rPr lang="es-AR" sz="2400" dirty="0" err="1" smtClean="0"/>
                        <a:t>microARN</a:t>
                      </a:r>
                      <a:endParaRPr lang="es-AR" sz="2400" dirty="0"/>
                    </a:p>
                  </a:txBody>
                  <a:tcPr marT="60960" marB="60960"/>
                </a:tc>
                <a:tc>
                  <a:txBody>
                    <a:bodyPr/>
                    <a:lstStyle/>
                    <a:p>
                      <a:pPr algn="ctr"/>
                      <a:r>
                        <a:rPr lang="es-AR" sz="2400" dirty="0" smtClean="0"/>
                        <a:t>TARGET</a:t>
                      </a:r>
                      <a:endParaRPr lang="es-AR" sz="2400" dirty="0"/>
                    </a:p>
                  </a:txBody>
                  <a:tcPr marT="60960" marB="60960"/>
                </a:tc>
                <a:tc>
                  <a:txBody>
                    <a:bodyPr/>
                    <a:lstStyle/>
                    <a:p>
                      <a:pPr algn="ctr"/>
                      <a:r>
                        <a:rPr lang="es-AR" sz="2400" dirty="0" smtClean="0"/>
                        <a:t>MECANISMO</a:t>
                      </a:r>
                      <a:endParaRPr lang="es-AR" sz="2400" dirty="0"/>
                    </a:p>
                  </a:txBody>
                  <a:tcPr marT="60960" marB="60960"/>
                </a:tc>
                <a:extLst>
                  <a:ext uri="{0D108BD9-81ED-4DB2-BD59-A6C34878D82A}">
                    <a16:rowId xmlns:a16="http://schemas.microsoft.com/office/drawing/2014/main" val="10000"/>
                  </a:ext>
                </a:extLst>
              </a:tr>
              <a:tr h="5017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2400" dirty="0" smtClean="0"/>
                        <a:t>miR172c</a:t>
                      </a:r>
                    </a:p>
                  </a:txBody>
                  <a:tcPr marT="60960" marB="60960"/>
                </a:tc>
                <a:tc>
                  <a:txBody>
                    <a:bodyPr/>
                    <a:lstStyle/>
                    <a:p>
                      <a:pPr algn="ctr"/>
                      <a:r>
                        <a:rPr lang="es-AR" sz="2400" kern="1200" dirty="0" smtClean="0">
                          <a:solidFill>
                            <a:schemeClr val="dk1"/>
                          </a:solidFill>
                          <a:effectLst/>
                          <a:latin typeface="+mn-lt"/>
                          <a:ea typeface="+mn-ea"/>
                          <a:cs typeface="+mn-cs"/>
                        </a:rPr>
                        <a:t>AP2/ERF </a:t>
                      </a:r>
                      <a:endParaRPr lang="es-AR" sz="2400" dirty="0"/>
                    </a:p>
                  </a:txBody>
                  <a:tcPr marT="60960" marB="60960"/>
                </a:tc>
                <a:tc>
                  <a:txBody>
                    <a:bodyPr/>
                    <a:lstStyle/>
                    <a:p>
                      <a:pPr algn="ctr"/>
                      <a:r>
                        <a:rPr lang="es-AR" sz="2400" dirty="0" smtClean="0"/>
                        <a:t>AON, DESARROLLO FLORAL</a:t>
                      </a:r>
                      <a:endParaRPr lang="es-AR" sz="2400" dirty="0"/>
                    </a:p>
                  </a:txBody>
                  <a:tcPr marT="60960" marB="60960"/>
                </a:tc>
                <a:extLst>
                  <a:ext uri="{0D108BD9-81ED-4DB2-BD59-A6C34878D82A}">
                    <a16:rowId xmlns:a16="http://schemas.microsoft.com/office/drawing/2014/main" val="10001"/>
                  </a:ext>
                </a:extLst>
              </a:tr>
              <a:tr h="853440">
                <a:tc>
                  <a:txBody>
                    <a:bodyPr/>
                    <a:lstStyle/>
                    <a:p>
                      <a:pPr algn="ctr"/>
                      <a:r>
                        <a:rPr lang="es-AR" sz="2400" dirty="0" smtClean="0"/>
                        <a:t> miR4415a</a:t>
                      </a:r>
                      <a:endParaRPr lang="es-AR" sz="2400" dirty="0"/>
                    </a:p>
                  </a:txBody>
                  <a:tcPr marT="60960" marB="60960"/>
                </a:tc>
                <a:tc>
                  <a:txBody>
                    <a:bodyPr/>
                    <a:lstStyle/>
                    <a:p>
                      <a:pPr algn="ctr"/>
                      <a:r>
                        <a:rPr lang="es-AR" sz="2400" kern="1200" dirty="0" err="1" smtClean="0">
                          <a:solidFill>
                            <a:schemeClr val="dk1"/>
                          </a:solidFill>
                          <a:effectLst/>
                          <a:latin typeface="+mn-lt"/>
                          <a:ea typeface="+mn-ea"/>
                          <a:cs typeface="+mn-cs"/>
                        </a:rPr>
                        <a:t>Ascorbato</a:t>
                      </a:r>
                      <a:r>
                        <a:rPr lang="es-AR" sz="2400" kern="1200" dirty="0" smtClean="0">
                          <a:solidFill>
                            <a:schemeClr val="dk1"/>
                          </a:solidFill>
                          <a:effectLst/>
                          <a:latin typeface="+mn-lt"/>
                          <a:ea typeface="+mn-ea"/>
                          <a:cs typeface="+mn-cs"/>
                        </a:rPr>
                        <a:t> Oxidasa</a:t>
                      </a:r>
                      <a:endParaRPr lang="es-AR" sz="2400" dirty="0"/>
                    </a:p>
                  </a:txBody>
                  <a:tcPr marT="60960" marB="60960"/>
                </a:tc>
                <a:tc>
                  <a:txBody>
                    <a:bodyPr/>
                    <a:lstStyle/>
                    <a:p>
                      <a:pPr algn="ctr"/>
                      <a:r>
                        <a:rPr lang="es-AR" sz="2400" dirty="0" smtClean="0"/>
                        <a:t>ESTADO</a:t>
                      </a:r>
                      <a:r>
                        <a:rPr lang="es-AR" sz="2400" baseline="0" dirty="0" smtClean="0"/>
                        <a:t> REDOX APOPLÁSTICO</a:t>
                      </a:r>
                      <a:endParaRPr lang="es-AR" sz="2400" dirty="0"/>
                    </a:p>
                  </a:txBody>
                  <a:tcPr marT="60960" marB="60960"/>
                </a:tc>
                <a:extLst>
                  <a:ext uri="{0D108BD9-81ED-4DB2-BD59-A6C34878D82A}">
                    <a16:rowId xmlns:a16="http://schemas.microsoft.com/office/drawing/2014/main" val="10002"/>
                  </a:ext>
                </a:extLst>
              </a:tr>
              <a:tr h="535637">
                <a:tc>
                  <a:txBody>
                    <a:bodyPr/>
                    <a:lstStyle/>
                    <a:p>
                      <a:pPr algn="ctr"/>
                      <a:r>
                        <a:rPr lang="es-AR" sz="2400" dirty="0" smtClean="0"/>
                        <a:t> miR3522</a:t>
                      </a:r>
                      <a:endParaRPr lang="es-AR" sz="2400" dirty="0"/>
                    </a:p>
                  </a:txBody>
                  <a:tcPr marT="60960" marB="60960"/>
                </a:tc>
                <a:tc>
                  <a:txBody>
                    <a:bodyPr/>
                    <a:lstStyle/>
                    <a:p>
                      <a:pPr algn="ctr"/>
                      <a:r>
                        <a:rPr lang="es-AR" sz="2400" dirty="0" smtClean="0"/>
                        <a:t>-------</a:t>
                      </a:r>
                      <a:endParaRPr lang="es-AR" sz="2400" dirty="0"/>
                    </a:p>
                  </a:txBody>
                  <a:tcPr marT="60960" marB="60960"/>
                </a:tc>
                <a:tc>
                  <a:txBody>
                    <a:bodyPr/>
                    <a:lstStyle/>
                    <a:p>
                      <a:pPr algn="ctr"/>
                      <a:r>
                        <a:rPr lang="es-AR" sz="2400" dirty="0" smtClean="0"/>
                        <a:t>NO</a:t>
                      </a:r>
                      <a:r>
                        <a:rPr lang="es-AR" sz="2400" baseline="0" dirty="0" smtClean="0"/>
                        <a:t> ENCONTRAMOS MECANISMO</a:t>
                      </a:r>
                      <a:endParaRPr lang="es-AR" sz="2400" dirty="0"/>
                    </a:p>
                  </a:txBody>
                  <a:tcPr marT="60960" marB="60960"/>
                </a:tc>
                <a:extLst>
                  <a:ext uri="{0D108BD9-81ED-4DB2-BD59-A6C34878D82A}">
                    <a16:rowId xmlns:a16="http://schemas.microsoft.com/office/drawing/2014/main" val="10003"/>
                  </a:ext>
                </a:extLst>
              </a:tr>
              <a:tr h="853440">
                <a:tc>
                  <a:txBody>
                    <a:bodyPr/>
                    <a:lstStyle/>
                    <a:p>
                      <a:pPr algn="ctr"/>
                      <a:r>
                        <a:rPr lang="es-AR" sz="2400" dirty="0" smtClean="0"/>
                        <a:t>miR408</a:t>
                      </a:r>
                      <a:endParaRPr lang="es-AR" sz="2400" dirty="0"/>
                    </a:p>
                  </a:txBody>
                  <a:tcPr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2400" kern="1200" dirty="0" err="1" smtClean="0">
                          <a:solidFill>
                            <a:schemeClr val="dk1"/>
                          </a:solidFill>
                          <a:effectLst/>
                          <a:latin typeface="+mn-lt"/>
                          <a:ea typeface="+mn-ea"/>
                          <a:cs typeface="+mn-cs"/>
                        </a:rPr>
                        <a:t>Plastocianina</a:t>
                      </a:r>
                      <a:endParaRPr lang="es-AR" sz="2400" dirty="0" smtClean="0"/>
                    </a:p>
                  </a:txBody>
                  <a:tcPr marT="60960" marB="60960"/>
                </a:tc>
                <a:tc>
                  <a:txBody>
                    <a:bodyPr/>
                    <a:lstStyle/>
                    <a:p>
                      <a:pPr algn="ctr"/>
                      <a:r>
                        <a:rPr lang="es-AR" sz="2400" dirty="0" smtClean="0"/>
                        <a:t>CAPACIDAD CELULAR ANTIOXIDANTE</a:t>
                      </a:r>
                      <a:endParaRPr lang="es-AR" sz="2400" dirty="0"/>
                    </a:p>
                  </a:txBody>
                  <a:tcPr marT="60960" marB="60960"/>
                </a:tc>
                <a:extLst>
                  <a:ext uri="{0D108BD9-81ED-4DB2-BD59-A6C34878D82A}">
                    <a16:rowId xmlns:a16="http://schemas.microsoft.com/office/drawing/2014/main" val="10004"/>
                  </a:ext>
                </a:extLst>
              </a:tr>
              <a:tr h="567736">
                <a:tc>
                  <a:txBody>
                    <a:bodyPr/>
                    <a:lstStyle/>
                    <a:p>
                      <a:pPr algn="ctr"/>
                      <a:r>
                        <a:rPr lang="es-AR" sz="2400" dirty="0" smtClean="0"/>
                        <a:t>miR171</a:t>
                      </a:r>
                      <a:endParaRPr lang="es-AR" sz="2400" dirty="0"/>
                    </a:p>
                  </a:txBody>
                  <a:tcPr marT="60960" marB="60960"/>
                </a:tc>
                <a:tc>
                  <a:txBody>
                    <a:bodyPr/>
                    <a:lstStyle/>
                    <a:p>
                      <a:pPr algn="ctr"/>
                      <a:r>
                        <a:rPr lang="es-AR" sz="2400" kern="1200" dirty="0" smtClean="0">
                          <a:solidFill>
                            <a:schemeClr val="dk1"/>
                          </a:solidFill>
                          <a:effectLst/>
                          <a:latin typeface="+mn-lt"/>
                          <a:ea typeface="+mn-ea"/>
                          <a:cs typeface="+mn-cs"/>
                        </a:rPr>
                        <a:t>SCL6/22/27</a:t>
                      </a:r>
                      <a:endParaRPr lang="es-AR" sz="2400" dirty="0"/>
                    </a:p>
                  </a:txBody>
                  <a:tcPr marT="60960" marB="60960"/>
                </a:tc>
                <a:tc>
                  <a:txBody>
                    <a:bodyPr/>
                    <a:lstStyle/>
                    <a:p>
                      <a:pPr algn="ctr"/>
                      <a:r>
                        <a:rPr lang="es-AR" sz="2400" dirty="0" smtClean="0"/>
                        <a:t>BIOSINTESIS</a:t>
                      </a:r>
                      <a:r>
                        <a:rPr lang="es-AR" sz="2400" baseline="0" dirty="0" smtClean="0"/>
                        <a:t> DE CLOROFILAS</a:t>
                      </a:r>
                      <a:endParaRPr lang="es-AR" sz="2400" dirty="0"/>
                    </a:p>
                  </a:txBody>
                  <a:tcPr marT="60960" marB="60960"/>
                </a:tc>
                <a:extLst>
                  <a:ext uri="{0D108BD9-81ED-4DB2-BD59-A6C34878D82A}">
                    <a16:rowId xmlns:a16="http://schemas.microsoft.com/office/drawing/2014/main" val="10005"/>
                  </a:ext>
                </a:extLst>
              </a:tr>
              <a:tr h="501781">
                <a:tc>
                  <a:txBody>
                    <a:bodyPr/>
                    <a:lstStyle/>
                    <a:p>
                      <a:pPr algn="ctr"/>
                      <a:r>
                        <a:rPr lang="es-AR" sz="2400" dirty="0" smtClean="0"/>
                        <a:t>miR156</a:t>
                      </a:r>
                      <a:endParaRPr lang="es-AR" sz="2400" dirty="0"/>
                    </a:p>
                  </a:txBody>
                  <a:tcPr marT="60960" marB="60960"/>
                </a:tc>
                <a:tc>
                  <a:txBody>
                    <a:bodyPr/>
                    <a:lstStyle/>
                    <a:p>
                      <a:pPr algn="ctr"/>
                      <a:r>
                        <a:rPr lang="es-AR" sz="2400" dirty="0" smtClean="0"/>
                        <a:t>SPL</a:t>
                      </a:r>
                      <a:endParaRPr lang="es-AR" sz="2400" dirty="0"/>
                    </a:p>
                  </a:txBody>
                  <a:tcPr marT="60960" marB="60960"/>
                </a:tc>
                <a:tc>
                  <a:txBody>
                    <a:bodyPr/>
                    <a:lstStyle/>
                    <a:p>
                      <a:pPr algn="ctr"/>
                      <a:r>
                        <a:rPr lang="es-AR" sz="2400" dirty="0" smtClean="0"/>
                        <a:t>REGULACIÓN</a:t>
                      </a:r>
                      <a:r>
                        <a:rPr lang="es-AR" sz="2400" baseline="0" dirty="0" smtClean="0"/>
                        <a:t> DE </a:t>
                      </a:r>
                      <a:r>
                        <a:rPr lang="es-AR" sz="2400" dirty="0" smtClean="0"/>
                        <a:t>miR172</a:t>
                      </a:r>
                      <a:endParaRPr lang="es-AR" sz="2400" dirty="0"/>
                    </a:p>
                  </a:txBody>
                  <a:tcPr marT="60960" marB="60960"/>
                </a:tc>
                <a:extLst>
                  <a:ext uri="{0D108BD9-81ED-4DB2-BD59-A6C34878D82A}">
                    <a16:rowId xmlns:a16="http://schemas.microsoft.com/office/drawing/2014/main" val="10006"/>
                  </a:ext>
                </a:extLst>
              </a:tr>
              <a:tr h="501781">
                <a:tc>
                  <a:txBody>
                    <a:bodyPr/>
                    <a:lstStyle/>
                    <a:p>
                      <a:pPr algn="ctr"/>
                      <a:r>
                        <a:rPr lang="es-AR" sz="2400" dirty="0" smtClean="0"/>
                        <a:t>miR397</a:t>
                      </a:r>
                      <a:endParaRPr lang="es-AR" sz="2400" dirty="0"/>
                    </a:p>
                  </a:txBody>
                  <a:tcPr marT="60960" marB="60960"/>
                </a:tc>
                <a:tc>
                  <a:txBody>
                    <a:bodyPr/>
                    <a:lstStyle/>
                    <a:p>
                      <a:pPr algn="ctr"/>
                      <a:r>
                        <a:rPr lang="es-AR" sz="2400" dirty="0" err="1" smtClean="0"/>
                        <a:t>Casein</a:t>
                      </a:r>
                      <a:r>
                        <a:rPr lang="es-AR" sz="2400" dirty="0" smtClean="0"/>
                        <a:t> quinasa</a:t>
                      </a:r>
                      <a:endParaRPr lang="es-AR" sz="2400" dirty="0"/>
                    </a:p>
                  </a:txBody>
                  <a:tcPr marT="60960" marB="60960"/>
                </a:tc>
                <a:tc>
                  <a:txBody>
                    <a:bodyPr/>
                    <a:lstStyle/>
                    <a:p>
                      <a:pPr algn="ctr"/>
                      <a:endParaRPr lang="es-AR" sz="2400" dirty="0"/>
                    </a:p>
                  </a:txBody>
                  <a:tcPr marT="60960" marB="60960"/>
                </a:tc>
                <a:extLst>
                  <a:ext uri="{0D108BD9-81ED-4DB2-BD59-A6C34878D82A}">
                    <a16:rowId xmlns:a16="http://schemas.microsoft.com/office/drawing/2014/main" val="10007"/>
                  </a:ext>
                </a:extLst>
              </a:tr>
              <a:tr h="853440">
                <a:tc>
                  <a:txBody>
                    <a:bodyPr/>
                    <a:lstStyle/>
                    <a:p>
                      <a:pPr algn="ctr"/>
                      <a:r>
                        <a:rPr lang="es-AR" sz="2400" dirty="0" smtClean="0"/>
                        <a:t>miR4996</a:t>
                      </a:r>
                      <a:endParaRPr lang="es-AR" sz="2400" dirty="0"/>
                    </a:p>
                  </a:txBody>
                  <a:tcPr marT="60960" marB="60960"/>
                </a:tc>
                <a:tc>
                  <a:txBody>
                    <a:bodyPr/>
                    <a:lstStyle/>
                    <a:p>
                      <a:pPr algn="ctr"/>
                      <a:r>
                        <a:rPr lang="es-AR" sz="2400" kern="1200" dirty="0" err="1" smtClean="0">
                          <a:solidFill>
                            <a:schemeClr val="dk1"/>
                          </a:solidFill>
                          <a:effectLst/>
                          <a:latin typeface="+mn-lt"/>
                          <a:ea typeface="+mn-ea"/>
                          <a:cs typeface="+mn-cs"/>
                        </a:rPr>
                        <a:t>Tirosinasa</a:t>
                      </a:r>
                      <a:endParaRPr lang="es-AR" sz="2400" dirty="0"/>
                    </a:p>
                  </a:txBody>
                  <a:tcPr marT="60960" marB="60960"/>
                </a:tc>
                <a:tc>
                  <a:txBody>
                    <a:bodyPr/>
                    <a:lstStyle/>
                    <a:p>
                      <a:pPr algn="ctr"/>
                      <a:r>
                        <a:rPr lang="es-AR" sz="2400" dirty="0" smtClean="0"/>
                        <a:t>METABOLISMO</a:t>
                      </a:r>
                      <a:r>
                        <a:rPr lang="es-AR" sz="2400" baseline="0" dirty="0" smtClean="0"/>
                        <a:t> 2</a:t>
                      </a:r>
                      <a:r>
                        <a:rPr lang="es-AR" sz="2400" baseline="30000" dirty="0" smtClean="0"/>
                        <a:t>rio </a:t>
                      </a:r>
                      <a:r>
                        <a:rPr lang="es-AR" sz="2400" baseline="0" dirty="0" smtClean="0"/>
                        <a:t>, DESARROLLO NODULAR</a:t>
                      </a:r>
                      <a:endParaRPr lang="es-AR" sz="2400" baseline="30000" dirty="0"/>
                    </a:p>
                  </a:txBody>
                  <a:tcPr marT="60960" marB="60960"/>
                </a:tc>
                <a:extLst>
                  <a:ext uri="{0D108BD9-81ED-4DB2-BD59-A6C34878D82A}">
                    <a16:rowId xmlns:a16="http://schemas.microsoft.com/office/drawing/2014/main" val="10008"/>
                  </a:ext>
                </a:extLst>
              </a:tr>
              <a:tr h="501781">
                <a:tc>
                  <a:txBody>
                    <a:bodyPr/>
                    <a:lstStyle/>
                    <a:p>
                      <a:pPr algn="ctr"/>
                      <a:r>
                        <a:rPr lang="es-AR" sz="2400" dirty="0" smtClean="0"/>
                        <a:t>miR395</a:t>
                      </a:r>
                      <a:endParaRPr lang="es-AR" sz="2400" dirty="0"/>
                    </a:p>
                  </a:txBody>
                  <a:tcPr marT="60960" marB="60960"/>
                </a:tc>
                <a:tc>
                  <a:txBody>
                    <a:bodyPr/>
                    <a:lstStyle/>
                    <a:p>
                      <a:pPr algn="ctr"/>
                      <a:r>
                        <a:rPr lang="es-AR" sz="2400" dirty="0" smtClean="0"/>
                        <a:t>ATP</a:t>
                      </a:r>
                      <a:r>
                        <a:rPr lang="es-AR" sz="2400" baseline="0" dirty="0" smtClean="0"/>
                        <a:t> </a:t>
                      </a:r>
                      <a:r>
                        <a:rPr lang="es-AR" sz="2400" baseline="0" dirty="0" err="1" smtClean="0"/>
                        <a:t>sulfurilasa</a:t>
                      </a:r>
                      <a:endParaRPr lang="es-AR" sz="2400" dirty="0"/>
                    </a:p>
                  </a:txBody>
                  <a:tcPr marT="60960" marB="60960"/>
                </a:tc>
                <a:tc>
                  <a:txBody>
                    <a:bodyPr/>
                    <a:lstStyle/>
                    <a:p>
                      <a:pPr algn="ctr"/>
                      <a:r>
                        <a:rPr lang="es-AR" sz="2400" dirty="0" smtClean="0"/>
                        <a:t>TRANSPORTE</a:t>
                      </a:r>
                      <a:r>
                        <a:rPr lang="es-AR" sz="2400" baseline="0" dirty="0" smtClean="0"/>
                        <a:t> DE SULFATO</a:t>
                      </a:r>
                      <a:endParaRPr lang="es-AR" sz="2400" dirty="0"/>
                    </a:p>
                  </a:txBody>
                  <a:tcPr marT="60960" marB="60960"/>
                </a:tc>
                <a:extLst>
                  <a:ext uri="{0D108BD9-81ED-4DB2-BD59-A6C34878D82A}">
                    <a16:rowId xmlns:a16="http://schemas.microsoft.com/office/drawing/2014/main" val="10009"/>
                  </a:ext>
                </a:extLst>
              </a:tr>
            </a:tbl>
          </a:graphicData>
        </a:graphic>
      </p:graphicFrame>
      <p:grpSp>
        <p:nvGrpSpPr>
          <p:cNvPr id="19" name="Grupo 18"/>
          <p:cNvGrpSpPr/>
          <p:nvPr/>
        </p:nvGrpSpPr>
        <p:grpSpPr>
          <a:xfrm>
            <a:off x="395539" y="1412777"/>
            <a:ext cx="5921" cy="3439507"/>
            <a:chOff x="762783" y="634687"/>
            <a:chExt cx="5921" cy="2579630"/>
          </a:xfrm>
        </p:grpSpPr>
        <p:grpSp>
          <p:nvGrpSpPr>
            <p:cNvPr id="16" name="Grupo 15"/>
            <p:cNvGrpSpPr/>
            <p:nvPr/>
          </p:nvGrpSpPr>
          <p:grpSpPr>
            <a:xfrm>
              <a:off x="762783" y="634687"/>
              <a:ext cx="5921" cy="2579630"/>
              <a:chOff x="751277" y="647696"/>
              <a:chExt cx="5921" cy="2579630"/>
            </a:xfrm>
          </p:grpSpPr>
          <p:cxnSp>
            <p:nvCxnSpPr>
              <p:cNvPr id="5" name="18 Conector recto de flecha"/>
              <p:cNvCxnSpPr/>
              <p:nvPr/>
            </p:nvCxnSpPr>
            <p:spPr>
              <a:xfrm flipH="1" flipV="1">
                <a:off x="754202" y="1007736"/>
                <a:ext cx="2996" cy="259814"/>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18 Conector recto de flecha"/>
              <p:cNvCxnSpPr/>
              <p:nvPr/>
            </p:nvCxnSpPr>
            <p:spPr>
              <a:xfrm flipV="1">
                <a:off x="751277" y="1367776"/>
                <a:ext cx="0" cy="288032"/>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18 Conector recto de flecha"/>
              <p:cNvCxnSpPr/>
              <p:nvPr/>
            </p:nvCxnSpPr>
            <p:spPr>
              <a:xfrm flipH="1" flipV="1">
                <a:off x="751277" y="647696"/>
                <a:ext cx="2996" cy="259814"/>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18 Conector recto de flecha"/>
              <p:cNvCxnSpPr/>
              <p:nvPr/>
            </p:nvCxnSpPr>
            <p:spPr>
              <a:xfrm flipH="1" flipV="1">
                <a:off x="751277" y="1782276"/>
                <a:ext cx="2996" cy="259814"/>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18 Conector recto de flecha"/>
              <p:cNvCxnSpPr/>
              <p:nvPr/>
            </p:nvCxnSpPr>
            <p:spPr>
              <a:xfrm flipH="1" flipV="1">
                <a:off x="751277" y="2967512"/>
                <a:ext cx="2996" cy="259814"/>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17" name="18 Conector recto de flecha"/>
            <p:cNvCxnSpPr/>
            <p:nvPr/>
          </p:nvCxnSpPr>
          <p:spPr>
            <a:xfrm>
              <a:off x="762783" y="2196076"/>
              <a:ext cx="1894" cy="261790"/>
            </a:xfrm>
            <a:prstGeom prst="straightConnector1">
              <a:avLst/>
            </a:prstGeom>
            <a:ln w="3492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cxnSp>
        <p:nvCxnSpPr>
          <p:cNvPr id="21" name="18 Conector recto de flecha"/>
          <p:cNvCxnSpPr/>
          <p:nvPr/>
        </p:nvCxnSpPr>
        <p:spPr>
          <a:xfrm>
            <a:off x="395536" y="4003360"/>
            <a:ext cx="1894" cy="349053"/>
          </a:xfrm>
          <a:prstGeom prst="straightConnector1">
            <a:avLst/>
          </a:prstGeom>
          <a:ln w="349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2" name="18 Conector recto de flecha"/>
          <p:cNvCxnSpPr/>
          <p:nvPr/>
        </p:nvCxnSpPr>
        <p:spPr>
          <a:xfrm>
            <a:off x="393642" y="5524952"/>
            <a:ext cx="1894" cy="349053"/>
          </a:xfrm>
          <a:prstGeom prst="straightConnector1">
            <a:avLst/>
          </a:prstGeom>
          <a:ln w="349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7" name="18 Conector recto de flecha"/>
          <p:cNvCxnSpPr/>
          <p:nvPr/>
        </p:nvCxnSpPr>
        <p:spPr>
          <a:xfrm flipH="1" flipV="1">
            <a:off x="395536" y="5014597"/>
            <a:ext cx="2996" cy="346419"/>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58431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755650" y="314366"/>
            <a:ext cx="8077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s-MX" sz="2400" b="0" i="0" u="none" strike="noStrike" kern="1200" cap="none" spc="0" normalizeH="0" baseline="0" noProof="0" smtClean="0">
                <a:ln>
                  <a:noFill/>
                </a:ln>
                <a:solidFill>
                  <a:srgbClr val="FFFFFF"/>
                </a:solidFill>
                <a:effectLst/>
                <a:uLnTx/>
                <a:uFillTx/>
                <a:latin typeface="Arial" pitchFamily="34" charset="0"/>
                <a:ea typeface="+mn-ea"/>
                <a:cs typeface="+mn-cs"/>
              </a:rPr>
              <a:t>La fijación de N es altamente costosa desde el punto de vista energético y tambén  altamente sensible al O</a:t>
            </a:r>
            <a:r>
              <a:rPr kumimoji="0" lang="es-AR" altLang="es-MX" sz="2400" b="0" i="0" u="none" strike="noStrike" kern="1200" cap="none" spc="0" normalizeH="0" baseline="-25000" noProof="0" smtClean="0">
                <a:ln>
                  <a:noFill/>
                </a:ln>
                <a:solidFill>
                  <a:srgbClr val="FFFFFF"/>
                </a:solidFill>
                <a:effectLst/>
                <a:uLnTx/>
                <a:uFillTx/>
                <a:latin typeface="Arial" pitchFamily="34" charset="0"/>
                <a:ea typeface="+mn-ea"/>
                <a:cs typeface="+mn-cs"/>
              </a:rPr>
              <a:t>2</a:t>
            </a:r>
            <a:r>
              <a:rPr kumimoji="0" lang="es-AR" altLang="es-MX" sz="2400" b="0" i="0" u="none" strike="noStrike" kern="1200" cap="none" spc="0" normalizeH="0" baseline="0" noProof="0" smtClean="0">
                <a:ln>
                  <a:noFill/>
                </a:ln>
                <a:solidFill>
                  <a:srgbClr val="FFFFFF"/>
                </a:solidFill>
                <a:effectLst/>
                <a:uLnTx/>
                <a:uFillTx/>
                <a:latin typeface="Arial" pitchFamily="34" charset="0"/>
                <a:ea typeface="+mn-ea"/>
                <a:cs typeface="+mn-cs"/>
              </a:rPr>
              <a:t>...</a:t>
            </a:r>
            <a:endParaRPr kumimoji="0" lang="es-ES" altLang="es-MX" sz="2400" b="0" i="0" u="none" strike="noStrike" kern="1200" cap="none" spc="0" normalizeH="0" baseline="0" noProof="0" smtClean="0">
              <a:ln>
                <a:noFill/>
              </a:ln>
              <a:solidFill>
                <a:srgbClr val="FFFFFF"/>
              </a:solidFill>
              <a:effectLst/>
              <a:uLnTx/>
              <a:uFillTx/>
              <a:latin typeface="Arial" pitchFamily="34" charset="0"/>
              <a:ea typeface="+mn-ea"/>
              <a:cs typeface="+mn-cs"/>
            </a:endParaRPr>
          </a:p>
        </p:txBody>
      </p:sp>
      <p:sp>
        <p:nvSpPr>
          <p:cNvPr id="60419" name="Text Box 3"/>
          <p:cNvSpPr txBox="1">
            <a:spLocks noChangeArrowheads="1"/>
          </p:cNvSpPr>
          <p:nvPr/>
        </p:nvSpPr>
        <p:spPr bwMode="auto">
          <a:xfrm>
            <a:off x="381000" y="1600201"/>
            <a:ext cx="7924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itchFamily="2" charset="2"/>
              <a:buChar char="ü"/>
              <a:tabLst/>
              <a:defRPr/>
            </a:pPr>
            <a:r>
              <a:rPr kumimoji="0" lang="es-AR" altLang="es-MX" sz="2000" b="0" i="0" u="none" strike="noStrike" kern="1200" cap="none" spc="0" normalizeH="0" baseline="0" noProof="0" smtClean="0">
                <a:ln>
                  <a:noFill/>
                </a:ln>
                <a:solidFill>
                  <a:srgbClr val="FFFFFF"/>
                </a:solidFill>
                <a:effectLst/>
                <a:uLnTx/>
                <a:uFillTx/>
                <a:latin typeface="Arial" pitchFamily="34" charset="0"/>
                <a:ea typeface="+mn-ea"/>
                <a:cs typeface="+mn-cs"/>
              </a:rPr>
              <a:t>Muchas de las bacterias fijadoras de N son anaeróbias (baja producción de ATP por sustrato fermentado)</a:t>
            </a:r>
            <a:endParaRPr kumimoji="0" lang="es-ES" altLang="es-MX" sz="2000" b="0" i="0" u="none" strike="noStrike" kern="1200" cap="none" spc="0" normalizeH="0" baseline="0" noProof="0" smtClean="0">
              <a:ln>
                <a:noFill/>
              </a:ln>
              <a:solidFill>
                <a:srgbClr val="FFFFFF"/>
              </a:solidFill>
              <a:effectLst/>
              <a:uLnTx/>
              <a:uFillTx/>
              <a:latin typeface="Arial" pitchFamily="34" charset="0"/>
              <a:ea typeface="+mn-ea"/>
              <a:cs typeface="+mn-cs"/>
            </a:endParaRPr>
          </a:p>
        </p:txBody>
      </p:sp>
      <p:sp>
        <p:nvSpPr>
          <p:cNvPr id="60420" name="Text Box 4"/>
          <p:cNvSpPr txBox="1">
            <a:spLocks noChangeArrowheads="1"/>
          </p:cNvSpPr>
          <p:nvPr/>
        </p:nvSpPr>
        <p:spPr bwMode="auto">
          <a:xfrm>
            <a:off x="539750" y="3357616"/>
            <a:ext cx="7924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itchFamily="2" charset="2"/>
              <a:buChar char="ü"/>
              <a:tabLst/>
              <a:defRPr/>
            </a:pPr>
            <a:r>
              <a:rPr kumimoji="0" lang="es-AR" altLang="es-MX" sz="2000" b="0" i="0" u="none" strike="noStrike" kern="1200" cap="none" spc="0" normalizeH="0" baseline="0" noProof="0" smtClean="0">
                <a:ln>
                  <a:noFill/>
                </a:ln>
                <a:solidFill>
                  <a:srgbClr val="FFFFFF"/>
                </a:solidFill>
                <a:effectLst/>
                <a:uLnTx/>
                <a:uFillTx/>
                <a:latin typeface="Arial" pitchFamily="34" charset="0"/>
                <a:ea typeface="+mn-ea"/>
                <a:cs typeface="+mn-cs"/>
              </a:rPr>
              <a:t>Organismos aeróbicos (alta producción de ATP por sustrato respirados): </a:t>
            </a:r>
            <a:r>
              <a:rPr kumimoji="0" lang="es-AR" altLang="es-MX" sz="2000" b="0" i="0" u="none" strike="noStrike" kern="1200" cap="none" spc="0" normalizeH="0" baseline="0" noProof="0" smtClean="0">
                <a:ln>
                  <a:noFill/>
                </a:ln>
                <a:solidFill>
                  <a:srgbClr val="FF3300"/>
                </a:solidFill>
                <a:effectLst/>
                <a:uLnTx/>
                <a:uFillTx/>
                <a:latin typeface="Arial" pitchFamily="34" charset="0"/>
                <a:ea typeface="+mn-ea"/>
                <a:cs typeface="+mn-cs"/>
              </a:rPr>
              <a:t>necesidad de aislar física o bioquímicamente la actividad nitrogenasa del O</a:t>
            </a:r>
            <a:r>
              <a:rPr kumimoji="0" lang="es-AR" altLang="es-MX" sz="2000" b="0" i="0" u="none" strike="noStrike" kern="1200" cap="none" spc="0" normalizeH="0" baseline="-25000" noProof="0" smtClean="0">
                <a:ln>
                  <a:noFill/>
                </a:ln>
                <a:solidFill>
                  <a:srgbClr val="FF3300"/>
                </a:solidFill>
                <a:effectLst/>
                <a:uLnTx/>
                <a:uFillTx/>
                <a:latin typeface="Arial" pitchFamily="34" charset="0"/>
                <a:ea typeface="+mn-ea"/>
                <a:cs typeface="+mn-cs"/>
              </a:rPr>
              <a:t>2</a:t>
            </a:r>
            <a:endParaRPr kumimoji="0" lang="es-ES" altLang="es-MX" sz="2000" b="0" i="0" u="none" strike="noStrike" kern="1200" cap="none" spc="0" normalizeH="0" baseline="-25000" noProof="0" smtClean="0">
              <a:ln>
                <a:noFill/>
              </a:ln>
              <a:solidFill>
                <a:srgbClr val="FF3300"/>
              </a:solidFill>
              <a:effectLst/>
              <a:uLnTx/>
              <a:uFillTx/>
              <a:latin typeface="Arial" pitchFamily="34" charset="0"/>
              <a:ea typeface="+mn-ea"/>
              <a:cs typeface="+mn-cs"/>
            </a:endParaRPr>
          </a:p>
        </p:txBody>
      </p:sp>
    </p:spTree>
    <p:extLst>
      <p:ext uri="{BB962C8B-B14F-4D97-AF65-F5344CB8AC3E}">
        <p14:creationId xmlns:p14="http://schemas.microsoft.com/office/powerpoint/2010/main" val="155752351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0" y="-15192"/>
            <a:ext cx="9144000" cy="707886"/>
          </a:xfrm>
          <a:prstGeom prst="rect">
            <a:avLst/>
          </a:prstGeom>
          <a:solidFill>
            <a:srgbClr val="39639D"/>
          </a:solidFill>
          <a:ln w="28575" cap="flat" cmpd="sng" algn="ctr">
            <a:solidFill>
              <a:sysClr val="window" lastClr="FFFFFF">
                <a:hueOff val="0"/>
                <a:satOff val="0"/>
                <a:lumOff val="0"/>
                <a:alphaOff val="0"/>
              </a:sysClr>
            </a:solidFill>
            <a:prstDash val="solid"/>
          </a:ln>
          <a:effectLst/>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Systemic</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Induced</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Responses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during</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the</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legume-rhizobium</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symbiotic</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interaction</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Redox</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changes</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and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microRNA</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involvement</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endParaRPr kumimoji="0" lang="es-MX" sz="20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4" name="Grupo 41"/>
          <p:cNvGrpSpPr/>
          <p:nvPr/>
        </p:nvGrpSpPr>
        <p:grpSpPr>
          <a:xfrm>
            <a:off x="2258234" y="1332410"/>
            <a:ext cx="4627531" cy="4924699"/>
            <a:chOff x="36214" y="13627819"/>
            <a:chExt cx="10382382" cy="11997391"/>
          </a:xfrm>
        </p:grpSpPr>
        <p:grpSp>
          <p:nvGrpSpPr>
            <p:cNvPr id="5" name="46 Grupo"/>
            <p:cNvGrpSpPr/>
            <p:nvPr/>
          </p:nvGrpSpPr>
          <p:grpSpPr>
            <a:xfrm>
              <a:off x="36214" y="13627819"/>
              <a:ext cx="5941796" cy="10834533"/>
              <a:chOff x="108224" y="14347898"/>
              <a:chExt cx="5256583" cy="10186461"/>
            </a:xfrm>
          </p:grpSpPr>
          <p:grpSp>
            <p:nvGrpSpPr>
              <p:cNvPr id="17" name="Grupo 5"/>
              <p:cNvGrpSpPr/>
              <p:nvPr/>
            </p:nvGrpSpPr>
            <p:grpSpPr>
              <a:xfrm>
                <a:off x="108224" y="14347898"/>
                <a:ext cx="5256583" cy="10186461"/>
                <a:chOff x="389794" y="11467578"/>
                <a:chExt cx="4784840" cy="9814717"/>
              </a:xfrm>
            </p:grpSpPr>
            <p:grpSp>
              <p:nvGrpSpPr>
                <p:cNvPr id="32" name="Grupo 20"/>
                <p:cNvGrpSpPr/>
                <p:nvPr/>
              </p:nvGrpSpPr>
              <p:grpSpPr>
                <a:xfrm>
                  <a:off x="389794" y="11467578"/>
                  <a:ext cx="4784840" cy="9814717"/>
                  <a:chOff x="8439151" y="10934698"/>
                  <a:chExt cx="4056064" cy="8998689"/>
                </a:xfrm>
              </p:grpSpPr>
              <p:pic>
                <p:nvPicPr>
                  <p:cNvPr id="34" name="Imagen 22"/>
                  <p:cNvPicPr>
                    <a:picLocks noChangeAspect="1"/>
                  </p:cNvPicPr>
                  <p:nvPr/>
                </p:nvPicPr>
                <p:blipFill rotWithShape="1">
                  <a:blip r:embed="rId2"/>
                  <a:srcRect l="6410"/>
                  <a:stretch/>
                </p:blipFill>
                <p:spPr>
                  <a:xfrm>
                    <a:off x="8439151" y="10934698"/>
                    <a:ext cx="4056064" cy="8715375"/>
                  </a:xfrm>
                  <a:prstGeom prst="rect">
                    <a:avLst/>
                  </a:prstGeom>
                </p:spPr>
              </p:pic>
              <p:pic>
                <p:nvPicPr>
                  <p:cNvPr id="35" name="Imagen 23"/>
                  <p:cNvPicPr>
                    <a:picLocks noChangeAspect="1"/>
                  </p:cNvPicPr>
                  <p:nvPr/>
                </p:nvPicPr>
                <p:blipFill>
                  <a:blip r:embed="rId3"/>
                  <a:stretch>
                    <a:fillRect/>
                  </a:stretch>
                </p:blipFill>
                <p:spPr>
                  <a:xfrm rot="8921228">
                    <a:off x="9622402" y="19192860"/>
                    <a:ext cx="590550" cy="390525"/>
                  </a:xfrm>
                  <a:prstGeom prst="rect">
                    <a:avLst/>
                  </a:prstGeom>
                </p:spPr>
              </p:pic>
              <p:pic>
                <p:nvPicPr>
                  <p:cNvPr id="36" name="Imagen 24"/>
                  <p:cNvPicPr>
                    <a:picLocks noChangeAspect="1"/>
                  </p:cNvPicPr>
                  <p:nvPr/>
                </p:nvPicPr>
                <p:blipFill>
                  <a:blip r:embed="rId3"/>
                  <a:stretch>
                    <a:fillRect/>
                  </a:stretch>
                </p:blipFill>
                <p:spPr>
                  <a:xfrm rot="7910115">
                    <a:off x="10735423" y="18900569"/>
                    <a:ext cx="590550" cy="390525"/>
                  </a:xfrm>
                  <a:prstGeom prst="rect">
                    <a:avLst/>
                  </a:prstGeom>
                </p:spPr>
              </p:pic>
              <p:pic>
                <p:nvPicPr>
                  <p:cNvPr id="37" name="Imagen 25"/>
                  <p:cNvPicPr>
                    <a:picLocks noChangeAspect="1"/>
                  </p:cNvPicPr>
                  <p:nvPr/>
                </p:nvPicPr>
                <p:blipFill>
                  <a:blip r:embed="rId3"/>
                  <a:stretch>
                    <a:fillRect/>
                  </a:stretch>
                </p:blipFill>
                <p:spPr>
                  <a:xfrm rot="8878379">
                    <a:off x="8908328" y="18693032"/>
                    <a:ext cx="590550" cy="390525"/>
                  </a:xfrm>
                  <a:prstGeom prst="rect">
                    <a:avLst/>
                  </a:prstGeom>
                </p:spPr>
              </p:pic>
              <p:pic>
                <p:nvPicPr>
                  <p:cNvPr id="38" name="Imagen 26"/>
                  <p:cNvPicPr>
                    <a:picLocks noChangeAspect="1"/>
                  </p:cNvPicPr>
                  <p:nvPr/>
                </p:nvPicPr>
                <p:blipFill>
                  <a:blip r:embed="rId3"/>
                  <a:stretch>
                    <a:fillRect/>
                  </a:stretch>
                </p:blipFill>
                <p:spPr>
                  <a:xfrm>
                    <a:off x="9571500" y="18813787"/>
                    <a:ext cx="590550" cy="390525"/>
                  </a:xfrm>
                  <a:prstGeom prst="rect">
                    <a:avLst/>
                  </a:prstGeom>
                </p:spPr>
              </p:pic>
              <p:pic>
                <p:nvPicPr>
                  <p:cNvPr id="39" name="Imagen 27"/>
                  <p:cNvPicPr>
                    <a:picLocks noChangeAspect="1"/>
                  </p:cNvPicPr>
                  <p:nvPr/>
                </p:nvPicPr>
                <p:blipFill>
                  <a:blip r:embed="rId3"/>
                  <a:stretch>
                    <a:fillRect/>
                  </a:stretch>
                </p:blipFill>
                <p:spPr>
                  <a:xfrm>
                    <a:off x="11445875" y="17804283"/>
                    <a:ext cx="590550" cy="390525"/>
                  </a:xfrm>
                  <a:prstGeom prst="rect">
                    <a:avLst/>
                  </a:prstGeom>
                </p:spPr>
              </p:pic>
              <p:pic>
                <p:nvPicPr>
                  <p:cNvPr id="40" name="Imagen 28"/>
                  <p:cNvPicPr>
                    <a:picLocks noChangeAspect="1"/>
                  </p:cNvPicPr>
                  <p:nvPr/>
                </p:nvPicPr>
                <p:blipFill>
                  <a:blip r:embed="rId3"/>
                  <a:stretch>
                    <a:fillRect/>
                  </a:stretch>
                </p:blipFill>
                <p:spPr>
                  <a:xfrm rot="18159964">
                    <a:off x="10993437" y="18174619"/>
                    <a:ext cx="590550" cy="390525"/>
                  </a:xfrm>
                  <a:prstGeom prst="rect">
                    <a:avLst/>
                  </a:prstGeom>
                </p:spPr>
              </p:pic>
              <p:pic>
                <p:nvPicPr>
                  <p:cNvPr id="41" name="Imagen 29"/>
                  <p:cNvPicPr>
                    <a:picLocks noChangeAspect="1"/>
                  </p:cNvPicPr>
                  <p:nvPr/>
                </p:nvPicPr>
                <p:blipFill>
                  <a:blip r:embed="rId4"/>
                  <a:stretch>
                    <a:fillRect/>
                  </a:stretch>
                </p:blipFill>
                <p:spPr>
                  <a:xfrm rot="3767846">
                    <a:off x="10191892" y="18949137"/>
                    <a:ext cx="742950" cy="361950"/>
                  </a:xfrm>
                  <a:prstGeom prst="rect">
                    <a:avLst/>
                  </a:prstGeom>
                </p:spPr>
              </p:pic>
              <p:pic>
                <p:nvPicPr>
                  <p:cNvPr id="42" name="Imagen 30"/>
                  <p:cNvPicPr>
                    <a:picLocks noChangeAspect="1"/>
                  </p:cNvPicPr>
                  <p:nvPr/>
                </p:nvPicPr>
                <p:blipFill>
                  <a:blip r:embed="rId4"/>
                  <a:stretch>
                    <a:fillRect/>
                  </a:stretch>
                </p:blipFill>
                <p:spPr>
                  <a:xfrm rot="1745464">
                    <a:off x="11354864" y="18744653"/>
                    <a:ext cx="742950" cy="361950"/>
                  </a:xfrm>
                  <a:prstGeom prst="rect">
                    <a:avLst/>
                  </a:prstGeom>
                </p:spPr>
              </p:pic>
              <p:pic>
                <p:nvPicPr>
                  <p:cNvPr id="43" name="Imagen 31"/>
                  <p:cNvPicPr>
                    <a:picLocks noChangeAspect="1"/>
                  </p:cNvPicPr>
                  <p:nvPr/>
                </p:nvPicPr>
                <p:blipFill>
                  <a:blip r:embed="rId4"/>
                  <a:stretch>
                    <a:fillRect/>
                  </a:stretch>
                </p:blipFill>
                <p:spPr>
                  <a:xfrm rot="11050023">
                    <a:off x="9809231" y="19571437"/>
                    <a:ext cx="742950" cy="361950"/>
                  </a:xfrm>
                  <a:prstGeom prst="rect">
                    <a:avLst/>
                  </a:prstGeom>
                  <a:noFill/>
                </p:spPr>
              </p:pic>
            </p:grpSp>
            <p:pic>
              <p:nvPicPr>
                <p:cNvPr id="33" name="Imagen 21"/>
                <p:cNvPicPr>
                  <a:picLocks noChangeAspect="1"/>
                </p:cNvPicPr>
                <p:nvPr/>
              </p:nvPicPr>
              <p:blipFill>
                <a:blip r:embed="rId3"/>
                <a:stretch>
                  <a:fillRect/>
                </a:stretch>
              </p:blipFill>
              <p:spPr>
                <a:xfrm rot="10033188">
                  <a:off x="1317300" y="19322789"/>
                  <a:ext cx="696658" cy="425939"/>
                </a:xfrm>
                <a:prstGeom prst="rect">
                  <a:avLst/>
                </a:prstGeom>
              </p:spPr>
            </p:pic>
          </p:grpSp>
          <p:sp>
            <p:nvSpPr>
              <p:cNvPr id="18" name="Freeform 68"/>
              <p:cNvSpPr>
                <a:spLocks/>
              </p:cNvSpPr>
              <p:nvPr/>
            </p:nvSpPr>
            <p:spPr bwMode="auto">
              <a:xfrm flipV="1">
                <a:off x="2276680" y="19945354"/>
                <a:ext cx="272947" cy="178051"/>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Freeform 68"/>
              <p:cNvSpPr>
                <a:spLocks/>
              </p:cNvSpPr>
              <p:nvPr/>
            </p:nvSpPr>
            <p:spPr bwMode="auto">
              <a:xfrm flipV="1">
                <a:off x="1764409" y="19964522"/>
                <a:ext cx="272947" cy="178051"/>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Freeform 68"/>
              <p:cNvSpPr>
                <a:spLocks/>
              </p:cNvSpPr>
              <p:nvPr/>
            </p:nvSpPr>
            <p:spPr bwMode="auto">
              <a:xfrm flipV="1">
                <a:off x="2981852" y="20123405"/>
                <a:ext cx="272947" cy="178051"/>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Freeform 68"/>
              <p:cNvSpPr>
                <a:spLocks/>
              </p:cNvSpPr>
              <p:nvPr/>
            </p:nvSpPr>
            <p:spPr bwMode="auto">
              <a:xfrm flipV="1">
                <a:off x="1821927" y="20912655"/>
                <a:ext cx="272947" cy="178051"/>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Freeform 68"/>
              <p:cNvSpPr>
                <a:spLocks/>
              </p:cNvSpPr>
              <p:nvPr/>
            </p:nvSpPr>
            <p:spPr bwMode="auto">
              <a:xfrm flipV="1">
                <a:off x="2268465" y="20666237"/>
                <a:ext cx="272947" cy="178051"/>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Freeform 68"/>
              <p:cNvSpPr>
                <a:spLocks/>
              </p:cNvSpPr>
              <p:nvPr/>
            </p:nvSpPr>
            <p:spPr bwMode="auto">
              <a:xfrm flipV="1">
                <a:off x="1908425" y="20468579"/>
                <a:ext cx="272947" cy="178051"/>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Freeform 68"/>
              <p:cNvSpPr>
                <a:spLocks/>
              </p:cNvSpPr>
              <p:nvPr/>
            </p:nvSpPr>
            <p:spPr bwMode="auto">
              <a:xfrm flipV="1">
                <a:off x="2643590" y="20074503"/>
                <a:ext cx="272947" cy="178051"/>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Freeform 68"/>
              <p:cNvSpPr>
                <a:spLocks/>
              </p:cNvSpPr>
              <p:nvPr/>
            </p:nvSpPr>
            <p:spPr bwMode="auto">
              <a:xfrm flipV="1">
                <a:off x="1908425" y="21404682"/>
                <a:ext cx="272947" cy="178051"/>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Freeform 68"/>
              <p:cNvSpPr>
                <a:spLocks/>
              </p:cNvSpPr>
              <p:nvPr/>
            </p:nvSpPr>
            <p:spPr bwMode="auto">
              <a:xfrm flipV="1">
                <a:off x="2268464" y="21332675"/>
                <a:ext cx="272947" cy="178051"/>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Freeform 68"/>
              <p:cNvSpPr>
                <a:spLocks/>
              </p:cNvSpPr>
              <p:nvPr/>
            </p:nvSpPr>
            <p:spPr bwMode="auto">
              <a:xfrm flipV="1">
                <a:off x="2700513" y="20396571"/>
                <a:ext cx="272947" cy="178051"/>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Freeform 68"/>
              <p:cNvSpPr>
                <a:spLocks/>
              </p:cNvSpPr>
              <p:nvPr/>
            </p:nvSpPr>
            <p:spPr bwMode="auto">
              <a:xfrm flipV="1">
                <a:off x="2556496" y="21154624"/>
                <a:ext cx="272947" cy="178051"/>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Freeform 68"/>
              <p:cNvSpPr>
                <a:spLocks/>
              </p:cNvSpPr>
              <p:nvPr/>
            </p:nvSpPr>
            <p:spPr bwMode="auto">
              <a:xfrm flipV="1">
                <a:off x="2196456" y="21874704"/>
                <a:ext cx="272947" cy="178051"/>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Freeform 68"/>
              <p:cNvSpPr>
                <a:spLocks/>
              </p:cNvSpPr>
              <p:nvPr/>
            </p:nvSpPr>
            <p:spPr bwMode="auto">
              <a:xfrm flipV="1">
                <a:off x="2196457" y="22450767"/>
                <a:ext cx="272947" cy="178051"/>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Freeform 68"/>
              <p:cNvSpPr>
                <a:spLocks/>
              </p:cNvSpPr>
              <p:nvPr/>
            </p:nvSpPr>
            <p:spPr bwMode="auto">
              <a:xfrm flipV="1">
                <a:off x="2268465" y="20434544"/>
                <a:ext cx="272947" cy="178051"/>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6" name="Rectángulo redondeado 32"/>
            <p:cNvSpPr/>
            <p:nvPr/>
          </p:nvSpPr>
          <p:spPr>
            <a:xfrm>
              <a:off x="4895842" y="24878672"/>
              <a:ext cx="5334144" cy="746538"/>
            </a:xfrm>
            <a:prstGeom prst="roundRect">
              <a:avLst/>
            </a:prstGeom>
            <a:solidFill>
              <a:srgbClr val="1CD2C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prstClr val="black"/>
                  </a:solidFill>
                  <a:effectLst/>
                  <a:uLnTx/>
                  <a:uFillTx/>
                  <a:latin typeface="Calibri"/>
                  <a:ea typeface="+mn-ea"/>
                  <a:cs typeface="+mn-cs"/>
                </a:rPr>
                <a:t>Inoculation</a:t>
              </a:r>
              <a:endParaRPr kumimoji="0" lang="en-GB"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Elipse 33"/>
            <p:cNvSpPr/>
            <p:nvPr/>
          </p:nvSpPr>
          <p:spPr>
            <a:xfrm>
              <a:off x="5411906" y="21898885"/>
              <a:ext cx="4095687" cy="1954104"/>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smtClean="0">
                  <a:ln>
                    <a:noFill/>
                  </a:ln>
                  <a:solidFill>
                    <a:prstClr val="black"/>
                  </a:solidFill>
                  <a:effectLst/>
                  <a:uLnTx/>
                  <a:uFillTx/>
                  <a:latin typeface="Calibri"/>
                  <a:ea typeface="+mn-ea"/>
                  <a:cs typeface="+mn-cs"/>
                </a:rPr>
                <a:t>Systemic Redox Changes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smtClean="0">
                  <a:ln>
                    <a:noFill/>
                  </a:ln>
                  <a:solidFill>
                    <a:prstClr val="black"/>
                  </a:solidFill>
                  <a:effectLst/>
                  <a:uLnTx/>
                  <a:uFillTx/>
                  <a:latin typeface="Calibri"/>
                  <a:ea typeface="+mn-ea"/>
                  <a:cs typeface="+mn-cs"/>
                </a:rPr>
                <a:t>30’</a:t>
              </a:r>
              <a:endParaRPr kumimoji="0" lang="en-GB"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8" name="Flecha curvada hacia arriba 34"/>
            <p:cNvSpPr/>
            <p:nvPr/>
          </p:nvSpPr>
          <p:spPr>
            <a:xfrm rot="16351167">
              <a:off x="2191696" y="17603110"/>
              <a:ext cx="6510710" cy="2431983"/>
            </a:xfrm>
            <a:prstGeom prst="curvedUp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lecha abajo 22"/>
            <p:cNvSpPr/>
            <p:nvPr/>
          </p:nvSpPr>
          <p:spPr>
            <a:xfrm rot="10800000">
              <a:off x="6884436" y="16992855"/>
              <a:ext cx="897516" cy="1266535"/>
            </a:xfrm>
            <a:prstGeom prst="downArrow">
              <a:avLst>
                <a:gd name="adj1" fmla="val 50000"/>
                <a:gd name="adj2" fmla="val 37711"/>
              </a:avLst>
            </a:prstGeom>
            <a:solidFill>
              <a:schemeClr val="tx1">
                <a:lumMod val="50000"/>
                <a:lumOff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Elipse 36"/>
            <p:cNvSpPr/>
            <p:nvPr/>
          </p:nvSpPr>
          <p:spPr>
            <a:xfrm>
              <a:off x="4895842" y="14387067"/>
              <a:ext cx="5127820" cy="2514440"/>
            </a:xfrm>
            <a:prstGeom prst="ellipse">
              <a:avLst/>
            </a:prstGeom>
            <a:solidFill>
              <a:schemeClr val="accent2">
                <a:lumMod val="60000"/>
                <a:lumOff val="40000"/>
                <a:alpha val="7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prstClr val="black"/>
                  </a:solidFill>
                  <a:effectLst/>
                  <a:uLnTx/>
                  <a:uFillTx/>
                  <a:latin typeface="Calibri"/>
                  <a:ea typeface="+mn-ea"/>
                  <a:cs typeface="+mn-cs"/>
                </a:rPr>
                <a:t>Tolerance to stress conditions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prstClr val="black"/>
                  </a:solidFill>
                  <a:effectLst/>
                  <a:uLnTx/>
                  <a:uFillTx/>
                  <a:latin typeface="Calibri"/>
                  <a:ea typeface="+mn-ea"/>
                  <a:cs typeface="+mn-cs"/>
                </a:rPr>
                <a:t>48 HPI </a:t>
              </a:r>
            </a:p>
          </p:txBody>
        </p:sp>
        <p:sp>
          <p:nvSpPr>
            <p:cNvPr id="12" name="Flecha abajo 22"/>
            <p:cNvSpPr/>
            <p:nvPr/>
          </p:nvSpPr>
          <p:spPr>
            <a:xfrm rot="10800000">
              <a:off x="6884436" y="20653159"/>
              <a:ext cx="897516" cy="1130861"/>
            </a:xfrm>
            <a:prstGeom prst="downArrow">
              <a:avLst>
                <a:gd name="adj1" fmla="val 50000"/>
                <a:gd name="adj2" fmla="val 37711"/>
              </a:avLst>
            </a:prstGeom>
            <a:solidFill>
              <a:schemeClr val="tx1">
                <a:lumMod val="50000"/>
                <a:lumOff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lecha abajo 22"/>
            <p:cNvSpPr/>
            <p:nvPr/>
          </p:nvSpPr>
          <p:spPr>
            <a:xfrm rot="10800000">
              <a:off x="6902165" y="23900858"/>
              <a:ext cx="897515" cy="882426"/>
            </a:xfrm>
            <a:prstGeom prst="downArrow">
              <a:avLst>
                <a:gd name="adj1" fmla="val 50000"/>
                <a:gd name="adj2" fmla="val 37711"/>
              </a:avLst>
            </a:prstGeom>
            <a:solidFill>
              <a:schemeClr val="tx1">
                <a:lumMod val="50000"/>
                <a:lumOff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Flecha curvada hacia arriba 39"/>
            <p:cNvSpPr/>
            <p:nvPr/>
          </p:nvSpPr>
          <p:spPr>
            <a:xfrm rot="5117058">
              <a:off x="-1803424" y="18053143"/>
              <a:ext cx="6247358" cy="2287980"/>
            </a:xfrm>
            <a:prstGeom prst="curvedUp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Elipse 40"/>
            <p:cNvSpPr/>
            <p:nvPr/>
          </p:nvSpPr>
          <p:spPr>
            <a:xfrm>
              <a:off x="5067011" y="18259392"/>
              <a:ext cx="5351585" cy="2273370"/>
            </a:xfrm>
            <a:prstGeom prst="ellipse">
              <a:avLst/>
            </a:prstGeom>
            <a:solidFill>
              <a:srgbClr val="F8550C">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prstClr val="black"/>
                  </a:solidFill>
                  <a:effectLst/>
                  <a:uLnTx/>
                  <a:uFillTx/>
                  <a:latin typeface="Calibri"/>
                  <a:ea typeface="+mn-ea"/>
                  <a:cs typeface="+mn-cs"/>
                </a:rPr>
                <a:t>microRNA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prstClr val="black"/>
                  </a:solidFill>
                  <a:effectLst/>
                  <a:uLnTx/>
                  <a:uFillTx/>
                  <a:latin typeface="Calibri"/>
                  <a:ea typeface="+mn-ea"/>
                  <a:cs typeface="+mn-cs"/>
                </a:rPr>
                <a:t>Expression changes</a:t>
              </a:r>
              <a:endParaRPr kumimoji="0" lang="en-GB"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prstClr val="black"/>
                  </a:solidFill>
                  <a:effectLst/>
                  <a:uLnTx/>
                  <a:uFillTx/>
                  <a:latin typeface="Calibri"/>
                  <a:ea typeface="+mn-ea"/>
                  <a:cs typeface="+mn-cs"/>
                </a:rPr>
                <a:t>24 HPI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smtClean="0">
                  <a:ln>
                    <a:noFill/>
                  </a:ln>
                  <a:solidFill>
                    <a:prstClr val="black"/>
                  </a:solidFill>
                  <a:effectLst/>
                  <a:uLnTx/>
                  <a:uFillTx/>
                  <a:latin typeface="Calibri"/>
                  <a:ea typeface="+mn-ea"/>
                  <a:cs typeface="+mn-cs"/>
                </a:rPr>
                <a:t>                                     </a:t>
              </a:r>
            </a:p>
          </p:txBody>
        </p:sp>
      </p:grpSp>
    </p:spTree>
    <p:extLst>
      <p:ext uri="{BB962C8B-B14F-4D97-AF65-F5344CB8AC3E}">
        <p14:creationId xmlns:p14="http://schemas.microsoft.com/office/powerpoint/2010/main" val="245759463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0" y="-15192"/>
            <a:ext cx="9144000" cy="707886"/>
          </a:xfrm>
          <a:prstGeom prst="rect">
            <a:avLst/>
          </a:prstGeom>
          <a:solidFill>
            <a:srgbClr val="39639D"/>
          </a:solidFill>
          <a:ln w="28575" cap="flat" cmpd="sng" algn="ctr">
            <a:solidFill>
              <a:sysClr val="window" lastClr="FFFFFF">
                <a:hueOff val="0"/>
                <a:satOff val="0"/>
                <a:lumOff val="0"/>
                <a:alphaOff val="0"/>
              </a:sysClr>
            </a:solidFill>
            <a:prstDash val="solid"/>
          </a:ln>
          <a:effectLst/>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Systemic</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Induced</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Responses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during</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the</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legume-rhizobium</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symbiotic</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interaction</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0" cap="none" spc="0" normalizeH="0" baseline="0" noProof="0" dirty="0" err="1" smtClean="0">
                <a:ln>
                  <a:noFill/>
                </a:ln>
                <a:solidFill>
                  <a:prstClr val="white"/>
                </a:solidFill>
                <a:effectLst/>
                <a:uLnTx/>
                <a:uFillTx/>
                <a:latin typeface="Calibri"/>
                <a:ea typeface="+mn-ea"/>
                <a:cs typeface="+mn-cs"/>
              </a:rPr>
              <a:t>Nod</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Factor and AON </a:t>
            </a:r>
            <a:r>
              <a:rPr kumimoji="0" lang="es-MX" sz="2000" b="1" i="0" u="none" strike="noStrike" kern="0" cap="none" spc="0" normalizeH="0" baseline="0" noProof="0" dirty="0" err="1">
                <a:ln>
                  <a:noFill/>
                </a:ln>
                <a:solidFill>
                  <a:prstClr val="white"/>
                </a:solidFill>
                <a:effectLst/>
                <a:uLnTx/>
                <a:uFillTx/>
                <a:latin typeface="Calibri"/>
                <a:ea typeface="+mn-ea"/>
                <a:cs typeface="+mn-cs"/>
              </a:rPr>
              <a:t>involvement</a:t>
            </a:r>
            <a:r>
              <a:rPr kumimoji="0" lang="es-MX" sz="2000" b="1" i="0" u="none" strike="noStrike" kern="0" cap="none" spc="0" normalizeH="0" baseline="0" noProof="0" dirty="0" smtClean="0">
                <a:ln>
                  <a:noFill/>
                </a:ln>
                <a:solidFill>
                  <a:prstClr val="white"/>
                </a:solidFill>
                <a:effectLst/>
                <a:uLnTx/>
                <a:uFillTx/>
                <a:latin typeface="Calibri"/>
                <a:ea typeface="+mn-ea"/>
                <a:cs typeface="+mn-cs"/>
              </a:rPr>
              <a:t>  </a:t>
            </a:r>
            <a:endParaRPr kumimoji="0" lang="es-MX" sz="2000" b="1" i="0" u="none" strike="noStrike" kern="0" cap="none" spc="0" normalizeH="0" baseline="0" noProof="0" dirty="0">
              <a:ln>
                <a:noFill/>
              </a:ln>
              <a:solidFill>
                <a:prstClr val="white"/>
              </a:solidFill>
              <a:effectLst/>
              <a:uLnTx/>
              <a:uFillTx/>
              <a:latin typeface="Calibri"/>
              <a:ea typeface="+mn-ea"/>
              <a:cs typeface="+mn-cs"/>
            </a:endParaRPr>
          </a:p>
        </p:txBody>
      </p:sp>
      <p:pic>
        <p:nvPicPr>
          <p:cNvPr id="15" name="Imagen 14"/>
          <p:cNvPicPr>
            <a:picLocks noChangeAspect="1"/>
          </p:cNvPicPr>
          <p:nvPr/>
        </p:nvPicPr>
        <p:blipFill rotWithShape="1">
          <a:blip r:embed="rId3"/>
          <a:srcRect t="59827"/>
          <a:stretch/>
        </p:blipFill>
        <p:spPr>
          <a:xfrm>
            <a:off x="692943" y="692696"/>
            <a:ext cx="7758114" cy="2736304"/>
          </a:xfrm>
          <a:prstGeom prst="rect">
            <a:avLst/>
          </a:prstGeom>
        </p:spPr>
      </p:pic>
      <p:pic>
        <p:nvPicPr>
          <p:cNvPr id="16" name="Imagen 15"/>
          <p:cNvPicPr>
            <a:picLocks noChangeAspect="1"/>
          </p:cNvPicPr>
          <p:nvPr/>
        </p:nvPicPr>
        <p:blipFill>
          <a:blip r:embed="rId4"/>
          <a:stretch>
            <a:fillRect/>
          </a:stretch>
        </p:blipFill>
        <p:spPr>
          <a:xfrm>
            <a:off x="1259632" y="3356992"/>
            <a:ext cx="6408712" cy="3123360"/>
          </a:xfrm>
          <a:prstGeom prst="rect">
            <a:avLst/>
          </a:prstGeom>
        </p:spPr>
      </p:pic>
      <p:sp>
        <p:nvSpPr>
          <p:cNvPr id="17" name="38 CuadroTexto"/>
          <p:cNvSpPr txBox="1"/>
          <p:nvPr/>
        </p:nvSpPr>
        <p:spPr>
          <a:xfrm>
            <a:off x="52984" y="6516081"/>
            <a:ext cx="41589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smtClean="0">
                <a:ln>
                  <a:noFill/>
                </a:ln>
                <a:solidFill>
                  <a:prstClr val="black"/>
                </a:solidFill>
                <a:effectLst/>
                <a:uLnTx/>
                <a:uFillTx/>
                <a:latin typeface="Calibri"/>
                <a:ea typeface="+mn-ea"/>
                <a:cs typeface="+mn-cs"/>
              </a:rPr>
              <a:t>Fernádez-Gobell</a:t>
            </a: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 et al. 2019 Frontier in Plant Science</a:t>
            </a:r>
            <a:endParaRPr kumimoji="0" lang="en-US" sz="1400" b="0" i="1" u="none" strike="noStrike" kern="1200" cap="none" spc="0" normalizeH="0" baseline="0" noProof="0" dirty="0">
              <a:ln>
                <a:noFill/>
              </a:ln>
              <a:solidFill>
                <a:prstClr val="black"/>
              </a:solidFill>
              <a:effectLst/>
              <a:uLnTx/>
              <a:uFillTx/>
              <a:latin typeface="Calibri"/>
              <a:ea typeface="+mn-ea"/>
              <a:cs typeface="+mn-cs"/>
            </a:endParaRPr>
          </a:p>
        </p:txBody>
      </p:sp>
      <p:sp>
        <p:nvSpPr>
          <p:cNvPr id="2" name="CuadroTexto 1"/>
          <p:cNvSpPr txBox="1"/>
          <p:nvPr/>
        </p:nvSpPr>
        <p:spPr>
          <a:xfrm>
            <a:off x="131350" y="1130282"/>
            <a:ext cx="9022954"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Redox </a:t>
            </a:r>
            <a:r>
              <a:rPr kumimoji="0" lang="en-US" sz="2000" b="0" i="0" u="none" strike="noStrike" kern="1200" cap="none" spc="0" normalizeH="0" baseline="0" noProof="0" dirty="0" smtClean="0">
                <a:ln>
                  <a:noFill/>
                </a:ln>
                <a:solidFill>
                  <a:srgbClr val="FF0000"/>
                </a:solidFill>
                <a:effectLst/>
                <a:uLnTx/>
                <a:uFillTx/>
                <a:latin typeface="Calibri"/>
                <a:ea typeface="+mn-ea"/>
                <a:cs typeface="+mn-cs"/>
              </a:rPr>
              <a:t>systemic changes, during Soybean–</a:t>
            </a:r>
            <a:r>
              <a:rPr kumimoji="0" lang="en-US" sz="2000" b="0" i="1" u="none" strike="noStrike" kern="1200" cap="none" spc="0" normalizeH="0" baseline="0" noProof="0" dirty="0" err="1" smtClean="0">
                <a:ln>
                  <a:noFill/>
                </a:ln>
                <a:solidFill>
                  <a:srgbClr val="FF0000"/>
                </a:solidFill>
                <a:effectLst/>
                <a:uLnTx/>
                <a:uFillTx/>
                <a:latin typeface="Calibri"/>
                <a:ea typeface="+mn-ea"/>
                <a:cs typeface="+mn-cs"/>
              </a:rPr>
              <a:t>Bradyrhizobium</a:t>
            </a:r>
            <a:r>
              <a:rPr kumimoji="0" lang="en-US" sz="2000" b="0" i="1" u="none" strike="noStrike" kern="1200" cap="none" spc="0" normalizeH="0" baseline="0" noProof="0" dirty="0" smtClean="0">
                <a:ln>
                  <a:noFill/>
                </a:ln>
                <a:solidFill>
                  <a:srgbClr val="FF0000"/>
                </a:solidFill>
                <a:effectLst/>
                <a:uLnTx/>
                <a:uFillTx/>
                <a:latin typeface="Calibri"/>
                <a:ea typeface="+mn-ea"/>
                <a:cs typeface="+mn-cs"/>
              </a:rPr>
              <a:t> </a:t>
            </a:r>
            <a:r>
              <a:rPr kumimoji="0" lang="en-US" sz="2000" b="0" i="1" u="none" strike="noStrike" kern="1200" cap="none" spc="0" normalizeH="0" baseline="0" noProof="0" dirty="0" err="1" smtClean="0">
                <a:ln>
                  <a:noFill/>
                </a:ln>
                <a:solidFill>
                  <a:srgbClr val="FF0000"/>
                </a:solidFill>
                <a:effectLst/>
                <a:uLnTx/>
                <a:uFillTx/>
                <a:latin typeface="Calibri"/>
                <a:ea typeface="+mn-ea"/>
                <a:cs typeface="+mn-cs"/>
              </a:rPr>
              <a:t>japonicum</a:t>
            </a:r>
            <a:r>
              <a:rPr kumimoji="0" lang="en-US" sz="2000" b="0" i="1" u="none" strike="noStrike" kern="1200" cap="none" spc="0" normalizeH="0" baseline="0" noProof="0" dirty="0" smtClean="0">
                <a:ln>
                  <a:noFill/>
                </a:ln>
                <a:solidFill>
                  <a:srgbClr val="FF0000"/>
                </a:solidFill>
                <a:effectLst/>
                <a:uLnTx/>
                <a:uFillTx/>
                <a:latin typeface="Calibri"/>
                <a:ea typeface="+mn-ea"/>
                <a:cs typeface="+mn-cs"/>
              </a:rPr>
              <a:t> </a:t>
            </a:r>
            <a:r>
              <a:rPr kumimoji="0" lang="en-US" sz="2000" b="0" i="0" u="none" strike="noStrike" kern="1200" cap="none" spc="0" normalizeH="0" baseline="0" noProof="0" dirty="0" smtClean="0">
                <a:ln>
                  <a:noFill/>
                </a:ln>
                <a:solidFill>
                  <a:srgbClr val="FF0000"/>
                </a:solidFill>
                <a:effectLst/>
                <a:uLnTx/>
                <a:uFillTx/>
                <a:latin typeface="Calibri"/>
                <a:ea typeface="+mn-ea"/>
                <a:cs typeface="+mn-cs"/>
              </a:rPr>
              <a:t> symbiotic interaction, induce  ISR-like  responses mediated by Nod </a:t>
            </a:r>
            <a:r>
              <a:rPr kumimoji="0" lang="en-US" sz="2000" b="0" i="0" u="none" strike="noStrike" kern="1200" cap="none" spc="0" normalizeH="0" baseline="0" noProof="0" dirty="0">
                <a:ln>
                  <a:noFill/>
                </a:ln>
                <a:solidFill>
                  <a:srgbClr val="FF0000"/>
                </a:solidFill>
                <a:effectLst/>
                <a:uLnTx/>
                <a:uFillTx/>
                <a:latin typeface="Calibri"/>
                <a:ea typeface="+mn-ea"/>
                <a:cs typeface="+mn-cs"/>
              </a:rPr>
              <a:t>Factor Receptor </a:t>
            </a:r>
            <a:r>
              <a:rPr kumimoji="0" lang="en-US" sz="2000" b="0" i="0" u="none" strike="noStrike" kern="1200" cap="none" spc="0" normalizeH="0" baseline="0" noProof="0" dirty="0" smtClean="0">
                <a:ln>
                  <a:noFill/>
                </a:ln>
                <a:solidFill>
                  <a:srgbClr val="FF0000"/>
                </a:solidFill>
                <a:effectLst/>
                <a:uLnTx/>
                <a:uFillTx/>
                <a:latin typeface="Calibri"/>
                <a:ea typeface="+mn-ea"/>
                <a:cs typeface="+mn-cs"/>
              </a:rPr>
              <a:t>and Autoregulation </a:t>
            </a:r>
            <a:r>
              <a:rPr kumimoji="0" lang="en-US" sz="2000" b="0" i="0" u="none" strike="noStrike" kern="1200" cap="none" spc="0" normalizeH="0" baseline="0" noProof="0" dirty="0">
                <a:ln>
                  <a:noFill/>
                </a:ln>
                <a:solidFill>
                  <a:srgbClr val="FF0000"/>
                </a:solidFill>
                <a:effectLst/>
                <a:uLnTx/>
                <a:uFillTx/>
                <a:latin typeface="Calibri"/>
                <a:ea typeface="+mn-ea"/>
                <a:cs typeface="+mn-cs"/>
              </a:rPr>
              <a:t>of Nodulation </a:t>
            </a:r>
            <a:r>
              <a:rPr kumimoji="0" lang="en-US" sz="1800" b="0" i="0" u="none" strike="noStrike" kern="1200" cap="none" spc="0" normalizeH="0" baseline="0" noProof="0" dirty="0">
                <a:ln>
                  <a:noFill/>
                </a:ln>
                <a:solidFill>
                  <a:prstClr val="black"/>
                </a:solidFill>
                <a:effectLst/>
                <a:uLnTx/>
                <a:uFillTx/>
                <a:latin typeface="Calibri"/>
                <a:ea typeface="+mn-ea"/>
                <a:cs typeface="+mn-cs"/>
              </a:rPr>
              <a:t/>
            </a: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873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6512" y="-27384"/>
            <a:ext cx="9144000" cy="707886"/>
          </a:xfrm>
          <a:prstGeom prst="rect">
            <a:avLst/>
          </a:prstGeom>
          <a:solidFill>
            <a:srgbClr val="002060">
              <a:alpha val="60000"/>
            </a:srgbClr>
          </a:solidFill>
          <a:ln w="9525">
            <a:noFill/>
            <a:miter lim="800000"/>
            <a:headEnd/>
            <a:tailEnd/>
          </a:ln>
          <a:effectLst/>
        </p:spPr>
        <p:txBody>
          <a:bodyPr wrap="square">
            <a:spAutoFit/>
          </a:bodyPr>
          <a:lstStyle/>
          <a:p>
            <a:pPr marL="342900" marR="0" lvl="0" indent="-342900" algn="ctr" defTabSz="914400" rtl="0" eaLnBrk="1" fontAlgn="base" latinLnBrk="0" hangingPunct="1">
              <a:lnSpc>
                <a:spcPct val="100000"/>
              </a:lnSpc>
              <a:spcBef>
                <a:spcPts val="0"/>
              </a:spcBef>
              <a:spcAft>
                <a:spcPct val="0"/>
              </a:spcAft>
              <a:buClr>
                <a:srgbClr val="FF0000"/>
              </a:buClr>
              <a:buSzTx/>
              <a:buFont typeface="Wingdings" panose="05000000000000000000" pitchFamily="2" charset="2"/>
              <a:buChar char="Ø"/>
              <a:tabLst/>
              <a:defRPr/>
            </a:pPr>
            <a:r>
              <a:rPr kumimoji="0" lang="en-US" sz="20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Glycine max - </a:t>
            </a:r>
            <a:r>
              <a:rPr kumimoji="0" lang="en-US" sz="2000" b="0" i="1"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Bradyrhizobium</a:t>
            </a:r>
            <a:r>
              <a:rPr kumimoji="0" lang="en-US" sz="20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000" b="0" i="1"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japonicum</a:t>
            </a:r>
            <a:r>
              <a:rPr kumimoji="0" lang="en-US" sz="20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 Soybean Mosaic Virus</a:t>
            </a:r>
          </a:p>
          <a:p>
            <a:pPr marL="0" marR="0" lvl="0" indent="0" algn="ctr" defTabSz="914400" rtl="0" eaLnBrk="1" fontAlgn="base" latinLnBrk="0" hangingPunct="1">
              <a:lnSpc>
                <a:spcPct val="100000"/>
              </a:lnSpc>
              <a:spcBef>
                <a:spcPts val="0"/>
              </a:spcBef>
              <a:spcAft>
                <a:spcPct val="0"/>
              </a:spcAft>
              <a:buClr>
                <a:srgbClr val="FF0000"/>
              </a:buClr>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Triple interaction</a:t>
            </a:r>
          </a:p>
        </p:txBody>
      </p:sp>
      <p:grpSp>
        <p:nvGrpSpPr>
          <p:cNvPr id="10" name="Grupo 9"/>
          <p:cNvGrpSpPr/>
          <p:nvPr/>
        </p:nvGrpSpPr>
        <p:grpSpPr>
          <a:xfrm>
            <a:off x="1961380" y="1002214"/>
            <a:ext cx="4974760" cy="5745232"/>
            <a:chOff x="1961380" y="1002214"/>
            <a:chExt cx="4974760" cy="5745232"/>
          </a:xfrm>
        </p:grpSpPr>
        <p:grpSp>
          <p:nvGrpSpPr>
            <p:cNvPr id="9" name="Grupo 8"/>
            <p:cNvGrpSpPr/>
            <p:nvPr/>
          </p:nvGrpSpPr>
          <p:grpSpPr>
            <a:xfrm>
              <a:off x="3543418" y="1002214"/>
              <a:ext cx="2108702" cy="1418674"/>
              <a:chOff x="3543418" y="930206"/>
              <a:chExt cx="2108702" cy="1418674"/>
            </a:xfrm>
          </p:grpSpPr>
          <p:sp>
            <p:nvSpPr>
              <p:cNvPr id="87" name="86 Triángulo isósceles"/>
              <p:cNvSpPr/>
              <p:nvPr/>
            </p:nvSpPr>
            <p:spPr>
              <a:xfrm>
                <a:off x="4054296" y="1268760"/>
                <a:ext cx="1008112" cy="864096"/>
              </a:xfrm>
              <a:prstGeom prst="triangle">
                <a:avLst/>
              </a:prstGeom>
              <a:solidFill>
                <a:srgbClr val="00B05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upo 7"/>
              <p:cNvGrpSpPr/>
              <p:nvPr/>
            </p:nvGrpSpPr>
            <p:grpSpPr>
              <a:xfrm>
                <a:off x="3543418" y="930206"/>
                <a:ext cx="2108702" cy="1418674"/>
                <a:chOff x="3543418" y="930206"/>
                <a:chExt cx="2108702" cy="1418674"/>
              </a:xfrm>
            </p:grpSpPr>
            <p:cxnSp>
              <p:nvCxnSpPr>
                <p:cNvPr id="93" name="92 Conector recto de flecha"/>
                <p:cNvCxnSpPr/>
                <p:nvPr/>
              </p:nvCxnSpPr>
              <p:spPr>
                <a:xfrm flipH="1">
                  <a:off x="4117920" y="2204864"/>
                  <a:ext cx="814120" cy="0"/>
                </a:xfrm>
                <a:prstGeom prst="straightConnector1">
                  <a:avLst/>
                </a:prstGeom>
                <a:ln>
                  <a:solidFill>
                    <a:srgbClr val="FFC000"/>
                  </a:solidFill>
                  <a:tailEnd type="arrow"/>
                </a:ln>
              </p:spPr>
              <p:style>
                <a:lnRef idx="2">
                  <a:schemeClr val="dk1"/>
                </a:lnRef>
                <a:fillRef idx="0">
                  <a:schemeClr val="dk1"/>
                </a:fillRef>
                <a:effectRef idx="1">
                  <a:schemeClr val="dk1"/>
                </a:effectRef>
                <a:fontRef idx="minor">
                  <a:schemeClr val="tx1"/>
                </a:fontRef>
              </p:style>
            </p:cxnSp>
            <p:sp>
              <p:nvSpPr>
                <p:cNvPr id="88" name="87 CuadroTexto"/>
                <p:cNvSpPr txBox="1"/>
                <p:nvPr/>
              </p:nvSpPr>
              <p:spPr>
                <a:xfrm>
                  <a:off x="3903456" y="930206"/>
                  <a:ext cx="130979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a:ea typeface="+mn-ea"/>
                      <a:cs typeface="+mn-cs"/>
                    </a:rPr>
                    <a:t>Soybean</a:t>
                  </a:r>
                  <a:endParaRPr kumimoji="0" lang="en-US" sz="1600" b="0" i="1" u="none" strike="noStrike" kern="1200" cap="none" spc="0" normalizeH="0" baseline="0" noProof="0" dirty="0">
                    <a:ln>
                      <a:noFill/>
                    </a:ln>
                    <a:solidFill>
                      <a:prstClr val="black"/>
                    </a:solidFill>
                    <a:effectLst/>
                    <a:uLnTx/>
                    <a:uFillTx/>
                    <a:latin typeface="Calibri"/>
                    <a:ea typeface="+mn-ea"/>
                    <a:cs typeface="+mn-cs"/>
                  </a:endParaRPr>
                </a:p>
              </p:txBody>
            </p:sp>
            <p:sp>
              <p:nvSpPr>
                <p:cNvPr id="89" name="88 CuadroTexto"/>
                <p:cNvSpPr txBox="1"/>
                <p:nvPr/>
              </p:nvSpPr>
              <p:spPr>
                <a:xfrm>
                  <a:off x="4839560" y="2010326"/>
                  <a:ext cx="81256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a:ea typeface="+mn-ea"/>
                      <a:cs typeface="+mn-cs"/>
                    </a:rPr>
                    <a:t>SMV</a:t>
                  </a:r>
                  <a:endParaRPr kumimoji="0" lang="en-US" sz="1600" b="0" i="1" u="none" strike="noStrike" kern="1200" cap="none" spc="0" normalizeH="0" baseline="0" noProof="0" dirty="0">
                    <a:ln>
                      <a:noFill/>
                    </a:ln>
                    <a:solidFill>
                      <a:prstClr val="black"/>
                    </a:solidFill>
                    <a:effectLst/>
                    <a:uLnTx/>
                    <a:uFillTx/>
                    <a:latin typeface="Calibri"/>
                    <a:ea typeface="+mn-ea"/>
                    <a:cs typeface="+mn-cs"/>
                  </a:endParaRPr>
                </a:p>
              </p:txBody>
            </p:sp>
            <p:sp>
              <p:nvSpPr>
                <p:cNvPr id="90" name="89 CuadroTexto"/>
                <p:cNvSpPr txBox="1"/>
                <p:nvPr/>
              </p:nvSpPr>
              <p:spPr>
                <a:xfrm>
                  <a:off x="3543418" y="2010326"/>
                  <a:ext cx="64807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smtClean="0">
                      <a:ln>
                        <a:noFill/>
                      </a:ln>
                      <a:solidFill>
                        <a:prstClr val="black"/>
                      </a:solidFill>
                      <a:effectLst/>
                      <a:uLnTx/>
                      <a:uFillTx/>
                      <a:latin typeface="Calibri"/>
                      <a:ea typeface="+mn-ea"/>
                      <a:cs typeface="+mn-cs"/>
                    </a:rPr>
                    <a:t>Bj</a:t>
                  </a:r>
                  <a:endParaRPr kumimoji="0" lang="en-US" sz="1600" b="0" i="1" u="none" strike="noStrike" kern="1200" cap="none" spc="0" normalizeH="0" baseline="0" noProof="0" dirty="0">
                    <a:ln>
                      <a:noFill/>
                    </a:ln>
                    <a:solidFill>
                      <a:prstClr val="black"/>
                    </a:solidFill>
                    <a:effectLst/>
                    <a:uLnTx/>
                    <a:uFillTx/>
                    <a:latin typeface="Calibri"/>
                    <a:ea typeface="+mn-ea"/>
                    <a:cs typeface="+mn-cs"/>
                  </a:endParaRPr>
                </a:p>
              </p:txBody>
            </p:sp>
            <p:cxnSp>
              <p:nvCxnSpPr>
                <p:cNvPr id="92" name="91 Conector recto de flecha"/>
                <p:cNvCxnSpPr/>
                <p:nvPr/>
              </p:nvCxnSpPr>
              <p:spPr>
                <a:xfrm>
                  <a:off x="4695544" y="1268912"/>
                  <a:ext cx="360040" cy="669559"/>
                </a:xfrm>
                <a:prstGeom prst="straightConnector1">
                  <a:avLst/>
                </a:prstGeom>
                <a:ln>
                  <a:solidFill>
                    <a:srgbClr val="FFC000"/>
                  </a:solidFill>
                  <a:tailEnd type="arrow"/>
                </a:ln>
              </p:spPr>
              <p:style>
                <a:lnRef idx="2">
                  <a:schemeClr val="dk1"/>
                </a:lnRef>
                <a:fillRef idx="0">
                  <a:schemeClr val="dk1"/>
                </a:fillRef>
                <a:effectRef idx="1">
                  <a:schemeClr val="dk1"/>
                </a:effectRef>
                <a:fontRef idx="minor">
                  <a:schemeClr val="tx1"/>
                </a:fontRef>
              </p:style>
            </p:cxnSp>
            <p:cxnSp>
              <p:nvCxnSpPr>
                <p:cNvPr id="96" name="95 Conector recto de flecha"/>
                <p:cNvCxnSpPr/>
                <p:nvPr/>
              </p:nvCxnSpPr>
              <p:spPr>
                <a:xfrm flipH="1">
                  <a:off x="3903456" y="1290246"/>
                  <a:ext cx="432048" cy="64807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9" name="98 Conector recto de flecha"/>
                <p:cNvCxnSpPr/>
                <p:nvPr/>
              </p:nvCxnSpPr>
              <p:spPr>
                <a:xfrm>
                  <a:off x="4191488" y="2298358"/>
                  <a:ext cx="72008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1380" y="3016376"/>
              <a:ext cx="4974760" cy="3731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49" y="842606"/>
            <a:ext cx="4580615" cy="2868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8760" y="945604"/>
            <a:ext cx="3736840" cy="2855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446" y="3454895"/>
            <a:ext cx="4121649" cy="2991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 name="101 CuadroTexto"/>
          <p:cNvSpPr txBox="1"/>
          <p:nvPr/>
        </p:nvSpPr>
        <p:spPr>
          <a:xfrm>
            <a:off x="-61528" y="6532263"/>
            <a:ext cx="397291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smtClean="0">
                <a:ln>
                  <a:noFill/>
                </a:ln>
                <a:solidFill>
                  <a:prstClr val="black"/>
                </a:solidFill>
                <a:effectLst/>
                <a:uLnTx/>
                <a:uFillTx/>
                <a:latin typeface="Calibri"/>
                <a:ea typeface="+mn-ea"/>
                <a:cs typeface="+mn-cs"/>
              </a:rPr>
              <a:t>Andreola</a:t>
            </a: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 </a:t>
            </a:r>
            <a:r>
              <a:rPr kumimoji="0" lang="en-US" sz="1400" b="0" i="1" u="none" strike="noStrike" kern="1200" cap="none" spc="0" normalizeH="0" baseline="0" noProof="0" dirty="0">
                <a:ln>
                  <a:noFill/>
                </a:ln>
                <a:solidFill>
                  <a:prstClr val="black"/>
                </a:solidFill>
                <a:effectLst/>
                <a:uLnTx/>
                <a:uFillTx/>
                <a:latin typeface="Calibri"/>
                <a:ea typeface="+mn-ea"/>
                <a:cs typeface="+mn-cs"/>
              </a:rPr>
              <a:t>, </a:t>
            </a: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S. et al. 2019 Functional Plant Biology </a:t>
            </a:r>
            <a:endParaRPr kumimoji="0" lang="en-US" sz="1400" b="0" i="1"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ángulo 2"/>
          <p:cNvSpPr/>
          <p:nvPr/>
        </p:nvSpPr>
        <p:spPr>
          <a:xfrm>
            <a:off x="5652120" y="3948327"/>
            <a:ext cx="307334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Calibri"/>
                <a:ea typeface="+mn-ea"/>
                <a:cs typeface="+mn-cs"/>
              </a:rPr>
              <a:t>The ISR-like depend  on the interaction sequence  and not reduce viral charge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895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6512" y="-27384"/>
            <a:ext cx="9144000" cy="707886"/>
          </a:xfrm>
          <a:prstGeom prst="rect">
            <a:avLst/>
          </a:prstGeom>
          <a:solidFill>
            <a:srgbClr val="002060">
              <a:alpha val="60000"/>
            </a:srgbClr>
          </a:solidFill>
          <a:ln w="9525">
            <a:noFill/>
            <a:miter lim="800000"/>
            <a:headEnd/>
            <a:tailEnd/>
          </a:ln>
          <a:effectLst/>
        </p:spPr>
        <p:txBody>
          <a:bodyPr wrap="square">
            <a:spAutoFit/>
          </a:bodyPr>
          <a:lstStyle/>
          <a:p>
            <a:pPr marL="342900" marR="0" lvl="0" indent="-342900" algn="ctr" defTabSz="914400" rtl="0" eaLnBrk="1" fontAlgn="base" latinLnBrk="0" hangingPunct="1">
              <a:lnSpc>
                <a:spcPct val="100000"/>
              </a:lnSpc>
              <a:spcBef>
                <a:spcPts val="0"/>
              </a:spcBef>
              <a:spcAft>
                <a:spcPct val="0"/>
              </a:spcAft>
              <a:buClr>
                <a:srgbClr val="FF0000"/>
              </a:buClr>
              <a:buSzTx/>
              <a:buFont typeface="Wingdings" panose="05000000000000000000" pitchFamily="2" charset="2"/>
              <a:buChar char="Ø"/>
              <a:tabLst/>
              <a:defRPr/>
            </a:pPr>
            <a:r>
              <a:rPr kumimoji="0" lang="en-US" sz="20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Glycine max - </a:t>
            </a:r>
            <a:r>
              <a:rPr kumimoji="0" lang="en-US" sz="2000" b="0" i="1"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Bradyrhizobium</a:t>
            </a:r>
            <a:r>
              <a:rPr kumimoji="0" lang="en-US" sz="20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000" b="0" i="1"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japonicum</a:t>
            </a:r>
            <a:r>
              <a:rPr kumimoji="0" lang="en-US" sz="20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 Soybean Mosaic Virus</a:t>
            </a:r>
          </a:p>
          <a:p>
            <a:pPr marL="0" marR="0" lvl="0" indent="0" algn="ctr" defTabSz="914400" rtl="0" eaLnBrk="1" fontAlgn="base" latinLnBrk="0" hangingPunct="1">
              <a:lnSpc>
                <a:spcPct val="100000"/>
              </a:lnSpc>
              <a:spcBef>
                <a:spcPts val="0"/>
              </a:spcBef>
              <a:spcAft>
                <a:spcPct val="0"/>
              </a:spcAft>
              <a:buClr>
                <a:srgbClr val="FF0000"/>
              </a:buClr>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Triple interaction</a:t>
            </a:r>
          </a:p>
        </p:txBody>
      </p:sp>
      <p:grpSp>
        <p:nvGrpSpPr>
          <p:cNvPr id="10" name="Grupo 9"/>
          <p:cNvGrpSpPr/>
          <p:nvPr/>
        </p:nvGrpSpPr>
        <p:grpSpPr>
          <a:xfrm>
            <a:off x="139374" y="1503315"/>
            <a:ext cx="2923130" cy="2568119"/>
            <a:chOff x="5245016" y="1084885"/>
            <a:chExt cx="2923130" cy="2568119"/>
          </a:xfrm>
        </p:grpSpPr>
        <p:pic>
          <p:nvPicPr>
            <p:cNvPr id="5" name="Imagen 4"/>
            <p:cNvPicPr>
              <a:picLocks noChangeAspect="1"/>
            </p:cNvPicPr>
            <p:nvPr/>
          </p:nvPicPr>
          <p:blipFill>
            <a:blip r:embed="rId3"/>
            <a:stretch>
              <a:fillRect/>
            </a:stretch>
          </p:blipFill>
          <p:spPr>
            <a:xfrm>
              <a:off x="5245016" y="1084885"/>
              <a:ext cx="2923130" cy="2376264"/>
            </a:xfrm>
            <a:prstGeom prst="rect">
              <a:avLst/>
            </a:prstGeom>
          </p:spPr>
        </p:pic>
        <p:pic>
          <p:nvPicPr>
            <p:cNvPr id="3" name="Imagen 2"/>
            <p:cNvPicPr>
              <a:picLocks noChangeAspect="1"/>
            </p:cNvPicPr>
            <p:nvPr/>
          </p:nvPicPr>
          <p:blipFill>
            <a:blip r:embed="rId4"/>
            <a:stretch>
              <a:fillRect/>
            </a:stretch>
          </p:blipFill>
          <p:spPr>
            <a:xfrm>
              <a:off x="5643033" y="3293309"/>
              <a:ext cx="2266279" cy="359695"/>
            </a:xfrm>
            <a:prstGeom prst="rect">
              <a:avLst/>
            </a:prstGeom>
          </p:spPr>
        </p:pic>
      </p:grpSp>
      <p:grpSp>
        <p:nvGrpSpPr>
          <p:cNvPr id="9" name="Grupo 8"/>
          <p:cNvGrpSpPr/>
          <p:nvPr/>
        </p:nvGrpSpPr>
        <p:grpSpPr>
          <a:xfrm>
            <a:off x="163423" y="4358374"/>
            <a:ext cx="3164098" cy="2527010"/>
            <a:chOff x="5004048" y="4223454"/>
            <a:chExt cx="3164098" cy="2527010"/>
          </a:xfrm>
        </p:grpSpPr>
        <p:pic>
          <p:nvPicPr>
            <p:cNvPr id="6" name="Imagen 5"/>
            <p:cNvPicPr>
              <a:picLocks noChangeAspect="1"/>
            </p:cNvPicPr>
            <p:nvPr/>
          </p:nvPicPr>
          <p:blipFill>
            <a:blip r:embed="rId5"/>
            <a:stretch>
              <a:fillRect/>
            </a:stretch>
          </p:blipFill>
          <p:spPr>
            <a:xfrm>
              <a:off x="5004048" y="4223454"/>
              <a:ext cx="3164098" cy="2347163"/>
            </a:xfrm>
            <a:prstGeom prst="rect">
              <a:avLst/>
            </a:prstGeom>
          </p:spPr>
        </p:pic>
        <p:pic>
          <p:nvPicPr>
            <p:cNvPr id="8" name="Imagen 7"/>
            <p:cNvPicPr>
              <a:picLocks noChangeAspect="1"/>
            </p:cNvPicPr>
            <p:nvPr/>
          </p:nvPicPr>
          <p:blipFill>
            <a:blip r:embed="rId6"/>
            <a:stretch>
              <a:fillRect/>
            </a:stretch>
          </p:blipFill>
          <p:spPr>
            <a:xfrm>
              <a:off x="5455191" y="6390769"/>
              <a:ext cx="2261812" cy="359695"/>
            </a:xfrm>
            <a:prstGeom prst="rect">
              <a:avLst/>
            </a:prstGeom>
          </p:spPr>
        </p:pic>
      </p:grpSp>
      <p:grpSp>
        <p:nvGrpSpPr>
          <p:cNvPr id="19" name="Grupo 18"/>
          <p:cNvGrpSpPr/>
          <p:nvPr/>
        </p:nvGrpSpPr>
        <p:grpSpPr>
          <a:xfrm>
            <a:off x="2913151" y="3733980"/>
            <a:ext cx="2108702" cy="1418674"/>
            <a:chOff x="467544" y="1074222"/>
            <a:chExt cx="2108702" cy="1418674"/>
          </a:xfrm>
        </p:grpSpPr>
        <p:sp>
          <p:nvSpPr>
            <p:cNvPr id="11" name="86 Triángulo isósceles"/>
            <p:cNvSpPr/>
            <p:nvPr/>
          </p:nvSpPr>
          <p:spPr>
            <a:xfrm>
              <a:off x="978422" y="1412776"/>
              <a:ext cx="1008112" cy="864096"/>
            </a:xfrm>
            <a:prstGeom prst="triangle">
              <a:avLst/>
            </a:prstGeom>
            <a:solidFill>
              <a:srgbClr val="00B05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2" name="92 Conector recto de flecha"/>
            <p:cNvCxnSpPr/>
            <p:nvPr/>
          </p:nvCxnSpPr>
          <p:spPr>
            <a:xfrm flipH="1">
              <a:off x="1042046" y="2348880"/>
              <a:ext cx="814120" cy="0"/>
            </a:xfrm>
            <a:prstGeom prst="straightConnector1">
              <a:avLst/>
            </a:prstGeom>
            <a:ln>
              <a:solidFill>
                <a:srgbClr val="FFC000"/>
              </a:solidFill>
              <a:tailEnd type="arrow"/>
            </a:ln>
          </p:spPr>
          <p:style>
            <a:lnRef idx="2">
              <a:schemeClr val="dk1"/>
            </a:lnRef>
            <a:fillRef idx="0">
              <a:schemeClr val="dk1"/>
            </a:fillRef>
            <a:effectRef idx="1">
              <a:schemeClr val="dk1"/>
            </a:effectRef>
            <a:fontRef idx="minor">
              <a:schemeClr val="tx1"/>
            </a:fontRef>
          </p:style>
        </p:cxnSp>
        <p:sp>
          <p:nvSpPr>
            <p:cNvPr id="13" name="87 CuadroTexto"/>
            <p:cNvSpPr txBox="1"/>
            <p:nvPr/>
          </p:nvSpPr>
          <p:spPr>
            <a:xfrm>
              <a:off x="827582" y="1074222"/>
              <a:ext cx="130979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a:ea typeface="+mn-ea"/>
                  <a:cs typeface="+mn-cs"/>
                </a:rPr>
                <a:t>Soybean</a:t>
              </a:r>
              <a:endParaRPr kumimoji="0" lang="en-US" sz="1600" b="0" i="1" u="none" strike="noStrike" kern="1200" cap="none" spc="0" normalizeH="0" baseline="0" noProof="0" dirty="0">
                <a:ln>
                  <a:noFill/>
                </a:ln>
                <a:solidFill>
                  <a:prstClr val="black"/>
                </a:solidFill>
                <a:effectLst/>
                <a:uLnTx/>
                <a:uFillTx/>
                <a:latin typeface="Calibri"/>
                <a:ea typeface="+mn-ea"/>
                <a:cs typeface="+mn-cs"/>
              </a:endParaRPr>
            </a:p>
          </p:txBody>
        </p:sp>
        <p:sp>
          <p:nvSpPr>
            <p:cNvPr id="14" name="88 CuadroTexto"/>
            <p:cNvSpPr txBox="1"/>
            <p:nvPr/>
          </p:nvSpPr>
          <p:spPr>
            <a:xfrm>
              <a:off x="1763686" y="2154342"/>
              <a:ext cx="81256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a:ea typeface="+mn-ea"/>
                  <a:cs typeface="+mn-cs"/>
                </a:rPr>
                <a:t>SMV</a:t>
              </a:r>
              <a:endParaRPr kumimoji="0" lang="en-US" sz="1600" b="0" i="1" u="none" strike="noStrike" kern="1200" cap="none" spc="0" normalizeH="0" baseline="0" noProof="0" dirty="0">
                <a:ln>
                  <a:noFill/>
                </a:ln>
                <a:solidFill>
                  <a:prstClr val="black"/>
                </a:solidFill>
                <a:effectLst/>
                <a:uLnTx/>
                <a:uFillTx/>
                <a:latin typeface="Calibri"/>
                <a:ea typeface="+mn-ea"/>
                <a:cs typeface="+mn-cs"/>
              </a:endParaRPr>
            </a:p>
          </p:txBody>
        </p:sp>
        <p:sp>
          <p:nvSpPr>
            <p:cNvPr id="15" name="89 CuadroTexto"/>
            <p:cNvSpPr txBox="1"/>
            <p:nvPr/>
          </p:nvSpPr>
          <p:spPr>
            <a:xfrm>
              <a:off x="467544" y="2154342"/>
              <a:ext cx="64807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smtClean="0">
                  <a:ln>
                    <a:noFill/>
                  </a:ln>
                  <a:solidFill>
                    <a:prstClr val="black"/>
                  </a:solidFill>
                  <a:effectLst/>
                  <a:uLnTx/>
                  <a:uFillTx/>
                  <a:latin typeface="Calibri"/>
                  <a:ea typeface="+mn-ea"/>
                  <a:cs typeface="+mn-cs"/>
                </a:rPr>
                <a:t>Bj</a:t>
              </a:r>
              <a:endParaRPr kumimoji="0" lang="en-US" sz="1600" b="0" i="1" u="none" strike="noStrike" kern="1200" cap="none" spc="0" normalizeH="0" baseline="0" noProof="0" dirty="0">
                <a:ln>
                  <a:noFill/>
                </a:ln>
                <a:solidFill>
                  <a:prstClr val="black"/>
                </a:solidFill>
                <a:effectLst/>
                <a:uLnTx/>
                <a:uFillTx/>
                <a:latin typeface="Calibri"/>
                <a:ea typeface="+mn-ea"/>
                <a:cs typeface="+mn-cs"/>
              </a:endParaRPr>
            </a:p>
          </p:txBody>
        </p:sp>
        <p:cxnSp>
          <p:nvCxnSpPr>
            <p:cNvPr id="16" name="91 Conector recto de flecha"/>
            <p:cNvCxnSpPr/>
            <p:nvPr/>
          </p:nvCxnSpPr>
          <p:spPr>
            <a:xfrm>
              <a:off x="1619670" y="1412928"/>
              <a:ext cx="360040" cy="669559"/>
            </a:xfrm>
            <a:prstGeom prst="straightConnector1">
              <a:avLst/>
            </a:prstGeom>
            <a:ln>
              <a:solidFill>
                <a:srgbClr val="FFC000"/>
              </a:solidFill>
              <a:tailEnd type="arrow"/>
            </a:ln>
          </p:spPr>
          <p:style>
            <a:lnRef idx="2">
              <a:schemeClr val="dk1"/>
            </a:lnRef>
            <a:fillRef idx="0">
              <a:schemeClr val="dk1"/>
            </a:fillRef>
            <a:effectRef idx="1">
              <a:schemeClr val="dk1"/>
            </a:effectRef>
            <a:fontRef idx="minor">
              <a:schemeClr val="tx1"/>
            </a:fontRef>
          </p:style>
        </p:cxnSp>
        <p:cxnSp>
          <p:nvCxnSpPr>
            <p:cNvPr id="17" name="95 Conector recto de flecha"/>
            <p:cNvCxnSpPr/>
            <p:nvPr/>
          </p:nvCxnSpPr>
          <p:spPr>
            <a:xfrm flipH="1">
              <a:off x="827582" y="1434262"/>
              <a:ext cx="432048" cy="64807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98 Conector recto de flecha"/>
            <p:cNvCxnSpPr/>
            <p:nvPr/>
          </p:nvCxnSpPr>
          <p:spPr>
            <a:xfrm>
              <a:off x="1115614" y="2442374"/>
              <a:ext cx="72008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pic>
        <p:nvPicPr>
          <p:cNvPr id="20" name="Imagen 19"/>
          <p:cNvPicPr>
            <a:picLocks noChangeAspect="1"/>
          </p:cNvPicPr>
          <p:nvPr/>
        </p:nvPicPr>
        <p:blipFill>
          <a:blip r:embed="rId7"/>
          <a:stretch>
            <a:fillRect/>
          </a:stretch>
        </p:blipFill>
        <p:spPr>
          <a:xfrm>
            <a:off x="4933194" y="835272"/>
            <a:ext cx="4035902" cy="5907536"/>
          </a:xfrm>
          <a:prstGeom prst="rect">
            <a:avLst/>
          </a:prstGeom>
        </p:spPr>
      </p:pic>
      <p:sp>
        <p:nvSpPr>
          <p:cNvPr id="2" name="CuadroTexto 1"/>
          <p:cNvSpPr txBox="1"/>
          <p:nvPr/>
        </p:nvSpPr>
        <p:spPr>
          <a:xfrm>
            <a:off x="465481" y="772307"/>
            <a:ext cx="396841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0000"/>
                </a:solidFill>
                <a:effectLst/>
                <a:uLnTx/>
                <a:uFillTx/>
                <a:latin typeface="Calibri"/>
                <a:ea typeface="+mn-ea"/>
                <a:cs typeface="+mn-cs"/>
              </a:rPr>
              <a:t>Stress-related hormones and defense genes expression changes </a:t>
            </a: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67238447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6512" y="-27384"/>
            <a:ext cx="9180512" cy="707886"/>
          </a:xfrm>
          <a:prstGeom prst="rect">
            <a:avLst/>
          </a:prstGeom>
          <a:solidFill>
            <a:srgbClr val="002060">
              <a:alpha val="60000"/>
            </a:srgbClr>
          </a:solidFill>
          <a:ln w="9525">
            <a:noFill/>
            <a:miter lim="800000"/>
            <a:headEnd/>
            <a:tailEnd/>
          </a:ln>
          <a:effectLst/>
        </p:spPr>
        <p:txBody>
          <a:bodyPr wrap="square">
            <a:spAutoFit/>
          </a:bodyPr>
          <a:lstStyle/>
          <a:p>
            <a:pPr marL="342900" marR="0" lvl="0" indent="-342900" algn="ctr" defTabSz="914400" rtl="0" eaLnBrk="1" fontAlgn="base" latinLnBrk="0" hangingPunct="1">
              <a:lnSpc>
                <a:spcPct val="100000"/>
              </a:lnSpc>
              <a:spcBef>
                <a:spcPts val="0"/>
              </a:spcBef>
              <a:spcAft>
                <a:spcPct val="0"/>
              </a:spcAft>
              <a:buClr>
                <a:srgbClr val="FF0000"/>
              </a:buClr>
              <a:buSzTx/>
              <a:buFont typeface="Wingdings" panose="05000000000000000000" pitchFamily="2" charset="2"/>
              <a:buChar char="Ø"/>
              <a:tabLst/>
              <a:defRPr/>
            </a:pPr>
            <a:r>
              <a:rPr kumimoji="0" lang="en-US" sz="20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Glycine max - </a:t>
            </a:r>
            <a:r>
              <a:rPr kumimoji="0" lang="en-US" sz="2000" b="0" i="1"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Bradyrhizobium</a:t>
            </a:r>
            <a:r>
              <a:rPr kumimoji="0" lang="en-US" sz="20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000" b="0" i="1"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japonicum</a:t>
            </a:r>
            <a:r>
              <a:rPr kumimoji="0" lang="en-US" sz="20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 Soybean Mosaic Virus</a:t>
            </a:r>
          </a:p>
          <a:p>
            <a:pPr marL="0" marR="0" lvl="0" indent="0" algn="ctr" defTabSz="914400" rtl="0" eaLnBrk="1" fontAlgn="base" latinLnBrk="0" hangingPunct="1">
              <a:lnSpc>
                <a:spcPct val="100000"/>
              </a:lnSpc>
              <a:spcBef>
                <a:spcPts val="0"/>
              </a:spcBef>
              <a:spcAft>
                <a:spcPct val="0"/>
              </a:spcAft>
              <a:buClr>
                <a:srgbClr val="FF0000"/>
              </a:buClr>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Triple interaction</a:t>
            </a:r>
          </a:p>
        </p:txBody>
      </p:sp>
      <p:sp>
        <p:nvSpPr>
          <p:cNvPr id="102" name="101 CuadroTexto"/>
          <p:cNvSpPr txBox="1"/>
          <p:nvPr/>
        </p:nvSpPr>
        <p:spPr>
          <a:xfrm>
            <a:off x="-61528" y="6532263"/>
            <a:ext cx="397291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smtClean="0">
                <a:ln>
                  <a:noFill/>
                </a:ln>
                <a:solidFill>
                  <a:prstClr val="black"/>
                </a:solidFill>
                <a:effectLst/>
                <a:uLnTx/>
                <a:uFillTx/>
                <a:latin typeface="Calibri"/>
                <a:ea typeface="+mn-ea"/>
                <a:cs typeface="+mn-cs"/>
              </a:rPr>
              <a:t>Andreola</a:t>
            </a: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 </a:t>
            </a:r>
            <a:r>
              <a:rPr kumimoji="0" lang="en-US" sz="1400" b="0" i="1" u="none" strike="noStrike" kern="1200" cap="none" spc="0" normalizeH="0" baseline="0" noProof="0" dirty="0">
                <a:ln>
                  <a:noFill/>
                </a:ln>
                <a:solidFill>
                  <a:prstClr val="black"/>
                </a:solidFill>
                <a:effectLst/>
                <a:uLnTx/>
                <a:uFillTx/>
                <a:latin typeface="Calibri"/>
                <a:ea typeface="+mn-ea"/>
                <a:cs typeface="+mn-cs"/>
              </a:rPr>
              <a:t>, </a:t>
            </a: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S. et al. 2019 Functional Plant Biology </a:t>
            </a:r>
            <a:endParaRPr kumimoji="0" lang="en-US" sz="14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22" name="Imagen 2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8964" y="2865612"/>
            <a:ext cx="5546067" cy="2979652"/>
          </a:xfrm>
          <a:prstGeom prst="rect">
            <a:avLst/>
          </a:prstGeom>
          <a:noFill/>
        </p:spPr>
      </p:pic>
      <p:sp>
        <p:nvSpPr>
          <p:cNvPr id="16" name="86 Triángulo isósceles"/>
          <p:cNvSpPr/>
          <p:nvPr/>
        </p:nvSpPr>
        <p:spPr>
          <a:xfrm>
            <a:off x="4054296" y="1340768"/>
            <a:ext cx="1008112" cy="864096"/>
          </a:xfrm>
          <a:prstGeom prst="triangle">
            <a:avLst/>
          </a:prstGeom>
          <a:solidFill>
            <a:srgbClr val="00B05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87 CuadroTexto"/>
          <p:cNvSpPr txBox="1"/>
          <p:nvPr/>
        </p:nvSpPr>
        <p:spPr>
          <a:xfrm>
            <a:off x="3903456" y="1002214"/>
            <a:ext cx="130979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a:ea typeface="+mn-ea"/>
                <a:cs typeface="+mn-cs"/>
              </a:rPr>
              <a:t>Soybean</a:t>
            </a:r>
            <a:endParaRPr kumimoji="0" lang="en-US" sz="1600" b="0" i="1" u="none" strike="noStrike" kern="1200" cap="none" spc="0" normalizeH="0" baseline="0" noProof="0" dirty="0">
              <a:ln>
                <a:noFill/>
              </a:ln>
              <a:solidFill>
                <a:prstClr val="black"/>
              </a:solidFill>
              <a:effectLst/>
              <a:uLnTx/>
              <a:uFillTx/>
              <a:latin typeface="Calibri"/>
              <a:ea typeface="+mn-ea"/>
              <a:cs typeface="+mn-cs"/>
            </a:endParaRPr>
          </a:p>
        </p:txBody>
      </p:sp>
      <p:sp>
        <p:nvSpPr>
          <p:cNvPr id="19" name="88 CuadroTexto"/>
          <p:cNvSpPr txBox="1"/>
          <p:nvPr/>
        </p:nvSpPr>
        <p:spPr>
          <a:xfrm>
            <a:off x="4839560" y="2082334"/>
            <a:ext cx="81256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a:ea typeface="+mn-ea"/>
                <a:cs typeface="+mn-cs"/>
              </a:rPr>
              <a:t>SMV</a:t>
            </a:r>
            <a:endParaRPr kumimoji="0" lang="en-US" sz="1600" b="0" i="1" u="none" strike="noStrike" kern="1200" cap="none" spc="0" normalizeH="0" baseline="0" noProof="0" dirty="0">
              <a:ln>
                <a:noFill/>
              </a:ln>
              <a:solidFill>
                <a:prstClr val="black"/>
              </a:solidFill>
              <a:effectLst/>
              <a:uLnTx/>
              <a:uFillTx/>
              <a:latin typeface="Calibri"/>
              <a:ea typeface="+mn-ea"/>
              <a:cs typeface="+mn-cs"/>
            </a:endParaRPr>
          </a:p>
        </p:txBody>
      </p:sp>
      <p:sp>
        <p:nvSpPr>
          <p:cNvPr id="20" name="89 CuadroTexto"/>
          <p:cNvSpPr txBox="1"/>
          <p:nvPr/>
        </p:nvSpPr>
        <p:spPr>
          <a:xfrm>
            <a:off x="3543418" y="2082334"/>
            <a:ext cx="64807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smtClean="0">
                <a:ln>
                  <a:noFill/>
                </a:ln>
                <a:solidFill>
                  <a:prstClr val="black"/>
                </a:solidFill>
                <a:effectLst/>
                <a:uLnTx/>
                <a:uFillTx/>
                <a:latin typeface="Calibri"/>
                <a:ea typeface="+mn-ea"/>
                <a:cs typeface="+mn-cs"/>
              </a:rPr>
              <a:t>Bj</a:t>
            </a:r>
            <a:endParaRPr kumimoji="0" lang="en-US" sz="1600" b="0" i="1" u="none" strike="noStrike" kern="1200" cap="none" spc="0" normalizeH="0" baseline="0" noProof="0" dirty="0">
              <a:ln>
                <a:noFill/>
              </a:ln>
              <a:solidFill>
                <a:prstClr val="black"/>
              </a:solidFill>
              <a:effectLst/>
              <a:uLnTx/>
              <a:uFillTx/>
              <a:latin typeface="Calibri"/>
              <a:ea typeface="+mn-ea"/>
              <a:cs typeface="+mn-cs"/>
            </a:endParaRPr>
          </a:p>
        </p:txBody>
      </p:sp>
      <p:cxnSp>
        <p:nvCxnSpPr>
          <p:cNvPr id="23" name="95 Conector recto de flecha"/>
          <p:cNvCxnSpPr/>
          <p:nvPr/>
        </p:nvCxnSpPr>
        <p:spPr>
          <a:xfrm flipH="1">
            <a:off x="3903456" y="1362254"/>
            <a:ext cx="432048" cy="64807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98 Conector recto de flecha"/>
          <p:cNvCxnSpPr/>
          <p:nvPr/>
        </p:nvCxnSpPr>
        <p:spPr>
          <a:xfrm>
            <a:off x="4191488" y="2370366"/>
            <a:ext cx="72008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Rectángulo 1"/>
          <p:cNvSpPr/>
          <p:nvPr/>
        </p:nvSpPr>
        <p:spPr>
          <a:xfrm>
            <a:off x="197790" y="841539"/>
            <a:ext cx="287258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Calibri"/>
                <a:ea typeface="+mn-ea"/>
                <a:cs typeface="+mn-cs"/>
              </a:rPr>
              <a:t>Short terms defense-related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Calibri"/>
                <a:ea typeface="+mn-ea"/>
                <a:cs typeface="+mn-cs"/>
              </a:rPr>
              <a:t>genes </a:t>
            </a:r>
            <a:r>
              <a:rPr kumimoji="0" lang="en-US" sz="1800" b="0" i="0" u="none" strike="noStrike" kern="1200" cap="none" spc="0" normalizeH="0" baseline="0" noProof="0" dirty="0">
                <a:ln>
                  <a:noFill/>
                </a:ln>
                <a:solidFill>
                  <a:srgbClr val="FF0000"/>
                </a:solidFill>
                <a:effectLst/>
                <a:uLnTx/>
                <a:uFillTx/>
                <a:latin typeface="Calibri"/>
                <a:ea typeface="+mn-ea"/>
                <a:cs typeface="+mn-cs"/>
              </a:rPr>
              <a:t>expression changes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043556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27384"/>
            <a:ext cx="9180512" cy="707886"/>
          </a:xfrm>
          <a:prstGeom prst="rect">
            <a:avLst/>
          </a:prstGeom>
          <a:solidFill>
            <a:srgbClr val="002060">
              <a:alpha val="60000"/>
            </a:srgbClr>
          </a:solidFill>
          <a:ln w="9525">
            <a:noFill/>
            <a:miter lim="800000"/>
            <a:headEnd/>
            <a:tailEnd/>
          </a:ln>
          <a:effectLst/>
        </p:spPr>
        <p:txBody>
          <a:bodyPr wrap="square">
            <a:spAutoFit/>
          </a:bodyPr>
          <a:lstStyle/>
          <a:p>
            <a:pPr marL="342900" marR="0" lvl="0" indent="-342900" algn="ctr" defTabSz="914400" rtl="0" eaLnBrk="1" fontAlgn="base" latinLnBrk="0" hangingPunct="1">
              <a:lnSpc>
                <a:spcPct val="100000"/>
              </a:lnSpc>
              <a:spcBef>
                <a:spcPts val="0"/>
              </a:spcBef>
              <a:spcAft>
                <a:spcPct val="0"/>
              </a:spcAft>
              <a:buClr>
                <a:srgbClr val="FF0000"/>
              </a:buClr>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Glycine max - </a:t>
            </a:r>
            <a:r>
              <a:rPr kumimoji="0" lang="en-US" sz="2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Bradyrhizobium</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japonicum</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 Soybean Mosaic Virus</a:t>
            </a:r>
          </a:p>
          <a:p>
            <a:pPr marL="0" marR="0" lvl="0" indent="0" algn="ctr" defTabSz="914400" rtl="0" eaLnBrk="1" fontAlgn="base" latinLnBrk="0" hangingPunct="1">
              <a:lnSpc>
                <a:spcPct val="100000"/>
              </a:lnSpc>
              <a:spcBef>
                <a:spcPts val="0"/>
              </a:spcBef>
              <a:spcAft>
                <a:spcPct val="0"/>
              </a:spcAft>
              <a:buClr>
                <a:srgbClr val="FF0000"/>
              </a:buClr>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Triple interaction</a:t>
            </a:r>
          </a:p>
        </p:txBody>
      </p:sp>
      <p:sp>
        <p:nvSpPr>
          <p:cNvPr id="3" name="CuadroTexto 2"/>
          <p:cNvSpPr txBox="1"/>
          <p:nvPr/>
        </p:nvSpPr>
        <p:spPr>
          <a:xfrm>
            <a:off x="1691680" y="3501008"/>
            <a:ext cx="1296144" cy="10081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Imagen 4"/>
          <p:cNvPicPr>
            <a:picLocks noChangeAspect="1"/>
          </p:cNvPicPr>
          <p:nvPr/>
        </p:nvPicPr>
        <p:blipFill>
          <a:blip r:embed="rId2"/>
          <a:stretch>
            <a:fillRect/>
          </a:stretch>
        </p:blipFill>
        <p:spPr>
          <a:xfrm>
            <a:off x="323528" y="1084527"/>
            <a:ext cx="4127478" cy="2783080"/>
          </a:xfrm>
          <a:prstGeom prst="rect">
            <a:avLst/>
          </a:prstGeom>
        </p:spPr>
      </p:pic>
      <p:pic>
        <p:nvPicPr>
          <p:cNvPr id="7" name="Imagen 6"/>
          <p:cNvPicPr>
            <a:picLocks noChangeAspect="1"/>
          </p:cNvPicPr>
          <p:nvPr/>
        </p:nvPicPr>
        <p:blipFill>
          <a:blip r:embed="rId3"/>
          <a:stretch>
            <a:fillRect/>
          </a:stretch>
        </p:blipFill>
        <p:spPr>
          <a:xfrm>
            <a:off x="2484323" y="3916933"/>
            <a:ext cx="4248378" cy="3112467"/>
          </a:xfrm>
          <a:prstGeom prst="rect">
            <a:avLst/>
          </a:prstGeom>
        </p:spPr>
      </p:pic>
      <p:pic>
        <p:nvPicPr>
          <p:cNvPr id="10" name="Imagen 9"/>
          <p:cNvPicPr>
            <a:picLocks noChangeAspect="1"/>
          </p:cNvPicPr>
          <p:nvPr/>
        </p:nvPicPr>
        <p:blipFill>
          <a:blip r:embed="rId4"/>
          <a:stretch>
            <a:fillRect/>
          </a:stretch>
        </p:blipFill>
        <p:spPr>
          <a:xfrm>
            <a:off x="4755679" y="1084527"/>
            <a:ext cx="4012522" cy="2822304"/>
          </a:xfrm>
          <a:prstGeom prst="rect">
            <a:avLst/>
          </a:prstGeom>
        </p:spPr>
      </p:pic>
      <p:sp>
        <p:nvSpPr>
          <p:cNvPr id="17" name="Rectángulo 16"/>
          <p:cNvSpPr/>
          <p:nvPr/>
        </p:nvSpPr>
        <p:spPr>
          <a:xfrm>
            <a:off x="1130772" y="694693"/>
            <a:ext cx="7473676"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Calibri"/>
                <a:ea typeface="+mn-ea"/>
                <a:cs typeface="+mn-cs"/>
              </a:rPr>
              <a:t>Autophagy-related gene expression increase during the </a:t>
            </a:r>
            <a:r>
              <a:rPr kumimoji="0" lang="en-US" sz="1800" b="0" i="0" u="none" strike="noStrike" kern="1200" cap="none" spc="0" normalizeH="0" baseline="0" noProof="0" dirty="0" err="1" smtClean="0">
                <a:ln>
                  <a:noFill/>
                </a:ln>
                <a:solidFill>
                  <a:srgbClr val="FF0000"/>
                </a:solidFill>
                <a:effectLst/>
                <a:uLnTx/>
                <a:uFillTx/>
                <a:latin typeface="Calibri"/>
                <a:ea typeface="+mn-ea"/>
                <a:cs typeface="+mn-cs"/>
              </a:rPr>
              <a:t>the</a:t>
            </a:r>
            <a:r>
              <a:rPr kumimoji="0" lang="en-US" sz="1800" b="0" i="0" u="none" strike="noStrike" kern="1200" cap="none" spc="0" normalizeH="0" baseline="0" noProof="0" dirty="0" smtClean="0">
                <a:ln>
                  <a:noFill/>
                </a:ln>
                <a:solidFill>
                  <a:srgbClr val="FF0000"/>
                </a:solidFill>
                <a:effectLst/>
                <a:uLnTx/>
                <a:uFillTx/>
                <a:latin typeface="Calibri"/>
                <a:ea typeface="+mn-ea"/>
                <a:cs typeface="+mn-cs"/>
              </a:rPr>
              <a:t> ISR-like response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123065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5484" y="116632"/>
            <a:ext cx="8271782" cy="3312367"/>
          </a:xfrm>
          <a:prstGeom prst="rect">
            <a:avLst/>
          </a:prstGeom>
        </p:spPr>
      </p:pic>
      <p:pic>
        <p:nvPicPr>
          <p:cNvPr id="3" name="Imagen 2"/>
          <p:cNvPicPr>
            <a:picLocks noChangeAspect="1"/>
          </p:cNvPicPr>
          <p:nvPr/>
        </p:nvPicPr>
        <p:blipFill>
          <a:blip r:embed="rId3"/>
          <a:stretch>
            <a:fillRect/>
          </a:stretch>
        </p:blipFill>
        <p:spPr>
          <a:xfrm>
            <a:off x="105484" y="3717032"/>
            <a:ext cx="8705850" cy="2543175"/>
          </a:xfrm>
          <a:prstGeom prst="rect">
            <a:avLst/>
          </a:prstGeom>
        </p:spPr>
      </p:pic>
    </p:spTree>
    <p:extLst>
      <p:ext uri="{BB962C8B-B14F-4D97-AF65-F5344CB8AC3E}">
        <p14:creationId xmlns:p14="http://schemas.microsoft.com/office/powerpoint/2010/main" val="396166959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Diseño predeterminado">
  <a:themeElements>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Office Them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Tema de Office">
  <a:themeElements>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enc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a:style>
    </a:spDef>
  </a:objectDefaults>
  <a:extraClrSchemeLst/>
</a:theme>
</file>

<file path=ppt/theme/theme14.xml><?xml version="1.0" encoding="utf-8"?>
<a:theme xmlns:a="http://schemas.openxmlformats.org/drawingml/2006/main" name="4_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charset="0"/>
          </a:defRPr>
        </a:defPPr>
      </a:lstStyle>
    </a:lnDef>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Office Them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4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5_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charset="0"/>
          </a:defRPr>
        </a:defPPr>
      </a:lstStyle>
    </a:lnDef>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s-MX" sz="2400" b="0" i="0" u="none" strike="noStrike" cap="none" normalizeH="0" baseline="0" smtClean="0">
            <a:ln>
              <a:noFill/>
            </a:ln>
            <a:solidFill>
              <a:schemeClr val="tx1"/>
            </a:solidFill>
            <a:effectLst/>
            <a:latin typeface="Arial"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s-MX" sz="2400" b="0" i="0" u="none" strike="noStrike" cap="none" normalizeH="0" baseline="0" smtClean="0">
            <a:ln>
              <a:noFill/>
            </a:ln>
            <a:solidFill>
              <a:schemeClr val="tx1"/>
            </a:solidFill>
            <a:effectLst/>
            <a:latin typeface="Arial" charset="0"/>
            <a:ea typeface="ＭＳ Ｐゴシック" pitchFamily="-1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7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22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altLang="es-MX"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22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altLang="es-MX" sz="1800" b="0" i="0" u="none" strike="noStrike" cap="none" normalizeH="0" baseline="0" smtClean="0">
            <a:ln>
              <a:noFill/>
            </a:ln>
            <a:solidFill>
              <a:schemeClr val="tx1"/>
            </a:solidFill>
            <a:effectLst/>
            <a:latin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charset="0"/>
          </a:defRPr>
        </a:defPPr>
      </a:lstStyle>
    </a:lnDef>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charset="0"/>
          </a:defRPr>
        </a:defPPr>
      </a:lstStyle>
    </a:lnDef>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charset="0"/>
          </a:defRPr>
        </a:defPPr>
      </a:lstStyle>
    </a:lnDef>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1480</TotalTime>
  <Words>3242</Words>
  <Application>Microsoft Office PowerPoint</Application>
  <PresentationFormat>Presentación en pantalla (4:3)</PresentationFormat>
  <Paragraphs>552</Paragraphs>
  <Slides>96</Slides>
  <Notes>20</Notes>
  <HiddenSlides>0</HiddenSlides>
  <MMClips>0</MMClips>
  <ScaleCrop>false</ScaleCrop>
  <HeadingPairs>
    <vt:vector size="8" baseType="variant">
      <vt:variant>
        <vt:lpstr>Fuentes usadas</vt:lpstr>
      </vt:variant>
      <vt:variant>
        <vt:i4>13</vt:i4>
      </vt:variant>
      <vt:variant>
        <vt:lpstr>Tema</vt:lpstr>
      </vt:variant>
      <vt:variant>
        <vt:i4>22</vt:i4>
      </vt:variant>
      <vt:variant>
        <vt:lpstr>Servidores OLE incrustados</vt:lpstr>
      </vt:variant>
      <vt:variant>
        <vt:i4>4</vt:i4>
      </vt:variant>
      <vt:variant>
        <vt:lpstr>Títulos de diapositiva</vt:lpstr>
      </vt:variant>
      <vt:variant>
        <vt:i4>96</vt:i4>
      </vt:variant>
    </vt:vector>
  </HeadingPairs>
  <TitlesOfParts>
    <vt:vector size="135" baseType="lpstr">
      <vt:lpstr>MS PGothic</vt:lpstr>
      <vt:lpstr>MS PGothic</vt:lpstr>
      <vt:lpstr>Arial</vt:lpstr>
      <vt:lpstr>Arial Narrow</vt:lpstr>
      <vt:lpstr>Calibri</vt:lpstr>
      <vt:lpstr>Calibri Light</vt:lpstr>
      <vt:lpstr>Georgia</vt:lpstr>
      <vt:lpstr>HelveticaNeueLTStd-Bd</vt:lpstr>
      <vt:lpstr>HelveticaNeueLTStd-Lt</vt:lpstr>
      <vt:lpstr>HelveticaNeueLTStd-LtIt</vt:lpstr>
      <vt:lpstr>MTGU</vt:lpstr>
      <vt:lpstr>Times New Roman</vt:lpstr>
      <vt:lpstr>Wingdings</vt:lpstr>
      <vt:lpstr>Tema de Office</vt:lpstr>
      <vt:lpstr>Blank Presentation</vt:lpstr>
      <vt:lpstr>Diseño predeterminado</vt:lpstr>
      <vt:lpstr>Office Theme</vt:lpstr>
      <vt:lpstr>9_Diseño predeterminado</vt:lpstr>
      <vt:lpstr>1_Diseño predeterminado</vt:lpstr>
      <vt:lpstr>2_Diseño predeterminado</vt:lpstr>
      <vt:lpstr>13_Tema de Office</vt:lpstr>
      <vt:lpstr>1_Office Theme</vt:lpstr>
      <vt:lpstr>3_Diseño predeterminado</vt:lpstr>
      <vt:lpstr>7_Diseño predeterminado</vt:lpstr>
      <vt:lpstr>2_Office Theme</vt:lpstr>
      <vt:lpstr>2_Tema de Office</vt:lpstr>
      <vt:lpstr>4_Diseño predeterminado</vt:lpstr>
      <vt:lpstr>3_Office Theme</vt:lpstr>
      <vt:lpstr>4_Tema de Office</vt:lpstr>
      <vt:lpstr>4_Office Theme</vt:lpstr>
      <vt:lpstr>5_Diseño predeterminado</vt:lpstr>
      <vt:lpstr>3_Tema de Office</vt:lpstr>
      <vt:lpstr>6_Tema de Office</vt:lpstr>
      <vt:lpstr>5_Tema de Office</vt:lpstr>
      <vt:lpstr>7_Tema de Office</vt:lpstr>
      <vt:lpstr>Clip</vt:lpstr>
      <vt:lpstr>CorelPhotoPaint.Image.10</vt:lpstr>
      <vt:lpstr>Image</vt:lpstr>
      <vt:lpstr>SPW 11.0 Graph</vt:lpstr>
      <vt:lpstr>Presentación de PowerPoint</vt:lpstr>
      <vt:lpstr>The Nitrogen Cycle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Organogénesis nodular  Regulación hormonal local   </vt:lpstr>
      <vt:lpstr>Presentación de PowerPoint</vt:lpstr>
      <vt:lpstr>Presentación de PowerPoint</vt:lpstr>
      <vt:lpstr>Organogénesis nodular  Regulación hormonal   Auxinas y citoquininas: colocalización</vt:lpstr>
      <vt:lpstr>Presentación de PowerPoint</vt:lpstr>
      <vt:lpstr>Presentación de PowerPoint</vt:lpstr>
      <vt:lpstr>Presentación de PowerPoint</vt:lpstr>
      <vt:lpstr>Presentación de PowerPoint</vt:lpstr>
      <vt:lpstr>Presentación de PowerPoint</vt:lpstr>
      <vt:lpstr>Presentación de PowerPoint</vt:lpstr>
      <vt:lpstr>Organogénesis nodular  Regulación sistemica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Hernán Ramiro Lascano</cp:lastModifiedBy>
  <cp:revision>35</cp:revision>
  <dcterms:created xsi:type="dcterms:W3CDTF">2014-05-25T15:29:49Z</dcterms:created>
  <dcterms:modified xsi:type="dcterms:W3CDTF">2020-05-07T21:15:22Z</dcterms:modified>
</cp:coreProperties>
</file>